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38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6" r:id="rId37"/>
    <p:sldId id="435" r:id="rId38"/>
    <p:sldId id="433" r:id="rId39"/>
    <p:sldId id="434" r:id="rId40"/>
    <p:sldId id="437" r:id="rId41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B97"/>
    <a:srgbClr val="FFEDB3"/>
    <a:srgbClr val="FFDE75"/>
    <a:srgbClr val="FF9933"/>
    <a:srgbClr val="F5A401"/>
    <a:srgbClr val="FFAFAF"/>
    <a:srgbClr val="FF9999"/>
    <a:srgbClr val="FF8B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7044" autoAdjust="0"/>
  </p:normalViewPr>
  <p:slideViewPr>
    <p:cSldViewPr>
      <p:cViewPr varScale="1">
        <p:scale>
          <a:sx n="88" d="100"/>
          <a:sy n="88" d="100"/>
        </p:scale>
        <p:origin x="21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r">
              <a:defRPr sz="1200"/>
            </a:lvl1pPr>
          </a:lstStyle>
          <a:p>
            <a:fld id="{8FF56C64-0EF7-4505-B7A7-22C4F51F7771}" type="datetimeFigureOut">
              <a:rPr lang="de-DE" smtClean="0"/>
              <a:pPr/>
              <a:t>09.06.2021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28257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8" tIns="47414" rIns="94828" bIns="474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3452" y="3058904"/>
            <a:ext cx="6080538" cy="3884860"/>
          </a:xfrm>
          <a:prstGeom prst="rect">
            <a:avLst/>
          </a:prstGeom>
        </p:spPr>
        <p:txBody>
          <a:bodyPr vert="horz" lIns="94828" tIns="47414" rIns="94828" bIns="4741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r">
              <a:defRPr sz="1200"/>
            </a:lvl1pPr>
          </a:lstStyle>
          <a:p>
            <a:fld id="{B60CD0FA-85F9-4704-9617-456D40F8AC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2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332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-Dok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263480" y="6446501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46075" y="1444625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Komplexe Zahlen</a:t>
            </a:r>
            <a:endParaRPr lang="de-DE" altLang="de-DE" sz="4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Jahrgangsstufe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endParaRPr lang="de-DE" altLang="de-DE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EE8DD23C-E6AB-4297-AE0D-A3598062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62408"/>
            <a:ext cx="2895600" cy="305631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64" name="Zeichenbereich 37909">
            <a:extLst>
              <a:ext uri="{FF2B5EF4-FFF2-40B4-BE49-F238E27FC236}">
                <a16:creationId xmlns:a16="http://schemas.microsoft.com/office/drawing/2014/main" xmlns="" id="{6BCD1715-A2F7-4232-A140-1B1FE5B788B3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xmlns="" id="{A6DA8A35-B6FD-4649-9EDA-5B6EB2E86486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xmlns="" id="{47AA0C22-37F4-4224-BC59-14A924B4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xmlns="" id="{60D4E0A3-4E39-4C90-B7D4-4ADB2DA3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xmlns="" id="{05F45359-6CCE-4A77-AD08-DCE6D3C1A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xmlns="" id="{57188D26-7578-4A2E-B48B-41434F9A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xmlns="" id="{8693C9EF-DFDC-4D9F-BE1C-CA829FBF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xmlns="" id="{B77AC261-A01C-4C8C-AB64-40D44ACD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xmlns="" id="{FD52BE42-B86A-47BB-AD49-B6474FD83D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xmlns="" id="{63FA04D7-16D8-4C10-9A66-18C9F5F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xmlns="" id="{CF14685E-9634-4CEE-9FDA-2CC6A7E3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xmlns="" id="{7E7D55F7-9901-4C30-B7FF-9C601478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xmlns="" id="{59D4A53B-F173-4BA7-BB6D-A1B8181A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xmlns="" id="{7568CCB0-3F56-4B69-9C97-D9232447F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xmlns="" id="{640AE4C0-AEAB-4590-83E9-AAD9C741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xmlns="" id="{D6D3ADB5-C548-4F15-B3C5-AB0DAC4D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xmlns="" id="{D3C2B272-2748-49D1-9226-5B31C0C2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xmlns="" id="{464C511B-3AF6-4339-AB61-CFB14D35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xmlns="" id="{A26B3769-B10F-4939-B2F9-15EBD785B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Line 24">
              <a:extLst>
                <a:ext uri="{FF2B5EF4-FFF2-40B4-BE49-F238E27FC236}">
                  <a16:creationId xmlns:a16="http://schemas.microsoft.com/office/drawing/2014/main" xmlns="" id="{AF1A485D-08D1-4E4B-8E1D-F25FFE698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xmlns="" id="{4510E70D-4FA7-49D9-9D88-38A48783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5" name="Line 26">
              <a:extLst>
                <a:ext uri="{FF2B5EF4-FFF2-40B4-BE49-F238E27FC236}">
                  <a16:creationId xmlns:a16="http://schemas.microsoft.com/office/drawing/2014/main" xmlns="" id="{7337A555-4646-47F1-A4EE-996B56D4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xmlns="" id="{D5B3577D-34C3-49CA-963A-7E91EBC5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7" name="Line 28">
              <a:extLst>
                <a:ext uri="{FF2B5EF4-FFF2-40B4-BE49-F238E27FC236}">
                  <a16:creationId xmlns:a16="http://schemas.microsoft.com/office/drawing/2014/main" xmlns="" id="{8D37655C-65B5-484C-ABAA-FFD8831B4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xmlns="" id="{0D90B735-84FA-47F9-A6C7-B618446F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9" name="Line 30">
              <a:extLst>
                <a:ext uri="{FF2B5EF4-FFF2-40B4-BE49-F238E27FC236}">
                  <a16:creationId xmlns:a16="http://schemas.microsoft.com/office/drawing/2014/main" xmlns="" id="{67E4F7BB-B696-44BA-8B7A-74DE2C089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31">
              <a:extLst>
                <a:ext uri="{FF2B5EF4-FFF2-40B4-BE49-F238E27FC236}">
                  <a16:creationId xmlns:a16="http://schemas.microsoft.com/office/drawing/2014/main" xmlns="" id="{357D2975-23F7-4251-B4B9-2D8594B2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1" name="Line 32">
              <a:extLst>
                <a:ext uri="{FF2B5EF4-FFF2-40B4-BE49-F238E27FC236}">
                  <a16:creationId xmlns:a16="http://schemas.microsoft.com/office/drawing/2014/main" xmlns="" id="{DF1C95A8-2050-4900-8120-137B8B54B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3">
              <a:extLst>
                <a:ext uri="{FF2B5EF4-FFF2-40B4-BE49-F238E27FC236}">
                  <a16:creationId xmlns:a16="http://schemas.microsoft.com/office/drawing/2014/main" xmlns="" id="{8AAE3B4D-6A33-481C-8958-AA0F8F74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3" name="Line 34">
              <a:extLst>
                <a:ext uri="{FF2B5EF4-FFF2-40B4-BE49-F238E27FC236}">
                  <a16:creationId xmlns:a16="http://schemas.microsoft.com/office/drawing/2014/main" xmlns="" id="{0A4D0E86-74AF-4534-8081-48DCF0EF0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xmlns="" id="{9F54B237-E76E-4B7B-930D-B5271553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5" name="Line 36">
              <a:extLst>
                <a:ext uri="{FF2B5EF4-FFF2-40B4-BE49-F238E27FC236}">
                  <a16:creationId xmlns:a16="http://schemas.microsoft.com/office/drawing/2014/main" xmlns="" id="{0F5D290F-DC76-460D-A48B-565A36A7C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xmlns="" id="{46228CA9-C9F7-49FE-A1BA-B54E66C8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7" name="Line 38">
              <a:extLst>
                <a:ext uri="{FF2B5EF4-FFF2-40B4-BE49-F238E27FC236}">
                  <a16:creationId xmlns:a16="http://schemas.microsoft.com/office/drawing/2014/main" xmlns="" id="{FC77BEF4-66DB-4CD5-8EDE-A1E7E6D04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Rectangle 39">
              <a:extLst>
                <a:ext uri="{FF2B5EF4-FFF2-40B4-BE49-F238E27FC236}">
                  <a16:creationId xmlns:a16="http://schemas.microsoft.com/office/drawing/2014/main" xmlns="" id="{97DFA184-352B-4AFC-A507-6BD45F70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9" name="Line 40">
              <a:extLst>
                <a:ext uri="{FF2B5EF4-FFF2-40B4-BE49-F238E27FC236}">
                  <a16:creationId xmlns:a16="http://schemas.microsoft.com/office/drawing/2014/main" xmlns="" id="{C1BAE5ED-6DC7-427E-A190-0ED6F2BA73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Rectangle 41">
              <a:extLst>
                <a:ext uri="{FF2B5EF4-FFF2-40B4-BE49-F238E27FC236}">
                  <a16:creationId xmlns:a16="http://schemas.microsoft.com/office/drawing/2014/main" xmlns="" id="{016789D0-E8B8-46C6-89FB-E9058986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1" name="Line 42">
              <a:extLst>
                <a:ext uri="{FF2B5EF4-FFF2-40B4-BE49-F238E27FC236}">
                  <a16:creationId xmlns:a16="http://schemas.microsoft.com/office/drawing/2014/main" xmlns="" id="{DA3DE62B-D69F-4AF8-A807-D34ABBA12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43">
              <a:extLst>
                <a:ext uri="{FF2B5EF4-FFF2-40B4-BE49-F238E27FC236}">
                  <a16:creationId xmlns:a16="http://schemas.microsoft.com/office/drawing/2014/main" xmlns="" id="{7072C49E-0F82-471B-A2EA-44547B921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3" name="Line 44">
              <a:extLst>
                <a:ext uri="{FF2B5EF4-FFF2-40B4-BE49-F238E27FC236}">
                  <a16:creationId xmlns:a16="http://schemas.microsoft.com/office/drawing/2014/main" xmlns="" id="{B92BFFC7-F2B6-4352-B134-CBD902871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45">
              <a:extLst>
                <a:ext uri="{FF2B5EF4-FFF2-40B4-BE49-F238E27FC236}">
                  <a16:creationId xmlns:a16="http://schemas.microsoft.com/office/drawing/2014/main" xmlns="" id="{873BBEA0-BBBD-4585-B514-0E33DBD7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5" name="Line 46">
              <a:extLst>
                <a:ext uri="{FF2B5EF4-FFF2-40B4-BE49-F238E27FC236}">
                  <a16:creationId xmlns:a16="http://schemas.microsoft.com/office/drawing/2014/main" xmlns="" id="{E60FFC0A-E4F5-43B6-9167-250F727152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Rectangle 47">
              <a:extLst>
                <a:ext uri="{FF2B5EF4-FFF2-40B4-BE49-F238E27FC236}">
                  <a16:creationId xmlns:a16="http://schemas.microsoft.com/office/drawing/2014/main" xmlns="" id="{281D0438-CA56-42A0-836E-38C9E7D81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7" name="Line 48">
              <a:extLst>
                <a:ext uri="{FF2B5EF4-FFF2-40B4-BE49-F238E27FC236}">
                  <a16:creationId xmlns:a16="http://schemas.microsoft.com/office/drawing/2014/main" xmlns="" id="{A168788F-EEE4-4384-B88F-DA8D798CD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Rectangle 49">
              <a:extLst>
                <a:ext uri="{FF2B5EF4-FFF2-40B4-BE49-F238E27FC236}">
                  <a16:creationId xmlns:a16="http://schemas.microsoft.com/office/drawing/2014/main" xmlns="" id="{C308B337-EDC6-4E7E-8D6B-DCBD2D37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9" name="Line 50">
              <a:extLst>
                <a:ext uri="{FF2B5EF4-FFF2-40B4-BE49-F238E27FC236}">
                  <a16:creationId xmlns:a16="http://schemas.microsoft.com/office/drawing/2014/main" xmlns="" id="{85D18F75-8C0B-414F-9F5B-B17919D8A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ectangle 51">
              <a:extLst>
                <a:ext uri="{FF2B5EF4-FFF2-40B4-BE49-F238E27FC236}">
                  <a16:creationId xmlns:a16="http://schemas.microsoft.com/office/drawing/2014/main" xmlns="" id="{DD0D79BA-3213-4F3A-B0E2-4DAAEB08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1" name="Line 52">
              <a:extLst>
                <a:ext uri="{FF2B5EF4-FFF2-40B4-BE49-F238E27FC236}">
                  <a16:creationId xmlns:a16="http://schemas.microsoft.com/office/drawing/2014/main" xmlns="" id="{E0B30C33-0211-4878-95D4-C62BBD836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53">
              <a:extLst>
                <a:ext uri="{FF2B5EF4-FFF2-40B4-BE49-F238E27FC236}">
                  <a16:creationId xmlns:a16="http://schemas.microsoft.com/office/drawing/2014/main" xmlns="" id="{13BA6CDE-9F06-41D6-A5A8-7165CF90F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3" name="Line 54">
              <a:extLst>
                <a:ext uri="{FF2B5EF4-FFF2-40B4-BE49-F238E27FC236}">
                  <a16:creationId xmlns:a16="http://schemas.microsoft.com/office/drawing/2014/main" xmlns="" id="{BE6C20BC-C183-4885-8328-598F6F9B1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55">
              <a:extLst>
                <a:ext uri="{FF2B5EF4-FFF2-40B4-BE49-F238E27FC236}">
                  <a16:creationId xmlns:a16="http://schemas.microsoft.com/office/drawing/2014/main" xmlns="" id="{70B7E216-574F-41D4-8A08-242EE238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691221" y="510659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Segoe Script" panose="020B0504020000000003" pitchFamily="34" charset="0"/>
              </a:rPr>
              <a:t>Jürgen Appel</a:t>
            </a:r>
            <a:endParaRPr lang="de-DE" sz="2000" dirty="0"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95536" y="148478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de-DE" altLang="de-DE" sz="3200" b="1" dirty="0" smtClean="0"/>
              <a:t>Polardarstellung grafisch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6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99874" y="2457940"/>
                <a:ext cx="330803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Symbol" panose="05050102010706020507" pitchFamily="18" charset="2"/>
                  <a:buChar char="j"/>
                </a:pPr>
                <a:r>
                  <a:rPr lang="de-DE" sz="2400" dirty="0">
                    <a:sym typeface="Symbol" panose="05050102010706020507" pitchFamily="18" charset="2"/>
                  </a:rPr>
                  <a:t>i</a:t>
                </a:r>
                <a:r>
                  <a:rPr lang="de-DE" sz="2400" dirty="0" smtClean="0">
                    <a:sym typeface="Symbol" panose="05050102010706020507" pitchFamily="18" charset="2"/>
                  </a:rPr>
                  <a:t>st der Winkel </a:t>
                </a:r>
              </a:p>
              <a:p>
                <a:r>
                  <a:rPr lang="de-DE" sz="2400" dirty="0" smtClean="0">
                    <a:sym typeface="Symbol" panose="05050102010706020507" pitchFamily="18" charset="2"/>
                  </a:rPr>
                  <a:t>mit der positiven Realteilachse</a:t>
                </a:r>
              </a:p>
              <a:p>
                <a:endParaRPr lang="de-DE" sz="24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de-DE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i="1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4" y="2457940"/>
                <a:ext cx="3308030" cy="2800767"/>
              </a:xfrm>
              <a:prstGeom prst="rect">
                <a:avLst/>
              </a:prstGeom>
              <a:blipFill rotWithShape="0">
                <a:blip r:embed="rId5"/>
                <a:stretch>
                  <a:fillRect l="-2952" t="-1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/>
          <a:stretch/>
        </p:blipFill>
        <p:spPr>
          <a:xfrm>
            <a:off x="3678760" y="2535016"/>
            <a:ext cx="5169644" cy="26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</a:t>
                </a:r>
                <a:r>
                  <a:rPr lang="de-DE" altLang="de-DE" sz="3200" b="1" dirty="0" err="1" smtClean="0"/>
                  <a:t>Eulersche</a:t>
                </a:r>
                <a:r>
                  <a:rPr lang="de-DE" altLang="de-DE" sz="3200" b="1" dirty="0" smtClean="0"/>
                  <a:t> Beziehung </a:t>
                </a:r>
              </a:p>
              <a:p>
                <a:pPr eaLnBrk="1" hangingPunct="1">
                  <a:spcAft>
                    <a:spcPts val="2400"/>
                  </a:spcAft>
                </a:pPr>
                <a:r>
                  <a:rPr lang="de-DE" altLang="de-DE" sz="32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de-DE" altLang="de-DE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200"/>
                  </a:spcAft>
                </a:pPr>
                <a:r>
                  <a:rPr lang="de-DE" altLang="de-DE" sz="3200" dirty="0" smtClean="0"/>
                  <a:t> </a:t>
                </a:r>
                <a:r>
                  <a:rPr lang="de-DE" altLang="de-DE" sz="3200" b="1" dirty="0" smtClean="0"/>
                  <a:t>Polardarstellung (kompakte Schreibweise)</a:t>
                </a:r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de-DE" altLang="de-DE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Sonderfall: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de-DE" alt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de-DE" altLang="de-DE" sz="3200" b="1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0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3000"/>
                  </a:spcAft>
                </a:pPr>
                <a:r>
                  <a:rPr lang="de-DE" altLang="de-DE" sz="3200" b="1" dirty="0" smtClean="0"/>
                  <a:t>Umrechnung: Normalform in Polarform</a:t>
                </a:r>
              </a:p>
              <a:p>
                <a:pPr eaLnBrk="1" hangingPunct="1">
                  <a:spcAft>
                    <a:spcPts val="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3600"/>
                  </a:spcAft>
                </a:pPr>
                <a:r>
                  <a:rPr lang="de-DE" altLang="de-DE" sz="32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altLang="de-DE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altLang="de-DE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de-DE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de-DE" altLang="de-DE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altLang="de-DE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de-DE" sz="32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de-DE" altLang="de-DE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arctan</m:t>
                    </m:r>
                    <m:d>
                      <m:dPr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de-D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altLang="de-DE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altLang="de-DE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</m:e>
                    </m:d>
                  </m:oMath>
                </a14:m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0"/>
                  </a:spcAft>
                </a:pPr>
                <a:r>
                  <a:rPr lang="de-DE" altLang="de-DE" sz="3200" b="1" dirty="0" smtClean="0"/>
                  <a:t>Umrechnung: Polarform in Normalform</a:t>
                </a:r>
              </a:p>
              <a:p>
                <a:pPr eaLnBrk="1" hangingPunct="1">
                  <a:spcAft>
                    <a:spcPts val="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3600"/>
                  </a:spcAft>
                </a:pPr>
                <a:r>
                  <a:rPr lang="de-DE" altLang="de-DE" sz="3200" b="0" dirty="0" smtClean="0"/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de-DE" sz="3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 alt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de-DE" alt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de-DE" alt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alt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altLang="de-DE" sz="3200" dirty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/>
                  <a:t>                     </a:t>
                </a:r>
                <a:r>
                  <a:rPr lang="de-DE" altLang="de-DE" sz="3200" b="1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de-DE" altLang="de-DE" sz="3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 altLang="de-D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de-DE" altLang="de-D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de-DE" altLang="de-D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altLang="de-D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Grafische Addition und Subtraktion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/>
          <a:stretch/>
        </p:blipFill>
        <p:spPr>
          <a:xfrm>
            <a:off x="1501056" y="2380528"/>
            <a:ext cx="6429205" cy="37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Grafische Multiplikation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Textfeld 73"/>
          <p:cNvSpPr txBox="1"/>
          <p:nvPr/>
        </p:nvSpPr>
        <p:spPr>
          <a:xfrm>
            <a:off x="611560" y="37890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Drehstreckung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6"/>
          <a:stretch/>
        </p:blipFill>
        <p:spPr>
          <a:xfrm>
            <a:off x="3990193" y="2457145"/>
            <a:ext cx="4432310" cy="35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Grafische Division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Textfeld 73"/>
          <p:cNvSpPr txBox="1"/>
          <p:nvPr/>
        </p:nvSpPr>
        <p:spPr>
          <a:xfrm>
            <a:off x="611560" y="37890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Drehstreckung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/>
          <a:stretch/>
        </p:blipFill>
        <p:spPr>
          <a:xfrm>
            <a:off x="3626936" y="2370295"/>
            <a:ext cx="4860032" cy="34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Vorteile beim Rechnen nutzen!</a:t>
                </a:r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dirty="0" smtClean="0"/>
                  <a:t>Addition und Subtraktion in Normalform</a:t>
                </a:r>
              </a:p>
              <a:p>
                <a:pPr eaLnBrk="1" hangingPunct="1">
                  <a:spcAft>
                    <a:spcPts val="2400"/>
                  </a:spcAft>
                </a:pPr>
                <a:r>
                  <a:rPr lang="de-DE" altLang="de-DE" sz="3200" dirty="0" smtClean="0"/>
                  <a:t>Multiplikation und Division in Polardarstellung</a:t>
                </a:r>
              </a:p>
              <a:p>
                <a:pPr eaLnBrk="1" hangingPunct="1"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de-DE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de-DE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alt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sSubPr>
                              <m:ctrlPr>
                                <a:rPr lang="de-DE" alt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de-DE" alt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alt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de-DE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alt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sSubPr>
                              <m:ctrlPr>
                                <a:rPr lang="de-DE" alt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de-DE" alt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alt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alt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alt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alt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de-DE" altLang="de-DE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alt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de-DE" alt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alt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alt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de-DE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de-DE" altLang="de-DE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alt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alt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de-DE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de-DE" altLang="de-DE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alt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altLang="de-DE" sz="2800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sz="2800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de-DE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de-DE" altLang="de-DE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de-DE" altLang="de-DE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d>
                    <m:r>
                      <a:rPr lang="de-DE" altLang="de-DE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b="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de-DE" altLang="de-DE" sz="28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de-DE" altLang="de-DE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altLang="de-DE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d>
                          <m:d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de-DE" altLang="de-DE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de-DE" altLang="de-DE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28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Grafisches Potenzieren am Einheitskreis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720846" y="3852647"/>
                <a:ext cx="3275090" cy="7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/>
                  <a:t>Beispiel: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3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de-DE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e-DE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de-DE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de-DE" sz="32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32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6" y="3852647"/>
                <a:ext cx="3275090" cy="744178"/>
              </a:xfrm>
              <a:prstGeom prst="rect">
                <a:avLst/>
              </a:prstGeom>
              <a:blipFill rotWithShape="0">
                <a:blip r:embed="rId4"/>
                <a:stretch>
                  <a:fillRect l="-464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/>
          <a:stretch/>
        </p:blipFill>
        <p:spPr>
          <a:xfrm>
            <a:off x="4405792" y="2430198"/>
            <a:ext cx="4001145" cy="35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Potenzieren in Polarform</a:t>
                </a:r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alt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Sonderfall: r = 1</a:t>
                </a:r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alt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3200" b="1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600" b="1" dirty="0" smtClean="0"/>
              <a:t>Gliederung</a:t>
            </a:r>
            <a:endParaRPr lang="de-DE" altLang="de-DE" sz="3200" b="1" dirty="0" smtClean="0"/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600" dirty="0" smtClean="0">
                <a:sym typeface="Symbol" panose="05050102010706020507" pitchFamily="18" charset="2"/>
              </a:rPr>
              <a:t>Bildungsplan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600" dirty="0" smtClean="0">
                <a:sym typeface="Symbol" panose="05050102010706020507" pitchFamily="18" charset="2"/>
              </a:rPr>
              <a:t>Fachlicher Hintergrund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600" dirty="0" smtClean="0">
                <a:sym typeface="Symbol" panose="05050102010706020507" pitchFamily="18" charset="2"/>
              </a:rPr>
              <a:t>Unterrichtsgang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600" dirty="0" smtClean="0">
                <a:sym typeface="Symbol" panose="05050102010706020507" pitchFamily="18" charset="2"/>
              </a:rPr>
              <a:t>Fazit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23528" y="148478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Einheitswurzel grafisch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467543" y="2492896"/>
                <a:ext cx="3096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/>
                  <a:t>Beispiel: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3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de-DE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32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492896"/>
                <a:ext cx="309634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5118" t="-13542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395288" y="3270997"/>
                <a:ext cx="4104703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20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3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20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3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2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sz="3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320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2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DE" sz="32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sz="3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320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3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DE" sz="3200" i="0">
                              <a:latin typeface="Cambria Math" panose="02040503050406030204" pitchFamily="18" charset="0"/>
                            </a:rPr>
                            <m:t>πi</m:t>
                          </m:r>
                        </m:sup>
                      </m:sSup>
                      <m:r>
                        <a:rPr lang="de-DE" sz="32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3270997"/>
                <a:ext cx="4104703" cy="22561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/>
          <a:stretch/>
        </p:blipFill>
        <p:spPr>
          <a:xfrm>
            <a:off x="4383121" y="2125707"/>
            <a:ext cx="4334742" cy="35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Einheitswurzel allgemein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e-DE" altLang="de-DE" sz="3200" b="1" dirty="0" smtClean="0"/>
                  <a:t> )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02046" y="2524740"/>
                <a:ext cx="3969370" cy="32373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kπ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6" y="2524740"/>
                <a:ext cx="3969370" cy="3237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007922" y="3133317"/>
                <a:ext cx="3592582" cy="15994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kπ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8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endParaRPr lang="de-DE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∈{1;2;…;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de-DE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22" y="3133317"/>
                <a:ext cx="3592582" cy="15994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51520" y="1412776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b="1" dirty="0" smtClean="0"/>
                  <a:t>Grafische Lösungen der Gleichung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28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de-DE" altLang="de-DE" sz="2800" b="1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de-DE" altLang="de-DE" sz="28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DE" altLang="de-DE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e-DE" alt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  <m:r>
                          <a:rPr lang="de-DE" alt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de-DE" altLang="de-DE" sz="2800" b="1" dirty="0"/>
                  <a:t>  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12776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251520" y="2079973"/>
                <a:ext cx="4536504" cy="76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/>
                  <a:t>Beispiel: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de-DE" altLang="de-DE" sz="32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3200" b="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de-DE" sz="3200" b="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de-DE" altLang="de-DE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de-DE" sz="3200" dirty="0" smtClean="0"/>
                  <a:t> </a:t>
                </a:r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79973"/>
                <a:ext cx="4536504" cy="768737"/>
              </a:xfrm>
              <a:prstGeom prst="rect">
                <a:avLst/>
              </a:prstGeom>
              <a:blipFill rotWithShape="0">
                <a:blip r:embed="rId6"/>
                <a:stretch>
                  <a:fillRect l="-3360" b="-253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0683" y="2818056"/>
                <a:ext cx="3999929" cy="325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de-DE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de-DE" sz="28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3" y="2818056"/>
                <a:ext cx="3999929" cy="32593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/>
          <a:stretch/>
        </p:blipFill>
        <p:spPr>
          <a:xfrm>
            <a:off x="4571053" y="2389407"/>
            <a:ext cx="4131874" cy="3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Allgemeine Lösung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𝛗</m:t>
                        </m:r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p>
                    </m:sSup>
                  </m:oMath>
                </a14:m>
                <a:r>
                  <a:rPr lang="de-DE" altLang="de-DE" sz="3200" b="1" dirty="0" smtClean="0"/>
                  <a:t> 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/>
              <p:cNvSpPr txBox="1"/>
              <p:nvPr/>
            </p:nvSpPr>
            <p:spPr>
              <a:xfrm>
                <a:off x="395287" y="2505760"/>
                <a:ext cx="5256834" cy="2803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2505760"/>
                <a:ext cx="5256834" cy="280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5718617" y="2972352"/>
                <a:ext cx="3028572" cy="20615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5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5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5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5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de-DE" sz="25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5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5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d>
                          <m:r>
                            <a:rPr lang="de-DE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5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p>
                        <m:sSupPr>
                          <m:ctrlPr>
                            <a:rPr lang="de-DE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5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5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5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5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de-DE" sz="25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5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de-DE" sz="25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5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  <m:r>
                            <a:rPr lang="el-GR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500" dirty="0" smtClean="0"/>
              </a:p>
              <a:p>
                <a:endParaRPr lang="de-DE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5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de-DE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∈{1;2;…;</m:t>
                      </m:r>
                      <m:r>
                        <m:rPr>
                          <m:sty m:val="p"/>
                        </m:rPr>
                        <a:rPr lang="de-DE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de-DE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250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17" y="2972352"/>
                <a:ext cx="3028572" cy="20615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3200" b="1" dirty="0" smtClean="0"/>
                  <a:t>Allgemeine Lösung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DE" altLang="de-DE" sz="32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de-DE" altLang="de-DE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de-DE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𝛗</m:t>
                        </m:r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de-DE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p>
                    </m:sSup>
                  </m:oMath>
                </a14:m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 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b="1" dirty="0" smtClean="0"/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 t="-5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/>
              <p:cNvSpPr txBox="1"/>
              <p:nvPr/>
            </p:nvSpPr>
            <p:spPr>
              <a:xfrm>
                <a:off x="464756" y="2120350"/>
                <a:ext cx="6627524" cy="31116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" y="2120350"/>
                <a:ext cx="6627524" cy="31116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455822" y="5303305"/>
                <a:ext cx="8291367" cy="5915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de-DE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de-DE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de-DE" sz="22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d>
                          <m:r>
                            <a:rPr lang="de-DE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2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22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r>
                            <a:rPr lang="de-DE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de-DE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+2∙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2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de-DE" sz="22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  <m:r>
                            <a:rPr lang="el-GR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DE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∈{1;2;…;</m:t>
                      </m:r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22" y="5303305"/>
                <a:ext cx="8291367" cy="5915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2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Nullstellen von Polynomen mit reellen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de-DE" altLang="de-DE" sz="2800" b="1" dirty="0" smtClean="0"/>
                  <a:t>Koeffizienten in C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de-DE" altLang="de-DE" sz="3200" b="0" i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sSub>
                      <m:sSubPr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3200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de-DE" sz="3200" i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de-DE" altLang="de-DE" sz="32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de-DE" altLang="de-DE" sz="32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bar>
                      </m:e>
                    </m:d>
                    <m:r>
                      <a:rPr lang="de-DE" altLang="de-DE" sz="3200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 quadratische Gleichungen</a:t>
                </a:r>
              </a:p>
              <a:p>
                <a:pPr eaLnBrk="1" hangingPunct="1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 </a:t>
                </a:r>
                <a:r>
                  <a:rPr lang="de-DE" altLang="de-DE" sz="2800" dirty="0" smtClean="0"/>
                  <a:t>kubische Gleichungen (</a:t>
                </a:r>
                <a:r>
                  <a:rPr lang="de-DE" altLang="de-DE" sz="2800" dirty="0" smtClean="0">
                    <a:sym typeface="Symbol"/>
                  </a:rPr>
                  <a:t>z</a:t>
                </a:r>
                <a:r>
                  <a:rPr lang="de-DE" altLang="de-DE" sz="2800" baseline="-25000" dirty="0" smtClean="0">
                    <a:sym typeface="Symbol"/>
                  </a:rPr>
                  <a:t>1</a:t>
                </a:r>
                <a:r>
                  <a:rPr lang="de-DE" altLang="de-DE" sz="2800" dirty="0" smtClean="0"/>
                  <a:t> bekannt)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dirty="0" smtClean="0"/>
                  <a:t>      Polynomdivision durch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altLang="de-D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altLang="de-D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de-DE" altLang="de-DE" sz="28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de-DE" altLang="de-DE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altLang="de-DE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de-DE" altLang="de-DE" sz="2800" dirty="0" smtClean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altLang="de-DE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altLang="de-D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altLang="de-DE" sz="2800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de-DE" alt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de-DE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alt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alt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altLang="de-DE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altLang="de-D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alt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de-DE" sz="28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 analog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de-DE" altLang="de-DE" sz="2800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800" dirty="0" smtClean="0"/>
                  <a:t>  </a:t>
                </a:r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075652" y="2780928"/>
            <a:ext cx="381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Beweis falls Zeit übrig!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de-DE" altLang="de-DE" sz="2800" b="1" dirty="0" smtClean="0"/>
              <a:t>Überblick über die Anzahl der Nullstellen von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Polynomen mit reellen Koeffizienten in C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Welche Fälle können auftreten?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 n = 2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 n = 3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 n = 4 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2160000" y="34920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dirty="0" smtClean="0">
                <a:solidFill>
                  <a:srgbClr val="FF0000"/>
                </a:solidFill>
              </a:rPr>
              <a:t>( 3 verschiedene Fälle )</a:t>
            </a:r>
            <a:endParaRPr lang="de-DE" sz="2800" dirty="0"/>
          </a:p>
        </p:txBody>
      </p:sp>
      <p:sp>
        <p:nvSpPr>
          <p:cNvPr id="72" name="Textfeld 71"/>
          <p:cNvSpPr txBox="1"/>
          <p:nvPr/>
        </p:nvSpPr>
        <p:spPr>
          <a:xfrm>
            <a:off x="2160000" y="41400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dirty="0" smtClean="0">
                <a:solidFill>
                  <a:srgbClr val="FF0000"/>
                </a:solidFill>
              </a:rPr>
              <a:t>( 4 verschiedene Fälle )</a:t>
            </a:r>
            <a:endParaRPr lang="de-DE" sz="2800" dirty="0"/>
          </a:p>
        </p:txBody>
      </p:sp>
      <p:sp>
        <p:nvSpPr>
          <p:cNvPr id="73" name="Textfeld 72"/>
          <p:cNvSpPr txBox="1"/>
          <p:nvPr/>
        </p:nvSpPr>
        <p:spPr>
          <a:xfrm>
            <a:off x="2160000" y="47880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dirty="0" smtClean="0">
                <a:solidFill>
                  <a:srgbClr val="FF0000"/>
                </a:solidFill>
              </a:rPr>
              <a:t>( 9 verschiedene Fälle 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 smtClean="0"/>
              <a:t>Möglicher Unterrichtsgang</a:t>
            </a:r>
          </a:p>
          <a:p>
            <a:pPr eaLnBrk="1" hangingPunct="1">
              <a:spcAft>
                <a:spcPts val="1800"/>
              </a:spcAft>
            </a:pP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/>
              <a:t>      </a:t>
            </a:r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5" name="Tabelle 3">
            <a:extLst>
              <a:ext uri="{FF2B5EF4-FFF2-40B4-BE49-F238E27FC236}">
                <a16:creationId xmlns="" xmlns:a16="http://schemas.microsoft.com/office/drawing/2014/main" id="{AF304012-6BD9-4781-9E88-836072F84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8618"/>
              </p:ext>
            </p:extLst>
          </p:nvPr>
        </p:nvGraphicFramePr>
        <p:xfrm>
          <a:off x="755576" y="2492896"/>
          <a:ext cx="7632848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25528">
                  <a:extLst>
                    <a:ext uri="{9D8B030D-6E8A-4147-A177-3AD203B41FA5}">
                      <a16:colId xmlns="" xmlns:a16="http://schemas.microsoft.com/office/drawing/2014/main" val="2922009884"/>
                    </a:ext>
                  </a:extLst>
                </a:gridCol>
                <a:gridCol w="807320">
                  <a:extLst>
                    <a:ext uri="{9D8B030D-6E8A-4147-A177-3AD203B41FA5}">
                      <a16:colId xmlns="" xmlns:a16="http://schemas.microsoft.com/office/drawing/2014/main" val="143629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Definition; Grundrechenarten (Normdarstellung)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3 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Zahlenebene; Grundrechenarten (grafisch) 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3 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60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Polarform;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Euler; Umrechnungen; Potenzen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4 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56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Komplexe Wurzeln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4 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457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Nullstellen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von Polynomen; vermischte Aufgaben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4 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Einführung der Grundrechenarten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Addition und Subtraktion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    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Vergleich: Rechnen mit Vektoren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Multiplikation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    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Ausmultiplizieren von Klammern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Division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smtClean="0"/>
              <a:t>    </a:t>
            </a:r>
            <a:r>
              <a:rPr lang="de-DE" altLang="de-DE" sz="2800" b="1" smtClean="0">
                <a:solidFill>
                  <a:srgbClr val="FF0000"/>
                </a:solidFill>
              </a:rPr>
              <a:t>Vergleich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: </a:t>
            </a:r>
            <a:r>
              <a:rPr lang="de-DE" altLang="de-DE" sz="2800" b="1" dirty="0" err="1" smtClean="0">
                <a:solidFill>
                  <a:srgbClr val="FF0000"/>
                </a:solidFill>
              </a:rPr>
              <a:t>Rationalmachen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 des Nenners</a:t>
            </a:r>
            <a:endParaRPr lang="de-DE" altLang="de-DE" sz="2800" dirty="0" smtClean="0"/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 err="1" smtClean="0"/>
              <a:t>Gaußsche</a:t>
            </a:r>
            <a:r>
              <a:rPr lang="de-DE" altLang="de-DE" sz="2800" b="1" dirty="0" smtClean="0"/>
              <a:t> Zahlenebene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Veranschaulichung hilft den </a:t>
            </a:r>
            <a:r>
              <a:rPr lang="de-DE" altLang="de-DE" sz="2800" dirty="0" err="1" smtClean="0"/>
              <a:t>SuS</a:t>
            </a:r>
            <a:r>
              <a:rPr lang="de-DE" altLang="de-DE" sz="2800" dirty="0" smtClean="0"/>
              <a:t>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Interpretation als Punkt und als Zeiger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/>
              <a:t>    </a:t>
            </a:r>
            <a:r>
              <a:rPr lang="de-DE" altLang="de-DE" sz="2800" dirty="0" smtClean="0">
                <a:solidFill>
                  <a:srgbClr val="FF0000"/>
                </a:solidFill>
              </a:rPr>
              <a:t>analytische Geometrie: Punkt ; Ortsvektor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grafische Addition und Subtraktion 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/>
              <a:t>    </a:t>
            </a:r>
            <a:r>
              <a:rPr lang="de-DE" altLang="de-DE" sz="2800" dirty="0" smtClean="0">
                <a:solidFill>
                  <a:srgbClr val="FF0000"/>
                </a:solidFill>
              </a:rPr>
              <a:t>analytische Geometrie: Vektoraddition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Multiplikation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/>
              <a:t>    </a:t>
            </a:r>
            <a:r>
              <a:rPr lang="de-DE" altLang="de-DE" sz="2800" dirty="0" smtClean="0">
                <a:solidFill>
                  <a:srgbClr val="FF0000"/>
                </a:solidFill>
              </a:rPr>
              <a:t>Drehstreckung ist den </a:t>
            </a:r>
            <a:r>
              <a:rPr lang="de-DE" altLang="de-DE" sz="2800" dirty="0" err="1" smtClean="0">
                <a:solidFill>
                  <a:srgbClr val="FF0000"/>
                </a:solidFill>
              </a:rPr>
              <a:t>SuS</a:t>
            </a:r>
            <a:r>
              <a:rPr lang="de-DE" altLang="de-DE" sz="2800" dirty="0" smtClean="0">
                <a:solidFill>
                  <a:srgbClr val="FF0000"/>
                </a:solidFill>
              </a:rPr>
              <a:t> unbekannt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3282" y="133676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endParaRPr lang="de-DE" altLang="de-DE" sz="3600" dirty="0" smtClean="0">
              <a:sym typeface="Symbol" panose="05050102010706020507" pitchFamily="18" charset="2"/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96" y="1359400"/>
            <a:ext cx="7024348" cy="31663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792" y="4489180"/>
            <a:ext cx="6415805" cy="1385785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1652646" y="4380845"/>
            <a:ext cx="6428498" cy="1446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Umrechnung: Normdarstellung </a:t>
            </a:r>
            <a:r>
              <a:rPr lang="de-DE" altLang="de-DE" sz="2800" b="1" dirty="0" smtClean="0">
                <a:sym typeface="Symbol"/>
              </a:rPr>
              <a:t> Polarform</a:t>
            </a:r>
            <a:endParaRPr lang="de-DE" altLang="de-DE" sz="2800" b="1" dirty="0" smtClean="0"/>
          </a:p>
          <a:p>
            <a:pPr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Schreibweise der Umkehrfunktionen </a:t>
            </a:r>
            <a:r>
              <a:rPr lang="de-DE" altLang="de-DE" sz="2800" dirty="0" err="1" smtClean="0"/>
              <a:t>trigono</a:t>
            </a:r>
            <a:r>
              <a:rPr lang="de-DE" altLang="de-DE" sz="2800" dirty="0" smtClean="0"/>
              <a:t>-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2800" dirty="0" smtClean="0"/>
              <a:t>    metrischer Funktionen (</a:t>
            </a:r>
            <a:r>
              <a:rPr lang="de-DE" altLang="de-DE" sz="2800" dirty="0" err="1" smtClean="0"/>
              <a:t>arctan</a:t>
            </a:r>
            <a:r>
              <a:rPr lang="de-DE" altLang="de-DE" sz="2800" dirty="0" smtClean="0"/>
              <a:t>(x)) 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WTR- Einsatz teilweise notwendig</a:t>
            </a:r>
          </a:p>
          <a:p>
            <a:pPr marL="457200" indent="-457200"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In welchem Quadrant liegt die Zahl?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Wann ist eine Umrechnung sinnvoll?</a:t>
            </a:r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b="1" dirty="0" err="1" smtClean="0"/>
                  <a:t>Eulersche</a:t>
                </a:r>
                <a:r>
                  <a:rPr lang="de-DE" altLang="de-DE" sz="2800" b="1" dirty="0" smtClean="0"/>
                  <a:t> Beziehung: </a:t>
                </a:r>
                <a14:m>
                  <m:oMath xmlns:m="http://schemas.openxmlformats.org/officeDocument/2006/math">
                    <m:r>
                      <a:rPr lang="de-DE" altLang="de-DE" sz="28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de-DE" altLang="de-DE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de-DE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de-DE" altLang="de-DE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de-DE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de-DE" altLang="de-DE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𝛗</m:t>
                        </m:r>
                        <m:r>
                          <a:rPr lang="de-DE" altLang="de-DE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de-DE" altLang="de-DE" sz="2800" b="1" dirty="0" smtClean="0"/>
                  <a:t>  </a:t>
                </a:r>
              </a:p>
              <a:p>
                <a:pPr eaLnBrk="1" hangingPunct="1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de-DE" altLang="de-DE" sz="2800" b="1" dirty="0" smtClean="0"/>
                  <a:t> </a:t>
                </a:r>
                <a:r>
                  <a:rPr lang="de-DE" altLang="de-DE" sz="2800" dirty="0" smtClean="0"/>
                  <a:t>Sehr elegante Schreibweise</a:t>
                </a:r>
              </a:p>
              <a:p>
                <a:pPr eaLnBrk="1" hangingPunct="1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In der Regel nur Mitteilung ohne Beweis </a:t>
                </a:r>
              </a:p>
              <a:p>
                <a:pPr eaLnBrk="1" hangingPunct="1">
                  <a:spcAft>
                    <a:spcPts val="0"/>
                  </a:spcAft>
                </a:pPr>
                <a:r>
                  <a:rPr lang="de-DE" altLang="de-DE" sz="2800" dirty="0" smtClean="0"/>
                  <a:t>    </a:t>
                </a:r>
                <a:r>
                  <a:rPr lang="de-DE" altLang="de-DE" sz="2800" dirty="0" smtClean="0">
                    <a:solidFill>
                      <a:srgbClr val="FF0000"/>
                    </a:solidFill>
                  </a:rPr>
                  <a:t>Beweis möglich, falls man zuvor Taylorreihen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de-DE" altLang="de-DE" sz="2800" dirty="0" smtClean="0">
                    <a:solidFill>
                      <a:srgbClr val="FF0000"/>
                    </a:solidFill>
                  </a:rPr>
                  <a:t>    behandelt hat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Die e- Funktion ist plötzlich periodisch</a:t>
                </a:r>
              </a:p>
              <a:p>
                <a:pPr eaLnBrk="1" hangingPunct="1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Sonderfall: e</a:t>
                </a:r>
                <a:r>
                  <a:rPr lang="de-DE" altLang="de-DE" sz="2800" baseline="30000" dirty="0" smtClean="0">
                    <a:sym typeface="Symbol"/>
                  </a:rPr>
                  <a:t>i</a:t>
                </a:r>
                <a:r>
                  <a:rPr lang="de-DE" altLang="de-DE" sz="2800" dirty="0" smtClean="0">
                    <a:sym typeface="Symbol"/>
                  </a:rPr>
                  <a:t> = – 1 </a:t>
                </a:r>
                <a:r>
                  <a:rPr lang="de-DE" altLang="de-DE" sz="2800" dirty="0" smtClean="0"/>
                  <a:t>  </a:t>
                </a:r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3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Rechnen in </a:t>
            </a:r>
            <a:r>
              <a:rPr lang="de-DE" altLang="de-DE" sz="2800" b="1" dirty="0" smtClean="0">
                <a:solidFill>
                  <a:srgbClr val="FFC000"/>
                </a:solidFill>
              </a:rPr>
              <a:t>Normdarstellung</a:t>
            </a:r>
            <a:r>
              <a:rPr lang="de-DE" altLang="de-DE" sz="2800" b="1" dirty="0" smtClean="0"/>
              <a:t> oder in </a:t>
            </a:r>
            <a:r>
              <a:rPr lang="de-DE" altLang="de-DE" sz="2800" b="1" dirty="0" smtClean="0">
                <a:solidFill>
                  <a:srgbClr val="00B0F0"/>
                </a:solidFill>
                <a:sym typeface="Symbol"/>
              </a:rPr>
              <a:t>Polarform</a:t>
            </a:r>
            <a:r>
              <a:rPr lang="de-DE" altLang="de-DE" sz="2800" b="1" dirty="0" smtClean="0">
                <a:sym typeface="Symbol"/>
              </a:rPr>
              <a:t>?</a:t>
            </a: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Addition und Subtraktion in </a:t>
            </a:r>
            <a:r>
              <a:rPr lang="de-DE" altLang="de-DE" sz="2800" dirty="0" smtClean="0">
                <a:solidFill>
                  <a:srgbClr val="FFC000"/>
                </a:solidFill>
              </a:rPr>
              <a:t>Normdarstellung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Multiplikation in beiden Darstellungen  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Potenzieren in </a:t>
            </a:r>
            <a:r>
              <a:rPr lang="de-DE" altLang="de-DE" sz="2800" dirty="0" smtClean="0">
                <a:solidFill>
                  <a:srgbClr val="00B0F0"/>
                </a:solidFill>
              </a:rPr>
              <a:t>Polarform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Division in </a:t>
            </a:r>
            <a:r>
              <a:rPr lang="de-DE" altLang="de-DE" sz="2800" dirty="0" smtClean="0">
                <a:solidFill>
                  <a:srgbClr val="00B0F0"/>
                </a:solidFill>
              </a:rPr>
              <a:t>Polarform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Wurzelziehen in </a:t>
            </a:r>
            <a:r>
              <a:rPr lang="de-DE" altLang="de-DE" sz="2800" dirty="0" smtClean="0">
                <a:solidFill>
                  <a:srgbClr val="00B0F0"/>
                </a:solidFill>
              </a:rPr>
              <a:t>Polarform</a:t>
            </a:r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6012160" y="36450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dirty="0" smtClean="0">
                <a:solidFill>
                  <a:srgbClr val="FF0000"/>
                </a:solidFill>
              </a:rPr>
              <a:t>(Potenzgesetze)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3000"/>
                  </a:spcAft>
                </a:pPr>
                <a:r>
                  <a:rPr lang="de-DE" altLang="de-DE" sz="2800" b="1" dirty="0" smtClean="0"/>
                  <a:t>Nett am Rande</a:t>
                </a:r>
              </a:p>
              <a:p>
                <a:pPr eaLnBrk="1" hangingPunct="1">
                  <a:spcAft>
                    <a:spcPts val="0"/>
                  </a:spcAft>
                </a:pPr>
                <a:endParaRPr lang="de-DE" altLang="de-DE" sz="2800" b="1" dirty="0" smtClean="0"/>
              </a:p>
              <a:p>
                <a:pPr eaLnBrk="1" hangingPunct="1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de-DE" altLang="de-DE" sz="2800" b="1" dirty="0" smtClean="0"/>
                  <a:t> </a:t>
                </a:r>
                <a:r>
                  <a:rPr lang="de-DE" altLang="de-DE" sz="2800" dirty="0" smtClean="0"/>
                  <a:t>Was ist i</a:t>
                </a:r>
                <a:r>
                  <a:rPr lang="de-DE" altLang="de-DE" sz="2800" baseline="30000" dirty="0" smtClean="0"/>
                  <a:t>i</a:t>
                </a:r>
                <a:r>
                  <a:rPr lang="de-DE" altLang="de-DE" sz="2800" dirty="0" smtClean="0"/>
                  <a:t> ?   </a:t>
                </a:r>
              </a:p>
              <a:p>
                <a:pPr eaLnBrk="1" hangingPunct="1">
                  <a:spcAft>
                    <a:spcPts val="0"/>
                  </a:spcAft>
                </a:pPr>
                <a:endParaRPr lang="de-DE" altLang="de-DE" sz="2800" dirty="0" smtClean="0"/>
              </a:p>
              <a:p>
                <a:pPr eaLnBrk="1" hangingPunct="1">
                  <a:spcAft>
                    <a:spcPts val="0"/>
                  </a:spcAft>
                </a:pPr>
                <a:r>
                  <a:rPr lang="de-DE" altLang="de-DE" sz="2800" dirty="0" smtClean="0"/>
                  <a:t>   </a:t>
                </a:r>
                <a:endParaRPr lang="de-DE" altLang="de-DE" sz="2800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Was ist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de-DE" altLang="de-DE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g>
                      <m:e>
                        <m: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</m:oMath>
                </a14:m>
                <a:r>
                  <a:rPr lang="de-DE" altLang="de-DE" sz="2800" dirty="0" smtClean="0"/>
                  <a:t> ?  </a:t>
                </a:r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3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728943" y="3269974"/>
                <a:ext cx="5518501" cy="111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altLang="de-DE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de-DE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DE" altLang="de-DE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de-DE" altLang="de-DE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de-DE" altLang="de-DE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de-DE" altLang="de-DE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altLang="de-DE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altLang="de-DE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altLang="de-DE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altLang="de-DE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altLang="de-DE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de-DE" altLang="de-DE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altLang="de-DE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de-DE" altLang="de-DE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de-DE" altLang="de-DE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≈0,2079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943" y="3269974"/>
                <a:ext cx="5518501" cy="11122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00637" y="4609720"/>
                <a:ext cx="598525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sty m:val="p"/>
                              <m:brk m:alnAt="7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deg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rad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f>
                            <m:f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den>
                          </m:f>
                        </m:sup>
                      </m:sSup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f>
                            <m:f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den>
                          </m:f>
                        </m:sup>
                      </m:sSup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</m:den>
                      </m:f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altLang="de-DE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de-DE" altLang="de-DE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de-DE" altLang="de-DE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altLang="de-DE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≈4,8105</m:t>
                      </m:r>
                    </m:oMath>
                  </m:oMathPara>
                </a14:m>
                <a:endParaRPr lang="de-DE" alt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37" y="4609720"/>
                <a:ext cx="5985251" cy="11330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b="1" dirty="0" smtClean="0"/>
                  <a:t>Komplexe Wurzeln in drei Schritten</a:t>
                </a:r>
              </a:p>
              <a:p>
                <a:pPr marL="514350" indent="-514350" eaLnBrk="1" hangingPunct="1">
                  <a:spcAft>
                    <a:spcPts val="1800"/>
                  </a:spcAft>
                  <a:buAutoNum type="arabicParenR"/>
                </a:pPr>
                <a:r>
                  <a:rPr lang="de-DE" altLang="de-DE" sz="2800" dirty="0" smtClean="0"/>
                  <a:t>Einheitswurzeln: Lösungen von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de-DE" sz="2800" i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altLang="de-DE" sz="2800" dirty="0" smtClean="0"/>
                  <a:t> </a:t>
                </a:r>
              </a:p>
              <a:p>
                <a:pPr marL="514350" indent="-514350" eaLnBrk="1" hangingPunct="1">
                  <a:spcAft>
                    <a:spcPts val="1800"/>
                  </a:spcAft>
                  <a:buAutoNum type="arabicParenR"/>
                </a:pPr>
                <a:r>
                  <a:rPr lang="de-DE" altLang="de-DE" sz="2800" dirty="0" smtClean="0"/>
                  <a:t>Lösungen von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de-DE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de-DE" altLang="de-DE" sz="2800" dirty="0" smtClean="0">
                  <a:solidFill>
                    <a:srgbClr val="FF0000"/>
                  </a:solidFill>
                </a:endParaRPr>
              </a:p>
              <a:p>
                <a:pPr marL="514350" indent="-514350" eaLnBrk="1" hangingPunct="1">
                  <a:spcAft>
                    <a:spcPts val="1800"/>
                  </a:spcAft>
                  <a:buAutoNum type="arabicParenR" startAt="3"/>
                </a:pPr>
                <a:r>
                  <a:rPr lang="de-DE" altLang="de-DE" sz="2800" dirty="0" smtClean="0"/>
                  <a:t>Lösungen von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de-DE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sz="28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8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de-DE" altLang="de-DE" sz="2800" dirty="0" smtClean="0"/>
              </a:p>
              <a:p>
                <a:pPr marL="514350" indent="-514350" eaLnBrk="1" hangingPunct="1">
                  <a:spcAft>
                    <a:spcPts val="1800"/>
                  </a:spcAft>
                </a:pPr>
                <a:r>
                  <a:rPr lang="de-DE" altLang="de-DE" sz="2800" dirty="0" smtClean="0">
                    <a:solidFill>
                      <a:srgbClr val="FF0000"/>
                    </a:solidFill>
                  </a:rPr>
                  <a:t>Unbedingt grafisch in </a:t>
                </a:r>
                <a:r>
                  <a:rPr lang="de-DE" altLang="de-DE" sz="2800" dirty="0" err="1" smtClean="0">
                    <a:solidFill>
                      <a:srgbClr val="FF0000"/>
                    </a:solidFill>
                  </a:rPr>
                  <a:t>Gaußschen</a:t>
                </a:r>
                <a:r>
                  <a:rPr lang="de-DE" altLang="de-DE" sz="2800" dirty="0" smtClean="0">
                    <a:solidFill>
                      <a:srgbClr val="FF0000"/>
                    </a:solidFill>
                  </a:rPr>
                  <a:t> Zahlenebene!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28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3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b="1" dirty="0" smtClean="0"/>
                  <a:t>Beweis von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altLang="de-DE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de-DE" altLang="de-DE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altLang="de-DE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de-DE" sz="2800" b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sSub>
                      <m:sSub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altLang="de-DE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de-DE" altLang="de-DE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de-DE" altLang="de-DE" sz="28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altLang="de-DE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bar>
                      </m:e>
                    </m:d>
                    <m:r>
                      <a:rPr lang="de-DE" altLang="de-DE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de-DE" altLang="de-DE" sz="2800" b="1" dirty="0" smtClean="0"/>
              </a:p>
              <a:p>
                <a:pPr eaLnBrk="1" hangingPunct="1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de-DE" altLang="de-DE" sz="2800" b="1" dirty="0" smtClean="0"/>
                  <a:t> </a:t>
                </a:r>
                <a:r>
                  <a:rPr lang="de-DE" altLang="de-DE" sz="2800" dirty="0" smtClean="0"/>
                  <a:t>Vorher:</a:t>
                </a:r>
                <a:r>
                  <a:rPr lang="de-DE" altLang="de-DE" sz="2800" b="1" dirty="0" smtClean="0"/>
                  <a:t> </a:t>
                </a:r>
                <a:r>
                  <a:rPr lang="de-DE" altLang="de-DE" sz="2800" dirty="0" smtClean="0"/>
                  <a:t>Beweis von vier Hilfssätzen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dirty="0" smtClean="0"/>
                  <a:t>    Satz 1 und Satz 2 beweisen die </a:t>
                </a:r>
                <a:r>
                  <a:rPr lang="de-DE" altLang="de-DE" sz="2800" dirty="0" err="1" smtClean="0"/>
                  <a:t>SuS</a:t>
                </a:r>
                <a:r>
                  <a:rPr lang="de-DE" altLang="de-DE" sz="2800" dirty="0" smtClean="0"/>
                  <a:t> eigenständig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dirty="0" smtClean="0"/>
                  <a:t>    Satz 3 und Satz 4 werden im Plenum bewiesen</a:t>
                </a:r>
              </a:p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dirty="0" smtClean="0"/>
                  <a:t>    (Dabei Wiederholung der vollständigen Induktion)      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2800" dirty="0" smtClean="0"/>
                  <a:t> Der Hauptsatz (Satz A) wird im Plenum bewiesen</a:t>
                </a:r>
              </a:p>
              <a:p>
                <a:pPr eaLnBrk="1" hangingPunct="1">
                  <a:spcAft>
                    <a:spcPts val="1800"/>
                  </a:spcAft>
                </a:pPr>
                <a:endParaRPr lang="de-DE" altLang="de-DE" sz="28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85354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64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2" name="Objek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55430"/>
              </p:ext>
            </p:extLst>
          </p:nvPr>
        </p:nvGraphicFramePr>
        <p:xfrm>
          <a:off x="2099166" y="1262214"/>
          <a:ext cx="4850089" cy="531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kument" r:id="rId6" imgW="5762038" imgH="6649072" progId="Word.Document.12">
                  <p:embed/>
                </p:oleObj>
              </mc:Choice>
              <mc:Fallback>
                <p:oleObj name="Dokument" r:id="rId6" imgW="5762038" imgH="664907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166" y="1262214"/>
                        <a:ext cx="4850089" cy="53144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de-DE" altLang="de-DE" sz="2800" b="1" dirty="0" smtClean="0"/>
              <a:t>Überblick über die Anzahl der Nullstellen von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Polynomen mit reellen Koeffizienten in C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Unterschied reelle und komplexe (nicht reelle)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/>
              <a:t>    Nullstellen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Mehrfache Nullstellen beachten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Komplexe Nullstellen treten nur paarweise auf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Es gibt auch mehrfache komplexe Nullstellen</a:t>
            </a:r>
          </a:p>
          <a:p>
            <a:pPr eaLnBrk="1" hangingPunct="1">
              <a:spcAft>
                <a:spcPts val="1800"/>
              </a:spcAft>
            </a:pPr>
            <a:endParaRPr lang="de-DE" altLang="de-DE" sz="28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de-DE" altLang="de-DE" sz="2800" b="1" dirty="0" smtClean="0"/>
              <a:t>Überblick über die Anzahl der Nullstellen von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Polynomen mit reellen Koeffizienten in C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n = 2 Mitternachtsformel (Plenum)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n = 3 Mindestens eine reelle Nullstelle (Plenum) 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n = 4 </a:t>
            </a:r>
            <a:r>
              <a:rPr lang="de-DE" altLang="de-DE" sz="2800" dirty="0" err="1" smtClean="0"/>
              <a:t>SuS</a:t>
            </a:r>
            <a:r>
              <a:rPr lang="de-DE" altLang="de-DE" sz="2800" dirty="0" smtClean="0"/>
              <a:t> in Partnerarbeit selbst machen lassen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>
                <a:solidFill>
                  <a:srgbClr val="FF0000"/>
                </a:solidFill>
              </a:rPr>
              <a:t>Dabei jeweils ein konkretes Beispiel angeben!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800" dirty="0" smtClean="0">
                <a:solidFill>
                  <a:srgbClr val="FF0000"/>
                </a:solidFill>
              </a:rPr>
              <a:t>Beispiele auch grafisch veranschaulichen (GTR)!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23528" y="148478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 smtClean="0"/>
              <a:t>Zeit für Übungsphasen einplanen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Grundrechenarten in Normdarstellung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Umrechnung Normdarstellung </a:t>
            </a:r>
            <a:r>
              <a:rPr lang="de-DE" altLang="de-DE" sz="2800" dirty="0" smtClean="0">
                <a:sym typeface="Symbol"/>
              </a:rPr>
              <a:t></a:t>
            </a:r>
            <a:r>
              <a:rPr lang="de-DE" altLang="de-DE" sz="2800" dirty="0" smtClean="0"/>
              <a:t> Polarform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Potenzen und Wurzeln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Nullstellen von Polynomen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Vermischte Aufgaben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600" b="1" dirty="0" smtClean="0"/>
              <a:t>Zahlbereichserweiterungen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600" dirty="0" smtClean="0"/>
              <a:t> von N zu Z (Klasse 5)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600" dirty="0" smtClean="0"/>
              <a:t> von Z zu Q (Klasse 6)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600" dirty="0" smtClean="0"/>
              <a:t> von Q zu R (Klasse 8)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600" dirty="0" smtClean="0"/>
              <a:t> </a:t>
            </a:r>
            <a:r>
              <a:rPr lang="de-DE" altLang="de-DE" sz="3600" dirty="0" smtClean="0">
                <a:solidFill>
                  <a:srgbClr val="FF0000"/>
                </a:solidFill>
              </a:rPr>
              <a:t>von R zu C (Vertiefungskurs 12)</a:t>
            </a:r>
            <a:endParaRPr lang="de-DE" altLang="de-DE" sz="3200" dirty="0" smtClean="0">
              <a:solidFill>
                <a:srgbClr val="FF0000"/>
              </a:solidFill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85354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Fazit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800" b="1" dirty="0" smtClean="0"/>
              <a:t> Wichtig für das Studium</a:t>
            </a:r>
            <a:endParaRPr lang="de-DE" altLang="de-DE" sz="2800" dirty="0" smtClean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</a:t>
            </a:r>
            <a:r>
              <a:rPr lang="de-DE" altLang="de-DE" sz="2800" b="1" dirty="0" smtClean="0"/>
              <a:t>Thema nicht zu schwer für die </a:t>
            </a:r>
            <a:r>
              <a:rPr lang="de-DE" altLang="de-DE" sz="2800" b="1" dirty="0" err="1" smtClean="0"/>
              <a:t>SuS</a:t>
            </a: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</a:t>
            </a:r>
            <a:r>
              <a:rPr lang="de-DE" altLang="de-DE" sz="2800" b="1" dirty="0" smtClean="0"/>
              <a:t>Überraschungen für die </a:t>
            </a:r>
            <a:r>
              <a:rPr lang="de-DE" altLang="de-DE" sz="2800" b="1" dirty="0" err="1" smtClean="0"/>
              <a:t>SuS</a:t>
            </a:r>
            <a:endParaRPr lang="de-DE" altLang="de-DE" sz="2800" b="1" dirty="0" smtClean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</a:t>
            </a:r>
            <a:r>
              <a:rPr lang="de-DE" altLang="de-DE" sz="2800" b="1" dirty="0" smtClean="0"/>
              <a:t>erste „bewusste“ Zahlbereichserweiterung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2800" dirty="0" smtClean="0"/>
              <a:t> </a:t>
            </a:r>
            <a:r>
              <a:rPr lang="de-DE" altLang="de-DE" sz="2800" b="1" dirty="0" smtClean="0"/>
              <a:t>Zeit für Übungsphasen nehmen 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40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Zahlbereichserweiterungen von R zu C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200" dirty="0" smtClean="0"/>
              <a:t> imaginäre Einheit i mit i² = – 1 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200" dirty="0" smtClean="0"/>
              <a:t> C = { z | z = a + </a:t>
            </a:r>
            <a:r>
              <a:rPr lang="de-DE" altLang="de-DE" sz="3200" dirty="0" err="1" smtClean="0"/>
              <a:t>b</a:t>
            </a:r>
            <a:r>
              <a:rPr lang="de-DE" altLang="de-DE" sz="3200" dirty="0" err="1" smtClean="0">
                <a:sym typeface="Symbol"/>
              </a:rPr>
              <a:t>i</a:t>
            </a:r>
            <a:r>
              <a:rPr lang="de-DE" altLang="de-DE" sz="3200" dirty="0" smtClean="0">
                <a:sym typeface="Symbol"/>
              </a:rPr>
              <a:t> ; a, b R und </a:t>
            </a:r>
            <a:r>
              <a:rPr lang="de-DE" altLang="de-DE" sz="3200" dirty="0" smtClean="0"/>
              <a:t>i² = – 1 }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200" dirty="0" smtClean="0"/>
              <a:t> R </a:t>
            </a:r>
            <a:r>
              <a:rPr lang="de-DE" altLang="de-DE" sz="3200" dirty="0" smtClean="0">
                <a:sym typeface="Symbol"/>
              </a:rPr>
              <a:t> C</a:t>
            </a:r>
            <a:endParaRPr lang="de-DE" altLang="de-DE" sz="3200" dirty="0" smtClean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Ø"/>
            </a:pP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Permanenzprinzip</a:t>
            </a:r>
            <a:endParaRPr lang="de-DE" altLang="de-DE" sz="3200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3200" b="1" dirty="0" smtClean="0"/>
                  <a:t>Bezeichnungen und Sonderfälle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a heißt Realteil von z ; Re(z) 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b heißt </a:t>
                </a:r>
                <a:r>
                  <a:rPr lang="de-DE" altLang="de-DE" sz="3200" dirty="0" err="1" smtClean="0"/>
                  <a:t>Imaginärteil</a:t>
                </a:r>
                <a:r>
                  <a:rPr lang="de-DE" altLang="de-DE" sz="3200" dirty="0" smtClean="0"/>
                  <a:t> von z ; Im(z)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b = 0 </a:t>
                </a:r>
                <a:r>
                  <a:rPr lang="de-DE" altLang="de-DE" sz="3200" dirty="0" smtClean="0">
                    <a:sym typeface="Symbol"/>
                  </a:rPr>
                  <a:t> z ist eine reelle Zahl</a:t>
                </a:r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a = 0 </a:t>
                </a:r>
                <a:r>
                  <a:rPr lang="de-DE" altLang="de-DE" sz="3200" dirty="0" smtClean="0">
                    <a:sym typeface="Symbol"/>
                  </a:rPr>
                  <a:t> z ist eine rein imaginäre Zahl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>
                    <a:sym typeface="Symbol"/>
                  </a:rPr>
                  <a:t> </a:t>
                </a:r>
                <a:r>
                  <a:rPr lang="de-DE" altLang="de-DE" sz="3200" dirty="0" smtClean="0"/>
                  <a:t>z = a + </a:t>
                </a:r>
                <a:r>
                  <a:rPr lang="de-DE" altLang="de-DE" sz="3200" dirty="0" err="1" smtClean="0"/>
                  <a:t>b</a:t>
                </a:r>
                <a:r>
                  <a:rPr lang="de-DE" altLang="de-DE" sz="3200" dirty="0" err="1" smtClean="0">
                    <a:sym typeface="Symbol"/>
                  </a:rPr>
                  <a:t>i</a:t>
                </a:r>
                <a:r>
                  <a:rPr lang="de-DE" altLang="de-DE" sz="3200" dirty="0" smtClean="0">
                    <a:sym typeface="Symbol"/>
                  </a:rPr>
                  <a:t> ;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de-DE" altLang="de-DE" sz="32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  <a:sym typeface="Symbol"/>
                          </a:rPr>
                          <m:t>z</m:t>
                        </m:r>
                      </m:e>
                    </m:bar>
                  </m:oMath>
                </a14:m>
                <a:r>
                  <a:rPr lang="de-DE" altLang="de-DE" sz="3200" dirty="0" smtClean="0"/>
                  <a:t> = a – </a:t>
                </a:r>
                <a:r>
                  <a:rPr lang="de-DE" altLang="de-DE" sz="3200" dirty="0" err="1" smtClean="0"/>
                  <a:t>b</a:t>
                </a:r>
                <a:r>
                  <a:rPr lang="de-DE" altLang="de-DE" sz="3200" dirty="0" err="1" smtClean="0">
                    <a:sym typeface="Symbol"/>
                  </a:rPr>
                  <a:t>i</a:t>
                </a:r>
                <a:r>
                  <a:rPr lang="de-DE" altLang="de-DE" sz="3200" dirty="0" smtClean="0">
                    <a:sym typeface="Symbol"/>
                  </a:rPr>
                  <a:t> (konjugiert komplex)</a:t>
                </a:r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2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Grundrechenarten in Normalform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/>
                  <a:t> = 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/>
                  <a:t> + b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>
                    <a:sym typeface="Symbol"/>
                  </a:rPr>
                  <a:t>i  ; </a:t>
                </a: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 = 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2</a:t>
                </a:r>
                <a:r>
                  <a:rPr lang="de-DE" altLang="de-DE" sz="2600" dirty="0" smtClean="0"/>
                  <a:t> + b</a:t>
                </a:r>
                <a:r>
                  <a:rPr lang="de-DE" sz="2600" baseline="-25000" dirty="0" smtClean="0"/>
                  <a:t>2</a:t>
                </a:r>
                <a:r>
                  <a:rPr lang="de-DE" altLang="de-DE" sz="2600" dirty="0" smtClean="0">
                    <a:sym typeface="Symbol"/>
                  </a:rPr>
                  <a:t>i </a:t>
                </a:r>
                <a:endParaRPr lang="de-DE" sz="2600" dirty="0" smtClean="0"/>
              </a:p>
              <a:p>
                <a:pPr eaLnBrk="1" hangingPunct="1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de-DE" altLang="de-DE" sz="2600" dirty="0" smtClean="0"/>
                  <a:t> Addition: </a:t>
                </a: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/>
                  <a:t> + z</a:t>
                </a:r>
                <a:r>
                  <a:rPr lang="de-DE" sz="2600" baseline="-25000" dirty="0" smtClean="0"/>
                  <a:t>2 </a:t>
                </a:r>
                <a:r>
                  <a:rPr lang="de-DE" sz="2600" dirty="0" smtClean="0"/>
                  <a:t>= (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/>
                  <a:t> + a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) + (b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/>
                  <a:t> + b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)</a:t>
                </a:r>
                <a:r>
                  <a:rPr lang="de-DE" altLang="de-DE" sz="2600" dirty="0" smtClean="0">
                    <a:sym typeface="Symbol"/>
                  </a:rPr>
                  <a:t>i</a:t>
                </a:r>
                <a:r>
                  <a:rPr lang="de-DE" sz="2600" dirty="0" smtClean="0"/>
                  <a:t> </a:t>
                </a:r>
                <a:endParaRPr lang="de-DE" altLang="de-DE" sz="2600" dirty="0" smtClean="0"/>
              </a:p>
              <a:p>
                <a:pPr eaLnBrk="1" hangingPunct="1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de-DE" altLang="de-DE" sz="2600" dirty="0" smtClean="0"/>
                  <a:t> Subtraktion: </a:t>
                </a: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/>
                  <a:t> – z</a:t>
                </a:r>
                <a:r>
                  <a:rPr lang="de-DE" sz="2600" baseline="-25000" dirty="0" smtClean="0"/>
                  <a:t>2 </a:t>
                </a:r>
                <a:r>
                  <a:rPr lang="de-DE" sz="2600" dirty="0" smtClean="0"/>
                  <a:t>= (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/>
                  <a:t> – a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) + (b</a:t>
                </a:r>
                <a:r>
                  <a:rPr lang="de-DE" sz="2600" baseline="-25000" dirty="0" smtClean="0"/>
                  <a:t>1</a:t>
                </a:r>
                <a:r>
                  <a:rPr lang="de-DE" altLang="de-DE" sz="2600" dirty="0" smtClean="0"/>
                  <a:t> – b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)</a:t>
                </a:r>
                <a:r>
                  <a:rPr lang="de-DE" altLang="de-DE" sz="2600" dirty="0" smtClean="0">
                    <a:sym typeface="Symbol"/>
                  </a:rPr>
                  <a:t>i</a:t>
                </a:r>
                <a:r>
                  <a:rPr lang="de-DE" sz="2600" dirty="0" smtClean="0"/>
                  <a:t> </a:t>
                </a:r>
                <a:endParaRPr lang="de-DE" altLang="de-DE" sz="2600" dirty="0" smtClean="0"/>
              </a:p>
              <a:p>
                <a:pPr eaLnBrk="1" hangingPunct="1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de-DE" altLang="de-DE" sz="2600" dirty="0" smtClean="0"/>
                  <a:t> Multiplikation: </a:t>
                </a: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>
                    <a:sym typeface="Symbol"/>
                  </a:rPr>
                  <a:t></a:t>
                </a:r>
                <a:r>
                  <a:rPr lang="de-DE" sz="2600" dirty="0" smtClean="0"/>
                  <a:t>z</a:t>
                </a:r>
                <a:r>
                  <a:rPr lang="de-DE" sz="2600" baseline="-25000" dirty="0" smtClean="0"/>
                  <a:t>2 </a:t>
                </a:r>
                <a:r>
                  <a:rPr lang="de-DE" sz="2600" dirty="0" smtClean="0"/>
                  <a:t>= (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>
                    <a:sym typeface="Symbol"/>
                  </a:rPr>
                  <a:t>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 – b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>
                    <a:sym typeface="Symbol"/>
                  </a:rPr>
                  <a:t></a:t>
                </a:r>
                <a:r>
                  <a:rPr lang="de-DE" altLang="de-DE" sz="2600" dirty="0" smtClean="0"/>
                  <a:t>b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) + (</a:t>
                </a:r>
                <a:r>
                  <a:rPr lang="de-DE" altLang="de-DE" sz="2600" dirty="0" smtClean="0"/>
                  <a:t>a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>
                    <a:sym typeface="Symbol"/>
                  </a:rPr>
                  <a:t>b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/>
                  <a:t> + a</a:t>
                </a:r>
                <a:r>
                  <a:rPr lang="de-DE" sz="2600" baseline="-25000" dirty="0" smtClean="0"/>
                  <a:t>2</a:t>
                </a:r>
                <a:r>
                  <a:rPr lang="de-DE" sz="2600" dirty="0" smtClean="0">
                    <a:sym typeface="Symbol"/>
                  </a:rPr>
                  <a:t></a:t>
                </a:r>
                <a:r>
                  <a:rPr lang="de-DE" altLang="de-DE" sz="2600" dirty="0" smtClean="0"/>
                  <a:t>b</a:t>
                </a:r>
                <a:r>
                  <a:rPr lang="de-DE" sz="2600" baseline="-25000" dirty="0" smtClean="0"/>
                  <a:t>1</a:t>
                </a:r>
                <a:r>
                  <a:rPr lang="de-DE" sz="2600" dirty="0" smtClean="0"/>
                  <a:t>)</a:t>
                </a:r>
                <a:r>
                  <a:rPr lang="de-DE" altLang="de-DE" sz="2600" dirty="0" smtClean="0">
                    <a:sym typeface="Symbol"/>
                  </a:rPr>
                  <a:t>i</a:t>
                </a:r>
                <a:r>
                  <a:rPr lang="de-DE" sz="2600" dirty="0" smtClean="0"/>
                  <a:t> </a:t>
                </a:r>
              </a:p>
              <a:p>
                <a:pPr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de-DE" altLang="de-DE" sz="2600" dirty="0" smtClean="0"/>
                  <a:t> Division: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sz="2800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de-DE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num>
                      <m:den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de-DE" altLang="de-DE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)∙(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</m:t>
                        </m:r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de-DE" altLang="de-DE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sz="2800" dirty="0" smtClean="0"/>
              </a:p>
              <a:p>
                <a:r>
                  <a:rPr lang="de-DE" altLang="de-DE" sz="20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sz="2800" i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alt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de-DE" sz="280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de-DE" altLang="de-DE" sz="28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de-DE" sz="2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altLang="de-DE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altLang="de-DE" sz="2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altLang="de-D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de-DE" altLang="de-DE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de-DE" altLang="de-D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altLang="de-DE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alt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de-DE" altLang="de-DE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DE" altLang="de-DE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altLang="de-DE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de-DE" altLang="de-DE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altLang="de-DE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alt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altLang="de-D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de-DE" altLang="de-DE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de-DE" altLang="de-DE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8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3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de-DE" altLang="de-DE" sz="2800" b="1" dirty="0" smtClean="0"/>
                  <a:t>Zusammenhänge zwischen z und</a:t>
                </a:r>
                <a:r>
                  <a:rPr lang="de-DE" altLang="de-DE" sz="2800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de-DE" altLang="de-DE" sz="2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de-DE" altLang="de-DE" sz="28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bar>
                  </m:oMath>
                </a14:m>
                <a:r>
                  <a:rPr lang="de-DE" altLang="de-DE" sz="2800" dirty="0" smtClean="0"/>
                  <a:t> :</a:t>
                </a:r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de-DE" altLang="de-DE" sz="3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bar>
                    <m:r>
                      <a:rPr lang="de-DE" altLang="de-DE" sz="32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</a:rPr>
                      <m:t>z</m:t>
                    </m:r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bar>
                    <m:r>
                      <a:rPr lang="de-DE" altLang="de-DE" sz="320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altLang="de-DE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de-DE" altLang="de-DE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3200">
                        <a:latin typeface="Cambria Math" panose="02040503050406030204" pitchFamily="18" charset="0"/>
                      </a:rPr>
                      <m:t>z</m:t>
                    </m:r>
                    <m:r>
                      <a:rPr lang="de-DE" altLang="de-DE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de-DE" altLang="de-DE" sz="32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bar>
                    <m:r>
                      <a:rPr lang="de-DE" altLang="de-DE" sz="3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altLang="de-DE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e>
                    </m:d>
                  </m:oMath>
                </a14:m>
                <a:endParaRPr lang="de-DE" altLang="de-DE" sz="3200" dirty="0" smtClean="0"/>
              </a:p>
              <a:p>
                <a:pPr eaLnBrk="1" hangingPunct="1"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de-DE" altLang="de-DE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de-DE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de-DE" alt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num>
                      <m:den>
                        <m:sSup>
                          <m:sSupPr>
                            <m:ctrlP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altLang="de-DE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de-DE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de-DE" altLang="de-D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altLang="de-DE" sz="3200" dirty="0" smtClean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506405"/>
                <a:ext cx="8482012" cy="4679950"/>
              </a:xfrm>
              <a:prstGeom prst="rect">
                <a:avLst/>
              </a:prstGeom>
              <a:blipFill rotWithShape="0">
                <a:blip r:embed="rId3"/>
                <a:stretch>
                  <a:fillRect l="-28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 smtClean="0"/>
              <a:t>Die </a:t>
            </a:r>
            <a:r>
              <a:rPr lang="de-DE" altLang="de-DE" sz="3200" b="1" dirty="0" err="1" smtClean="0"/>
              <a:t>Gaußsche</a:t>
            </a:r>
            <a:r>
              <a:rPr lang="de-DE" altLang="de-DE" sz="3200" b="1" dirty="0" smtClean="0"/>
              <a:t> Zahlenebene</a:t>
            </a:r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  <a:p>
            <a:pPr eaLnBrk="1" hangingPunct="1">
              <a:spcAft>
                <a:spcPts val="1800"/>
              </a:spcAft>
            </a:pPr>
            <a:endParaRPr lang="de-DE" altLang="de-DE" sz="3200" b="1" dirty="0" smtClean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Komplexe Zahlen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3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4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80330" y="2665363"/>
                <a:ext cx="2808312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=4+3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de-DE" sz="2800" b="0" dirty="0" smtClean="0"/>
              </a:p>
              <a:p>
                <a:endParaRPr lang="de-DE" b="0" dirty="0" smtClean="0"/>
              </a:p>
              <a:p>
                <a:r>
                  <a:rPr lang="de-DE" dirty="0" smtClean="0"/>
                  <a:t>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de-DE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de-DE" sz="2800" b="0" i="0" smtClean="0">
                        <a:latin typeface="Cambria Math" panose="02040503050406030204" pitchFamily="18" charset="0"/>
                      </a:rPr>
                      <m:t>=4−3</m:t>
                    </m:r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de-DE" sz="2800" dirty="0" smtClean="0"/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DE" sz="2800" dirty="0" smtClean="0"/>
              </a:p>
              <a:p>
                <a:endParaRPr lang="de-DE" dirty="0"/>
              </a:p>
              <a:p>
                <a:r>
                  <a:rPr lang="de-DE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−1−2</m:t>
                    </m:r>
                    <m:r>
                      <a:rPr lang="de-DE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sz="28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0" y="2665363"/>
                <a:ext cx="2808312" cy="2923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0"/>
          <a:stretch/>
        </p:blipFill>
        <p:spPr>
          <a:xfrm>
            <a:off x="3553174" y="2352749"/>
            <a:ext cx="5155057" cy="36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Microsoft Office PowerPoint</Application>
  <PresentationFormat>Bildschirmpräsentation (4:3)</PresentationFormat>
  <Paragraphs>1461</Paragraphs>
  <Slides>40</Slides>
  <Notes>40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Segoe Script</vt:lpstr>
      <vt:lpstr>Symbol</vt:lpstr>
      <vt:lpstr>Times New Roman</vt:lpstr>
      <vt:lpstr>Wingdings</vt:lpstr>
      <vt:lpstr>Standarddesign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Jürgen Appel</dc:creator>
  <cp:lastModifiedBy>sg</cp:lastModifiedBy>
  <cp:revision>609</cp:revision>
  <cp:lastPrinted>2018-03-03T10:37:02Z</cp:lastPrinted>
  <dcterms:created xsi:type="dcterms:W3CDTF">2014-11-14T21:49:37Z</dcterms:created>
  <dcterms:modified xsi:type="dcterms:W3CDTF">2021-06-09T13:21:22Z</dcterms:modified>
</cp:coreProperties>
</file>