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9"/>
  </p:notesMasterIdLst>
  <p:sldIdLst>
    <p:sldId id="296" r:id="rId2"/>
    <p:sldId id="473" r:id="rId3"/>
    <p:sldId id="474" r:id="rId4"/>
    <p:sldId id="475" r:id="rId5"/>
    <p:sldId id="476" r:id="rId6"/>
    <p:sldId id="477" r:id="rId7"/>
    <p:sldId id="478" r:id="rId8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111"/>
    <a:srgbClr val="FF3300"/>
    <a:srgbClr val="A50021"/>
    <a:srgbClr val="993300"/>
    <a:srgbClr val="FF0000"/>
    <a:srgbClr val="FF9933"/>
    <a:srgbClr val="FFCC00"/>
    <a:srgbClr val="CC0000"/>
    <a:srgbClr val="FF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0" autoAdjust="0"/>
    <p:restoredTop sz="92619" autoAdjust="0"/>
  </p:normalViewPr>
  <p:slideViewPr>
    <p:cSldViewPr snapToGrid="0">
      <p:cViewPr varScale="1">
        <p:scale>
          <a:sx n="106" d="100"/>
          <a:sy n="106" d="100"/>
        </p:scale>
        <p:origin x="201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2EE00-E047-4F06-88AA-997791578707}" type="datetimeFigureOut">
              <a:rPr lang="de-DE" smtClean="0"/>
              <a:pPr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BF5F-C8E6-4F48-B4F6-539FF6173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36" tIns="41469" rIns="82936" bIns="41469"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B0207BD8-F3AF-48B8-A7C4-DB3553FC27EC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0671AF6E-282C-49BC-8050-302B2B8945CD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  <a:prstGeom prst="rect">
            <a:avLst/>
          </a:prstGeom>
        </p:spPr>
        <p:txBody>
          <a:bodyPr vert="eaVert"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B6FD8B5C-C241-4413-A85E-0CF08C6E8113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A6C6AA5F-DDD2-46FD-BE67-FADDD7F3B0F4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D8BE9B3F-B558-4940-AE3D-81B131373F84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</a:pPr>
            <a:fld id="{5FE357D7-B9A9-4238-8189-C3CAFAFFC689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459A7DD8-5831-4507-B9CF-4E5270B7BD02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82936" tIns="41469" rIns="82936" bIns="41469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82936" tIns="41469" rIns="82936" bIns="41469"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41D4E5DB-4F2A-4BE2-A377-118AE9CC5E52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ACB6DD8A-9C2B-4C14-8ED5-8EBDE3CE74C8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82936" tIns="41469" rIns="82936" bIns="41469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82936" tIns="41469" rIns="82936" bIns="41469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16BDEFE6-13E9-47FD-8FD1-7297F181BB9A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3AE8CB4B-1BFD-408D-9CC0-CB34BE8D6666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B83A041A-C1A6-437C-9197-74CCDCD3A688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82936" tIns="41469" rIns="82936" bIns="41469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82936" tIns="41469" rIns="82936" bIns="41469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7EF3380C-02E4-4F5E-955D-564CAE7D3023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82936" tIns="41469" rIns="82936" bIns="41469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82936" tIns="41469" rIns="82936" bIns="41469"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82936" tIns="41469" rIns="82936" bIns="41469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739F8417-8CBF-4E90-B936-2C91406CDAD0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9EBA4B6-B0A9-49F8-8350-FAF9D718DB45}"/>
              </a:ext>
            </a:extLst>
          </p:cNvPr>
          <p:cNvGrpSpPr/>
          <p:nvPr userDrawn="1"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58" name="Grafik 57" descr="Rahmen Astronomie unten.png"/>
            <p:cNvPicPr>
              <a:picLocks/>
            </p:cNvPicPr>
            <p:nvPr userDrawn="1"/>
          </p:nvPicPr>
          <p:blipFill>
            <a:blip r:embed="rId17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53" name="Grafik 52" descr="Rahmen Astronomie oben.png"/>
            <p:cNvPicPr>
              <a:picLocks/>
            </p:cNvPicPr>
            <p:nvPr userDrawn="1"/>
          </p:nvPicPr>
          <p:blipFill>
            <a:blip r:embed="rId18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55" name="Textfeld 54"/>
            <p:cNvSpPr txBox="1"/>
            <p:nvPr userDrawn="1"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E. Malz</a:t>
              </a:r>
            </a:p>
          </p:txBody>
        </p:sp>
        <p:sp>
          <p:nvSpPr>
            <p:cNvPr id="56" name="Rechteck 55"/>
            <p:cNvSpPr/>
            <p:nvPr userDrawn="1"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Astrophysik</a:t>
              </a:r>
            </a:p>
          </p:txBody>
        </p:sp>
        <p:pic>
          <p:nvPicPr>
            <p:cNvPr id="57" name="Grafik 56"/>
            <p:cNvPicPr>
              <a:picLocks noChangeAspect="1"/>
            </p:cNvPicPr>
            <p:nvPr userDrawn="1"/>
          </p:nvPicPr>
          <p:blipFill>
            <a:blip r:embed="rId19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Titel 1"/>
            <p:cNvSpPr txBox="1">
              <a:spLocks/>
            </p:cNvSpPr>
            <p:nvPr userDrawn="1"/>
          </p:nvSpPr>
          <p:spPr>
            <a:xfrm>
              <a:off x="2" y="2"/>
              <a:ext cx="4685210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chemeClr val="bg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Physik mit Astrophysik</a:t>
              </a:r>
            </a:p>
          </p:txBody>
        </p:sp>
        <p:sp>
          <p:nvSpPr>
            <p:cNvPr id="38" name="Titel 1"/>
            <p:cNvSpPr txBox="1">
              <a:spLocks/>
            </p:cNvSpPr>
            <p:nvPr userDrawn="1"/>
          </p:nvSpPr>
          <p:spPr>
            <a:xfrm>
              <a:off x="5544000" y="1"/>
              <a:ext cx="3593197" cy="400049"/>
            </a:xfrm>
            <a:prstGeom prst="rect">
              <a:avLst/>
            </a:prstGeom>
          </p:spPr>
          <p:txBody>
            <a:bodyPr lIns="82936" tIns="41469" rIns="82936" bIns="41469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210" hangingPunct="0">
                <a:defRPr/>
              </a:pPr>
              <a:r>
                <a:rPr lang="de-DE" sz="24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Galaxien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1CE26248-0CB9-47E2-A21B-C1B8B8E57711}"/>
              </a:ext>
            </a:extLst>
          </p:cNvPr>
          <p:cNvPicPr>
            <a:picLocks/>
          </p:cNvPicPr>
          <p:nvPr userDrawn="1"/>
        </p:nvPicPr>
        <p:blipFill>
          <a:blip r:embed="rId20" cstate="print"/>
          <a:srcRect t="42578" b="41016"/>
          <a:stretch>
            <a:fillRect/>
          </a:stretch>
        </p:blipFill>
        <p:spPr>
          <a:xfrm rot="2049229">
            <a:off x="7419008" y="180000"/>
            <a:ext cx="401492" cy="7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0"/>
          <p:cNvGrpSpPr/>
          <p:nvPr/>
        </p:nvGrpSpPr>
        <p:grpSpPr>
          <a:xfrm>
            <a:off x="1" y="362"/>
            <a:ext cx="9144000" cy="6863459"/>
            <a:chOff x="0" y="0"/>
            <a:chExt cx="9144000" cy="6864180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13309"/>
            </a:xfrm>
            <a:prstGeom prst="rect">
              <a:avLst/>
            </a:prstGeom>
            <a:noFill/>
          </p:spPr>
          <p:txBody>
            <a:bodyPr wrap="square" lIns="75230" tIns="37616" rIns="75230" bIns="37616" rtlCol="0">
              <a:spAutoFit/>
            </a:bodyPr>
            <a:lstStyle/>
            <a:p>
              <a:pPr algn="l" defTabSz="82919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42" kern="0" dirty="0">
                  <a:solidFill>
                    <a:srgbClr val="FFFFFF"/>
                  </a:solidFill>
                  <a:latin typeface="Arial"/>
                </a:rPr>
                <a:t>S. Hanssen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74046" tIns="37024" rIns="74046" bIns="37024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194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70" dirty="0">
                  <a:solidFill>
                    <a:srgbClr val="FFFFFF"/>
                  </a:solidFill>
                  <a:latin typeface="Arial"/>
                  <a:ea typeface="MS Gothic" pitchFamily="2"/>
                  <a:cs typeface="Tahoma" pitchFamily="2"/>
                </a:rPr>
                <a:t>ZPG </a:t>
              </a:r>
              <a:r>
                <a:rPr lang="de-DE" sz="1270" dirty="0">
                  <a:solidFill>
                    <a:srgbClr val="CCCCFF"/>
                  </a:solidFill>
                  <a:latin typeface="Arial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75230" tIns="37616" rIns="75230" bIns="37616" anchor="ctr"/>
            <a:lstStyle/>
            <a:p>
              <a:pPr algn="l" defTabSz="829194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177" cap="small" dirty="0">
                  <a:solidFill>
                    <a:srgbClr val="FFFFD1"/>
                  </a:solidFill>
                  <a:latin typeface="Arial"/>
                  <a:ea typeface="MS Gothic" pitchFamily="2"/>
                  <a:cs typeface="Arial" pitchFamily="34" charset="0"/>
                </a:rPr>
                <a:t> </a:t>
              </a:r>
              <a:r>
                <a:rPr lang="de-DE" sz="2177" b="1" cap="small" dirty="0">
                  <a:solidFill>
                    <a:srgbClr val="FFFFFF"/>
                  </a:solidFill>
                  <a:latin typeface="Arial"/>
                  <a:ea typeface="MS Gothic" pitchFamily="2"/>
                  <a:cs typeface="Arial" pitchFamily="34" charset="0"/>
                </a:rPr>
                <a:t>Physik mit Astrophysik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361"/>
            <a:ext cx="9144000" cy="685728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defTabSz="829452"/>
            <a:endParaRPr lang="de-DE" sz="1633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5467350" y="1676585"/>
            <a:ext cx="3420000" cy="34191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9" tIns="45710" rIns="91419" bIns="45710" numCol="1" rtlCol="0" anchor="ctr" anchorCtr="0" compatLnSpc="1">
            <a:prstTxWarp prst="textNoShape">
              <a:avLst/>
            </a:prstTxWarp>
          </a:bodyPr>
          <a:lstStyle/>
          <a:p>
            <a:pPr defTabSz="829452"/>
            <a:endParaRPr lang="de-DE" sz="1633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5" name="Group 3"/>
          <p:cNvGrpSpPr>
            <a:grpSpLocks noChangeAspect="1"/>
          </p:cNvGrpSpPr>
          <p:nvPr/>
        </p:nvGrpSpPr>
        <p:grpSpPr bwMode="auto">
          <a:xfrm flipH="1">
            <a:off x="6873876" y="3809962"/>
            <a:ext cx="842963" cy="1165103"/>
            <a:chOff x="2594" y="1944"/>
            <a:chExt cx="4024" cy="4274"/>
          </a:xfrm>
        </p:grpSpPr>
        <p:sp>
          <p:nvSpPr>
            <p:cNvPr id="76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81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88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82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2" name="AutoShape 35"/>
          <p:cNvSpPr>
            <a:spLocks noChangeArrowheads="1"/>
          </p:cNvSpPr>
          <p:nvPr/>
        </p:nvSpPr>
        <p:spPr bwMode="auto">
          <a:xfrm>
            <a:off x="7927977" y="805141"/>
            <a:ext cx="295275" cy="261909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defTabSz="829452"/>
            <a:endParaRPr lang="de-DE" sz="1633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AutoShape 37"/>
          <p:cNvSpPr>
            <a:spLocks noChangeArrowheads="1"/>
          </p:cNvSpPr>
          <p:nvPr/>
        </p:nvSpPr>
        <p:spPr bwMode="auto">
          <a:xfrm>
            <a:off x="935129" y="1123800"/>
            <a:ext cx="168275" cy="15397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defTabSz="829452"/>
            <a:endParaRPr lang="de-DE" sz="1633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4" name="Group 40"/>
          <p:cNvGrpSpPr>
            <a:grpSpLocks noChangeAspect="1"/>
          </p:cNvGrpSpPr>
          <p:nvPr/>
        </p:nvGrpSpPr>
        <p:grpSpPr bwMode="auto">
          <a:xfrm rot="19840433">
            <a:off x="3697860" y="976904"/>
            <a:ext cx="714375" cy="1349233"/>
            <a:chOff x="4612" y="6685"/>
            <a:chExt cx="1529" cy="2916"/>
          </a:xfrm>
        </p:grpSpPr>
        <p:sp>
          <p:nvSpPr>
            <p:cNvPr id="10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0" name="Text Box 57"/>
          <p:cNvSpPr txBox="1">
            <a:spLocks noChangeArrowheads="1"/>
          </p:cNvSpPr>
          <p:nvPr/>
        </p:nvSpPr>
        <p:spPr bwMode="auto">
          <a:xfrm>
            <a:off x="5172076" y="1746429"/>
            <a:ext cx="3571875" cy="251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marL="457106" lvl="1" defTabSz="829452">
              <a:spcBef>
                <a:spcPts val="563"/>
              </a:spcBef>
              <a:spcAft>
                <a:spcPts val="563"/>
              </a:spcAft>
            </a:pPr>
            <a:endParaRPr lang="de-DE" sz="1633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marL="457106" lvl="1" defTabSz="829452">
              <a:spcBef>
                <a:spcPts val="563"/>
              </a:spcBef>
              <a:spcAft>
                <a:spcPts val="563"/>
              </a:spcAft>
            </a:pPr>
            <a:r>
              <a:rPr lang="de-DE" sz="3628" b="1" cap="small" dirty="0">
                <a:solidFill>
                  <a:srgbClr val="000000"/>
                </a:solidFill>
                <a:latin typeface="Arial"/>
                <a:cs typeface="Arial" pitchFamily="34" charset="0"/>
              </a:rPr>
              <a:t>Physik mit</a:t>
            </a:r>
          </a:p>
          <a:p>
            <a:pPr marL="457106" lvl="1" defTabSz="829452">
              <a:spcBef>
                <a:spcPts val="563"/>
              </a:spcBef>
              <a:spcAft>
                <a:spcPts val="563"/>
              </a:spcAft>
            </a:pPr>
            <a:r>
              <a:rPr lang="de-DE" sz="3628" b="1" cap="small" dirty="0">
                <a:solidFill>
                  <a:srgbClr val="000000"/>
                </a:solidFill>
                <a:latin typeface="Arial"/>
                <a:cs typeface="Arial" pitchFamily="34" charset="0"/>
              </a:rPr>
              <a:t>Astrophysik</a:t>
            </a:r>
          </a:p>
        </p:txBody>
      </p:sp>
      <p:sp>
        <p:nvSpPr>
          <p:cNvPr id="121" name="Textfeld 120"/>
          <p:cNvSpPr txBox="1"/>
          <p:nvPr/>
        </p:nvSpPr>
        <p:spPr>
          <a:xfrm>
            <a:off x="1049871" y="5371898"/>
            <a:ext cx="7044258" cy="70645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defTabSz="829452"/>
            <a:r>
              <a:rPr lang="de-DE" sz="3991" b="1" cap="small" dirty="0">
                <a:solidFill>
                  <a:srgbClr val="000000"/>
                </a:solidFill>
                <a:latin typeface="Arial"/>
              </a:rPr>
              <a:t>Galaxienklassifikation</a:t>
            </a:r>
          </a:p>
        </p:txBody>
      </p:sp>
      <p:grpSp>
        <p:nvGrpSpPr>
          <p:cNvPr id="122" name="Group 78"/>
          <p:cNvGrpSpPr>
            <a:grpSpLocks noChangeAspect="1"/>
          </p:cNvGrpSpPr>
          <p:nvPr/>
        </p:nvGrpSpPr>
        <p:grpSpPr bwMode="auto">
          <a:xfrm>
            <a:off x="793415" y="3752840"/>
            <a:ext cx="1064160" cy="1064160"/>
            <a:chOff x="3066" y="1522"/>
            <a:chExt cx="4625" cy="4625"/>
          </a:xfrm>
        </p:grpSpPr>
        <p:sp>
          <p:nvSpPr>
            <p:cNvPr id="123" name="Oval 79"/>
            <p:cNvSpPr>
              <a:spLocks noChangeAspect="1" noChangeArrowheads="1"/>
            </p:cNvSpPr>
            <p:nvPr/>
          </p:nvSpPr>
          <p:spPr bwMode="auto">
            <a:xfrm rot="-1791744">
              <a:off x="3066" y="3227"/>
              <a:ext cx="4625" cy="130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algn="l" defTabSz="829452" fontAlgn="auto">
                <a:spcBef>
                  <a:spcPts val="0"/>
                </a:spcBef>
                <a:spcAft>
                  <a:spcPts val="0"/>
                </a:spcAft>
              </a:pPr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Oval 80"/>
            <p:cNvSpPr>
              <a:spLocks noChangeAspect="1" noChangeArrowheads="1"/>
            </p:cNvSpPr>
            <p:nvPr/>
          </p:nvSpPr>
          <p:spPr bwMode="auto">
            <a:xfrm rot="1830612">
              <a:off x="3066" y="3197"/>
              <a:ext cx="4625" cy="130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algn="l" defTabSz="829452" fontAlgn="auto">
                <a:spcBef>
                  <a:spcPts val="0"/>
                </a:spcBef>
                <a:spcAft>
                  <a:spcPts val="0"/>
                </a:spcAft>
              </a:pPr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Oval 81"/>
            <p:cNvSpPr>
              <a:spLocks noChangeAspect="1" noChangeArrowheads="1"/>
            </p:cNvSpPr>
            <p:nvPr/>
          </p:nvSpPr>
          <p:spPr bwMode="auto">
            <a:xfrm rot="16200000">
              <a:off x="3096" y="3182"/>
              <a:ext cx="4625" cy="130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algn="l" defTabSz="829452" fontAlgn="auto">
                <a:spcBef>
                  <a:spcPts val="0"/>
                </a:spcBef>
                <a:spcAft>
                  <a:spcPts val="0"/>
                </a:spcAft>
              </a:pPr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Oval 82"/>
            <p:cNvSpPr>
              <a:spLocks noChangeAspect="1" noChangeArrowheads="1"/>
            </p:cNvSpPr>
            <p:nvPr/>
          </p:nvSpPr>
          <p:spPr bwMode="auto">
            <a:xfrm>
              <a:off x="6180" y="2463"/>
              <a:ext cx="435" cy="43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algn="l" defTabSz="829452" fontAlgn="auto">
                <a:spcBef>
                  <a:spcPts val="0"/>
                </a:spcBef>
                <a:spcAft>
                  <a:spcPts val="0"/>
                </a:spcAft>
              </a:pPr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Oval 83"/>
            <p:cNvSpPr>
              <a:spLocks noChangeAspect="1" noChangeArrowheads="1"/>
            </p:cNvSpPr>
            <p:nvPr/>
          </p:nvSpPr>
          <p:spPr bwMode="auto">
            <a:xfrm>
              <a:off x="3660" y="3318"/>
              <a:ext cx="435" cy="43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algn="l" defTabSz="829452" fontAlgn="auto">
                <a:spcBef>
                  <a:spcPts val="0"/>
                </a:spcBef>
                <a:spcAft>
                  <a:spcPts val="0"/>
                </a:spcAft>
              </a:pPr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Oval 84"/>
            <p:cNvSpPr>
              <a:spLocks noChangeAspect="1" noChangeArrowheads="1"/>
            </p:cNvSpPr>
            <p:nvPr/>
          </p:nvSpPr>
          <p:spPr bwMode="auto">
            <a:xfrm>
              <a:off x="5700" y="5058"/>
              <a:ext cx="435" cy="43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algn="l" defTabSz="829452" fontAlgn="auto">
                <a:spcBef>
                  <a:spcPts val="0"/>
                </a:spcBef>
                <a:spcAft>
                  <a:spcPts val="0"/>
                </a:spcAft>
              </a:pPr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9" name="Group 85"/>
            <p:cNvGrpSpPr>
              <a:grpSpLocks noChangeAspect="1"/>
            </p:cNvGrpSpPr>
            <p:nvPr/>
          </p:nvGrpSpPr>
          <p:grpSpPr bwMode="auto">
            <a:xfrm>
              <a:off x="4912" y="3303"/>
              <a:ext cx="990" cy="1037"/>
              <a:chOff x="4612" y="7548"/>
              <a:chExt cx="990" cy="1037"/>
            </a:xfrm>
          </p:grpSpPr>
          <p:sp>
            <p:nvSpPr>
              <p:cNvPr id="130" name="Oval 86"/>
              <p:cNvSpPr>
                <a:spLocks noChangeAspect="1" noChangeArrowheads="1"/>
              </p:cNvSpPr>
              <p:nvPr/>
            </p:nvSpPr>
            <p:spPr bwMode="auto">
              <a:xfrm>
                <a:off x="4612" y="7735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1" name="Oval 87"/>
              <p:cNvSpPr>
                <a:spLocks noChangeAspect="1" noChangeArrowheads="1"/>
              </p:cNvSpPr>
              <p:nvPr/>
            </p:nvSpPr>
            <p:spPr bwMode="auto">
              <a:xfrm>
                <a:off x="5167" y="7706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2" name="Oval 88"/>
              <p:cNvSpPr>
                <a:spLocks noChangeAspect="1" noChangeArrowheads="1"/>
              </p:cNvSpPr>
              <p:nvPr/>
            </p:nvSpPr>
            <p:spPr bwMode="auto">
              <a:xfrm>
                <a:off x="4883" y="7548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Oval 89"/>
              <p:cNvSpPr>
                <a:spLocks noChangeAspect="1" noChangeArrowheads="1"/>
              </p:cNvSpPr>
              <p:nvPr/>
            </p:nvSpPr>
            <p:spPr bwMode="auto">
              <a:xfrm>
                <a:off x="5161" y="8042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4" name="Oval 90"/>
              <p:cNvSpPr>
                <a:spLocks noChangeAspect="1" noChangeArrowheads="1"/>
              </p:cNvSpPr>
              <p:nvPr/>
            </p:nvSpPr>
            <p:spPr bwMode="auto">
              <a:xfrm>
                <a:off x="4891" y="8148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Oval 91"/>
              <p:cNvSpPr>
                <a:spLocks noChangeAspect="1" noChangeArrowheads="1"/>
              </p:cNvSpPr>
              <p:nvPr/>
            </p:nvSpPr>
            <p:spPr bwMode="auto">
              <a:xfrm>
                <a:off x="4635" y="8043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6" name="Oval 92"/>
              <p:cNvSpPr>
                <a:spLocks noChangeAspect="1" noChangeArrowheads="1"/>
              </p:cNvSpPr>
              <p:nvPr/>
            </p:nvSpPr>
            <p:spPr bwMode="auto">
              <a:xfrm>
                <a:off x="4890" y="7803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pic>
        <p:nvPicPr>
          <p:cNvPr id="137" name="Grafik 9" descr="K640_IMG_6477.JPG"/>
          <p:cNvPicPr/>
          <p:nvPr/>
        </p:nvPicPr>
        <p:blipFill>
          <a:blip r:embed="rId5" cstate="print"/>
          <a:srcRect t="42578" b="41016"/>
          <a:stretch>
            <a:fillRect/>
          </a:stretch>
        </p:blipFill>
        <p:spPr>
          <a:xfrm rot="2049229">
            <a:off x="1946732" y="3239364"/>
            <a:ext cx="2323877" cy="264626"/>
          </a:xfrm>
          <a:prstGeom prst="rect">
            <a:avLst/>
          </a:prstGeom>
        </p:spPr>
      </p:pic>
      <p:sp>
        <p:nvSpPr>
          <p:cNvPr id="138" name="Rechteck 137"/>
          <p:cNvSpPr/>
          <p:nvPr/>
        </p:nvSpPr>
        <p:spPr>
          <a:xfrm>
            <a:off x="7626125" y="6295940"/>
            <a:ext cx="1517875" cy="2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294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89" kern="0" dirty="0">
                <a:solidFill>
                  <a:srgbClr val="FFFFFF"/>
                </a:solidFill>
                <a:latin typeface="Arial"/>
              </a:rPr>
              <a:t>Grafiken: S. Hanssen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85A26A-AF7A-4D45-938B-C1BEAE0DEE1E}"/>
              </a:ext>
            </a:extLst>
          </p:cNvPr>
          <p:cNvSpPr txBox="1"/>
          <p:nvPr/>
        </p:nvSpPr>
        <p:spPr>
          <a:xfrm>
            <a:off x="864365" y="6550871"/>
            <a:ext cx="3501109" cy="321083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>
                <a:solidFill>
                  <a:srgbClr val="FFFFFF"/>
                </a:solidFill>
                <a:latin typeface="Arial"/>
              </a:rPr>
              <a:t>E. Malz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87AED82-B71B-4BA3-92EF-4E133E3A12C8}"/>
              </a:ext>
            </a:extLst>
          </p:cNvPr>
          <p:cNvSpPr/>
          <p:nvPr/>
        </p:nvSpPr>
        <p:spPr>
          <a:xfrm>
            <a:off x="7515497" y="6580699"/>
            <a:ext cx="1604352" cy="243385"/>
          </a:xfrm>
          <a:prstGeom prst="rect">
            <a:avLst/>
          </a:prstGeom>
          <a:noFill/>
          <a:ln w="0">
            <a:solidFill>
              <a:srgbClr val="CCCCFF"/>
            </a:solidFill>
            <a:prstDash val="solid"/>
          </a:ln>
        </p:spPr>
        <p:txBody>
          <a:bodyPr vert="horz" wrap="none" lIns="81631" tIns="40816" rIns="81631" bIns="408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r>
              <a:rPr lang="de-DE" sz="1300" dirty="0">
                <a:solidFill>
                  <a:srgbClr val="FFFFFF"/>
                </a:solidFill>
                <a:latin typeface="Arial" pitchFamily="18"/>
                <a:ea typeface="MS Gothic" pitchFamily="2"/>
                <a:cs typeface="Tahoma" pitchFamily="2"/>
              </a:rPr>
              <a:t>ZPG </a:t>
            </a:r>
            <a:r>
              <a:rPr lang="de-DE" sz="1300" dirty="0">
                <a:solidFill>
                  <a:srgbClr val="CCCCFF"/>
                </a:solidFill>
                <a:latin typeface="Arial" pitchFamily="18"/>
                <a:ea typeface="MS Gothic" pitchFamily="2"/>
                <a:cs typeface="Tahoma" pitchFamily="2"/>
              </a:rPr>
              <a:t>Astrophysik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ABEA52-A773-49E6-9448-3B1AF13599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5310" y="6597027"/>
            <a:ext cx="601250" cy="211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D7D55361-A2EE-4868-B2BE-27FBDC20929F}"/>
              </a:ext>
            </a:extLst>
          </p:cNvPr>
          <p:cNvGrpSpPr/>
          <p:nvPr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141" name="Grafik 140" descr="Rahmen Astronomie unten.png">
              <a:extLst>
                <a:ext uri="{FF2B5EF4-FFF2-40B4-BE49-F238E27FC236}">
                  <a16:creationId xmlns:a16="http://schemas.microsoft.com/office/drawing/2014/main" id="{20161E4C-309E-4B37-A80F-971080899925}"/>
                </a:ext>
              </a:extLst>
            </p:cNvPr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2" name="Grafik 141" descr="Rahmen Astronomie oben.png">
              <a:extLst>
                <a:ext uri="{FF2B5EF4-FFF2-40B4-BE49-F238E27FC236}">
                  <a16:creationId xmlns:a16="http://schemas.microsoft.com/office/drawing/2014/main" id="{F4CE065F-F617-4F5F-8A79-821022863485}"/>
                </a:ext>
              </a:extLst>
            </p:cNvPr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43" name="Textfeld 142">
              <a:extLst>
                <a:ext uri="{FF2B5EF4-FFF2-40B4-BE49-F238E27FC236}">
                  <a16:creationId xmlns:a16="http://schemas.microsoft.com/office/drawing/2014/main" id="{36573976-189D-44D5-A1D1-53C2C9FCEBED}"/>
                </a:ext>
              </a:extLst>
            </p:cNvPr>
            <p:cNvSpPr txBox="1"/>
            <p:nvPr userDrawn="1"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E. Malz</a:t>
              </a: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D3391E8C-35A5-4EF4-A231-7E33EF738D0C}"/>
                </a:ext>
              </a:extLst>
            </p:cNvPr>
            <p:cNvSpPr/>
            <p:nvPr userDrawn="1"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Astrophysik</a:t>
              </a:r>
            </a:p>
          </p:txBody>
        </p:sp>
        <p:pic>
          <p:nvPicPr>
            <p:cNvPr id="145" name="Grafik 144">
              <a:extLst>
                <a:ext uri="{FF2B5EF4-FFF2-40B4-BE49-F238E27FC236}">
                  <a16:creationId xmlns:a16="http://schemas.microsoft.com/office/drawing/2014/main" id="{F6FC57F6-FE07-4CF6-92BC-53F63A91D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Titel 1">
              <a:extLst>
                <a:ext uri="{FF2B5EF4-FFF2-40B4-BE49-F238E27FC236}">
                  <a16:creationId xmlns:a16="http://schemas.microsoft.com/office/drawing/2014/main" id="{EFBFB95D-B016-4512-8B62-1F626729A39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" y="2"/>
              <a:ext cx="4685210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chemeClr val="bg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Physik mit Astrophysik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40000" y="5220000"/>
            <a:ext cx="2069777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 4993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Elliptische 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40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draußen, Nacht, Objekt, Stern enthält.&#10;&#10;Automatisch generierte Beschreibung">
            <a:extLst>
              <a:ext uri="{FF2B5EF4-FFF2-40B4-BE49-F238E27FC236}">
                <a16:creationId xmlns:a16="http://schemas.microsoft.com/office/drawing/2014/main" id="{8383461A-5A7C-481F-B0D6-817319000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2000"/>
            <a:ext cx="5729628" cy="6120000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1B706EC-5E02-4E18-BE00-E84A8C75A9C8}"/>
              </a:ext>
            </a:extLst>
          </p:cNvPr>
          <p:cNvSpPr txBox="1"/>
          <p:nvPr/>
        </p:nvSpPr>
        <p:spPr>
          <a:xfrm>
            <a:off x="6840000" y="6140661"/>
            <a:ext cx="1325985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Bild: NASA</a:t>
            </a:r>
          </a:p>
        </p:txBody>
      </p:sp>
    </p:spTree>
    <p:extLst>
      <p:ext uri="{BB962C8B-B14F-4D97-AF65-F5344CB8AC3E}">
        <p14:creationId xmlns:p14="http://schemas.microsoft.com/office/powerpoint/2010/main" val="415042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40000" y="5220000"/>
            <a:ext cx="2069777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 1600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Elliptische 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64Mpc</a:t>
            </a:r>
          </a:p>
        </p:txBody>
      </p:sp>
      <p:pic>
        <p:nvPicPr>
          <p:cNvPr id="7" name="Inhaltsplatzhalter 6" descr="Ein Bild, das Monitor, sitzend, Foto, schwarz enthält.&#10;&#10;Automatisch generierte Beschreibung">
            <a:extLst>
              <a:ext uri="{FF2B5EF4-FFF2-40B4-BE49-F238E27FC236}">
                <a16:creationId xmlns:a16="http://schemas.microsoft.com/office/drawing/2014/main" id="{3534C1BF-79C3-4B3F-A95D-02162C705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2000"/>
            <a:ext cx="6604787" cy="5283831"/>
          </a:xfrm>
        </p:spPr>
      </p:pic>
    </p:spTree>
    <p:extLst>
      <p:ext uri="{BB962C8B-B14F-4D97-AF65-F5344CB8AC3E}">
        <p14:creationId xmlns:p14="http://schemas.microsoft.com/office/powerpoint/2010/main" val="186016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40000" y="5220000"/>
            <a:ext cx="1505520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M31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Spiralgalaxie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760 kpc</a:t>
            </a:r>
          </a:p>
        </p:txBody>
      </p:sp>
      <p:pic>
        <p:nvPicPr>
          <p:cNvPr id="7" name="Inhaltsplatzhalter 6" descr="Ein Bild, das Objekt, Stern, Nacht, dunkel enthält.&#10;&#10;Automatisch generierte Beschreibung">
            <a:extLst>
              <a:ext uri="{FF2B5EF4-FFF2-40B4-BE49-F238E27FC236}">
                <a16:creationId xmlns:a16="http://schemas.microsoft.com/office/drawing/2014/main" id="{DBD66F36-5D1A-412C-B241-A7C3702F1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2001"/>
            <a:ext cx="7298780" cy="4788000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319DDBA-0119-424A-BADC-F3989C40E096}"/>
              </a:ext>
            </a:extLst>
          </p:cNvPr>
          <p:cNvSpPr txBox="1"/>
          <p:nvPr/>
        </p:nvSpPr>
        <p:spPr>
          <a:xfrm>
            <a:off x="6840000" y="5982732"/>
            <a:ext cx="205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Bild: Adam Evans,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CC-BY 2.0</a:t>
            </a:r>
          </a:p>
        </p:txBody>
      </p:sp>
    </p:spTree>
    <p:extLst>
      <p:ext uri="{BB962C8B-B14F-4D97-AF65-F5344CB8AC3E}">
        <p14:creationId xmlns:p14="http://schemas.microsoft.com/office/powerpoint/2010/main" val="361506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40000" y="5220000"/>
            <a:ext cx="1505520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M51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Spiralgalaxie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9,6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Inhaltsplatzhalter 6" descr="Ein Bild, das Stern, Objekt, suchend, sitzend enthält.&#10;&#10;Automatisch generierte Beschreibung">
            <a:extLst>
              <a:ext uri="{FF2B5EF4-FFF2-40B4-BE49-F238E27FC236}">
                <a16:creationId xmlns:a16="http://schemas.microsoft.com/office/drawing/2014/main" id="{6E732A9C-C6E6-462E-8C2F-AB86505A9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432000"/>
            <a:ext cx="4543046" cy="612000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1B706EC-5E02-4E18-BE00-E84A8C75A9C8}"/>
              </a:ext>
            </a:extLst>
          </p:cNvPr>
          <p:cNvSpPr txBox="1"/>
          <p:nvPr/>
        </p:nvSpPr>
        <p:spPr>
          <a:xfrm>
            <a:off x="6840000" y="6143320"/>
            <a:ext cx="1325985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Bild: NASA</a:t>
            </a:r>
          </a:p>
        </p:txBody>
      </p:sp>
    </p:spTree>
    <p:extLst>
      <p:ext uri="{BB962C8B-B14F-4D97-AF65-F5344CB8AC3E}">
        <p14:creationId xmlns:p14="http://schemas.microsoft.com/office/powerpoint/2010/main" val="281581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40000" y="5220000"/>
            <a:ext cx="2018481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NGC4449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Irreguläre 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4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Objekt, Stern, Computer enthält.&#10;&#10;Automatisch generierte Beschreibung">
            <a:extLst>
              <a:ext uri="{FF2B5EF4-FFF2-40B4-BE49-F238E27FC236}">
                <a16:creationId xmlns:a16="http://schemas.microsoft.com/office/drawing/2014/main" id="{64B1B28B-E937-450C-A557-51BE56830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2005"/>
            <a:ext cx="7416000" cy="4779845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1B706EC-5E02-4E18-BE00-E84A8C75A9C8}"/>
              </a:ext>
            </a:extLst>
          </p:cNvPr>
          <p:cNvSpPr txBox="1"/>
          <p:nvPr/>
        </p:nvSpPr>
        <p:spPr>
          <a:xfrm>
            <a:off x="6840000" y="6140661"/>
            <a:ext cx="1325985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Bild: NASA</a:t>
            </a:r>
          </a:p>
        </p:txBody>
      </p:sp>
    </p:spTree>
    <p:extLst>
      <p:ext uri="{BB962C8B-B14F-4D97-AF65-F5344CB8AC3E}">
        <p14:creationId xmlns:p14="http://schemas.microsoft.com/office/powerpoint/2010/main" val="382445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40000" y="5220000"/>
            <a:ext cx="2018481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NGC4485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Irreguläre 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7,7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Inhaltsplatzhalter 6" descr="Ein Bild, das Objekt, Licht, Stern, Ende enthält.&#10;&#10;Automatisch generierte Beschreibung">
            <a:extLst>
              <a:ext uri="{FF2B5EF4-FFF2-40B4-BE49-F238E27FC236}">
                <a16:creationId xmlns:a16="http://schemas.microsoft.com/office/drawing/2014/main" id="{B702AEA0-E968-47DB-B3F8-6E17A3D06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1999"/>
            <a:ext cx="6567705" cy="579600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1B706EC-5E02-4E18-BE00-E84A8C75A9C8}"/>
              </a:ext>
            </a:extLst>
          </p:cNvPr>
          <p:cNvSpPr txBox="1"/>
          <p:nvPr/>
        </p:nvSpPr>
        <p:spPr>
          <a:xfrm>
            <a:off x="6840000" y="6140661"/>
            <a:ext cx="1325985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Bild: NASA</a:t>
            </a:r>
          </a:p>
        </p:txBody>
      </p:sp>
    </p:spTree>
    <p:extLst>
      <p:ext uri="{BB962C8B-B14F-4D97-AF65-F5344CB8AC3E}">
        <p14:creationId xmlns:p14="http://schemas.microsoft.com/office/powerpoint/2010/main" val="3619968640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Bildschirmpräsentation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StarSymbol</vt:lpstr>
      <vt:lpstr>Tahoma</vt:lpstr>
      <vt:lpstr>2_Standarddesign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Sven Hanssen</dc:creator>
  <cp:lastModifiedBy>Sven Hanssen</cp:lastModifiedBy>
  <cp:revision>1079</cp:revision>
  <dcterms:created xsi:type="dcterms:W3CDTF">2008-04-07T08:58:10Z</dcterms:created>
  <dcterms:modified xsi:type="dcterms:W3CDTF">2020-09-17T12:16:31Z</dcterms:modified>
</cp:coreProperties>
</file>