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2286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2743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3200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3657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99"/>
    <p:restoredTop sz="94694"/>
  </p:normalViewPr>
  <p:slideViewPr>
    <p:cSldViewPr snapToGrid="0" snapToObjects="1">
      <p:cViewPr varScale="1">
        <p:scale>
          <a:sx n="67" d="100"/>
          <a:sy n="67" d="100"/>
        </p:scale>
        <p:origin x="184" y="7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7" name="Shape 137"/>
          <p:cNvSpPr>
            <a:spLocks noGrp="1" noRot="1" noChangeAspect="1"/>
          </p:cNvSpPr>
          <p:nvPr>
            <p:ph type="sldImg"/>
          </p:nvPr>
        </p:nvSpPr>
        <p:spPr>
          <a:xfrm>
            <a:off x="1143000" y="685800"/>
            <a:ext cx="4572000" cy="3429000"/>
          </a:xfrm>
          <a:prstGeom prst="rect">
            <a:avLst/>
          </a:prstGeom>
        </p:spPr>
        <p:txBody>
          <a:bodyPr/>
          <a:lstStyle/>
          <a:p>
            <a:endParaRPr/>
          </a:p>
        </p:txBody>
      </p:sp>
      <p:sp>
        <p:nvSpPr>
          <p:cNvPr id="138" name="Shape 13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Shape 150"/>
          <p:cNvSpPr>
            <a:spLocks noGrp="1" noRot="1" noChangeAspect="1"/>
          </p:cNvSpPr>
          <p:nvPr>
            <p:ph type="sldImg"/>
          </p:nvPr>
        </p:nvSpPr>
        <p:spPr>
          <a:prstGeom prst="rect">
            <a:avLst/>
          </a:prstGeom>
        </p:spPr>
        <p:txBody>
          <a:bodyPr/>
          <a:lstStyle/>
          <a:p>
            <a:endParaRPr/>
          </a:p>
        </p:txBody>
      </p:sp>
      <p:sp>
        <p:nvSpPr>
          <p:cNvPr id="151" name="Shape 151"/>
          <p:cNvSpPr>
            <a:spLocks noGrp="1"/>
          </p:cNvSpPr>
          <p:nvPr>
            <p:ph type="body" sz="quarter" idx="1"/>
          </p:nvPr>
        </p:nvSpPr>
        <p:spPr>
          <a:prstGeom prst="rect">
            <a:avLst/>
          </a:prstGeom>
        </p:spPr>
        <p:txBody>
          <a:bodyPr/>
          <a:lstStyle/>
          <a:p>
            <a:r>
              <a:t>Herzlich willkommen zur Videoreihe über die Narratologie! In diesem Video beschäftigen wir uns mit der Kategorie „Raum“.</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 name="Shape 329"/>
          <p:cNvSpPr>
            <a:spLocks noGrp="1" noRot="1" noChangeAspect="1"/>
          </p:cNvSpPr>
          <p:nvPr>
            <p:ph type="sldImg"/>
          </p:nvPr>
        </p:nvSpPr>
        <p:spPr>
          <a:prstGeom prst="rect">
            <a:avLst/>
          </a:prstGeom>
        </p:spPr>
        <p:txBody>
          <a:bodyPr/>
          <a:lstStyle/>
          <a:p>
            <a:endParaRPr/>
          </a:p>
        </p:txBody>
      </p:sp>
      <p:sp>
        <p:nvSpPr>
          <p:cNvPr id="330" name="Shape 330"/>
          <p:cNvSpPr>
            <a:spLocks noGrp="1"/>
          </p:cNvSpPr>
          <p:nvPr>
            <p:ph type="body" sz="quarter" idx="1"/>
          </p:nvPr>
        </p:nvSpPr>
        <p:spPr>
          <a:prstGeom prst="rect">
            <a:avLst/>
          </a:prstGeom>
        </p:spPr>
        <p:txBody>
          <a:bodyPr/>
          <a:lstStyle/>
          <a:p>
            <a:r>
              <a:t>Gehen wir zurück zu unserem Text aus dem 3. Buch der Metamorphosen. Dieses Mal untersuchen wir ihn im Hinblick auf das Konzept der Grenzüberschreitung. </a:t>
            </a:r>
          </a:p>
          <a:p>
            <a:r>
              <a:t>Der Ausgangspunkt ist der unberührte Wald, in dem die Höhle mit der Quelle liegt. Die Grenzüberschreitung ereignet sich in V. 36 mit dem Ausdruck „infausto tetigere gradu“. Kadmus‘ Gefährten betreten die Höhle und überschreiten damit die Grenze. Das Ziel, das sie hier erreichen, ist eher unschön. Sie sterben in der Höhle. Vom unversehrten Wald ausgehend landen wir bei verletzten und getöteten Männern. Auch so kann eine Grenzüberschreitung aussehen. </a:t>
            </a:r>
          </a:p>
          <a:p>
            <a:r>
              <a:t>Wenn wir uns die Gegensätze von Ursprung und Ziel anschauen, kommen wir zu folgenden Erkenntnissen: </a:t>
            </a:r>
          </a:p>
          <a:p>
            <a:r>
              <a:t>topologisch: außen vs. innen / semantisch: gut vs. böse / topographisch: Wald vs. Höhle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 name="Shape 342"/>
          <p:cNvSpPr>
            <a:spLocks noGrp="1" noRot="1" noChangeAspect="1"/>
          </p:cNvSpPr>
          <p:nvPr>
            <p:ph type="sldImg"/>
          </p:nvPr>
        </p:nvSpPr>
        <p:spPr>
          <a:prstGeom prst="rect">
            <a:avLst/>
          </a:prstGeom>
        </p:spPr>
        <p:txBody>
          <a:bodyPr/>
          <a:lstStyle/>
          <a:p>
            <a:endParaRPr/>
          </a:p>
        </p:txBody>
      </p:sp>
      <p:sp>
        <p:nvSpPr>
          <p:cNvPr id="343" name="Shape 343"/>
          <p:cNvSpPr>
            <a:spLocks noGrp="1"/>
          </p:cNvSpPr>
          <p:nvPr>
            <p:ph type="body" sz="quarter" idx="1"/>
          </p:nvPr>
        </p:nvSpPr>
        <p:spPr>
          <a:prstGeom prst="rect">
            <a:avLst/>
          </a:prstGeom>
        </p:spPr>
        <p:txBody>
          <a:bodyPr/>
          <a:lstStyle/>
          <a:p>
            <a:r>
              <a:t>Zusammenfassend kann man feststellen, dass beide Modelle gewisse Überschneidungspunkte haben, aber auch getrennt voneinander behandelt werden können. Ich hoffe, Sie konnten einiges mitnehmen und haben jetzt ein paar Werkzeuge, um literarische Texte raumnarratologisch deuten zu können. </a:t>
            </a:r>
          </a:p>
          <a:p>
            <a:r>
              <a:t>Herzlichen Dank für Ihre Aufmerksamkeit!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 name="Shape 350"/>
          <p:cNvSpPr>
            <a:spLocks noGrp="1" noRot="1" noChangeAspect="1"/>
          </p:cNvSpPr>
          <p:nvPr>
            <p:ph type="sldImg"/>
          </p:nvPr>
        </p:nvSpPr>
        <p:spPr>
          <a:prstGeom prst="rect">
            <a:avLst/>
          </a:prstGeom>
        </p:spPr>
        <p:txBody>
          <a:bodyPr/>
          <a:lstStyle/>
          <a:p>
            <a:endParaRPr/>
          </a:p>
        </p:txBody>
      </p:sp>
      <p:sp>
        <p:nvSpPr>
          <p:cNvPr id="351" name="Shape 351"/>
          <p:cNvSpPr>
            <a:spLocks noGrp="1"/>
          </p:cNvSpPr>
          <p:nvPr>
            <p:ph type="body" sz="quarter" idx="1"/>
          </p:nvPr>
        </p:nvSpPr>
        <p:spPr>
          <a:prstGeom prst="rect">
            <a:avLst/>
          </a:prstGeom>
        </p:spPr>
        <p:txBody>
          <a:bodyPr/>
          <a:lstStyle/>
          <a:p>
            <a:r>
              <a:t>Herzlichen Dank für Ihre Aufmerksamkeit!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a:spLocks noGrp="1" noRot="1" noChangeAspect="1"/>
          </p:cNvSpPr>
          <p:nvPr>
            <p:ph type="sldImg"/>
          </p:nvPr>
        </p:nvSpPr>
        <p:spPr>
          <a:prstGeom prst="rect">
            <a:avLst/>
          </a:prstGeom>
        </p:spPr>
        <p:txBody>
          <a:bodyPr/>
          <a:lstStyle/>
          <a:p>
            <a:endParaRPr/>
          </a:p>
        </p:txBody>
      </p:sp>
      <p:sp>
        <p:nvSpPr>
          <p:cNvPr id="164" name="Shape 164"/>
          <p:cNvSpPr>
            <a:spLocks noGrp="1"/>
          </p:cNvSpPr>
          <p:nvPr>
            <p:ph type="body" sz="quarter" idx="1"/>
          </p:nvPr>
        </p:nvSpPr>
        <p:spPr>
          <a:prstGeom prst="rect">
            <a:avLst/>
          </a:prstGeom>
        </p:spPr>
        <p:txBody>
          <a:bodyPr/>
          <a:lstStyle/>
          <a:p>
            <a:r>
              <a:t>Wir werden uns dafür zwei Modelle anschauen, die uns dabei helfen werden, die narratologische Funktion des Raumes besser zu verstehen. </a:t>
            </a:r>
          </a:p>
          <a:p>
            <a:r>
              <a:t>Das erste Modell befasst sich mit den drei Ebenen der Wahrnehmung und wurde von der Philosophin Elisabeth Ströker entwickelt. Birgit Haupt hat das Modell dann auf die Narratologie übertragen.</a:t>
            </a:r>
          </a:p>
          <a:p>
            <a:r>
              <a:t>Das zweite Modell behandelt das Konzept der Grenzüberschreitung des russischen Literaturwissenschaftlers Juri Lotman.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Shape 182"/>
          <p:cNvSpPr>
            <a:spLocks noGrp="1" noRot="1" noChangeAspect="1"/>
          </p:cNvSpPr>
          <p:nvPr>
            <p:ph type="sldImg"/>
          </p:nvPr>
        </p:nvSpPr>
        <p:spPr>
          <a:prstGeom prst="rect">
            <a:avLst/>
          </a:prstGeom>
        </p:spPr>
        <p:txBody>
          <a:bodyPr/>
          <a:lstStyle/>
          <a:p>
            <a:endParaRPr/>
          </a:p>
        </p:txBody>
      </p:sp>
      <p:sp>
        <p:nvSpPr>
          <p:cNvPr id="183" name="Shape 183"/>
          <p:cNvSpPr>
            <a:spLocks noGrp="1"/>
          </p:cNvSpPr>
          <p:nvPr>
            <p:ph type="body" sz="quarter" idx="1"/>
          </p:nvPr>
        </p:nvSpPr>
        <p:spPr>
          <a:prstGeom prst="rect">
            <a:avLst/>
          </a:prstGeom>
        </p:spPr>
        <p:txBody>
          <a:bodyPr/>
          <a:lstStyle/>
          <a:p>
            <a:r>
              <a:t>Kommen wir zum ersten Modell: </a:t>
            </a:r>
          </a:p>
          <a:p>
            <a:r>
              <a:t>Grundsätzlich geht es beim diesem Modell um drei Arten, wie man einen Raum wahrnehmen kann: den AR, HR und GR</a:t>
            </a:r>
          </a:p>
          <a:p>
            <a:pPr marL="436562" indent="-436562">
              <a:buSzPct val="100000"/>
              <a:buAutoNum type="arabicPeriod"/>
            </a:pPr>
            <a:r>
              <a:t>Im so genannten Anschauungsraum (AR) wird besonderen Wert auf die sinnliche Wahrnehmung gelehrt. Der Raum wird aus einer bestimmten Position wahrgenommen und mit Eigenschaftswörtern belegt. </a:t>
            </a:r>
          </a:p>
          <a:p>
            <a:pPr marL="436562" indent="-436562">
              <a:buSzPct val="100000"/>
              <a:buAutoNum type="arabicPeriod"/>
            </a:pPr>
            <a:r>
              <a:t>Im Handlungsraum (HR) oder Aktionsraum geht es eher um die Ereignisse, die im besagten Raum geschehen und ihn so mit Leben füllen. </a:t>
            </a:r>
          </a:p>
          <a:p>
            <a:pPr marL="436562" indent="-436562">
              <a:buSzPct val="100000"/>
              <a:buAutoNum type="arabicPeriod"/>
            </a:pPr>
            <a:r>
              <a:t>Der gestimmte Raum (GR) beschreibt dagegen eine Ebene der Wahrnehmung, die auf die Empfindungen der beteiligten Personen ausgerichtet ist. Ihn erkennt man vor allem an Wörtern und Wendungen, die die symbolische Beziehung zwischen Handlung und Figuren beschreiben. </a:t>
            </a:r>
          </a:p>
          <a:p>
            <a:r>
              <a:t>Alle drei Ebenen bedingen sich in gewisser Weise gegenseitig und können auch, wie wir gleich sehen, in dem selben Raum wahrgenommen werden. </a:t>
            </a:r>
          </a:p>
          <a:p>
            <a:endParaRPr/>
          </a:p>
          <a:p>
            <a:r>
              <a:t>Handlungsraum o. Aktionsraum</a:t>
            </a:r>
          </a:p>
          <a:p>
            <a:pPr marL="305593" indent="-305593">
              <a:buSzPct val="145000"/>
              <a:buChar char="-"/>
            </a:pPr>
            <a:r>
              <a:t>HR = Verben der Bewegung</a:t>
            </a:r>
          </a:p>
          <a:p>
            <a:pPr marL="305593" indent="-305593">
              <a:buSzPct val="145000"/>
              <a:buChar char="-"/>
            </a:pPr>
            <a:r>
              <a:t>AR = Verben der sinnlichen Wahrnehmung, Eigenschaftswörter</a:t>
            </a:r>
          </a:p>
          <a:p>
            <a:pPr marL="305593" indent="-305593">
              <a:buSzPct val="145000"/>
              <a:buChar char="-"/>
            </a:pPr>
            <a:r>
              <a:t>GR = Wörter mit symbolischer Beziehung zwischen Handlung und Figuren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Shape 206"/>
          <p:cNvSpPr>
            <a:spLocks noGrp="1" noRot="1" noChangeAspect="1"/>
          </p:cNvSpPr>
          <p:nvPr>
            <p:ph type="sldImg"/>
          </p:nvPr>
        </p:nvSpPr>
        <p:spPr>
          <a:prstGeom prst="rect">
            <a:avLst/>
          </a:prstGeom>
        </p:spPr>
        <p:txBody>
          <a:bodyPr/>
          <a:lstStyle/>
          <a:p>
            <a:endParaRPr/>
          </a:p>
        </p:txBody>
      </p:sp>
      <p:sp>
        <p:nvSpPr>
          <p:cNvPr id="207" name="Shape 207"/>
          <p:cNvSpPr>
            <a:spLocks noGrp="1"/>
          </p:cNvSpPr>
          <p:nvPr>
            <p:ph type="body" sz="quarter" idx="1"/>
          </p:nvPr>
        </p:nvSpPr>
        <p:spPr>
          <a:prstGeom prst="rect">
            <a:avLst/>
          </a:prstGeom>
        </p:spPr>
        <p:txBody>
          <a:bodyPr/>
          <a:lstStyle/>
          <a:p>
            <a:r>
              <a:t>Nehmen wir uns nun ein Beispiel vor, an dem das Modell der drei Ebenen deutlicher wird. </a:t>
            </a:r>
          </a:p>
          <a:p>
            <a:r>
              <a:t>Wir sehen hier einen klassischen Kirchenraum. </a:t>
            </a:r>
          </a:p>
          <a:p>
            <a:pPr marL="436562" indent="-436562">
              <a:buSzPct val="100000"/>
              <a:buAutoNum type="arabicPeriod"/>
            </a:pPr>
            <a:r>
              <a:t>Wenn wir diesen Raum als Anschauungsraum wahrnehmen wollen, muss auf die Blickwinkel achten. Die können in einer Kirche sehr unterschiedlich sein. Man kann z. B. als Pfarrer von der Kanzel auf Gemeinde blicken bzw. umgekehrt als Gemeindemitglied von der Kirchenbank auf die Kanzel.</a:t>
            </a:r>
          </a:p>
          <a:p>
            <a:pPr marL="436562" indent="-436562">
              <a:buSzPct val="100000"/>
              <a:buAutoNum type="arabicPeriod"/>
            </a:pPr>
            <a:r>
              <a:t>Die Ebene des Handlungsraum befasst sich in unserem Beispiel nun mit Ereignissen, die sich typischerweise in einer Kirche zutragen, wie z. B. eine Prozession oder auch das Abendmahl. Wie man sehen kann, geben diese Handlungen dem Raum verschiedene Bedeutungen.</a:t>
            </a:r>
          </a:p>
          <a:p>
            <a:pPr marL="436562" indent="-436562">
              <a:buSzPct val="100000"/>
              <a:buAutoNum type="arabicPeriod"/>
            </a:pPr>
            <a:r>
              <a:t>Der gestimmte Raum (GR) ist die interessanteste Ebene. Hier geht es darum, welche Stimmungen von einem Raum ausgehen. Wenn wir bei unserem Beispiel bleiben, könnte man an eine Hochzeit oder als Kontrast an eine Beerdigung denken. Auch wenn sich beide Ereignissen im selben Raum zutragen, ist er doch jeweils sehr unterschiedlich gestimmt. </a:t>
            </a:r>
          </a:p>
          <a:p>
            <a:endParaRPr/>
          </a:p>
          <a:p>
            <a:r>
              <a:t>Halten Sie jetzt das Video kurz an und suchen Sie nach weiteren Räumen. Denken Sie hierbei an Konzerthallen, Fußballstadien oder vielleicht auch an das Esszimmer zu Hause. Wenden Sie das 3-Ebenen-Modell dann auf Ihr Beispiel an.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Shape 223"/>
          <p:cNvSpPr>
            <a:spLocks noGrp="1" noRot="1" noChangeAspect="1"/>
          </p:cNvSpPr>
          <p:nvPr>
            <p:ph type="sldImg"/>
          </p:nvPr>
        </p:nvSpPr>
        <p:spPr>
          <a:prstGeom prst="rect">
            <a:avLst/>
          </a:prstGeom>
        </p:spPr>
        <p:txBody>
          <a:bodyPr/>
          <a:lstStyle/>
          <a:p>
            <a:endParaRPr/>
          </a:p>
        </p:txBody>
      </p:sp>
      <p:sp>
        <p:nvSpPr>
          <p:cNvPr id="224" name="Shape 224"/>
          <p:cNvSpPr>
            <a:spLocks noGrp="1"/>
          </p:cNvSpPr>
          <p:nvPr>
            <p:ph type="body" sz="quarter" idx="1"/>
          </p:nvPr>
        </p:nvSpPr>
        <p:spPr>
          <a:prstGeom prst="rect">
            <a:avLst/>
          </a:prstGeom>
        </p:spPr>
        <p:txBody>
          <a:bodyPr/>
          <a:lstStyle/>
          <a:p>
            <a:r>
              <a:t>Bisher haben wir eher bildlich gearbeitet. Jetzt wollen wir uns aber einen Text vornehmen und versuchen, das 3-Ebenen-Modell hier anzuwenden. </a:t>
            </a:r>
          </a:p>
          <a:p>
            <a:r>
              <a:t>Das Beispiel ist aus Ovids Metamorphosen und behandelt eine Passage aus dem 3. Buch. Kadmus hatte den Auftrag, die entführte Königstochter Europa zu finden, musste aber irgendwann frustriert sein Vorhaben abbrechen. Auf der Suche nach einer neuen Heimat kam ihm Apollo zu Hilfe. Der Gott wies ihm eine Stelle zu, an der eine Kuh sich zur Ruhe gelegt hatte. Kadmus hat gerade seine Gefährten ausgeschickt, um nach Wasser zu suchen. An dieser Stelle setzt jetzt unser Text ein. </a:t>
            </a:r>
          </a:p>
          <a:p>
            <a:r>
              <a:t>Am besten halten Sie das Video kurz an und lesen sich die deutsche Übersetzung des Textabschnitts durch. </a:t>
            </a:r>
          </a:p>
          <a:p>
            <a:r>
              <a:t>Jetzt sind Sie im Bilde, was genau in unserem Text passiert. Nun kümmern wir uns die Raumdarstellungen im Text. Wir wollen uns alle drei Ebenen der Wahrnehmung vornehmen, also den Gestimmten Raum, den Handlungsraum und den Aktionsraum. </a:t>
            </a:r>
          </a:p>
          <a:p>
            <a:r>
              <a:t>Tatsächlich kann man unseren Text nach den verschiedenen Ebenen gliedern. </a:t>
            </a:r>
          </a:p>
          <a:p>
            <a:r>
              <a:t>In V. 28-34 kann man Hinweise auf den GR entdecken, in V. 35-40 eher auf den Handlungsraum und im letzten Teil (V. 41-49) finden wir eher etwas zum Anschauungsraum. Wir werden aber auch sehen, dass sich die Raumwahrnehmungen nicht so klar voneinander trennen lassen können, wie man jetzt annehmen könnte.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Shape 242"/>
          <p:cNvSpPr>
            <a:spLocks noGrp="1" noRot="1" noChangeAspect="1"/>
          </p:cNvSpPr>
          <p:nvPr>
            <p:ph type="sldImg"/>
          </p:nvPr>
        </p:nvSpPr>
        <p:spPr>
          <a:prstGeom prst="rect">
            <a:avLst/>
          </a:prstGeom>
        </p:spPr>
        <p:txBody>
          <a:bodyPr/>
          <a:lstStyle/>
          <a:p>
            <a:endParaRPr/>
          </a:p>
        </p:txBody>
      </p:sp>
      <p:sp>
        <p:nvSpPr>
          <p:cNvPr id="243" name="Shape 243"/>
          <p:cNvSpPr>
            <a:spLocks noGrp="1"/>
          </p:cNvSpPr>
          <p:nvPr>
            <p:ph type="body" sz="quarter" idx="1"/>
          </p:nvPr>
        </p:nvSpPr>
        <p:spPr>
          <a:prstGeom prst="rect">
            <a:avLst/>
          </a:prstGeom>
        </p:spPr>
        <p:txBody>
          <a:bodyPr/>
          <a:lstStyle/>
          <a:p>
            <a:r>
              <a:t>Die Beschreibung der Szenerie ist durch klare Begriffe gekennzeichnet und lenkt so den Blick des Lesers. Wir erblicken zuerst den Wald, dann die Höhle, anschließend die in der Höhle befindliche Quelle. Nun wandert unser Blick weiter in die Höhle hinein und wir erblicken den Drachen. </a:t>
            </a:r>
          </a:p>
          <a:p>
            <a:r>
              <a:t>Die Stimmung im Text ändert sich. Zuerst bekommen wir den Eindruck von einer unversehrten Natur. Der Wald ist alt und noch nie von einem Menschen betreten worden. Die Höhle ist von reichhaltiger Vegetation umgeben und das Wasser sprießt mit enormen Druck aus der Quelle. Der gestimmte Raum wandelt sich mit dem Auftauchen des Drachen. Nicht nur das Adjektiv Martius, sondern auch die restlichen beschreibenden Attribute erzeugen beim Leser ein Unbehagen und lassen nichts gutes für den weiteren Verlauf der Geschichte erahnen. </a:t>
            </a:r>
          </a:p>
          <a:p>
            <a:pPr marL="305593" indent="-305593">
              <a:buSzPct val="145000"/>
              <a:buChar char="-"/>
            </a:pPr>
            <a:r>
              <a:t>Close-up vom Wald (silva) zur Höhle (specus) zur Quelle (aquis) zur Schlange (anguis)</a:t>
            </a:r>
          </a:p>
          <a:p>
            <a:pPr marL="305593" indent="-305593">
              <a:buSzPct val="145000"/>
              <a:buChar char="-"/>
            </a:pPr>
            <a:r>
              <a:t>atmosphärische Aufladung durch nähere Beschreibungen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Shape 261"/>
          <p:cNvSpPr>
            <a:spLocks noGrp="1" noRot="1" noChangeAspect="1"/>
          </p:cNvSpPr>
          <p:nvPr>
            <p:ph type="sldImg"/>
          </p:nvPr>
        </p:nvSpPr>
        <p:spPr>
          <a:prstGeom prst="rect">
            <a:avLst/>
          </a:prstGeom>
        </p:spPr>
        <p:txBody>
          <a:bodyPr/>
          <a:lstStyle/>
          <a:p>
            <a:endParaRPr/>
          </a:p>
        </p:txBody>
      </p:sp>
      <p:sp>
        <p:nvSpPr>
          <p:cNvPr id="262" name="Shape 262"/>
          <p:cNvSpPr>
            <a:spLocks noGrp="1"/>
          </p:cNvSpPr>
          <p:nvPr>
            <p:ph type="body" sz="quarter" idx="1"/>
          </p:nvPr>
        </p:nvSpPr>
        <p:spPr>
          <a:prstGeom prst="rect">
            <a:avLst/>
          </a:prstGeom>
        </p:spPr>
        <p:txBody>
          <a:bodyPr/>
          <a:lstStyle/>
          <a:p>
            <a:r>
              <a:t>Im zweiten Teil des Textes wollen wir uns vor allem dem Handlungsraum zuwenden. </a:t>
            </a:r>
          </a:p>
          <a:p>
            <a:r>
              <a:t>Gleich zu Beginn dieses Abschnittes sehen wir, dass beide Raumwahrnehmungen ineinander greifen. „infausto tetigere  gradu“ beschreibt den Übergang zum Handlungsraum und gibt uns einen klaren Hinweis auf den weiteren Verlauf der Geschichte. Der Eindruck, den wir schon durch die Beschreibung des Drachen gewonnen haben, scheint sich jetzt zu manifestieren. </a:t>
            </a:r>
          </a:p>
          <a:p>
            <a:r>
              <a:t>Der Drache wird nun durch zwei Prädikate aktiviert. Man kann ihn sehen und hören. Die Handlungen von Kadmus‘ Gefährten werden im Text nicht durch Verben, sondern durch Substantive beschrieben: urnae, sanguis, tremor. Somit wird deutlich, dass sie zu Objekten werden, denen sich der Drache gleich zuwenden wird.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 name="Shape 282"/>
          <p:cNvSpPr>
            <a:spLocks noGrp="1" noRot="1" noChangeAspect="1"/>
          </p:cNvSpPr>
          <p:nvPr>
            <p:ph type="sldImg"/>
          </p:nvPr>
        </p:nvSpPr>
        <p:spPr>
          <a:prstGeom prst="rect">
            <a:avLst/>
          </a:prstGeom>
        </p:spPr>
        <p:txBody>
          <a:bodyPr/>
          <a:lstStyle/>
          <a:p>
            <a:endParaRPr/>
          </a:p>
        </p:txBody>
      </p:sp>
      <p:sp>
        <p:nvSpPr>
          <p:cNvPr id="283" name="Shape 283"/>
          <p:cNvSpPr>
            <a:spLocks noGrp="1"/>
          </p:cNvSpPr>
          <p:nvPr>
            <p:ph type="body" sz="quarter" idx="1"/>
          </p:nvPr>
        </p:nvSpPr>
        <p:spPr>
          <a:prstGeom prst="rect">
            <a:avLst/>
          </a:prstGeom>
        </p:spPr>
        <p:txBody>
          <a:bodyPr/>
          <a:lstStyle/>
          <a:p>
            <a:r>
              <a:t>Im</a:t>
            </a:r>
            <a:r>
              <a:rPr dirty="0"/>
              <a:t> </a:t>
            </a:r>
            <a:r>
              <a:rPr dirty="0" err="1"/>
              <a:t>letzten</a:t>
            </a:r>
            <a:r>
              <a:rPr dirty="0"/>
              <a:t> </a:t>
            </a:r>
            <a:r>
              <a:rPr dirty="0" err="1"/>
              <a:t>Abschnitt</a:t>
            </a:r>
            <a:r>
              <a:rPr dirty="0"/>
              <a:t> </a:t>
            </a:r>
            <a:r>
              <a:rPr dirty="0" err="1"/>
              <a:t>ist</a:t>
            </a:r>
            <a:r>
              <a:rPr dirty="0"/>
              <a:t> der </a:t>
            </a:r>
            <a:r>
              <a:rPr dirty="0" err="1"/>
              <a:t>Anschauungsraum</a:t>
            </a:r>
            <a:r>
              <a:rPr dirty="0"/>
              <a:t> die </a:t>
            </a:r>
            <a:r>
              <a:rPr dirty="0" err="1"/>
              <a:t>vorherrschende</a:t>
            </a:r>
            <a:r>
              <a:rPr dirty="0"/>
              <a:t> </a:t>
            </a:r>
            <a:r>
              <a:rPr dirty="0" err="1"/>
              <a:t>Wahrnehmungsebene</a:t>
            </a:r>
            <a:r>
              <a:rPr dirty="0"/>
              <a:t>. Dies </a:t>
            </a:r>
            <a:r>
              <a:rPr dirty="0" err="1"/>
              <a:t>wird</a:t>
            </a:r>
            <a:r>
              <a:rPr dirty="0"/>
              <a:t> </a:t>
            </a:r>
            <a:r>
              <a:rPr dirty="0" err="1"/>
              <a:t>vor</a:t>
            </a:r>
            <a:r>
              <a:rPr dirty="0"/>
              <a:t> </a:t>
            </a:r>
            <a:r>
              <a:rPr dirty="0" err="1"/>
              <a:t>allem</a:t>
            </a:r>
            <a:r>
              <a:rPr dirty="0"/>
              <a:t> </a:t>
            </a:r>
            <a:r>
              <a:rPr dirty="0" err="1"/>
              <a:t>durch</a:t>
            </a:r>
            <a:r>
              <a:rPr dirty="0"/>
              <a:t> die </a:t>
            </a:r>
            <a:r>
              <a:rPr dirty="0" err="1"/>
              <a:t>verba</a:t>
            </a:r>
            <a:r>
              <a:rPr dirty="0"/>
              <a:t> </a:t>
            </a:r>
            <a:r>
              <a:rPr dirty="0" err="1"/>
              <a:t>videndi</a:t>
            </a:r>
            <a:r>
              <a:rPr dirty="0"/>
              <a:t> </a:t>
            </a:r>
            <a:r>
              <a:rPr dirty="0" err="1"/>
              <a:t>despicere</a:t>
            </a:r>
            <a:r>
              <a:rPr dirty="0"/>
              <a:t> und </a:t>
            </a:r>
            <a:r>
              <a:rPr dirty="0" err="1"/>
              <a:t>spectare</a:t>
            </a:r>
            <a:r>
              <a:rPr dirty="0"/>
              <a:t> </a:t>
            </a:r>
            <a:r>
              <a:rPr dirty="0" err="1"/>
              <a:t>deutlich</a:t>
            </a:r>
            <a:r>
              <a:rPr dirty="0"/>
              <a:t>. Der </a:t>
            </a:r>
            <a:r>
              <a:rPr dirty="0" err="1"/>
              <a:t>Drache</a:t>
            </a:r>
            <a:r>
              <a:rPr dirty="0"/>
              <a:t> </a:t>
            </a:r>
            <a:r>
              <a:rPr dirty="0" err="1"/>
              <a:t>schaut</a:t>
            </a:r>
            <a:r>
              <a:rPr dirty="0"/>
              <a:t> </a:t>
            </a:r>
            <a:r>
              <a:rPr dirty="0" err="1"/>
              <a:t>mit</a:t>
            </a:r>
            <a:r>
              <a:rPr dirty="0"/>
              <a:t> </a:t>
            </a:r>
            <a:r>
              <a:rPr dirty="0" err="1"/>
              <a:t>gerecktem</a:t>
            </a:r>
            <a:r>
              <a:rPr dirty="0"/>
              <a:t> Hals von </a:t>
            </a:r>
            <a:r>
              <a:rPr dirty="0" err="1"/>
              <a:t>oben</a:t>
            </a:r>
            <a:r>
              <a:rPr dirty="0"/>
              <a:t> auf die </a:t>
            </a:r>
            <a:r>
              <a:rPr dirty="0" err="1"/>
              <a:t>Männer</a:t>
            </a:r>
            <a:r>
              <a:rPr dirty="0"/>
              <a:t> </a:t>
            </a:r>
            <a:r>
              <a:rPr dirty="0" err="1"/>
              <a:t>herab</a:t>
            </a:r>
            <a:r>
              <a:rPr dirty="0"/>
              <a:t> und </a:t>
            </a:r>
            <a:r>
              <a:rPr dirty="0" err="1"/>
              <a:t>überblickt</a:t>
            </a:r>
            <a:r>
              <a:rPr dirty="0"/>
              <a:t> </a:t>
            </a:r>
            <a:r>
              <a:rPr dirty="0" err="1"/>
              <a:t>alles</a:t>
            </a:r>
            <a:r>
              <a:rPr dirty="0"/>
              <a:t>, den </a:t>
            </a:r>
            <a:r>
              <a:rPr dirty="0" err="1"/>
              <a:t>ganzen</a:t>
            </a:r>
            <a:r>
              <a:rPr dirty="0"/>
              <a:t> Wald (</a:t>
            </a:r>
            <a:r>
              <a:rPr dirty="0" err="1"/>
              <a:t>omne</a:t>
            </a:r>
            <a:r>
              <a:rPr dirty="0"/>
              <a:t> </a:t>
            </a:r>
            <a:r>
              <a:rPr dirty="0" err="1"/>
              <a:t>nemus</a:t>
            </a:r>
            <a:r>
              <a:rPr dirty="0"/>
              <a:t>). </a:t>
            </a:r>
          </a:p>
          <a:p>
            <a:r>
              <a:rPr dirty="0"/>
              <a:t>Am Ende des </a:t>
            </a:r>
            <a:r>
              <a:rPr dirty="0" err="1"/>
              <a:t>Textabschnitts</a:t>
            </a:r>
            <a:r>
              <a:rPr dirty="0"/>
              <a:t> </a:t>
            </a:r>
            <a:r>
              <a:rPr dirty="0" err="1"/>
              <a:t>wechseln</a:t>
            </a:r>
            <a:r>
              <a:rPr dirty="0"/>
              <a:t> </a:t>
            </a:r>
            <a:r>
              <a:rPr dirty="0" err="1"/>
              <a:t>wir</a:t>
            </a:r>
            <a:r>
              <a:rPr dirty="0"/>
              <a:t> </a:t>
            </a:r>
            <a:r>
              <a:rPr dirty="0" err="1"/>
              <a:t>noch</a:t>
            </a:r>
            <a:r>
              <a:rPr dirty="0"/>
              <a:t> </a:t>
            </a:r>
            <a:r>
              <a:rPr dirty="0" err="1"/>
              <a:t>einmal</a:t>
            </a:r>
            <a:r>
              <a:rPr dirty="0"/>
              <a:t> die </a:t>
            </a:r>
            <a:r>
              <a:rPr dirty="0" err="1"/>
              <a:t>Wahrnehmungsebene</a:t>
            </a:r>
            <a:r>
              <a:rPr dirty="0"/>
              <a:t>. </a:t>
            </a:r>
            <a:r>
              <a:rPr dirty="0" err="1"/>
              <a:t>Gleich</a:t>
            </a:r>
            <a:r>
              <a:rPr dirty="0"/>
              <a:t> </a:t>
            </a:r>
            <a:r>
              <a:rPr dirty="0" err="1"/>
              <a:t>drei</a:t>
            </a:r>
            <a:r>
              <a:rPr dirty="0"/>
              <a:t> </a:t>
            </a:r>
            <a:r>
              <a:rPr dirty="0" err="1"/>
              <a:t>Begriffe</a:t>
            </a:r>
            <a:r>
              <a:rPr dirty="0"/>
              <a:t> </a:t>
            </a:r>
            <a:r>
              <a:rPr dirty="0" err="1"/>
              <a:t>beschreiben</a:t>
            </a:r>
            <a:r>
              <a:rPr dirty="0"/>
              <a:t> die Art des </a:t>
            </a:r>
            <a:r>
              <a:rPr dirty="0" err="1"/>
              <a:t>Tötens</a:t>
            </a:r>
            <a:r>
              <a:rPr dirty="0"/>
              <a:t>. Der </a:t>
            </a:r>
            <a:r>
              <a:rPr dirty="0" err="1"/>
              <a:t>Drache</a:t>
            </a:r>
            <a:r>
              <a:rPr dirty="0"/>
              <a:t> </a:t>
            </a:r>
            <a:r>
              <a:rPr dirty="0" err="1"/>
              <a:t>tötet</a:t>
            </a:r>
            <a:r>
              <a:rPr dirty="0"/>
              <a:t> 1. </a:t>
            </a:r>
            <a:r>
              <a:rPr dirty="0" err="1"/>
              <a:t>durch</a:t>
            </a:r>
            <a:r>
              <a:rPr dirty="0"/>
              <a:t> </a:t>
            </a:r>
            <a:r>
              <a:rPr dirty="0" err="1"/>
              <a:t>seinen</a:t>
            </a:r>
            <a:r>
              <a:rPr dirty="0"/>
              <a:t> </a:t>
            </a:r>
            <a:r>
              <a:rPr dirty="0" err="1"/>
              <a:t>Biss</a:t>
            </a:r>
            <a:r>
              <a:rPr dirty="0"/>
              <a:t> (</a:t>
            </a:r>
            <a:r>
              <a:rPr dirty="0" err="1"/>
              <a:t>morsu</a:t>
            </a:r>
            <a:r>
              <a:rPr dirty="0"/>
              <a:t>), 2. </a:t>
            </a:r>
            <a:r>
              <a:rPr dirty="0" err="1"/>
              <a:t>durch</a:t>
            </a:r>
            <a:r>
              <a:rPr dirty="0"/>
              <a:t> </a:t>
            </a:r>
            <a:r>
              <a:rPr dirty="0" err="1"/>
              <a:t>Umschlingen</a:t>
            </a:r>
            <a:r>
              <a:rPr dirty="0"/>
              <a:t> </a:t>
            </a:r>
            <a:r>
              <a:rPr dirty="0" err="1"/>
              <a:t>bzw</a:t>
            </a:r>
            <a:r>
              <a:rPr dirty="0"/>
              <a:t>. </a:t>
            </a:r>
            <a:r>
              <a:rPr dirty="0" err="1"/>
              <a:t>Würgen</a:t>
            </a:r>
            <a:r>
              <a:rPr dirty="0"/>
              <a:t> (</a:t>
            </a:r>
            <a:r>
              <a:rPr dirty="0" err="1"/>
              <a:t>longis</a:t>
            </a:r>
            <a:r>
              <a:rPr dirty="0"/>
              <a:t> </a:t>
            </a:r>
            <a:r>
              <a:rPr dirty="0" err="1"/>
              <a:t>complexibus</a:t>
            </a:r>
            <a:r>
              <a:rPr dirty="0"/>
              <a:t>) und 3. </a:t>
            </a:r>
            <a:r>
              <a:rPr dirty="0" err="1"/>
              <a:t>durch</a:t>
            </a:r>
            <a:r>
              <a:rPr dirty="0"/>
              <a:t> Gift (</a:t>
            </a:r>
            <a:r>
              <a:rPr dirty="0" err="1"/>
              <a:t>tabe</a:t>
            </a:r>
            <a:r>
              <a:rPr dirty="0"/>
              <a:t> </a:t>
            </a:r>
            <a:r>
              <a:rPr dirty="0" err="1"/>
              <a:t>veneni</a:t>
            </a:r>
            <a:r>
              <a:rPr dirty="0"/>
              <a:t>). </a:t>
            </a:r>
          </a:p>
          <a:p>
            <a:r>
              <a:rPr dirty="0" err="1"/>
              <a:t>Anhand</a:t>
            </a:r>
            <a:r>
              <a:rPr dirty="0"/>
              <a:t> der </a:t>
            </a:r>
            <a:r>
              <a:rPr dirty="0" err="1"/>
              <a:t>Textstelle</a:t>
            </a:r>
            <a:r>
              <a:rPr dirty="0"/>
              <a:t> </a:t>
            </a:r>
            <a:r>
              <a:rPr dirty="0" err="1"/>
              <a:t>konnte</a:t>
            </a:r>
            <a:r>
              <a:rPr dirty="0"/>
              <a:t> man </a:t>
            </a:r>
            <a:r>
              <a:rPr dirty="0" err="1"/>
              <a:t>ganz</a:t>
            </a:r>
            <a:r>
              <a:rPr dirty="0"/>
              <a:t> gut </a:t>
            </a:r>
            <a:r>
              <a:rPr dirty="0" err="1"/>
              <a:t>erkennen</a:t>
            </a:r>
            <a:r>
              <a:rPr dirty="0"/>
              <a:t>, </a:t>
            </a:r>
            <a:r>
              <a:rPr dirty="0" err="1"/>
              <a:t>wie</a:t>
            </a:r>
            <a:r>
              <a:rPr dirty="0"/>
              <a:t> das 3-Ebenen-Modell </a:t>
            </a:r>
            <a:r>
              <a:rPr dirty="0" err="1"/>
              <a:t>bei</a:t>
            </a:r>
            <a:r>
              <a:rPr dirty="0"/>
              <a:t> </a:t>
            </a:r>
            <a:r>
              <a:rPr dirty="0" err="1"/>
              <a:t>einem</a:t>
            </a:r>
            <a:r>
              <a:rPr dirty="0"/>
              <a:t> Text </a:t>
            </a:r>
            <a:r>
              <a:rPr dirty="0" err="1"/>
              <a:t>angewendet</a:t>
            </a:r>
            <a:r>
              <a:rPr dirty="0"/>
              <a:t> </a:t>
            </a:r>
            <a:r>
              <a:rPr dirty="0" err="1"/>
              <a:t>werden</a:t>
            </a:r>
            <a:r>
              <a:rPr dirty="0"/>
              <a:t> </a:t>
            </a:r>
            <a:r>
              <a:rPr dirty="0" err="1"/>
              <a:t>kann</a:t>
            </a:r>
            <a:r>
              <a:rPr dirty="0"/>
              <a:t>. Und man </a:t>
            </a:r>
            <a:r>
              <a:rPr dirty="0" err="1"/>
              <a:t>konnte</a:t>
            </a:r>
            <a:r>
              <a:rPr dirty="0"/>
              <a:t> </a:t>
            </a:r>
            <a:r>
              <a:rPr dirty="0" err="1"/>
              <a:t>auch</a:t>
            </a:r>
            <a:r>
              <a:rPr dirty="0"/>
              <a:t> gut </a:t>
            </a:r>
            <a:r>
              <a:rPr dirty="0" err="1"/>
              <a:t>sehen</a:t>
            </a:r>
            <a:r>
              <a:rPr dirty="0"/>
              <a:t>, </a:t>
            </a:r>
            <a:r>
              <a:rPr dirty="0" err="1"/>
              <a:t>dass</a:t>
            </a:r>
            <a:r>
              <a:rPr dirty="0"/>
              <a:t> die </a:t>
            </a:r>
            <a:r>
              <a:rPr dirty="0" err="1"/>
              <a:t>Ebenen</a:t>
            </a:r>
            <a:r>
              <a:rPr dirty="0"/>
              <a:t> </a:t>
            </a:r>
            <a:r>
              <a:rPr dirty="0" err="1"/>
              <a:t>nicht</a:t>
            </a:r>
            <a:r>
              <a:rPr dirty="0"/>
              <a:t> </a:t>
            </a:r>
            <a:r>
              <a:rPr dirty="0" err="1"/>
              <a:t>immer</a:t>
            </a:r>
            <a:r>
              <a:rPr dirty="0"/>
              <a:t> </a:t>
            </a:r>
            <a:r>
              <a:rPr dirty="0" err="1"/>
              <a:t>klar</a:t>
            </a:r>
            <a:r>
              <a:rPr dirty="0"/>
              <a:t> </a:t>
            </a:r>
            <a:r>
              <a:rPr dirty="0" err="1"/>
              <a:t>zu</a:t>
            </a:r>
            <a:r>
              <a:rPr dirty="0"/>
              <a:t> </a:t>
            </a:r>
            <a:r>
              <a:rPr dirty="0" err="1"/>
              <a:t>trennen</a:t>
            </a:r>
            <a:r>
              <a:rPr dirty="0"/>
              <a:t> </a:t>
            </a:r>
            <a:r>
              <a:rPr dirty="0" err="1"/>
              <a:t>sind</a:t>
            </a:r>
            <a:r>
              <a:rPr dirty="0"/>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 name="Shape 306"/>
          <p:cNvSpPr>
            <a:spLocks noGrp="1" noRot="1" noChangeAspect="1"/>
          </p:cNvSpPr>
          <p:nvPr>
            <p:ph type="sldImg"/>
          </p:nvPr>
        </p:nvSpPr>
        <p:spPr>
          <a:prstGeom prst="rect">
            <a:avLst/>
          </a:prstGeom>
        </p:spPr>
        <p:txBody>
          <a:bodyPr/>
          <a:lstStyle/>
          <a:p>
            <a:endParaRPr/>
          </a:p>
        </p:txBody>
      </p:sp>
      <p:sp>
        <p:nvSpPr>
          <p:cNvPr id="307" name="Shape 307"/>
          <p:cNvSpPr>
            <a:spLocks noGrp="1"/>
          </p:cNvSpPr>
          <p:nvPr>
            <p:ph type="body" sz="quarter" idx="1"/>
          </p:nvPr>
        </p:nvSpPr>
        <p:spPr>
          <a:prstGeom prst="rect">
            <a:avLst/>
          </a:prstGeom>
        </p:spPr>
        <p:txBody>
          <a:bodyPr/>
          <a:lstStyle/>
          <a:p>
            <a:r>
              <a:t>Kommen wir nun zum nächsten Modell: Zum Konzept der Grenzüberschreitung. </a:t>
            </a:r>
          </a:p>
          <a:p>
            <a:r>
              <a:t>Dieses Modell geht davon aus, dass es in jeder Geschichte einen Ursprung und ein Ziel gibt. Diese beiden Bereiche können auf der einen Seite tatsächliche Orte sein, aber auch Eigenschaften beschreiben. Z. B. könnte eine Person ursprünglich unsicher sein und am Ende Selbstbewusstsein erlangen. Dafür lassen sich sowohl in der Literatur als auch in vielen Filmen und Serien zahlreiche Beispiele finden. Vielleicht denken Sie mal kurz darüber über mögliche Beispiele nach. Halten Sie am besten das Video dafür kurz an. </a:t>
            </a:r>
          </a:p>
          <a:p>
            <a:r>
              <a:t>Ihnen ist bestimmt etwas eingefallen. Ein klares Beispiel wäre die Figur des Frodo aus HDR. Er beginnt seine Reise im Auenland (Ursprung) und landet am Ende beim Schicksalsberg (Ziel). Man kann aber auch Frodos Charakter auf dieses Modell beziehen. Er ist anfangs lebensfroh und übermütig, während er am Ende der Geschichte eher zurückhaltend und in sich gekehrt ist. </a:t>
            </a:r>
          </a:p>
          <a:p>
            <a:r>
              <a:t>Die beiden Bereiche sind komplementär gegensätzlich. Dabei kann man drei Ebenen unterscheiden: </a:t>
            </a:r>
          </a:p>
          <a:p>
            <a:pPr marL="436562" indent="-436562">
              <a:buSzPct val="100000"/>
              <a:buAutoNum type="arabicPeriod"/>
            </a:pPr>
            <a:r>
              <a:t>topologisch: hoch vs. tief - links vs. rechts - innen vs. außen</a:t>
            </a:r>
          </a:p>
          <a:p>
            <a:pPr marL="436562" indent="-436562">
              <a:buSzPct val="100000"/>
              <a:buAutoNum type="arabicPeriod"/>
            </a:pPr>
            <a:r>
              <a:t>semantisch: gut vs. böse - vertraut vs. fremd</a:t>
            </a:r>
          </a:p>
          <a:p>
            <a:pPr marL="436562" indent="-436562">
              <a:buSzPct val="100000"/>
              <a:buAutoNum type="arabicPeriod"/>
            </a:pPr>
            <a:r>
              <a:t>topographisch: Berg vs. Tal - Stadt vs. Wald - Himmel vs. Hölle</a:t>
            </a:r>
          </a:p>
          <a:p>
            <a:r>
              <a:t>Der Held macht sich auf zum Ziel und muss dabei eine Grenze überschreiten. Auf dieser Reise muss er verschiedene Abenteuer und Prüfungen, so genannte Queste bestehen. </a:t>
            </a:r>
          </a:p>
          <a:p>
            <a:endParaRPr/>
          </a:p>
          <a:p>
            <a:r>
              <a:t>Grenzüberschreitung „aktiviert“ die Räume</a:t>
            </a:r>
          </a:p>
          <a:p>
            <a:r>
              <a:t>Ursprung: Heimat, Unsicherheit, Unerfahrenheit, Jugend</a:t>
            </a:r>
          </a:p>
          <a:p>
            <a:r>
              <a:t>Ziel: Stärke, Weisheit, Sicherheit, Erfahrung, Reife</a:t>
            </a:r>
          </a:p>
          <a:p>
            <a:r>
              <a:t>Beispiel: Herr der Ringe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el &amp; Untertitel">
    <p:spTree>
      <p:nvGrpSpPr>
        <p:cNvPr id="1" name=""/>
        <p:cNvGrpSpPr/>
        <p:nvPr/>
      </p:nvGrpSpPr>
      <p:grpSpPr>
        <a:xfrm>
          <a:off x="0" y="0"/>
          <a:ext cx="0" cy="0"/>
          <a:chOff x="0" y="0"/>
          <a:chExt cx="0" cy="0"/>
        </a:xfrm>
      </p:grpSpPr>
      <p:sp>
        <p:nvSpPr>
          <p:cNvPr id="11" name="Titeltext"/>
          <p:cNvSpPr txBox="1">
            <a:spLocks noGrp="1"/>
          </p:cNvSpPr>
          <p:nvPr>
            <p:ph type="title"/>
          </p:nvPr>
        </p:nvSpPr>
        <p:spPr>
          <a:xfrm>
            <a:off x="1270000" y="1638300"/>
            <a:ext cx="10464800" cy="3302000"/>
          </a:xfrm>
          <a:prstGeom prst="rect">
            <a:avLst/>
          </a:prstGeom>
        </p:spPr>
        <p:txBody>
          <a:bodyPr anchor="b"/>
          <a:lstStyle/>
          <a:p>
            <a:r>
              <a:t>Titeltext</a:t>
            </a:r>
          </a:p>
        </p:txBody>
      </p:sp>
      <p:sp>
        <p:nvSpPr>
          <p:cNvPr id="12" name="Textebene 1…"/>
          <p:cNvSpPr txBox="1">
            <a:spLocks noGrp="1"/>
          </p:cNvSpPr>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Textebene 1</a:t>
            </a:r>
          </a:p>
          <a:p>
            <a:pPr lvl="1"/>
            <a:r>
              <a:t>Textebene 2</a:t>
            </a:r>
          </a:p>
          <a:p>
            <a:pPr lvl="2"/>
            <a:r>
              <a:t>Textebene 3</a:t>
            </a:r>
          </a:p>
          <a:p>
            <a:pPr lvl="3"/>
            <a:r>
              <a:t>Textebene 4</a:t>
            </a:r>
          </a:p>
          <a:p>
            <a:pPr lvl="4"/>
            <a:r>
              <a:t>Textebene 5</a:t>
            </a:r>
          </a:p>
        </p:txBody>
      </p:sp>
      <p:sp>
        <p:nvSpPr>
          <p:cNvPr id="13" name="Foliennummer"/>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‹Nr.›</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Zitat">
    <p:spTree>
      <p:nvGrpSpPr>
        <p:cNvPr id="1" name=""/>
        <p:cNvGrpSpPr/>
        <p:nvPr/>
      </p:nvGrpSpPr>
      <p:grpSpPr>
        <a:xfrm>
          <a:off x="0" y="0"/>
          <a:ext cx="0" cy="0"/>
          <a:chOff x="0" y="0"/>
          <a:chExt cx="0" cy="0"/>
        </a:xfrm>
      </p:grpSpPr>
      <p:sp>
        <p:nvSpPr>
          <p:cNvPr id="93" name="–Christian Bauer"/>
          <p:cNvSpPr txBox="1">
            <a:spLocks noGrp="1"/>
          </p:cNvSpPr>
          <p:nvPr>
            <p:ph type="body" sz="quarter" idx="21"/>
          </p:nvPr>
        </p:nvSpPr>
        <p:spPr>
          <a:xfrm>
            <a:off x="1270000" y="6362700"/>
            <a:ext cx="10464800" cy="461366"/>
          </a:xfrm>
          <a:prstGeom prst="rect">
            <a:avLst/>
          </a:prstGeom>
        </p:spPr>
        <p:txBody>
          <a:bodyPr anchor="t">
            <a:spAutoFit/>
          </a:bodyPr>
          <a:lstStyle>
            <a:lvl1pPr marL="0" indent="0" algn="ctr">
              <a:spcBef>
                <a:spcPts val="0"/>
              </a:spcBef>
              <a:buSzTx/>
              <a:buNone/>
              <a:defRPr sz="2400" i="1"/>
            </a:lvl1pPr>
          </a:lstStyle>
          <a:p>
            <a:r>
              <a:t>–Christian Bauer</a:t>
            </a:r>
          </a:p>
        </p:txBody>
      </p:sp>
      <p:sp>
        <p:nvSpPr>
          <p:cNvPr id="94" name="„Zitat hier eingeben.“"/>
          <p:cNvSpPr txBox="1">
            <a:spLocks noGrp="1"/>
          </p:cNvSpPr>
          <p:nvPr>
            <p:ph type="body" sz="quarter" idx="22"/>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r>
              <a:t>„Zitat hier eingeben.“ </a:t>
            </a:r>
          </a:p>
        </p:txBody>
      </p:sp>
      <p:sp>
        <p:nvSpPr>
          <p:cNvPr id="95"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Foto">
    <p:spTree>
      <p:nvGrpSpPr>
        <p:cNvPr id="1" name=""/>
        <p:cNvGrpSpPr/>
        <p:nvPr/>
      </p:nvGrpSpPr>
      <p:grpSpPr>
        <a:xfrm>
          <a:off x="0" y="0"/>
          <a:ext cx="0" cy="0"/>
          <a:chOff x="0" y="0"/>
          <a:chExt cx="0" cy="0"/>
        </a:xfrm>
      </p:grpSpPr>
      <p:sp>
        <p:nvSpPr>
          <p:cNvPr id="102" name="532241774_2880x1920.jpeg"/>
          <p:cNvSpPr>
            <a:spLocks noGrp="1"/>
          </p:cNvSpPr>
          <p:nvPr>
            <p:ph type="pic" idx="21"/>
          </p:nvPr>
        </p:nvSpPr>
        <p:spPr>
          <a:xfrm>
            <a:off x="-1308100" y="-50800"/>
            <a:ext cx="14782800" cy="9855200"/>
          </a:xfrm>
          <a:prstGeom prst="rect">
            <a:avLst/>
          </a:prstGeom>
        </p:spPr>
        <p:txBody>
          <a:bodyPr lIns="91439" tIns="45719" rIns="91439" bIns="45719" anchor="t">
            <a:noAutofit/>
          </a:bodyPr>
          <a:lstStyle/>
          <a:p>
            <a:endParaRPr/>
          </a:p>
        </p:txBody>
      </p:sp>
      <p:sp>
        <p:nvSpPr>
          <p:cNvPr id="103"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Leer">
    <p:spTree>
      <p:nvGrpSpPr>
        <p:cNvPr id="1" name=""/>
        <p:cNvGrpSpPr/>
        <p:nvPr/>
      </p:nvGrpSpPr>
      <p:grpSpPr>
        <a:xfrm>
          <a:off x="0" y="0"/>
          <a:ext cx="0" cy="0"/>
          <a:chOff x="0" y="0"/>
          <a:chExt cx="0" cy="0"/>
        </a:xfrm>
      </p:grpSpPr>
      <p:sp>
        <p:nvSpPr>
          <p:cNvPr id="110"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Nur Titel">
    <p:bg>
      <p:bgPr>
        <a:solidFill>
          <a:srgbClr val="FFF5F2"/>
        </a:solidFill>
        <a:effectLst/>
      </p:bgPr>
    </p:bg>
    <p:spTree>
      <p:nvGrpSpPr>
        <p:cNvPr id="1" name=""/>
        <p:cNvGrpSpPr/>
        <p:nvPr/>
      </p:nvGrpSpPr>
      <p:grpSpPr>
        <a:xfrm>
          <a:off x="0" y="0"/>
          <a:ext cx="0" cy="0"/>
          <a:chOff x="0" y="0"/>
          <a:chExt cx="0" cy="0"/>
        </a:xfrm>
      </p:grpSpPr>
      <p:sp>
        <p:nvSpPr>
          <p:cNvPr id="117" name="Linie"/>
          <p:cNvSpPr/>
          <p:nvPr/>
        </p:nvSpPr>
        <p:spPr>
          <a:xfrm>
            <a:off x="508000" y="698500"/>
            <a:ext cx="11986199" cy="0"/>
          </a:xfrm>
          <a:prstGeom prst="line">
            <a:avLst/>
          </a:prstGeom>
          <a:ln w="76200">
            <a:solidFill>
              <a:srgbClr val="443658"/>
            </a:solidFill>
            <a:miter lim="400000"/>
          </a:ln>
        </p:spPr>
        <p:txBody>
          <a:bodyPr lIns="0" tIns="0" rIns="0" bIns="0" anchor="ctr"/>
          <a:lstStyle/>
          <a:p>
            <a:pPr defTabSz="825500">
              <a:defRPr b="0">
                <a:latin typeface="Avenir Next Medium"/>
                <a:ea typeface="Avenir Next Medium"/>
                <a:cs typeface="Avenir Next Medium"/>
                <a:sym typeface="Avenir Next Medium"/>
              </a:defRPr>
            </a:pPr>
            <a:endParaRPr/>
          </a:p>
        </p:txBody>
      </p:sp>
      <p:sp>
        <p:nvSpPr>
          <p:cNvPr id="118" name="Linie"/>
          <p:cNvSpPr/>
          <p:nvPr/>
        </p:nvSpPr>
        <p:spPr>
          <a:xfrm>
            <a:off x="508000" y="8989059"/>
            <a:ext cx="11986199" cy="1"/>
          </a:xfrm>
          <a:prstGeom prst="line">
            <a:avLst/>
          </a:prstGeom>
          <a:ln w="76200">
            <a:solidFill>
              <a:srgbClr val="443658"/>
            </a:solidFill>
            <a:miter lim="400000"/>
          </a:ln>
        </p:spPr>
        <p:txBody>
          <a:bodyPr lIns="0" tIns="0" rIns="0" bIns="0" anchor="ctr"/>
          <a:lstStyle/>
          <a:p>
            <a:pPr defTabSz="825500">
              <a:defRPr b="0">
                <a:latin typeface="Avenir Next Medium"/>
                <a:ea typeface="Avenir Next Medium"/>
                <a:cs typeface="Avenir Next Medium"/>
                <a:sym typeface="Avenir Next Medium"/>
              </a:defRPr>
            </a:pPr>
            <a:endParaRPr/>
          </a:p>
        </p:txBody>
      </p:sp>
      <p:sp>
        <p:nvSpPr>
          <p:cNvPr id="119" name="Folientitel"/>
          <p:cNvSpPr txBox="1">
            <a:spLocks noGrp="1"/>
          </p:cNvSpPr>
          <p:nvPr>
            <p:ph type="title" hasCustomPrompt="1"/>
          </p:nvPr>
        </p:nvSpPr>
        <p:spPr>
          <a:xfrm>
            <a:off x="1117600" y="901700"/>
            <a:ext cx="10769600" cy="1181100"/>
          </a:xfrm>
          <a:prstGeom prst="rect">
            <a:avLst/>
          </a:prstGeom>
        </p:spPr>
        <p:txBody>
          <a:bodyPr anchor="t"/>
          <a:lstStyle>
            <a:lvl1pPr defTabSz="415431">
              <a:lnSpc>
                <a:spcPct val="90000"/>
              </a:lnSpc>
              <a:defRPr sz="6400" b="1" cap="all" spc="64">
                <a:solidFill>
                  <a:srgbClr val="5B516A"/>
                </a:solidFill>
                <a:latin typeface="Avenir Next Regular"/>
                <a:ea typeface="Avenir Next Regular"/>
                <a:cs typeface="Avenir Next Regular"/>
                <a:sym typeface="Avenir Next Regular"/>
              </a:defRPr>
            </a:lvl1pPr>
          </a:lstStyle>
          <a:p>
            <a:r>
              <a:t>Folientitel</a:t>
            </a:r>
          </a:p>
        </p:txBody>
      </p:sp>
      <p:sp>
        <p:nvSpPr>
          <p:cNvPr id="120" name="Foliennummer"/>
          <p:cNvSpPr txBox="1">
            <a:spLocks noGrp="1"/>
          </p:cNvSpPr>
          <p:nvPr>
            <p:ph type="sldNum" sz="quarter" idx="2"/>
          </p:nvPr>
        </p:nvSpPr>
        <p:spPr>
          <a:xfrm>
            <a:off x="6342888" y="9053321"/>
            <a:ext cx="327661" cy="342901"/>
          </a:xfrm>
          <a:prstGeom prst="rect">
            <a:avLst/>
          </a:prstGeom>
        </p:spPr>
        <p:txBody>
          <a:bodyPr anchor="b"/>
          <a:lstStyle>
            <a:lvl1pPr defTabSz="252871">
              <a:defRPr sz="1400" spc="28">
                <a:solidFill>
                  <a:srgbClr val="5E5E5E"/>
                </a:solidFill>
                <a:latin typeface="Avenir Next Regular"/>
                <a:ea typeface="Avenir Next Regular"/>
                <a:cs typeface="Avenir Next Regular"/>
                <a:sym typeface="Avenir Next Regular"/>
              </a:defRPr>
            </a:lvl1pPr>
          </a:lstStyle>
          <a:p>
            <a:fld id="{86CB4B4D-7CA3-9044-876B-883B54F8677D}" type="slidenum">
              <a:t>‹Nr.›</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el &amp; Punkte">
    <p:bg>
      <p:bgPr>
        <a:solidFill>
          <a:srgbClr val="FFF5F2"/>
        </a:solidFill>
        <a:effectLst/>
      </p:bgPr>
    </p:bg>
    <p:spTree>
      <p:nvGrpSpPr>
        <p:cNvPr id="1" name=""/>
        <p:cNvGrpSpPr/>
        <p:nvPr/>
      </p:nvGrpSpPr>
      <p:grpSpPr>
        <a:xfrm>
          <a:off x="0" y="0"/>
          <a:ext cx="0" cy="0"/>
          <a:chOff x="0" y="0"/>
          <a:chExt cx="0" cy="0"/>
        </a:xfrm>
      </p:grpSpPr>
      <p:sp>
        <p:nvSpPr>
          <p:cNvPr id="127" name="Linie"/>
          <p:cNvSpPr/>
          <p:nvPr/>
        </p:nvSpPr>
        <p:spPr>
          <a:xfrm>
            <a:off x="508000" y="698500"/>
            <a:ext cx="11986199" cy="0"/>
          </a:xfrm>
          <a:prstGeom prst="line">
            <a:avLst/>
          </a:prstGeom>
          <a:ln w="76200">
            <a:solidFill>
              <a:srgbClr val="443658"/>
            </a:solidFill>
            <a:miter lim="400000"/>
          </a:ln>
        </p:spPr>
        <p:txBody>
          <a:bodyPr lIns="0" tIns="0" rIns="0" bIns="0" anchor="ctr"/>
          <a:lstStyle/>
          <a:p>
            <a:pPr defTabSz="825500">
              <a:defRPr b="0">
                <a:latin typeface="Avenir Next Medium"/>
                <a:ea typeface="Avenir Next Medium"/>
                <a:cs typeface="Avenir Next Medium"/>
                <a:sym typeface="Avenir Next Medium"/>
              </a:defRPr>
            </a:pPr>
            <a:endParaRPr/>
          </a:p>
        </p:txBody>
      </p:sp>
      <p:sp>
        <p:nvSpPr>
          <p:cNvPr id="128" name="Linie"/>
          <p:cNvSpPr/>
          <p:nvPr/>
        </p:nvSpPr>
        <p:spPr>
          <a:xfrm>
            <a:off x="508000" y="8989059"/>
            <a:ext cx="11986199" cy="1"/>
          </a:xfrm>
          <a:prstGeom prst="line">
            <a:avLst/>
          </a:prstGeom>
          <a:ln w="76200">
            <a:solidFill>
              <a:srgbClr val="443658"/>
            </a:solidFill>
            <a:miter lim="400000"/>
          </a:ln>
        </p:spPr>
        <p:txBody>
          <a:bodyPr lIns="0" tIns="0" rIns="0" bIns="0" anchor="ctr"/>
          <a:lstStyle/>
          <a:p>
            <a:pPr defTabSz="825500">
              <a:defRPr b="0">
                <a:latin typeface="Avenir Next Medium"/>
                <a:ea typeface="Avenir Next Medium"/>
                <a:cs typeface="Avenir Next Medium"/>
                <a:sym typeface="Avenir Next Medium"/>
              </a:defRPr>
            </a:pPr>
            <a:endParaRPr/>
          </a:p>
        </p:txBody>
      </p:sp>
      <p:sp>
        <p:nvSpPr>
          <p:cNvPr id="129" name="Folientitel"/>
          <p:cNvSpPr txBox="1">
            <a:spLocks noGrp="1"/>
          </p:cNvSpPr>
          <p:nvPr>
            <p:ph type="title" hasCustomPrompt="1"/>
          </p:nvPr>
        </p:nvSpPr>
        <p:spPr>
          <a:xfrm>
            <a:off x="1117562" y="901700"/>
            <a:ext cx="10769676" cy="1183154"/>
          </a:xfrm>
          <a:prstGeom prst="rect">
            <a:avLst/>
          </a:prstGeom>
        </p:spPr>
        <p:txBody>
          <a:bodyPr anchor="t"/>
          <a:lstStyle>
            <a:lvl1pPr defTabSz="415431">
              <a:lnSpc>
                <a:spcPct val="90000"/>
              </a:lnSpc>
              <a:defRPr sz="6400" b="1" cap="all" spc="64">
                <a:solidFill>
                  <a:srgbClr val="5B516A"/>
                </a:solidFill>
                <a:latin typeface="Avenir Next Regular"/>
                <a:ea typeface="Avenir Next Regular"/>
                <a:cs typeface="Avenir Next Regular"/>
                <a:sym typeface="Avenir Next Regular"/>
              </a:defRPr>
            </a:lvl1pPr>
          </a:lstStyle>
          <a:p>
            <a:r>
              <a:t>Folientitel</a:t>
            </a:r>
          </a:p>
        </p:txBody>
      </p:sp>
      <p:sp>
        <p:nvSpPr>
          <p:cNvPr id="130" name="Textebene 1…"/>
          <p:cNvSpPr txBox="1">
            <a:spLocks noGrp="1"/>
          </p:cNvSpPr>
          <p:nvPr>
            <p:ph type="body" idx="1" hasCustomPrompt="1"/>
          </p:nvPr>
        </p:nvSpPr>
        <p:spPr>
          <a:xfrm>
            <a:off x="1117562" y="3061779"/>
            <a:ext cx="10769676" cy="4771619"/>
          </a:xfrm>
          <a:prstGeom prst="rect">
            <a:avLst/>
          </a:prstGeom>
        </p:spPr>
        <p:txBody>
          <a:bodyPr anchor="t"/>
          <a:lstStyle>
            <a:lvl1pPr marL="406400" indent="-406400" defTabSz="252871">
              <a:spcBef>
                <a:spcPts val="2400"/>
              </a:spcBef>
              <a:buSzPct val="100000"/>
              <a:buBlip>
                <a:blip r:embed="rId2"/>
              </a:buBlip>
              <a:defRPr sz="2400" b="1" spc="24">
                <a:solidFill>
                  <a:srgbClr val="1A5C71"/>
                </a:solidFill>
                <a:latin typeface="Avenir Next Regular"/>
                <a:ea typeface="Avenir Next Regular"/>
                <a:cs typeface="Avenir Next Regular"/>
                <a:sym typeface="Avenir Next Regular"/>
              </a:defRPr>
            </a:lvl1pPr>
            <a:lvl2pPr marL="812800" indent="-406400" defTabSz="252871">
              <a:spcBef>
                <a:spcPts val="2400"/>
              </a:spcBef>
              <a:buSzPct val="100000"/>
              <a:buBlip>
                <a:blip r:embed="rId2"/>
              </a:buBlip>
              <a:defRPr sz="2400" b="1" spc="24">
                <a:solidFill>
                  <a:srgbClr val="1A5C71"/>
                </a:solidFill>
                <a:latin typeface="Avenir Next Regular"/>
                <a:ea typeface="Avenir Next Regular"/>
                <a:cs typeface="Avenir Next Regular"/>
                <a:sym typeface="Avenir Next Regular"/>
              </a:defRPr>
            </a:lvl2pPr>
            <a:lvl3pPr marL="1219200" indent="-406400" defTabSz="252871">
              <a:spcBef>
                <a:spcPts val="2400"/>
              </a:spcBef>
              <a:buSzPct val="100000"/>
              <a:buBlip>
                <a:blip r:embed="rId2"/>
              </a:buBlip>
              <a:defRPr sz="2400" b="1" spc="24">
                <a:solidFill>
                  <a:srgbClr val="1A5C71"/>
                </a:solidFill>
                <a:latin typeface="Avenir Next Regular"/>
                <a:ea typeface="Avenir Next Regular"/>
                <a:cs typeface="Avenir Next Regular"/>
                <a:sym typeface="Avenir Next Regular"/>
              </a:defRPr>
            </a:lvl3pPr>
            <a:lvl4pPr marL="1625600" indent="-406400" defTabSz="252871">
              <a:spcBef>
                <a:spcPts val="2400"/>
              </a:spcBef>
              <a:buSzPct val="100000"/>
              <a:buBlip>
                <a:blip r:embed="rId2"/>
              </a:buBlip>
              <a:defRPr sz="2400" b="1" spc="24">
                <a:solidFill>
                  <a:srgbClr val="1A5C71"/>
                </a:solidFill>
                <a:latin typeface="Avenir Next Regular"/>
                <a:ea typeface="Avenir Next Regular"/>
                <a:cs typeface="Avenir Next Regular"/>
                <a:sym typeface="Avenir Next Regular"/>
              </a:defRPr>
            </a:lvl4pPr>
            <a:lvl5pPr marL="2032000" indent="-406400" defTabSz="252871">
              <a:spcBef>
                <a:spcPts val="2400"/>
              </a:spcBef>
              <a:buSzPct val="100000"/>
              <a:buBlip>
                <a:blip r:embed="rId2"/>
              </a:buBlip>
              <a:defRPr sz="2400" b="1" spc="24">
                <a:solidFill>
                  <a:srgbClr val="1A5C71"/>
                </a:solidFill>
                <a:latin typeface="Avenir Next Regular"/>
                <a:ea typeface="Avenir Next Regular"/>
                <a:cs typeface="Avenir Next Regular"/>
                <a:sym typeface="Avenir Next Regular"/>
              </a:defRPr>
            </a:lvl5pPr>
          </a:lstStyle>
          <a:p>
            <a:r>
              <a:t>Text für Folienpunkt</a:t>
            </a:r>
          </a:p>
          <a:p>
            <a:pPr lvl="1"/>
            <a:endParaRPr/>
          </a:p>
          <a:p>
            <a:pPr lvl="2"/>
            <a:endParaRPr/>
          </a:p>
          <a:p>
            <a:pPr lvl="3"/>
            <a:endParaRPr/>
          </a:p>
          <a:p>
            <a:pPr lvl="4"/>
            <a:endParaRPr/>
          </a:p>
        </p:txBody>
      </p:sp>
      <p:sp>
        <p:nvSpPr>
          <p:cNvPr id="131" name="Foliennummer"/>
          <p:cNvSpPr txBox="1">
            <a:spLocks noGrp="1"/>
          </p:cNvSpPr>
          <p:nvPr>
            <p:ph type="sldNum" sz="quarter" idx="2"/>
          </p:nvPr>
        </p:nvSpPr>
        <p:spPr>
          <a:xfrm>
            <a:off x="6342888" y="9053321"/>
            <a:ext cx="327661" cy="342901"/>
          </a:xfrm>
          <a:prstGeom prst="rect">
            <a:avLst/>
          </a:prstGeom>
        </p:spPr>
        <p:txBody>
          <a:bodyPr anchor="b"/>
          <a:lstStyle>
            <a:lvl1pPr defTabSz="252871">
              <a:defRPr sz="1400" spc="28">
                <a:solidFill>
                  <a:srgbClr val="5E5E5E"/>
                </a:solidFill>
                <a:latin typeface="Avenir Next Regular"/>
                <a:ea typeface="Avenir Next Regular"/>
                <a:cs typeface="Avenir Next Regular"/>
                <a:sym typeface="Avenir Next Regular"/>
              </a:defRPr>
            </a:lvl1pPr>
          </a:lstStyle>
          <a:p>
            <a:fld id="{86CB4B4D-7CA3-9044-876B-883B54F8677D}" type="slidenum">
              <a:t>‹Nr.›</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Foto - Horizontal">
    <p:spTree>
      <p:nvGrpSpPr>
        <p:cNvPr id="1" name=""/>
        <p:cNvGrpSpPr/>
        <p:nvPr/>
      </p:nvGrpSpPr>
      <p:grpSpPr>
        <a:xfrm>
          <a:off x="0" y="0"/>
          <a:ext cx="0" cy="0"/>
          <a:chOff x="0" y="0"/>
          <a:chExt cx="0" cy="0"/>
        </a:xfrm>
      </p:grpSpPr>
      <p:sp>
        <p:nvSpPr>
          <p:cNvPr id="20" name="532241774_2880x1920.jpeg"/>
          <p:cNvSpPr>
            <a:spLocks noGrp="1"/>
          </p:cNvSpPr>
          <p:nvPr>
            <p:ph type="pic" idx="21"/>
          </p:nvPr>
        </p:nvSpPr>
        <p:spPr>
          <a:xfrm>
            <a:off x="1625600" y="374650"/>
            <a:ext cx="9753600" cy="6502400"/>
          </a:xfrm>
          <a:prstGeom prst="rect">
            <a:avLst/>
          </a:prstGeom>
        </p:spPr>
        <p:txBody>
          <a:bodyPr lIns="91439" tIns="45719" rIns="91439" bIns="45719" anchor="t">
            <a:noAutofit/>
          </a:bodyPr>
          <a:lstStyle/>
          <a:p>
            <a:endParaRPr/>
          </a:p>
        </p:txBody>
      </p:sp>
      <p:sp>
        <p:nvSpPr>
          <p:cNvPr id="21" name="Titeltext"/>
          <p:cNvSpPr txBox="1">
            <a:spLocks noGrp="1"/>
          </p:cNvSpPr>
          <p:nvPr>
            <p:ph type="title"/>
          </p:nvPr>
        </p:nvSpPr>
        <p:spPr>
          <a:xfrm>
            <a:off x="1270000" y="6718300"/>
            <a:ext cx="10464800" cy="1422400"/>
          </a:xfrm>
          <a:prstGeom prst="rect">
            <a:avLst/>
          </a:prstGeom>
        </p:spPr>
        <p:txBody>
          <a:bodyPr anchor="b"/>
          <a:lstStyle/>
          <a:p>
            <a:r>
              <a:t>Titeltext</a:t>
            </a:r>
          </a:p>
        </p:txBody>
      </p:sp>
      <p:sp>
        <p:nvSpPr>
          <p:cNvPr id="22" name="Textebene 1…"/>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Textebene 1</a:t>
            </a:r>
          </a:p>
          <a:p>
            <a:pPr lvl="1"/>
            <a:r>
              <a:t>Textebene 2</a:t>
            </a:r>
          </a:p>
          <a:p>
            <a:pPr lvl="2"/>
            <a:r>
              <a:t>Textebene 3</a:t>
            </a:r>
          </a:p>
          <a:p>
            <a:pPr lvl="3"/>
            <a:r>
              <a:t>Textebene 4</a:t>
            </a:r>
          </a:p>
          <a:p>
            <a:pPr lvl="4"/>
            <a:r>
              <a:t>Textebene 5</a:t>
            </a:r>
          </a:p>
        </p:txBody>
      </p:sp>
      <p:sp>
        <p:nvSpPr>
          <p:cNvPr id="23"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el - Mitte">
    <p:spTree>
      <p:nvGrpSpPr>
        <p:cNvPr id="1" name=""/>
        <p:cNvGrpSpPr/>
        <p:nvPr/>
      </p:nvGrpSpPr>
      <p:grpSpPr>
        <a:xfrm>
          <a:off x="0" y="0"/>
          <a:ext cx="0" cy="0"/>
          <a:chOff x="0" y="0"/>
          <a:chExt cx="0" cy="0"/>
        </a:xfrm>
      </p:grpSpPr>
      <p:sp>
        <p:nvSpPr>
          <p:cNvPr id="30" name="Titeltext"/>
          <p:cNvSpPr txBox="1">
            <a:spLocks noGrp="1"/>
          </p:cNvSpPr>
          <p:nvPr>
            <p:ph type="title"/>
          </p:nvPr>
        </p:nvSpPr>
        <p:spPr>
          <a:xfrm>
            <a:off x="1270000" y="3225800"/>
            <a:ext cx="10464800" cy="3302000"/>
          </a:xfrm>
          <a:prstGeom prst="rect">
            <a:avLst/>
          </a:prstGeom>
        </p:spPr>
        <p:txBody>
          <a:bodyPr/>
          <a:lstStyle/>
          <a:p>
            <a:r>
              <a:t>Titeltext</a:t>
            </a:r>
          </a:p>
        </p:txBody>
      </p:sp>
      <p:sp>
        <p:nvSpPr>
          <p:cNvPr id="31"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Foto - Vertikal">
    <p:spTree>
      <p:nvGrpSpPr>
        <p:cNvPr id="1" name=""/>
        <p:cNvGrpSpPr/>
        <p:nvPr/>
      </p:nvGrpSpPr>
      <p:grpSpPr>
        <a:xfrm>
          <a:off x="0" y="0"/>
          <a:ext cx="0" cy="0"/>
          <a:chOff x="0" y="0"/>
          <a:chExt cx="0" cy="0"/>
        </a:xfrm>
      </p:grpSpPr>
      <p:sp>
        <p:nvSpPr>
          <p:cNvPr id="38" name="532204087_1355x1355.jpeg"/>
          <p:cNvSpPr>
            <a:spLocks noGrp="1"/>
          </p:cNvSpPr>
          <p:nvPr>
            <p:ph type="pic" idx="21"/>
          </p:nvPr>
        </p:nvSpPr>
        <p:spPr>
          <a:xfrm>
            <a:off x="6375400" y="635000"/>
            <a:ext cx="8216900" cy="8216900"/>
          </a:xfrm>
          <a:prstGeom prst="rect">
            <a:avLst/>
          </a:prstGeom>
        </p:spPr>
        <p:txBody>
          <a:bodyPr lIns="91439" tIns="45719" rIns="91439" bIns="45719" anchor="t">
            <a:noAutofit/>
          </a:bodyPr>
          <a:lstStyle/>
          <a:p>
            <a:endParaRPr/>
          </a:p>
        </p:txBody>
      </p:sp>
      <p:sp>
        <p:nvSpPr>
          <p:cNvPr id="39" name="Titeltext"/>
          <p:cNvSpPr txBox="1">
            <a:spLocks noGrp="1"/>
          </p:cNvSpPr>
          <p:nvPr>
            <p:ph type="title"/>
          </p:nvPr>
        </p:nvSpPr>
        <p:spPr>
          <a:xfrm>
            <a:off x="952500" y="635000"/>
            <a:ext cx="5334000" cy="3987800"/>
          </a:xfrm>
          <a:prstGeom prst="rect">
            <a:avLst/>
          </a:prstGeom>
        </p:spPr>
        <p:txBody>
          <a:bodyPr anchor="b"/>
          <a:lstStyle>
            <a:lvl1pPr>
              <a:defRPr sz="6000"/>
            </a:lvl1pPr>
          </a:lstStyle>
          <a:p>
            <a:r>
              <a:t>Titeltext</a:t>
            </a:r>
          </a:p>
        </p:txBody>
      </p:sp>
      <p:sp>
        <p:nvSpPr>
          <p:cNvPr id="40" name="Textebene 1…"/>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Textebene 1</a:t>
            </a:r>
          </a:p>
          <a:p>
            <a:pPr lvl="1"/>
            <a:r>
              <a:t>Textebene 2</a:t>
            </a:r>
          </a:p>
          <a:p>
            <a:pPr lvl="2"/>
            <a:r>
              <a:t>Textebene 3</a:t>
            </a:r>
          </a:p>
          <a:p>
            <a:pPr lvl="3"/>
            <a:r>
              <a:t>Textebene 4</a:t>
            </a:r>
          </a:p>
          <a:p>
            <a:pPr lvl="4"/>
            <a:r>
              <a:t>Textebene 5</a:t>
            </a:r>
          </a:p>
        </p:txBody>
      </p:sp>
      <p:sp>
        <p:nvSpPr>
          <p:cNvPr id="41"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el - Oben">
    <p:spTree>
      <p:nvGrpSpPr>
        <p:cNvPr id="1" name=""/>
        <p:cNvGrpSpPr/>
        <p:nvPr/>
      </p:nvGrpSpPr>
      <p:grpSpPr>
        <a:xfrm>
          <a:off x="0" y="0"/>
          <a:ext cx="0" cy="0"/>
          <a:chOff x="0" y="0"/>
          <a:chExt cx="0" cy="0"/>
        </a:xfrm>
      </p:grpSpPr>
      <p:sp>
        <p:nvSpPr>
          <p:cNvPr id="48" name="Titeltext"/>
          <p:cNvSpPr txBox="1">
            <a:spLocks noGrp="1"/>
          </p:cNvSpPr>
          <p:nvPr>
            <p:ph type="title"/>
          </p:nvPr>
        </p:nvSpPr>
        <p:spPr>
          <a:prstGeom prst="rect">
            <a:avLst/>
          </a:prstGeom>
        </p:spPr>
        <p:txBody>
          <a:bodyPr/>
          <a:lstStyle/>
          <a:p>
            <a:r>
              <a:t>Titeltext</a:t>
            </a:r>
          </a:p>
        </p:txBody>
      </p:sp>
      <p:sp>
        <p:nvSpPr>
          <p:cNvPr id="49"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el &amp; Punkt">
    <p:spTree>
      <p:nvGrpSpPr>
        <p:cNvPr id="1" name=""/>
        <p:cNvGrpSpPr/>
        <p:nvPr/>
      </p:nvGrpSpPr>
      <p:grpSpPr>
        <a:xfrm>
          <a:off x="0" y="0"/>
          <a:ext cx="0" cy="0"/>
          <a:chOff x="0" y="0"/>
          <a:chExt cx="0" cy="0"/>
        </a:xfrm>
      </p:grpSpPr>
      <p:sp>
        <p:nvSpPr>
          <p:cNvPr id="56" name="Titeltext"/>
          <p:cNvSpPr txBox="1">
            <a:spLocks noGrp="1"/>
          </p:cNvSpPr>
          <p:nvPr>
            <p:ph type="title"/>
          </p:nvPr>
        </p:nvSpPr>
        <p:spPr>
          <a:prstGeom prst="rect">
            <a:avLst/>
          </a:prstGeom>
        </p:spPr>
        <p:txBody>
          <a:bodyPr/>
          <a:lstStyle/>
          <a:p>
            <a:r>
              <a:t>Titeltext</a:t>
            </a:r>
          </a:p>
        </p:txBody>
      </p:sp>
      <p:sp>
        <p:nvSpPr>
          <p:cNvPr id="57" name="Textebene 1…"/>
          <p:cNvSpPr txBox="1">
            <a:spLocks noGrp="1"/>
          </p:cNvSpPr>
          <p:nvPr>
            <p:ph type="body" idx="1"/>
          </p:nvPr>
        </p:nvSpPr>
        <p:spPr>
          <a:prstGeom prst="rect">
            <a:avLst/>
          </a:prstGeom>
        </p:spPr>
        <p:txBody>
          <a:bodyPr/>
          <a:lstStyle/>
          <a:p>
            <a:r>
              <a:t>Textebene 1</a:t>
            </a:r>
          </a:p>
          <a:p>
            <a:pPr lvl="1"/>
            <a:r>
              <a:t>Textebene 2</a:t>
            </a:r>
          </a:p>
          <a:p>
            <a:pPr lvl="2"/>
            <a:r>
              <a:t>Textebene 3</a:t>
            </a:r>
          </a:p>
          <a:p>
            <a:pPr lvl="3"/>
            <a:r>
              <a:t>Textebene 4</a:t>
            </a:r>
          </a:p>
          <a:p>
            <a:pPr lvl="4"/>
            <a:r>
              <a:t>Textebene 5</a:t>
            </a:r>
          </a:p>
        </p:txBody>
      </p:sp>
      <p:sp>
        <p:nvSpPr>
          <p:cNvPr id="58"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el, Punkt &amp; Foto">
    <p:spTree>
      <p:nvGrpSpPr>
        <p:cNvPr id="1" name=""/>
        <p:cNvGrpSpPr/>
        <p:nvPr/>
      </p:nvGrpSpPr>
      <p:grpSpPr>
        <a:xfrm>
          <a:off x="0" y="0"/>
          <a:ext cx="0" cy="0"/>
          <a:chOff x="0" y="0"/>
          <a:chExt cx="0" cy="0"/>
        </a:xfrm>
      </p:grpSpPr>
      <p:sp>
        <p:nvSpPr>
          <p:cNvPr id="65" name="532205080_1647x1098.jpeg"/>
          <p:cNvSpPr>
            <a:spLocks noGrp="1"/>
          </p:cNvSpPr>
          <p:nvPr>
            <p:ph type="pic" idx="21"/>
          </p:nvPr>
        </p:nvSpPr>
        <p:spPr>
          <a:xfrm>
            <a:off x="3810000" y="2590800"/>
            <a:ext cx="9429750" cy="6286500"/>
          </a:xfrm>
          <a:prstGeom prst="rect">
            <a:avLst/>
          </a:prstGeom>
        </p:spPr>
        <p:txBody>
          <a:bodyPr lIns="91439" tIns="45719" rIns="91439" bIns="45719" anchor="t">
            <a:noAutofit/>
          </a:bodyPr>
          <a:lstStyle/>
          <a:p>
            <a:endParaRPr/>
          </a:p>
        </p:txBody>
      </p:sp>
      <p:sp>
        <p:nvSpPr>
          <p:cNvPr id="66" name="Titeltext"/>
          <p:cNvSpPr txBox="1">
            <a:spLocks noGrp="1"/>
          </p:cNvSpPr>
          <p:nvPr>
            <p:ph type="title"/>
          </p:nvPr>
        </p:nvSpPr>
        <p:spPr>
          <a:prstGeom prst="rect">
            <a:avLst/>
          </a:prstGeom>
        </p:spPr>
        <p:txBody>
          <a:bodyPr/>
          <a:lstStyle/>
          <a:p>
            <a:r>
              <a:t>Titeltext</a:t>
            </a:r>
          </a:p>
        </p:txBody>
      </p:sp>
      <p:sp>
        <p:nvSpPr>
          <p:cNvPr id="67" name="Textebene 1…"/>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Textebene 1</a:t>
            </a:r>
          </a:p>
          <a:p>
            <a:pPr lvl="1"/>
            <a:r>
              <a:t>Textebene 2</a:t>
            </a:r>
          </a:p>
          <a:p>
            <a:pPr lvl="2"/>
            <a:r>
              <a:t>Textebene 3</a:t>
            </a:r>
          </a:p>
          <a:p>
            <a:pPr lvl="3"/>
            <a:r>
              <a:t>Textebene 4</a:t>
            </a:r>
          </a:p>
          <a:p>
            <a:pPr lvl="4"/>
            <a:r>
              <a:t>Textebene 5</a:t>
            </a:r>
          </a:p>
        </p:txBody>
      </p:sp>
      <p:sp>
        <p:nvSpPr>
          <p:cNvPr id="68" name="Foliennummer"/>
          <p:cNvSpPr txBox="1">
            <a:spLocks noGrp="1"/>
          </p:cNvSpPr>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t>‹Nr.›</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unkte">
    <p:spTree>
      <p:nvGrpSpPr>
        <p:cNvPr id="1" name=""/>
        <p:cNvGrpSpPr/>
        <p:nvPr/>
      </p:nvGrpSpPr>
      <p:grpSpPr>
        <a:xfrm>
          <a:off x="0" y="0"/>
          <a:ext cx="0" cy="0"/>
          <a:chOff x="0" y="0"/>
          <a:chExt cx="0" cy="0"/>
        </a:xfrm>
      </p:grpSpPr>
      <p:sp>
        <p:nvSpPr>
          <p:cNvPr id="75" name="Textebene 1…"/>
          <p:cNvSpPr txBox="1">
            <a:spLocks noGrp="1"/>
          </p:cNvSpPr>
          <p:nvPr>
            <p:ph type="body" idx="1"/>
          </p:nvPr>
        </p:nvSpPr>
        <p:spPr>
          <a:xfrm>
            <a:off x="952500" y="1270000"/>
            <a:ext cx="11099800" cy="7213600"/>
          </a:xfrm>
          <a:prstGeom prst="rect">
            <a:avLst/>
          </a:prstGeom>
        </p:spPr>
        <p:txBody>
          <a:bodyPr/>
          <a:lstStyle/>
          <a:p>
            <a:r>
              <a:t>Textebene 1</a:t>
            </a:r>
          </a:p>
          <a:p>
            <a:pPr lvl="1"/>
            <a:r>
              <a:t>Textebene 2</a:t>
            </a:r>
          </a:p>
          <a:p>
            <a:pPr lvl="2"/>
            <a:r>
              <a:t>Textebene 3</a:t>
            </a:r>
          </a:p>
          <a:p>
            <a:pPr lvl="3"/>
            <a:r>
              <a:t>Textebene 4</a:t>
            </a:r>
          </a:p>
          <a:p>
            <a:pPr lvl="4"/>
            <a:r>
              <a:t>Textebene 5</a:t>
            </a:r>
          </a:p>
        </p:txBody>
      </p:sp>
      <p:sp>
        <p:nvSpPr>
          <p:cNvPr id="76"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Foto - 3 Stück">
    <p:spTree>
      <p:nvGrpSpPr>
        <p:cNvPr id="1" name=""/>
        <p:cNvGrpSpPr/>
        <p:nvPr/>
      </p:nvGrpSpPr>
      <p:grpSpPr>
        <a:xfrm>
          <a:off x="0" y="0"/>
          <a:ext cx="0" cy="0"/>
          <a:chOff x="0" y="0"/>
          <a:chExt cx="0" cy="0"/>
        </a:xfrm>
      </p:grpSpPr>
      <p:sp>
        <p:nvSpPr>
          <p:cNvPr id="83" name="532205080_1647x1098.jpeg"/>
          <p:cNvSpPr>
            <a:spLocks noGrp="1"/>
          </p:cNvSpPr>
          <p:nvPr>
            <p:ph type="pic" sz="quarter" idx="21"/>
          </p:nvPr>
        </p:nvSpPr>
        <p:spPr>
          <a:xfrm>
            <a:off x="6556375" y="5092700"/>
            <a:ext cx="5657850" cy="3771900"/>
          </a:xfrm>
          <a:prstGeom prst="rect">
            <a:avLst/>
          </a:prstGeom>
        </p:spPr>
        <p:txBody>
          <a:bodyPr lIns="91439" tIns="45719" rIns="91439" bIns="45719" anchor="t">
            <a:noAutofit/>
          </a:bodyPr>
          <a:lstStyle/>
          <a:p>
            <a:endParaRPr/>
          </a:p>
        </p:txBody>
      </p:sp>
      <p:sp>
        <p:nvSpPr>
          <p:cNvPr id="84" name="532204087_1355x1355.jpeg"/>
          <p:cNvSpPr>
            <a:spLocks noGrp="1"/>
          </p:cNvSpPr>
          <p:nvPr>
            <p:ph type="pic" sz="half" idx="22"/>
          </p:nvPr>
        </p:nvSpPr>
        <p:spPr>
          <a:xfrm>
            <a:off x="6718300" y="749300"/>
            <a:ext cx="5334000" cy="5334000"/>
          </a:xfrm>
          <a:prstGeom prst="rect">
            <a:avLst/>
          </a:prstGeom>
        </p:spPr>
        <p:txBody>
          <a:bodyPr lIns="91439" tIns="45719" rIns="91439" bIns="45719" anchor="t">
            <a:noAutofit/>
          </a:bodyPr>
          <a:lstStyle/>
          <a:p>
            <a:endParaRPr/>
          </a:p>
        </p:txBody>
      </p:sp>
      <p:sp>
        <p:nvSpPr>
          <p:cNvPr id="85" name="532241774_2880x1920.jpeg"/>
          <p:cNvSpPr>
            <a:spLocks noGrp="1"/>
          </p:cNvSpPr>
          <p:nvPr>
            <p:ph type="pic" idx="23"/>
          </p:nvPr>
        </p:nvSpPr>
        <p:spPr>
          <a:xfrm>
            <a:off x="-2832100" y="889000"/>
            <a:ext cx="11963400" cy="7975600"/>
          </a:xfrm>
          <a:prstGeom prst="rect">
            <a:avLst/>
          </a:prstGeom>
        </p:spPr>
        <p:txBody>
          <a:bodyPr lIns="91439" tIns="45719" rIns="91439" bIns="45719" anchor="t">
            <a:noAutofit/>
          </a:bodyPr>
          <a:lstStyle/>
          <a:p>
            <a:endParaRPr/>
          </a:p>
        </p:txBody>
      </p:sp>
      <p:sp>
        <p:nvSpPr>
          <p:cNvPr id="86"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eltext"/>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Titeltext</a:t>
            </a:r>
          </a:p>
        </p:txBody>
      </p:sp>
      <p:sp>
        <p:nvSpPr>
          <p:cNvPr id="3" name="Textebene 1…"/>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Textebene 1</a:t>
            </a:r>
          </a:p>
          <a:p>
            <a:pPr lvl="1"/>
            <a:r>
              <a:t>Textebene 2</a:t>
            </a:r>
          </a:p>
          <a:p>
            <a:pPr lvl="2"/>
            <a:r>
              <a:t>Textebene 3</a:t>
            </a:r>
          </a:p>
          <a:p>
            <a:pPr lvl="3"/>
            <a:r>
              <a:t>Textebene 4</a:t>
            </a:r>
          </a:p>
          <a:p>
            <a:pPr lvl="4"/>
            <a:r>
              <a:t>Textebene 5</a:t>
            </a:r>
          </a:p>
        </p:txBody>
      </p:sp>
      <p:sp>
        <p:nvSpPr>
          <p:cNvPr id="4" name="Foliennummer"/>
          <p:cNvSpPr txBox="1">
            <a:spLocks noGrp="1"/>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b="0">
                <a:latin typeface="Helvetica Neue Light"/>
                <a:ea typeface="Helvetica Neue Light"/>
                <a:cs typeface="Helvetica Neue Light"/>
                <a:sym typeface="Helvetica Neue Light"/>
              </a:defRPr>
            </a:lvl1pPr>
          </a:lstStyle>
          <a:p>
            <a:fld id="{86CB4B4D-7CA3-9044-876B-883B54F8677D}" type="slidenum">
              <a:t>‹Nr.›</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1pPr>
      <a:lvl2pPr marL="0" marR="0" indent="4572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2pPr>
      <a:lvl3pPr marL="0" marR="0" indent="9144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3pPr>
      <a:lvl4pPr marL="0" marR="0" indent="13716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4pPr>
      <a:lvl5pPr marL="0" marR="0" indent="18288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5pPr>
      <a:lvl6pPr marL="0" marR="0" indent="22860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6pPr>
      <a:lvl7pPr marL="0" marR="0" indent="27432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7pPr>
      <a:lvl8pPr marL="0" marR="0" indent="32004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8pPr>
      <a:lvl9pPr marL="0" marR="0" indent="36576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1pPr>
      <a:lvl2pPr marL="0" marR="0" indent="457200" algn="ctr" defTabSz="584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2pPr>
      <a:lvl3pPr marL="0" marR="0" indent="914400" algn="ctr" defTabSz="584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3pPr>
      <a:lvl4pPr marL="0" marR="0" indent="1371600" algn="ctr" defTabSz="584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4pPr>
      <a:lvl5pPr marL="0" marR="0" indent="1828800" algn="ctr" defTabSz="584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5pPr>
      <a:lvl6pPr marL="0" marR="0" indent="2286000" algn="ctr" defTabSz="584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6pPr>
      <a:lvl7pPr marL="0" marR="0" indent="2743200" algn="ctr" defTabSz="584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7pPr>
      <a:lvl8pPr marL="0" marR="0" indent="3200400" algn="ctr" defTabSz="584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8pPr>
      <a:lvl9pPr marL="0" marR="0" indent="3657600" algn="ctr" defTabSz="584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4.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EFDFF"/>
        </a:solidFill>
        <a:effectLst/>
      </p:bgPr>
    </p:bg>
    <p:spTree>
      <p:nvGrpSpPr>
        <p:cNvPr id="1" name=""/>
        <p:cNvGrpSpPr/>
        <p:nvPr/>
      </p:nvGrpSpPr>
      <p:grpSpPr>
        <a:xfrm>
          <a:off x="0" y="0"/>
          <a:ext cx="0" cy="0"/>
          <a:chOff x="0" y="0"/>
          <a:chExt cx="0" cy="0"/>
        </a:xfrm>
      </p:grpSpPr>
      <p:sp>
        <p:nvSpPr>
          <p:cNvPr id="140" name="RAUM"/>
          <p:cNvSpPr txBox="1"/>
          <p:nvPr/>
        </p:nvSpPr>
        <p:spPr>
          <a:xfrm rot="20820000">
            <a:off x="3043461" y="3224602"/>
            <a:ext cx="2061846" cy="965201"/>
          </a:xfrm>
          <a:prstGeom prst="rect">
            <a:avLst/>
          </a:prstGeom>
          <a:solidFill>
            <a:srgbClr val="E4E942"/>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825500">
              <a:defRPr sz="5000">
                <a:latin typeface="Avenir Next Regular"/>
                <a:ea typeface="Avenir Next Regular"/>
                <a:cs typeface="Avenir Next Regular"/>
                <a:sym typeface="Avenir Next Regular"/>
              </a:defRPr>
            </a:lvl1pPr>
          </a:lstStyle>
          <a:p>
            <a:r>
              <a:t>RAUM</a:t>
            </a:r>
          </a:p>
        </p:txBody>
      </p:sp>
      <p:sp>
        <p:nvSpPr>
          <p:cNvPr id="141" name="ZEIT"/>
          <p:cNvSpPr txBox="1"/>
          <p:nvPr/>
        </p:nvSpPr>
        <p:spPr>
          <a:xfrm rot="600000">
            <a:off x="8599804" y="3125697"/>
            <a:ext cx="1473836" cy="965201"/>
          </a:xfrm>
          <a:prstGeom prst="rect">
            <a:avLst/>
          </a:prstGeom>
          <a:solidFill>
            <a:schemeClr val="accent6"/>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825500">
              <a:defRPr sz="5000">
                <a:latin typeface="Avenir Next Regular"/>
                <a:ea typeface="Avenir Next Regular"/>
                <a:cs typeface="Avenir Next Regular"/>
                <a:sym typeface="Avenir Next Regular"/>
              </a:defRPr>
            </a:lvl1pPr>
          </a:lstStyle>
          <a:p>
            <a:r>
              <a:t>ZEIT</a:t>
            </a:r>
          </a:p>
        </p:txBody>
      </p:sp>
      <p:sp>
        <p:nvSpPr>
          <p:cNvPr id="142" name="FIGUREN"/>
          <p:cNvSpPr txBox="1"/>
          <p:nvPr/>
        </p:nvSpPr>
        <p:spPr>
          <a:xfrm rot="660000">
            <a:off x="1335405" y="6215026"/>
            <a:ext cx="2947036" cy="965201"/>
          </a:xfrm>
          <a:prstGeom prst="rect">
            <a:avLst/>
          </a:prstGeom>
          <a:solidFill>
            <a:srgbClr val="B5D0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825500">
              <a:defRPr sz="5000">
                <a:latin typeface="Avenir Next Regular"/>
                <a:ea typeface="Avenir Next Regular"/>
                <a:cs typeface="Avenir Next Regular"/>
                <a:sym typeface="Avenir Next Regular"/>
              </a:defRPr>
            </a:lvl1pPr>
          </a:lstStyle>
          <a:p>
            <a:r>
              <a:t>FIGUREN</a:t>
            </a:r>
          </a:p>
        </p:txBody>
      </p:sp>
      <p:sp>
        <p:nvSpPr>
          <p:cNvPr id="143" name="FOKALISIERUNG"/>
          <p:cNvSpPr txBox="1"/>
          <p:nvPr/>
        </p:nvSpPr>
        <p:spPr>
          <a:xfrm rot="21060000">
            <a:off x="6783705" y="6078286"/>
            <a:ext cx="5305426" cy="965201"/>
          </a:xfrm>
          <a:prstGeom prst="rect">
            <a:avLst/>
          </a:prstGeom>
          <a:solidFill>
            <a:srgbClr val="FF5E29"/>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825500">
              <a:defRPr sz="5000">
                <a:latin typeface="Avenir Next Regular"/>
                <a:ea typeface="Avenir Next Regular"/>
                <a:cs typeface="Avenir Next Regular"/>
                <a:sym typeface="Avenir Next Regular"/>
              </a:defRPr>
            </a:lvl1pPr>
          </a:lstStyle>
          <a:p>
            <a:r>
              <a:t>FOKALISIERUNG</a:t>
            </a:r>
          </a:p>
        </p:txBody>
      </p:sp>
      <p:sp>
        <p:nvSpPr>
          <p:cNvPr id="144" name="narratologische kategorien"/>
          <p:cNvSpPr txBox="1">
            <a:spLocks noGrp="1"/>
          </p:cNvSpPr>
          <p:nvPr>
            <p:ph type="title"/>
          </p:nvPr>
        </p:nvSpPr>
        <p:spPr>
          <a:xfrm>
            <a:off x="1117562" y="900747"/>
            <a:ext cx="10769676" cy="1183155"/>
          </a:xfrm>
          <a:prstGeom prst="rect">
            <a:avLst/>
          </a:prstGeom>
          <a:ln w="25400">
            <a:solidFill>
              <a:srgbClr val="5B516A"/>
            </a:solidFill>
          </a:ln>
        </p:spPr>
        <p:txBody>
          <a:bodyPr anchor="ctr"/>
          <a:lstStyle>
            <a:lvl1pPr defTabSz="315727">
              <a:defRPr sz="4864" spc="48"/>
            </a:lvl1pPr>
          </a:lstStyle>
          <a:p>
            <a:r>
              <a:t>narratologische kategorien</a:t>
            </a:r>
          </a:p>
        </p:txBody>
      </p:sp>
      <p:pic>
        <p:nvPicPr>
          <p:cNvPr id="145" name="KuMi_ZSL_Logo_mit_Schutzraum_4c.jpg" descr="KuMi_ZSL_Logo_mit_Schutzraum_4c.jpg"/>
          <p:cNvPicPr>
            <a:picLocks noChangeAspect="1"/>
          </p:cNvPicPr>
          <p:nvPr/>
        </p:nvPicPr>
        <p:blipFill>
          <a:blip r:embed="rId3"/>
          <a:stretch>
            <a:fillRect/>
          </a:stretch>
        </p:blipFill>
        <p:spPr>
          <a:xfrm>
            <a:off x="11820181" y="9211561"/>
            <a:ext cx="973928" cy="427739"/>
          </a:xfrm>
          <a:prstGeom prst="rect">
            <a:avLst/>
          </a:prstGeom>
          <a:ln w="12700">
            <a:miter lim="400000"/>
          </a:ln>
        </p:spPr>
      </p:pic>
      <p:sp>
        <p:nvSpPr>
          <p:cNvPr id="146" name="narratologische kategorien"/>
          <p:cNvSpPr txBox="1"/>
          <p:nvPr/>
        </p:nvSpPr>
        <p:spPr>
          <a:xfrm>
            <a:off x="1117562" y="900747"/>
            <a:ext cx="10769676" cy="1183155"/>
          </a:xfrm>
          <a:prstGeom prst="rect">
            <a:avLst/>
          </a:prstGeom>
          <a:ln w="254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lvl1pPr defTabSz="315727">
              <a:lnSpc>
                <a:spcPct val="90000"/>
              </a:lnSpc>
              <a:defRPr sz="4864" cap="all" spc="48">
                <a:latin typeface="Avenir Next Regular"/>
                <a:ea typeface="Avenir Next Regular"/>
                <a:cs typeface="Avenir Next Regular"/>
                <a:sym typeface="Avenir Next Regular"/>
              </a:defRPr>
            </a:lvl1pPr>
          </a:lstStyle>
          <a:p>
            <a:r>
              <a:t>narratologische kategorien</a:t>
            </a:r>
          </a:p>
        </p:txBody>
      </p:sp>
      <p:pic>
        <p:nvPicPr>
          <p:cNvPr id="147" name="Oval Oval" descr="Oval Oval"/>
          <p:cNvPicPr>
            <a:picLocks/>
          </p:cNvPicPr>
          <p:nvPr/>
        </p:nvPicPr>
        <p:blipFill>
          <a:blip r:embed="rId4"/>
          <a:stretch>
            <a:fillRect/>
          </a:stretch>
        </p:blipFill>
        <p:spPr>
          <a:xfrm rot="20721590">
            <a:off x="2307290" y="2832105"/>
            <a:ext cx="3553963" cy="1745029"/>
          </a:xfrm>
          <a:prstGeom prst="rect">
            <a:avLst/>
          </a:prstGeom>
        </p:spPr>
      </p:pic>
      <p:sp>
        <p:nvSpPr>
          <p:cNvPr id="149" name="Narratologisches Close-Reading"/>
          <p:cNvSpPr txBox="1"/>
          <p:nvPr/>
        </p:nvSpPr>
        <p:spPr>
          <a:xfrm>
            <a:off x="210691" y="9285730"/>
            <a:ext cx="2102347" cy="279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defTabSz="449580">
              <a:defRPr sz="1200">
                <a:latin typeface="Calibri"/>
                <a:ea typeface="Calibri"/>
                <a:cs typeface="Calibri"/>
                <a:sym typeface="Calibri"/>
              </a:defRPr>
            </a:lvl1pPr>
          </a:lstStyle>
          <a:p>
            <a:r>
              <a:t>Narratologisches Close-Reading</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0" nodeType="clickEffect">
                                  <p:stCondLst>
                                    <p:cond delay="0"/>
                                  </p:stCondLst>
                                  <p:iterate>
                                    <p:tmAbs val="0"/>
                                  </p:iterate>
                                  <p:childTnLst>
                                    <p:set>
                                      <p:cBhvr>
                                        <p:cTn id="6" fill="hold"/>
                                        <p:tgtEl>
                                          <p:spTgt spid="147"/>
                                        </p:tgtEl>
                                        <p:attrNameLst>
                                          <p:attrName>style.visibility</p:attrName>
                                        </p:attrNameLst>
                                      </p:cBhvr>
                                      <p:to>
                                        <p:strVal val="visible"/>
                                      </p:to>
                                    </p:set>
                                    <p:animEffect transition="in" filter="dissolve">
                                      <p:cBhvr>
                                        <p:cTn id="7" dur="2000"/>
                                        <p:tgtEl>
                                          <p:spTgt spid="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 grpId="0" animBg="1" advAuto="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EFDFF"/>
        </a:solidFill>
        <a:effectLst/>
      </p:bgPr>
    </p:bg>
    <p:spTree>
      <p:nvGrpSpPr>
        <p:cNvPr id="1" name=""/>
        <p:cNvGrpSpPr/>
        <p:nvPr/>
      </p:nvGrpSpPr>
      <p:grpSpPr>
        <a:xfrm>
          <a:off x="0" y="0"/>
          <a:ext cx="0" cy="0"/>
          <a:chOff x="0" y="0"/>
          <a:chExt cx="0" cy="0"/>
        </a:xfrm>
      </p:grpSpPr>
      <p:pic>
        <p:nvPicPr>
          <p:cNvPr id="309" name="KuMi_ZSL_Logo_mit_Schutzraum_4c.jpg" descr="KuMi_ZSL_Logo_mit_Schutzraum_4c.jpg"/>
          <p:cNvPicPr>
            <a:picLocks noChangeAspect="1"/>
          </p:cNvPicPr>
          <p:nvPr/>
        </p:nvPicPr>
        <p:blipFill>
          <a:blip r:embed="rId3"/>
          <a:stretch>
            <a:fillRect/>
          </a:stretch>
        </p:blipFill>
        <p:spPr>
          <a:xfrm>
            <a:off x="11820181" y="9211561"/>
            <a:ext cx="973928" cy="427739"/>
          </a:xfrm>
          <a:prstGeom prst="rect">
            <a:avLst/>
          </a:prstGeom>
          <a:ln w="12700">
            <a:miter lim="400000"/>
          </a:ln>
        </p:spPr>
      </p:pic>
      <p:sp>
        <p:nvSpPr>
          <p:cNvPr id="310" name="I. RAUM"/>
          <p:cNvSpPr txBox="1"/>
          <p:nvPr/>
        </p:nvSpPr>
        <p:spPr>
          <a:xfrm>
            <a:off x="508000" y="69850"/>
            <a:ext cx="1363018" cy="590550"/>
          </a:xfrm>
          <a:prstGeom prst="rect">
            <a:avLst/>
          </a:prstGeom>
          <a:solidFill>
            <a:srgbClr val="E4E942"/>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lvl1pPr algn="l" defTabSz="594360">
              <a:defRPr sz="2520">
                <a:latin typeface="Avenir Next Regular"/>
                <a:ea typeface="Avenir Next Regular"/>
                <a:cs typeface="Avenir Next Regular"/>
                <a:sym typeface="Avenir Next Regular"/>
              </a:defRPr>
            </a:lvl1pPr>
          </a:lstStyle>
          <a:p>
            <a:r>
              <a:t>I. RAUM</a:t>
            </a:r>
          </a:p>
        </p:txBody>
      </p:sp>
      <p:pic>
        <p:nvPicPr>
          <p:cNvPr id="311" name="Grundriss.pdf" descr="Grundriss.pdf"/>
          <p:cNvPicPr>
            <a:picLocks noChangeAspect="1"/>
          </p:cNvPicPr>
          <p:nvPr/>
        </p:nvPicPr>
        <p:blipFill>
          <a:blip r:embed="rId4"/>
          <a:stretch>
            <a:fillRect/>
          </a:stretch>
        </p:blipFill>
        <p:spPr>
          <a:xfrm>
            <a:off x="11929047" y="88900"/>
            <a:ext cx="546101" cy="560162"/>
          </a:xfrm>
          <a:prstGeom prst="rect">
            <a:avLst/>
          </a:prstGeom>
          <a:ln w="38100">
            <a:solidFill>
              <a:srgbClr val="E4E942"/>
            </a:solidFill>
            <a:miter lim="400000"/>
          </a:ln>
        </p:spPr>
      </p:pic>
      <p:sp>
        <p:nvSpPr>
          <p:cNvPr id="312" name="Dort stand ein alter Wald, noch von keinem Beil verletzt; mitten darin eine Höhle, mit dichtem Gesträuch und Zweigen verwachsen; sie bildete ein niedriges Gewölbe aus geschichteten Steinen und hier quoll reichhaltig Wasser; dort lag in der Grotte verborg"/>
          <p:cNvSpPr txBox="1"/>
          <p:nvPr/>
        </p:nvSpPr>
        <p:spPr>
          <a:xfrm>
            <a:off x="6675692" y="1710486"/>
            <a:ext cx="5520056" cy="7073902"/>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just" defTabSz="457200">
              <a:lnSpc>
                <a:spcPct val="110000"/>
              </a:lnSpc>
              <a:defRPr sz="1500" b="0" i="1">
                <a:latin typeface="Avenir Next Regular"/>
                <a:ea typeface="Avenir Next Regular"/>
                <a:cs typeface="Avenir Next Regular"/>
                <a:sym typeface="Avenir Next Regular"/>
              </a:defRPr>
            </a:pPr>
            <a:r>
              <a:t>Dort stand ein alter Wald, noch von keinem Beil verletzt; mitten darin eine Höhle, mit dichtem Gesträuch und Zweigen verwachsen; sie bildete ein niedriges Gewölbe aus geschichteten Steinen und hier quoll reichhaltig Wasser; dort lag in der Grotte verborgen die Schlange des Kriegsgotts, geschmückt mit einem goldenen Kamm; die Augen funkeln von Feuer, der ganze Leib ist vom Gift angeschwollen, es zucken drei Zungen, die Zähne stehen in dreifacher Reihe. </a:t>
            </a:r>
          </a:p>
          <a:p>
            <a:pPr algn="just" defTabSz="457200">
              <a:lnSpc>
                <a:spcPct val="110000"/>
              </a:lnSpc>
              <a:defRPr sz="1500" b="0" i="1">
                <a:latin typeface="Avenir Next Regular"/>
                <a:ea typeface="Avenir Next Regular"/>
                <a:cs typeface="Avenir Next Regular"/>
                <a:sym typeface="Avenir Next Regular"/>
              </a:defRPr>
            </a:pPr>
            <a:r>
              <a:t>Als die tyrischen Männer diesen Hain mit unglückseligen Schritten betreten hatten und, in das Wasser gesenkt, der Krug  klirrte, da streckte der blaue Drache den Kopf aus der Tiefe der Höhle hervor und gab ein furchtbares Zischen von sich. Die Krüge entglitten den Händen, das Blut entweicht aus dem Körper und ein plötzliches Zittern fährt ihnen wie vom Donner gerührt durch alle Glieder. </a:t>
            </a:r>
          </a:p>
          <a:p>
            <a:pPr algn="just" defTabSz="457200">
              <a:lnSpc>
                <a:spcPct val="110000"/>
              </a:lnSpc>
              <a:spcBef>
                <a:spcPts val="1200"/>
              </a:spcBef>
              <a:defRPr sz="1500" b="0" i="1">
                <a:latin typeface="Avenir Next Regular"/>
                <a:ea typeface="Avenir Next Regular"/>
                <a:cs typeface="Avenir Next Regular"/>
                <a:sym typeface="Avenir Next Regular"/>
              </a:defRPr>
            </a:pPr>
            <a:r>
              <a:t>Der Drache aber wälzt das schuppige Rund seines Leibes in rollenden Windungen, krümmt sich im Sprung in einem unermeßlichen Bogen. Mehr als mit der Hälfte des Körpers reckt er sich in die leichten Lüfte, schaut auf den ganzen Wald herab und ist in seiner Gänze genauso groß wie die Schlange am Himmel, zwischen den beiden Bären. Ohne Aufschub fällt er die Phönizier an, ob sie sich nun zum Kampf oder zur Flucht rüsteten oder ob gerade ihre Angst beides verhinderte. Die einen tötet ihr Biss, die andern langes Umschlingen und wieder andere der Pesthauch seines tödlichen Gifts.   </a:t>
            </a:r>
          </a:p>
        </p:txBody>
      </p:sp>
      <p:sp>
        <p:nvSpPr>
          <p:cNvPr id="313" name="Beispiel: Cadmus und der Drache (Ovid, met. III 28-49)"/>
          <p:cNvSpPr txBox="1"/>
          <p:nvPr/>
        </p:nvSpPr>
        <p:spPr>
          <a:xfrm>
            <a:off x="1142075" y="1137818"/>
            <a:ext cx="8518189" cy="482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2200">
                <a:latin typeface="Avenir Next Regular"/>
                <a:ea typeface="Avenir Next Regular"/>
                <a:cs typeface="Avenir Next Regular"/>
                <a:sym typeface="Avenir Next Regular"/>
              </a:defRPr>
            </a:lvl1pPr>
          </a:lstStyle>
          <a:p>
            <a:r>
              <a:t>Beispiel: Cadmus und der Drache (Ovid, met. III 28-49)</a:t>
            </a:r>
          </a:p>
        </p:txBody>
      </p:sp>
      <p:sp>
        <p:nvSpPr>
          <p:cNvPr id="314" name="B"/>
          <p:cNvSpPr txBox="1"/>
          <p:nvPr/>
        </p:nvSpPr>
        <p:spPr>
          <a:xfrm>
            <a:off x="483918" y="794283"/>
            <a:ext cx="561976"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B</a:t>
            </a:r>
          </a:p>
        </p:txBody>
      </p:sp>
      <p:sp>
        <p:nvSpPr>
          <p:cNvPr id="315" name="Rechteck"/>
          <p:cNvSpPr/>
          <p:nvPr/>
        </p:nvSpPr>
        <p:spPr>
          <a:xfrm>
            <a:off x="508000" y="2255233"/>
            <a:ext cx="498476" cy="287505"/>
          </a:xfrm>
          <a:prstGeom prst="rect">
            <a:avLst/>
          </a:prstGeom>
          <a:ln w="38100">
            <a:solidFill>
              <a:srgbClr val="FA7FE9"/>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316" name="Rechteck"/>
          <p:cNvSpPr/>
          <p:nvPr/>
        </p:nvSpPr>
        <p:spPr>
          <a:xfrm>
            <a:off x="2164870" y="2239229"/>
            <a:ext cx="1163327" cy="287505"/>
          </a:xfrm>
          <a:prstGeom prst="rect">
            <a:avLst/>
          </a:prstGeom>
          <a:ln w="38100">
            <a:solidFill>
              <a:srgbClr val="FA7FE9"/>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317" name="Rechteck"/>
          <p:cNvSpPr/>
          <p:nvPr/>
        </p:nvSpPr>
        <p:spPr>
          <a:xfrm>
            <a:off x="527050" y="3076780"/>
            <a:ext cx="885027" cy="287506"/>
          </a:xfrm>
          <a:prstGeom prst="rect">
            <a:avLst/>
          </a:prstGeom>
          <a:ln w="38100">
            <a:solidFill>
              <a:srgbClr val="FA7FE9"/>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318" name="Rechteck"/>
          <p:cNvSpPr/>
          <p:nvPr/>
        </p:nvSpPr>
        <p:spPr>
          <a:xfrm>
            <a:off x="2314178" y="3076780"/>
            <a:ext cx="549276" cy="287506"/>
          </a:xfrm>
          <a:prstGeom prst="rect">
            <a:avLst/>
          </a:prstGeom>
          <a:ln w="38100">
            <a:solidFill>
              <a:srgbClr val="FA7FE9"/>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319" name="Linie"/>
          <p:cNvSpPr/>
          <p:nvPr/>
        </p:nvSpPr>
        <p:spPr>
          <a:xfrm>
            <a:off x="321301" y="4388223"/>
            <a:ext cx="4850467" cy="1"/>
          </a:xfrm>
          <a:prstGeom prst="line">
            <a:avLst/>
          </a:prstGeom>
          <a:ln w="50800">
            <a:solidFill>
              <a:srgbClr val="5B516A"/>
            </a:solidFill>
            <a:prstDash val="sysDot"/>
            <a:miter lim="400000"/>
          </a:ln>
        </p:spPr>
        <p:txBody>
          <a:bodyPr lIns="50800" tIns="50800" rIns="50800" bIns="50800" anchor="ctr"/>
          <a:lstStyle/>
          <a:p>
            <a:endParaRPr/>
          </a:p>
        </p:txBody>
      </p:sp>
      <p:sp>
        <p:nvSpPr>
          <p:cNvPr id="320" name="Rechteck"/>
          <p:cNvSpPr/>
          <p:nvPr/>
        </p:nvSpPr>
        <p:spPr>
          <a:xfrm>
            <a:off x="514350" y="4426323"/>
            <a:ext cx="2200435" cy="287505"/>
          </a:xfrm>
          <a:prstGeom prst="rect">
            <a:avLst/>
          </a:prstGeom>
          <a:ln w="38100">
            <a:solidFill>
              <a:srgbClr val="5B516A"/>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321" name="Rechteck"/>
          <p:cNvSpPr/>
          <p:nvPr/>
        </p:nvSpPr>
        <p:spPr>
          <a:xfrm>
            <a:off x="928840" y="7364362"/>
            <a:ext cx="681828" cy="287505"/>
          </a:xfrm>
          <a:prstGeom prst="rect">
            <a:avLst/>
          </a:prstGeom>
          <a:ln w="38100">
            <a:solidFill>
              <a:schemeClr val="accent4">
                <a:hueOff val="-461056"/>
                <a:satOff val="4338"/>
                <a:lumOff val="-10225"/>
              </a:schemeClr>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322" name="Rechteck"/>
          <p:cNvSpPr/>
          <p:nvPr/>
        </p:nvSpPr>
        <p:spPr>
          <a:xfrm>
            <a:off x="2471739" y="7383412"/>
            <a:ext cx="554828" cy="287505"/>
          </a:xfrm>
          <a:prstGeom prst="rect">
            <a:avLst/>
          </a:prstGeom>
          <a:ln w="38100">
            <a:solidFill>
              <a:schemeClr val="accent4">
                <a:hueOff val="-461056"/>
                <a:satOff val="4338"/>
                <a:lumOff val="-10225"/>
              </a:schemeClr>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323" name="Rechteck"/>
          <p:cNvSpPr/>
          <p:nvPr/>
        </p:nvSpPr>
        <p:spPr>
          <a:xfrm>
            <a:off x="527050" y="5228216"/>
            <a:ext cx="4544311" cy="607833"/>
          </a:xfrm>
          <a:prstGeom prst="rect">
            <a:avLst/>
          </a:prstGeom>
          <a:ln w="38100">
            <a:solidFill>
              <a:schemeClr val="accent4">
                <a:hueOff val="-461056"/>
                <a:satOff val="4338"/>
                <a:lumOff val="-10225"/>
              </a:schemeClr>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324" name="Narratologisches Close-Reading"/>
          <p:cNvSpPr txBox="1"/>
          <p:nvPr/>
        </p:nvSpPr>
        <p:spPr>
          <a:xfrm>
            <a:off x="210691" y="9285730"/>
            <a:ext cx="2102347" cy="279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defTabSz="449580">
              <a:defRPr sz="1200">
                <a:latin typeface="Calibri"/>
                <a:ea typeface="Calibri"/>
                <a:cs typeface="Calibri"/>
                <a:sym typeface="Calibri"/>
              </a:defRPr>
            </a:lvl1pPr>
          </a:lstStyle>
          <a:p>
            <a:r>
              <a:t>Narratologisches Close-Reading</a:t>
            </a:r>
          </a:p>
        </p:txBody>
      </p:sp>
      <p:sp>
        <p:nvSpPr>
          <p:cNvPr id="325" name="Silva vetus stabat nulla violata securi,…"/>
          <p:cNvSpPr txBox="1"/>
          <p:nvPr/>
        </p:nvSpPr>
        <p:spPr>
          <a:xfrm>
            <a:off x="508000" y="1829867"/>
            <a:ext cx="5994400" cy="68351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defTabSz="457200">
              <a:lnSpc>
                <a:spcPct val="110000"/>
              </a:lnSpc>
              <a:defRPr sz="1600" b="0">
                <a:solidFill>
                  <a:srgbClr val="333333"/>
                </a:solidFill>
                <a:latin typeface="Avenir Next Regular"/>
                <a:ea typeface="Avenir Next Regular"/>
                <a:cs typeface="Avenir Next Regular"/>
                <a:sym typeface="Avenir Next Regular"/>
              </a:defRPr>
            </a:pPr>
            <a:r>
              <a:rPr dirty="0"/>
              <a:t>Silva </a:t>
            </a:r>
            <a:r>
              <a:rPr dirty="0" err="1"/>
              <a:t>vetus</a:t>
            </a:r>
            <a:r>
              <a:rPr dirty="0"/>
              <a:t> </a:t>
            </a:r>
            <a:r>
              <a:rPr dirty="0" err="1"/>
              <a:t>stabat</a:t>
            </a:r>
            <a:r>
              <a:rPr dirty="0"/>
              <a:t> </a:t>
            </a:r>
            <a:r>
              <a:rPr dirty="0" err="1"/>
              <a:t>nulla</a:t>
            </a:r>
            <a:r>
              <a:rPr dirty="0"/>
              <a:t> </a:t>
            </a:r>
            <a:r>
              <a:rPr dirty="0" err="1"/>
              <a:t>violata</a:t>
            </a:r>
            <a:r>
              <a:rPr dirty="0"/>
              <a:t> </a:t>
            </a:r>
            <a:r>
              <a:rPr dirty="0" err="1"/>
              <a:t>securi</a:t>
            </a:r>
            <a:r>
              <a:rPr dirty="0"/>
              <a:t>,</a:t>
            </a:r>
          </a:p>
          <a:p>
            <a:pPr algn="l" defTabSz="457200">
              <a:lnSpc>
                <a:spcPct val="110000"/>
              </a:lnSpc>
              <a:defRPr sz="1600" b="0">
                <a:solidFill>
                  <a:srgbClr val="333333"/>
                </a:solidFill>
                <a:latin typeface="Avenir Next Regular"/>
                <a:ea typeface="Avenir Next Regular"/>
                <a:cs typeface="Avenir Next Regular"/>
                <a:sym typeface="Avenir Next Regular"/>
              </a:defRPr>
            </a:pPr>
            <a:r>
              <a:rPr dirty="0"/>
              <a:t>et specus in media </a:t>
            </a:r>
            <a:r>
              <a:rPr dirty="0" err="1"/>
              <a:t>virgis</a:t>
            </a:r>
            <a:r>
              <a:rPr dirty="0"/>
              <a:t> ac </a:t>
            </a:r>
            <a:r>
              <a:rPr dirty="0" err="1"/>
              <a:t>vimine</a:t>
            </a:r>
            <a:r>
              <a:rPr dirty="0"/>
              <a:t> </a:t>
            </a:r>
            <a:r>
              <a:rPr dirty="0" err="1"/>
              <a:t>densus</a:t>
            </a:r>
            <a:endParaRPr dirty="0"/>
          </a:p>
          <a:p>
            <a:pPr algn="l" defTabSz="457200">
              <a:lnSpc>
                <a:spcPct val="110000"/>
              </a:lnSpc>
              <a:defRPr sz="1600" b="0">
                <a:solidFill>
                  <a:srgbClr val="333333"/>
                </a:solidFill>
                <a:latin typeface="Avenir Next Regular"/>
                <a:ea typeface="Avenir Next Regular"/>
                <a:cs typeface="Avenir Next Regular"/>
                <a:sym typeface="Avenir Next Regular"/>
              </a:defRPr>
            </a:pPr>
            <a:r>
              <a:rPr dirty="0" err="1"/>
              <a:t>efficiens</a:t>
            </a:r>
            <a:r>
              <a:rPr dirty="0"/>
              <a:t> </a:t>
            </a:r>
            <a:r>
              <a:rPr dirty="0" err="1"/>
              <a:t>humilem</a:t>
            </a:r>
            <a:r>
              <a:rPr dirty="0"/>
              <a:t> </a:t>
            </a:r>
            <a:r>
              <a:rPr dirty="0" err="1"/>
              <a:t>lapidum</a:t>
            </a:r>
            <a:r>
              <a:rPr dirty="0"/>
              <a:t> </a:t>
            </a:r>
            <a:r>
              <a:rPr dirty="0" err="1"/>
              <a:t>conpagibus</a:t>
            </a:r>
            <a:r>
              <a:rPr dirty="0"/>
              <a:t> </a:t>
            </a:r>
            <a:r>
              <a:rPr dirty="0" err="1"/>
              <a:t>arcum</a:t>
            </a:r>
            <a:r>
              <a:rPr dirty="0"/>
              <a:t>               30</a:t>
            </a:r>
          </a:p>
          <a:p>
            <a:pPr algn="l" defTabSz="457200">
              <a:lnSpc>
                <a:spcPct val="110000"/>
              </a:lnSpc>
              <a:defRPr sz="1600" b="0">
                <a:solidFill>
                  <a:srgbClr val="333333"/>
                </a:solidFill>
                <a:latin typeface="Avenir Next Regular"/>
                <a:ea typeface="Avenir Next Regular"/>
                <a:cs typeface="Avenir Next Regular"/>
                <a:sym typeface="Avenir Next Regular"/>
              </a:defRPr>
            </a:pPr>
            <a:r>
              <a:rPr dirty="0" err="1"/>
              <a:t>uberibus</a:t>
            </a:r>
            <a:r>
              <a:rPr dirty="0"/>
              <a:t> </a:t>
            </a:r>
            <a:r>
              <a:rPr dirty="0" err="1"/>
              <a:t>fecundus</a:t>
            </a:r>
            <a:r>
              <a:rPr dirty="0"/>
              <a:t> </a:t>
            </a:r>
            <a:r>
              <a:rPr dirty="0" err="1"/>
              <a:t>aquis</a:t>
            </a:r>
            <a:r>
              <a:rPr dirty="0"/>
              <a:t>; ubi </a:t>
            </a:r>
            <a:r>
              <a:rPr dirty="0" err="1"/>
              <a:t>conditus</a:t>
            </a:r>
            <a:r>
              <a:rPr dirty="0"/>
              <a:t> </a:t>
            </a:r>
            <a:r>
              <a:rPr dirty="0" err="1"/>
              <a:t>antro</a:t>
            </a:r>
            <a:endParaRPr dirty="0"/>
          </a:p>
          <a:p>
            <a:pPr algn="l" defTabSz="457200">
              <a:lnSpc>
                <a:spcPct val="110000"/>
              </a:lnSpc>
              <a:defRPr sz="1600" b="0">
                <a:solidFill>
                  <a:srgbClr val="333333"/>
                </a:solidFill>
                <a:latin typeface="Avenir Next Regular"/>
                <a:ea typeface="Avenir Next Regular"/>
                <a:cs typeface="Avenir Next Regular"/>
                <a:sym typeface="Avenir Next Regular"/>
              </a:defRPr>
            </a:pPr>
            <a:r>
              <a:rPr dirty="0"/>
              <a:t>Martius </a:t>
            </a:r>
            <a:r>
              <a:rPr dirty="0" err="1"/>
              <a:t>anguis</a:t>
            </a:r>
            <a:r>
              <a:rPr dirty="0"/>
              <a:t> </a:t>
            </a:r>
            <a:r>
              <a:rPr dirty="0" err="1"/>
              <a:t>erat</a:t>
            </a:r>
            <a:r>
              <a:rPr dirty="0"/>
              <a:t>, </a:t>
            </a:r>
            <a:r>
              <a:rPr dirty="0" err="1"/>
              <a:t>cristis</a:t>
            </a:r>
            <a:r>
              <a:rPr dirty="0"/>
              <a:t> </a:t>
            </a:r>
            <a:r>
              <a:rPr dirty="0" err="1"/>
              <a:t>praesignis</a:t>
            </a:r>
            <a:r>
              <a:rPr dirty="0"/>
              <a:t> et </a:t>
            </a:r>
            <a:r>
              <a:rPr dirty="0" err="1"/>
              <a:t>auro</a:t>
            </a:r>
            <a:r>
              <a:rPr dirty="0"/>
              <a:t>;</a:t>
            </a:r>
          </a:p>
          <a:p>
            <a:pPr algn="l" defTabSz="457200">
              <a:lnSpc>
                <a:spcPct val="110000"/>
              </a:lnSpc>
              <a:defRPr sz="1600" b="0">
                <a:solidFill>
                  <a:srgbClr val="333333"/>
                </a:solidFill>
                <a:latin typeface="Avenir Next Regular"/>
                <a:ea typeface="Avenir Next Regular"/>
                <a:cs typeface="Avenir Next Regular"/>
                <a:sym typeface="Avenir Next Regular"/>
              </a:defRPr>
            </a:pPr>
            <a:r>
              <a:rPr dirty="0" err="1"/>
              <a:t>igne</a:t>
            </a:r>
            <a:r>
              <a:rPr dirty="0"/>
              <a:t> </a:t>
            </a:r>
            <a:r>
              <a:rPr dirty="0" err="1"/>
              <a:t>micant</a:t>
            </a:r>
            <a:r>
              <a:rPr dirty="0"/>
              <a:t> oculi, corpus </a:t>
            </a:r>
            <a:r>
              <a:rPr dirty="0" err="1"/>
              <a:t>tumet</a:t>
            </a:r>
            <a:r>
              <a:rPr dirty="0"/>
              <a:t> </a:t>
            </a:r>
            <a:r>
              <a:rPr dirty="0" err="1"/>
              <a:t>omne</a:t>
            </a:r>
            <a:r>
              <a:rPr dirty="0"/>
              <a:t> </a:t>
            </a:r>
            <a:r>
              <a:rPr dirty="0" err="1"/>
              <a:t>venenis</a:t>
            </a:r>
            <a:r>
              <a:rPr dirty="0"/>
              <a:t>,</a:t>
            </a:r>
          </a:p>
          <a:p>
            <a:pPr algn="l" defTabSz="457200">
              <a:lnSpc>
                <a:spcPct val="110000"/>
              </a:lnSpc>
              <a:defRPr sz="1600" b="0">
                <a:solidFill>
                  <a:srgbClr val="333333"/>
                </a:solidFill>
                <a:latin typeface="Avenir Next Regular"/>
                <a:ea typeface="Avenir Next Regular"/>
                <a:cs typeface="Avenir Next Regular"/>
                <a:sym typeface="Avenir Next Regular"/>
              </a:defRPr>
            </a:pPr>
            <a:r>
              <a:rPr dirty="0" err="1"/>
              <a:t>tresque</a:t>
            </a:r>
            <a:r>
              <a:rPr dirty="0"/>
              <a:t> vibrant linguae, </a:t>
            </a:r>
            <a:r>
              <a:rPr dirty="0" err="1"/>
              <a:t>triplici</a:t>
            </a:r>
            <a:r>
              <a:rPr dirty="0"/>
              <a:t> </a:t>
            </a:r>
            <a:r>
              <a:rPr dirty="0" err="1"/>
              <a:t>stant</a:t>
            </a:r>
            <a:r>
              <a:rPr dirty="0"/>
              <a:t> </a:t>
            </a:r>
            <a:r>
              <a:rPr dirty="0" err="1"/>
              <a:t>ordine</a:t>
            </a:r>
            <a:r>
              <a:rPr dirty="0"/>
              <a:t> </a:t>
            </a:r>
            <a:r>
              <a:rPr dirty="0" err="1"/>
              <a:t>dentes</a:t>
            </a:r>
            <a:r>
              <a:rPr dirty="0"/>
              <a:t>.</a:t>
            </a:r>
          </a:p>
          <a:p>
            <a:pPr algn="l" defTabSz="457200">
              <a:lnSpc>
                <a:spcPct val="110000"/>
              </a:lnSpc>
              <a:defRPr sz="1600" b="0">
                <a:solidFill>
                  <a:srgbClr val="333333"/>
                </a:solidFill>
                <a:latin typeface="Avenir Next Regular"/>
                <a:ea typeface="Avenir Next Regular"/>
                <a:cs typeface="Avenir Next Regular"/>
                <a:sym typeface="Avenir Next Regular"/>
              </a:defRPr>
            </a:pPr>
            <a:r>
              <a:rPr dirty="0" err="1"/>
              <a:t>Quem</a:t>
            </a:r>
            <a:r>
              <a:rPr dirty="0"/>
              <a:t> </a:t>
            </a:r>
            <a:r>
              <a:rPr dirty="0" err="1"/>
              <a:t>postquam</a:t>
            </a:r>
            <a:r>
              <a:rPr dirty="0"/>
              <a:t> </a:t>
            </a:r>
            <a:r>
              <a:rPr dirty="0" err="1"/>
              <a:t>Tyria</a:t>
            </a:r>
            <a:r>
              <a:rPr dirty="0"/>
              <a:t> </a:t>
            </a:r>
            <a:r>
              <a:rPr dirty="0" err="1"/>
              <a:t>lucum</a:t>
            </a:r>
            <a:r>
              <a:rPr dirty="0"/>
              <a:t> de </a:t>
            </a:r>
            <a:r>
              <a:rPr dirty="0" err="1"/>
              <a:t>gente</a:t>
            </a:r>
            <a:r>
              <a:rPr dirty="0"/>
              <a:t> </a:t>
            </a:r>
            <a:r>
              <a:rPr dirty="0" err="1"/>
              <a:t>profecti</a:t>
            </a:r>
            <a:r>
              <a:rPr dirty="0"/>
              <a:t>            35</a:t>
            </a:r>
          </a:p>
          <a:p>
            <a:pPr algn="l" defTabSz="457200">
              <a:lnSpc>
                <a:spcPct val="110000"/>
              </a:lnSpc>
              <a:defRPr sz="1600" b="0">
                <a:solidFill>
                  <a:srgbClr val="333333"/>
                </a:solidFill>
                <a:latin typeface="Avenir Next Regular"/>
                <a:ea typeface="Avenir Next Regular"/>
                <a:cs typeface="Avenir Next Regular"/>
                <a:sym typeface="Avenir Next Regular"/>
              </a:defRPr>
            </a:pPr>
            <a:r>
              <a:rPr dirty="0" err="1"/>
              <a:t>infausto</a:t>
            </a:r>
            <a:r>
              <a:rPr dirty="0"/>
              <a:t> </a:t>
            </a:r>
            <a:r>
              <a:rPr dirty="0" err="1"/>
              <a:t>tetigere</a:t>
            </a:r>
            <a:r>
              <a:rPr dirty="0"/>
              <a:t> </a:t>
            </a:r>
            <a:r>
              <a:rPr dirty="0" err="1"/>
              <a:t>gradu</a:t>
            </a:r>
            <a:r>
              <a:rPr dirty="0"/>
              <a:t>, </a:t>
            </a:r>
            <a:r>
              <a:rPr dirty="0" err="1"/>
              <a:t>demissaque</a:t>
            </a:r>
            <a:r>
              <a:rPr dirty="0"/>
              <a:t> in </a:t>
            </a:r>
            <a:r>
              <a:rPr dirty="0" err="1"/>
              <a:t>undas</a:t>
            </a:r>
            <a:endParaRPr dirty="0"/>
          </a:p>
          <a:p>
            <a:pPr algn="l" defTabSz="457200">
              <a:lnSpc>
                <a:spcPct val="110000"/>
              </a:lnSpc>
              <a:defRPr sz="1600" b="0">
                <a:solidFill>
                  <a:srgbClr val="333333"/>
                </a:solidFill>
                <a:latin typeface="Avenir Next Regular"/>
                <a:ea typeface="Avenir Next Regular"/>
                <a:cs typeface="Avenir Next Regular"/>
                <a:sym typeface="Avenir Next Regular"/>
              </a:defRPr>
            </a:pPr>
            <a:r>
              <a:rPr dirty="0" err="1"/>
              <a:t>urna</a:t>
            </a:r>
            <a:r>
              <a:rPr dirty="0"/>
              <a:t> </a:t>
            </a:r>
            <a:r>
              <a:rPr dirty="0" err="1"/>
              <a:t>dedit</a:t>
            </a:r>
            <a:r>
              <a:rPr dirty="0"/>
              <a:t> </a:t>
            </a:r>
            <a:r>
              <a:rPr dirty="0" err="1"/>
              <a:t>sonitum</a:t>
            </a:r>
            <a:r>
              <a:rPr dirty="0"/>
              <a:t>, </a:t>
            </a:r>
            <a:r>
              <a:rPr dirty="0" err="1"/>
              <a:t>longo</a:t>
            </a:r>
            <a:r>
              <a:rPr dirty="0"/>
              <a:t> caput </a:t>
            </a:r>
            <a:r>
              <a:rPr dirty="0" err="1"/>
              <a:t>extulit</a:t>
            </a:r>
            <a:r>
              <a:rPr dirty="0"/>
              <a:t> </a:t>
            </a:r>
            <a:r>
              <a:rPr dirty="0" err="1"/>
              <a:t>antro</a:t>
            </a:r>
            <a:endParaRPr dirty="0"/>
          </a:p>
          <a:p>
            <a:pPr algn="l" defTabSz="457200">
              <a:lnSpc>
                <a:spcPct val="110000"/>
              </a:lnSpc>
              <a:defRPr sz="1600" b="0">
                <a:solidFill>
                  <a:srgbClr val="333333"/>
                </a:solidFill>
                <a:latin typeface="Avenir Next Regular"/>
                <a:ea typeface="Avenir Next Regular"/>
                <a:cs typeface="Avenir Next Regular"/>
                <a:sym typeface="Avenir Next Regular"/>
              </a:defRPr>
            </a:pPr>
            <a:r>
              <a:rPr dirty="0"/>
              <a:t>caeruleus </a:t>
            </a:r>
            <a:r>
              <a:rPr dirty="0" err="1"/>
              <a:t>serpens</a:t>
            </a:r>
            <a:r>
              <a:rPr dirty="0"/>
              <a:t> </a:t>
            </a:r>
            <a:r>
              <a:rPr dirty="0" err="1"/>
              <a:t>horrendaque</a:t>
            </a:r>
            <a:r>
              <a:rPr dirty="0"/>
              <a:t> </a:t>
            </a:r>
            <a:r>
              <a:rPr dirty="0" err="1"/>
              <a:t>sibila</a:t>
            </a:r>
            <a:r>
              <a:rPr dirty="0"/>
              <a:t> </a:t>
            </a:r>
            <a:r>
              <a:rPr dirty="0" err="1"/>
              <a:t>misit</a:t>
            </a:r>
            <a:r>
              <a:rPr dirty="0"/>
              <a:t>.</a:t>
            </a:r>
          </a:p>
          <a:p>
            <a:pPr algn="l" defTabSz="457200">
              <a:lnSpc>
                <a:spcPct val="110000"/>
              </a:lnSpc>
              <a:defRPr sz="1600" b="0">
                <a:solidFill>
                  <a:srgbClr val="333333"/>
                </a:solidFill>
                <a:latin typeface="Avenir Next Regular"/>
                <a:ea typeface="Avenir Next Regular"/>
                <a:cs typeface="Avenir Next Regular"/>
                <a:sym typeface="Avenir Next Regular"/>
              </a:defRPr>
            </a:pPr>
            <a:r>
              <a:rPr dirty="0" err="1"/>
              <a:t>Effluxere</a:t>
            </a:r>
            <a:r>
              <a:rPr dirty="0"/>
              <a:t> </a:t>
            </a:r>
            <a:r>
              <a:rPr dirty="0" err="1"/>
              <a:t>urnae</a:t>
            </a:r>
            <a:r>
              <a:rPr dirty="0"/>
              <a:t> </a:t>
            </a:r>
            <a:r>
              <a:rPr dirty="0" err="1"/>
              <a:t>manibus</a:t>
            </a:r>
            <a:r>
              <a:rPr dirty="0"/>
              <a:t> </a:t>
            </a:r>
            <a:r>
              <a:rPr dirty="0" err="1"/>
              <a:t>sanguisque</a:t>
            </a:r>
            <a:r>
              <a:rPr dirty="0"/>
              <a:t> </a:t>
            </a:r>
            <a:r>
              <a:rPr dirty="0" err="1"/>
              <a:t>reliquit</a:t>
            </a:r>
            <a:endParaRPr dirty="0"/>
          </a:p>
          <a:p>
            <a:pPr algn="l" defTabSz="457200">
              <a:lnSpc>
                <a:spcPct val="110000"/>
              </a:lnSpc>
              <a:defRPr sz="1600" b="0">
                <a:solidFill>
                  <a:srgbClr val="333333"/>
                </a:solidFill>
                <a:latin typeface="Avenir Next Regular"/>
                <a:ea typeface="Avenir Next Regular"/>
                <a:cs typeface="Avenir Next Regular"/>
                <a:sym typeface="Avenir Next Regular"/>
              </a:defRPr>
            </a:pPr>
            <a:r>
              <a:rPr dirty="0"/>
              <a:t>corpus et </a:t>
            </a:r>
            <a:r>
              <a:rPr dirty="0" err="1"/>
              <a:t>attonitos</a:t>
            </a:r>
            <a:r>
              <a:rPr dirty="0"/>
              <a:t> </a:t>
            </a:r>
            <a:r>
              <a:rPr dirty="0" err="1"/>
              <a:t>subitus</a:t>
            </a:r>
            <a:r>
              <a:rPr dirty="0"/>
              <a:t> tremor </a:t>
            </a:r>
            <a:r>
              <a:rPr dirty="0" err="1"/>
              <a:t>occupat</a:t>
            </a:r>
            <a:r>
              <a:rPr dirty="0"/>
              <a:t> </a:t>
            </a:r>
            <a:r>
              <a:rPr dirty="0" err="1"/>
              <a:t>artus</a:t>
            </a:r>
            <a:r>
              <a:rPr dirty="0"/>
              <a:t>.         40</a:t>
            </a:r>
          </a:p>
          <a:p>
            <a:pPr algn="l" defTabSz="457200">
              <a:lnSpc>
                <a:spcPct val="110000"/>
              </a:lnSpc>
              <a:defRPr sz="1600" b="0">
                <a:solidFill>
                  <a:srgbClr val="333333"/>
                </a:solidFill>
                <a:latin typeface="Avenir Next Regular"/>
                <a:ea typeface="Avenir Next Regular"/>
                <a:cs typeface="Avenir Next Regular"/>
                <a:sym typeface="Avenir Next Regular"/>
              </a:defRPr>
            </a:pPr>
            <a:r>
              <a:rPr dirty="0"/>
              <a:t>Ille </a:t>
            </a:r>
            <a:r>
              <a:rPr dirty="0" err="1"/>
              <a:t>volubilibus</a:t>
            </a:r>
            <a:r>
              <a:rPr dirty="0"/>
              <a:t> </a:t>
            </a:r>
            <a:r>
              <a:rPr dirty="0" err="1"/>
              <a:t>squamosos</a:t>
            </a:r>
            <a:r>
              <a:rPr dirty="0"/>
              <a:t> </a:t>
            </a:r>
            <a:r>
              <a:rPr dirty="0" err="1"/>
              <a:t>nexibus</a:t>
            </a:r>
            <a:r>
              <a:rPr dirty="0"/>
              <a:t> </a:t>
            </a:r>
            <a:r>
              <a:rPr dirty="0" err="1"/>
              <a:t>orbes</a:t>
            </a:r>
            <a:endParaRPr dirty="0"/>
          </a:p>
          <a:p>
            <a:pPr algn="l" defTabSz="457200">
              <a:lnSpc>
                <a:spcPct val="110000"/>
              </a:lnSpc>
              <a:defRPr sz="1600" b="0">
                <a:solidFill>
                  <a:srgbClr val="333333"/>
                </a:solidFill>
                <a:latin typeface="Avenir Next Regular"/>
                <a:ea typeface="Avenir Next Regular"/>
                <a:cs typeface="Avenir Next Regular"/>
                <a:sym typeface="Avenir Next Regular"/>
              </a:defRPr>
            </a:pPr>
            <a:r>
              <a:rPr dirty="0" err="1"/>
              <a:t>torquet</a:t>
            </a:r>
            <a:r>
              <a:rPr dirty="0"/>
              <a:t> et </a:t>
            </a:r>
            <a:r>
              <a:rPr dirty="0" err="1"/>
              <a:t>inmensos</a:t>
            </a:r>
            <a:r>
              <a:rPr dirty="0"/>
              <a:t> </a:t>
            </a:r>
            <a:r>
              <a:rPr dirty="0" err="1"/>
              <a:t>saltu</a:t>
            </a:r>
            <a:r>
              <a:rPr dirty="0"/>
              <a:t> </a:t>
            </a:r>
            <a:r>
              <a:rPr dirty="0" err="1"/>
              <a:t>sinuatur</a:t>
            </a:r>
            <a:r>
              <a:rPr dirty="0"/>
              <a:t> in arcus</a:t>
            </a:r>
          </a:p>
          <a:p>
            <a:pPr algn="l" defTabSz="457200">
              <a:lnSpc>
                <a:spcPct val="110000"/>
              </a:lnSpc>
              <a:defRPr sz="1600" b="0">
                <a:solidFill>
                  <a:srgbClr val="333333"/>
                </a:solidFill>
                <a:latin typeface="Avenir Next Regular"/>
                <a:ea typeface="Avenir Next Regular"/>
                <a:cs typeface="Avenir Next Regular"/>
                <a:sym typeface="Avenir Next Regular"/>
              </a:defRPr>
            </a:pPr>
            <a:r>
              <a:rPr dirty="0"/>
              <a:t>ac media plus </a:t>
            </a:r>
            <a:r>
              <a:rPr dirty="0" err="1"/>
              <a:t>parte</a:t>
            </a:r>
            <a:r>
              <a:rPr dirty="0"/>
              <a:t> </a:t>
            </a:r>
            <a:r>
              <a:rPr dirty="0" err="1"/>
              <a:t>leves</a:t>
            </a:r>
            <a:r>
              <a:rPr dirty="0"/>
              <a:t> erectus in auras</a:t>
            </a:r>
          </a:p>
          <a:p>
            <a:pPr algn="l" defTabSz="457200">
              <a:lnSpc>
                <a:spcPct val="110000"/>
              </a:lnSpc>
              <a:defRPr sz="1600" b="0">
                <a:solidFill>
                  <a:srgbClr val="333333"/>
                </a:solidFill>
                <a:latin typeface="Avenir Next Regular"/>
                <a:ea typeface="Avenir Next Regular"/>
                <a:cs typeface="Avenir Next Regular"/>
                <a:sym typeface="Avenir Next Regular"/>
              </a:defRPr>
            </a:pPr>
            <a:r>
              <a:rPr dirty="0" err="1"/>
              <a:t>despicit</a:t>
            </a:r>
            <a:r>
              <a:rPr dirty="0"/>
              <a:t> </a:t>
            </a:r>
            <a:r>
              <a:rPr dirty="0" err="1"/>
              <a:t>omne</a:t>
            </a:r>
            <a:r>
              <a:rPr dirty="0"/>
              <a:t> </a:t>
            </a:r>
            <a:r>
              <a:rPr dirty="0" err="1"/>
              <a:t>nemus</a:t>
            </a:r>
            <a:r>
              <a:rPr dirty="0"/>
              <a:t> </a:t>
            </a:r>
            <a:r>
              <a:rPr dirty="0" err="1"/>
              <a:t>tantoque</a:t>
            </a:r>
            <a:r>
              <a:rPr dirty="0"/>
              <a:t> </a:t>
            </a:r>
            <a:r>
              <a:rPr dirty="0" err="1"/>
              <a:t>est</a:t>
            </a:r>
            <a:r>
              <a:rPr dirty="0"/>
              <a:t> corpore, </a:t>
            </a:r>
            <a:r>
              <a:rPr dirty="0" err="1"/>
              <a:t>quanto</a:t>
            </a:r>
            <a:r>
              <a:rPr dirty="0"/>
              <a:t>,</a:t>
            </a:r>
          </a:p>
          <a:p>
            <a:pPr algn="l" defTabSz="457200">
              <a:lnSpc>
                <a:spcPct val="110000"/>
              </a:lnSpc>
              <a:defRPr sz="1600" b="0">
                <a:solidFill>
                  <a:srgbClr val="333333"/>
                </a:solidFill>
                <a:latin typeface="Avenir Next Regular"/>
                <a:ea typeface="Avenir Next Regular"/>
                <a:cs typeface="Avenir Next Regular"/>
                <a:sym typeface="Avenir Next Regular"/>
              </a:defRPr>
            </a:pPr>
            <a:r>
              <a:rPr dirty="0" err="1"/>
              <a:t>si</a:t>
            </a:r>
            <a:r>
              <a:rPr dirty="0"/>
              <a:t> </a:t>
            </a:r>
            <a:r>
              <a:rPr dirty="0" err="1"/>
              <a:t>totum</a:t>
            </a:r>
            <a:r>
              <a:rPr dirty="0"/>
              <a:t> </a:t>
            </a:r>
            <a:r>
              <a:rPr dirty="0" err="1"/>
              <a:t>spectes</a:t>
            </a:r>
            <a:r>
              <a:rPr dirty="0"/>
              <a:t>, </a:t>
            </a:r>
            <a:r>
              <a:rPr dirty="0" err="1"/>
              <a:t>geminas</a:t>
            </a:r>
            <a:r>
              <a:rPr dirty="0"/>
              <a:t> qui </a:t>
            </a:r>
            <a:r>
              <a:rPr dirty="0" err="1"/>
              <a:t>separat</a:t>
            </a:r>
            <a:r>
              <a:rPr dirty="0"/>
              <a:t> arctos.               45</a:t>
            </a:r>
          </a:p>
          <a:p>
            <a:pPr algn="l" defTabSz="457200">
              <a:lnSpc>
                <a:spcPct val="110000"/>
              </a:lnSpc>
              <a:defRPr sz="1600" b="0">
                <a:solidFill>
                  <a:srgbClr val="333333"/>
                </a:solidFill>
                <a:latin typeface="Avenir Next Regular"/>
                <a:ea typeface="Avenir Next Regular"/>
                <a:cs typeface="Avenir Next Regular"/>
                <a:sym typeface="Avenir Next Regular"/>
              </a:defRPr>
            </a:pPr>
            <a:r>
              <a:rPr dirty="0" err="1"/>
              <a:t>Nec</a:t>
            </a:r>
            <a:r>
              <a:rPr dirty="0"/>
              <a:t> mora, </a:t>
            </a:r>
            <a:r>
              <a:rPr dirty="0" err="1"/>
              <a:t>Phoenicas</a:t>
            </a:r>
            <a:r>
              <a:rPr dirty="0"/>
              <a:t>, </a:t>
            </a:r>
            <a:r>
              <a:rPr dirty="0" err="1"/>
              <a:t>sive</a:t>
            </a:r>
            <a:r>
              <a:rPr dirty="0"/>
              <a:t> </a:t>
            </a:r>
            <a:r>
              <a:rPr dirty="0" err="1"/>
              <a:t>illi</a:t>
            </a:r>
            <a:r>
              <a:rPr dirty="0"/>
              <a:t> </a:t>
            </a:r>
            <a:r>
              <a:rPr dirty="0" err="1"/>
              <a:t>tela</a:t>
            </a:r>
            <a:r>
              <a:rPr dirty="0"/>
              <a:t> </a:t>
            </a:r>
            <a:r>
              <a:rPr dirty="0" err="1"/>
              <a:t>parabant</a:t>
            </a:r>
            <a:endParaRPr dirty="0"/>
          </a:p>
          <a:p>
            <a:pPr algn="l" defTabSz="457200">
              <a:lnSpc>
                <a:spcPct val="110000"/>
              </a:lnSpc>
              <a:defRPr sz="1600" b="0">
                <a:solidFill>
                  <a:srgbClr val="333333"/>
                </a:solidFill>
                <a:latin typeface="Avenir Next Regular"/>
                <a:ea typeface="Avenir Next Regular"/>
                <a:cs typeface="Avenir Next Regular"/>
                <a:sym typeface="Avenir Next Regular"/>
              </a:defRPr>
            </a:pPr>
            <a:r>
              <a:rPr dirty="0" err="1"/>
              <a:t>sive</a:t>
            </a:r>
            <a:r>
              <a:rPr dirty="0"/>
              <a:t> </a:t>
            </a:r>
            <a:r>
              <a:rPr dirty="0" err="1"/>
              <a:t>fugam</a:t>
            </a:r>
            <a:r>
              <a:rPr dirty="0"/>
              <a:t>, </a:t>
            </a:r>
            <a:r>
              <a:rPr dirty="0" err="1"/>
              <a:t>sive</a:t>
            </a:r>
            <a:r>
              <a:rPr dirty="0"/>
              <a:t> ipse </a:t>
            </a:r>
            <a:r>
              <a:rPr dirty="0" err="1"/>
              <a:t>timor</a:t>
            </a:r>
            <a:r>
              <a:rPr dirty="0"/>
              <a:t> </a:t>
            </a:r>
            <a:r>
              <a:rPr dirty="0" err="1"/>
              <a:t>prohibebat</a:t>
            </a:r>
            <a:r>
              <a:rPr dirty="0"/>
              <a:t> </a:t>
            </a:r>
            <a:r>
              <a:rPr dirty="0" err="1"/>
              <a:t>utrumque</a:t>
            </a:r>
            <a:r>
              <a:rPr dirty="0"/>
              <a:t>,</a:t>
            </a:r>
          </a:p>
          <a:p>
            <a:pPr algn="l" defTabSz="457200">
              <a:lnSpc>
                <a:spcPct val="110000"/>
              </a:lnSpc>
              <a:defRPr sz="1600" b="0">
                <a:solidFill>
                  <a:srgbClr val="333333"/>
                </a:solidFill>
                <a:latin typeface="Avenir Next Regular"/>
                <a:ea typeface="Avenir Next Regular"/>
                <a:cs typeface="Avenir Next Regular"/>
                <a:sym typeface="Avenir Next Regular"/>
              </a:defRPr>
            </a:pPr>
            <a:r>
              <a:rPr dirty="0" err="1"/>
              <a:t>occupat</a:t>
            </a:r>
            <a:r>
              <a:rPr dirty="0"/>
              <a:t>: hos </a:t>
            </a:r>
            <a:r>
              <a:rPr dirty="0" err="1"/>
              <a:t>morsu</a:t>
            </a:r>
            <a:r>
              <a:rPr dirty="0"/>
              <a:t>, </a:t>
            </a:r>
            <a:r>
              <a:rPr dirty="0" err="1"/>
              <a:t>longis</a:t>
            </a:r>
            <a:r>
              <a:rPr dirty="0"/>
              <a:t> </a:t>
            </a:r>
            <a:r>
              <a:rPr dirty="0" err="1"/>
              <a:t>conplexibus</a:t>
            </a:r>
            <a:r>
              <a:rPr dirty="0"/>
              <a:t> </a:t>
            </a:r>
            <a:r>
              <a:rPr dirty="0" err="1"/>
              <a:t>illos</a:t>
            </a:r>
            <a:r>
              <a:rPr dirty="0"/>
              <a:t>,</a:t>
            </a:r>
          </a:p>
          <a:p>
            <a:pPr algn="l" defTabSz="457200">
              <a:lnSpc>
                <a:spcPct val="110000"/>
              </a:lnSpc>
              <a:defRPr sz="1600" b="0">
                <a:solidFill>
                  <a:srgbClr val="333333"/>
                </a:solidFill>
                <a:latin typeface="Avenir Next Regular"/>
                <a:ea typeface="Avenir Next Regular"/>
                <a:cs typeface="Avenir Next Regular"/>
                <a:sym typeface="Avenir Next Regular"/>
              </a:defRPr>
            </a:pPr>
            <a:r>
              <a:rPr dirty="0"/>
              <a:t>hos </a:t>
            </a:r>
            <a:r>
              <a:rPr dirty="0" err="1"/>
              <a:t>necat</a:t>
            </a:r>
            <a:r>
              <a:rPr dirty="0"/>
              <a:t> </a:t>
            </a:r>
            <a:r>
              <a:rPr dirty="0" err="1"/>
              <a:t>adflati</a:t>
            </a:r>
            <a:r>
              <a:rPr dirty="0"/>
              <a:t> </a:t>
            </a:r>
            <a:r>
              <a:rPr dirty="0" err="1"/>
              <a:t>funesta</a:t>
            </a:r>
            <a:r>
              <a:rPr dirty="0"/>
              <a:t> </a:t>
            </a:r>
            <a:r>
              <a:rPr dirty="0" err="1"/>
              <a:t>tabe</a:t>
            </a:r>
            <a:r>
              <a:rPr dirty="0"/>
              <a:t> </a:t>
            </a:r>
            <a:r>
              <a:rPr dirty="0" err="1"/>
              <a:t>veneni</a:t>
            </a:r>
            <a:r>
              <a:rPr dirty="0"/>
              <a:t>.</a:t>
            </a:r>
          </a:p>
        </p:txBody>
      </p:sp>
      <p:sp>
        <p:nvSpPr>
          <p:cNvPr id="326" name="URSPRUNG"/>
          <p:cNvSpPr txBox="1"/>
          <p:nvPr/>
        </p:nvSpPr>
        <p:spPr>
          <a:xfrm>
            <a:off x="4931972" y="2627119"/>
            <a:ext cx="1534669" cy="444501"/>
          </a:xfrm>
          <a:prstGeom prst="rect">
            <a:avLst/>
          </a:prstGeom>
          <a:solidFill>
            <a:srgbClr val="FA7FE9"/>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2000">
                <a:latin typeface="Avenir Next Regular"/>
                <a:ea typeface="Avenir Next Regular"/>
                <a:cs typeface="Avenir Next Regular"/>
                <a:sym typeface="Avenir Next Regular"/>
              </a:defRPr>
            </a:lvl1pPr>
          </a:lstStyle>
          <a:p>
            <a:r>
              <a:rPr dirty="0"/>
              <a:t>URSPRUNG</a:t>
            </a:r>
          </a:p>
        </p:txBody>
      </p:sp>
      <p:sp>
        <p:nvSpPr>
          <p:cNvPr id="327" name="GRENZE"/>
          <p:cNvSpPr txBox="1"/>
          <p:nvPr/>
        </p:nvSpPr>
        <p:spPr>
          <a:xfrm>
            <a:off x="5346387" y="4070723"/>
            <a:ext cx="1148335" cy="444501"/>
          </a:xfrm>
          <a:prstGeom prst="rect">
            <a:avLst/>
          </a:prstGeom>
          <a:solidFill>
            <a:srgbClr val="5B516A"/>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2000">
                <a:solidFill>
                  <a:srgbClr val="FEFDFF"/>
                </a:solidFill>
                <a:latin typeface="Avenir Next Regular"/>
                <a:ea typeface="Avenir Next Regular"/>
                <a:cs typeface="Avenir Next Regular"/>
                <a:sym typeface="Avenir Next Regular"/>
              </a:defRPr>
            </a:lvl1pPr>
          </a:lstStyle>
          <a:p>
            <a:r>
              <a:t>GRENZE</a:t>
            </a:r>
          </a:p>
        </p:txBody>
      </p:sp>
      <p:sp>
        <p:nvSpPr>
          <p:cNvPr id="328" name="ZIEL"/>
          <p:cNvSpPr txBox="1"/>
          <p:nvPr/>
        </p:nvSpPr>
        <p:spPr>
          <a:xfrm>
            <a:off x="5606161" y="6312117"/>
            <a:ext cx="644145" cy="444501"/>
          </a:xfrm>
          <a:prstGeom prst="rect">
            <a:avLst/>
          </a:prstGeom>
          <a:solidFill>
            <a:schemeClr val="accent4">
              <a:hueOff val="-461056"/>
              <a:satOff val="4338"/>
              <a:lumOff val="-10225"/>
            </a:schemeClr>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2000">
                <a:latin typeface="Avenir Next Regular"/>
                <a:ea typeface="Avenir Next Regular"/>
                <a:cs typeface="Avenir Next Regular"/>
                <a:sym typeface="Avenir Next Regular"/>
              </a:defRPr>
            </a:lvl1pPr>
          </a:lstStyle>
          <a:p>
            <a:r>
              <a:t>ZIEL</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3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313"/>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iterate>
                                    <p:tmAbs val="0"/>
                                  </p:iterate>
                                  <p:childTnLst>
                                    <p:set>
                                      <p:cBhvr>
                                        <p:cTn id="13" fill="hold"/>
                                        <p:tgtEl>
                                          <p:spTgt spid="325"/>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0" nodeType="afterEffect">
                                  <p:stCondLst>
                                    <p:cond delay="0"/>
                                  </p:stCondLst>
                                  <p:iterate>
                                    <p:tmAbs val="0"/>
                                  </p:iterate>
                                  <p:childTnLst>
                                    <p:set>
                                      <p:cBhvr>
                                        <p:cTn id="16" fill="hold"/>
                                        <p:tgtEl>
                                          <p:spTgt spid="3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iterate>
                                    <p:tmAbs val="0"/>
                                  </p:iterate>
                                  <p:childTnLst>
                                    <p:set>
                                      <p:cBhvr>
                                        <p:cTn id="20" fill="hold"/>
                                        <p:tgtEl>
                                          <p:spTgt spid="32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9" presetClass="entr" fill="hold" grpId="0" nodeType="clickEffect">
                                  <p:stCondLst>
                                    <p:cond delay="0"/>
                                  </p:stCondLst>
                                  <p:iterate>
                                    <p:tmAbs val="0"/>
                                  </p:iterate>
                                  <p:childTnLst>
                                    <p:set>
                                      <p:cBhvr>
                                        <p:cTn id="24" fill="hold"/>
                                        <p:tgtEl>
                                          <p:spTgt spid="315"/>
                                        </p:tgtEl>
                                        <p:attrNameLst>
                                          <p:attrName>style.visibility</p:attrName>
                                        </p:attrNameLst>
                                      </p:cBhvr>
                                      <p:to>
                                        <p:strVal val="visible"/>
                                      </p:to>
                                    </p:set>
                                    <p:animEffect transition="in" filter="dissolve">
                                      <p:cBhvr>
                                        <p:cTn id="25" dur="2000"/>
                                        <p:tgtEl>
                                          <p:spTgt spid="315"/>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fill="hold" grpId="0" nodeType="clickEffect">
                                  <p:stCondLst>
                                    <p:cond delay="0"/>
                                  </p:stCondLst>
                                  <p:iterate>
                                    <p:tmAbs val="0"/>
                                  </p:iterate>
                                  <p:childTnLst>
                                    <p:set>
                                      <p:cBhvr>
                                        <p:cTn id="29" fill="hold"/>
                                        <p:tgtEl>
                                          <p:spTgt spid="316"/>
                                        </p:tgtEl>
                                        <p:attrNameLst>
                                          <p:attrName>style.visibility</p:attrName>
                                        </p:attrNameLst>
                                      </p:cBhvr>
                                      <p:to>
                                        <p:strVal val="visible"/>
                                      </p:to>
                                    </p:set>
                                    <p:animEffect transition="in" filter="dissolve">
                                      <p:cBhvr>
                                        <p:cTn id="30" dur="2000"/>
                                        <p:tgtEl>
                                          <p:spTgt spid="316"/>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fill="hold" grpId="0" nodeType="clickEffect">
                                  <p:stCondLst>
                                    <p:cond delay="0"/>
                                  </p:stCondLst>
                                  <p:iterate>
                                    <p:tmAbs val="0"/>
                                  </p:iterate>
                                  <p:childTnLst>
                                    <p:set>
                                      <p:cBhvr>
                                        <p:cTn id="34" fill="hold"/>
                                        <p:tgtEl>
                                          <p:spTgt spid="318"/>
                                        </p:tgtEl>
                                        <p:attrNameLst>
                                          <p:attrName>style.visibility</p:attrName>
                                        </p:attrNameLst>
                                      </p:cBhvr>
                                      <p:to>
                                        <p:strVal val="visible"/>
                                      </p:to>
                                    </p:set>
                                    <p:animEffect transition="in" filter="dissolve">
                                      <p:cBhvr>
                                        <p:cTn id="35" dur="2000"/>
                                        <p:tgtEl>
                                          <p:spTgt spid="318"/>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fill="hold" grpId="0" nodeType="clickEffect">
                                  <p:stCondLst>
                                    <p:cond delay="0"/>
                                  </p:stCondLst>
                                  <p:iterate>
                                    <p:tmAbs val="0"/>
                                  </p:iterate>
                                  <p:childTnLst>
                                    <p:set>
                                      <p:cBhvr>
                                        <p:cTn id="39" fill="hold"/>
                                        <p:tgtEl>
                                          <p:spTgt spid="317"/>
                                        </p:tgtEl>
                                        <p:attrNameLst>
                                          <p:attrName>style.visibility</p:attrName>
                                        </p:attrNameLst>
                                      </p:cBhvr>
                                      <p:to>
                                        <p:strVal val="visible"/>
                                      </p:to>
                                    </p:set>
                                    <p:animEffect transition="in" filter="dissolve">
                                      <p:cBhvr>
                                        <p:cTn id="40" dur="2000"/>
                                        <p:tgtEl>
                                          <p:spTgt spid="317"/>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fill="hold" grpId="0" nodeType="clickEffect">
                                  <p:stCondLst>
                                    <p:cond delay="0"/>
                                  </p:stCondLst>
                                  <p:iterate>
                                    <p:tmAbs val="0"/>
                                  </p:iterate>
                                  <p:childTnLst>
                                    <p:set>
                                      <p:cBhvr>
                                        <p:cTn id="44" fill="hold"/>
                                        <p:tgtEl>
                                          <p:spTgt spid="319"/>
                                        </p:tgtEl>
                                        <p:attrNameLst>
                                          <p:attrName>style.visibility</p:attrName>
                                        </p:attrNameLst>
                                      </p:cBhvr>
                                      <p:to>
                                        <p:strVal val="visible"/>
                                      </p:to>
                                    </p:set>
                                    <p:animEffect transition="in" filter="dissolve">
                                      <p:cBhvr>
                                        <p:cTn id="45" dur="2000"/>
                                        <p:tgtEl>
                                          <p:spTgt spid="319"/>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iterate>
                                    <p:tmAbs val="0"/>
                                  </p:iterate>
                                  <p:childTnLst>
                                    <p:set>
                                      <p:cBhvr>
                                        <p:cTn id="49" fill="hold"/>
                                        <p:tgtEl>
                                          <p:spTgt spid="327"/>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9" presetClass="entr" fill="hold" grpId="0" nodeType="clickEffect">
                                  <p:stCondLst>
                                    <p:cond delay="0"/>
                                  </p:stCondLst>
                                  <p:iterate>
                                    <p:tmAbs val="0"/>
                                  </p:iterate>
                                  <p:childTnLst>
                                    <p:set>
                                      <p:cBhvr>
                                        <p:cTn id="53" fill="hold"/>
                                        <p:tgtEl>
                                          <p:spTgt spid="320"/>
                                        </p:tgtEl>
                                        <p:attrNameLst>
                                          <p:attrName>style.visibility</p:attrName>
                                        </p:attrNameLst>
                                      </p:cBhvr>
                                      <p:to>
                                        <p:strVal val="visible"/>
                                      </p:to>
                                    </p:set>
                                    <p:animEffect transition="in" filter="dissolve">
                                      <p:cBhvr>
                                        <p:cTn id="54" dur="2000"/>
                                        <p:tgtEl>
                                          <p:spTgt spid="320"/>
                                        </p:tgtEl>
                                      </p:cBhvr>
                                    </p:animEffec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iterate>
                                    <p:tmAbs val="0"/>
                                  </p:iterate>
                                  <p:childTnLst>
                                    <p:set>
                                      <p:cBhvr>
                                        <p:cTn id="58" fill="hold"/>
                                        <p:tgtEl>
                                          <p:spTgt spid="32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9" presetClass="entr" fill="hold" grpId="0" nodeType="clickEffect">
                                  <p:stCondLst>
                                    <p:cond delay="0"/>
                                  </p:stCondLst>
                                  <p:iterate>
                                    <p:tmAbs val="0"/>
                                  </p:iterate>
                                  <p:childTnLst>
                                    <p:set>
                                      <p:cBhvr>
                                        <p:cTn id="62" fill="hold"/>
                                        <p:tgtEl>
                                          <p:spTgt spid="323"/>
                                        </p:tgtEl>
                                        <p:attrNameLst>
                                          <p:attrName>style.visibility</p:attrName>
                                        </p:attrNameLst>
                                      </p:cBhvr>
                                      <p:to>
                                        <p:strVal val="visible"/>
                                      </p:to>
                                    </p:set>
                                    <p:animEffect transition="in" filter="dissolve">
                                      <p:cBhvr>
                                        <p:cTn id="63" dur="2000"/>
                                        <p:tgtEl>
                                          <p:spTgt spid="323"/>
                                        </p:tgtEl>
                                      </p:cBhvr>
                                    </p:animEffect>
                                  </p:childTnLst>
                                </p:cTn>
                              </p:par>
                            </p:childTnLst>
                          </p:cTn>
                        </p:par>
                      </p:childTnLst>
                    </p:cTn>
                  </p:par>
                  <p:par>
                    <p:cTn id="64" fill="hold">
                      <p:stCondLst>
                        <p:cond delay="indefinite"/>
                      </p:stCondLst>
                      <p:childTnLst>
                        <p:par>
                          <p:cTn id="65" fill="hold">
                            <p:stCondLst>
                              <p:cond delay="0"/>
                            </p:stCondLst>
                            <p:childTnLst>
                              <p:par>
                                <p:cTn id="66" presetID="9" presetClass="entr" fill="hold" grpId="0" nodeType="clickEffect">
                                  <p:stCondLst>
                                    <p:cond delay="0"/>
                                  </p:stCondLst>
                                  <p:iterate>
                                    <p:tmAbs val="0"/>
                                  </p:iterate>
                                  <p:childTnLst>
                                    <p:set>
                                      <p:cBhvr>
                                        <p:cTn id="67" fill="hold"/>
                                        <p:tgtEl>
                                          <p:spTgt spid="321"/>
                                        </p:tgtEl>
                                        <p:attrNameLst>
                                          <p:attrName>style.visibility</p:attrName>
                                        </p:attrNameLst>
                                      </p:cBhvr>
                                      <p:to>
                                        <p:strVal val="visible"/>
                                      </p:to>
                                    </p:set>
                                    <p:animEffect transition="in" filter="dissolve">
                                      <p:cBhvr>
                                        <p:cTn id="68" dur="2000"/>
                                        <p:tgtEl>
                                          <p:spTgt spid="321"/>
                                        </p:tgtEl>
                                      </p:cBhvr>
                                    </p:animEffect>
                                  </p:childTnLst>
                                </p:cTn>
                              </p:par>
                            </p:childTnLst>
                          </p:cTn>
                        </p:par>
                      </p:childTnLst>
                    </p:cTn>
                  </p:par>
                  <p:par>
                    <p:cTn id="69" fill="hold">
                      <p:stCondLst>
                        <p:cond delay="indefinite"/>
                      </p:stCondLst>
                      <p:childTnLst>
                        <p:par>
                          <p:cTn id="70" fill="hold">
                            <p:stCondLst>
                              <p:cond delay="0"/>
                            </p:stCondLst>
                            <p:childTnLst>
                              <p:par>
                                <p:cTn id="71" presetID="9" presetClass="entr" fill="hold" grpId="0" nodeType="clickEffect">
                                  <p:stCondLst>
                                    <p:cond delay="0"/>
                                  </p:stCondLst>
                                  <p:iterate>
                                    <p:tmAbs val="0"/>
                                  </p:iterate>
                                  <p:childTnLst>
                                    <p:set>
                                      <p:cBhvr>
                                        <p:cTn id="72" fill="hold"/>
                                        <p:tgtEl>
                                          <p:spTgt spid="322"/>
                                        </p:tgtEl>
                                        <p:attrNameLst>
                                          <p:attrName>style.visibility</p:attrName>
                                        </p:attrNameLst>
                                      </p:cBhvr>
                                      <p:to>
                                        <p:strVal val="visible"/>
                                      </p:to>
                                    </p:set>
                                    <p:animEffect transition="in" filter="dissolve">
                                      <p:cBhvr>
                                        <p:cTn id="73" dur="2000"/>
                                        <p:tgtEl>
                                          <p:spTgt spid="3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2" grpId="0" animBg="1" advAuto="0"/>
      <p:bldP spid="313" grpId="0" animBg="1" advAuto="0"/>
      <p:bldP spid="314" grpId="0" animBg="1" advAuto="0"/>
      <p:bldP spid="315" grpId="0" animBg="1" advAuto="0"/>
      <p:bldP spid="316" grpId="0" animBg="1" advAuto="0"/>
      <p:bldP spid="317" grpId="0" animBg="1" advAuto="0"/>
      <p:bldP spid="318" grpId="0" animBg="1" advAuto="0"/>
      <p:bldP spid="319" grpId="0" animBg="1" advAuto="0"/>
      <p:bldP spid="320" grpId="0" animBg="1" advAuto="0"/>
      <p:bldP spid="321" grpId="0" animBg="1" advAuto="0"/>
      <p:bldP spid="322" grpId="0" animBg="1" advAuto="0"/>
      <p:bldP spid="323" grpId="0" animBg="1" advAuto="0"/>
      <p:bldP spid="325" grpId="0" animBg="1" advAuto="0"/>
      <p:bldP spid="326" grpId="0" animBg="1" advAuto="0"/>
      <p:bldP spid="327" grpId="0" animBg="1" advAuto="0"/>
      <p:bldP spid="328" grpId="0"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EFDFF"/>
        </a:solidFill>
        <a:effectLst/>
      </p:bgPr>
    </p:bg>
    <p:spTree>
      <p:nvGrpSpPr>
        <p:cNvPr id="1" name=""/>
        <p:cNvGrpSpPr/>
        <p:nvPr/>
      </p:nvGrpSpPr>
      <p:grpSpPr>
        <a:xfrm>
          <a:off x="0" y="0"/>
          <a:ext cx="0" cy="0"/>
          <a:chOff x="0" y="0"/>
          <a:chExt cx="0" cy="0"/>
        </a:xfrm>
      </p:grpSpPr>
      <p:pic>
        <p:nvPicPr>
          <p:cNvPr id="332" name="KuMi_ZSL_Logo_mit_Schutzraum_4c.jpg" descr="KuMi_ZSL_Logo_mit_Schutzraum_4c.jpg"/>
          <p:cNvPicPr>
            <a:picLocks noChangeAspect="1"/>
          </p:cNvPicPr>
          <p:nvPr/>
        </p:nvPicPr>
        <p:blipFill>
          <a:blip r:embed="rId3"/>
          <a:stretch>
            <a:fillRect/>
          </a:stretch>
        </p:blipFill>
        <p:spPr>
          <a:xfrm>
            <a:off x="11820181" y="9211561"/>
            <a:ext cx="973928" cy="427739"/>
          </a:xfrm>
          <a:prstGeom prst="rect">
            <a:avLst/>
          </a:prstGeom>
          <a:ln w="12700">
            <a:miter lim="400000"/>
          </a:ln>
        </p:spPr>
      </p:pic>
      <p:sp>
        <p:nvSpPr>
          <p:cNvPr id="333" name="I. RAUM"/>
          <p:cNvSpPr txBox="1"/>
          <p:nvPr/>
        </p:nvSpPr>
        <p:spPr>
          <a:xfrm>
            <a:off x="508000" y="69850"/>
            <a:ext cx="1363018" cy="590550"/>
          </a:xfrm>
          <a:prstGeom prst="rect">
            <a:avLst/>
          </a:prstGeom>
          <a:solidFill>
            <a:srgbClr val="E4E942"/>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lvl1pPr algn="l" defTabSz="594360">
              <a:defRPr sz="2520">
                <a:latin typeface="Avenir Next Regular"/>
                <a:ea typeface="Avenir Next Regular"/>
                <a:cs typeface="Avenir Next Regular"/>
                <a:sym typeface="Avenir Next Regular"/>
              </a:defRPr>
            </a:lvl1pPr>
          </a:lstStyle>
          <a:p>
            <a:r>
              <a:t>I. RAUM</a:t>
            </a:r>
          </a:p>
        </p:txBody>
      </p:sp>
      <p:sp>
        <p:nvSpPr>
          <p:cNvPr id="334" name="drei Ebenen der Wahrnehmung"/>
          <p:cNvSpPr txBox="1"/>
          <p:nvPr/>
        </p:nvSpPr>
        <p:spPr>
          <a:xfrm>
            <a:off x="1334708" y="1238321"/>
            <a:ext cx="10131426"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drei Ebenen der Wahrnehmung</a:t>
            </a:r>
          </a:p>
        </p:txBody>
      </p:sp>
      <p:sp>
        <p:nvSpPr>
          <p:cNvPr id="335" name="Elisabeth Ströker (1965) / Birgit Haupt (2004)"/>
          <p:cNvSpPr/>
          <p:nvPr/>
        </p:nvSpPr>
        <p:spPr>
          <a:xfrm>
            <a:off x="6406770" y="2331508"/>
            <a:ext cx="5059364" cy="927895"/>
          </a:xfrm>
          <a:custGeom>
            <a:avLst/>
            <a:gdLst/>
            <a:ahLst/>
            <a:cxnLst>
              <a:cxn ang="0">
                <a:pos x="wd2" y="hd2"/>
              </a:cxn>
              <a:cxn ang="5400000">
                <a:pos x="wd2" y="hd2"/>
              </a:cxn>
              <a:cxn ang="10800000">
                <a:pos x="wd2" y="hd2"/>
              </a:cxn>
              <a:cxn ang="16200000">
                <a:pos x="wd2" y="hd2"/>
              </a:cxn>
            </a:cxnLst>
            <a:rect l="0" t="0" r="r" b="b"/>
            <a:pathLst>
              <a:path w="21600" h="21600" extrusionOk="0">
                <a:moveTo>
                  <a:pt x="19003" y="0"/>
                </a:moveTo>
                <a:lnTo>
                  <a:pt x="18226" y="10089"/>
                </a:lnTo>
                <a:lnTo>
                  <a:pt x="259" y="10089"/>
                </a:lnTo>
                <a:cubicBezTo>
                  <a:pt x="116" y="10089"/>
                  <a:pt x="0" y="10722"/>
                  <a:pt x="0" y="11502"/>
                </a:cubicBezTo>
                <a:lnTo>
                  <a:pt x="0" y="20186"/>
                </a:lnTo>
                <a:cubicBezTo>
                  <a:pt x="0" y="20967"/>
                  <a:pt x="116" y="21600"/>
                  <a:pt x="259" y="21600"/>
                </a:cubicBezTo>
                <a:lnTo>
                  <a:pt x="21341" y="21600"/>
                </a:lnTo>
                <a:cubicBezTo>
                  <a:pt x="21484" y="21600"/>
                  <a:pt x="21600" y="20967"/>
                  <a:pt x="21600" y="20186"/>
                </a:cubicBezTo>
                <a:lnTo>
                  <a:pt x="21600" y="11502"/>
                </a:lnTo>
                <a:cubicBezTo>
                  <a:pt x="21600" y="10722"/>
                  <a:pt x="21484" y="10089"/>
                  <a:pt x="21341" y="10089"/>
                </a:cubicBezTo>
                <a:lnTo>
                  <a:pt x="19780" y="10089"/>
                </a:lnTo>
                <a:lnTo>
                  <a:pt x="19003" y="0"/>
                </a:lnTo>
                <a:close/>
              </a:path>
            </a:pathLst>
          </a:cu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defRPr sz="2200" b="0">
                <a:solidFill>
                  <a:srgbClr val="FFFFFF"/>
                </a:solidFill>
                <a:latin typeface="+mn-lt"/>
                <a:ea typeface="+mn-ea"/>
                <a:cs typeface="+mn-cs"/>
                <a:sym typeface="Helvetica Neue Medium"/>
              </a:defRPr>
            </a:pPr>
            <a:endParaRPr lang="de-DE" sz="1600" i="1" dirty="0">
              <a:solidFill>
                <a:srgbClr val="000000"/>
              </a:solidFill>
              <a:latin typeface="Helvetica Neue"/>
              <a:ea typeface="Helvetica Neue"/>
              <a:cs typeface="Helvetica Neue"/>
              <a:sym typeface="Helvetica Neue"/>
            </a:endParaRPr>
          </a:p>
          <a:p>
            <a:pPr>
              <a:defRPr sz="2200" b="0">
                <a:solidFill>
                  <a:srgbClr val="FFFFFF"/>
                </a:solidFill>
                <a:latin typeface="+mn-lt"/>
                <a:ea typeface="+mn-ea"/>
                <a:cs typeface="+mn-cs"/>
                <a:sym typeface="Helvetica Neue Medium"/>
              </a:defRPr>
            </a:pPr>
            <a:endParaRPr lang="de-DE" sz="1600" i="1" dirty="0"/>
          </a:p>
          <a:p>
            <a:pPr>
              <a:defRPr sz="2200" b="0">
                <a:solidFill>
                  <a:srgbClr val="FFFFFF"/>
                </a:solidFill>
                <a:latin typeface="+mn-lt"/>
                <a:ea typeface="+mn-ea"/>
                <a:cs typeface="+mn-cs"/>
                <a:sym typeface="Helvetica Neue Medium"/>
              </a:defRPr>
            </a:pPr>
            <a:r>
              <a:rPr sz="1600" i="1" dirty="0">
                <a:solidFill>
                  <a:srgbClr val="000000"/>
                </a:solidFill>
                <a:latin typeface="Helvetica Neue"/>
                <a:ea typeface="Helvetica Neue"/>
                <a:cs typeface="Helvetica Neue"/>
                <a:sym typeface="Helvetica Neue"/>
              </a:rPr>
              <a:t>Elisabeth</a:t>
            </a:r>
            <a:r>
              <a:rPr sz="1600" dirty="0">
                <a:solidFill>
                  <a:srgbClr val="000000"/>
                </a:solidFill>
              </a:rPr>
              <a:t> </a:t>
            </a:r>
            <a:r>
              <a:rPr sz="1600" i="1" dirty="0" err="1">
                <a:solidFill>
                  <a:srgbClr val="000000"/>
                </a:solidFill>
                <a:latin typeface="Helvetica Neue"/>
                <a:ea typeface="Helvetica Neue"/>
                <a:cs typeface="Helvetica Neue"/>
                <a:sym typeface="Helvetica Neue"/>
              </a:rPr>
              <a:t>Ströker</a:t>
            </a:r>
            <a:r>
              <a:rPr sz="1600" i="1" dirty="0">
                <a:solidFill>
                  <a:srgbClr val="000000"/>
                </a:solidFill>
                <a:latin typeface="Helvetica Neue"/>
                <a:ea typeface="Helvetica Neue"/>
                <a:cs typeface="Helvetica Neue"/>
                <a:sym typeface="Helvetica Neue"/>
              </a:rPr>
              <a:t> (1965) / Birgit Haupt (2004)</a:t>
            </a:r>
          </a:p>
        </p:txBody>
      </p:sp>
      <p:sp>
        <p:nvSpPr>
          <p:cNvPr id="336" name="Konzept der Grenzüberschreitung"/>
          <p:cNvSpPr txBox="1"/>
          <p:nvPr/>
        </p:nvSpPr>
        <p:spPr>
          <a:xfrm>
            <a:off x="1334708" y="5265201"/>
            <a:ext cx="11153141"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Konzept der Grenzüberschreitung </a:t>
            </a:r>
          </a:p>
        </p:txBody>
      </p:sp>
      <p:sp>
        <p:nvSpPr>
          <p:cNvPr id="337" name="Juri Lotman (1993)"/>
          <p:cNvSpPr/>
          <p:nvPr/>
        </p:nvSpPr>
        <p:spPr>
          <a:xfrm>
            <a:off x="9933560" y="6371584"/>
            <a:ext cx="2554288" cy="932261"/>
          </a:xfrm>
          <a:custGeom>
            <a:avLst/>
            <a:gdLst/>
            <a:ahLst/>
            <a:cxnLst>
              <a:cxn ang="0">
                <a:pos x="wd2" y="hd2"/>
              </a:cxn>
              <a:cxn ang="5400000">
                <a:pos x="wd2" y="hd2"/>
              </a:cxn>
              <a:cxn ang="10800000">
                <a:pos x="wd2" y="hd2"/>
              </a:cxn>
              <a:cxn ang="16200000">
                <a:pos x="wd2" y="hd2"/>
              </a:cxn>
            </a:cxnLst>
            <a:rect l="0" t="0" r="r" b="b"/>
            <a:pathLst>
              <a:path w="21600" h="21600" extrusionOk="0">
                <a:moveTo>
                  <a:pt x="15928" y="0"/>
                </a:moveTo>
                <a:lnTo>
                  <a:pt x="14388" y="10143"/>
                </a:lnTo>
                <a:lnTo>
                  <a:pt x="513" y="10143"/>
                </a:lnTo>
                <a:cubicBezTo>
                  <a:pt x="230" y="10143"/>
                  <a:pt x="0" y="10772"/>
                  <a:pt x="0" y="11549"/>
                </a:cubicBezTo>
                <a:lnTo>
                  <a:pt x="0" y="20193"/>
                </a:lnTo>
                <a:cubicBezTo>
                  <a:pt x="0" y="20970"/>
                  <a:pt x="230" y="21600"/>
                  <a:pt x="513" y="21600"/>
                </a:cubicBezTo>
                <a:lnTo>
                  <a:pt x="21087" y="21600"/>
                </a:lnTo>
                <a:cubicBezTo>
                  <a:pt x="21370" y="21600"/>
                  <a:pt x="21600" y="20970"/>
                  <a:pt x="21600" y="20193"/>
                </a:cubicBezTo>
                <a:lnTo>
                  <a:pt x="21600" y="11549"/>
                </a:lnTo>
                <a:cubicBezTo>
                  <a:pt x="21600" y="10772"/>
                  <a:pt x="21370" y="10143"/>
                  <a:pt x="21087" y="10143"/>
                </a:cubicBezTo>
                <a:lnTo>
                  <a:pt x="17469" y="10143"/>
                </a:lnTo>
                <a:lnTo>
                  <a:pt x="15928" y="0"/>
                </a:lnTo>
                <a:close/>
              </a:path>
            </a:pathLst>
          </a:cu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defRPr sz="2200" b="0">
                <a:solidFill>
                  <a:srgbClr val="FFFFFF"/>
                </a:solidFill>
                <a:latin typeface="+mn-lt"/>
                <a:ea typeface="+mn-ea"/>
                <a:cs typeface="+mn-cs"/>
                <a:sym typeface="Helvetica Neue Medium"/>
              </a:defRPr>
            </a:pPr>
            <a:endParaRPr lang="de-DE" sz="1600" i="1" dirty="0">
              <a:solidFill>
                <a:srgbClr val="000000"/>
              </a:solidFill>
              <a:latin typeface="Helvetica Neue"/>
              <a:ea typeface="Helvetica Neue"/>
              <a:cs typeface="Helvetica Neue"/>
              <a:sym typeface="Helvetica Neue"/>
            </a:endParaRPr>
          </a:p>
          <a:p>
            <a:pPr>
              <a:defRPr sz="2200" b="0">
                <a:solidFill>
                  <a:srgbClr val="FFFFFF"/>
                </a:solidFill>
                <a:latin typeface="+mn-lt"/>
                <a:ea typeface="+mn-ea"/>
                <a:cs typeface="+mn-cs"/>
                <a:sym typeface="Helvetica Neue Medium"/>
              </a:defRPr>
            </a:pPr>
            <a:r>
              <a:rPr sz="1600" i="1" dirty="0" err="1">
                <a:solidFill>
                  <a:srgbClr val="000000"/>
                </a:solidFill>
                <a:latin typeface="Helvetica Neue"/>
                <a:ea typeface="Helvetica Neue"/>
                <a:cs typeface="Helvetica Neue"/>
                <a:sym typeface="Helvetica Neue"/>
              </a:rPr>
              <a:t>Juri</a:t>
            </a:r>
            <a:r>
              <a:rPr dirty="0"/>
              <a:t> </a:t>
            </a:r>
            <a:r>
              <a:rPr sz="1600" i="1" dirty="0" err="1">
                <a:solidFill>
                  <a:srgbClr val="000000"/>
                </a:solidFill>
                <a:latin typeface="Helvetica Neue"/>
                <a:ea typeface="Helvetica Neue"/>
                <a:cs typeface="Helvetica Neue"/>
                <a:sym typeface="Helvetica Neue"/>
              </a:rPr>
              <a:t>Lotman</a:t>
            </a:r>
            <a:r>
              <a:rPr sz="1600" i="1" dirty="0">
                <a:solidFill>
                  <a:srgbClr val="000000"/>
                </a:solidFill>
                <a:latin typeface="Helvetica Neue"/>
                <a:ea typeface="Helvetica Neue"/>
                <a:cs typeface="Helvetica Neue"/>
                <a:sym typeface="Helvetica Neue"/>
              </a:rPr>
              <a:t> (1993)</a:t>
            </a:r>
          </a:p>
        </p:txBody>
      </p:sp>
      <p:pic>
        <p:nvPicPr>
          <p:cNvPr id="338" name="Grundriss.pdf" descr="Grundriss.pdf"/>
          <p:cNvPicPr>
            <a:picLocks noChangeAspect="1"/>
          </p:cNvPicPr>
          <p:nvPr/>
        </p:nvPicPr>
        <p:blipFill>
          <a:blip r:embed="rId4"/>
          <a:stretch>
            <a:fillRect/>
          </a:stretch>
        </p:blipFill>
        <p:spPr>
          <a:xfrm>
            <a:off x="11929047" y="88900"/>
            <a:ext cx="546101" cy="560162"/>
          </a:xfrm>
          <a:prstGeom prst="rect">
            <a:avLst/>
          </a:prstGeom>
          <a:ln w="38100">
            <a:solidFill>
              <a:srgbClr val="E4E942"/>
            </a:solidFill>
            <a:miter lim="400000"/>
          </a:ln>
        </p:spPr>
      </p:pic>
      <p:sp>
        <p:nvSpPr>
          <p:cNvPr id="339" name="A"/>
          <p:cNvSpPr txBox="1"/>
          <p:nvPr/>
        </p:nvSpPr>
        <p:spPr>
          <a:xfrm>
            <a:off x="580543" y="1238321"/>
            <a:ext cx="602616"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A</a:t>
            </a:r>
          </a:p>
        </p:txBody>
      </p:sp>
      <p:sp>
        <p:nvSpPr>
          <p:cNvPr id="340" name="B"/>
          <p:cNvSpPr txBox="1"/>
          <p:nvPr/>
        </p:nvSpPr>
        <p:spPr>
          <a:xfrm>
            <a:off x="600863" y="5265201"/>
            <a:ext cx="561976"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B</a:t>
            </a:r>
          </a:p>
        </p:txBody>
      </p:sp>
      <p:sp>
        <p:nvSpPr>
          <p:cNvPr id="341" name="Narratologisches Close-Reading"/>
          <p:cNvSpPr txBox="1"/>
          <p:nvPr/>
        </p:nvSpPr>
        <p:spPr>
          <a:xfrm>
            <a:off x="210691" y="9285730"/>
            <a:ext cx="2102347" cy="279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defTabSz="449580">
              <a:defRPr sz="1200">
                <a:latin typeface="Calibri"/>
                <a:ea typeface="Calibri"/>
                <a:cs typeface="Calibri"/>
                <a:sym typeface="Calibri"/>
              </a:defRPr>
            </a:lvl1pPr>
          </a:lstStyle>
          <a:p>
            <a:r>
              <a:t>Narratologisches Close-Reading</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EFDFF"/>
        </a:solidFill>
        <a:effectLst/>
      </p:bgPr>
    </p:bg>
    <p:spTree>
      <p:nvGrpSpPr>
        <p:cNvPr id="1" name=""/>
        <p:cNvGrpSpPr/>
        <p:nvPr/>
      </p:nvGrpSpPr>
      <p:grpSpPr>
        <a:xfrm>
          <a:off x="0" y="0"/>
          <a:ext cx="0" cy="0"/>
          <a:chOff x="0" y="0"/>
          <a:chExt cx="0" cy="0"/>
        </a:xfrm>
      </p:grpSpPr>
      <p:pic>
        <p:nvPicPr>
          <p:cNvPr id="345" name="KuMi_ZSL_Logo_mit_Schutzraum_4c.jpg" descr="KuMi_ZSL_Logo_mit_Schutzraum_4c.jpg"/>
          <p:cNvPicPr>
            <a:picLocks noChangeAspect="1"/>
          </p:cNvPicPr>
          <p:nvPr/>
        </p:nvPicPr>
        <p:blipFill>
          <a:blip r:embed="rId3"/>
          <a:stretch>
            <a:fillRect/>
          </a:stretch>
        </p:blipFill>
        <p:spPr>
          <a:xfrm>
            <a:off x="11820181" y="9211561"/>
            <a:ext cx="973928" cy="427739"/>
          </a:xfrm>
          <a:prstGeom prst="rect">
            <a:avLst/>
          </a:prstGeom>
          <a:ln w="12700">
            <a:miter lim="400000"/>
          </a:ln>
        </p:spPr>
      </p:pic>
      <p:sp>
        <p:nvSpPr>
          <p:cNvPr id="346" name="I. RAUM"/>
          <p:cNvSpPr txBox="1"/>
          <p:nvPr/>
        </p:nvSpPr>
        <p:spPr>
          <a:xfrm>
            <a:off x="508000" y="69850"/>
            <a:ext cx="1363018" cy="590550"/>
          </a:xfrm>
          <a:prstGeom prst="rect">
            <a:avLst/>
          </a:prstGeom>
          <a:solidFill>
            <a:srgbClr val="E4E942"/>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lvl1pPr algn="l" defTabSz="594360">
              <a:defRPr sz="2520">
                <a:latin typeface="Avenir Next Regular"/>
                <a:ea typeface="Avenir Next Regular"/>
                <a:cs typeface="Avenir Next Regular"/>
                <a:sym typeface="Avenir Next Regular"/>
              </a:defRPr>
            </a:lvl1pPr>
          </a:lstStyle>
          <a:p>
            <a:r>
              <a:t>I. RAUM</a:t>
            </a:r>
          </a:p>
        </p:txBody>
      </p:sp>
      <p:pic>
        <p:nvPicPr>
          <p:cNvPr id="347" name="Grundriss.pdf" descr="Grundriss.pdf"/>
          <p:cNvPicPr>
            <a:picLocks noChangeAspect="1"/>
          </p:cNvPicPr>
          <p:nvPr/>
        </p:nvPicPr>
        <p:blipFill>
          <a:blip r:embed="rId4"/>
          <a:stretch>
            <a:fillRect/>
          </a:stretch>
        </p:blipFill>
        <p:spPr>
          <a:xfrm>
            <a:off x="11929047" y="88900"/>
            <a:ext cx="546101" cy="560162"/>
          </a:xfrm>
          <a:prstGeom prst="rect">
            <a:avLst/>
          </a:prstGeom>
          <a:ln w="38100">
            <a:solidFill>
              <a:srgbClr val="E4E942"/>
            </a:solidFill>
            <a:miter lim="400000"/>
          </a:ln>
        </p:spPr>
      </p:pic>
      <p:sp>
        <p:nvSpPr>
          <p:cNvPr id="348" name="Narratologisches Close-Reading"/>
          <p:cNvSpPr txBox="1"/>
          <p:nvPr/>
        </p:nvSpPr>
        <p:spPr>
          <a:xfrm>
            <a:off x="210691" y="9285730"/>
            <a:ext cx="2102347" cy="279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defTabSz="449580">
              <a:defRPr sz="1200">
                <a:latin typeface="Calibri"/>
                <a:ea typeface="Calibri"/>
                <a:cs typeface="Calibri"/>
                <a:sym typeface="Calibri"/>
              </a:defRPr>
            </a:lvl1pPr>
          </a:lstStyle>
          <a:p>
            <a:r>
              <a:t>Narratologisches Close-Reading</a:t>
            </a:r>
          </a:p>
        </p:txBody>
      </p:sp>
      <p:sp>
        <p:nvSpPr>
          <p:cNvPr id="349" name="ENDE"/>
          <p:cNvSpPr txBox="1"/>
          <p:nvPr/>
        </p:nvSpPr>
        <p:spPr>
          <a:xfrm>
            <a:off x="5531484" y="4387850"/>
            <a:ext cx="1941831"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ENDE</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3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9" grpId="0"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EFDFF"/>
        </a:solidFill>
        <a:effectLst/>
      </p:bgPr>
    </p:bg>
    <p:spTree>
      <p:nvGrpSpPr>
        <p:cNvPr id="1" name=""/>
        <p:cNvGrpSpPr/>
        <p:nvPr/>
      </p:nvGrpSpPr>
      <p:grpSpPr>
        <a:xfrm>
          <a:off x="0" y="0"/>
          <a:ext cx="0" cy="0"/>
          <a:chOff x="0" y="0"/>
          <a:chExt cx="0" cy="0"/>
        </a:xfrm>
      </p:grpSpPr>
      <p:pic>
        <p:nvPicPr>
          <p:cNvPr id="153" name="KuMi_ZSL_Logo_mit_Schutzraum_4c.jpg" descr="KuMi_ZSL_Logo_mit_Schutzraum_4c.jpg"/>
          <p:cNvPicPr>
            <a:picLocks noChangeAspect="1"/>
          </p:cNvPicPr>
          <p:nvPr/>
        </p:nvPicPr>
        <p:blipFill>
          <a:blip r:embed="rId3"/>
          <a:stretch>
            <a:fillRect/>
          </a:stretch>
        </p:blipFill>
        <p:spPr>
          <a:xfrm>
            <a:off x="11820181" y="9211561"/>
            <a:ext cx="973928" cy="427739"/>
          </a:xfrm>
          <a:prstGeom prst="rect">
            <a:avLst/>
          </a:prstGeom>
          <a:ln w="12700">
            <a:miter lim="400000"/>
          </a:ln>
        </p:spPr>
      </p:pic>
      <p:sp>
        <p:nvSpPr>
          <p:cNvPr id="154" name="I. RAUM"/>
          <p:cNvSpPr txBox="1"/>
          <p:nvPr/>
        </p:nvSpPr>
        <p:spPr>
          <a:xfrm>
            <a:off x="508000" y="69850"/>
            <a:ext cx="1363018" cy="590550"/>
          </a:xfrm>
          <a:prstGeom prst="rect">
            <a:avLst/>
          </a:prstGeom>
          <a:solidFill>
            <a:srgbClr val="E4E942"/>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lvl1pPr algn="l" defTabSz="594360">
              <a:defRPr sz="2520">
                <a:latin typeface="Avenir Next Regular"/>
                <a:ea typeface="Avenir Next Regular"/>
                <a:cs typeface="Avenir Next Regular"/>
                <a:sym typeface="Avenir Next Regular"/>
              </a:defRPr>
            </a:lvl1pPr>
          </a:lstStyle>
          <a:p>
            <a:r>
              <a:t>I. RAUM</a:t>
            </a:r>
          </a:p>
        </p:txBody>
      </p:sp>
      <p:sp>
        <p:nvSpPr>
          <p:cNvPr id="155" name="drei Ebenen der Wahrnehmung"/>
          <p:cNvSpPr txBox="1"/>
          <p:nvPr/>
        </p:nvSpPr>
        <p:spPr>
          <a:xfrm>
            <a:off x="1334708" y="1238321"/>
            <a:ext cx="10131426"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drei Ebenen der Wahrnehmung</a:t>
            </a:r>
          </a:p>
        </p:txBody>
      </p:sp>
      <p:sp>
        <p:nvSpPr>
          <p:cNvPr id="156" name="Elisabeth Ströker (1965) / Birgit Haupt (2004)"/>
          <p:cNvSpPr/>
          <p:nvPr/>
        </p:nvSpPr>
        <p:spPr>
          <a:xfrm>
            <a:off x="6406770" y="2222574"/>
            <a:ext cx="5059364" cy="745478"/>
          </a:xfrm>
          <a:custGeom>
            <a:avLst/>
            <a:gdLst/>
            <a:ahLst/>
            <a:cxnLst>
              <a:cxn ang="0">
                <a:pos x="wd2" y="hd2"/>
              </a:cxn>
              <a:cxn ang="5400000">
                <a:pos x="wd2" y="hd2"/>
              </a:cxn>
              <a:cxn ang="10800000">
                <a:pos x="wd2" y="hd2"/>
              </a:cxn>
              <a:cxn ang="16200000">
                <a:pos x="wd2" y="hd2"/>
              </a:cxn>
            </a:cxnLst>
            <a:rect l="0" t="0" r="r" b="b"/>
            <a:pathLst>
              <a:path w="21600" h="21600" extrusionOk="0">
                <a:moveTo>
                  <a:pt x="19003" y="0"/>
                </a:moveTo>
                <a:lnTo>
                  <a:pt x="18226" y="10089"/>
                </a:lnTo>
                <a:lnTo>
                  <a:pt x="259" y="10089"/>
                </a:lnTo>
                <a:cubicBezTo>
                  <a:pt x="116" y="10089"/>
                  <a:pt x="0" y="10722"/>
                  <a:pt x="0" y="11502"/>
                </a:cubicBezTo>
                <a:lnTo>
                  <a:pt x="0" y="20186"/>
                </a:lnTo>
                <a:cubicBezTo>
                  <a:pt x="0" y="20967"/>
                  <a:pt x="116" y="21600"/>
                  <a:pt x="259" y="21600"/>
                </a:cubicBezTo>
                <a:lnTo>
                  <a:pt x="21341" y="21600"/>
                </a:lnTo>
                <a:cubicBezTo>
                  <a:pt x="21484" y="21600"/>
                  <a:pt x="21600" y="20967"/>
                  <a:pt x="21600" y="20186"/>
                </a:cubicBezTo>
                <a:lnTo>
                  <a:pt x="21600" y="11502"/>
                </a:lnTo>
                <a:cubicBezTo>
                  <a:pt x="21600" y="10722"/>
                  <a:pt x="21484" y="10089"/>
                  <a:pt x="21341" y="10089"/>
                </a:cubicBezTo>
                <a:lnTo>
                  <a:pt x="19780" y="10089"/>
                </a:lnTo>
                <a:lnTo>
                  <a:pt x="19003" y="0"/>
                </a:lnTo>
                <a:close/>
              </a:path>
            </a:pathLst>
          </a:cu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defRPr sz="2200" b="0">
                <a:solidFill>
                  <a:srgbClr val="FFFFFF"/>
                </a:solidFill>
                <a:latin typeface="+mn-lt"/>
                <a:ea typeface="+mn-ea"/>
                <a:cs typeface="+mn-cs"/>
                <a:sym typeface="Helvetica Neue Medium"/>
              </a:defRPr>
            </a:pPr>
            <a:endParaRPr lang="de-DE" sz="1600" i="1" dirty="0">
              <a:solidFill>
                <a:srgbClr val="000000"/>
              </a:solidFill>
              <a:latin typeface="Helvetica Neue"/>
              <a:ea typeface="Helvetica Neue"/>
              <a:cs typeface="Helvetica Neue"/>
              <a:sym typeface="Helvetica Neue"/>
            </a:endParaRPr>
          </a:p>
          <a:p>
            <a:pPr>
              <a:defRPr sz="2200" b="0">
                <a:solidFill>
                  <a:srgbClr val="FFFFFF"/>
                </a:solidFill>
                <a:latin typeface="+mn-lt"/>
                <a:ea typeface="+mn-ea"/>
                <a:cs typeface="+mn-cs"/>
                <a:sym typeface="Helvetica Neue Medium"/>
              </a:defRPr>
            </a:pPr>
            <a:r>
              <a:rPr sz="1600" i="1" dirty="0">
                <a:solidFill>
                  <a:srgbClr val="000000"/>
                </a:solidFill>
                <a:latin typeface="Helvetica Neue"/>
                <a:ea typeface="Helvetica Neue"/>
                <a:cs typeface="Helvetica Neue"/>
                <a:sym typeface="Helvetica Neue"/>
              </a:rPr>
              <a:t>Elisabeth</a:t>
            </a:r>
            <a:r>
              <a:rPr sz="1600" dirty="0">
                <a:solidFill>
                  <a:srgbClr val="000000"/>
                </a:solidFill>
              </a:rPr>
              <a:t> </a:t>
            </a:r>
            <a:r>
              <a:rPr sz="1600" i="1" dirty="0" err="1">
                <a:solidFill>
                  <a:srgbClr val="000000"/>
                </a:solidFill>
                <a:latin typeface="Helvetica Neue"/>
                <a:ea typeface="Helvetica Neue"/>
                <a:cs typeface="Helvetica Neue"/>
                <a:sym typeface="Helvetica Neue"/>
              </a:rPr>
              <a:t>Ströker</a:t>
            </a:r>
            <a:r>
              <a:rPr sz="1600" i="1" dirty="0">
                <a:solidFill>
                  <a:srgbClr val="000000"/>
                </a:solidFill>
                <a:latin typeface="Helvetica Neue"/>
                <a:ea typeface="Helvetica Neue"/>
                <a:cs typeface="Helvetica Neue"/>
                <a:sym typeface="Helvetica Neue"/>
              </a:rPr>
              <a:t> (1965) / Birgit Haupt (2004)</a:t>
            </a:r>
          </a:p>
        </p:txBody>
      </p:sp>
      <p:sp>
        <p:nvSpPr>
          <p:cNvPr id="157" name="Konzept der Grenzüberschreitung"/>
          <p:cNvSpPr txBox="1"/>
          <p:nvPr/>
        </p:nvSpPr>
        <p:spPr>
          <a:xfrm>
            <a:off x="1334708" y="5265201"/>
            <a:ext cx="11153141"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Konzept der Grenzüberschreitung </a:t>
            </a:r>
          </a:p>
        </p:txBody>
      </p:sp>
      <p:sp>
        <p:nvSpPr>
          <p:cNvPr id="158" name="Juri Lotman (1993)"/>
          <p:cNvSpPr/>
          <p:nvPr/>
        </p:nvSpPr>
        <p:spPr>
          <a:xfrm>
            <a:off x="9933560" y="6371584"/>
            <a:ext cx="2554288" cy="932261"/>
          </a:xfrm>
          <a:custGeom>
            <a:avLst/>
            <a:gdLst/>
            <a:ahLst/>
            <a:cxnLst>
              <a:cxn ang="0">
                <a:pos x="wd2" y="hd2"/>
              </a:cxn>
              <a:cxn ang="5400000">
                <a:pos x="wd2" y="hd2"/>
              </a:cxn>
              <a:cxn ang="10800000">
                <a:pos x="wd2" y="hd2"/>
              </a:cxn>
              <a:cxn ang="16200000">
                <a:pos x="wd2" y="hd2"/>
              </a:cxn>
            </a:cxnLst>
            <a:rect l="0" t="0" r="r" b="b"/>
            <a:pathLst>
              <a:path w="21600" h="21600" extrusionOk="0">
                <a:moveTo>
                  <a:pt x="15928" y="0"/>
                </a:moveTo>
                <a:lnTo>
                  <a:pt x="14388" y="10143"/>
                </a:lnTo>
                <a:lnTo>
                  <a:pt x="513" y="10143"/>
                </a:lnTo>
                <a:cubicBezTo>
                  <a:pt x="230" y="10143"/>
                  <a:pt x="0" y="10772"/>
                  <a:pt x="0" y="11549"/>
                </a:cubicBezTo>
                <a:lnTo>
                  <a:pt x="0" y="20193"/>
                </a:lnTo>
                <a:cubicBezTo>
                  <a:pt x="0" y="20970"/>
                  <a:pt x="230" y="21600"/>
                  <a:pt x="513" y="21600"/>
                </a:cubicBezTo>
                <a:lnTo>
                  <a:pt x="21087" y="21600"/>
                </a:lnTo>
                <a:cubicBezTo>
                  <a:pt x="21370" y="21600"/>
                  <a:pt x="21600" y="20970"/>
                  <a:pt x="21600" y="20193"/>
                </a:cubicBezTo>
                <a:lnTo>
                  <a:pt x="21600" y="11549"/>
                </a:lnTo>
                <a:cubicBezTo>
                  <a:pt x="21600" y="10772"/>
                  <a:pt x="21370" y="10143"/>
                  <a:pt x="21087" y="10143"/>
                </a:cubicBezTo>
                <a:lnTo>
                  <a:pt x="17469" y="10143"/>
                </a:lnTo>
                <a:lnTo>
                  <a:pt x="15928" y="0"/>
                </a:lnTo>
                <a:close/>
              </a:path>
            </a:pathLst>
          </a:cu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defRPr sz="2200" b="0">
                <a:solidFill>
                  <a:srgbClr val="FFFFFF"/>
                </a:solidFill>
                <a:latin typeface="+mn-lt"/>
                <a:ea typeface="+mn-ea"/>
                <a:cs typeface="+mn-cs"/>
                <a:sym typeface="Helvetica Neue Medium"/>
              </a:defRPr>
            </a:pPr>
            <a:endParaRPr lang="de-DE" sz="1600" i="1" dirty="0">
              <a:solidFill>
                <a:srgbClr val="000000"/>
              </a:solidFill>
              <a:latin typeface="Helvetica Neue"/>
              <a:ea typeface="Helvetica Neue"/>
              <a:cs typeface="Helvetica Neue"/>
              <a:sym typeface="Helvetica Neue"/>
            </a:endParaRPr>
          </a:p>
          <a:p>
            <a:pPr>
              <a:defRPr sz="2200" b="0">
                <a:solidFill>
                  <a:srgbClr val="FFFFFF"/>
                </a:solidFill>
                <a:latin typeface="+mn-lt"/>
                <a:ea typeface="+mn-ea"/>
                <a:cs typeface="+mn-cs"/>
                <a:sym typeface="Helvetica Neue Medium"/>
              </a:defRPr>
            </a:pPr>
            <a:r>
              <a:rPr sz="1600" i="1" dirty="0" err="1">
                <a:solidFill>
                  <a:srgbClr val="000000"/>
                </a:solidFill>
                <a:latin typeface="Helvetica Neue"/>
                <a:ea typeface="Helvetica Neue"/>
                <a:cs typeface="Helvetica Neue"/>
                <a:sym typeface="Helvetica Neue"/>
              </a:rPr>
              <a:t>Juri</a:t>
            </a:r>
            <a:r>
              <a:rPr dirty="0"/>
              <a:t> </a:t>
            </a:r>
            <a:r>
              <a:rPr sz="1600" i="1" dirty="0" err="1">
                <a:solidFill>
                  <a:srgbClr val="000000"/>
                </a:solidFill>
                <a:latin typeface="Helvetica Neue"/>
                <a:ea typeface="Helvetica Neue"/>
                <a:cs typeface="Helvetica Neue"/>
                <a:sym typeface="Helvetica Neue"/>
              </a:rPr>
              <a:t>Lotman</a:t>
            </a:r>
            <a:r>
              <a:rPr sz="1600" i="1" dirty="0">
                <a:solidFill>
                  <a:srgbClr val="000000"/>
                </a:solidFill>
                <a:latin typeface="Helvetica Neue"/>
                <a:ea typeface="Helvetica Neue"/>
                <a:cs typeface="Helvetica Neue"/>
                <a:sym typeface="Helvetica Neue"/>
              </a:rPr>
              <a:t> (1993)</a:t>
            </a:r>
          </a:p>
        </p:txBody>
      </p:sp>
      <p:pic>
        <p:nvPicPr>
          <p:cNvPr id="159" name="Grundriss.pdf" descr="Grundriss.pdf"/>
          <p:cNvPicPr>
            <a:picLocks noChangeAspect="1"/>
          </p:cNvPicPr>
          <p:nvPr/>
        </p:nvPicPr>
        <p:blipFill>
          <a:blip r:embed="rId4"/>
          <a:stretch>
            <a:fillRect/>
          </a:stretch>
        </p:blipFill>
        <p:spPr>
          <a:xfrm>
            <a:off x="11929047" y="88900"/>
            <a:ext cx="546101" cy="560162"/>
          </a:xfrm>
          <a:prstGeom prst="rect">
            <a:avLst/>
          </a:prstGeom>
          <a:ln w="38100">
            <a:solidFill>
              <a:srgbClr val="E4E942"/>
            </a:solidFill>
            <a:miter lim="400000"/>
          </a:ln>
        </p:spPr>
      </p:pic>
      <p:sp>
        <p:nvSpPr>
          <p:cNvPr id="160" name="A"/>
          <p:cNvSpPr txBox="1"/>
          <p:nvPr/>
        </p:nvSpPr>
        <p:spPr>
          <a:xfrm>
            <a:off x="580543" y="1238321"/>
            <a:ext cx="602616"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A</a:t>
            </a:r>
          </a:p>
        </p:txBody>
      </p:sp>
      <p:sp>
        <p:nvSpPr>
          <p:cNvPr id="161" name="B"/>
          <p:cNvSpPr txBox="1"/>
          <p:nvPr/>
        </p:nvSpPr>
        <p:spPr>
          <a:xfrm>
            <a:off x="600863" y="5265201"/>
            <a:ext cx="561976"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B</a:t>
            </a:r>
          </a:p>
        </p:txBody>
      </p:sp>
      <p:sp>
        <p:nvSpPr>
          <p:cNvPr id="162" name="Narratologisches Close-Reading"/>
          <p:cNvSpPr txBox="1"/>
          <p:nvPr/>
        </p:nvSpPr>
        <p:spPr>
          <a:xfrm>
            <a:off x="210691" y="9285730"/>
            <a:ext cx="2102347" cy="279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defTabSz="449580">
              <a:defRPr sz="1200">
                <a:latin typeface="Calibri"/>
                <a:ea typeface="Calibri"/>
                <a:cs typeface="Calibri"/>
                <a:sym typeface="Calibri"/>
              </a:defRPr>
            </a:lvl1pPr>
          </a:lstStyle>
          <a:p>
            <a:r>
              <a:t>Narratologisches Close-Reading</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6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16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p:tmAbs val="0"/>
                                  </p:iterate>
                                  <p:childTnLst>
                                    <p:set>
                                      <p:cBhvr>
                                        <p:cTn id="14" fill="hold"/>
                                        <p:tgtEl>
                                          <p:spTgt spid="15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9" presetClass="entr" fill="hold" grpId="0" nodeType="clickEffect">
                                  <p:stCondLst>
                                    <p:cond delay="0"/>
                                  </p:stCondLst>
                                  <p:iterate>
                                    <p:tmAbs val="0"/>
                                  </p:iterate>
                                  <p:childTnLst>
                                    <p:set>
                                      <p:cBhvr>
                                        <p:cTn id="18" fill="hold"/>
                                        <p:tgtEl>
                                          <p:spTgt spid="156"/>
                                        </p:tgtEl>
                                        <p:attrNameLst>
                                          <p:attrName>style.visibility</p:attrName>
                                        </p:attrNameLst>
                                      </p:cBhvr>
                                      <p:to>
                                        <p:strVal val="visible"/>
                                      </p:to>
                                    </p:set>
                                    <p:animEffect transition="in" filter="dissolve">
                                      <p:cBhvr>
                                        <p:cTn id="19" dur="2000"/>
                                        <p:tgtEl>
                                          <p:spTgt spid="156"/>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iterate>
                                    <p:tmAbs val="0"/>
                                  </p:iterate>
                                  <p:childTnLst>
                                    <p:set>
                                      <p:cBhvr>
                                        <p:cTn id="23" fill="hold"/>
                                        <p:tgtEl>
                                          <p:spTgt spid="157"/>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9" presetClass="entr" fill="hold" grpId="0" nodeType="clickEffect">
                                  <p:stCondLst>
                                    <p:cond delay="0"/>
                                  </p:stCondLst>
                                  <p:iterate>
                                    <p:tmAbs val="0"/>
                                  </p:iterate>
                                  <p:childTnLst>
                                    <p:set>
                                      <p:cBhvr>
                                        <p:cTn id="27" fill="hold"/>
                                        <p:tgtEl>
                                          <p:spTgt spid="158"/>
                                        </p:tgtEl>
                                        <p:attrNameLst>
                                          <p:attrName>style.visibility</p:attrName>
                                        </p:attrNameLst>
                                      </p:cBhvr>
                                      <p:to>
                                        <p:strVal val="visible"/>
                                      </p:to>
                                    </p:set>
                                    <p:animEffect transition="in" filter="dissolve">
                                      <p:cBhvr>
                                        <p:cTn id="28" dur="2000"/>
                                        <p:tgtEl>
                                          <p:spTgt spid="1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 grpId="0" animBg="1" advAuto="0"/>
      <p:bldP spid="156" grpId="0" animBg="1" advAuto="0"/>
      <p:bldP spid="157" grpId="0" animBg="1" advAuto="0"/>
      <p:bldP spid="158" grpId="0" animBg="1" advAuto="0"/>
      <p:bldP spid="160" grpId="0" animBg="1" advAuto="0"/>
      <p:bldP spid="161" grpId="0"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EFDFF"/>
        </a:solidFill>
        <a:effectLst/>
      </p:bgPr>
    </p:bg>
    <p:spTree>
      <p:nvGrpSpPr>
        <p:cNvPr id="1" name=""/>
        <p:cNvGrpSpPr/>
        <p:nvPr/>
      </p:nvGrpSpPr>
      <p:grpSpPr>
        <a:xfrm>
          <a:off x="0" y="0"/>
          <a:ext cx="0" cy="0"/>
          <a:chOff x="0" y="0"/>
          <a:chExt cx="0" cy="0"/>
        </a:xfrm>
      </p:grpSpPr>
      <p:pic>
        <p:nvPicPr>
          <p:cNvPr id="166" name="KuMi_ZSL_Logo_mit_Schutzraum_4c.jpg" descr="KuMi_ZSL_Logo_mit_Schutzraum_4c.jpg"/>
          <p:cNvPicPr>
            <a:picLocks noChangeAspect="1"/>
          </p:cNvPicPr>
          <p:nvPr/>
        </p:nvPicPr>
        <p:blipFill>
          <a:blip r:embed="rId3"/>
          <a:stretch>
            <a:fillRect/>
          </a:stretch>
        </p:blipFill>
        <p:spPr>
          <a:xfrm>
            <a:off x="11820181" y="9211561"/>
            <a:ext cx="973928" cy="427739"/>
          </a:xfrm>
          <a:prstGeom prst="rect">
            <a:avLst/>
          </a:prstGeom>
          <a:ln w="12700">
            <a:miter lim="400000"/>
          </a:ln>
        </p:spPr>
      </p:pic>
      <p:sp>
        <p:nvSpPr>
          <p:cNvPr id="167" name="I. RAUM"/>
          <p:cNvSpPr txBox="1"/>
          <p:nvPr/>
        </p:nvSpPr>
        <p:spPr>
          <a:xfrm>
            <a:off x="508000" y="69850"/>
            <a:ext cx="1363018" cy="590550"/>
          </a:xfrm>
          <a:prstGeom prst="rect">
            <a:avLst/>
          </a:prstGeom>
          <a:solidFill>
            <a:srgbClr val="E4E942"/>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lvl1pPr algn="l" defTabSz="594360">
              <a:defRPr sz="2520">
                <a:latin typeface="Avenir Next Regular"/>
                <a:ea typeface="Avenir Next Regular"/>
                <a:cs typeface="Avenir Next Regular"/>
                <a:sym typeface="Avenir Next Regular"/>
              </a:defRPr>
            </a:lvl1pPr>
          </a:lstStyle>
          <a:p>
            <a:r>
              <a:t>I. RAUM</a:t>
            </a:r>
          </a:p>
        </p:txBody>
      </p:sp>
      <p:sp>
        <p:nvSpPr>
          <p:cNvPr id="168" name="Handlungsraum (HR)"/>
          <p:cNvSpPr/>
          <p:nvPr/>
        </p:nvSpPr>
        <p:spPr>
          <a:xfrm>
            <a:off x="581113" y="5312428"/>
            <a:ext cx="3377230" cy="977901"/>
          </a:xfrm>
          <a:prstGeom prst="roundRect">
            <a:avLst>
              <a:gd name="adj" fmla="val 19481"/>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defTabSz="825500">
              <a:defRPr sz="2000">
                <a:latin typeface="Avenir Next Regular"/>
                <a:ea typeface="Avenir Next Regular"/>
                <a:cs typeface="Avenir Next Regular"/>
                <a:sym typeface="Avenir Next Regular"/>
              </a:defRPr>
            </a:lvl1pPr>
          </a:lstStyle>
          <a:p>
            <a:r>
              <a:t>Handlungsraum (HR)</a:t>
            </a:r>
          </a:p>
        </p:txBody>
      </p:sp>
      <p:sp>
        <p:nvSpPr>
          <p:cNvPr id="169" name="Anschauungsraum (AR)"/>
          <p:cNvSpPr/>
          <p:nvPr/>
        </p:nvSpPr>
        <p:spPr>
          <a:xfrm>
            <a:off x="4813785" y="2610033"/>
            <a:ext cx="3377230" cy="977901"/>
          </a:xfrm>
          <a:prstGeom prst="roundRect">
            <a:avLst>
              <a:gd name="adj" fmla="val 19481"/>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defTabSz="825500">
              <a:defRPr sz="2000">
                <a:latin typeface="Avenir Next Regular"/>
                <a:ea typeface="Avenir Next Regular"/>
                <a:cs typeface="Avenir Next Regular"/>
                <a:sym typeface="Avenir Next Regular"/>
              </a:defRPr>
            </a:lvl1pPr>
          </a:lstStyle>
          <a:p>
            <a:r>
              <a:t>Anschauungsraum (AR)</a:t>
            </a:r>
          </a:p>
        </p:txBody>
      </p:sp>
      <p:sp>
        <p:nvSpPr>
          <p:cNvPr id="170" name="gestimmter Raum (GR)"/>
          <p:cNvSpPr/>
          <p:nvPr/>
        </p:nvSpPr>
        <p:spPr>
          <a:xfrm>
            <a:off x="9281063" y="5312428"/>
            <a:ext cx="3377230" cy="977901"/>
          </a:xfrm>
          <a:prstGeom prst="roundRect">
            <a:avLst>
              <a:gd name="adj" fmla="val 19481"/>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defTabSz="825500">
              <a:defRPr sz="2000">
                <a:latin typeface="Avenir Next Regular"/>
                <a:ea typeface="Avenir Next Regular"/>
                <a:cs typeface="Avenir Next Regular"/>
                <a:sym typeface="Avenir Next Regular"/>
              </a:defRPr>
            </a:lvl1pPr>
          </a:lstStyle>
          <a:p>
            <a:r>
              <a:t>gestimmter Raum (GR)</a:t>
            </a:r>
          </a:p>
        </p:txBody>
      </p:sp>
      <p:sp>
        <p:nvSpPr>
          <p:cNvPr id="171" name="Linie"/>
          <p:cNvSpPr/>
          <p:nvPr/>
        </p:nvSpPr>
        <p:spPr>
          <a:xfrm flipH="1" flipV="1">
            <a:off x="4601788" y="5801378"/>
            <a:ext cx="4035829" cy="1"/>
          </a:xfrm>
          <a:prstGeom prst="line">
            <a:avLst/>
          </a:prstGeom>
          <a:ln w="50800">
            <a:solidFill>
              <a:srgbClr val="000000"/>
            </a:solidFill>
            <a:miter lim="400000"/>
            <a:headEnd type="arrow"/>
            <a:tailEnd type="arrow"/>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172" name="Linie"/>
          <p:cNvSpPr/>
          <p:nvPr/>
        </p:nvSpPr>
        <p:spPr>
          <a:xfrm flipH="1">
            <a:off x="2546492" y="3183575"/>
            <a:ext cx="1934261" cy="1934261"/>
          </a:xfrm>
          <a:prstGeom prst="line">
            <a:avLst/>
          </a:prstGeom>
          <a:ln w="50800">
            <a:solidFill>
              <a:srgbClr val="000000"/>
            </a:solidFill>
            <a:miter lim="400000"/>
            <a:headEnd type="arrow"/>
            <a:tailEnd type="arrow"/>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173" name="Linie"/>
          <p:cNvSpPr/>
          <p:nvPr/>
        </p:nvSpPr>
        <p:spPr>
          <a:xfrm>
            <a:off x="8407408" y="3186361"/>
            <a:ext cx="1928688" cy="1928688"/>
          </a:xfrm>
          <a:prstGeom prst="line">
            <a:avLst/>
          </a:prstGeom>
          <a:ln w="50800">
            <a:solidFill>
              <a:srgbClr val="000000"/>
            </a:solidFill>
            <a:miter lim="400000"/>
            <a:headEnd type="arrow"/>
            <a:tailEnd type="arrow"/>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174" name="Modell nach Ströker aus Wenzel 2004, S. 72 /  Zitate nach Wetter 2008, S. 5"/>
          <p:cNvSpPr txBox="1"/>
          <p:nvPr/>
        </p:nvSpPr>
        <p:spPr>
          <a:xfrm>
            <a:off x="8909912" y="8552835"/>
            <a:ext cx="3754730" cy="2413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800" b="0" spc="16">
                <a:latin typeface="Avenir Next Medium"/>
                <a:ea typeface="Avenir Next Medium"/>
                <a:cs typeface="Avenir Next Medium"/>
                <a:sym typeface="Avenir Next Medium"/>
              </a:defRPr>
            </a:lvl1pPr>
          </a:lstStyle>
          <a:p>
            <a:r>
              <a:t>Modell nach Ströker aus Wenzel 2004, S. 72 /  Zitate nach Wetter 2008, S. 5</a:t>
            </a:r>
          </a:p>
        </p:txBody>
      </p:sp>
      <p:pic>
        <p:nvPicPr>
          <p:cNvPr id="175" name="Grundriss.pdf" descr="Grundriss.pdf"/>
          <p:cNvPicPr>
            <a:picLocks noChangeAspect="1"/>
          </p:cNvPicPr>
          <p:nvPr/>
        </p:nvPicPr>
        <p:blipFill>
          <a:blip r:embed="rId4"/>
          <a:stretch>
            <a:fillRect/>
          </a:stretch>
        </p:blipFill>
        <p:spPr>
          <a:xfrm>
            <a:off x="11929047" y="88900"/>
            <a:ext cx="546101" cy="560162"/>
          </a:xfrm>
          <a:prstGeom prst="rect">
            <a:avLst/>
          </a:prstGeom>
          <a:ln w="38100">
            <a:solidFill>
              <a:srgbClr val="E4E942"/>
            </a:solidFill>
            <a:miter lim="400000"/>
          </a:ln>
        </p:spPr>
      </p:pic>
      <p:sp>
        <p:nvSpPr>
          <p:cNvPr id="176" name="„Der Handlungsraum ist auf das handelnde Subjekt bezogen.“"/>
          <p:cNvSpPr/>
          <p:nvPr/>
        </p:nvSpPr>
        <p:spPr>
          <a:xfrm>
            <a:off x="581113" y="6469401"/>
            <a:ext cx="3377230" cy="1497940"/>
          </a:xfrm>
          <a:prstGeom prst="roundRect">
            <a:avLst>
              <a:gd name="adj" fmla="val 12717"/>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defTabSz="825500">
              <a:defRPr sz="2000" b="0">
                <a:latin typeface="Avenir Next Medium"/>
                <a:ea typeface="Avenir Next Medium"/>
                <a:cs typeface="Avenir Next Medium"/>
                <a:sym typeface="Avenir Next Medium"/>
              </a:defRPr>
            </a:pPr>
            <a:r>
              <a:t>„Der </a:t>
            </a:r>
            <a:r>
              <a:rPr u="sng"/>
              <a:t>Handlungsraum</a:t>
            </a:r>
            <a:r>
              <a:t> ist auf das handelnde Subjekt bezogen.“</a:t>
            </a:r>
          </a:p>
        </p:txBody>
      </p:sp>
      <p:sp>
        <p:nvSpPr>
          <p:cNvPr id="177" name="„Der Anschauungsraum konzipiert sich aus einem panoramaartigen Überblick.“"/>
          <p:cNvSpPr/>
          <p:nvPr/>
        </p:nvSpPr>
        <p:spPr>
          <a:xfrm>
            <a:off x="4813785" y="3700622"/>
            <a:ext cx="3377230" cy="1721946"/>
          </a:xfrm>
          <a:prstGeom prst="roundRect">
            <a:avLst>
              <a:gd name="adj" fmla="val 11063"/>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defTabSz="825500">
              <a:defRPr sz="2000" b="0">
                <a:latin typeface="Avenir Next Medium"/>
                <a:ea typeface="Avenir Next Medium"/>
                <a:cs typeface="Avenir Next Medium"/>
                <a:sym typeface="Avenir Next Medium"/>
              </a:defRPr>
            </a:pPr>
            <a:r>
              <a:t>„Der </a:t>
            </a:r>
            <a:r>
              <a:rPr u="sng"/>
              <a:t>Anschauungsraum</a:t>
            </a:r>
            <a:r>
              <a:t> konzipiert sich aus einem panoramaartigen Überblick.“</a:t>
            </a:r>
          </a:p>
        </p:txBody>
      </p:sp>
      <p:sp>
        <p:nvSpPr>
          <p:cNvPr id="178" name="„Der gestimmte Raum zeigt das subjektive Empfinden und die Atmosphäre des Raumes, die durch den Protagonisten wahrgenommen wird.“"/>
          <p:cNvSpPr/>
          <p:nvPr/>
        </p:nvSpPr>
        <p:spPr>
          <a:xfrm>
            <a:off x="9281063" y="6469401"/>
            <a:ext cx="3377230" cy="1910713"/>
          </a:xfrm>
          <a:prstGeom prst="roundRect">
            <a:avLst>
              <a:gd name="adj" fmla="val 9970"/>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defTabSz="825500">
              <a:defRPr sz="1800" b="0">
                <a:latin typeface="Avenir Next Medium"/>
                <a:ea typeface="Avenir Next Medium"/>
                <a:cs typeface="Avenir Next Medium"/>
                <a:sym typeface="Avenir Next Medium"/>
              </a:defRPr>
            </a:pPr>
            <a:r>
              <a:t>„Der </a:t>
            </a:r>
            <a:r>
              <a:rPr u="sng"/>
              <a:t>gestimmte Raum</a:t>
            </a:r>
            <a:r>
              <a:t> zeigt das subjektive Empfinden und die Atmosphäre des Raumes, die durch den Protagonisten wahrgenommen wird.“</a:t>
            </a:r>
          </a:p>
        </p:txBody>
      </p:sp>
      <p:sp>
        <p:nvSpPr>
          <p:cNvPr id="179" name="drei Ebenen der Wahrnehmung"/>
          <p:cNvSpPr txBox="1"/>
          <p:nvPr/>
        </p:nvSpPr>
        <p:spPr>
          <a:xfrm>
            <a:off x="1268514" y="1181191"/>
            <a:ext cx="10131426"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drei Ebenen der Wahrnehmung</a:t>
            </a:r>
          </a:p>
        </p:txBody>
      </p:sp>
      <p:sp>
        <p:nvSpPr>
          <p:cNvPr id="180" name="A"/>
          <p:cNvSpPr txBox="1"/>
          <p:nvPr/>
        </p:nvSpPr>
        <p:spPr>
          <a:xfrm>
            <a:off x="514349" y="1181191"/>
            <a:ext cx="602616"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A</a:t>
            </a:r>
          </a:p>
        </p:txBody>
      </p:sp>
      <p:sp>
        <p:nvSpPr>
          <p:cNvPr id="181" name="Narratologisches Close-Reading"/>
          <p:cNvSpPr txBox="1"/>
          <p:nvPr/>
        </p:nvSpPr>
        <p:spPr>
          <a:xfrm>
            <a:off x="210691" y="9285730"/>
            <a:ext cx="2102347" cy="279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defTabSz="449580">
              <a:defRPr sz="1200">
                <a:latin typeface="Calibri"/>
                <a:ea typeface="Calibri"/>
                <a:cs typeface="Calibri"/>
                <a:sym typeface="Calibri"/>
              </a:defRPr>
            </a:lvl1pPr>
          </a:lstStyle>
          <a:p>
            <a:r>
              <a:t>Narratologisches Close-Reading</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80"/>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iterate>
                                    <p:tmAbs val="0"/>
                                  </p:iterate>
                                  <p:childTnLst>
                                    <p:set>
                                      <p:cBhvr>
                                        <p:cTn id="9" fill="hold"/>
                                        <p:tgtEl>
                                          <p:spTgt spid="179"/>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iterate>
                                    <p:tmAbs val="0"/>
                                  </p:iterate>
                                  <p:childTnLst>
                                    <p:set>
                                      <p:cBhvr>
                                        <p:cTn id="13" fill="hold"/>
                                        <p:tgtEl>
                                          <p:spTgt spid="169"/>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iterate>
                                    <p:tmAbs val="0"/>
                                  </p:iterate>
                                  <p:childTnLst>
                                    <p:set>
                                      <p:cBhvr>
                                        <p:cTn id="17" fill="hold"/>
                                        <p:tgtEl>
                                          <p:spTgt spid="168"/>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iterate>
                                    <p:tmAbs val="0"/>
                                  </p:iterate>
                                  <p:childTnLst>
                                    <p:set>
                                      <p:cBhvr>
                                        <p:cTn id="21" fill="hold"/>
                                        <p:tgtEl>
                                          <p:spTgt spid="170"/>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9" presetClass="entr" fill="hold" grpId="0" nodeType="clickEffect">
                                  <p:stCondLst>
                                    <p:cond delay="0"/>
                                  </p:stCondLst>
                                  <p:iterate>
                                    <p:tmAbs val="0"/>
                                  </p:iterate>
                                  <p:childTnLst>
                                    <p:set>
                                      <p:cBhvr>
                                        <p:cTn id="25" fill="hold"/>
                                        <p:tgtEl>
                                          <p:spTgt spid="172"/>
                                        </p:tgtEl>
                                        <p:attrNameLst>
                                          <p:attrName>style.visibility</p:attrName>
                                        </p:attrNameLst>
                                      </p:cBhvr>
                                      <p:to>
                                        <p:strVal val="visible"/>
                                      </p:to>
                                    </p:set>
                                    <p:animEffect transition="in" filter="dissolve">
                                      <p:cBhvr>
                                        <p:cTn id="26" dur="1000"/>
                                        <p:tgtEl>
                                          <p:spTgt spid="172"/>
                                        </p:tgtEl>
                                      </p:cBhvr>
                                    </p:animEffect>
                                  </p:childTnLst>
                                </p:cTn>
                              </p:par>
                            </p:childTnLst>
                          </p:cTn>
                        </p:par>
                        <p:par>
                          <p:cTn id="27" fill="hold">
                            <p:stCondLst>
                              <p:cond delay="1000"/>
                            </p:stCondLst>
                            <p:childTnLst>
                              <p:par>
                                <p:cTn id="28" presetID="9" presetClass="entr" fill="hold" grpId="0" nodeType="afterEffect">
                                  <p:stCondLst>
                                    <p:cond delay="0"/>
                                  </p:stCondLst>
                                  <p:iterate>
                                    <p:tmAbs val="0"/>
                                  </p:iterate>
                                  <p:childTnLst>
                                    <p:set>
                                      <p:cBhvr>
                                        <p:cTn id="29" fill="hold"/>
                                        <p:tgtEl>
                                          <p:spTgt spid="173"/>
                                        </p:tgtEl>
                                        <p:attrNameLst>
                                          <p:attrName>style.visibility</p:attrName>
                                        </p:attrNameLst>
                                      </p:cBhvr>
                                      <p:to>
                                        <p:strVal val="visible"/>
                                      </p:to>
                                    </p:set>
                                    <p:animEffect transition="in" filter="dissolve">
                                      <p:cBhvr>
                                        <p:cTn id="30" dur="1000"/>
                                        <p:tgtEl>
                                          <p:spTgt spid="173"/>
                                        </p:tgtEl>
                                      </p:cBhvr>
                                    </p:animEffect>
                                  </p:childTnLst>
                                </p:cTn>
                              </p:par>
                            </p:childTnLst>
                          </p:cTn>
                        </p:par>
                        <p:par>
                          <p:cTn id="31" fill="hold">
                            <p:stCondLst>
                              <p:cond delay="2000"/>
                            </p:stCondLst>
                            <p:childTnLst>
                              <p:par>
                                <p:cTn id="32" presetID="9" presetClass="entr" fill="hold" grpId="0" nodeType="afterEffect">
                                  <p:stCondLst>
                                    <p:cond delay="0"/>
                                  </p:stCondLst>
                                  <p:iterate>
                                    <p:tmAbs val="0"/>
                                  </p:iterate>
                                  <p:childTnLst>
                                    <p:set>
                                      <p:cBhvr>
                                        <p:cTn id="33" fill="hold"/>
                                        <p:tgtEl>
                                          <p:spTgt spid="171"/>
                                        </p:tgtEl>
                                        <p:attrNameLst>
                                          <p:attrName>style.visibility</p:attrName>
                                        </p:attrNameLst>
                                      </p:cBhvr>
                                      <p:to>
                                        <p:strVal val="visible"/>
                                      </p:to>
                                    </p:set>
                                    <p:animEffect transition="in" filter="dissolve">
                                      <p:cBhvr>
                                        <p:cTn id="34" dur="1000"/>
                                        <p:tgtEl>
                                          <p:spTgt spid="171"/>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iterate>
                                    <p:tmAbs val="0"/>
                                  </p:iterate>
                                  <p:childTnLst>
                                    <p:set>
                                      <p:cBhvr>
                                        <p:cTn id="38" fill="hold"/>
                                        <p:tgtEl>
                                          <p:spTgt spid="17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iterate>
                                    <p:tmAbs val="0"/>
                                  </p:iterate>
                                  <p:childTnLst>
                                    <p:set>
                                      <p:cBhvr>
                                        <p:cTn id="42" fill="hold"/>
                                        <p:tgtEl>
                                          <p:spTgt spid="17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iterate>
                                    <p:tmAbs val="0"/>
                                  </p:iterate>
                                  <p:childTnLst>
                                    <p:set>
                                      <p:cBhvr>
                                        <p:cTn id="46" fill="hold"/>
                                        <p:tgtEl>
                                          <p:spTgt spid="17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iterate>
                                    <p:tmAbs val="0"/>
                                  </p:iterate>
                                  <p:childTnLst>
                                    <p:set>
                                      <p:cBhvr>
                                        <p:cTn id="50" fill="hold"/>
                                        <p:tgtEl>
                                          <p:spTgt spid="1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 grpId="0" animBg="1" advAuto="0"/>
      <p:bldP spid="169" grpId="0" animBg="1" advAuto="0"/>
      <p:bldP spid="170" grpId="0" animBg="1" advAuto="0"/>
      <p:bldP spid="171" grpId="0" animBg="1" advAuto="0"/>
      <p:bldP spid="172" grpId="0" animBg="1" advAuto="0"/>
      <p:bldP spid="173" grpId="0" animBg="1" advAuto="0"/>
      <p:bldP spid="174" grpId="0" animBg="1" advAuto="0"/>
      <p:bldP spid="176" grpId="0" animBg="1" advAuto="0"/>
      <p:bldP spid="177" grpId="0" animBg="1" advAuto="0"/>
      <p:bldP spid="178" grpId="0" animBg="1" advAuto="0"/>
      <p:bldP spid="179" grpId="0" animBg="1" advAuto="0"/>
      <p:bldP spid="180" grpId="0"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EFDFF"/>
        </a:solidFill>
        <a:effectLst/>
      </p:bgPr>
    </p:bg>
    <p:spTree>
      <p:nvGrpSpPr>
        <p:cNvPr id="1" name=""/>
        <p:cNvGrpSpPr/>
        <p:nvPr/>
      </p:nvGrpSpPr>
      <p:grpSpPr>
        <a:xfrm>
          <a:off x="0" y="0"/>
          <a:ext cx="0" cy="0"/>
          <a:chOff x="0" y="0"/>
          <a:chExt cx="0" cy="0"/>
        </a:xfrm>
      </p:grpSpPr>
      <p:pic>
        <p:nvPicPr>
          <p:cNvPr id="200" name="Verbindungslinie" descr="Verbindungslinie"/>
          <p:cNvPicPr>
            <a:picLocks/>
          </p:cNvPicPr>
          <p:nvPr/>
        </p:nvPicPr>
        <p:blipFill>
          <a:blip r:embed="rId3"/>
          <a:stretch>
            <a:fillRect/>
          </a:stretch>
        </p:blipFill>
        <p:spPr>
          <a:xfrm>
            <a:off x="2142670" y="1498807"/>
            <a:ext cx="2989314" cy="2221192"/>
          </a:xfrm>
          <a:prstGeom prst="rect">
            <a:avLst/>
          </a:prstGeom>
        </p:spPr>
      </p:pic>
      <p:pic>
        <p:nvPicPr>
          <p:cNvPr id="186" name="KuMi_ZSL_Logo_mit_Schutzraum_4c.jpg" descr="KuMi_ZSL_Logo_mit_Schutzraum_4c.jpg"/>
          <p:cNvPicPr>
            <a:picLocks noChangeAspect="1"/>
          </p:cNvPicPr>
          <p:nvPr/>
        </p:nvPicPr>
        <p:blipFill>
          <a:blip r:embed="rId4"/>
          <a:stretch>
            <a:fillRect/>
          </a:stretch>
        </p:blipFill>
        <p:spPr>
          <a:xfrm>
            <a:off x="11820181" y="9211561"/>
            <a:ext cx="973928" cy="427739"/>
          </a:xfrm>
          <a:prstGeom prst="rect">
            <a:avLst/>
          </a:prstGeom>
          <a:ln w="12700">
            <a:miter lim="400000"/>
          </a:ln>
        </p:spPr>
      </p:pic>
      <p:sp>
        <p:nvSpPr>
          <p:cNvPr id="187" name="I. RAUM"/>
          <p:cNvSpPr txBox="1"/>
          <p:nvPr/>
        </p:nvSpPr>
        <p:spPr>
          <a:xfrm>
            <a:off x="508000" y="69850"/>
            <a:ext cx="1363018" cy="590550"/>
          </a:xfrm>
          <a:prstGeom prst="rect">
            <a:avLst/>
          </a:prstGeom>
          <a:solidFill>
            <a:srgbClr val="E4E942"/>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lvl1pPr algn="l" defTabSz="594360">
              <a:defRPr sz="2520">
                <a:latin typeface="Avenir Next Regular"/>
                <a:ea typeface="Avenir Next Regular"/>
                <a:cs typeface="Avenir Next Regular"/>
                <a:sym typeface="Avenir Next Regular"/>
              </a:defRPr>
            </a:lvl1pPr>
          </a:lstStyle>
          <a:p>
            <a:r>
              <a:t>I. RAUM</a:t>
            </a:r>
          </a:p>
        </p:txBody>
      </p:sp>
      <p:sp>
        <p:nvSpPr>
          <p:cNvPr id="188" name="Anschauungsraum (AR)"/>
          <p:cNvSpPr/>
          <p:nvPr/>
        </p:nvSpPr>
        <p:spPr>
          <a:xfrm>
            <a:off x="5060430" y="891461"/>
            <a:ext cx="2883940" cy="1375340"/>
          </a:xfrm>
          <a:prstGeom prst="roundRect">
            <a:avLst>
              <a:gd name="adj" fmla="val 11828"/>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defTabSz="825500">
              <a:defRPr sz="2000">
                <a:latin typeface="Avenir Next Regular"/>
                <a:ea typeface="Avenir Next Regular"/>
                <a:cs typeface="Avenir Next Regular"/>
                <a:sym typeface="Avenir Next Regular"/>
              </a:defRPr>
            </a:lvl1pPr>
          </a:lstStyle>
          <a:p>
            <a:r>
              <a:t>Anschauungsraum (AR)</a:t>
            </a:r>
          </a:p>
        </p:txBody>
      </p:sp>
      <p:sp>
        <p:nvSpPr>
          <p:cNvPr id="189" name="Handlungsraum…"/>
          <p:cNvSpPr/>
          <p:nvPr/>
        </p:nvSpPr>
        <p:spPr>
          <a:xfrm>
            <a:off x="607420" y="7453779"/>
            <a:ext cx="2883940" cy="1375340"/>
          </a:xfrm>
          <a:prstGeom prst="roundRect">
            <a:avLst>
              <a:gd name="adj" fmla="val 11828"/>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defTabSz="825500">
              <a:defRPr sz="2000">
                <a:latin typeface="Avenir Next Regular"/>
                <a:ea typeface="Avenir Next Regular"/>
                <a:cs typeface="Avenir Next Regular"/>
                <a:sym typeface="Avenir Next Regular"/>
              </a:defRPr>
            </a:pPr>
            <a:r>
              <a:t>Handlungsraum </a:t>
            </a:r>
          </a:p>
          <a:p>
            <a:pPr defTabSz="825500">
              <a:defRPr sz="2000">
                <a:latin typeface="Avenir Next Regular"/>
                <a:ea typeface="Avenir Next Regular"/>
                <a:cs typeface="Avenir Next Regular"/>
                <a:sym typeface="Avenir Next Regular"/>
              </a:defRPr>
            </a:pPr>
            <a:r>
              <a:t>(HR)</a:t>
            </a:r>
          </a:p>
        </p:txBody>
      </p:sp>
      <p:sp>
        <p:nvSpPr>
          <p:cNvPr id="190" name="Gestimmter Raum (GR)"/>
          <p:cNvSpPr/>
          <p:nvPr/>
        </p:nvSpPr>
        <p:spPr>
          <a:xfrm>
            <a:off x="9708170" y="7453779"/>
            <a:ext cx="2883939" cy="1375340"/>
          </a:xfrm>
          <a:prstGeom prst="roundRect">
            <a:avLst>
              <a:gd name="adj" fmla="val 11828"/>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defTabSz="825500">
              <a:defRPr sz="2000">
                <a:latin typeface="Avenir Next Regular"/>
                <a:ea typeface="Avenir Next Regular"/>
                <a:cs typeface="Avenir Next Regular"/>
                <a:sym typeface="Avenir Next Regular"/>
              </a:defRPr>
            </a:lvl1pPr>
          </a:lstStyle>
          <a:p>
            <a:r>
              <a:t>Gestimmter Raum (GR)</a:t>
            </a:r>
          </a:p>
        </p:txBody>
      </p:sp>
      <p:sp>
        <p:nvSpPr>
          <p:cNvPr id="191" name="Brille"/>
          <p:cNvSpPr/>
          <p:nvPr/>
        </p:nvSpPr>
        <p:spPr>
          <a:xfrm>
            <a:off x="8438539" y="1284770"/>
            <a:ext cx="1996907" cy="588721"/>
          </a:xfrm>
          <a:custGeom>
            <a:avLst/>
            <a:gdLst/>
            <a:ahLst/>
            <a:cxnLst>
              <a:cxn ang="0">
                <a:pos x="wd2" y="hd2"/>
              </a:cxn>
              <a:cxn ang="5400000">
                <a:pos x="wd2" y="hd2"/>
              </a:cxn>
              <a:cxn ang="10800000">
                <a:pos x="wd2" y="hd2"/>
              </a:cxn>
              <a:cxn ang="16200000">
                <a:pos x="wd2" y="hd2"/>
              </a:cxn>
            </a:cxnLst>
            <a:rect l="0" t="0" r="r" b="b"/>
            <a:pathLst>
              <a:path w="21568" h="20483" extrusionOk="0">
                <a:moveTo>
                  <a:pt x="3828" y="34"/>
                </a:moveTo>
                <a:cubicBezTo>
                  <a:pt x="2795" y="120"/>
                  <a:pt x="1590" y="388"/>
                  <a:pt x="183" y="887"/>
                </a:cubicBezTo>
                <a:cubicBezTo>
                  <a:pt x="67" y="928"/>
                  <a:pt x="-16" y="1277"/>
                  <a:pt x="3" y="1647"/>
                </a:cubicBezTo>
                <a:lnTo>
                  <a:pt x="159" y="4726"/>
                </a:lnTo>
                <a:cubicBezTo>
                  <a:pt x="174" y="5021"/>
                  <a:pt x="226" y="5272"/>
                  <a:pt x="303" y="5437"/>
                </a:cubicBezTo>
                <a:cubicBezTo>
                  <a:pt x="459" y="5769"/>
                  <a:pt x="741" y="6637"/>
                  <a:pt x="986" y="8812"/>
                </a:cubicBezTo>
                <a:cubicBezTo>
                  <a:pt x="1371" y="12238"/>
                  <a:pt x="1495" y="20483"/>
                  <a:pt x="5195" y="20483"/>
                </a:cubicBezTo>
                <a:cubicBezTo>
                  <a:pt x="7953" y="20483"/>
                  <a:pt x="8845" y="16694"/>
                  <a:pt x="9261" y="13204"/>
                </a:cubicBezTo>
                <a:cubicBezTo>
                  <a:pt x="9261" y="13205"/>
                  <a:pt x="9806" y="8539"/>
                  <a:pt x="10081" y="7718"/>
                </a:cubicBezTo>
                <a:cubicBezTo>
                  <a:pt x="10393" y="6787"/>
                  <a:pt x="11238" y="6899"/>
                  <a:pt x="11516" y="7718"/>
                </a:cubicBezTo>
                <a:cubicBezTo>
                  <a:pt x="11739" y="8377"/>
                  <a:pt x="12114" y="11522"/>
                  <a:pt x="12253" y="12728"/>
                </a:cubicBezTo>
                <a:cubicBezTo>
                  <a:pt x="12268" y="12866"/>
                  <a:pt x="12284" y="13004"/>
                  <a:pt x="12300" y="13143"/>
                </a:cubicBezTo>
                <a:cubicBezTo>
                  <a:pt x="12304" y="13180"/>
                  <a:pt x="12307" y="13204"/>
                  <a:pt x="12307" y="13204"/>
                </a:cubicBezTo>
                <a:cubicBezTo>
                  <a:pt x="12724" y="16694"/>
                  <a:pt x="13615" y="20483"/>
                  <a:pt x="16373" y="20483"/>
                </a:cubicBezTo>
                <a:cubicBezTo>
                  <a:pt x="20073" y="20483"/>
                  <a:pt x="20197" y="12239"/>
                  <a:pt x="20582" y="8812"/>
                </a:cubicBezTo>
                <a:cubicBezTo>
                  <a:pt x="20826" y="6639"/>
                  <a:pt x="21107" y="5776"/>
                  <a:pt x="21263" y="5443"/>
                </a:cubicBezTo>
                <a:cubicBezTo>
                  <a:pt x="21340" y="5277"/>
                  <a:pt x="21396" y="5022"/>
                  <a:pt x="21411" y="4726"/>
                </a:cubicBezTo>
                <a:lnTo>
                  <a:pt x="21565" y="1647"/>
                </a:lnTo>
                <a:cubicBezTo>
                  <a:pt x="21584" y="1277"/>
                  <a:pt x="21501" y="928"/>
                  <a:pt x="21385" y="887"/>
                </a:cubicBezTo>
                <a:cubicBezTo>
                  <a:pt x="15728" y="-1117"/>
                  <a:pt x="13325" y="564"/>
                  <a:pt x="12368" y="3069"/>
                </a:cubicBezTo>
                <a:cubicBezTo>
                  <a:pt x="12211" y="3480"/>
                  <a:pt x="12007" y="3631"/>
                  <a:pt x="11809" y="3485"/>
                </a:cubicBezTo>
                <a:cubicBezTo>
                  <a:pt x="11477" y="3239"/>
                  <a:pt x="11114" y="3102"/>
                  <a:pt x="10733" y="3102"/>
                </a:cubicBezTo>
                <a:cubicBezTo>
                  <a:pt x="10376" y="3102"/>
                  <a:pt x="10035" y="3219"/>
                  <a:pt x="9719" y="3436"/>
                </a:cubicBezTo>
                <a:cubicBezTo>
                  <a:pt x="9531" y="3565"/>
                  <a:pt x="9337" y="3422"/>
                  <a:pt x="9186" y="3036"/>
                </a:cubicBezTo>
                <a:cubicBezTo>
                  <a:pt x="8461" y="1173"/>
                  <a:pt x="6926" y="-226"/>
                  <a:pt x="3828" y="34"/>
                </a:cubicBezTo>
                <a:close/>
                <a:moveTo>
                  <a:pt x="987" y="1849"/>
                </a:moveTo>
                <a:cubicBezTo>
                  <a:pt x="1091" y="1849"/>
                  <a:pt x="1176" y="2122"/>
                  <a:pt x="1176" y="2457"/>
                </a:cubicBezTo>
                <a:cubicBezTo>
                  <a:pt x="1176" y="2792"/>
                  <a:pt x="1091" y="3064"/>
                  <a:pt x="987" y="3064"/>
                </a:cubicBezTo>
                <a:cubicBezTo>
                  <a:pt x="883" y="3064"/>
                  <a:pt x="799" y="2792"/>
                  <a:pt x="799" y="2457"/>
                </a:cubicBezTo>
                <a:cubicBezTo>
                  <a:pt x="799" y="2122"/>
                  <a:pt x="883" y="1849"/>
                  <a:pt x="987" y="1849"/>
                </a:cubicBezTo>
                <a:close/>
                <a:moveTo>
                  <a:pt x="20580" y="1849"/>
                </a:moveTo>
                <a:cubicBezTo>
                  <a:pt x="20684" y="1849"/>
                  <a:pt x="20769" y="2122"/>
                  <a:pt x="20769" y="2457"/>
                </a:cubicBezTo>
                <a:cubicBezTo>
                  <a:pt x="20769" y="2792"/>
                  <a:pt x="20684" y="3064"/>
                  <a:pt x="20580" y="3064"/>
                </a:cubicBezTo>
                <a:cubicBezTo>
                  <a:pt x="20476" y="3064"/>
                  <a:pt x="20392" y="2792"/>
                  <a:pt x="20392" y="2457"/>
                </a:cubicBezTo>
                <a:cubicBezTo>
                  <a:pt x="20392" y="2122"/>
                  <a:pt x="20476" y="1849"/>
                  <a:pt x="20580" y="1849"/>
                </a:cubicBezTo>
                <a:close/>
                <a:moveTo>
                  <a:pt x="5370" y="2210"/>
                </a:moveTo>
                <a:cubicBezTo>
                  <a:pt x="8656" y="2210"/>
                  <a:pt x="9321" y="6283"/>
                  <a:pt x="8825" y="11470"/>
                </a:cubicBezTo>
                <a:cubicBezTo>
                  <a:pt x="8328" y="16656"/>
                  <a:pt x="7551" y="18689"/>
                  <a:pt x="5249" y="18689"/>
                </a:cubicBezTo>
                <a:cubicBezTo>
                  <a:pt x="4602" y="18689"/>
                  <a:pt x="2359" y="19127"/>
                  <a:pt x="1908" y="11032"/>
                </a:cubicBezTo>
                <a:cubicBezTo>
                  <a:pt x="1456" y="2938"/>
                  <a:pt x="2480" y="2210"/>
                  <a:pt x="5370" y="2210"/>
                </a:cubicBezTo>
                <a:close/>
                <a:moveTo>
                  <a:pt x="16198" y="2210"/>
                </a:moveTo>
                <a:cubicBezTo>
                  <a:pt x="19087" y="2211"/>
                  <a:pt x="20112" y="2938"/>
                  <a:pt x="19660" y="11032"/>
                </a:cubicBezTo>
                <a:cubicBezTo>
                  <a:pt x="19209" y="19127"/>
                  <a:pt x="16966" y="18689"/>
                  <a:pt x="16319" y="18689"/>
                </a:cubicBezTo>
                <a:cubicBezTo>
                  <a:pt x="14017" y="18689"/>
                  <a:pt x="13240" y="16656"/>
                  <a:pt x="12743" y="11470"/>
                </a:cubicBezTo>
                <a:cubicBezTo>
                  <a:pt x="12247" y="6283"/>
                  <a:pt x="12912" y="2210"/>
                  <a:pt x="16198" y="2210"/>
                </a:cubicBezTo>
                <a:close/>
                <a:moveTo>
                  <a:pt x="987" y="4081"/>
                </a:moveTo>
                <a:cubicBezTo>
                  <a:pt x="1091" y="4081"/>
                  <a:pt x="1176" y="4353"/>
                  <a:pt x="1176" y="4688"/>
                </a:cubicBezTo>
                <a:cubicBezTo>
                  <a:pt x="1176" y="5023"/>
                  <a:pt x="1091" y="5295"/>
                  <a:pt x="987" y="5295"/>
                </a:cubicBezTo>
                <a:cubicBezTo>
                  <a:pt x="883" y="5295"/>
                  <a:pt x="799" y="5023"/>
                  <a:pt x="799" y="4688"/>
                </a:cubicBezTo>
                <a:cubicBezTo>
                  <a:pt x="799" y="4353"/>
                  <a:pt x="883" y="4081"/>
                  <a:pt x="987" y="4081"/>
                </a:cubicBezTo>
                <a:close/>
                <a:moveTo>
                  <a:pt x="20580" y="4081"/>
                </a:moveTo>
                <a:cubicBezTo>
                  <a:pt x="20684" y="4081"/>
                  <a:pt x="20769" y="4353"/>
                  <a:pt x="20769" y="4688"/>
                </a:cubicBezTo>
                <a:cubicBezTo>
                  <a:pt x="20769" y="5023"/>
                  <a:pt x="20684" y="5295"/>
                  <a:pt x="20580" y="5295"/>
                </a:cubicBezTo>
                <a:cubicBezTo>
                  <a:pt x="20476" y="5295"/>
                  <a:pt x="20392" y="5023"/>
                  <a:pt x="20392" y="4688"/>
                </a:cubicBezTo>
                <a:cubicBezTo>
                  <a:pt x="20392" y="4353"/>
                  <a:pt x="20476" y="4081"/>
                  <a:pt x="20580" y="4081"/>
                </a:cubicBezTo>
                <a:close/>
              </a:path>
            </a:pathLst>
          </a:custGeom>
          <a:solidFill>
            <a:srgbClr val="000000"/>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92" name="Fischgräten"/>
          <p:cNvSpPr/>
          <p:nvPr/>
        </p:nvSpPr>
        <p:spPr>
          <a:xfrm>
            <a:off x="10006123" y="6294520"/>
            <a:ext cx="2288033" cy="776817"/>
          </a:xfrm>
          <a:custGeom>
            <a:avLst/>
            <a:gdLst/>
            <a:ahLst/>
            <a:cxnLst>
              <a:cxn ang="0">
                <a:pos x="wd2" y="hd2"/>
              </a:cxn>
              <a:cxn ang="5400000">
                <a:pos x="wd2" y="hd2"/>
              </a:cxn>
              <a:cxn ang="10800000">
                <a:pos x="wd2" y="hd2"/>
              </a:cxn>
              <a:cxn ang="16200000">
                <a:pos x="wd2" y="hd2"/>
              </a:cxn>
            </a:cxnLst>
            <a:rect l="0" t="0" r="r" b="b"/>
            <a:pathLst>
              <a:path w="21515" h="21600" extrusionOk="0">
                <a:moveTo>
                  <a:pt x="12474" y="0"/>
                </a:moveTo>
                <a:cubicBezTo>
                  <a:pt x="12405" y="0"/>
                  <a:pt x="12345" y="161"/>
                  <a:pt x="12345" y="367"/>
                </a:cubicBezTo>
                <a:lnTo>
                  <a:pt x="12270" y="9103"/>
                </a:lnTo>
                <a:cubicBezTo>
                  <a:pt x="12270" y="9341"/>
                  <a:pt x="12201" y="9549"/>
                  <a:pt x="12121" y="9549"/>
                </a:cubicBezTo>
                <a:lnTo>
                  <a:pt x="12050" y="9549"/>
                </a:lnTo>
                <a:cubicBezTo>
                  <a:pt x="11965" y="9549"/>
                  <a:pt x="11895" y="9357"/>
                  <a:pt x="11890" y="9103"/>
                </a:cubicBezTo>
                <a:lnTo>
                  <a:pt x="11809" y="491"/>
                </a:lnTo>
                <a:cubicBezTo>
                  <a:pt x="11809" y="300"/>
                  <a:pt x="11756" y="144"/>
                  <a:pt x="11692" y="144"/>
                </a:cubicBezTo>
                <a:cubicBezTo>
                  <a:pt x="11627" y="144"/>
                  <a:pt x="11568" y="284"/>
                  <a:pt x="11568" y="491"/>
                </a:cubicBezTo>
                <a:lnTo>
                  <a:pt x="11487" y="9152"/>
                </a:lnTo>
                <a:cubicBezTo>
                  <a:pt x="11487" y="9390"/>
                  <a:pt x="11417" y="9578"/>
                  <a:pt x="11337" y="9593"/>
                </a:cubicBezTo>
                <a:lnTo>
                  <a:pt x="11273" y="9593"/>
                </a:lnTo>
                <a:cubicBezTo>
                  <a:pt x="11187" y="9593"/>
                  <a:pt x="11117" y="9406"/>
                  <a:pt x="11112" y="9152"/>
                </a:cubicBezTo>
                <a:lnTo>
                  <a:pt x="11037" y="748"/>
                </a:lnTo>
                <a:cubicBezTo>
                  <a:pt x="11037" y="542"/>
                  <a:pt x="10977" y="383"/>
                  <a:pt x="10908" y="367"/>
                </a:cubicBezTo>
                <a:cubicBezTo>
                  <a:pt x="10838" y="367"/>
                  <a:pt x="10779" y="526"/>
                  <a:pt x="10773" y="748"/>
                </a:cubicBezTo>
                <a:lnTo>
                  <a:pt x="10700" y="9212"/>
                </a:lnTo>
                <a:cubicBezTo>
                  <a:pt x="10700" y="9450"/>
                  <a:pt x="10629" y="9658"/>
                  <a:pt x="10549" y="9658"/>
                </a:cubicBezTo>
                <a:lnTo>
                  <a:pt x="10479" y="9658"/>
                </a:lnTo>
                <a:cubicBezTo>
                  <a:pt x="10393" y="9658"/>
                  <a:pt x="10323" y="9466"/>
                  <a:pt x="10318" y="9212"/>
                </a:cubicBezTo>
                <a:lnTo>
                  <a:pt x="10232" y="1125"/>
                </a:lnTo>
                <a:cubicBezTo>
                  <a:pt x="10232" y="950"/>
                  <a:pt x="10184" y="808"/>
                  <a:pt x="10125" y="808"/>
                </a:cubicBezTo>
                <a:cubicBezTo>
                  <a:pt x="10061" y="808"/>
                  <a:pt x="10013" y="950"/>
                  <a:pt x="10008" y="1125"/>
                </a:cubicBezTo>
                <a:lnTo>
                  <a:pt x="9916" y="9276"/>
                </a:lnTo>
                <a:cubicBezTo>
                  <a:pt x="9916" y="9514"/>
                  <a:pt x="9847" y="9706"/>
                  <a:pt x="9766" y="9722"/>
                </a:cubicBezTo>
                <a:lnTo>
                  <a:pt x="9696" y="9722"/>
                </a:lnTo>
                <a:cubicBezTo>
                  <a:pt x="9610" y="9722"/>
                  <a:pt x="9540" y="9530"/>
                  <a:pt x="9535" y="9276"/>
                </a:cubicBezTo>
                <a:lnTo>
                  <a:pt x="9455" y="1620"/>
                </a:lnTo>
                <a:cubicBezTo>
                  <a:pt x="9455" y="1430"/>
                  <a:pt x="9402" y="1284"/>
                  <a:pt x="9337" y="1269"/>
                </a:cubicBezTo>
                <a:cubicBezTo>
                  <a:pt x="9273" y="1269"/>
                  <a:pt x="9213" y="1414"/>
                  <a:pt x="9213" y="1620"/>
                </a:cubicBezTo>
                <a:lnTo>
                  <a:pt x="9133" y="9341"/>
                </a:lnTo>
                <a:cubicBezTo>
                  <a:pt x="9133" y="9579"/>
                  <a:pt x="9064" y="9771"/>
                  <a:pt x="8984" y="9787"/>
                </a:cubicBezTo>
                <a:lnTo>
                  <a:pt x="8913" y="9787"/>
                </a:lnTo>
                <a:cubicBezTo>
                  <a:pt x="8828" y="9787"/>
                  <a:pt x="8758" y="9594"/>
                  <a:pt x="8753" y="9341"/>
                </a:cubicBezTo>
                <a:lnTo>
                  <a:pt x="8667" y="2255"/>
                </a:lnTo>
                <a:cubicBezTo>
                  <a:pt x="8667" y="2080"/>
                  <a:pt x="8619" y="1918"/>
                  <a:pt x="8555" y="1918"/>
                </a:cubicBezTo>
                <a:cubicBezTo>
                  <a:pt x="8490" y="1918"/>
                  <a:pt x="8436" y="2064"/>
                  <a:pt x="8436" y="2255"/>
                </a:cubicBezTo>
                <a:lnTo>
                  <a:pt x="8350" y="9405"/>
                </a:lnTo>
                <a:cubicBezTo>
                  <a:pt x="8345" y="9643"/>
                  <a:pt x="8280" y="9830"/>
                  <a:pt x="8200" y="9846"/>
                </a:cubicBezTo>
                <a:lnTo>
                  <a:pt x="8131" y="9846"/>
                </a:lnTo>
                <a:cubicBezTo>
                  <a:pt x="8045" y="9846"/>
                  <a:pt x="7975" y="9659"/>
                  <a:pt x="7970" y="9405"/>
                </a:cubicBezTo>
                <a:lnTo>
                  <a:pt x="7885" y="3028"/>
                </a:lnTo>
                <a:cubicBezTo>
                  <a:pt x="7885" y="2853"/>
                  <a:pt x="7836" y="2711"/>
                  <a:pt x="7777" y="2711"/>
                </a:cubicBezTo>
                <a:cubicBezTo>
                  <a:pt x="7713" y="2711"/>
                  <a:pt x="7664" y="2837"/>
                  <a:pt x="7658" y="3028"/>
                </a:cubicBezTo>
                <a:lnTo>
                  <a:pt x="7573" y="9470"/>
                </a:lnTo>
                <a:cubicBezTo>
                  <a:pt x="7567" y="9707"/>
                  <a:pt x="7502" y="9895"/>
                  <a:pt x="7422" y="9911"/>
                </a:cubicBezTo>
                <a:lnTo>
                  <a:pt x="7353" y="9911"/>
                </a:lnTo>
                <a:cubicBezTo>
                  <a:pt x="7267" y="9911"/>
                  <a:pt x="7198" y="9723"/>
                  <a:pt x="7192" y="9470"/>
                </a:cubicBezTo>
                <a:lnTo>
                  <a:pt x="7112" y="3964"/>
                </a:lnTo>
                <a:cubicBezTo>
                  <a:pt x="7107" y="3774"/>
                  <a:pt x="7057" y="3633"/>
                  <a:pt x="6993" y="3617"/>
                </a:cubicBezTo>
                <a:cubicBezTo>
                  <a:pt x="6929" y="3601"/>
                  <a:pt x="6871" y="3758"/>
                  <a:pt x="6871" y="3964"/>
                </a:cubicBezTo>
                <a:lnTo>
                  <a:pt x="6790" y="9529"/>
                </a:lnTo>
                <a:cubicBezTo>
                  <a:pt x="6785" y="9767"/>
                  <a:pt x="6720" y="9959"/>
                  <a:pt x="6639" y="9975"/>
                </a:cubicBezTo>
                <a:lnTo>
                  <a:pt x="6564" y="9975"/>
                </a:lnTo>
                <a:cubicBezTo>
                  <a:pt x="6478" y="9975"/>
                  <a:pt x="6410" y="9787"/>
                  <a:pt x="6410" y="9549"/>
                </a:cubicBezTo>
                <a:lnTo>
                  <a:pt x="6329" y="5074"/>
                </a:lnTo>
                <a:cubicBezTo>
                  <a:pt x="6324" y="4900"/>
                  <a:pt x="6280" y="4758"/>
                  <a:pt x="6215" y="4742"/>
                </a:cubicBezTo>
                <a:cubicBezTo>
                  <a:pt x="6151" y="4726"/>
                  <a:pt x="6098" y="4884"/>
                  <a:pt x="6093" y="5074"/>
                </a:cubicBezTo>
                <a:lnTo>
                  <a:pt x="6013" y="9608"/>
                </a:lnTo>
                <a:cubicBezTo>
                  <a:pt x="6007" y="9846"/>
                  <a:pt x="5942" y="10039"/>
                  <a:pt x="5862" y="10039"/>
                </a:cubicBezTo>
                <a:lnTo>
                  <a:pt x="5781" y="10039"/>
                </a:lnTo>
                <a:cubicBezTo>
                  <a:pt x="5701" y="10039"/>
                  <a:pt x="5626" y="9862"/>
                  <a:pt x="5626" y="9608"/>
                </a:cubicBezTo>
                <a:lnTo>
                  <a:pt x="5557" y="6358"/>
                </a:lnTo>
                <a:cubicBezTo>
                  <a:pt x="5552" y="6167"/>
                  <a:pt x="5502" y="6027"/>
                  <a:pt x="5438" y="6011"/>
                </a:cubicBezTo>
                <a:cubicBezTo>
                  <a:pt x="5368" y="5995"/>
                  <a:pt x="5309" y="6151"/>
                  <a:pt x="5304" y="6358"/>
                </a:cubicBezTo>
                <a:lnTo>
                  <a:pt x="5235" y="9658"/>
                </a:lnTo>
                <a:cubicBezTo>
                  <a:pt x="5230" y="9896"/>
                  <a:pt x="5165" y="10068"/>
                  <a:pt x="5084" y="10084"/>
                </a:cubicBezTo>
                <a:lnTo>
                  <a:pt x="4994" y="10084"/>
                </a:lnTo>
                <a:cubicBezTo>
                  <a:pt x="4913" y="10084"/>
                  <a:pt x="4843" y="9911"/>
                  <a:pt x="4838" y="9673"/>
                </a:cubicBezTo>
                <a:lnTo>
                  <a:pt x="4774" y="7884"/>
                </a:lnTo>
                <a:cubicBezTo>
                  <a:pt x="4769" y="7725"/>
                  <a:pt x="4726" y="7583"/>
                  <a:pt x="4667" y="7567"/>
                </a:cubicBezTo>
                <a:cubicBezTo>
                  <a:pt x="4603" y="7551"/>
                  <a:pt x="4538" y="7694"/>
                  <a:pt x="4533" y="7884"/>
                </a:cubicBezTo>
                <a:lnTo>
                  <a:pt x="4468" y="9737"/>
                </a:lnTo>
                <a:cubicBezTo>
                  <a:pt x="4462" y="9959"/>
                  <a:pt x="4399" y="10133"/>
                  <a:pt x="4319" y="10148"/>
                </a:cubicBezTo>
                <a:lnTo>
                  <a:pt x="4243" y="10148"/>
                </a:lnTo>
                <a:cubicBezTo>
                  <a:pt x="4206" y="10148"/>
                  <a:pt x="4163" y="10104"/>
                  <a:pt x="4136" y="10024"/>
                </a:cubicBezTo>
                <a:cubicBezTo>
                  <a:pt x="3074" y="7107"/>
                  <a:pt x="1766" y="4726"/>
                  <a:pt x="297" y="3077"/>
                </a:cubicBezTo>
                <a:cubicBezTo>
                  <a:pt x="93" y="2855"/>
                  <a:pt x="-85" y="3551"/>
                  <a:pt x="44" y="4058"/>
                </a:cubicBezTo>
                <a:cubicBezTo>
                  <a:pt x="435" y="5596"/>
                  <a:pt x="902" y="8023"/>
                  <a:pt x="902" y="10798"/>
                </a:cubicBezTo>
                <a:cubicBezTo>
                  <a:pt x="902" y="13572"/>
                  <a:pt x="435" y="15983"/>
                  <a:pt x="44" y="17537"/>
                </a:cubicBezTo>
                <a:cubicBezTo>
                  <a:pt x="-85" y="18044"/>
                  <a:pt x="93" y="18745"/>
                  <a:pt x="297" y="18523"/>
                </a:cubicBezTo>
                <a:cubicBezTo>
                  <a:pt x="1766" y="16874"/>
                  <a:pt x="3074" y="14493"/>
                  <a:pt x="4136" y="11575"/>
                </a:cubicBezTo>
                <a:cubicBezTo>
                  <a:pt x="4163" y="11496"/>
                  <a:pt x="4206" y="11452"/>
                  <a:pt x="4243" y="11452"/>
                </a:cubicBezTo>
                <a:lnTo>
                  <a:pt x="4319" y="11452"/>
                </a:lnTo>
                <a:cubicBezTo>
                  <a:pt x="4394" y="11452"/>
                  <a:pt x="4457" y="11625"/>
                  <a:pt x="4468" y="11863"/>
                </a:cubicBezTo>
                <a:lnTo>
                  <a:pt x="4533" y="13716"/>
                </a:lnTo>
                <a:cubicBezTo>
                  <a:pt x="4538" y="13906"/>
                  <a:pt x="4597" y="14049"/>
                  <a:pt x="4667" y="14033"/>
                </a:cubicBezTo>
                <a:cubicBezTo>
                  <a:pt x="4726" y="14017"/>
                  <a:pt x="4769" y="13875"/>
                  <a:pt x="4774" y="13716"/>
                </a:cubicBezTo>
                <a:lnTo>
                  <a:pt x="4838" y="11927"/>
                </a:lnTo>
                <a:cubicBezTo>
                  <a:pt x="4849" y="11689"/>
                  <a:pt x="4913" y="11511"/>
                  <a:pt x="4994" y="11511"/>
                </a:cubicBezTo>
                <a:lnTo>
                  <a:pt x="5084" y="11511"/>
                </a:lnTo>
                <a:cubicBezTo>
                  <a:pt x="5165" y="11511"/>
                  <a:pt x="5230" y="11704"/>
                  <a:pt x="5235" y="11942"/>
                </a:cubicBezTo>
                <a:lnTo>
                  <a:pt x="5304" y="15237"/>
                </a:lnTo>
                <a:cubicBezTo>
                  <a:pt x="5309" y="15444"/>
                  <a:pt x="5368" y="15605"/>
                  <a:pt x="5438" y="15589"/>
                </a:cubicBezTo>
                <a:cubicBezTo>
                  <a:pt x="5502" y="15573"/>
                  <a:pt x="5552" y="15428"/>
                  <a:pt x="5557" y="15237"/>
                </a:cubicBezTo>
                <a:lnTo>
                  <a:pt x="5626" y="11987"/>
                </a:lnTo>
                <a:cubicBezTo>
                  <a:pt x="5631" y="11749"/>
                  <a:pt x="5701" y="11561"/>
                  <a:pt x="5781" y="11561"/>
                </a:cubicBezTo>
                <a:lnTo>
                  <a:pt x="5862" y="11561"/>
                </a:lnTo>
                <a:cubicBezTo>
                  <a:pt x="5942" y="11561"/>
                  <a:pt x="6007" y="11749"/>
                  <a:pt x="6013" y="11987"/>
                </a:cubicBezTo>
                <a:lnTo>
                  <a:pt x="6093" y="16526"/>
                </a:lnTo>
                <a:cubicBezTo>
                  <a:pt x="6098" y="16716"/>
                  <a:pt x="6151" y="16858"/>
                  <a:pt x="6215" y="16858"/>
                </a:cubicBezTo>
                <a:cubicBezTo>
                  <a:pt x="6274" y="16842"/>
                  <a:pt x="6324" y="16700"/>
                  <a:pt x="6329" y="16526"/>
                </a:cubicBezTo>
                <a:lnTo>
                  <a:pt x="6410" y="12051"/>
                </a:lnTo>
                <a:cubicBezTo>
                  <a:pt x="6415" y="11797"/>
                  <a:pt x="6484" y="11609"/>
                  <a:pt x="6564" y="11625"/>
                </a:cubicBezTo>
                <a:lnTo>
                  <a:pt x="6639" y="11625"/>
                </a:lnTo>
                <a:cubicBezTo>
                  <a:pt x="6720" y="11625"/>
                  <a:pt x="6785" y="11812"/>
                  <a:pt x="6790" y="12066"/>
                </a:cubicBezTo>
                <a:lnTo>
                  <a:pt x="6871" y="17636"/>
                </a:lnTo>
                <a:cubicBezTo>
                  <a:pt x="6876" y="17826"/>
                  <a:pt x="6929" y="17983"/>
                  <a:pt x="6993" y="17983"/>
                </a:cubicBezTo>
                <a:cubicBezTo>
                  <a:pt x="7057" y="17983"/>
                  <a:pt x="7107" y="17826"/>
                  <a:pt x="7112" y="17636"/>
                </a:cubicBezTo>
                <a:lnTo>
                  <a:pt x="7192" y="12130"/>
                </a:lnTo>
                <a:cubicBezTo>
                  <a:pt x="7198" y="11877"/>
                  <a:pt x="7267" y="11689"/>
                  <a:pt x="7353" y="11689"/>
                </a:cubicBezTo>
                <a:lnTo>
                  <a:pt x="7422" y="11689"/>
                </a:lnTo>
                <a:cubicBezTo>
                  <a:pt x="7502" y="11689"/>
                  <a:pt x="7567" y="11877"/>
                  <a:pt x="7573" y="12130"/>
                </a:cubicBezTo>
                <a:lnTo>
                  <a:pt x="7658" y="18567"/>
                </a:lnTo>
                <a:cubicBezTo>
                  <a:pt x="7658" y="18758"/>
                  <a:pt x="7713" y="18885"/>
                  <a:pt x="7777" y="18885"/>
                </a:cubicBezTo>
                <a:cubicBezTo>
                  <a:pt x="7836" y="18885"/>
                  <a:pt x="7885" y="18742"/>
                  <a:pt x="7885" y="18567"/>
                </a:cubicBezTo>
                <a:lnTo>
                  <a:pt x="7970" y="12195"/>
                </a:lnTo>
                <a:cubicBezTo>
                  <a:pt x="7975" y="11941"/>
                  <a:pt x="8045" y="11749"/>
                  <a:pt x="8131" y="11749"/>
                </a:cubicBezTo>
                <a:lnTo>
                  <a:pt x="8200" y="11749"/>
                </a:lnTo>
                <a:cubicBezTo>
                  <a:pt x="8280" y="11749"/>
                  <a:pt x="8345" y="11957"/>
                  <a:pt x="8350" y="12195"/>
                </a:cubicBezTo>
                <a:lnTo>
                  <a:pt x="8436" y="19345"/>
                </a:lnTo>
                <a:cubicBezTo>
                  <a:pt x="8436" y="19536"/>
                  <a:pt x="8490" y="19677"/>
                  <a:pt x="8555" y="19677"/>
                </a:cubicBezTo>
                <a:cubicBezTo>
                  <a:pt x="8614" y="19677"/>
                  <a:pt x="8667" y="19520"/>
                  <a:pt x="8667" y="19345"/>
                </a:cubicBezTo>
                <a:lnTo>
                  <a:pt x="8753" y="12259"/>
                </a:lnTo>
                <a:cubicBezTo>
                  <a:pt x="8758" y="12006"/>
                  <a:pt x="8828" y="11813"/>
                  <a:pt x="8913" y="11813"/>
                </a:cubicBezTo>
                <a:lnTo>
                  <a:pt x="8984" y="11813"/>
                </a:lnTo>
                <a:cubicBezTo>
                  <a:pt x="9064" y="11813"/>
                  <a:pt x="9128" y="12021"/>
                  <a:pt x="9133" y="12259"/>
                </a:cubicBezTo>
                <a:lnTo>
                  <a:pt x="9213" y="19980"/>
                </a:lnTo>
                <a:cubicBezTo>
                  <a:pt x="9213" y="20170"/>
                  <a:pt x="9273" y="20331"/>
                  <a:pt x="9337" y="20331"/>
                </a:cubicBezTo>
                <a:cubicBezTo>
                  <a:pt x="9402" y="20331"/>
                  <a:pt x="9449" y="20170"/>
                  <a:pt x="9455" y="19980"/>
                </a:cubicBezTo>
                <a:lnTo>
                  <a:pt x="9535" y="12324"/>
                </a:lnTo>
                <a:cubicBezTo>
                  <a:pt x="9535" y="12070"/>
                  <a:pt x="9610" y="11878"/>
                  <a:pt x="9696" y="11878"/>
                </a:cubicBezTo>
                <a:lnTo>
                  <a:pt x="9766" y="11878"/>
                </a:lnTo>
                <a:cubicBezTo>
                  <a:pt x="9847" y="11878"/>
                  <a:pt x="9910" y="12086"/>
                  <a:pt x="9916" y="12324"/>
                </a:cubicBezTo>
                <a:lnTo>
                  <a:pt x="10008" y="20470"/>
                </a:lnTo>
                <a:cubicBezTo>
                  <a:pt x="10008" y="20660"/>
                  <a:pt x="10061" y="20803"/>
                  <a:pt x="10125" y="20787"/>
                </a:cubicBezTo>
                <a:cubicBezTo>
                  <a:pt x="10184" y="20787"/>
                  <a:pt x="10232" y="20645"/>
                  <a:pt x="10232" y="20470"/>
                </a:cubicBezTo>
                <a:lnTo>
                  <a:pt x="10318" y="12383"/>
                </a:lnTo>
                <a:cubicBezTo>
                  <a:pt x="10323" y="12129"/>
                  <a:pt x="10393" y="11942"/>
                  <a:pt x="10479" y="11942"/>
                </a:cubicBezTo>
                <a:lnTo>
                  <a:pt x="10549" y="11942"/>
                </a:lnTo>
                <a:cubicBezTo>
                  <a:pt x="10629" y="11942"/>
                  <a:pt x="10700" y="12145"/>
                  <a:pt x="10700" y="12383"/>
                </a:cubicBezTo>
                <a:lnTo>
                  <a:pt x="10773" y="20852"/>
                </a:lnTo>
                <a:cubicBezTo>
                  <a:pt x="10773" y="21058"/>
                  <a:pt x="10832" y="21233"/>
                  <a:pt x="10908" y="21233"/>
                </a:cubicBezTo>
                <a:cubicBezTo>
                  <a:pt x="10977" y="21233"/>
                  <a:pt x="11031" y="21058"/>
                  <a:pt x="11037" y="20852"/>
                </a:cubicBezTo>
                <a:lnTo>
                  <a:pt x="11112" y="12448"/>
                </a:lnTo>
                <a:cubicBezTo>
                  <a:pt x="11112" y="12194"/>
                  <a:pt x="11187" y="12007"/>
                  <a:pt x="11273" y="12007"/>
                </a:cubicBezTo>
                <a:lnTo>
                  <a:pt x="11337" y="12007"/>
                </a:lnTo>
                <a:cubicBezTo>
                  <a:pt x="11417" y="12007"/>
                  <a:pt x="11482" y="12210"/>
                  <a:pt x="11487" y="12448"/>
                </a:cubicBezTo>
                <a:lnTo>
                  <a:pt x="11568" y="21104"/>
                </a:lnTo>
                <a:cubicBezTo>
                  <a:pt x="11568" y="21295"/>
                  <a:pt x="11627" y="21456"/>
                  <a:pt x="11692" y="21456"/>
                </a:cubicBezTo>
                <a:cubicBezTo>
                  <a:pt x="11756" y="21456"/>
                  <a:pt x="11809" y="21295"/>
                  <a:pt x="11809" y="21104"/>
                </a:cubicBezTo>
                <a:lnTo>
                  <a:pt x="11890" y="12497"/>
                </a:lnTo>
                <a:cubicBezTo>
                  <a:pt x="11890" y="12243"/>
                  <a:pt x="11965" y="12051"/>
                  <a:pt x="12050" y="12051"/>
                </a:cubicBezTo>
                <a:lnTo>
                  <a:pt x="12121" y="12051"/>
                </a:lnTo>
                <a:cubicBezTo>
                  <a:pt x="12201" y="12051"/>
                  <a:pt x="12270" y="12259"/>
                  <a:pt x="12270" y="12497"/>
                </a:cubicBezTo>
                <a:lnTo>
                  <a:pt x="12345" y="21233"/>
                </a:lnTo>
                <a:cubicBezTo>
                  <a:pt x="12345" y="21439"/>
                  <a:pt x="12405" y="21600"/>
                  <a:pt x="12474" y="21600"/>
                </a:cubicBezTo>
                <a:cubicBezTo>
                  <a:pt x="12539" y="21600"/>
                  <a:pt x="12591" y="21439"/>
                  <a:pt x="12597" y="21233"/>
                </a:cubicBezTo>
                <a:lnTo>
                  <a:pt x="12672" y="12562"/>
                </a:lnTo>
                <a:cubicBezTo>
                  <a:pt x="12672" y="12308"/>
                  <a:pt x="12747" y="12116"/>
                  <a:pt x="12833" y="12116"/>
                </a:cubicBezTo>
                <a:lnTo>
                  <a:pt x="12903" y="12116"/>
                </a:lnTo>
                <a:cubicBezTo>
                  <a:pt x="12984" y="12116"/>
                  <a:pt x="13047" y="12324"/>
                  <a:pt x="13052" y="12562"/>
                </a:cubicBezTo>
                <a:lnTo>
                  <a:pt x="13140" y="21263"/>
                </a:lnTo>
                <a:cubicBezTo>
                  <a:pt x="13140" y="21453"/>
                  <a:pt x="13193" y="21600"/>
                  <a:pt x="13257" y="21600"/>
                </a:cubicBezTo>
                <a:cubicBezTo>
                  <a:pt x="13321" y="21600"/>
                  <a:pt x="13369" y="21437"/>
                  <a:pt x="13369" y="21263"/>
                </a:cubicBezTo>
                <a:lnTo>
                  <a:pt x="13450" y="12621"/>
                </a:lnTo>
                <a:cubicBezTo>
                  <a:pt x="13450" y="12367"/>
                  <a:pt x="13525" y="12180"/>
                  <a:pt x="13611" y="12180"/>
                </a:cubicBezTo>
                <a:lnTo>
                  <a:pt x="13681" y="12180"/>
                </a:lnTo>
                <a:cubicBezTo>
                  <a:pt x="13761" y="12180"/>
                  <a:pt x="13825" y="12383"/>
                  <a:pt x="13830" y="12621"/>
                </a:cubicBezTo>
                <a:lnTo>
                  <a:pt x="13910" y="21184"/>
                </a:lnTo>
                <a:cubicBezTo>
                  <a:pt x="13910" y="21374"/>
                  <a:pt x="13970" y="21536"/>
                  <a:pt x="14034" y="21536"/>
                </a:cubicBezTo>
                <a:cubicBezTo>
                  <a:pt x="14099" y="21536"/>
                  <a:pt x="14152" y="21374"/>
                  <a:pt x="14152" y="21184"/>
                </a:cubicBezTo>
                <a:lnTo>
                  <a:pt x="14232" y="12685"/>
                </a:lnTo>
                <a:cubicBezTo>
                  <a:pt x="14232" y="12432"/>
                  <a:pt x="14307" y="12244"/>
                  <a:pt x="14393" y="12244"/>
                </a:cubicBezTo>
                <a:lnTo>
                  <a:pt x="14463" y="12244"/>
                </a:lnTo>
                <a:cubicBezTo>
                  <a:pt x="14544" y="12244"/>
                  <a:pt x="14614" y="12448"/>
                  <a:pt x="14614" y="12685"/>
                </a:cubicBezTo>
                <a:lnTo>
                  <a:pt x="14688" y="20995"/>
                </a:lnTo>
                <a:cubicBezTo>
                  <a:pt x="14688" y="21202"/>
                  <a:pt x="14747" y="21362"/>
                  <a:pt x="14817" y="21362"/>
                </a:cubicBezTo>
                <a:cubicBezTo>
                  <a:pt x="14881" y="21362"/>
                  <a:pt x="14936" y="21202"/>
                  <a:pt x="14941" y="20995"/>
                </a:cubicBezTo>
                <a:lnTo>
                  <a:pt x="15016" y="12750"/>
                </a:lnTo>
                <a:cubicBezTo>
                  <a:pt x="15016" y="12496"/>
                  <a:pt x="15092" y="12304"/>
                  <a:pt x="15177" y="12304"/>
                </a:cubicBezTo>
                <a:lnTo>
                  <a:pt x="15251" y="12304"/>
                </a:lnTo>
                <a:cubicBezTo>
                  <a:pt x="15332" y="12304"/>
                  <a:pt x="15397" y="12512"/>
                  <a:pt x="15402" y="12750"/>
                </a:cubicBezTo>
                <a:lnTo>
                  <a:pt x="15477" y="20549"/>
                </a:lnTo>
                <a:cubicBezTo>
                  <a:pt x="15477" y="20756"/>
                  <a:pt x="15537" y="20916"/>
                  <a:pt x="15606" y="20916"/>
                </a:cubicBezTo>
                <a:cubicBezTo>
                  <a:pt x="15671" y="20916"/>
                  <a:pt x="15723" y="20756"/>
                  <a:pt x="15729" y="20549"/>
                </a:cubicBezTo>
                <a:lnTo>
                  <a:pt x="15804" y="12814"/>
                </a:lnTo>
                <a:cubicBezTo>
                  <a:pt x="15804" y="12561"/>
                  <a:pt x="15879" y="12368"/>
                  <a:pt x="15965" y="12368"/>
                </a:cubicBezTo>
                <a:lnTo>
                  <a:pt x="16089" y="12383"/>
                </a:lnTo>
                <a:cubicBezTo>
                  <a:pt x="16175" y="12383"/>
                  <a:pt x="16238" y="12590"/>
                  <a:pt x="16238" y="12844"/>
                </a:cubicBezTo>
                <a:lnTo>
                  <a:pt x="16238" y="18349"/>
                </a:lnTo>
                <a:cubicBezTo>
                  <a:pt x="16238" y="19237"/>
                  <a:pt x="16533" y="19869"/>
                  <a:pt x="16823" y="19583"/>
                </a:cubicBezTo>
                <a:cubicBezTo>
                  <a:pt x="18550" y="17887"/>
                  <a:pt x="20083" y="15269"/>
                  <a:pt x="21327" y="11987"/>
                </a:cubicBezTo>
                <a:cubicBezTo>
                  <a:pt x="21451" y="11654"/>
                  <a:pt x="21515" y="11213"/>
                  <a:pt x="21515" y="10753"/>
                </a:cubicBezTo>
                <a:cubicBezTo>
                  <a:pt x="21515" y="10293"/>
                  <a:pt x="21451" y="9941"/>
                  <a:pt x="21327" y="9608"/>
                </a:cubicBezTo>
                <a:cubicBezTo>
                  <a:pt x="20083" y="6326"/>
                  <a:pt x="18550" y="3713"/>
                  <a:pt x="16823" y="2017"/>
                </a:cubicBezTo>
                <a:cubicBezTo>
                  <a:pt x="16533" y="1731"/>
                  <a:pt x="16238" y="2363"/>
                  <a:pt x="16238" y="3251"/>
                </a:cubicBezTo>
                <a:lnTo>
                  <a:pt x="16238" y="8756"/>
                </a:lnTo>
                <a:cubicBezTo>
                  <a:pt x="16238" y="9010"/>
                  <a:pt x="16175" y="9196"/>
                  <a:pt x="16089" y="9212"/>
                </a:cubicBezTo>
                <a:lnTo>
                  <a:pt x="15965" y="9232"/>
                </a:lnTo>
                <a:cubicBezTo>
                  <a:pt x="15879" y="9232"/>
                  <a:pt x="15809" y="9039"/>
                  <a:pt x="15804" y="8786"/>
                </a:cubicBezTo>
                <a:lnTo>
                  <a:pt x="15729" y="1046"/>
                </a:lnTo>
                <a:cubicBezTo>
                  <a:pt x="15729" y="855"/>
                  <a:pt x="15676" y="700"/>
                  <a:pt x="15606" y="684"/>
                </a:cubicBezTo>
                <a:cubicBezTo>
                  <a:pt x="15537" y="684"/>
                  <a:pt x="15477" y="839"/>
                  <a:pt x="15477" y="1046"/>
                </a:cubicBezTo>
                <a:lnTo>
                  <a:pt x="15402" y="8850"/>
                </a:lnTo>
                <a:cubicBezTo>
                  <a:pt x="15402" y="9088"/>
                  <a:pt x="15332" y="9291"/>
                  <a:pt x="15251" y="9291"/>
                </a:cubicBezTo>
                <a:lnTo>
                  <a:pt x="15177" y="9291"/>
                </a:lnTo>
                <a:cubicBezTo>
                  <a:pt x="15092" y="9291"/>
                  <a:pt x="15022" y="9104"/>
                  <a:pt x="15016" y="8850"/>
                </a:cubicBezTo>
                <a:lnTo>
                  <a:pt x="14941" y="605"/>
                </a:lnTo>
                <a:cubicBezTo>
                  <a:pt x="14941" y="414"/>
                  <a:pt x="14887" y="254"/>
                  <a:pt x="14817" y="238"/>
                </a:cubicBezTo>
                <a:cubicBezTo>
                  <a:pt x="14747" y="238"/>
                  <a:pt x="14688" y="398"/>
                  <a:pt x="14688" y="605"/>
                </a:cubicBezTo>
                <a:lnTo>
                  <a:pt x="14614" y="8915"/>
                </a:lnTo>
                <a:cubicBezTo>
                  <a:pt x="14614" y="9152"/>
                  <a:pt x="14544" y="9356"/>
                  <a:pt x="14463" y="9356"/>
                </a:cubicBezTo>
                <a:lnTo>
                  <a:pt x="14393" y="9356"/>
                </a:lnTo>
                <a:cubicBezTo>
                  <a:pt x="14307" y="9356"/>
                  <a:pt x="14238" y="9168"/>
                  <a:pt x="14232" y="8915"/>
                </a:cubicBezTo>
                <a:lnTo>
                  <a:pt x="14152" y="411"/>
                </a:lnTo>
                <a:cubicBezTo>
                  <a:pt x="14152" y="221"/>
                  <a:pt x="14099" y="64"/>
                  <a:pt x="14034" y="64"/>
                </a:cubicBezTo>
                <a:cubicBezTo>
                  <a:pt x="13970" y="64"/>
                  <a:pt x="13910" y="205"/>
                  <a:pt x="13910" y="411"/>
                </a:cubicBezTo>
                <a:lnTo>
                  <a:pt x="13830" y="8974"/>
                </a:lnTo>
                <a:cubicBezTo>
                  <a:pt x="13830" y="9212"/>
                  <a:pt x="13761" y="9420"/>
                  <a:pt x="13681" y="9420"/>
                </a:cubicBezTo>
                <a:lnTo>
                  <a:pt x="13611" y="9420"/>
                </a:lnTo>
                <a:cubicBezTo>
                  <a:pt x="13525" y="9420"/>
                  <a:pt x="13455" y="9228"/>
                  <a:pt x="13450" y="8974"/>
                </a:cubicBezTo>
                <a:lnTo>
                  <a:pt x="13369" y="332"/>
                </a:lnTo>
                <a:cubicBezTo>
                  <a:pt x="13369" y="158"/>
                  <a:pt x="13316" y="0"/>
                  <a:pt x="13257" y="0"/>
                </a:cubicBezTo>
                <a:cubicBezTo>
                  <a:pt x="13193" y="0"/>
                  <a:pt x="13140" y="142"/>
                  <a:pt x="13140" y="332"/>
                </a:cubicBezTo>
                <a:lnTo>
                  <a:pt x="13052" y="9038"/>
                </a:lnTo>
                <a:cubicBezTo>
                  <a:pt x="13052" y="9276"/>
                  <a:pt x="12984" y="9469"/>
                  <a:pt x="12903" y="9484"/>
                </a:cubicBezTo>
                <a:lnTo>
                  <a:pt x="12833" y="9484"/>
                </a:lnTo>
                <a:cubicBezTo>
                  <a:pt x="12747" y="9484"/>
                  <a:pt x="12677" y="9292"/>
                  <a:pt x="12672" y="9038"/>
                </a:cubicBezTo>
                <a:lnTo>
                  <a:pt x="12597" y="367"/>
                </a:lnTo>
                <a:cubicBezTo>
                  <a:pt x="12597" y="176"/>
                  <a:pt x="12544" y="16"/>
                  <a:pt x="12474" y="0"/>
                </a:cubicBezTo>
                <a:close/>
                <a:moveTo>
                  <a:pt x="18624" y="6695"/>
                </a:moveTo>
                <a:cubicBezTo>
                  <a:pt x="18887" y="6695"/>
                  <a:pt x="19107" y="7329"/>
                  <a:pt x="19107" y="8122"/>
                </a:cubicBezTo>
                <a:cubicBezTo>
                  <a:pt x="19102" y="8915"/>
                  <a:pt x="18887" y="9549"/>
                  <a:pt x="18624" y="9549"/>
                </a:cubicBezTo>
                <a:cubicBezTo>
                  <a:pt x="18362" y="9549"/>
                  <a:pt x="18142" y="8915"/>
                  <a:pt x="18142" y="8122"/>
                </a:cubicBezTo>
                <a:cubicBezTo>
                  <a:pt x="18142" y="7345"/>
                  <a:pt x="18356" y="6695"/>
                  <a:pt x="18624" y="6695"/>
                </a:cubicBezTo>
                <a:close/>
              </a:path>
            </a:pathLst>
          </a:custGeom>
          <a:solidFill>
            <a:srgbClr val="000000"/>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93" name="Kerze"/>
          <p:cNvSpPr/>
          <p:nvPr/>
        </p:nvSpPr>
        <p:spPr>
          <a:xfrm>
            <a:off x="1538381" y="4876800"/>
            <a:ext cx="1022018" cy="2297744"/>
          </a:xfrm>
          <a:custGeom>
            <a:avLst/>
            <a:gdLst/>
            <a:ahLst/>
            <a:cxnLst>
              <a:cxn ang="0">
                <a:pos x="wd2" y="hd2"/>
              </a:cxn>
              <a:cxn ang="5400000">
                <a:pos x="wd2" y="hd2"/>
              </a:cxn>
              <a:cxn ang="10800000">
                <a:pos x="wd2" y="hd2"/>
              </a:cxn>
              <a:cxn ang="16200000">
                <a:pos x="wd2" y="hd2"/>
              </a:cxn>
            </a:cxnLst>
            <a:rect l="0" t="0" r="r" b="b"/>
            <a:pathLst>
              <a:path w="21600" h="21599" extrusionOk="0">
                <a:moveTo>
                  <a:pt x="10447" y="0"/>
                </a:moveTo>
                <a:cubicBezTo>
                  <a:pt x="10654" y="1112"/>
                  <a:pt x="8737" y="1133"/>
                  <a:pt x="8737" y="2024"/>
                </a:cubicBezTo>
                <a:cubicBezTo>
                  <a:pt x="8737" y="2402"/>
                  <a:pt x="9149" y="2748"/>
                  <a:pt x="9841" y="3044"/>
                </a:cubicBezTo>
                <a:cubicBezTo>
                  <a:pt x="9841" y="3034"/>
                  <a:pt x="9841" y="3023"/>
                  <a:pt x="9841" y="3012"/>
                </a:cubicBezTo>
                <a:cubicBezTo>
                  <a:pt x="9841" y="2618"/>
                  <a:pt x="10206" y="2261"/>
                  <a:pt x="10789" y="2007"/>
                </a:cubicBezTo>
                <a:cubicBezTo>
                  <a:pt x="11371" y="2261"/>
                  <a:pt x="11737" y="2618"/>
                  <a:pt x="11737" y="3012"/>
                </a:cubicBezTo>
                <a:cubicBezTo>
                  <a:pt x="11737" y="3023"/>
                  <a:pt x="11737" y="3034"/>
                  <a:pt x="11737" y="3044"/>
                </a:cubicBezTo>
                <a:cubicBezTo>
                  <a:pt x="12440" y="2753"/>
                  <a:pt x="12840" y="2402"/>
                  <a:pt x="12840" y="2024"/>
                </a:cubicBezTo>
                <a:cubicBezTo>
                  <a:pt x="12852" y="1387"/>
                  <a:pt x="12292" y="551"/>
                  <a:pt x="10447" y="0"/>
                </a:cubicBezTo>
                <a:close/>
                <a:moveTo>
                  <a:pt x="10303" y="3390"/>
                </a:moveTo>
                <a:lnTo>
                  <a:pt x="10303" y="4578"/>
                </a:lnTo>
                <a:lnTo>
                  <a:pt x="815" y="7016"/>
                </a:lnTo>
                <a:cubicBezTo>
                  <a:pt x="318" y="7146"/>
                  <a:pt x="0" y="7383"/>
                  <a:pt x="0" y="7642"/>
                </a:cubicBezTo>
                <a:cubicBezTo>
                  <a:pt x="0" y="7642"/>
                  <a:pt x="0" y="21195"/>
                  <a:pt x="0" y="21422"/>
                </a:cubicBezTo>
                <a:cubicBezTo>
                  <a:pt x="0" y="21600"/>
                  <a:pt x="315" y="21599"/>
                  <a:pt x="315" y="21599"/>
                </a:cubicBezTo>
                <a:lnTo>
                  <a:pt x="21346" y="21599"/>
                </a:lnTo>
                <a:cubicBezTo>
                  <a:pt x="21346" y="21599"/>
                  <a:pt x="21600" y="21595"/>
                  <a:pt x="21600" y="21422"/>
                </a:cubicBezTo>
                <a:cubicBezTo>
                  <a:pt x="21600" y="21190"/>
                  <a:pt x="21600" y="7642"/>
                  <a:pt x="21600" y="7642"/>
                </a:cubicBezTo>
                <a:cubicBezTo>
                  <a:pt x="21588" y="7383"/>
                  <a:pt x="21287" y="7146"/>
                  <a:pt x="20777" y="7016"/>
                </a:cubicBezTo>
                <a:lnTo>
                  <a:pt x="11274" y="4578"/>
                </a:lnTo>
                <a:lnTo>
                  <a:pt x="11274" y="3390"/>
                </a:lnTo>
                <a:lnTo>
                  <a:pt x="10303" y="3390"/>
                </a:lnTo>
                <a:close/>
              </a:path>
            </a:pathLst>
          </a:custGeom>
          <a:solidFill>
            <a:srgbClr val="000000"/>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pic>
        <p:nvPicPr>
          <p:cNvPr id="202" name="Verbindungslinie" descr="Verbindungslinie"/>
          <p:cNvPicPr>
            <a:picLocks/>
          </p:cNvPicPr>
          <p:nvPr/>
        </p:nvPicPr>
        <p:blipFill>
          <a:blip r:embed="rId5"/>
          <a:stretch>
            <a:fillRect/>
          </a:stretch>
        </p:blipFill>
        <p:spPr>
          <a:xfrm>
            <a:off x="3369910" y="6670379"/>
            <a:ext cx="3538821" cy="2003460"/>
          </a:xfrm>
          <a:prstGeom prst="rect">
            <a:avLst/>
          </a:prstGeom>
        </p:spPr>
      </p:pic>
      <p:pic>
        <p:nvPicPr>
          <p:cNvPr id="204" name="Verbindungslinie" descr="Verbindungslinie"/>
          <p:cNvPicPr>
            <a:picLocks/>
          </p:cNvPicPr>
          <p:nvPr/>
        </p:nvPicPr>
        <p:blipFill>
          <a:blip r:embed="rId6"/>
          <a:stretch>
            <a:fillRect/>
          </a:stretch>
        </p:blipFill>
        <p:spPr>
          <a:xfrm>
            <a:off x="9232534" y="4061630"/>
            <a:ext cx="3757266" cy="3493453"/>
          </a:xfrm>
          <a:prstGeom prst="rect">
            <a:avLst/>
          </a:prstGeom>
        </p:spPr>
      </p:pic>
      <p:pic>
        <p:nvPicPr>
          <p:cNvPr id="196" name="Bild" descr="Bild"/>
          <p:cNvPicPr>
            <a:picLocks noChangeAspect="1"/>
          </p:cNvPicPr>
          <p:nvPr/>
        </p:nvPicPr>
        <p:blipFill>
          <a:blip r:embed="rId7">
            <a:alphaModFix amt="85000"/>
          </a:blip>
          <a:stretch>
            <a:fillRect/>
          </a:stretch>
        </p:blipFill>
        <p:spPr>
          <a:xfrm>
            <a:off x="3697142" y="3007358"/>
            <a:ext cx="5610516" cy="3738884"/>
          </a:xfrm>
          <a:prstGeom prst="rect">
            <a:avLst/>
          </a:prstGeom>
          <a:ln w="12700">
            <a:solidFill>
              <a:srgbClr val="000000"/>
            </a:solidFill>
            <a:miter lim="400000"/>
          </a:ln>
        </p:spPr>
      </p:pic>
      <p:sp>
        <p:nvSpPr>
          <p:cNvPr id="197" name="https://pixabay.com/de/photos/aachener-dom-kirche-gotteshaus-2141606/"/>
          <p:cNvSpPr txBox="1"/>
          <p:nvPr/>
        </p:nvSpPr>
        <p:spPr>
          <a:xfrm>
            <a:off x="8244021" y="9331286"/>
            <a:ext cx="2837994" cy="1882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600"/>
            </a:lvl1pPr>
          </a:lstStyle>
          <a:p>
            <a:r>
              <a:t>https://pixabay.com/de/photos/aachener-dom-kirche-gotteshaus-2141606/</a:t>
            </a:r>
          </a:p>
        </p:txBody>
      </p:sp>
      <p:pic>
        <p:nvPicPr>
          <p:cNvPr id="198" name="Grundriss.pdf" descr="Grundriss.pdf"/>
          <p:cNvPicPr>
            <a:picLocks noChangeAspect="1"/>
          </p:cNvPicPr>
          <p:nvPr/>
        </p:nvPicPr>
        <p:blipFill>
          <a:blip r:embed="rId8"/>
          <a:stretch>
            <a:fillRect/>
          </a:stretch>
        </p:blipFill>
        <p:spPr>
          <a:xfrm>
            <a:off x="11929047" y="88900"/>
            <a:ext cx="546101" cy="560162"/>
          </a:xfrm>
          <a:prstGeom prst="rect">
            <a:avLst/>
          </a:prstGeom>
          <a:ln w="38100">
            <a:solidFill>
              <a:srgbClr val="E4E942"/>
            </a:solidFill>
            <a:miter lim="400000"/>
          </a:ln>
        </p:spPr>
      </p:pic>
      <p:sp>
        <p:nvSpPr>
          <p:cNvPr id="199" name="Narratologisches Close-Reading"/>
          <p:cNvSpPr txBox="1"/>
          <p:nvPr/>
        </p:nvSpPr>
        <p:spPr>
          <a:xfrm>
            <a:off x="210691" y="9285730"/>
            <a:ext cx="2102347" cy="279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defTabSz="449580">
              <a:defRPr sz="1200">
                <a:latin typeface="Calibri"/>
                <a:ea typeface="Calibri"/>
                <a:cs typeface="Calibri"/>
                <a:sym typeface="Calibri"/>
              </a:defRPr>
            </a:lvl1pPr>
          </a:lstStyle>
          <a:p>
            <a:r>
              <a:t>Narratologisches Close-Reading</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fill="hold" grpId="0" nodeType="clickEffect">
                                  <p:stCondLst>
                                    <p:cond delay="0"/>
                                  </p:stCondLst>
                                  <p:iterate>
                                    <p:tmAbs val="0"/>
                                  </p:iterate>
                                  <p:childTnLst>
                                    <p:set>
                                      <p:cBhvr>
                                        <p:cTn id="6" fill="hold"/>
                                        <p:tgtEl>
                                          <p:spTgt spid="196"/>
                                        </p:tgtEl>
                                        <p:attrNameLst>
                                          <p:attrName>style.visibility</p:attrName>
                                        </p:attrNameLst>
                                      </p:cBhvr>
                                      <p:to>
                                        <p:strVal val="visible"/>
                                      </p:to>
                                    </p:set>
                                    <p:animEffect transition="in" filter="fade">
                                      <p:cBhvr>
                                        <p:cTn id="7" dur="2000"/>
                                        <p:tgtEl>
                                          <p:spTgt spid="19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iterate>
                                    <p:tmAbs val="0"/>
                                  </p:iterate>
                                  <p:childTnLst>
                                    <p:set>
                                      <p:cBhvr>
                                        <p:cTn id="11" fill="hold"/>
                                        <p:tgtEl>
                                          <p:spTgt spid="18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iterate>
                                    <p:tmAbs val="0"/>
                                  </p:iterate>
                                  <p:childTnLst>
                                    <p:set>
                                      <p:cBhvr>
                                        <p:cTn id="15" fill="hold"/>
                                        <p:tgtEl>
                                          <p:spTgt spid="18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iterate>
                                    <p:tmAbs val="0"/>
                                  </p:iterate>
                                  <p:childTnLst>
                                    <p:set>
                                      <p:cBhvr>
                                        <p:cTn id="19" fill="hold"/>
                                        <p:tgtEl>
                                          <p:spTgt spid="190"/>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9" presetClass="entr" fill="hold" grpId="0" nodeType="clickEffect">
                                  <p:stCondLst>
                                    <p:cond delay="0"/>
                                  </p:stCondLst>
                                  <p:iterate>
                                    <p:tmAbs val="0"/>
                                  </p:iterate>
                                  <p:childTnLst>
                                    <p:set>
                                      <p:cBhvr>
                                        <p:cTn id="23" fill="hold"/>
                                        <p:tgtEl>
                                          <p:spTgt spid="200"/>
                                        </p:tgtEl>
                                        <p:attrNameLst>
                                          <p:attrName>style.visibility</p:attrName>
                                        </p:attrNameLst>
                                      </p:cBhvr>
                                      <p:to>
                                        <p:strVal val="visible"/>
                                      </p:to>
                                    </p:set>
                                    <p:animEffect transition="in" filter="dissolve">
                                      <p:cBhvr>
                                        <p:cTn id="24" dur="2000"/>
                                        <p:tgtEl>
                                          <p:spTgt spid="200"/>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iterate>
                                    <p:tmAbs val="0"/>
                                  </p:iterate>
                                  <p:childTnLst>
                                    <p:set>
                                      <p:cBhvr>
                                        <p:cTn id="28" fill="hold"/>
                                        <p:tgtEl>
                                          <p:spTgt spid="19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9" presetClass="entr" fill="hold" grpId="0" nodeType="clickEffect">
                                  <p:stCondLst>
                                    <p:cond delay="0"/>
                                  </p:stCondLst>
                                  <p:iterate>
                                    <p:tmAbs val="0"/>
                                  </p:iterate>
                                  <p:childTnLst>
                                    <p:set>
                                      <p:cBhvr>
                                        <p:cTn id="32" fill="hold"/>
                                        <p:tgtEl>
                                          <p:spTgt spid="202"/>
                                        </p:tgtEl>
                                        <p:attrNameLst>
                                          <p:attrName>style.visibility</p:attrName>
                                        </p:attrNameLst>
                                      </p:cBhvr>
                                      <p:to>
                                        <p:strVal val="visible"/>
                                      </p:to>
                                    </p:set>
                                    <p:animEffect transition="in" filter="dissolve">
                                      <p:cBhvr>
                                        <p:cTn id="33" dur="2000"/>
                                        <p:tgtEl>
                                          <p:spTgt spid="202"/>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iterate>
                                    <p:tmAbs val="0"/>
                                  </p:iterate>
                                  <p:childTnLst>
                                    <p:set>
                                      <p:cBhvr>
                                        <p:cTn id="37" fill="hold"/>
                                        <p:tgtEl>
                                          <p:spTgt spid="193"/>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9" presetClass="entr" fill="hold" grpId="0" nodeType="clickEffect">
                                  <p:stCondLst>
                                    <p:cond delay="0"/>
                                  </p:stCondLst>
                                  <p:iterate>
                                    <p:tmAbs val="0"/>
                                  </p:iterate>
                                  <p:childTnLst>
                                    <p:set>
                                      <p:cBhvr>
                                        <p:cTn id="41" fill="hold"/>
                                        <p:tgtEl>
                                          <p:spTgt spid="204"/>
                                        </p:tgtEl>
                                        <p:attrNameLst>
                                          <p:attrName>style.visibility</p:attrName>
                                        </p:attrNameLst>
                                      </p:cBhvr>
                                      <p:to>
                                        <p:strVal val="visible"/>
                                      </p:to>
                                    </p:set>
                                    <p:animEffect transition="in" filter="dissolve">
                                      <p:cBhvr>
                                        <p:cTn id="42" dur="2000"/>
                                        <p:tgtEl>
                                          <p:spTgt spid="204"/>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iterate>
                                    <p:tmAbs val="0"/>
                                  </p:iterate>
                                  <p:childTnLst>
                                    <p:set>
                                      <p:cBhvr>
                                        <p:cTn id="46" fill="hold"/>
                                        <p:tgtEl>
                                          <p:spTgt spid="1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 grpId="0" animBg="1" advAuto="0"/>
      <p:bldP spid="188" grpId="0" animBg="1" advAuto="0"/>
      <p:bldP spid="189" grpId="0" animBg="1" advAuto="0"/>
      <p:bldP spid="190" grpId="0" animBg="1" advAuto="0"/>
      <p:bldP spid="191" grpId="0" animBg="1" advAuto="0"/>
      <p:bldP spid="192" grpId="0" animBg="1" advAuto="0"/>
      <p:bldP spid="193" grpId="0" animBg="1" advAuto="0"/>
      <p:bldP spid="202" grpId="0" animBg="1" advAuto="0"/>
      <p:bldP spid="204" grpId="0" animBg="1" advAuto="0"/>
      <p:bldP spid="196" grpId="0"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EFDFF"/>
        </a:solidFill>
        <a:effectLst/>
      </p:bgPr>
    </p:bg>
    <p:spTree>
      <p:nvGrpSpPr>
        <p:cNvPr id="1" name=""/>
        <p:cNvGrpSpPr/>
        <p:nvPr/>
      </p:nvGrpSpPr>
      <p:grpSpPr>
        <a:xfrm>
          <a:off x="0" y="0"/>
          <a:ext cx="0" cy="0"/>
          <a:chOff x="0" y="0"/>
          <a:chExt cx="0" cy="0"/>
        </a:xfrm>
      </p:grpSpPr>
      <p:pic>
        <p:nvPicPr>
          <p:cNvPr id="209" name="KuMi_ZSL_Logo_mit_Schutzraum_4c.jpg" descr="KuMi_ZSL_Logo_mit_Schutzraum_4c.jpg"/>
          <p:cNvPicPr>
            <a:picLocks noChangeAspect="1"/>
          </p:cNvPicPr>
          <p:nvPr/>
        </p:nvPicPr>
        <p:blipFill>
          <a:blip r:embed="rId3"/>
          <a:stretch>
            <a:fillRect/>
          </a:stretch>
        </p:blipFill>
        <p:spPr>
          <a:xfrm>
            <a:off x="11820181" y="9211561"/>
            <a:ext cx="973928" cy="427739"/>
          </a:xfrm>
          <a:prstGeom prst="rect">
            <a:avLst/>
          </a:prstGeom>
          <a:ln w="12700">
            <a:miter lim="400000"/>
          </a:ln>
        </p:spPr>
      </p:pic>
      <p:sp>
        <p:nvSpPr>
          <p:cNvPr id="210" name="I. RAUM"/>
          <p:cNvSpPr txBox="1"/>
          <p:nvPr/>
        </p:nvSpPr>
        <p:spPr>
          <a:xfrm>
            <a:off x="508000" y="69850"/>
            <a:ext cx="1363018" cy="590550"/>
          </a:xfrm>
          <a:prstGeom prst="rect">
            <a:avLst/>
          </a:prstGeom>
          <a:solidFill>
            <a:srgbClr val="E4E942"/>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lvl1pPr algn="l" defTabSz="594360">
              <a:defRPr sz="2520">
                <a:latin typeface="Avenir Next Regular"/>
                <a:ea typeface="Avenir Next Regular"/>
                <a:cs typeface="Avenir Next Regular"/>
                <a:sym typeface="Avenir Next Regular"/>
              </a:defRPr>
            </a:lvl1pPr>
          </a:lstStyle>
          <a:p>
            <a:r>
              <a:t>I. RAUM</a:t>
            </a:r>
          </a:p>
        </p:txBody>
      </p:sp>
      <p:sp>
        <p:nvSpPr>
          <p:cNvPr id="211" name="Beispiel: Cadmus und der Drache (Ovid, met. III 28-49)"/>
          <p:cNvSpPr txBox="1"/>
          <p:nvPr/>
        </p:nvSpPr>
        <p:spPr>
          <a:xfrm>
            <a:off x="1142075" y="1137818"/>
            <a:ext cx="8518189" cy="482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2200">
                <a:latin typeface="Avenir Next Regular"/>
                <a:ea typeface="Avenir Next Regular"/>
                <a:cs typeface="Avenir Next Regular"/>
                <a:sym typeface="Avenir Next Regular"/>
              </a:defRPr>
            </a:lvl1pPr>
          </a:lstStyle>
          <a:p>
            <a:r>
              <a:t>Beispiel: Cadmus und der Drache (Ovid, met. III 28-49)</a:t>
            </a:r>
          </a:p>
        </p:txBody>
      </p:sp>
      <p:sp>
        <p:nvSpPr>
          <p:cNvPr id="212" name="Silva vetus stabat nulla violata securi,…"/>
          <p:cNvSpPr txBox="1"/>
          <p:nvPr/>
        </p:nvSpPr>
        <p:spPr>
          <a:xfrm>
            <a:off x="558751" y="1833042"/>
            <a:ext cx="5994401" cy="68351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defTabSz="457200">
              <a:lnSpc>
                <a:spcPct val="110000"/>
              </a:lnSpc>
              <a:defRPr sz="1600" b="0">
                <a:solidFill>
                  <a:srgbClr val="333333"/>
                </a:solidFill>
                <a:latin typeface="Avenir Next Regular"/>
                <a:ea typeface="Avenir Next Regular"/>
                <a:cs typeface="Avenir Next Regular"/>
                <a:sym typeface="Avenir Next Regular"/>
              </a:defRPr>
            </a:pPr>
            <a:r>
              <a:t>Silva vetus stabat nulla violata securi,</a:t>
            </a:r>
          </a:p>
          <a:p>
            <a:pPr algn="l" defTabSz="457200">
              <a:lnSpc>
                <a:spcPct val="110000"/>
              </a:lnSpc>
              <a:defRPr sz="1600" b="0">
                <a:solidFill>
                  <a:srgbClr val="333333"/>
                </a:solidFill>
                <a:latin typeface="Avenir Next Regular"/>
                <a:ea typeface="Avenir Next Regular"/>
                <a:cs typeface="Avenir Next Regular"/>
                <a:sym typeface="Avenir Next Regular"/>
              </a:defRPr>
            </a:pPr>
            <a:r>
              <a:t>et specus in media virgis ac vimine densus</a:t>
            </a:r>
          </a:p>
          <a:p>
            <a:pPr algn="l" defTabSz="457200">
              <a:lnSpc>
                <a:spcPct val="110000"/>
              </a:lnSpc>
              <a:defRPr sz="1600" b="0">
                <a:solidFill>
                  <a:srgbClr val="333333"/>
                </a:solidFill>
                <a:latin typeface="Avenir Next Regular"/>
                <a:ea typeface="Avenir Next Regular"/>
                <a:cs typeface="Avenir Next Regular"/>
                <a:sym typeface="Avenir Next Regular"/>
              </a:defRPr>
            </a:pPr>
            <a:r>
              <a:t>efficiens humilem lapidum conpagibus arcum               30</a:t>
            </a:r>
          </a:p>
          <a:p>
            <a:pPr algn="l" defTabSz="457200">
              <a:lnSpc>
                <a:spcPct val="110000"/>
              </a:lnSpc>
              <a:defRPr sz="1600" b="0">
                <a:solidFill>
                  <a:srgbClr val="333333"/>
                </a:solidFill>
                <a:latin typeface="Avenir Next Regular"/>
                <a:ea typeface="Avenir Next Regular"/>
                <a:cs typeface="Avenir Next Regular"/>
                <a:sym typeface="Avenir Next Regular"/>
              </a:defRPr>
            </a:pPr>
            <a:r>
              <a:t>uberibus fecundus aquis; ubi conditus antro</a:t>
            </a:r>
          </a:p>
          <a:p>
            <a:pPr algn="l" defTabSz="457200">
              <a:lnSpc>
                <a:spcPct val="110000"/>
              </a:lnSpc>
              <a:defRPr sz="1600" b="0">
                <a:solidFill>
                  <a:srgbClr val="333333"/>
                </a:solidFill>
                <a:latin typeface="Avenir Next Regular"/>
                <a:ea typeface="Avenir Next Regular"/>
                <a:cs typeface="Avenir Next Regular"/>
                <a:sym typeface="Avenir Next Regular"/>
              </a:defRPr>
            </a:pPr>
            <a:r>
              <a:t>Martius anguis erat, cristis praesignis et auro;</a:t>
            </a:r>
          </a:p>
          <a:p>
            <a:pPr algn="l" defTabSz="457200">
              <a:lnSpc>
                <a:spcPct val="110000"/>
              </a:lnSpc>
              <a:defRPr sz="1600" b="0">
                <a:solidFill>
                  <a:srgbClr val="333333"/>
                </a:solidFill>
                <a:latin typeface="Avenir Next Regular"/>
                <a:ea typeface="Avenir Next Regular"/>
                <a:cs typeface="Avenir Next Regular"/>
                <a:sym typeface="Avenir Next Regular"/>
              </a:defRPr>
            </a:pPr>
            <a:r>
              <a:t>igne micant oculi, corpus tumet omne venenis,</a:t>
            </a:r>
          </a:p>
          <a:p>
            <a:pPr algn="l" defTabSz="457200">
              <a:lnSpc>
                <a:spcPct val="110000"/>
              </a:lnSpc>
              <a:defRPr sz="1600" b="0">
                <a:solidFill>
                  <a:srgbClr val="333333"/>
                </a:solidFill>
                <a:latin typeface="Avenir Next Regular"/>
                <a:ea typeface="Avenir Next Regular"/>
                <a:cs typeface="Avenir Next Regular"/>
                <a:sym typeface="Avenir Next Regular"/>
              </a:defRPr>
            </a:pPr>
            <a:r>
              <a:t>tresque vibrant linguae, triplici stant ordine dentes.</a:t>
            </a:r>
          </a:p>
          <a:p>
            <a:pPr algn="l" defTabSz="457200">
              <a:lnSpc>
                <a:spcPct val="110000"/>
              </a:lnSpc>
              <a:defRPr sz="1600" b="0">
                <a:solidFill>
                  <a:srgbClr val="333333"/>
                </a:solidFill>
                <a:latin typeface="Avenir Next Regular"/>
                <a:ea typeface="Avenir Next Regular"/>
                <a:cs typeface="Avenir Next Regular"/>
                <a:sym typeface="Avenir Next Regular"/>
              </a:defRPr>
            </a:pPr>
            <a:r>
              <a:t>Quem postquam Tyria lucum de gente profecti            35</a:t>
            </a:r>
          </a:p>
          <a:p>
            <a:pPr algn="l" defTabSz="457200">
              <a:lnSpc>
                <a:spcPct val="110000"/>
              </a:lnSpc>
              <a:defRPr sz="1600" b="0">
                <a:solidFill>
                  <a:srgbClr val="333333"/>
                </a:solidFill>
                <a:latin typeface="Avenir Next Regular"/>
                <a:ea typeface="Avenir Next Regular"/>
                <a:cs typeface="Avenir Next Regular"/>
                <a:sym typeface="Avenir Next Regular"/>
              </a:defRPr>
            </a:pPr>
            <a:r>
              <a:t>infausto tetigere gradu, demissaque in undas</a:t>
            </a:r>
          </a:p>
          <a:p>
            <a:pPr algn="l" defTabSz="457200">
              <a:lnSpc>
                <a:spcPct val="110000"/>
              </a:lnSpc>
              <a:defRPr sz="1600" b="0">
                <a:solidFill>
                  <a:srgbClr val="333333"/>
                </a:solidFill>
                <a:latin typeface="Avenir Next Regular"/>
                <a:ea typeface="Avenir Next Regular"/>
                <a:cs typeface="Avenir Next Regular"/>
                <a:sym typeface="Avenir Next Regular"/>
              </a:defRPr>
            </a:pPr>
            <a:r>
              <a:t>urna dedit sonitum, longo caput extulit antro</a:t>
            </a:r>
          </a:p>
          <a:p>
            <a:pPr algn="l" defTabSz="457200">
              <a:lnSpc>
                <a:spcPct val="110000"/>
              </a:lnSpc>
              <a:defRPr sz="1600" b="0">
                <a:solidFill>
                  <a:srgbClr val="333333"/>
                </a:solidFill>
                <a:latin typeface="Avenir Next Regular"/>
                <a:ea typeface="Avenir Next Regular"/>
                <a:cs typeface="Avenir Next Regular"/>
                <a:sym typeface="Avenir Next Regular"/>
              </a:defRPr>
            </a:pPr>
            <a:r>
              <a:t>caeruleus serpens horrendaque sibila misit.</a:t>
            </a:r>
          </a:p>
          <a:p>
            <a:pPr algn="l" defTabSz="457200">
              <a:lnSpc>
                <a:spcPct val="110000"/>
              </a:lnSpc>
              <a:defRPr sz="1600" b="0">
                <a:solidFill>
                  <a:srgbClr val="333333"/>
                </a:solidFill>
                <a:latin typeface="Avenir Next Regular"/>
                <a:ea typeface="Avenir Next Regular"/>
                <a:cs typeface="Avenir Next Regular"/>
                <a:sym typeface="Avenir Next Regular"/>
              </a:defRPr>
            </a:pPr>
            <a:r>
              <a:t>Effluxere urnae manibus sanguisque reliquit</a:t>
            </a:r>
          </a:p>
          <a:p>
            <a:pPr algn="l" defTabSz="457200">
              <a:lnSpc>
                <a:spcPct val="110000"/>
              </a:lnSpc>
              <a:defRPr sz="1600" b="0">
                <a:solidFill>
                  <a:srgbClr val="333333"/>
                </a:solidFill>
                <a:latin typeface="Avenir Next Regular"/>
                <a:ea typeface="Avenir Next Regular"/>
                <a:cs typeface="Avenir Next Regular"/>
                <a:sym typeface="Avenir Next Regular"/>
              </a:defRPr>
            </a:pPr>
            <a:r>
              <a:t>corpus et attonitos subitus tremor occupat artus.         40</a:t>
            </a:r>
          </a:p>
          <a:p>
            <a:pPr algn="l" defTabSz="457200">
              <a:lnSpc>
                <a:spcPct val="110000"/>
              </a:lnSpc>
              <a:defRPr sz="1600" b="0">
                <a:solidFill>
                  <a:srgbClr val="333333"/>
                </a:solidFill>
                <a:latin typeface="Avenir Next Regular"/>
                <a:ea typeface="Avenir Next Regular"/>
                <a:cs typeface="Avenir Next Regular"/>
                <a:sym typeface="Avenir Next Regular"/>
              </a:defRPr>
            </a:pPr>
            <a:r>
              <a:t>Ille volubilibus squamosos nexibus orbes</a:t>
            </a:r>
          </a:p>
          <a:p>
            <a:pPr algn="l" defTabSz="457200">
              <a:lnSpc>
                <a:spcPct val="110000"/>
              </a:lnSpc>
              <a:defRPr sz="1600" b="0">
                <a:solidFill>
                  <a:srgbClr val="333333"/>
                </a:solidFill>
                <a:latin typeface="Avenir Next Regular"/>
                <a:ea typeface="Avenir Next Regular"/>
                <a:cs typeface="Avenir Next Regular"/>
                <a:sym typeface="Avenir Next Regular"/>
              </a:defRPr>
            </a:pPr>
            <a:r>
              <a:t>torquet et inmensos saltu sinuatur in arcus</a:t>
            </a:r>
          </a:p>
          <a:p>
            <a:pPr algn="l" defTabSz="457200">
              <a:lnSpc>
                <a:spcPct val="110000"/>
              </a:lnSpc>
              <a:defRPr sz="1600" b="0">
                <a:solidFill>
                  <a:srgbClr val="333333"/>
                </a:solidFill>
                <a:latin typeface="Avenir Next Regular"/>
                <a:ea typeface="Avenir Next Regular"/>
                <a:cs typeface="Avenir Next Regular"/>
                <a:sym typeface="Avenir Next Regular"/>
              </a:defRPr>
            </a:pPr>
            <a:r>
              <a:t>ac media plus parte leves erectus in auras</a:t>
            </a:r>
          </a:p>
          <a:p>
            <a:pPr algn="l" defTabSz="457200">
              <a:lnSpc>
                <a:spcPct val="110000"/>
              </a:lnSpc>
              <a:defRPr sz="1600" b="0">
                <a:solidFill>
                  <a:srgbClr val="333333"/>
                </a:solidFill>
                <a:latin typeface="Avenir Next Regular"/>
                <a:ea typeface="Avenir Next Regular"/>
                <a:cs typeface="Avenir Next Regular"/>
                <a:sym typeface="Avenir Next Regular"/>
              </a:defRPr>
            </a:pPr>
            <a:r>
              <a:t>despicit omne nemus tantoque est corpore, quanto,</a:t>
            </a:r>
          </a:p>
          <a:p>
            <a:pPr algn="l" defTabSz="457200">
              <a:lnSpc>
                <a:spcPct val="110000"/>
              </a:lnSpc>
              <a:defRPr sz="1600" b="0">
                <a:solidFill>
                  <a:srgbClr val="333333"/>
                </a:solidFill>
                <a:latin typeface="Avenir Next Regular"/>
                <a:ea typeface="Avenir Next Regular"/>
                <a:cs typeface="Avenir Next Regular"/>
                <a:sym typeface="Avenir Next Regular"/>
              </a:defRPr>
            </a:pPr>
            <a:r>
              <a:t>si totum spectes, geminas qui separat arctos.               45</a:t>
            </a:r>
          </a:p>
          <a:p>
            <a:pPr algn="l" defTabSz="457200">
              <a:lnSpc>
                <a:spcPct val="110000"/>
              </a:lnSpc>
              <a:defRPr sz="1600" b="0">
                <a:solidFill>
                  <a:srgbClr val="333333"/>
                </a:solidFill>
                <a:latin typeface="Avenir Next Regular"/>
                <a:ea typeface="Avenir Next Regular"/>
                <a:cs typeface="Avenir Next Regular"/>
                <a:sym typeface="Avenir Next Regular"/>
              </a:defRPr>
            </a:pPr>
            <a:r>
              <a:t>Nec mora, Phoenicas, sive illi tela parabant</a:t>
            </a:r>
          </a:p>
          <a:p>
            <a:pPr algn="l" defTabSz="457200">
              <a:lnSpc>
                <a:spcPct val="110000"/>
              </a:lnSpc>
              <a:defRPr sz="1600" b="0">
                <a:solidFill>
                  <a:srgbClr val="333333"/>
                </a:solidFill>
                <a:latin typeface="Avenir Next Regular"/>
                <a:ea typeface="Avenir Next Regular"/>
                <a:cs typeface="Avenir Next Regular"/>
                <a:sym typeface="Avenir Next Regular"/>
              </a:defRPr>
            </a:pPr>
            <a:r>
              <a:t>sive fugam, sive ipse timor prohibebat utrumque,</a:t>
            </a:r>
          </a:p>
          <a:p>
            <a:pPr algn="l" defTabSz="457200">
              <a:lnSpc>
                <a:spcPct val="110000"/>
              </a:lnSpc>
              <a:defRPr sz="1600" b="0">
                <a:solidFill>
                  <a:srgbClr val="333333"/>
                </a:solidFill>
                <a:latin typeface="Avenir Next Regular"/>
                <a:ea typeface="Avenir Next Regular"/>
                <a:cs typeface="Avenir Next Regular"/>
                <a:sym typeface="Avenir Next Regular"/>
              </a:defRPr>
            </a:pPr>
            <a:r>
              <a:t>occupat: hos morsu, longis conplexibus illos,</a:t>
            </a:r>
          </a:p>
          <a:p>
            <a:pPr algn="l" defTabSz="457200">
              <a:lnSpc>
                <a:spcPct val="110000"/>
              </a:lnSpc>
              <a:defRPr sz="1600" b="0">
                <a:solidFill>
                  <a:srgbClr val="333333"/>
                </a:solidFill>
                <a:latin typeface="Avenir Next Regular"/>
                <a:ea typeface="Avenir Next Regular"/>
                <a:cs typeface="Avenir Next Regular"/>
                <a:sym typeface="Avenir Next Regular"/>
              </a:defRPr>
            </a:pPr>
            <a:r>
              <a:t>hos necat adflati funesta tabe veneni.</a:t>
            </a:r>
          </a:p>
        </p:txBody>
      </p:sp>
      <p:pic>
        <p:nvPicPr>
          <p:cNvPr id="213" name="Grundriss.pdf" descr="Grundriss.pdf"/>
          <p:cNvPicPr>
            <a:picLocks noChangeAspect="1"/>
          </p:cNvPicPr>
          <p:nvPr/>
        </p:nvPicPr>
        <p:blipFill>
          <a:blip r:embed="rId4"/>
          <a:stretch>
            <a:fillRect/>
          </a:stretch>
        </p:blipFill>
        <p:spPr>
          <a:xfrm>
            <a:off x="11929047" y="88900"/>
            <a:ext cx="546101" cy="560162"/>
          </a:xfrm>
          <a:prstGeom prst="rect">
            <a:avLst/>
          </a:prstGeom>
          <a:ln w="38100">
            <a:solidFill>
              <a:srgbClr val="E4E942"/>
            </a:solidFill>
            <a:miter lim="400000"/>
          </a:ln>
        </p:spPr>
      </p:pic>
      <p:sp>
        <p:nvSpPr>
          <p:cNvPr id="214" name="Dort stand ein alter Wald, noch von keinem Beil verletzt; mitten darin eine Höhle, mit dichtem Gesträuch und Zweigen verwachsen; sie bildete ein niedriges Gewölbe aus geschichteten Steinen und hier quoll reichhaltig Wasser; dort lag in der Grotte verborg"/>
          <p:cNvSpPr txBox="1"/>
          <p:nvPr/>
        </p:nvSpPr>
        <p:spPr>
          <a:xfrm>
            <a:off x="6967792" y="1699691"/>
            <a:ext cx="5520056" cy="7073902"/>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just" defTabSz="457200">
              <a:lnSpc>
                <a:spcPct val="110000"/>
              </a:lnSpc>
              <a:defRPr sz="1500" b="0" i="1">
                <a:latin typeface="Avenir Next Regular"/>
                <a:ea typeface="Avenir Next Regular"/>
                <a:cs typeface="Avenir Next Regular"/>
                <a:sym typeface="Avenir Next Regular"/>
              </a:defRPr>
            </a:pPr>
            <a:r>
              <a:t>Dort stand ein alter Wald, noch von keinem Beil verletzt; mitten darin eine Höhle, mit dichtem Gesträuch und Zweigen verwachsen; sie bildete ein niedriges Gewölbe aus geschichteten Steinen und hier quoll reichhaltig Wasser; dort lag in der Grotte verborgen die Schlange des Kriegsgotts, geschmückt mit einem goldenen Kamm; die Augen funkeln von Feuer, der ganze Leib ist vom Gift angeschwollen, es zucken drei Zungen, die Zähne stehen in dreifacher Reihe. </a:t>
            </a:r>
          </a:p>
          <a:p>
            <a:pPr algn="just" defTabSz="457200">
              <a:lnSpc>
                <a:spcPct val="110000"/>
              </a:lnSpc>
              <a:defRPr sz="1500" b="0" i="1">
                <a:latin typeface="Avenir Next Regular"/>
                <a:ea typeface="Avenir Next Regular"/>
                <a:cs typeface="Avenir Next Regular"/>
                <a:sym typeface="Avenir Next Regular"/>
              </a:defRPr>
            </a:pPr>
            <a:r>
              <a:t>Als die tyrischen Männer diesen Hain mit unglückseligen Schritten betreten hatten und, in das Wasser gesenkt, der Krug  klirrte, da streckte der blaue Drache den Kopf aus der Tiefe der Höhle hervor und gab ein furchtbares Zischen von sich. Die Krüge entglitten den Händen, das Blut entweicht aus dem Körper und ein plötzliches Zittern fährt ihnen wie vom Donner gerührt durch alle Glieder. </a:t>
            </a:r>
          </a:p>
          <a:p>
            <a:pPr algn="just" defTabSz="457200">
              <a:lnSpc>
                <a:spcPct val="110000"/>
              </a:lnSpc>
              <a:spcBef>
                <a:spcPts val="1200"/>
              </a:spcBef>
              <a:defRPr sz="1500" b="0" i="1">
                <a:latin typeface="Avenir Next Regular"/>
                <a:ea typeface="Avenir Next Regular"/>
                <a:cs typeface="Avenir Next Regular"/>
                <a:sym typeface="Avenir Next Regular"/>
              </a:defRPr>
            </a:pPr>
            <a:r>
              <a:t>Der Drache aber wälzt das schuppige Rund seines Leibes in rollenden Windungen, krümmt sich im Sprung in einem unermeßlichen Bogen. Mehr als mit der Hälfte des Körpers reckt er sich in die leichten Lüfte, schaut auf den ganzen Wald herab und ist in seiner Gänze genauso groß wie die Schlange am Himmel, zwischen den beiden Bären. Ohne Aufschub fällt er die Phönizier an, ob sie sich nun zum Kampf oder zur Flucht rüsteten oder ob gerade ihre Angst beides verhinderte. Die einen tötet ihr Biss, die andern langes Umschlingen und wieder andere der Pesthauch seines tödlichen Gifts.                                                            </a:t>
            </a:r>
          </a:p>
        </p:txBody>
      </p:sp>
      <p:sp>
        <p:nvSpPr>
          <p:cNvPr id="215" name="GR"/>
          <p:cNvSpPr txBox="1"/>
          <p:nvPr/>
        </p:nvSpPr>
        <p:spPr>
          <a:xfrm>
            <a:off x="9729775" y="1099718"/>
            <a:ext cx="550774" cy="520701"/>
          </a:xfrm>
          <a:prstGeom prst="rect">
            <a:avLst/>
          </a:prstGeom>
          <a:solidFill>
            <a:srgbClr val="B01600"/>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a:solidFill>
                  <a:srgbClr val="FEFDFF"/>
                </a:solidFill>
                <a:latin typeface="Avenir Next Regular"/>
                <a:ea typeface="Avenir Next Regular"/>
                <a:cs typeface="Avenir Next Regular"/>
                <a:sym typeface="Avenir Next Regular"/>
              </a:defRPr>
            </a:lvl1pPr>
          </a:lstStyle>
          <a:p>
            <a:r>
              <a:t>GR</a:t>
            </a:r>
          </a:p>
        </p:txBody>
      </p:sp>
      <p:sp>
        <p:nvSpPr>
          <p:cNvPr id="216" name="HR"/>
          <p:cNvSpPr txBox="1"/>
          <p:nvPr/>
        </p:nvSpPr>
        <p:spPr>
          <a:xfrm>
            <a:off x="10570827" y="1099718"/>
            <a:ext cx="549250" cy="520701"/>
          </a:xfrm>
          <a:prstGeom prst="rect">
            <a:avLst/>
          </a:prstGeom>
          <a:solidFill>
            <a:srgbClr val="0365C0"/>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a:solidFill>
                  <a:srgbClr val="FEFDFF"/>
                </a:solidFill>
                <a:latin typeface="Avenir Next Regular"/>
                <a:ea typeface="Avenir Next Regular"/>
                <a:cs typeface="Avenir Next Regular"/>
                <a:sym typeface="Avenir Next Regular"/>
              </a:defRPr>
            </a:lvl1pPr>
          </a:lstStyle>
          <a:p>
            <a:r>
              <a:t>HR</a:t>
            </a:r>
          </a:p>
        </p:txBody>
      </p:sp>
      <p:sp>
        <p:nvSpPr>
          <p:cNvPr id="217" name="AR"/>
          <p:cNvSpPr txBox="1"/>
          <p:nvPr/>
        </p:nvSpPr>
        <p:spPr>
          <a:xfrm>
            <a:off x="11415688" y="1099718"/>
            <a:ext cx="538583" cy="520701"/>
          </a:xfrm>
          <a:prstGeom prst="rect">
            <a:avLst/>
          </a:prstGeom>
          <a:solidFill>
            <a:srgbClr val="3ABA51"/>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a:solidFill>
                  <a:srgbClr val="FEFDFF"/>
                </a:solidFill>
                <a:latin typeface="Avenir Next Regular"/>
                <a:ea typeface="Avenir Next Regular"/>
                <a:cs typeface="Avenir Next Regular"/>
                <a:sym typeface="Avenir Next Regular"/>
              </a:defRPr>
            </a:lvl1pPr>
          </a:lstStyle>
          <a:p>
            <a:r>
              <a:t>AR</a:t>
            </a:r>
          </a:p>
        </p:txBody>
      </p:sp>
      <p:sp>
        <p:nvSpPr>
          <p:cNvPr id="218" name="Rechteck"/>
          <p:cNvSpPr/>
          <p:nvPr/>
        </p:nvSpPr>
        <p:spPr>
          <a:xfrm>
            <a:off x="527050" y="2037876"/>
            <a:ext cx="5663466" cy="1883325"/>
          </a:xfrm>
          <a:prstGeom prst="rect">
            <a:avLst/>
          </a:prstGeom>
          <a:ln w="38100">
            <a:solidFill>
              <a:srgbClr val="B01600"/>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219" name="Rechteck"/>
          <p:cNvSpPr/>
          <p:nvPr/>
        </p:nvSpPr>
        <p:spPr>
          <a:xfrm>
            <a:off x="527050" y="3945328"/>
            <a:ext cx="5663466" cy="1916629"/>
          </a:xfrm>
          <a:prstGeom prst="rect">
            <a:avLst/>
          </a:prstGeom>
          <a:ln w="38100">
            <a:solidFill>
              <a:srgbClr val="0365C0"/>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220" name="Rechteck"/>
          <p:cNvSpPr/>
          <p:nvPr/>
        </p:nvSpPr>
        <p:spPr>
          <a:xfrm>
            <a:off x="527050" y="5831766"/>
            <a:ext cx="5663466" cy="2746688"/>
          </a:xfrm>
          <a:prstGeom prst="rect">
            <a:avLst/>
          </a:prstGeom>
          <a:ln w="38100">
            <a:solidFill>
              <a:srgbClr val="3ABA51"/>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221" name="A"/>
          <p:cNvSpPr txBox="1"/>
          <p:nvPr/>
        </p:nvSpPr>
        <p:spPr>
          <a:xfrm>
            <a:off x="514349" y="756183"/>
            <a:ext cx="602616"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A</a:t>
            </a:r>
          </a:p>
        </p:txBody>
      </p:sp>
      <p:sp>
        <p:nvSpPr>
          <p:cNvPr id="222" name="Narratologisches Close-Reading"/>
          <p:cNvSpPr txBox="1"/>
          <p:nvPr/>
        </p:nvSpPr>
        <p:spPr>
          <a:xfrm>
            <a:off x="210691" y="9285730"/>
            <a:ext cx="2102347" cy="279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defTabSz="449580">
              <a:defRPr sz="1200">
                <a:latin typeface="Calibri"/>
                <a:ea typeface="Calibri"/>
                <a:cs typeface="Calibri"/>
                <a:sym typeface="Calibri"/>
              </a:defRPr>
            </a:lvl1pPr>
          </a:lstStyle>
          <a:p>
            <a:r>
              <a:t>Narratologisches Close-Reading</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2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2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p:tmAbs val="0"/>
                                  </p:iterate>
                                  <p:childTnLst>
                                    <p:set>
                                      <p:cBhvr>
                                        <p:cTn id="14" fill="hold"/>
                                        <p:tgtEl>
                                          <p:spTgt spid="2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p:tmAbs val="0"/>
                                  </p:iterate>
                                  <p:childTnLst>
                                    <p:set>
                                      <p:cBhvr>
                                        <p:cTn id="18" fill="hold"/>
                                        <p:tgtEl>
                                          <p:spTgt spid="2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iterate>
                                    <p:tmAbs val="0"/>
                                  </p:iterate>
                                  <p:childTnLst>
                                    <p:set>
                                      <p:cBhvr>
                                        <p:cTn id="22" fill="hold"/>
                                        <p:tgtEl>
                                          <p:spTgt spid="2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iterate>
                                    <p:tmAbs val="0"/>
                                  </p:iterate>
                                  <p:childTnLst>
                                    <p:set>
                                      <p:cBhvr>
                                        <p:cTn id="26" fill="hold"/>
                                        <p:tgtEl>
                                          <p:spTgt spid="212"/>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grpId="0" nodeType="afterEffect">
                                  <p:stCondLst>
                                    <p:cond delay="0"/>
                                  </p:stCondLst>
                                  <p:iterate>
                                    <p:tmAbs val="0"/>
                                  </p:iterate>
                                  <p:childTnLst>
                                    <p:set>
                                      <p:cBhvr>
                                        <p:cTn id="29" fill="hold"/>
                                        <p:tgtEl>
                                          <p:spTgt spid="214"/>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9" presetClass="entr" fill="hold" grpId="0" nodeType="clickEffect">
                                  <p:stCondLst>
                                    <p:cond delay="0"/>
                                  </p:stCondLst>
                                  <p:iterate>
                                    <p:tmAbs val="0"/>
                                  </p:iterate>
                                  <p:childTnLst>
                                    <p:set>
                                      <p:cBhvr>
                                        <p:cTn id="33" fill="hold"/>
                                        <p:tgtEl>
                                          <p:spTgt spid="218"/>
                                        </p:tgtEl>
                                        <p:attrNameLst>
                                          <p:attrName>style.visibility</p:attrName>
                                        </p:attrNameLst>
                                      </p:cBhvr>
                                      <p:to>
                                        <p:strVal val="visible"/>
                                      </p:to>
                                    </p:set>
                                    <p:animEffect transition="in" filter="dissolve">
                                      <p:cBhvr>
                                        <p:cTn id="34" dur="2000"/>
                                        <p:tgtEl>
                                          <p:spTgt spid="218"/>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fill="hold" grpId="0" nodeType="clickEffect">
                                  <p:stCondLst>
                                    <p:cond delay="0"/>
                                  </p:stCondLst>
                                  <p:iterate>
                                    <p:tmAbs val="0"/>
                                  </p:iterate>
                                  <p:childTnLst>
                                    <p:set>
                                      <p:cBhvr>
                                        <p:cTn id="38" fill="hold"/>
                                        <p:tgtEl>
                                          <p:spTgt spid="219"/>
                                        </p:tgtEl>
                                        <p:attrNameLst>
                                          <p:attrName>style.visibility</p:attrName>
                                        </p:attrNameLst>
                                      </p:cBhvr>
                                      <p:to>
                                        <p:strVal val="visible"/>
                                      </p:to>
                                    </p:set>
                                    <p:animEffect transition="in" filter="dissolve">
                                      <p:cBhvr>
                                        <p:cTn id="39" dur="2000"/>
                                        <p:tgtEl>
                                          <p:spTgt spid="219"/>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fill="hold" grpId="0" nodeType="clickEffect">
                                  <p:stCondLst>
                                    <p:cond delay="0"/>
                                  </p:stCondLst>
                                  <p:iterate>
                                    <p:tmAbs val="0"/>
                                  </p:iterate>
                                  <p:childTnLst>
                                    <p:set>
                                      <p:cBhvr>
                                        <p:cTn id="43" fill="hold"/>
                                        <p:tgtEl>
                                          <p:spTgt spid="220"/>
                                        </p:tgtEl>
                                        <p:attrNameLst>
                                          <p:attrName>style.visibility</p:attrName>
                                        </p:attrNameLst>
                                      </p:cBhvr>
                                      <p:to>
                                        <p:strVal val="visible"/>
                                      </p:to>
                                    </p:set>
                                    <p:animEffect transition="in" filter="dissolve">
                                      <p:cBhvr>
                                        <p:cTn id="44" dur="2000"/>
                                        <p:tgtEl>
                                          <p:spTgt spid="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 grpId="0" animBg="1" advAuto="0"/>
      <p:bldP spid="212" grpId="0" animBg="1" advAuto="0"/>
      <p:bldP spid="214" grpId="0" animBg="1" advAuto="0"/>
      <p:bldP spid="215" grpId="0" animBg="1" advAuto="0"/>
      <p:bldP spid="216" grpId="0" animBg="1" advAuto="0"/>
      <p:bldP spid="217" grpId="0" animBg="1" advAuto="0"/>
      <p:bldP spid="218" grpId="0" animBg="1" advAuto="0"/>
      <p:bldP spid="219" grpId="0" animBg="1" advAuto="0"/>
      <p:bldP spid="220" grpId="0" animBg="1" advAuto="0"/>
      <p:bldP spid="221" grpId="0"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EFDFF"/>
        </a:solidFill>
        <a:effectLst/>
      </p:bgPr>
    </p:bg>
    <p:spTree>
      <p:nvGrpSpPr>
        <p:cNvPr id="1" name=""/>
        <p:cNvGrpSpPr/>
        <p:nvPr/>
      </p:nvGrpSpPr>
      <p:grpSpPr>
        <a:xfrm>
          <a:off x="0" y="0"/>
          <a:ext cx="0" cy="0"/>
          <a:chOff x="0" y="0"/>
          <a:chExt cx="0" cy="0"/>
        </a:xfrm>
      </p:grpSpPr>
      <p:pic>
        <p:nvPicPr>
          <p:cNvPr id="226" name="KuMi_ZSL_Logo_mit_Schutzraum_4c.jpg" descr="KuMi_ZSL_Logo_mit_Schutzraum_4c.jpg"/>
          <p:cNvPicPr>
            <a:picLocks noChangeAspect="1"/>
          </p:cNvPicPr>
          <p:nvPr/>
        </p:nvPicPr>
        <p:blipFill>
          <a:blip r:embed="rId3"/>
          <a:stretch>
            <a:fillRect/>
          </a:stretch>
        </p:blipFill>
        <p:spPr>
          <a:xfrm>
            <a:off x="11820181" y="9211561"/>
            <a:ext cx="973928" cy="427739"/>
          </a:xfrm>
          <a:prstGeom prst="rect">
            <a:avLst/>
          </a:prstGeom>
          <a:ln w="12700">
            <a:miter lim="400000"/>
          </a:ln>
        </p:spPr>
      </p:pic>
      <p:sp>
        <p:nvSpPr>
          <p:cNvPr id="227" name="I. RAUM"/>
          <p:cNvSpPr txBox="1"/>
          <p:nvPr/>
        </p:nvSpPr>
        <p:spPr>
          <a:xfrm>
            <a:off x="508000" y="69850"/>
            <a:ext cx="1363018" cy="590550"/>
          </a:xfrm>
          <a:prstGeom prst="rect">
            <a:avLst/>
          </a:prstGeom>
          <a:solidFill>
            <a:srgbClr val="E4E942"/>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lvl1pPr algn="l" defTabSz="594360">
              <a:defRPr sz="2520">
                <a:latin typeface="Avenir Next Regular"/>
                <a:ea typeface="Avenir Next Regular"/>
                <a:cs typeface="Avenir Next Regular"/>
                <a:sym typeface="Avenir Next Regular"/>
              </a:defRPr>
            </a:lvl1pPr>
          </a:lstStyle>
          <a:p>
            <a:r>
              <a:t>I. RAUM</a:t>
            </a:r>
          </a:p>
        </p:txBody>
      </p:sp>
      <p:sp>
        <p:nvSpPr>
          <p:cNvPr id="228" name="Beispiel: Cadmus und der Drache (Ovid, met. III 28-49)"/>
          <p:cNvSpPr txBox="1"/>
          <p:nvPr/>
        </p:nvSpPr>
        <p:spPr>
          <a:xfrm>
            <a:off x="657763" y="1105422"/>
            <a:ext cx="8518189" cy="4719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a:latin typeface="Avenir Next Regular"/>
                <a:ea typeface="Avenir Next Regular"/>
                <a:cs typeface="Avenir Next Regular"/>
                <a:sym typeface="Avenir Next Regular"/>
              </a:defRPr>
            </a:lvl1pPr>
          </a:lstStyle>
          <a:p>
            <a:pPr algn="l"/>
            <a:r>
              <a:rPr dirty="0" err="1"/>
              <a:t>Beispiel</a:t>
            </a:r>
            <a:r>
              <a:rPr dirty="0"/>
              <a:t>: Cadmus und der </a:t>
            </a:r>
            <a:r>
              <a:rPr dirty="0" err="1"/>
              <a:t>Drache</a:t>
            </a:r>
            <a:r>
              <a:rPr dirty="0"/>
              <a:t> (Ovid, met. III 28-49)</a:t>
            </a:r>
          </a:p>
        </p:txBody>
      </p:sp>
      <p:sp>
        <p:nvSpPr>
          <p:cNvPr id="229" name="Silva vetus stabat nulla violata securi,…"/>
          <p:cNvSpPr txBox="1"/>
          <p:nvPr/>
        </p:nvSpPr>
        <p:spPr>
          <a:xfrm>
            <a:off x="591954" y="1972744"/>
            <a:ext cx="8480089" cy="4076701"/>
          </a:xfrm>
          <a:prstGeom prst="rect">
            <a:avLst/>
          </a:prstGeom>
          <a:ln w="38100">
            <a:solidFill>
              <a:srgbClr val="B016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defTabSz="457200">
              <a:lnSpc>
                <a:spcPct val="150000"/>
              </a:lnSpc>
              <a:defRPr sz="2300" b="0">
                <a:solidFill>
                  <a:srgbClr val="333333"/>
                </a:solidFill>
                <a:latin typeface="Avenir Next Regular"/>
                <a:ea typeface="Avenir Next Regular"/>
                <a:cs typeface="Avenir Next Regular"/>
                <a:sym typeface="Avenir Next Regular"/>
              </a:defRPr>
            </a:pPr>
            <a:r>
              <a:rPr b="1" dirty="0"/>
              <a:t>Silva</a:t>
            </a:r>
            <a:r>
              <a:rPr dirty="0"/>
              <a:t> </a:t>
            </a:r>
            <a:r>
              <a:rPr i="1" dirty="0" err="1"/>
              <a:t>vetus</a:t>
            </a:r>
            <a:r>
              <a:rPr dirty="0"/>
              <a:t> </a:t>
            </a:r>
            <a:r>
              <a:rPr dirty="0" err="1"/>
              <a:t>stabat</a:t>
            </a:r>
            <a:r>
              <a:rPr dirty="0"/>
              <a:t> </a:t>
            </a:r>
            <a:r>
              <a:rPr i="1" dirty="0" err="1"/>
              <a:t>nulla</a:t>
            </a:r>
            <a:r>
              <a:rPr i="1" dirty="0"/>
              <a:t> </a:t>
            </a:r>
            <a:r>
              <a:rPr i="1" dirty="0" err="1"/>
              <a:t>violata</a:t>
            </a:r>
            <a:r>
              <a:rPr i="1" dirty="0"/>
              <a:t> </a:t>
            </a:r>
            <a:r>
              <a:rPr i="1" dirty="0" err="1"/>
              <a:t>securi</a:t>
            </a:r>
            <a:r>
              <a:rPr dirty="0"/>
              <a:t>,</a:t>
            </a:r>
          </a:p>
          <a:p>
            <a:pPr algn="l" defTabSz="457200">
              <a:lnSpc>
                <a:spcPct val="150000"/>
              </a:lnSpc>
              <a:defRPr sz="2300" b="0">
                <a:solidFill>
                  <a:srgbClr val="333333"/>
                </a:solidFill>
                <a:latin typeface="Avenir Next Regular"/>
                <a:ea typeface="Avenir Next Regular"/>
                <a:cs typeface="Avenir Next Regular"/>
                <a:sym typeface="Avenir Next Regular"/>
              </a:defRPr>
            </a:pPr>
            <a:r>
              <a:rPr dirty="0"/>
              <a:t>et </a:t>
            </a:r>
            <a:r>
              <a:rPr b="1" dirty="0"/>
              <a:t>specus</a:t>
            </a:r>
            <a:r>
              <a:rPr dirty="0"/>
              <a:t> in media </a:t>
            </a:r>
            <a:r>
              <a:rPr dirty="0" err="1"/>
              <a:t>virgis</a:t>
            </a:r>
            <a:r>
              <a:rPr dirty="0"/>
              <a:t> ac </a:t>
            </a:r>
            <a:r>
              <a:rPr dirty="0" err="1"/>
              <a:t>vimine</a:t>
            </a:r>
            <a:r>
              <a:rPr dirty="0"/>
              <a:t> </a:t>
            </a:r>
            <a:r>
              <a:rPr dirty="0" err="1"/>
              <a:t>densus</a:t>
            </a:r>
            <a:endParaRPr dirty="0"/>
          </a:p>
          <a:p>
            <a:pPr algn="l" defTabSz="457200">
              <a:lnSpc>
                <a:spcPct val="150000"/>
              </a:lnSpc>
              <a:defRPr sz="2300" b="0">
                <a:solidFill>
                  <a:srgbClr val="333333"/>
                </a:solidFill>
                <a:latin typeface="Avenir Next Regular"/>
                <a:ea typeface="Avenir Next Regular"/>
                <a:cs typeface="Avenir Next Regular"/>
                <a:sym typeface="Avenir Next Regular"/>
              </a:defRPr>
            </a:pPr>
            <a:r>
              <a:rPr dirty="0" err="1"/>
              <a:t>efficiens</a:t>
            </a:r>
            <a:r>
              <a:rPr dirty="0"/>
              <a:t> </a:t>
            </a:r>
            <a:r>
              <a:rPr dirty="0" err="1"/>
              <a:t>humilem</a:t>
            </a:r>
            <a:r>
              <a:rPr dirty="0"/>
              <a:t> </a:t>
            </a:r>
            <a:r>
              <a:rPr dirty="0" err="1"/>
              <a:t>lapidum</a:t>
            </a:r>
            <a:r>
              <a:rPr dirty="0"/>
              <a:t> </a:t>
            </a:r>
            <a:r>
              <a:rPr dirty="0" err="1"/>
              <a:t>conpagibus</a:t>
            </a:r>
            <a:r>
              <a:rPr dirty="0"/>
              <a:t> </a:t>
            </a:r>
            <a:r>
              <a:rPr dirty="0" err="1"/>
              <a:t>arcum</a:t>
            </a:r>
            <a:r>
              <a:rPr dirty="0"/>
              <a:t>               30</a:t>
            </a:r>
          </a:p>
          <a:p>
            <a:pPr algn="l" defTabSz="457200">
              <a:lnSpc>
                <a:spcPct val="150000"/>
              </a:lnSpc>
              <a:defRPr sz="2300" b="0">
                <a:solidFill>
                  <a:srgbClr val="333333"/>
                </a:solidFill>
                <a:latin typeface="Avenir Next Regular"/>
                <a:ea typeface="Avenir Next Regular"/>
                <a:cs typeface="Avenir Next Regular"/>
                <a:sym typeface="Avenir Next Regular"/>
              </a:defRPr>
            </a:pPr>
            <a:r>
              <a:rPr lang="de-DE" i="1" dirty="0"/>
              <a:t>u</a:t>
            </a:r>
            <a:r>
              <a:rPr i="1" dirty="0" err="1"/>
              <a:t>beribus</a:t>
            </a:r>
            <a:r>
              <a:rPr i="1" dirty="0"/>
              <a:t> </a:t>
            </a:r>
            <a:r>
              <a:rPr i="1" dirty="0" err="1"/>
              <a:t>fecundus</a:t>
            </a:r>
            <a:r>
              <a:rPr dirty="0"/>
              <a:t> </a:t>
            </a:r>
            <a:r>
              <a:rPr b="1" dirty="0" err="1"/>
              <a:t>aquis</a:t>
            </a:r>
            <a:r>
              <a:rPr dirty="0"/>
              <a:t>; ubi </a:t>
            </a:r>
            <a:r>
              <a:rPr dirty="0" err="1"/>
              <a:t>conditus</a:t>
            </a:r>
            <a:r>
              <a:rPr dirty="0"/>
              <a:t> </a:t>
            </a:r>
            <a:r>
              <a:rPr dirty="0" err="1"/>
              <a:t>antro</a:t>
            </a:r>
            <a:endParaRPr dirty="0"/>
          </a:p>
          <a:p>
            <a:pPr algn="l" defTabSz="457200">
              <a:lnSpc>
                <a:spcPct val="150000"/>
              </a:lnSpc>
              <a:defRPr sz="2300" b="0">
                <a:solidFill>
                  <a:srgbClr val="333333"/>
                </a:solidFill>
                <a:latin typeface="Avenir Next Regular"/>
                <a:ea typeface="Avenir Next Regular"/>
                <a:cs typeface="Avenir Next Regular"/>
                <a:sym typeface="Avenir Next Regular"/>
              </a:defRPr>
            </a:pPr>
            <a:r>
              <a:rPr i="1" dirty="0"/>
              <a:t>Martius</a:t>
            </a:r>
            <a:r>
              <a:rPr dirty="0"/>
              <a:t> </a:t>
            </a:r>
            <a:r>
              <a:rPr b="1" dirty="0" err="1"/>
              <a:t>anguis</a:t>
            </a:r>
            <a:r>
              <a:rPr dirty="0"/>
              <a:t> </a:t>
            </a:r>
            <a:r>
              <a:rPr dirty="0" err="1"/>
              <a:t>erat</a:t>
            </a:r>
            <a:r>
              <a:rPr dirty="0"/>
              <a:t>, </a:t>
            </a:r>
            <a:r>
              <a:rPr i="1" dirty="0" err="1"/>
              <a:t>cristis</a:t>
            </a:r>
            <a:r>
              <a:rPr i="1" dirty="0"/>
              <a:t> </a:t>
            </a:r>
            <a:r>
              <a:rPr i="1" dirty="0" err="1"/>
              <a:t>praesignis</a:t>
            </a:r>
            <a:r>
              <a:rPr i="1" dirty="0"/>
              <a:t> et </a:t>
            </a:r>
            <a:r>
              <a:rPr i="1" dirty="0" err="1"/>
              <a:t>auro</a:t>
            </a:r>
            <a:r>
              <a:rPr i="1" dirty="0"/>
              <a:t>;</a:t>
            </a:r>
          </a:p>
          <a:p>
            <a:pPr algn="l" defTabSz="457200">
              <a:lnSpc>
                <a:spcPct val="150000"/>
              </a:lnSpc>
              <a:defRPr sz="2300" b="0" i="1">
                <a:solidFill>
                  <a:srgbClr val="333333"/>
                </a:solidFill>
                <a:latin typeface="Avenir Next Regular"/>
                <a:ea typeface="Avenir Next Regular"/>
                <a:cs typeface="Avenir Next Regular"/>
                <a:sym typeface="Avenir Next Regular"/>
              </a:defRPr>
            </a:pPr>
            <a:r>
              <a:rPr dirty="0" err="1"/>
              <a:t>igne</a:t>
            </a:r>
            <a:r>
              <a:rPr dirty="0"/>
              <a:t> </a:t>
            </a:r>
            <a:r>
              <a:rPr dirty="0" err="1"/>
              <a:t>micant</a:t>
            </a:r>
            <a:r>
              <a:rPr dirty="0"/>
              <a:t> oculi, corpus </a:t>
            </a:r>
            <a:r>
              <a:rPr dirty="0" err="1"/>
              <a:t>tumet</a:t>
            </a:r>
            <a:r>
              <a:rPr dirty="0"/>
              <a:t> </a:t>
            </a:r>
            <a:r>
              <a:rPr dirty="0" err="1"/>
              <a:t>omne</a:t>
            </a:r>
            <a:r>
              <a:rPr dirty="0"/>
              <a:t> </a:t>
            </a:r>
            <a:r>
              <a:rPr dirty="0" err="1"/>
              <a:t>venenis</a:t>
            </a:r>
            <a:r>
              <a:rPr dirty="0"/>
              <a:t>,</a:t>
            </a:r>
          </a:p>
          <a:p>
            <a:pPr algn="l" defTabSz="457200">
              <a:lnSpc>
                <a:spcPct val="150000"/>
              </a:lnSpc>
              <a:defRPr sz="2300" b="0">
                <a:solidFill>
                  <a:srgbClr val="333333"/>
                </a:solidFill>
                <a:latin typeface="Avenir Next Regular"/>
                <a:ea typeface="Avenir Next Regular"/>
                <a:cs typeface="Avenir Next Regular"/>
                <a:sym typeface="Avenir Next Regular"/>
              </a:defRPr>
            </a:pPr>
            <a:r>
              <a:rPr i="1" dirty="0" err="1"/>
              <a:t>tresque</a:t>
            </a:r>
            <a:r>
              <a:rPr i="1" dirty="0"/>
              <a:t> vibrant linguae, </a:t>
            </a:r>
            <a:r>
              <a:rPr i="1" dirty="0" err="1"/>
              <a:t>triplici</a:t>
            </a:r>
            <a:r>
              <a:rPr i="1" dirty="0"/>
              <a:t> </a:t>
            </a:r>
            <a:r>
              <a:rPr i="1" dirty="0" err="1"/>
              <a:t>stant</a:t>
            </a:r>
            <a:r>
              <a:rPr i="1" dirty="0"/>
              <a:t> </a:t>
            </a:r>
            <a:r>
              <a:rPr i="1" dirty="0" err="1"/>
              <a:t>ordine</a:t>
            </a:r>
            <a:r>
              <a:rPr i="1" dirty="0"/>
              <a:t> </a:t>
            </a:r>
            <a:r>
              <a:rPr i="1" dirty="0" err="1"/>
              <a:t>dentes</a:t>
            </a:r>
            <a:r>
              <a:rPr dirty="0"/>
              <a:t>.</a:t>
            </a:r>
          </a:p>
        </p:txBody>
      </p:sp>
      <p:pic>
        <p:nvPicPr>
          <p:cNvPr id="230" name="Grundriss.pdf" descr="Grundriss.pdf"/>
          <p:cNvPicPr>
            <a:picLocks noChangeAspect="1"/>
          </p:cNvPicPr>
          <p:nvPr/>
        </p:nvPicPr>
        <p:blipFill>
          <a:blip r:embed="rId4"/>
          <a:stretch>
            <a:fillRect/>
          </a:stretch>
        </p:blipFill>
        <p:spPr>
          <a:xfrm>
            <a:off x="11929047" y="88900"/>
            <a:ext cx="546101" cy="560162"/>
          </a:xfrm>
          <a:prstGeom prst="rect">
            <a:avLst/>
          </a:prstGeom>
          <a:ln w="38100">
            <a:solidFill>
              <a:srgbClr val="E4E942"/>
            </a:solidFill>
            <a:miter lim="400000"/>
          </a:ln>
        </p:spPr>
      </p:pic>
      <p:sp>
        <p:nvSpPr>
          <p:cNvPr id="231" name="Dort stand ein alter Wald, noch von keinem Beil verletzt; mitten darin eine Höhle, mit dichtem Gesträuch und Zweigen verwachsen; sie bildete ein niedriges Gewölbe aus geschichteten Steinen und hier quoll reichhaltig Wasser; dort lag in der Grotte verborg"/>
          <p:cNvSpPr txBox="1"/>
          <p:nvPr/>
        </p:nvSpPr>
        <p:spPr>
          <a:xfrm>
            <a:off x="6969747" y="6361938"/>
            <a:ext cx="5520056" cy="23241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just" defTabSz="457200">
              <a:lnSpc>
                <a:spcPct val="110000"/>
              </a:lnSpc>
              <a:spcBef>
                <a:spcPts val="1200"/>
              </a:spcBef>
              <a:defRPr sz="1500" b="0" i="1">
                <a:latin typeface="Avenir Next Regular"/>
                <a:ea typeface="Avenir Next Regular"/>
                <a:cs typeface="Avenir Next Regular"/>
                <a:sym typeface="Avenir Next Regular"/>
              </a:defRPr>
            </a:lvl1pPr>
          </a:lstStyle>
          <a:p>
            <a:r>
              <a:t>Dort stand ein alter Wald, noch von keinem Beil verletzt; mitten darin eine Höhle, mit dichtem Gesträuch und Zweigen verwachsen; sie bildete ein niedriges Gewölbe aus geschichteten Steinen und hier quoll reichhaltig Wasser; dort lag in der Grotte verborgen die Schlange des Kriegsgotts, geschmückt mit einem goldenen Kamm; die Augen funkeln von Feuer, der ganze Leib ist vom Gift angeschwollen, es zucken drei Zungen, die Zähne stehen in dreifacher Reihe.</a:t>
            </a:r>
          </a:p>
        </p:txBody>
      </p:sp>
      <p:sp>
        <p:nvSpPr>
          <p:cNvPr id="232" name="GR"/>
          <p:cNvSpPr txBox="1"/>
          <p:nvPr/>
        </p:nvSpPr>
        <p:spPr>
          <a:xfrm>
            <a:off x="10485092" y="3301229"/>
            <a:ext cx="1205485" cy="1143001"/>
          </a:xfrm>
          <a:prstGeom prst="rect">
            <a:avLst/>
          </a:prstGeom>
          <a:solidFill>
            <a:srgbClr val="B01600"/>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6000">
                <a:solidFill>
                  <a:srgbClr val="FEFDFF"/>
                </a:solidFill>
                <a:latin typeface="Avenir Next Regular"/>
                <a:ea typeface="Avenir Next Regular"/>
                <a:cs typeface="Avenir Next Regular"/>
                <a:sym typeface="Avenir Next Regular"/>
              </a:defRPr>
            </a:lvl1pPr>
          </a:lstStyle>
          <a:p>
            <a:r>
              <a:t>GR</a:t>
            </a:r>
          </a:p>
        </p:txBody>
      </p:sp>
      <p:sp>
        <p:nvSpPr>
          <p:cNvPr id="233" name="Rechteck"/>
          <p:cNvSpPr/>
          <p:nvPr/>
        </p:nvSpPr>
        <p:spPr>
          <a:xfrm>
            <a:off x="1330773" y="2242739"/>
            <a:ext cx="770379" cy="415040"/>
          </a:xfrm>
          <a:prstGeom prst="rect">
            <a:avLst/>
          </a:prstGeom>
          <a:ln w="12700">
            <a:solidFill>
              <a:srgbClr val="B01600"/>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234" name="Rechteck"/>
          <p:cNvSpPr/>
          <p:nvPr/>
        </p:nvSpPr>
        <p:spPr>
          <a:xfrm>
            <a:off x="3087536" y="2259355"/>
            <a:ext cx="2498813" cy="415040"/>
          </a:xfrm>
          <a:prstGeom prst="rect">
            <a:avLst/>
          </a:prstGeom>
          <a:ln w="12700">
            <a:solidFill>
              <a:srgbClr val="B01600"/>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235" name="Rechteck"/>
          <p:cNvSpPr/>
          <p:nvPr/>
        </p:nvSpPr>
        <p:spPr>
          <a:xfrm>
            <a:off x="621484" y="4338489"/>
            <a:ext cx="6876756" cy="1594241"/>
          </a:xfrm>
          <a:prstGeom prst="rect">
            <a:avLst/>
          </a:prstGeom>
          <a:ln w="12700">
            <a:solidFill>
              <a:srgbClr val="B01600"/>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236" name="Rechteck"/>
          <p:cNvSpPr/>
          <p:nvPr/>
        </p:nvSpPr>
        <p:spPr>
          <a:xfrm>
            <a:off x="552214" y="3874337"/>
            <a:ext cx="2643473" cy="410036"/>
          </a:xfrm>
          <a:prstGeom prst="rect">
            <a:avLst/>
          </a:prstGeom>
          <a:ln w="12700">
            <a:solidFill>
              <a:srgbClr val="B01600"/>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237" name="Rechteck"/>
          <p:cNvSpPr/>
          <p:nvPr/>
        </p:nvSpPr>
        <p:spPr>
          <a:xfrm>
            <a:off x="2071747" y="2768019"/>
            <a:ext cx="4368443" cy="415039"/>
          </a:xfrm>
          <a:prstGeom prst="rect">
            <a:avLst/>
          </a:prstGeom>
          <a:ln w="12700">
            <a:solidFill>
              <a:srgbClr val="B01600"/>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238" name="Narratologisches Close-Reading"/>
          <p:cNvSpPr txBox="1"/>
          <p:nvPr/>
        </p:nvSpPr>
        <p:spPr>
          <a:xfrm>
            <a:off x="210691" y="9285730"/>
            <a:ext cx="2102347" cy="279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defTabSz="449580">
              <a:defRPr sz="1200">
                <a:latin typeface="Calibri"/>
                <a:ea typeface="Calibri"/>
                <a:cs typeface="Calibri"/>
                <a:sym typeface="Calibri"/>
              </a:defRPr>
            </a:lvl1pPr>
          </a:lstStyle>
          <a:p>
            <a:r>
              <a:t>Narratologisches Close-Reading</a:t>
            </a:r>
          </a:p>
        </p:txBody>
      </p:sp>
      <p:sp>
        <p:nvSpPr>
          <p:cNvPr id="239" name="Linie"/>
          <p:cNvSpPr/>
          <p:nvPr/>
        </p:nvSpPr>
        <p:spPr>
          <a:xfrm>
            <a:off x="1715964" y="3088091"/>
            <a:ext cx="1321618" cy="831686"/>
          </a:xfrm>
          <a:prstGeom prst="line">
            <a:avLst/>
          </a:prstGeom>
          <a:ln w="38100">
            <a:solidFill>
              <a:srgbClr val="B01600"/>
            </a:solidFill>
            <a:miter lim="400000"/>
            <a:tailEnd type="arrow"/>
          </a:ln>
        </p:spPr>
        <p:txBody>
          <a:bodyPr lIns="50800" tIns="50800" rIns="50800" bIns="50800" anchor="ctr"/>
          <a:lstStyle/>
          <a:p>
            <a:endParaRPr/>
          </a:p>
        </p:txBody>
      </p:sp>
      <p:sp>
        <p:nvSpPr>
          <p:cNvPr id="240" name="Linie"/>
          <p:cNvSpPr/>
          <p:nvPr/>
        </p:nvSpPr>
        <p:spPr>
          <a:xfrm flipH="1">
            <a:off x="2383447" y="4186830"/>
            <a:ext cx="654134" cy="291144"/>
          </a:xfrm>
          <a:prstGeom prst="line">
            <a:avLst/>
          </a:prstGeom>
          <a:ln w="38100">
            <a:solidFill>
              <a:srgbClr val="B01600"/>
            </a:solidFill>
            <a:miter lim="400000"/>
            <a:tailEnd type="arrow"/>
          </a:ln>
        </p:spPr>
        <p:txBody>
          <a:bodyPr lIns="50800" tIns="50800" rIns="50800" bIns="50800" anchor="ctr"/>
          <a:lstStyle/>
          <a:p>
            <a:endParaRPr/>
          </a:p>
        </p:txBody>
      </p:sp>
      <p:sp>
        <p:nvSpPr>
          <p:cNvPr id="241" name="Linie"/>
          <p:cNvSpPr/>
          <p:nvPr/>
        </p:nvSpPr>
        <p:spPr>
          <a:xfrm>
            <a:off x="1111465" y="2555014"/>
            <a:ext cx="410036" cy="410036"/>
          </a:xfrm>
          <a:prstGeom prst="line">
            <a:avLst/>
          </a:prstGeom>
          <a:ln w="38100">
            <a:solidFill>
              <a:srgbClr val="B01600"/>
            </a:solidFill>
            <a:miter lim="400000"/>
            <a:tailEnd type="arrow"/>
          </a:ln>
        </p:spPr>
        <p:txBody>
          <a:bodyPr lIns="50800" tIns="50800" rIns="50800" bIns="50800" anchor="ctr"/>
          <a:lstStyle/>
          <a:p>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229"/>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iterate>
                                    <p:tmAbs val="0"/>
                                  </p:iterate>
                                  <p:childTnLst>
                                    <p:set>
                                      <p:cBhvr>
                                        <p:cTn id="9" fill="hold"/>
                                        <p:tgtEl>
                                          <p:spTgt spid="231"/>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iterate>
                                    <p:tmAbs val="0"/>
                                  </p:iterate>
                                  <p:childTnLst>
                                    <p:set>
                                      <p:cBhvr>
                                        <p:cTn id="12" fill="hold"/>
                                        <p:tgtEl>
                                          <p:spTgt spid="23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9" presetClass="entr" fill="hold" grpId="0" nodeType="clickEffect">
                                  <p:stCondLst>
                                    <p:cond delay="0"/>
                                  </p:stCondLst>
                                  <p:iterate>
                                    <p:tmAbs val="0"/>
                                  </p:iterate>
                                  <p:childTnLst>
                                    <p:set>
                                      <p:cBhvr>
                                        <p:cTn id="16" fill="hold"/>
                                        <p:tgtEl>
                                          <p:spTgt spid="241"/>
                                        </p:tgtEl>
                                        <p:attrNameLst>
                                          <p:attrName>style.visibility</p:attrName>
                                        </p:attrNameLst>
                                      </p:cBhvr>
                                      <p:to>
                                        <p:strVal val="visible"/>
                                      </p:to>
                                    </p:set>
                                    <p:animEffect transition="in" filter="dissolve">
                                      <p:cBhvr>
                                        <p:cTn id="17" dur="1000"/>
                                        <p:tgtEl>
                                          <p:spTgt spid="24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0" nodeType="clickEffect">
                                  <p:stCondLst>
                                    <p:cond delay="0"/>
                                  </p:stCondLst>
                                  <p:iterate>
                                    <p:tmAbs val="0"/>
                                  </p:iterate>
                                  <p:childTnLst>
                                    <p:set>
                                      <p:cBhvr>
                                        <p:cTn id="21" fill="hold"/>
                                        <p:tgtEl>
                                          <p:spTgt spid="239"/>
                                        </p:tgtEl>
                                        <p:attrNameLst>
                                          <p:attrName>style.visibility</p:attrName>
                                        </p:attrNameLst>
                                      </p:cBhvr>
                                      <p:to>
                                        <p:strVal val="visible"/>
                                      </p:to>
                                    </p:set>
                                    <p:animEffect transition="in" filter="dissolve">
                                      <p:cBhvr>
                                        <p:cTn id="22" dur="1000"/>
                                        <p:tgtEl>
                                          <p:spTgt spid="23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fill="hold" grpId="0" nodeType="clickEffect">
                                  <p:stCondLst>
                                    <p:cond delay="0"/>
                                  </p:stCondLst>
                                  <p:iterate>
                                    <p:tmAbs val="0"/>
                                  </p:iterate>
                                  <p:childTnLst>
                                    <p:set>
                                      <p:cBhvr>
                                        <p:cTn id="26" fill="hold"/>
                                        <p:tgtEl>
                                          <p:spTgt spid="240"/>
                                        </p:tgtEl>
                                        <p:attrNameLst>
                                          <p:attrName>style.visibility</p:attrName>
                                        </p:attrNameLst>
                                      </p:cBhvr>
                                      <p:to>
                                        <p:strVal val="visible"/>
                                      </p:to>
                                    </p:set>
                                    <p:animEffect transition="in" filter="dissolve">
                                      <p:cBhvr>
                                        <p:cTn id="27" dur="1000"/>
                                        <p:tgtEl>
                                          <p:spTgt spid="240"/>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fill="hold" grpId="0" nodeType="clickEffect">
                                  <p:stCondLst>
                                    <p:cond delay="0"/>
                                  </p:stCondLst>
                                  <p:iterate>
                                    <p:tmAbs val="0"/>
                                  </p:iterate>
                                  <p:childTnLst>
                                    <p:set>
                                      <p:cBhvr>
                                        <p:cTn id="31" fill="hold"/>
                                        <p:tgtEl>
                                          <p:spTgt spid="233"/>
                                        </p:tgtEl>
                                        <p:attrNameLst>
                                          <p:attrName>style.visibility</p:attrName>
                                        </p:attrNameLst>
                                      </p:cBhvr>
                                      <p:to>
                                        <p:strVal val="visible"/>
                                      </p:to>
                                    </p:set>
                                    <p:animEffect transition="in" filter="dissolve">
                                      <p:cBhvr>
                                        <p:cTn id="32" dur="2000"/>
                                        <p:tgtEl>
                                          <p:spTgt spid="233"/>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fill="hold" grpId="0" nodeType="clickEffect">
                                  <p:stCondLst>
                                    <p:cond delay="0"/>
                                  </p:stCondLst>
                                  <p:iterate>
                                    <p:tmAbs val="0"/>
                                  </p:iterate>
                                  <p:childTnLst>
                                    <p:set>
                                      <p:cBhvr>
                                        <p:cTn id="36" fill="hold"/>
                                        <p:tgtEl>
                                          <p:spTgt spid="234"/>
                                        </p:tgtEl>
                                        <p:attrNameLst>
                                          <p:attrName>style.visibility</p:attrName>
                                        </p:attrNameLst>
                                      </p:cBhvr>
                                      <p:to>
                                        <p:strVal val="visible"/>
                                      </p:to>
                                    </p:set>
                                    <p:animEffect transition="in" filter="dissolve">
                                      <p:cBhvr>
                                        <p:cTn id="37" dur="2000"/>
                                        <p:tgtEl>
                                          <p:spTgt spid="234"/>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fill="hold" grpId="0" nodeType="clickEffect">
                                  <p:stCondLst>
                                    <p:cond delay="0"/>
                                  </p:stCondLst>
                                  <p:iterate>
                                    <p:tmAbs val="0"/>
                                  </p:iterate>
                                  <p:childTnLst>
                                    <p:set>
                                      <p:cBhvr>
                                        <p:cTn id="41" fill="hold"/>
                                        <p:tgtEl>
                                          <p:spTgt spid="237"/>
                                        </p:tgtEl>
                                        <p:attrNameLst>
                                          <p:attrName>style.visibility</p:attrName>
                                        </p:attrNameLst>
                                      </p:cBhvr>
                                      <p:to>
                                        <p:strVal val="visible"/>
                                      </p:to>
                                    </p:set>
                                    <p:animEffect transition="in" filter="dissolve">
                                      <p:cBhvr>
                                        <p:cTn id="42" dur="2000"/>
                                        <p:tgtEl>
                                          <p:spTgt spid="237"/>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fill="hold" grpId="0" nodeType="clickEffect">
                                  <p:stCondLst>
                                    <p:cond delay="0"/>
                                  </p:stCondLst>
                                  <p:iterate>
                                    <p:tmAbs val="0"/>
                                  </p:iterate>
                                  <p:childTnLst>
                                    <p:set>
                                      <p:cBhvr>
                                        <p:cTn id="46" fill="hold"/>
                                        <p:tgtEl>
                                          <p:spTgt spid="236"/>
                                        </p:tgtEl>
                                        <p:attrNameLst>
                                          <p:attrName>style.visibility</p:attrName>
                                        </p:attrNameLst>
                                      </p:cBhvr>
                                      <p:to>
                                        <p:strVal val="visible"/>
                                      </p:to>
                                    </p:set>
                                    <p:animEffect transition="in" filter="dissolve">
                                      <p:cBhvr>
                                        <p:cTn id="47" dur="2000"/>
                                        <p:tgtEl>
                                          <p:spTgt spid="236"/>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fill="hold" grpId="0" nodeType="clickEffect">
                                  <p:stCondLst>
                                    <p:cond delay="0"/>
                                  </p:stCondLst>
                                  <p:iterate>
                                    <p:tmAbs val="0"/>
                                  </p:iterate>
                                  <p:childTnLst>
                                    <p:set>
                                      <p:cBhvr>
                                        <p:cTn id="51" fill="hold"/>
                                        <p:tgtEl>
                                          <p:spTgt spid="235"/>
                                        </p:tgtEl>
                                        <p:attrNameLst>
                                          <p:attrName>style.visibility</p:attrName>
                                        </p:attrNameLst>
                                      </p:cBhvr>
                                      <p:to>
                                        <p:strVal val="visible"/>
                                      </p:to>
                                    </p:set>
                                    <p:animEffect transition="in" filter="dissolve">
                                      <p:cBhvr>
                                        <p:cTn id="52" dur="2000"/>
                                        <p:tgtEl>
                                          <p:spTgt spid="2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 grpId="0" animBg="1" advAuto="0"/>
      <p:bldP spid="231" grpId="0" animBg="1" advAuto="0"/>
      <p:bldP spid="232" grpId="0" animBg="1" advAuto="0"/>
      <p:bldP spid="233" grpId="0" animBg="1" advAuto="0"/>
      <p:bldP spid="234" grpId="0" animBg="1" advAuto="0"/>
      <p:bldP spid="235" grpId="0" animBg="1" advAuto="0"/>
      <p:bldP spid="236" grpId="0" animBg="1" advAuto="0"/>
      <p:bldP spid="237" grpId="0" animBg="1" advAuto="0"/>
      <p:bldP spid="239" grpId="0" animBg="1" advAuto="0"/>
      <p:bldP spid="240" grpId="0" animBg="1" advAuto="0"/>
      <p:bldP spid="241" grpId="0"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EFDFF"/>
        </a:solidFill>
        <a:effectLst/>
      </p:bgPr>
    </p:bg>
    <p:spTree>
      <p:nvGrpSpPr>
        <p:cNvPr id="1" name=""/>
        <p:cNvGrpSpPr/>
        <p:nvPr/>
      </p:nvGrpSpPr>
      <p:grpSpPr>
        <a:xfrm>
          <a:off x="0" y="0"/>
          <a:ext cx="0" cy="0"/>
          <a:chOff x="0" y="0"/>
          <a:chExt cx="0" cy="0"/>
        </a:xfrm>
      </p:grpSpPr>
      <p:pic>
        <p:nvPicPr>
          <p:cNvPr id="245" name="KuMi_ZSL_Logo_mit_Schutzraum_4c.jpg" descr="KuMi_ZSL_Logo_mit_Schutzraum_4c.jpg"/>
          <p:cNvPicPr>
            <a:picLocks noChangeAspect="1"/>
          </p:cNvPicPr>
          <p:nvPr/>
        </p:nvPicPr>
        <p:blipFill>
          <a:blip r:embed="rId3"/>
          <a:stretch>
            <a:fillRect/>
          </a:stretch>
        </p:blipFill>
        <p:spPr>
          <a:xfrm>
            <a:off x="11820181" y="9211561"/>
            <a:ext cx="973928" cy="427739"/>
          </a:xfrm>
          <a:prstGeom prst="rect">
            <a:avLst/>
          </a:prstGeom>
          <a:ln w="12700">
            <a:miter lim="400000"/>
          </a:ln>
        </p:spPr>
      </p:pic>
      <p:sp>
        <p:nvSpPr>
          <p:cNvPr id="246" name="I. RAUM"/>
          <p:cNvSpPr txBox="1"/>
          <p:nvPr/>
        </p:nvSpPr>
        <p:spPr>
          <a:xfrm>
            <a:off x="508000" y="69850"/>
            <a:ext cx="1363018" cy="590550"/>
          </a:xfrm>
          <a:prstGeom prst="rect">
            <a:avLst/>
          </a:prstGeom>
          <a:solidFill>
            <a:srgbClr val="E4E942"/>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lvl1pPr algn="l" defTabSz="594360">
              <a:defRPr sz="2520">
                <a:latin typeface="Avenir Next Regular"/>
                <a:ea typeface="Avenir Next Regular"/>
                <a:cs typeface="Avenir Next Regular"/>
                <a:sym typeface="Avenir Next Regular"/>
              </a:defRPr>
            </a:lvl1pPr>
          </a:lstStyle>
          <a:p>
            <a:r>
              <a:t>I. RAUM</a:t>
            </a:r>
          </a:p>
        </p:txBody>
      </p:sp>
      <p:sp>
        <p:nvSpPr>
          <p:cNvPr id="248" name="Quem postquam Tyria lucum de gente profecti                 35…"/>
          <p:cNvSpPr txBox="1"/>
          <p:nvPr/>
        </p:nvSpPr>
        <p:spPr>
          <a:xfrm>
            <a:off x="685441" y="2758954"/>
            <a:ext cx="8731230" cy="3486151"/>
          </a:xfrm>
          <a:prstGeom prst="rect">
            <a:avLst/>
          </a:prstGeom>
          <a:ln w="38100">
            <a:solidFill>
              <a:srgbClr val="0365C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defTabSz="457200">
              <a:lnSpc>
                <a:spcPct val="150000"/>
              </a:lnSpc>
              <a:defRPr sz="2300" b="0">
                <a:solidFill>
                  <a:srgbClr val="333333"/>
                </a:solidFill>
                <a:latin typeface="Avenir Next Regular"/>
                <a:ea typeface="Avenir Next Regular"/>
                <a:cs typeface="Avenir Next Regular"/>
                <a:sym typeface="Avenir Next Regular"/>
              </a:defRPr>
            </a:pPr>
            <a:r>
              <a:rPr dirty="0" err="1"/>
              <a:t>Quem</a:t>
            </a:r>
            <a:r>
              <a:rPr dirty="0"/>
              <a:t> </a:t>
            </a:r>
            <a:r>
              <a:rPr dirty="0" err="1"/>
              <a:t>postquam</a:t>
            </a:r>
            <a:r>
              <a:rPr dirty="0"/>
              <a:t> </a:t>
            </a:r>
            <a:r>
              <a:rPr dirty="0" err="1"/>
              <a:t>Tyria</a:t>
            </a:r>
            <a:r>
              <a:rPr dirty="0"/>
              <a:t> </a:t>
            </a:r>
            <a:r>
              <a:rPr dirty="0" err="1"/>
              <a:t>lucum</a:t>
            </a:r>
            <a:r>
              <a:rPr dirty="0"/>
              <a:t> de </a:t>
            </a:r>
            <a:r>
              <a:rPr dirty="0" err="1"/>
              <a:t>gente</a:t>
            </a:r>
            <a:r>
              <a:rPr dirty="0"/>
              <a:t> </a:t>
            </a:r>
            <a:r>
              <a:rPr dirty="0" err="1"/>
              <a:t>profecti</a:t>
            </a:r>
            <a:r>
              <a:rPr dirty="0"/>
              <a:t>                 35</a:t>
            </a:r>
          </a:p>
          <a:p>
            <a:pPr algn="l" defTabSz="457200">
              <a:lnSpc>
                <a:spcPct val="150000"/>
              </a:lnSpc>
              <a:defRPr sz="2300" b="0">
                <a:solidFill>
                  <a:srgbClr val="333333"/>
                </a:solidFill>
                <a:latin typeface="Avenir Next Regular"/>
                <a:ea typeface="Avenir Next Regular"/>
                <a:cs typeface="Avenir Next Regular"/>
                <a:sym typeface="Avenir Next Regular"/>
              </a:defRPr>
            </a:pPr>
            <a:r>
              <a:rPr b="1" u="sng" dirty="0" err="1">
                <a:solidFill>
                  <a:srgbClr val="B01600"/>
                </a:solidFill>
              </a:rPr>
              <a:t>infausto</a:t>
            </a:r>
            <a:r>
              <a:rPr u="sng" dirty="0"/>
              <a:t> </a:t>
            </a:r>
            <a:r>
              <a:rPr b="1" u="sng" dirty="0" err="1">
                <a:solidFill>
                  <a:srgbClr val="B01600"/>
                </a:solidFill>
              </a:rPr>
              <a:t>tetigere</a:t>
            </a:r>
            <a:r>
              <a:rPr b="1" u="sng" dirty="0">
                <a:solidFill>
                  <a:srgbClr val="B01600"/>
                </a:solidFill>
              </a:rPr>
              <a:t> </a:t>
            </a:r>
            <a:r>
              <a:rPr b="1" u="sng" dirty="0" err="1">
                <a:solidFill>
                  <a:srgbClr val="B01600"/>
                </a:solidFill>
              </a:rPr>
              <a:t>gradu</a:t>
            </a:r>
            <a:r>
              <a:rPr dirty="0"/>
              <a:t>, </a:t>
            </a:r>
            <a:r>
              <a:rPr dirty="0" err="1"/>
              <a:t>demissaque</a:t>
            </a:r>
            <a:r>
              <a:rPr dirty="0"/>
              <a:t> in </a:t>
            </a:r>
            <a:r>
              <a:rPr dirty="0" err="1"/>
              <a:t>undas</a:t>
            </a:r>
            <a:endParaRPr dirty="0"/>
          </a:p>
          <a:p>
            <a:pPr algn="l" defTabSz="457200">
              <a:lnSpc>
                <a:spcPct val="150000"/>
              </a:lnSpc>
              <a:defRPr sz="2300" b="0">
                <a:solidFill>
                  <a:srgbClr val="333333"/>
                </a:solidFill>
                <a:latin typeface="Avenir Next Regular"/>
                <a:ea typeface="Avenir Next Regular"/>
                <a:cs typeface="Avenir Next Regular"/>
                <a:sym typeface="Avenir Next Regular"/>
              </a:defRPr>
            </a:pPr>
            <a:r>
              <a:rPr dirty="0" err="1"/>
              <a:t>urna</a:t>
            </a:r>
            <a:r>
              <a:rPr dirty="0"/>
              <a:t> </a:t>
            </a:r>
            <a:r>
              <a:rPr dirty="0" err="1"/>
              <a:t>dedit</a:t>
            </a:r>
            <a:r>
              <a:rPr dirty="0"/>
              <a:t> </a:t>
            </a:r>
            <a:r>
              <a:rPr dirty="0" err="1"/>
              <a:t>sonitum</a:t>
            </a:r>
            <a:r>
              <a:rPr dirty="0"/>
              <a:t>, </a:t>
            </a:r>
            <a:r>
              <a:rPr dirty="0" err="1"/>
              <a:t>longo</a:t>
            </a:r>
            <a:r>
              <a:rPr dirty="0"/>
              <a:t> </a:t>
            </a:r>
            <a:r>
              <a:rPr b="1" dirty="0"/>
              <a:t>caput </a:t>
            </a:r>
            <a:r>
              <a:rPr b="1" dirty="0" err="1"/>
              <a:t>extulit</a:t>
            </a:r>
            <a:r>
              <a:rPr dirty="0"/>
              <a:t> </a:t>
            </a:r>
            <a:r>
              <a:rPr dirty="0" err="1"/>
              <a:t>antro</a:t>
            </a:r>
            <a:endParaRPr dirty="0"/>
          </a:p>
          <a:p>
            <a:pPr algn="l" defTabSz="457200">
              <a:lnSpc>
                <a:spcPct val="150000"/>
              </a:lnSpc>
              <a:defRPr sz="2300" b="0">
                <a:solidFill>
                  <a:srgbClr val="333333"/>
                </a:solidFill>
                <a:latin typeface="Avenir Next Regular"/>
                <a:ea typeface="Avenir Next Regular"/>
                <a:cs typeface="Avenir Next Regular"/>
                <a:sym typeface="Avenir Next Regular"/>
              </a:defRPr>
            </a:pPr>
            <a:r>
              <a:rPr dirty="0"/>
              <a:t>caeruleus </a:t>
            </a:r>
            <a:r>
              <a:rPr dirty="0" err="1"/>
              <a:t>serpens</a:t>
            </a:r>
            <a:r>
              <a:rPr dirty="0"/>
              <a:t> </a:t>
            </a:r>
            <a:r>
              <a:rPr b="1" dirty="0" err="1"/>
              <a:t>horrendaque</a:t>
            </a:r>
            <a:r>
              <a:rPr b="1" dirty="0"/>
              <a:t> </a:t>
            </a:r>
            <a:r>
              <a:rPr b="1" dirty="0" err="1"/>
              <a:t>sibila</a:t>
            </a:r>
            <a:r>
              <a:rPr b="1" dirty="0"/>
              <a:t> </a:t>
            </a:r>
            <a:r>
              <a:rPr b="1" dirty="0" err="1"/>
              <a:t>misit</a:t>
            </a:r>
            <a:r>
              <a:rPr dirty="0"/>
              <a:t>.</a:t>
            </a:r>
          </a:p>
          <a:p>
            <a:pPr algn="l" defTabSz="457200">
              <a:lnSpc>
                <a:spcPct val="150000"/>
              </a:lnSpc>
              <a:defRPr sz="2300" b="0">
                <a:solidFill>
                  <a:srgbClr val="333333"/>
                </a:solidFill>
                <a:latin typeface="Avenir Next Regular"/>
                <a:ea typeface="Avenir Next Regular"/>
                <a:cs typeface="Avenir Next Regular"/>
                <a:sym typeface="Avenir Next Regular"/>
              </a:defRPr>
            </a:pPr>
            <a:r>
              <a:rPr dirty="0" err="1"/>
              <a:t>Effluxere</a:t>
            </a:r>
            <a:r>
              <a:rPr dirty="0"/>
              <a:t> </a:t>
            </a:r>
            <a:r>
              <a:rPr b="1" dirty="0" err="1"/>
              <a:t>urnae</a:t>
            </a:r>
            <a:r>
              <a:rPr dirty="0"/>
              <a:t> </a:t>
            </a:r>
            <a:r>
              <a:rPr dirty="0" err="1"/>
              <a:t>manibus</a:t>
            </a:r>
            <a:r>
              <a:rPr dirty="0"/>
              <a:t> </a:t>
            </a:r>
            <a:r>
              <a:rPr b="1" dirty="0" err="1"/>
              <a:t>sanguis</a:t>
            </a:r>
            <a:r>
              <a:rPr dirty="0" err="1"/>
              <a:t>que</a:t>
            </a:r>
            <a:r>
              <a:rPr dirty="0"/>
              <a:t> </a:t>
            </a:r>
            <a:r>
              <a:rPr dirty="0" err="1"/>
              <a:t>reliquit</a:t>
            </a:r>
            <a:endParaRPr dirty="0"/>
          </a:p>
          <a:p>
            <a:pPr algn="l" defTabSz="457200">
              <a:lnSpc>
                <a:spcPct val="150000"/>
              </a:lnSpc>
              <a:defRPr sz="2300" b="0">
                <a:solidFill>
                  <a:srgbClr val="333333"/>
                </a:solidFill>
                <a:latin typeface="Avenir Next Regular"/>
                <a:ea typeface="Avenir Next Regular"/>
                <a:cs typeface="Avenir Next Regular"/>
                <a:sym typeface="Avenir Next Regular"/>
              </a:defRPr>
            </a:pPr>
            <a:r>
              <a:rPr dirty="0"/>
              <a:t>corpus et </a:t>
            </a:r>
            <a:r>
              <a:rPr dirty="0" err="1"/>
              <a:t>attonitos</a:t>
            </a:r>
            <a:r>
              <a:rPr dirty="0"/>
              <a:t> </a:t>
            </a:r>
            <a:r>
              <a:rPr dirty="0" err="1"/>
              <a:t>subitus</a:t>
            </a:r>
            <a:r>
              <a:rPr dirty="0"/>
              <a:t> </a:t>
            </a:r>
            <a:r>
              <a:rPr b="1" dirty="0"/>
              <a:t>tremor</a:t>
            </a:r>
            <a:r>
              <a:rPr dirty="0"/>
              <a:t> </a:t>
            </a:r>
            <a:r>
              <a:rPr dirty="0" err="1"/>
              <a:t>occupat</a:t>
            </a:r>
            <a:r>
              <a:rPr dirty="0"/>
              <a:t> </a:t>
            </a:r>
            <a:r>
              <a:rPr dirty="0" err="1"/>
              <a:t>artus</a:t>
            </a:r>
            <a:r>
              <a:rPr dirty="0"/>
              <a:t>.             40</a:t>
            </a:r>
          </a:p>
        </p:txBody>
      </p:sp>
      <p:pic>
        <p:nvPicPr>
          <p:cNvPr id="249" name="Grundriss.pdf" descr="Grundriss.pdf"/>
          <p:cNvPicPr>
            <a:picLocks noChangeAspect="1"/>
          </p:cNvPicPr>
          <p:nvPr/>
        </p:nvPicPr>
        <p:blipFill>
          <a:blip r:embed="rId4"/>
          <a:stretch>
            <a:fillRect/>
          </a:stretch>
        </p:blipFill>
        <p:spPr>
          <a:xfrm>
            <a:off x="11929047" y="88900"/>
            <a:ext cx="546101" cy="560162"/>
          </a:xfrm>
          <a:prstGeom prst="rect">
            <a:avLst/>
          </a:prstGeom>
          <a:ln w="38100">
            <a:solidFill>
              <a:srgbClr val="E4E942"/>
            </a:solidFill>
            <a:miter lim="400000"/>
          </a:ln>
        </p:spPr>
      </p:pic>
      <p:sp>
        <p:nvSpPr>
          <p:cNvPr id="250" name="Als die tyrischen Männer diesen Hain mit unglückseligen Schritten betreten hatten und, in das Wasser gesenkt, der Krug  klirrte, da streckte der blaue Drache den Kopf aus der Tiefe der Höhle hervor und gab ein furchtbares Zischen von sich. Die Krüge entg"/>
          <p:cNvSpPr txBox="1"/>
          <p:nvPr/>
        </p:nvSpPr>
        <p:spPr>
          <a:xfrm>
            <a:off x="6675692" y="6715507"/>
            <a:ext cx="5520056" cy="20447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just" defTabSz="457200">
              <a:lnSpc>
                <a:spcPct val="110000"/>
              </a:lnSpc>
              <a:defRPr sz="1500" b="0" i="1">
                <a:latin typeface="Avenir Next Regular"/>
                <a:ea typeface="Avenir Next Regular"/>
                <a:cs typeface="Avenir Next Regular"/>
                <a:sym typeface="Avenir Next Regular"/>
              </a:defRPr>
            </a:lvl1pPr>
          </a:lstStyle>
          <a:p>
            <a:r>
              <a:t>Als die tyrischen Männer diesen Hain mit unglückseligen Schritten betreten hatten und, in das Wasser gesenkt, der Krug  klirrte, da streckte der blaue Drache den Kopf aus der Tiefe der Höhle hervor und gab ein furchtbares Zischen von sich. Die Krüge entglitten den Händen, das Blut entweicht aus dem Körper und ein plötzliches Zittern fährt ihnen wie vom Donner gerührt durch alle Glieder. </a:t>
            </a:r>
          </a:p>
        </p:txBody>
      </p:sp>
      <p:sp>
        <p:nvSpPr>
          <p:cNvPr id="251" name="HR"/>
          <p:cNvSpPr txBox="1"/>
          <p:nvPr/>
        </p:nvSpPr>
        <p:spPr>
          <a:xfrm>
            <a:off x="11034535" y="3858648"/>
            <a:ext cx="1201675" cy="1143001"/>
          </a:xfrm>
          <a:prstGeom prst="rect">
            <a:avLst/>
          </a:prstGeom>
          <a:solidFill>
            <a:srgbClr val="0365C0"/>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6000">
                <a:solidFill>
                  <a:srgbClr val="FEFDFF"/>
                </a:solidFill>
                <a:latin typeface="Avenir Next Regular"/>
                <a:ea typeface="Avenir Next Regular"/>
                <a:cs typeface="Avenir Next Regular"/>
                <a:sym typeface="Avenir Next Regular"/>
              </a:defRPr>
            </a:lvl1pPr>
          </a:lstStyle>
          <a:p>
            <a:r>
              <a:t>HR</a:t>
            </a:r>
          </a:p>
        </p:txBody>
      </p:sp>
      <p:sp>
        <p:nvSpPr>
          <p:cNvPr id="252" name="Rechteck"/>
          <p:cNvSpPr/>
          <p:nvPr/>
        </p:nvSpPr>
        <p:spPr>
          <a:xfrm>
            <a:off x="5134370" y="4084959"/>
            <a:ext cx="961228" cy="415040"/>
          </a:xfrm>
          <a:prstGeom prst="rect">
            <a:avLst/>
          </a:prstGeom>
          <a:ln w="12700">
            <a:solidFill>
              <a:srgbClr val="0365C0"/>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253" name="Rechteck"/>
          <p:cNvSpPr/>
          <p:nvPr/>
        </p:nvSpPr>
        <p:spPr>
          <a:xfrm>
            <a:off x="5903194" y="4592959"/>
            <a:ext cx="839661" cy="415040"/>
          </a:xfrm>
          <a:prstGeom prst="rect">
            <a:avLst/>
          </a:prstGeom>
          <a:ln w="12700">
            <a:solidFill>
              <a:srgbClr val="0365C0"/>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254" name="Rechteck"/>
          <p:cNvSpPr/>
          <p:nvPr/>
        </p:nvSpPr>
        <p:spPr>
          <a:xfrm>
            <a:off x="1928717" y="5154045"/>
            <a:ext cx="839661" cy="415039"/>
          </a:xfrm>
          <a:prstGeom prst="rect">
            <a:avLst/>
          </a:prstGeom>
          <a:ln w="12700">
            <a:solidFill>
              <a:srgbClr val="0365C0"/>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255" name="Rechteck"/>
          <p:cNvSpPr/>
          <p:nvPr/>
        </p:nvSpPr>
        <p:spPr>
          <a:xfrm>
            <a:off x="4034293" y="5161665"/>
            <a:ext cx="1140032" cy="492243"/>
          </a:xfrm>
          <a:prstGeom prst="rect">
            <a:avLst/>
          </a:prstGeom>
          <a:ln w="12700">
            <a:solidFill>
              <a:srgbClr val="0365C0"/>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256" name="Rechteck"/>
          <p:cNvSpPr/>
          <p:nvPr/>
        </p:nvSpPr>
        <p:spPr>
          <a:xfrm>
            <a:off x="4320906" y="5682364"/>
            <a:ext cx="961229" cy="415039"/>
          </a:xfrm>
          <a:prstGeom prst="rect">
            <a:avLst/>
          </a:prstGeom>
          <a:ln w="12700">
            <a:solidFill>
              <a:srgbClr val="0365C0"/>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257" name="Rechteck"/>
          <p:cNvSpPr/>
          <p:nvPr/>
        </p:nvSpPr>
        <p:spPr>
          <a:xfrm>
            <a:off x="723762" y="3576285"/>
            <a:ext cx="3282506" cy="464364"/>
          </a:xfrm>
          <a:prstGeom prst="rect">
            <a:avLst/>
          </a:prstGeom>
          <a:ln w="12700">
            <a:solidFill>
              <a:srgbClr val="B01600"/>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258" name="GR"/>
          <p:cNvSpPr txBox="1"/>
          <p:nvPr/>
        </p:nvSpPr>
        <p:spPr>
          <a:xfrm>
            <a:off x="2016021" y="1821945"/>
            <a:ext cx="550775" cy="520701"/>
          </a:xfrm>
          <a:prstGeom prst="rect">
            <a:avLst/>
          </a:prstGeom>
          <a:solidFill>
            <a:srgbClr val="B01600"/>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a:solidFill>
                  <a:srgbClr val="FEFDFF"/>
                </a:solidFill>
                <a:latin typeface="Avenir Next Regular"/>
                <a:ea typeface="Avenir Next Regular"/>
                <a:cs typeface="Avenir Next Regular"/>
                <a:sym typeface="Avenir Next Regular"/>
              </a:defRPr>
            </a:lvl1pPr>
          </a:lstStyle>
          <a:p>
            <a:r>
              <a:t>GR</a:t>
            </a:r>
          </a:p>
        </p:txBody>
      </p:sp>
      <p:sp>
        <p:nvSpPr>
          <p:cNvPr id="259" name="Linie"/>
          <p:cNvSpPr/>
          <p:nvPr/>
        </p:nvSpPr>
        <p:spPr>
          <a:xfrm flipV="1">
            <a:off x="2278708" y="2342645"/>
            <a:ext cx="1" cy="1058406"/>
          </a:xfrm>
          <a:prstGeom prst="line">
            <a:avLst/>
          </a:prstGeom>
          <a:ln w="25400">
            <a:solidFill>
              <a:srgbClr val="B01600"/>
            </a:solidFill>
            <a:miter lim="400000"/>
          </a:ln>
        </p:spPr>
        <p:txBody>
          <a:bodyPr lIns="50800" tIns="50800" rIns="50800" bIns="50800" anchor="ctr"/>
          <a:lstStyle/>
          <a:p>
            <a:endParaRPr/>
          </a:p>
        </p:txBody>
      </p:sp>
      <p:sp>
        <p:nvSpPr>
          <p:cNvPr id="260" name="Narratologisches Close-Reading"/>
          <p:cNvSpPr txBox="1"/>
          <p:nvPr/>
        </p:nvSpPr>
        <p:spPr>
          <a:xfrm>
            <a:off x="210691" y="9285730"/>
            <a:ext cx="2102347" cy="279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defTabSz="449580">
              <a:defRPr sz="1200">
                <a:latin typeface="Calibri"/>
                <a:ea typeface="Calibri"/>
                <a:cs typeface="Calibri"/>
                <a:sym typeface="Calibri"/>
              </a:defRPr>
            </a:lvl1pPr>
          </a:lstStyle>
          <a:p>
            <a:r>
              <a:t>Narratologisches Close-Reading</a:t>
            </a:r>
          </a:p>
        </p:txBody>
      </p:sp>
      <p:sp>
        <p:nvSpPr>
          <p:cNvPr id="18" name="Beispiel: Cadmus und der Drache (Ovid, met. III 28-49)">
            <a:extLst>
              <a:ext uri="{FF2B5EF4-FFF2-40B4-BE49-F238E27FC236}">
                <a16:creationId xmlns:a16="http://schemas.microsoft.com/office/drawing/2014/main" id="{C3B064EC-31C7-A248-9A2B-82C6354BCF74}"/>
              </a:ext>
            </a:extLst>
          </p:cNvPr>
          <p:cNvSpPr txBox="1"/>
          <p:nvPr/>
        </p:nvSpPr>
        <p:spPr>
          <a:xfrm>
            <a:off x="657763" y="1105422"/>
            <a:ext cx="8518189" cy="4719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a:latin typeface="Avenir Next Regular"/>
                <a:ea typeface="Avenir Next Regular"/>
                <a:cs typeface="Avenir Next Regular"/>
                <a:sym typeface="Avenir Next Regular"/>
              </a:defRPr>
            </a:lvl1pPr>
          </a:lstStyle>
          <a:p>
            <a:pPr algn="l"/>
            <a:r>
              <a:rPr dirty="0" err="1"/>
              <a:t>Beispiel</a:t>
            </a:r>
            <a:r>
              <a:rPr dirty="0"/>
              <a:t>: Cadmus und der </a:t>
            </a:r>
            <a:r>
              <a:rPr dirty="0" err="1"/>
              <a:t>Drache</a:t>
            </a:r>
            <a:r>
              <a:rPr dirty="0"/>
              <a:t> (Ovid, met. III 28-49)</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248"/>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iterate>
                                    <p:tmAbs val="0"/>
                                  </p:iterate>
                                  <p:childTnLst>
                                    <p:set>
                                      <p:cBhvr>
                                        <p:cTn id="9" fill="hold"/>
                                        <p:tgtEl>
                                          <p:spTgt spid="250"/>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iterate>
                                    <p:tmAbs val="0"/>
                                  </p:iterate>
                                  <p:childTnLst>
                                    <p:set>
                                      <p:cBhvr>
                                        <p:cTn id="12" fill="hold"/>
                                        <p:tgtEl>
                                          <p:spTgt spid="25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9" presetClass="entr" fill="hold" grpId="0" nodeType="clickEffect">
                                  <p:stCondLst>
                                    <p:cond delay="0"/>
                                  </p:stCondLst>
                                  <p:iterate>
                                    <p:tmAbs val="0"/>
                                  </p:iterate>
                                  <p:childTnLst>
                                    <p:set>
                                      <p:cBhvr>
                                        <p:cTn id="16" fill="hold"/>
                                        <p:tgtEl>
                                          <p:spTgt spid="257"/>
                                        </p:tgtEl>
                                        <p:attrNameLst>
                                          <p:attrName>style.visibility</p:attrName>
                                        </p:attrNameLst>
                                      </p:cBhvr>
                                      <p:to>
                                        <p:strVal val="visible"/>
                                      </p:to>
                                    </p:set>
                                    <p:animEffect transition="in" filter="dissolve">
                                      <p:cBhvr>
                                        <p:cTn id="17" dur="2000"/>
                                        <p:tgtEl>
                                          <p:spTgt spid="25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0" nodeType="clickEffect">
                                  <p:stCondLst>
                                    <p:cond delay="0"/>
                                  </p:stCondLst>
                                  <p:iterate>
                                    <p:tmAbs val="0"/>
                                  </p:iterate>
                                  <p:childTnLst>
                                    <p:set>
                                      <p:cBhvr>
                                        <p:cTn id="21" fill="hold"/>
                                        <p:tgtEl>
                                          <p:spTgt spid="259"/>
                                        </p:tgtEl>
                                        <p:attrNameLst>
                                          <p:attrName>style.visibility</p:attrName>
                                        </p:attrNameLst>
                                      </p:cBhvr>
                                      <p:to>
                                        <p:strVal val="visible"/>
                                      </p:to>
                                    </p:set>
                                    <p:animEffect transition="in" filter="dissolve">
                                      <p:cBhvr>
                                        <p:cTn id="22" dur="1000"/>
                                        <p:tgtEl>
                                          <p:spTgt spid="259"/>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iterate>
                                    <p:tmAbs val="0"/>
                                  </p:iterate>
                                  <p:childTnLst>
                                    <p:set>
                                      <p:cBhvr>
                                        <p:cTn id="26" fill="hold"/>
                                        <p:tgtEl>
                                          <p:spTgt spid="25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9" presetClass="entr" fill="hold" grpId="0" nodeType="clickEffect">
                                  <p:stCondLst>
                                    <p:cond delay="0"/>
                                  </p:stCondLst>
                                  <p:iterate>
                                    <p:tmAbs val="0"/>
                                  </p:iterate>
                                  <p:childTnLst>
                                    <p:set>
                                      <p:cBhvr>
                                        <p:cTn id="30" fill="hold"/>
                                        <p:tgtEl>
                                          <p:spTgt spid="252"/>
                                        </p:tgtEl>
                                        <p:attrNameLst>
                                          <p:attrName>style.visibility</p:attrName>
                                        </p:attrNameLst>
                                      </p:cBhvr>
                                      <p:to>
                                        <p:strVal val="visible"/>
                                      </p:to>
                                    </p:set>
                                    <p:animEffect transition="in" filter="dissolve">
                                      <p:cBhvr>
                                        <p:cTn id="31" dur="2000"/>
                                        <p:tgtEl>
                                          <p:spTgt spid="252"/>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fill="hold" grpId="0" nodeType="clickEffect">
                                  <p:stCondLst>
                                    <p:cond delay="0"/>
                                  </p:stCondLst>
                                  <p:iterate>
                                    <p:tmAbs val="0"/>
                                  </p:iterate>
                                  <p:childTnLst>
                                    <p:set>
                                      <p:cBhvr>
                                        <p:cTn id="35" fill="hold"/>
                                        <p:tgtEl>
                                          <p:spTgt spid="253"/>
                                        </p:tgtEl>
                                        <p:attrNameLst>
                                          <p:attrName>style.visibility</p:attrName>
                                        </p:attrNameLst>
                                      </p:cBhvr>
                                      <p:to>
                                        <p:strVal val="visible"/>
                                      </p:to>
                                    </p:set>
                                    <p:animEffect transition="in" filter="dissolve">
                                      <p:cBhvr>
                                        <p:cTn id="36" dur="2000"/>
                                        <p:tgtEl>
                                          <p:spTgt spid="253"/>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fill="hold" grpId="0" nodeType="clickEffect">
                                  <p:stCondLst>
                                    <p:cond delay="0"/>
                                  </p:stCondLst>
                                  <p:iterate>
                                    <p:tmAbs val="0"/>
                                  </p:iterate>
                                  <p:childTnLst>
                                    <p:set>
                                      <p:cBhvr>
                                        <p:cTn id="40" fill="hold"/>
                                        <p:tgtEl>
                                          <p:spTgt spid="254"/>
                                        </p:tgtEl>
                                        <p:attrNameLst>
                                          <p:attrName>style.visibility</p:attrName>
                                        </p:attrNameLst>
                                      </p:cBhvr>
                                      <p:to>
                                        <p:strVal val="visible"/>
                                      </p:to>
                                    </p:set>
                                    <p:animEffect transition="in" filter="dissolve">
                                      <p:cBhvr>
                                        <p:cTn id="41" dur="2000"/>
                                        <p:tgtEl>
                                          <p:spTgt spid="254"/>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fill="hold" grpId="0" nodeType="clickEffect">
                                  <p:stCondLst>
                                    <p:cond delay="0"/>
                                  </p:stCondLst>
                                  <p:iterate>
                                    <p:tmAbs val="0"/>
                                  </p:iterate>
                                  <p:childTnLst>
                                    <p:set>
                                      <p:cBhvr>
                                        <p:cTn id="45" fill="hold"/>
                                        <p:tgtEl>
                                          <p:spTgt spid="255"/>
                                        </p:tgtEl>
                                        <p:attrNameLst>
                                          <p:attrName>style.visibility</p:attrName>
                                        </p:attrNameLst>
                                      </p:cBhvr>
                                      <p:to>
                                        <p:strVal val="visible"/>
                                      </p:to>
                                    </p:set>
                                    <p:animEffect transition="in" filter="dissolve">
                                      <p:cBhvr>
                                        <p:cTn id="46" dur="2000"/>
                                        <p:tgtEl>
                                          <p:spTgt spid="255"/>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ntr" fill="hold" grpId="0" nodeType="clickEffect">
                                  <p:stCondLst>
                                    <p:cond delay="0"/>
                                  </p:stCondLst>
                                  <p:iterate>
                                    <p:tmAbs val="0"/>
                                  </p:iterate>
                                  <p:childTnLst>
                                    <p:set>
                                      <p:cBhvr>
                                        <p:cTn id="50" fill="hold"/>
                                        <p:tgtEl>
                                          <p:spTgt spid="256"/>
                                        </p:tgtEl>
                                        <p:attrNameLst>
                                          <p:attrName>style.visibility</p:attrName>
                                        </p:attrNameLst>
                                      </p:cBhvr>
                                      <p:to>
                                        <p:strVal val="visible"/>
                                      </p:to>
                                    </p:set>
                                    <p:animEffect transition="in" filter="dissolve">
                                      <p:cBhvr>
                                        <p:cTn id="51" dur="2000"/>
                                        <p:tgtEl>
                                          <p:spTgt spid="2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 grpId="0" animBg="1" advAuto="0"/>
      <p:bldP spid="250" grpId="0" animBg="1" advAuto="0"/>
      <p:bldP spid="251" grpId="0" animBg="1" advAuto="0"/>
      <p:bldP spid="252" grpId="0" animBg="1" advAuto="0"/>
      <p:bldP spid="253" grpId="0" animBg="1" advAuto="0"/>
      <p:bldP spid="254" grpId="0" animBg="1" advAuto="0"/>
      <p:bldP spid="255" grpId="0" animBg="1" advAuto="0"/>
      <p:bldP spid="256" grpId="0" animBg="1" advAuto="0"/>
      <p:bldP spid="257" grpId="0" animBg="1" advAuto="0"/>
      <p:bldP spid="258" grpId="0" animBg="1" advAuto="0"/>
      <p:bldP spid="259" grpId="0"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EFDFF"/>
        </a:solidFill>
        <a:effectLst/>
      </p:bgPr>
    </p:bg>
    <p:spTree>
      <p:nvGrpSpPr>
        <p:cNvPr id="1" name=""/>
        <p:cNvGrpSpPr/>
        <p:nvPr/>
      </p:nvGrpSpPr>
      <p:grpSpPr>
        <a:xfrm>
          <a:off x="0" y="0"/>
          <a:ext cx="0" cy="0"/>
          <a:chOff x="0" y="0"/>
          <a:chExt cx="0" cy="0"/>
        </a:xfrm>
      </p:grpSpPr>
      <p:pic>
        <p:nvPicPr>
          <p:cNvPr id="264" name="KuMi_ZSL_Logo_mit_Schutzraum_4c.jpg" descr="KuMi_ZSL_Logo_mit_Schutzraum_4c.jpg"/>
          <p:cNvPicPr>
            <a:picLocks noChangeAspect="1"/>
          </p:cNvPicPr>
          <p:nvPr/>
        </p:nvPicPr>
        <p:blipFill>
          <a:blip r:embed="rId3"/>
          <a:stretch>
            <a:fillRect/>
          </a:stretch>
        </p:blipFill>
        <p:spPr>
          <a:xfrm>
            <a:off x="11820181" y="9211561"/>
            <a:ext cx="973928" cy="427739"/>
          </a:xfrm>
          <a:prstGeom prst="rect">
            <a:avLst/>
          </a:prstGeom>
          <a:ln w="12700">
            <a:miter lim="400000"/>
          </a:ln>
        </p:spPr>
      </p:pic>
      <p:sp>
        <p:nvSpPr>
          <p:cNvPr id="265" name="I. RAUM"/>
          <p:cNvSpPr txBox="1"/>
          <p:nvPr/>
        </p:nvSpPr>
        <p:spPr>
          <a:xfrm>
            <a:off x="508000" y="69850"/>
            <a:ext cx="1363018" cy="590550"/>
          </a:xfrm>
          <a:prstGeom prst="rect">
            <a:avLst/>
          </a:prstGeom>
          <a:solidFill>
            <a:srgbClr val="E4E942"/>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lvl1pPr algn="l" defTabSz="594360">
              <a:defRPr sz="2520">
                <a:latin typeface="Avenir Next Regular"/>
                <a:ea typeface="Avenir Next Regular"/>
                <a:cs typeface="Avenir Next Regular"/>
                <a:sym typeface="Avenir Next Regular"/>
              </a:defRPr>
            </a:lvl1pPr>
          </a:lstStyle>
          <a:p>
            <a:r>
              <a:t>I. RAUM</a:t>
            </a:r>
          </a:p>
        </p:txBody>
      </p:sp>
      <p:sp>
        <p:nvSpPr>
          <p:cNvPr id="267" name="Ille volubilibus squamosos nexibus orbes…"/>
          <p:cNvSpPr txBox="1"/>
          <p:nvPr/>
        </p:nvSpPr>
        <p:spPr>
          <a:xfrm>
            <a:off x="841583" y="1912759"/>
            <a:ext cx="7682585" cy="4597401"/>
          </a:xfrm>
          <a:prstGeom prst="rect">
            <a:avLst/>
          </a:prstGeom>
          <a:ln w="38100">
            <a:solidFill>
              <a:srgbClr val="3ABA51"/>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defTabSz="457200">
              <a:lnSpc>
                <a:spcPct val="150000"/>
              </a:lnSpc>
              <a:defRPr sz="2000" b="0">
                <a:solidFill>
                  <a:srgbClr val="333333"/>
                </a:solidFill>
                <a:latin typeface="Avenir Next Regular"/>
                <a:ea typeface="Avenir Next Regular"/>
                <a:cs typeface="Avenir Next Regular"/>
                <a:sym typeface="Avenir Next Regular"/>
              </a:defRPr>
            </a:pPr>
            <a:r>
              <a:rPr dirty="0"/>
              <a:t>Ille </a:t>
            </a:r>
            <a:r>
              <a:rPr dirty="0" err="1"/>
              <a:t>volubilibus</a:t>
            </a:r>
            <a:r>
              <a:rPr dirty="0"/>
              <a:t> </a:t>
            </a:r>
            <a:r>
              <a:rPr dirty="0" err="1"/>
              <a:t>squamosos</a:t>
            </a:r>
            <a:r>
              <a:rPr dirty="0"/>
              <a:t> </a:t>
            </a:r>
            <a:r>
              <a:rPr dirty="0" err="1"/>
              <a:t>nexibus</a:t>
            </a:r>
            <a:r>
              <a:rPr dirty="0"/>
              <a:t> </a:t>
            </a:r>
            <a:r>
              <a:rPr dirty="0" err="1"/>
              <a:t>orbes</a:t>
            </a:r>
            <a:endParaRPr dirty="0"/>
          </a:p>
          <a:p>
            <a:pPr algn="l" defTabSz="457200">
              <a:lnSpc>
                <a:spcPct val="150000"/>
              </a:lnSpc>
              <a:defRPr sz="2000" b="0">
                <a:solidFill>
                  <a:srgbClr val="333333"/>
                </a:solidFill>
                <a:latin typeface="Avenir Next Regular"/>
                <a:ea typeface="Avenir Next Regular"/>
                <a:cs typeface="Avenir Next Regular"/>
                <a:sym typeface="Avenir Next Regular"/>
              </a:defRPr>
            </a:pPr>
            <a:r>
              <a:rPr dirty="0" err="1"/>
              <a:t>torquet</a:t>
            </a:r>
            <a:r>
              <a:rPr dirty="0"/>
              <a:t> et </a:t>
            </a:r>
            <a:r>
              <a:rPr dirty="0" err="1"/>
              <a:t>inmensos</a:t>
            </a:r>
            <a:r>
              <a:rPr dirty="0"/>
              <a:t> </a:t>
            </a:r>
            <a:r>
              <a:rPr dirty="0" err="1"/>
              <a:t>saltu</a:t>
            </a:r>
            <a:r>
              <a:rPr dirty="0"/>
              <a:t> </a:t>
            </a:r>
            <a:r>
              <a:rPr dirty="0" err="1"/>
              <a:t>sinuatur</a:t>
            </a:r>
            <a:r>
              <a:rPr dirty="0"/>
              <a:t> in arcus</a:t>
            </a:r>
          </a:p>
          <a:p>
            <a:pPr algn="l" defTabSz="457200">
              <a:lnSpc>
                <a:spcPct val="150000"/>
              </a:lnSpc>
              <a:defRPr sz="2000" b="0">
                <a:solidFill>
                  <a:srgbClr val="333333"/>
                </a:solidFill>
                <a:latin typeface="Avenir Next Regular"/>
                <a:ea typeface="Avenir Next Regular"/>
                <a:cs typeface="Avenir Next Regular"/>
                <a:sym typeface="Avenir Next Regular"/>
              </a:defRPr>
            </a:pPr>
            <a:r>
              <a:rPr dirty="0"/>
              <a:t>ac media plus </a:t>
            </a:r>
            <a:r>
              <a:rPr dirty="0" err="1"/>
              <a:t>parte</a:t>
            </a:r>
            <a:r>
              <a:rPr dirty="0"/>
              <a:t> </a:t>
            </a:r>
            <a:r>
              <a:rPr dirty="0" err="1"/>
              <a:t>leves</a:t>
            </a:r>
            <a:r>
              <a:rPr dirty="0"/>
              <a:t> erectus in auras</a:t>
            </a:r>
          </a:p>
          <a:p>
            <a:pPr algn="l" defTabSz="457200">
              <a:lnSpc>
                <a:spcPct val="150000"/>
              </a:lnSpc>
              <a:defRPr sz="2000" b="0">
                <a:solidFill>
                  <a:srgbClr val="333333"/>
                </a:solidFill>
                <a:latin typeface="Avenir Next Regular"/>
                <a:ea typeface="Avenir Next Regular"/>
                <a:cs typeface="Avenir Next Regular"/>
                <a:sym typeface="Avenir Next Regular"/>
              </a:defRPr>
            </a:pPr>
            <a:r>
              <a:rPr b="1" dirty="0" err="1"/>
              <a:t>despicit</a:t>
            </a:r>
            <a:r>
              <a:rPr dirty="0"/>
              <a:t> </a:t>
            </a:r>
            <a:r>
              <a:rPr i="1" dirty="0" err="1"/>
              <a:t>omne</a:t>
            </a:r>
            <a:r>
              <a:rPr i="1" dirty="0"/>
              <a:t> </a:t>
            </a:r>
            <a:r>
              <a:rPr i="1" dirty="0" err="1"/>
              <a:t>nemus</a:t>
            </a:r>
            <a:r>
              <a:rPr dirty="0"/>
              <a:t> </a:t>
            </a:r>
            <a:r>
              <a:rPr dirty="0" err="1"/>
              <a:t>tantoque</a:t>
            </a:r>
            <a:r>
              <a:rPr dirty="0"/>
              <a:t> </a:t>
            </a:r>
            <a:r>
              <a:rPr dirty="0" err="1"/>
              <a:t>est</a:t>
            </a:r>
            <a:r>
              <a:rPr dirty="0"/>
              <a:t> corpore, </a:t>
            </a:r>
            <a:r>
              <a:rPr dirty="0" err="1"/>
              <a:t>quanto</a:t>
            </a:r>
            <a:r>
              <a:rPr dirty="0"/>
              <a:t>,</a:t>
            </a:r>
          </a:p>
          <a:p>
            <a:pPr algn="l" defTabSz="457200">
              <a:lnSpc>
                <a:spcPct val="150000"/>
              </a:lnSpc>
              <a:defRPr sz="2000" b="0">
                <a:solidFill>
                  <a:srgbClr val="333333"/>
                </a:solidFill>
                <a:latin typeface="Avenir Next Regular"/>
                <a:ea typeface="Avenir Next Regular"/>
                <a:cs typeface="Avenir Next Regular"/>
                <a:sym typeface="Avenir Next Regular"/>
              </a:defRPr>
            </a:pPr>
            <a:r>
              <a:rPr dirty="0" err="1"/>
              <a:t>si</a:t>
            </a:r>
            <a:r>
              <a:rPr dirty="0"/>
              <a:t> </a:t>
            </a:r>
            <a:r>
              <a:rPr dirty="0" err="1"/>
              <a:t>totum</a:t>
            </a:r>
            <a:r>
              <a:rPr dirty="0"/>
              <a:t> </a:t>
            </a:r>
            <a:r>
              <a:rPr b="1" dirty="0" err="1"/>
              <a:t>spectes</a:t>
            </a:r>
            <a:r>
              <a:rPr dirty="0"/>
              <a:t>, </a:t>
            </a:r>
            <a:r>
              <a:rPr dirty="0" err="1"/>
              <a:t>geminas</a:t>
            </a:r>
            <a:r>
              <a:rPr dirty="0"/>
              <a:t> qui </a:t>
            </a:r>
            <a:r>
              <a:rPr dirty="0" err="1"/>
              <a:t>separat</a:t>
            </a:r>
            <a:r>
              <a:rPr dirty="0"/>
              <a:t> arctos.               45</a:t>
            </a:r>
          </a:p>
          <a:p>
            <a:pPr algn="l" defTabSz="457200">
              <a:lnSpc>
                <a:spcPct val="150000"/>
              </a:lnSpc>
              <a:defRPr sz="2000" b="0">
                <a:solidFill>
                  <a:srgbClr val="333333"/>
                </a:solidFill>
                <a:latin typeface="Avenir Next Regular"/>
                <a:ea typeface="Avenir Next Regular"/>
                <a:cs typeface="Avenir Next Regular"/>
                <a:sym typeface="Avenir Next Regular"/>
              </a:defRPr>
            </a:pPr>
            <a:r>
              <a:rPr dirty="0" err="1"/>
              <a:t>Nec</a:t>
            </a:r>
            <a:r>
              <a:rPr dirty="0"/>
              <a:t> mora, </a:t>
            </a:r>
            <a:r>
              <a:rPr dirty="0" err="1"/>
              <a:t>Phoenicas</a:t>
            </a:r>
            <a:r>
              <a:rPr dirty="0"/>
              <a:t>, </a:t>
            </a:r>
            <a:r>
              <a:rPr dirty="0" err="1"/>
              <a:t>sive</a:t>
            </a:r>
            <a:r>
              <a:rPr dirty="0"/>
              <a:t> </a:t>
            </a:r>
            <a:r>
              <a:rPr dirty="0" err="1"/>
              <a:t>illi</a:t>
            </a:r>
            <a:r>
              <a:rPr dirty="0"/>
              <a:t> </a:t>
            </a:r>
            <a:r>
              <a:rPr dirty="0" err="1"/>
              <a:t>tela</a:t>
            </a:r>
            <a:r>
              <a:rPr dirty="0"/>
              <a:t> </a:t>
            </a:r>
            <a:r>
              <a:rPr dirty="0" err="1"/>
              <a:t>parabant</a:t>
            </a:r>
            <a:endParaRPr dirty="0"/>
          </a:p>
          <a:p>
            <a:pPr algn="l" defTabSz="457200">
              <a:lnSpc>
                <a:spcPct val="150000"/>
              </a:lnSpc>
              <a:defRPr sz="2000" b="0">
                <a:solidFill>
                  <a:srgbClr val="333333"/>
                </a:solidFill>
                <a:latin typeface="Avenir Next Regular"/>
                <a:ea typeface="Avenir Next Regular"/>
                <a:cs typeface="Avenir Next Regular"/>
                <a:sym typeface="Avenir Next Regular"/>
              </a:defRPr>
            </a:pPr>
            <a:r>
              <a:rPr dirty="0" err="1"/>
              <a:t>sive</a:t>
            </a:r>
            <a:r>
              <a:rPr dirty="0"/>
              <a:t> </a:t>
            </a:r>
            <a:r>
              <a:rPr dirty="0" err="1"/>
              <a:t>fugam</a:t>
            </a:r>
            <a:r>
              <a:rPr dirty="0"/>
              <a:t>, </a:t>
            </a:r>
            <a:r>
              <a:rPr dirty="0" err="1"/>
              <a:t>sive</a:t>
            </a:r>
            <a:r>
              <a:rPr dirty="0"/>
              <a:t> ipse </a:t>
            </a:r>
            <a:r>
              <a:rPr dirty="0" err="1"/>
              <a:t>timor</a:t>
            </a:r>
            <a:r>
              <a:rPr dirty="0"/>
              <a:t> </a:t>
            </a:r>
            <a:r>
              <a:rPr dirty="0" err="1"/>
              <a:t>prohibebat</a:t>
            </a:r>
            <a:r>
              <a:rPr dirty="0"/>
              <a:t> </a:t>
            </a:r>
            <a:r>
              <a:rPr dirty="0" err="1"/>
              <a:t>utrumque</a:t>
            </a:r>
            <a:r>
              <a:rPr dirty="0"/>
              <a:t>,</a:t>
            </a:r>
          </a:p>
          <a:p>
            <a:pPr algn="l" defTabSz="457200">
              <a:lnSpc>
                <a:spcPct val="150000"/>
              </a:lnSpc>
              <a:defRPr sz="2000" b="0">
                <a:solidFill>
                  <a:srgbClr val="333333"/>
                </a:solidFill>
                <a:latin typeface="Avenir Next Regular"/>
                <a:ea typeface="Avenir Next Regular"/>
                <a:cs typeface="Avenir Next Regular"/>
                <a:sym typeface="Avenir Next Regular"/>
              </a:defRPr>
            </a:pPr>
            <a:r>
              <a:rPr dirty="0" err="1"/>
              <a:t>occupat</a:t>
            </a:r>
            <a:r>
              <a:rPr dirty="0"/>
              <a:t>: hos </a:t>
            </a:r>
            <a:r>
              <a:rPr b="1" dirty="0" err="1">
                <a:solidFill>
                  <a:srgbClr val="0365C0"/>
                </a:solidFill>
              </a:rPr>
              <a:t>morsu</a:t>
            </a:r>
            <a:r>
              <a:rPr dirty="0"/>
              <a:t>, </a:t>
            </a:r>
            <a:r>
              <a:rPr b="1" dirty="0" err="1">
                <a:solidFill>
                  <a:srgbClr val="0365C0"/>
                </a:solidFill>
              </a:rPr>
              <a:t>longis</a:t>
            </a:r>
            <a:r>
              <a:rPr b="1" dirty="0"/>
              <a:t> </a:t>
            </a:r>
            <a:r>
              <a:rPr b="1" dirty="0" err="1">
                <a:solidFill>
                  <a:srgbClr val="0365C0"/>
                </a:solidFill>
              </a:rPr>
              <a:t>conplexibus</a:t>
            </a:r>
            <a:r>
              <a:rPr dirty="0"/>
              <a:t> </a:t>
            </a:r>
            <a:r>
              <a:rPr dirty="0" err="1"/>
              <a:t>illos</a:t>
            </a:r>
            <a:r>
              <a:rPr dirty="0"/>
              <a:t>,</a:t>
            </a:r>
          </a:p>
          <a:p>
            <a:pPr algn="l" defTabSz="457200">
              <a:lnSpc>
                <a:spcPct val="150000"/>
              </a:lnSpc>
              <a:defRPr sz="2000" b="0">
                <a:solidFill>
                  <a:srgbClr val="333333"/>
                </a:solidFill>
                <a:latin typeface="Avenir Next Regular"/>
                <a:ea typeface="Avenir Next Regular"/>
                <a:cs typeface="Avenir Next Regular"/>
                <a:sym typeface="Avenir Next Regular"/>
              </a:defRPr>
            </a:pPr>
            <a:r>
              <a:rPr dirty="0"/>
              <a:t>hos </a:t>
            </a:r>
            <a:r>
              <a:rPr dirty="0" err="1"/>
              <a:t>necat</a:t>
            </a:r>
            <a:r>
              <a:rPr dirty="0"/>
              <a:t> </a:t>
            </a:r>
            <a:r>
              <a:rPr dirty="0" err="1"/>
              <a:t>adflati</a:t>
            </a:r>
            <a:r>
              <a:rPr dirty="0"/>
              <a:t> </a:t>
            </a:r>
            <a:r>
              <a:rPr dirty="0" err="1"/>
              <a:t>funesta</a:t>
            </a:r>
            <a:r>
              <a:rPr dirty="0"/>
              <a:t> </a:t>
            </a:r>
            <a:r>
              <a:rPr b="1" dirty="0" err="1">
                <a:solidFill>
                  <a:srgbClr val="0365C0"/>
                </a:solidFill>
              </a:rPr>
              <a:t>tabe</a:t>
            </a:r>
            <a:r>
              <a:rPr b="1" dirty="0"/>
              <a:t> </a:t>
            </a:r>
            <a:r>
              <a:rPr b="1" dirty="0" err="1">
                <a:solidFill>
                  <a:srgbClr val="0365C0"/>
                </a:solidFill>
              </a:rPr>
              <a:t>veneni</a:t>
            </a:r>
            <a:r>
              <a:rPr dirty="0"/>
              <a:t>.</a:t>
            </a:r>
          </a:p>
        </p:txBody>
      </p:sp>
      <p:pic>
        <p:nvPicPr>
          <p:cNvPr id="268" name="Grundriss.pdf" descr="Grundriss.pdf"/>
          <p:cNvPicPr>
            <a:picLocks noChangeAspect="1"/>
          </p:cNvPicPr>
          <p:nvPr/>
        </p:nvPicPr>
        <p:blipFill>
          <a:blip r:embed="rId4"/>
          <a:stretch>
            <a:fillRect/>
          </a:stretch>
        </p:blipFill>
        <p:spPr>
          <a:xfrm>
            <a:off x="11929047" y="88900"/>
            <a:ext cx="546101" cy="560162"/>
          </a:xfrm>
          <a:prstGeom prst="rect">
            <a:avLst/>
          </a:prstGeom>
          <a:ln w="38100">
            <a:solidFill>
              <a:srgbClr val="E4E942"/>
            </a:solidFill>
            <a:miter lim="400000"/>
          </a:ln>
        </p:spPr>
      </p:pic>
      <p:sp>
        <p:nvSpPr>
          <p:cNvPr id="269" name="Der Drache aber wälzt das schuppige Rund seines Leibes in rollenden Windungen, krümmt sich im Sprung in einem unermeßlichen Bogen. Mehr als mit der Hälfte des Körpers reckt er sich in die leichten Lüfte, schaut auf den ganzen Wald herab und ist in seiner"/>
          <p:cNvSpPr txBox="1"/>
          <p:nvPr/>
        </p:nvSpPr>
        <p:spPr>
          <a:xfrm>
            <a:off x="5924787" y="6785391"/>
            <a:ext cx="6563061" cy="185166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just" defTabSz="457200">
              <a:lnSpc>
                <a:spcPct val="110000"/>
              </a:lnSpc>
              <a:spcBef>
                <a:spcPts val="1200"/>
              </a:spcBef>
              <a:defRPr sz="1300" b="0" i="1">
                <a:latin typeface="Avenir Next Regular"/>
                <a:ea typeface="Avenir Next Regular"/>
                <a:cs typeface="Avenir Next Regular"/>
                <a:sym typeface="Avenir Next Regular"/>
              </a:defRPr>
            </a:lvl1pPr>
          </a:lstStyle>
          <a:p>
            <a:pPr>
              <a:defRPr sz="1500"/>
            </a:pPr>
            <a:r>
              <a:rPr sz="1300"/>
              <a:t>Der Drache aber wälzt das schuppige Rund seines Leibes in rollenden Windungen, krümmt sich im Sprung in einem unermeßlichen Bogen. Mehr als mit der Hälfte des Körpers reckt er sich in die leichten Lüfte, schaut auf den ganzen Wald herab und ist in seiner Gänze genauso groß wie die Schlange am Himmel, zwischen den beiden Bären. Ohne Aufschub fällt er die Phönizier an, ob sie sich nun zum Kampf oder zur Flucht rüsteten oder ob gerade ihre Angst beides verhinderte. Die einen tötet ihr Biss, die andern langes Umschlingen und wieder andere der Pesthauch seines tödlichen Gifts.</a:t>
            </a:r>
          </a:p>
        </p:txBody>
      </p:sp>
      <p:sp>
        <p:nvSpPr>
          <p:cNvPr id="270" name="AR"/>
          <p:cNvSpPr txBox="1"/>
          <p:nvPr/>
        </p:nvSpPr>
        <p:spPr>
          <a:xfrm>
            <a:off x="10829994" y="3582232"/>
            <a:ext cx="1175005" cy="1143001"/>
          </a:xfrm>
          <a:prstGeom prst="rect">
            <a:avLst/>
          </a:prstGeom>
          <a:solidFill>
            <a:srgbClr val="3ABA51"/>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6000">
                <a:solidFill>
                  <a:srgbClr val="FEFDFF"/>
                </a:solidFill>
                <a:latin typeface="Avenir Next Regular"/>
                <a:ea typeface="Avenir Next Regular"/>
                <a:cs typeface="Avenir Next Regular"/>
                <a:sym typeface="Avenir Next Regular"/>
              </a:defRPr>
            </a:lvl1pPr>
          </a:lstStyle>
          <a:p>
            <a:r>
              <a:t>AR</a:t>
            </a:r>
          </a:p>
        </p:txBody>
      </p:sp>
      <p:sp>
        <p:nvSpPr>
          <p:cNvPr id="271" name="Rechteck"/>
          <p:cNvSpPr/>
          <p:nvPr/>
        </p:nvSpPr>
        <p:spPr>
          <a:xfrm>
            <a:off x="731579" y="3541844"/>
            <a:ext cx="868621" cy="415039"/>
          </a:xfrm>
          <a:prstGeom prst="rect">
            <a:avLst/>
          </a:prstGeom>
          <a:ln w="12700">
            <a:solidFill>
              <a:srgbClr val="3ABA51"/>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272" name="Rechteck"/>
          <p:cNvSpPr/>
          <p:nvPr/>
        </p:nvSpPr>
        <p:spPr>
          <a:xfrm>
            <a:off x="1777291" y="4020382"/>
            <a:ext cx="917257" cy="433334"/>
          </a:xfrm>
          <a:prstGeom prst="rect">
            <a:avLst/>
          </a:prstGeom>
          <a:ln w="12700">
            <a:solidFill>
              <a:srgbClr val="3ABA51"/>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273" name="Rechteck"/>
          <p:cNvSpPr/>
          <p:nvPr/>
        </p:nvSpPr>
        <p:spPr>
          <a:xfrm>
            <a:off x="1806357" y="3541844"/>
            <a:ext cx="1317714" cy="415039"/>
          </a:xfrm>
          <a:prstGeom prst="rect">
            <a:avLst/>
          </a:prstGeom>
          <a:ln w="12700">
            <a:solidFill>
              <a:srgbClr val="3ABA51"/>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274" name="Rechteck"/>
          <p:cNvSpPr/>
          <p:nvPr/>
        </p:nvSpPr>
        <p:spPr>
          <a:xfrm>
            <a:off x="2347092" y="5421412"/>
            <a:ext cx="676539" cy="375306"/>
          </a:xfrm>
          <a:prstGeom prst="rect">
            <a:avLst/>
          </a:prstGeom>
          <a:ln w="12700">
            <a:solidFill>
              <a:srgbClr val="0365C0"/>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275" name="Rechteck"/>
          <p:cNvSpPr/>
          <p:nvPr/>
        </p:nvSpPr>
        <p:spPr>
          <a:xfrm>
            <a:off x="3089668" y="5383311"/>
            <a:ext cx="2120710" cy="433567"/>
          </a:xfrm>
          <a:prstGeom prst="rect">
            <a:avLst/>
          </a:prstGeom>
          <a:ln w="12700">
            <a:solidFill>
              <a:srgbClr val="0365C0"/>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276" name="Rechteck"/>
          <p:cNvSpPr/>
          <p:nvPr/>
        </p:nvSpPr>
        <p:spPr>
          <a:xfrm>
            <a:off x="3610924" y="5849151"/>
            <a:ext cx="1493609" cy="433567"/>
          </a:xfrm>
          <a:prstGeom prst="rect">
            <a:avLst/>
          </a:prstGeom>
          <a:ln w="12700">
            <a:solidFill>
              <a:srgbClr val="0365C0"/>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277" name="HR"/>
          <p:cNvSpPr txBox="1"/>
          <p:nvPr/>
        </p:nvSpPr>
        <p:spPr>
          <a:xfrm>
            <a:off x="2648368" y="6955029"/>
            <a:ext cx="549250" cy="520701"/>
          </a:xfrm>
          <a:prstGeom prst="rect">
            <a:avLst/>
          </a:prstGeom>
          <a:solidFill>
            <a:srgbClr val="0365C0"/>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a:solidFill>
                  <a:srgbClr val="FEFDFF"/>
                </a:solidFill>
                <a:latin typeface="Avenir Next Regular"/>
                <a:ea typeface="Avenir Next Regular"/>
                <a:cs typeface="Avenir Next Regular"/>
                <a:sym typeface="Avenir Next Regular"/>
              </a:defRPr>
            </a:lvl1pPr>
          </a:lstStyle>
          <a:p>
            <a:r>
              <a:t>HR</a:t>
            </a:r>
          </a:p>
        </p:txBody>
      </p:sp>
      <p:sp>
        <p:nvSpPr>
          <p:cNvPr id="278" name="Narratologisches Close-Reading"/>
          <p:cNvSpPr txBox="1"/>
          <p:nvPr/>
        </p:nvSpPr>
        <p:spPr>
          <a:xfrm>
            <a:off x="210691" y="9285730"/>
            <a:ext cx="2102347" cy="279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defTabSz="449580">
              <a:defRPr sz="1200">
                <a:latin typeface="Calibri"/>
                <a:ea typeface="Calibri"/>
                <a:cs typeface="Calibri"/>
                <a:sym typeface="Calibri"/>
              </a:defRPr>
            </a:lvl1pPr>
          </a:lstStyle>
          <a:p>
            <a:r>
              <a:t>Narratologisches Close-Reading</a:t>
            </a:r>
          </a:p>
        </p:txBody>
      </p:sp>
      <p:sp>
        <p:nvSpPr>
          <p:cNvPr id="279" name="Linie"/>
          <p:cNvSpPr/>
          <p:nvPr/>
        </p:nvSpPr>
        <p:spPr>
          <a:xfrm flipV="1">
            <a:off x="2920676" y="5909872"/>
            <a:ext cx="540782" cy="1047021"/>
          </a:xfrm>
          <a:prstGeom prst="line">
            <a:avLst/>
          </a:prstGeom>
          <a:ln w="25400">
            <a:solidFill>
              <a:srgbClr val="0365C0"/>
            </a:solidFill>
            <a:miter lim="400000"/>
          </a:ln>
        </p:spPr>
        <p:txBody>
          <a:bodyPr lIns="50800" tIns="50800" rIns="50800" bIns="50800" anchor="ctr"/>
          <a:lstStyle/>
          <a:p>
            <a:endParaRPr/>
          </a:p>
        </p:txBody>
      </p:sp>
      <p:sp>
        <p:nvSpPr>
          <p:cNvPr id="280" name="Linie"/>
          <p:cNvSpPr/>
          <p:nvPr/>
        </p:nvSpPr>
        <p:spPr>
          <a:xfrm flipH="1" flipV="1">
            <a:off x="2718379" y="5942280"/>
            <a:ext cx="191606" cy="1010384"/>
          </a:xfrm>
          <a:prstGeom prst="line">
            <a:avLst/>
          </a:prstGeom>
          <a:ln w="25400">
            <a:solidFill>
              <a:srgbClr val="0365C0"/>
            </a:solidFill>
            <a:miter lim="400000"/>
          </a:ln>
        </p:spPr>
        <p:txBody>
          <a:bodyPr lIns="50800" tIns="50800" rIns="50800" bIns="50800" anchor="ctr"/>
          <a:lstStyle/>
          <a:p>
            <a:endParaRPr/>
          </a:p>
        </p:txBody>
      </p:sp>
      <p:sp>
        <p:nvSpPr>
          <p:cNvPr id="281" name="Linie"/>
          <p:cNvSpPr/>
          <p:nvPr/>
        </p:nvSpPr>
        <p:spPr>
          <a:xfrm flipV="1">
            <a:off x="2928381" y="6403889"/>
            <a:ext cx="1037883" cy="549645"/>
          </a:xfrm>
          <a:prstGeom prst="line">
            <a:avLst/>
          </a:prstGeom>
          <a:ln w="25400">
            <a:solidFill>
              <a:srgbClr val="0365C0"/>
            </a:solidFill>
            <a:miter lim="400000"/>
          </a:ln>
        </p:spPr>
        <p:txBody>
          <a:bodyPr lIns="50800" tIns="50800" rIns="50800" bIns="50800" anchor="ctr"/>
          <a:lstStyle/>
          <a:p>
            <a:endParaRPr/>
          </a:p>
        </p:txBody>
      </p:sp>
      <p:sp>
        <p:nvSpPr>
          <p:cNvPr id="20" name="Beispiel: Cadmus und der Drache (Ovid, met. III 28-49)">
            <a:extLst>
              <a:ext uri="{FF2B5EF4-FFF2-40B4-BE49-F238E27FC236}">
                <a16:creationId xmlns:a16="http://schemas.microsoft.com/office/drawing/2014/main" id="{DECC8FCB-50D8-464C-BD6F-CAABD66A1C2D}"/>
              </a:ext>
            </a:extLst>
          </p:cNvPr>
          <p:cNvSpPr txBox="1"/>
          <p:nvPr/>
        </p:nvSpPr>
        <p:spPr>
          <a:xfrm>
            <a:off x="657763" y="1105422"/>
            <a:ext cx="8518189" cy="4719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a:latin typeface="Avenir Next Regular"/>
                <a:ea typeface="Avenir Next Regular"/>
                <a:cs typeface="Avenir Next Regular"/>
                <a:sym typeface="Avenir Next Regular"/>
              </a:defRPr>
            </a:lvl1pPr>
          </a:lstStyle>
          <a:p>
            <a:pPr algn="l"/>
            <a:r>
              <a:rPr dirty="0" err="1"/>
              <a:t>Beispiel</a:t>
            </a:r>
            <a:r>
              <a:rPr dirty="0"/>
              <a:t>: Cadmus und der </a:t>
            </a:r>
            <a:r>
              <a:rPr dirty="0" err="1"/>
              <a:t>Drache</a:t>
            </a:r>
            <a:r>
              <a:rPr dirty="0"/>
              <a:t> (Ovid, met. III 28-49)</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267"/>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iterate>
                                    <p:tmAbs val="0"/>
                                  </p:iterate>
                                  <p:childTnLst>
                                    <p:set>
                                      <p:cBhvr>
                                        <p:cTn id="9" fill="hold"/>
                                        <p:tgtEl>
                                          <p:spTgt spid="269"/>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iterate>
                                    <p:tmAbs val="0"/>
                                  </p:iterate>
                                  <p:childTnLst>
                                    <p:set>
                                      <p:cBhvr>
                                        <p:cTn id="12" fill="hold"/>
                                        <p:tgtEl>
                                          <p:spTgt spid="27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9" presetClass="entr" fill="hold" grpId="0" nodeType="clickEffect">
                                  <p:stCondLst>
                                    <p:cond delay="0"/>
                                  </p:stCondLst>
                                  <p:iterate>
                                    <p:tmAbs val="0"/>
                                  </p:iterate>
                                  <p:childTnLst>
                                    <p:set>
                                      <p:cBhvr>
                                        <p:cTn id="16" fill="hold"/>
                                        <p:tgtEl>
                                          <p:spTgt spid="271"/>
                                        </p:tgtEl>
                                        <p:attrNameLst>
                                          <p:attrName>style.visibility</p:attrName>
                                        </p:attrNameLst>
                                      </p:cBhvr>
                                      <p:to>
                                        <p:strVal val="visible"/>
                                      </p:to>
                                    </p:set>
                                    <p:animEffect transition="in" filter="dissolve">
                                      <p:cBhvr>
                                        <p:cTn id="17" dur="2000"/>
                                        <p:tgtEl>
                                          <p:spTgt spid="27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0" nodeType="clickEffect">
                                  <p:stCondLst>
                                    <p:cond delay="0"/>
                                  </p:stCondLst>
                                  <p:iterate>
                                    <p:tmAbs val="0"/>
                                  </p:iterate>
                                  <p:childTnLst>
                                    <p:set>
                                      <p:cBhvr>
                                        <p:cTn id="21" fill="hold"/>
                                        <p:tgtEl>
                                          <p:spTgt spid="272"/>
                                        </p:tgtEl>
                                        <p:attrNameLst>
                                          <p:attrName>style.visibility</p:attrName>
                                        </p:attrNameLst>
                                      </p:cBhvr>
                                      <p:to>
                                        <p:strVal val="visible"/>
                                      </p:to>
                                    </p:set>
                                    <p:animEffect transition="in" filter="dissolve">
                                      <p:cBhvr>
                                        <p:cTn id="22" dur="2000"/>
                                        <p:tgtEl>
                                          <p:spTgt spid="272"/>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fill="hold" grpId="0" nodeType="clickEffect">
                                  <p:stCondLst>
                                    <p:cond delay="0"/>
                                  </p:stCondLst>
                                  <p:iterate>
                                    <p:tmAbs val="0"/>
                                  </p:iterate>
                                  <p:childTnLst>
                                    <p:set>
                                      <p:cBhvr>
                                        <p:cTn id="26" fill="hold"/>
                                        <p:tgtEl>
                                          <p:spTgt spid="273"/>
                                        </p:tgtEl>
                                        <p:attrNameLst>
                                          <p:attrName>style.visibility</p:attrName>
                                        </p:attrNameLst>
                                      </p:cBhvr>
                                      <p:to>
                                        <p:strVal val="visible"/>
                                      </p:to>
                                    </p:set>
                                    <p:animEffect transition="in" filter="dissolve">
                                      <p:cBhvr>
                                        <p:cTn id="27" dur="2000"/>
                                        <p:tgtEl>
                                          <p:spTgt spid="273"/>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fill="hold" grpId="0" nodeType="clickEffect">
                                  <p:stCondLst>
                                    <p:cond delay="0"/>
                                  </p:stCondLst>
                                  <p:iterate>
                                    <p:tmAbs val="0"/>
                                  </p:iterate>
                                  <p:childTnLst>
                                    <p:set>
                                      <p:cBhvr>
                                        <p:cTn id="31" fill="hold"/>
                                        <p:tgtEl>
                                          <p:spTgt spid="274"/>
                                        </p:tgtEl>
                                        <p:attrNameLst>
                                          <p:attrName>style.visibility</p:attrName>
                                        </p:attrNameLst>
                                      </p:cBhvr>
                                      <p:to>
                                        <p:strVal val="visible"/>
                                      </p:to>
                                    </p:set>
                                    <p:animEffect transition="in" filter="dissolve">
                                      <p:cBhvr>
                                        <p:cTn id="32" dur="2000"/>
                                        <p:tgtEl>
                                          <p:spTgt spid="274"/>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fill="hold" grpId="0" nodeType="clickEffect">
                                  <p:stCondLst>
                                    <p:cond delay="0"/>
                                  </p:stCondLst>
                                  <p:iterate>
                                    <p:tmAbs val="0"/>
                                  </p:iterate>
                                  <p:childTnLst>
                                    <p:set>
                                      <p:cBhvr>
                                        <p:cTn id="36" fill="hold"/>
                                        <p:tgtEl>
                                          <p:spTgt spid="275"/>
                                        </p:tgtEl>
                                        <p:attrNameLst>
                                          <p:attrName>style.visibility</p:attrName>
                                        </p:attrNameLst>
                                      </p:cBhvr>
                                      <p:to>
                                        <p:strVal val="visible"/>
                                      </p:to>
                                    </p:set>
                                    <p:animEffect transition="in" filter="dissolve">
                                      <p:cBhvr>
                                        <p:cTn id="37" dur="2000"/>
                                        <p:tgtEl>
                                          <p:spTgt spid="275"/>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fill="hold" grpId="0" nodeType="clickEffect">
                                  <p:stCondLst>
                                    <p:cond delay="0"/>
                                  </p:stCondLst>
                                  <p:iterate>
                                    <p:tmAbs val="0"/>
                                  </p:iterate>
                                  <p:childTnLst>
                                    <p:set>
                                      <p:cBhvr>
                                        <p:cTn id="41" fill="hold"/>
                                        <p:tgtEl>
                                          <p:spTgt spid="276"/>
                                        </p:tgtEl>
                                        <p:attrNameLst>
                                          <p:attrName>style.visibility</p:attrName>
                                        </p:attrNameLst>
                                      </p:cBhvr>
                                      <p:to>
                                        <p:strVal val="visible"/>
                                      </p:to>
                                    </p:set>
                                    <p:animEffect transition="in" filter="dissolve">
                                      <p:cBhvr>
                                        <p:cTn id="42" dur="2000"/>
                                        <p:tgtEl>
                                          <p:spTgt spid="276"/>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fill="hold" grpId="0" nodeType="clickEffect">
                                  <p:stCondLst>
                                    <p:cond delay="0"/>
                                  </p:stCondLst>
                                  <p:iterate>
                                    <p:tmAbs val="0"/>
                                  </p:iterate>
                                  <p:childTnLst>
                                    <p:set>
                                      <p:cBhvr>
                                        <p:cTn id="46" fill="hold"/>
                                        <p:tgtEl>
                                          <p:spTgt spid="280"/>
                                        </p:tgtEl>
                                        <p:attrNameLst>
                                          <p:attrName>style.visibility</p:attrName>
                                        </p:attrNameLst>
                                      </p:cBhvr>
                                      <p:to>
                                        <p:strVal val="visible"/>
                                      </p:to>
                                    </p:set>
                                    <p:animEffect transition="in" filter="dissolve">
                                      <p:cBhvr>
                                        <p:cTn id="47" dur="1000"/>
                                        <p:tgtEl>
                                          <p:spTgt spid="280"/>
                                        </p:tgtEl>
                                      </p:cBhvr>
                                    </p:animEffect>
                                  </p:childTnLst>
                                </p:cTn>
                              </p:par>
                            </p:childTnLst>
                          </p:cTn>
                        </p:par>
                        <p:par>
                          <p:cTn id="48" fill="hold">
                            <p:stCondLst>
                              <p:cond delay="1000"/>
                            </p:stCondLst>
                            <p:childTnLst>
                              <p:par>
                                <p:cTn id="49" presetID="9" presetClass="entr" fill="hold" grpId="0" nodeType="afterEffect">
                                  <p:stCondLst>
                                    <p:cond delay="0"/>
                                  </p:stCondLst>
                                  <p:iterate>
                                    <p:tmAbs val="0"/>
                                  </p:iterate>
                                  <p:childTnLst>
                                    <p:set>
                                      <p:cBhvr>
                                        <p:cTn id="50" fill="hold"/>
                                        <p:tgtEl>
                                          <p:spTgt spid="279"/>
                                        </p:tgtEl>
                                        <p:attrNameLst>
                                          <p:attrName>style.visibility</p:attrName>
                                        </p:attrNameLst>
                                      </p:cBhvr>
                                      <p:to>
                                        <p:strVal val="visible"/>
                                      </p:to>
                                    </p:set>
                                    <p:animEffect transition="in" filter="dissolve">
                                      <p:cBhvr>
                                        <p:cTn id="51" dur="1000"/>
                                        <p:tgtEl>
                                          <p:spTgt spid="279"/>
                                        </p:tgtEl>
                                      </p:cBhvr>
                                    </p:animEffect>
                                  </p:childTnLst>
                                </p:cTn>
                              </p:par>
                            </p:childTnLst>
                          </p:cTn>
                        </p:par>
                        <p:par>
                          <p:cTn id="52" fill="hold">
                            <p:stCondLst>
                              <p:cond delay="2000"/>
                            </p:stCondLst>
                            <p:childTnLst>
                              <p:par>
                                <p:cTn id="53" presetID="9" presetClass="entr" fill="hold" grpId="0" nodeType="afterEffect">
                                  <p:stCondLst>
                                    <p:cond delay="0"/>
                                  </p:stCondLst>
                                  <p:iterate>
                                    <p:tmAbs val="0"/>
                                  </p:iterate>
                                  <p:childTnLst>
                                    <p:set>
                                      <p:cBhvr>
                                        <p:cTn id="54" fill="hold"/>
                                        <p:tgtEl>
                                          <p:spTgt spid="281"/>
                                        </p:tgtEl>
                                        <p:attrNameLst>
                                          <p:attrName>style.visibility</p:attrName>
                                        </p:attrNameLst>
                                      </p:cBhvr>
                                      <p:to>
                                        <p:strVal val="visible"/>
                                      </p:to>
                                    </p:set>
                                    <p:animEffect transition="in" filter="dissolve">
                                      <p:cBhvr>
                                        <p:cTn id="55" dur="1000"/>
                                        <p:tgtEl>
                                          <p:spTgt spid="281"/>
                                        </p:tgtEl>
                                      </p:cBhvr>
                                    </p:animEffec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iterate>
                                    <p:tmAbs val="0"/>
                                  </p:iterate>
                                  <p:childTnLst>
                                    <p:set>
                                      <p:cBhvr>
                                        <p:cTn id="59" fill="hold"/>
                                        <p:tgtEl>
                                          <p:spTgt spid="2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 grpId="0" animBg="1" advAuto="0"/>
      <p:bldP spid="269" grpId="0" animBg="1" advAuto="0"/>
      <p:bldP spid="270" grpId="0" animBg="1" advAuto="0"/>
      <p:bldP spid="271" grpId="0" animBg="1" advAuto="0"/>
      <p:bldP spid="272" grpId="0" animBg="1" advAuto="0"/>
      <p:bldP spid="273" grpId="0" animBg="1" advAuto="0"/>
      <p:bldP spid="274" grpId="0" animBg="1" advAuto="0"/>
      <p:bldP spid="275" grpId="0" animBg="1" advAuto="0"/>
      <p:bldP spid="276" grpId="0" animBg="1" advAuto="0"/>
      <p:bldP spid="277" grpId="0" animBg="1" advAuto="0"/>
      <p:bldP spid="279" grpId="0" animBg="1" advAuto="0"/>
      <p:bldP spid="280" grpId="0" animBg="1" advAuto="0"/>
      <p:bldP spid="281" grpId="0"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EFDFF"/>
        </a:solidFill>
        <a:effectLst/>
      </p:bgPr>
    </p:bg>
    <p:spTree>
      <p:nvGrpSpPr>
        <p:cNvPr id="1" name=""/>
        <p:cNvGrpSpPr/>
        <p:nvPr/>
      </p:nvGrpSpPr>
      <p:grpSpPr>
        <a:xfrm>
          <a:off x="0" y="0"/>
          <a:ext cx="0" cy="0"/>
          <a:chOff x="0" y="0"/>
          <a:chExt cx="0" cy="0"/>
        </a:xfrm>
      </p:grpSpPr>
      <p:pic>
        <p:nvPicPr>
          <p:cNvPr id="285" name="KuMi_ZSL_Logo_mit_Schutzraum_4c.jpg" descr="KuMi_ZSL_Logo_mit_Schutzraum_4c.jpg"/>
          <p:cNvPicPr>
            <a:picLocks noChangeAspect="1"/>
          </p:cNvPicPr>
          <p:nvPr/>
        </p:nvPicPr>
        <p:blipFill>
          <a:blip r:embed="rId3"/>
          <a:stretch>
            <a:fillRect/>
          </a:stretch>
        </p:blipFill>
        <p:spPr>
          <a:xfrm>
            <a:off x="11820181" y="9211561"/>
            <a:ext cx="973928" cy="427739"/>
          </a:xfrm>
          <a:prstGeom prst="rect">
            <a:avLst/>
          </a:prstGeom>
          <a:ln w="12700">
            <a:miter lim="400000"/>
          </a:ln>
        </p:spPr>
      </p:pic>
      <p:sp>
        <p:nvSpPr>
          <p:cNvPr id="286" name="Ursprung"/>
          <p:cNvSpPr/>
          <p:nvPr/>
        </p:nvSpPr>
        <p:spPr>
          <a:xfrm>
            <a:off x="581113" y="3195942"/>
            <a:ext cx="3377230" cy="2501162"/>
          </a:xfrm>
          <a:prstGeom prst="roundRect">
            <a:avLst>
              <a:gd name="adj" fmla="val 7616"/>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defTabSz="825500">
              <a:defRPr sz="5000">
                <a:latin typeface="Avenir Next Regular"/>
                <a:ea typeface="Avenir Next Regular"/>
                <a:cs typeface="Avenir Next Regular"/>
                <a:sym typeface="Avenir Next Regular"/>
              </a:defRPr>
            </a:lvl1pPr>
          </a:lstStyle>
          <a:p>
            <a:r>
              <a:t>Ursprung</a:t>
            </a:r>
          </a:p>
        </p:txBody>
      </p:sp>
      <p:sp>
        <p:nvSpPr>
          <p:cNvPr id="287" name="Ziel"/>
          <p:cNvSpPr/>
          <p:nvPr/>
        </p:nvSpPr>
        <p:spPr>
          <a:xfrm>
            <a:off x="9281062" y="3195942"/>
            <a:ext cx="3377230" cy="2501162"/>
          </a:xfrm>
          <a:prstGeom prst="roundRect">
            <a:avLst>
              <a:gd name="adj" fmla="val 7616"/>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defTabSz="825500">
              <a:defRPr sz="5000">
                <a:latin typeface="Avenir Next Regular"/>
                <a:ea typeface="Avenir Next Regular"/>
                <a:cs typeface="Avenir Next Regular"/>
                <a:sym typeface="Avenir Next Regular"/>
              </a:defRPr>
            </a:lvl1pPr>
          </a:lstStyle>
          <a:p>
            <a:r>
              <a:t>Ziel</a:t>
            </a:r>
          </a:p>
        </p:txBody>
      </p:sp>
      <p:sp>
        <p:nvSpPr>
          <p:cNvPr id="288" name="Linie"/>
          <p:cNvSpPr/>
          <p:nvPr/>
        </p:nvSpPr>
        <p:spPr>
          <a:xfrm flipH="1" flipV="1">
            <a:off x="4602423" y="4446523"/>
            <a:ext cx="4035829" cy="1"/>
          </a:xfrm>
          <a:prstGeom prst="line">
            <a:avLst/>
          </a:prstGeom>
          <a:ln w="50800">
            <a:solidFill>
              <a:srgbClr val="000000"/>
            </a:solidFill>
            <a:miter lim="400000"/>
            <a:headEnd type="arrow"/>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289" name="Modell nach Lotman aus Martínez/Scheffel 2019, S. 160-163"/>
          <p:cNvSpPr txBox="1"/>
          <p:nvPr/>
        </p:nvSpPr>
        <p:spPr>
          <a:xfrm>
            <a:off x="9466517" y="8552429"/>
            <a:ext cx="3027681" cy="2413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800" b="0" spc="16">
                <a:latin typeface="Avenir Next Medium"/>
                <a:ea typeface="Avenir Next Medium"/>
                <a:cs typeface="Avenir Next Medium"/>
                <a:sym typeface="Avenir Next Medium"/>
              </a:defRPr>
            </a:lvl1pPr>
          </a:lstStyle>
          <a:p>
            <a:r>
              <a:t>Modell nach Lotman aus Martínez/Scheffel 2019, S. 160-163</a:t>
            </a:r>
          </a:p>
        </p:txBody>
      </p:sp>
      <p:sp>
        <p:nvSpPr>
          <p:cNvPr id="290" name="Linie"/>
          <p:cNvSpPr/>
          <p:nvPr/>
        </p:nvSpPr>
        <p:spPr>
          <a:xfrm>
            <a:off x="6682646" y="3189592"/>
            <a:ext cx="1" cy="2529762"/>
          </a:xfrm>
          <a:prstGeom prst="line">
            <a:avLst/>
          </a:prstGeom>
          <a:ln w="50800">
            <a:solidFill>
              <a:srgbClr val="000000"/>
            </a:solidFill>
            <a:prstDash val="sysDot"/>
            <a:miter lim="400000"/>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305" name="Verbindungslinie"/>
          <p:cNvSpPr/>
          <p:nvPr/>
        </p:nvSpPr>
        <p:spPr>
          <a:xfrm>
            <a:off x="4235696" y="5834543"/>
            <a:ext cx="4767810" cy="561829"/>
          </a:xfrm>
          <a:custGeom>
            <a:avLst/>
            <a:gdLst/>
            <a:ahLst/>
            <a:cxnLst>
              <a:cxn ang="0">
                <a:pos x="wd2" y="hd2"/>
              </a:cxn>
              <a:cxn ang="5400000">
                <a:pos x="wd2" y="hd2"/>
              </a:cxn>
              <a:cxn ang="10800000">
                <a:pos x="wd2" y="hd2"/>
              </a:cxn>
              <a:cxn ang="16200000">
                <a:pos x="wd2" y="hd2"/>
              </a:cxn>
            </a:cxnLst>
            <a:rect l="0" t="0" r="r" b="b"/>
            <a:pathLst>
              <a:path w="21600" h="16207" extrusionOk="0">
                <a:moveTo>
                  <a:pt x="21600" y="0"/>
                </a:moveTo>
                <a:cubicBezTo>
                  <a:pt x="14431" y="21162"/>
                  <a:pt x="7231" y="21600"/>
                  <a:pt x="0" y="1315"/>
                </a:cubicBezTo>
              </a:path>
            </a:pathLst>
          </a:custGeom>
          <a:ln w="50800">
            <a:solidFill>
              <a:srgbClr val="000000"/>
            </a:solidFill>
            <a:miter lim="400000"/>
            <a:headEnd type="arrow"/>
            <a:tailEnd type="arrow"/>
          </a:ln>
        </p:spPr>
        <p:txBody>
          <a:bodyPr/>
          <a:lstStyle/>
          <a:p>
            <a:endParaRPr/>
          </a:p>
        </p:txBody>
      </p:sp>
      <p:sp>
        <p:nvSpPr>
          <p:cNvPr id="292" name="komplementäre Gegensätze…"/>
          <p:cNvSpPr/>
          <p:nvPr/>
        </p:nvSpPr>
        <p:spPr>
          <a:xfrm>
            <a:off x="2529835" y="6676825"/>
            <a:ext cx="8305623" cy="1712025"/>
          </a:xfrm>
          <a:prstGeom prst="roundRect">
            <a:avLst>
              <a:gd name="adj" fmla="val 11127"/>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defTabSz="825500">
              <a:defRPr sz="2000">
                <a:latin typeface="Avenir Next Regular"/>
                <a:ea typeface="Avenir Next Regular"/>
                <a:cs typeface="Avenir Next Regular"/>
                <a:sym typeface="Avenir Next Regular"/>
              </a:defRPr>
            </a:pPr>
            <a:r>
              <a:t>komplementäre Gegensätze</a:t>
            </a:r>
          </a:p>
          <a:p>
            <a:pPr defTabSz="825500">
              <a:defRPr sz="2000" b="0">
                <a:latin typeface="Avenir Next Medium"/>
                <a:ea typeface="Avenir Next Medium"/>
                <a:cs typeface="Avenir Next Medium"/>
                <a:sym typeface="Avenir Next Medium"/>
              </a:defRPr>
            </a:pPr>
            <a:r>
              <a:t>topologisch   —&gt;   semantisch   —&gt;   topographisch</a:t>
            </a:r>
          </a:p>
        </p:txBody>
      </p:sp>
      <p:pic>
        <p:nvPicPr>
          <p:cNvPr id="293" name="pngwing.com.png" descr="pngwing.com.png"/>
          <p:cNvPicPr>
            <a:picLocks noChangeAspect="1"/>
          </p:cNvPicPr>
          <p:nvPr/>
        </p:nvPicPr>
        <p:blipFill>
          <a:blip r:embed="rId4"/>
          <a:stretch>
            <a:fillRect/>
          </a:stretch>
        </p:blipFill>
        <p:spPr>
          <a:xfrm>
            <a:off x="5536331" y="3646832"/>
            <a:ext cx="724027" cy="724027"/>
          </a:xfrm>
          <a:prstGeom prst="rect">
            <a:avLst/>
          </a:prstGeom>
          <a:ln w="12700">
            <a:miter lim="400000"/>
          </a:ln>
        </p:spPr>
      </p:pic>
      <p:sp>
        <p:nvSpPr>
          <p:cNvPr id="294" name="Abenteuer"/>
          <p:cNvSpPr txBox="1"/>
          <p:nvPr/>
        </p:nvSpPr>
        <p:spPr>
          <a:xfrm rot="900000">
            <a:off x="5017384" y="4738503"/>
            <a:ext cx="1409955" cy="4445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2000" b="0" spc="39">
                <a:latin typeface="Avenir Next Medium"/>
                <a:ea typeface="Avenir Next Medium"/>
                <a:cs typeface="Avenir Next Medium"/>
                <a:sym typeface="Avenir Next Medium"/>
              </a:defRPr>
            </a:lvl1pPr>
          </a:lstStyle>
          <a:p>
            <a:r>
              <a:t>Abenteuer</a:t>
            </a:r>
          </a:p>
        </p:txBody>
      </p:sp>
      <p:sp>
        <p:nvSpPr>
          <p:cNvPr id="295" name="Prüfungen"/>
          <p:cNvSpPr txBox="1"/>
          <p:nvPr/>
        </p:nvSpPr>
        <p:spPr>
          <a:xfrm rot="900000">
            <a:off x="6938676" y="4889068"/>
            <a:ext cx="1367537" cy="4445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2000" b="0" spc="39">
                <a:latin typeface="Avenir Next Medium"/>
                <a:ea typeface="Avenir Next Medium"/>
                <a:cs typeface="Avenir Next Medium"/>
                <a:sym typeface="Avenir Next Medium"/>
              </a:defRPr>
            </a:lvl1pPr>
          </a:lstStyle>
          <a:p>
            <a:r>
              <a:t>Prüfungen</a:t>
            </a:r>
          </a:p>
        </p:txBody>
      </p:sp>
      <p:sp>
        <p:nvSpPr>
          <p:cNvPr id="296" name="„Queste“"/>
          <p:cNvSpPr txBox="1"/>
          <p:nvPr/>
        </p:nvSpPr>
        <p:spPr>
          <a:xfrm>
            <a:off x="5946160" y="5647652"/>
            <a:ext cx="1422173" cy="482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2200" spc="44">
                <a:latin typeface="Avenir Next Regular"/>
                <a:ea typeface="Avenir Next Regular"/>
                <a:cs typeface="Avenir Next Regular"/>
                <a:sym typeface="Avenir Next Regular"/>
              </a:defRPr>
            </a:lvl1pPr>
          </a:lstStyle>
          <a:p>
            <a:r>
              <a:t>„Queste“</a:t>
            </a:r>
          </a:p>
        </p:txBody>
      </p:sp>
      <p:sp>
        <p:nvSpPr>
          <p:cNvPr id="297" name="„Held“"/>
          <p:cNvSpPr/>
          <p:nvPr/>
        </p:nvSpPr>
        <p:spPr>
          <a:xfrm>
            <a:off x="5291585" y="2794143"/>
            <a:ext cx="962423" cy="852688"/>
          </a:xfrm>
          <a:custGeom>
            <a:avLst/>
            <a:gdLst/>
            <a:ahLst/>
            <a:cxnLst>
              <a:cxn ang="0">
                <a:pos x="wd2" y="hd2"/>
              </a:cxn>
              <a:cxn ang="5400000">
                <a:pos x="wd2" y="hd2"/>
              </a:cxn>
              <a:cxn ang="10800000">
                <a:pos x="wd2" y="hd2"/>
              </a:cxn>
              <a:cxn ang="16200000">
                <a:pos x="wd2" y="hd2"/>
              </a:cxn>
            </a:cxnLst>
            <a:rect l="0" t="0" r="r" b="b"/>
            <a:pathLst>
              <a:path w="21600" h="21600" extrusionOk="0">
                <a:moveTo>
                  <a:pt x="864" y="0"/>
                </a:moveTo>
                <a:cubicBezTo>
                  <a:pt x="389" y="0"/>
                  <a:pt x="0" y="521"/>
                  <a:pt x="0" y="1158"/>
                </a:cubicBezTo>
                <a:lnTo>
                  <a:pt x="0" y="12382"/>
                </a:lnTo>
                <a:cubicBezTo>
                  <a:pt x="0" y="13019"/>
                  <a:pt x="389" y="13528"/>
                  <a:pt x="864" y="13528"/>
                </a:cubicBezTo>
                <a:lnTo>
                  <a:pt x="15810" y="13528"/>
                </a:lnTo>
                <a:lnTo>
                  <a:pt x="17004" y="21600"/>
                </a:lnTo>
                <a:lnTo>
                  <a:pt x="18206" y="13528"/>
                </a:lnTo>
                <a:lnTo>
                  <a:pt x="20736" y="13528"/>
                </a:lnTo>
                <a:cubicBezTo>
                  <a:pt x="21211" y="13528"/>
                  <a:pt x="21600" y="13019"/>
                  <a:pt x="21600" y="12382"/>
                </a:cubicBezTo>
                <a:lnTo>
                  <a:pt x="21600" y="1158"/>
                </a:lnTo>
                <a:cubicBezTo>
                  <a:pt x="21600" y="521"/>
                  <a:pt x="21211" y="0"/>
                  <a:pt x="20736" y="0"/>
                </a:cubicBezTo>
                <a:lnTo>
                  <a:pt x="864" y="0"/>
                </a:lnTo>
                <a:close/>
              </a:path>
            </a:pathLst>
          </a:cu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defTabSz="825500">
              <a:defRPr sz="1600" b="0">
                <a:latin typeface="Avenir Next Medium"/>
                <a:ea typeface="Avenir Next Medium"/>
                <a:cs typeface="Avenir Next Medium"/>
                <a:sym typeface="Avenir Next Medium"/>
              </a:defRPr>
            </a:lvl1pPr>
          </a:lstStyle>
          <a:p>
            <a:r>
              <a:rPr dirty="0"/>
              <a:t>„Held“</a:t>
            </a:r>
          </a:p>
        </p:txBody>
      </p:sp>
      <p:sp>
        <p:nvSpPr>
          <p:cNvPr id="298" name="I. RAUM"/>
          <p:cNvSpPr txBox="1"/>
          <p:nvPr/>
        </p:nvSpPr>
        <p:spPr>
          <a:xfrm>
            <a:off x="508000" y="69850"/>
            <a:ext cx="1363018" cy="590550"/>
          </a:xfrm>
          <a:prstGeom prst="rect">
            <a:avLst/>
          </a:prstGeom>
          <a:solidFill>
            <a:srgbClr val="E4E942"/>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lvl1pPr algn="l" defTabSz="594360">
              <a:defRPr sz="2520">
                <a:latin typeface="Avenir Next Regular"/>
                <a:ea typeface="Avenir Next Regular"/>
                <a:cs typeface="Avenir Next Regular"/>
                <a:sym typeface="Avenir Next Regular"/>
              </a:defRPr>
            </a:lvl1pPr>
          </a:lstStyle>
          <a:p>
            <a:r>
              <a:t>I. RAUM</a:t>
            </a:r>
          </a:p>
        </p:txBody>
      </p:sp>
      <p:pic>
        <p:nvPicPr>
          <p:cNvPr id="299" name="Grundriss.pdf" descr="Grundriss.pdf"/>
          <p:cNvPicPr>
            <a:picLocks noChangeAspect="1"/>
          </p:cNvPicPr>
          <p:nvPr/>
        </p:nvPicPr>
        <p:blipFill>
          <a:blip r:embed="rId5"/>
          <a:stretch>
            <a:fillRect/>
          </a:stretch>
        </p:blipFill>
        <p:spPr>
          <a:xfrm>
            <a:off x="11929047" y="88900"/>
            <a:ext cx="546101" cy="560162"/>
          </a:xfrm>
          <a:prstGeom prst="rect">
            <a:avLst/>
          </a:prstGeom>
          <a:ln w="38100">
            <a:solidFill>
              <a:srgbClr val="E4E942"/>
            </a:solidFill>
            <a:miter lim="400000"/>
          </a:ln>
        </p:spPr>
      </p:pic>
      <p:sp>
        <p:nvSpPr>
          <p:cNvPr id="300" name="Konzept der Grenzüberschreitung"/>
          <p:cNvSpPr txBox="1"/>
          <p:nvPr/>
        </p:nvSpPr>
        <p:spPr>
          <a:xfrm>
            <a:off x="1248194" y="1238321"/>
            <a:ext cx="11153141"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Konzept der Grenzüberschreitung </a:t>
            </a:r>
          </a:p>
        </p:txBody>
      </p:sp>
      <p:sp>
        <p:nvSpPr>
          <p:cNvPr id="301" name="B"/>
          <p:cNvSpPr txBox="1"/>
          <p:nvPr/>
        </p:nvSpPr>
        <p:spPr>
          <a:xfrm>
            <a:off x="514350" y="1238321"/>
            <a:ext cx="561976"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B</a:t>
            </a:r>
          </a:p>
        </p:txBody>
      </p:sp>
      <p:sp>
        <p:nvSpPr>
          <p:cNvPr id="302" name="Narratologisches Close-Reading"/>
          <p:cNvSpPr txBox="1"/>
          <p:nvPr/>
        </p:nvSpPr>
        <p:spPr>
          <a:xfrm>
            <a:off x="210691" y="9285730"/>
            <a:ext cx="2102347" cy="279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defTabSz="449580">
              <a:defRPr sz="1200">
                <a:latin typeface="Calibri"/>
                <a:ea typeface="Calibri"/>
                <a:cs typeface="Calibri"/>
                <a:sym typeface="Calibri"/>
              </a:defRPr>
            </a:lvl1pPr>
          </a:lstStyle>
          <a:p>
            <a:r>
              <a:t>Narratologisches Close-Reading</a:t>
            </a:r>
          </a:p>
        </p:txBody>
      </p:sp>
      <p:sp>
        <p:nvSpPr>
          <p:cNvPr id="303" name="GRENZE"/>
          <p:cNvSpPr txBox="1"/>
          <p:nvPr/>
        </p:nvSpPr>
        <p:spPr>
          <a:xfrm>
            <a:off x="7215148" y="2655262"/>
            <a:ext cx="1297967" cy="4953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2200" spc="44">
                <a:latin typeface="Avenir Next Regular"/>
                <a:ea typeface="Avenir Next Regular"/>
                <a:cs typeface="Avenir Next Regular"/>
                <a:sym typeface="Avenir Next Regular"/>
              </a:defRPr>
            </a:lvl1pPr>
          </a:lstStyle>
          <a:p>
            <a:r>
              <a:t>GRENZE</a:t>
            </a:r>
          </a:p>
        </p:txBody>
      </p:sp>
      <p:sp>
        <p:nvSpPr>
          <p:cNvPr id="304" name="Linie"/>
          <p:cNvSpPr/>
          <p:nvPr/>
        </p:nvSpPr>
        <p:spPr>
          <a:xfrm flipV="1">
            <a:off x="6669145" y="2925396"/>
            <a:ext cx="527755" cy="279857"/>
          </a:xfrm>
          <a:prstGeom prst="line">
            <a:avLst/>
          </a:prstGeom>
          <a:ln w="50800">
            <a:solidFill>
              <a:srgbClr val="000000"/>
            </a:solidFill>
            <a:miter lim="400000"/>
          </a:ln>
        </p:spPr>
        <p:txBody>
          <a:bodyPr lIns="50800" tIns="50800" rIns="50800" bIns="50800" anchor="ctr"/>
          <a:lstStyle/>
          <a:p>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301"/>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iterate>
                                    <p:tmAbs val="0"/>
                                  </p:iterate>
                                  <p:childTnLst>
                                    <p:set>
                                      <p:cBhvr>
                                        <p:cTn id="9" fill="hold"/>
                                        <p:tgtEl>
                                          <p:spTgt spid="300"/>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9" presetClass="entr" fill="hold" grpId="0" nodeType="clickEffect">
                                  <p:stCondLst>
                                    <p:cond delay="0"/>
                                  </p:stCondLst>
                                  <p:iterate>
                                    <p:tmAbs val="0"/>
                                  </p:iterate>
                                  <p:childTnLst>
                                    <p:set>
                                      <p:cBhvr>
                                        <p:cTn id="13" fill="hold"/>
                                        <p:tgtEl>
                                          <p:spTgt spid="286"/>
                                        </p:tgtEl>
                                        <p:attrNameLst>
                                          <p:attrName>style.visibility</p:attrName>
                                        </p:attrNameLst>
                                      </p:cBhvr>
                                      <p:to>
                                        <p:strVal val="visible"/>
                                      </p:to>
                                    </p:set>
                                    <p:animEffect transition="in" filter="dissolve">
                                      <p:cBhvr>
                                        <p:cTn id="14" dur="2000"/>
                                        <p:tgtEl>
                                          <p:spTgt spid="286"/>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fill="hold" grpId="0" nodeType="clickEffect">
                                  <p:stCondLst>
                                    <p:cond delay="0"/>
                                  </p:stCondLst>
                                  <p:iterate>
                                    <p:tmAbs val="0"/>
                                  </p:iterate>
                                  <p:childTnLst>
                                    <p:set>
                                      <p:cBhvr>
                                        <p:cTn id="18" fill="hold"/>
                                        <p:tgtEl>
                                          <p:spTgt spid="287"/>
                                        </p:tgtEl>
                                        <p:attrNameLst>
                                          <p:attrName>style.visibility</p:attrName>
                                        </p:attrNameLst>
                                      </p:cBhvr>
                                      <p:to>
                                        <p:strVal val="visible"/>
                                      </p:to>
                                    </p:set>
                                    <p:animEffect transition="in" filter="dissolve">
                                      <p:cBhvr>
                                        <p:cTn id="19" dur="2000"/>
                                        <p:tgtEl>
                                          <p:spTgt spid="287"/>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fill="hold" grpId="0" nodeType="clickEffect">
                                  <p:stCondLst>
                                    <p:cond delay="0"/>
                                  </p:stCondLst>
                                  <p:iterate>
                                    <p:tmAbs val="0"/>
                                  </p:iterate>
                                  <p:childTnLst>
                                    <p:set>
                                      <p:cBhvr>
                                        <p:cTn id="23" fill="hold"/>
                                        <p:tgtEl>
                                          <p:spTgt spid="305"/>
                                        </p:tgtEl>
                                        <p:attrNameLst>
                                          <p:attrName>style.visibility</p:attrName>
                                        </p:attrNameLst>
                                      </p:cBhvr>
                                      <p:to>
                                        <p:strVal val="visible"/>
                                      </p:to>
                                    </p:set>
                                    <p:animEffect transition="in" filter="dissolve">
                                      <p:cBhvr>
                                        <p:cTn id="24" dur="2000"/>
                                        <p:tgtEl>
                                          <p:spTgt spid="305"/>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fill="hold" grpId="0" nodeType="clickEffect">
                                  <p:stCondLst>
                                    <p:cond delay="0"/>
                                  </p:stCondLst>
                                  <p:iterate>
                                    <p:tmAbs val="0"/>
                                  </p:iterate>
                                  <p:childTnLst>
                                    <p:set>
                                      <p:cBhvr>
                                        <p:cTn id="28" fill="hold"/>
                                        <p:tgtEl>
                                          <p:spTgt spid="292"/>
                                        </p:tgtEl>
                                        <p:attrNameLst>
                                          <p:attrName>style.visibility</p:attrName>
                                        </p:attrNameLst>
                                      </p:cBhvr>
                                      <p:to>
                                        <p:strVal val="visible"/>
                                      </p:to>
                                    </p:set>
                                    <p:animEffect transition="in" filter="dissolve">
                                      <p:cBhvr>
                                        <p:cTn id="29" dur="2000"/>
                                        <p:tgtEl>
                                          <p:spTgt spid="292"/>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fill="hold" grpId="0" nodeType="clickEffect">
                                  <p:stCondLst>
                                    <p:cond delay="0"/>
                                  </p:stCondLst>
                                  <p:iterate>
                                    <p:tmAbs val="0"/>
                                  </p:iterate>
                                  <p:childTnLst>
                                    <p:set>
                                      <p:cBhvr>
                                        <p:cTn id="33" fill="hold"/>
                                        <p:tgtEl>
                                          <p:spTgt spid="288"/>
                                        </p:tgtEl>
                                        <p:attrNameLst>
                                          <p:attrName>style.visibility</p:attrName>
                                        </p:attrNameLst>
                                      </p:cBhvr>
                                      <p:to>
                                        <p:strVal val="visible"/>
                                      </p:to>
                                    </p:set>
                                    <p:animEffect transition="in" filter="dissolve">
                                      <p:cBhvr>
                                        <p:cTn id="34" dur="2000"/>
                                        <p:tgtEl>
                                          <p:spTgt spid="288"/>
                                        </p:tgtEl>
                                      </p:cBhvr>
                                    </p:animEffect>
                                  </p:childTnLst>
                                </p:cTn>
                              </p:par>
                            </p:childTnLst>
                          </p:cTn>
                        </p:par>
                      </p:childTnLst>
                    </p:cTn>
                  </p:par>
                  <p:par>
                    <p:cTn id="35" fill="hold">
                      <p:stCondLst>
                        <p:cond delay="indefinite"/>
                      </p:stCondLst>
                      <p:childTnLst>
                        <p:par>
                          <p:cTn id="36" fill="hold">
                            <p:stCondLst>
                              <p:cond delay="0"/>
                            </p:stCondLst>
                            <p:childTnLst>
                              <p:par>
                                <p:cTn id="37" presetID="23" presetClass="entr" presetSubtype="16" fill="hold" grpId="0" nodeType="clickEffect">
                                  <p:stCondLst>
                                    <p:cond delay="0"/>
                                  </p:stCondLst>
                                  <p:iterate>
                                    <p:tmAbs val="0"/>
                                  </p:iterate>
                                  <p:childTnLst>
                                    <p:set>
                                      <p:cBhvr>
                                        <p:cTn id="38" fill="hold"/>
                                        <p:tgtEl>
                                          <p:spTgt spid="293"/>
                                        </p:tgtEl>
                                        <p:attrNameLst>
                                          <p:attrName>style.visibility</p:attrName>
                                        </p:attrNameLst>
                                      </p:cBhvr>
                                      <p:to>
                                        <p:strVal val="visible"/>
                                      </p:to>
                                    </p:set>
                                    <p:anim calcmode="lin" valueType="num">
                                      <p:cBhvr>
                                        <p:cTn id="39" dur="750" fill="hold"/>
                                        <p:tgtEl>
                                          <p:spTgt spid="293"/>
                                        </p:tgtEl>
                                        <p:attrNameLst>
                                          <p:attrName>ppt_w</p:attrName>
                                        </p:attrNameLst>
                                      </p:cBhvr>
                                      <p:tavLst>
                                        <p:tav tm="0">
                                          <p:val>
                                            <p:fltVal val="0"/>
                                          </p:val>
                                        </p:tav>
                                        <p:tav tm="100000">
                                          <p:val>
                                            <p:strVal val="#ppt_w"/>
                                          </p:val>
                                        </p:tav>
                                      </p:tavLst>
                                    </p:anim>
                                    <p:anim calcmode="lin" valueType="num">
                                      <p:cBhvr>
                                        <p:cTn id="40" dur="750" fill="hold"/>
                                        <p:tgtEl>
                                          <p:spTgt spid="293"/>
                                        </p:tgtEl>
                                        <p:attrNameLst>
                                          <p:attrName>ppt_h</p:attrName>
                                        </p:attrNameLst>
                                      </p:cBhvr>
                                      <p:tavLst>
                                        <p:tav tm="0">
                                          <p:val>
                                            <p:fltVal val="0"/>
                                          </p:val>
                                        </p:tav>
                                        <p:tav tm="100000">
                                          <p:val>
                                            <p:strVal val="#ppt_h"/>
                                          </p:val>
                                        </p:tav>
                                      </p:tavLst>
                                    </p:anim>
                                  </p:childTnLst>
                                </p:cTn>
                              </p:par>
                            </p:childTnLst>
                          </p:cTn>
                        </p:par>
                        <p:par>
                          <p:cTn id="41" fill="hold">
                            <p:stCondLst>
                              <p:cond delay="750"/>
                            </p:stCondLst>
                            <p:childTnLst>
                              <p:par>
                                <p:cTn id="42" presetID="1" presetClass="entr" presetSubtype="0" fill="hold" grpId="0" nodeType="afterEffect">
                                  <p:stCondLst>
                                    <p:cond delay="0"/>
                                  </p:stCondLst>
                                  <p:iterate>
                                    <p:tmAbs val="0"/>
                                  </p:iterate>
                                  <p:childTnLst>
                                    <p:set>
                                      <p:cBhvr>
                                        <p:cTn id="43" fill="hold"/>
                                        <p:tgtEl>
                                          <p:spTgt spid="297"/>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9" presetClass="entr" fill="hold" grpId="0" nodeType="clickEffect">
                                  <p:stCondLst>
                                    <p:cond delay="0"/>
                                  </p:stCondLst>
                                  <p:iterate>
                                    <p:tmAbs val="0"/>
                                  </p:iterate>
                                  <p:childTnLst>
                                    <p:set>
                                      <p:cBhvr>
                                        <p:cTn id="47" fill="hold"/>
                                        <p:tgtEl>
                                          <p:spTgt spid="290"/>
                                        </p:tgtEl>
                                        <p:attrNameLst>
                                          <p:attrName>style.visibility</p:attrName>
                                        </p:attrNameLst>
                                      </p:cBhvr>
                                      <p:to>
                                        <p:strVal val="visible"/>
                                      </p:to>
                                    </p:set>
                                    <p:animEffect transition="in" filter="dissolve">
                                      <p:cBhvr>
                                        <p:cTn id="48" dur="1000"/>
                                        <p:tgtEl>
                                          <p:spTgt spid="290"/>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fill="hold" grpId="0" nodeType="clickEffect">
                                  <p:stCondLst>
                                    <p:cond delay="0"/>
                                  </p:stCondLst>
                                  <p:iterate>
                                    <p:tmAbs val="0"/>
                                  </p:iterate>
                                  <p:childTnLst>
                                    <p:set>
                                      <p:cBhvr>
                                        <p:cTn id="52" fill="hold"/>
                                        <p:tgtEl>
                                          <p:spTgt spid="304"/>
                                        </p:tgtEl>
                                        <p:attrNameLst>
                                          <p:attrName>style.visibility</p:attrName>
                                        </p:attrNameLst>
                                      </p:cBhvr>
                                      <p:to>
                                        <p:strVal val="visible"/>
                                      </p:to>
                                    </p:set>
                                    <p:animEffect transition="in" filter="dissolve">
                                      <p:cBhvr>
                                        <p:cTn id="53" dur="1000"/>
                                        <p:tgtEl>
                                          <p:spTgt spid="304"/>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iterate>
                                    <p:tmAbs val="0"/>
                                  </p:iterate>
                                  <p:childTnLst>
                                    <p:set>
                                      <p:cBhvr>
                                        <p:cTn id="57" fill="hold"/>
                                        <p:tgtEl>
                                          <p:spTgt spid="303"/>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23" presetClass="entr" presetSubtype="16" fill="hold" grpId="0" nodeType="clickEffect">
                                  <p:stCondLst>
                                    <p:cond delay="0"/>
                                  </p:stCondLst>
                                  <p:iterate>
                                    <p:tmAbs val="0"/>
                                  </p:iterate>
                                  <p:childTnLst>
                                    <p:set>
                                      <p:cBhvr>
                                        <p:cTn id="61" fill="hold"/>
                                        <p:tgtEl>
                                          <p:spTgt spid="294"/>
                                        </p:tgtEl>
                                        <p:attrNameLst>
                                          <p:attrName>style.visibility</p:attrName>
                                        </p:attrNameLst>
                                      </p:cBhvr>
                                      <p:to>
                                        <p:strVal val="visible"/>
                                      </p:to>
                                    </p:set>
                                    <p:anim calcmode="lin" valueType="num">
                                      <p:cBhvr>
                                        <p:cTn id="62" dur="1000" fill="hold"/>
                                        <p:tgtEl>
                                          <p:spTgt spid="294"/>
                                        </p:tgtEl>
                                        <p:attrNameLst>
                                          <p:attrName>ppt_w</p:attrName>
                                        </p:attrNameLst>
                                      </p:cBhvr>
                                      <p:tavLst>
                                        <p:tav tm="0">
                                          <p:val>
                                            <p:fltVal val="0"/>
                                          </p:val>
                                        </p:tav>
                                        <p:tav tm="100000">
                                          <p:val>
                                            <p:strVal val="#ppt_w"/>
                                          </p:val>
                                        </p:tav>
                                      </p:tavLst>
                                    </p:anim>
                                    <p:anim calcmode="lin" valueType="num">
                                      <p:cBhvr>
                                        <p:cTn id="63" dur="1000" fill="hold"/>
                                        <p:tgtEl>
                                          <p:spTgt spid="294"/>
                                        </p:tgtEl>
                                        <p:attrNameLst>
                                          <p:attrName>ppt_h</p:attrName>
                                        </p:attrNameLst>
                                      </p:cBhvr>
                                      <p:tavLst>
                                        <p:tav tm="0">
                                          <p:val>
                                            <p:fltVal val="0"/>
                                          </p:val>
                                        </p:tav>
                                        <p:tav tm="100000">
                                          <p:val>
                                            <p:strVal val="#ppt_h"/>
                                          </p:val>
                                        </p:tav>
                                      </p:tavLst>
                                    </p:anim>
                                  </p:childTnLst>
                                </p:cTn>
                              </p:par>
                            </p:childTnLst>
                          </p:cTn>
                        </p:par>
                      </p:childTnLst>
                    </p:cTn>
                  </p:par>
                  <p:par>
                    <p:cTn id="64" fill="hold">
                      <p:stCondLst>
                        <p:cond delay="indefinite"/>
                      </p:stCondLst>
                      <p:childTnLst>
                        <p:par>
                          <p:cTn id="65" fill="hold">
                            <p:stCondLst>
                              <p:cond delay="0"/>
                            </p:stCondLst>
                            <p:childTnLst>
                              <p:par>
                                <p:cTn id="66" presetID="23" presetClass="entr" presetSubtype="16" fill="hold" grpId="0" nodeType="clickEffect">
                                  <p:stCondLst>
                                    <p:cond delay="0"/>
                                  </p:stCondLst>
                                  <p:iterate>
                                    <p:tmAbs val="0"/>
                                  </p:iterate>
                                  <p:childTnLst>
                                    <p:set>
                                      <p:cBhvr>
                                        <p:cTn id="67" fill="hold"/>
                                        <p:tgtEl>
                                          <p:spTgt spid="295"/>
                                        </p:tgtEl>
                                        <p:attrNameLst>
                                          <p:attrName>style.visibility</p:attrName>
                                        </p:attrNameLst>
                                      </p:cBhvr>
                                      <p:to>
                                        <p:strVal val="visible"/>
                                      </p:to>
                                    </p:set>
                                    <p:anim calcmode="lin" valueType="num">
                                      <p:cBhvr>
                                        <p:cTn id="68" dur="1000" fill="hold"/>
                                        <p:tgtEl>
                                          <p:spTgt spid="295"/>
                                        </p:tgtEl>
                                        <p:attrNameLst>
                                          <p:attrName>ppt_w</p:attrName>
                                        </p:attrNameLst>
                                      </p:cBhvr>
                                      <p:tavLst>
                                        <p:tav tm="0">
                                          <p:val>
                                            <p:fltVal val="0"/>
                                          </p:val>
                                        </p:tav>
                                        <p:tav tm="100000">
                                          <p:val>
                                            <p:strVal val="#ppt_w"/>
                                          </p:val>
                                        </p:tav>
                                      </p:tavLst>
                                    </p:anim>
                                    <p:anim calcmode="lin" valueType="num">
                                      <p:cBhvr>
                                        <p:cTn id="69" dur="1000" fill="hold"/>
                                        <p:tgtEl>
                                          <p:spTgt spid="295"/>
                                        </p:tgtEl>
                                        <p:attrNameLst>
                                          <p:attrName>ppt_h</p:attrName>
                                        </p:attrNameLst>
                                      </p:cBhvr>
                                      <p:tavLst>
                                        <p:tav tm="0">
                                          <p:val>
                                            <p:fltVal val="0"/>
                                          </p:val>
                                        </p:tav>
                                        <p:tav tm="100000">
                                          <p:val>
                                            <p:strVal val="#ppt_h"/>
                                          </p:val>
                                        </p:tav>
                                      </p:tavLst>
                                    </p:anim>
                                  </p:childTnLst>
                                </p:cTn>
                              </p:par>
                            </p:childTnLst>
                          </p:cTn>
                        </p:par>
                      </p:childTnLst>
                    </p:cTn>
                  </p:par>
                  <p:par>
                    <p:cTn id="70" fill="hold">
                      <p:stCondLst>
                        <p:cond delay="indefinite"/>
                      </p:stCondLst>
                      <p:childTnLst>
                        <p:par>
                          <p:cTn id="71" fill="hold">
                            <p:stCondLst>
                              <p:cond delay="0"/>
                            </p:stCondLst>
                            <p:childTnLst>
                              <p:par>
                                <p:cTn id="72" presetID="23" presetClass="entr" presetSubtype="16" fill="hold" grpId="0" nodeType="clickEffect">
                                  <p:stCondLst>
                                    <p:cond delay="0"/>
                                  </p:stCondLst>
                                  <p:iterate>
                                    <p:tmAbs val="0"/>
                                  </p:iterate>
                                  <p:childTnLst>
                                    <p:set>
                                      <p:cBhvr>
                                        <p:cTn id="73" fill="hold"/>
                                        <p:tgtEl>
                                          <p:spTgt spid="296"/>
                                        </p:tgtEl>
                                        <p:attrNameLst>
                                          <p:attrName>style.visibility</p:attrName>
                                        </p:attrNameLst>
                                      </p:cBhvr>
                                      <p:to>
                                        <p:strVal val="visible"/>
                                      </p:to>
                                    </p:set>
                                    <p:anim calcmode="lin" valueType="num">
                                      <p:cBhvr>
                                        <p:cTn id="74" dur="1000" fill="hold"/>
                                        <p:tgtEl>
                                          <p:spTgt spid="296"/>
                                        </p:tgtEl>
                                        <p:attrNameLst>
                                          <p:attrName>ppt_w</p:attrName>
                                        </p:attrNameLst>
                                      </p:cBhvr>
                                      <p:tavLst>
                                        <p:tav tm="0">
                                          <p:val>
                                            <p:fltVal val="0"/>
                                          </p:val>
                                        </p:tav>
                                        <p:tav tm="100000">
                                          <p:val>
                                            <p:strVal val="#ppt_w"/>
                                          </p:val>
                                        </p:tav>
                                      </p:tavLst>
                                    </p:anim>
                                    <p:anim calcmode="lin" valueType="num">
                                      <p:cBhvr>
                                        <p:cTn id="75" dur="1000" fill="hold"/>
                                        <p:tgtEl>
                                          <p:spTgt spid="296"/>
                                        </p:tgtEl>
                                        <p:attrNameLst>
                                          <p:attrName>ppt_h</p:attrName>
                                        </p:attrNameLst>
                                      </p:cBhvr>
                                      <p:tavLst>
                                        <p:tav tm="0">
                                          <p:val>
                                            <p:fltVal val="0"/>
                                          </p:val>
                                        </p:tav>
                                        <p:tav tm="100000">
                                          <p:val>
                                            <p:strVal val="#ppt_h"/>
                                          </p:val>
                                        </p:tav>
                                      </p:tavLst>
                                    </p:anim>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iterate>
                                    <p:tmAbs val="0"/>
                                  </p:iterate>
                                  <p:childTnLst>
                                    <p:set>
                                      <p:cBhvr>
                                        <p:cTn id="79" fill="hold"/>
                                        <p:tgtEl>
                                          <p:spTgt spid="2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 grpId="0" animBg="1" advAuto="0"/>
      <p:bldP spid="287" grpId="0" animBg="1" advAuto="0"/>
      <p:bldP spid="288" grpId="0" animBg="1" advAuto="0"/>
      <p:bldP spid="289" grpId="0" animBg="1" advAuto="0"/>
      <p:bldP spid="290" grpId="0" animBg="1" advAuto="0"/>
      <p:bldP spid="305" grpId="0" animBg="1" advAuto="0"/>
      <p:bldP spid="292" grpId="0" animBg="1" advAuto="0"/>
      <p:bldP spid="293" grpId="0" animBg="1" advAuto="0"/>
      <p:bldP spid="294" grpId="0" animBg="1" advAuto="0"/>
      <p:bldP spid="295" grpId="0" animBg="1" advAuto="0"/>
      <p:bldP spid="296" grpId="0" animBg="1" advAuto="0"/>
      <p:bldP spid="297" grpId="0" animBg="1" advAuto="0"/>
      <p:bldP spid="300" grpId="0" animBg="1" advAuto="0"/>
      <p:bldP spid="301" grpId="0" animBg="1" advAuto="0"/>
      <p:bldP spid="303" grpId="0" animBg="1" advAuto="0"/>
      <p:bldP spid="304" grpId="0" animBg="1" advAuto="0"/>
    </p:bldLst>
  </p:timing>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3261</Words>
  <Application>Microsoft Office PowerPoint</Application>
  <PresentationFormat>Benutzerdefiniert</PresentationFormat>
  <Paragraphs>224</Paragraphs>
  <Slides>12</Slides>
  <Notes>12</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White</vt:lpstr>
      <vt:lpstr>narratologische kategorien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narratologische kategorien</dc:title>
  <cp:lastModifiedBy>L000454</cp:lastModifiedBy>
  <cp:revision>3</cp:revision>
  <dcterms:modified xsi:type="dcterms:W3CDTF">2021-10-26T08:20:51Z</dcterms:modified>
</cp:coreProperties>
</file>