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85" d="100"/>
          <a:sy n="85" d="100"/>
        </p:scale>
        <p:origin x="19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xfrm>
            <a:off x="1143000" y="685800"/>
            <a:ext cx="4572000" cy="3429000"/>
          </a:xfrm>
          <a:prstGeom prst="rect">
            <a:avLst/>
          </a:prstGeom>
        </p:spPr>
        <p:txBody>
          <a:bodyPr/>
          <a:lstStyle/>
          <a:p>
            <a:endParaRPr/>
          </a:p>
        </p:txBody>
      </p:sp>
      <p:sp>
        <p:nvSpPr>
          <p:cNvPr id="138" name="Shape 13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prstGeom prst="rect">
            <a:avLst/>
          </a:prstGeom>
        </p:spPr>
        <p:txBody>
          <a:bodyPr/>
          <a:lstStyle/>
          <a:p>
            <a:endParaRPr/>
          </a:p>
        </p:txBody>
      </p:sp>
      <p:sp>
        <p:nvSpPr>
          <p:cNvPr id="151" name="Shape 151"/>
          <p:cNvSpPr>
            <a:spLocks noGrp="1"/>
          </p:cNvSpPr>
          <p:nvPr>
            <p:ph type="body" sz="quarter" idx="1"/>
          </p:nvPr>
        </p:nvSpPr>
        <p:spPr>
          <a:prstGeom prst="rect">
            <a:avLst/>
          </a:prstGeom>
        </p:spPr>
        <p:txBody>
          <a:bodyPr/>
          <a:lstStyle/>
          <a:p>
            <a:r>
              <a:rPr dirty="0" err="1"/>
              <a:t>Herzlich</a:t>
            </a:r>
            <a:r>
              <a:rPr dirty="0"/>
              <a:t> </a:t>
            </a:r>
            <a:r>
              <a:rPr dirty="0" err="1"/>
              <a:t>willkommen</a:t>
            </a:r>
            <a:r>
              <a:rPr dirty="0"/>
              <a:t> </a:t>
            </a:r>
            <a:r>
              <a:rPr dirty="0" err="1"/>
              <a:t>zur</a:t>
            </a:r>
            <a:r>
              <a:rPr dirty="0"/>
              <a:t> </a:t>
            </a:r>
            <a:r>
              <a:rPr dirty="0" err="1"/>
              <a:t>Videoreihe</a:t>
            </a:r>
            <a:r>
              <a:rPr dirty="0"/>
              <a:t> über </a:t>
            </a:r>
            <a:r>
              <a:rPr dirty="0" err="1"/>
              <a:t>Narratologie</a:t>
            </a:r>
            <a:r>
              <a:rPr dirty="0"/>
              <a:t>! In </a:t>
            </a:r>
            <a:r>
              <a:rPr dirty="0" err="1"/>
              <a:t>diesem</a:t>
            </a:r>
            <a:r>
              <a:rPr dirty="0"/>
              <a:t> Video </a:t>
            </a:r>
            <a:r>
              <a:rPr dirty="0" err="1"/>
              <a:t>beschäftigen</a:t>
            </a:r>
            <a:r>
              <a:rPr dirty="0"/>
              <a:t> wir </a:t>
            </a:r>
            <a:r>
              <a:rPr dirty="0" err="1"/>
              <a:t>uns</a:t>
            </a:r>
            <a:r>
              <a:rPr dirty="0"/>
              <a:t> mit </a:t>
            </a:r>
            <a:r>
              <a:rPr dirty="0" err="1"/>
              <a:t>der</a:t>
            </a:r>
            <a:r>
              <a:rPr dirty="0"/>
              <a:t> </a:t>
            </a:r>
            <a:r>
              <a:rPr dirty="0" err="1"/>
              <a:t>Kategorie</a:t>
            </a:r>
            <a:r>
              <a:rPr dirty="0"/>
              <a:t> „</a:t>
            </a:r>
            <a:r>
              <a:rPr dirty="0" err="1"/>
              <a:t>Zeit</a:t>
            </a:r>
            <a:r>
              <a:rPr dirty="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Shape 353"/>
          <p:cNvSpPr>
            <a:spLocks noGrp="1" noRot="1" noChangeAspect="1"/>
          </p:cNvSpPr>
          <p:nvPr>
            <p:ph type="sldImg"/>
          </p:nvPr>
        </p:nvSpPr>
        <p:spPr>
          <a:prstGeom prst="rect">
            <a:avLst/>
          </a:prstGeom>
        </p:spPr>
        <p:txBody>
          <a:bodyPr/>
          <a:lstStyle/>
          <a:p>
            <a:endParaRPr/>
          </a:p>
        </p:txBody>
      </p:sp>
      <p:sp>
        <p:nvSpPr>
          <p:cNvPr id="354" name="Shape 354"/>
          <p:cNvSpPr>
            <a:spLocks noGrp="1"/>
          </p:cNvSpPr>
          <p:nvPr>
            <p:ph type="body" sz="quarter" idx="1"/>
          </p:nvPr>
        </p:nvSpPr>
        <p:spPr>
          <a:prstGeom prst="rect">
            <a:avLst/>
          </a:prstGeom>
        </p:spPr>
        <p:txBody>
          <a:bodyPr/>
          <a:lstStyle/>
          <a:p>
            <a:r>
              <a:t>Kommen wir zum nächsten Punkt, der Frequenz. Es geht bei dieser Kategorie um die Frage, wie oft von einem Ereignis in einer Erzählung berichtet wird. </a:t>
            </a:r>
          </a:p>
          <a:p>
            <a:r>
              <a:t>Man unterscheidet die singulative von der repetitiven und der iterativen Erzählung. Bei der singulativen E. wird das Ereignis einmal erzählt, der repetitiven E. wiederholt und bei einer iterativen E. wiederholt sich das Ereignis, wird aber nur einmal erzählt. </a:t>
            </a:r>
          </a:p>
          <a:p>
            <a:r>
              <a:t>Die singulative E. ist der Standard und findet sich allen Erzählungen. Eine repetitive E. haben wir z. B. in Ovids Metamorphosen, wo vom Tod der Eurydike zwei Mal berichtet wird. Iterative E. nehmen rituelle Handlungen auf, die jeden Tag immer wieder passieren. </a:t>
            </a:r>
          </a:p>
          <a:p>
            <a:r>
              <a:t>repetive E.: Tod der Eurydike wird zwei Mal erzählt</a:t>
            </a:r>
          </a:p>
          <a:p>
            <a:r>
              <a:t>iterative E.: Pygmalion berührt immer wieder die Statue (meist verbunden mit zeitraffendem Erzählen)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Shape 374"/>
          <p:cNvSpPr>
            <a:spLocks noGrp="1" noRot="1" noChangeAspect="1"/>
          </p:cNvSpPr>
          <p:nvPr>
            <p:ph type="sldImg"/>
          </p:nvPr>
        </p:nvSpPr>
        <p:spPr>
          <a:prstGeom prst="rect">
            <a:avLst/>
          </a:prstGeom>
        </p:spPr>
        <p:txBody>
          <a:bodyPr/>
          <a:lstStyle/>
          <a:p>
            <a:endParaRPr/>
          </a:p>
        </p:txBody>
      </p:sp>
      <p:sp>
        <p:nvSpPr>
          <p:cNvPr id="375" name="Shape 375"/>
          <p:cNvSpPr>
            <a:spLocks noGrp="1"/>
          </p:cNvSpPr>
          <p:nvPr>
            <p:ph type="body" sz="quarter" idx="1"/>
          </p:nvPr>
        </p:nvSpPr>
        <p:spPr>
          <a:prstGeom prst="rect">
            <a:avLst/>
          </a:prstGeom>
        </p:spPr>
        <p:txBody>
          <a:bodyPr/>
          <a:lstStyle/>
          <a:p>
            <a:r>
              <a:t>Zum Abschluss dieses Videos fassen wir noch einmal zusammen: </a:t>
            </a:r>
          </a:p>
          <a:p>
            <a:r>
              <a:t>Der Rhythmus einer Erzählung wird bestimmt von der Dauer, d. h. wie lange, von der Ordnung, d. h. in welcher Reihenfolge und von der Frequenz, d. h. wie oft etwas passiert.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Shape 382"/>
          <p:cNvSpPr>
            <a:spLocks noGrp="1" noRot="1" noChangeAspect="1"/>
          </p:cNvSpPr>
          <p:nvPr>
            <p:ph type="sldImg"/>
          </p:nvPr>
        </p:nvSpPr>
        <p:spPr>
          <a:prstGeom prst="rect">
            <a:avLst/>
          </a:prstGeom>
        </p:spPr>
        <p:txBody>
          <a:bodyPr/>
          <a:lstStyle/>
          <a:p>
            <a:endParaRPr/>
          </a:p>
        </p:txBody>
      </p:sp>
      <p:sp>
        <p:nvSpPr>
          <p:cNvPr id="383" name="Shape 383"/>
          <p:cNvSpPr>
            <a:spLocks noGrp="1"/>
          </p:cNvSpPr>
          <p:nvPr>
            <p:ph type="body" sz="quarter" idx="1"/>
          </p:nvPr>
        </p:nvSpPr>
        <p:spPr>
          <a:prstGeom prst="rect">
            <a:avLst/>
          </a:prstGeom>
        </p:spPr>
        <p:txBody>
          <a:bodyPr/>
          <a:lstStyle/>
          <a:p>
            <a:r>
              <a:t>Herzlichen Dank für Ihre Aufmerksamkeit!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prstGeom prst="rect">
            <a:avLst/>
          </a:prstGeom>
        </p:spPr>
        <p:txBody>
          <a:bodyPr/>
          <a:lstStyle/>
          <a:p>
            <a:endParaRPr/>
          </a:p>
        </p:txBody>
      </p:sp>
      <p:sp>
        <p:nvSpPr>
          <p:cNvPr id="169" name="Shape 169"/>
          <p:cNvSpPr>
            <a:spLocks noGrp="1"/>
          </p:cNvSpPr>
          <p:nvPr>
            <p:ph type="body" sz="quarter" idx="1"/>
          </p:nvPr>
        </p:nvSpPr>
        <p:spPr>
          <a:prstGeom prst="rect">
            <a:avLst/>
          </a:prstGeom>
        </p:spPr>
        <p:txBody>
          <a:bodyPr/>
          <a:lstStyle/>
          <a:p>
            <a:r>
              <a:t>Grundlegend für die Analyse der Zeit ist der Rhythmus der Erzählung. Ihn werden wir zuerst betrachten, bevor wir uns im Detail um die genauere Ausgestaltung kümmern. Dabei wird es 1. um die Dauer, 2. um die Ordnung und 3. um die Frequenz in Erzählungen gehen.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noRot="1" noChangeAspect="1"/>
          </p:cNvSpPr>
          <p:nvPr>
            <p:ph type="sldImg"/>
          </p:nvPr>
        </p:nvSpPr>
        <p:spPr>
          <a:prstGeom prst="rect">
            <a:avLst/>
          </a:prstGeom>
        </p:spPr>
        <p:txBody>
          <a:bodyPr/>
          <a:lstStyle/>
          <a:p>
            <a:endParaRPr/>
          </a:p>
        </p:txBody>
      </p:sp>
      <p:sp>
        <p:nvSpPr>
          <p:cNvPr id="187" name="Shape 187"/>
          <p:cNvSpPr>
            <a:spLocks noGrp="1"/>
          </p:cNvSpPr>
          <p:nvPr>
            <p:ph type="body" sz="quarter" idx="1"/>
          </p:nvPr>
        </p:nvSpPr>
        <p:spPr>
          <a:prstGeom prst="rect">
            <a:avLst/>
          </a:prstGeom>
        </p:spPr>
        <p:txBody>
          <a:bodyPr/>
          <a:lstStyle/>
          <a:p>
            <a:r>
              <a:t>Wenn wir den Rhythmus einer Geschichte betrachten, müssen wir zwei Dinge unterscheiden:</a:t>
            </a:r>
          </a:p>
          <a:p>
            <a:pPr marL="436562" indent="-436562">
              <a:buSzPct val="100000"/>
              <a:buAutoNum type="arabicPeriod"/>
            </a:pPr>
            <a:r>
              <a:t>die erzählte Zeit (Story, Ablauf der Geschichte)</a:t>
            </a:r>
          </a:p>
          <a:p>
            <a:pPr marL="436562" indent="-436562">
              <a:buSzPct val="100000"/>
              <a:buAutoNum type="arabicPeriod"/>
            </a:pPr>
            <a:r>
              <a:t>die Erzählzeit (fabula, im Nachhinein rekonstruierter chronologische Ablauf)</a:t>
            </a:r>
          </a:p>
          <a:p>
            <a:r>
              <a:t>Ersteres bemisst die Dauer der erzählten Geschichte, z. B. im Falle der Odyssee einen Zeitraum von 10 Jahren, im Falle von J. Joyce „Ulysses“ nur einen Tag. Die Erzählzeit wiederum bemisst die Zeit, bzw. die Anzahl von Wörtern oder Seiten, die ein Erzähler für die Geschichte aufwendet.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hape 215"/>
          <p:cNvSpPr>
            <a:spLocks noGrp="1" noRot="1" noChangeAspect="1"/>
          </p:cNvSpPr>
          <p:nvPr>
            <p:ph type="sldImg"/>
          </p:nvPr>
        </p:nvSpPr>
        <p:spPr>
          <a:prstGeom prst="rect">
            <a:avLst/>
          </a:prstGeom>
        </p:spPr>
        <p:txBody>
          <a:bodyPr/>
          <a:lstStyle/>
          <a:p>
            <a:endParaRPr/>
          </a:p>
        </p:txBody>
      </p:sp>
      <p:sp>
        <p:nvSpPr>
          <p:cNvPr id="216" name="Shape 216"/>
          <p:cNvSpPr>
            <a:spLocks noGrp="1"/>
          </p:cNvSpPr>
          <p:nvPr>
            <p:ph type="body" sz="quarter" idx="1"/>
          </p:nvPr>
        </p:nvSpPr>
        <p:spPr>
          <a:prstGeom prst="rect">
            <a:avLst/>
          </a:prstGeom>
        </p:spPr>
        <p:txBody>
          <a:bodyPr/>
          <a:lstStyle/>
          <a:p>
            <a:r>
              <a:t>Die narratologische Kategorie „Zeit“ kann nun weiter ausdifferenziert werden, z. B. kann man die Dauer betrachten. Dabei wird die Dauer eines in der Erzählung dargestellten Ereignis zur realen Dauer ins Verhältnis gesetzt. Nehmen Ereignisse in der Geschichte und in der Realität einen ähnlichen Zeitraum ein, spricht man von „zeitdeckendem“ Erzählen. Dieser Fall tritt vor allem bei Dialogen ein. Es kommt aber sehr selten vor, dass das Verhältnis der erzählten Zeit und der Erzählzeit wenig Variationen zeigt. Vielmehr ist es in Erzählung Standard, dass die sich Erzählgeschwindigkeit in irgendeiner Weise ändert. Beim „zeitraffenden“ Erzählen ist die Erzählzeit kürzer als die erzählte Zeit, das bedeutet, dass Ereignisse schneller erzählt werden als sie in Wirklichkeit ablaufen. Das Gegenstück dazu ist das „zeitdehnende“ Erzählen. Hier ist die Erzählzeit länger als die erzählte Zeit, Ereignisse nehmen einen größeren zeitlichen Rahmen ein. Man hat den Eindruck, dass die Ereignisse langsamer wie in Zeitlupe ablaufen. </a:t>
            </a:r>
          </a:p>
          <a:p>
            <a:r>
              <a:t>Das Erzähltempo kann auch eine maximale Beschleunigung erfahren: Mit Auslassungen, so genannten Ellipsen, wird erzählte Zeit ausgespart und bringt dadurch die Erzählung weiter voran. Im Gegensatz dazu verringert die Pause das Erzähltempo. Zur Pause gehören Beschreibungen, Kommentare oder auch Reflexionen des Erzählers. Auch die in der epischen Dichtung oft verwendeten Gleichnisse fallen darunter.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a:spLocks noGrp="1" noRot="1" noChangeAspect="1"/>
          </p:cNvSpPr>
          <p:nvPr>
            <p:ph type="sldImg"/>
          </p:nvPr>
        </p:nvSpPr>
        <p:spPr>
          <a:prstGeom prst="rect">
            <a:avLst/>
          </a:prstGeom>
        </p:spPr>
        <p:txBody>
          <a:bodyPr/>
          <a:lstStyle/>
          <a:p>
            <a:endParaRPr/>
          </a:p>
        </p:txBody>
      </p:sp>
      <p:sp>
        <p:nvSpPr>
          <p:cNvPr id="227" name="Shape 227"/>
          <p:cNvSpPr>
            <a:spLocks noGrp="1"/>
          </p:cNvSpPr>
          <p:nvPr>
            <p:ph type="body" sz="quarter" idx="1"/>
          </p:nvPr>
        </p:nvSpPr>
        <p:spPr>
          <a:prstGeom prst="rect">
            <a:avLst/>
          </a:prstGeom>
        </p:spPr>
        <p:txBody>
          <a:bodyPr/>
          <a:lstStyle/>
          <a:p>
            <a:r>
              <a:t>In der folgenden Tabelle sieht man die dargestellten Variationen des Erzähltempo in der Übersicht.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a:spLocks noGrp="1" noRot="1" noChangeAspect="1"/>
          </p:cNvSpPr>
          <p:nvPr>
            <p:ph type="sldImg"/>
          </p:nvPr>
        </p:nvSpPr>
        <p:spPr>
          <a:prstGeom prst="rect">
            <a:avLst/>
          </a:prstGeom>
        </p:spPr>
        <p:txBody>
          <a:bodyPr/>
          <a:lstStyle/>
          <a:p>
            <a:endParaRPr/>
          </a:p>
        </p:txBody>
      </p:sp>
      <p:sp>
        <p:nvSpPr>
          <p:cNvPr id="249" name="Shape 249"/>
          <p:cNvSpPr>
            <a:spLocks noGrp="1"/>
          </p:cNvSpPr>
          <p:nvPr>
            <p:ph type="body" sz="quarter" idx="1"/>
          </p:nvPr>
        </p:nvSpPr>
        <p:spPr>
          <a:prstGeom prst="rect">
            <a:avLst/>
          </a:prstGeom>
        </p:spPr>
        <p:txBody>
          <a:bodyPr/>
          <a:lstStyle/>
          <a:p>
            <a:r>
              <a:t>Schauen wir uns nun einige konkrete Beispiele aus Vergils Aeneis an. </a:t>
            </a:r>
          </a:p>
          <a:p>
            <a:r>
              <a:t>Zum zeitraffenden Erzählen: In den Büchern 2 und 3 gibt Aeneas die Ereignisse wieder, die er in Troja (Buch 2) und auf seiner Irrfahrt (Buch 3) erlebt hat. Aeneas erzählt in einer Nacht Erlebnisse aus 7 Jahren, Vergil benötigt dafür 1522 hexametrische Verse.</a:t>
            </a:r>
          </a:p>
          <a:p>
            <a:r>
              <a:t>Für das zeitdeckende Erzählen kann man z. B. die Dialoge zwischen Aeneas und Dido aus Buch 4 heranziehen, die wohl weitgehend in Erzählzeit und erzählter Zeit übereinstimmen. </a:t>
            </a:r>
          </a:p>
          <a:p>
            <a:r>
              <a:t>Zeitdehnendes Erzählen kommt z. B. in Buch 10 der Aeneis beim Zweikampf zwischen Turnus und Pallas vor. Diesen Textabschnitt werden wir uns gleich etwas genauer anschauen. </a:t>
            </a:r>
          </a:p>
          <a:p>
            <a:r>
              <a:t>Ein einfaches Beispiel für eine Auslassung, also eine Ellipse, in der Erzählung können wir am Anfang von Buch 7 beobachten. Nachdem Aeneas’ Sohn Ascanius in seiner jugendlichen Naivität einwarf, dass sie ihre eigenen Tische essen würden und damit das Prodigium erfüllt war, bricht die Erzählung ab und setzt erst am nächsten Morgen wieder ein. Man hätte auch erwarten können, dass sich Aeneas mit seinen engsten Vertrauten einen Plan zurechtlegt, wie jetzt vorgegangen werden kann. Stattdessen schickt Aeneas am folgenden Morgen eine Gesandtschaft zu König Latinus. </a:t>
            </a:r>
          </a:p>
          <a:p>
            <a:r>
              <a:t>Nun noch zur Pause: Wie schon angedeutet, entsteht eine erzählerische Pause in erster Linie durch ein Austreten aus der Handlung. Als Beispiele können die zahlreichen Gleichnisse in der Aeneis dienen. Nehmen wir uns eines aus Buch 1 vor: Aeneas sieht, in einem Nebel verborgen, Dido ihr Gefolge. Didos erster Auftritt wird nun von einem Gleichnis unterbrochen und die karthagische Königin zuerst mit der Göttin Diana verglichen, bevor sie und ihr Gefolge den Weg fortsetzt.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noRot="1" noChangeAspect="1"/>
          </p:cNvSpPr>
          <p:nvPr>
            <p:ph type="sldImg"/>
          </p:nvPr>
        </p:nvSpPr>
        <p:spPr>
          <a:prstGeom prst="rect">
            <a:avLst/>
          </a:prstGeom>
        </p:spPr>
        <p:txBody>
          <a:bodyPr/>
          <a:lstStyle/>
          <a:p>
            <a:endParaRPr/>
          </a:p>
        </p:txBody>
      </p:sp>
      <p:sp>
        <p:nvSpPr>
          <p:cNvPr id="270" name="Shape 270"/>
          <p:cNvSpPr>
            <a:spLocks noGrp="1"/>
          </p:cNvSpPr>
          <p:nvPr>
            <p:ph type="body" sz="quarter" idx="1"/>
          </p:nvPr>
        </p:nvSpPr>
        <p:spPr>
          <a:prstGeom prst="rect">
            <a:avLst/>
          </a:prstGeom>
        </p:spPr>
        <p:txBody>
          <a:bodyPr/>
          <a:lstStyle/>
          <a:p>
            <a:r>
              <a:t>Kommen wir nun zu einem konkreten Beispiel aus dem 10. Buch der Aeneis:</a:t>
            </a:r>
          </a:p>
          <a:p>
            <a:r>
              <a:t>Der Kampf tobt, auf dem Schlachtfeld treffen der Jüngling Pallas und der Anführer der Rutuler, Turnus, aufeinander. Pallas schleudert seinen Speer, der Turnus aber nur streift. Nun ist Turnus am Zug. Sein Wurf wird gestalterisch sehr eindrücklich  vorbereitet mit den Versen 479 und 480. Halten Sie das Video jetzt an und führen Sie eine metrische Analyse dieser beiden durch. Was fällt Ihnen auf?</a:t>
            </a:r>
          </a:p>
          <a:p>
            <a:r>
              <a:t>Richtig, die beiden Verse sind sehr spondeenlastig und unterstreichen damit Turnus‘ akkurates Zielen. Man kann sich diese Szene auch sehr gut in Zeitlupe vorstellen. Unterstützt wird die zeitliche Dehnung sprachlich durch „diu librans“, das lange Zielen. Nach Turnus‘ kurzer Rede sehen wir den Speer nun fliegen. Der Speer trifft auf Pallas‘ Schild und durchschlägt ihn. Das Durchdringen der Schichten ist sehr kunstvoll gestaltet. Die Sperrung von clipeum und medium macht auf der einen Seite deutlich, wo genau der Speer einschlägt, auf der anderen Seite, wie lange er braucht, um die einzelnen Schichten zu durchdringen. Die Dicke und Beschaffenheit der Schichten werden durch die anaphorischen „tot“ und das anschließende „totiens“ herausgestellt. In Vers 485 zeigt die Alliteration pectus perforat an, wo der Speer schlussendlich landet: in der Brust des armen Pallas. </a:t>
            </a:r>
          </a:p>
          <a:p>
            <a:r>
              <a:t>An dieser Stelle kann man gut sehen, wie der Erzähler das Tempo variiert, um die Szene eindrücklich zu gestalten. Wenn man den weiteren Verlauf und vor allem das Ende der Aeneis bedenkt, wird auch deutlich, dass es sich hier um eine sehr zentrale Szene des Epos handelt. Pallas’ Tod hat enorme Konsequenzen.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Shape 294"/>
          <p:cNvSpPr>
            <a:spLocks noGrp="1" noRot="1" noChangeAspect="1"/>
          </p:cNvSpPr>
          <p:nvPr>
            <p:ph type="sldImg"/>
          </p:nvPr>
        </p:nvSpPr>
        <p:spPr>
          <a:prstGeom prst="rect">
            <a:avLst/>
          </a:prstGeom>
        </p:spPr>
        <p:txBody>
          <a:bodyPr/>
          <a:lstStyle/>
          <a:p>
            <a:endParaRPr/>
          </a:p>
        </p:txBody>
      </p:sp>
      <p:sp>
        <p:nvSpPr>
          <p:cNvPr id="295" name="Shape 295"/>
          <p:cNvSpPr>
            <a:spLocks noGrp="1"/>
          </p:cNvSpPr>
          <p:nvPr>
            <p:ph type="body" sz="quarter" idx="1"/>
          </p:nvPr>
        </p:nvSpPr>
        <p:spPr>
          <a:prstGeom prst="rect">
            <a:avLst/>
          </a:prstGeom>
        </p:spPr>
        <p:txBody>
          <a:bodyPr/>
          <a:lstStyle/>
          <a:p>
            <a:r>
              <a:t>Eine weitere Ebene, mit der die zeitliche Gestaltung eines Textes begutachtet werden kann, ist die „Ordnung“. </a:t>
            </a:r>
          </a:p>
          <a:p>
            <a:r>
              <a:t>Folgt die Erzählung dem chronologischen Ablauf der Ereignisse oder weist sie anachronistische Züge auf? Eine rein chronologische Erzählung ist eher selten, häufiger treten Umstellung der Erzählreihenfolge auf. Dabei kommen unter anderem so genannte Analepsen, also Rückwendungen (flashbacks) zum Einsatz, auch Prolepsen (Vorausdeutungen/flashforward) sind häufig Bestandteile von Erzählungen. Aeneas‘ Bericht bei Dido wäre eine klassische Analepse, während die Prophezeiungen bzw. Prodigien in der Aeneis Beispiele für Prolepsen darstellen. </a:t>
            </a:r>
          </a:p>
          <a:p>
            <a:r>
              <a:t>Durchsuchen Sie zur Übung die gesamte Aeneis nach Ana- und Prolepsen und stellen Sie diese zusammen.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Shape 333"/>
          <p:cNvSpPr>
            <a:spLocks noGrp="1" noRot="1" noChangeAspect="1"/>
          </p:cNvSpPr>
          <p:nvPr>
            <p:ph type="sldImg"/>
          </p:nvPr>
        </p:nvSpPr>
        <p:spPr>
          <a:prstGeom prst="rect">
            <a:avLst/>
          </a:prstGeom>
        </p:spPr>
        <p:txBody>
          <a:bodyPr/>
          <a:lstStyle/>
          <a:p>
            <a:endParaRPr/>
          </a:p>
        </p:txBody>
      </p:sp>
      <p:sp>
        <p:nvSpPr>
          <p:cNvPr id="334" name="Shape 334"/>
          <p:cNvSpPr>
            <a:spLocks noGrp="1"/>
          </p:cNvSpPr>
          <p:nvPr>
            <p:ph type="body" sz="quarter" idx="1"/>
          </p:nvPr>
        </p:nvSpPr>
        <p:spPr>
          <a:prstGeom prst="rect">
            <a:avLst/>
          </a:prstGeom>
        </p:spPr>
        <p:txBody>
          <a:bodyPr/>
          <a:lstStyle/>
          <a:p>
            <a:r>
              <a:t>Was haben Sie herausgefunden? Schauen wir uns zuerst die Analepsen, also die Rückblicke, an. In Buch 1 durchstreift Aeneas nach der Landung an der afrikanischen Küste das im Aufbau befindliche Karthago und entdeckt am Junotempel Darstellungen aus dem trojanischen Krieg. Das erinnert ihn an seine vergangene Ereignisse und bereitet so Aeneas‘ Vortrag in den Büchern 2 und 3 vor, die sich mit dem Untergang Trojas (Buch 2) und der Irrfahrt (Buch 3) befassen und natürlich auch auf vergangene Ereignisse zurückblicken. </a:t>
            </a:r>
          </a:p>
          <a:p>
            <a:r>
              <a:t>Vorausdeutungen finden wir einige in der Aeneis. Exemplarisch sind hier die Jupiterprophezeiung in Buch 1 oder auch Didos Fluch in Buch 4 genannt. Es lassen sich aber noch einige mehr finden. </a:t>
            </a:r>
          </a:p>
          <a:p>
            <a:r>
              <a:t>Interessant ein Synchronismus in der Aeneis, der die Bücher 8 und 9 miteinander verknüpft. Die Ereignisse beider Bücher laufen über einen Zeitraum von 3 Tagen und absolut synchron, d. h. zeitgleich, ab. Eine weitere Spielart der zeitlichen Ordnung.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amp; Untertitel">
    <p:spTree>
      <p:nvGrpSpPr>
        <p:cNvPr id="1" name=""/>
        <p:cNvGrpSpPr/>
        <p:nvPr/>
      </p:nvGrpSpPr>
      <p:grpSpPr>
        <a:xfrm>
          <a:off x="0" y="0"/>
          <a:ext cx="0" cy="0"/>
          <a:chOff x="0" y="0"/>
          <a:chExt cx="0" cy="0"/>
        </a:xfrm>
      </p:grpSpPr>
      <p:sp>
        <p:nvSpPr>
          <p:cNvPr id="11" name="Titeltext"/>
          <p:cNvSpPr txBox="1">
            <a:spLocks noGrp="1"/>
          </p:cNvSpPr>
          <p:nvPr>
            <p:ph type="title"/>
          </p:nvPr>
        </p:nvSpPr>
        <p:spPr>
          <a:xfrm>
            <a:off x="1270000" y="1638300"/>
            <a:ext cx="10464800" cy="3302000"/>
          </a:xfrm>
          <a:prstGeom prst="rect">
            <a:avLst/>
          </a:prstGeom>
        </p:spPr>
        <p:txBody>
          <a:bodyPr anchor="b"/>
          <a:lstStyle/>
          <a:p>
            <a:r>
              <a:t>Titeltext</a:t>
            </a:r>
          </a:p>
        </p:txBody>
      </p:sp>
      <p:sp>
        <p:nvSpPr>
          <p:cNvPr id="12" name="Textebene 1…"/>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Zitat">
    <p:spTree>
      <p:nvGrpSpPr>
        <p:cNvPr id="1" name=""/>
        <p:cNvGrpSpPr/>
        <p:nvPr/>
      </p:nvGrpSpPr>
      <p:grpSpPr>
        <a:xfrm>
          <a:off x="0" y="0"/>
          <a:ext cx="0" cy="0"/>
          <a:chOff x="0" y="0"/>
          <a:chExt cx="0" cy="0"/>
        </a:xfrm>
      </p:grpSpPr>
      <p:sp>
        <p:nvSpPr>
          <p:cNvPr id="93" name="–Christian Bauer"/>
          <p:cNvSpPr txBox="1">
            <a:spLocks noGrp="1"/>
          </p:cNvSpPr>
          <p:nvPr>
            <p:ph type="body" sz="quarter" idx="21"/>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–Christian Bauer</a:t>
            </a:r>
          </a:p>
        </p:txBody>
      </p:sp>
      <p:sp>
        <p:nvSpPr>
          <p:cNvPr id="94" name="„Zitat hier eingeben.“"/>
          <p:cNvSpPr txBox="1">
            <a:spLocks noGrp="1"/>
          </p:cNvSpPr>
          <p:nvPr>
            <p:ph type="body" sz="quarter" idx="22"/>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„Zitat hier eingeben.“ </a:t>
            </a:r>
          </a:p>
        </p:txBody>
      </p:sp>
      <p:sp>
        <p:nvSpPr>
          <p:cNvPr id="9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532241774_2880x1920.jpeg"/>
          <p:cNvSpPr>
            <a:spLocks noGrp="1"/>
          </p:cNvSpPr>
          <p:nvPr>
            <p:ph type="pic" idx="21"/>
          </p:nvPr>
        </p:nvSpPr>
        <p:spPr>
          <a:xfrm>
            <a:off x="-1308100" y="-50800"/>
            <a:ext cx="14782800" cy="9855200"/>
          </a:xfrm>
          <a:prstGeom prst="rect">
            <a:avLst/>
          </a:prstGeom>
        </p:spPr>
        <p:txBody>
          <a:bodyPr lIns="91439" tIns="45719" rIns="91439" bIns="45719" anchor="t">
            <a:noAutofit/>
          </a:bodyPr>
          <a:lstStyle/>
          <a:p>
            <a:endParaRPr/>
          </a:p>
        </p:txBody>
      </p:sp>
      <p:sp>
        <p:nvSpPr>
          <p:cNvPr id="10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11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ur Titel">
    <p:bg>
      <p:bgPr>
        <a:solidFill>
          <a:srgbClr val="FFF5F2"/>
        </a:solidFill>
        <a:effectLst/>
      </p:bgPr>
    </p:bg>
    <p:spTree>
      <p:nvGrpSpPr>
        <p:cNvPr id="1" name=""/>
        <p:cNvGrpSpPr/>
        <p:nvPr/>
      </p:nvGrpSpPr>
      <p:grpSpPr>
        <a:xfrm>
          <a:off x="0" y="0"/>
          <a:ext cx="0" cy="0"/>
          <a:chOff x="0" y="0"/>
          <a:chExt cx="0" cy="0"/>
        </a:xfrm>
      </p:grpSpPr>
      <p:sp>
        <p:nvSpPr>
          <p:cNvPr id="117" name="Linie"/>
          <p:cNvSpPr/>
          <p:nvPr/>
        </p:nvSpPr>
        <p:spPr>
          <a:xfrm>
            <a:off x="508000" y="698500"/>
            <a:ext cx="11986199" cy="0"/>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18" name="Linie"/>
          <p:cNvSpPr/>
          <p:nvPr/>
        </p:nvSpPr>
        <p:spPr>
          <a:xfrm>
            <a:off x="508000" y="8989059"/>
            <a:ext cx="11986199" cy="1"/>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19" name="Folientitel"/>
          <p:cNvSpPr txBox="1">
            <a:spLocks noGrp="1"/>
          </p:cNvSpPr>
          <p:nvPr>
            <p:ph type="title" hasCustomPrompt="1"/>
          </p:nvPr>
        </p:nvSpPr>
        <p:spPr>
          <a:xfrm>
            <a:off x="1117600" y="901700"/>
            <a:ext cx="10769600" cy="1181100"/>
          </a:xfrm>
          <a:prstGeom prst="rect">
            <a:avLst/>
          </a:prstGeom>
        </p:spPr>
        <p:txBody>
          <a:bodyPr anchor="t"/>
          <a:lstStyle>
            <a:lvl1pPr defTabSz="415431">
              <a:lnSpc>
                <a:spcPct val="90000"/>
              </a:lnSpc>
              <a:defRPr sz="6400" b="1" cap="all" spc="64">
                <a:solidFill>
                  <a:srgbClr val="5B516A"/>
                </a:solidFill>
                <a:latin typeface="Avenir Next Regular"/>
                <a:ea typeface="Avenir Next Regular"/>
                <a:cs typeface="Avenir Next Regular"/>
                <a:sym typeface="Avenir Next Regular"/>
              </a:defRPr>
            </a:lvl1pPr>
          </a:lstStyle>
          <a:p>
            <a:r>
              <a:t>Folientitel</a:t>
            </a:r>
          </a:p>
        </p:txBody>
      </p:sp>
      <p:sp>
        <p:nvSpPr>
          <p:cNvPr id="120" name="Foliennummer"/>
          <p:cNvSpPr txBox="1">
            <a:spLocks noGrp="1"/>
          </p:cNvSpPr>
          <p:nvPr>
            <p:ph type="sldNum" sz="quarter" idx="2"/>
          </p:nvPr>
        </p:nvSpPr>
        <p:spPr>
          <a:xfrm>
            <a:off x="6342888" y="9053321"/>
            <a:ext cx="327661" cy="342901"/>
          </a:xfrm>
          <a:prstGeom prst="rect">
            <a:avLst/>
          </a:prstGeom>
        </p:spPr>
        <p:txBody>
          <a:bodyPr anchor="b"/>
          <a:lstStyle>
            <a:lvl1pPr defTabSz="252871">
              <a:defRPr sz="1400" spc="28">
                <a:solidFill>
                  <a:srgbClr val="5E5E5E"/>
                </a:solidFill>
                <a:latin typeface="Avenir Next Regular"/>
                <a:ea typeface="Avenir Next Regular"/>
                <a:cs typeface="Avenir Next Regular"/>
                <a:sym typeface="Avenir Next Regular"/>
              </a:defRPr>
            </a:lvl1pPr>
          </a:lstStyle>
          <a:p>
            <a:fld id="{86CB4B4D-7CA3-9044-876B-883B54F8677D}" type="slidenum">
              <a:t>‹Nr.›</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el &amp; Punkte">
    <p:bg>
      <p:bgPr>
        <a:solidFill>
          <a:srgbClr val="FFF5F2"/>
        </a:solidFill>
        <a:effectLst/>
      </p:bgPr>
    </p:bg>
    <p:spTree>
      <p:nvGrpSpPr>
        <p:cNvPr id="1" name=""/>
        <p:cNvGrpSpPr/>
        <p:nvPr/>
      </p:nvGrpSpPr>
      <p:grpSpPr>
        <a:xfrm>
          <a:off x="0" y="0"/>
          <a:ext cx="0" cy="0"/>
          <a:chOff x="0" y="0"/>
          <a:chExt cx="0" cy="0"/>
        </a:xfrm>
      </p:grpSpPr>
      <p:sp>
        <p:nvSpPr>
          <p:cNvPr id="127" name="Linie"/>
          <p:cNvSpPr/>
          <p:nvPr/>
        </p:nvSpPr>
        <p:spPr>
          <a:xfrm>
            <a:off x="508000" y="698500"/>
            <a:ext cx="11986199" cy="0"/>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28" name="Linie"/>
          <p:cNvSpPr/>
          <p:nvPr/>
        </p:nvSpPr>
        <p:spPr>
          <a:xfrm>
            <a:off x="508000" y="8989059"/>
            <a:ext cx="11986199" cy="1"/>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29" name="Folientitel"/>
          <p:cNvSpPr txBox="1">
            <a:spLocks noGrp="1"/>
          </p:cNvSpPr>
          <p:nvPr>
            <p:ph type="title" hasCustomPrompt="1"/>
          </p:nvPr>
        </p:nvSpPr>
        <p:spPr>
          <a:xfrm>
            <a:off x="1117562" y="901700"/>
            <a:ext cx="10769676" cy="1183154"/>
          </a:xfrm>
          <a:prstGeom prst="rect">
            <a:avLst/>
          </a:prstGeom>
        </p:spPr>
        <p:txBody>
          <a:bodyPr anchor="t"/>
          <a:lstStyle>
            <a:lvl1pPr defTabSz="415431">
              <a:lnSpc>
                <a:spcPct val="90000"/>
              </a:lnSpc>
              <a:defRPr sz="6400" b="1" cap="all" spc="64">
                <a:solidFill>
                  <a:srgbClr val="5B516A"/>
                </a:solidFill>
                <a:latin typeface="Avenir Next Regular"/>
                <a:ea typeface="Avenir Next Regular"/>
                <a:cs typeface="Avenir Next Regular"/>
                <a:sym typeface="Avenir Next Regular"/>
              </a:defRPr>
            </a:lvl1pPr>
          </a:lstStyle>
          <a:p>
            <a:r>
              <a:t>Folientitel</a:t>
            </a:r>
          </a:p>
        </p:txBody>
      </p:sp>
      <p:sp>
        <p:nvSpPr>
          <p:cNvPr id="130" name="Textebene 1…"/>
          <p:cNvSpPr txBox="1">
            <a:spLocks noGrp="1"/>
          </p:cNvSpPr>
          <p:nvPr>
            <p:ph type="body" idx="1" hasCustomPrompt="1"/>
          </p:nvPr>
        </p:nvSpPr>
        <p:spPr>
          <a:xfrm>
            <a:off x="1117562" y="3061779"/>
            <a:ext cx="10769676" cy="4771619"/>
          </a:xfrm>
          <a:prstGeom prst="rect">
            <a:avLst/>
          </a:prstGeom>
        </p:spPr>
        <p:txBody>
          <a:bodyPr anchor="t"/>
          <a:lstStyle>
            <a:lvl1pPr marL="4064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1pPr>
            <a:lvl2pPr marL="8128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2pPr>
            <a:lvl3pPr marL="12192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3pPr>
            <a:lvl4pPr marL="16256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4pPr>
            <a:lvl5pPr marL="20320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5pPr>
          </a:lstStyle>
          <a:p>
            <a:r>
              <a:t>Text für Folienpunkt</a:t>
            </a:r>
          </a:p>
          <a:p>
            <a:pPr lvl="1"/>
            <a:endParaRPr/>
          </a:p>
          <a:p>
            <a:pPr lvl="2"/>
            <a:endParaRPr/>
          </a:p>
          <a:p>
            <a:pPr lvl="3"/>
            <a:endParaRPr/>
          </a:p>
          <a:p>
            <a:pPr lvl="4"/>
            <a:endParaRPr/>
          </a:p>
        </p:txBody>
      </p:sp>
      <p:sp>
        <p:nvSpPr>
          <p:cNvPr id="131" name="Foliennummer"/>
          <p:cNvSpPr txBox="1">
            <a:spLocks noGrp="1"/>
          </p:cNvSpPr>
          <p:nvPr>
            <p:ph type="sldNum" sz="quarter" idx="2"/>
          </p:nvPr>
        </p:nvSpPr>
        <p:spPr>
          <a:xfrm>
            <a:off x="6342888" y="9053321"/>
            <a:ext cx="327661" cy="342901"/>
          </a:xfrm>
          <a:prstGeom prst="rect">
            <a:avLst/>
          </a:prstGeom>
        </p:spPr>
        <p:txBody>
          <a:bodyPr anchor="b"/>
          <a:lstStyle>
            <a:lvl1pPr defTabSz="252871">
              <a:defRPr sz="1400" spc="28">
                <a:solidFill>
                  <a:srgbClr val="5E5E5E"/>
                </a:solidFill>
                <a:latin typeface="Avenir Next Regular"/>
                <a:ea typeface="Avenir Next Regular"/>
                <a:cs typeface="Avenir Next Regular"/>
                <a:sym typeface="Avenir Next Regular"/>
              </a:defRPr>
            </a:lvl1p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Horizontal">
    <p:spTree>
      <p:nvGrpSpPr>
        <p:cNvPr id="1" name=""/>
        <p:cNvGrpSpPr/>
        <p:nvPr/>
      </p:nvGrpSpPr>
      <p:grpSpPr>
        <a:xfrm>
          <a:off x="0" y="0"/>
          <a:ext cx="0" cy="0"/>
          <a:chOff x="0" y="0"/>
          <a:chExt cx="0" cy="0"/>
        </a:xfrm>
      </p:grpSpPr>
      <p:sp>
        <p:nvSpPr>
          <p:cNvPr id="20" name="532241774_2880x1920.jpeg"/>
          <p:cNvSpPr>
            <a:spLocks noGrp="1"/>
          </p:cNvSpPr>
          <p:nvPr>
            <p:ph type="pic" idx="21"/>
          </p:nvPr>
        </p:nvSpPr>
        <p:spPr>
          <a:xfrm>
            <a:off x="1625600" y="374650"/>
            <a:ext cx="9753600" cy="6502400"/>
          </a:xfrm>
          <a:prstGeom prst="rect">
            <a:avLst/>
          </a:prstGeom>
        </p:spPr>
        <p:txBody>
          <a:bodyPr lIns="91439" tIns="45719" rIns="91439" bIns="45719" anchor="t">
            <a:noAutofit/>
          </a:bodyPr>
          <a:lstStyle/>
          <a:p>
            <a:endParaRPr/>
          </a:p>
        </p:txBody>
      </p:sp>
      <p:sp>
        <p:nvSpPr>
          <p:cNvPr id="21" name="Titeltext"/>
          <p:cNvSpPr txBox="1">
            <a:spLocks noGrp="1"/>
          </p:cNvSpPr>
          <p:nvPr>
            <p:ph type="title"/>
          </p:nvPr>
        </p:nvSpPr>
        <p:spPr>
          <a:xfrm>
            <a:off x="1270000" y="6718300"/>
            <a:ext cx="10464800" cy="1422400"/>
          </a:xfrm>
          <a:prstGeom prst="rect">
            <a:avLst/>
          </a:prstGeom>
        </p:spPr>
        <p:txBody>
          <a:bodyPr anchor="b"/>
          <a:lstStyle/>
          <a:p>
            <a:r>
              <a:t>Titeltext</a:t>
            </a:r>
          </a:p>
        </p:txBody>
      </p:sp>
      <p:sp>
        <p:nvSpPr>
          <p:cNvPr id="22" name="Textebene 1…"/>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2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 Mitte">
    <p:spTree>
      <p:nvGrpSpPr>
        <p:cNvPr id="1" name=""/>
        <p:cNvGrpSpPr/>
        <p:nvPr/>
      </p:nvGrpSpPr>
      <p:grpSpPr>
        <a:xfrm>
          <a:off x="0" y="0"/>
          <a:ext cx="0" cy="0"/>
          <a:chOff x="0" y="0"/>
          <a:chExt cx="0" cy="0"/>
        </a:xfrm>
      </p:grpSpPr>
      <p:sp>
        <p:nvSpPr>
          <p:cNvPr id="30" name="Titeltext"/>
          <p:cNvSpPr txBox="1">
            <a:spLocks noGrp="1"/>
          </p:cNvSpPr>
          <p:nvPr>
            <p:ph type="title"/>
          </p:nvPr>
        </p:nvSpPr>
        <p:spPr>
          <a:xfrm>
            <a:off x="1270000" y="3225800"/>
            <a:ext cx="10464800" cy="3302000"/>
          </a:xfrm>
          <a:prstGeom prst="rect">
            <a:avLst/>
          </a:prstGeom>
        </p:spPr>
        <p:txBody>
          <a:bodyPr/>
          <a:lstStyle/>
          <a:p>
            <a:r>
              <a:t>Titeltext</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kal">
    <p:spTree>
      <p:nvGrpSpPr>
        <p:cNvPr id="1" name=""/>
        <p:cNvGrpSpPr/>
        <p:nvPr/>
      </p:nvGrpSpPr>
      <p:grpSpPr>
        <a:xfrm>
          <a:off x="0" y="0"/>
          <a:ext cx="0" cy="0"/>
          <a:chOff x="0" y="0"/>
          <a:chExt cx="0" cy="0"/>
        </a:xfrm>
      </p:grpSpPr>
      <p:sp>
        <p:nvSpPr>
          <p:cNvPr id="38" name="532204087_1355x1355.jpeg"/>
          <p:cNvSpPr>
            <a:spLocks noGrp="1"/>
          </p:cNvSpPr>
          <p:nvPr>
            <p:ph type="pic" idx="21"/>
          </p:nvPr>
        </p:nvSpPr>
        <p:spPr>
          <a:xfrm>
            <a:off x="6375400" y="635000"/>
            <a:ext cx="8216900" cy="8216900"/>
          </a:xfrm>
          <a:prstGeom prst="rect">
            <a:avLst/>
          </a:prstGeom>
        </p:spPr>
        <p:txBody>
          <a:bodyPr lIns="91439" tIns="45719" rIns="91439" bIns="45719" anchor="t">
            <a:noAutofit/>
          </a:bodyPr>
          <a:lstStyle/>
          <a:p>
            <a:endParaRPr/>
          </a:p>
        </p:txBody>
      </p:sp>
      <p:sp>
        <p:nvSpPr>
          <p:cNvPr id="39" name="Titeltext"/>
          <p:cNvSpPr txBox="1">
            <a:spLocks noGrp="1"/>
          </p:cNvSpPr>
          <p:nvPr>
            <p:ph type="title"/>
          </p:nvPr>
        </p:nvSpPr>
        <p:spPr>
          <a:xfrm>
            <a:off x="952500" y="635000"/>
            <a:ext cx="5334000" cy="3987800"/>
          </a:xfrm>
          <a:prstGeom prst="rect">
            <a:avLst/>
          </a:prstGeom>
        </p:spPr>
        <p:txBody>
          <a:bodyPr anchor="b"/>
          <a:lstStyle>
            <a:lvl1pPr>
              <a:defRPr sz="6000"/>
            </a:lvl1pPr>
          </a:lstStyle>
          <a:p>
            <a:r>
              <a:t>Titeltext</a:t>
            </a:r>
          </a:p>
        </p:txBody>
      </p:sp>
      <p:sp>
        <p:nvSpPr>
          <p:cNvPr id="40" name="Textebene 1…"/>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4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 Oben">
    <p:spTree>
      <p:nvGrpSpPr>
        <p:cNvPr id="1" name=""/>
        <p:cNvGrpSpPr/>
        <p:nvPr/>
      </p:nvGrpSpPr>
      <p:grpSpPr>
        <a:xfrm>
          <a:off x="0" y="0"/>
          <a:ext cx="0" cy="0"/>
          <a:chOff x="0" y="0"/>
          <a:chExt cx="0" cy="0"/>
        </a:xfrm>
      </p:grpSpPr>
      <p:sp>
        <p:nvSpPr>
          <p:cNvPr id="48" name="Titeltext"/>
          <p:cNvSpPr txBox="1">
            <a:spLocks noGrp="1"/>
          </p:cNvSpPr>
          <p:nvPr>
            <p:ph type="title"/>
          </p:nvPr>
        </p:nvSpPr>
        <p:spPr>
          <a:prstGeom prst="rect">
            <a:avLst/>
          </a:prstGeom>
        </p:spPr>
        <p:txBody>
          <a:bodyPr/>
          <a:lstStyle/>
          <a:p>
            <a:r>
              <a:t>Titeltext</a:t>
            </a:r>
          </a:p>
        </p:txBody>
      </p:sp>
      <p:sp>
        <p:nvSpPr>
          <p:cNvPr id="49"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amp; Punkt">
    <p:spTree>
      <p:nvGrpSpPr>
        <p:cNvPr id="1" name=""/>
        <p:cNvGrpSpPr/>
        <p:nvPr/>
      </p:nvGrpSpPr>
      <p:grpSpPr>
        <a:xfrm>
          <a:off x="0" y="0"/>
          <a:ext cx="0" cy="0"/>
          <a:chOff x="0" y="0"/>
          <a:chExt cx="0" cy="0"/>
        </a:xfrm>
      </p:grpSpPr>
      <p:sp>
        <p:nvSpPr>
          <p:cNvPr id="56" name="Titeltext"/>
          <p:cNvSpPr txBox="1">
            <a:spLocks noGrp="1"/>
          </p:cNvSpPr>
          <p:nvPr>
            <p:ph type="title"/>
          </p:nvPr>
        </p:nvSpPr>
        <p:spPr>
          <a:prstGeom prst="rect">
            <a:avLst/>
          </a:prstGeom>
        </p:spPr>
        <p:txBody>
          <a:bodyPr/>
          <a:lstStyle/>
          <a:p>
            <a:r>
              <a:t>Titeltext</a:t>
            </a:r>
          </a:p>
        </p:txBody>
      </p:sp>
      <p:sp>
        <p:nvSpPr>
          <p:cNvPr id="57"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el, Punkt &amp; Foto">
    <p:spTree>
      <p:nvGrpSpPr>
        <p:cNvPr id="1" name=""/>
        <p:cNvGrpSpPr/>
        <p:nvPr/>
      </p:nvGrpSpPr>
      <p:grpSpPr>
        <a:xfrm>
          <a:off x="0" y="0"/>
          <a:ext cx="0" cy="0"/>
          <a:chOff x="0" y="0"/>
          <a:chExt cx="0" cy="0"/>
        </a:xfrm>
      </p:grpSpPr>
      <p:sp>
        <p:nvSpPr>
          <p:cNvPr id="65" name="532205080_1647x1098.jpeg"/>
          <p:cNvSpPr>
            <a:spLocks noGrp="1"/>
          </p:cNvSpPr>
          <p:nvPr>
            <p:ph type="pic" idx="21"/>
          </p:nvPr>
        </p:nvSpPr>
        <p:spPr>
          <a:xfrm>
            <a:off x="3810000" y="2590800"/>
            <a:ext cx="9429750" cy="6286500"/>
          </a:xfrm>
          <a:prstGeom prst="rect">
            <a:avLst/>
          </a:prstGeom>
        </p:spPr>
        <p:txBody>
          <a:bodyPr lIns="91439" tIns="45719" rIns="91439" bIns="45719" anchor="t">
            <a:noAutofit/>
          </a:bodyPr>
          <a:lstStyle/>
          <a:p>
            <a:endParaRPr/>
          </a:p>
        </p:txBody>
      </p:sp>
      <p:sp>
        <p:nvSpPr>
          <p:cNvPr id="66" name="Titeltext"/>
          <p:cNvSpPr txBox="1">
            <a:spLocks noGrp="1"/>
          </p:cNvSpPr>
          <p:nvPr>
            <p:ph type="title"/>
          </p:nvPr>
        </p:nvSpPr>
        <p:spPr>
          <a:prstGeom prst="rect">
            <a:avLst/>
          </a:prstGeom>
        </p:spPr>
        <p:txBody>
          <a:bodyPr/>
          <a:lstStyle/>
          <a:p>
            <a:r>
              <a:t>Titeltext</a:t>
            </a:r>
          </a:p>
        </p:txBody>
      </p:sp>
      <p:sp>
        <p:nvSpPr>
          <p:cNvPr id="67" name="Textebene 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Textebene 1</a:t>
            </a:r>
          </a:p>
          <a:p>
            <a:pPr lvl="1"/>
            <a:r>
              <a:t>Textebene 2</a:t>
            </a:r>
          </a:p>
          <a:p>
            <a:pPr lvl="2"/>
            <a:r>
              <a:t>Textebene 3</a:t>
            </a:r>
          </a:p>
          <a:p>
            <a:pPr lvl="3"/>
            <a:r>
              <a:t>Textebene 4</a:t>
            </a:r>
          </a:p>
          <a:p>
            <a:pPr lvl="4"/>
            <a:r>
              <a:t>Textebene 5</a:t>
            </a:r>
          </a:p>
        </p:txBody>
      </p:sp>
      <p:sp>
        <p:nvSpPr>
          <p:cNvPr id="68" name="Foliennumm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e">
    <p:spTree>
      <p:nvGrpSpPr>
        <p:cNvPr id="1" name=""/>
        <p:cNvGrpSpPr/>
        <p:nvPr/>
      </p:nvGrpSpPr>
      <p:grpSpPr>
        <a:xfrm>
          <a:off x="0" y="0"/>
          <a:ext cx="0" cy="0"/>
          <a:chOff x="0" y="0"/>
          <a:chExt cx="0" cy="0"/>
        </a:xfrm>
      </p:grpSpPr>
      <p:sp>
        <p:nvSpPr>
          <p:cNvPr id="75" name="Textebene 1…"/>
          <p:cNvSpPr txBox="1">
            <a:spLocks noGrp="1"/>
          </p:cNvSpPr>
          <p:nvPr>
            <p:ph type="body" idx="1"/>
          </p:nvPr>
        </p:nvSpPr>
        <p:spPr>
          <a:xfrm>
            <a:off x="952500" y="1270000"/>
            <a:ext cx="11099800" cy="7213600"/>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Stück">
    <p:spTree>
      <p:nvGrpSpPr>
        <p:cNvPr id="1" name=""/>
        <p:cNvGrpSpPr/>
        <p:nvPr/>
      </p:nvGrpSpPr>
      <p:grpSpPr>
        <a:xfrm>
          <a:off x="0" y="0"/>
          <a:ext cx="0" cy="0"/>
          <a:chOff x="0" y="0"/>
          <a:chExt cx="0" cy="0"/>
        </a:xfrm>
      </p:grpSpPr>
      <p:sp>
        <p:nvSpPr>
          <p:cNvPr id="83" name="532205080_1647x1098.jpeg"/>
          <p:cNvSpPr>
            <a:spLocks noGrp="1"/>
          </p:cNvSpPr>
          <p:nvPr>
            <p:ph type="pic" sz="quarter" idx="21"/>
          </p:nvPr>
        </p:nvSpPr>
        <p:spPr>
          <a:xfrm>
            <a:off x="6556375" y="5092700"/>
            <a:ext cx="5657850" cy="3771900"/>
          </a:xfrm>
          <a:prstGeom prst="rect">
            <a:avLst/>
          </a:prstGeom>
        </p:spPr>
        <p:txBody>
          <a:bodyPr lIns="91439" tIns="45719" rIns="91439" bIns="45719" anchor="t">
            <a:noAutofit/>
          </a:bodyPr>
          <a:lstStyle/>
          <a:p>
            <a:endParaRPr/>
          </a:p>
        </p:txBody>
      </p:sp>
      <p:sp>
        <p:nvSpPr>
          <p:cNvPr id="84" name="532204087_1355x1355.jpeg"/>
          <p:cNvSpPr>
            <a:spLocks noGrp="1"/>
          </p:cNvSpPr>
          <p:nvPr>
            <p:ph type="pic" sz="half" idx="22"/>
          </p:nvPr>
        </p:nvSpPr>
        <p:spPr>
          <a:xfrm>
            <a:off x="6718300" y="749300"/>
            <a:ext cx="5334000" cy="5334000"/>
          </a:xfrm>
          <a:prstGeom prst="rect">
            <a:avLst/>
          </a:prstGeom>
        </p:spPr>
        <p:txBody>
          <a:bodyPr lIns="91439" tIns="45719" rIns="91439" bIns="45719" anchor="t">
            <a:noAutofit/>
          </a:bodyPr>
          <a:lstStyle/>
          <a:p>
            <a:endParaRPr/>
          </a:p>
        </p:txBody>
      </p:sp>
      <p:sp>
        <p:nvSpPr>
          <p:cNvPr id="85" name="532241774_2880x1920.jpeg"/>
          <p:cNvSpPr>
            <a:spLocks noGrp="1"/>
          </p:cNvSpPr>
          <p:nvPr>
            <p:ph type="pic" idx="23"/>
          </p:nvPr>
        </p:nvSpPr>
        <p:spPr>
          <a:xfrm>
            <a:off x="-2832100" y="889000"/>
            <a:ext cx="11963400" cy="7975600"/>
          </a:xfrm>
          <a:prstGeom prst="rect">
            <a:avLst/>
          </a:prstGeom>
        </p:spPr>
        <p:txBody>
          <a:bodyPr lIns="91439" tIns="45719" rIns="91439" bIns="45719" anchor="t">
            <a:noAutofit/>
          </a:bodyPr>
          <a:lstStyle/>
          <a:p>
            <a:endParaRPr/>
          </a:p>
        </p:txBody>
      </p:sp>
      <p:sp>
        <p:nvSpPr>
          <p:cNvPr id="8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Titeltext</a:t>
            </a:r>
          </a:p>
        </p:txBody>
      </p:sp>
      <p:sp>
        <p:nvSpPr>
          <p:cNvPr id="3" name="Textebene 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457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9144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1371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18288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22860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2743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32004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3657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4572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9144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13716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18288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22860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27432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32004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36576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sp>
        <p:nvSpPr>
          <p:cNvPr id="140" name="RAUM"/>
          <p:cNvSpPr txBox="1"/>
          <p:nvPr/>
        </p:nvSpPr>
        <p:spPr>
          <a:xfrm rot="20820000">
            <a:off x="3043461" y="3224602"/>
            <a:ext cx="2061846" cy="965201"/>
          </a:xfrm>
          <a:prstGeom prst="rect">
            <a:avLst/>
          </a:prstGeom>
          <a:solidFill>
            <a:srgbClr val="E4E94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RAUM</a:t>
            </a:r>
          </a:p>
        </p:txBody>
      </p:sp>
      <p:sp>
        <p:nvSpPr>
          <p:cNvPr id="141" name="ZEIT"/>
          <p:cNvSpPr txBox="1"/>
          <p:nvPr/>
        </p:nvSpPr>
        <p:spPr>
          <a:xfrm rot="600000">
            <a:off x="8599804" y="3125697"/>
            <a:ext cx="1473836" cy="965201"/>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ZEIT</a:t>
            </a:r>
          </a:p>
        </p:txBody>
      </p:sp>
      <p:sp>
        <p:nvSpPr>
          <p:cNvPr id="142" name="FIGUREN"/>
          <p:cNvSpPr txBox="1"/>
          <p:nvPr/>
        </p:nvSpPr>
        <p:spPr>
          <a:xfrm rot="660000">
            <a:off x="1335405" y="6215026"/>
            <a:ext cx="2947036" cy="965201"/>
          </a:xfrm>
          <a:prstGeom prst="rect">
            <a:avLst/>
          </a:prstGeom>
          <a:solidFill>
            <a:srgbClr val="B5D0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FIGUREN</a:t>
            </a:r>
          </a:p>
        </p:txBody>
      </p:sp>
      <p:sp>
        <p:nvSpPr>
          <p:cNvPr id="143" name="FOKALISIERUNG"/>
          <p:cNvSpPr txBox="1"/>
          <p:nvPr/>
        </p:nvSpPr>
        <p:spPr>
          <a:xfrm rot="21060000">
            <a:off x="6783705" y="6078286"/>
            <a:ext cx="5305426" cy="965201"/>
          </a:xfrm>
          <a:prstGeom prst="rect">
            <a:avLst/>
          </a:prstGeom>
          <a:solidFill>
            <a:srgbClr val="FF5E29"/>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FOKALISIERUNG</a:t>
            </a:r>
          </a:p>
        </p:txBody>
      </p:sp>
      <p:sp>
        <p:nvSpPr>
          <p:cNvPr id="144" name="narratologische kategorien"/>
          <p:cNvSpPr txBox="1">
            <a:spLocks noGrp="1"/>
          </p:cNvSpPr>
          <p:nvPr>
            <p:ph type="title"/>
          </p:nvPr>
        </p:nvSpPr>
        <p:spPr>
          <a:xfrm>
            <a:off x="1117562" y="900747"/>
            <a:ext cx="10769676" cy="1183155"/>
          </a:xfrm>
          <a:prstGeom prst="rect">
            <a:avLst/>
          </a:prstGeom>
          <a:ln w="25400">
            <a:solidFill>
              <a:srgbClr val="5B516A"/>
            </a:solidFill>
          </a:ln>
        </p:spPr>
        <p:txBody>
          <a:bodyPr anchor="ctr"/>
          <a:lstStyle>
            <a:lvl1pPr defTabSz="315727">
              <a:defRPr sz="4864" spc="48"/>
            </a:lvl1pPr>
          </a:lstStyle>
          <a:p>
            <a:r>
              <a:t>narratologische kategorien</a:t>
            </a:r>
          </a:p>
        </p:txBody>
      </p:sp>
      <p:sp>
        <p:nvSpPr>
          <p:cNvPr id="145"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pic>
        <p:nvPicPr>
          <p:cNvPr id="146"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47" name="narratologische kategorien"/>
          <p:cNvSpPr txBox="1"/>
          <p:nvPr/>
        </p:nvSpPr>
        <p:spPr>
          <a:xfrm>
            <a:off x="1117562" y="900747"/>
            <a:ext cx="10769676" cy="1183155"/>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defTabSz="315727">
              <a:lnSpc>
                <a:spcPct val="90000"/>
              </a:lnSpc>
              <a:defRPr sz="4864" cap="all" spc="48">
                <a:latin typeface="Avenir Next Regular"/>
                <a:ea typeface="Avenir Next Regular"/>
                <a:cs typeface="Avenir Next Regular"/>
                <a:sym typeface="Avenir Next Regular"/>
              </a:defRPr>
            </a:lvl1pPr>
          </a:lstStyle>
          <a:p>
            <a:r>
              <a:t>narratologische kategorien</a:t>
            </a:r>
          </a:p>
        </p:txBody>
      </p:sp>
      <p:pic>
        <p:nvPicPr>
          <p:cNvPr id="148" name="Oval Oval" descr="Oval Oval"/>
          <p:cNvPicPr>
            <a:picLocks/>
          </p:cNvPicPr>
          <p:nvPr/>
        </p:nvPicPr>
        <p:blipFill>
          <a:blip r:embed="rId4"/>
          <a:stretch>
            <a:fillRect/>
          </a:stretch>
        </p:blipFill>
        <p:spPr>
          <a:xfrm rot="609457">
            <a:off x="7553078" y="2735783"/>
            <a:ext cx="3567289" cy="1745029"/>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336"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337" name="Frequenz"/>
          <p:cNvSpPr txBox="1"/>
          <p:nvPr/>
        </p:nvSpPr>
        <p:spPr>
          <a:xfrm>
            <a:off x="5164044" y="1974850"/>
            <a:ext cx="308800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Frequenz</a:t>
            </a:r>
          </a:p>
        </p:txBody>
      </p:sp>
      <p:sp>
        <p:nvSpPr>
          <p:cNvPr id="338" name="singulative Erzählung…"/>
          <p:cNvSpPr/>
          <p:nvPr/>
        </p:nvSpPr>
        <p:spPr>
          <a:xfrm>
            <a:off x="928245" y="5312428"/>
            <a:ext cx="3377230" cy="1945213"/>
          </a:xfrm>
          <a:prstGeom prst="roundRect">
            <a:avLst>
              <a:gd name="adj" fmla="val 9793"/>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singulative Erzählung</a:t>
            </a:r>
          </a:p>
          <a:p>
            <a:pPr defTabSz="825500">
              <a:defRPr sz="2000" b="0">
                <a:latin typeface="Avenir Next Medium"/>
                <a:ea typeface="Avenir Next Medium"/>
                <a:cs typeface="Avenir Next Medium"/>
                <a:sym typeface="Avenir Next Medium"/>
              </a:defRPr>
            </a:pPr>
            <a:endParaRPr/>
          </a:p>
          <a:p>
            <a:pPr defTabSz="825500">
              <a:defRPr sz="2000" b="0">
                <a:latin typeface="Avenir Next Medium"/>
                <a:ea typeface="Avenir Next Medium"/>
                <a:cs typeface="Avenir Next Medium"/>
                <a:sym typeface="Avenir Next Medium"/>
              </a:defRPr>
            </a:pPr>
            <a:endParaRPr/>
          </a:p>
          <a:p>
            <a:pPr defTabSz="825500">
              <a:defRPr sz="2000" b="0">
                <a:latin typeface="Avenir Next Medium"/>
                <a:ea typeface="Avenir Next Medium"/>
                <a:cs typeface="Avenir Next Medium"/>
                <a:sym typeface="Avenir Next Medium"/>
              </a:defRPr>
            </a:pPr>
            <a:r>
              <a:t>„Ereignis wird </a:t>
            </a:r>
            <a:r>
              <a:rPr u="sng"/>
              <a:t>einmal</a:t>
            </a:r>
            <a:r>
              <a:t> erzählt“</a:t>
            </a:r>
          </a:p>
        </p:txBody>
      </p:sp>
      <p:sp>
        <p:nvSpPr>
          <p:cNvPr id="339" name="iterative Erzählung…"/>
          <p:cNvSpPr/>
          <p:nvPr/>
        </p:nvSpPr>
        <p:spPr>
          <a:xfrm>
            <a:off x="9110619" y="5312428"/>
            <a:ext cx="3377229" cy="1945213"/>
          </a:xfrm>
          <a:prstGeom prst="roundRect">
            <a:avLst>
              <a:gd name="adj" fmla="val 9793"/>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iterative Erzählung</a:t>
            </a:r>
          </a:p>
          <a:p>
            <a:pPr defTabSz="825500">
              <a:defRPr sz="2000" b="0">
                <a:latin typeface="Avenir Next Medium"/>
                <a:ea typeface="Avenir Next Medium"/>
                <a:cs typeface="Avenir Next Medium"/>
                <a:sym typeface="Avenir Next Medium"/>
              </a:defRPr>
            </a:pPr>
            <a:endParaRPr/>
          </a:p>
          <a:p>
            <a:pPr defTabSz="825500">
              <a:defRPr sz="2000" b="0">
                <a:latin typeface="Avenir Next Medium"/>
                <a:ea typeface="Avenir Next Medium"/>
                <a:cs typeface="Avenir Next Medium"/>
                <a:sym typeface="Avenir Next Medium"/>
              </a:defRPr>
            </a:pPr>
            <a:endParaRPr/>
          </a:p>
          <a:p>
            <a:pPr defTabSz="825500">
              <a:defRPr sz="2000" b="0">
                <a:latin typeface="Avenir Next Medium"/>
                <a:ea typeface="Avenir Next Medium"/>
                <a:cs typeface="Avenir Next Medium"/>
                <a:sym typeface="Avenir Next Medium"/>
              </a:defRPr>
            </a:pPr>
            <a:r>
              <a:t>„</a:t>
            </a:r>
            <a:r>
              <a:rPr u="sng"/>
              <a:t>wiederholtes</a:t>
            </a:r>
            <a:r>
              <a:t> Ereignis wird </a:t>
            </a:r>
            <a:r>
              <a:rPr u="sng"/>
              <a:t>einmal</a:t>
            </a:r>
            <a:r>
              <a:t> erzählt“</a:t>
            </a:r>
          </a:p>
        </p:txBody>
      </p:sp>
      <p:sp>
        <p:nvSpPr>
          <p:cNvPr id="340" name="repetitive Erzählung…"/>
          <p:cNvSpPr/>
          <p:nvPr/>
        </p:nvSpPr>
        <p:spPr>
          <a:xfrm>
            <a:off x="5019432" y="5312428"/>
            <a:ext cx="3377230" cy="1945213"/>
          </a:xfrm>
          <a:prstGeom prst="roundRect">
            <a:avLst>
              <a:gd name="adj" fmla="val 9793"/>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repetitive Erzählung</a:t>
            </a:r>
          </a:p>
          <a:p>
            <a:pPr defTabSz="825500">
              <a:defRPr sz="2000" b="0">
                <a:latin typeface="Avenir Next Medium"/>
                <a:ea typeface="Avenir Next Medium"/>
                <a:cs typeface="Avenir Next Medium"/>
                <a:sym typeface="Avenir Next Medium"/>
              </a:defRPr>
            </a:pPr>
            <a:endParaRPr/>
          </a:p>
          <a:p>
            <a:pPr defTabSz="825500">
              <a:defRPr sz="2000" b="0">
                <a:latin typeface="Avenir Next Medium"/>
                <a:ea typeface="Avenir Next Medium"/>
                <a:cs typeface="Avenir Next Medium"/>
                <a:sym typeface="Avenir Next Medium"/>
              </a:defRPr>
            </a:pPr>
            <a:endParaRPr/>
          </a:p>
          <a:p>
            <a:pPr defTabSz="825500">
              <a:defRPr sz="2000" b="0">
                <a:latin typeface="Avenir Next Medium"/>
                <a:ea typeface="Avenir Next Medium"/>
                <a:cs typeface="Avenir Next Medium"/>
                <a:sym typeface="Avenir Next Medium"/>
              </a:defRPr>
            </a:pPr>
            <a:r>
              <a:t>„Ereignis wird </a:t>
            </a:r>
            <a:r>
              <a:rPr u="sng"/>
              <a:t>wiederholt</a:t>
            </a:r>
            <a:r>
              <a:t> erzählt“</a:t>
            </a:r>
          </a:p>
        </p:txBody>
      </p:sp>
      <p:sp>
        <p:nvSpPr>
          <p:cNvPr id="341" name="Linie"/>
          <p:cNvSpPr/>
          <p:nvPr/>
        </p:nvSpPr>
        <p:spPr>
          <a:xfrm flipH="1">
            <a:off x="2619840" y="3532036"/>
            <a:ext cx="2522185" cy="1340764"/>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42" name="Linie"/>
          <p:cNvSpPr/>
          <p:nvPr/>
        </p:nvSpPr>
        <p:spPr>
          <a:xfrm>
            <a:off x="6676073" y="3633792"/>
            <a:ext cx="1" cy="1243009"/>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43" name="Linie"/>
          <p:cNvSpPr/>
          <p:nvPr/>
        </p:nvSpPr>
        <p:spPr>
          <a:xfrm>
            <a:off x="8262145" y="3531574"/>
            <a:ext cx="1981579" cy="1447445"/>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44" name="Linie"/>
          <p:cNvSpPr/>
          <p:nvPr/>
        </p:nvSpPr>
        <p:spPr>
          <a:xfrm>
            <a:off x="1935351" y="6097065"/>
            <a:ext cx="1363018" cy="1"/>
          </a:xfrm>
          <a:prstGeom prst="line">
            <a:avLst/>
          </a:prstGeom>
          <a:ln w="762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45" name="Linie"/>
          <p:cNvSpPr/>
          <p:nvPr/>
        </p:nvSpPr>
        <p:spPr>
          <a:xfrm>
            <a:off x="5157694" y="6097065"/>
            <a:ext cx="871952" cy="1"/>
          </a:xfrm>
          <a:prstGeom prst="line">
            <a:avLst/>
          </a:prstGeom>
          <a:ln w="762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46" name="Linie"/>
          <p:cNvSpPr/>
          <p:nvPr/>
        </p:nvSpPr>
        <p:spPr>
          <a:xfrm>
            <a:off x="6272071" y="6097065"/>
            <a:ext cx="871952" cy="1"/>
          </a:xfrm>
          <a:prstGeom prst="line">
            <a:avLst/>
          </a:prstGeom>
          <a:ln w="762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47" name="Linie"/>
          <p:cNvSpPr/>
          <p:nvPr/>
        </p:nvSpPr>
        <p:spPr>
          <a:xfrm>
            <a:off x="7386449" y="6097065"/>
            <a:ext cx="871951" cy="1"/>
          </a:xfrm>
          <a:prstGeom prst="line">
            <a:avLst/>
          </a:prstGeom>
          <a:ln w="762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48" name="Linie"/>
          <p:cNvSpPr/>
          <p:nvPr/>
        </p:nvSpPr>
        <p:spPr>
          <a:xfrm>
            <a:off x="10117725" y="6097065"/>
            <a:ext cx="1363018" cy="1"/>
          </a:xfrm>
          <a:prstGeom prst="line">
            <a:avLst/>
          </a:prstGeom>
          <a:ln w="76200">
            <a:solidFill>
              <a:srgbClr val="000000"/>
            </a:solidFill>
            <a:prstDash val="sysDot"/>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49"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462280">
              <a:lnSpc>
                <a:spcPct val="100000"/>
              </a:lnSpc>
              <a:defRPr sz="2800" cap="none" spc="0">
                <a:solidFill>
                  <a:srgbClr val="000000"/>
                </a:solidFill>
              </a:defRPr>
            </a:lvl1pPr>
          </a:lstStyle>
          <a:p>
            <a:r>
              <a:t>II. ZEIT</a:t>
            </a:r>
          </a:p>
        </p:txBody>
      </p:sp>
      <p:pic>
        <p:nvPicPr>
          <p:cNvPr id="350"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351"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352" name="3"/>
          <p:cNvSpPr txBox="1"/>
          <p:nvPr/>
        </p:nvSpPr>
        <p:spPr>
          <a:xfrm>
            <a:off x="4433036" y="1974850"/>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3</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fill="hold" grpId="0" nodeType="clickEffect">
                                  <p:stCondLst>
                                    <p:cond delay="0"/>
                                  </p:stCondLst>
                                  <p:iterate>
                                    <p:tmAbs val="0"/>
                                  </p:iterate>
                                  <p:childTnLst>
                                    <p:set>
                                      <p:cBhvr>
                                        <p:cTn id="10" fill="hold"/>
                                        <p:tgtEl>
                                          <p:spTgt spid="341"/>
                                        </p:tgtEl>
                                        <p:attrNameLst>
                                          <p:attrName>style.visibility</p:attrName>
                                        </p:attrNameLst>
                                      </p:cBhvr>
                                      <p:to>
                                        <p:strVal val="visible"/>
                                      </p:to>
                                    </p:set>
                                    <p:animEffect transition="in" filter="dissolve">
                                      <p:cBhvr>
                                        <p:cTn id="11" dur="1000"/>
                                        <p:tgtEl>
                                          <p:spTgt spid="34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fill="hold" grpId="0" nodeType="clickEffect">
                                  <p:stCondLst>
                                    <p:cond delay="0"/>
                                  </p:stCondLst>
                                  <p:iterate>
                                    <p:tmAbs val="0"/>
                                  </p:iterate>
                                  <p:childTnLst>
                                    <p:set>
                                      <p:cBhvr>
                                        <p:cTn id="15" fill="hold"/>
                                        <p:tgtEl>
                                          <p:spTgt spid="342"/>
                                        </p:tgtEl>
                                        <p:attrNameLst>
                                          <p:attrName>style.visibility</p:attrName>
                                        </p:attrNameLst>
                                      </p:cBhvr>
                                      <p:to>
                                        <p:strVal val="visible"/>
                                      </p:to>
                                    </p:set>
                                    <p:animEffect transition="in" filter="dissolve">
                                      <p:cBhvr>
                                        <p:cTn id="16" dur="1000"/>
                                        <p:tgtEl>
                                          <p:spTgt spid="342"/>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fill="hold" grpId="0" nodeType="clickEffect">
                                  <p:stCondLst>
                                    <p:cond delay="0"/>
                                  </p:stCondLst>
                                  <p:iterate>
                                    <p:tmAbs val="0"/>
                                  </p:iterate>
                                  <p:childTnLst>
                                    <p:set>
                                      <p:cBhvr>
                                        <p:cTn id="20" fill="hold"/>
                                        <p:tgtEl>
                                          <p:spTgt spid="343"/>
                                        </p:tgtEl>
                                        <p:attrNameLst>
                                          <p:attrName>style.visibility</p:attrName>
                                        </p:attrNameLst>
                                      </p:cBhvr>
                                      <p:to>
                                        <p:strVal val="visible"/>
                                      </p:to>
                                    </p:set>
                                    <p:animEffect transition="in" filter="dissolve">
                                      <p:cBhvr>
                                        <p:cTn id="21" dur="1000"/>
                                        <p:tgtEl>
                                          <p:spTgt spid="343"/>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iterate>
                                    <p:tmAbs val="0"/>
                                  </p:iterate>
                                  <p:childTnLst>
                                    <p:set>
                                      <p:cBhvr>
                                        <p:cTn id="25" fill="hold"/>
                                        <p:tgtEl>
                                          <p:spTgt spid="338"/>
                                        </p:tgtEl>
                                        <p:attrNameLst>
                                          <p:attrName>style.visibility</p:attrName>
                                        </p:attrNameLst>
                                      </p:cBhvr>
                                      <p:to>
                                        <p:strVal val="visible"/>
                                      </p:to>
                                    </p:set>
                                  </p:childTnLst>
                                </p:cTn>
                              </p:par>
                            </p:childTnLst>
                          </p:cTn>
                        </p:par>
                        <p:par>
                          <p:cTn id="26" fill="hold">
                            <p:stCondLst>
                              <p:cond delay="0"/>
                            </p:stCondLst>
                            <p:childTnLst>
                              <p:par>
                                <p:cTn id="27" presetID="9" presetClass="entr" fill="hold" grpId="0" nodeType="afterEffect">
                                  <p:stCondLst>
                                    <p:cond delay="0"/>
                                  </p:stCondLst>
                                  <p:iterate>
                                    <p:tmAbs val="0"/>
                                  </p:iterate>
                                  <p:childTnLst>
                                    <p:set>
                                      <p:cBhvr>
                                        <p:cTn id="28" fill="hold"/>
                                        <p:tgtEl>
                                          <p:spTgt spid="344"/>
                                        </p:tgtEl>
                                        <p:attrNameLst>
                                          <p:attrName>style.visibility</p:attrName>
                                        </p:attrNameLst>
                                      </p:cBhvr>
                                      <p:to>
                                        <p:strVal val="visible"/>
                                      </p:to>
                                    </p:set>
                                    <p:animEffect transition="in" filter="dissolve">
                                      <p:cBhvr>
                                        <p:cTn id="29" dur="500"/>
                                        <p:tgtEl>
                                          <p:spTgt spid="34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iterate>
                                    <p:tmAbs val="0"/>
                                  </p:iterate>
                                  <p:childTnLst>
                                    <p:set>
                                      <p:cBhvr>
                                        <p:cTn id="33" fill="hold"/>
                                        <p:tgtEl>
                                          <p:spTgt spid="340"/>
                                        </p:tgtEl>
                                        <p:attrNameLst>
                                          <p:attrName>style.visibility</p:attrName>
                                        </p:attrNameLst>
                                      </p:cBhvr>
                                      <p:to>
                                        <p:strVal val="visible"/>
                                      </p:to>
                                    </p:set>
                                  </p:childTnLst>
                                </p:cTn>
                              </p:par>
                            </p:childTnLst>
                          </p:cTn>
                        </p:par>
                        <p:par>
                          <p:cTn id="34" fill="hold">
                            <p:stCondLst>
                              <p:cond delay="0"/>
                            </p:stCondLst>
                            <p:childTnLst>
                              <p:par>
                                <p:cTn id="35" presetID="9" presetClass="entr" fill="hold" grpId="0" nodeType="afterEffect">
                                  <p:stCondLst>
                                    <p:cond delay="0"/>
                                  </p:stCondLst>
                                  <p:iterate>
                                    <p:tmAbs val="0"/>
                                  </p:iterate>
                                  <p:childTnLst>
                                    <p:set>
                                      <p:cBhvr>
                                        <p:cTn id="36" fill="hold"/>
                                        <p:tgtEl>
                                          <p:spTgt spid="345"/>
                                        </p:tgtEl>
                                        <p:attrNameLst>
                                          <p:attrName>style.visibility</p:attrName>
                                        </p:attrNameLst>
                                      </p:cBhvr>
                                      <p:to>
                                        <p:strVal val="visible"/>
                                      </p:to>
                                    </p:set>
                                    <p:animEffect transition="in" filter="dissolve">
                                      <p:cBhvr>
                                        <p:cTn id="37" dur="500"/>
                                        <p:tgtEl>
                                          <p:spTgt spid="345"/>
                                        </p:tgtEl>
                                      </p:cBhvr>
                                    </p:animEffect>
                                  </p:childTnLst>
                                </p:cTn>
                              </p:par>
                            </p:childTnLst>
                          </p:cTn>
                        </p:par>
                        <p:par>
                          <p:cTn id="38" fill="hold">
                            <p:stCondLst>
                              <p:cond delay="500"/>
                            </p:stCondLst>
                            <p:childTnLst>
                              <p:par>
                                <p:cTn id="39" presetID="9" presetClass="entr" fill="hold" grpId="0" nodeType="afterEffect">
                                  <p:stCondLst>
                                    <p:cond delay="0"/>
                                  </p:stCondLst>
                                  <p:iterate>
                                    <p:tmAbs val="0"/>
                                  </p:iterate>
                                  <p:childTnLst>
                                    <p:set>
                                      <p:cBhvr>
                                        <p:cTn id="40" fill="hold"/>
                                        <p:tgtEl>
                                          <p:spTgt spid="346"/>
                                        </p:tgtEl>
                                        <p:attrNameLst>
                                          <p:attrName>style.visibility</p:attrName>
                                        </p:attrNameLst>
                                      </p:cBhvr>
                                      <p:to>
                                        <p:strVal val="visible"/>
                                      </p:to>
                                    </p:set>
                                    <p:animEffect transition="in" filter="dissolve">
                                      <p:cBhvr>
                                        <p:cTn id="41" dur="500"/>
                                        <p:tgtEl>
                                          <p:spTgt spid="346"/>
                                        </p:tgtEl>
                                      </p:cBhvr>
                                    </p:animEffect>
                                  </p:childTnLst>
                                </p:cTn>
                              </p:par>
                            </p:childTnLst>
                          </p:cTn>
                        </p:par>
                        <p:par>
                          <p:cTn id="42" fill="hold">
                            <p:stCondLst>
                              <p:cond delay="1000"/>
                            </p:stCondLst>
                            <p:childTnLst>
                              <p:par>
                                <p:cTn id="43" presetID="9" presetClass="entr" fill="hold" grpId="0" nodeType="afterEffect">
                                  <p:stCondLst>
                                    <p:cond delay="0"/>
                                  </p:stCondLst>
                                  <p:iterate>
                                    <p:tmAbs val="0"/>
                                  </p:iterate>
                                  <p:childTnLst>
                                    <p:set>
                                      <p:cBhvr>
                                        <p:cTn id="44" fill="hold"/>
                                        <p:tgtEl>
                                          <p:spTgt spid="347"/>
                                        </p:tgtEl>
                                        <p:attrNameLst>
                                          <p:attrName>style.visibility</p:attrName>
                                        </p:attrNameLst>
                                      </p:cBhvr>
                                      <p:to>
                                        <p:strVal val="visible"/>
                                      </p:to>
                                    </p:set>
                                    <p:animEffect transition="in" filter="dissolve">
                                      <p:cBhvr>
                                        <p:cTn id="45" dur="500"/>
                                        <p:tgtEl>
                                          <p:spTgt spid="347"/>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iterate>
                                    <p:tmAbs val="0"/>
                                  </p:iterate>
                                  <p:childTnLst>
                                    <p:set>
                                      <p:cBhvr>
                                        <p:cTn id="49" fill="hold"/>
                                        <p:tgtEl>
                                          <p:spTgt spid="339"/>
                                        </p:tgtEl>
                                        <p:attrNameLst>
                                          <p:attrName>style.visibility</p:attrName>
                                        </p:attrNameLst>
                                      </p:cBhvr>
                                      <p:to>
                                        <p:strVal val="visible"/>
                                      </p:to>
                                    </p:set>
                                  </p:childTnLst>
                                </p:cTn>
                              </p:par>
                            </p:childTnLst>
                          </p:cTn>
                        </p:par>
                        <p:par>
                          <p:cTn id="50" fill="hold">
                            <p:stCondLst>
                              <p:cond delay="0"/>
                            </p:stCondLst>
                            <p:childTnLst>
                              <p:par>
                                <p:cTn id="51" presetID="9" presetClass="entr" fill="hold" grpId="0" nodeType="afterEffect">
                                  <p:stCondLst>
                                    <p:cond delay="0"/>
                                  </p:stCondLst>
                                  <p:iterate>
                                    <p:tmAbs val="0"/>
                                  </p:iterate>
                                  <p:childTnLst>
                                    <p:set>
                                      <p:cBhvr>
                                        <p:cTn id="52" fill="hold"/>
                                        <p:tgtEl>
                                          <p:spTgt spid="348"/>
                                        </p:tgtEl>
                                        <p:attrNameLst>
                                          <p:attrName>style.visibility</p:attrName>
                                        </p:attrNameLst>
                                      </p:cBhvr>
                                      <p:to>
                                        <p:strVal val="visible"/>
                                      </p:to>
                                    </p:set>
                                    <p:animEffect transition="in" filter="dissolve">
                                      <p:cBhvr>
                                        <p:cTn id="53" dur="1000"/>
                                        <p:tgtEl>
                                          <p:spTgt spid="348"/>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iterate>
                                    <p:tmAbs val="0"/>
                                  </p:iterate>
                                  <p:childTnLst>
                                    <p:set>
                                      <p:cBhvr>
                                        <p:cTn id="57" fill="hold"/>
                                        <p:tgtEl>
                                          <p:spTgt spid="3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 grpId="0" animBg="1" advAuto="0"/>
      <p:bldP spid="338" grpId="0" animBg="1" advAuto="0"/>
      <p:bldP spid="339" grpId="0" animBg="1" advAuto="0"/>
      <p:bldP spid="340" grpId="0" animBg="1" advAuto="0"/>
      <p:bldP spid="341" grpId="0" animBg="1" advAuto="0"/>
      <p:bldP spid="342" grpId="0" animBg="1" advAuto="0"/>
      <p:bldP spid="343" grpId="0" animBg="1" advAuto="0"/>
      <p:bldP spid="344" grpId="0" animBg="1" advAuto="0"/>
      <p:bldP spid="345" grpId="0" animBg="1" advAuto="0"/>
      <p:bldP spid="346" grpId="0" animBg="1" advAuto="0"/>
      <p:bldP spid="347" grpId="0" animBg="1" advAuto="0"/>
      <p:bldP spid="348" grpId="0" animBg="1" advAuto="0"/>
      <p:bldP spid="352"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sp>
        <p:nvSpPr>
          <p:cNvPr id="356"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668655">
              <a:lnSpc>
                <a:spcPct val="100000"/>
              </a:lnSpc>
              <a:defRPr sz="2835" cap="none" spc="0">
                <a:solidFill>
                  <a:srgbClr val="000000"/>
                </a:solidFill>
              </a:defRPr>
            </a:lvl1pPr>
          </a:lstStyle>
          <a:p>
            <a:r>
              <a:t>II. ZEIT</a:t>
            </a:r>
          </a:p>
        </p:txBody>
      </p:sp>
      <p:pic>
        <p:nvPicPr>
          <p:cNvPr id="357"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pic>
        <p:nvPicPr>
          <p:cNvPr id="358"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359"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360" name="Rhythmus"/>
          <p:cNvSpPr txBox="1"/>
          <p:nvPr/>
        </p:nvSpPr>
        <p:spPr>
          <a:xfrm>
            <a:off x="4773295" y="2320998"/>
            <a:ext cx="33058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Rhythmus</a:t>
            </a:r>
          </a:p>
        </p:txBody>
      </p:sp>
      <p:sp>
        <p:nvSpPr>
          <p:cNvPr id="361" name="Dauer"/>
          <p:cNvSpPr txBox="1"/>
          <p:nvPr/>
        </p:nvSpPr>
        <p:spPr>
          <a:xfrm>
            <a:off x="1195858" y="5487478"/>
            <a:ext cx="20612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Dauer</a:t>
            </a:r>
          </a:p>
        </p:txBody>
      </p:sp>
      <p:sp>
        <p:nvSpPr>
          <p:cNvPr id="362" name="Ordnung"/>
          <p:cNvSpPr txBox="1"/>
          <p:nvPr/>
        </p:nvSpPr>
        <p:spPr>
          <a:xfrm>
            <a:off x="4924107" y="5487478"/>
            <a:ext cx="300418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Ordnung</a:t>
            </a:r>
          </a:p>
        </p:txBody>
      </p:sp>
      <p:sp>
        <p:nvSpPr>
          <p:cNvPr id="363" name="Frequenz"/>
          <p:cNvSpPr txBox="1"/>
          <p:nvPr/>
        </p:nvSpPr>
        <p:spPr>
          <a:xfrm>
            <a:off x="9399842" y="5487478"/>
            <a:ext cx="308800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Frequenz</a:t>
            </a:r>
          </a:p>
        </p:txBody>
      </p:sp>
      <p:sp>
        <p:nvSpPr>
          <p:cNvPr id="364" name="Linie"/>
          <p:cNvSpPr/>
          <p:nvPr/>
        </p:nvSpPr>
        <p:spPr>
          <a:xfrm flipV="1">
            <a:off x="2229856" y="3457978"/>
            <a:ext cx="3010310" cy="1870420"/>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65" name="Linie"/>
          <p:cNvSpPr/>
          <p:nvPr/>
        </p:nvSpPr>
        <p:spPr>
          <a:xfrm flipV="1">
            <a:off x="6419850" y="3452585"/>
            <a:ext cx="1" cy="1881207"/>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66" name="Linie"/>
          <p:cNvSpPr/>
          <p:nvPr/>
        </p:nvSpPr>
        <p:spPr>
          <a:xfrm>
            <a:off x="7937713" y="3458143"/>
            <a:ext cx="2633489" cy="1870091"/>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367" name="0"/>
          <p:cNvSpPr txBox="1"/>
          <p:nvPr/>
        </p:nvSpPr>
        <p:spPr>
          <a:xfrm>
            <a:off x="6151245" y="1036674"/>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0</a:t>
            </a:r>
          </a:p>
        </p:txBody>
      </p:sp>
      <p:sp>
        <p:nvSpPr>
          <p:cNvPr id="368" name="1"/>
          <p:cNvSpPr txBox="1"/>
          <p:nvPr/>
        </p:nvSpPr>
        <p:spPr>
          <a:xfrm>
            <a:off x="1951508" y="6625414"/>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1</a:t>
            </a:r>
          </a:p>
        </p:txBody>
      </p:sp>
      <p:sp>
        <p:nvSpPr>
          <p:cNvPr id="369" name="2"/>
          <p:cNvSpPr txBox="1"/>
          <p:nvPr/>
        </p:nvSpPr>
        <p:spPr>
          <a:xfrm>
            <a:off x="6151245" y="6625414"/>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2</a:t>
            </a:r>
          </a:p>
        </p:txBody>
      </p:sp>
      <p:sp>
        <p:nvSpPr>
          <p:cNvPr id="370" name="3"/>
          <p:cNvSpPr txBox="1"/>
          <p:nvPr/>
        </p:nvSpPr>
        <p:spPr>
          <a:xfrm>
            <a:off x="10668890" y="6625414"/>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3</a:t>
            </a:r>
          </a:p>
        </p:txBody>
      </p:sp>
      <p:sp>
        <p:nvSpPr>
          <p:cNvPr id="371" name="Wie lange?"/>
          <p:cNvSpPr/>
          <p:nvPr/>
        </p:nvSpPr>
        <p:spPr>
          <a:xfrm>
            <a:off x="835997" y="3478192"/>
            <a:ext cx="2095501" cy="1320801"/>
          </a:xfrm>
          <a:prstGeom prst="wedgeEllipseCallout">
            <a:avLst>
              <a:gd name="adj1" fmla="val -8743"/>
              <a:gd name="adj2" fmla="val 98536"/>
            </a:avLst>
          </a:prstGeom>
          <a:solidFill>
            <a:srgbClr val="0000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Wie lange?</a:t>
            </a:r>
          </a:p>
        </p:txBody>
      </p:sp>
      <p:sp>
        <p:nvSpPr>
          <p:cNvPr id="372" name="In welcher Reihenfolge?"/>
          <p:cNvSpPr/>
          <p:nvPr/>
        </p:nvSpPr>
        <p:spPr>
          <a:xfrm>
            <a:off x="4133739" y="3478192"/>
            <a:ext cx="2486457" cy="1567222"/>
          </a:xfrm>
          <a:prstGeom prst="wedgeEllipseCallout">
            <a:avLst>
              <a:gd name="adj1" fmla="val 11341"/>
              <a:gd name="adj2" fmla="val 73886"/>
            </a:avLst>
          </a:prstGeom>
          <a:solidFill>
            <a:srgbClr val="0000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In welcher Reihenfolge?</a:t>
            </a:r>
          </a:p>
        </p:txBody>
      </p:sp>
      <p:sp>
        <p:nvSpPr>
          <p:cNvPr id="373" name="Wie oft?"/>
          <p:cNvSpPr/>
          <p:nvPr/>
        </p:nvSpPr>
        <p:spPr>
          <a:xfrm>
            <a:off x="9908202" y="3336257"/>
            <a:ext cx="2486456" cy="1567222"/>
          </a:xfrm>
          <a:prstGeom prst="wedgeEllipseCallout">
            <a:avLst>
              <a:gd name="adj1" fmla="val 11341"/>
              <a:gd name="adj2" fmla="val 73886"/>
            </a:avLst>
          </a:prstGeom>
          <a:solidFill>
            <a:srgbClr val="0000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Wie oft?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fill="hold" grpId="0" nodeType="clickEffect">
                                  <p:stCondLst>
                                    <p:cond delay="0"/>
                                  </p:stCondLst>
                                  <p:iterate>
                                    <p:tmAbs val="0"/>
                                  </p:iterate>
                                  <p:childTnLst>
                                    <p:set>
                                      <p:cBhvr>
                                        <p:cTn id="10" fill="hold"/>
                                        <p:tgtEl>
                                          <p:spTgt spid="364"/>
                                        </p:tgtEl>
                                        <p:attrNameLst>
                                          <p:attrName>style.visibility</p:attrName>
                                        </p:attrNameLst>
                                      </p:cBhvr>
                                      <p:to>
                                        <p:strVal val="visible"/>
                                      </p:to>
                                    </p:set>
                                    <p:animEffect transition="in" filter="dissolve">
                                      <p:cBhvr>
                                        <p:cTn id="11" dur="2000"/>
                                        <p:tgtEl>
                                          <p:spTgt spid="364"/>
                                        </p:tgtEl>
                                      </p:cBhvr>
                                    </p:animEffect>
                                  </p:childTnLst>
                                </p:cTn>
                              </p:par>
                            </p:childTnLst>
                          </p:cTn>
                        </p:par>
                        <p:par>
                          <p:cTn id="12" fill="hold">
                            <p:stCondLst>
                              <p:cond delay="2000"/>
                            </p:stCondLst>
                            <p:childTnLst>
                              <p:par>
                                <p:cTn id="13" presetID="9" presetClass="entr" fill="hold" grpId="0" nodeType="afterEffect">
                                  <p:stCondLst>
                                    <p:cond delay="0"/>
                                  </p:stCondLst>
                                  <p:iterate>
                                    <p:tmAbs val="0"/>
                                  </p:iterate>
                                  <p:childTnLst>
                                    <p:set>
                                      <p:cBhvr>
                                        <p:cTn id="14" fill="hold"/>
                                        <p:tgtEl>
                                          <p:spTgt spid="366"/>
                                        </p:tgtEl>
                                        <p:attrNameLst>
                                          <p:attrName>style.visibility</p:attrName>
                                        </p:attrNameLst>
                                      </p:cBhvr>
                                      <p:to>
                                        <p:strVal val="visible"/>
                                      </p:to>
                                    </p:set>
                                    <p:animEffect transition="in" filter="dissolve">
                                      <p:cBhvr>
                                        <p:cTn id="15" dur="2000"/>
                                        <p:tgtEl>
                                          <p:spTgt spid="366"/>
                                        </p:tgtEl>
                                      </p:cBhvr>
                                    </p:animEffect>
                                  </p:childTnLst>
                                </p:cTn>
                              </p:par>
                            </p:childTnLst>
                          </p:cTn>
                        </p:par>
                        <p:par>
                          <p:cTn id="16" fill="hold">
                            <p:stCondLst>
                              <p:cond delay="4000"/>
                            </p:stCondLst>
                            <p:childTnLst>
                              <p:par>
                                <p:cTn id="17" presetID="9" presetClass="entr" fill="hold" grpId="0" nodeType="afterEffect">
                                  <p:stCondLst>
                                    <p:cond delay="0"/>
                                  </p:stCondLst>
                                  <p:iterate>
                                    <p:tmAbs val="0"/>
                                  </p:iterate>
                                  <p:childTnLst>
                                    <p:set>
                                      <p:cBhvr>
                                        <p:cTn id="18" fill="hold"/>
                                        <p:tgtEl>
                                          <p:spTgt spid="365"/>
                                        </p:tgtEl>
                                        <p:attrNameLst>
                                          <p:attrName>style.visibility</p:attrName>
                                        </p:attrNameLst>
                                      </p:cBhvr>
                                      <p:to>
                                        <p:strVal val="visible"/>
                                      </p:to>
                                    </p:set>
                                    <p:animEffect transition="in" filter="dissolve">
                                      <p:cBhvr>
                                        <p:cTn id="19" dur="2000"/>
                                        <p:tgtEl>
                                          <p:spTgt spid="36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36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iterate>
                                    <p:tmAbs val="0"/>
                                  </p:iterate>
                                  <p:childTnLst>
                                    <p:set>
                                      <p:cBhvr>
                                        <p:cTn id="27" fill="hold"/>
                                        <p:tgtEl>
                                          <p:spTgt spid="36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iterate>
                                    <p:tmAbs val="0"/>
                                  </p:iterate>
                                  <p:childTnLst>
                                    <p:set>
                                      <p:cBhvr>
                                        <p:cTn id="31" fill="hold"/>
                                        <p:tgtEl>
                                          <p:spTgt spid="36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iterate>
                                    <p:tmAbs val="0"/>
                                  </p:iterate>
                                  <p:childTnLst>
                                    <p:set>
                                      <p:cBhvr>
                                        <p:cTn id="35" fill="hold"/>
                                        <p:tgtEl>
                                          <p:spTgt spid="36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iterate>
                                    <p:tmAbs val="0"/>
                                  </p:iterate>
                                  <p:childTnLst>
                                    <p:set>
                                      <p:cBhvr>
                                        <p:cTn id="39" fill="hold"/>
                                        <p:tgtEl>
                                          <p:spTgt spid="36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iterate>
                                    <p:tmAbs val="0"/>
                                  </p:iterate>
                                  <p:childTnLst>
                                    <p:set>
                                      <p:cBhvr>
                                        <p:cTn id="43" fill="hold"/>
                                        <p:tgtEl>
                                          <p:spTgt spid="36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iterate>
                                    <p:tmAbs val="0"/>
                                  </p:iterate>
                                  <p:childTnLst>
                                    <p:set>
                                      <p:cBhvr>
                                        <p:cTn id="47" fill="hold"/>
                                        <p:tgtEl>
                                          <p:spTgt spid="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 grpId="0" animBg="1" advAuto="0"/>
      <p:bldP spid="361" grpId="0" animBg="1" advAuto="0"/>
      <p:bldP spid="362" grpId="0" animBg="1" advAuto="0"/>
      <p:bldP spid="363" grpId="0" animBg="1" advAuto="0"/>
      <p:bldP spid="364" grpId="0" animBg="1" advAuto="0"/>
      <p:bldP spid="365" grpId="0" animBg="1" advAuto="0"/>
      <p:bldP spid="366" grpId="0" animBg="1" advAuto="0"/>
      <p:bldP spid="367" grpId="0" animBg="1" advAuto="0"/>
      <p:bldP spid="368" grpId="0" animBg="1" advAuto="0"/>
      <p:bldP spid="369" grpId="0" animBg="1" advAuto="0"/>
      <p:bldP spid="370" grpId="0"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377"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378"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462280">
              <a:lnSpc>
                <a:spcPct val="100000"/>
              </a:lnSpc>
              <a:defRPr sz="2800" cap="none" spc="0">
                <a:solidFill>
                  <a:srgbClr val="000000"/>
                </a:solidFill>
              </a:defRPr>
            </a:lvl1pPr>
          </a:lstStyle>
          <a:p>
            <a:r>
              <a:t>II. ZEIT</a:t>
            </a:r>
          </a:p>
        </p:txBody>
      </p:sp>
      <p:pic>
        <p:nvPicPr>
          <p:cNvPr id="379"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380"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381" name="ENDE"/>
          <p:cNvSpPr txBox="1"/>
          <p:nvPr/>
        </p:nvSpPr>
        <p:spPr>
          <a:xfrm>
            <a:off x="5531484" y="4387850"/>
            <a:ext cx="194183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ENDE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sp>
        <p:nvSpPr>
          <p:cNvPr id="153"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668655">
              <a:lnSpc>
                <a:spcPct val="100000"/>
              </a:lnSpc>
              <a:defRPr sz="2835" cap="none" spc="0">
                <a:solidFill>
                  <a:srgbClr val="000000"/>
                </a:solidFill>
              </a:defRPr>
            </a:lvl1pPr>
          </a:lstStyle>
          <a:p>
            <a:r>
              <a:t>II. ZEIT</a:t>
            </a:r>
          </a:p>
        </p:txBody>
      </p:sp>
      <p:pic>
        <p:nvPicPr>
          <p:cNvPr id="154"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pic>
        <p:nvPicPr>
          <p:cNvPr id="155"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156"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157" name="Rhythmus"/>
          <p:cNvSpPr txBox="1"/>
          <p:nvPr/>
        </p:nvSpPr>
        <p:spPr>
          <a:xfrm>
            <a:off x="4773295" y="2320998"/>
            <a:ext cx="33058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Rhythmus</a:t>
            </a:r>
          </a:p>
        </p:txBody>
      </p:sp>
      <p:sp>
        <p:nvSpPr>
          <p:cNvPr id="158" name="Dauer"/>
          <p:cNvSpPr txBox="1"/>
          <p:nvPr/>
        </p:nvSpPr>
        <p:spPr>
          <a:xfrm>
            <a:off x="1195858" y="5487478"/>
            <a:ext cx="20612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Dauer</a:t>
            </a:r>
          </a:p>
        </p:txBody>
      </p:sp>
      <p:sp>
        <p:nvSpPr>
          <p:cNvPr id="159" name="Ordnung"/>
          <p:cNvSpPr txBox="1"/>
          <p:nvPr/>
        </p:nvSpPr>
        <p:spPr>
          <a:xfrm>
            <a:off x="4924107" y="5487478"/>
            <a:ext cx="300418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Ordnung</a:t>
            </a:r>
          </a:p>
        </p:txBody>
      </p:sp>
      <p:sp>
        <p:nvSpPr>
          <p:cNvPr id="160" name="Frequenz"/>
          <p:cNvSpPr txBox="1"/>
          <p:nvPr/>
        </p:nvSpPr>
        <p:spPr>
          <a:xfrm>
            <a:off x="9399842" y="5487478"/>
            <a:ext cx="308800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Frequenz</a:t>
            </a:r>
          </a:p>
        </p:txBody>
      </p:sp>
      <p:sp>
        <p:nvSpPr>
          <p:cNvPr id="161" name="Linie"/>
          <p:cNvSpPr/>
          <p:nvPr/>
        </p:nvSpPr>
        <p:spPr>
          <a:xfrm flipV="1">
            <a:off x="2229856" y="3457978"/>
            <a:ext cx="3010310" cy="1870420"/>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62" name="Linie"/>
          <p:cNvSpPr/>
          <p:nvPr/>
        </p:nvSpPr>
        <p:spPr>
          <a:xfrm flipV="1">
            <a:off x="6419850" y="3452585"/>
            <a:ext cx="1" cy="1881207"/>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63" name="Linie"/>
          <p:cNvSpPr/>
          <p:nvPr/>
        </p:nvSpPr>
        <p:spPr>
          <a:xfrm>
            <a:off x="7937713" y="3458143"/>
            <a:ext cx="2633489" cy="1870091"/>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64" name="0"/>
          <p:cNvSpPr txBox="1"/>
          <p:nvPr/>
        </p:nvSpPr>
        <p:spPr>
          <a:xfrm>
            <a:off x="6151245" y="1036674"/>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0</a:t>
            </a:r>
          </a:p>
        </p:txBody>
      </p:sp>
      <p:sp>
        <p:nvSpPr>
          <p:cNvPr id="165" name="1"/>
          <p:cNvSpPr txBox="1"/>
          <p:nvPr/>
        </p:nvSpPr>
        <p:spPr>
          <a:xfrm>
            <a:off x="1951508" y="6625414"/>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1</a:t>
            </a:r>
          </a:p>
        </p:txBody>
      </p:sp>
      <p:sp>
        <p:nvSpPr>
          <p:cNvPr id="166" name="2"/>
          <p:cNvSpPr txBox="1"/>
          <p:nvPr/>
        </p:nvSpPr>
        <p:spPr>
          <a:xfrm>
            <a:off x="6151245" y="6625414"/>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2</a:t>
            </a:r>
          </a:p>
        </p:txBody>
      </p:sp>
      <p:sp>
        <p:nvSpPr>
          <p:cNvPr id="167" name="3"/>
          <p:cNvSpPr txBox="1"/>
          <p:nvPr/>
        </p:nvSpPr>
        <p:spPr>
          <a:xfrm>
            <a:off x="10668890" y="6625414"/>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3</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fill="hold" grpId="0" nodeType="clickEffect">
                                  <p:stCondLst>
                                    <p:cond delay="0"/>
                                  </p:stCondLst>
                                  <p:iterate>
                                    <p:tmAbs val="0"/>
                                  </p:iterate>
                                  <p:childTnLst>
                                    <p:set>
                                      <p:cBhvr>
                                        <p:cTn id="10" fill="hold"/>
                                        <p:tgtEl>
                                          <p:spTgt spid="161"/>
                                        </p:tgtEl>
                                        <p:attrNameLst>
                                          <p:attrName>style.visibility</p:attrName>
                                        </p:attrNameLst>
                                      </p:cBhvr>
                                      <p:to>
                                        <p:strVal val="visible"/>
                                      </p:to>
                                    </p:set>
                                    <p:animEffect transition="in" filter="dissolve">
                                      <p:cBhvr>
                                        <p:cTn id="11" dur="2000"/>
                                        <p:tgtEl>
                                          <p:spTgt spid="161"/>
                                        </p:tgtEl>
                                      </p:cBhvr>
                                    </p:animEffect>
                                  </p:childTnLst>
                                </p:cTn>
                              </p:par>
                            </p:childTnLst>
                          </p:cTn>
                        </p:par>
                        <p:par>
                          <p:cTn id="12" fill="hold">
                            <p:stCondLst>
                              <p:cond delay="2000"/>
                            </p:stCondLst>
                            <p:childTnLst>
                              <p:par>
                                <p:cTn id="13" presetID="9" presetClass="entr" fill="hold" grpId="0" nodeType="afterEffect">
                                  <p:stCondLst>
                                    <p:cond delay="0"/>
                                  </p:stCondLst>
                                  <p:iterate>
                                    <p:tmAbs val="0"/>
                                  </p:iterate>
                                  <p:childTnLst>
                                    <p:set>
                                      <p:cBhvr>
                                        <p:cTn id="14" fill="hold"/>
                                        <p:tgtEl>
                                          <p:spTgt spid="163"/>
                                        </p:tgtEl>
                                        <p:attrNameLst>
                                          <p:attrName>style.visibility</p:attrName>
                                        </p:attrNameLst>
                                      </p:cBhvr>
                                      <p:to>
                                        <p:strVal val="visible"/>
                                      </p:to>
                                    </p:set>
                                    <p:animEffect transition="in" filter="dissolve">
                                      <p:cBhvr>
                                        <p:cTn id="15" dur="2000"/>
                                        <p:tgtEl>
                                          <p:spTgt spid="163"/>
                                        </p:tgtEl>
                                      </p:cBhvr>
                                    </p:animEffect>
                                  </p:childTnLst>
                                </p:cTn>
                              </p:par>
                            </p:childTnLst>
                          </p:cTn>
                        </p:par>
                        <p:par>
                          <p:cTn id="16" fill="hold">
                            <p:stCondLst>
                              <p:cond delay="4000"/>
                            </p:stCondLst>
                            <p:childTnLst>
                              <p:par>
                                <p:cTn id="17" presetID="9" presetClass="entr" fill="hold" grpId="0" nodeType="afterEffect">
                                  <p:stCondLst>
                                    <p:cond delay="0"/>
                                  </p:stCondLst>
                                  <p:iterate>
                                    <p:tmAbs val="0"/>
                                  </p:iterate>
                                  <p:childTnLst>
                                    <p:set>
                                      <p:cBhvr>
                                        <p:cTn id="18" fill="hold"/>
                                        <p:tgtEl>
                                          <p:spTgt spid="162"/>
                                        </p:tgtEl>
                                        <p:attrNameLst>
                                          <p:attrName>style.visibility</p:attrName>
                                        </p:attrNameLst>
                                      </p:cBhvr>
                                      <p:to>
                                        <p:strVal val="visible"/>
                                      </p:to>
                                    </p:set>
                                    <p:animEffect transition="in" filter="dissolve">
                                      <p:cBhvr>
                                        <p:cTn id="19" dur="2000"/>
                                        <p:tgtEl>
                                          <p:spTgt spid="16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5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iterate>
                                    <p:tmAbs val="0"/>
                                  </p:iterate>
                                  <p:childTnLst>
                                    <p:set>
                                      <p:cBhvr>
                                        <p:cTn id="27" fill="hold"/>
                                        <p:tgtEl>
                                          <p:spTgt spid="15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iterate>
                                    <p:tmAbs val="0"/>
                                  </p:iterate>
                                  <p:childTnLst>
                                    <p:set>
                                      <p:cBhvr>
                                        <p:cTn id="31" fill="hold"/>
                                        <p:tgtEl>
                                          <p:spTgt spid="16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iterate>
                                    <p:tmAbs val="0"/>
                                  </p:iterate>
                                  <p:childTnLst>
                                    <p:set>
                                      <p:cBhvr>
                                        <p:cTn id="35" fill="hold"/>
                                        <p:tgtEl>
                                          <p:spTgt spid="16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iterate>
                                    <p:tmAbs val="0"/>
                                  </p:iterate>
                                  <p:childTnLst>
                                    <p:set>
                                      <p:cBhvr>
                                        <p:cTn id="39" fill="hold"/>
                                        <p:tgtEl>
                                          <p:spTgt spid="16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iterate>
                                    <p:tmAbs val="0"/>
                                  </p:iterate>
                                  <p:childTnLst>
                                    <p:set>
                                      <p:cBhvr>
                                        <p:cTn id="43" fill="hold"/>
                                        <p:tgtEl>
                                          <p:spTgt spid="16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iterate>
                                    <p:tmAbs val="0"/>
                                  </p:iterate>
                                  <p:childTnLst>
                                    <p:set>
                                      <p:cBhvr>
                                        <p:cTn id="47" fill="hold"/>
                                        <p:tgtEl>
                                          <p:spTgt spid="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animBg="1" advAuto="0"/>
      <p:bldP spid="158" grpId="0" animBg="1" advAuto="0"/>
      <p:bldP spid="159" grpId="0" animBg="1" advAuto="0"/>
      <p:bldP spid="160" grpId="0" animBg="1" advAuto="0"/>
      <p:bldP spid="161" grpId="0" animBg="1" advAuto="0"/>
      <p:bldP spid="162" grpId="0" animBg="1" advAuto="0"/>
      <p:bldP spid="163" grpId="0" animBg="1" advAuto="0"/>
      <p:bldP spid="164" grpId="0" animBg="1" advAuto="0"/>
      <p:bldP spid="165" grpId="0" animBg="1" advAuto="0"/>
      <p:bldP spid="166" grpId="0" animBg="1" advAuto="0"/>
      <p:bldP spid="167"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sp>
        <p:nvSpPr>
          <p:cNvPr id="171"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668655">
              <a:lnSpc>
                <a:spcPct val="100000"/>
              </a:lnSpc>
              <a:defRPr sz="2835" cap="none" spc="0">
                <a:solidFill>
                  <a:srgbClr val="000000"/>
                </a:solidFill>
              </a:defRPr>
            </a:lvl1pPr>
          </a:lstStyle>
          <a:p>
            <a:r>
              <a:t>II. ZEIT</a:t>
            </a:r>
          </a:p>
        </p:txBody>
      </p:sp>
      <p:pic>
        <p:nvPicPr>
          <p:cNvPr id="172"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73" name="erzählte Zeit"/>
          <p:cNvSpPr txBox="1"/>
          <p:nvPr/>
        </p:nvSpPr>
        <p:spPr>
          <a:xfrm>
            <a:off x="1268214" y="3219661"/>
            <a:ext cx="4159250"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erzählte Zeit</a:t>
            </a:r>
          </a:p>
        </p:txBody>
      </p:sp>
      <p:sp>
        <p:nvSpPr>
          <p:cNvPr id="174" name="Erzählzeit"/>
          <p:cNvSpPr txBox="1"/>
          <p:nvPr/>
        </p:nvSpPr>
        <p:spPr>
          <a:xfrm>
            <a:off x="7331829" y="3219661"/>
            <a:ext cx="328422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Erzählzeit</a:t>
            </a:r>
          </a:p>
        </p:txBody>
      </p:sp>
      <p:sp>
        <p:nvSpPr>
          <p:cNvPr id="175" name="vs."/>
          <p:cNvSpPr txBox="1"/>
          <p:nvPr/>
        </p:nvSpPr>
        <p:spPr>
          <a:xfrm>
            <a:off x="6101516" y="3441911"/>
            <a:ext cx="512446" cy="533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2500" b="0" i="1" spc="50">
                <a:solidFill>
                  <a:srgbClr val="002C3A"/>
                </a:solidFill>
                <a:latin typeface="Avenir Next Regular"/>
                <a:ea typeface="Avenir Next Regular"/>
                <a:cs typeface="Avenir Next Regular"/>
                <a:sym typeface="Avenir Next Regular"/>
              </a:defRPr>
            </a:lvl1pPr>
          </a:lstStyle>
          <a:p>
            <a:r>
              <a:t>vs.</a:t>
            </a:r>
          </a:p>
        </p:txBody>
      </p:sp>
      <p:sp>
        <p:nvSpPr>
          <p:cNvPr id="176" name="„Dauer der erzählten Geschichte“"/>
          <p:cNvSpPr/>
          <p:nvPr/>
        </p:nvSpPr>
        <p:spPr>
          <a:xfrm>
            <a:off x="1393309" y="6211527"/>
            <a:ext cx="3909061" cy="1505966"/>
          </a:xfrm>
          <a:prstGeom prst="roundRect">
            <a:avLst>
              <a:gd name="adj" fmla="val 12650"/>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b="0">
                <a:latin typeface="Avenir Next Medium"/>
                <a:ea typeface="Avenir Next Medium"/>
                <a:cs typeface="Avenir Next Medium"/>
                <a:sym typeface="Avenir Next Medium"/>
              </a:defRPr>
            </a:lvl1pPr>
          </a:lstStyle>
          <a:p>
            <a:r>
              <a:t>„Dauer der erzählten Geschichte“</a:t>
            </a:r>
          </a:p>
        </p:txBody>
      </p:sp>
      <p:sp>
        <p:nvSpPr>
          <p:cNvPr id="177" name="Linie"/>
          <p:cNvSpPr/>
          <p:nvPr/>
        </p:nvSpPr>
        <p:spPr>
          <a:xfrm flipV="1">
            <a:off x="3341489" y="4445211"/>
            <a:ext cx="1" cy="1518667"/>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78" name="„Zeit, die ein Erzähler für das Erzählen der Geschichte benötigt“"/>
          <p:cNvSpPr/>
          <p:nvPr/>
        </p:nvSpPr>
        <p:spPr>
          <a:xfrm>
            <a:off x="7019408" y="6211527"/>
            <a:ext cx="3909061" cy="1505966"/>
          </a:xfrm>
          <a:prstGeom prst="roundRect">
            <a:avLst>
              <a:gd name="adj" fmla="val 12650"/>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b="0">
                <a:latin typeface="Avenir Next Medium"/>
                <a:ea typeface="Avenir Next Medium"/>
                <a:cs typeface="Avenir Next Medium"/>
                <a:sym typeface="Avenir Next Medium"/>
              </a:defRPr>
            </a:lvl1pPr>
          </a:lstStyle>
          <a:p>
            <a:r>
              <a:t>„Zeit, die ein Erzähler für das Erzählen der Geschichte benötigt“</a:t>
            </a:r>
          </a:p>
        </p:txBody>
      </p:sp>
      <p:sp>
        <p:nvSpPr>
          <p:cNvPr id="179" name="Linie"/>
          <p:cNvSpPr/>
          <p:nvPr/>
        </p:nvSpPr>
        <p:spPr>
          <a:xfrm flipV="1">
            <a:off x="8967589" y="4445211"/>
            <a:ext cx="1" cy="1518667"/>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pic>
        <p:nvPicPr>
          <p:cNvPr id="180"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181"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182" name="Rhythmus"/>
          <p:cNvSpPr txBox="1"/>
          <p:nvPr/>
        </p:nvSpPr>
        <p:spPr>
          <a:xfrm>
            <a:off x="4773295" y="1001943"/>
            <a:ext cx="33058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Rhythmus</a:t>
            </a:r>
          </a:p>
        </p:txBody>
      </p:sp>
      <p:sp>
        <p:nvSpPr>
          <p:cNvPr id="183" name="Story"/>
          <p:cNvSpPr/>
          <p:nvPr/>
        </p:nvSpPr>
        <p:spPr>
          <a:xfrm>
            <a:off x="1036157" y="986200"/>
            <a:ext cx="2385219" cy="2284811"/>
          </a:xfrm>
          <a:custGeom>
            <a:avLst/>
            <a:gdLst/>
            <a:ahLst/>
            <a:cxnLst>
              <a:cxn ang="0">
                <a:pos x="wd2" y="hd2"/>
              </a:cxn>
              <a:cxn ang="5400000">
                <a:pos x="wd2" y="hd2"/>
              </a:cxn>
              <a:cxn ang="10800000">
                <a:pos x="wd2" y="hd2"/>
              </a:cxn>
              <a:cxn ang="16200000">
                <a:pos x="wd2" y="hd2"/>
              </a:cxn>
            </a:cxnLst>
            <a:rect l="0" t="0" r="r" b="b"/>
            <a:pathLst>
              <a:path w="21600" h="21600" extrusionOk="0">
                <a:moveTo>
                  <a:pt x="575" y="0"/>
                </a:moveTo>
                <a:cubicBezTo>
                  <a:pt x="257" y="0"/>
                  <a:pt x="0" y="269"/>
                  <a:pt x="0" y="600"/>
                </a:cubicBezTo>
                <a:lnTo>
                  <a:pt x="0" y="17409"/>
                </a:lnTo>
                <a:cubicBezTo>
                  <a:pt x="0" y="17741"/>
                  <a:pt x="257" y="18009"/>
                  <a:pt x="575" y="18009"/>
                </a:cubicBezTo>
                <a:lnTo>
                  <a:pt x="11407" y="18009"/>
                </a:lnTo>
                <a:lnTo>
                  <a:pt x="13129" y="21600"/>
                </a:lnTo>
                <a:lnTo>
                  <a:pt x="14854" y="18009"/>
                </a:lnTo>
                <a:lnTo>
                  <a:pt x="21025" y="18009"/>
                </a:lnTo>
                <a:cubicBezTo>
                  <a:pt x="21343" y="18009"/>
                  <a:pt x="21600" y="17741"/>
                  <a:pt x="21600" y="17409"/>
                </a:cubicBezTo>
                <a:lnTo>
                  <a:pt x="21600" y="600"/>
                </a:lnTo>
                <a:cubicBezTo>
                  <a:pt x="21600" y="269"/>
                  <a:pt x="21343" y="0"/>
                  <a:pt x="21025" y="0"/>
                </a:cubicBezTo>
                <a:lnTo>
                  <a:pt x="575" y="0"/>
                </a:lnTo>
                <a:close/>
              </a:path>
            </a:pathLst>
          </a:custGeom>
          <a:solidFill>
            <a:srgbClr val="0000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rPr dirty="0"/>
              <a:t>Story</a:t>
            </a:r>
          </a:p>
        </p:txBody>
      </p:sp>
      <p:sp>
        <p:nvSpPr>
          <p:cNvPr id="184" name="fabula"/>
          <p:cNvSpPr/>
          <p:nvPr/>
        </p:nvSpPr>
        <p:spPr>
          <a:xfrm>
            <a:off x="8974096" y="986200"/>
            <a:ext cx="2385220" cy="2284811"/>
          </a:xfrm>
          <a:custGeom>
            <a:avLst/>
            <a:gdLst/>
            <a:ahLst/>
            <a:cxnLst>
              <a:cxn ang="0">
                <a:pos x="wd2" y="hd2"/>
              </a:cxn>
              <a:cxn ang="5400000">
                <a:pos x="wd2" y="hd2"/>
              </a:cxn>
              <a:cxn ang="10800000">
                <a:pos x="wd2" y="hd2"/>
              </a:cxn>
              <a:cxn ang="16200000">
                <a:pos x="wd2" y="hd2"/>
              </a:cxn>
            </a:cxnLst>
            <a:rect l="0" t="0" r="r" b="b"/>
            <a:pathLst>
              <a:path w="21600" h="21600" extrusionOk="0">
                <a:moveTo>
                  <a:pt x="575" y="0"/>
                </a:moveTo>
                <a:cubicBezTo>
                  <a:pt x="257" y="0"/>
                  <a:pt x="0" y="269"/>
                  <a:pt x="0" y="600"/>
                </a:cubicBezTo>
                <a:lnTo>
                  <a:pt x="0" y="17409"/>
                </a:lnTo>
                <a:cubicBezTo>
                  <a:pt x="0" y="17741"/>
                  <a:pt x="257" y="18009"/>
                  <a:pt x="575" y="18009"/>
                </a:cubicBezTo>
                <a:lnTo>
                  <a:pt x="11407" y="18009"/>
                </a:lnTo>
                <a:lnTo>
                  <a:pt x="13129" y="21600"/>
                </a:lnTo>
                <a:lnTo>
                  <a:pt x="14854" y="18009"/>
                </a:lnTo>
                <a:lnTo>
                  <a:pt x="21025" y="18009"/>
                </a:lnTo>
                <a:cubicBezTo>
                  <a:pt x="21343" y="18009"/>
                  <a:pt x="21600" y="17741"/>
                  <a:pt x="21600" y="17409"/>
                </a:cubicBezTo>
                <a:lnTo>
                  <a:pt x="21600" y="600"/>
                </a:lnTo>
                <a:cubicBezTo>
                  <a:pt x="21600" y="269"/>
                  <a:pt x="21343" y="0"/>
                  <a:pt x="21025" y="0"/>
                </a:cubicBezTo>
                <a:lnTo>
                  <a:pt x="575" y="0"/>
                </a:lnTo>
                <a:close/>
              </a:path>
            </a:pathLst>
          </a:custGeom>
          <a:solidFill>
            <a:srgbClr val="0000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fabula </a:t>
            </a:r>
          </a:p>
        </p:txBody>
      </p:sp>
      <p:sp>
        <p:nvSpPr>
          <p:cNvPr id="185" name="0"/>
          <p:cNvSpPr txBox="1"/>
          <p:nvPr/>
        </p:nvSpPr>
        <p:spPr>
          <a:xfrm>
            <a:off x="3975947" y="1001943"/>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0</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1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fill="hold" grpId="0" nodeType="clickEffect">
                                  <p:stCondLst>
                                    <p:cond delay="0"/>
                                  </p:stCondLst>
                                  <p:iterate>
                                    <p:tmAbs val="0"/>
                                  </p:iterate>
                                  <p:childTnLst>
                                    <p:set>
                                      <p:cBhvr>
                                        <p:cTn id="22" fill="hold"/>
                                        <p:tgtEl>
                                          <p:spTgt spid="177"/>
                                        </p:tgtEl>
                                        <p:attrNameLst>
                                          <p:attrName>style.visibility</p:attrName>
                                        </p:attrNameLst>
                                      </p:cBhvr>
                                      <p:to>
                                        <p:strVal val="visible"/>
                                      </p:to>
                                    </p:set>
                                    <p:animEffect transition="in" filter="dissolve">
                                      <p:cBhvr>
                                        <p:cTn id="23" dur="2000"/>
                                        <p:tgtEl>
                                          <p:spTgt spid="177"/>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fill="hold" grpId="0" nodeType="clickEffect">
                                  <p:stCondLst>
                                    <p:cond delay="0"/>
                                  </p:stCondLst>
                                  <p:iterate>
                                    <p:tmAbs val="0"/>
                                  </p:iterate>
                                  <p:childTnLst>
                                    <p:set>
                                      <p:cBhvr>
                                        <p:cTn id="27" fill="hold"/>
                                        <p:tgtEl>
                                          <p:spTgt spid="179"/>
                                        </p:tgtEl>
                                        <p:attrNameLst>
                                          <p:attrName>style.visibility</p:attrName>
                                        </p:attrNameLst>
                                      </p:cBhvr>
                                      <p:to>
                                        <p:strVal val="visible"/>
                                      </p:to>
                                    </p:set>
                                    <p:animEffect transition="in" filter="dissolve">
                                      <p:cBhvr>
                                        <p:cTn id="28" dur="2000"/>
                                        <p:tgtEl>
                                          <p:spTgt spid="17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p:tmAbs val="0"/>
                                  </p:iterate>
                                  <p:childTnLst>
                                    <p:set>
                                      <p:cBhvr>
                                        <p:cTn id="32" fill="hold"/>
                                        <p:tgtEl>
                                          <p:spTgt spid="17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p:tmAbs val="0"/>
                                  </p:iterate>
                                  <p:childTnLst>
                                    <p:set>
                                      <p:cBhvr>
                                        <p:cTn id="36" fill="hold"/>
                                        <p:tgtEl>
                                          <p:spTgt spid="17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iterate>
                                    <p:tmAbs val="0"/>
                                  </p:iterate>
                                  <p:childTnLst>
                                    <p:set>
                                      <p:cBhvr>
                                        <p:cTn id="40" fill="hold"/>
                                        <p:tgtEl>
                                          <p:spTgt spid="1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animBg="1" advAuto="0"/>
      <p:bldP spid="174" grpId="0" animBg="1" advAuto="0"/>
      <p:bldP spid="175" grpId="0" animBg="1" advAuto="0"/>
      <p:bldP spid="176" grpId="0" animBg="1" advAuto="0"/>
      <p:bldP spid="177" grpId="0" animBg="1" advAuto="0"/>
      <p:bldP spid="178" grpId="0" animBg="1" advAuto="0"/>
      <p:bldP spid="179" grpId="0" animBg="1" advAuto="0"/>
      <p:bldP spid="182" grpId="0" animBg="1" advAuto="0"/>
      <p:bldP spid="185"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189"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90" name="Dauer"/>
          <p:cNvSpPr txBox="1"/>
          <p:nvPr/>
        </p:nvSpPr>
        <p:spPr>
          <a:xfrm>
            <a:off x="5471794" y="4387850"/>
            <a:ext cx="20612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Dauer</a:t>
            </a:r>
          </a:p>
        </p:txBody>
      </p:sp>
      <p:sp>
        <p:nvSpPr>
          <p:cNvPr id="191" name="Linie"/>
          <p:cNvSpPr/>
          <p:nvPr/>
        </p:nvSpPr>
        <p:spPr>
          <a:xfrm flipV="1">
            <a:off x="3575411" y="5263755"/>
            <a:ext cx="1571696" cy="993557"/>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92" name="zeitraffendes Erzählen"/>
          <p:cNvSpPr/>
          <p:nvPr/>
        </p:nvSpPr>
        <p:spPr>
          <a:xfrm>
            <a:off x="741192" y="2150129"/>
            <a:ext cx="3377230" cy="991323"/>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zeitraffendes Erzählen</a:t>
            </a:r>
          </a:p>
        </p:txBody>
      </p:sp>
      <p:sp>
        <p:nvSpPr>
          <p:cNvPr id="193" name="zeitdehnendes Erzählen"/>
          <p:cNvSpPr/>
          <p:nvPr/>
        </p:nvSpPr>
        <p:spPr>
          <a:xfrm>
            <a:off x="8923566" y="2150129"/>
            <a:ext cx="3377229" cy="991323"/>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zeitdehnendes Erzählen</a:t>
            </a:r>
          </a:p>
        </p:txBody>
      </p:sp>
      <p:sp>
        <p:nvSpPr>
          <p:cNvPr id="194" name="Linie"/>
          <p:cNvSpPr/>
          <p:nvPr/>
        </p:nvSpPr>
        <p:spPr>
          <a:xfrm>
            <a:off x="7857763" y="5289684"/>
            <a:ext cx="1544052" cy="979956"/>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95" name="zeitdeckendes Erzählen"/>
          <p:cNvSpPr/>
          <p:nvPr/>
        </p:nvSpPr>
        <p:spPr>
          <a:xfrm>
            <a:off x="4832379" y="2150129"/>
            <a:ext cx="3377230" cy="991323"/>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zeitdeckendes Erzählen</a:t>
            </a:r>
          </a:p>
        </p:txBody>
      </p:sp>
      <p:sp>
        <p:nvSpPr>
          <p:cNvPr id="196" name="Ellipse"/>
          <p:cNvSpPr/>
          <p:nvPr/>
        </p:nvSpPr>
        <p:spPr>
          <a:xfrm>
            <a:off x="741192" y="6588148"/>
            <a:ext cx="3377230"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Ellipse</a:t>
            </a:r>
          </a:p>
        </p:txBody>
      </p:sp>
      <p:sp>
        <p:nvSpPr>
          <p:cNvPr id="197" name="Pause"/>
          <p:cNvSpPr/>
          <p:nvPr/>
        </p:nvSpPr>
        <p:spPr>
          <a:xfrm>
            <a:off x="8983622" y="6624403"/>
            <a:ext cx="3377230"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Pause</a:t>
            </a:r>
          </a:p>
        </p:txBody>
      </p:sp>
      <p:sp>
        <p:nvSpPr>
          <p:cNvPr id="198" name="Linie"/>
          <p:cNvSpPr/>
          <p:nvPr/>
        </p:nvSpPr>
        <p:spPr>
          <a:xfrm>
            <a:off x="3575411" y="3367123"/>
            <a:ext cx="1571695" cy="979880"/>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199" name="Linie"/>
          <p:cNvSpPr/>
          <p:nvPr/>
        </p:nvSpPr>
        <p:spPr>
          <a:xfrm>
            <a:off x="6527343" y="3286496"/>
            <a:ext cx="1" cy="956310"/>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00" name="Linie"/>
          <p:cNvSpPr/>
          <p:nvPr/>
        </p:nvSpPr>
        <p:spPr>
          <a:xfrm flipH="1">
            <a:off x="7910571" y="3436162"/>
            <a:ext cx="1618011" cy="945338"/>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01" name="Linie"/>
          <p:cNvSpPr/>
          <p:nvPr/>
        </p:nvSpPr>
        <p:spPr>
          <a:xfrm>
            <a:off x="1959071" y="2850280"/>
            <a:ext cx="1178959" cy="1"/>
          </a:xfrm>
          <a:prstGeom prst="line">
            <a:avLst/>
          </a:prstGeom>
          <a:ln w="63500">
            <a:solidFill>
              <a:srgbClr val="000000"/>
            </a:solidFill>
            <a:prstDash val="sysDot"/>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02" name="Linie"/>
          <p:cNvSpPr/>
          <p:nvPr/>
        </p:nvSpPr>
        <p:spPr>
          <a:xfrm>
            <a:off x="5927911" y="2850280"/>
            <a:ext cx="1178958" cy="1"/>
          </a:xfrm>
          <a:prstGeom prst="line">
            <a:avLst/>
          </a:prstGeom>
          <a:ln w="635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03" name="Linie"/>
          <p:cNvSpPr/>
          <p:nvPr/>
        </p:nvSpPr>
        <p:spPr>
          <a:xfrm>
            <a:off x="9405217" y="2850280"/>
            <a:ext cx="2593830" cy="1"/>
          </a:xfrm>
          <a:prstGeom prst="line">
            <a:avLst/>
          </a:prstGeom>
          <a:ln w="63500">
            <a:solidFill>
              <a:srgbClr val="000000"/>
            </a:solidFill>
            <a:custDash>
              <a:ds d="200000" sp="200000"/>
            </a:custDash>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04" name="Linie"/>
          <p:cNvSpPr/>
          <p:nvPr/>
        </p:nvSpPr>
        <p:spPr>
          <a:xfrm>
            <a:off x="11013289" y="7318279"/>
            <a:ext cx="799400" cy="1"/>
          </a:xfrm>
          <a:prstGeom prst="line">
            <a:avLst/>
          </a:prstGeom>
          <a:ln w="635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05" name="Linie"/>
          <p:cNvSpPr/>
          <p:nvPr/>
        </p:nvSpPr>
        <p:spPr>
          <a:xfrm>
            <a:off x="9531784" y="7318279"/>
            <a:ext cx="799400" cy="1"/>
          </a:xfrm>
          <a:prstGeom prst="line">
            <a:avLst/>
          </a:prstGeom>
          <a:ln w="635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06" name="Linie"/>
          <p:cNvSpPr/>
          <p:nvPr/>
        </p:nvSpPr>
        <p:spPr>
          <a:xfrm flipV="1">
            <a:off x="10672237" y="7188739"/>
            <a:ext cx="1" cy="331471"/>
          </a:xfrm>
          <a:prstGeom prst="line">
            <a:avLst/>
          </a:prstGeom>
          <a:ln w="635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07" name="Pfeil"/>
          <p:cNvSpPr/>
          <p:nvPr/>
        </p:nvSpPr>
        <p:spPr>
          <a:xfrm>
            <a:off x="1781361" y="7192022"/>
            <a:ext cx="1338507" cy="259081"/>
          </a:xfrm>
          <a:prstGeom prst="rightArrow">
            <a:avLst>
              <a:gd name="adj1" fmla="val 35600"/>
              <a:gd name="adj2" fmla="val 133981"/>
            </a:avLst>
          </a:prstGeom>
          <a:ln w="12700">
            <a:solidFill>
              <a:srgbClr val="000000"/>
            </a:solidFill>
            <a:miter lim="400000"/>
          </a:ln>
        </p:spPr>
        <p:txBody>
          <a:bodyPr lIns="50800" tIns="50800" rIns="50800" bIns="50800" anchor="ctr"/>
          <a:lstStyle/>
          <a:p>
            <a:pPr defTabSz="825500">
              <a:defRPr b="0">
                <a:latin typeface="Avenir Next Medium"/>
                <a:ea typeface="Avenir Next Medium"/>
                <a:cs typeface="Avenir Next Medium"/>
                <a:sym typeface="Avenir Next Medium"/>
              </a:defRPr>
            </a:pPr>
            <a:endParaRPr/>
          </a:p>
        </p:txBody>
      </p:sp>
      <p:sp>
        <p:nvSpPr>
          <p:cNvPr id="208"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462280">
              <a:lnSpc>
                <a:spcPct val="100000"/>
              </a:lnSpc>
              <a:defRPr sz="2800" cap="none" spc="0">
                <a:solidFill>
                  <a:srgbClr val="000000"/>
                </a:solidFill>
              </a:defRPr>
            </a:lvl1pPr>
          </a:lstStyle>
          <a:p>
            <a:r>
              <a:t>II. ZEIT</a:t>
            </a:r>
          </a:p>
        </p:txBody>
      </p:sp>
      <p:pic>
        <p:nvPicPr>
          <p:cNvPr id="209"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210"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14" name="Verbindungslinie"/>
          <p:cNvSpPr/>
          <p:nvPr/>
        </p:nvSpPr>
        <p:spPr>
          <a:xfrm>
            <a:off x="1672780" y="3152863"/>
            <a:ext cx="732598" cy="3428920"/>
          </a:xfrm>
          <a:custGeom>
            <a:avLst/>
            <a:gdLst/>
            <a:ahLst/>
            <a:cxnLst>
              <a:cxn ang="0">
                <a:pos x="wd2" y="hd2"/>
              </a:cxn>
              <a:cxn ang="5400000">
                <a:pos x="wd2" y="hd2"/>
              </a:cxn>
              <a:cxn ang="10800000">
                <a:pos x="wd2" y="hd2"/>
              </a:cxn>
              <a:cxn ang="16200000">
                <a:pos x="wd2" y="hd2"/>
              </a:cxn>
            </a:cxnLst>
            <a:rect l="0" t="0" r="r" b="b"/>
            <a:pathLst>
              <a:path w="16363" h="21600" extrusionOk="0">
                <a:moveTo>
                  <a:pt x="10490" y="21600"/>
                </a:moveTo>
                <a:cubicBezTo>
                  <a:pt x="-5237" y="12977"/>
                  <a:pt x="-3279" y="5777"/>
                  <a:pt x="16363" y="0"/>
                </a:cubicBezTo>
              </a:path>
            </a:pathLst>
          </a:custGeom>
          <a:ln w="25400">
            <a:solidFill>
              <a:srgbClr val="000000"/>
            </a:solidFill>
            <a:miter lim="400000"/>
          </a:ln>
        </p:spPr>
        <p:txBody>
          <a:bodyPr/>
          <a:lstStyle/>
          <a:p>
            <a:endParaRPr/>
          </a:p>
        </p:txBody>
      </p:sp>
      <p:sp>
        <p:nvSpPr>
          <p:cNvPr id="213" name="1"/>
          <p:cNvSpPr txBox="1"/>
          <p:nvPr/>
        </p:nvSpPr>
        <p:spPr>
          <a:xfrm>
            <a:off x="6252388" y="5517144"/>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1</a:t>
            </a:r>
          </a:p>
        </p:txBody>
      </p:sp>
      <p:sp>
        <p:nvSpPr>
          <p:cNvPr id="28" name="Verbindungslinie">
            <a:extLst>
              <a:ext uri="{FF2B5EF4-FFF2-40B4-BE49-F238E27FC236}">
                <a16:creationId xmlns:a16="http://schemas.microsoft.com/office/drawing/2014/main" id="{C4066D39-7914-8940-B78A-ABFD9FD23FCE}"/>
              </a:ext>
            </a:extLst>
          </p:cNvPr>
          <p:cNvSpPr/>
          <p:nvPr/>
        </p:nvSpPr>
        <p:spPr>
          <a:xfrm rot="10800000">
            <a:off x="10383784" y="3184677"/>
            <a:ext cx="732598" cy="3428920"/>
          </a:xfrm>
          <a:custGeom>
            <a:avLst/>
            <a:gdLst/>
            <a:ahLst/>
            <a:cxnLst>
              <a:cxn ang="0">
                <a:pos x="wd2" y="hd2"/>
              </a:cxn>
              <a:cxn ang="5400000">
                <a:pos x="wd2" y="hd2"/>
              </a:cxn>
              <a:cxn ang="10800000">
                <a:pos x="wd2" y="hd2"/>
              </a:cxn>
              <a:cxn ang="16200000">
                <a:pos x="wd2" y="hd2"/>
              </a:cxn>
            </a:cxnLst>
            <a:rect l="0" t="0" r="r" b="b"/>
            <a:pathLst>
              <a:path w="16363" h="21600" extrusionOk="0">
                <a:moveTo>
                  <a:pt x="10490" y="21600"/>
                </a:moveTo>
                <a:cubicBezTo>
                  <a:pt x="-5237" y="12977"/>
                  <a:pt x="-3279" y="5777"/>
                  <a:pt x="16363" y="0"/>
                </a:cubicBezTo>
              </a:path>
            </a:pathLst>
          </a:custGeom>
          <a:ln w="25400">
            <a:solidFill>
              <a:srgbClr val="000000"/>
            </a:solidFill>
            <a:miter lim="400000"/>
          </a:ln>
        </p:spPr>
        <p:txBody>
          <a:bodyPr/>
          <a:lstStyle/>
          <a:p>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fill="hold" grpId="0" nodeType="clickEffect">
                                  <p:stCondLst>
                                    <p:cond delay="0"/>
                                  </p:stCondLst>
                                  <p:iterate>
                                    <p:tmAbs val="0"/>
                                  </p:iterate>
                                  <p:childTnLst>
                                    <p:set>
                                      <p:cBhvr>
                                        <p:cTn id="10" fill="hold"/>
                                        <p:tgtEl>
                                          <p:spTgt spid="199"/>
                                        </p:tgtEl>
                                        <p:attrNameLst>
                                          <p:attrName>style.visibility</p:attrName>
                                        </p:attrNameLst>
                                      </p:cBhvr>
                                      <p:to>
                                        <p:strVal val="visible"/>
                                      </p:to>
                                    </p:set>
                                    <p:animEffect transition="in" filter="dissolve">
                                      <p:cBhvr>
                                        <p:cTn id="11" dur="1000"/>
                                        <p:tgtEl>
                                          <p:spTgt spid="199"/>
                                        </p:tgtEl>
                                      </p:cBhvr>
                                    </p:animEffect>
                                  </p:childTnLst>
                                </p:cTn>
                              </p:par>
                            </p:childTnLst>
                          </p:cTn>
                        </p:par>
                        <p:par>
                          <p:cTn id="12" fill="hold">
                            <p:stCondLst>
                              <p:cond delay="1000"/>
                            </p:stCondLst>
                            <p:childTnLst>
                              <p:par>
                                <p:cTn id="13" presetID="9" presetClass="entr" fill="hold" grpId="0" nodeType="afterEffect">
                                  <p:stCondLst>
                                    <p:cond delay="0"/>
                                  </p:stCondLst>
                                  <p:iterate>
                                    <p:tmAbs val="0"/>
                                  </p:iterate>
                                  <p:childTnLst>
                                    <p:set>
                                      <p:cBhvr>
                                        <p:cTn id="14" fill="hold"/>
                                        <p:tgtEl>
                                          <p:spTgt spid="198"/>
                                        </p:tgtEl>
                                        <p:attrNameLst>
                                          <p:attrName>style.visibility</p:attrName>
                                        </p:attrNameLst>
                                      </p:cBhvr>
                                      <p:to>
                                        <p:strVal val="visible"/>
                                      </p:to>
                                    </p:set>
                                    <p:animEffect transition="in" filter="dissolve">
                                      <p:cBhvr>
                                        <p:cTn id="15" dur="1000"/>
                                        <p:tgtEl>
                                          <p:spTgt spid="198"/>
                                        </p:tgtEl>
                                      </p:cBhvr>
                                    </p:animEffect>
                                  </p:childTnLst>
                                </p:cTn>
                              </p:par>
                            </p:childTnLst>
                          </p:cTn>
                        </p:par>
                        <p:par>
                          <p:cTn id="16" fill="hold">
                            <p:stCondLst>
                              <p:cond delay="2000"/>
                            </p:stCondLst>
                            <p:childTnLst>
                              <p:par>
                                <p:cTn id="17" presetID="9" presetClass="entr" fill="hold" grpId="0" nodeType="afterEffect">
                                  <p:stCondLst>
                                    <p:cond delay="0"/>
                                  </p:stCondLst>
                                  <p:iterate>
                                    <p:tmAbs val="0"/>
                                  </p:iterate>
                                  <p:childTnLst>
                                    <p:set>
                                      <p:cBhvr>
                                        <p:cTn id="18" fill="hold"/>
                                        <p:tgtEl>
                                          <p:spTgt spid="200"/>
                                        </p:tgtEl>
                                        <p:attrNameLst>
                                          <p:attrName>style.visibility</p:attrName>
                                        </p:attrNameLst>
                                      </p:cBhvr>
                                      <p:to>
                                        <p:strVal val="visible"/>
                                      </p:to>
                                    </p:set>
                                    <p:animEffect transition="in" filter="dissolve">
                                      <p:cBhvr>
                                        <p:cTn id="19" dur="1000"/>
                                        <p:tgtEl>
                                          <p:spTgt spid="20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92"/>
                                        </p:tgtEl>
                                        <p:attrNameLst>
                                          <p:attrName>style.visibility</p:attrName>
                                        </p:attrNameLst>
                                      </p:cBhvr>
                                      <p:to>
                                        <p:strVal val="visible"/>
                                      </p:to>
                                    </p:set>
                                  </p:childTnLst>
                                </p:cTn>
                              </p:par>
                            </p:childTnLst>
                          </p:cTn>
                        </p:par>
                        <p:par>
                          <p:cTn id="24" fill="hold">
                            <p:stCondLst>
                              <p:cond delay="0"/>
                            </p:stCondLst>
                            <p:childTnLst>
                              <p:par>
                                <p:cTn id="25" presetID="9" presetClass="entr" fill="hold" grpId="0" nodeType="afterEffect">
                                  <p:stCondLst>
                                    <p:cond delay="0"/>
                                  </p:stCondLst>
                                  <p:iterate>
                                    <p:tmAbs val="0"/>
                                  </p:iterate>
                                  <p:childTnLst>
                                    <p:set>
                                      <p:cBhvr>
                                        <p:cTn id="26" fill="hold"/>
                                        <p:tgtEl>
                                          <p:spTgt spid="201"/>
                                        </p:tgtEl>
                                        <p:attrNameLst>
                                          <p:attrName>style.visibility</p:attrName>
                                        </p:attrNameLst>
                                      </p:cBhvr>
                                      <p:to>
                                        <p:strVal val="visible"/>
                                      </p:to>
                                    </p:set>
                                    <p:animEffect transition="in" filter="dissolve">
                                      <p:cBhvr>
                                        <p:cTn id="27" dur="1000"/>
                                        <p:tgtEl>
                                          <p:spTgt spid="20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iterate>
                                    <p:tmAbs val="0"/>
                                  </p:iterate>
                                  <p:childTnLst>
                                    <p:set>
                                      <p:cBhvr>
                                        <p:cTn id="31" fill="hold"/>
                                        <p:tgtEl>
                                          <p:spTgt spid="195"/>
                                        </p:tgtEl>
                                        <p:attrNameLst>
                                          <p:attrName>style.visibility</p:attrName>
                                        </p:attrNameLst>
                                      </p:cBhvr>
                                      <p:to>
                                        <p:strVal val="visible"/>
                                      </p:to>
                                    </p:set>
                                  </p:childTnLst>
                                </p:cTn>
                              </p:par>
                            </p:childTnLst>
                          </p:cTn>
                        </p:par>
                        <p:par>
                          <p:cTn id="32" fill="hold">
                            <p:stCondLst>
                              <p:cond delay="0"/>
                            </p:stCondLst>
                            <p:childTnLst>
                              <p:par>
                                <p:cTn id="33" presetID="9" presetClass="entr" fill="hold" grpId="0" nodeType="afterEffect">
                                  <p:stCondLst>
                                    <p:cond delay="0"/>
                                  </p:stCondLst>
                                  <p:iterate>
                                    <p:tmAbs val="0"/>
                                  </p:iterate>
                                  <p:childTnLst>
                                    <p:set>
                                      <p:cBhvr>
                                        <p:cTn id="34" fill="hold"/>
                                        <p:tgtEl>
                                          <p:spTgt spid="202"/>
                                        </p:tgtEl>
                                        <p:attrNameLst>
                                          <p:attrName>style.visibility</p:attrName>
                                        </p:attrNameLst>
                                      </p:cBhvr>
                                      <p:to>
                                        <p:strVal val="visible"/>
                                      </p:to>
                                    </p:set>
                                    <p:animEffect transition="in" filter="dissolve">
                                      <p:cBhvr>
                                        <p:cTn id="35" dur="1000"/>
                                        <p:tgtEl>
                                          <p:spTgt spid="20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iterate>
                                    <p:tmAbs val="0"/>
                                  </p:iterate>
                                  <p:childTnLst>
                                    <p:set>
                                      <p:cBhvr>
                                        <p:cTn id="39" fill="hold"/>
                                        <p:tgtEl>
                                          <p:spTgt spid="193"/>
                                        </p:tgtEl>
                                        <p:attrNameLst>
                                          <p:attrName>style.visibility</p:attrName>
                                        </p:attrNameLst>
                                      </p:cBhvr>
                                      <p:to>
                                        <p:strVal val="visible"/>
                                      </p:to>
                                    </p:set>
                                  </p:childTnLst>
                                </p:cTn>
                              </p:par>
                            </p:childTnLst>
                          </p:cTn>
                        </p:par>
                        <p:par>
                          <p:cTn id="40" fill="hold">
                            <p:stCondLst>
                              <p:cond delay="0"/>
                            </p:stCondLst>
                            <p:childTnLst>
                              <p:par>
                                <p:cTn id="41" presetID="9" presetClass="entr" fill="hold" grpId="0" nodeType="afterEffect">
                                  <p:stCondLst>
                                    <p:cond delay="0"/>
                                  </p:stCondLst>
                                  <p:iterate>
                                    <p:tmAbs val="0"/>
                                  </p:iterate>
                                  <p:childTnLst>
                                    <p:set>
                                      <p:cBhvr>
                                        <p:cTn id="42" fill="hold"/>
                                        <p:tgtEl>
                                          <p:spTgt spid="203"/>
                                        </p:tgtEl>
                                        <p:attrNameLst>
                                          <p:attrName>style.visibility</p:attrName>
                                        </p:attrNameLst>
                                      </p:cBhvr>
                                      <p:to>
                                        <p:strVal val="visible"/>
                                      </p:to>
                                    </p:set>
                                    <p:animEffect transition="in" filter="dissolve">
                                      <p:cBhvr>
                                        <p:cTn id="43" dur="1000"/>
                                        <p:tgtEl>
                                          <p:spTgt spid="203"/>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fill="hold" grpId="0" nodeType="clickEffect">
                                  <p:stCondLst>
                                    <p:cond delay="0"/>
                                  </p:stCondLst>
                                  <p:iterate>
                                    <p:tmAbs val="0"/>
                                  </p:iterate>
                                  <p:childTnLst>
                                    <p:set>
                                      <p:cBhvr>
                                        <p:cTn id="47" fill="hold"/>
                                        <p:tgtEl>
                                          <p:spTgt spid="191"/>
                                        </p:tgtEl>
                                        <p:attrNameLst>
                                          <p:attrName>style.visibility</p:attrName>
                                        </p:attrNameLst>
                                      </p:cBhvr>
                                      <p:to>
                                        <p:strVal val="visible"/>
                                      </p:to>
                                    </p:set>
                                    <p:animEffect transition="in" filter="dissolve">
                                      <p:cBhvr>
                                        <p:cTn id="48" dur="1000"/>
                                        <p:tgtEl>
                                          <p:spTgt spid="191"/>
                                        </p:tgtEl>
                                      </p:cBhvr>
                                    </p:animEffect>
                                  </p:childTnLst>
                                </p:cTn>
                              </p:par>
                            </p:childTnLst>
                          </p:cTn>
                        </p:par>
                        <p:par>
                          <p:cTn id="49" fill="hold">
                            <p:stCondLst>
                              <p:cond delay="1000"/>
                            </p:stCondLst>
                            <p:childTnLst>
                              <p:par>
                                <p:cTn id="50" presetID="9" presetClass="entr" fill="hold" grpId="0" nodeType="afterEffect">
                                  <p:stCondLst>
                                    <p:cond delay="0"/>
                                  </p:stCondLst>
                                  <p:iterate>
                                    <p:tmAbs val="0"/>
                                  </p:iterate>
                                  <p:childTnLst>
                                    <p:set>
                                      <p:cBhvr>
                                        <p:cTn id="51" fill="hold"/>
                                        <p:tgtEl>
                                          <p:spTgt spid="194"/>
                                        </p:tgtEl>
                                        <p:attrNameLst>
                                          <p:attrName>style.visibility</p:attrName>
                                        </p:attrNameLst>
                                      </p:cBhvr>
                                      <p:to>
                                        <p:strVal val="visible"/>
                                      </p:to>
                                    </p:set>
                                    <p:animEffect transition="in" filter="dissolve">
                                      <p:cBhvr>
                                        <p:cTn id="52" dur="1000"/>
                                        <p:tgtEl>
                                          <p:spTgt spid="194"/>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iterate>
                                    <p:tmAbs val="0"/>
                                  </p:iterate>
                                  <p:childTnLst>
                                    <p:set>
                                      <p:cBhvr>
                                        <p:cTn id="56" fill="hold"/>
                                        <p:tgtEl>
                                          <p:spTgt spid="196"/>
                                        </p:tgtEl>
                                        <p:attrNameLst>
                                          <p:attrName>style.visibility</p:attrName>
                                        </p:attrNameLst>
                                      </p:cBhvr>
                                      <p:to>
                                        <p:strVal val="visible"/>
                                      </p:to>
                                    </p:set>
                                  </p:childTnLst>
                                </p:cTn>
                              </p:par>
                            </p:childTnLst>
                          </p:cTn>
                        </p:par>
                        <p:par>
                          <p:cTn id="57" fill="hold">
                            <p:stCondLst>
                              <p:cond delay="0"/>
                            </p:stCondLst>
                            <p:childTnLst>
                              <p:par>
                                <p:cTn id="58" presetID="9" presetClass="entr" fill="hold" grpId="0" nodeType="afterEffect">
                                  <p:stCondLst>
                                    <p:cond delay="0"/>
                                  </p:stCondLst>
                                  <p:iterate>
                                    <p:tmAbs val="0"/>
                                  </p:iterate>
                                  <p:childTnLst>
                                    <p:set>
                                      <p:cBhvr>
                                        <p:cTn id="59" fill="hold"/>
                                        <p:tgtEl>
                                          <p:spTgt spid="207"/>
                                        </p:tgtEl>
                                        <p:attrNameLst>
                                          <p:attrName>style.visibility</p:attrName>
                                        </p:attrNameLst>
                                      </p:cBhvr>
                                      <p:to>
                                        <p:strVal val="visible"/>
                                      </p:to>
                                    </p:set>
                                    <p:animEffect transition="in" filter="dissolve">
                                      <p:cBhvr>
                                        <p:cTn id="60" dur="2000"/>
                                        <p:tgtEl>
                                          <p:spTgt spid="207"/>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iterate>
                                    <p:tmAbs val="0"/>
                                  </p:iterate>
                                  <p:childTnLst>
                                    <p:set>
                                      <p:cBhvr>
                                        <p:cTn id="64" fill="hold"/>
                                        <p:tgtEl>
                                          <p:spTgt spid="197"/>
                                        </p:tgtEl>
                                        <p:attrNameLst>
                                          <p:attrName>style.visibility</p:attrName>
                                        </p:attrNameLst>
                                      </p:cBhvr>
                                      <p:to>
                                        <p:strVal val="visible"/>
                                      </p:to>
                                    </p:set>
                                  </p:childTnLst>
                                </p:cTn>
                              </p:par>
                            </p:childTnLst>
                          </p:cTn>
                        </p:par>
                        <p:par>
                          <p:cTn id="65" fill="hold">
                            <p:stCondLst>
                              <p:cond delay="0"/>
                            </p:stCondLst>
                            <p:childTnLst>
                              <p:par>
                                <p:cTn id="66" presetID="9" presetClass="entr" fill="hold" grpId="0" nodeType="afterEffect">
                                  <p:stCondLst>
                                    <p:cond delay="0"/>
                                  </p:stCondLst>
                                  <p:iterate>
                                    <p:tmAbs val="0"/>
                                  </p:iterate>
                                  <p:childTnLst>
                                    <p:set>
                                      <p:cBhvr>
                                        <p:cTn id="67" fill="hold"/>
                                        <p:tgtEl>
                                          <p:spTgt spid="205"/>
                                        </p:tgtEl>
                                        <p:attrNameLst>
                                          <p:attrName>style.visibility</p:attrName>
                                        </p:attrNameLst>
                                      </p:cBhvr>
                                      <p:to>
                                        <p:strVal val="visible"/>
                                      </p:to>
                                    </p:set>
                                    <p:animEffect transition="in" filter="dissolve">
                                      <p:cBhvr>
                                        <p:cTn id="68" dur="2000"/>
                                        <p:tgtEl>
                                          <p:spTgt spid="205"/>
                                        </p:tgtEl>
                                      </p:cBhvr>
                                    </p:animEffect>
                                  </p:childTnLst>
                                </p:cTn>
                              </p:par>
                            </p:childTnLst>
                          </p:cTn>
                        </p:par>
                        <p:par>
                          <p:cTn id="69" fill="hold">
                            <p:stCondLst>
                              <p:cond delay="2000"/>
                            </p:stCondLst>
                            <p:childTnLst>
                              <p:par>
                                <p:cTn id="70" presetID="9" presetClass="entr" fill="hold" grpId="0" nodeType="afterEffect">
                                  <p:stCondLst>
                                    <p:cond delay="0"/>
                                  </p:stCondLst>
                                  <p:iterate>
                                    <p:tmAbs val="0"/>
                                  </p:iterate>
                                  <p:childTnLst>
                                    <p:set>
                                      <p:cBhvr>
                                        <p:cTn id="71" fill="hold"/>
                                        <p:tgtEl>
                                          <p:spTgt spid="206"/>
                                        </p:tgtEl>
                                        <p:attrNameLst>
                                          <p:attrName>style.visibility</p:attrName>
                                        </p:attrNameLst>
                                      </p:cBhvr>
                                      <p:to>
                                        <p:strVal val="visible"/>
                                      </p:to>
                                    </p:set>
                                    <p:animEffect transition="in" filter="dissolve">
                                      <p:cBhvr>
                                        <p:cTn id="72" dur="2000"/>
                                        <p:tgtEl>
                                          <p:spTgt spid="206"/>
                                        </p:tgtEl>
                                      </p:cBhvr>
                                    </p:animEffect>
                                  </p:childTnLst>
                                </p:cTn>
                              </p:par>
                            </p:childTnLst>
                          </p:cTn>
                        </p:par>
                        <p:par>
                          <p:cTn id="73" fill="hold">
                            <p:stCondLst>
                              <p:cond delay="4000"/>
                            </p:stCondLst>
                            <p:childTnLst>
                              <p:par>
                                <p:cTn id="74" presetID="9" presetClass="entr" fill="hold" grpId="0" nodeType="afterEffect">
                                  <p:stCondLst>
                                    <p:cond delay="0"/>
                                  </p:stCondLst>
                                  <p:iterate>
                                    <p:tmAbs val="0"/>
                                  </p:iterate>
                                  <p:childTnLst>
                                    <p:set>
                                      <p:cBhvr>
                                        <p:cTn id="75" fill="hold"/>
                                        <p:tgtEl>
                                          <p:spTgt spid="204"/>
                                        </p:tgtEl>
                                        <p:attrNameLst>
                                          <p:attrName>style.visibility</p:attrName>
                                        </p:attrNameLst>
                                      </p:cBhvr>
                                      <p:to>
                                        <p:strVal val="visible"/>
                                      </p:to>
                                    </p:set>
                                    <p:animEffect transition="in" filter="dissolve">
                                      <p:cBhvr>
                                        <p:cTn id="76" dur="2000"/>
                                        <p:tgtEl>
                                          <p:spTgt spid="204"/>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iterate>
                                    <p:tmAbs val="0"/>
                                  </p:iterate>
                                  <p:childTnLst>
                                    <p:set>
                                      <p:cBhvr>
                                        <p:cTn id="80" fill="hold"/>
                                        <p:tgtEl>
                                          <p:spTgt spid="21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1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0" animBg="1" advAuto="0"/>
      <p:bldP spid="191" grpId="0" animBg="1" advAuto="0"/>
      <p:bldP spid="192" grpId="0" animBg="1" advAuto="0"/>
      <p:bldP spid="193" grpId="0" animBg="1" advAuto="0"/>
      <p:bldP spid="194" grpId="0" animBg="1" advAuto="0"/>
      <p:bldP spid="195" grpId="0" animBg="1" advAuto="0"/>
      <p:bldP spid="196" grpId="0" animBg="1" advAuto="0"/>
      <p:bldP spid="197" grpId="0" animBg="1" advAuto="0"/>
      <p:bldP spid="198" grpId="0" animBg="1" advAuto="0"/>
      <p:bldP spid="199" grpId="0" animBg="1" advAuto="0"/>
      <p:bldP spid="200" grpId="0" animBg="1" advAuto="0"/>
      <p:bldP spid="201" grpId="0" animBg="1" advAuto="0"/>
      <p:bldP spid="202" grpId="0" animBg="1" advAuto="0"/>
      <p:bldP spid="203" grpId="0" animBg="1" advAuto="0"/>
      <p:bldP spid="204" grpId="0" animBg="1" advAuto="0"/>
      <p:bldP spid="205" grpId="0" animBg="1" advAuto="0"/>
      <p:bldP spid="206" grpId="0" animBg="1" advAuto="0"/>
      <p:bldP spid="207" grpId="0" animBg="1" advAuto="0"/>
      <p:bldP spid="214" grpId="0" animBg="1"/>
      <p:bldP spid="213" grpId="0" animBg="1" advAuto="0"/>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18"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19" name="Dauer"/>
          <p:cNvSpPr txBox="1"/>
          <p:nvPr/>
        </p:nvSpPr>
        <p:spPr>
          <a:xfrm>
            <a:off x="1338729" y="1238250"/>
            <a:ext cx="20612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Dauer</a:t>
            </a:r>
          </a:p>
        </p:txBody>
      </p:sp>
      <p:graphicFrame>
        <p:nvGraphicFramePr>
          <p:cNvPr id="220" name="Tabelle"/>
          <p:cNvGraphicFramePr/>
          <p:nvPr/>
        </p:nvGraphicFramePr>
        <p:xfrm>
          <a:off x="508000" y="2717800"/>
          <a:ext cx="12001500" cy="5750560"/>
        </p:xfrm>
        <a:graphic>
          <a:graphicData uri="http://schemas.openxmlformats.org/drawingml/2006/table">
            <a:tbl>
              <a:tblPr firstRow="1" firstCol="1">
                <a:tableStyleId>{4C3C2611-4C71-4FC5-86AE-919BDF0F9419}</a:tableStyleId>
              </a:tblPr>
              <a:tblGrid>
                <a:gridCol w="2997200">
                  <a:extLst>
                    <a:ext uri="{9D8B030D-6E8A-4147-A177-3AD203B41FA5}">
                      <a16:colId xmlns:a16="http://schemas.microsoft.com/office/drawing/2014/main" val="20000"/>
                    </a:ext>
                  </a:extLst>
                </a:gridCol>
                <a:gridCol w="3265834">
                  <a:extLst>
                    <a:ext uri="{9D8B030D-6E8A-4147-A177-3AD203B41FA5}">
                      <a16:colId xmlns:a16="http://schemas.microsoft.com/office/drawing/2014/main" val="20001"/>
                    </a:ext>
                  </a:extLst>
                </a:gridCol>
                <a:gridCol w="2238375">
                  <a:extLst>
                    <a:ext uri="{9D8B030D-6E8A-4147-A177-3AD203B41FA5}">
                      <a16:colId xmlns:a16="http://schemas.microsoft.com/office/drawing/2014/main" val="20002"/>
                    </a:ext>
                  </a:extLst>
                </a:gridCol>
                <a:gridCol w="3487390">
                  <a:extLst>
                    <a:ext uri="{9D8B030D-6E8A-4147-A177-3AD203B41FA5}">
                      <a16:colId xmlns:a16="http://schemas.microsoft.com/office/drawing/2014/main" val="20003"/>
                    </a:ext>
                  </a:extLst>
                </a:gridCol>
              </a:tblGrid>
              <a:tr h="956309">
                <a:tc>
                  <a:txBody>
                    <a:bodyPr/>
                    <a:lstStyle/>
                    <a:p>
                      <a:pPr defTabSz="914400">
                        <a:tabLst>
                          <a:tab pos="1663700" algn="l"/>
                        </a:tabLst>
                        <a:defRPr sz="1800" b="0">
                          <a:solidFill>
                            <a:srgbClr val="000000"/>
                          </a:solidFill>
                        </a:defRPr>
                      </a:pPr>
                      <a:r>
                        <a:rPr sz="2000" b="1">
                          <a:latin typeface="Avenir Next Regular"/>
                          <a:ea typeface="Avenir Next Regular"/>
                          <a:cs typeface="Avenir Next Regular"/>
                          <a:sym typeface="Avenir Next Regular"/>
                        </a:rPr>
                        <a:t>Erzählgeschwindigkeit</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914400">
                        <a:tabLst>
                          <a:tab pos="1663700" algn="l"/>
                        </a:tabLst>
                        <a:defRPr sz="1800" b="0">
                          <a:solidFill>
                            <a:srgbClr val="000000"/>
                          </a:solidFill>
                        </a:defRPr>
                      </a:pPr>
                      <a:r>
                        <a:rPr sz="2200" b="1">
                          <a:latin typeface="Avenir Next Regular"/>
                          <a:ea typeface="Avenir Next Regular"/>
                          <a:cs typeface="Avenir Next Regular"/>
                          <a:sym typeface="Avenir Next Regular"/>
                        </a:rPr>
                        <a:t>Erzählzeit</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914400">
                        <a:tabLst>
                          <a:tab pos="1663700" algn="l"/>
                        </a:tabLst>
                        <a:defRPr sz="1800" b="0">
                          <a:solidFill>
                            <a:srgbClr val="000000"/>
                          </a:solidFill>
                        </a:defRPr>
                      </a:pPr>
                      <a:r>
                        <a:rPr sz="2200" b="1">
                          <a:latin typeface="Avenir Next Regular"/>
                          <a:ea typeface="Avenir Next Regular"/>
                          <a:cs typeface="Avenir Next Regular"/>
                          <a:sym typeface="Avenir Next Regular"/>
                        </a:rPr>
                        <a:t>Beziehung</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914400">
                        <a:tabLst>
                          <a:tab pos="1663700" algn="l"/>
                        </a:tabLst>
                        <a:defRPr sz="1800" b="0">
                          <a:solidFill>
                            <a:srgbClr val="000000"/>
                          </a:solidFill>
                        </a:defRPr>
                      </a:pPr>
                      <a:r>
                        <a:rPr sz="2200" b="1">
                          <a:latin typeface="Avenir Next Regular"/>
                          <a:ea typeface="Avenir Next Regular"/>
                          <a:cs typeface="Avenir Next Regular"/>
                          <a:sym typeface="Avenir Next Regular"/>
                        </a:rPr>
                        <a:t>Erzählte Zeit</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extLst>
                  <a:ext uri="{0D108BD9-81ED-4DB2-BD59-A6C34878D82A}">
                    <a16:rowId xmlns:a16="http://schemas.microsoft.com/office/drawing/2014/main" val="10000"/>
                  </a:ext>
                </a:extLst>
              </a:tr>
              <a:tr h="956309">
                <a:tc>
                  <a:txBody>
                    <a:bodyPr/>
                    <a:lstStyle/>
                    <a:p>
                      <a:pPr defTabSz="914400">
                        <a:defRPr sz="1800" b="0">
                          <a:solidFill>
                            <a:srgbClr val="000000"/>
                          </a:solidFill>
                        </a:defRPr>
                      </a:pPr>
                      <a:r>
                        <a:rPr sz="2000" b="1">
                          <a:latin typeface="Avenir Next Regular"/>
                          <a:ea typeface="Avenir Next Regular"/>
                          <a:cs typeface="Avenir Next Regular"/>
                          <a:sym typeface="Avenir Next Regular"/>
                        </a:rPr>
                        <a:t>Szene</a:t>
                      </a:r>
                    </a:p>
                  </a:txBody>
                  <a:tcPr marL="50800" marR="50800" marT="50800" marB="50800" anchor="ctr" horzOverflow="overflow">
                    <a:lnL w="12700">
                      <a:solidFill>
                        <a:srgbClr val="000000"/>
                      </a:solidFill>
                      <a:miter lim="400000"/>
                    </a:lnL>
                    <a:lnR w="254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Dauer der Erzählung</a:t>
                      </a:r>
                    </a:p>
                  </a:txBody>
                  <a:tcPr marL="50800" marR="50800" marT="50800" marB="50800" anchor="ctr" horzOverflow="overflow">
                    <a:lnL w="254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449580">
                        <a:defRPr sz="1800"/>
                      </a:pPr>
                      <a:r>
                        <a:rPr sz="2200">
                          <a:latin typeface="Avenir Next Regular"/>
                          <a:ea typeface="Avenir Next Regular"/>
                          <a:cs typeface="Avenir Next Regular"/>
                          <a:sym typeface="Avenir Next Regular"/>
                        </a:rPr>
                        <a:t>≈ (gleich)</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Dauer des Geschehens</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extLst>
                  <a:ext uri="{0D108BD9-81ED-4DB2-BD59-A6C34878D82A}">
                    <a16:rowId xmlns:a16="http://schemas.microsoft.com/office/drawing/2014/main" val="10001"/>
                  </a:ext>
                </a:extLst>
              </a:tr>
              <a:tr h="956309">
                <a:tc>
                  <a:txBody>
                    <a:bodyPr/>
                    <a:lstStyle/>
                    <a:p>
                      <a:pPr defTabSz="914400">
                        <a:defRPr sz="1800" b="0">
                          <a:solidFill>
                            <a:srgbClr val="000000"/>
                          </a:solidFill>
                        </a:defRPr>
                      </a:pPr>
                      <a:r>
                        <a:rPr sz="2000" b="1">
                          <a:latin typeface="Avenir Next Regular"/>
                          <a:ea typeface="Avenir Next Regular"/>
                          <a:cs typeface="Avenir Next Regular"/>
                          <a:sym typeface="Avenir Next Regular"/>
                        </a:rPr>
                        <a:t>Dehnung</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Dauer der Erzählung</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&gt; (länger als)</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Dauer des Geschehens</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2"/>
                  </a:ext>
                </a:extLst>
              </a:tr>
              <a:tr h="956309">
                <a:tc>
                  <a:txBody>
                    <a:bodyPr/>
                    <a:lstStyle/>
                    <a:p>
                      <a:pPr defTabSz="914400">
                        <a:defRPr sz="1800" b="0">
                          <a:solidFill>
                            <a:srgbClr val="000000"/>
                          </a:solidFill>
                        </a:defRPr>
                      </a:pPr>
                      <a:r>
                        <a:rPr sz="2000" b="1">
                          <a:latin typeface="Avenir Next Regular"/>
                          <a:ea typeface="Avenir Next Regular"/>
                          <a:cs typeface="Avenir Next Regular"/>
                          <a:sym typeface="Avenir Next Regular"/>
                        </a:rPr>
                        <a:t>Raffung</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Dauer der Erzählung</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&lt; (kürzer als)</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Dauer des Geschehens</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3"/>
                  </a:ext>
                </a:extLst>
              </a:tr>
              <a:tr h="956309">
                <a:tc>
                  <a:txBody>
                    <a:bodyPr/>
                    <a:lstStyle/>
                    <a:p>
                      <a:pPr defTabSz="914400">
                        <a:defRPr sz="1800" b="0">
                          <a:solidFill>
                            <a:srgbClr val="000000"/>
                          </a:solidFill>
                        </a:defRPr>
                      </a:pPr>
                      <a:r>
                        <a:rPr sz="2000" b="1">
                          <a:latin typeface="Avenir Next Regular"/>
                          <a:ea typeface="Avenir Next Regular"/>
                          <a:cs typeface="Avenir Next Regular"/>
                          <a:sym typeface="Avenir Next Regular"/>
                        </a:rPr>
                        <a:t>Ellipse</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Dauer der Erzählung</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 = 0 &lt;</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Dauer des Geschehens</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4"/>
                  </a:ext>
                </a:extLst>
              </a:tr>
              <a:tr h="956309">
                <a:tc>
                  <a:txBody>
                    <a:bodyPr/>
                    <a:lstStyle/>
                    <a:p>
                      <a:pPr defTabSz="914400">
                        <a:defRPr sz="1800" b="0">
                          <a:solidFill>
                            <a:srgbClr val="000000"/>
                          </a:solidFill>
                        </a:defRPr>
                      </a:pPr>
                      <a:r>
                        <a:rPr sz="2000" b="1">
                          <a:latin typeface="Avenir Next Regular"/>
                          <a:ea typeface="Avenir Next Regular"/>
                          <a:cs typeface="Avenir Next Regular"/>
                          <a:sym typeface="Avenir Next Regular"/>
                        </a:rPr>
                        <a:t>Pause</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Dauer der Erzählung</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&gt; 0 =</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Dauer des Geschehens</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5"/>
                  </a:ext>
                </a:extLst>
              </a:tr>
            </a:tbl>
          </a:graphicData>
        </a:graphic>
      </p:graphicFrame>
      <p:sp>
        <p:nvSpPr>
          <p:cNvPr id="221" name="Martínez/Scheffel 2019, S. 47"/>
          <p:cNvSpPr txBox="1"/>
          <p:nvPr/>
        </p:nvSpPr>
        <p:spPr>
          <a:xfrm>
            <a:off x="10948760" y="8585834"/>
            <a:ext cx="1532738" cy="241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800" b="0" spc="16">
                <a:latin typeface="Avenir Next Medium"/>
                <a:ea typeface="Avenir Next Medium"/>
                <a:cs typeface="Avenir Next Medium"/>
                <a:sym typeface="Avenir Next Medium"/>
              </a:defRPr>
            </a:lvl1pPr>
          </a:lstStyle>
          <a:p>
            <a:r>
              <a:t>Martínez/Scheffel 2019, S. 47</a:t>
            </a:r>
          </a:p>
        </p:txBody>
      </p:sp>
      <p:sp>
        <p:nvSpPr>
          <p:cNvPr id="222"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462280">
              <a:lnSpc>
                <a:spcPct val="100000"/>
              </a:lnSpc>
              <a:defRPr sz="2800" cap="none" spc="0">
                <a:solidFill>
                  <a:srgbClr val="000000"/>
                </a:solidFill>
              </a:defRPr>
            </a:lvl1pPr>
          </a:lstStyle>
          <a:p>
            <a:r>
              <a:t>II. ZEIT</a:t>
            </a:r>
          </a:p>
        </p:txBody>
      </p:sp>
      <p:pic>
        <p:nvPicPr>
          <p:cNvPr id="223"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224"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25" name="1"/>
          <p:cNvSpPr txBox="1"/>
          <p:nvPr/>
        </p:nvSpPr>
        <p:spPr>
          <a:xfrm>
            <a:off x="519437" y="1231900"/>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1</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 grpId="0" animBg="1" advAuto="0"/>
      <p:bldP spid="220" grpId="0" animBg="1" advAuto="0"/>
      <p:bldP spid="225"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29"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30"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462280">
              <a:lnSpc>
                <a:spcPct val="100000"/>
              </a:lnSpc>
              <a:defRPr sz="2800" cap="none" spc="0">
                <a:solidFill>
                  <a:srgbClr val="000000"/>
                </a:solidFill>
              </a:defRPr>
            </a:lvl1pPr>
          </a:lstStyle>
          <a:p>
            <a:r>
              <a:t>II. ZEIT</a:t>
            </a:r>
          </a:p>
        </p:txBody>
      </p:sp>
      <p:pic>
        <p:nvPicPr>
          <p:cNvPr id="231"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232" name="zeitraffendes Erzählen"/>
          <p:cNvSpPr/>
          <p:nvPr/>
        </p:nvSpPr>
        <p:spPr>
          <a:xfrm>
            <a:off x="514350" y="1310879"/>
            <a:ext cx="3377229"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zeitraffendes Erzählen</a:t>
            </a:r>
          </a:p>
        </p:txBody>
      </p:sp>
      <p:sp>
        <p:nvSpPr>
          <p:cNvPr id="233" name="zeitdehnendes Erzählen"/>
          <p:cNvSpPr/>
          <p:nvPr/>
        </p:nvSpPr>
        <p:spPr>
          <a:xfrm>
            <a:off x="514350" y="4348118"/>
            <a:ext cx="3377229"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zeitdehnendes Erzählen</a:t>
            </a:r>
          </a:p>
        </p:txBody>
      </p:sp>
      <p:sp>
        <p:nvSpPr>
          <p:cNvPr id="234" name="zeitdeckendes Erzählen"/>
          <p:cNvSpPr/>
          <p:nvPr/>
        </p:nvSpPr>
        <p:spPr>
          <a:xfrm>
            <a:off x="514350" y="2882832"/>
            <a:ext cx="3377229"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zeitdeckendes Erzählen</a:t>
            </a:r>
          </a:p>
        </p:txBody>
      </p:sp>
      <p:sp>
        <p:nvSpPr>
          <p:cNvPr id="235" name="Ellipse"/>
          <p:cNvSpPr/>
          <p:nvPr/>
        </p:nvSpPr>
        <p:spPr>
          <a:xfrm>
            <a:off x="514350" y="5808725"/>
            <a:ext cx="3377229"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Ellipse</a:t>
            </a:r>
          </a:p>
        </p:txBody>
      </p:sp>
      <p:sp>
        <p:nvSpPr>
          <p:cNvPr id="236" name="Pause"/>
          <p:cNvSpPr/>
          <p:nvPr/>
        </p:nvSpPr>
        <p:spPr>
          <a:xfrm>
            <a:off x="514350" y="7385356"/>
            <a:ext cx="3377229"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Pause</a:t>
            </a:r>
          </a:p>
        </p:txBody>
      </p:sp>
      <p:sp>
        <p:nvSpPr>
          <p:cNvPr id="237" name="Linie"/>
          <p:cNvSpPr/>
          <p:nvPr/>
        </p:nvSpPr>
        <p:spPr>
          <a:xfrm>
            <a:off x="4621498" y="1806541"/>
            <a:ext cx="2360575" cy="1"/>
          </a:xfrm>
          <a:prstGeom prst="line">
            <a:avLst/>
          </a:prstGeom>
          <a:ln w="25400">
            <a:solidFill>
              <a:srgbClr val="000000"/>
            </a:solidFill>
            <a:miter lim="400000"/>
            <a:tailEnd type="arrow"/>
          </a:ln>
        </p:spPr>
        <p:txBody>
          <a:bodyPr lIns="50800" tIns="50800" rIns="50800" bIns="50800" anchor="ctr"/>
          <a:lstStyle/>
          <a:p>
            <a:endParaRPr/>
          </a:p>
        </p:txBody>
      </p:sp>
      <p:sp>
        <p:nvSpPr>
          <p:cNvPr id="238" name="Aeneis, Bücher 2 und 3"/>
          <p:cNvSpPr/>
          <p:nvPr/>
        </p:nvSpPr>
        <p:spPr>
          <a:xfrm>
            <a:off x="7709451" y="1310879"/>
            <a:ext cx="4778397"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Aeneis, Bücher 2 und 3</a:t>
            </a:r>
          </a:p>
        </p:txBody>
      </p:sp>
      <p:sp>
        <p:nvSpPr>
          <p:cNvPr id="239" name="Aeneis, Buch 4:…"/>
          <p:cNvSpPr/>
          <p:nvPr/>
        </p:nvSpPr>
        <p:spPr>
          <a:xfrm>
            <a:off x="7709451" y="2882832"/>
            <a:ext cx="4778397" cy="1035957"/>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Aeneis, Buch 4: </a:t>
            </a:r>
          </a:p>
          <a:p>
            <a:pPr defTabSz="825500">
              <a:defRPr sz="2000">
                <a:latin typeface="Avenir Next Regular"/>
                <a:ea typeface="Avenir Next Regular"/>
                <a:cs typeface="Avenir Next Regular"/>
                <a:sym typeface="Avenir Next Regular"/>
              </a:defRPr>
            </a:pPr>
            <a:r>
              <a:t>Gespräch zwischen Dido und Aeneas</a:t>
            </a:r>
          </a:p>
        </p:txBody>
      </p:sp>
      <p:sp>
        <p:nvSpPr>
          <p:cNvPr id="240" name="Aeneis, Buch 10:…"/>
          <p:cNvSpPr/>
          <p:nvPr/>
        </p:nvSpPr>
        <p:spPr>
          <a:xfrm>
            <a:off x="7709451" y="4303484"/>
            <a:ext cx="4778397" cy="1035958"/>
          </a:xfrm>
          <a:prstGeom prst="roundRect">
            <a:avLst>
              <a:gd name="adj" fmla="val 19217"/>
            </a:avLst>
          </a:prstGeom>
          <a:ln w="50800">
            <a:solidFill>
              <a:schemeClr val="accent6"/>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Aeneis, Buch 10: </a:t>
            </a:r>
          </a:p>
          <a:p>
            <a:pPr defTabSz="825500">
              <a:defRPr sz="2000">
                <a:latin typeface="Avenir Next Regular"/>
                <a:ea typeface="Avenir Next Regular"/>
                <a:cs typeface="Avenir Next Regular"/>
                <a:sym typeface="Avenir Next Regular"/>
              </a:defRPr>
            </a:pPr>
            <a:r>
              <a:t>Turnus gegen Pallas</a:t>
            </a:r>
          </a:p>
        </p:txBody>
      </p:sp>
      <p:sp>
        <p:nvSpPr>
          <p:cNvPr id="241" name="Aeneis, Buch 7:…"/>
          <p:cNvSpPr/>
          <p:nvPr/>
        </p:nvSpPr>
        <p:spPr>
          <a:xfrm>
            <a:off x="7709451" y="5833262"/>
            <a:ext cx="4778397" cy="1035957"/>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Aeneis, Buch 7: </a:t>
            </a:r>
          </a:p>
          <a:p>
            <a:pPr defTabSz="825500">
              <a:defRPr sz="2000">
                <a:latin typeface="Avenir Next Regular"/>
                <a:ea typeface="Avenir Next Regular"/>
                <a:cs typeface="Avenir Next Regular"/>
                <a:sym typeface="Avenir Next Regular"/>
              </a:defRPr>
            </a:pPr>
            <a:r>
              <a:t>Erfüllung des Tisch-Prodigiums</a:t>
            </a:r>
          </a:p>
        </p:txBody>
      </p:sp>
      <p:sp>
        <p:nvSpPr>
          <p:cNvPr id="242" name="Aeneis, Buch 1:…"/>
          <p:cNvSpPr/>
          <p:nvPr/>
        </p:nvSpPr>
        <p:spPr>
          <a:xfrm>
            <a:off x="7709451" y="7363040"/>
            <a:ext cx="4778397" cy="1035957"/>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Aeneis, Buch 1: </a:t>
            </a:r>
          </a:p>
          <a:p>
            <a:pPr defTabSz="825500">
              <a:defRPr sz="2000">
                <a:latin typeface="Avenir Next Regular"/>
                <a:ea typeface="Avenir Next Regular"/>
                <a:cs typeface="Avenir Next Regular"/>
                <a:sym typeface="Avenir Next Regular"/>
              </a:defRPr>
            </a:pPr>
            <a:r>
              <a:t>Dido als Diana (Gleichnis)</a:t>
            </a:r>
          </a:p>
        </p:txBody>
      </p:sp>
      <p:sp>
        <p:nvSpPr>
          <p:cNvPr id="243" name="Linie"/>
          <p:cNvSpPr/>
          <p:nvPr/>
        </p:nvSpPr>
        <p:spPr>
          <a:xfrm>
            <a:off x="4621498" y="3400811"/>
            <a:ext cx="2360575" cy="1"/>
          </a:xfrm>
          <a:prstGeom prst="line">
            <a:avLst/>
          </a:prstGeom>
          <a:ln w="25400">
            <a:solidFill>
              <a:srgbClr val="000000"/>
            </a:solidFill>
            <a:miter lim="400000"/>
            <a:tailEnd type="arrow"/>
          </a:ln>
        </p:spPr>
        <p:txBody>
          <a:bodyPr lIns="50800" tIns="50800" rIns="50800" bIns="50800" anchor="ctr"/>
          <a:lstStyle/>
          <a:p>
            <a:endParaRPr/>
          </a:p>
        </p:txBody>
      </p:sp>
      <p:sp>
        <p:nvSpPr>
          <p:cNvPr id="244" name="Linie"/>
          <p:cNvSpPr/>
          <p:nvPr/>
        </p:nvSpPr>
        <p:spPr>
          <a:xfrm>
            <a:off x="4621498" y="4843779"/>
            <a:ext cx="2360575" cy="1"/>
          </a:xfrm>
          <a:prstGeom prst="line">
            <a:avLst/>
          </a:prstGeom>
          <a:ln w="25400">
            <a:solidFill>
              <a:srgbClr val="000000"/>
            </a:solidFill>
            <a:miter lim="400000"/>
            <a:tailEnd type="arrow"/>
          </a:ln>
        </p:spPr>
        <p:txBody>
          <a:bodyPr lIns="50800" tIns="50800" rIns="50800" bIns="50800" anchor="ctr"/>
          <a:lstStyle/>
          <a:p>
            <a:endParaRPr/>
          </a:p>
        </p:txBody>
      </p:sp>
      <p:sp>
        <p:nvSpPr>
          <p:cNvPr id="245" name="Linie"/>
          <p:cNvSpPr/>
          <p:nvPr/>
        </p:nvSpPr>
        <p:spPr>
          <a:xfrm>
            <a:off x="4621498" y="6326703"/>
            <a:ext cx="2360575" cy="1"/>
          </a:xfrm>
          <a:prstGeom prst="line">
            <a:avLst/>
          </a:prstGeom>
          <a:ln w="25400">
            <a:solidFill>
              <a:srgbClr val="000000"/>
            </a:solidFill>
            <a:miter lim="400000"/>
            <a:tailEnd type="arrow"/>
          </a:ln>
        </p:spPr>
        <p:txBody>
          <a:bodyPr lIns="50800" tIns="50800" rIns="50800" bIns="50800" anchor="ctr"/>
          <a:lstStyle/>
          <a:p>
            <a:endParaRPr/>
          </a:p>
        </p:txBody>
      </p:sp>
      <p:sp>
        <p:nvSpPr>
          <p:cNvPr id="246" name="Linie"/>
          <p:cNvSpPr/>
          <p:nvPr/>
        </p:nvSpPr>
        <p:spPr>
          <a:xfrm>
            <a:off x="4621498" y="7881018"/>
            <a:ext cx="2360575" cy="1"/>
          </a:xfrm>
          <a:prstGeom prst="line">
            <a:avLst/>
          </a:prstGeom>
          <a:ln w="25400">
            <a:solidFill>
              <a:srgbClr val="000000"/>
            </a:solidFill>
            <a:miter lim="400000"/>
            <a:tailEnd type="arrow"/>
          </a:ln>
        </p:spPr>
        <p:txBody>
          <a:bodyPr lIns="50800" tIns="50800" rIns="50800" bIns="50800" anchor="ctr"/>
          <a:lstStyle/>
          <a:p>
            <a:endParaRPr/>
          </a:p>
        </p:txBody>
      </p:sp>
      <p:sp>
        <p:nvSpPr>
          <p:cNvPr id="247"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fill="hold" grpId="0" nodeType="clickEffect">
                                  <p:stCondLst>
                                    <p:cond delay="0"/>
                                  </p:stCondLst>
                                  <p:iterate>
                                    <p:tmAbs val="0"/>
                                  </p:iterate>
                                  <p:childTnLst>
                                    <p:set>
                                      <p:cBhvr>
                                        <p:cTn id="10" fill="hold"/>
                                        <p:tgtEl>
                                          <p:spTgt spid="237"/>
                                        </p:tgtEl>
                                        <p:attrNameLst>
                                          <p:attrName>style.visibility</p:attrName>
                                        </p:attrNameLst>
                                      </p:cBhvr>
                                      <p:to>
                                        <p:strVal val="visible"/>
                                      </p:to>
                                    </p:set>
                                    <p:animEffect transition="in" filter="dissolve">
                                      <p:cBhvr>
                                        <p:cTn id="11" dur="1000"/>
                                        <p:tgtEl>
                                          <p:spTgt spid="23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iterate>
                                    <p:tmAbs val="0"/>
                                  </p:iterate>
                                  <p:childTnLst>
                                    <p:set>
                                      <p:cBhvr>
                                        <p:cTn id="15" fill="hold"/>
                                        <p:tgtEl>
                                          <p:spTgt spid="23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iterate>
                                    <p:tmAbs val="0"/>
                                  </p:iterate>
                                  <p:childTnLst>
                                    <p:set>
                                      <p:cBhvr>
                                        <p:cTn id="19" fill="hold"/>
                                        <p:tgtEl>
                                          <p:spTgt spid="23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9" presetClass="entr" fill="hold" grpId="0" nodeType="clickEffect">
                                  <p:stCondLst>
                                    <p:cond delay="0"/>
                                  </p:stCondLst>
                                  <p:iterate>
                                    <p:tmAbs val="0"/>
                                  </p:iterate>
                                  <p:childTnLst>
                                    <p:set>
                                      <p:cBhvr>
                                        <p:cTn id="23" fill="hold"/>
                                        <p:tgtEl>
                                          <p:spTgt spid="243"/>
                                        </p:tgtEl>
                                        <p:attrNameLst>
                                          <p:attrName>style.visibility</p:attrName>
                                        </p:attrNameLst>
                                      </p:cBhvr>
                                      <p:to>
                                        <p:strVal val="visible"/>
                                      </p:to>
                                    </p:set>
                                    <p:animEffect transition="in" filter="dissolve">
                                      <p:cBhvr>
                                        <p:cTn id="24" dur="1000"/>
                                        <p:tgtEl>
                                          <p:spTgt spid="24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23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p:tmAbs val="0"/>
                                  </p:iterate>
                                  <p:childTnLst>
                                    <p:set>
                                      <p:cBhvr>
                                        <p:cTn id="32" fill="hold"/>
                                        <p:tgtEl>
                                          <p:spTgt spid="2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244"/>
                                        </p:tgtEl>
                                        <p:attrNameLst>
                                          <p:attrName>style.visibility</p:attrName>
                                        </p:attrNameLst>
                                      </p:cBhvr>
                                      <p:to>
                                        <p:strVal val="visible"/>
                                      </p:to>
                                    </p:set>
                                    <p:animEffect transition="in" filter="dissolve">
                                      <p:cBhvr>
                                        <p:cTn id="37" dur="1000"/>
                                        <p:tgtEl>
                                          <p:spTgt spid="24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iterate>
                                    <p:tmAbs val="0"/>
                                  </p:iterate>
                                  <p:childTnLst>
                                    <p:set>
                                      <p:cBhvr>
                                        <p:cTn id="41" fill="hold"/>
                                        <p:tgtEl>
                                          <p:spTgt spid="24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iterate>
                                    <p:tmAbs val="0"/>
                                  </p:iterate>
                                  <p:childTnLst>
                                    <p:set>
                                      <p:cBhvr>
                                        <p:cTn id="45" fill="hold"/>
                                        <p:tgtEl>
                                          <p:spTgt spid="23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9" presetClass="entr" fill="hold" grpId="0" nodeType="clickEffect">
                                  <p:stCondLst>
                                    <p:cond delay="0"/>
                                  </p:stCondLst>
                                  <p:iterate>
                                    <p:tmAbs val="0"/>
                                  </p:iterate>
                                  <p:childTnLst>
                                    <p:set>
                                      <p:cBhvr>
                                        <p:cTn id="49" fill="hold"/>
                                        <p:tgtEl>
                                          <p:spTgt spid="245"/>
                                        </p:tgtEl>
                                        <p:attrNameLst>
                                          <p:attrName>style.visibility</p:attrName>
                                        </p:attrNameLst>
                                      </p:cBhvr>
                                      <p:to>
                                        <p:strVal val="visible"/>
                                      </p:to>
                                    </p:set>
                                    <p:animEffect transition="in" filter="dissolve">
                                      <p:cBhvr>
                                        <p:cTn id="50" dur="1000"/>
                                        <p:tgtEl>
                                          <p:spTgt spid="245"/>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iterate>
                                    <p:tmAbs val="0"/>
                                  </p:iterate>
                                  <p:childTnLst>
                                    <p:set>
                                      <p:cBhvr>
                                        <p:cTn id="54" fill="hold"/>
                                        <p:tgtEl>
                                          <p:spTgt spid="24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iterate>
                                    <p:tmAbs val="0"/>
                                  </p:iterate>
                                  <p:childTnLst>
                                    <p:set>
                                      <p:cBhvr>
                                        <p:cTn id="58" fill="hold"/>
                                        <p:tgtEl>
                                          <p:spTgt spid="23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9" presetClass="entr" fill="hold" grpId="0" nodeType="clickEffect">
                                  <p:stCondLst>
                                    <p:cond delay="0"/>
                                  </p:stCondLst>
                                  <p:iterate>
                                    <p:tmAbs val="0"/>
                                  </p:iterate>
                                  <p:childTnLst>
                                    <p:set>
                                      <p:cBhvr>
                                        <p:cTn id="62" fill="hold"/>
                                        <p:tgtEl>
                                          <p:spTgt spid="246"/>
                                        </p:tgtEl>
                                        <p:attrNameLst>
                                          <p:attrName>style.visibility</p:attrName>
                                        </p:attrNameLst>
                                      </p:cBhvr>
                                      <p:to>
                                        <p:strVal val="visible"/>
                                      </p:to>
                                    </p:set>
                                    <p:animEffect transition="in" filter="dissolve">
                                      <p:cBhvr>
                                        <p:cTn id="63" dur="1000"/>
                                        <p:tgtEl>
                                          <p:spTgt spid="246"/>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iterate>
                                    <p:tmAbs val="0"/>
                                  </p:iterate>
                                  <p:childTnLst>
                                    <p:set>
                                      <p:cBhvr>
                                        <p:cTn id="67" fill="hold"/>
                                        <p:tgtEl>
                                          <p:spTgt spid="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 grpId="0" animBg="1" advAuto="0"/>
      <p:bldP spid="233" grpId="0" animBg="1" advAuto="0"/>
      <p:bldP spid="234" grpId="0" animBg="1" advAuto="0"/>
      <p:bldP spid="235" grpId="0" animBg="1" advAuto="0"/>
      <p:bldP spid="236" grpId="0" animBg="1" advAuto="0"/>
      <p:bldP spid="237" grpId="0" animBg="1" advAuto="0"/>
      <p:bldP spid="238" grpId="0" animBg="1" advAuto="0"/>
      <p:bldP spid="239" grpId="0" animBg="1" advAuto="0"/>
      <p:bldP spid="240" grpId="0" animBg="1" advAuto="0"/>
      <p:bldP spid="241" grpId="0" animBg="1" advAuto="0"/>
      <p:bldP spid="242" grpId="0" animBg="1" advAuto="0"/>
      <p:bldP spid="243" grpId="0" animBg="1" advAuto="0"/>
      <p:bldP spid="244" grpId="0" animBg="1" advAuto="0"/>
      <p:bldP spid="245" grpId="0" animBg="1" advAuto="0"/>
      <p:bldP spid="246"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51"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52" name="Dauer"/>
          <p:cNvSpPr txBox="1"/>
          <p:nvPr/>
        </p:nvSpPr>
        <p:spPr>
          <a:xfrm>
            <a:off x="1218181" y="953704"/>
            <a:ext cx="2061211" cy="9779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Dauer</a:t>
            </a:r>
          </a:p>
        </p:txBody>
      </p:sp>
      <p:sp>
        <p:nvSpPr>
          <p:cNvPr id="253"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462280">
              <a:lnSpc>
                <a:spcPct val="100000"/>
              </a:lnSpc>
              <a:defRPr sz="2800" cap="none" spc="0">
                <a:solidFill>
                  <a:srgbClr val="000000"/>
                </a:solidFill>
              </a:defRPr>
            </a:lvl1pPr>
          </a:lstStyle>
          <a:p>
            <a:r>
              <a:t>II. ZEIT</a:t>
            </a:r>
          </a:p>
        </p:txBody>
      </p:sp>
      <p:pic>
        <p:nvPicPr>
          <p:cNvPr id="254"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255" name="zeitdehnendes Erzählen…"/>
          <p:cNvSpPr/>
          <p:nvPr/>
        </p:nvSpPr>
        <p:spPr>
          <a:xfrm>
            <a:off x="9110619" y="1001943"/>
            <a:ext cx="3377229"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zeitdehnendes Erzählen</a:t>
            </a:r>
          </a:p>
          <a:p>
            <a:pPr defTabSz="825500">
              <a:defRPr sz="2000">
                <a:latin typeface="Avenir Next Regular"/>
                <a:ea typeface="Avenir Next Regular"/>
                <a:cs typeface="Avenir Next Regular"/>
                <a:sym typeface="Avenir Next Regular"/>
              </a:defRPr>
            </a:pPr>
            <a:r>
              <a:t>Aen. X 474-489</a:t>
            </a:r>
          </a:p>
        </p:txBody>
      </p:sp>
      <p:sp>
        <p:nvSpPr>
          <p:cNvPr id="256" name="At Pallas magnis emittit viribus hastam…"/>
          <p:cNvSpPr txBox="1"/>
          <p:nvPr/>
        </p:nvSpPr>
        <p:spPr>
          <a:xfrm>
            <a:off x="508000" y="2149857"/>
            <a:ext cx="6928612" cy="66167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a:t>At Pallas </a:t>
            </a:r>
            <a:r>
              <a:rPr dirty="0" err="1"/>
              <a:t>magnis</a:t>
            </a:r>
            <a:r>
              <a:rPr dirty="0"/>
              <a:t> </a:t>
            </a:r>
            <a:r>
              <a:rPr dirty="0" err="1"/>
              <a:t>emittit</a:t>
            </a:r>
            <a:r>
              <a:rPr dirty="0"/>
              <a:t> </a:t>
            </a:r>
            <a:r>
              <a:rPr dirty="0" err="1"/>
              <a:t>viribus</a:t>
            </a:r>
            <a:r>
              <a:rPr dirty="0"/>
              <a:t> </a:t>
            </a:r>
            <a:r>
              <a:rPr dirty="0" err="1"/>
              <a:t>hastam</a:t>
            </a:r>
            <a:endParaRPr dirty="0"/>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err="1"/>
              <a:t>vaginaque</a:t>
            </a:r>
            <a:r>
              <a:rPr dirty="0"/>
              <a:t> cava </a:t>
            </a:r>
            <a:r>
              <a:rPr dirty="0" err="1"/>
              <a:t>fulgentem</a:t>
            </a:r>
            <a:r>
              <a:rPr dirty="0"/>
              <a:t> </a:t>
            </a:r>
            <a:r>
              <a:rPr dirty="0" err="1"/>
              <a:t>deripit</a:t>
            </a:r>
            <a:r>
              <a:rPr dirty="0"/>
              <a:t> </a:t>
            </a:r>
            <a:r>
              <a:rPr dirty="0" err="1"/>
              <a:t>ensem</a:t>
            </a:r>
            <a:r>
              <a:rPr dirty="0"/>
              <a:t>.                   475</a:t>
            </a:r>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err="1"/>
              <a:t>Illa</a:t>
            </a:r>
            <a:r>
              <a:rPr dirty="0"/>
              <a:t> </a:t>
            </a:r>
            <a:r>
              <a:rPr dirty="0" err="1"/>
              <a:t>volans</a:t>
            </a:r>
            <a:r>
              <a:rPr dirty="0"/>
              <a:t> </a:t>
            </a:r>
            <a:r>
              <a:rPr dirty="0" err="1"/>
              <a:t>umeri</a:t>
            </a:r>
            <a:r>
              <a:rPr dirty="0"/>
              <a:t> </a:t>
            </a:r>
            <a:r>
              <a:rPr dirty="0" err="1"/>
              <a:t>surgunt</a:t>
            </a:r>
            <a:r>
              <a:rPr dirty="0"/>
              <a:t> qua </a:t>
            </a:r>
            <a:r>
              <a:rPr dirty="0" err="1"/>
              <a:t>tegmina</a:t>
            </a:r>
            <a:r>
              <a:rPr dirty="0"/>
              <a:t> summa</a:t>
            </a:r>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err="1"/>
              <a:t>incidit</a:t>
            </a:r>
            <a:r>
              <a:rPr dirty="0"/>
              <a:t>, </a:t>
            </a:r>
            <a:r>
              <a:rPr dirty="0" err="1"/>
              <a:t>atque</a:t>
            </a:r>
            <a:r>
              <a:rPr dirty="0"/>
              <a:t> </a:t>
            </a:r>
            <a:r>
              <a:rPr dirty="0" err="1"/>
              <a:t>viam</a:t>
            </a:r>
            <a:r>
              <a:rPr dirty="0"/>
              <a:t> </a:t>
            </a:r>
            <a:r>
              <a:rPr dirty="0" err="1"/>
              <a:t>clipei</a:t>
            </a:r>
            <a:r>
              <a:rPr dirty="0"/>
              <a:t> </a:t>
            </a:r>
            <a:r>
              <a:rPr dirty="0" err="1"/>
              <a:t>molita</a:t>
            </a:r>
            <a:r>
              <a:rPr dirty="0"/>
              <a:t> per </a:t>
            </a:r>
            <a:r>
              <a:rPr dirty="0" err="1"/>
              <a:t>oras</a:t>
            </a:r>
            <a:endParaRPr dirty="0"/>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a:t>tandem </a:t>
            </a:r>
            <a:r>
              <a:rPr dirty="0" err="1"/>
              <a:t>etiam</a:t>
            </a:r>
            <a:r>
              <a:rPr dirty="0"/>
              <a:t> </a:t>
            </a:r>
            <a:r>
              <a:rPr dirty="0" err="1"/>
              <a:t>magno</a:t>
            </a:r>
            <a:r>
              <a:rPr dirty="0"/>
              <a:t> </a:t>
            </a:r>
            <a:r>
              <a:rPr dirty="0" err="1"/>
              <a:t>strinxit</a:t>
            </a:r>
            <a:r>
              <a:rPr dirty="0"/>
              <a:t> de </a:t>
            </a:r>
            <a:r>
              <a:rPr dirty="0" err="1"/>
              <a:t>corpore</a:t>
            </a:r>
            <a:r>
              <a:rPr dirty="0"/>
              <a:t> </a:t>
            </a:r>
            <a:r>
              <a:rPr dirty="0" err="1"/>
              <a:t>Turni</a:t>
            </a:r>
            <a:r>
              <a:rPr dirty="0"/>
              <a:t>.</a:t>
            </a:r>
          </a:p>
          <a:p>
            <a:pPr algn="l" defTabSz="457200">
              <a:lnSpc>
                <a:spcPct val="120000"/>
              </a:lnSpc>
              <a:defRPr sz="2000">
                <a:solidFill>
                  <a:srgbClr val="333333"/>
                </a:solidFill>
                <a:latin typeface="Avenir Next Regular"/>
                <a:ea typeface="Avenir Next Regular"/>
                <a:cs typeface="Avenir Next Regular"/>
                <a:sym typeface="Avenir Next Regular"/>
              </a:defRPr>
            </a:pPr>
            <a:r>
              <a:rPr dirty="0" err="1"/>
              <a:t>Hic</a:t>
            </a:r>
            <a:r>
              <a:rPr dirty="0"/>
              <a:t> </a:t>
            </a:r>
            <a:r>
              <a:rPr dirty="0" err="1"/>
              <a:t>Turnus</a:t>
            </a:r>
            <a:r>
              <a:rPr dirty="0"/>
              <a:t> ferro </a:t>
            </a:r>
            <a:r>
              <a:rPr dirty="0" err="1"/>
              <a:t>praefixum</a:t>
            </a:r>
            <a:r>
              <a:rPr dirty="0"/>
              <a:t> </a:t>
            </a:r>
            <a:r>
              <a:rPr dirty="0" err="1"/>
              <a:t>robur</a:t>
            </a:r>
            <a:r>
              <a:rPr dirty="0"/>
              <a:t> </a:t>
            </a:r>
            <a:r>
              <a:rPr dirty="0" err="1"/>
              <a:t>acuto</a:t>
            </a:r>
            <a:endParaRPr dirty="0"/>
          </a:p>
          <a:p>
            <a:pPr algn="l" defTabSz="457200">
              <a:lnSpc>
                <a:spcPct val="120000"/>
              </a:lnSpc>
              <a:defRPr sz="2000" b="0">
                <a:solidFill>
                  <a:srgbClr val="333333"/>
                </a:solidFill>
                <a:latin typeface="Avenir Next Regular"/>
                <a:ea typeface="Avenir Next Regular"/>
                <a:cs typeface="Avenir Next Regular"/>
                <a:sym typeface="Avenir Next Regular"/>
              </a:defRPr>
            </a:pPr>
            <a:r>
              <a:rPr b="1" dirty="0"/>
              <a:t>in </a:t>
            </a:r>
            <a:r>
              <a:rPr b="1" dirty="0" err="1"/>
              <a:t>Pallanta</a:t>
            </a:r>
            <a:r>
              <a:rPr b="1" dirty="0"/>
              <a:t> </a:t>
            </a:r>
            <a:r>
              <a:rPr b="1" dirty="0" err="1"/>
              <a:t>diu</a:t>
            </a:r>
            <a:r>
              <a:rPr b="1" dirty="0"/>
              <a:t> </a:t>
            </a:r>
            <a:r>
              <a:rPr b="1" dirty="0" err="1"/>
              <a:t>librans</a:t>
            </a:r>
            <a:r>
              <a:rPr b="1" dirty="0"/>
              <a:t> </a:t>
            </a:r>
            <a:r>
              <a:rPr b="1" dirty="0" err="1"/>
              <a:t>iacit</a:t>
            </a:r>
            <a:r>
              <a:rPr b="1" dirty="0"/>
              <a:t> </a:t>
            </a:r>
            <a:r>
              <a:rPr b="1" dirty="0" err="1"/>
              <a:t>atque</a:t>
            </a:r>
            <a:r>
              <a:rPr b="1" dirty="0"/>
              <a:t> </a:t>
            </a:r>
            <a:r>
              <a:rPr b="1" dirty="0" err="1"/>
              <a:t>ita</a:t>
            </a:r>
            <a:r>
              <a:rPr b="1" dirty="0"/>
              <a:t> </a:t>
            </a:r>
            <a:r>
              <a:rPr b="1" dirty="0" err="1"/>
              <a:t>fatur</a:t>
            </a:r>
            <a:r>
              <a:rPr b="1" dirty="0"/>
              <a:t>: </a:t>
            </a:r>
            <a:r>
              <a:rPr dirty="0"/>
              <a:t>                   480</a:t>
            </a:r>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a:t>„</a:t>
            </a:r>
            <a:r>
              <a:rPr dirty="0" err="1"/>
              <a:t>Adspice</a:t>
            </a:r>
            <a:r>
              <a:rPr dirty="0"/>
              <a:t>, num mage sit nostrum </a:t>
            </a:r>
            <a:r>
              <a:rPr dirty="0" err="1"/>
              <a:t>penetrabile</a:t>
            </a:r>
            <a:r>
              <a:rPr dirty="0"/>
              <a:t> </a:t>
            </a:r>
            <a:r>
              <a:rPr dirty="0" err="1"/>
              <a:t>telum</a:t>
            </a:r>
            <a:r>
              <a:rPr dirty="0"/>
              <a:t>.“</a:t>
            </a:r>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err="1"/>
              <a:t>Dixerat</a:t>
            </a:r>
            <a:r>
              <a:rPr dirty="0"/>
              <a:t>; at </a:t>
            </a:r>
            <a:r>
              <a:rPr b="1" dirty="0" err="1"/>
              <a:t>clipeum</a:t>
            </a:r>
            <a:r>
              <a:rPr dirty="0"/>
              <a:t>, </a:t>
            </a:r>
            <a:r>
              <a:rPr b="1" dirty="0"/>
              <a:t>tot</a:t>
            </a:r>
            <a:r>
              <a:rPr dirty="0"/>
              <a:t> </a:t>
            </a:r>
            <a:r>
              <a:rPr dirty="0" err="1"/>
              <a:t>ferri</a:t>
            </a:r>
            <a:r>
              <a:rPr dirty="0"/>
              <a:t> </a:t>
            </a:r>
            <a:r>
              <a:rPr dirty="0" err="1"/>
              <a:t>terga</a:t>
            </a:r>
            <a:r>
              <a:rPr dirty="0"/>
              <a:t>, </a:t>
            </a:r>
            <a:r>
              <a:rPr b="1" dirty="0"/>
              <a:t>tot</a:t>
            </a:r>
            <a:r>
              <a:rPr dirty="0"/>
              <a:t> </a:t>
            </a:r>
            <a:r>
              <a:rPr dirty="0" err="1"/>
              <a:t>aeris</a:t>
            </a:r>
            <a:r>
              <a:rPr dirty="0"/>
              <a:t>,</a:t>
            </a:r>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err="1"/>
              <a:t>quem</a:t>
            </a:r>
            <a:r>
              <a:rPr dirty="0"/>
              <a:t> </a:t>
            </a:r>
            <a:r>
              <a:rPr dirty="0" err="1"/>
              <a:t>pellis</a:t>
            </a:r>
            <a:r>
              <a:rPr dirty="0"/>
              <a:t> </a:t>
            </a:r>
            <a:r>
              <a:rPr b="1" dirty="0" err="1"/>
              <a:t>totiens</a:t>
            </a:r>
            <a:r>
              <a:rPr dirty="0"/>
              <a:t> </a:t>
            </a:r>
            <a:r>
              <a:rPr dirty="0" err="1"/>
              <a:t>obeat</a:t>
            </a:r>
            <a:r>
              <a:rPr dirty="0"/>
              <a:t> </a:t>
            </a:r>
            <a:r>
              <a:rPr dirty="0" err="1"/>
              <a:t>circumdata</a:t>
            </a:r>
            <a:r>
              <a:rPr dirty="0"/>
              <a:t> </a:t>
            </a:r>
            <a:r>
              <a:rPr dirty="0" err="1"/>
              <a:t>tauri</a:t>
            </a:r>
            <a:r>
              <a:rPr dirty="0"/>
              <a:t>,</a:t>
            </a:r>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err="1"/>
              <a:t>vibranti</a:t>
            </a:r>
            <a:r>
              <a:rPr dirty="0"/>
              <a:t> </a:t>
            </a:r>
            <a:r>
              <a:rPr dirty="0" err="1"/>
              <a:t>cuspis</a:t>
            </a:r>
            <a:r>
              <a:rPr dirty="0"/>
              <a:t> </a:t>
            </a:r>
            <a:r>
              <a:rPr b="1" dirty="0"/>
              <a:t>medium</a:t>
            </a:r>
            <a:r>
              <a:rPr dirty="0"/>
              <a:t> </a:t>
            </a:r>
            <a:r>
              <a:rPr dirty="0" err="1"/>
              <a:t>transverberat</a:t>
            </a:r>
            <a:r>
              <a:rPr dirty="0"/>
              <a:t> </a:t>
            </a:r>
            <a:r>
              <a:rPr dirty="0" err="1"/>
              <a:t>ictu</a:t>
            </a:r>
            <a:endParaRPr dirty="0"/>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err="1"/>
              <a:t>loricaeque</a:t>
            </a:r>
            <a:r>
              <a:rPr dirty="0"/>
              <a:t> moras et </a:t>
            </a:r>
            <a:r>
              <a:rPr b="1" dirty="0" err="1"/>
              <a:t>p</a:t>
            </a:r>
            <a:r>
              <a:rPr dirty="0" err="1"/>
              <a:t>ectus</a:t>
            </a:r>
            <a:r>
              <a:rPr dirty="0"/>
              <a:t> </a:t>
            </a:r>
            <a:r>
              <a:rPr b="1" dirty="0" err="1"/>
              <a:t>p</a:t>
            </a:r>
            <a:r>
              <a:rPr dirty="0" err="1"/>
              <a:t>erforat</a:t>
            </a:r>
            <a:r>
              <a:rPr dirty="0"/>
              <a:t> </a:t>
            </a:r>
            <a:r>
              <a:rPr dirty="0" err="1"/>
              <a:t>ingens</a:t>
            </a:r>
            <a:r>
              <a:rPr dirty="0"/>
              <a:t>.               485</a:t>
            </a:r>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err="1"/>
              <a:t>Ille</a:t>
            </a:r>
            <a:r>
              <a:rPr dirty="0"/>
              <a:t> </a:t>
            </a:r>
            <a:r>
              <a:rPr dirty="0" err="1"/>
              <a:t>rapit</a:t>
            </a:r>
            <a:r>
              <a:rPr dirty="0"/>
              <a:t> </a:t>
            </a:r>
            <a:r>
              <a:rPr dirty="0" err="1"/>
              <a:t>calidum</a:t>
            </a:r>
            <a:r>
              <a:rPr dirty="0"/>
              <a:t> </a:t>
            </a:r>
            <a:r>
              <a:rPr dirty="0" err="1"/>
              <a:t>frustra</a:t>
            </a:r>
            <a:r>
              <a:rPr dirty="0"/>
              <a:t> de </a:t>
            </a:r>
            <a:r>
              <a:rPr dirty="0" err="1"/>
              <a:t>vulnere</a:t>
            </a:r>
            <a:r>
              <a:rPr dirty="0"/>
              <a:t> </a:t>
            </a:r>
            <a:r>
              <a:rPr dirty="0" err="1"/>
              <a:t>telum</a:t>
            </a:r>
            <a:r>
              <a:rPr dirty="0"/>
              <a:t>:</a:t>
            </a:r>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err="1"/>
              <a:t>una</a:t>
            </a:r>
            <a:r>
              <a:rPr dirty="0"/>
              <a:t> </a:t>
            </a:r>
            <a:r>
              <a:rPr dirty="0" err="1"/>
              <a:t>eademque</a:t>
            </a:r>
            <a:r>
              <a:rPr dirty="0"/>
              <a:t> via </a:t>
            </a:r>
            <a:r>
              <a:rPr dirty="0" err="1"/>
              <a:t>sanguis</a:t>
            </a:r>
            <a:r>
              <a:rPr dirty="0"/>
              <a:t> </a:t>
            </a:r>
            <a:r>
              <a:rPr dirty="0" err="1"/>
              <a:t>animusque</a:t>
            </a:r>
            <a:r>
              <a:rPr dirty="0"/>
              <a:t> </a:t>
            </a:r>
            <a:r>
              <a:rPr dirty="0" err="1"/>
              <a:t>sequuntur</a:t>
            </a:r>
            <a:r>
              <a:rPr dirty="0"/>
              <a:t>.</a:t>
            </a:r>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err="1"/>
              <a:t>Corruit</a:t>
            </a:r>
            <a:r>
              <a:rPr dirty="0"/>
              <a:t> in </a:t>
            </a:r>
            <a:r>
              <a:rPr dirty="0" err="1"/>
              <a:t>vulnus</a:t>
            </a:r>
            <a:r>
              <a:rPr dirty="0"/>
              <a:t> (</a:t>
            </a:r>
            <a:r>
              <a:rPr dirty="0" err="1"/>
              <a:t>sonitum</a:t>
            </a:r>
            <a:r>
              <a:rPr dirty="0"/>
              <a:t> super </a:t>
            </a:r>
            <a:r>
              <a:rPr dirty="0" err="1"/>
              <a:t>arma</a:t>
            </a:r>
            <a:r>
              <a:rPr dirty="0"/>
              <a:t> </a:t>
            </a:r>
            <a:r>
              <a:rPr dirty="0" err="1"/>
              <a:t>dedere</a:t>
            </a:r>
            <a:r>
              <a:rPr dirty="0"/>
              <a:t>)</a:t>
            </a:r>
          </a:p>
          <a:p>
            <a:pPr algn="l" defTabSz="457200">
              <a:lnSpc>
                <a:spcPct val="120000"/>
              </a:lnSpc>
              <a:defRPr sz="2000" b="0">
                <a:solidFill>
                  <a:srgbClr val="333333"/>
                </a:solidFill>
                <a:latin typeface="Avenir Next Regular"/>
                <a:ea typeface="Avenir Next Regular"/>
                <a:cs typeface="Avenir Next Regular"/>
                <a:sym typeface="Avenir Next Regular"/>
              </a:defRPr>
            </a:pPr>
            <a:r>
              <a:rPr dirty="0"/>
              <a:t>et </a:t>
            </a:r>
            <a:r>
              <a:rPr dirty="0" err="1"/>
              <a:t>terram</a:t>
            </a:r>
            <a:r>
              <a:rPr dirty="0"/>
              <a:t> </a:t>
            </a:r>
            <a:r>
              <a:rPr dirty="0" err="1"/>
              <a:t>hostilem</a:t>
            </a:r>
            <a:r>
              <a:rPr dirty="0"/>
              <a:t> </a:t>
            </a:r>
            <a:r>
              <a:rPr dirty="0" err="1"/>
              <a:t>moriens</a:t>
            </a:r>
            <a:r>
              <a:rPr dirty="0"/>
              <a:t> petit ore </a:t>
            </a:r>
            <a:r>
              <a:rPr dirty="0" err="1"/>
              <a:t>cruento</a:t>
            </a:r>
            <a:r>
              <a:rPr dirty="0"/>
              <a:t>.</a:t>
            </a:r>
          </a:p>
        </p:txBody>
      </p:sp>
      <p:sp>
        <p:nvSpPr>
          <p:cNvPr id="257" name="Pallas aber schleudert mit gewaltiger Kraft die Lanze und reißt sein blitzendes Schwert aus der Scheide. Die Lanze fliegt heran, dringt  dort, wo hoch an der Schulter sich der Panzer erhebt, durch den Rand des Schilds und streift schließlich den gewaltig"/>
          <p:cNvSpPr txBox="1"/>
          <p:nvPr/>
        </p:nvSpPr>
        <p:spPr>
          <a:xfrm>
            <a:off x="7635051" y="5674107"/>
            <a:ext cx="4852798" cy="29591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just" defTabSz="457200">
              <a:defRPr sz="1200" b="0" i="1">
                <a:latin typeface="Avenir Next Regular"/>
                <a:ea typeface="Avenir Next Regular"/>
                <a:cs typeface="Avenir Next Regular"/>
                <a:sym typeface="Avenir Next Regular"/>
              </a:defRPr>
            </a:lvl1pPr>
          </a:lstStyle>
          <a:p>
            <a:pPr>
              <a:defRPr sz="1500"/>
            </a:pPr>
            <a:r>
              <a:rPr sz="1200"/>
              <a:t>Pallas aber schleudert mit gewaltiger Kraft die Lanze und reißt sein blitzendes Schwert aus der Scheide. Die Lanze fliegt heran, dringt  dort, wo hoch an der Schulter sich der Panzer erhebt, durch den Rand des Schilds und streift schließlich den gewaltigen Körper des Turnus. Turnus richtet jetzt seinen Eichenspeer mit der eisernen Spitze auf Pallas, zielt lange, wirft dann und spricht so: „Gib acht, ob meine Waffe vielleicht noch mehr durchdringt!“ So hatte er gerufen; den Schild aber, so viele Lagen aus Eisen, so viele aus Erz, den so vielen Schichten Leder bedeckte, durchschlägt der zitternde Speer in der Mitte und bohrt sich durch das Hindernis des Panzers in die gewaltige Brust. Pallas reißt vergeblich das heiße Geschoss aus der Wunde: Auf demselben Weg folgen sein Blut und seine Seele. Durch die Wunde bricht er zusammen, seine Waffen klirren, und mit blutigem Mund greift er sterbend nach der feindlichen Erde.</a:t>
            </a:r>
          </a:p>
        </p:txBody>
      </p:sp>
      <p:sp>
        <p:nvSpPr>
          <p:cNvPr id="258"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59" name="Rechteck"/>
          <p:cNvSpPr/>
          <p:nvPr/>
        </p:nvSpPr>
        <p:spPr>
          <a:xfrm>
            <a:off x="508000" y="4345286"/>
            <a:ext cx="5164450" cy="798461"/>
          </a:xfrm>
          <a:prstGeom prst="rect">
            <a:avLst/>
          </a:prstGeom>
          <a:ln w="25400">
            <a:solidFill>
              <a:srgbClr val="3ABA51"/>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dirty="0"/>
          </a:p>
        </p:txBody>
      </p:sp>
      <p:sp>
        <p:nvSpPr>
          <p:cNvPr id="260" name="Linie"/>
          <p:cNvSpPr/>
          <p:nvPr/>
        </p:nvSpPr>
        <p:spPr>
          <a:xfrm flipV="1">
            <a:off x="5693296" y="3148917"/>
            <a:ext cx="1674391" cy="1447317"/>
          </a:xfrm>
          <a:prstGeom prst="line">
            <a:avLst/>
          </a:prstGeom>
          <a:ln w="25400">
            <a:solidFill>
              <a:srgbClr val="3ABA51"/>
            </a:solidFill>
            <a:miter lim="400000"/>
          </a:ln>
        </p:spPr>
        <p:txBody>
          <a:bodyPr lIns="50800" tIns="50800" rIns="50800" bIns="50800" anchor="ctr"/>
          <a:lstStyle/>
          <a:p>
            <a:endParaRPr/>
          </a:p>
        </p:txBody>
      </p:sp>
      <p:sp>
        <p:nvSpPr>
          <p:cNvPr id="261" name="metrische Gestaltung"/>
          <p:cNvSpPr txBox="1"/>
          <p:nvPr/>
        </p:nvSpPr>
        <p:spPr>
          <a:xfrm>
            <a:off x="7380841" y="2770378"/>
            <a:ext cx="4469131" cy="736601"/>
          </a:xfrm>
          <a:prstGeom prst="rect">
            <a:avLst/>
          </a:prstGeom>
          <a:ln w="25400">
            <a:solidFill>
              <a:srgbClr val="3ABA5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500" b="0">
                <a:solidFill>
                  <a:srgbClr val="3ABA51"/>
                </a:solidFill>
                <a:latin typeface="Avenir Next Regular"/>
                <a:ea typeface="Avenir Next Regular"/>
                <a:cs typeface="Avenir Next Regular"/>
                <a:sym typeface="Avenir Next Regular"/>
              </a:defRPr>
            </a:lvl1pPr>
          </a:lstStyle>
          <a:p>
            <a:r>
              <a:t>metrische Gestaltung</a:t>
            </a:r>
          </a:p>
        </p:txBody>
      </p:sp>
      <p:sp>
        <p:nvSpPr>
          <p:cNvPr id="262" name="Rechteck"/>
          <p:cNvSpPr/>
          <p:nvPr/>
        </p:nvSpPr>
        <p:spPr>
          <a:xfrm>
            <a:off x="2873247" y="5445507"/>
            <a:ext cx="433956" cy="402340"/>
          </a:xfrm>
          <a:prstGeom prst="rect">
            <a:avLst/>
          </a:prstGeom>
          <a:ln w="25400">
            <a:solidFill>
              <a:srgbClr val="3ABA51"/>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63" name="Rechteck"/>
          <p:cNvSpPr/>
          <p:nvPr/>
        </p:nvSpPr>
        <p:spPr>
          <a:xfrm>
            <a:off x="4534722" y="5445507"/>
            <a:ext cx="433955" cy="402340"/>
          </a:xfrm>
          <a:prstGeom prst="rect">
            <a:avLst/>
          </a:prstGeom>
          <a:ln w="25400">
            <a:solidFill>
              <a:srgbClr val="3ABA51"/>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64" name="Rechteck"/>
          <p:cNvSpPr/>
          <p:nvPr/>
        </p:nvSpPr>
        <p:spPr>
          <a:xfrm>
            <a:off x="1934517" y="5873246"/>
            <a:ext cx="948528" cy="402339"/>
          </a:xfrm>
          <a:prstGeom prst="rect">
            <a:avLst/>
          </a:prstGeom>
          <a:ln w="25400">
            <a:solidFill>
              <a:srgbClr val="3ABA51"/>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65" name="Linie"/>
          <p:cNvSpPr/>
          <p:nvPr/>
        </p:nvSpPr>
        <p:spPr>
          <a:xfrm flipH="1" flipV="1">
            <a:off x="2209840" y="5786576"/>
            <a:ext cx="397882" cy="577799"/>
          </a:xfrm>
          <a:prstGeom prst="line">
            <a:avLst/>
          </a:prstGeom>
          <a:ln w="38100">
            <a:solidFill>
              <a:srgbClr val="3ABA51"/>
            </a:solidFill>
            <a:miter lim="400000"/>
          </a:ln>
        </p:spPr>
        <p:txBody>
          <a:bodyPr lIns="50800" tIns="50800" rIns="50800" bIns="50800" anchor="ctr"/>
          <a:lstStyle/>
          <a:p>
            <a:endParaRPr/>
          </a:p>
        </p:txBody>
      </p:sp>
      <p:sp>
        <p:nvSpPr>
          <p:cNvPr id="266" name="Linie"/>
          <p:cNvSpPr/>
          <p:nvPr/>
        </p:nvSpPr>
        <p:spPr>
          <a:xfrm flipH="1">
            <a:off x="2850837" y="6938653"/>
            <a:ext cx="239388" cy="1"/>
          </a:xfrm>
          <a:prstGeom prst="line">
            <a:avLst/>
          </a:prstGeom>
          <a:ln w="38100">
            <a:solidFill>
              <a:srgbClr val="3ABA51"/>
            </a:solidFill>
            <a:miter lim="400000"/>
          </a:ln>
        </p:spPr>
        <p:txBody>
          <a:bodyPr lIns="50800" tIns="50800" rIns="50800" bIns="50800" anchor="ctr"/>
          <a:lstStyle/>
          <a:p>
            <a:endParaRPr/>
          </a:p>
        </p:txBody>
      </p:sp>
      <p:sp>
        <p:nvSpPr>
          <p:cNvPr id="267" name="Linie"/>
          <p:cNvSpPr/>
          <p:nvPr/>
        </p:nvSpPr>
        <p:spPr>
          <a:xfrm flipH="1">
            <a:off x="3701736" y="6938653"/>
            <a:ext cx="239389" cy="1"/>
          </a:xfrm>
          <a:prstGeom prst="line">
            <a:avLst/>
          </a:prstGeom>
          <a:ln w="38100">
            <a:solidFill>
              <a:srgbClr val="3ABA51"/>
            </a:solidFill>
            <a:miter lim="400000"/>
          </a:ln>
        </p:spPr>
        <p:txBody>
          <a:bodyPr lIns="50800" tIns="50800" rIns="50800" bIns="50800" anchor="ctr"/>
          <a:lstStyle/>
          <a:p>
            <a:endParaRPr/>
          </a:p>
        </p:txBody>
      </p:sp>
      <p:sp>
        <p:nvSpPr>
          <p:cNvPr id="268" name="1"/>
          <p:cNvSpPr txBox="1"/>
          <p:nvPr/>
        </p:nvSpPr>
        <p:spPr>
          <a:xfrm>
            <a:off x="501310" y="954278"/>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1</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259"/>
                                        </p:tgtEl>
                                        <p:attrNameLst>
                                          <p:attrName>style.visibility</p:attrName>
                                        </p:attrNameLst>
                                      </p:cBhvr>
                                      <p:to>
                                        <p:strVal val="visible"/>
                                      </p:to>
                                    </p:set>
                                    <p:animEffect transition="in" filter="dissolve">
                                      <p:cBhvr>
                                        <p:cTn id="7" dur="2000"/>
                                        <p:tgtEl>
                                          <p:spTgt spid="25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260"/>
                                        </p:tgtEl>
                                        <p:attrNameLst>
                                          <p:attrName>style.visibility</p:attrName>
                                        </p:attrNameLst>
                                      </p:cBhvr>
                                      <p:to>
                                        <p:strVal val="visible"/>
                                      </p:to>
                                    </p:set>
                                    <p:animEffect transition="in" filter="dissolve">
                                      <p:cBhvr>
                                        <p:cTn id="12" dur="2000"/>
                                        <p:tgtEl>
                                          <p:spTgt spid="26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261"/>
                                        </p:tgtEl>
                                        <p:attrNameLst>
                                          <p:attrName>style.visibility</p:attrName>
                                        </p:attrNameLst>
                                      </p:cBhvr>
                                      <p:to>
                                        <p:strVal val="visible"/>
                                      </p:to>
                                    </p:set>
                                    <p:animEffect transition="in" filter="dissolve">
                                      <p:cBhvr>
                                        <p:cTn id="17" dur="2000"/>
                                        <p:tgtEl>
                                          <p:spTgt spid="26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262"/>
                                        </p:tgtEl>
                                        <p:attrNameLst>
                                          <p:attrName>style.visibility</p:attrName>
                                        </p:attrNameLst>
                                      </p:cBhvr>
                                      <p:to>
                                        <p:strVal val="visible"/>
                                      </p:to>
                                    </p:set>
                                    <p:animEffect transition="in" filter="dissolve">
                                      <p:cBhvr>
                                        <p:cTn id="22" dur="2000"/>
                                        <p:tgtEl>
                                          <p:spTgt spid="262"/>
                                        </p:tgtEl>
                                      </p:cBhvr>
                                    </p:animEffect>
                                  </p:childTnLst>
                                </p:cTn>
                              </p:par>
                            </p:childTnLst>
                          </p:cTn>
                        </p:par>
                        <p:par>
                          <p:cTn id="23" fill="hold">
                            <p:stCondLst>
                              <p:cond delay="2000"/>
                            </p:stCondLst>
                            <p:childTnLst>
                              <p:par>
                                <p:cTn id="24" presetID="9" presetClass="entr" fill="hold" grpId="0" nodeType="afterEffect">
                                  <p:stCondLst>
                                    <p:cond delay="0"/>
                                  </p:stCondLst>
                                  <p:iterate>
                                    <p:tmAbs val="0"/>
                                  </p:iterate>
                                  <p:childTnLst>
                                    <p:set>
                                      <p:cBhvr>
                                        <p:cTn id="25" fill="hold"/>
                                        <p:tgtEl>
                                          <p:spTgt spid="263"/>
                                        </p:tgtEl>
                                        <p:attrNameLst>
                                          <p:attrName>style.visibility</p:attrName>
                                        </p:attrNameLst>
                                      </p:cBhvr>
                                      <p:to>
                                        <p:strVal val="visible"/>
                                      </p:to>
                                    </p:set>
                                    <p:animEffect transition="in" filter="dissolve">
                                      <p:cBhvr>
                                        <p:cTn id="26" dur="2000"/>
                                        <p:tgtEl>
                                          <p:spTgt spid="263"/>
                                        </p:tgtEl>
                                      </p:cBhvr>
                                    </p:animEffect>
                                  </p:childTnLst>
                                </p:cTn>
                              </p:par>
                            </p:childTnLst>
                          </p:cTn>
                        </p:par>
                        <p:par>
                          <p:cTn id="27" fill="hold">
                            <p:stCondLst>
                              <p:cond delay="4000"/>
                            </p:stCondLst>
                            <p:childTnLst>
                              <p:par>
                                <p:cTn id="28" presetID="9" presetClass="entr" fill="hold" grpId="0" nodeType="afterEffect">
                                  <p:stCondLst>
                                    <p:cond delay="0"/>
                                  </p:stCondLst>
                                  <p:iterate>
                                    <p:tmAbs val="0"/>
                                  </p:iterate>
                                  <p:childTnLst>
                                    <p:set>
                                      <p:cBhvr>
                                        <p:cTn id="29" fill="hold"/>
                                        <p:tgtEl>
                                          <p:spTgt spid="264"/>
                                        </p:tgtEl>
                                        <p:attrNameLst>
                                          <p:attrName>style.visibility</p:attrName>
                                        </p:attrNameLst>
                                      </p:cBhvr>
                                      <p:to>
                                        <p:strVal val="visible"/>
                                      </p:to>
                                    </p:set>
                                    <p:animEffect transition="in" filter="dissolve">
                                      <p:cBhvr>
                                        <p:cTn id="30" dur="2000"/>
                                        <p:tgtEl>
                                          <p:spTgt spid="26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fill="hold" grpId="0" nodeType="clickEffect">
                                  <p:stCondLst>
                                    <p:cond delay="0"/>
                                  </p:stCondLst>
                                  <p:iterate>
                                    <p:tmAbs val="0"/>
                                  </p:iterate>
                                  <p:childTnLst>
                                    <p:set>
                                      <p:cBhvr>
                                        <p:cTn id="34" fill="hold"/>
                                        <p:tgtEl>
                                          <p:spTgt spid="265"/>
                                        </p:tgtEl>
                                        <p:attrNameLst>
                                          <p:attrName>style.visibility</p:attrName>
                                        </p:attrNameLst>
                                      </p:cBhvr>
                                      <p:to>
                                        <p:strVal val="visible"/>
                                      </p:to>
                                    </p:set>
                                    <p:animEffect transition="in" filter="dissolve">
                                      <p:cBhvr>
                                        <p:cTn id="35" dur="2000"/>
                                        <p:tgtEl>
                                          <p:spTgt spid="265"/>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fill="hold" grpId="0" nodeType="clickEffect">
                                  <p:stCondLst>
                                    <p:cond delay="0"/>
                                  </p:stCondLst>
                                  <p:iterate>
                                    <p:tmAbs val="0"/>
                                  </p:iterate>
                                  <p:childTnLst>
                                    <p:set>
                                      <p:cBhvr>
                                        <p:cTn id="39" fill="hold"/>
                                        <p:tgtEl>
                                          <p:spTgt spid="266"/>
                                        </p:tgtEl>
                                        <p:attrNameLst>
                                          <p:attrName>style.visibility</p:attrName>
                                        </p:attrNameLst>
                                      </p:cBhvr>
                                      <p:to>
                                        <p:strVal val="visible"/>
                                      </p:to>
                                    </p:set>
                                    <p:animEffect transition="in" filter="dissolve">
                                      <p:cBhvr>
                                        <p:cTn id="40" dur="2000"/>
                                        <p:tgtEl>
                                          <p:spTgt spid="266"/>
                                        </p:tgtEl>
                                      </p:cBhvr>
                                    </p:animEffect>
                                  </p:childTnLst>
                                </p:cTn>
                              </p:par>
                            </p:childTnLst>
                          </p:cTn>
                        </p:par>
                        <p:par>
                          <p:cTn id="41" fill="hold">
                            <p:stCondLst>
                              <p:cond delay="2000"/>
                            </p:stCondLst>
                            <p:childTnLst>
                              <p:par>
                                <p:cTn id="42" presetID="9" presetClass="entr" fill="hold" grpId="0" nodeType="afterEffect">
                                  <p:stCondLst>
                                    <p:cond delay="0"/>
                                  </p:stCondLst>
                                  <p:iterate>
                                    <p:tmAbs val="0"/>
                                  </p:iterate>
                                  <p:childTnLst>
                                    <p:set>
                                      <p:cBhvr>
                                        <p:cTn id="43" fill="hold"/>
                                        <p:tgtEl>
                                          <p:spTgt spid="267"/>
                                        </p:tgtEl>
                                        <p:attrNameLst>
                                          <p:attrName>style.visibility</p:attrName>
                                        </p:attrNameLst>
                                      </p:cBhvr>
                                      <p:to>
                                        <p:strVal val="visible"/>
                                      </p:to>
                                    </p:set>
                                    <p:animEffect transition="in" filter="dissolve">
                                      <p:cBhvr>
                                        <p:cTn id="44" dur="2000"/>
                                        <p:tgtEl>
                                          <p:spTgt spid="267"/>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iterate>
                                    <p:tmAbs val="0"/>
                                  </p:iterate>
                                  <p:childTnLst>
                                    <p:set>
                                      <p:cBhvr>
                                        <p:cTn id="48" fill="hold"/>
                                        <p:tgtEl>
                                          <p:spTgt spid="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animBg="1" advAuto="0"/>
      <p:bldP spid="260" grpId="0" animBg="1" advAuto="0"/>
      <p:bldP spid="261" grpId="0" animBg="1" advAuto="0"/>
      <p:bldP spid="262" grpId="0" animBg="1" advAuto="0"/>
      <p:bldP spid="263" grpId="0" animBg="1" advAuto="0"/>
      <p:bldP spid="264" grpId="0" animBg="1" advAuto="0"/>
      <p:bldP spid="265" grpId="0" animBg="1" advAuto="0"/>
      <p:bldP spid="266" grpId="0" animBg="1" advAuto="0"/>
      <p:bldP spid="267" grpId="0" animBg="1" advAuto="0"/>
      <p:bldP spid="268"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72"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73" name="Ordnung"/>
          <p:cNvSpPr txBox="1"/>
          <p:nvPr/>
        </p:nvSpPr>
        <p:spPr>
          <a:xfrm>
            <a:off x="4871457" y="3346450"/>
            <a:ext cx="300418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Ordnung</a:t>
            </a:r>
          </a:p>
        </p:txBody>
      </p:sp>
      <p:sp>
        <p:nvSpPr>
          <p:cNvPr id="274" name="Chronologie"/>
          <p:cNvSpPr/>
          <p:nvPr/>
        </p:nvSpPr>
        <p:spPr>
          <a:xfrm>
            <a:off x="5521414" y="995232"/>
            <a:ext cx="1815129"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Chronologie</a:t>
            </a:r>
          </a:p>
        </p:txBody>
      </p:sp>
      <p:sp>
        <p:nvSpPr>
          <p:cNvPr id="275" name="Linie"/>
          <p:cNvSpPr/>
          <p:nvPr/>
        </p:nvSpPr>
        <p:spPr>
          <a:xfrm flipV="1">
            <a:off x="6428978" y="2293186"/>
            <a:ext cx="1" cy="759334"/>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76" name="Anachronie"/>
          <p:cNvSpPr/>
          <p:nvPr/>
        </p:nvSpPr>
        <p:spPr>
          <a:xfrm>
            <a:off x="5521414" y="5506077"/>
            <a:ext cx="1815129"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latin typeface="Avenir Next Regular"/>
                <a:ea typeface="Avenir Next Regular"/>
                <a:cs typeface="Avenir Next Regular"/>
                <a:sym typeface="Avenir Next Regular"/>
              </a:defRPr>
            </a:lvl1pPr>
          </a:lstStyle>
          <a:p>
            <a:r>
              <a:t>Anachronie</a:t>
            </a:r>
          </a:p>
        </p:txBody>
      </p:sp>
      <p:sp>
        <p:nvSpPr>
          <p:cNvPr id="277" name="Linie"/>
          <p:cNvSpPr/>
          <p:nvPr/>
        </p:nvSpPr>
        <p:spPr>
          <a:xfrm flipV="1">
            <a:off x="6435328" y="4482094"/>
            <a:ext cx="1" cy="759333"/>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78" name="Linie"/>
          <p:cNvSpPr/>
          <p:nvPr/>
        </p:nvSpPr>
        <p:spPr>
          <a:xfrm flipV="1">
            <a:off x="4190518" y="6008128"/>
            <a:ext cx="1098720" cy="415862"/>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79" name="Linie"/>
          <p:cNvSpPr/>
          <p:nvPr/>
        </p:nvSpPr>
        <p:spPr>
          <a:xfrm>
            <a:off x="5656133" y="1730948"/>
            <a:ext cx="360544" cy="1"/>
          </a:xfrm>
          <a:prstGeom prst="line">
            <a:avLst/>
          </a:prstGeom>
          <a:ln w="254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80" name="Linie"/>
          <p:cNvSpPr/>
          <p:nvPr/>
        </p:nvSpPr>
        <p:spPr>
          <a:xfrm>
            <a:off x="6193278" y="1730948"/>
            <a:ext cx="360544" cy="1"/>
          </a:xfrm>
          <a:prstGeom prst="line">
            <a:avLst/>
          </a:prstGeom>
          <a:ln w="254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81" name="Linie"/>
          <p:cNvSpPr/>
          <p:nvPr/>
        </p:nvSpPr>
        <p:spPr>
          <a:xfrm>
            <a:off x="6748333" y="1730948"/>
            <a:ext cx="360544" cy="1"/>
          </a:xfrm>
          <a:prstGeom prst="line">
            <a:avLst/>
          </a:prstGeom>
          <a:ln w="254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82" name="Linie"/>
          <p:cNvSpPr/>
          <p:nvPr/>
        </p:nvSpPr>
        <p:spPr>
          <a:xfrm>
            <a:off x="5656133" y="6151625"/>
            <a:ext cx="360544" cy="1"/>
          </a:xfrm>
          <a:prstGeom prst="line">
            <a:avLst/>
          </a:prstGeom>
          <a:ln w="254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83" name="Linie"/>
          <p:cNvSpPr/>
          <p:nvPr/>
        </p:nvSpPr>
        <p:spPr>
          <a:xfrm>
            <a:off x="6248706" y="6151625"/>
            <a:ext cx="360544" cy="1"/>
          </a:xfrm>
          <a:prstGeom prst="line">
            <a:avLst/>
          </a:prstGeom>
          <a:ln w="25400">
            <a:solidFill>
              <a:srgbClr val="000000"/>
            </a:solidFill>
            <a:miter lim="400000"/>
            <a:headEnd type="triangle"/>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84" name="Linie"/>
          <p:cNvSpPr/>
          <p:nvPr/>
        </p:nvSpPr>
        <p:spPr>
          <a:xfrm>
            <a:off x="6841279" y="6151625"/>
            <a:ext cx="360544" cy="1"/>
          </a:xfrm>
          <a:prstGeom prst="line">
            <a:avLst/>
          </a:prstGeom>
          <a:ln w="25400">
            <a:solidFill>
              <a:srgbClr val="000000"/>
            </a:solidFill>
            <a:miter lim="400000"/>
            <a:head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85" name="Rückwendung (Analepse)"/>
          <p:cNvSpPr/>
          <p:nvPr/>
        </p:nvSpPr>
        <p:spPr>
          <a:xfrm>
            <a:off x="581113" y="6436017"/>
            <a:ext cx="3377230"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b="0">
                <a:latin typeface="Avenir Next Medium"/>
                <a:ea typeface="Avenir Next Medium"/>
                <a:cs typeface="Avenir Next Medium"/>
                <a:sym typeface="Avenir Next Medium"/>
              </a:defRPr>
            </a:pPr>
            <a:r>
              <a:t>Rückwendung (</a:t>
            </a:r>
            <a:r>
              <a:rPr i="1">
                <a:latin typeface="Avenir Next Regular"/>
                <a:ea typeface="Avenir Next Regular"/>
                <a:cs typeface="Avenir Next Regular"/>
                <a:sym typeface="Avenir Next Regular"/>
              </a:rPr>
              <a:t>Analepse</a:t>
            </a:r>
            <a:r>
              <a:t>)</a:t>
            </a:r>
          </a:p>
        </p:txBody>
      </p:sp>
      <p:sp>
        <p:nvSpPr>
          <p:cNvPr id="286" name="Linie"/>
          <p:cNvSpPr/>
          <p:nvPr/>
        </p:nvSpPr>
        <p:spPr>
          <a:xfrm>
            <a:off x="1680249" y="7061218"/>
            <a:ext cx="1178958" cy="1"/>
          </a:xfrm>
          <a:prstGeom prst="line">
            <a:avLst/>
          </a:prstGeom>
          <a:ln w="63500">
            <a:solidFill>
              <a:srgbClr val="000000"/>
            </a:solidFill>
            <a:miter lim="400000"/>
            <a:head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87" name="Vorausdeutung (Prolepse)"/>
          <p:cNvSpPr/>
          <p:nvPr/>
        </p:nvSpPr>
        <p:spPr>
          <a:xfrm>
            <a:off x="8899036" y="6436278"/>
            <a:ext cx="3377230"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b="0">
                <a:latin typeface="Avenir Next Medium"/>
                <a:ea typeface="Avenir Next Medium"/>
                <a:cs typeface="Avenir Next Medium"/>
                <a:sym typeface="Avenir Next Medium"/>
              </a:defRPr>
            </a:pPr>
            <a:r>
              <a:t>Vorausdeutung (</a:t>
            </a:r>
            <a:r>
              <a:rPr i="1">
                <a:latin typeface="Avenir Next Regular"/>
                <a:ea typeface="Avenir Next Regular"/>
                <a:cs typeface="Avenir Next Regular"/>
                <a:sym typeface="Avenir Next Regular"/>
              </a:rPr>
              <a:t>Prolepse</a:t>
            </a:r>
            <a:r>
              <a:t>)</a:t>
            </a:r>
          </a:p>
        </p:txBody>
      </p:sp>
      <p:sp>
        <p:nvSpPr>
          <p:cNvPr id="288" name="Linie"/>
          <p:cNvSpPr/>
          <p:nvPr/>
        </p:nvSpPr>
        <p:spPr>
          <a:xfrm>
            <a:off x="7568718" y="5995800"/>
            <a:ext cx="969198" cy="440518"/>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89" name="Linie"/>
          <p:cNvSpPr/>
          <p:nvPr/>
        </p:nvSpPr>
        <p:spPr>
          <a:xfrm>
            <a:off x="9998171" y="7061218"/>
            <a:ext cx="1178959" cy="1"/>
          </a:xfrm>
          <a:prstGeom prst="line">
            <a:avLst/>
          </a:prstGeom>
          <a:ln w="63500">
            <a:solidFill>
              <a:srgbClr val="000000"/>
            </a:solidFill>
            <a:miter lim="400000"/>
            <a:tailEnd type="triangle"/>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90"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462280">
              <a:lnSpc>
                <a:spcPct val="100000"/>
              </a:lnSpc>
              <a:defRPr sz="2800" cap="none" spc="0">
                <a:solidFill>
                  <a:srgbClr val="000000"/>
                </a:solidFill>
              </a:defRPr>
            </a:lvl1pPr>
          </a:lstStyle>
          <a:p>
            <a:r>
              <a:t>II. ZEIT</a:t>
            </a:r>
          </a:p>
        </p:txBody>
      </p:sp>
      <p:pic>
        <p:nvPicPr>
          <p:cNvPr id="291"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292"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93" name="2"/>
          <p:cNvSpPr txBox="1"/>
          <p:nvPr/>
        </p:nvSpPr>
        <p:spPr>
          <a:xfrm>
            <a:off x="4139094" y="3346450"/>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2</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fill="hold" grpId="0" nodeType="clickEffect">
                                  <p:stCondLst>
                                    <p:cond delay="0"/>
                                  </p:stCondLst>
                                  <p:iterate>
                                    <p:tmAbs val="0"/>
                                  </p:iterate>
                                  <p:childTnLst>
                                    <p:set>
                                      <p:cBhvr>
                                        <p:cTn id="10" fill="hold"/>
                                        <p:tgtEl>
                                          <p:spTgt spid="275"/>
                                        </p:tgtEl>
                                        <p:attrNameLst>
                                          <p:attrName>style.visibility</p:attrName>
                                        </p:attrNameLst>
                                      </p:cBhvr>
                                      <p:to>
                                        <p:strVal val="visible"/>
                                      </p:to>
                                    </p:set>
                                    <p:animEffect transition="in" filter="dissolve">
                                      <p:cBhvr>
                                        <p:cTn id="11" dur="1000"/>
                                        <p:tgtEl>
                                          <p:spTgt spid="275"/>
                                        </p:tgtEl>
                                      </p:cBhvr>
                                    </p:animEffect>
                                  </p:childTnLst>
                                </p:cTn>
                              </p:par>
                            </p:childTnLst>
                          </p:cTn>
                        </p:par>
                        <p:par>
                          <p:cTn id="12" fill="hold">
                            <p:stCondLst>
                              <p:cond delay="1000"/>
                            </p:stCondLst>
                            <p:childTnLst>
                              <p:par>
                                <p:cTn id="13" presetID="9" presetClass="entr" fill="hold" grpId="0" nodeType="afterEffect">
                                  <p:stCondLst>
                                    <p:cond delay="0"/>
                                  </p:stCondLst>
                                  <p:iterate>
                                    <p:tmAbs val="0"/>
                                  </p:iterate>
                                  <p:childTnLst>
                                    <p:set>
                                      <p:cBhvr>
                                        <p:cTn id="14" fill="hold"/>
                                        <p:tgtEl>
                                          <p:spTgt spid="277"/>
                                        </p:tgtEl>
                                        <p:attrNameLst>
                                          <p:attrName>style.visibility</p:attrName>
                                        </p:attrNameLst>
                                      </p:cBhvr>
                                      <p:to>
                                        <p:strVal val="visible"/>
                                      </p:to>
                                    </p:set>
                                    <p:animEffect transition="in" filter="dissolve">
                                      <p:cBhvr>
                                        <p:cTn id="15" dur="1000"/>
                                        <p:tgtEl>
                                          <p:spTgt spid="27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iterate>
                                    <p:tmAbs val="0"/>
                                  </p:iterate>
                                  <p:childTnLst>
                                    <p:set>
                                      <p:cBhvr>
                                        <p:cTn id="19" fill="hold"/>
                                        <p:tgtEl>
                                          <p:spTgt spid="274"/>
                                        </p:tgtEl>
                                        <p:attrNameLst>
                                          <p:attrName>style.visibility</p:attrName>
                                        </p:attrNameLst>
                                      </p:cBhvr>
                                      <p:to>
                                        <p:strVal val="visible"/>
                                      </p:to>
                                    </p:set>
                                  </p:childTnLst>
                                </p:cTn>
                              </p:par>
                            </p:childTnLst>
                          </p:cTn>
                        </p:par>
                        <p:par>
                          <p:cTn id="20" fill="hold">
                            <p:stCondLst>
                              <p:cond delay="0"/>
                            </p:stCondLst>
                            <p:childTnLst>
                              <p:par>
                                <p:cTn id="21" presetID="9" presetClass="entr" fill="hold" grpId="0" nodeType="afterEffect">
                                  <p:stCondLst>
                                    <p:cond delay="0"/>
                                  </p:stCondLst>
                                  <p:iterate>
                                    <p:tmAbs val="0"/>
                                  </p:iterate>
                                  <p:childTnLst>
                                    <p:set>
                                      <p:cBhvr>
                                        <p:cTn id="22" fill="hold"/>
                                        <p:tgtEl>
                                          <p:spTgt spid="279"/>
                                        </p:tgtEl>
                                        <p:attrNameLst>
                                          <p:attrName>style.visibility</p:attrName>
                                        </p:attrNameLst>
                                      </p:cBhvr>
                                      <p:to>
                                        <p:strVal val="visible"/>
                                      </p:to>
                                    </p:set>
                                    <p:animEffect transition="in" filter="dissolve">
                                      <p:cBhvr>
                                        <p:cTn id="23" dur="500"/>
                                        <p:tgtEl>
                                          <p:spTgt spid="279"/>
                                        </p:tgtEl>
                                      </p:cBhvr>
                                    </p:animEffect>
                                  </p:childTnLst>
                                </p:cTn>
                              </p:par>
                            </p:childTnLst>
                          </p:cTn>
                        </p:par>
                        <p:par>
                          <p:cTn id="24" fill="hold">
                            <p:stCondLst>
                              <p:cond delay="500"/>
                            </p:stCondLst>
                            <p:childTnLst>
                              <p:par>
                                <p:cTn id="25" presetID="9" presetClass="entr" fill="hold" grpId="0" nodeType="afterEffect">
                                  <p:stCondLst>
                                    <p:cond delay="0"/>
                                  </p:stCondLst>
                                  <p:iterate>
                                    <p:tmAbs val="0"/>
                                  </p:iterate>
                                  <p:childTnLst>
                                    <p:set>
                                      <p:cBhvr>
                                        <p:cTn id="26" fill="hold"/>
                                        <p:tgtEl>
                                          <p:spTgt spid="280"/>
                                        </p:tgtEl>
                                        <p:attrNameLst>
                                          <p:attrName>style.visibility</p:attrName>
                                        </p:attrNameLst>
                                      </p:cBhvr>
                                      <p:to>
                                        <p:strVal val="visible"/>
                                      </p:to>
                                    </p:set>
                                    <p:animEffect transition="in" filter="dissolve">
                                      <p:cBhvr>
                                        <p:cTn id="27" dur="500"/>
                                        <p:tgtEl>
                                          <p:spTgt spid="280"/>
                                        </p:tgtEl>
                                      </p:cBhvr>
                                    </p:animEffect>
                                  </p:childTnLst>
                                </p:cTn>
                              </p:par>
                            </p:childTnLst>
                          </p:cTn>
                        </p:par>
                        <p:par>
                          <p:cTn id="28" fill="hold">
                            <p:stCondLst>
                              <p:cond delay="1000"/>
                            </p:stCondLst>
                            <p:childTnLst>
                              <p:par>
                                <p:cTn id="29" presetID="9" presetClass="entr" fill="hold" grpId="0" nodeType="afterEffect">
                                  <p:stCondLst>
                                    <p:cond delay="0"/>
                                  </p:stCondLst>
                                  <p:iterate>
                                    <p:tmAbs val="0"/>
                                  </p:iterate>
                                  <p:childTnLst>
                                    <p:set>
                                      <p:cBhvr>
                                        <p:cTn id="30" fill="hold"/>
                                        <p:tgtEl>
                                          <p:spTgt spid="281"/>
                                        </p:tgtEl>
                                        <p:attrNameLst>
                                          <p:attrName>style.visibility</p:attrName>
                                        </p:attrNameLst>
                                      </p:cBhvr>
                                      <p:to>
                                        <p:strVal val="visible"/>
                                      </p:to>
                                    </p:set>
                                    <p:animEffect transition="in" filter="dissolve">
                                      <p:cBhvr>
                                        <p:cTn id="31" dur="500"/>
                                        <p:tgtEl>
                                          <p:spTgt spid="281"/>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iterate>
                                    <p:tmAbs val="0"/>
                                  </p:iterate>
                                  <p:childTnLst>
                                    <p:set>
                                      <p:cBhvr>
                                        <p:cTn id="35" fill="hold"/>
                                        <p:tgtEl>
                                          <p:spTgt spid="276"/>
                                        </p:tgtEl>
                                        <p:attrNameLst>
                                          <p:attrName>style.visibility</p:attrName>
                                        </p:attrNameLst>
                                      </p:cBhvr>
                                      <p:to>
                                        <p:strVal val="visible"/>
                                      </p:to>
                                    </p:set>
                                  </p:childTnLst>
                                </p:cTn>
                              </p:par>
                            </p:childTnLst>
                          </p:cTn>
                        </p:par>
                        <p:par>
                          <p:cTn id="36" fill="hold">
                            <p:stCondLst>
                              <p:cond delay="0"/>
                            </p:stCondLst>
                            <p:childTnLst>
                              <p:par>
                                <p:cTn id="37" presetID="9" presetClass="entr" fill="hold" grpId="0" nodeType="afterEffect">
                                  <p:stCondLst>
                                    <p:cond delay="0"/>
                                  </p:stCondLst>
                                  <p:iterate>
                                    <p:tmAbs val="0"/>
                                  </p:iterate>
                                  <p:childTnLst>
                                    <p:set>
                                      <p:cBhvr>
                                        <p:cTn id="38" fill="hold"/>
                                        <p:tgtEl>
                                          <p:spTgt spid="282"/>
                                        </p:tgtEl>
                                        <p:attrNameLst>
                                          <p:attrName>style.visibility</p:attrName>
                                        </p:attrNameLst>
                                      </p:cBhvr>
                                      <p:to>
                                        <p:strVal val="visible"/>
                                      </p:to>
                                    </p:set>
                                    <p:animEffect transition="in" filter="dissolve">
                                      <p:cBhvr>
                                        <p:cTn id="39" dur="500"/>
                                        <p:tgtEl>
                                          <p:spTgt spid="282"/>
                                        </p:tgtEl>
                                      </p:cBhvr>
                                    </p:animEffect>
                                  </p:childTnLst>
                                </p:cTn>
                              </p:par>
                            </p:childTnLst>
                          </p:cTn>
                        </p:par>
                        <p:par>
                          <p:cTn id="40" fill="hold">
                            <p:stCondLst>
                              <p:cond delay="500"/>
                            </p:stCondLst>
                            <p:childTnLst>
                              <p:par>
                                <p:cTn id="41" presetID="9" presetClass="entr" fill="hold" grpId="0" nodeType="afterEffect">
                                  <p:stCondLst>
                                    <p:cond delay="0"/>
                                  </p:stCondLst>
                                  <p:iterate>
                                    <p:tmAbs val="0"/>
                                  </p:iterate>
                                  <p:childTnLst>
                                    <p:set>
                                      <p:cBhvr>
                                        <p:cTn id="42" fill="hold"/>
                                        <p:tgtEl>
                                          <p:spTgt spid="283"/>
                                        </p:tgtEl>
                                        <p:attrNameLst>
                                          <p:attrName>style.visibility</p:attrName>
                                        </p:attrNameLst>
                                      </p:cBhvr>
                                      <p:to>
                                        <p:strVal val="visible"/>
                                      </p:to>
                                    </p:set>
                                    <p:animEffect transition="in" filter="dissolve">
                                      <p:cBhvr>
                                        <p:cTn id="43" dur="500"/>
                                        <p:tgtEl>
                                          <p:spTgt spid="283"/>
                                        </p:tgtEl>
                                      </p:cBhvr>
                                    </p:animEffect>
                                  </p:childTnLst>
                                </p:cTn>
                              </p:par>
                            </p:childTnLst>
                          </p:cTn>
                        </p:par>
                        <p:par>
                          <p:cTn id="44" fill="hold">
                            <p:stCondLst>
                              <p:cond delay="1000"/>
                            </p:stCondLst>
                            <p:childTnLst>
                              <p:par>
                                <p:cTn id="45" presetID="9" presetClass="entr" fill="hold" grpId="0" nodeType="afterEffect">
                                  <p:stCondLst>
                                    <p:cond delay="0"/>
                                  </p:stCondLst>
                                  <p:iterate>
                                    <p:tmAbs val="0"/>
                                  </p:iterate>
                                  <p:childTnLst>
                                    <p:set>
                                      <p:cBhvr>
                                        <p:cTn id="46" fill="hold"/>
                                        <p:tgtEl>
                                          <p:spTgt spid="284"/>
                                        </p:tgtEl>
                                        <p:attrNameLst>
                                          <p:attrName>style.visibility</p:attrName>
                                        </p:attrNameLst>
                                      </p:cBhvr>
                                      <p:to>
                                        <p:strVal val="visible"/>
                                      </p:to>
                                    </p:set>
                                    <p:animEffect transition="in" filter="dissolve">
                                      <p:cBhvr>
                                        <p:cTn id="47" dur="500"/>
                                        <p:tgtEl>
                                          <p:spTgt spid="28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fill="hold" grpId="0" nodeType="clickEffect">
                                  <p:stCondLst>
                                    <p:cond delay="0"/>
                                  </p:stCondLst>
                                  <p:iterate>
                                    <p:tmAbs val="0"/>
                                  </p:iterate>
                                  <p:childTnLst>
                                    <p:set>
                                      <p:cBhvr>
                                        <p:cTn id="51" fill="hold"/>
                                        <p:tgtEl>
                                          <p:spTgt spid="278"/>
                                        </p:tgtEl>
                                        <p:attrNameLst>
                                          <p:attrName>style.visibility</p:attrName>
                                        </p:attrNameLst>
                                      </p:cBhvr>
                                      <p:to>
                                        <p:strVal val="visible"/>
                                      </p:to>
                                    </p:set>
                                    <p:animEffect transition="in" filter="dissolve">
                                      <p:cBhvr>
                                        <p:cTn id="52" dur="1000"/>
                                        <p:tgtEl>
                                          <p:spTgt spid="278"/>
                                        </p:tgtEl>
                                      </p:cBhvr>
                                    </p:animEffect>
                                  </p:childTnLst>
                                </p:cTn>
                              </p:par>
                            </p:childTnLst>
                          </p:cTn>
                        </p:par>
                        <p:par>
                          <p:cTn id="53" fill="hold">
                            <p:stCondLst>
                              <p:cond delay="1000"/>
                            </p:stCondLst>
                            <p:childTnLst>
                              <p:par>
                                <p:cTn id="54" presetID="9" presetClass="entr" fill="hold" grpId="0" nodeType="afterEffect">
                                  <p:stCondLst>
                                    <p:cond delay="0"/>
                                  </p:stCondLst>
                                  <p:iterate>
                                    <p:tmAbs val="0"/>
                                  </p:iterate>
                                  <p:childTnLst>
                                    <p:set>
                                      <p:cBhvr>
                                        <p:cTn id="55" fill="hold"/>
                                        <p:tgtEl>
                                          <p:spTgt spid="288"/>
                                        </p:tgtEl>
                                        <p:attrNameLst>
                                          <p:attrName>style.visibility</p:attrName>
                                        </p:attrNameLst>
                                      </p:cBhvr>
                                      <p:to>
                                        <p:strVal val="visible"/>
                                      </p:to>
                                    </p:set>
                                    <p:animEffect transition="in" filter="dissolve">
                                      <p:cBhvr>
                                        <p:cTn id="56" dur="1000"/>
                                        <p:tgtEl>
                                          <p:spTgt spid="288"/>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iterate>
                                    <p:tmAbs val="0"/>
                                  </p:iterate>
                                  <p:childTnLst>
                                    <p:set>
                                      <p:cBhvr>
                                        <p:cTn id="60" fill="hold"/>
                                        <p:tgtEl>
                                          <p:spTgt spid="285"/>
                                        </p:tgtEl>
                                        <p:attrNameLst>
                                          <p:attrName>style.visibility</p:attrName>
                                        </p:attrNameLst>
                                      </p:cBhvr>
                                      <p:to>
                                        <p:strVal val="visible"/>
                                      </p:to>
                                    </p:set>
                                  </p:childTnLst>
                                </p:cTn>
                              </p:par>
                            </p:childTnLst>
                          </p:cTn>
                        </p:par>
                        <p:par>
                          <p:cTn id="61" fill="hold">
                            <p:stCondLst>
                              <p:cond delay="0"/>
                            </p:stCondLst>
                            <p:childTnLst>
                              <p:par>
                                <p:cTn id="62" presetID="9" presetClass="entr" fill="hold" grpId="0" nodeType="afterEffect">
                                  <p:stCondLst>
                                    <p:cond delay="0"/>
                                  </p:stCondLst>
                                  <p:iterate>
                                    <p:tmAbs val="0"/>
                                  </p:iterate>
                                  <p:childTnLst>
                                    <p:set>
                                      <p:cBhvr>
                                        <p:cTn id="63" fill="hold"/>
                                        <p:tgtEl>
                                          <p:spTgt spid="286"/>
                                        </p:tgtEl>
                                        <p:attrNameLst>
                                          <p:attrName>style.visibility</p:attrName>
                                        </p:attrNameLst>
                                      </p:cBhvr>
                                      <p:to>
                                        <p:strVal val="visible"/>
                                      </p:to>
                                    </p:set>
                                    <p:animEffect transition="in" filter="dissolve">
                                      <p:cBhvr>
                                        <p:cTn id="64" dur="500"/>
                                        <p:tgtEl>
                                          <p:spTgt spid="286"/>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iterate>
                                    <p:tmAbs val="0"/>
                                  </p:iterate>
                                  <p:childTnLst>
                                    <p:set>
                                      <p:cBhvr>
                                        <p:cTn id="68" fill="hold"/>
                                        <p:tgtEl>
                                          <p:spTgt spid="287"/>
                                        </p:tgtEl>
                                        <p:attrNameLst>
                                          <p:attrName>style.visibility</p:attrName>
                                        </p:attrNameLst>
                                      </p:cBhvr>
                                      <p:to>
                                        <p:strVal val="visible"/>
                                      </p:to>
                                    </p:set>
                                  </p:childTnLst>
                                </p:cTn>
                              </p:par>
                            </p:childTnLst>
                          </p:cTn>
                        </p:par>
                        <p:par>
                          <p:cTn id="69" fill="hold">
                            <p:stCondLst>
                              <p:cond delay="0"/>
                            </p:stCondLst>
                            <p:childTnLst>
                              <p:par>
                                <p:cTn id="70" presetID="9" presetClass="entr" fill="hold" grpId="0" nodeType="afterEffect">
                                  <p:stCondLst>
                                    <p:cond delay="0"/>
                                  </p:stCondLst>
                                  <p:iterate>
                                    <p:tmAbs val="0"/>
                                  </p:iterate>
                                  <p:childTnLst>
                                    <p:set>
                                      <p:cBhvr>
                                        <p:cTn id="71" fill="hold"/>
                                        <p:tgtEl>
                                          <p:spTgt spid="289"/>
                                        </p:tgtEl>
                                        <p:attrNameLst>
                                          <p:attrName>style.visibility</p:attrName>
                                        </p:attrNameLst>
                                      </p:cBhvr>
                                      <p:to>
                                        <p:strVal val="visible"/>
                                      </p:to>
                                    </p:set>
                                    <p:animEffect transition="in" filter="dissolve">
                                      <p:cBhvr>
                                        <p:cTn id="72" dur="500"/>
                                        <p:tgtEl>
                                          <p:spTgt spid="289"/>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iterate>
                                    <p:tmAbs val="0"/>
                                  </p:iterate>
                                  <p:childTnLst>
                                    <p:set>
                                      <p:cBhvr>
                                        <p:cTn id="76" fill="hold"/>
                                        <p:tgtEl>
                                          <p:spTgt spid="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 grpId="0" animBg="1" advAuto="0"/>
      <p:bldP spid="274" grpId="0" animBg="1" advAuto="0"/>
      <p:bldP spid="275" grpId="0" animBg="1" advAuto="0"/>
      <p:bldP spid="276" grpId="0" animBg="1" advAuto="0"/>
      <p:bldP spid="277" grpId="0" animBg="1" advAuto="0"/>
      <p:bldP spid="278" grpId="0" animBg="1" advAuto="0"/>
      <p:bldP spid="279" grpId="0" animBg="1" advAuto="0"/>
      <p:bldP spid="280" grpId="0" animBg="1" advAuto="0"/>
      <p:bldP spid="281" grpId="0" animBg="1" advAuto="0"/>
      <p:bldP spid="282" grpId="0" animBg="1" advAuto="0"/>
      <p:bldP spid="283" grpId="0" animBg="1" advAuto="0"/>
      <p:bldP spid="284" grpId="0" animBg="1" advAuto="0"/>
      <p:bldP spid="285" grpId="0" animBg="1" advAuto="0"/>
      <p:bldP spid="286" grpId="0" animBg="1" advAuto="0"/>
      <p:bldP spid="287" grpId="0" animBg="1" advAuto="0"/>
      <p:bldP spid="288" grpId="0" animBg="1" advAuto="0"/>
      <p:bldP spid="289" grpId="0" animBg="1" advAuto="0"/>
      <p:bldP spid="293"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97"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98" name="Ordnung"/>
          <p:cNvSpPr txBox="1"/>
          <p:nvPr/>
        </p:nvSpPr>
        <p:spPr>
          <a:xfrm>
            <a:off x="1296970" y="1128124"/>
            <a:ext cx="3004186"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Ordnung</a:t>
            </a:r>
          </a:p>
        </p:txBody>
      </p:sp>
      <p:sp>
        <p:nvSpPr>
          <p:cNvPr id="299" name="II. ZEIT"/>
          <p:cNvSpPr txBox="1">
            <a:spLocks noGrp="1"/>
          </p:cNvSpPr>
          <p:nvPr>
            <p:ph type="title"/>
          </p:nvPr>
        </p:nvSpPr>
        <p:spPr>
          <a:xfrm>
            <a:off x="508000" y="63500"/>
            <a:ext cx="1363018" cy="590550"/>
          </a:xfrm>
          <a:prstGeom prst="rect">
            <a:avLst/>
          </a:prstGeom>
          <a:solidFill>
            <a:schemeClr val="accent6"/>
          </a:solidFill>
        </p:spPr>
        <p:txBody>
          <a:bodyPr anchor="ctr"/>
          <a:lstStyle>
            <a:lvl1pPr algn="l" defTabSz="462280">
              <a:lnSpc>
                <a:spcPct val="100000"/>
              </a:lnSpc>
              <a:defRPr sz="2800" cap="none" spc="0">
                <a:solidFill>
                  <a:srgbClr val="000000"/>
                </a:solidFill>
              </a:defRPr>
            </a:lvl1pPr>
          </a:lstStyle>
          <a:p>
            <a:r>
              <a:t>II. ZEIT</a:t>
            </a:r>
          </a:p>
        </p:txBody>
      </p:sp>
      <p:pic>
        <p:nvPicPr>
          <p:cNvPr id="300" name="Symbol_Zeit.pdf" descr="Symbol_Zeit.pdf"/>
          <p:cNvPicPr>
            <a:picLocks noChangeAspect="1"/>
          </p:cNvPicPr>
          <p:nvPr/>
        </p:nvPicPr>
        <p:blipFill>
          <a:blip r:embed="rId4"/>
          <a:stretch>
            <a:fillRect/>
          </a:stretch>
        </p:blipFill>
        <p:spPr>
          <a:xfrm>
            <a:off x="11929047" y="106015"/>
            <a:ext cx="546101" cy="535335"/>
          </a:xfrm>
          <a:prstGeom prst="rect">
            <a:avLst/>
          </a:prstGeom>
          <a:ln w="38100">
            <a:solidFill>
              <a:schemeClr val="accent6"/>
            </a:solidFill>
            <a:miter lim="400000"/>
          </a:ln>
        </p:spPr>
      </p:pic>
      <p:sp>
        <p:nvSpPr>
          <p:cNvPr id="301" name="2"/>
          <p:cNvSpPr/>
          <p:nvPr/>
        </p:nvSpPr>
        <p:spPr>
          <a:xfrm>
            <a:off x="2120710" y="4046470"/>
            <a:ext cx="649044" cy="594662"/>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2</a:t>
            </a:r>
          </a:p>
        </p:txBody>
      </p:sp>
      <p:sp>
        <p:nvSpPr>
          <p:cNvPr id="302" name="1"/>
          <p:cNvSpPr/>
          <p:nvPr/>
        </p:nvSpPr>
        <p:spPr>
          <a:xfrm>
            <a:off x="1195858" y="4046470"/>
            <a:ext cx="649044" cy="594662"/>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1</a:t>
            </a:r>
          </a:p>
        </p:txBody>
      </p:sp>
      <p:sp>
        <p:nvSpPr>
          <p:cNvPr id="303" name="3"/>
          <p:cNvSpPr/>
          <p:nvPr/>
        </p:nvSpPr>
        <p:spPr>
          <a:xfrm>
            <a:off x="3045561" y="4046471"/>
            <a:ext cx="649044" cy="594661"/>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3</a:t>
            </a:r>
          </a:p>
        </p:txBody>
      </p:sp>
      <p:sp>
        <p:nvSpPr>
          <p:cNvPr id="304" name="4"/>
          <p:cNvSpPr/>
          <p:nvPr/>
        </p:nvSpPr>
        <p:spPr>
          <a:xfrm>
            <a:off x="3970412" y="4046470"/>
            <a:ext cx="649044" cy="594662"/>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4</a:t>
            </a:r>
          </a:p>
        </p:txBody>
      </p:sp>
      <p:sp>
        <p:nvSpPr>
          <p:cNvPr id="305" name="5"/>
          <p:cNvSpPr/>
          <p:nvPr/>
        </p:nvSpPr>
        <p:spPr>
          <a:xfrm>
            <a:off x="4895263" y="4060047"/>
            <a:ext cx="649044" cy="594661"/>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5</a:t>
            </a:r>
          </a:p>
        </p:txBody>
      </p:sp>
      <p:sp>
        <p:nvSpPr>
          <p:cNvPr id="306" name="6"/>
          <p:cNvSpPr/>
          <p:nvPr/>
        </p:nvSpPr>
        <p:spPr>
          <a:xfrm>
            <a:off x="5820115" y="4046470"/>
            <a:ext cx="649044" cy="594662"/>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6</a:t>
            </a:r>
          </a:p>
        </p:txBody>
      </p:sp>
      <p:sp>
        <p:nvSpPr>
          <p:cNvPr id="307" name="7"/>
          <p:cNvSpPr/>
          <p:nvPr/>
        </p:nvSpPr>
        <p:spPr>
          <a:xfrm>
            <a:off x="6747863" y="4046470"/>
            <a:ext cx="649044" cy="594662"/>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7</a:t>
            </a:r>
          </a:p>
        </p:txBody>
      </p:sp>
      <p:sp>
        <p:nvSpPr>
          <p:cNvPr id="308" name="8"/>
          <p:cNvSpPr/>
          <p:nvPr/>
        </p:nvSpPr>
        <p:spPr>
          <a:xfrm>
            <a:off x="7669817" y="4046470"/>
            <a:ext cx="649044" cy="594662"/>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8</a:t>
            </a:r>
          </a:p>
        </p:txBody>
      </p:sp>
      <p:sp>
        <p:nvSpPr>
          <p:cNvPr id="309" name="9"/>
          <p:cNvSpPr/>
          <p:nvPr/>
        </p:nvSpPr>
        <p:spPr>
          <a:xfrm>
            <a:off x="8594669" y="4046470"/>
            <a:ext cx="649043" cy="594662"/>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9</a:t>
            </a:r>
          </a:p>
        </p:txBody>
      </p:sp>
      <p:sp>
        <p:nvSpPr>
          <p:cNvPr id="310" name="10"/>
          <p:cNvSpPr/>
          <p:nvPr/>
        </p:nvSpPr>
        <p:spPr>
          <a:xfrm>
            <a:off x="9519520" y="4060047"/>
            <a:ext cx="649044" cy="594661"/>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10</a:t>
            </a:r>
          </a:p>
        </p:txBody>
      </p:sp>
      <p:sp>
        <p:nvSpPr>
          <p:cNvPr id="311" name="11"/>
          <p:cNvSpPr/>
          <p:nvPr/>
        </p:nvSpPr>
        <p:spPr>
          <a:xfrm>
            <a:off x="10447268" y="4060047"/>
            <a:ext cx="649044" cy="594661"/>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11</a:t>
            </a:r>
          </a:p>
        </p:txBody>
      </p:sp>
      <p:sp>
        <p:nvSpPr>
          <p:cNvPr id="312" name="12"/>
          <p:cNvSpPr/>
          <p:nvPr/>
        </p:nvSpPr>
        <p:spPr>
          <a:xfrm>
            <a:off x="11375015" y="4046470"/>
            <a:ext cx="649044" cy="594662"/>
          </a:xfrm>
          <a:prstGeom prst="roundRect">
            <a:avLst>
              <a:gd name="adj" fmla="val 20974"/>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b="0">
                <a:latin typeface="Avenir Next Medium"/>
                <a:ea typeface="Avenir Next Medium"/>
                <a:cs typeface="Avenir Next Medium"/>
                <a:sym typeface="Avenir Next Medium"/>
              </a:defRPr>
            </a:lvl1pPr>
          </a:lstStyle>
          <a:p>
            <a:r>
              <a:t>12</a:t>
            </a:r>
          </a:p>
        </p:txBody>
      </p:sp>
      <p:sp>
        <p:nvSpPr>
          <p:cNvPr id="313" name="Linie"/>
          <p:cNvSpPr/>
          <p:nvPr/>
        </p:nvSpPr>
        <p:spPr>
          <a:xfrm flipV="1">
            <a:off x="2403477" y="4696391"/>
            <a:ext cx="1" cy="1306969"/>
          </a:xfrm>
          <a:prstGeom prst="line">
            <a:avLst/>
          </a:prstGeom>
          <a:ln w="50800">
            <a:solidFill>
              <a:srgbClr val="0365C0"/>
            </a:solidFill>
            <a:miter lim="400000"/>
          </a:ln>
        </p:spPr>
        <p:txBody>
          <a:bodyPr lIns="50800" tIns="50800" rIns="50800" bIns="50800" anchor="ctr"/>
          <a:lstStyle/>
          <a:p>
            <a:endParaRPr/>
          </a:p>
        </p:txBody>
      </p:sp>
      <p:sp>
        <p:nvSpPr>
          <p:cNvPr id="314" name="Linie"/>
          <p:cNvSpPr/>
          <p:nvPr/>
        </p:nvSpPr>
        <p:spPr>
          <a:xfrm>
            <a:off x="559812" y="6002643"/>
            <a:ext cx="1837629" cy="1"/>
          </a:xfrm>
          <a:prstGeom prst="line">
            <a:avLst/>
          </a:prstGeom>
          <a:ln w="50800">
            <a:solidFill>
              <a:srgbClr val="0365C0"/>
            </a:solidFill>
            <a:miter lim="400000"/>
            <a:headEnd type="arrow"/>
          </a:ln>
        </p:spPr>
        <p:txBody>
          <a:bodyPr lIns="50800" tIns="50800" rIns="50800" bIns="50800" anchor="ctr"/>
          <a:lstStyle/>
          <a:p>
            <a:endParaRPr/>
          </a:p>
        </p:txBody>
      </p:sp>
      <p:sp>
        <p:nvSpPr>
          <p:cNvPr id="315" name="Linie"/>
          <p:cNvSpPr/>
          <p:nvPr/>
        </p:nvSpPr>
        <p:spPr>
          <a:xfrm flipV="1">
            <a:off x="3344682" y="4688304"/>
            <a:ext cx="1" cy="1715307"/>
          </a:xfrm>
          <a:prstGeom prst="line">
            <a:avLst/>
          </a:prstGeom>
          <a:ln w="50800">
            <a:solidFill>
              <a:srgbClr val="0365C0"/>
            </a:solidFill>
            <a:miter lim="400000"/>
          </a:ln>
        </p:spPr>
        <p:txBody>
          <a:bodyPr lIns="50800" tIns="50800" rIns="50800" bIns="50800" anchor="ctr"/>
          <a:lstStyle/>
          <a:p>
            <a:endParaRPr/>
          </a:p>
        </p:txBody>
      </p:sp>
      <p:sp>
        <p:nvSpPr>
          <p:cNvPr id="316" name="Linie"/>
          <p:cNvSpPr/>
          <p:nvPr/>
        </p:nvSpPr>
        <p:spPr>
          <a:xfrm>
            <a:off x="513055" y="6395491"/>
            <a:ext cx="2825591" cy="1"/>
          </a:xfrm>
          <a:prstGeom prst="line">
            <a:avLst/>
          </a:prstGeom>
          <a:ln w="50800">
            <a:solidFill>
              <a:srgbClr val="0365C0"/>
            </a:solidFill>
            <a:miter lim="400000"/>
            <a:headEnd type="arrow"/>
          </a:ln>
        </p:spPr>
        <p:txBody>
          <a:bodyPr lIns="50800" tIns="50800" rIns="50800" bIns="50800" anchor="ctr"/>
          <a:lstStyle/>
          <a:p>
            <a:endParaRPr/>
          </a:p>
        </p:txBody>
      </p:sp>
      <p:sp>
        <p:nvSpPr>
          <p:cNvPr id="317" name="Linie"/>
          <p:cNvSpPr/>
          <p:nvPr/>
        </p:nvSpPr>
        <p:spPr>
          <a:xfrm flipH="1">
            <a:off x="1494980" y="3183037"/>
            <a:ext cx="1" cy="740857"/>
          </a:xfrm>
          <a:prstGeom prst="line">
            <a:avLst/>
          </a:prstGeom>
          <a:ln w="50800">
            <a:solidFill>
              <a:srgbClr val="FF5E29"/>
            </a:solidFill>
            <a:miter lim="400000"/>
          </a:ln>
        </p:spPr>
        <p:txBody>
          <a:bodyPr lIns="50800" tIns="50800" rIns="50800" bIns="50800" anchor="ctr"/>
          <a:lstStyle/>
          <a:p>
            <a:endParaRPr/>
          </a:p>
        </p:txBody>
      </p:sp>
      <p:sp>
        <p:nvSpPr>
          <p:cNvPr id="318" name="Linie"/>
          <p:cNvSpPr/>
          <p:nvPr/>
        </p:nvSpPr>
        <p:spPr>
          <a:xfrm>
            <a:off x="1479261" y="3163244"/>
            <a:ext cx="2640873" cy="1"/>
          </a:xfrm>
          <a:prstGeom prst="line">
            <a:avLst/>
          </a:prstGeom>
          <a:ln w="50800">
            <a:solidFill>
              <a:srgbClr val="FF5E29"/>
            </a:solidFill>
            <a:miter lim="400000"/>
            <a:tailEnd type="arrow"/>
          </a:ln>
        </p:spPr>
        <p:txBody>
          <a:bodyPr lIns="50800" tIns="50800" rIns="50800" bIns="50800" anchor="ctr"/>
          <a:lstStyle/>
          <a:p>
            <a:endParaRPr/>
          </a:p>
        </p:txBody>
      </p:sp>
      <p:sp>
        <p:nvSpPr>
          <p:cNvPr id="319" name="Linie"/>
          <p:cNvSpPr/>
          <p:nvPr/>
        </p:nvSpPr>
        <p:spPr>
          <a:xfrm flipV="1">
            <a:off x="4294934" y="3190934"/>
            <a:ext cx="1" cy="726495"/>
          </a:xfrm>
          <a:prstGeom prst="line">
            <a:avLst/>
          </a:prstGeom>
          <a:ln w="50800">
            <a:solidFill>
              <a:srgbClr val="FF5E29"/>
            </a:solidFill>
            <a:miter lim="400000"/>
          </a:ln>
        </p:spPr>
        <p:txBody>
          <a:bodyPr lIns="50800" tIns="50800" rIns="50800" bIns="50800" anchor="ctr"/>
          <a:lstStyle/>
          <a:p>
            <a:endParaRPr/>
          </a:p>
        </p:txBody>
      </p:sp>
      <p:cxnSp>
        <p:nvCxnSpPr>
          <p:cNvPr id="320" name="Verbindungslinie"/>
          <p:cNvCxnSpPr>
            <a:stCxn id="309" idx="0"/>
            <a:endCxn id="308" idx="0"/>
          </p:cNvCxnSpPr>
          <p:nvPr/>
        </p:nvCxnSpPr>
        <p:spPr>
          <a:xfrm flipH="1">
            <a:off x="7994339" y="4343801"/>
            <a:ext cx="924852" cy="1"/>
          </a:xfrm>
          <a:prstGeom prst="straightConnector1">
            <a:avLst/>
          </a:prstGeom>
          <a:ln w="50800">
            <a:solidFill>
              <a:schemeClr val="accent4">
                <a:hueOff val="-461056"/>
                <a:satOff val="4338"/>
                <a:lumOff val="-10225"/>
              </a:schemeClr>
            </a:solidFill>
            <a:miter lim="400000"/>
          </a:ln>
        </p:spPr>
      </p:cxnSp>
      <p:sp>
        <p:nvSpPr>
          <p:cNvPr id="321" name="Linie"/>
          <p:cNvSpPr/>
          <p:nvPr/>
        </p:nvSpPr>
        <p:spPr>
          <a:xfrm>
            <a:off x="4269534" y="3163244"/>
            <a:ext cx="8111465" cy="1"/>
          </a:xfrm>
          <a:prstGeom prst="line">
            <a:avLst/>
          </a:prstGeom>
          <a:ln w="50800">
            <a:solidFill>
              <a:srgbClr val="FF5E29"/>
            </a:solidFill>
            <a:miter lim="400000"/>
            <a:tailEnd type="arrow"/>
          </a:ln>
        </p:spPr>
        <p:txBody>
          <a:bodyPr lIns="50800" tIns="50800" rIns="50800" bIns="50800" anchor="ctr"/>
          <a:lstStyle/>
          <a:p>
            <a:endParaRPr/>
          </a:p>
        </p:txBody>
      </p:sp>
      <p:sp>
        <p:nvSpPr>
          <p:cNvPr id="322" name="Linie"/>
          <p:cNvSpPr/>
          <p:nvPr/>
        </p:nvSpPr>
        <p:spPr>
          <a:xfrm flipH="1" flipV="1">
            <a:off x="8595750" y="3208157"/>
            <a:ext cx="434545" cy="808402"/>
          </a:xfrm>
          <a:prstGeom prst="line">
            <a:avLst/>
          </a:prstGeom>
          <a:ln w="50800">
            <a:solidFill>
              <a:schemeClr val="accent4">
                <a:hueOff val="-461056"/>
                <a:satOff val="4338"/>
                <a:lumOff val="-10225"/>
              </a:schemeClr>
            </a:solidFill>
            <a:miter lim="400000"/>
          </a:ln>
        </p:spPr>
        <p:txBody>
          <a:bodyPr lIns="50800" tIns="50800" rIns="50800" bIns="50800" anchor="ctr"/>
          <a:lstStyle/>
          <a:p>
            <a:endParaRPr/>
          </a:p>
        </p:txBody>
      </p:sp>
      <p:sp>
        <p:nvSpPr>
          <p:cNvPr id="323" name="Linie"/>
          <p:cNvSpPr/>
          <p:nvPr/>
        </p:nvSpPr>
        <p:spPr>
          <a:xfrm flipV="1">
            <a:off x="7887486" y="3197350"/>
            <a:ext cx="554958" cy="813530"/>
          </a:xfrm>
          <a:prstGeom prst="line">
            <a:avLst/>
          </a:prstGeom>
          <a:ln w="50800">
            <a:solidFill>
              <a:schemeClr val="accent4">
                <a:hueOff val="-461056"/>
                <a:satOff val="4338"/>
                <a:lumOff val="-10225"/>
              </a:schemeClr>
            </a:solidFill>
            <a:miter lim="400000"/>
          </a:ln>
        </p:spPr>
        <p:txBody>
          <a:bodyPr lIns="50800" tIns="50800" rIns="50800" bIns="50800" anchor="ctr"/>
          <a:lstStyle/>
          <a:p>
            <a:endParaRPr/>
          </a:p>
        </p:txBody>
      </p:sp>
      <p:sp>
        <p:nvSpPr>
          <p:cNvPr id="324" name="Linie"/>
          <p:cNvSpPr/>
          <p:nvPr/>
        </p:nvSpPr>
        <p:spPr>
          <a:xfrm flipV="1">
            <a:off x="1494980" y="4688304"/>
            <a:ext cx="1" cy="431402"/>
          </a:xfrm>
          <a:prstGeom prst="line">
            <a:avLst/>
          </a:prstGeom>
          <a:ln w="50800">
            <a:solidFill>
              <a:srgbClr val="0365C0"/>
            </a:solidFill>
            <a:prstDash val="sysDot"/>
            <a:miter lim="400000"/>
          </a:ln>
        </p:spPr>
        <p:txBody>
          <a:bodyPr lIns="50800" tIns="50800" rIns="50800" bIns="50800" anchor="ctr"/>
          <a:lstStyle/>
          <a:p>
            <a:endParaRPr/>
          </a:p>
        </p:txBody>
      </p:sp>
      <p:sp>
        <p:nvSpPr>
          <p:cNvPr id="325" name="Linie"/>
          <p:cNvSpPr/>
          <p:nvPr/>
        </p:nvSpPr>
        <p:spPr>
          <a:xfrm>
            <a:off x="380204" y="5123016"/>
            <a:ext cx="1118496" cy="1"/>
          </a:xfrm>
          <a:prstGeom prst="line">
            <a:avLst/>
          </a:prstGeom>
          <a:ln w="50800">
            <a:solidFill>
              <a:srgbClr val="0365C0"/>
            </a:solidFill>
            <a:prstDash val="sysDot"/>
            <a:miter lim="400000"/>
            <a:headEnd type="arrow"/>
          </a:ln>
        </p:spPr>
        <p:txBody>
          <a:bodyPr lIns="50800" tIns="50800" rIns="50800" bIns="50800" anchor="ctr"/>
          <a:lstStyle/>
          <a:p>
            <a:endParaRPr/>
          </a:p>
        </p:txBody>
      </p:sp>
      <p:sp>
        <p:nvSpPr>
          <p:cNvPr id="326" name="Narratologisches Close-Reading"/>
          <p:cNvSpPr txBox="1"/>
          <p:nvPr/>
        </p:nvSpPr>
        <p:spPr>
          <a:xfrm>
            <a:off x="210691" y="9285730"/>
            <a:ext cx="2102347"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327" name="Vergil, Aeneis"/>
          <p:cNvSpPr/>
          <p:nvPr/>
        </p:nvSpPr>
        <p:spPr>
          <a:xfrm>
            <a:off x="9110619" y="1001943"/>
            <a:ext cx="3377229" cy="991324"/>
          </a:xfrm>
          <a:prstGeom prst="roundRect">
            <a:avLst>
              <a:gd name="adj" fmla="val 19217"/>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500">
                <a:latin typeface="Avenir Next Regular"/>
                <a:ea typeface="Avenir Next Regular"/>
                <a:cs typeface="Avenir Next Regular"/>
                <a:sym typeface="Avenir Next Regular"/>
              </a:defRPr>
            </a:lvl1pPr>
          </a:lstStyle>
          <a:p>
            <a:r>
              <a:t>Vergil, Aeneis</a:t>
            </a:r>
          </a:p>
        </p:txBody>
      </p:sp>
      <p:sp>
        <p:nvSpPr>
          <p:cNvPr id="328" name="Vorausdeutung (Prolepse)"/>
          <p:cNvSpPr/>
          <p:nvPr/>
        </p:nvSpPr>
        <p:spPr>
          <a:xfrm>
            <a:off x="4813785" y="2063953"/>
            <a:ext cx="3377230" cy="857361"/>
          </a:xfrm>
          <a:prstGeom prst="roundRect">
            <a:avLst>
              <a:gd name="adj" fmla="val 22219"/>
            </a:avLst>
          </a:prstGeom>
          <a:ln w="50800">
            <a:solidFill>
              <a:srgbClr val="FF5E29"/>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solidFill>
                  <a:srgbClr val="FF5E29"/>
                </a:solidFill>
                <a:latin typeface="Avenir Next Regular"/>
                <a:ea typeface="Avenir Next Regular"/>
                <a:cs typeface="Avenir Next Regular"/>
                <a:sym typeface="Avenir Next Regular"/>
              </a:defRPr>
            </a:pPr>
            <a:r>
              <a:t>Vorausdeutung (</a:t>
            </a:r>
            <a:r>
              <a:rPr i="1"/>
              <a:t>Prolepse</a:t>
            </a:r>
            <a:r>
              <a:t>)</a:t>
            </a:r>
          </a:p>
        </p:txBody>
      </p:sp>
      <p:sp>
        <p:nvSpPr>
          <p:cNvPr id="329" name="Rückwendung (Analepse)"/>
          <p:cNvSpPr/>
          <p:nvPr/>
        </p:nvSpPr>
        <p:spPr>
          <a:xfrm>
            <a:off x="1714677" y="7041638"/>
            <a:ext cx="3377230" cy="857361"/>
          </a:xfrm>
          <a:prstGeom prst="roundRect">
            <a:avLst>
              <a:gd name="adj" fmla="val 22219"/>
            </a:avLst>
          </a:prstGeom>
          <a:ln w="50800">
            <a:solidFill>
              <a:srgbClr val="0365C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defTabSz="825500">
              <a:defRPr sz="2000">
                <a:solidFill>
                  <a:srgbClr val="0365C0"/>
                </a:solidFill>
                <a:latin typeface="Avenir Next Regular"/>
                <a:ea typeface="Avenir Next Regular"/>
                <a:cs typeface="Avenir Next Regular"/>
                <a:sym typeface="Avenir Next Regular"/>
              </a:defRPr>
            </a:pPr>
            <a:r>
              <a:t>Rückwendung (</a:t>
            </a:r>
            <a:r>
              <a:rPr i="1"/>
              <a:t>Analepse</a:t>
            </a:r>
            <a:r>
              <a:t>)</a:t>
            </a:r>
          </a:p>
        </p:txBody>
      </p:sp>
      <p:sp>
        <p:nvSpPr>
          <p:cNvPr id="330" name="paralleler Ablauf"/>
          <p:cNvSpPr/>
          <p:nvPr/>
        </p:nvSpPr>
        <p:spPr>
          <a:xfrm>
            <a:off x="6899705" y="5445503"/>
            <a:ext cx="3377229" cy="857361"/>
          </a:xfrm>
          <a:prstGeom prst="roundRect">
            <a:avLst>
              <a:gd name="adj" fmla="val 22219"/>
            </a:avLst>
          </a:prstGeom>
          <a:ln w="50800">
            <a:solidFill>
              <a:schemeClr val="accent4">
                <a:hueOff val="-461056"/>
                <a:satOff val="4338"/>
                <a:lumOff val="-10225"/>
              </a:scheme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825500">
              <a:defRPr sz="2000">
                <a:solidFill>
                  <a:schemeClr val="accent4">
                    <a:hueOff val="-461056"/>
                    <a:satOff val="4338"/>
                    <a:lumOff val="-10225"/>
                  </a:schemeClr>
                </a:solidFill>
                <a:latin typeface="Avenir Next Regular"/>
                <a:ea typeface="Avenir Next Regular"/>
                <a:cs typeface="Avenir Next Regular"/>
                <a:sym typeface="Avenir Next Regular"/>
              </a:defRPr>
            </a:lvl1pPr>
          </a:lstStyle>
          <a:p>
            <a:r>
              <a:t>paralleler Ablauf</a:t>
            </a:r>
          </a:p>
        </p:txBody>
      </p:sp>
      <p:sp>
        <p:nvSpPr>
          <p:cNvPr id="331" name="2"/>
          <p:cNvSpPr txBox="1"/>
          <p:nvPr/>
        </p:nvSpPr>
        <p:spPr>
          <a:xfrm>
            <a:off x="513598" y="1115424"/>
            <a:ext cx="549911" cy="977901"/>
          </a:xfrm>
          <a:prstGeom prst="rect">
            <a:avLst/>
          </a:prstGeom>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2</a:t>
            </a:r>
          </a:p>
        </p:txBody>
      </p:sp>
      <p:sp>
        <p:nvSpPr>
          <p:cNvPr id="332" name="Schema in Anlehnung an D. Horst"/>
          <p:cNvSpPr txBox="1"/>
          <p:nvPr/>
        </p:nvSpPr>
        <p:spPr>
          <a:xfrm>
            <a:off x="10934622" y="8633905"/>
            <a:ext cx="1538737" cy="210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700" b="0"/>
            </a:lvl1pPr>
          </a:lstStyle>
          <a:p>
            <a:r>
              <a:t>Schema in Anlehnung an D. Horst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302"/>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iterate>
                                    <p:tmAbs val="0"/>
                                  </p:iterate>
                                  <p:childTnLst>
                                    <p:set>
                                      <p:cBhvr>
                                        <p:cTn id="17" fill="hold"/>
                                        <p:tgtEl>
                                          <p:spTgt spid="301"/>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iterate>
                                    <p:tmAbs val="0"/>
                                  </p:iterate>
                                  <p:childTnLst>
                                    <p:set>
                                      <p:cBhvr>
                                        <p:cTn id="20" fill="hold"/>
                                        <p:tgtEl>
                                          <p:spTgt spid="303"/>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iterate>
                                    <p:tmAbs val="0"/>
                                  </p:iterate>
                                  <p:childTnLst>
                                    <p:set>
                                      <p:cBhvr>
                                        <p:cTn id="23" fill="hold"/>
                                        <p:tgtEl>
                                          <p:spTgt spid="304"/>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iterate>
                                    <p:tmAbs val="0"/>
                                  </p:iterate>
                                  <p:childTnLst>
                                    <p:set>
                                      <p:cBhvr>
                                        <p:cTn id="26" fill="hold"/>
                                        <p:tgtEl>
                                          <p:spTgt spid="305"/>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iterate>
                                    <p:tmAbs val="0"/>
                                  </p:iterate>
                                  <p:childTnLst>
                                    <p:set>
                                      <p:cBhvr>
                                        <p:cTn id="29" fill="hold"/>
                                        <p:tgtEl>
                                          <p:spTgt spid="306"/>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iterate>
                                    <p:tmAbs val="0"/>
                                  </p:iterate>
                                  <p:childTnLst>
                                    <p:set>
                                      <p:cBhvr>
                                        <p:cTn id="32" fill="hold"/>
                                        <p:tgtEl>
                                          <p:spTgt spid="307"/>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iterate>
                                    <p:tmAbs val="0"/>
                                  </p:iterate>
                                  <p:childTnLst>
                                    <p:set>
                                      <p:cBhvr>
                                        <p:cTn id="35" fill="hold"/>
                                        <p:tgtEl>
                                          <p:spTgt spid="308"/>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iterate>
                                    <p:tmAbs val="0"/>
                                  </p:iterate>
                                  <p:childTnLst>
                                    <p:set>
                                      <p:cBhvr>
                                        <p:cTn id="38" fill="hold"/>
                                        <p:tgtEl>
                                          <p:spTgt spid="309"/>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iterate>
                                    <p:tmAbs val="0"/>
                                  </p:iterate>
                                  <p:childTnLst>
                                    <p:set>
                                      <p:cBhvr>
                                        <p:cTn id="41" fill="hold"/>
                                        <p:tgtEl>
                                          <p:spTgt spid="310"/>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0" nodeType="afterEffect">
                                  <p:stCondLst>
                                    <p:cond delay="0"/>
                                  </p:stCondLst>
                                  <p:iterate>
                                    <p:tmAbs val="0"/>
                                  </p:iterate>
                                  <p:childTnLst>
                                    <p:set>
                                      <p:cBhvr>
                                        <p:cTn id="44" fill="hold"/>
                                        <p:tgtEl>
                                          <p:spTgt spid="311"/>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iterate>
                                    <p:tmAbs val="0"/>
                                  </p:iterate>
                                  <p:childTnLst>
                                    <p:set>
                                      <p:cBhvr>
                                        <p:cTn id="47" fill="hold"/>
                                        <p:tgtEl>
                                          <p:spTgt spid="31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9" presetClass="entr" fill="hold" grpId="0" nodeType="clickEffect">
                                  <p:stCondLst>
                                    <p:cond delay="0"/>
                                  </p:stCondLst>
                                  <p:iterate>
                                    <p:tmAbs val="0"/>
                                  </p:iterate>
                                  <p:childTnLst>
                                    <p:set>
                                      <p:cBhvr>
                                        <p:cTn id="51" fill="hold"/>
                                        <p:tgtEl>
                                          <p:spTgt spid="324"/>
                                        </p:tgtEl>
                                        <p:attrNameLst>
                                          <p:attrName>style.visibility</p:attrName>
                                        </p:attrNameLst>
                                      </p:cBhvr>
                                      <p:to>
                                        <p:strVal val="visible"/>
                                      </p:to>
                                    </p:set>
                                    <p:animEffect transition="in" filter="dissolve">
                                      <p:cBhvr>
                                        <p:cTn id="52" dur="500"/>
                                        <p:tgtEl>
                                          <p:spTgt spid="324"/>
                                        </p:tgtEl>
                                      </p:cBhvr>
                                    </p:animEffect>
                                  </p:childTnLst>
                                </p:cTn>
                              </p:par>
                            </p:childTnLst>
                          </p:cTn>
                        </p:par>
                        <p:par>
                          <p:cTn id="53" fill="hold">
                            <p:stCondLst>
                              <p:cond delay="500"/>
                            </p:stCondLst>
                            <p:childTnLst>
                              <p:par>
                                <p:cTn id="54" presetID="9" presetClass="entr" fill="hold" grpId="0" nodeType="afterEffect">
                                  <p:stCondLst>
                                    <p:cond delay="0"/>
                                  </p:stCondLst>
                                  <p:iterate>
                                    <p:tmAbs val="0"/>
                                  </p:iterate>
                                  <p:childTnLst>
                                    <p:set>
                                      <p:cBhvr>
                                        <p:cTn id="55" fill="hold"/>
                                        <p:tgtEl>
                                          <p:spTgt spid="325"/>
                                        </p:tgtEl>
                                        <p:attrNameLst>
                                          <p:attrName>style.visibility</p:attrName>
                                        </p:attrNameLst>
                                      </p:cBhvr>
                                      <p:to>
                                        <p:strVal val="visible"/>
                                      </p:to>
                                    </p:set>
                                    <p:animEffect transition="in" filter="dissolve">
                                      <p:cBhvr>
                                        <p:cTn id="56" dur="500"/>
                                        <p:tgtEl>
                                          <p:spTgt spid="325"/>
                                        </p:tgtEl>
                                      </p:cBhvr>
                                    </p:animEffect>
                                  </p:childTnLst>
                                </p:cTn>
                              </p:par>
                            </p:childTnLst>
                          </p:cTn>
                        </p:par>
                        <p:par>
                          <p:cTn id="57" fill="hold">
                            <p:stCondLst>
                              <p:cond delay="1000"/>
                            </p:stCondLst>
                            <p:childTnLst>
                              <p:par>
                                <p:cTn id="58" presetID="9" presetClass="entr" fill="hold" grpId="0" nodeType="afterEffect">
                                  <p:stCondLst>
                                    <p:cond delay="0"/>
                                  </p:stCondLst>
                                  <p:iterate>
                                    <p:tmAbs val="0"/>
                                  </p:iterate>
                                  <p:childTnLst>
                                    <p:set>
                                      <p:cBhvr>
                                        <p:cTn id="59" fill="hold"/>
                                        <p:tgtEl>
                                          <p:spTgt spid="313"/>
                                        </p:tgtEl>
                                        <p:attrNameLst>
                                          <p:attrName>style.visibility</p:attrName>
                                        </p:attrNameLst>
                                      </p:cBhvr>
                                      <p:to>
                                        <p:strVal val="visible"/>
                                      </p:to>
                                    </p:set>
                                    <p:animEffect transition="in" filter="dissolve">
                                      <p:cBhvr>
                                        <p:cTn id="60" dur="500"/>
                                        <p:tgtEl>
                                          <p:spTgt spid="313"/>
                                        </p:tgtEl>
                                      </p:cBhvr>
                                    </p:animEffect>
                                  </p:childTnLst>
                                </p:cTn>
                              </p:par>
                            </p:childTnLst>
                          </p:cTn>
                        </p:par>
                        <p:par>
                          <p:cTn id="61" fill="hold">
                            <p:stCondLst>
                              <p:cond delay="1500"/>
                            </p:stCondLst>
                            <p:childTnLst>
                              <p:par>
                                <p:cTn id="62" presetID="9" presetClass="entr" fill="hold" grpId="0" nodeType="afterEffect">
                                  <p:stCondLst>
                                    <p:cond delay="0"/>
                                  </p:stCondLst>
                                  <p:iterate>
                                    <p:tmAbs val="0"/>
                                  </p:iterate>
                                  <p:childTnLst>
                                    <p:set>
                                      <p:cBhvr>
                                        <p:cTn id="63" fill="hold"/>
                                        <p:tgtEl>
                                          <p:spTgt spid="315"/>
                                        </p:tgtEl>
                                        <p:attrNameLst>
                                          <p:attrName>style.visibility</p:attrName>
                                        </p:attrNameLst>
                                      </p:cBhvr>
                                      <p:to>
                                        <p:strVal val="visible"/>
                                      </p:to>
                                    </p:set>
                                    <p:animEffect transition="in" filter="dissolve">
                                      <p:cBhvr>
                                        <p:cTn id="64" dur="500"/>
                                        <p:tgtEl>
                                          <p:spTgt spid="315"/>
                                        </p:tgtEl>
                                      </p:cBhvr>
                                    </p:animEffect>
                                  </p:childTnLst>
                                </p:cTn>
                              </p:par>
                            </p:childTnLst>
                          </p:cTn>
                        </p:par>
                        <p:par>
                          <p:cTn id="65" fill="hold">
                            <p:stCondLst>
                              <p:cond delay="2000"/>
                            </p:stCondLst>
                            <p:childTnLst>
                              <p:par>
                                <p:cTn id="66" presetID="9" presetClass="entr" fill="hold" grpId="0" nodeType="afterEffect">
                                  <p:stCondLst>
                                    <p:cond delay="0"/>
                                  </p:stCondLst>
                                  <p:iterate>
                                    <p:tmAbs val="0"/>
                                  </p:iterate>
                                  <p:childTnLst>
                                    <p:set>
                                      <p:cBhvr>
                                        <p:cTn id="67" fill="hold"/>
                                        <p:tgtEl>
                                          <p:spTgt spid="314"/>
                                        </p:tgtEl>
                                        <p:attrNameLst>
                                          <p:attrName>style.visibility</p:attrName>
                                        </p:attrNameLst>
                                      </p:cBhvr>
                                      <p:to>
                                        <p:strVal val="visible"/>
                                      </p:to>
                                    </p:set>
                                    <p:animEffect transition="in" filter="dissolve">
                                      <p:cBhvr>
                                        <p:cTn id="68" dur="500"/>
                                        <p:tgtEl>
                                          <p:spTgt spid="314"/>
                                        </p:tgtEl>
                                      </p:cBhvr>
                                    </p:animEffect>
                                  </p:childTnLst>
                                </p:cTn>
                              </p:par>
                            </p:childTnLst>
                          </p:cTn>
                        </p:par>
                        <p:par>
                          <p:cTn id="69" fill="hold">
                            <p:stCondLst>
                              <p:cond delay="2500"/>
                            </p:stCondLst>
                            <p:childTnLst>
                              <p:par>
                                <p:cTn id="70" presetID="9" presetClass="entr" fill="hold" grpId="0" nodeType="afterEffect">
                                  <p:stCondLst>
                                    <p:cond delay="0"/>
                                  </p:stCondLst>
                                  <p:iterate>
                                    <p:tmAbs val="0"/>
                                  </p:iterate>
                                  <p:childTnLst>
                                    <p:set>
                                      <p:cBhvr>
                                        <p:cTn id="71" fill="hold"/>
                                        <p:tgtEl>
                                          <p:spTgt spid="316"/>
                                        </p:tgtEl>
                                        <p:attrNameLst>
                                          <p:attrName>style.visibility</p:attrName>
                                        </p:attrNameLst>
                                      </p:cBhvr>
                                      <p:to>
                                        <p:strVal val="visible"/>
                                      </p:to>
                                    </p:set>
                                    <p:animEffect transition="in" filter="dissolve">
                                      <p:cBhvr>
                                        <p:cTn id="72" dur="500"/>
                                        <p:tgtEl>
                                          <p:spTgt spid="316"/>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iterate>
                                    <p:tmAbs val="0"/>
                                  </p:iterate>
                                  <p:childTnLst>
                                    <p:set>
                                      <p:cBhvr>
                                        <p:cTn id="76" fill="hold"/>
                                        <p:tgtEl>
                                          <p:spTgt spid="32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9" presetClass="entr" fill="hold" grpId="0" nodeType="clickEffect">
                                  <p:stCondLst>
                                    <p:cond delay="0"/>
                                  </p:stCondLst>
                                  <p:iterate>
                                    <p:tmAbs val="0"/>
                                  </p:iterate>
                                  <p:childTnLst>
                                    <p:set>
                                      <p:cBhvr>
                                        <p:cTn id="80" fill="hold"/>
                                        <p:tgtEl>
                                          <p:spTgt spid="317"/>
                                        </p:tgtEl>
                                        <p:attrNameLst>
                                          <p:attrName>style.visibility</p:attrName>
                                        </p:attrNameLst>
                                      </p:cBhvr>
                                      <p:to>
                                        <p:strVal val="visible"/>
                                      </p:to>
                                    </p:set>
                                    <p:animEffect transition="in" filter="dissolve">
                                      <p:cBhvr>
                                        <p:cTn id="81" dur="500"/>
                                        <p:tgtEl>
                                          <p:spTgt spid="317"/>
                                        </p:tgtEl>
                                      </p:cBhvr>
                                    </p:animEffect>
                                  </p:childTnLst>
                                </p:cTn>
                              </p:par>
                            </p:childTnLst>
                          </p:cTn>
                        </p:par>
                        <p:par>
                          <p:cTn id="82" fill="hold">
                            <p:stCondLst>
                              <p:cond delay="500"/>
                            </p:stCondLst>
                            <p:childTnLst>
                              <p:par>
                                <p:cTn id="83" presetID="9" presetClass="entr" fill="hold" grpId="0" nodeType="afterEffect">
                                  <p:stCondLst>
                                    <p:cond delay="0"/>
                                  </p:stCondLst>
                                  <p:iterate>
                                    <p:tmAbs val="0"/>
                                  </p:iterate>
                                  <p:childTnLst>
                                    <p:set>
                                      <p:cBhvr>
                                        <p:cTn id="84" fill="hold"/>
                                        <p:tgtEl>
                                          <p:spTgt spid="318"/>
                                        </p:tgtEl>
                                        <p:attrNameLst>
                                          <p:attrName>style.visibility</p:attrName>
                                        </p:attrNameLst>
                                      </p:cBhvr>
                                      <p:to>
                                        <p:strVal val="visible"/>
                                      </p:to>
                                    </p:set>
                                    <p:animEffect transition="in" filter="dissolve">
                                      <p:cBhvr>
                                        <p:cTn id="85" dur="500"/>
                                        <p:tgtEl>
                                          <p:spTgt spid="318"/>
                                        </p:tgtEl>
                                      </p:cBhvr>
                                    </p:animEffect>
                                  </p:childTnLst>
                                </p:cTn>
                              </p:par>
                            </p:childTnLst>
                          </p:cTn>
                        </p:par>
                        <p:par>
                          <p:cTn id="86" fill="hold">
                            <p:stCondLst>
                              <p:cond delay="1000"/>
                            </p:stCondLst>
                            <p:childTnLst>
                              <p:par>
                                <p:cTn id="87" presetID="9" presetClass="entr" fill="hold" grpId="0" nodeType="afterEffect">
                                  <p:stCondLst>
                                    <p:cond delay="0"/>
                                  </p:stCondLst>
                                  <p:iterate>
                                    <p:tmAbs val="0"/>
                                  </p:iterate>
                                  <p:childTnLst>
                                    <p:set>
                                      <p:cBhvr>
                                        <p:cTn id="88" fill="hold"/>
                                        <p:tgtEl>
                                          <p:spTgt spid="319"/>
                                        </p:tgtEl>
                                        <p:attrNameLst>
                                          <p:attrName>style.visibility</p:attrName>
                                        </p:attrNameLst>
                                      </p:cBhvr>
                                      <p:to>
                                        <p:strVal val="visible"/>
                                      </p:to>
                                    </p:set>
                                    <p:animEffect transition="in" filter="dissolve">
                                      <p:cBhvr>
                                        <p:cTn id="89" dur="500"/>
                                        <p:tgtEl>
                                          <p:spTgt spid="319"/>
                                        </p:tgtEl>
                                      </p:cBhvr>
                                    </p:animEffect>
                                  </p:childTnLst>
                                </p:cTn>
                              </p:par>
                            </p:childTnLst>
                          </p:cTn>
                        </p:par>
                        <p:par>
                          <p:cTn id="90" fill="hold">
                            <p:stCondLst>
                              <p:cond delay="1500"/>
                            </p:stCondLst>
                            <p:childTnLst>
                              <p:par>
                                <p:cTn id="91" presetID="9" presetClass="entr" fill="hold" grpId="0" nodeType="afterEffect">
                                  <p:stCondLst>
                                    <p:cond delay="0"/>
                                  </p:stCondLst>
                                  <p:iterate>
                                    <p:tmAbs val="0"/>
                                  </p:iterate>
                                  <p:childTnLst>
                                    <p:set>
                                      <p:cBhvr>
                                        <p:cTn id="92" fill="hold"/>
                                        <p:tgtEl>
                                          <p:spTgt spid="321"/>
                                        </p:tgtEl>
                                        <p:attrNameLst>
                                          <p:attrName>style.visibility</p:attrName>
                                        </p:attrNameLst>
                                      </p:cBhvr>
                                      <p:to>
                                        <p:strVal val="visible"/>
                                      </p:to>
                                    </p:set>
                                    <p:animEffect transition="in" filter="dissolve">
                                      <p:cBhvr>
                                        <p:cTn id="93" dur="500"/>
                                        <p:tgtEl>
                                          <p:spTgt spid="321"/>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iterate>
                                    <p:tmAbs val="0"/>
                                  </p:iterate>
                                  <p:childTnLst>
                                    <p:set>
                                      <p:cBhvr>
                                        <p:cTn id="97" fill="hold"/>
                                        <p:tgtEl>
                                          <p:spTgt spid="328"/>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9" presetClass="entr" fill="hold" grpId="0" nodeType="clickEffect">
                                  <p:stCondLst>
                                    <p:cond delay="0"/>
                                  </p:stCondLst>
                                  <p:iterate>
                                    <p:tmAbs val="0"/>
                                  </p:iterate>
                                  <p:childTnLst>
                                    <p:set>
                                      <p:cBhvr>
                                        <p:cTn id="101" fill="hold"/>
                                        <p:tgtEl>
                                          <p:spTgt spid="320"/>
                                        </p:tgtEl>
                                        <p:attrNameLst>
                                          <p:attrName>style.visibility</p:attrName>
                                        </p:attrNameLst>
                                      </p:cBhvr>
                                      <p:to>
                                        <p:strVal val="visible"/>
                                      </p:to>
                                    </p:set>
                                    <p:animEffect transition="in" filter="dissolve">
                                      <p:cBhvr>
                                        <p:cTn id="102" dur="2000"/>
                                        <p:tgtEl>
                                          <p:spTgt spid="320"/>
                                        </p:tgtEl>
                                      </p:cBhvr>
                                    </p:animEffect>
                                  </p:childTnLst>
                                </p:cTn>
                              </p:par>
                            </p:childTnLst>
                          </p:cTn>
                        </p:par>
                        <p:par>
                          <p:cTn id="103" fill="hold">
                            <p:stCondLst>
                              <p:cond delay="2000"/>
                            </p:stCondLst>
                            <p:childTnLst>
                              <p:par>
                                <p:cTn id="104" presetID="9" presetClass="entr" fill="hold" grpId="0" nodeType="afterEffect">
                                  <p:stCondLst>
                                    <p:cond delay="0"/>
                                  </p:stCondLst>
                                  <p:iterate>
                                    <p:tmAbs val="0"/>
                                  </p:iterate>
                                  <p:childTnLst>
                                    <p:set>
                                      <p:cBhvr>
                                        <p:cTn id="105" fill="hold"/>
                                        <p:tgtEl>
                                          <p:spTgt spid="323"/>
                                        </p:tgtEl>
                                        <p:attrNameLst>
                                          <p:attrName>style.visibility</p:attrName>
                                        </p:attrNameLst>
                                      </p:cBhvr>
                                      <p:to>
                                        <p:strVal val="visible"/>
                                      </p:to>
                                    </p:set>
                                    <p:animEffect transition="in" filter="dissolve">
                                      <p:cBhvr>
                                        <p:cTn id="106" dur="500"/>
                                        <p:tgtEl>
                                          <p:spTgt spid="323"/>
                                        </p:tgtEl>
                                      </p:cBhvr>
                                    </p:animEffect>
                                  </p:childTnLst>
                                </p:cTn>
                              </p:par>
                            </p:childTnLst>
                          </p:cTn>
                        </p:par>
                        <p:par>
                          <p:cTn id="107" fill="hold">
                            <p:stCondLst>
                              <p:cond delay="2500"/>
                            </p:stCondLst>
                            <p:childTnLst>
                              <p:par>
                                <p:cTn id="108" presetID="9" presetClass="entr" fill="hold" grpId="0" nodeType="afterEffect">
                                  <p:stCondLst>
                                    <p:cond delay="0"/>
                                  </p:stCondLst>
                                  <p:iterate>
                                    <p:tmAbs val="0"/>
                                  </p:iterate>
                                  <p:childTnLst>
                                    <p:set>
                                      <p:cBhvr>
                                        <p:cTn id="109" fill="hold"/>
                                        <p:tgtEl>
                                          <p:spTgt spid="322"/>
                                        </p:tgtEl>
                                        <p:attrNameLst>
                                          <p:attrName>style.visibility</p:attrName>
                                        </p:attrNameLst>
                                      </p:cBhvr>
                                      <p:to>
                                        <p:strVal val="visible"/>
                                      </p:to>
                                    </p:set>
                                    <p:animEffect transition="in" filter="dissolve">
                                      <p:cBhvr>
                                        <p:cTn id="110" dur="500"/>
                                        <p:tgtEl>
                                          <p:spTgt spid="322"/>
                                        </p:tgtEl>
                                      </p:cBhvr>
                                    </p:animEffec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iterate>
                                    <p:tmAbs val="0"/>
                                  </p:iterate>
                                  <p:childTnLst>
                                    <p:set>
                                      <p:cBhvr>
                                        <p:cTn id="114" fill="hold"/>
                                        <p:tgtEl>
                                          <p:spTgt spid="33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 grpId="0" animBg="1" advAuto="0"/>
      <p:bldP spid="301" grpId="0" animBg="1" advAuto="0"/>
      <p:bldP spid="302" grpId="0" animBg="1" advAuto="0"/>
      <p:bldP spid="303" grpId="0" animBg="1" advAuto="0"/>
      <p:bldP spid="304" grpId="0" animBg="1" advAuto="0"/>
      <p:bldP spid="305" grpId="0" animBg="1" advAuto="0"/>
      <p:bldP spid="306" grpId="0" animBg="1" advAuto="0"/>
      <p:bldP spid="307" grpId="0" animBg="1" advAuto="0"/>
      <p:bldP spid="308" grpId="0" animBg="1" advAuto="0"/>
      <p:bldP spid="309" grpId="0" animBg="1" advAuto="0"/>
      <p:bldP spid="310" grpId="0" animBg="1" advAuto="0"/>
      <p:bldP spid="311" grpId="0" animBg="1" advAuto="0"/>
      <p:bldP spid="312" grpId="0" animBg="1" advAuto="0"/>
      <p:bldP spid="313" grpId="0" animBg="1" advAuto="0"/>
      <p:bldP spid="314" grpId="0" animBg="1" advAuto="0"/>
      <p:bldP spid="315" grpId="0" animBg="1" advAuto="0"/>
      <p:bldP spid="316" grpId="0" animBg="1" advAuto="0"/>
      <p:bldP spid="317" grpId="0" animBg="1" advAuto="0"/>
      <p:bldP spid="318" grpId="0" animBg="1" advAuto="0"/>
      <p:bldP spid="319" grpId="0" animBg="1" advAuto="0"/>
      <p:bldP spid="320" grpId="0" animBg="1" advAuto="0"/>
      <p:bldP spid="321" grpId="0" animBg="1" advAuto="0"/>
      <p:bldP spid="322" grpId="0" animBg="1" advAuto="0"/>
      <p:bldP spid="323" grpId="0" animBg="1" advAuto="0"/>
      <p:bldP spid="324" grpId="0" animBg="1" advAuto="0"/>
      <p:bldP spid="325" grpId="0" animBg="1" advAuto="0"/>
      <p:bldP spid="327" grpId="0" animBg="1" advAuto="0"/>
      <p:bldP spid="328" grpId="0" animBg="1" advAuto="0"/>
      <p:bldP spid="329" grpId="0" animBg="1" advAuto="0"/>
      <p:bldP spid="330" grpId="0" animBg="1" advAuto="0"/>
      <p:bldP spid="331" grpId="0" animBg="1"/>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2161</Words>
  <Application>Microsoft Office PowerPoint</Application>
  <PresentationFormat>Benutzerdefiniert</PresentationFormat>
  <Paragraphs>200</Paragraphs>
  <Slides>12</Slides>
  <Notes>12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White</vt:lpstr>
      <vt:lpstr>narratologische kategorien</vt:lpstr>
      <vt:lpstr>II. ZEIT</vt:lpstr>
      <vt:lpstr>II. ZEIT</vt:lpstr>
      <vt:lpstr>II. ZEIT</vt:lpstr>
      <vt:lpstr>II. ZEIT</vt:lpstr>
      <vt:lpstr>II. ZEIT</vt:lpstr>
      <vt:lpstr>II. ZEIT</vt:lpstr>
      <vt:lpstr>II. ZEIT</vt:lpstr>
      <vt:lpstr>II. ZEIT</vt:lpstr>
      <vt:lpstr>II. ZEIT</vt:lpstr>
      <vt:lpstr>II. ZEIT</vt:lpstr>
      <vt:lpstr>II. ZEIT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narratologische kategorien</dc:title>
  <cp:lastModifiedBy>L000454</cp:lastModifiedBy>
  <cp:revision>2</cp:revision>
  <dcterms:modified xsi:type="dcterms:W3CDTF">2021-10-26T08:15:19Z</dcterms:modified>
</cp:coreProperties>
</file>