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9"/>
  </p:normalViewPr>
  <p:slideViewPr>
    <p:cSldViewPr snapToGrid="0" snapToObjects="1">
      <p:cViewPr varScale="1">
        <p:scale>
          <a:sx n="63" d="100"/>
          <a:sy n="63" d="100"/>
        </p:scale>
        <p:origin x="10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2E802E-2920-574B-8A5F-38EA47EA1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AE32A504-6928-C54B-8F39-AA15CC5C6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7134B1-DE7F-D743-9A11-243FE1EB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9619BA9-1639-CE4A-B3FF-81F52246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16DE4B-3CC0-2B4B-B32F-2F8CBD64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28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2982B7C-D009-6C43-AC72-D14B184B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53AF1330-3128-A642-A2FC-276CB8C2C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C09DA08-BDCC-6046-97C9-225026288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BDFA5B6-6B9E-5845-A6F3-AEDB9805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6B39EC9-6974-2D4F-BB8B-90A193EA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75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59D831A8-BD6E-5B4B-846C-7FAAECCB2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2E674F98-A53E-984D-9208-1DF7741EE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AC85D56-4702-EA48-955A-CE68274E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119DB4-3690-4344-BBE7-309A6D8C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650BF0-EAAD-2043-9931-5A9C254F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8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B75E5D8-2818-E14A-ACC4-263150A4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DAFE58C-E9F8-304E-B9FF-907AC00D9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0DEE0B0-F608-4946-B823-1A32C8D0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2B7ED2-A108-9746-BE5F-7CB9E2DD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A4E124-1439-1F40-AFD3-74022091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49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4B4452-005C-2C48-8504-425ACB388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88EF121-67FB-3046-8E9B-72E6B7EE6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DE4FF2-E6D7-F449-8515-111D266D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6074971-6F85-ED4A-8018-E470CD65F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68E1663-B03A-9F49-B050-46849131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7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8E814F-4D55-7540-94F3-16C05BAD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0DF68D4-A47A-534A-B256-BE6787B23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68A4055-8C36-C440-AE02-B5265DA5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D4090C8-AC4F-534C-8D34-94D0BFE1F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581EDC9-69A9-B64B-8EB9-F1A9232A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CC44F10-7819-DE45-9592-81507148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06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BFBE0E-AC45-B04E-B40A-7BD7CF2B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6EDD0AB-A9C0-B54D-B402-B91F9BF07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BF0725A-28A9-604A-BA4E-D25316BD4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DF46C3A8-2D1F-CA46-B21E-2C9B3A977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29E8A8D3-DDC9-9143-926E-C54F3E344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F3918B3F-25D7-9C4A-A157-622C3B82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CD883A29-5C44-3545-8591-E00C7D38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6AA28AF-F95A-B84E-BECA-CDA1A73E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87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8BB42B-1640-2646-9E0C-78CA7A274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26E91D7-0BBD-A34A-A522-4B87884B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F138E24-3C12-7747-ABDC-0112891C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38093246-FE6D-BA40-BF16-7C4D3CB8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01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4FAF09C6-30EF-BF48-B64D-C7B111F6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D1AC1C58-C662-C645-8EE1-C72EB524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95B036FA-090C-6C48-8F3C-F97B1B7BF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83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420E8D-14A3-2146-A784-6F58ED9C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594260-FBAD-494B-AA2C-D19D54C3F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3BD617A-EB1F-FD43-8F70-CEACEED21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746047F-27B0-C643-BB70-55009D3B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CF5F874-A8EF-4E44-923E-9CEC941DC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596AE590-9FAE-D14F-ADD0-F6548FDEF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17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081CE7-E330-DC4A-9F94-CF1623EF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00CF0265-ECE0-6146-8C97-8AFA38513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F6DDA64-F4EC-FC40-8C18-BE17F3D88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B2081CB-57BC-DC41-8111-633CE6DE7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4AD4CE9-BE02-664D-AF4A-801E5BEB6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2AED00A-00CC-0D4C-B2C2-90C0C977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79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15996C6F-835B-FB42-ACDA-F3A85BA8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78BDA35-B498-464B-A839-83FD69A8F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DD57E4C-A0BF-8B4E-8168-0915BBA98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588F-E762-CD49-95B7-C5594A62EFFC}" type="datetimeFigureOut">
              <a:rPr lang="de-DE" smtClean="0"/>
              <a:t>28.11.2021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F4A02F-3F52-AB4A-A4AD-1FA76CB18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8E72EE7-5EDF-5446-B189-2BF3638C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319A-DC6A-C04A-8F4D-9A33A2CD4F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19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600" dirty="0" err="1"/>
              <a:t>El</a:t>
            </a:r>
            <a:r>
              <a:rPr lang="de-DE" sz="3600" dirty="0"/>
              <a:t> </a:t>
            </a:r>
            <a:r>
              <a:rPr lang="de-DE" sz="3600" dirty="0" err="1"/>
              <a:t>esqueleto</a:t>
            </a:r>
            <a:r>
              <a:rPr lang="de-DE" sz="3600" dirty="0"/>
              <a:t> de </a:t>
            </a:r>
            <a:r>
              <a:rPr lang="de-DE" sz="3600" dirty="0" err="1"/>
              <a:t>un</a:t>
            </a:r>
            <a:r>
              <a:rPr lang="de-DE" sz="3600" dirty="0"/>
              <a:t> </a:t>
            </a:r>
            <a:r>
              <a:rPr lang="de-DE" sz="3600" dirty="0" err="1"/>
              <a:t>pez</a:t>
            </a:r>
            <a:r>
              <a:rPr lang="de-DE" sz="3600" dirty="0"/>
              <a:t> </a:t>
            </a:r>
            <a:br>
              <a:rPr lang="de-DE" sz="3600" dirty="0"/>
            </a:br>
            <a:r>
              <a:rPr lang="de-DE" sz="3600" dirty="0"/>
              <a:t>(</a:t>
            </a:r>
            <a:r>
              <a:rPr lang="de-DE" sz="3600" dirty="0" err="1"/>
              <a:t>visualización</a:t>
            </a:r>
            <a:r>
              <a:rPr lang="de-DE" sz="3600" dirty="0"/>
              <a:t> del </a:t>
            </a:r>
            <a:r>
              <a:rPr lang="de-DE" sz="3600" dirty="0" err="1"/>
              <a:t>contenido</a:t>
            </a:r>
            <a:r>
              <a:rPr lang="de-DE" sz="3600" dirty="0"/>
              <a:t> de </a:t>
            </a:r>
            <a:r>
              <a:rPr lang="de-DE" sz="3600" dirty="0" err="1"/>
              <a:t>una</a:t>
            </a:r>
            <a:r>
              <a:rPr lang="de-DE" sz="3600" dirty="0"/>
              <a:t> </a:t>
            </a:r>
            <a:r>
              <a:rPr lang="de-DE" sz="3600" dirty="0" err="1"/>
              <a:t>obra</a:t>
            </a:r>
            <a:r>
              <a:rPr lang="de-DE" sz="3600" dirty="0"/>
              <a:t> </a:t>
            </a:r>
            <a:r>
              <a:rPr lang="de-DE" sz="3600" dirty="0" err="1"/>
              <a:t>narrativa</a:t>
            </a:r>
            <a:r>
              <a:rPr lang="de-DE" sz="3600" dirty="0"/>
              <a:t>)</a:t>
            </a:r>
            <a:br>
              <a:rPr lang="de-DE" sz="3600" dirty="0"/>
            </a:br>
            <a:r>
              <a:rPr lang="de-DE" sz="1300" dirty="0"/>
              <a:t>(</a:t>
            </a:r>
            <a:r>
              <a:rPr lang="de-DE" sz="1300" dirty="0" err="1"/>
              <a:t>Según</a:t>
            </a:r>
            <a:r>
              <a:rPr lang="de-DE" sz="1300" dirty="0"/>
              <a:t> C. </a:t>
            </a:r>
            <a:r>
              <a:rPr lang="de-DE" sz="1300" dirty="0" err="1"/>
              <a:t>Surkamp</a:t>
            </a:r>
            <a:r>
              <a:rPr lang="de-DE" sz="1300" dirty="0"/>
              <a:t> </a:t>
            </a:r>
            <a:r>
              <a:rPr lang="de-DE" sz="1300" dirty="0" err="1"/>
              <a:t>y</a:t>
            </a:r>
            <a:r>
              <a:rPr lang="de-DE" sz="1300" dirty="0"/>
              <a:t> A. </a:t>
            </a:r>
            <a:r>
              <a:rPr lang="de-DE" sz="1300" dirty="0" err="1"/>
              <a:t>Nünning</a:t>
            </a:r>
            <a:r>
              <a:rPr lang="de-DE" sz="1300" dirty="0"/>
              <a:t> en Erzähltextanalyse: „Geschichten verstehen – verständlich erzählen“, Der FSU Englisch, </a:t>
            </a:r>
            <a:r>
              <a:rPr lang="de-DE" sz="1300" i="1" dirty="0"/>
              <a:t>Short narrative </a:t>
            </a:r>
            <a:r>
              <a:rPr lang="de-DE" sz="1300" i="1" dirty="0" err="1"/>
              <a:t>fiction</a:t>
            </a:r>
            <a:r>
              <a:rPr lang="de-DE" sz="1300" dirty="0"/>
              <a:t>, 160, Juli 2019, pp. 2-13</a:t>
            </a:r>
            <a:br>
              <a:rPr lang="de-DE" sz="1300" dirty="0"/>
            </a:br>
            <a:endParaRPr lang="de-DE" sz="1300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5335325" y="1573780"/>
            <a:ext cx="0" cy="36496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335325" y="1701768"/>
            <a:ext cx="2067339" cy="1470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H="1">
            <a:off x="3269314" y="1701618"/>
            <a:ext cx="2067339" cy="1470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5336652" y="3220318"/>
            <a:ext cx="2067339" cy="1470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H="1">
            <a:off x="3270641" y="3229595"/>
            <a:ext cx="2067339" cy="1470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5330026" y="4803953"/>
            <a:ext cx="2067339" cy="1470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H="1">
            <a:off x="3264015" y="4813230"/>
            <a:ext cx="2067339" cy="1470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uppieren 66"/>
          <p:cNvGrpSpPr/>
          <p:nvPr/>
        </p:nvGrpSpPr>
        <p:grpSpPr>
          <a:xfrm>
            <a:off x="5675606" y="1727373"/>
            <a:ext cx="1414905" cy="307777"/>
            <a:chOff x="5675606" y="1727373"/>
            <a:chExt cx="1414905" cy="307777"/>
          </a:xfrm>
        </p:grpSpPr>
        <p:cxnSp>
          <p:nvCxnSpPr>
            <p:cNvPr id="33" name="Gerader Verbinder 32"/>
            <p:cNvCxnSpPr/>
            <p:nvPr/>
          </p:nvCxnSpPr>
          <p:spPr>
            <a:xfrm>
              <a:off x="5675606" y="1917504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/>
          </p:nvSpPr>
          <p:spPr>
            <a:xfrm>
              <a:off x="6814473" y="172737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1</a:t>
              </a: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6351467" y="2256271"/>
            <a:ext cx="1456133" cy="307777"/>
            <a:chOff x="6351467" y="2256271"/>
            <a:chExt cx="1456133" cy="307777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6351467" y="2418436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7531562" y="2256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</a:t>
              </a: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7206236" y="2860310"/>
            <a:ext cx="1414905" cy="307777"/>
            <a:chOff x="7206236" y="2860310"/>
            <a:chExt cx="1414905" cy="307777"/>
          </a:xfrm>
        </p:grpSpPr>
        <p:cxnSp>
          <p:nvCxnSpPr>
            <p:cNvPr id="31" name="Gerader Verbinder 30"/>
            <p:cNvCxnSpPr/>
            <p:nvPr/>
          </p:nvCxnSpPr>
          <p:spPr>
            <a:xfrm>
              <a:off x="7206236" y="3017436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8345103" y="286031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</a:t>
              </a: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5687834" y="3292805"/>
            <a:ext cx="1461904" cy="307777"/>
            <a:chOff x="5687834" y="3292805"/>
            <a:chExt cx="1461904" cy="307777"/>
          </a:xfrm>
        </p:grpSpPr>
        <p:cxnSp>
          <p:nvCxnSpPr>
            <p:cNvPr id="30" name="Gerader Verbinder 29"/>
            <p:cNvCxnSpPr/>
            <p:nvPr/>
          </p:nvCxnSpPr>
          <p:spPr>
            <a:xfrm>
              <a:off x="5687834" y="3453788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/>
          </p:nvSpPr>
          <p:spPr>
            <a:xfrm>
              <a:off x="6873700" y="329280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1</a:t>
              </a: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6363695" y="3799581"/>
            <a:ext cx="1458888" cy="307777"/>
            <a:chOff x="6363695" y="3799581"/>
            <a:chExt cx="1458888" cy="307777"/>
          </a:xfrm>
        </p:grpSpPr>
        <p:cxnSp>
          <p:nvCxnSpPr>
            <p:cNvPr id="29" name="Gerader Verbinder 28"/>
            <p:cNvCxnSpPr/>
            <p:nvPr/>
          </p:nvCxnSpPr>
          <p:spPr>
            <a:xfrm>
              <a:off x="6363695" y="3954720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/>
            <p:cNvSpPr txBox="1"/>
            <p:nvPr/>
          </p:nvSpPr>
          <p:spPr>
            <a:xfrm>
              <a:off x="7546545" y="379958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</a:t>
              </a: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7218464" y="4403620"/>
            <a:ext cx="1454530" cy="307777"/>
            <a:chOff x="7218464" y="4403620"/>
            <a:chExt cx="1454530" cy="307777"/>
          </a:xfrm>
        </p:grpSpPr>
        <p:cxnSp>
          <p:nvCxnSpPr>
            <p:cNvPr id="28" name="Gerader Verbinder 27"/>
            <p:cNvCxnSpPr/>
            <p:nvPr/>
          </p:nvCxnSpPr>
          <p:spPr>
            <a:xfrm>
              <a:off x="7218464" y="4553720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8396956" y="44036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</a:t>
              </a: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661534" y="4850112"/>
            <a:ext cx="1434019" cy="307777"/>
            <a:chOff x="5661534" y="4850112"/>
            <a:chExt cx="1434019" cy="307777"/>
          </a:xfrm>
        </p:grpSpPr>
        <p:cxnSp>
          <p:nvCxnSpPr>
            <p:cNvPr id="26" name="Gerader Verbinder 25"/>
            <p:cNvCxnSpPr/>
            <p:nvPr/>
          </p:nvCxnSpPr>
          <p:spPr>
            <a:xfrm>
              <a:off x="5661534" y="5028063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feld 39"/>
            <p:cNvSpPr txBox="1"/>
            <p:nvPr/>
          </p:nvSpPr>
          <p:spPr>
            <a:xfrm>
              <a:off x="6819515" y="485011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1</a:t>
              </a:r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6337395" y="5371636"/>
            <a:ext cx="1453125" cy="307777"/>
            <a:chOff x="6337395" y="5371636"/>
            <a:chExt cx="1453125" cy="307777"/>
          </a:xfrm>
        </p:grpSpPr>
        <p:cxnSp>
          <p:nvCxnSpPr>
            <p:cNvPr id="25" name="Gerader Verbinder 24"/>
            <p:cNvCxnSpPr/>
            <p:nvPr/>
          </p:nvCxnSpPr>
          <p:spPr>
            <a:xfrm>
              <a:off x="6337395" y="5528995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/>
            <p:cNvSpPr txBox="1"/>
            <p:nvPr/>
          </p:nvSpPr>
          <p:spPr>
            <a:xfrm>
              <a:off x="7514482" y="537163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</a:t>
              </a:r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7192164" y="5983049"/>
            <a:ext cx="1434019" cy="307777"/>
            <a:chOff x="7192164" y="5983049"/>
            <a:chExt cx="1434019" cy="307777"/>
          </a:xfrm>
        </p:grpSpPr>
        <p:cxnSp>
          <p:nvCxnSpPr>
            <p:cNvPr id="24" name="Gerader Verbinder 23"/>
            <p:cNvCxnSpPr/>
            <p:nvPr/>
          </p:nvCxnSpPr>
          <p:spPr>
            <a:xfrm>
              <a:off x="7192164" y="6127995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>
              <a:off x="8350145" y="598304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</a:t>
              </a: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3614711" y="4850638"/>
            <a:ext cx="1402568" cy="307777"/>
            <a:chOff x="3614711" y="4850638"/>
            <a:chExt cx="1402568" cy="307777"/>
          </a:xfrm>
        </p:grpSpPr>
        <p:cxnSp>
          <p:nvCxnSpPr>
            <p:cNvPr id="23" name="Gerader Verbinder 22"/>
            <p:cNvCxnSpPr/>
            <p:nvPr/>
          </p:nvCxnSpPr>
          <p:spPr>
            <a:xfrm flipH="1">
              <a:off x="3864340" y="5018636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/>
            <p:cNvSpPr txBox="1"/>
            <p:nvPr/>
          </p:nvSpPr>
          <p:spPr>
            <a:xfrm>
              <a:off x="3614711" y="48506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1</a:t>
              </a: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2887450" y="5372162"/>
            <a:ext cx="1453968" cy="307777"/>
            <a:chOff x="2887450" y="5372162"/>
            <a:chExt cx="1453968" cy="307777"/>
          </a:xfrm>
        </p:grpSpPr>
        <p:cxnSp>
          <p:nvCxnSpPr>
            <p:cNvPr id="22" name="Gerader Verbinder 21"/>
            <p:cNvCxnSpPr/>
            <p:nvPr/>
          </p:nvCxnSpPr>
          <p:spPr>
            <a:xfrm flipH="1">
              <a:off x="3188479" y="5519568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2887450" y="537216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</a:t>
              </a: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2039318" y="5964679"/>
            <a:ext cx="1447331" cy="307777"/>
            <a:chOff x="2039318" y="5964679"/>
            <a:chExt cx="1447331" cy="307777"/>
          </a:xfrm>
        </p:grpSpPr>
        <p:cxnSp>
          <p:nvCxnSpPr>
            <p:cNvPr id="21" name="Gerader Verbinder 20"/>
            <p:cNvCxnSpPr/>
            <p:nvPr/>
          </p:nvCxnSpPr>
          <p:spPr>
            <a:xfrm flipH="1">
              <a:off x="2333710" y="6118568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2039318" y="596467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</a:t>
              </a: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3570122" y="3322335"/>
            <a:ext cx="1403423" cy="307777"/>
            <a:chOff x="3570122" y="3322335"/>
            <a:chExt cx="1403423" cy="307777"/>
          </a:xfrm>
        </p:grpSpPr>
        <p:cxnSp>
          <p:nvCxnSpPr>
            <p:cNvPr id="20" name="Gerader Verbinder 19"/>
            <p:cNvCxnSpPr/>
            <p:nvPr/>
          </p:nvCxnSpPr>
          <p:spPr>
            <a:xfrm flipH="1">
              <a:off x="3820606" y="3477409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feld 45"/>
            <p:cNvSpPr txBox="1"/>
            <p:nvPr/>
          </p:nvSpPr>
          <p:spPr>
            <a:xfrm>
              <a:off x="3570122" y="332233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1</a:t>
              </a: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2864983" y="3821737"/>
            <a:ext cx="1432701" cy="307777"/>
            <a:chOff x="2864983" y="3821737"/>
            <a:chExt cx="1432701" cy="307777"/>
          </a:xfrm>
        </p:grpSpPr>
        <p:cxnSp>
          <p:nvCxnSpPr>
            <p:cNvPr id="19" name="Gerader Verbinder 18"/>
            <p:cNvCxnSpPr/>
            <p:nvPr/>
          </p:nvCxnSpPr>
          <p:spPr>
            <a:xfrm flipH="1">
              <a:off x="3144745" y="3978341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feld 46"/>
            <p:cNvSpPr txBox="1"/>
            <p:nvPr/>
          </p:nvSpPr>
          <p:spPr>
            <a:xfrm>
              <a:off x="2864983" y="382173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</a:t>
              </a: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2024225" y="4429002"/>
            <a:ext cx="1418690" cy="307777"/>
            <a:chOff x="2024225" y="4429002"/>
            <a:chExt cx="1418690" cy="307777"/>
          </a:xfrm>
        </p:grpSpPr>
        <p:cxnSp>
          <p:nvCxnSpPr>
            <p:cNvPr id="18" name="Gerader Verbinder 17"/>
            <p:cNvCxnSpPr/>
            <p:nvPr/>
          </p:nvCxnSpPr>
          <p:spPr>
            <a:xfrm flipH="1">
              <a:off x="2289976" y="4577341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feld 47"/>
            <p:cNvSpPr txBox="1"/>
            <p:nvPr/>
          </p:nvSpPr>
          <p:spPr>
            <a:xfrm>
              <a:off x="2024225" y="442900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</a:t>
              </a: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3561910" y="1758797"/>
            <a:ext cx="1411635" cy="307777"/>
            <a:chOff x="3561910" y="1758797"/>
            <a:chExt cx="1411635" cy="307777"/>
          </a:xfrm>
        </p:grpSpPr>
        <p:cxnSp>
          <p:nvCxnSpPr>
            <p:cNvPr id="17" name="Gerader Verbinder 16"/>
            <p:cNvCxnSpPr/>
            <p:nvPr/>
          </p:nvCxnSpPr>
          <p:spPr>
            <a:xfrm flipH="1">
              <a:off x="3820606" y="1936181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feld 48"/>
            <p:cNvSpPr txBox="1"/>
            <p:nvPr/>
          </p:nvSpPr>
          <p:spPr>
            <a:xfrm>
              <a:off x="3561910" y="1758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1</a:t>
              </a: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2827275" y="2287695"/>
            <a:ext cx="1470409" cy="307777"/>
            <a:chOff x="2827275" y="2287695"/>
            <a:chExt cx="1470409" cy="307777"/>
          </a:xfrm>
        </p:grpSpPr>
        <p:cxnSp>
          <p:nvCxnSpPr>
            <p:cNvPr id="16" name="Gerader Verbinder 15"/>
            <p:cNvCxnSpPr/>
            <p:nvPr/>
          </p:nvCxnSpPr>
          <p:spPr>
            <a:xfrm flipH="1">
              <a:off x="3144745" y="2437113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feld 49"/>
            <p:cNvSpPr txBox="1"/>
            <p:nvPr/>
          </p:nvSpPr>
          <p:spPr>
            <a:xfrm>
              <a:off x="2827275" y="228769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</a:t>
              </a: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1986517" y="2872838"/>
            <a:ext cx="1456398" cy="307777"/>
            <a:chOff x="1986517" y="2872838"/>
            <a:chExt cx="1456398" cy="307777"/>
          </a:xfrm>
        </p:grpSpPr>
        <p:cxnSp>
          <p:nvCxnSpPr>
            <p:cNvPr id="15" name="Gerader Verbinder 14"/>
            <p:cNvCxnSpPr/>
            <p:nvPr/>
          </p:nvCxnSpPr>
          <p:spPr>
            <a:xfrm flipH="1">
              <a:off x="2289976" y="3036113"/>
              <a:ext cx="11529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feld 50"/>
            <p:cNvSpPr txBox="1"/>
            <p:nvPr/>
          </p:nvSpPr>
          <p:spPr>
            <a:xfrm>
              <a:off x="1986517" y="28728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</a:t>
              </a:r>
            </a:p>
          </p:txBody>
        </p:sp>
      </p:grpSp>
      <p:sp>
        <p:nvSpPr>
          <p:cNvPr id="52" name="Textfeld 51"/>
          <p:cNvSpPr txBox="1"/>
          <p:nvPr/>
        </p:nvSpPr>
        <p:spPr>
          <a:xfrm rot="19413243">
            <a:off x="3439145" y="280708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¿</a:t>
            </a:r>
            <a:r>
              <a:rPr lang="de-DE" sz="1400" dirty="0" err="1"/>
              <a:t>Quién</a:t>
            </a:r>
            <a:r>
              <a:rPr lang="de-DE" sz="1400" dirty="0"/>
              <a:t>?</a:t>
            </a:r>
          </a:p>
        </p:txBody>
      </p:sp>
      <p:sp>
        <p:nvSpPr>
          <p:cNvPr id="53" name="Textfeld 52"/>
          <p:cNvSpPr txBox="1"/>
          <p:nvPr/>
        </p:nvSpPr>
        <p:spPr>
          <a:xfrm rot="19413243">
            <a:off x="3516757" y="4230380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¿</a:t>
            </a:r>
            <a:r>
              <a:rPr lang="de-DE" sz="1400" dirty="0" err="1"/>
              <a:t>Cuándo</a:t>
            </a:r>
            <a:r>
              <a:rPr lang="de-DE" sz="1400" dirty="0"/>
              <a:t>?</a:t>
            </a:r>
          </a:p>
        </p:txBody>
      </p:sp>
      <p:sp>
        <p:nvSpPr>
          <p:cNvPr id="54" name="Textfeld 53"/>
          <p:cNvSpPr txBox="1"/>
          <p:nvPr/>
        </p:nvSpPr>
        <p:spPr>
          <a:xfrm rot="19413243">
            <a:off x="3503427" y="5831183"/>
            <a:ext cx="916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¿</a:t>
            </a:r>
            <a:r>
              <a:rPr lang="de-DE" sz="1400" dirty="0" err="1"/>
              <a:t>Por</a:t>
            </a:r>
            <a:r>
              <a:rPr lang="de-DE" sz="1400" dirty="0"/>
              <a:t> </a:t>
            </a:r>
            <a:r>
              <a:rPr lang="de-DE" sz="1400" dirty="0" err="1"/>
              <a:t>qué</a:t>
            </a:r>
            <a:r>
              <a:rPr lang="de-DE" sz="1400" dirty="0"/>
              <a:t>?</a:t>
            </a:r>
          </a:p>
        </p:txBody>
      </p:sp>
      <p:sp>
        <p:nvSpPr>
          <p:cNvPr id="55" name="Textfeld 54"/>
          <p:cNvSpPr txBox="1"/>
          <p:nvPr/>
        </p:nvSpPr>
        <p:spPr>
          <a:xfrm rot="2107497">
            <a:off x="6316261" y="582916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¿</a:t>
            </a:r>
            <a:r>
              <a:rPr lang="de-DE" sz="1400" dirty="0" err="1"/>
              <a:t>Cómo</a:t>
            </a:r>
            <a:r>
              <a:rPr lang="de-DE" sz="1400" dirty="0"/>
              <a:t>?</a:t>
            </a:r>
          </a:p>
        </p:txBody>
      </p:sp>
      <p:sp>
        <p:nvSpPr>
          <p:cNvPr id="56" name="Textfeld 55"/>
          <p:cNvSpPr txBox="1"/>
          <p:nvPr/>
        </p:nvSpPr>
        <p:spPr>
          <a:xfrm rot="2107497">
            <a:off x="6292647" y="4244090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¿</a:t>
            </a:r>
            <a:r>
              <a:rPr lang="de-DE" sz="1400" dirty="0" err="1"/>
              <a:t>Dónde</a:t>
            </a:r>
            <a:r>
              <a:rPr lang="de-DE" sz="1400" dirty="0"/>
              <a:t>?</a:t>
            </a:r>
          </a:p>
        </p:txBody>
      </p:sp>
      <p:sp>
        <p:nvSpPr>
          <p:cNvPr id="57" name="Textfeld 56"/>
          <p:cNvSpPr txBox="1"/>
          <p:nvPr/>
        </p:nvSpPr>
        <p:spPr>
          <a:xfrm rot="2107497">
            <a:off x="6410238" y="274758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¿</a:t>
            </a:r>
            <a:r>
              <a:rPr lang="de-DE" sz="1400" dirty="0" err="1"/>
              <a:t>Qué</a:t>
            </a:r>
            <a:r>
              <a:rPr lang="de-DE" sz="1400" dirty="0"/>
              <a:t>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0BA4D3C0-A056-BC42-865A-A5517F970308}"/>
              </a:ext>
            </a:extLst>
          </p:cNvPr>
          <p:cNvSpPr txBox="1"/>
          <p:nvPr/>
        </p:nvSpPr>
        <p:spPr>
          <a:xfrm>
            <a:off x="304800" y="65766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699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El esqueleto de un pez  (visualización del contenido de una obra narrativa) (Según C. Surkamp y A. Nünning en Erzähltextanalyse: „Geschichten verstehen – verständlich erzählen“, Der FSU Englisch, Short narrative fiction, 160, Juli 2019, pp. 2-13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esqueleto de un pez  (visualización del contenido de una obra narrativa) (Según C. Surkamp y A. Nünning en Erzähltextanalyse: „Geschichten verstehen – verständlich erzählen“, Der FSU Englisch, Short narrative fiction, 160, Juli 2019, pp. 2-13</dc:title>
  <dc:creator>Maria-Jose Martinez Azorin</dc:creator>
  <cp:lastModifiedBy>María José</cp:lastModifiedBy>
  <cp:revision>2</cp:revision>
  <dcterms:created xsi:type="dcterms:W3CDTF">2021-06-26T16:21:11Z</dcterms:created>
  <dcterms:modified xsi:type="dcterms:W3CDTF">2021-11-28T16:57:40Z</dcterms:modified>
</cp:coreProperties>
</file>