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8"/>
  </p:notesMasterIdLst>
  <p:sldIdLst>
    <p:sldId id="260"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312" r:id="rId2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18.01.2021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3</a:t>
            </a:fld>
            <a:endParaRPr lang="de-DE"/>
          </a:p>
        </p:txBody>
      </p:sp>
    </p:spTree>
    <p:extLst>
      <p:ext uri="{BB962C8B-B14F-4D97-AF65-F5344CB8AC3E}">
        <p14:creationId xmlns:p14="http://schemas.microsoft.com/office/powerpoint/2010/main" val="1662899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p:spPr>
      </p:sp>
      <p:sp>
        <p:nvSpPr>
          <p:cNvPr id="6451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smtClean="0"/>
          </a:p>
        </p:txBody>
      </p:sp>
      <p:sp>
        <p:nvSpPr>
          <p:cNvPr id="62468"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0A9C16-60D9-41D4-ADD3-E8E0425D9157}" type="slidenum">
              <a:rPr lang="de-DE" smtClean="0"/>
              <a:pPr fontAlgn="base">
                <a:spcBef>
                  <a:spcPct val="0"/>
                </a:spcBef>
                <a:spcAft>
                  <a:spcPct val="0"/>
                </a:spcAft>
                <a:defRPr/>
              </a:pPr>
              <a:t>15</a:t>
            </a:fld>
            <a:endParaRPr lang="de-DE" smtClean="0"/>
          </a:p>
        </p:txBody>
      </p:sp>
    </p:spTree>
    <p:extLst>
      <p:ext uri="{BB962C8B-B14F-4D97-AF65-F5344CB8AC3E}">
        <p14:creationId xmlns:p14="http://schemas.microsoft.com/office/powerpoint/2010/main" val="3160535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p:spPr>
      </p:sp>
      <p:sp>
        <p:nvSpPr>
          <p:cNvPr id="6451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smtClean="0"/>
          </a:p>
        </p:txBody>
      </p:sp>
      <p:sp>
        <p:nvSpPr>
          <p:cNvPr id="62468"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0A9C16-60D9-41D4-ADD3-E8E0425D9157}" type="slidenum">
              <a:rPr lang="de-DE" smtClean="0"/>
              <a:pPr fontAlgn="base">
                <a:spcBef>
                  <a:spcPct val="0"/>
                </a:spcBef>
                <a:spcAft>
                  <a:spcPct val="0"/>
                </a:spcAft>
                <a:defRPr/>
              </a:pPr>
              <a:t>17</a:t>
            </a:fld>
            <a:endParaRPr lang="de-DE" smtClean="0"/>
          </a:p>
        </p:txBody>
      </p:sp>
    </p:spTree>
    <p:extLst>
      <p:ext uri="{BB962C8B-B14F-4D97-AF65-F5344CB8AC3E}">
        <p14:creationId xmlns:p14="http://schemas.microsoft.com/office/powerpoint/2010/main" val="4138877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AA Aktuelles</a:t>
            </a:r>
            <a:r>
              <a:rPr lang="de-DE" baseline="0" dirty="0" smtClean="0"/>
              <a:t> Modell benennen und begründen (10 Min.)</a:t>
            </a:r>
          </a:p>
          <a:p>
            <a:endParaRPr lang="de-DE" baseline="0" dirty="0" smtClean="0"/>
          </a:p>
          <a:p>
            <a:r>
              <a:rPr lang="de-DE" baseline="0" dirty="0" smtClean="0"/>
              <a:t>Sie haben erarbeitet, dass das „Kooperativ – flexible Modell“ das Anzustrebende ist. Dieses Modell stellt sich in einem Team nicht automatisch ein, sondern muss erarbeitet werden. Dafür braucht es einen Auseinandersetzung mit Zielen, Aufgaben und Absprachen zu Verantwortlichkeiten im Team….</a:t>
            </a:r>
            <a:endParaRPr lang="de-DE" dirty="0"/>
          </a:p>
        </p:txBody>
      </p:sp>
      <p:sp>
        <p:nvSpPr>
          <p:cNvPr id="4" name="Foliennummernplatzhalter 3"/>
          <p:cNvSpPr>
            <a:spLocks noGrp="1"/>
          </p:cNvSpPr>
          <p:nvPr>
            <p:ph type="sldNum" sz="quarter" idx="10"/>
          </p:nvPr>
        </p:nvSpPr>
        <p:spPr/>
        <p:txBody>
          <a:bodyPr/>
          <a:lstStyle/>
          <a:p>
            <a:fld id="{75B9040E-30A0-4A36-96E0-5E872A417718}" type="slidenum">
              <a:rPr lang="de-DE" smtClean="0"/>
              <a:pPr/>
              <a:t>18</a:t>
            </a:fld>
            <a:endParaRPr lang="de-DE"/>
          </a:p>
        </p:txBody>
      </p:sp>
    </p:spTree>
    <p:extLst>
      <p:ext uri="{BB962C8B-B14F-4D97-AF65-F5344CB8AC3E}">
        <p14:creationId xmlns:p14="http://schemas.microsoft.com/office/powerpoint/2010/main" val="905683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den Leitlinien für Inklusion (KM) werden viele Ziele,</a:t>
            </a:r>
            <a:r>
              <a:rPr lang="de-DE" baseline="0" dirty="0" smtClean="0"/>
              <a:t> Aufgaben und Verantwortlichkeiten für die Kolleginnen und Kollegen in der inklusiven Praxis beschrieben. Auf den folgenden Folien schauen wir diese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20</a:t>
            </a:fld>
            <a:endParaRPr lang="de-DE"/>
          </a:p>
        </p:txBody>
      </p:sp>
    </p:spTree>
    <p:extLst>
      <p:ext uri="{BB962C8B-B14F-4D97-AF65-F5344CB8AC3E}">
        <p14:creationId xmlns:p14="http://schemas.microsoft.com/office/powerpoint/2010/main" val="179049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p:spPr>
      </p:sp>
      <p:sp>
        <p:nvSpPr>
          <p:cNvPr id="6553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dirty="0" smtClean="0"/>
          </a:p>
        </p:txBody>
      </p:sp>
      <p:sp>
        <p:nvSpPr>
          <p:cNvPr id="4" name="Foliennummernplatzhalter 3"/>
          <p:cNvSpPr>
            <a:spLocks noGrp="1"/>
          </p:cNvSpPr>
          <p:nvPr>
            <p:ph type="sldNum" sz="quarter" idx="5"/>
          </p:nvPr>
        </p:nvSpPr>
        <p:spPr/>
        <p:txBody>
          <a:bodyPr/>
          <a:lstStyle/>
          <a:p>
            <a:pPr>
              <a:defRPr/>
            </a:pPr>
            <a:fld id="{8640CC0F-17BF-4AB4-967D-A022B248DE98}" type="slidenum">
              <a:rPr lang="de-DE" smtClean="0"/>
              <a:pPr>
                <a:defRPr/>
              </a:pPr>
              <a:t>22</a:t>
            </a:fld>
            <a:endParaRPr lang="de-DE"/>
          </a:p>
        </p:txBody>
      </p:sp>
    </p:spTree>
    <p:extLst>
      <p:ext uri="{BB962C8B-B14F-4D97-AF65-F5344CB8AC3E}">
        <p14:creationId xmlns:p14="http://schemas.microsoft.com/office/powerpoint/2010/main" val="970800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p:spPr>
      </p:sp>
      <p:sp>
        <p:nvSpPr>
          <p:cNvPr id="6553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dirty="0" smtClean="0"/>
          </a:p>
        </p:txBody>
      </p:sp>
      <p:sp>
        <p:nvSpPr>
          <p:cNvPr id="4" name="Foliennummernplatzhalter 3"/>
          <p:cNvSpPr>
            <a:spLocks noGrp="1"/>
          </p:cNvSpPr>
          <p:nvPr>
            <p:ph type="sldNum" sz="quarter" idx="5"/>
          </p:nvPr>
        </p:nvSpPr>
        <p:spPr/>
        <p:txBody>
          <a:bodyPr/>
          <a:lstStyle/>
          <a:p>
            <a:pPr>
              <a:defRPr/>
            </a:pPr>
            <a:fld id="{8640CC0F-17BF-4AB4-967D-A022B248DE98}" type="slidenum">
              <a:rPr lang="de-DE" smtClean="0"/>
              <a:pPr>
                <a:defRPr/>
              </a:pPr>
              <a:t>23</a:t>
            </a:fld>
            <a:endParaRPr lang="de-DE"/>
          </a:p>
        </p:txBody>
      </p:sp>
    </p:spTree>
    <p:extLst>
      <p:ext uri="{BB962C8B-B14F-4D97-AF65-F5344CB8AC3E}">
        <p14:creationId xmlns:p14="http://schemas.microsoft.com/office/powerpoint/2010/main" val="2213730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p:spPr>
      </p:sp>
      <p:sp>
        <p:nvSpPr>
          <p:cNvPr id="6553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dirty="0" smtClean="0"/>
          </a:p>
        </p:txBody>
      </p:sp>
      <p:sp>
        <p:nvSpPr>
          <p:cNvPr id="4" name="Foliennummernplatzhalter 3"/>
          <p:cNvSpPr>
            <a:spLocks noGrp="1"/>
          </p:cNvSpPr>
          <p:nvPr>
            <p:ph type="sldNum" sz="quarter" idx="5"/>
          </p:nvPr>
        </p:nvSpPr>
        <p:spPr/>
        <p:txBody>
          <a:bodyPr/>
          <a:lstStyle/>
          <a:p>
            <a:pPr>
              <a:defRPr/>
            </a:pPr>
            <a:fld id="{8640CC0F-17BF-4AB4-967D-A022B248DE98}" type="slidenum">
              <a:rPr lang="de-DE" smtClean="0"/>
              <a:pPr>
                <a:defRPr/>
              </a:pPr>
              <a:t>24</a:t>
            </a:fld>
            <a:endParaRPr lang="de-DE"/>
          </a:p>
        </p:txBody>
      </p:sp>
    </p:spTree>
    <p:extLst>
      <p:ext uri="{BB962C8B-B14F-4D97-AF65-F5344CB8AC3E}">
        <p14:creationId xmlns:p14="http://schemas.microsoft.com/office/powerpoint/2010/main" val="425046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Es geht an dieser Steller nicht darum alle Fragen während der Fortbildung abzuarbeiten. Der Fragebogen kann von den Teams mit nach Hause genommen zu werden, um dort in Ruhe weiterzuarbeiten. Der Fragebogen umfasst alle Themen, die in den Leitlinien</a:t>
            </a:r>
            <a:r>
              <a:rPr lang="de-DE" baseline="0" dirty="0" smtClean="0"/>
              <a:t> beschrieben werden.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25</a:t>
            </a:fld>
            <a:endParaRPr lang="de-DE"/>
          </a:p>
        </p:txBody>
      </p:sp>
    </p:spTree>
    <p:extLst>
      <p:ext uri="{BB962C8B-B14F-4D97-AF65-F5344CB8AC3E}">
        <p14:creationId xmlns:p14="http://schemas.microsoft.com/office/powerpoint/2010/main" val="171853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Teamarbeit ist</a:t>
            </a:r>
          </a:p>
          <a:p>
            <a:r>
              <a:rPr lang="de-DE" dirty="0"/>
              <a:t>die </a:t>
            </a:r>
            <a:r>
              <a:rPr lang="de-DE" b="1" dirty="0"/>
              <a:t>kooperative, zielorientierte Arbeit </a:t>
            </a:r>
            <a:r>
              <a:rPr lang="de-DE" dirty="0"/>
              <a:t>von 2-8 Fachleuten, die gemeinsam an einer </a:t>
            </a:r>
            <a:r>
              <a:rPr lang="de-DE" b="1" dirty="0"/>
              <a:t>definierten komplexen Aufgabe</a:t>
            </a:r>
            <a:r>
              <a:rPr lang="de-DE" dirty="0"/>
              <a:t>, in einem Projekt oder eine Problem arbeiten, bei </a:t>
            </a:r>
            <a:r>
              <a:rPr lang="de-DE" b="1" dirty="0"/>
              <a:t>Integration unterschiedlichen Fachwissens</a:t>
            </a:r>
            <a:r>
              <a:rPr lang="de-DE" dirty="0"/>
              <a:t> und nach bestimmten, gemeinsam </a:t>
            </a:r>
            <a:r>
              <a:rPr lang="de-DE" b="1" dirty="0"/>
              <a:t>festgelegten Regeln</a:t>
            </a:r>
            <a:r>
              <a:rPr lang="de-DE" dirty="0"/>
              <a:t>.“ (Geller, Nowak, 1014)</a:t>
            </a:r>
          </a:p>
          <a:p>
            <a:endParaRPr lang="de-DE" dirty="0" smtClean="0"/>
          </a:p>
          <a:p>
            <a:r>
              <a:rPr lang="de-DE" dirty="0" smtClean="0"/>
              <a:t>In Nachfolgenden</a:t>
            </a:r>
            <a:r>
              <a:rPr lang="de-DE" baseline="0" dirty="0" smtClean="0"/>
              <a:t> wird es darum gehen, sich vor allem mit der Kooperation im Team näher zu beschäftigen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4</a:t>
            </a:fld>
            <a:endParaRPr lang="de-DE"/>
          </a:p>
        </p:txBody>
      </p:sp>
    </p:spTree>
    <p:extLst>
      <p:ext uri="{BB962C8B-B14F-4D97-AF65-F5344CB8AC3E}">
        <p14:creationId xmlns:p14="http://schemas.microsoft.com/office/powerpoint/2010/main" val="1397513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Jetzt kommt der Begriff der Kooperation ins Spiel. Wir </a:t>
            </a:r>
            <a:r>
              <a:rPr lang="de-DE" baseline="0" dirty="0" smtClean="0"/>
              <a:t>schauen uns, zur Beantwortung der Frage die Kooperationsmodelle nach Lienhard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5</a:t>
            </a:fld>
            <a:endParaRPr lang="de-DE"/>
          </a:p>
        </p:txBody>
      </p:sp>
    </p:spTree>
    <p:extLst>
      <p:ext uri="{BB962C8B-B14F-4D97-AF65-F5344CB8AC3E}">
        <p14:creationId xmlns:p14="http://schemas.microsoft.com/office/powerpoint/2010/main" val="77491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Lienhard</a:t>
            </a:r>
            <a:r>
              <a:rPr lang="de-DE" baseline="0" dirty="0" smtClean="0"/>
              <a:t> beschreibt 5 Kooperationsmodelle, wie Sonderpädagoge und Allgemeinpädagoge miteinander kooperieren können (hier dargestellt durch Punktebilder). Bitte lassen Sie sich auf eine kleine Übung ein…</a:t>
            </a:r>
          </a:p>
          <a:p>
            <a:endParaRPr lang="de-DE" dirty="0"/>
          </a:p>
        </p:txBody>
      </p:sp>
      <p:sp>
        <p:nvSpPr>
          <p:cNvPr id="4" name="Foliennummernplatzhalter 3"/>
          <p:cNvSpPr>
            <a:spLocks noGrp="1"/>
          </p:cNvSpPr>
          <p:nvPr>
            <p:ph type="sldNum" sz="quarter" idx="10"/>
          </p:nvPr>
        </p:nvSpPr>
        <p:spPr/>
        <p:txBody>
          <a:bodyPr/>
          <a:lstStyle/>
          <a:p>
            <a:fld id="{75B9040E-30A0-4A36-96E0-5E872A417718}" type="slidenum">
              <a:rPr lang="de-DE" smtClean="0"/>
              <a:pPr/>
              <a:t>6</a:t>
            </a:fld>
            <a:endParaRPr lang="de-DE"/>
          </a:p>
        </p:txBody>
      </p:sp>
    </p:spTree>
    <p:extLst>
      <p:ext uri="{BB962C8B-B14F-4D97-AF65-F5344CB8AC3E}">
        <p14:creationId xmlns:p14="http://schemas.microsoft.com/office/powerpoint/2010/main" val="1373113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An</a:t>
            </a:r>
            <a:r>
              <a:rPr lang="de-DE" baseline="0" dirty="0" smtClean="0"/>
              <a:t> die Teams werden Bildkarten mit je einem Kooperationsmodellen ausgeteilt (Folien aus der PPP ausdrucken!). Die Rollen des Sonder- und Allgemeinpädagogen sollten durch ein Symbol gekennzeichnet werden. Wir verwenden hier die Begriffe Teammitglied 1 und 2, um die Betrachtung ggf. auch für  andere Teamkonstellationen zu öffnen.</a:t>
            </a:r>
          </a:p>
          <a:p>
            <a:endParaRPr lang="de-DE" dirty="0" smtClean="0"/>
          </a:p>
          <a:p>
            <a:r>
              <a:rPr lang="de-DE" dirty="0" smtClean="0"/>
              <a:t>Die</a:t>
            </a:r>
            <a:r>
              <a:rPr lang="de-DE" baseline="0" dirty="0" smtClean="0"/>
              <a:t> Standbildpartner kennzeichnen mit einem Symbol, wer Sonderpädagoge/Kooperationspartner ist</a:t>
            </a:r>
            <a:endParaRPr lang="de-DE" dirty="0" smtClean="0"/>
          </a:p>
          <a:p>
            <a:r>
              <a:rPr lang="de-DE" dirty="0" smtClean="0"/>
              <a:t>Die Standbildpartner</a:t>
            </a:r>
            <a:r>
              <a:rPr lang="de-DE" baseline="0" dirty="0" smtClean="0"/>
              <a:t> bekommen auf einer Karte die Beschreibung ihres Modells</a:t>
            </a:r>
            <a:endParaRPr lang="de-DE" dirty="0"/>
          </a:p>
        </p:txBody>
      </p:sp>
      <p:sp>
        <p:nvSpPr>
          <p:cNvPr id="4" name="Foliennummernplatzhalter 3"/>
          <p:cNvSpPr>
            <a:spLocks noGrp="1"/>
          </p:cNvSpPr>
          <p:nvPr>
            <p:ph type="sldNum" sz="quarter" idx="10"/>
          </p:nvPr>
        </p:nvSpPr>
        <p:spPr/>
        <p:txBody>
          <a:bodyPr/>
          <a:lstStyle/>
          <a:p>
            <a:fld id="{75B9040E-30A0-4A36-96E0-5E872A417718}" type="slidenum">
              <a:rPr lang="de-DE" smtClean="0">
                <a:solidFill>
                  <a:prstClr val="black"/>
                </a:solidFill>
              </a:rPr>
              <a:pPr/>
              <a:t>7</a:t>
            </a:fld>
            <a:endParaRPr lang="de-DE">
              <a:solidFill>
                <a:prstClr val="black"/>
              </a:solidFill>
            </a:endParaRPr>
          </a:p>
        </p:txBody>
      </p:sp>
    </p:spTree>
    <p:extLst>
      <p:ext uri="{BB962C8B-B14F-4D97-AF65-F5344CB8AC3E}">
        <p14:creationId xmlns:p14="http://schemas.microsoft.com/office/powerpoint/2010/main" val="2480139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Wie benennt</a:t>
            </a:r>
            <a:r>
              <a:rPr lang="de-DE" baseline="0" dirty="0" smtClean="0"/>
              <a:t> und beschreibt</a:t>
            </a:r>
            <a:r>
              <a:rPr lang="de-DE" dirty="0" smtClean="0"/>
              <a:t> Lienhard die Modelle</a:t>
            </a:r>
            <a:endParaRPr lang="de-DE" dirty="0"/>
          </a:p>
        </p:txBody>
      </p:sp>
      <p:sp>
        <p:nvSpPr>
          <p:cNvPr id="4" name="Foliennummernplatzhalter 3"/>
          <p:cNvSpPr>
            <a:spLocks noGrp="1"/>
          </p:cNvSpPr>
          <p:nvPr>
            <p:ph type="sldNum" sz="quarter" idx="10"/>
          </p:nvPr>
        </p:nvSpPr>
        <p:spPr/>
        <p:txBody>
          <a:bodyPr/>
          <a:lstStyle/>
          <a:p>
            <a:fld id="{75B9040E-30A0-4A36-96E0-5E872A417718}" type="slidenum">
              <a:rPr lang="de-DE" smtClean="0"/>
              <a:pPr/>
              <a:t>8</a:t>
            </a:fld>
            <a:endParaRPr lang="de-DE"/>
          </a:p>
        </p:txBody>
      </p:sp>
    </p:spTree>
    <p:extLst>
      <p:ext uri="{BB962C8B-B14F-4D97-AF65-F5344CB8AC3E}">
        <p14:creationId xmlns:p14="http://schemas.microsoft.com/office/powerpoint/2010/main" val="1972814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5B9040E-30A0-4A36-96E0-5E872A417718}" type="slidenum">
              <a:rPr lang="de-DE" smtClean="0"/>
              <a:pPr/>
              <a:t>10</a:t>
            </a:fld>
            <a:endParaRPr lang="de-DE"/>
          </a:p>
        </p:txBody>
      </p:sp>
    </p:spTree>
    <p:extLst>
      <p:ext uri="{BB962C8B-B14F-4D97-AF65-F5344CB8AC3E}">
        <p14:creationId xmlns:p14="http://schemas.microsoft.com/office/powerpoint/2010/main" val="3299999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5B9040E-30A0-4A36-96E0-5E872A417718}" type="slidenum">
              <a:rPr lang="de-DE" smtClean="0"/>
              <a:pPr/>
              <a:t>12</a:t>
            </a:fld>
            <a:endParaRPr lang="de-DE"/>
          </a:p>
        </p:txBody>
      </p:sp>
    </p:spTree>
    <p:extLst>
      <p:ext uri="{BB962C8B-B14F-4D97-AF65-F5344CB8AC3E}">
        <p14:creationId xmlns:p14="http://schemas.microsoft.com/office/powerpoint/2010/main" val="3511899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p:spPr>
      </p:sp>
      <p:sp>
        <p:nvSpPr>
          <p:cNvPr id="6451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smtClean="0"/>
          </a:p>
        </p:txBody>
      </p:sp>
      <p:sp>
        <p:nvSpPr>
          <p:cNvPr id="62468"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0A9C16-60D9-41D4-ADD3-E8E0425D9157}" type="slidenum">
              <a:rPr lang="de-DE" smtClean="0"/>
              <a:pPr fontAlgn="base">
                <a:spcBef>
                  <a:spcPct val="0"/>
                </a:spcBef>
                <a:spcAft>
                  <a:spcPct val="0"/>
                </a:spcAft>
                <a:defRPr/>
              </a:pPr>
              <a:t>13</a:t>
            </a:fld>
            <a:endParaRPr lang="de-DE" smtClean="0"/>
          </a:p>
        </p:txBody>
      </p:sp>
    </p:spTree>
    <p:extLst>
      <p:ext uri="{BB962C8B-B14F-4D97-AF65-F5344CB8AC3E}">
        <p14:creationId xmlns:p14="http://schemas.microsoft.com/office/powerpoint/2010/main" val="3217361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18.01.2021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18.01.2021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Grundlagen der </a:t>
            </a:r>
            <a:r>
              <a:rPr lang="de-DE" dirty="0" smtClean="0"/>
              <a:t>Teamarbeit</a:t>
            </a:r>
            <a:br>
              <a:rPr lang="de-DE" dirty="0" smtClean="0"/>
            </a:br>
            <a:r>
              <a:rPr lang="de-DE" dirty="0"/>
              <a:t>Wie wollen wir als Team arbeiten</a:t>
            </a:r>
            <a:r>
              <a:rPr lang="de-DE" dirty="0" smtClean="0"/>
              <a:t>?</a:t>
            </a:r>
            <a:endParaRPr lang="de-DE" dirty="0"/>
          </a:p>
        </p:txBody>
      </p:sp>
      <p:sp>
        <p:nvSpPr>
          <p:cNvPr id="3" name="Untertitel 2"/>
          <p:cNvSpPr>
            <a:spLocks noGrp="1"/>
          </p:cNvSpPr>
          <p:nvPr>
            <p:ph type="subTitle" idx="1"/>
          </p:nvPr>
        </p:nvSpPr>
        <p:spPr/>
        <p:txBody>
          <a:bodyPr/>
          <a:lstStyle/>
          <a:p>
            <a:endParaRPr lang="de-DE" dirty="0"/>
          </a:p>
        </p:txBody>
      </p:sp>
      <p:sp>
        <p:nvSpPr>
          <p:cNvPr id="4" name="Fußzeilenplatzhalter 3"/>
          <p:cNvSpPr>
            <a:spLocks noGrp="1"/>
          </p:cNvSpPr>
          <p:nvPr>
            <p:ph type="ftr" sz="quarter" idx="3"/>
          </p:nvPr>
        </p:nvSpPr>
        <p:spPr/>
        <p:txBody>
          <a:bodyPr/>
          <a:lstStyle/>
          <a:p>
            <a:r>
              <a:rPr lang="de-DE" dirty="0" smtClean="0"/>
              <a:t>www.zsl-bw.de</a:t>
            </a:r>
          </a:p>
        </p:txBody>
      </p:sp>
      <p:sp>
        <p:nvSpPr>
          <p:cNvPr id="5" name="Datumsplatzhalter 4"/>
          <p:cNvSpPr>
            <a:spLocks noGrp="1"/>
          </p:cNvSpPr>
          <p:nvPr>
            <p:ph type="dt" sz="half" idx="2"/>
          </p:nvPr>
        </p:nvSpPr>
        <p:spPr/>
        <p:txBody>
          <a:bodyPr/>
          <a:lstStyle/>
          <a:p>
            <a:fld id="{F6217CD7-B80F-41AC-80A1-96685E759953}" type="datetime1">
              <a:rPr lang="de-DE" smtClean="0"/>
              <a:t>18.01.2021</a:t>
            </a:fld>
            <a:endParaRPr lang="de-DE" dirty="0"/>
          </a:p>
        </p:txBody>
      </p:sp>
    </p:spTree>
    <p:extLst>
      <p:ext uri="{BB962C8B-B14F-4D97-AF65-F5344CB8AC3E}">
        <p14:creationId xmlns:p14="http://schemas.microsoft.com/office/powerpoint/2010/main" val="3850176356"/>
      </p:ext>
    </p:extLst>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0" y="926232"/>
            <a:ext cx="9144000" cy="990600"/>
          </a:xfrm>
        </p:spPr>
        <p:txBody>
          <a:bodyPr>
            <a:noAutofit/>
          </a:bodyPr>
          <a:lstStyle/>
          <a:p>
            <a:pPr>
              <a:defRPr/>
            </a:pPr>
            <a:r>
              <a:rPr lang="de-DE" dirty="0"/>
              <a:t>Kooperation im </a:t>
            </a:r>
            <a:r>
              <a:rPr lang="de-DE" dirty="0" smtClean="0"/>
              <a:t>Team: </a:t>
            </a:r>
            <a:r>
              <a:rPr lang="de-DE" dirty="0"/>
              <a:t>Kooperationsmodelle </a:t>
            </a:r>
            <a:r>
              <a:rPr lang="de-DE" dirty="0" smtClean="0"/>
              <a:t/>
            </a:r>
            <a:br>
              <a:rPr lang="de-DE" dirty="0" smtClean="0"/>
            </a:br>
            <a:r>
              <a:rPr lang="de-DE" b="1" dirty="0" smtClean="0"/>
              <a:t>2. Das </a:t>
            </a:r>
            <a:r>
              <a:rPr lang="de-DE" b="1" i="1" dirty="0" smtClean="0"/>
              <a:t>„Hilfspädagogen“</a:t>
            </a:r>
            <a:r>
              <a:rPr lang="de-DE" b="1" dirty="0" smtClean="0"/>
              <a:t>-Modell</a:t>
            </a:r>
            <a:endParaRPr lang="de-DE" b="1" dirty="0"/>
          </a:p>
        </p:txBody>
      </p:sp>
      <p:grpSp>
        <p:nvGrpSpPr>
          <p:cNvPr id="8" name="Gruppieren 7"/>
          <p:cNvGrpSpPr/>
          <p:nvPr/>
        </p:nvGrpSpPr>
        <p:grpSpPr>
          <a:xfrm>
            <a:off x="2339752" y="2780928"/>
            <a:ext cx="5040560" cy="2704366"/>
            <a:chOff x="2339752" y="2780928"/>
            <a:chExt cx="5040560" cy="2704366"/>
          </a:xfrm>
        </p:grpSpPr>
        <p:grpSp>
          <p:nvGrpSpPr>
            <p:cNvPr id="3" name="Gruppieren 2"/>
            <p:cNvGrpSpPr/>
            <p:nvPr/>
          </p:nvGrpSpPr>
          <p:grpSpPr>
            <a:xfrm>
              <a:off x="2339752" y="2780928"/>
              <a:ext cx="3888432" cy="2016224"/>
              <a:chOff x="1907704" y="2988000"/>
              <a:chExt cx="3888432" cy="2016224"/>
            </a:xfrm>
          </p:grpSpPr>
          <p:sp>
            <p:nvSpPr>
              <p:cNvPr id="5" name="Ellipse 4"/>
              <p:cNvSpPr/>
              <p:nvPr/>
            </p:nvSpPr>
            <p:spPr>
              <a:xfrm>
                <a:off x="1907704" y="2988000"/>
                <a:ext cx="2016224" cy="20162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6" name="Ellipse 5"/>
              <p:cNvSpPr/>
              <p:nvPr/>
            </p:nvSpPr>
            <p:spPr>
              <a:xfrm>
                <a:off x="5004048" y="4149080"/>
                <a:ext cx="792088" cy="79208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sp>
          <p:nvSpPr>
            <p:cNvPr id="7" name="Textfeld 6"/>
            <p:cNvSpPr txBox="1"/>
            <p:nvPr/>
          </p:nvSpPr>
          <p:spPr>
            <a:xfrm>
              <a:off x="2421390" y="5085184"/>
              <a:ext cx="4958922" cy="400110"/>
            </a:xfrm>
            <a:prstGeom prst="rect">
              <a:avLst/>
            </a:prstGeom>
            <a:noFill/>
          </p:spPr>
          <p:txBody>
            <a:bodyPr wrap="square" rtlCol="0">
              <a:spAutoFit/>
            </a:bodyPr>
            <a:lstStyle/>
            <a:p>
              <a:pPr lvl="0"/>
              <a:r>
                <a:rPr lang="de-DE" sz="2000" b="1" dirty="0">
                  <a:solidFill>
                    <a:prstClr val="black"/>
                  </a:solidFill>
                  <a:latin typeface="+mn-lt"/>
                </a:rPr>
                <a:t>Teammitglied 1      </a:t>
              </a:r>
              <a:r>
                <a:rPr lang="de-DE" sz="2000" b="1" dirty="0" smtClean="0">
                  <a:solidFill>
                    <a:prstClr val="black"/>
                  </a:solidFill>
                  <a:latin typeface="+mn-lt"/>
                </a:rPr>
                <a:t>    Teammitglied </a:t>
              </a:r>
              <a:r>
                <a:rPr lang="de-DE" sz="2000" b="1" dirty="0">
                  <a:solidFill>
                    <a:prstClr val="black"/>
                  </a:solidFill>
                  <a:latin typeface="+mn-lt"/>
                </a:rPr>
                <a:t>2</a:t>
              </a:r>
            </a:p>
          </p:txBody>
        </p:sp>
      </p:grpSp>
    </p:spTree>
    <p:extLst>
      <p:ext uri="{BB962C8B-B14F-4D97-AF65-F5344CB8AC3E}">
        <p14:creationId xmlns:p14="http://schemas.microsoft.com/office/powerpoint/2010/main" val="3920015918"/>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
          </p:nvPr>
        </p:nvSpPr>
        <p:spPr>
          <a:xfrm>
            <a:off x="611560" y="2132856"/>
            <a:ext cx="8153400" cy="3917033"/>
          </a:xfrm>
        </p:spPr>
        <p:txBody>
          <a:bodyPr>
            <a:normAutofit fontScale="85000" lnSpcReduction="20000"/>
          </a:bodyPr>
          <a:lstStyle/>
          <a:p>
            <a:pPr>
              <a:lnSpc>
                <a:spcPct val="120000"/>
              </a:lnSpc>
              <a:spcBef>
                <a:spcPts val="0"/>
              </a:spcBef>
              <a:buNone/>
            </a:pPr>
            <a:r>
              <a:rPr lang="de-DE" sz="2800" b="1" dirty="0" smtClean="0"/>
              <a:t>Teammitglied 2</a:t>
            </a:r>
          </a:p>
          <a:p>
            <a:pPr>
              <a:lnSpc>
                <a:spcPct val="120000"/>
              </a:lnSpc>
              <a:spcBef>
                <a:spcPts val="0"/>
              </a:spcBef>
              <a:defRPr/>
            </a:pPr>
            <a:r>
              <a:rPr lang="de-DE" sz="2800" dirty="0" smtClean="0"/>
              <a:t>... erhält situativ Aufträge vom Teampartner 1 zugewiesen.</a:t>
            </a:r>
          </a:p>
          <a:p>
            <a:pPr>
              <a:lnSpc>
                <a:spcPct val="120000"/>
              </a:lnSpc>
              <a:spcBef>
                <a:spcPts val="0"/>
              </a:spcBef>
              <a:defRPr/>
            </a:pPr>
            <a:r>
              <a:rPr lang="de-DE" sz="2800" dirty="0" smtClean="0"/>
              <a:t>...ist flexibel, passt sich der Vorgehensweise des anderen </a:t>
            </a:r>
            <a:r>
              <a:rPr lang="de-DE" sz="2800" dirty="0"/>
              <a:t>T</a:t>
            </a:r>
            <a:r>
              <a:rPr lang="de-DE" sz="2800" dirty="0" smtClean="0"/>
              <a:t>eammitglieds an.</a:t>
            </a:r>
          </a:p>
          <a:p>
            <a:pPr>
              <a:lnSpc>
                <a:spcPct val="120000"/>
              </a:lnSpc>
              <a:spcBef>
                <a:spcPts val="0"/>
              </a:spcBef>
              <a:defRPr/>
            </a:pPr>
            <a:r>
              <a:rPr lang="de-DE" sz="2800" dirty="0" smtClean="0"/>
              <a:t>... wird als Entlastung wahrgenommen, weil er / sie ohne mühsame Absprachen das macht, was man ihm / ihr sagt.</a:t>
            </a:r>
          </a:p>
          <a:p>
            <a:pPr>
              <a:lnSpc>
                <a:spcPct val="120000"/>
              </a:lnSpc>
              <a:spcBef>
                <a:spcPts val="0"/>
              </a:spcBef>
              <a:defRPr/>
            </a:pPr>
            <a:r>
              <a:rPr lang="de-DE" sz="2800" dirty="0" smtClean="0"/>
              <a:t>... kann kaum eigene Ideen einbringen.</a:t>
            </a:r>
          </a:p>
          <a:p>
            <a:pPr>
              <a:lnSpc>
                <a:spcPct val="120000"/>
              </a:lnSpc>
              <a:spcBef>
                <a:spcPts val="0"/>
              </a:spcBef>
              <a:defRPr/>
            </a:pPr>
            <a:r>
              <a:rPr lang="de-DE" sz="2800" dirty="0" smtClean="0"/>
              <a:t>... ist für die zugewiesenen Aufgaben überqualifiziert.</a:t>
            </a:r>
          </a:p>
          <a:p>
            <a:pPr>
              <a:buNone/>
            </a:pPr>
            <a:endParaRPr lang="de-DE" dirty="0"/>
          </a:p>
        </p:txBody>
      </p:sp>
      <p:sp>
        <p:nvSpPr>
          <p:cNvPr id="6" name="Titel 1"/>
          <p:cNvSpPr>
            <a:spLocks noGrp="1"/>
          </p:cNvSpPr>
          <p:nvPr>
            <p:ph type="title"/>
          </p:nvPr>
        </p:nvSpPr>
        <p:spPr>
          <a:xfrm>
            <a:off x="0" y="926232"/>
            <a:ext cx="9144000" cy="990600"/>
          </a:xfrm>
        </p:spPr>
        <p:txBody>
          <a:bodyPr>
            <a:normAutofit fontScale="90000"/>
          </a:bodyPr>
          <a:lstStyle/>
          <a:p>
            <a:pPr>
              <a:defRPr/>
            </a:pPr>
            <a:r>
              <a:rPr lang="de-DE" dirty="0"/>
              <a:t>Kooperation im </a:t>
            </a:r>
            <a:r>
              <a:rPr lang="de-DE" dirty="0" smtClean="0"/>
              <a:t>Team: </a:t>
            </a:r>
            <a:r>
              <a:rPr lang="de-DE" dirty="0"/>
              <a:t>Kooperationsmodelle </a:t>
            </a:r>
            <a:r>
              <a:rPr lang="de-DE" dirty="0" smtClean="0"/>
              <a:t/>
            </a:r>
            <a:br>
              <a:rPr lang="de-DE" dirty="0" smtClean="0"/>
            </a:br>
            <a:r>
              <a:rPr lang="de-DE" b="1" dirty="0" smtClean="0"/>
              <a:t>2. Das </a:t>
            </a:r>
            <a:r>
              <a:rPr lang="de-DE" b="1" i="1" dirty="0" smtClean="0"/>
              <a:t>„Hilfspädagogen“</a:t>
            </a:r>
            <a:r>
              <a:rPr lang="de-DE" b="1" dirty="0" smtClean="0"/>
              <a:t>-Modell</a:t>
            </a:r>
            <a:endParaRPr lang="de-DE" b="1" dirty="0"/>
          </a:p>
        </p:txBody>
      </p:sp>
    </p:spTree>
    <p:extLst>
      <p:ext uri="{BB962C8B-B14F-4D97-AF65-F5344CB8AC3E}">
        <p14:creationId xmlns:p14="http://schemas.microsoft.com/office/powerpoint/2010/main" val="3658951058"/>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0" y="926232"/>
            <a:ext cx="9144000" cy="990600"/>
          </a:xfrm>
        </p:spPr>
        <p:txBody>
          <a:bodyPr>
            <a:normAutofit fontScale="90000"/>
          </a:bodyPr>
          <a:lstStyle/>
          <a:p>
            <a:pPr>
              <a:defRPr/>
            </a:pPr>
            <a:r>
              <a:rPr lang="de-DE" dirty="0"/>
              <a:t>Kooperation im </a:t>
            </a:r>
            <a:r>
              <a:rPr lang="de-DE" dirty="0" smtClean="0"/>
              <a:t>Team: </a:t>
            </a:r>
            <a:r>
              <a:rPr lang="de-DE" dirty="0"/>
              <a:t>Kooperationsmodelle </a:t>
            </a:r>
            <a:r>
              <a:rPr lang="de-DE" dirty="0" smtClean="0"/>
              <a:t/>
            </a:r>
            <a:br>
              <a:rPr lang="de-DE" dirty="0" smtClean="0"/>
            </a:br>
            <a:r>
              <a:rPr lang="de-DE" b="1" dirty="0" smtClean="0"/>
              <a:t>3. Das </a:t>
            </a:r>
            <a:r>
              <a:rPr lang="de-DE" b="1" i="1" dirty="0" smtClean="0"/>
              <a:t>„Master“</a:t>
            </a:r>
            <a:r>
              <a:rPr lang="de-DE" b="1" dirty="0" smtClean="0"/>
              <a:t>-Modell</a:t>
            </a:r>
            <a:endParaRPr lang="de-DE" b="1" dirty="0"/>
          </a:p>
        </p:txBody>
      </p:sp>
      <p:grpSp>
        <p:nvGrpSpPr>
          <p:cNvPr id="5" name="Gruppieren 4"/>
          <p:cNvGrpSpPr/>
          <p:nvPr/>
        </p:nvGrpSpPr>
        <p:grpSpPr>
          <a:xfrm>
            <a:off x="1907703" y="2988000"/>
            <a:ext cx="5648797" cy="2797333"/>
            <a:chOff x="1907703" y="2988000"/>
            <a:chExt cx="5648797" cy="2797333"/>
          </a:xfrm>
        </p:grpSpPr>
        <p:sp>
          <p:nvSpPr>
            <p:cNvPr id="7" name="Textfeld 6"/>
            <p:cNvSpPr txBox="1"/>
            <p:nvPr/>
          </p:nvSpPr>
          <p:spPr>
            <a:xfrm>
              <a:off x="1907703" y="5262113"/>
              <a:ext cx="5648797" cy="523220"/>
            </a:xfrm>
            <a:prstGeom prst="rect">
              <a:avLst/>
            </a:prstGeom>
            <a:noFill/>
          </p:spPr>
          <p:txBody>
            <a:bodyPr wrap="square" rtlCol="0">
              <a:spAutoFit/>
            </a:bodyPr>
            <a:lstStyle/>
            <a:p>
              <a:r>
                <a:rPr lang="de-DE" dirty="0" smtClean="0">
                  <a:solidFill>
                    <a:schemeClr val="tx1"/>
                  </a:solidFill>
                </a:rPr>
                <a:t>  </a:t>
              </a:r>
              <a:r>
                <a:rPr lang="de-DE" sz="2000" b="1" dirty="0" smtClean="0">
                  <a:solidFill>
                    <a:schemeClr val="tx1"/>
                  </a:solidFill>
                  <a:latin typeface="+mn-lt"/>
                </a:rPr>
                <a:t>Teammitglied 1</a:t>
              </a:r>
              <a:r>
                <a:rPr lang="de-DE" sz="2000" b="1" dirty="0">
                  <a:solidFill>
                    <a:schemeClr val="tx1"/>
                  </a:solidFill>
                  <a:latin typeface="+mn-lt"/>
                </a:rPr>
                <a:t> </a:t>
              </a:r>
              <a:r>
                <a:rPr lang="de-DE" sz="2000" b="1" dirty="0" smtClean="0">
                  <a:solidFill>
                    <a:schemeClr val="tx1"/>
                  </a:solidFill>
                  <a:latin typeface="+mn-lt"/>
                </a:rPr>
                <a:t>              Teammitglied 2  </a:t>
              </a:r>
              <a:endParaRPr lang="de-DE" b="1" dirty="0">
                <a:solidFill>
                  <a:schemeClr val="tx1"/>
                </a:solidFill>
                <a:latin typeface="+mn-lt"/>
              </a:endParaRPr>
            </a:p>
          </p:txBody>
        </p:sp>
        <p:grpSp>
          <p:nvGrpSpPr>
            <p:cNvPr id="3" name="Gruppieren 2"/>
            <p:cNvGrpSpPr/>
            <p:nvPr/>
          </p:nvGrpSpPr>
          <p:grpSpPr>
            <a:xfrm>
              <a:off x="2627784" y="2988000"/>
              <a:ext cx="4320440" cy="2016224"/>
              <a:chOff x="2627784" y="2988000"/>
              <a:chExt cx="4320440" cy="2016224"/>
            </a:xfrm>
          </p:grpSpPr>
          <p:sp>
            <p:nvSpPr>
              <p:cNvPr id="8" name="Ellipse 7"/>
              <p:cNvSpPr/>
              <p:nvPr/>
            </p:nvSpPr>
            <p:spPr>
              <a:xfrm>
                <a:off x="4932000" y="2988000"/>
                <a:ext cx="2016224" cy="201622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9" name="Ellipse 8"/>
              <p:cNvSpPr/>
              <p:nvPr/>
            </p:nvSpPr>
            <p:spPr>
              <a:xfrm>
                <a:off x="2627784" y="4149080"/>
                <a:ext cx="792088" cy="79208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grpSp>
      </p:grpSp>
    </p:spTree>
    <p:extLst>
      <p:ext uri="{BB962C8B-B14F-4D97-AF65-F5344CB8AC3E}">
        <p14:creationId xmlns:p14="http://schemas.microsoft.com/office/powerpoint/2010/main" val="3279906284"/>
      </p:ext>
    </p:extLst>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944711"/>
          </a:xfrm>
        </p:spPr>
        <p:txBody>
          <a:bodyPr>
            <a:noAutofit/>
          </a:bodyPr>
          <a:lstStyle/>
          <a:p>
            <a:pPr>
              <a:defRPr/>
            </a:pPr>
            <a:r>
              <a:rPr lang="de-DE" dirty="0"/>
              <a:t>Kooperation im </a:t>
            </a:r>
            <a:r>
              <a:rPr lang="de-DE" dirty="0" smtClean="0"/>
              <a:t>Team: </a:t>
            </a:r>
            <a:r>
              <a:rPr lang="de-DE" dirty="0"/>
              <a:t>Kooperationsmodelle </a:t>
            </a:r>
            <a:r>
              <a:rPr lang="de-DE" dirty="0" smtClean="0"/>
              <a:t/>
            </a:r>
            <a:br>
              <a:rPr lang="de-DE" dirty="0" smtClean="0"/>
            </a:br>
            <a:r>
              <a:rPr lang="de-DE" b="1" dirty="0" smtClean="0"/>
              <a:t>3. Das </a:t>
            </a:r>
            <a:r>
              <a:rPr lang="de-DE" b="1" i="1" dirty="0" smtClean="0"/>
              <a:t>„Master“</a:t>
            </a:r>
            <a:r>
              <a:rPr lang="de-DE" b="1" dirty="0" smtClean="0"/>
              <a:t>-Modell</a:t>
            </a:r>
            <a:endParaRPr lang="de-DE" b="1" dirty="0"/>
          </a:p>
        </p:txBody>
      </p:sp>
      <p:sp>
        <p:nvSpPr>
          <p:cNvPr id="4" name="Inhaltsplatzhalter 2"/>
          <p:cNvSpPr>
            <a:spLocks noGrp="1"/>
          </p:cNvSpPr>
          <p:nvPr>
            <p:ph sz="quarter" idx="1"/>
          </p:nvPr>
        </p:nvSpPr>
        <p:spPr>
          <a:xfrm>
            <a:off x="611560" y="2132856"/>
            <a:ext cx="8153400" cy="3484985"/>
          </a:xfrm>
        </p:spPr>
        <p:txBody>
          <a:bodyPr>
            <a:normAutofit/>
          </a:bodyPr>
          <a:lstStyle/>
          <a:p>
            <a:pPr>
              <a:spcBef>
                <a:spcPts val="0"/>
              </a:spcBef>
              <a:buNone/>
            </a:pPr>
            <a:r>
              <a:rPr lang="de-DE" sz="2400" b="1" dirty="0" smtClean="0"/>
              <a:t>Das Teammitglied </a:t>
            </a:r>
            <a:r>
              <a:rPr lang="de-DE" b="1" dirty="0"/>
              <a:t>2</a:t>
            </a:r>
            <a:endParaRPr lang="de-DE" sz="2400" b="1" dirty="0" smtClean="0"/>
          </a:p>
          <a:p>
            <a:pPr>
              <a:spcBef>
                <a:spcPts val="0"/>
              </a:spcBef>
              <a:defRPr/>
            </a:pPr>
            <a:r>
              <a:rPr lang="de-DE" sz="2400" dirty="0" smtClean="0"/>
              <a:t>... ist als Fachperson anerkannt.</a:t>
            </a:r>
          </a:p>
          <a:p>
            <a:pPr>
              <a:spcBef>
                <a:spcPts val="0"/>
              </a:spcBef>
              <a:defRPr/>
            </a:pPr>
            <a:r>
              <a:rPr lang="de-DE" sz="2400" dirty="0" smtClean="0"/>
              <a:t>... „hütet“ z.B. das Sonderpädagogische Konzept im System und macht hin und wieder Vorschläge für Weiterentwicklungen.</a:t>
            </a:r>
          </a:p>
          <a:p>
            <a:pPr>
              <a:spcBef>
                <a:spcPts val="0"/>
              </a:spcBef>
              <a:defRPr/>
            </a:pPr>
            <a:r>
              <a:rPr lang="de-DE" sz="2400" dirty="0" smtClean="0"/>
              <a:t>... stellt sich als Berater/in und fachliche Ansprechperson zur Verfügung.</a:t>
            </a:r>
          </a:p>
          <a:p>
            <a:pPr>
              <a:spcBef>
                <a:spcPts val="0"/>
              </a:spcBef>
              <a:defRPr/>
            </a:pPr>
            <a:r>
              <a:rPr lang="de-DE" sz="2400" dirty="0" smtClean="0"/>
              <a:t>... leitet die Kooperationspartner/in an.</a:t>
            </a:r>
          </a:p>
          <a:p>
            <a:pPr>
              <a:buNone/>
            </a:pPr>
            <a:endParaRPr lang="de-DE" dirty="0"/>
          </a:p>
        </p:txBody>
      </p:sp>
    </p:spTree>
    <p:extLst>
      <p:ext uri="{BB962C8B-B14F-4D97-AF65-F5344CB8AC3E}">
        <p14:creationId xmlns:p14="http://schemas.microsoft.com/office/powerpoint/2010/main" val="1918493337"/>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0" y="926232"/>
            <a:ext cx="9144000" cy="990600"/>
          </a:xfrm>
        </p:spPr>
        <p:txBody>
          <a:bodyPr>
            <a:normAutofit fontScale="90000"/>
          </a:bodyPr>
          <a:lstStyle/>
          <a:p>
            <a:pPr>
              <a:defRPr/>
            </a:pPr>
            <a:r>
              <a:rPr lang="de-DE" dirty="0"/>
              <a:t>Kooperation im </a:t>
            </a:r>
            <a:r>
              <a:rPr lang="de-DE" dirty="0" smtClean="0"/>
              <a:t>Team: </a:t>
            </a:r>
            <a:r>
              <a:rPr lang="de-DE" dirty="0"/>
              <a:t>Kooperationsmodelle </a:t>
            </a:r>
            <a:r>
              <a:rPr lang="de-DE" dirty="0" smtClean="0"/>
              <a:t/>
            </a:r>
            <a:br>
              <a:rPr lang="de-DE" dirty="0" smtClean="0"/>
            </a:br>
            <a:r>
              <a:rPr lang="de-DE" b="1" dirty="0" smtClean="0"/>
              <a:t>4. Das </a:t>
            </a:r>
            <a:r>
              <a:rPr lang="de-DE" b="1" i="1" dirty="0" smtClean="0"/>
              <a:t>„</a:t>
            </a:r>
            <a:r>
              <a:rPr lang="de-DE" b="1" i="1" dirty="0" err="1" smtClean="0"/>
              <a:t>Verschmelzungs</a:t>
            </a:r>
            <a:r>
              <a:rPr lang="de-DE" b="1" i="1" dirty="0" smtClean="0"/>
              <a:t>“</a:t>
            </a:r>
            <a:r>
              <a:rPr lang="de-DE" b="1" dirty="0" smtClean="0"/>
              <a:t>-Modell</a:t>
            </a:r>
            <a:endParaRPr lang="de-DE" b="1" dirty="0"/>
          </a:p>
        </p:txBody>
      </p:sp>
      <p:grpSp>
        <p:nvGrpSpPr>
          <p:cNvPr id="3" name="Gruppieren 2"/>
          <p:cNvGrpSpPr/>
          <p:nvPr/>
        </p:nvGrpSpPr>
        <p:grpSpPr>
          <a:xfrm>
            <a:off x="3153457" y="2751257"/>
            <a:ext cx="2570671" cy="2981999"/>
            <a:chOff x="3153457" y="2988000"/>
            <a:chExt cx="2570671" cy="2981999"/>
          </a:xfrm>
        </p:grpSpPr>
        <p:sp>
          <p:nvSpPr>
            <p:cNvPr id="7" name="Textfeld 6"/>
            <p:cNvSpPr txBox="1"/>
            <p:nvPr/>
          </p:nvSpPr>
          <p:spPr>
            <a:xfrm>
              <a:off x="3153457" y="5262113"/>
              <a:ext cx="2570671" cy="707886"/>
            </a:xfrm>
            <a:prstGeom prst="rect">
              <a:avLst/>
            </a:prstGeom>
            <a:noFill/>
          </p:spPr>
          <p:txBody>
            <a:bodyPr wrap="square" rtlCol="0">
              <a:spAutoFit/>
            </a:bodyPr>
            <a:lstStyle/>
            <a:p>
              <a:pPr algn="ctr"/>
              <a:r>
                <a:rPr lang="de-DE" sz="2000" b="1" dirty="0" smtClean="0">
                  <a:solidFill>
                    <a:schemeClr val="tx1"/>
                  </a:solidFill>
                  <a:latin typeface="+mn-lt"/>
                </a:rPr>
                <a:t>Teammitglied 1</a:t>
              </a:r>
            </a:p>
            <a:p>
              <a:pPr algn="ctr"/>
              <a:r>
                <a:rPr lang="de-DE" sz="2000" b="1" dirty="0" smtClean="0">
                  <a:solidFill>
                    <a:schemeClr val="tx1"/>
                  </a:solidFill>
                  <a:latin typeface="+mn-lt"/>
                </a:rPr>
                <a:t>Teammitglied 2  </a:t>
              </a:r>
              <a:endParaRPr lang="de-DE" sz="2000" b="1" dirty="0">
                <a:solidFill>
                  <a:schemeClr val="tx1"/>
                </a:solidFill>
                <a:latin typeface="+mn-lt"/>
              </a:endParaRPr>
            </a:p>
          </p:txBody>
        </p:sp>
        <p:sp>
          <p:nvSpPr>
            <p:cNvPr id="6" name="Ellipse 5"/>
            <p:cNvSpPr/>
            <p:nvPr/>
          </p:nvSpPr>
          <p:spPr>
            <a:xfrm>
              <a:off x="3411044" y="2988000"/>
              <a:ext cx="2016224" cy="2016224"/>
            </a:xfrm>
            <a:prstGeom prst="ellipse">
              <a:avLst/>
            </a:prstGeom>
            <a:solidFill>
              <a:schemeClr val="accent6">
                <a:alpha val="57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263897255"/>
      </p:ext>
    </p:extLst>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944711"/>
          </a:xfrm>
        </p:spPr>
        <p:txBody>
          <a:bodyPr>
            <a:noAutofit/>
          </a:bodyPr>
          <a:lstStyle/>
          <a:p>
            <a:pPr>
              <a:defRPr/>
            </a:pPr>
            <a:r>
              <a:rPr lang="de-DE" dirty="0"/>
              <a:t>Kooperation im </a:t>
            </a:r>
            <a:r>
              <a:rPr lang="de-DE" dirty="0" smtClean="0"/>
              <a:t>Team: </a:t>
            </a:r>
            <a:r>
              <a:rPr lang="de-DE" dirty="0"/>
              <a:t>Kooperationsmodelle </a:t>
            </a:r>
            <a:r>
              <a:rPr lang="de-DE" dirty="0" smtClean="0"/>
              <a:t/>
            </a:r>
            <a:br>
              <a:rPr lang="de-DE" dirty="0" smtClean="0"/>
            </a:br>
            <a:r>
              <a:rPr lang="de-DE" b="1" dirty="0" smtClean="0"/>
              <a:t>4. Das </a:t>
            </a:r>
            <a:r>
              <a:rPr lang="de-DE" b="1" i="1" dirty="0" smtClean="0"/>
              <a:t>„</a:t>
            </a:r>
            <a:r>
              <a:rPr lang="de-DE" b="1" i="1" dirty="0" err="1" smtClean="0"/>
              <a:t>Verschmelzungs</a:t>
            </a:r>
            <a:r>
              <a:rPr lang="de-DE" b="1" i="1" dirty="0" smtClean="0"/>
              <a:t>“</a:t>
            </a:r>
            <a:r>
              <a:rPr lang="de-DE" b="1" dirty="0" smtClean="0"/>
              <a:t>-Modell</a:t>
            </a:r>
            <a:endParaRPr lang="de-DE" b="1" dirty="0"/>
          </a:p>
        </p:txBody>
      </p:sp>
      <p:sp>
        <p:nvSpPr>
          <p:cNvPr id="4" name="Inhaltsplatzhalter 2"/>
          <p:cNvSpPr>
            <a:spLocks noGrp="1"/>
          </p:cNvSpPr>
          <p:nvPr>
            <p:ph sz="quarter" idx="1"/>
          </p:nvPr>
        </p:nvSpPr>
        <p:spPr>
          <a:xfrm>
            <a:off x="612648" y="2176263"/>
            <a:ext cx="8153400" cy="3917033"/>
          </a:xfrm>
        </p:spPr>
        <p:txBody>
          <a:bodyPr>
            <a:normAutofit/>
          </a:bodyPr>
          <a:lstStyle/>
          <a:p>
            <a:pPr>
              <a:spcBef>
                <a:spcPts val="0"/>
              </a:spcBef>
              <a:buNone/>
            </a:pPr>
            <a:r>
              <a:rPr lang="de-DE" sz="2400" b="1" dirty="0" smtClean="0"/>
              <a:t>Das Teammitglied 2</a:t>
            </a:r>
          </a:p>
          <a:p>
            <a:pPr>
              <a:spcBef>
                <a:spcPts val="0"/>
              </a:spcBef>
              <a:defRPr/>
            </a:pPr>
            <a:r>
              <a:rPr lang="de-DE" sz="2400" dirty="0" smtClean="0"/>
              <a:t>... „verschmilzt“ völlig mit seinem Kooperationspartner.</a:t>
            </a:r>
          </a:p>
          <a:p>
            <a:pPr>
              <a:spcBef>
                <a:spcPts val="0"/>
              </a:spcBef>
              <a:defRPr/>
            </a:pPr>
            <a:r>
              <a:rPr lang="de-DE" sz="2400" dirty="0" smtClean="0"/>
              <a:t>... hat keine klare Rolle, die seine sonderpädagogische Fachexpertise berücksichtigt.</a:t>
            </a:r>
          </a:p>
          <a:p>
            <a:pPr>
              <a:spcBef>
                <a:spcPts val="0"/>
              </a:spcBef>
              <a:defRPr/>
            </a:pPr>
            <a:r>
              <a:rPr lang="de-DE" sz="2400" dirty="0" smtClean="0"/>
              <a:t>... verliert den subsidiären Charakter seiner Aufgabe aus den Augen.</a:t>
            </a:r>
          </a:p>
        </p:txBody>
      </p:sp>
    </p:spTree>
    <p:extLst>
      <p:ext uri="{BB962C8B-B14F-4D97-AF65-F5344CB8AC3E}">
        <p14:creationId xmlns:p14="http://schemas.microsoft.com/office/powerpoint/2010/main" val="4052381177"/>
      </p:ext>
    </p:extLst>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0" y="926232"/>
            <a:ext cx="9144000" cy="990600"/>
          </a:xfrm>
        </p:spPr>
        <p:txBody>
          <a:bodyPr>
            <a:normAutofit fontScale="90000"/>
          </a:bodyPr>
          <a:lstStyle/>
          <a:p>
            <a:pPr>
              <a:defRPr/>
            </a:pPr>
            <a:r>
              <a:rPr lang="de-DE" dirty="0"/>
              <a:t>Kooperation im </a:t>
            </a:r>
            <a:r>
              <a:rPr lang="de-DE" dirty="0" smtClean="0"/>
              <a:t>Team: </a:t>
            </a:r>
            <a:r>
              <a:rPr lang="de-DE" dirty="0"/>
              <a:t>Kooperationsmodelle </a:t>
            </a:r>
            <a:r>
              <a:rPr lang="de-DE" dirty="0" smtClean="0"/>
              <a:t/>
            </a:r>
            <a:br>
              <a:rPr lang="de-DE" dirty="0" smtClean="0"/>
            </a:br>
            <a:r>
              <a:rPr lang="de-DE" b="1" dirty="0" smtClean="0"/>
              <a:t>5. Das </a:t>
            </a:r>
            <a:r>
              <a:rPr lang="de-DE" b="1" i="1" dirty="0" smtClean="0"/>
              <a:t>„Kooperativ-flexible“ </a:t>
            </a:r>
            <a:r>
              <a:rPr lang="de-DE" b="1" dirty="0" smtClean="0"/>
              <a:t>Modell</a:t>
            </a:r>
            <a:endParaRPr lang="de-DE" b="1" dirty="0"/>
          </a:p>
        </p:txBody>
      </p:sp>
      <p:grpSp>
        <p:nvGrpSpPr>
          <p:cNvPr id="5" name="Gruppieren 4"/>
          <p:cNvGrpSpPr/>
          <p:nvPr/>
        </p:nvGrpSpPr>
        <p:grpSpPr>
          <a:xfrm>
            <a:off x="2205366" y="2988000"/>
            <a:ext cx="4958922" cy="2674223"/>
            <a:chOff x="2205366" y="2988000"/>
            <a:chExt cx="4958922" cy="2674223"/>
          </a:xfrm>
        </p:grpSpPr>
        <p:sp>
          <p:nvSpPr>
            <p:cNvPr id="7" name="Textfeld 6"/>
            <p:cNvSpPr txBox="1"/>
            <p:nvPr/>
          </p:nvSpPr>
          <p:spPr>
            <a:xfrm>
              <a:off x="2205366" y="5262113"/>
              <a:ext cx="4958922" cy="400110"/>
            </a:xfrm>
            <a:prstGeom prst="rect">
              <a:avLst/>
            </a:prstGeom>
            <a:noFill/>
          </p:spPr>
          <p:txBody>
            <a:bodyPr wrap="square" rtlCol="0">
              <a:spAutoFit/>
            </a:bodyPr>
            <a:lstStyle/>
            <a:p>
              <a:r>
                <a:rPr lang="de-DE" sz="2000" b="1" dirty="0">
                  <a:solidFill>
                    <a:schemeClr val="tx1"/>
                  </a:solidFill>
                  <a:latin typeface="+mn-lt"/>
                </a:rPr>
                <a:t>Teammitglied 1    </a:t>
              </a:r>
              <a:r>
                <a:rPr lang="de-DE" sz="2000" b="1" dirty="0" smtClean="0">
                  <a:solidFill>
                    <a:schemeClr val="tx1"/>
                  </a:solidFill>
                  <a:latin typeface="+mn-lt"/>
                </a:rPr>
                <a:t> Teammitglied </a:t>
              </a:r>
              <a:r>
                <a:rPr lang="de-DE" sz="2000" b="1" dirty="0">
                  <a:solidFill>
                    <a:schemeClr val="tx1"/>
                  </a:solidFill>
                  <a:latin typeface="+mn-lt"/>
                </a:rPr>
                <a:t>2</a:t>
              </a:r>
            </a:p>
          </p:txBody>
        </p:sp>
        <p:grpSp>
          <p:nvGrpSpPr>
            <p:cNvPr id="3" name="Gruppieren 2"/>
            <p:cNvGrpSpPr/>
            <p:nvPr/>
          </p:nvGrpSpPr>
          <p:grpSpPr>
            <a:xfrm>
              <a:off x="2555776" y="2988000"/>
              <a:ext cx="3456160" cy="2016224"/>
              <a:chOff x="2555776" y="2988000"/>
              <a:chExt cx="3456160" cy="2016224"/>
            </a:xfrm>
          </p:grpSpPr>
          <p:sp>
            <p:nvSpPr>
              <p:cNvPr id="6" name="Ellipse 5"/>
              <p:cNvSpPr/>
              <p:nvPr/>
            </p:nvSpPr>
            <p:spPr>
              <a:xfrm>
                <a:off x="2555776" y="2988000"/>
                <a:ext cx="2016000" cy="2016224"/>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0" name="Ellipse 9"/>
              <p:cNvSpPr/>
              <p:nvPr/>
            </p:nvSpPr>
            <p:spPr>
              <a:xfrm>
                <a:off x="3995936" y="2988000"/>
                <a:ext cx="2016000" cy="2016224"/>
              </a:xfrm>
              <a:prstGeom prst="ellipse">
                <a:avLst/>
              </a:prstGeom>
              <a:solidFill>
                <a:schemeClr val="accent4">
                  <a:alpha val="7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grpSp>
    </p:spTree>
    <p:extLst>
      <p:ext uri="{BB962C8B-B14F-4D97-AF65-F5344CB8AC3E}">
        <p14:creationId xmlns:p14="http://schemas.microsoft.com/office/powerpoint/2010/main" val="705001350"/>
      </p:ext>
    </p:extLst>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872703"/>
          </a:xfrm>
        </p:spPr>
        <p:txBody>
          <a:bodyPr>
            <a:noAutofit/>
          </a:bodyPr>
          <a:lstStyle/>
          <a:p>
            <a:pPr>
              <a:defRPr/>
            </a:pPr>
            <a:r>
              <a:rPr lang="de-DE" dirty="0"/>
              <a:t>Kooperation im </a:t>
            </a:r>
            <a:r>
              <a:rPr lang="de-DE" dirty="0" smtClean="0"/>
              <a:t>Team: </a:t>
            </a:r>
            <a:r>
              <a:rPr lang="de-DE" dirty="0"/>
              <a:t>Kooperationsmodelle </a:t>
            </a:r>
            <a:r>
              <a:rPr lang="de-DE" dirty="0" smtClean="0"/>
              <a:t/>
            </a:r>
            <a:br>
              <a:rPr lang="de-DE" dirty="0" smtClean="0"/>
            </a:br>
            <a:r>
              <a:rPr lang="de-DE" b="1" dirty="0" smtClean="0"/>
              <a:t>5. Das </a:t>
            </a:r>
            <a:r>
              <a:rPr lang="de-DE" b="1" i="1" dirty="0" smtClean="0"/>
              <a:t>„Kooperativ-flexible“ </a:t>
            </a:r>
            <a:r>
              <a:rPr lang="de-DE" b="1" dirty="0" smtClean="0"/>
              <a:t>Modell</a:t>
            </a:r>
            <a:endParaRPr lang="de-DE" b="1" dirty="0"/>
          </a:p>
        </p:txBody>
      </p:sp>
      <p:sp>
        <p:nvSpPr>
          <p:cNvPr id="4" name="Inhaltsplatzhalter 2"/>
          <p:cNvSpPr>
            <a:spLocks noGrp="1"/>
          </p:cNvSpPr>
          <p:nvPr>
            <p:ph sz="quarter" idx="1"/>
          </p:nvPr>
        </p:nvSpPr>
        <p:spPr>
          <a:xfrm>
            <a:off x="612648" y="2204864"/>
            <a:ext cx="8531352" cy="3629001"/>
          </a:xfrm>
        </p:spPr>
        <p:txBody>
          <a:bodyPr>
            <a:noAutofit/>
          </a:bodyPr>
          <a:lstStyle/>
          <a:p>
            <a:pPr>
              <a:spcBef>
                <a:spcPts val="0"/>
              </a:spcBef>
              <a:buNone/>
            </a:pPr>
            <a:r>
              <a:rPr lang="de-DE" sz="2300" b="1" dirty="0" smtClean="0"/>
              <a:t>Die Teammitglieder</a:t>
            </a:r>
          </a:p>
          <a:p>
            <a:pPr>
              <a:spcBef>
                <a:spcPts val="0"/>
              </a:spcBef>
              <a:defRPr/>
            </a:pPr>
            <a:r>
              <a:rPr lang="de-DE" sz="2300" dirty="0"/>
              <a:t>..</a:t>
            </a:r>
            <a:r>
              <a:rPr lang="de-DE" sz="2300" dirty="0" smtClean="0"/>
              <a:t>.klären ihre Aufträge und machen diesen transparent.</a:t>
            </a:r>
          </a:p>
          <a:p>
            <a:pPr>
              <a:spcBef>
                <a:spcPts val="0"/>
              </a:spcBef>
              <a:defRPr/>
            </a:pPr>
            <a:r>
              <a:rPr lang="de-DE" sz="2300" dirty="0" smtClean="0"/>
              <a:t>...bringen die jeweilige  </a:t>
            </a:r>
            <a:r>
              <a:rPr lang="de-DE" sz="2300" dirty="0"/>
              <a:t>Fachexpertise in die Kooperation ein und </a:t>
            </a:r>
            <a:r>
              <a:rPr lang="de-DE" sz="2300" dirty="0" smtClean="0"/>
              <a:t>vertreten diese.</a:t>
            </a:r>
          </a:p>
          <a:p>
            <a:pPr>
              <a:spcBef>
                <a:spcPts val="0"/>
              </a:spcBef>
              <a:defRPr/>
            </a:pPr>
            <a:r>
              <a:rPr lang="de-DE" sz="2300" dirty="0" smtClean="0"/>
              <a:t>...arbeiten dialogisch und kooperativ mit den Kooperationspartnern zusammen.</a:t>
            </a:r>
          </a:p>
          <a:p>
            <a:pPr>
              <a:spcBef>
                <a:spcPts val="0"/>
              </a:spcBef>
              <a:defRPr/>
            </a:pPr>
            <a:r>
              <a:rPr lang="de-DE" sz="2300" dirty="0" smtClean="0"/>
              <a:t>...klären und überprüfen regelmäßig mit den Kooperationspartnern Ziele der Kooperation.</a:t>
            </a:r>
          </a:p>
        </p:txBody>
      </p:sp>
    </p:spTree>
    <p:extLst>
      <p:ext uri="{BB962C8B-B14F-4D97-AF65-F5344CB8AC3E}">
        <p14:creationId xmlns:p14="http://schemas.microsoft.com/office/powerpoint/2010/main" val="4140334492"/>
      </p:ext>
    </p:extLst>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0" y="836712"/>
            <a:ext cx="9144000" cy="576064"/>
          </a:xfrm>
        </p:spPr>
        <p:txBody>
          <a:bodyPr>
            <a:normAutofit fontScale="90000"/>
          </a:bodyPr>
          <a:lstStyle/>
          <a:p>
            <a:pPr>
              <a:defRPr/>
            </a:pPr>
            <a:r>
              <a:rPr lang="de-DE" dirty="0"/>
              <a:t>Kooperation im </a:t>
            </a:r>
            <a:r>
              <a:rPr lang="de-DE" dirty="0" smtClean="0"/>
              <a:t>Team: </a:t>
            </a:r>
            <a:r>
              <a:rPr lang="de-DE" dirty="0"/>
              <a:t>Kooperationsmodelle </a:t>
            </a:r>
            <a:endParaRPr lang="de-DE" sz="3200" dirty="0"/>
          </a:p>
        </p:txBody>
      </p:sp>
      <p:sp>
        <p:nvSpPr>
          <p:cNvPr id="8" name="Inhaltsplatzhalter 2"/>
          <p:cNvSpPr>
            <a:spLocks noGrp="1"/>
          </p:cNvSpPr>
          <p:nvPr>
            <p:ph sz="quarter" idx="1"/>
          </p:nvPr>
        </p:nvSpPr>
        <p:spPr>
          <a:xfrm>
            <a:off x="251520" y="1483568"/>
            <a:ext cx="8892480" cy="5257800"/>
          </a:xfrm>
        </p:spPr>
        <p:txBody>
          <a:bodyPr>
            <a:normAutofit/>
          </a:bodyPr>
          <a:lstStyle/>
          <a:p>
            <a:pPr marL="0" indent="0">
              <a:lnSpc>
                <a:spcPct val="120000"/>
              </a:lnSpc>
              <a:buNone/>
            </a:pPr>
            <a:r>
              <a:rPr lang="de-DE" sz="2200" dirty="0" smtClean="0"/>
              <a:t>Arbeitsauftrag: </a:t>
            </a:r>
          </a:p>
          <a:p>
            <a:pPr marL="0" indent="0">
              <a:lnSpc>
                <a:spcPct val="120000"/>
              </a:lnSpc>
              <a:buNone/>
            </a:pPr>
            <a:r>
              <a:rPr lang="de-DE" sz="2200" dirty="0" smtClean="0"/>
              <a:t>Beschreiben Sie Ihre aktuelle Kooperation  im Hinblick auf die 5 Kooperationsmodelle. Begründen Sie Ihre Einordnung.</a:t>
            </a:r>
          </a:p>
          <a:p>
            <a:pPr>
              <a:lnSpc>
                <a:spcPct val="200000"/>
              </a:lnSpc>
              <a:buNone/>
            </a:pPr>
            <a:r>
              <a:rPr lang="de-DE" sz="2000" dirty="0" smtClean="0"/>
              <a:t>1. </a:t>
            </a:r>
            <a:r>
              <a:rPr lang="de-DE" sz="2000" i="1" dirty="0" smtClean="0"/>
              <a:t>Trennkost</a:t>
            </a:r>
            <a:r>
              <a:rPr lang="de-DE" sz="2000" dirty="0" smtClean="0"/>
              <a:t>-Modell</a:t>
            </a:r>
          </a:p>
          <a:p>
            <a:pPr>
              <a:lnSpc>
                <a:spcPct val="200000"/>
              </a:lnSpc>
              <a:buNone/>
            </a:pPr>
            <a:r>
              <a:rPr lang="de-DE" sz="2000" dirty="0" smtClean="0"/>
              <a:t>2. </a:t>
            </a:r>
            <a:r>
              <a:rPr lang="de-DE" sz="2000" i="1" dirty="0" smtClean="0"/>
              <a:t>Hilfspädagogen</a:t>
            </a:r>
            <a:r>
              <a:rPr lang="de-DE" sz="2000" dirty="0" smtClean="0"/>
              <a:t>-Modell</a:t>
            </a:r>
          </a:p>
          <a:p>
            <a:pPr>
              <a:lnSpc>
                <a:spcPct val="200000"/>
              </a:lnSpc>
              <a:buNone/>
            </a:pPr>
            <a:r>
              <a:rPr lang="de-DE" sz="2000" dirty="0" smtClean="0"/>
              <a:t>3. </a:t>
            </a:r>
            <a:r>
              <a:rPr lang="de-DE" sz="2000" i="1" dirty="0" smtClean="0"/>
              <a:t>Master</a:t>
            </a:r>
            <a:r>
              <a:rPr lang="de-DE" sz="2000" dirty="0" smtClean="0"/>
              <a:t>-Modell</a:t>
            </a:r>
          </a:p>
          <a:p>
            <a:pPr>
              <a:lnSpc>
                <a:spcPct val="200000"/>
              </a:lnSpc>
              <a:buNone/>
            </a:pPr>
            <a:r>
              <a:rPr lang="de-DE" sz="2000" dirty="0" smtClean="0"/>
              <a:t>4. </a:t>
            </a:r>
            <a:r>
              <a:rPr lang="de-DE" sz="2000" i="1" dirty="0" smtClean="0"/>
              <a:t>Verschmelzungs-M</a:t>
            </a:r>
            <a:r>
              <a:rPr lang="de-DE" sz="2000" dirty="0" smtClean="0"/>
              <a:t>odell</a:t>
            </a:r>
          </a:p>
          <a:p>
            <a:pPr>
              <a:lnSpc>
                <a:spcPct val="200000"/>
              </a:lnSpc>
              <a:buNone/>
            </a:pPr>
            <a:r>
              <a:rPr lang="de-DE" sz="2000" dirty="0" smtClean="0"/>
              <a:t>5. </a:t>
            </a:r>
            <a:r>
              <a:rPr lang="de-DE" sz="2000" i="1" dirty="0" smtClean="0"/>
              <a:t>Kooperativ-flexibles </a:t>
            </a:r>
            <a:r>
              <a:rPr lang="de-DE" sz="2000" dirty="0" smtClean="0"/>
              <a:t>Modell</a:t>
            </a:r>
            <a:endParaRPr lang="de-DE" sz="2000" dirty="0"/>
          </a:p>
        </p:txBody>
      </p:sp>
      <p:grpSp>
        <p:nvGrpSpPr>
          <p:cNvPr id="11" name="Gruppieren 10"/>
          <p:cNvGrpSpPr/>
          <p:nvPr/>
        </p:nvGrpSpPr>
        <p:grpSpPr>
          <a:xfrm>
            <a:off x="4640716" y="5450687"/>
            <a:ext cx="884984" cy="549734"/>
            <a:chOff x="5309878" y="5966603"/>
            <a:chExt cx="863760" cy="549734"/>
          </a:xfrm>
        </p:grpSpPr>
        <p:sp>
          <p:nvSpPr>
            <p:cNvPr id="15" name="Ellipse 14"/>
            <p:cNvSpPr/>
            <p:nvPr/>
          </p:nvSpPr>
          <p:spPr>
            <a:xfrm>
              <a:off x="5309878" y="5966603"/>
              <a:ext cx="575840" cy="549733"/>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6" name="Ellipse 15"/>
            <p:cNvSpPr/>
            <p:nvPr/>
          </p:nvSpPr>
          <p:spPr>
            <a:xfrm>
              <a:off x="5597798" y="5966603"/>
              <a:ext cx="575840" cy="549734"/>
            </a:xfrm>
            <a:prstGeom prst="ellipse">
              <a:avLst/>
            </a:prstGeom>
            <a:solidFill>
              <a:schemeClr val="accent4">
                <a:alpha val="7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grpSp>
        <p:nvGrpSpPr>
          <p:cNvPr id="3" name="Gruppieren 2"/>
          <p:cNvGrpSpPr/>
          <p:nvPr/>
        </p:nvGrpSpPr>
        <p:grpSpPr>
          <a:xfrm>
            <a:off x="4644008" y="2879266"/>
            <a:ext cx="1152128" cy="486248"/>
            <a:chOff x="3848766" y="2677723"/>
            <a:chExt cx="1317032" cy="549734"/>
          </a:xfrm>
        </p:grpSpPr>
        <p:sp>
          <p:nvSpPr>
            <p:cNvPr id="17" name="Ellipse 16"/>
            <p:cNvSpPr/>
            <p:nvPr/>
          </p:nvSpPr>
          <p:spPr>
            <a:xfrm>
              <a:off x="3848766" y="2677724"/>
              <a:ext cx="575840" cy="549733"/>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8" name="Ellipse 17"/>
            <p:cNvSpPr/>
            <p:nvPr/>
          </p:nvSpPr>
          <p:spPr>
            <a:xfrm>
              <a:off x="4589958" y="2677723"/>
              <a:ext cx="575840" cy="549734"/>
            </a:xfrm>
            <a:prstGeom prst="ellipse">
              <a:avLst/>
            </a:prstGeom>
            <a:solidFill>
              <a:schemeClr val="accent4">
                <a:alpha val="7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grpSp>
        <p:nvGrpSpPr>
          <p:cNvPr id="5" name="Gruppieren 4"/>
          <p:cNvGrpSpPr/>
          <p:nvPr/>
        </p:nvGrpSpPr>
        <p:grpSpPr>
          <a:xfrm>
            <a:off x="4644870" y="3578381"/>
            <a:ext cx="956992" cy="504055"/>
            <a:chOff x="4734038" y="3630750"/>
            <a:chExt cx="1029192" cy="549733"/>
          </a:xfrm>
        </p:grpSpPr>
        <p:sp>
          <p:nvSpPr>
            <p:cNvPr id="19" name="Ellipse 18"/>
            <p:cNvSpPr/>
            <p:nvPr/>
          </p:nvSpPr>
          <p:spPr>
            <a:xfrm>
              <a:off x="4734038" y="3630750"/>
              <a:ext cx="575840" cy="549733"/>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20" name="Ellipse 19"/>
            <p:cNvSpPr/>
            <p:nvPr/>
          </p:nvSpPr>
          <p:spPr>
            <a:xfrm>
              <a:off x="5475230" y="3892483"/>
              <a:ext cx="288000" cy="288000"/>
            </a:xfrm>
            <a:prstGeom prst="ellipse">
              <a:avLst/>
            </a:prstGeom>
            <a:solidFill>
              <a:schemeClr val="accent4">
                <a:alpha val="7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grpSp>
        <p:nvGrpSpPr>
          <p:cNvPr id="7" name="Gruppieren 6"/>
          <p:cNvGrpSpPr/>
          <p:nvPr/>
        </p:nvGrpSpPr>
        <p:grpSpPr>
          <a:xfrm>
            <a:off x="4623120" y="4211477"/>
            <a:ext cx="1080120" cy="549735"/>
            <a:chOff x="3219783" y="4180483"/>
            <a:chExt cx="1055198" cy="549734"/>
          </a:xfrm>
        </p:grpSpPr>
        <p:sp>
          <p:nvSpPr>
            <p:cNvPr id="10" name="Ellipse 9"/>
            <p:cNvSpPr/>
            <p:nvPr/>
          </p:nvSpPr>
          <p:spPr>
            <a:xfrm>
              <a:off x="3699141" y="4180483"/>
              <a:ext cx="575840" cy="549734"/>
            </a:xfrm>
            <a:prstGeom prst="ellipse">
              <a:avLst/>
            </a:prstGeom>
            <a:solidFill>
              <a:schemeClr val="accent4">
                <a:alpha val="7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6" name="Ellipse 5"/>
            <p:cNvSpPr/>
            <p:nvPr/>
          </p:nvSpPr>
          <p:spPr>
            <a:xfrm>
              <a:off x="3219783" y="4335324"/>
              <a:ext cx="288000" cy="288000"/>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grpSp>
      <p:grpSp>
        <p:nvGrpSpPr>
          <p:cNvPr id="9" name="Gruppieren 8"/>
          <p:cNvGrpSpPr/>
          <p:nvPr/>
        </p:nvGrpSpPr>
        <p:grpSpPr>
          <a:xfrm>
            <a:off x="4625551" y="4819812"/>
            <a:ext cx="555814" cy="517309"/>
            <a:chOff x="4574924" y="4659579"/>
            <a:chExt cx="591992" cy="560077"/>
          </a:xfrm>
        </p:grpSpPr>
        <p:sp>
          <p:nvSpPr>
            <p:cNvPr id="21" name="Ellipse 20"/>
            <p:cNvSpPr/>
            <p:nvPr/>
          </p:nvSpPr>
          <p:spPr>
            <a:xfrm>
              <a:off x="4574924" y="4659579"/>
              <a:ext cx="575840" cy="549732"/>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22" name="Ellipse 21"/>
            <p:cNvSpPr/>
            <p:nvPr/>
          </p:nvSpPr>
          <p:spPr>
            <a:xfrm>
              <a:off x="4591076" y="4669921"/>
              <a:ext cx="575840" cy="549735"/>
            </a:xfrm>
            <a:prstGeom prst="ellipse">
              <a:avLst/>
            </a:prstGeom>
            <a:solidFill>
              <a:schemeClr val="accent4">
                <a:alpha val="4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44359879"/>
      </p:ext>
    </p:extLst>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Arbeitsphase (20`) </a:t>
            </a:r>
            <a:endParaRPr lang="de-DE" dirty="0"/>
          </a:p>
        </p:txBody>
      </p:sp>
      <p:sp>
        <p:nvSpPr>
          <p:cNvPr id="3" name="Inhaltsplatzhalter 2"/>
          <p:cNvSpPr>
            <a:spLocks noGrp="1"/>
          </p:cNvSpPr>
          <p:nvPr>
            <p:ph idx="1"/>
          </p:nvPr>
        </p:nvSpPr>
        <p:spPr/>
        <p:txBody>
          <a:bodyPr>
            <a:normAutofit/>
          </a:bodyPr>
          <a:lstStyle/>
          <a:p>
            <a:pPr marL="0" indent="0">
              <a:buNone/>
            </a:pPr>
            <a:r>
              <a:rPr lang="de-DE" dirty="0"/>
              <a:t>Welchem Kooperationsmodell würden Sie Ihr Team zuordnen? Warum</a:t>
            </a:r>
            <a:r>
              <a:rPr lang="de-DE" dirty="0" smtClean="0"/>
              <a:t>?</a:t>
            </a:r>
          </a:p>
          <a:p>
            <a:pPr marL="0" indent="0">
              <a:buNone/>
            </a:pPr>
            <a:endParaRPr lang="de-DE" dirty="0" smtClean="0"/>
          </a:p>
          <a:p>
            <a:pPr marL="514350" indent="-514350">
              <a:buAutoNum type="arabicPeriod"/>
            </a:pPr>
            <a:r>
              <a:rPr lang="de-DE" dirty="0" smtClean="0"/>
              <a:t>Tauschen Sie sich in Ihrem Team aus und überlegen Sie gemeinsam was passieren müsste, damit Sie eine kooperativ- flexible Kooperation im Alltag leben können? </a:t>
            </a:r>
          </a:p>
          <a:p>
            <a:pPr marL="514350" indent="-514350">
              <a:buAutoNum type="arabicPeriod"/>
            </a:pPr>
            <a:r>
              <a:rPr lang="de-DE" dirty="0" smtClean="0"/>
              <a:t>Leiten Sie ggf. Ziele und Maßnahmen ab, die Sie  dokumentieren.</a:t>
            </a:r>
          </a:p>
        </p:txBody>
      </p:sp>
    </p:spTree>
    <p:extLst>
      <p:ext uri="{BB962C8B-B14F-4D97-AF65-F5344CB8AC3E}">
        <p14:creationId xmlns:p14="http://schemas.microsoft.com/office/powerpoint/2010/main" val="1914469824"/>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Inhaltsverzeichnis</a:t>
            </a:r>
            <a:endParaRPr lang="de-DE" dirty="0"/>
          </a:p>
        </p:txBody>
      </p:sp>
      <p:sp>
        <p:nvSpPr>
          <p:cNvPr id="3" name="Inhaltsplatzhalter 2"/>
          <p:cNvSpPr>
            <a:spLocks noGrp="1"/>
          </p:cNvSpPr>
          <p:nvPr>
            <p:ph idx="1"/>
          </p:nvPr>
        </p:nvSpPr>
        <p:spPr/>
        <p:txBody>
          <a:bodyPr>
            <a:normAutofit/>
          </a:bodyPr>
          <a:lstStyle/>
          <a:p>
            <a:r>
              <a:rPr lang="de-DE" sz="2800" dirty="0" smtClean="0"/>
              <a:t>Teamarbeit</a:t>
            </a:r>
          </a:p>
          <a:p>
            <a:r>
              <a:rPr lang="de-DE" sz="2800" dirty="0" smtClean="0"/>
              <a:t>Kooperation im Team (Modelle Lienhard)</a:t>
            </a:r>
          </a:p>
          <a:p>
            <a:r>
              <a:rPr lang="de-DE" sz="2800" dirty="0" smtClean="0"/>
              <a:t>Arbeitsphase: Unser Kooperationsmodell</a:t>
            </a:r>
            <a:endParaRPr lang="de-DE" sz="2800" dirty="0"/>
          </a:p>
          <a:p>
            <a:r>
              <a:rPr lang="de-DE" sz="2800" dirty="0" smtClean="0"/>
              <a:t>Ziele, Aufgaben und Verantwortlichkeiten im Team</a:t>
            </a:r>
          </a:p>
          <a:p>
            <a:r>
              <a:rPr lang="de-DE" sz="2800" dirty="0" smtClean="0"/>
              <a:t>Regelungen zur schulischen Zusammenarbeit</a:t>
            </a:r>
          </a:p>
          <a:p>
            <a:r>
              <a:rPr lang="de-DE" sz="2800" dirty="0" smtClean="0"/>
              <a:t>Arbeitsphase: Unser Team</a:t>
            </a:r>
            <a:endParaRPr lang="de-DE" sz="2800" dirty="0"/>
          </a:p>
        </p:txBody>
      </p:sp>
    </p:spTree>
    <p:extLst>
      <p:ext uri="{BB962C8B-B14F-4D97-AF65-F5344CB8AC3E}">
        <p14:creationId xmlns:p14="http://schemas.microsoft.com/office/powerpoint/2010/main" val="873357162"/>
      </p:ext>
    </p:extLst>
  </p:cSld>
  <p:clrMapOvr>
    <a:masterClrMapping/>
  </p:clrMapOvr>
  <p:transition>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512663"/>
          </a:xfrm>
        </p:spPr>
        <p:txBody>
          <a:bodyPr>
            <a:normAutofit fontScale="90000"/>
          </a:bodyPr>
          <a:lstStyle/>
          <a:p>
            <a:r>
              <a:rPr lang="de-DE" dirty="0" smtClean="0"/>
              <a:t/>
            </a:r>
            <a:br>
              <a:rPr lang="de-DE" dirty="0" smtClean="0"/>
            </a:br>
            <a:r>
              <a:rPr lang="de-DE" dirty="0"/>
              <a:t/>
            </a:r>
            <a:br>
              <a:rPr lang="de-DE" dirty="0"/>
            </a:br>
            <a:r>
              <a:rPr lang="de-DE" sz="3600" dirty="0" smtClean="0"/>
              <a:t>Ziele</a:t>
            </a:r>
            <a:r>
              <a:rPr lang="de-DE" sz="3600" dirty="0"/>
              <a:t>, Aufgaben und Verantwortlichkeiten im Team</a:t>
            </a:r>
            <a:r>
              <a:rPr lang="de-DE" dirty="0"/>
              <a:t/>
            </a:r>
            <a:br>
              <a:rPr lang="de-DE" dirty="0"/>
            </a:br>
            <a:r>
              <a:rPr lang="de-DE" dirty="0"/>
              <a:t/>
            </a:r>
            <a:br>
              <a:rPr lang="de-DE" dirty="0"/>
            </a:br>
            <a:endParaRPr lang="de-DE" dirty="0"/>
          </a:p>
        </p:txBody>
      </p:sp>
      <p:sp>
        <p:nvSpPr>
          <p:cNvPr id="3" name="Inhaltsplatzhalter 2"/>
          <p:cNvSpPr>
            <a:spLocks noGrp="1"/>
          </p:cNvSpPr>
          <p:nvPr>
            <p:ph idx="1"/>
          </p:nvPr>
        </p:nvSpPr>
        <p:spPr>
          <a:xfrm>
            <a:off x="395288" y="1700808"/>
            <a:ext cx="8353425" cy="4536504"/>
          </a:xfrm>
        </p:spPr>
        <p:txBody>
          <a:bodyPr>
            <a:normAutofit fontScale="92500" lnSpcReduction="10000"/>
          </a:bodyPr>
          <a:lstStyle/>
          <a:p>
            <a:pPr marL="0" lvl="0" indent="0">
              <a:buNone/>
            </a:pPr>
            <a:r>
              <a:rPr lang="de-DE" sz="2600" b="1" dirty="0" smtClean="0">
                <a:solidFill>
                  <a:prstClr val="black"/>
                </a:solidFill>
              </a:rPr>
              <a:t>„Zielorientierte </a:t>
            </a:r>
            <a:r>
              <a:rPr lang="de-DE" sz="2600" b="1" dirty="0">
                <a:solidFill>
                  <a:prstClr val="black"/>
                </a:solidFill>
              </a:rPr>
              <a:t>Arbeit“: </a:t>
            </a:r>
            <a:endParaRPr lang="de-DE" sz="2600" b="1" dirty="0" smtClean="0">
              <a:solidFill>
                <a:prstClr val="black"/>
              </a:solidFill>
            </a:endParaRPr>
          </a:p>
          <a:p>
            <a:pPr marL="0" lvl="0" indent="0">
              <a:buNone/>
            </a:pPr>
            <a:r>
              <a:rPr lang="de-DE" sz="2600" dirty="0" smtClean="0">
                <a:solidFill>
                  <a:prstClr val="black"/>
                </a:solidFill>
              </a:rPr>
              <a:t>Vorrangiges </a:t>
            </a:r>
            <a:r>
              <a:rPr lang="de-DE" sz="2600" dirty="0">
                <a:solidFill>
                  <a:prstClr val="black"/>
                </a:solidFill>
              </a:rPr>
              <a:t>Ziel aller unterrichtlichen Bildungsangebote ist es, </a:t>
            </a:r>
            <a:r>
              <a:rPr lang="de-DE" sz="2600" b="1" u="sng" dirty="0">
                <a:solidFill>
                  <a:prstClr val="black"/>
                </a:solidFill>
              </a:rPr>
              <a:t>allen </a:t>
            </a:r>
            <a:r>
              <a:rPr lang="de-DE" sz="2600" b="1" u="sng" dirty="0" smtClean="0">
                <a:solidFill>
                  <a:prstClr val="black"/>
                </a:solidFill>
              </a:rPr>
              <a:t>Schülerinnen und Schülern </a:t>
            </a:r>
            <a:r>
              <a:rPr lang="de-DE" sz="2600" dirty="0">
                <a:solidFill>
                  <a:prstClr val="black"/>
                </a:solidFill>
              </a:rPr>
              <a:t>einen fachlichen und überfachlichen Kompetenzerwerb zu ermöglichen um Teilhabe zu </a:t>
            </a:r>
            <a:r>
              <a:rPr lang="de-DE" sz="2600" dirty="0" smtClean="0">
                <a:solidFill>
                  <a:prstClr val="black"/>
                </a:solidFill>
              </a:rPr>
              <a:t>sichern. </a:t>
            </a:r>
            <a:endParaRPr lang="de-DE" sz="2600" dirty="0">
              <a:solidFill>
                <a:prstClr val="black"/>
              </a:solidFill>
            </a:endParaRPr>
          </a:p>
          <a:p>
            <a:pPr marL="0" lvl="0" indent="0">
              <a:buNone/>
            </a:pPr>
            <a:endParaRPr lang="de-DE" sz="2200" dirty="0">
              <a:solidFill>
                <a:prstClr val="black"/>
              </a:solidFill>
            </a:endParaRPr>
          </a:p>
          <a:p>
            <a:pPr lvl="0">
              <a:buFont typeface="Wingdings"/>
              <a:buChar char="à"/>
            </a:pPr>
            <a:r>
              <a:rPr lang="de-DE" sz="2600" dirty="0">
                <a:solidFill>
                  <a:prstClr val="black"/>
                </a:solidFill>
              </a:rPr>
              <a:t>Aufgabe </a:t>
            </a:r>
            <a:r>
              <a:rPr lang="de-DE" sz="2600" dirty="0" smtClean="0">
                <a:solidFill>
                  <a:prstClr val="black"/>
                </a:solidFill>
              </a:rPr>
              <a:t>innerhalb der pädagogischen Kooperation </a:t>
            </a:r>
            <a:r>
              <a:rPr lang="de-DE" sz="2600" dirty="0">
                <a:solidFill>
                  <a:prstClr val="black"/>
                </a:solidFill>
              </a:rPr>
              <a:t>ist es, Lehr</a:t>
            </a:r>
            <a:r>
              <a:rPr lang="de-DE" sz="2600" dirty="0" smtClean="0">
                <a:solidFill>
                  <a:prstClr val="black"/>
                </a:solidFill>
              </a:rPr>
              <a:t>- Lernsituationen </a:t>
            </a:r>
            <a:r>
              <a:rPr lang="de-DE" sz="2600" dirty="0">
                <a:solidFill>
                  <a:prstClr val="black"/>
                </a:solidFill>
              </a:rPr>
              <a:t>auf der Grundlage der für die Schülerinnen und Schüler mit und ohne  Anspruch auf ein sonderpädagogisches Bildungsangebot geltenden Bildungspläne zu planen und zu </a:t>
            </a:r>
            <a:r>
              <a:rPr lang="de-DE" sz="2600" dirty="0" smtClean="0">
                <a:solidFill>
                  <a:prstClr val="black"/>
                </a:solidFill>
              </a:rPr>
              <a:t>gestalten. </a:t>
            </a:r>
            <a:endParaRPr lang="de-DE" sz="2600" dirty="0">
              <a:solidFill>
                <a:prstClr val="black"/>
              </a:solidFill>
            </a:endParaRPr>
          </a:p>
          <a:p>
            <a:pPr marL="0" lvl="0" indent="0" algn="r">
              <a:buNone/>
            </a:pPr>
            <a:r>
              <a:rPr lang="de-DE" sz="2800" dirty="0">
                <a:solidFill>
                  <a:prstClr val="black"/>
                </a:solidFill>
              </a:rPr>
              <a:t>			</a:t>
            </a:r>
            <a:r>
              <a:rPr lang="de-DE" sz="2800" dirty="0" smtClean="0">
                <a:solidFill>
                  <a:prstClr val="black"/>
                </a:solidFill>
              </a:rPr>
              <a:t>	</a:t>
            </a:r>
            <a:r>
              <a:rPr lang="de-DE" sz="1514" dirty="0" smtClean="0">
                <a:solidFill>
                  <a:prstClr val="black"/>
                </a:solidFill>
              </a:rPr>
              <a:t>(</a:t>
            </a:r>
            <a:r>
              <a:rPr lang="de-DE" sz="1514" dirty="0">
                <a:solidFill>
                  <a:prstClr val="black"/>
                </a:solidFill>
              </a:rPr>
              <a:t>vgl. Leitlinien für </a:t>
            </a:r>
            <a:r>
              <a:rPr lang="de-DE" sz="1514" dirty="0" smtClean="0">
                <a:solidFill>
                  <a:prstClr val="black"/>
                </a:solidFill>
              </a:rPr>
              <a:t>Inklusion, 2016</a:t>
            </a:r>
            <a:r>
              <a:rPr lang="de-DE" sz="1514" dirty="0">
                <a:solidFill>
                  <a:prstClr val="black"/>
                </a:solidFill>
              </a:rPr>
              <a:t>)</a:t>
            </a:r>
          </a:p>
          <a:p>
            <a:endParaRPr lang="de-DE" dirty="0"/>
          </a:p>
        </p:txBody>
      </p:sp>
    </p:spTree>
    <p:extLst>
      <p:ext uri="{BB962C8B-B14F-4D97-AF65-F5344CB8AC3E}">
        <p14:creationId xmlns:p14="http://schemas.microsoft.com/office/powerpoint/2010/main" val="3497726170"/>
      </p:ext>
    </p:extLst>
  </p:cSld>
  <p:clrMapOvr>
    <a:masterClrMapping/>
  </p:clrMapOvr>
  <p:transition>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692696"/>
            <a:ext cx="9144000" cy="648072"/>
          </a:xfrm>
        </p:spPr>
        <p:txBody>
          <a:bodyPr>
            <a:normAutofit fontScale="90000"/>
          </a:bodyPr>
          <a:lstStyle/>
          <a:p>
            <a:r>
              <a:rPr lang="de-DE" dirty="0" smtClean="0"/>
              <a:t/>
            </a:r>
            <a:br>
              <a:rPr lang="de-DE" dirty="0" smtClean="0"/>
            </a:br>
            <a:r>
              <a:rPr lang="de-DE" sz="3600" dirty="0" smtClean="0"/>
              <a:t>Ziele</a:t>
            </a:r>
            <a:r>
              <a:rPr lang="de-DE" sz="3600" dirty="0"/>
              <a:t>, Aufgaben und Verantwortlichkeiten im Team</a:t>
            </a:r>
            <a:br>
              <a:rPr lang="de-DE" sz="3600" dirty="0"/>
            </a:br>
            <a:endParaRPr lang="de-DE" dirty="0"/>
          </a:p>
        </p:txBody>
      </p:sp>
      <p:sp>
        <p:nvSpPr>
          <p:cNvPr id="3" name="Inhaltsplatzhalter 2"/>
          <p:cNvSpPr>
            <a:spLocks noGrp="1"/>
          </p:cNvSpPr>
          <p:nvPr>
            <p:ph idx="1"/>
          </p:nvPr>
        </p:nvSpPr>
        <p:spPr>
          <a:xfrm>
            <a:off x="395287" y="1556792"/>
            <a:ext cx="8353425" cy="4752975"/>
          </a:xfrm>
        </p:spPr>
        <p:txBody>
          <a:bodyPr>
            <a:normAutofit fontScale="55000" lnSpcReduction="20000"/>
          </a:bodyPr>
          <a:lstStyle/>
          <a:p>
            <a:pPr marL="109728" lvl="0" indent="0">
              <a:buNone/>
            </a:pPr>
            <a:r>
              <a:rPr lang="de-DE" sz="4000" b="1" dirty="0" smtClean="0">
                <a:solidFill>
                  <a:prstClr val="black"/>
                </a:solidFill>
              </a:rPr>
              <a:t>„Definierte </a:t>
            </a:r>
            <a:r>
              <a:rPr lang="de-DE" sz="4000" b="1" dirty="0">
                <a:solidFill>
                  <a:prstClr val="black"/>
                </a:solidFill>
              </a:rPr>
              <a:t>Komplexe </a:t>
            </a:r>
            <a:r>
              <a:rPr lang="de-DE" sz="4000" b="1" dirty="0" smtClean="0">
                <a:solidFill>
                  <a:prstClr val="black"/>
                </a:solidFill>
              </a:rPr>
              <a:t>Aufgabe“:</a:t>
            </a:r>
          </a:p>
          <a:p>
            <a:pPr marL="109728" lvl="0" indent="0">
              <a:buNone/>
            </a:pPr>
            <a:r>
              <a:rPr lang="de-DE" sz="4000" dirty="0" smtClean="0">
                <a:solidFill>
                  <a:prstClr val="black"/>
                </a:solidFill>
              </a:rPr>
              <a:t>Gemeinsames </a:t>
            </a:r>
            <a:r>
              <a:rPr lang="de-DE" sz="4000" dirty="0">
                <a:solidFill>
                  <a:prstClr val="black"/>
                </a:solidFill>
              </a:rPr>
              <a:t>planen, durchführen und reflektieren von </a:t>
            </a:r>
            <a:r>
              <a:rPr lang="de-DE" sz="4000" dirty="0" smtClean="0">
                <a:solidFill>
                  <a:prstClr val="black"/>
                </a:solidFill>
              </a:rPr>
              <a:t>Unterricht </a:t>
            </a:r>
            <a:r>
              <a:rPr lang="de-DE" sz="4000" dirty="0">
                <a:solidFill>
                  <a:prstClr val="black"/>
                </a:solidFill>
              </a:rPr>
              <a:t>für Kinder und Jugendliche mit und ohne Anspruch auf ein sonderpädagogisches </a:t>
            </a:r>
            <a:r>
              <a:rPr lang="de-DE" sz="4000" dirty="0" smtClean="0">
                <a:solidFill>
                  <a:prstClr val="black"/>
                </a:solidFill>
              </a:rPr>
              <a:t>Bildungsangebot</a:t>
            </a:r>
          </a:p>
          <a:p>
            <a:pPr marL="109728" lvl="0" indent="0">
              <a:buNone/>
            </a:pPr>
            <a:endParaRPr lang="de-DE" sz="3600" dirty="0" smtClean="0">
              <a:solidFill>
                <a:prstClr val="black"/>
              </a:solidFill>
            </a:endParaRPr>
          </a:p>
          <a:p>
            <a:pPr marL="109728" indent="0">
              <a:buNone/>
            </a:pPr>
            <a:r>
              <a:rPr lang="de-DE" sz="4000" b="1" dirty="0"/>
              <a:t>„Integration unterschiedlichen Fachwissens</a:t>
            </a:r>
            <a:r>
              <a:rPr lang="de-DE" sz="4000" b="1" dirty="0" smtClean="0"/>
              <a:t>“:</a:t>
            </a:r>
          </a:p>
          <a:p>
            <a:pPr marL="109728" indent="0">
              <a:buNone/>
            </a:pPr>
            <a:r>
              <a:rPr lang="de-DE" sz="4000" dirty="0" smtClean="0"/>
              <a:t>Nicht </a:t>
            </a:r>
            <a:r>
              <a:rPr lang="de-DE" sz="4000" dirty="0"/>
              <a:t>jeder hat die gleichen Aufgaben. Es braucht die jeweilige Fachexpertise um das Ziel zu erreichen</a:t>
            </a:r>
            <a:r>
              <a:rPr lang="de-DE" sz="4000" dirty="0" smtClean="0"/>
              <a:t>.</a:t>
            </a:r>
            <a:endParaRPr lang="de-DE" sz="4000" dirty="0" smtClean="0">
              <a:solidFill>
                <a:prstClr val="black"/>
              </a:solidFill>
            </a:endParaRPr>
          </a:p>
          <a:p>
            <a:pPr>
              <a:buNone/>
            </a:pPr>
            <a:endParaRPr lang="de-DE" sz="3600" b="1" dirty="0" smtClean="0"/>
          </a:p>
          <a:p>
            <a:pPr>
              <a:buNone/>
            </a:pPr>
            <a:r>
              <a:rPr lang="de-DE" sz="4000" b="1" dirty="0" smtClean="0"/>
              <a:t>„Verbindliche Zuständigkeiten“</a:t>
            </a:r>
          </a:p>
          <a:p>
            <a:pPr marL="109728" indent="0">
              <a:buNone/>
            </a:pPr>
            <a:r>
              <a:rPr lang="de-DE" sz="4000" dirty="0" smtClean="0"/>
              <a:t>Aus </a:t>
            </a:r>
            <a:r>
              <a:rPr lang="de-DE" sz="4000" dirty="0"/>
              <a:t>den Bildungsplänen der allgemeinen Schulen und </a:t>
            </a:r>
            <a:r>
              <a:rPr lang="de-DE" sz="4000" dirty="0" smtClean="0"/>
              <a:t>der SBBZ </a:t>
            </a:r>
            <a:r>
              <a:rPr lang="de-DE" sz="4000" dirty="0"/>
              <a:t>leiten sich für die Lehrkräfte der verschiedenen Schularten unterschiedliche Zuständigkeiten und auch Fachexpertisen </a:t>
            </a:r>
            <a:r>
              <a:rPr lang="de-DE" sz="4000" dirty="0" smtClean="0"/>
              <a:t>ab.</a:t>
            </a:r>
          </a:p>
          <a:p>
            <a:pPr marL="0" indent="0">
              <a:buNone/>
            </a:pPr>
            <a:r>
              <a:rPr lang="de-DE" sz="4000" dirty="0">
                <a:sym typeface="Wingdings" panose="05000000000000000000" pitchFamily="2" charset="2"/>
              </a:rPr>
              <a:t></a:t>
            </a:r>
            <a:r>
              <a:rPr lang="de-DE" sz="4000" dirty="0"/>
              <a:t>Zusammenführung dieser in gemeinsamen Planungen</a:t>
            </a:r>
          </a:p>
          <a:p>
            <a:pPr marL="0" lvl="0" indent="0">
              <a:buNone/>
            </a:pPr>
            <a:endParaRPr lang="de-DE" sz="2200" b="1" dirty="0">
              <a:solidFill>
                <a:prstClr val="black"/>
              </a:solidFill>
            </a:endParaRPr>
          </a:p>
          <a:p>
            <a:pPr marL="0" lvl="0" indent="0" algn="r">
              <a:buNone/>
            </a:pPr>
            <a:r>
              <a:rPr lang="de-DE" dirty="0" smtClean="0">
                <a:solidFill>
                  <a:prstClr val="black"/>
                </a:solidFill>
              </a:rPr>
              <a:t>				</a:t>
            </a:r>
            <a:r>
              <a:rPr lang="de-DE" sz="2240" dirty="0" smtClean="0">
                <a:solidFill>
                  <a:prstClr val="black"/>
                </a:solidFill>
              </a:rPr>
              <a:t>(</a:t>
            </a:r>
            <a:r>
              <a:rPr lang="de-DE" sz="2240" dirty="0">
                <a:solidFill>
                  <a:prstClr val="black"/>
                </a:solidFill>
              </a:rPr>
              <a:t>vgl. Leitlinien für Inklusion, 2016)</a:t>
            </a:r>
          </a:p>
          <a:p>
            <a:endParaRPr lang="de-DE" dirty="0"/>
          </a:p>
        </p:txBody>
      </p:sp>
    </p:spTree>
    <p:extLst>
      <p:ext uri="{BB962C8B-B14F-4D97-AF65-F5344CB8AC3E}">
        <p14:creationId xmlns:p14="http://schemas.microsoft.com/office/powerpoint/2010/main" val="3086780662"/>
      </p:ext>
    </p:extLst>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p:cNvGraphicFramePr>
            <a:graphicFrameLocks noGrp="1"/>
          </p:cNvGraphicFramePr>
          <p:nvPr>
            <p:ph idx="1"/>
            <p:extLst>
              <p:ext uri="{D42A27DB-BD31-4B8C-83A1-F6EECF244321}">
                <p14:modId xmlns:p14="http://schemas.microsoft.com/office/powerpoint/2010/main" val="2550567177"/>
              </p:ext>
            </p:extLst>
          </p:nvPr>
        </p:nvGraphicFramePr>
        <p:xfrm>
          <a:off x="611560" y="1571105"/>
          <a:ext cx="8047038" cy="3894727"/>
        </p:xfrm>
        <a:graphic>
          <a:graphicData uri="http://schemas.openxmlformats.org/drawingml/2006/table">
            <a:tbl>
              <a:tblPr firstRow="1" bandRow="1">
                <a:tableStyleId>{5C22544A-7EE6-4342-B048-85BDC9FD1C3A}</a:tableStyleId>
              </a:tblPr>
              <a:tblGrid>
                <a:gridCol w="4023519">
                  <a:extLst>
                    <a:ext uri="{9D8B030D-6E8A-4147-A177-3AD203B41FA5}">
                      <a16:colId xmlns:a16="http://schemas.microsoft.com/office/drawing/2014/main" val="20000"/>
                    </a:ext>
                  </a:extLst>
                </a:gridCol>
                <a:gridCol w="4023519">
                  <a:extLst>
                    <a:ext uri="{9D8B030D-6E8A-4147-A177-3AD203B41FA5}">
                      <a16:colId xmlns:a16="http://schemas.microsoft.com/office/drawing/2014/main" val="20001"/>
                    </a:ext>
                  </a:extLst>
                </a:gridCol>
              </a:tblGrid>
              <a:tr h="1121047">
                <a:tc>
                  <a:txBody>
                    <a:bodyPr/>
                    <a:lstStyle/>
                    <a:p>
                      <a:pPr algn="ctr"/>
                      <a:r>
                        <a:rPr kumimoji="0" lang="de-DE" sz="1800" b="1" kern="1200" baseline="0" dirty="0" smtClean="0">
                          <a:solidFill>
                            <a:schemeClr val="lt1"/>
                          </a:solidFill>
                          <a:latin typeface="+mn-lt"/>
                          <a:ea typeface="+mn-ea"/>
                          <a:cs typeface="+mn-cs"/>
                        </a:rPr>
                        <a:t>Lehrkräfte der allgemeinen und beruflichen Schulen sind vorrangig zuständig für...</a:t>
                      </a:r>
                    </a:p>
                  </a:txBody>
                  <a:tcPr/>
                </a:tc>
                <a:tc>
                  <a:txBody>
                    <a:bodyPr/>
                    <a:lstStyle/>
                    <a:p>
                      <a:pPr algn="ctr"/>
                      <a:endParaRPr kumimoji="0" lang="de-DE" sz="1100" b="1" kern="1200" baseline="0" dirty="0" smtClean="0">
                        <a:solidFill>
                          <a:schemeClr val="lt1"/>
                        </a:solidFill>
                        <a:latin typeface="+mn-lt"/>
                        <a:ea typeface="+mn-ea"/>
                        <a:cs typeface="+mn-cs"/>
                      </a:endParaRPr>
                    </a:p>
                    <a:p>
                      <a:pPr algn="ctr"/>
                      <a:r>
                        <a:rPr kumimoji="0" lang="de-DE" sz="1800" b="1" kern="1200" baseline="0" dirty="0" smtClean="0">
                          <a:solidFill>
                            <a:schemeClr val="lt1"/>
                          </a:solidFill>
                          <a:latin typeface="+mn-lt"/>
                          <a:ea typeface="+mn-ea"/>
                          <a:cs typeface="+mn-cs"/>
                        </a:rPr>
                        <a:t>Sonderschullehrkräfte sind vorrangig zuständig für...</a:t>
                      </a:r>
                    </a:p>
                  </a:txBody>
                  <a:tcPr/>
                </a:tc>
                <a:extLst>
                  <a:ext uri="{0D108BD9-81ED-4DB2-BD59-A6C34878D82A}">
                    <a16:rowId xmlns:a16="http://schemas.microsoft.com/office/drawing/2014/main" val="10000"/>
                  </a:ext>
                </a:extLst>
              </a:tr>
              <a:tr h="2537048">
                <a:tc>
                  <a:txBody>
                    <a:bodyPr/>
                    <a:lstStyle/>
                    <a:p>
                      <a:endParaRPr kumimoji="0" lang="de-DE" sz="1800" kern="1200" baseline="0" dirty="0" smtClean="0">
                        <a:solidFill>
                          <a:schemeClr val="dk1"/>
                        </a:solidFill>
                        <a:latin typeface="+mn-lt"/>
                        <a:ea typeface="+mn-ea"/>
                        <a:cs typeface="+mn-cs"/>
                      </a:endParaRPr>
                    </a:p>
                    <a:p>
                      <a:pPr algn="l"/>
                      <a:r>
                        <a:rPr kumimoji="0" lang="de-DE" sz="1600" kern="1200" baseline="0" dirty="0" smtClean="0">
                          <a:solidFill>
                            <a:schemeClr val="dk1"/>
                          </a:solidFill>
                          <a:latin typeface="+mn-lt"/>
                          <a:ea typeface="+mn-ea"/>
                          <a:cs typeface="+mn-cs"/>
                        </a:rPr>
                        <a:t>... die </a:t>
                      </a:r>
                      <a:r>
                        <a:rPr kumimoji="0" lang="de-DE" sz="1600" b="0" kern="1200" baseline="0" dirty="0" smtClean="0">
                          <a:solidFill>
                            <a:schemeClr val="dk1"/>
                          </a:solidFill>
                          <a:latin typeface="+mn-lt"/>
                          <a:ea typeface="+mn-ea"/>
                          <a:cs typeface="+mn-cs"/>
                        </a:rPr>
                        <a:t>Planung und Reflexion passgenauer Bildungsangebote </a:t>
                      </a:r>
                      <a:r>
                        <a:rPr kumimoji="0" lang="de-DE" sz="1600" b="1" kern="1200" baseline="0" dirty="0" smtClean="0">
                          <a:solidFill>
                            <a:schemeClr val="dk1"/>
                          </a:solidFill>
                          <a:latin typeface="+mn-lt"/>
                          <a:ea typeface="+mn-ea"/>
                          <a:cs typeface="+mn-cs"/>
                        </a:rPr>
                        <a:t>für Schülerinnen und Schüler ohne Anspruch auf ein </a:t>
                      </a:r>
                      <a:r>
                        <a:rPr kumimoji="0" lang="de-DE" sz="1600" b="1" kern="1200" baseline="0" dirty="0" err="1" smtClean="0">
                          <a:solidFill>
                            <a:schemeClr val="dk1"/>
                          </a:solidFill>
                          <a:latin typeface="+mn-lt"/>
                          <a:ea typeface="+mn-ea"/>
                          <a:cs typeface="+mn-cs"/>
                        </a:rPr>
                        <a:t>sopäd</a:t>
                      </a:r>
                      <a:r>
                        <a:rPr kumimoji="0" lang="de-DE" sz="1600" b="1" kern="1200" baseline="0" dirty="0" smtClean="0">
                          <a:solidFill>
                            <a:schemeClr val="dk1"/>
                          </a:solidFill>
                          <a:latin typeface="+mn-lt"/>
                          <a:ea typeface="+mn-ea"/>
                          <a:cs typeface="+mn-cs"/>
                        </a:rPr>
                        <a:t>. Bildungsangebot</a:t>
                      </a:r>
                      <a:r>
                        <a:rPr kumimoji="0" lang="de-DE" sz="1600" kern="1200" baseline="0" dirty="0" smtClean="0">
                          <a:solidFill>
                            <a:schemeClr val="dk1"/>
                          </a:solidFill>
                          <a:latin typeface="+mn-lt"/>
                          <a:ea typeface="+mn-ea"/>
                          <a:cs typeface="+mn-cs"/>
                        </a:rPr>
                        <a:t> unabhängig von der Wahl der Unterrichtsform. </a:t>
                      </a:r>
                    </a:p>
                    <a:p>
                      <a:endParaRPr lang="de-DE" sz="1800" dirty="0"/>
                    </a:p>
                  </a:txBody>
                  <a:tcPr/>
                </a:tc>
                <a:tc>
                  <a:txBody>
                    <a:bodyPr/>
                    <a:lstStyle/>
                    <a:p>
                      <a:endParaRPr lang="de-DE" sz="1600" dirty="0" smtClean="0"/>
                    </a:p>
                    <a:p>
                      <a:r>
                        <a:rPr lang="de-DE" sz="1600" dirty="0" smtClean="0"/>
                        <a:t>... </a:t>
                      </a:r>
                      <a:r>
                        <a:rPr kumimoji="0" lang="de-DE" sz="1600" kern="1200" baseline="0" dirty="0" smtClean="0">
                          <a:solidFill>
                            <a:schemeClr val="dk1"/>
                          </a:solidFill>
                          <a:latin typeface="+mn-lt"/>
                          <a:ea typeface="+mn-ea"/>
                          <a:cs typeface="+mn-cs"/>
                        </a:rPr>
                        <a:t>die Planung und Reflexion passgenauer Bildungsangebote </a:t>
                      </a:r>
                      <a:r>
                        <a:rPr kumimoji="0" lang="de-DE" sz="1600" b="1" kern="1200" baseline="0" dirty="0" smtClean="0">
                          <a:solidFill>
                            <a:schemeClr val="dk1"/>
                          </a:solidFill>
                          <a:latin typeface="+mn-lt"/>
                          <a:ea typeface="+mn-ea"/>
                          <a:cs typeface="+mn-cs"/>
                        </a:rPr>
                        <a:t>für Schülerinnen und Schüler mit einem Anspruch auf ein sonderpädagogisches Bildungsangebot gemäß den Bildungsplänen der sonderpädagogischen Förderschwerpunkte</a:t>
                      </a:r>
                      <a:r>
                        <a:rPr kumimoji="0" lang="de-DE" sz="1600" kern="1200" baseline="0" dirty="0" smtClean="0">
                          <a:solidFill>
                            <a:schemeClr val="dk1"/>
                          </a:solidFill>
                          <a:latin typeface="+mn-lt"/>
                          <a:ea typeface="+mn-ea"/>
                          <a:cs typeface="+mn-cs"/>
                        </a:rPr>
                        <a:t> unabhängig von der gewählten der Unterrichtsformen. </a:t>
                      </a:r>
                    </a:p>
                    <a:p>
                      <a:endParaRPr kumimoji="0" lang="de-DE" sz="1600" kern="1200" baseline="0" dirty="0" smtClean="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7" name="Titel 1"/>
          <p:cNvSpPr>
            <a:spLocks noGrp="1"/>
          </p:cNvSpPr>
          <p:nvPr>
            <p:ph type="title"/>
          </p:nvPr>
        </p:nvSpPr>
        <p:spPr>
          <a:xfrm>
            <a:off x="0" y="876672"/>
            <a:ext cx="9144000" cy="536104"/>
          </a:xfrm>
        </p:spPr>
        <p:txBody>
          <a:bodyPr>
            <a:noAutofit/>
          </a:bodyPr>
          <a:lstStyle/>
          <a:p>
            <a:pPr>
              <a:defRPr/>
            </a:pPr>
            <a:r>
              <a:rPr lang="de-DE" sz="3200" dirty="0"/>
              <a:t>Ziele, Aufgaben und Verantwortlichkeiten im Team</a:t>
            </a:r>
          </a:p>
        </p:txBody>
      </p:sp>
      <p:sp>
        <p:nvSpPr>
          <p:cNvPr id="3" name="Rechteck 2"/>
          <p:cNvSpPr/>
          <p:nvPr/>
        </p:nvSpPr>
        <p:spPr>
          <a:xfrm>
            <a:off x="6280486" y="5465832"/>
            <a:ext cx="2378112" cy="307777"/>
          </a:xfrm>
          <a:prstGeom prst="rect">
            <a:avLst/>
          </a:prstGeom>
        </p:spPr>
        <p:txBody>
          <a:bodyPr wrap="none">
            <a:spAutoFit/>
          </a:bodyPr>
          <a:lstStyle/>
          <a:p>
            <a:pPr lvl="0" algn="r"/>
            <a:r>
              <a:rPr lang="de-DE" sz="1400" dirty="0">
                <a:solidFill>
                  <a:prstClr val="black"/>
                </a:solidFill>
              </a:rPr>
              <a:t>(vgl. Leitlinien für Inklusion, 2016)</a:t>
            </a:r>
          </a:p>
        </p:txBody>
      </p:sp>
    </p:spTree>
    <p:extLst>
      <p:ext uri="{BB962C8B-B14F-4D97-AF65-F5344CB8AC3E}">
        <p14:creationId xmlns:p14="http://schemas.microsoft.com/office/powerpoint/2010/main" val="2982172042"/>
      </p:ext>
    </p:extLst>
  </p:cSld>
  <p:clrMapOvr>
    <a:masterClrMapping/>
  </p:clrMapOvr>
  <p:transition>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1772816"/>
            <a:ext cx="8424936" cy="4536504"/>
          </a:xfrm>
        </p:spPr>
        <p:txBody>
          <a:bodyPr rtlCol="0">
            <a:normAutofit fontScale="92500" lnSpcReduction="10000"/>
          </a:bodyPr>
          <a:lstStyle/>
          <a:p>
            <a:pPr>
              <a:buNone/>
            </a:pPr>
            <a:r>
              <a:rPr lang="de-DE" sz="2400" b="1" dirty="0" smtClean="0"/>
              <a:t>Gemeinsame Aufgaben</a:t>
            </a:r>
          </a:p>
          <a:p>
            <a:pPr>
              <a:buNone/>
            </a:pPr>
            <a:endParaRPr lang="de-DE" sz="1100" b="1" dirty="0" smtClean="0"/>
          </a:p>
          <a:p>
            <a:r>
              <a:rPr lang="de-DE" sz="2200" dirty="0" smtClean="0"/>
              <a:t>Die Erstellung von </a:t>
            </a:r>
            <a:r>
              <a:rPr lang="de-DE" sz="2200" b="1" dirty="0" smtClean="0"/>
              <a:t>Tages-, Wochen- und Jahresplänen </a:t>
            </a:r>
            <a:r>
              <a:rPr lang="de-DE" sz="2200" dirty="0" smtClean="0"/>
              <a:t>ist Aufgabe aller im Team mitwirkenden Lehrkräfte. </a:t>
            </a:r>
          </a:p>
          <a:p>
            <a:r>
              <a:rPr lang="de-DE" sz="2200" dirty="0" smtClean="0"/>
              <a:t>Die </a:t>
            </a:r>
            <a:r>
              <a:rPr lang="de-DE" sz="2200" b="1" dirty="0" smtClean="0"/>
              <a:t>Planung von Unterricht </a:t>
            </a:r>
            <a:r>
              <a:rPr lang="de-DE" sz="2200" dirty="0" smtClean="0"/>
              <a:t>erfolgt in Kooperation. </a:t>
            </a:r>
          </a:p>
          <a:p>
            <a:r>
              <a:rPr lang="de-DE" sz="2200" dirty="0" smtClean="0"/>
              <a:t>Absprachen über </a:t>
            </a:r>
            <a:r>
              <a:rPr lang="de-DE" sz="2200" b="1" dirty="0" smtClean="0"/>
              <a:t>Zuständigkeiten</a:t>
            </a:r>
            <a:r>
              <a:rPr lang="de-DE" sz="2200" dirty="0" smtClean="0"/>
              <a:t> werden </a:t>
            </a:r>
            <a:r>
              <a:rPr lang="de-DE" sz="2200" b="1" dirty="0" smtClean="0"/>
              <a:t>dokumentiert</a:t>
            </a:r>
            <a:r>
              <a:rPr lang="de-DE" sz="2200" dirty="0" smtClean="0"/>
              <a:t>. </a:t>
            </a:r>
          </a:p>
          <a:p>
            <a:r>
              <a:rPr lang="de-DE" sz="2200" dirty="0" smtClean="0"/>
              <a:t>Unterrichten zwei oder mehr Lehrkräfte gemeinsam eine Gesamtgruppe, so entscheidet das Team, wer die unterrichtlichen Sequenzen </a:t>
            </a:r>
            <a:r>
              <a:rPr lang="de-DE" sz="2200" b="1" dirty="0" smtClean="0"/>
              <a:t>anleitet</a:t>
            </a:r>
            <a:r>
              <a:rPr lang="de-DE" sz="2200" dirty="0" smtClean="0"/>
              <a:t>. Hierbei können </a:t>
            </a:r>
            <a:r>
              <a:rPr lang="de-DE" sz="2200" dirty="0" err="1" smtClean="0"/>
              <a:t>SuS</a:t>
            </a:r>
            <a:r>
              <a:rPr lang="de-DE" sz="2200" dirty="0" smtClean="0"/>
              <a:t> mit und ohne Anspruch auf ein sonderpädagogisches Bildungsangebot von Lehrkräften unterschiedlicher Lehrämter gleichermaßen angeleitet werden. </a:t>
            </a:r>
          </a:p>
          <a:p>
            <a:r>
              <a:rPr lang="de-DE" sz="2200" dirty="0" smtClean="0"/>
              <a:t>Die </a:t>
            </a:r>
            <a:r>
              <a:rPr lang="de-DE" sz="2200" b="1" dirty="0" smtClean="0"/>
              <a:t>Erstellung didaktischer Materialien </a:t>
            </a:r>
            <a:r>
              <a:rPr lang="de-DE" sz="2200" dirty="0" smtClean="0"/>
              <a:t>ist Aufgabe des Teams. Absprachen über die Aufteilung erfolgen bei der Planung. </a:t>
            </a:r>
            <a:r>
              <a:rPr lang="de-DE" sz="2000" dirty="0" smtClean="0"/>
              <a:t>		</a:t>
            </a:r>
            <a:r>
              <a:rPr lang="de-DE" sz="1300" dirty="0" smtClean="0"/>
              <a:t>			         </a:t>
            </a:r>
          </a:p>
          <a:p>
            <a:pPr marL="0" indent="0">
              <a:buNone/>
            </a:pPr>
            <a:r>
              <a:rPr lang="de-DE" sz="2000" dirty="0">
                <a:solidFill>
                  <a:prstClr val="black"/>
                </a:solidFill>
              </a:rPr>
              <a:t>	</a:t>
            </a:r>
            <a:r>
              <a:rPr lang="de-DE" sz="2000" dirty="0" smtClean="0">
                <a:solidFill>
                  <a:prstClr val="black"/>
                </a:solidFill>
              </a:rPr>
              <a:t>				</a:t>
            </a:r>
            <a:r>
              <a:rPr lang="de-DE" sz="1514" dirty="0" smtClean="0">
                <a:solidFill>
                  <a:prstClr val="black"/>
                </a:solidFill>
              </a:rPr>
              <a:t>(</a:t>
            </a:r>
            <a:r>
              <a:rPr lang="de-DE" sz="1514" dirty="0">
                <a:solidFill>
                  <a:prstClr val="black"/>
                </a:solidFill>
              </a:rPr>
              <a:t>vgl. Leitlinien für Inklusion, 2016</a:t>
            </a:r>
            <a:r>
              <a:rPr lang="de-DE" sz="1514" dirty="0" smtClean="0">
                <a:solidFill>
                  <a:prstClr val="black"/>
                </a:solidFill>
              </a:rPr>
              <a:t>)</a:t>
            </a:r>
            <a:endParaRPr lang="de-DE" sz="1514" dirty="0">
              <a:solidFill>
                <a:prstClr val="black"/>
              </a:solidFill>
            </a:endParaRPr>
          </a:p>
        </p:txBody>
      </p:sp>
      <p:sp>
        <p:nvSpPr>
          <p:cNvPr id="6" name="Titel 1"/>
          <p:cNvSpPr>
            <a:spLocks noGrp="1"/>
          </p:cNvSpPr>
          <p:nvPr>
            <p:ph type="title"/>
          </p:nvPr>
        </p:nvSpPr>
        <p:spPr>
          <a:xfrm>
            <a:off x="0" y="876672"/>
            <a:ext cx="9144000" cy="608112"/>
          </a:xfrm>
        </p:spPr>
        <p:txBody>
          <a:bodyPr>
            <a:noAutofit/>
          </a:bodyPr>
          <a:lstStyle/>
          <a:p>
            <a:pPr>
              <a:defRPr/>
            </a:pPr>
            <a:r>
              <a:rPr lang="de-DE" sz="3200" dirty="0"/>
              <a:t>Ziele, Aufgaben und Verantwortlichkeiten im Team</a:t>
            </a:r>
            <a:endParaRPr lang="de-DE" sz="1400" dirty="0"/>
          </a:p>
        </p:txBody>
      </p:sp>
    </p:spTree>
    <p:extLst>
      <p:ext uri="{BB962C8B-B14F-4D97-AF65-F5344CB8AC3E}">
        <p14:creationId xmlns:p14="http://schemas.microsoft.com/office/powerpoint/2010/main" val="687537421"/>
      </p:ext>
    </p:extLst>
  </p:cSld>
  <p:clrMapOvr>
    <a:masterClrMapping/>
  </p:clrMapOvr>
  <p:transition>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1630017"/>
            <a:ext cx="8748464" cy="4702521"/>
          </a:xfrm>
        </p:spPr>
        <p:txBody>
          <a:bodyPr rtlCol="0">
            <a:normAutofit fontScale="70000" lnSpcReduction="20000"/>
          </a:bodyPr>
          <a:lstStyle/>
          <a:p>
            <a:pPr marL="0" indent="0">
              <a:buNone/>
            </a:pPr>
            <a:r>
              <a:rPr lang="de-DE" sz="3100" b="1" dirty="0" smtClean="0"/>
              <a:t>Regelungen zur schulischen Zusammenarbeit auf Leitungsebene und Absprachen im Lehrerteam</a:t>
            </a:r>
            <a:endParaRPr lang="de-DE" sz="3100" dirty="0" smtClean="0"/>
          </a:p>
          <a:p>
            <a:pPr marL="0" indent="0">
              <a:buNone/>
            </a:pPr>
            <a:endParaRPr lang="de-DE" sz="2800" dirty="0"/>
          </a:p>
          <a:p>
            <a:r>
              <a:rPr lang="de-DE" sz="2800" dirty="0" err="1" smtClean="0"/>
              <a:t>Deputatszuteilung</a:t>
            </a:r>
            <a:endParaRPr lang="de-DE" sz="2800" dirty="0" smtClean="0"/>
          </a:p>
          <a:p>
            <a:r>
              <a:rPr lang="de-DE" sz="2800" dirty="0" smtClean="0"/>
              <a:t>Zusammenarbeit mit Eltern</a:t>
            </a:r>
          </a:p>
          <a:p>
            <a:r>
              <a:rPr lang="de-DE" sz="2800" dirty="0" smtClean="0"/>
              <a:t>Klassenzusammensetzung</a:t>
            </a:r>
          </a:p>
          <a:p>
            <a:r>
              <a:rPr lang="de-DE" sz="2800" dirty="0" smtClean="0"/>
              <a:t>Gestaltung der Lernumgebung</a:t>
            </a:r>
          </a:p>
          <a:p>
            <a:r>
              <a:rPr lang="de-DE" sz="2800" dirty="0" smtClean="0"/>
              <a:t>Kriterien der Leistungsfeststellung und Notengebung</a:t>
            </a:r>
          </a:p>
          <a:p>
            <a:r>
              <a:rPr lang="de-DE" sz="2800" dirty="0" smtClean="0"/>
              <a:t>Aufsicht</a:t>
            </a:r>
          </a:p>
          <a:p>
            <a:r>
              <a:rPr lang="de-DE" sz="2800" dirty="0" smtClean="0"/>
              <a:t>Besprechungs- und Konferenzpflichten</a:t>
            </a:r>
          </a:p>
          <a:p>
            <a:r>
              <a:rPr lang="de-DE" sz="2800" dirty="0" smtClean="0"/>
              <a:t>Krankheitsvertretungen</a:t>
            </a:r>
          </a:p>
          <a:p>
            <a:r>
              <a:rPr lang="de-DE" sz="2800" dirty="0" smtClean="0"/>
              <a:t>Zuständigkeiten bei außerunterrichtlichen Veranstaltungen</a:t>
            </a:r>
          </a:p>
          <a:p>
            <a:pPr lvl="0"/>
            <a:r>
              <a:rPr lang="de-DE" sz="2800" dirty="0" smtClean="0"/>
              <a:t>Zuständigkeiten bei der Zusammenarbeit mit außerschulischen Partnern und Fachdiensten</a:t>
            </a:r>
          </a:p>
          <a:p>
            <a:pPr marL="0" lvl="0" indent="0">
              <a:buNone/>
            </a:pPr>
            <a:r>
              <a:rPr lang="de-DE" sz="2800" dirty="0">
                <a:solidFill>
                  <a:prstClr val="black"/>
                </a:solidFill>
              </a:rPr>
              <a:t>	</a:t>
            </a:r>
            <a:r>
              <a:rPr lang="de-DE" sz="2800" dirty="0" smtClean="0">
                <a:solidFill>
                  <a:prstClr val="black"/>
                </a:solidFill>
              </a:rPr>
              <a:t>			                         </a:t>
            </a:r>
            <a:r>
              <a:rPr lang="de-DE" sz="2000" dirty="0" smtClean="0">
                <a:solidFill>
                  <a:prstClr val="black"/>
                </a:solidFill>
              </a:rPr>
              <a:t>(</a:t>
            </a:r>
            <a:r>
              <a:rPr lang="de-DE" sz="2000" dirty="0">
                <a:solidFill>
                  <a:prstClr val="black"/>
                </a:solidFill>
              </a:rPr>
              <a:t>vgl. Leitlinien für Inklusion, 2016</a:t>
            </a:r>
            <a:r>
              <a:rPr lang="de-DE" sz="2000" dirty="0" smtClean="0">
                <a:solidFill>
                  <a:prstClr val="black"/>
                </a:solidFill>
              </a:rPr>
              <a:t>)</a:t>
            </a:r>
            <a:endParaRPr lang="de-DE" sz="2000" dirty="0">
              <a:solidFill>
                <a:prstClr val="black"/>
              </a:solidFill>
            </a:endParaRPr>
          </a:p>
        </p:txBody>
      </p:sp>
      <p:sp>
        <p:nvSpPr>
          <p:cNvPr id="4" name="Titel 3"/>
          <p:cNvSpPr>
            <a:spLocks noGrp="1"/>
          </p:cNvSpPr>
          <p:nvPr>
            <p:ph type="title"/>
          </p:nvPr>
        </p:nvSpPr>
        <p:spPr>
          <a:xfrm>
            <a:off x="0" y="889046"/>
            <a:ext cx="9144000" cy="595738"/>
          </a:xfrm>
        </p:spPr>
        <p:txBody>
          <a:bodyPr>
            <a:noAutofit/>
          </a:bodyPr>
          <a:lstStyle/>
          <a:p>
            <a:r>
              <a:rPr lang="de-DE" sz="3200" dirty="0" smtClean="0"/>
              <a:t>Regelungen zur schulischen Zusammenarbeit</a:t>
            </a:r>
            <a:endParaRPr lang="de-DE" sz="1600" dirty="0"/>
          </a:p>
        </p:txBody>
      </p:sp>
    </p:spTree>
    <p:extLst>
      <p:ext uri="{BB962C8B-B14F-4D97-AF65-F5344CB8AC3E}">
        <p14:creationId xmlns:p14="http://schemas.microsoft.com/office/powerpoint/2010/main" val="1196210644"/>
      </p:ext>
    </p:extLst>
  </p:cSld>
  <p:clrMapOvr>
    <a:masterClrMapping/>
  </p:clrMapOvr>
  <p:transition>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8720"/>
            <a:ext cx="9144000" cy="504056"/>
          </a:xfrm>
        </p:spPr>
        <p:txBody>
          <a:bodyPr>
            <a:normAutofit fontScale="90000"/>
          </a:bodyPr>
          <a:lstStyle/>
          <a:p>
            <a:r>
              <a:rPr lang="de-DE" sz="3600" dirty="0" smtClean="0"/>
              <a:t>Arbeitsphase: Unser Team (30 Min.)</a:t>
            </a:r>
            <a:endParaRPr lang="de-DE" sz="3600" dirty="0"/>
          </a:p>
        </p:txBody>
      </p:sp>
      <p:sp>
        <p:nvSpPr>
          <p:cNvPr id="3" name="Inhaltsplatzhalter 2"/>
          <p:cNvSpPr>
            <a:spLocks noGrp="1"/>
          </p:cNvSpPr>
          <p:nvPr>
            <p:ph idx="1"/>
          </p:nvPr>
        </p:nvSpPr>
        <p:spPr/>
        <p:txBody>
          <a:bodyPr>
            <a:normAutofit fontScale="77500" lnSpcReduction="20000"/>
          </a:bodyPr>
          <a:lstStyle/>
          <a:p>
            <a:pPr marL="0" indent="0" algn="ctr">
              <a:buNone/>
            </a:pPr>
            <a:endParaRPr lang="de-DE" dirty="0"/>
          </a:p>
          <a:p>
            <a:pPr marL="0" indent="0" algn="ctr">
              <a:buNone/>
            </a:pPr>
            <a:r>
              <a:rPr lang="de-DE" b="1" dirty="0" smtClean="0"/>
              <a:t>Welche Ziele/ Aufgabenverteilungen und Vereinbarungen sonstiger Art haben Sie bereits in Ihrem Team festgelegt?</a:t>
            </a:r>
          </a:p>
          <a:p>
            <a:pPr marL="0" indent="0" algn="ctr">
              <a:buNone/>
            </a:pPr>
            <a:endParaRPr lang="de-DE" dirty="0" smtClean="0"/>
          </a:p>
          <a:p>
            <a:pPr marL="514350" indent="-514350" algn="just">
              <a:buAutoNum type="arabicPeriod"/>
            </a:pPr>
            <a:r>
              <a:rPr lang="de-DE" dirty="0" smtClean="0"/>
              <a:t>Sie erhalten einen umfangreichen Fragenkatalog, um sich mit den im Vortrag angesprochenen Zielen und Aufgaben bezogen auf Ihre Team auseinander zu setzen. Dies können Sie heute beginnen und gerne zu Hause fortführen. Beschäftigen Sie sich mit den für Sie relevanten Fragen.</a:t>
            </a:r>
          </a:p>
          <a:p>
            <a:pPr marL="514350" indent="-514350" algn="just">
              <a:buAutoNum type="arabicPeriod"/>
            </a:pPr>
            <a:r>
              <a:rPr lang="de-DE" dirty="0" smtClean="0"/>
              <a:t>Wenn Sie Fragen noch nicht beantworten können, überlegen Sie, wer Ihnen dabei helfen könnte.</a:t>
            </a:r>
          </a:p>
          <a:p>
            <a:pPr marL="514350" indent="-514350" algn="just">
              <a:buAutoNum type="arabicPeriod"/>
            </a:pPr>
            <a:r>
              <a:rPr lang="de-DE" dirty="0" smtClean="0"/>
              <a:t>Gibt es Antworten mit denen Sie unzufrieden sind?</a:t>
            </a:r>
          </a:p>
          <a:p>
            <a:pPr marL="0" indent="0" algn="just">
              <a:buNone/>
            </a:pPr>
            <a:endParaRPr lang="de-DE" dirty="0" smtClean="0"/>
          </a:p>
          <a:p>
            <a:pPr algn="just">
              <a:buFont typeface="Wingdings"/>
              <a:buChar char="à"/>
            </a:pPr>
            <a:r>
              <a:rPr lang="de-DE" dirty="0" smtClean="0">
                <a:sym typeface="Wingdings" panose="05000000000000000000" pitchFamily="2" charset="2"/>
              </a:rPr>
              <a:t>  Welche Maßnahmen könnten Ihnen helfen, um eine </a:t>
            </a:r>
            <a:r>
              <a:rPr lang="de-DE" dirty="0">
                <a:sym typeface="Wingdings" panose="05000000000000000000" pitchFamily="2" charset="2"/>
              </a:rPr>
              <a:t> </a:t>
            </a:r>
            <a:r>
              <a:rPr lang="de-DE" dirty="0" smtClean="0">
                <a:sym typeface="Wingdings" panose="05000000000000000000" pitchFamily="2" charset="2"/>
              </a:rPr>
              <a:t>   </a:t>
            </a:r>
          </a:p>
          <a:p>
            <a:pPr marL="0" indent="0" algn="just">
              <a:buNone/>
            </a:pPr>
            <a:r>
              <a:rPr lang="de-DE" dirty="0">
                <a:sym typeface="Wingdings" panose="05000000000000000000" pitchFamily="2" charset="2"/>
              </a:rPr>
              <a:t> </a:t>
            </a:r>
            <a:r>
              <a:rPr lang="de-DE" dirty="0" smtClean="0">
                <a:sym typeface="Wingdings" panose="05000000000000000000" pitchFamily="2" charset="2"/>
              </a:rPr>
              <a:t>     Verbesserung zu erreichen?</a:t>
            </a:r>
          </a:p>
          <a:p>
            <a:pPr marL="0" indent="0" algn="just">
              <a:buNone/>
            </a:pPr>
            <a:endParaRPr lang="de-DE" dirty="0" smtClean="0"/>
          </a:p>
          <a:p>
            <a:pPr marL="0" indent="0" algn="ctr">
              <a:buNone/>
            </a:pPr>
            <a:endParaRPr lang="de-DE" dirty="0"/>
          </a:p>
        </p:txBody>
      </p:sp>
    </p:spTree>
    <p:extLst>
      <p:ext uri="{BB962C8B-B14F-4D97-AF65-F5344CB8AC3E}">
        <p14:creationId xmlns:p14="http://schemas.microsoft.com/office/powerpoint/2010/main" val="46873945"/>
      </p:ext>
    </p:extLst>
  </p:cSld>
  <p:clrMapOvr>
    <a:masterClrMapping/>
  </p:clrMapOvr>
  <p:transition>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Literaturverzeichnis</a:t>
            </a:r>
            <a:endParaRPr lang="de-DE" dirty="0"/>
          </a:p>
        </p:txBody>
      </p:sp>
      <p:sp>
        <p:nvSpPr>
          <p:cNvPr id="3" name="Inhaltsplatzhalter 2"/>
          <p:cNvSpPr>
            <a:spLocks noGrp="1"/>
          </p:cNvSpPr>
          <p:nvPr>
            <p:ph idx="1"/>
          </p:nvPr>
        </p:nvSpPr>
        <p:spPr/>
        <p:txBody>
          <a:bodyPr>
            <a:normAutofit/>
          </a:bodyPr>
          <a:lstStyle/>
          <a:p>
            <a:pPr lvl="0"/>
            <a:r>
              <a:rPr lang="de-DE" dirty="0">
                <a:latin typeface="Arial"/>
                <a:ea typeface="Calibri"/>
              </a:rPr>
              <a:t>Gellert, M.&amp;. Nowak, C.(2010). Ein Praxisbuch für die Arbeit in und mit Teams. </a:t>
            </a:r>
            <a:r>
              <a:rPr lang="de-DE" dirty="0" err="1">
                <a:latin typeface="Arial"/>
                <a:ea typeface="Calibri"/>
              </a:rPr>
              <a:t>Meezen</a:t>
            </a:r>
            <a:r>
              <a:rPr lang="de-DE" dirty="0">
                <a:latin typeface="Arial"/>
                <a:ea typeface="Calibri"/>
              </a:rPr>
              <a:t>: Limmer.</a:t>
            </a:r>
            <a:endParaRPr lang="de-DE" sz="3600" dirty="0">
              <a:latin typeface="Arial"/>
              <a:ea typeface="Calibri"/>
            </a:endParaRPr>
          </a:p>
          <a:p>
            <a:pPr lvl="0"/>
            <a:r>
              <a:rPr lang="de-DE" dirty="0">
                <a:latin typeface="Arial"/>
                <a:ea typeface="Calibri"/>
              </a:rPr>
              <a:t>Lienhard, P. (2013). Mögliche Modelle der Zusammenarbeit zwischen Regellehrpersonen und Fachpersonen in Schulischer Heilpädagogik.</a:t>
            </a:r>
            <a:r>
              <a:rPr lang="de-DE" dirty="0" smtClean="0">
                <a:latin typeface="Arial"/>
                <a:ea typeface="Calibri"/>
              </a:rPr>
              <a:t> www.peterlienhard.ch</a:t>
            </a:r>
            <a:r>
              <a:rPr lang="de-DE" dirty="0">
                <a:latin typeface="Arial"/>
                <a:ea typeface="Calibri"/>
              </a:rPr>
              <a:t>. </a:t>
            </a:r>
            <a:endParaRPr lang="de-DE" sz="3600" dirty="0">
              <a:latin typeface="Arial"/>
              <a:ea typeface="Calibri"/>
            </a:endParaRPr>
          </a:p>
          <a:p>
            <a:pPr lvl="0"/>
            <a:r>
              <a:rPr lang="de-DE" dirty="0">
                <a:latin typeface="Arial"/>
                <a:ea typeface="Calibri"/>
              </a:rPr>
              <a:t>Ministerium für Kultus, Jugend und Sport Baden-Württemberg (2016): Leitlinien für die Ausgestaltung inklusiver Bildungsangebote. Stuttgart.</a:t>
            </a:r>
            <a:endParaRPr lang="de-DE" sz="3600" dirty="0">
              <a:latin typeface="Arial"/>
              <a:ea typeface="Calibri"/>
            </a:endParaRPr>
          </a:p>
          <a:p>
            <a:pPr marL="0" indent="0">
              <a:spcAft>
                <a:spcPts val="0"/>
              </a:spcAft>
              <a:buNone/>
            </a:pPr>
            <a:r>
              <a:rPr lang="de-DE" dirty="0">
                <a:latin typeface="Arial"/>
                <a:ea typeface="Calibri"/>
              </a:rPr>
              <a:t> </a:t>
            </a:r>
            <a:endParaRPr lang="de-DE" sz="3600" dirty="0">
              <a:latin typeface="Arial"/>
              <a:ea typeface="Calibri"/>
            </a:endParaRPr>
          </a:p>
          <a:p>
            <a:endParaRPr lang="de-DE" dirty="0"/>
          </a:p>
        </p:txBody>
      </p:sp>
    </p:spTree>
    <p:extLst>
      <p:ext uri="{BB962C8B-B14F-4D97-AF65-F5344CB8AC3E}">
        <p14:creationId xmlns:p14="http://schemas.microsoft.com/office/powerpoint/2010/main" val="480938177"/>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Teamarbeit</a:t>
            </a:r>
            <a:endParaRPr lang="de-DE" dirty="0"/>
          </a:p>
        </p:txBody>
      </p:sp>
      <p:sp>
        <p:nvSpPr>
          <p:cNvPr id="3" name="Inhaltsplatzhalter 2"/>
          <p:cNvSpPr>
            <a:spLocks noGrp="1"/>
          </p:cNvSpPr>
          <p:nvPr>
            <p:ph idx="1"/>
          </p:nvPr>
        </p:nvSpPr>
        <p:spPr>
          <a:xfrm>
            <a:off x="395288" y="1700337"/>
            <a:ext cx="8353425" cy="3816895"/>
          </a:xfrm>
        </p:spPr>
        <p:txBody>
          <a:bodyPr>
            <a:normAutofit fontScale="77500" lnSpcReduction="20000"/>
          </a:bodyPr>
          <a:lstStyle/>
          <a:p>
            <a:pPr marL="0" indent="0">
              <a:buNone/>
            </a:pPr>
            <a:r>
              <a:rPr lang="de-DE" sz="4200" dirty="0" smtClean="0"/>
              <a:t>„Teamarbeit ist</a:t>
            </a:r>
          </a:p>
          <a:p>
            <a:pPr marL="0" indent="0">
              <a:buNone/>
            </a:pPr>
            <a:r>
              <a:rPr lang="de-DE" sz="4200" dirty="0" smtClean="0"/>
              <a:t>die </a:t>
            </a:r>
            <a:r>
              <a:rPr lang="de-DE" sz="4200" b="1" dirty="0" smtClean="0"/>
              <a:t>kooperative, zielorientierte Arbeit </a:t>
            </a:r>
            <a:r>
              <a:rPr lang="de-DE" sz="4200" dirty="0" smtClean="0"/>
              <a:t>von 2 bis 8 Fachleuten, die gemeinsam an einer </a:t>
            </a:r>
            <a:r>
              <a:rPr lang="de-DE" sz="4200" b="1" dirty="0" smtClean="0"/>
              <a:t>definierten komplexen Aufgabe</a:t>
            </a:r>
            <a:r>
              <a:rPr lang="de-DE" sz="4200" dirty="0" smtClean="0"/>
              <a:t>, in einem Projekt oder eine Problem arbeiten, bei </a:t>
            </a:r>
            <a:r>
              <a:rPr lang="de-DE" sz="4200" b="1" dirty="0" smtClean="0"/>
              <a:t>Integration unterschiedlichen Fachwissens</a:t>
            </a:r>
            <a:r>
              <a:rPr lang="de-DE" sz="4200" dirty="0" smtClean="0"/>
              <a:t> und nach bestimmten, gemeinsam </a:t>
            </a:r>
            <a:r>
              <a:rPr lang="de-DE" sz="4200" b="1" dirty="0" smtClean="0"/>
              <a:t>festgelegten Regeln</a:t>
            </a:r>
            <a:r>
              <a:rPr lang="de-DE" sz="4200" dirty="0" smtClean="0"/>
              <a:t>.“ </a:t>
            </a:r>
            <a:endParaRPr lang="de-DE" sz="4200" dirty="0" smtClean="0"/>
          </a:p>
          <a:p>
            <a:pPr marL="0" indent="0" algn="r">
              <a:buNone/>
            </a:pPr>
            <a:endParaRPr lang="de-DE" sz="1200" smtClean="0"/>
          </a:p>
          <a:p>
            <a:pPr marL="0" indent="0" algn="r">
              <a:buNone/>
            </a:pPr>
            <a:r>
              <a:rPr lang="de-DE" sz="1200" smtClean="0"/>
              <a:t>(</a:t>
            </a:r>
            <a:r>
              <a:rPr lang="de-DE" sz="1200" dirty="0">
                <a:latin typeface="Arial"/>
                <a:ea typeface="Calibri"/>
              </a:rPr>
              <a:t>Gellert, M.&amp;. Nowak, C.(2010). Ein Praxisbuch für die Arbeit in und mit Teams. </a:t>
            </a:r>
            <a:r>
              <a:rPr lang="de-DE" sz="1200" dirty="0" err="1">
                <a:latin typeface="Arial"/>
                <a:ea typeface="Calibri"/>
              </a:rPr>
              <a:t>Meezen</a:t>
            </a:r>
            <a:r>
              <a:rPr lang="de-DE" sz="1200" dirty="0">
                <a:latin typeface="Arial"/>
                <a:ea typeface="Calibri"/>
              </a:rPr>
              <a:t>: Limmer</a:t>
            </a:r>
            <a:r>
              <a:rPr lang="de-DE" sz="1200" dirty="0" smtClean="0">
                <a:latin typeface="Arial"/>
                <a:ea typeface="Calibri"/>
              </a:rPr>
              <a:t>.</a:t>
            </a:r>
            <a:r>
              <a:rPr lang="de-DE" sz="1200" dirty="0" smtClean="0"/>
              <a:t>)</a:t>
            </a:r>
            <a:endParaRPr lang="de-DE" sz="1200" dirty="0" smtClean="0"/>
          </a:p>
          <a:p>
            <a:pPr marL="0" indent="0">
              <a:buNone/>
            </a:pPr>
            <a:endParaRPr lang="de-DE" sz="2800" dirty="0"/>
          </a:p>
          <a:p>
            <a:pPr marL="0" indent="0">
              <a:buNone/>
            </a:pPr>
            <a:endParaRPr lang="de-DE" sz="2800" dirty="0"/>
          </a:p>
        </p:txBody>
      </p:sp>
    </p:spTree>
    <p:extLst>
      <p:ext uri="{BB962C8B-B14F-4D97-AF65-F5344CB8AC3E}">
        <p14:creationId xmlns:p14="http://schemas.microsoft.com/office/powerpoint/2010/main" val="2985162369"/>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Teamarbeit</a:t>
            </a:r>
            <a:endParaRPr lang="de-DE" dirty="0"/>
          </a:p>
        </p:txBody>
      </p:sp>
      <p:sp>
        <p:nvSpPr>
          <p:cNvPr id="3" name="Inhaltsplatzhalter 2"/>
          <p:cNvSpPr>
            <a:spLocks noGrp="1"/>
          </p:cNvSpPr>
          <p:nvPr>
            <p:ph idx="1"/>
          </p:nvPr>
        </p:nvSpPr>
        <p:spPr>
          <a:xfrm>
            <a:off x="457200" y="1451917"/>
            <a:ext cx="8229600" cy="4785395"/>
          </a:xfrm>
        </p:spPr>
        <p:txBody>
          <a:bodyPr>
            <a:normAutofit fontScale="25000" lnSpcReduction="20000"/>
          </a:bodyPr>
          <a:lstStyle/>
          <a:p>
            <a:endParaRPr lang="de-DE" sz="4000" b="1" dirty="0" smtClean="0"/>
          </a:p>
          <a:p>
            <a:r>
              <a:rPr lang="de-DE" sz="7200" b="1" dirty="0" smtClean="0"/>
              <a:t>„Kooperativ“: </a:t>
            </a:r>
            <a:r>
              <a:rPr lang="de-DE" sz="7200" dirty="0" smtClean="0"/>
              <a:t>Es braucht mehrere Personen um die gestellte Aufgabe zu meistern.</a:t>
            </a:r>
          </a:p>
          <a:p>
            <a:pPr marL="0" indent="0">
              <a:buNone/>
            </a:pPr>
            <a:endParaRPr lang="de-DE" sz="7200" dirty="0" smtClean="0"/>
          </a:p>
          <a:p>
            <a:r>
              <a:rPr lang="de-DE" sz="7200" b="1" dirty="0" smtClean="0"/>
              <a:t>„Zielorientierte Arbeit“: </a:t>
            </a:r>
            <a:r>
              <a:rPr lang="de-DE" sz="7200" dirty="0" smtClean="0"/>
              <a:t>Vorrangiges </a:t>
            </a:r>
            <a:r>
              <a:rPr lang="de-DE" sz="7200" dirty="0"/>
              <a:t>Ziel aller unterrichtlichen Bildungsangebote ist es, allen </a:t>
            </a:r>
            <a:r>
              <a:rPr lang="de-DE" sz="7200" dirty="0" smtClean="0"/>
              <a:t>Schülerinnen und Schülern einen </a:t>
            </a:r>
            <a:r>
              <a:rPr lang="de-DE" sz="7200" dirty="0"/>
              <a:t>fachlichen und überfachlichen Kompetenzerwerb zu </a:t>
            </a:r>
            <a:r>
              <a:rPr lang="de-DE" sz="7200" dirty="0" smtClean="0"/>
              <a:t>ermöglichen, </a:t>
            </a:r>
            <a:r>
              <a:rPr lang="de-DE" sz="7200" dirty="0"/>
              <a:t>um Teilhabe zu </a:t>
            </a:r>
            <a:r>
              <a:rPr lang="de-DE" sz="7200" dirty="0" smtClean="0"/>
              <a:t>sichern. </a:t>
            </a:r>
          </a:p>
          <a:p>
            <a:pPr marL="0" indent="0">
              <a:buNone/>
            </a:pPr>
            <a:endParaRPr lang="de-DE" sz="7200" dirty="0" smtClean="0"/>
          </a:p>
          <a:p>
            <a:r>
              <a:rPr lang="de-DE" sz="7200" b="1" dirty="0" smtClean="0"/>
              <a:t>„Definierte komplexe Aufgabe“: </a:t>
            </a:r>
            <a:r>
              <a:rPr lang="de-DE" sz="7200" dirty="0"/>
              <a:t>Gemeinsames</a:t>
            </a:r>
            <a:r>
              <a:rPr lang="de-DE" sz="7200" dirty="0" smtClean="0"/>
              <a:t> Planen</a:t>
            </a:r>
            <a:r>
              <a:rPr lang="de-DE" sz="7200" dirty="0"/>
              <a:t>,</a:t>
            </a:r>
            <a:r>
              <a:rPr lang="de-DE" sz="7200" dirty="0" smtClean="0"/>
              <a:t> Durchführen </a:t>
            </a:r>
            <a:r>
              <a:rPr lang="de-DE" sz="7200" dirty="0"/>
              <a:t>und</a:t>
            </a:r>
            <a:r>
              <a:rPr lang="de-DE" sz="7200" dirty="0" smtClean="0"/>
              <a:t> Reflektieren </a:t>
            </a:r>
            <a:r>
              <a:rPr lang="de-DE" sz="7200" dirty="0"/>
              <a:t>von </a:t>
            </a:r>
            <a:r>
              <a:rPr lang="de-DE" sz="7200" dirty="0" smtClean="0"/>
              <a:t>Unterricht für Kinder und Jugendliche mit und ohne Anspruch auf ein sonderpädagogisches Bildungsangebot.</a:t>
            </a:r>
          </a:p>
          <a:p>
            <a:pPr marL="0" indent="0">
              <a:buNone/>
            </a:pPr>
            <a:endParaRPr lang="de-DE" sz="7200" b="1" dirty="0" smtClean="0"/>
          </a:p>
          <a:p>
            <a:r>
              <a:rPr lang="de-DE" sz="7200" b="1" dirty="0" smtClean="0"/>
              <a:t>„Integration unterschiedlichen Fachwissens“: </a:t>
            </a:r>
            <a:r>
              <a:rPr lang="de-DE" sz="7200" dirty="0" smtClean="0"/>
              <a:t>Nicht jeder hat die gleichen Aufgaben. Es braucht die jeweilige Fachexpertise um das Ziel zu erreichen.</a:t>
            </a:r>
          </a:p>
          <a:p>
            <a:pPr marL="0" indent="0">
              <a:buNone/>
            </a:pPr>
            <a:endParaRPr lang="de-DE" sz="7200" dirty="0" smtClean="0"/>
          </a:p>
          <a:p>
            <a:r>
              <a:rPr lang="de-DE" sz="7200" b="1" dirty="0" smtClean="0"/>
              <a:t>„Festgelegte Regeln“: </a:t>
            </a:r>
            <a:r>
              <a:rPr lang="de-DE" sz="7200" dirty="0" smtClean="0"/>
              <a:t>Um der Aufgabe gerecht zu werden und das gemeinsame Ziel zu erreichen braucht es eine Vielzahl an Absprachen…</a:t>
            </a:r>
          </a:p>
        </p:txBody>
      </p:sp>
    </p:spTree>
    <p:extLst>
      <p:ext uri="{BB962C8B-B14F-4D97-AF65-F5344CB8AC3E}">
        <p14:creationId xmlns:p14="http://schemas.microsoft.com/office/powerpoint/2010/main" val="3930502010"/>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Kooperation im Team</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lvl="0" indent="0">
              <a:buNone/>
            </a:pPr>
            <a:r>
              <a:rPr lang="de-DE" sz="2800" b="1" dirty="0" smtClean="0">
                <a:solidFill>
                  <a:prstClr val="black"/>
                </a:solidFill>
              </a:rPr>
              <a:t>„</a:t>
            </a:r>
            <a:r>
              <a:rPr lang="de-DE" sz="2800" b="1" dirty="0">
                <a:solidFill>
                  <a:prstClr val="black"/>
                </a:solidFill>
              </a:rPr>
              <a:t>K</a:t>
            </a:r>
            <a:r>
              <a:rPr lang="de-DE" sz="2800" b="1" dirty="0" smtClean="0">
                <a:solidFill>
                  <a:prstClr val="black"/>
                </a:solidFill>
              </a:rPr>
              <a:t>ooperativ</a:t>
            </a:r>
            <a:r>
              <a:rPr lang="de-DE" sz="2800" b="1" dirty="0">
                <a:solidFill>
                  <a:prstClr val="black"/>
                </a:solidFill>
              </a:rPr>
              <a:t>“:</a:t>
            </a:r>
            <a:r>
              <a:rPr lang="de-DE" sz="2800" b="1" dirty="0" smtClean="0">
                <a:solidFill>
                  <a:prstClr val="black"/>
                </a:solidFill>
              </a:rPr>
              <a:t> </a:t>
            </a:r>
          </a:p>
          <a:p>
            <a:pPr marL="0" lvl="0" indent="0">
              <a:buNone/>
            </a:pPr>
            <a:r>
              <a:rPr lang="de-DE" sz="2800" dirty="0" smtClean="0">
                <a:solidFill>
                  <a:prstClr val="black"/>
                </a:solidFill>
              </a:rPr>
              <a:t>Es </a:t>
            </a:r>
            <a:r>
              <a:rPr lang="de-DE" sz="2800" dirty="0">
                <a:solidFill>
                  <a:prstClr val="black"/>
                </a:solidFill>
              </a:rPr>
              <a:t>braucht mehrere Personen um die gestellte Aufgabe zu </a:t>
            </a:r>
            <a:r>
              <a:rPr lang="de-DE" sz="2800" dirty="0" smtClean="0">
                <a:solidFill>
                  <a:prstClr val="black"/>
                </a:solidFill>
              </a:rPr>
              <a:t>meistern.</a:t>
            </a:r>
          </a:p>
          <a:p>
            <a:pPr marL="0" lvl="0" indent="0">
              <a:buNone/>
            </a:pPr>
            <a:endParaRPr lang="de-DE" sz="1900" dirty="0">
              <a:solidFill>
                <a:prstClr val="black"/>
              </a:solidFill>
            </a:endParaRPr>
          </a:p>
          <a:p>
            <a:pPr marL="0" lvl="0" indent="0">
              <a:buNone/>
            </a:pPr>
            <a:endParaRPr lang="de-DE" sz="1900" dirty="0" smtClean="0">
              <a:solidFill>
                <a:prstClr val="black"/>
              </a:solidFill>
            </a:endParaRPr>
          </a:p>
          <a:p>
            <a:pPr marL="0" lvl="0" indent="0" algn="ctr">
              <a:buNone/>
            </a:pPr>
            <a:r>
              <a:rPr lang="de-DE" dirty="0" smtClean="0">
                <a:solidFill>
                  <a:prstClr val="black"/>
                </a:solidFill>
              </a:rPr>
              <a:t>Aber wie könnte </a:t>
            </a:r>
          </a:p>
          <a:p>
            <a:pPr marL="0" lvl="0" indent="0" algn="ctr">
              <a:buNone/>
            </a:pPr>
            <a:r>
              <a:rPr lang="de-DE" dirty="0" smtClean="0">
                <a:solidFill>
                  <a:prstClr val="black"/>
                </a:solidFill>
              </a:rPr>
              <a:t>eine solche Kooperation aussehen?</a:t>
            </a:r>
            <a:endParaRPr lang="de-DE" dirty="0">
              <a:solidFill>
                <a:prstClr val="black"/>
              </a:solidFill>
            </a:endParaRPr>
          </a:p>
          <a:p>
            <a:endParaRPr lang="de-DE" dirty="0"/>
          </a:p>
        </p:txBody>
      </p:sp>
    </p:spTree>
    <p:extLst>
      <p:ext uri="{BB962C8B-B14F-4D97-AF65-F5344CB8AC3E}">
        <p14:creationId xmlns:p14="http://schemas.microsoft.com/office/powerpoint/2010/main" val="3619217505"/>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0" y="864096"/>
            <a:ext cx="9144000" cy="548680"/>
          </a:xfrm>
        </p:spPr>
        <p:txBody>
          <a:bodyPr>
            <a:normAutofit fontScale="90000"/>
          </a:bodyPr>
          <a:lstStyle/>
          <a:p>
            <a:pPr>
              <a:defRPr/>
            </a:pPr>
            <a:r>
              <a:rPr lang="de-DE" dirty="0" smtClean="0"/>
              <a:t>Kooperation im Team: Kooperationsmodelle</a:t>
            </a:r>
            <a:endParaRPr lang="de-DE" dirty="0">
              <a:solidFill>
                <a:srgbClr val="E63A18"/>
              </a:solidFill>
            </a:endParaRPr>
          </a:p>
        </p:txBody>
      </p:sp>
      <p:sp>
        <p:nvSpPr>
          <p:cNvPr id="8" name="Inhaltsplatzhalter 2"/>
          <p:cNvSpPr>
            <a:spLocks noGrp="1"/>
          </p:cNvSpPr>
          <p:nvPr>
            <p:ph sz="quarter" idx="1"/>
          </p:nvPr>
        </p:nvSpPr>
        <p:spPr>
          <a:xfrm>
            <a:off x="649160" y="1339552"/>
            <a:ext cx="8531352" cy="5257800"/>
          </a:xfrm>
        </p:spPr>
        <p:txBody>
          <a:bodyPr>
            <a:normAutofit fontScale="92500"/>
          </a:bodyPr>
          <a:lstStyle/>
          <a:p>
            <a:pPr>
              <a:lnSpc>
                <a:spcPct val="200000"/>
              </a:lnSpc>
              <a:buNone/>
            </a:pPr>
            <a:r>
              <a:rPr lang="de-DE" sz="3500" dirty="0" smtClean="0"/>
              <a:t>1. </a:t>
            </a:r>
          </a:p>
          <a:p>
            <a:pPr>
              <a:lnSpc>
                <a:spcPct val="200000"/>
              </a:lnSpc>
              <a:buNone/>
            </a:pPr>
            <a:r>
              <a:rPr lang="de-DE" sz="3500" dirty="0" smtClean="0"/>
              <a:t>2. </a:t>
            </a:r>
          </a:p>
          <a:p>
            <a:pPr>
              <a:lnSpc>
                <a:spcPct val="200000"/>
              </a:lnSpc>
              <a:buNone/>
            </a:pPr>
            <a:r>
              <a:rPr lang="de-DE" sz="3500" dirty="0" smtClean="0"/>
              <a:t>3.</a:t>
            </a:r>
          </a:p>
          <a:p>
            <a:pPr>
              <a:lnSpc>
                <a:spcPct val="200000"/>
              </a:lnSpc>
              <a:buNone/>
            </a:pPr>
            <a:r>
              <a:rPr lang="de-DE" sz="3500" dirty="0" smtClean="0"/>
              <a:t>4. </a:t>
            </a:r>
          </a:p>
          <a:p>
            <a:pPr>
              <a:lnSpc>
                <a:spcPct val="200000"/>
              </a:lnSpc>
              <a:buNone/>
            </a:pPr>
            <a:r>
              <a:rPr lang="de-DE" sz="3500" dirty="0" smtClean="0"/>
              <a:t>5.</a:t>
            </a:r>
            <a:endParaRPr lang="de-DE" sz="3500" dirty="0"/>
          </a:p>
        </p:txBody>
      </p:sp>
      <p:grpSp>
        <p:nvGrpSpPr>
          <p:cNvPr id="11" name="Gruppieren 10"/>
          <p:cNvGrpSpPr/>
          <p:nvPr/>
        </p:nvGrpSpPr>
        <p:grpSpPr>
          <a:xfrm>
            <a:off x="1386138" y="5733256"/>
            <a:ext cx="863760" cy="549734"/>
            <a:chOff x="5309878" y="5966603"/>
            <a:chExt cx="863760" cy="549734"/>
          </a:xfrm>
        </p:grpSpPr>
        <p:sp>
          <p:nvSpPr>
            <p:cNvPr id="15" name="Ellipse 14"/>
            <p:cNvSpPr/>
            <p:nvPr/>
          </p:nvSpPr>
          <p:spPr>
            <a:xfrm>
              <a:off x="5309878" y="5966603"/>
              <a:ext cx="575840" cy="549733"/>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6" name="Ellipse 15"/>
            <p:cNvSpPr/>
            <p:nvPr/>
          </p:nvSpPr>
          <p:spPr>
            <a:xfrm>
              <a:off x="5597798" y="5966603"/>
              <a:ext cx="575840" cy="549734"/>
            </a:xfrm>
            <a:prstGeom prst="ellipse">
              <a:avLst/>
            </a:prstGeom>
            <a:solidFill>
              <a:schemeClr val="accent4">
                <a:alpha val="7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grpSp>
        <p:nvGrpSpPr>
          <p:cNvPr id="3" name="Gruppieren 2"/>
          <p:cNvGrpSpPr/>
          <p:nvPr/>
        </p:nvGrpSpPr>
        <p:grpSpPr>
          <a:xfrm>
            <a:off x="1386138" y="1727138"/>
            <a:ext cx="1317032" cy="549734"/>
            <a:chOff x="1403648" y="1727138"/>
            <a:chExt cx="1317032" cy="549734"/>
          </a:xfrm>
        </p:grpSpPr>
        <p:sp>
          <p:nvSpPr>
            <p:cNvPr id="17" name="Ellipse 16"/>
            <p:cNvSpPr/>
            <p:nvPr/>
          </p:nvSpPr>
          <p:spPr>
            <a:xfrm>
              <a:off x="1403648" y="1727139"/>
              <a:ext cx="575840" cy="549733"/>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8" name="Ellipse 17"/>
            <p:cNvSpPr/>
            <p:nvPr/>
          </p:nvSpPr>
          <p:spPr>
            <a:xfrm>
              <a:off x="2144840" y="1727138"/>
              <a:ext cx="575840" cy="549734"/>
            </a:xfrm>
            <a:prstGeom prst="ellipse">
              <a:avLst/>
            </a:prstGeom>
            <a:solidFill>
              <a:schemeClr val="accent4">
                <a:alpha val="7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grpSp>
        <p:nvGrpSpPr>
          <p:cNvPr id="5" name="Gruppieren 4"/>
          <p:cNvGrpSpPr/>
          <p:nvPr/>
        </p:nvGrpSpPr>
        <p:grpSpPr>
          <a:xfrm>
            <a:off x="1386138" y="2636912"/>
            <a:ext cx="1029192" cy="549733"/>
            <a:chOff x="1475656" y="2924944"/>
            <a:chExt cx="1029192" cy="549733"/>
          </a:xfrm>
        </p:grpSpPr>
        <p:sp>
          <p:nvSpPr>
            <p:cNvPr id="19" name="Ellipse 18"/>
            <p:cNvSpPr/>
            <p:nvPr/>
          </p:nvSpPr>
          <p:spPr>
            <a:xfrm>
              <a:off x="1475656" y="2924944"/>
              <a:ext cx="575840" cy="549733"/>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20" name="Ellipse 19"/>
            <p:cNvSpPr/>
            <p:nvPr/>
          </p:nvSpPr>
          <p:spPr>
            <a:xfrm>
              <a:off x="2216848" y="3186677"/>
              <a:ext cx="288000" cy="288000"/>
            </a:xfrm>
            <a:prstGeom prst="ellipse">
              <a:avLst/>
            </a:prstGeom>
            <a:solidFill>
              <a:schemeClr val="accent4">
                <a:alpha val="7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grpSp>
        <p:nvGrpSpPr>
          <p:cNvPr id="7" name="Gruppieren 6"/>
          <p:cNvGrpSpPr/>
          <p:nvPr/>
        </p:nvGrpSpPr>
        <p:grpSpPr>
          <a:xfrm>
            <a:off x="1386138" y="3645024"/>
            <a:ext cx="1055198" cy="549734"/>
            <a:chOff x="1475656" y="3887378"/>
            <a:chExt cx="1055198" cy="549734"/>
          </a:xfrm>
        </p:grpSpPr>
        <p:sp>
          <p:nvSpPr>
            <p:cNvPr id="10" name="Ellipse 9"/>
            <p:cNvSpPr/>
            <p:nvPr/>
          </p:nvSpPr>
          <p:spPr>
            <a:xfrm>
              <a:off x="1955014" y="3887378"/>
              <a:ext cx="575840" cy="549734"/>
            </a:xfrm>
            <a:prstGeom prst="ellipse">
              <a:avLst/>
            </a:prstGeom>
            <a:solidFill>
              <a:schemeClr val="accent4">
                <a:alpha val="7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6" name="Ellipse 5"/>
            <p:cNvSpPr/>
            <p:nvPr/>
          </p:nvSpPr>
          <p:spPr>
            <a:xfrm>
              <a:off x="1475656" y="4042219"/>
              <a:ext cx="288000" cy="288000"/>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grpSp>
      <p:grpSp>
        <p:nvGrpSpPr>
          <p:cNvPr id="9" name="Gruppieren 8"/>
          <p:cNvGrpSpPr/>
          <p:nvPr/>
        </p:nvGrpSpPr>
        <p:grpSpPr>
          <a:xfrm>
            <a:off x="1386138" y="4725144"/>
            <a:ext cx="593574" cy="566359"/>
            <a:chOff x="4572224" y="5113323"/>
            <a:chExt cx="593574" cy="566359"/>
          </a:xfrm>
        </p:grpSpPr>
        <p:sp>
          <p:nvSpPr>
            <p:cNvPr id="21" name="Ellipse 20"/>
            <p:cNvSpPr/>
            <p:nvPr/>
          </p:nvSpPr>
          <p:spPr>
            <a:xfrm>
              <a:off x="4589958" y="5129949"/>
              <a:ext cx="575840" cy="549733"/>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22" name="Ellipse 21"/>
            <p:cNvSpPr/>
            <p:nvPr/>
          </p:nvSpPr>
          <p:spPr>
            <a:xfrm>
              <a:off x="4572224" y="5113323"/>
              <a:ext cx="575840" cy="549734"/>
            </a:xfrm>
            <a:prstGeom prst="ellipse">
              <a:avLst/>
            </a:prstGeom>
            <a:solidFill>
              <a:schemeClr val="accent4">
                <a:alpha val="49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77334728"/>
      </p:ext>
    </p:extLst>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899743"/>
            <a:ext cx="9144000" cy="585041"/>
          </a:xfrm>
        </p:spPr>
        <p:txBody>
          <a:bodyPr>
            <a:normAutofit fontScale="90000"/>
          </a:bodyPr>
          <a:lstStyle/>
          <a:p>
            <a:pPr algn="ctr"/>
            <a:r>
              <a:rPr lang="de-DE" dirty="0" smtClean="0"/>
              <a:t>Kooperation im Team: Kooperationsmodelle</a:t>
            </a:r>
            <a:endParaRPr lang="de-DE" sz="3200" dirty="0"/>
          </a:p>
        </p:txBody>
      </p:sp>
      <p:sp>
        <p:nvSpPr>
          <p:cNvPr id="5" name="Inhaltsplatzhalter 2"/>
          <p:cNvSpPr>
            <a:spLocks noGrp="1"/>
          </p:cNvSpPr>
          <p:nvPr>
            <p:ph sz="quarter" idx="1"/>
          </p:nvPr>
        </p:nvSpPr>
        <p:spPr>
          <a:xfrm>
            <a:off x="467544" y="1816224"/>
            <a:ext cx="8153400" cy="4565104"/>
          </a:xfrm>
        </p:spPr>
        <p:txBody>
          <a:bodyPr>
            <a:normAutofit/>
          </a:bodyPr>
          <a:lstStyle/>
          <a:p>
            <a:pPr marL="0" indent="0">
              <a:spcBef>
                <a:spcPts val="0"/>
              </a:spcBef>
              <a:buNone/>
            </a:pPr>
            <a:r>
              <a:rPr lang="de-DE" sz="2800" u="sng" dirty="0" smtClean="0">
                <a:latin typeface="+mn-lt"/>
                <a:cs typeface="Arial" pitchFamily="34" charset="0"/>
              </a:rPr>
              <a:t>Arbeitsauftrag:</a:t>
            </a:r>
          </a:p>
          <a:p>
            <a:pPr>
              <a:spcBef>
                <a:spcPts val="0"/>
              </a:spcBef>
            </a:pPr>
            <a:r>
              <a:rPr lang="de-DE" sz="2800" dirty="0" smtClean="0">
                <a:latin typeface="+mn-lt"/>
                <a:cs typeface="Arial" pitchFamily="34" charset="0"/>
              </a:rPr>
              <a:t>Stellen Sie gemeinsam mit Ihrer Partnerin oder Ihrem Partner das jeweilige Kooperationsmodell als Standbild, im Rollenspiel oder als Pantomime dar.</a:t>
            </a:r>
          </a:p>
          <a:p>
            <a:pPr>
              <a:spcBef>
                <a:spcPts val="0"/>
              </a:spcBef>
            </a:pPr>
            <a:r>
              <a:rPr lang="de-DE" sz="2800" dirty="0" smtClean="0">
                <a:latin typeface="+mn-lt"/>
                <a:cs typeface="Arial" pitchFamily="34" charset="0"/>
              </a:rPr>
              <a:t>Die anderen Seminarteilnehmerinnen und </a:t>
            </a:r>
            <a:r>
              <a:rPr lang="de-DE" sz="2800" dirty="0" smtClean="0">
                <a:cs typeface="Arial" pitchFamily="34" charset="0"/>
              </a:rPr>
              <a:t>Seminarteilnehmer</a:t>
            </a:r>
            <a:r>
              <a:rPr lang="de-DE" sz="2800" dirty="0" smtClean="0">
                <a:latin typeface="+mn-lt"/>
                <a:cs typeface="Arial" pitchFamily="34" charset="0"/>
              </a:rPr>
              <a:t> beschreiben die dargestellten Rollen von Teammitglied 1 und Teammitglied 2 und geben dem Modell einen passenden Namen.</a:t>
            </a:r>
          </a:p>
          <a:p>
            <a:endParaRPr lang="de-DE" sz="2400" dirty="0" smtClean="0">
              <a:latin typeface="+mj-lt"/>
              <a:cs typeface="Arial" pitchFamily="34" charset="0"/>
            </a:endParaRPr>
          </a:p>
          <a:p>
            <a:pPr>
              <a:buNone/>
            </a:pPr>
            <a:endParaRPr lang="de-DE" sz="2400" dirty="0" smtClean="0">
              <a:latin typeface="+mj-lt"/>
              <a:cs typeface="Arial" pitchFamily="34" charset="0"/>
            </a:endParaRPr>
          </a:p>
          <a:p>
            <a:pPr marL="0" indent="0">
              <a:buNone/>
            </a:pPr>
            <a:endParaRPr lang="de-DE" sz="2400" dirty="0" smtClean="0">
              <a:latin typeface="+mj-lt"/>
              <a:cs typeface="Arial" pitchFamily="34" charset="0"/>
            </a:endParaRPr>
          </a:p>
          <a:p>
            <a:endParaRPr lang="de-DE" dirty="0" smtClean="0">
              <a:latin typeface="+mj-lt"/>
              <a:cs typeface="Arial" pitchFamily="34" charset="0"/>
            </a:endParaRPr>
          </a:p>
        </p:txBody>
      </p:sp>
    </p:spTree>
    <p:extLst>
      <p:ext uri="{BB962C8B-B14F-4D97-AF65-F5344CB8AC3E}">
        <p14:creationId xmlns:p14="http://schemas.microsoft.com/office/powerpoint/2010/main" val="486242515"/>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0" y="998240"/>
            <a:ext cx="9144000" cy="990600"/>
          </a:xfrm>
        </p:spPr>
        <p:txBody>
          <a:bodyPr>
            <a:normAutofit fontScale="90000"/>
          </a:bodyPr>
          <a:lstStyle/>
          <a:p>
            <a:pPr>
              <a:defRPr/>
            </a:pPr>
            <a:r>
              <a:rPr lang="de-DE" dirty="0"/>
              <a:t>Kooperation im </a:t>
            </a:r>
            <a:r>
              <a:rPr lang="de-DE" dirty="0" smtClean="0"/>
              <a:t>Team: </a:t>
            </a:r>
            <a:r>
              <a:rPr lang="de-DE" dirty="0"/>
              <a:t>Kooperationsmodelle</a:t>
            </a:r>
            <a:r>
              <a:rPr lang="de-DE" dirty="0" smtClean="0"/>
              <a:t/>
            </a:r>
            <a:br>
              <a:rPr lang="de-DE" dirty="0" smtClean="0"/>
            </a:br>
            <a:r>
              <a:rPr lang="de-DE" b="1" dirty="0" smtClean="0"/>
              <a:t>1. Das </a:t>
            </a:r>
            <a:r>
              <a:rPr lang="de-DE" b="1" i="1" dirty="0" smtClean="0"/>
              <a:t>„Trennkost“</a:t>
            </a:r>
            <a:r>
              <a:rPr lang="de-DE" b="1" dirty="0" smtClean="0"/>
              <a:t>-Modell</a:t>
            </a:r>
            <a:endParaRPr lang="de-DE" b="1" dirty="0"/>
          </a:p>
        </p:txBody>
      </p:sp>
      <p:grpSp>
        <p:nvGrpSpPr>
          <p:cNvPr id="5" name="Gruppieren 4"/>
          <p:cNvGrpSpPr/>
          <p:nvPr/>
        </p:nvGrpSpPr>
        <p:grpSpPr>
          <a:xfrm>
            <a:off x="1907704" y="2988000"/>
            <a:ext cx="5976664" cy="2674223"/>
            <a:chOff x="1907704" y="2988000"/>
            <a:chExt cx="5976664" cy="2674223"/>
          </a:xfrm>
        </p:grpSpPr>
        <p:sp>
          <p:nvSpPr>
            <p:cNvPr id="7" name="Textfeld 6"/>
            <p:cNvSpPr txBox="1"/>
            <p:nvPr/>
          </p:nvSpPr>
          <p:spPr>
            <a:xfrm>
              <a:off x="1961558" y="5262113"/>
              <a:ext cx="5922810" cy="400110"/>
            </a:xfrm>
            <a:prstGeom prst="rect">
              <a:avLst/>
            </a:prstGeom>
            <a:noFill/>
          </p:spPr>
          <p:txBody>
            <a:bodyPr wrap="square" rtlCol="0">
              <a:spAutoFit/>
            </a:bodyPr>
            <a:lstStyle/>
            <a:p>
              <a:r>
                <a:rPr lang="de-DE" sz="2000" b="1" dirty="0" smtClean="0">
                  <a:solidFill>
                    <a:schemeClr val="tx1"/>
                  </a:solidFill>
                  <a:latin typeface="+mn-lt"/>
                </a:rPr>
                <a:t>Teammitglied 1                Teammitglied 2</a:t>
              </a:r>
              <a:endParaRPr lang="de-DE" sz="2000" b="1" dirty="0">
                <a:solidFill>
                  <a:schemeClr val="tx1"/>
                </a:solidFill>
                <a:latin typeface="+mn-lt"/>
              </a:endParaRPr>
            </a:p>
          </p:txBody>
        </p:sp>
        <p:grpSp>
          <p:nvGrpSpPr>
            <p:cNvPr id="3" name="Gruppieren 2"/>
            <p:cNvGrpSpPr/>
            <p:nvPr/>
          </p:nvGrpSpPr>
          <p:grpSpPr>
            <a:xfrm>
              <a:off x="1907704" y="2988000"/>
              <a:ext cx="5040336" cy="2016224"/>
              <a:chOff x="1907704" y="2988000"/>
              <a:chExt cx="5040336" cy="2016224"/>
            </a:xfrm>
          </p:grpSpPr>
          <p:sp>
            <p:nvSpPr>
              <p:cNvPr id="8" name="Ellipse 7"/>
              <p:cNvSpPr/>
              <p:nvPr/>
            </p:nvSpPr>
            <p:spPr>
              <a:xfrm>
                <a:off x="1907704" y="2988000"/>
                <a:ext cx="2016000" cy="20162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9" name="Ellipse 8"/>
              <p:cNvSpPr/>
              <p:nvPr/>
            </p:nvSpPr>
            <p:spPr>
              <a:xfrm>
                <a:off x="4932040" y="2988000"/>
                <a:ext cx="2016000" cy="201622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grpSp>
      </p:grpSp>
    </p:spTree>
    <p:extLst>
      <p:ext uri="{BB962C8B-B14F-4D97-AF65-F5344CB8AC3E}">
        <p14:creationId xmlns:p14="http://schemas.microsoft.com/office/powerpoint/2010/main" val="2671920953"/>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
          </p:nvPr>
        </p:nvSpPr>
        <p:spPr>
          <a:xfrm>
            <a:off x="539552" y="2060849"/>
            <a:ext cx="8153400" cy="3528391"/>
          </a:xfrm>
        </p:spPr>
        <p:txBody>
          <a:bodyPr>
            <a:noAutofit/>
          </a:bodyPr>
          <a:lstStyle/>
          <a:p>
            <a:pPr>
              <a:spcBef>
                <a:spcPts val="0"/>
              </a:spcBef>
              <a:buNone/>
            </a:pPr>
            <a:r>
              <a:rPr lang="de-DE" b="1" dirty="0" smtClean="0"/>
              <a:t>Teammitglied 2 </a:t>
            </a:r>
          </a:p>
          <a:p>
            <a:pPr>
              <a:spcBef>
                <a:spcPts val="0"/>
              </a:spcBef>
              <a:defRPr/>
            </a:pPr>
            <a:r>
              <a:rPr lang="de-DE" dirty="0" smtClean="0"/>
              <a:t>... arbeitet ohne große Vorbereitung und mit minimalen Absprachen.</a:t>
            </a:r>
          </a:p>
          <a:p>
            <a:pPr>
              <a:spcBef>
                <a:spcPts val="0"/>
              </a:spcBef>
              <a:defRPr/>
            </a:pPr>
            <a:r>
              <a:rPr lang="de-DE" dirty="0" smtClean="0"/>
              <a:t>... hat gegenüber dem Teammitglied 1 klar abgegrenzte Aufgaben.</a:t>
            </a:r>
          </a:p>
          <a:p>
            <a:pPr>
              <a:spcBef>
                <a:spcPts val="0"/>
              </a:spcBef>
              <a:defRPr/>
            </a:pPr>
            <a:r>
              <a:rPr lang="de-DE" dirty="0" smtClean="0"/>
              <a:t>... ist z.B. nur für die „sonderpädagogischen Aspekte“ zuständig.</a:t>
            </a:r>
          </a:p>
          <a:p>
            <a:pPr>
              <a:spcBef>
                <a:spcPts val="0"/>
              </a:spcBef>
              <a:defRPr/>
            </a:pPr>
            <a:r>
              <a:rPr lang="de-DE" dirty="0" smtClean="0"/>
              <a:t>... hat für „seinen Fall“ ein eigenes Förderprogramm, in das das Teammitglied 1 nicht eingebunden ist.</a:t>
            </a:r>
          </a:p>
          <a:p>
            <a:pPr>
              <a:spcBef>
                <a:spcPts val="0"/>
              </a:spcBef>
              <a:defRPr/>
            </a:pPr>
            <a:r>
              <a:rPr lang="de-DE" dirty="0" smtClean="0"/>
              <a:t>... weiß kaum, was der/ die Kooperationspartner/in macht (und umgekehrt).</a:t>
            </a:r>
          </a:p>
        </p:txBody>
      </p:sp>
      <p:sp>
        <p:nvSpPr>
          <p:cNvPr id="6" name="Titel 1"/>
          <p:cNvSpPr>
            <a:spLocks noGrp="1"/>
          </p:cNvSpPr>
          <p:nvPr>
            <p:ph type="title"/>
          </p:nvPr>
        </p:nvSpPr>
        <p:spPr>
          <a:xfrm>
            <a:off x="0" y="926232"/>
            <a:ext cx="9144000" cy="990600"/>
          </a:xfrm>
        </p:spPr>
        <p:txBody>
          <a:bodyPr>
            <a:normAutofit fontScale="90000"/>
          </a:bodyPr>
          <a:lstStyle/>
          <a:p>
            <a:pPr>
              <a:defRPr/>
            </a:pPr>
            <a:r>
              <a:rPr lang="de-DE" dirty="0"/>
              <a:t>Kooperation im </a:t>
            </a:r>
            <a:r>
              <a:rPr lang="de-DE" dirty="0" smtClean="0"/>
              <a:t>Team: </a:t>
            </a:r>
            <a:r>
              <a:rPr lang="de-DE" dirty="0"/>
              <a:t>Kooperationsmodelle</a:t>
            </a:r>
            <a:r>
              <a:rPr lang="de-DE" dirty="0" smtClean="0"/>
              <a:t/>
            </a:r>
            <a:br>
              <a:rPr lang="de-DE" dirty="0" smtClean="0"/>
            </a:br>
            <a:r>
              <a:rPr lang="de-DE" b="1" dirty="0" smtClean="0"/>
              <a:t>1. Das </a:t>
            </a:r>
            <a:r>
              <a:rPr lang="de-DE" b="1" i="1" dirty="0" smtClean="0"/>
              <a:t>„Trennkost“</a:t>
            </a:r>
            <a:r>
              <a:rPr lang="de-DE" b="1" dirty="0" smtClean="0"/>
              <a:t>-Modell</a:t>
            </a:r>
            <a:endParaRPr lang="de-DE" b="1" dirty="0"/>
          </a:p>
        </p:txBody>
      </p:sp>
    </p:spTree>
    <p:extLst>
      <p:ext uri="{BB962C8B-B14F-4D97-AF65-F5344CB8AC3E}">
        <p14:creationId xmlns:p14="http://schemas.microsoft.com/office/powerpoint/2010/main" val="447584399"/>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1847</Words>
  <Application>Microsoft Office PowerPoint</Application>
  <PresentationFormat>Bildschirmpräsentation (4:3)</PresentationFormat>
  <Paragraphs>200</Paragraphs>
  <Slides>26</Slides>
  <Notes>17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Garamond</vt:lpstr>
      <vt:lpstr>Georgia</vt:lpstr>
      <vt:lpstr>Trebuchet MS</vt:lpstr>
      <vt:lpstr>Wingdings</vt:lpstr>
      <vt:lpstr>Formatvorlage_KM-Rot ZSL-Logo</vt:lpstr>
      <vt:lpstr>Grundlagen der Teamarbeit Wie wollen wir als Team arbeiten?</vt:lpstr>
      <vt:lpstr>Inhaltsverzeichnis</vt:lpstr>
      <vt:lpstr>Teamarbeit</vt:lpstr>
      <vt:lpstr>Teamarbeit</vt:lpstr>
      <vt:lpstr>Kooperation im Team</vt:lpstr>
      <vt:lpstr>Kooperation im Team: Kooperationsmodelle</vt:lpstr>
      <vt:lpstr>Kooperation im Team: Kooperationsmodelle</vt:lpstr>
      <vt:lpstr>Kooperation im Team: Kooperationsmodelle 1. Das „Trennkost“-Modell</vt:lpstr>
      <vt:lpstr>Kooperation im Team: Kooperationsmodelle 1. Das „Trennkost“-Modell</vt:lpstr>
      <vt:lpstr>Kooperation im Team: Kooperationsmodelle  2. Das „Hilfspädagogen“-Modell</vt:lpstr>
      <vt:lpstr>Kooperation im Team: Kooperationsmodelle  2. Das „Hilfspädagogen“-Modell</vt:lpstr>
      <vt:lpstr>Kooperation im Team: Kooperationsmodelle  3. Das „Master“-Modell</vt:lpstr>
      <vt:lpstr>Kooperation im Team: Kooperationsmodelle  3. Das „Master“-Modell</vt:lpstr>
      <vt:lpstr>Kooperation im Team: Kooperationsmodelle  4. Das „Verschmelzungs“-Modell</vt:lpstr>
      <vt:lpstr>Kooperation im Team: Kooperationsmodelle  4. Das „Verschmelzungs“-Modell</vt:lpstr>
      <vt:lpstr>Kooperation im Team: Kooperationsmodelle  5. Das „Kooperativ-flexible“ Modell</vt:lpstr>
      <vt:lpstr>Kooperation im Team: Kooperationsmodelle  5. Das „Kooperativ-flexible“ Modell</vt:lpstr>
      <vt:lpstr>Kooperation im Team: Kooperationsmodelle </vt:lpstr>
      <vt:lpstr>Arbeitsphase (20`) </vt:lpstr>
      <vt:lpstr>  Ziele, Aufgaben und Verantwortlichkeiten im Team  </vt:lpstr>
      <vt:lpstr> Ziele, Aufgaben und Verantwortlichkeiten im Team </vt:lpstr>
      <vt:lpstr>Ziele, Aufgaben und Verantwortlichkeiten im Team</vt:lpstr>
      <vt:lpstr>Ziele, Aufgaben und Verantwortlichkeiten im Team</vt:lpstr>
      <vt:lpstr>Regelungen zur schulischen Zusammenarbeit</vt:lpstr>
      <vt:lpstr>Arbeitsphase: Unser Team (30 Min.)</vt:lpstr>
      <vt:lpstr>Literaturverzeichnis</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63</cp:revision>
  <dcterms:created xsi:type="dcterms:W3CDTF">2014-03-18T09:41:04Z</dcterms:created>
  <dcterms:modified xsi:type="dcterms:W3CDTF">2021-01-18T07:02:04Z</dcterms:modified>
</cp:coreProperties>
</file>