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49" r:id="rId2"/>
    <p:sldMasterId id="2147483673" r:id="rId3"/>
    <p:sldMasterId id="2147483687" r:id="rId4"/>
    <p:sldMasterId id="2147483701" r:id="rId5"/>
    <p:sldMasterId id="2147483715" r:id="rId6"/>
    <p:sldMasterId id="2147483729" r:id="rId7"/>
    <p:sldMasterId id="2147483743" r:id="rId8"/>
  </p:sldMasterIdLst>
  <p:notesMasterIdLst>
    <p:notesMasterId r:id="rId45"/>
  </p:notesMasterIdLst>
  <p:sldIdLst>
    <p:sldId id="256" r:id="rId9"/>
    <p:sldId id="349" r:id="rId10"/>
    <p:sldId id="260" r:id="rId11"/>
    <p:sldId id="356" r:id="rId12"/>
    <p:sldId id="279" r:id="rId13"/>
    <p:sldId id="375" r:id="rId14"/>
    <p:sldId id="370" r:id="rId15"/>
    <p:sldId id="371" r:id="rId16"/>
    <p:sldId id="372" r:id="rId17"/>
    <p:sldId id="357" r:id="rId18"/>
    <p:sldId id="288" r:id="rId19"/>
    <p:sldId id="282" r:id="rId20"/>
    <p:sldId id="285" r:id="rId21"/>
    <p:sldId id="283" r:id="rId22"/>
    <p:sldId id="400" r:id="rId23"/>
    <p:sldId id="280" r:id="rId24"/>
    <p:sldId id="377" r:id="rId25"/>
    <p:sldId id="379" r:id="rId26"/>
    <p:sldId id="378" r:id="rId27"/>
    <p:sldId id="380" r:id="rId28"/>
    <p:sldId id="381" r:id="rId29"/>
    <p:sldId id="382" r:id="rId30"/>
    <p:sldId id="383" r:id="rId31"/>
    <p:sldId id="384" r:id="rId32"/>
    <p:sldId id="385" r:id="rId33"/>
    <p:sldId id="387" r:id="rId34"/>
    <p:sldId id="368" r:id="rId35"/>
    <p:sldId id="289" r:id="rId36"/>
    <p:sldId id="389" r:id="rId37"/>
    <p:sldId id="360" r:id="rId38"/>
    <p:sldId id="361" r:id="rId39"/>
    <p:sldId id="363" r:id="rId40"/>
    <p:sldId id="364" r:id="rId41"/>
    <p:sldId id="365" r:id="rId42"/>
    <p:sldId id="366" r:id="rId43"/>
    <p:sldId id="367" r:id="rId4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7" d="100"/>
          <a:sy n="77" d="100"/>
        </p:scale>
        <p:origin x="1218"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9"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Rectangle 7"/>
          <p:cNvSpPr>
            <a:spLocks noGrp="1" noChangeArrowheads="1"/>
          </p:cNvSpPr>
          <p:nvPr>
            <p:ph type="hdr"/>
          </p:nvPr>
        </p:nvSpPr>
        <p:spPr bwMode="auto">
          <a:xfrm>
            <a:off x="0" y="0"/>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4104" name="Rectangle 8"/>
          <p:cNvSpPr>
            <a:spLocks noGrp="1" noChangeArrowheads="1"/>
          </p:cNvSpPr>
          <p:nvPr>
            <p:ph type="dt"/>
          </p:nvPr>
        </p:nvSpPr>
        <p:spPr bwMode="auto">
          <a:xfrm>
            <a:off x="3884613" y="0"/>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3082" name="Rectangle 9"/>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smtClean="0"/>
          </a:p>
        </p:txBody>
      </p:sp>
      <p:sp>
        <p:nvSpPr>
          <p:cNvPr id="4107" name="Rectangle 11"/>
          <p:cNvSpPr>
            <a:spLocks noGrp="1" noChangeArrowheads="1"/>
          </p:cNvSpPr>
          <p:nvPr>
            <p:ph type="ftr"/>
          </p:nvPr>
        </p:nvSpPr>
        <p:spPr bwMode="auto">
          <a:xfrm>
            <a:off x="0"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4108" name="Rectangle 12"/>
          <p:cNvSpPr>
            <a:spLocks noGrp="1" noChangeArrowheads="1"/>
          </p:cNvSpPr>
          <p:nvPr>
            <p:ph type="sldNum"/>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fld id="{ACDE4C6B-5AB4-4D4C-9E34-E770CC1040F6}" type="slidenum">
              <a:rPr lang="de-DE" altLang="de-DE"/>
              <a:pPr>
                <a:defRPr/>
              </a:pPr>
              <a:t>‹Nr.›</a:t>
            </a:fld>
            <a:endParaRPr lang="de-DE" altLang="de-DE"/>
          </a:p>
        </p:txBody>
      </p:sp>
    </p:spTree>
    <p:extLst>
      <p:ext uri="{BB962C8B-B14F-4D97-AF65-F5344CB8AC3E}">
        <p14:creationId xmlns:p14="http://schemas.microsoft.com/office/powerpoint/2010/main" val="3912827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A41C030-AC53-4E12-83A4-E9C6F28CFBAE}" type="slidenum">
              <a:rPr lang="de-DE" altLang="de-DE" smtClean="0"/>
              <a:pPr>
                <a:spcBef>
                  <a:spcPct val="0"/>
                </a:spcBef>
                <a:buClrTx/>
                <a:buSzPct val="45000"/>
                <a:buFontTx/>
                <a:buNone/>
              </a:pPr>
              <a:t>1</a:t>
            </a:fld>
            <a:endParaRPr lang="de-DE" altLang="de-DE" smtClean="0"/>
          </a:p>
        </p:txBody>
      </p:sp>
      <p:sp>
        <p:nvSpPr>
          <p:cNvPr id="512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60135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D3E3128D-F42C-413A-A3EE-4F87DD610D60}" type="slidenum">
              <a:rPr lang="de-DE" altLang="de-DE" smtClean="0"/>
              <a:pPr>
                <a:spcBef>
                  <a:spcPct val="0"/>
                </a:spcBef>
                <a:buClrTx/>
                <a:buSzPct val="45000"/>
                <a:buFontTx/>
                <a:buNone/>
              </a:pPr>
              <a:t>12</a:t>
            </a:fld>
            <a:endParaRPr lang="de-DE" altLang="de-DE" smtClean="0"/>
          </a:p>
        </p:txBody>
      </p:sp>
      <p:sp>
        <p:nvSpPr>
          <p:cNvPr id="583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4167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13</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408481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22652FD-1216-45C1-855E-39EF565B9276}" type="slidenum">
              <a:rPr lang="de-DE" altLang="de-DE" smtClean="0"/>
              <a:pPr>
                <a:spcBef>
                  <a:spcPct val="0"/>
                </a:spcBef>
                <a:buClrTx/>
                <a:buSzPct val="45000"/>
                <a:buFontTx/>
                <a:buNone/>
              </a:pPr>
              <a:t>14</a:t>
            </a:fld>
            <a:endParaRPr lang="de-DE" altLang="de-DE" smtClean="0"/>
          </a:p>
        </p:txBody>
      </p:sp>
      <p:sp>
        <p:nvSpPr>
          <p:cNvPr id="604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1359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36F92FF-B7D5-4692-88A7-135E15E80232}" type="slidenum">
              <a:rPr lang="de-DE" altLang="de-DE" smtClean="0"/>
              <a:pPr>
                <a:spcBef>
                  <a:spcPct val="0"/>
                </a:spcBef>
                <a:buClrTx/>
                <a:buSzPct val="45000"/>
                <a:buFontTx/>
                <a:buNone/>
              </a:pPr>
              <a:t>16</a:t>
            </a:fld>
            <a:endParaRPr lang="de-DE" altLang="de-DE" smtClean="0"/>
          </a:p>
        </p:txBody>
      </p:sp>
      <p:sp>
        <p:nvSpPr>
          <p:cNvPr id="5427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90836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17</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90815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18</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236709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2E5D20F-00F7-4FD8-B7D7-7DB92455E6F4}" type="slidenum">
              <a:rPr lang="de-DE" altLang="de-DE" sz="1400" smtClean="0"/>
              <a:pPr>
                <a:spcBef>
                  <a:spcPct val="0"/>
                </a:spcBef>
                <a:buClrTx/>
                <a:buFontTx/>
                <a:buNone/>
              </a:pPr>
              <a:t>19</a:t>
            </a:fld>
            <a:endParaRPr lang="de-DE" altLang="de-DE" sz="1400" smtClean="0"/>
          </a:p>
        </p:txBody>
      </p:sp>
      <p:sp>
        <p:nvSpPr>
          <p:cNvPr id="17411" name="Rectangle 1"/>
          <p:cNvSpPr>
            <a:spLocks noGrp="1" noRot="1" noChangeAspect="1" noChangeArrowheads="1" noTextEdit="1"/>
          </p:cNvSpPr>
          <p:nvPr>
            <p:ph type="sldImg"/>
          </p:nvPr>
        </p:nvSpPr>
        <p:spPr>
          <a:xfrm>
            <a:off x="1108075" y="812800"/>
            <a:ext cx="5337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txBox="1">
            <a:spLocks noChangeArrowheads="1"/>
          </p:cNvSpPr>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4000"/>
              </a:lnSpc>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416962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20</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395194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21</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406809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22</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370170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4588" y="685800"/>
            <a:ext cx="4559300" cy="3419475"/>
          </a:xfrm>
        </p:spPr>
      </p:sp>
      <p:sp>
        <p:nvSpPr>
          <p:cNvPr id="4" name="Foliennummernplatzhalter 3"/>
          <p:cNvSpPr>
            <a:spLocks noGrp="1"/>
          </p:cNvSpPr>
          <p:nvPr>
            <p:ph type="sldNum" sz="quarter" idx="10"/>
          </p:nvPr>
        </p:nvSpPr>
        <p:spPr>
          <a:xfrm>
            <a:off x="650971" y="282775"/>
            <a:ext cx="403961" cy="153888"/>
          </a:xfrm>
        </p:spPr>
        <p:txBody>
          <a:bodyPr/>
          <a:lstStyle/>
          <a:p>
            <a:r>
              <a:rPr lang="de-DE" dirty="0" smtClean="0">
                <a:solidFill>
                  <a:srgbClr val="000000"/>
                </a:solidFill>
              </a:rPr>
              <a:t>Seite </a:t>
            </a:r>
            <a:fld id="{F8FF1768-1DF2-410F-ABF6-E09C1CB8A556}" type="slidenum">
              <a:rPr lang="de-DE" smtClean="0">
                <a:solidFill>
                  <a:srgbClr val="000000"/>
                </a:solidFill>
              </a:rPr>
              <a:pPr/>
              <a:t>2</a:t>
            </a:fld>
            <a:endParaRPr lang="de-DE" dirty="0">
              <a:solidFill>
                <a:srgbClr val="000000"/>
              </a:solidFill>
            </a:endParaRPr>
          </a:p>
        </p:txBody>
      </p:sp>
      <p:sp>
        <p:nvSpPr>
          <p:cNvPr id="5" name="Kopfzeilenplatzhalter 4"/>
          <p:cNvSpPr>
            <a:spLocks noGrp="1"/>
          </p:cNvSpPr>
          <p:nvPr>
            <p:ph type="hdr" sz="quarter" idx="11"/>
          </p:nvPr>
        </p:nvSpPr>
        <p:spPr/>
        <p:txBody>
          <a:bodyPr/>
          <a:lstStyle/>
          <a:p>
            <a:endParaRPr lang="de-DE" dirty="0">
              <a:solidFill>
                <a:srgbClr val="000000"/>
              </a:solidFill>
            </a:endParaRPr>
          </a:p>
        </p:txBody>
      </p:sp>
      <p:sp>
        <p:nvSpPr>
          <p:cNvPr id="8" name="Rectangle 3"/>
          <p:cNvSpPr txBox="1">
            <a:spLocks noChangeArrowheads="1"/>
          </p:cNvSpPr>
          <p:nvPr/>
        </p:nvSpPr>
        <p:spPr bwMode="auto">
          <a:xfrm>
            <a:off x="73467" y="4459265"/>
            <a:ext cx="6724208"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14400">
              <a:spcBef>
                <a:spcPct val="0"/>
              </a:spcBef>
            </a:pPr>
            <a:endParaRPr lang="de-DE" sz="950" u="sng"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Kompetenzorientierung:</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950" u="sng" dirty="0" smtClean="0">
                <a:solidFill>
                  <a:srgbClr val="000000"/>
                </a:solidFill>
                <a:latin typeface="Arial" panose="020B0604020202020204" pitchFamily="34" charset="0"/>
                <a:cs typeface="Arial" panose="020B0604020202020204" pitchFamily="34" charset="0"/>
              </a:rPr>
              <a:t>konsequente Weiterentwicklung der Kompetenzformulierungen. </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defTabSz="914400">
              <a:spcBef>
                <a:spcPct val="0"/>
              </a:spcBef>
              <a:buFont typeface="Arial" charset="0"/>
              <a:buNone/>
            </a:pPr>
            <a:endParaRPr lang="de-DE" sz="950" dirty="0" smtClean="0">
              <a:solidFill>
                <a:srgbClr val="000000"/>
              </a:solidFill>
              <a:latin typeface="Arial" panose="020B0604020202020204" pitchFamily="34" charset="0"/>
              <a:cs typeface="Arial" panose="020B0604020202020204" pitchFamily="34" charset="0"/>
            </a:endParaRPr>
          </a:p>
          <a:p>
            <a:pPr defTabSz="914400">
              <a:spcBef>
                <a:spcPct val="0"/>
              </a:spcBef>
              <a:buFont typeface="Arial" charset="0"/>
              <a:buNone/>
            </a:pPr>
            <a:r>
              <a:rPr lang="de-DE" sz="950" u="sng" dirty="0" smtClean="0">
                <a:solidFill>
                  <a:srgbClr val="000000"/>
                </a:solidFill>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defTabSz="914400">
              <a:spcBef>
                <a:spcPct val="0"/>
              </a:spcBef>
              <a:buFont typeface="Arial" charset="0"/>
              <a:buNone/>
            </a:pPr>
            <a:endParaRPr lang="de-DE" sz="950" u="sng"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Vertikale Abstimmung:</a:t>
            </a:r>
            <a:endParaRPr lang="de-DE" sz="950" u="sng"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Auch </a:t>
            </a:r>
            <a:r>
              <a:rPr lang="de-DE" sz="950" dirty="0">
                <a:solidFill>
                  <a:srgbClr val="000000"/>
                </a:solidFill>
                <a:latin typeface="Arial" panose="020B0604020202020204" pitchFamily="34" charset="0"/>
                <a:cs typeface="Arial" panose="020B0604020202020204" pitchFamily="34" charset="0"/>
              </a:rPr>
              <a:t>die vertikale Abstimmung im Hinblick auf Bildungsanschlüsse soll gewährleistet </a:t>
            </a:r>
            <a:r>
              <a:rPr lang="de-DE" sz="950" dirty="0" smtClean="0">
                <a:solidFill>
                  <a:srgbClr val="000000"/>
                </a:solidFill>
                <a:latin typeface="Arial" panose="020B0604020202020204" pitchFamily="34" charset="0"/>
                <a:cs typeface="Arial" panose="020B0604020202020204" pitchFamily="34" charset="0"/>
              </a:rPr>
              <a:t>werden, sowohl zwischen Grundschulen und weiterführenden Schulen als auch hin zu den beruflichen Bildungsgängen. In </a:t>
            </a:r>
            <a:r>
              <a:rPr lang="de-DE" sz="950" dirty="0">
                <a:solidFill>
                  <a:srgbClr val="000000"/>
                </a:solidFill>
                <a:latin typeface="Arial" panose="020B0604020202020204" pitchFamily="34" charset="0"/>
                <a:cs typeface="Arial" panose="020B0604020202020204" pitchFamily="34" charset="0"/>
              </a:rPr>
              <a:t>den </a:t>
            </a:r>
            <a:r>
              <a:rPr lang="de-DE" sz="950" dirty="0" smtClean="0">
                <a:solidFill>
                  <a:srgbClr val="000000"/>
                </a:solidFill>
                <a:latin typeface="Arial" panose="020B0604020202020204" pitchFamily="34" charset="0"/>
                <a:cs typeface="Arial" panose="020B0604020202020204" pitchFamily="34" charset="0"/>
              </a:rPr>
              <a:t>Kommissionen </a:t>
            </a:r>
            <a:r>
              <a:rPr lang="de-DE" sz="950" dirty="0">
                <a:solidFill>
                  <a:srgbClr val="000000"/>
                </a:solidFill>
                <a:latin typeface="Arial" panose="020B0604020202020204" pitchFamily="34" charset="0"/>
                <a:cs typeface="Arial" panose="020B0604020202020204" pitchFamily="34" charset="0"/>
              </a:rPr>
              <a:t>für den gemeinsamen Bildungsplan und für den Plan für das </a:t>
            </a:r>
            <a:r>
              <a:rPr lang="de-DE" sz="950" dirty="0" smtClean="0">
                <a:solidFill>
                  <a:srgbClr val="000000"/>
                </a:solidFill>
                <a:latin typeface="Arial" panose="020B0604020202020204" pitchFamily="34" charset="0"/>
                <a:cs typeface="Arial" panose="020B0604020202020204" pitchFamily="34" charset="0"/>
              </a:rPr>
              <a:t>Gymnasium </a:t>
            </a:r>
            <a:r>
              <a:rPr lang="de-DE" sz="950" dirty="0">
                <a:solidFill>
                  <a:srgbClr val="000000"/>
                </a:solidFill>
                <a:latin typeface="Arial" panose="020B0604020202020204" pitchFamily="34" charset="0"/>
                <a:cs typeface="Arial" panose="020B0604020202020204" pitchFamily="34" charset="0"/>
              </a:rPr>
              <a:t>wirken beispielsweise Vertreterinnen und Vertreter von beruflichen Schulen </a:t>
            </a:r>
            <a:r>
              <a:rPr lang="de-DE" sz="950" dirty="0" smtClean="0">
                <a:solidFill>
                  <a:srgbClr val="000000"/>
                </a:solidFill>
                <a:latin typeface="Arial" panose="020B0604020202020204" pitchFamily="34" charset="0"/>
                <a:cs typeface="Arial" panose="020B0604020202020204" pitchFamily="34" charset="0"/>
              </a:rPr>
              <a:t>mit, </a:t>
            </a:r>
            <a:r>
              <a:rPr lang="de-DE" sz="950" dirty="0">
                <a:solidFill>
                  <a:srgbClr val="000000"/>
                </a:solidFill>
                <a:latin typeface="Arial" panose="020B0604020202020204" pitchFamily="34" charset="0"/>
                <a:cs typeface="Arial" panose="020B0604020202020204" pitchFamily="34" charset="0"/>
              </a:rPr>
              <a:t>um auch hier die Übergänge zwischen den Schularten zu </a:t>
            </a:r>
            <a:r>
              <a:rPr lang="de-DE" sz="950" dirty="0" smtClean="0">
                <a:solidFill>
                  <a:srgbClr val="000000"/>
                </a:solidFill>
                <a:latin typeface="Arial" panose="020B0604020202020204" pitchFamily="34" charset="0"/>
                <a:cs typeface="Arial" panose="020B0604020202020204" pitchFamily="34" charset="0"/>
              </a:rPr>
              <a:t>optimieren. </a:t>
            </a:r>
            <a:endParaRPr lang="de-DE" sz="950"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Für die verschiedenen Sonderschultypen, die die Bildungsgänge der allgemeinen Schulen führen, wird der Prozess von sogenannten </a:t>
            </a:r>
            <a:r>
              <a:rPr lang="de-DE" sz="950" dirty="0" smtClean="0">
                <a:solidFill>
                  <a:srgbClr val="000000"/>
                </a:solidFill>
                <a:latin typeface="Arial" panose="020B0604020202020204" pitchFamily="34" charset="0"/>
                <a:cs typeface="Arial" panose="020B0604020202020204" pitchFamily="34" charset="0"/>
              </a:rPr>
              <a:t>Lesegruppen (bestehend </a:t>
            </a:r>
            <a:r>
              <a:rPr lang="de-DE" sz="950" dirty="0">
                <a:solidFill>
                  <a:srgbClr val="000000"/>
                </a:solidFill>
                <a:latin typeface="Arial" panose="020B0604020202020204" pitchFamily="34" charset="0"/>
                <a:cs typeface="Arial" panose="020B0604020202020204" pitchFamily="34" charset="0"/>
              </a:rPr>
              <a:t>aus erfahrenen Sonderpädagoginnen und Sonderpädagogen und </a:t>
            </a:r>
            <a:r>
              <a:rPr lang="de-DE" sz="950" dirty="0" smtClean="0">
                <a:solidFill>
                  <a:srgbClr val="000000"/>
                </a:solidFill>
                <a:latin typeface="Arial" panose="020B0604020202020204" pitchFamily="34" charset="0"/>
                <a:cs typeface="Arial" panose="020B0604020202020204" pitchFamily="34" charset="0"/>
              </a:rPr>
              <a:t>Seminarvertretern) begleitet. </a:t>
            </a:r>
            <a:endParaRPr lang="de-DE" sz="950"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Überdies bilden die </a:t>
            </a:r>
            <a:r>
              <a:rPr lang="de-DE" sz="950" dirty="0">
                <a:solidFill>
                  <a:srgbClr val="000000"/>
                </a:solidFill>
                <a:latin typeface="Arial" panose="020B0604020202020204" pitchFamily="34" charset="0"/>
                <a:cs typeface="Arial" panose="020B0604020202020204" pitchFamily="34" charset="0"/>
              </a:rPr>
              <a:t>Leitperspektiven, die fächerübergreifend und spiralcurricular in die Bildungspläne integriert sind, </a:t>
            </a:r>
            <a:r>
              <a:rPr lang="de-DE" sz="950" dirty="0" smtClean="0">
                <a:solidFill>
                  <a:srgbClr val="000000"/>
                </a:solidFill>
                <a:latin typeface="Arial" panose="020B0604020202020204" pitchFamily="34" charset="0"/>
                <a:cs typeface="Arial" panose="020B0604020202020204" pitchFamily="34" charset="0"/>
              </a:rPr>
              <a:t>einen roten Faden, </a:t>
            </a:r>
            <a:r>
              <a:rPr lang="de-DE" sz="950" dirty="0">
                <a:solidFill>
                  <a:srgbClr val="000000"/>
                </a:solidFill>
                <a:latin typeface="Arial" panose="020B0604020202020204" pitchFamily="34" charset="0"/>
                <a:cs typeface="Arial" panose="020B0604020202020204" pitchFamily="34" charset="0"/>
              </a:rPr>
              <a:t>der </a:t>
            </a:r>
            <a:r>
              <a:rPr lang="de-DE" sz="950" dirty="0" smtClean="0">
                <a:solidFill>
                  <a:srgbClr val="000000"/>
                </a:solidFill>
                <a:latin typeface="Arial" panose="020B0604020202020204" pitchFamily="34" charset="0"/>
                <a:cs typeface="Arial" panose="020B0604020202020204" pitchFamily="34" charset="0"/>
              </a:rPr>
              <a:t>in der Grundschule beginnt und in den weiteführenden allgemein bildenden Schulen seine Fortsetzung findet. </a:t>
            </a:r>
          </a:p>
          <a:p>
            <a:pPr marL="171450" indent="-171450" defTabSz="914400">
              <a:spcBef>
                <a:spcPct val="0"/>
              </a:spcBef>
              <a:buFont typeface="Arial" panose="020B0604020202020204" pitchFamily="34" charset="0"/>
              <a:buChar char="•"/>
            </a:pPr>
            <a:endParaRPr lang="de-DE" sz="950"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Horizontale </a:t>
            </a:r>
            <a:r>
              <a:rPr lang="de-DE" sz="950" u="sng" dirty="0">
                <a:solidFill>
                  <a:srgbClr val="000000"/>
                </a:solidFill>
                <a:latin typeface="Arial" panose="020B0604020202020204" pitchFamily="34" charset="0"/>
                <a:cs typeface="Arial" panose="020B0604020202020204" pitchFamily="34" charset="0"/>
              </a:rPr>
              <a:t>Abstimmung: </a:t>
            </a: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a:t>
            </a:r>
            <a:r>
              <a:rPr lang="de-DE" sz="950" dirty="0" smtClean="0">
                <a:solidFill>
                  <a:srgbClr val="000000"/>
                </a:solidFill>
                <a:latin typeface="Arial" panose="020B0604020202020204" pitchFamily="34" charset="0"/>
                <a:cs typeface="Arial" panose="020B0604020202020204" pitchFamily="34" charset="0"/>
              </a:rPr>
              <a:t>Gymnasium </a:t>
            </a:r>
            <a:r>
              <a:rPr lang="de-DE" sz="950" dirty="0">
                <a:solidFill>
                  <a:srgbClr val="000000"/>
                </a:solidFill>
                <a:latin typeface="Arial" panose="020B0604020202020204" pitchFamily="34" charset="0"/>
                <a:cs typeface="Arial" panose="020B0604020202020204" pitchFamily="34" charset="0"/>
              </a:rPr>
              <a:t>wird in enger Abstimmung mit dem gemeinsamen Bildungsplan für die Sekundarstufe I entwickelt.</a:t>
            </a: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Zudem wird der </a:t>
            </a:r>
            <a:r>
              <a:rPr lang="de-DE" sz="950" dirty="0">
                <a:solidFill>
                  <a:srgbClr val="000000"/>
                </a:solidFill>
                <a:latin typeface="Arial" panose="020B0604020202020204" pitchFamily="34" charset="0"/>
                <a:cs typeface="Arial" panose="020B0604020202020204" pitchFamily="34" charset="0"/>
              </a:rPr>
              <a:t>Beginn der Fremdsprachen </a:t>
            </a:r>
            <a:r>
              <a:rPr lang="de-DE" sz="950" dirty="0" smtClean="0">
                <a:solidFill>
                  <a:srgbClr val="000000"/>
                </a:solidFill>
                <a:latin typeface="Arial" panose="020B0604020202020204" pitchFamily="34" charset="0"/>
                <a:cs typeface="Arial" panose="020B0604020202020204" pitchFamily="34" charset="0"/>
              </a:rPr>
              <a:t>vereinheitlicht</a:t>
            </a:r>
            <a:r>
              <a:rPr lang="de-DE" sz="950" dirty="0">
                <a:solidFill>
                  <a:srgbClr val="000000"/>
                </a:solidFill>
                <a:latin typeface="Arial" panose="020B0604020202020204" pitchFamily="34" charset="0"/>
                <a:cs typeface="Arial" panose="020B0604020202020204" pitchFamily="34" charset="0"/>
              </a:rPr>
              <a:t>. </a:t>
            </a:r>
            <a:r>
              <a:rPr lang="de-DE" sz="95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endParaRPr lang="de-DE" sz="950" dirty="0" smtClean="0">
              <a:solidFill>
                <a:srgbClr val="000000"/>
              </a:solidFill>
              <a:latin typeface="Arial" panose="020B0604020202020204" pitchFamily="34" charset="0"/>
              <a:cs typeface="Arial" panose="020B0604020202020204" pitchFamily="34" charset="0"/>
            </a:endParaRPr>
          </a:p>
          <a:p>
            <a:pPr marL="285750" indent="-285750" defTabSz="914400">
              <a:spcBef>
                <a:spcPct val="0"/>
              </a:spcBef>
              <a:buFont typeface="Arial" charset="0"/>
              <a:buChar char="•"/>
            </a:pPr>
            <a:endParaRPr lang="de-DE" sz="950" dirty="0" smtClean="0">
              <a:solidFill>
                <a:srgbClr val="000000"/>
              </a:solidFill>
              <a:latin typeface="Arial" panose="020B0604020202020204" pitchFamily="34" charset="0"/>
              <a:cs typeface="Arial" panose="020B0604020202020204" pitchFamily="34" charset="0"/>
            </a:endParaRPr>
          </a:p>
          <a:p>
            <a:pPr marL="285750" indent="-285750" defTabSz="914400">
              <a:spcBef>
                <a:spcPct val="0"/>
              </a:spcBef>
              <a:buFont typeface="Arial" charset="0"/>
              <a:buChar char="•"/>
            </a:pPr>
            <a:endParaRPr lang="de-DE" sz="950" dirty="0" smtClean="0">
              <a:solidFill>
                <a:srgbClr val="000000"/>
              </a:solidFill>
            </a:endParaRPr>
          </a:p>
        </p:txBody>
      </p:sp>
      <p:sp>
        <p:nvSpPr>
          <p:cNvPr id="3" name="Notizenplatzhalter 2"/>
          <p:cNvSpPr>
            <a:spLocks noGrp="1"/>
          </p:cNvSpPr>
          <p:nvPr>
            <p:ph type="body" idx="1"/>
          </p:nvPr>
        </p:nvSpPr>
        <p:spPr/>
        <p:txBody>
          <a:bodyPr/>
          <a:lstStyle/>
          <a:p>
            <a:r>
              <a:rPr lang="de-DE" sz="1200" b="1" u="sng" kern="1200" dirty="0" smtClean="0">
                <a:solidFill>
                  <a:schemeClr val="tx1"/>
                </a:solidFill>
                <a:effectLst/>
                <a:latin typeface="Times"/>
                <a:ea typeface="+mn-ea"/>
                <a:cs typeface="+mn-cs"/>
              </a:rPr>
              <a:t>Kompetenzorientierung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Seit dem Schuljahr 2004/2005 gelten in Baden Württemberg für die allgemein bildenden Schulen Bildungsstandards, die festschreiben, über welche Kompetenzen Schülerinnen und Schüler zu einem bestimmten Zeitpunkt verfügen müssen.</a:t>
            </a:r>
          </a:p>
          <a:p>
            <a:r>
              <a:rPr lang="de-DE" sz="1200" b="1" u="sng" kern="1200" dirty="0" smtClean="0">
                <a:solidFill>
                  <a:schemeClr val="tx1"/>
                </a:solidFill>
                <a:effectLst/>
                <a:latin typeface="Times"/>
                <a:ea typeface="+mn-ea"/>
                <a:cs typeface="+mn-cs"/>
              </a:rPr>
              <a:t>Kernelement der Bildungsplanreform bildet die konsequente Weiterentwicklung der Kompetenzformulierungen.</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Nicht durchgängig präzise Kompetenzformulierungen in den bestehenden Bildungsplänen sorgten mitunter für Unklarheiten in den Anforderungen und für die große Stofffülle, die durch das Bestreben entstand, bestmöglich auf die Prüfungen vorzubereiten. Hier soll deutlich nachgebessert werden. </a:t>
            </a:r>
          </a:p>
          <a:p>
            <a:pPr lvl="0"/>
            <a:r>
              <a:rPr lang="de-DE" sz="1200" kern="1200" dirty="0" smtClean="0">
                <a:solidFill>
                  <a:schemeClr val="tx1"/>
                </a:solidFill>
                <a:effectLst/>
                <a:latin typeface="Times"/>
                <a:ea typeface="+mn-ea"/>
                <a:cs typeface="+mn-cs"/>
              </a:rPr>
              <a:t>Leitlinien neuer Lehr- und Bildungspläne sind in allen Bundesländern die Bildungsstandards der Kultusministerkonferenz(KMK) , die als gemeinsamer und verbindlicher Bezugsrahmen für die Qualitätssicherung und Qualitätsentwicklung an Schulen dienen. Diese liegen zum Beispiel für die Fächer Deutsch, Mathematik,  Englisch, Französisch sowie die Naturwissenschaften vor. Im Rahmen der Bildungsplanreform 2016 erfolgt eine systematische Abgleich mit allen vorliegenden KMK-Bildungsstandards.</a:t>
            </a: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Zum Abbau von Bildungshürden und positiven Umgang mit Heterogenität sollen darüber hinaus die horizontale und die vertikale Abstimmung der Bildungsgänge beitragen:</a:t>
            </a:r>
            <a:endParaRPr lang="de-DE" sz="1200" kern="1200" dirty="0" smtClean="0">
              <a:solidFill>
                <a:schemeClr val="tx1"/>
              </a:solidFill>
              <a:effectLst/>
              <a:latin typeface="Times"/>
              <a:ea typeface="+mn-ea"/>
              <a:cs typeface="+mn-cs"/>
            </a:endParaRP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Vertikale Abstimmung: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Auch die vertikale Abstimmung im Hinblick auf Bildungsanschlüsse soll gewährleistet werden, sowohl zwischen Grundschulen und weiterführende Schulen als auch hin zu den beruflichen Bildungsgängen. In den Kommissionen Für den gemeinsamen Bildungsplan und für den Plan für das Gymnasium wirken beispielsweise Vertreterinnen und Vertreter von beruflichen Schulen mit, um auch hier die Übergänge zwischen den Schularten zu optimieren.</a:t>
            </a:r>
          </a:p>
          <a:p>
            <a:pPr lvl="0"/>
            <a:r>
              <a:rPr lang="de-DE" sz="1200" kern="1200" dirty="0" smtClean="0">
                <a:solidFill>
                  <a:schemeClr val="tx1"/>
                </a:solidFill>
                <a:effectLst/>
                <a:latin typeface="Times"/>
                <a:ea typeface="+mn-ea"/>
                <a:cs typeface="+mn-cs"/>
              </a:rPr>
              <a:t>Für die verschiedenen Sonderschultypen, die die Bildungsgänge der allgemeinen Schulen führen, wird der Prozess von sogenannten Lesegruppen (bestehend aus erfahrenen Sonderpädagoginnen und Sonderpädagogen und </a:t>
            </a:r>
            <a:r>
              <a:rPr lang="de-DE" sz="1200" kern="1200" dirty="0" err="1" smtClean="0">
                <a:solidFill>
                  <a:schemeClr val="tx1"/>
                </a:solidFill>
                <a:effectLst/>
                <a:latin typeface="Times"/>
                <a:ea typeface="+mn-ea"/>
                <a:cs typeface="+mn-cs"/>
              </a:rPr>
              <a:t>Seminarsvertretern</a:t>
            </a:r>
            <a:r>
              <a:rPr lang="de-DE" sz="1200" kern="1200" dirty="0" smtClean="0">
                <a:solidFill>
                  <a:schemeClr val="tx1"/>
                </a:solidFill>
                <a:effectLst/>
                <a:latin typeface="Times"/>
                <a:ea typeface="+mn-ea"/>
                <a:cs typeface="+mn-cs"/>
              </a:rPr>
              <a:t>) bekleidet.</a:t>
            </a:r>
          </a:p>
          <a:p>
            <a:pPr lvl="0"/>
            <a:r>
              <a:rPr lang="de-DE" sz="1200" kern="1200" dirty="0" smtClean="0">
                <a:solidFill>
                  <a:schemeClr val="tx1"/>
                </a:solidFill>
                <a:effectLst/>
                <a:latin typeface="Times"/>
                <a:ea typeface="+mn-ea"/>
                <a:cs typeface="+mn-cs"/>
              </a:rPr>
              <a:t>Über dies gelten die Leitperspektiven, die fächerübergreifend und spiralcurricular in die Bildungspläne integriert sind, einen roten Faden, der in der Grundschule beginnt und in den weiterführenden allgemein bildenden Schulen seiner Fortsetzung findet.</a:t>
            </a: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Horizontale Abstimmung: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Durch schulartübergreifend abgestimmte Kompetenzen und Inhalte wird die horizontale Durchlässigkeit zwischen den Bildungsgängen erhöht. Der Bildungsplan Gymnasium wird in enger Abstimmung mit dem gemeinsamen Bildungsplan für die Sekundarstufe I entwickelt. Der Gymnasialplan ist damit ein durchgängiger, insofern eigenständiger, aber nicht unabhängiger Bildungsplan.</a:t>
            </a:r>
          </a:p>
          <a:p>
            <a:pPr lvl="0"/>
            <a:r>
              <a:rPr lang="de-DE" sz="1200" kern="1200" dirty="0" smtClean="0">
                <a:solidFill>
                  <a:schemeClr val="tx1"/>
                </a:solidFill>
                <a:effectLst/>
                <a:latin typeface="Times"/>
                <a:ea typeface="+mn-ea"/>
                <a:cs typeface="+mn-cs"/>
              </a:rPr>
              <a:t>Im Sinne einer höheren Durchlässigkeit zwischen den Schularten werden schulartspezifische Fächerverbünde aufgegeben. Zudem wird der Beginn der Fremdsprachen vereinheitlicht.</a:t>
            </a:r>
          </a:p>
          <a:p>
            <a:endParaRPr lang="de-DE" dirty="0"/>
          </a:p>
        </p:txBody>
      </p:sp>
    </p:spTree>
    <p:extLst>
      <p:ext uri="{BB962C8B-B14F-4D97-AF65-F5344CB8AC3E}">
        <p14:creationId xmlns:p14="http://schemas.microsoft.com/office/powerpoint/2010/main" val="1754851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23</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263820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24</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257934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25</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73969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26</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smtClean="0"/>
          </a:p>
        </p:txBody>
      </p:sp>
    </p:spTree>
    <p:extLst>
      <p:ext uri="{BB962C8B-B14F-4D97-AF65-F5344CB8AC3E}">
        <p14:creationId xmlns:p14="http://schemas.microsoft.com/office/powerpoint/2010/main" val="1873379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27</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601554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28</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31538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29</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9960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30</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57954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31</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10847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32</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98441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8BD6D04-6D87-4151-B792-E6949E85F3D1}" type="slidenum">
              <a:rPr lang="de-DE" altLang="de-DE" smtClean="0"/>
              <a:pPr>
                <a:spcBef>
                  <a:spcPct val="0"/>
                </a:spcBef>
                <a:buClrTx/>
                <a:buSzPct val="45000"/>
                <a:buFontTx/>
                <a:buNone/>
              </a:pPr>
              <a:t>3</a:t>
            </a:fld>
            <a:endParaRPr lang="de-DE" altLang="de-DE" smtClean="0"/>
          </a:p>
        </p:txBody>
      </p:sp>
      <p:sp>
        <p:nvSpPr>
          <p:cNvPr id="133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831443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33</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573379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34</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54435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35</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043664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36</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09305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6E8AE08-FCD7-4DAB-B1AE-D5A8C45F8D6D}" type="slidenum">
              <a:rPr lang="de-DE" altLang="de-DE" smtClean="0"/>
              <a:pPr>
                <a:spcBef>
                  <a:spcPct val="0"/>
                </a:spcBef>
                <a:buClrTx/>
                <a:buSzPct val="45000"/>
                <a:buFontTx/>
                <a:buNone/>
              </a:pPr>
              <a:t>4</a:t>
            </a:fld>
            <a:endParaRPr lang="de-DE" altLang="de-DE" smtClean="0"/>
          </a:p>
        </p:txBody>
      </p:sp>
      <p:sp>
        <p:nvSpPr>
          <p:cNvPr id="522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01137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6E8AE08-FCD7-4DAB-B1AE-D5A8C45F8D6D}" type="slidenum">
              <a:rPr lang="de-DE" altLang="de-DE" smtClean="0"/>
              <a:pPr>
                <a:spcBef>
                  <a:spcPct val="0"/>
                </a:spcBef>
                <a:buClrTx/>
                <a:buSzPct val="45000"/>
                <a:buFontTx/>
                <a:buNone/>
              </a:pPr>
              <a:t>5</a:t>
            </a:fld>
            <a:endParaRPr lang="de-DE" altLang="de-DE" smtClean="0"/>
          </a:p>
        </p:txBody>
      </p:sp>
      <p:sp>
        <p:nvSpPr>
          <p:cNvPr id="522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71155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txBox="1">
            <a:spLocks noGrp="1"/>
          </p:cNvSpPr>
          <p:nvPr>
            <p:ph type="sldNum" sz="quarter" idx="5"/>
          </p:nvPr>
        </p:nvSpPr>
        <p:spPr>
          <a:ln/>
        </p:spPr>
        <p:txBody>
          <a:bodyPr lIns="0" tIns="0" rIns="0" bIns="0" anchor="b" anchorCtr="0">
            <a:noAutofit/>
          </a:bodyPr>
          <a:lstStyle/>
          <a:p>
            <a:pPr lvl="0"/>
            <a:fld id="{ECE5F77C-3636-4C57-91A7-E69B3945444C}" type="slidenum">
              <a:t>7</a:t>
            </a:fld>
            <a:endParaRPr lang="de-DE"/>
          </a:p>
        </p:txBody>
      </p:sp>
      <p:sp>
        <p:nvSpPr>
          <p:cNvPr id="2" name="Folienbildplatzhalter 1"/>
          <p:cNvSpPr>
            <a:spLocks noGrp="1" noRot="1" noChangeAspect="1" noResize="1"/>
          </p:cNvSpPr>
          <p:nvPr>
            <p:ph type="sldImg"/>
          </p:nvPr>
        </p:nvSpPr>
        <p:spPr>
          <a:xfrm>
            <a:off x="1144588" y="685800"/>
            <a:ext cx="4559300" cy="3419475"/>
          </a:xfrm>
          <a:solidFill>
            <a:srgbClr val="729FCF"/>
          </a:solidFill>
          <a:ln w="25400">
            <a:solidFill>
              <a:srgbClr val="3465AF"/>
            </a:solidFill>
            <a:prstDash val="solid"/>
          </a:ln>
        </p:spPr>
      </p:sp>
      <p:sp>
        <p:nvSpPr>
          <p:cNvPr id="3"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54019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txBox="1">
            <a:spLocks noGrp="1"/>
          </p:cNvSpPr>
          <p:nvPr>
            <p:ph type="sldNum" sz="quarter" idx="5"/>
          </p:nvPr>
        </p:nvSpPr>
        <p:spPr>
          <a:ln/>
        </p:spPr>
        <p:txBody>
          <a:bodyPr lIns="0" tIns="0" rIns="0" bIns="0" anchor="b" anchorCtr="0">
            <a:noAutofit/>
          </a:bodyPr>
          <a:lstStyle/>
          <a:p>
            <a:pPr lvl="0"/>
            <a:fld id="{7AC59BAF-E52A-4CAF-9F5D-E31CDD314296}" type="slidenum">
              <a:t>8</a:t>
            </a:fld>
            <a:endParaRPr lang="de-DE"/>
          </a:p>
        </p:txBody>
      </p:sp>
      <p:sp>
        <p:nvSpPr>
          <p:cNvPr id="2" name="Folienbildplatzhalter 1"/>
          <p:cNvSpPr>
            <a:spLocks noGrp="1" noRot="1" noChangeAspect="1" noResize="1"/>
          </p:cNvSpPr>
          <p:nvPr>
            <p:ph type="sldImg"/>
          </p:nvPr>
        </p:nvSpPr>
        <p:spPr>
          <a:xfrm>
            <a:off x="1144588" y="685800"/>
            <a:ext cx="4559300" cy="3419475"/>
          </a:xfrm>
          <a:solidFill>
            <a:srgbClr val="729FCF"/>
          </a:solidFill>
          <a:ln w="25400">
            <a:solidFill>
              <a:srgbClr val="3465AF"/>
            </a:solidFill>
            <a:prstDash val="solid"/>
          </a:ln>
        </p:spPr>
      </p:sp>
      <p:sp>
        <p:nvSpPr>
          <p:cNvPr id="3"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344788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E6C9C1E-7957-4BF6-960C-96E76573E987}" type="slidenum">
              <a:rPr lang="de-DE" altLang="de-DE" smtClean="0"/>
              <a:pPr>
                <a:spcBef>
                  <a:spcPct val="0"/>
                </a:spcBef>
                <a:buClrTx/>
                <a:buSzPct val="45000"/>
                <a:buFontTx/>
                <a:buNone/>
              </a:pPr>
              <a:t>9</a:t>
            </a:fld>
            <a:endParaRPr lang="de-DE" altLang="de-DE" smtClean="0"/>
          </a:p>
        </p:txBody>
      </p:sp>
      <p:sp>
        <p:nvSpPr>
          <p:cNvPr id="768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63616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6ADBC1D7-AA2B-42AB-85CB-3975C747FDDB}" type="slidenum">
              <a:rPr lang="de-DE" altLang="de-DE" smtClean="0"/>
              <a:pPr>
                <a:spcBef>
                  <a:spcPct val="0"/>
                </a:spcBef>
                <a:buClrTx/>
                <a:buSzPct val="45000"/>
                <a:buFontTx/>
                <a:buNone/>
              </a:pPr>
              <a:t>11</a:t>
            </a:fld>
            <a:endParaRPr lang="de-DE" altLang="de-DE" smtClean="0"/>
          </a:p>
        </p:txBody>
      </p:sp>
      <p:sp>
        <p:nvSpPr>
          <p:cNvPr id="7065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71818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0CA8A020-AB33-4467-9978-A1CA164F0858}"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7441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B24D8CCB-ED7D-4B67-8EFB-5C66A7A8E17D}"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98086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60721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8588"/>
            <a:ext cx="6013450" cy="60721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EF5D3DC9-DE28-4935-9AFE-7698FF5D86D5}"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27634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C74917F8-2FE3-46AD-9FB0-F7F1ACE69F5A}" type="slidenum">
              <a:rPr lang="de-DE" altLang="de-DE"/>
              <a:pPr>
                <a:defRPr/>
              </a:pPr>
              <a:t>‹Nr.›</a:t>
            </a:fld>
            <a:endParaRPr lang="de-DE" altLang="de-DE"/>
          </a:p>
        </p:txBody>
      </p:sp>
    </p:spTree>
    <p:extLst>
      <p:ext uri="{BB962C8B-B14F-4D97-AF65-F5344CB8AC3E}">
        <p14:creationId xmlns:p14="http://schemas.microsoft.com/office/powerpoint/2010/main" val="57207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009C2255-8669-4691-9089-DDDB8172D366}" type="slidenum">
              <a:rPr lang="de-DE" altLang="de-DE"/>
              <a:pPr>
                <a:defRPr/>
              </a:pPr>
              <a:t>‹Nr.›</a:t>
            </a:fld>
            <a:endParaRPr lang="de-DE" altLang="de-DE"/>
          </a:p>
        </p:txBody>
      </p:sp>
    </p:spTree>
    <p:extLst>
      <p:ext uri="{BB962C8B-B14F-4D97-AF65-F5344CB8AC3E}">
        <p14:creationId xmlns:p14="http://schemas.microsoft.com/office/powerpoint/2010/main" val="205210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6517CBA3-EE2C-430F-8F0E-C24064883722}" type="slidenum">
              <a:rPr lang="de-DE" altLang="de-DE"/>
              <a:pPr>
                <a:defRPr/>
              </a:pPr>
              <a:t>‹Nr.›</a:t>
            </a:fld>
            <a:endParaRPr lang="de-DE" altLang="de-DE"/>
          </a:p>
        </p:txBody>
      </p:sp>
    </p:spTree>
    <p:extLst>
      <p:ext uri="{BB962C8B-B14F-4D97-AF65-F5344CB8AC3E}">
        <p14:creationId xmlns:p14="http://schemas.microsoft.com/office/powerpoint/2010/main" val="289011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4963"/>
            <a:ext cx="3941763" cy="45069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51363" y="1604963"/>
            <a:ext cx="3943350" cy="45069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9547B6FD-7F15-4630-B2FB-0C81D059F3B7}" type="slidenum">
              <a:rPr lang="de-DE" altLang="de-DE"/>
              <a:pPr>
                <a:defRPr/>
              </a:pPr>
              <a:t>‹Nr.›</a:t>
            </a:fld>
            <a:endParaRPr lang="de-DE" altLang="de-DE"/>
          </a:p>
        </p:txBody>
      </p:sp>
    </p:spTree>
    <p:extLst>
      <p:ext uri="{BB962C8B-B14F-4D97-AF65-F5344CB8AC3E}">
        <p14:creationId xmlns:p14="http://schemas.microsoft.com/office/powerpoint/2010/main" val="205231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idx="10"/>
          </p:nvPr>
        </p:nvSpPr>
        <p:spPr>
          <a:ln/>
        </p:spPr>
        <p:txBody>
          <a:bodyPr/>
          <a:lstStyle>
            <a:lvl1pPr>
              <a:defRPr/>
            </a:lvl1pPr>
          </a:lstStyle>
          <a:p>
            <a:pPr>
              <a:defRPr/>
            </a:pPr>
            <a:endParaRPr lang="de-DE" altLang="de-DE"/>
          </a:p>
        </p:txBody>
      </p:sp>
      <p:sp>
        <p:nvSpPr>
          <p:cNvPr id="8" name="Rectangle 12"/>
          <p:cNvSpPr>
            <a:spLocks noGrp="1" noChangeArrowheads="1"/>
          </p:cNvSpPr>
          <p:nvPr>
            <p:ph type="ftr" idx="11"/>
          </p:nvPr>
        </p:nvSpPr>
        <p:spPr>
          <a:ln/>
        </p:spPr>
        <p:txBody>
          <a:bodyPr/>
          <a:lstStyle>
            <a:lvl1pPr>
              <a:defRPr/>
            </a:lvl1pPr>
          </a:lstStyle>
          <a:p>
            <a:pPr>
              <a:defRPr/>
            </a:pPr>
            <a:endParaRPr lang="de-DE" altLang="de-DE"/>
          </a:p>
        </p:txBody>
      </p:sp>
      <p:sp>
        <p:nvSpPr>
          <p:cNvPr id="9" name="Rectangle 13"/>
          <p:cNvSpPr>
            <a:spLocks noGrp="1" noChangeArrowheads="1"/>
          </p:cNvSpPr>
          <p:nvPr>
            <p:ph type="sldNum" idx="12"/>
          </p:nvPr>
        </p:nvSpPr>
        <p:spPr>
          <a:ln/>
        </p:spPr>
        <p:txBody>
          <a:bodyPr/>
          <a:lstStyle>
            <a:lvl1pPr>
              <a:defRPr/>
            </a:lvl1pPr>
          </a:lstStyle>
          <a:p>
            <a:pPr>
              <a:defRPr/>
            </a:pPr>
            <a:fld id="{BEF82714-334B-43FF-9AF5-997C46A8D571}" type="slidenum">
              <a:rPr lang="de-DE" altLang="de-DE"/>
              <a:pPr>
                <a:defRPr/>
              </a:pPr>
              <a:t>‹Nr.›</a:t>
            </a:fld>
            <a:endParaRPr lang="de-DE" altLang="de-DE"/>
          </a:p>
        </p:txBody>
      </p:sp>
    </p:spTree>
    <p:extLst>
      <p:ext uri="{BB962C8B-B14F-4D97-AF65-F5344CB8AC3E}">
        <p14:creationId xmlns:p14="http://schemas.microsoft.com/office/powerpoint/2010/main" val="255246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idx="10"/>
          </p:nvPr>
        </p:nvSpPr>
        <p:spPr>
          <a:ln/>
        </p:spPr>
        <p:txBody>
          <a:bodyPr/>
          <a:lstStyle>
            <a:lvl1pPr>
              <a:defRPr/>
            </a:lvl1pPr>
          </a:lstStyle>
          <a:p>
            <a:pPr>
              <a:defRPr/>
            </a:pPr>
            <a:endParaRPr lang="de-DE" altLang="de-DE"/>
          </a:p>
        </p:txBody>
      </p:sp>
      <p:sp>
        <p:nvSpPr>
          <p:cNvPr id="4" name="Rectangle 12"/>
          <p:cNvSpPr>
            <a:spLocks noGrp="1" noChangeArrowheads="1"/>
          </p:cNvSpPr>
          <p:nvPr>
            <p:ph type="ftr" idx="11"/>
          </p:nvPr>
        </p:nvSpPr>
        <p:spPr>
          <a:ln/>
        </p:spPr>
        <p:txBody>
          <a:bodyPr/>
          <a:lstStyle>
            <a:lvl1pPr>
              <a:defRPr/>
            </a:lvl1pPr>
          </a:lstStyle>
          <a:p>
            <a:pPr>
              <a:defRPr/>
            </a:pPr>
            <a:endParaRPr lang="de-DE" altLang="de-DE"/>
          </a:p>
        </p:txBody>
      </p:sp>
      <p:sp>
        <p:nvSpPr>
          <p:cNvPr id="5" name="Rectangle 13"/>
          <p:cNvSpPr>
            <a:spLocks noGrp="1" noChangeArrowheads="1"/>
          </p:cNvSpPr>
          <p:nvPr>
            <p:ph type="sldNum" idx="12"/>
          </p:nvPr>
        </p:nvSpPr>
        <p:spPr>
          <a:ln/>
        </p:spPr>
        <p:txBody>
          <a:bodyPr/>
          <a:lstStyle>
            <a:lvl1pPr>
              <a:defRPr/>
            </a:lvl1pPr>
          </a:lstStyle>
          <a:p>
            <a:pPr>
              <a:defRPr/>
            </a:pPr>
            <a:fld id="{E6D511BC-4A6C-46B1-B3D4-79512F1EDF34}" type="slidenum">
              <a:rPr lang="de-DE" altLang="de-DE"/>
              <a:pPr>
                <a:defRPr/>
              </a:pPr>
              <a:t>‹Nr.›</a:t>
            </a:fld>
            <a:endParaRPr lang="de-DE" altLang="de-DE"/>
          </a:p>
        </p:txBody>
      </p:sp>
    </p:spTree>
    <p:extLst>
      <p:ext uri="{BB962C8B-B14F-4D97-AF65-F5344CB8AC3E}">
        <p14:creationId xmlns:p14="http://schemas.microsoft.com/office/powerpoint/2010/main" val="216973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de-DE" altLang="de-DE"/>
          </a:p>
        </p:txBody>
      </p:sp>
      <p:sp>
        <p:nvSpPr>
          <p:cNvPr id="3" name="Rectangle 12"/>
          <p:cNvSpPr>
            <a:spLocks noGrp="1" noChangeArrowheads="1"/>
          </p:cNvSpPr>
          <p:nvPr>
            <p:ph type="ftr" idx="11"/>
          </p:nvPr>
        </p:nvSpPr>
        <p:spPr>
          <a:ln/>
        </p:spPr>
        <p:txBody>
          <a:bodyPr/>
          <a:lstStyle>
            <a:lvl1pPr>
              <a:defRPr/>
            </a:lvl1pPr>
          </a:lstStyle>
          <a:p>
            <a:pPr>
              <a:defRPr/>
            </a:pPr>
            <a:endParaRPr lang="de-DE" altLang="de-DE"/>
          </a:p>
        </p:txBody>
      </p:sp>
      <p:sp>
        <p:nvSpPr>
          <p:cNvPr id="4" name="Rectangle 13"/>
          <p:cNvSpPr>
            <a:spLocks noGrp="1" noChangeArrowheads="1"/>
          </p:cNvSpPr>
          <p:nvPr>
            <p:ph type="sldNum" idx="12"/>
          </p:nvPr>
        </p:nvSpPr>
        <p:spPr>
          <a:ln/>
        </p:spPr>
        <p:txBody>
          <a:bodyPr/>
          <a:lstStyle>
            <a:lvl1pPr>
              <a:defRPr/>
            </a:lvl1pPr>
          </a:lstStyle>
          <a:p>
            <a:pPr>
              <a:defRPr/>
            </a:pPr>
            <a:fld id="{1CB84E19-F44C-4ADE-AFB0-373690873F58}" type="slidenum">
              <a:rPr lang="de-DE" altLang="de-DE"/>
              <a:pPr>
                <a:defRPr/>
              </a:pPr>
              <a:t>‹Nr.›</a:t>
            </a:fld>
            <a:endParaRPr lang="de-DE" altLang="de-DE"/>
          </a:p>
        </p:txBody>
      </p:sp>
    </p:spTree>
    <p:extLst>
      <p:ext uri="{BB962C8B-B14F-4D97-AF65-F5344CB8AC3E}">
        <p14:creationId xmlns:p14="http://schemas.microsoft.com/office/powerpoint/2010/main" val="359602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5B2019D1-A231-4B40-8E59-B3AF3EF054AD}" type="slidenum">
              <a:rPr lang="de-DE" altLang="de-DE"/>
              <a:pPr>
                <a:defRPr/>
              </a:pPr>
              <a:t>‹Nr.›</a:t>
            </a:fld>
            <a:endParaRPr lang="de-DE" altLang="de-DE"/>
          </a:p>
        </p:txBody>
      </p:sp>
    </p:spTree>
    <p:extLst>
      <p:ext uri="{BB962C8B-B14F-4D97-AF65-F5344CB8AC3E}">
        <p14:creationId xmlns:p14="http://schemas.microsoft.com/office/powerpoint/2010/main" val="191143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FCA98FE3-266B-43FB-B885-528DB76DA460}"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536286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35D59DB4-FB8A-4A1D-BE42-8B70A097A379}" type="slidenum">
              <a:rPr lang="de-DE" altLang="de-DE"/>
              <a:pPr>
                <a:defRPr/>
              </a:pPr>
              <a:t>‹Nr.›</a:t>
            </a:fld>
            <a:endParaRPr lang="de-DE" altLang="de-DE"/>
          </a:p>
        </p:txBody>
      </p:sp>
    </p:spTree>
    <p:extLst>
      <p:ext uri="{BB962C8B-B14F-4D97-AF65-F5344CB8AC3E}">
        <p14:creationId xmlns:p14="http://schemas.microsoft.com/office/powerpoint/2010/main" val="48163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263D08C9-D25D-40F1-8721-58E2BF3DA5BB}" type="slidenum">
              <a:rPr lang="de-DE" altLang="de-DE"/>
              <a:pPr>
                <a:defRPr/>
              </a:pPr>
              <a:t>‹Nr.›</a:t>
            </a:fld>
            <a:endParaRPr lang="de-DE" altLang="de-DE"/>
          </a:p>
        </p:txBody>
      </p:sp>
    </p:spTree>
    <p:extLst>
      <p:ext uri="{BB962C8B-B14F-4D97-AF65-F5344CB8AC3E}">
        <p14:creationId xmlns:p14="http://schemas.microsoft.com/office/powerpoint/2010/main" val="365517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6525" y="1604963"/>
            <a:ext cx="2008188" cy="4506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4963"/>
            <a:ext cx="5876925" cy="45069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D75F519B-3902-4A93-9A56-98726A97B3EC}" type="slidenum">
              <a:rPr lang="de-DE" altLang="de-DE"/>
              <a:pPr>
                <a:defRPr/>
              </a:pPr>
              <a:t>‹Nr.›</a:t>
            </a:fld>
            <a:endParaRPr lang="de-DE" altLang="de-DE"/>
          </a:p>
        </p:txBody>
      </p:sp>
    </p:spTree>
    <p:extLst>
      <p:ext uri="{BB962C8B-B14F-4D97-AF65-F5344CB8AC3E}">
        <p14:creationId xmlns:p14="http://schemas.microsoft.com/office/powerpoint/2010/main" val="270849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736725"/>
            <a:ext cx="7762875" cy="1911350"/>
          </a:xfrm>
        </p:spPr>
        <p:txBody>
          <a:bodyPr/>
          <a:lstStyle/>
          <a:p>
            <a:r>
              <a:rPr lang="de-DE" smtClean="0"/>
              <a:t>Titelmasterformat durch Klicken bearbeiten</a:t>
            </a:r>
            <a:endParaRPr lang="de-DE"/>
          </a:p>
        </p:txBody>
      </p:sp>
      <p:sp>
        <p:nvSpPr>
          <p:cNvPr id="3" name="Rectangle 11"/>
          <p:cNvSpPr>
            <a:spLocks noGrp="1" noChangeArrowheads="1"/>
          </p:cNvSpPr>
          <p:nvPr>
            <p:ph type="dt" idx="10"/>
          </p:nvPr>
        </p:nvSpPr>
        <p:spPr>
          <a:ln/>
        </p:spPr>
        <p:txBody>
          <a:bodyPr/>
          <a:lstStyle>
            <a:lvl1pPr>
              <a:defRPr/>
            </a:lvl1pPr>
          </a:lstStyle>
          <a:p>
            <a:pPr>
              <a:defRPr/>
            </a:pPr>
            <a:endParaRPr lang="de-DE" altLang="de-DE"/>
          </a:p>
        </p:txBody>
      </p:sp>
      <p:sp>
        <p:nvSpPr>
          <p:cNvPr id="4" name="Rectangle 12"/>
          <p:cNvSpPr>
            <a:spLocks noGrp="1" noChangeArrowheads="1"/>
          </p:cNvSpPr>
          <p:nvPr>
            <p:ph type="ftr" idx="11"/>
          </p:nvPr>
        </p:nvSpPr>
        <p:spPr>
          <a:ln/>
        </p:spPr>
        <p:txBody>
          <a:bodyPr/>
          <a:lstStyle>
            <a:lvl1pPr>
              <a:defRPr/>
            </a:lvl1pPr>
          </a:lstStyle>
          <a:p>
            <a:pPr>
              <a:defRPr/>
            </a:pPr>
            <a:endParaRPr lang="de-DE" altLang="de-DE"/>
          </a:p>
        </p:txBody>
      </p:sp>
      <p:sp>
        <p:nvSpPr>
          <p:cNvPr id="5" name="Rectangle 13"/>
          <p:cNvSpPr>
            <a:spLocks noGrp="1" noChangeArrowheads="1"/>
          </p:cNvSpPr>
          <p:nvPr>
            <p:ph type="sldNum" idx="12"/>
          </p:nvPr>
        </p:nvSpPr>
        <p:spPr>
          <a:ln/>
        </p:spPr>
        <p:txBody>
          <a:bodyPr/>
          <a:lstStyle>
            <a:lvl1pPr>
              <a:defRPr/>
            </a:lvl1pPr>
          </a:lstStyle>
          <a:p>
            <a:pPr>
              <a:defRPr/>
            </a:pPr>
            <a:fld id="{98F721B3-BE21-4491-B831-807B5124804F}" type="slidenum">
              <a:rPr lang="de-DE" altLang="de-DE"/>
              <a:pPr>
                <a:defRPr/>
              </a:pPr>
              <a:t>‹Nr.›</a:t>
            </a:fld>
            <a:endParaRPr lang="de-DE" altLang="de-DE"/>
          </a:p>
        </p:txBody>
      </p:sp>
    </p:spTree>
    <p:extLst>
      <p:ext uri="{BB962C8B-B14F-4D97-AF65-F5344CB8AC3E}">
        <p14:creationId xmlns:p14="http://schemas.microsoft.com/office/powerpoint/2010/main" val="2549615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2964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933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40505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388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18091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32612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951475AE-E3CA-4188-8B32-AC2BAF8E7FF0}"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5988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1810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60129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517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89731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71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0909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3592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334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1485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37229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3838" cy="4600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600200"/>
            <a:ext cx="4033837" cy="4600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ADE98962-D7CC-4C3C-A98D-3DEFBF7B6DFD}"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9784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99608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42793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329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326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58774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43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8168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946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313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658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
          <p:cNvSpPr>
            <a:spLocks noGrp="1" noChangeArrowheads="1"/>
          </p:cNvSpPr>
          <p:nvPr>
            <p:ph type="dt" idx="10"/>
          </p:nvPr>
        </p:nvSpPr>
        <p:spPr>
          <a:ln/>
        </p:spPr>
        <p:txBody>
          <a:bodyPr/>
          <a:lstStyle>
            <a:lvl1pPr>
              <a:defRPr/>
            </a:lvl1pPr>
          </a:lstStyle>
          <a:p>
            <a:pPr>
              <a:defRPr/>
            </a:pPr>
            <a:endParaRPr lang="de-DE" altLang="de-DE"/>
          </a:p>
        </p:txBody>
      </p:sp>
      <p:sp>
        <p:nvSpPr>
          <p:cNvPr id="8" name="Rectangle 2"/>
          <p:cNvSpPr>
            <a:spLocks noGrp="1" noChangeArrowheads="1"/>
          </p:cNvSpPr>
          <p:nvPr>
            <p:ph type="sldNum" idx="11"/>
          </p:nvPr>
        </p:nvSpPr>
        <p:spPr>
          <a:ln/>
        </p:spPr>
        <p:txBody>
          <a:bodyPr/>
          <a:lstStyle>
            <a:lvl1pPr>
              <a:defRPr/>
            </a:lvl1pPr>
          </a:lstStyle>
          <a:p>
            <a:pPr>
              <a:defRPr/>
            </a:pPr>
            <a:fld id="{3C7C9DCF-3BDC-4751-9940-3AB90EF832CD}" type="slidenum">
              <a:rPr lang="de-DE" altLang="de-DE"/>
              <a:pPr>
                <a:defRPr/>
              </a:pPr>
              <a:t>‹Nr.›</a:t>
            </a:fld>
            <a:endParaRPr lang="de-DE" altLang="de-DE"/>
          </a:p>
        </p:txBody>
      </p:sp>
      <p:sp>
        <p:nvSpPr>
          <p:cNvPr id="9"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302102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2734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28693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5644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7826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032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75808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3549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749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3504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9755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
          <p:cNvSpPr>
            <a:spLocks noGrp="1" noChangeArrowheads="1"/>
          </p:cNvSpPr>
          <p:nvPr>
            <p:ph type="dt" idx="10"/>
          </p:nvPr>
        </p:nvSpPr>
        <p:spPr>
          <a:ln/>
        </p:spPr>
        <p:txBody>
          <a:bodyPr/>
          <a:lstStyle>
            <a:lvl1pPr>
              <a:defRPr/>
            </a:lvl1pPr>
          </a:lstStyle>
          <a:p>
            <a:pPr>
              <a:defRPr/>
            </a:pPr>
            <a:endParaRPr lang="de-DE" altLang="de-DE"/>
          </a:p>
        </p:txBody>
      </p:sp>
      <p:sp>
        <p:nvSpPr>
          <p:cNvPr id="4" name="Rectangle 2"/>
          <p:cNvSpPr>
            <a:spLocks noGrp="1" noChangeArrowheads="1"/>
          </p:cNvSpPr>
          <p:nvPr>
            <p:ph type="sldNum" idx="11"/>
          </p:nvPr>
        </p:nvSpPr>
        <p:spPr>
          <a:ln/>
        </p:spPr>
        <p:txBody>
          <a:bodyPr/>
          <a:lstStyle>
            <a:lvl1pPr>
              <a:defRPr/>
            </a:lvl1pPr>
          </a:lstStyle>
          <a:p>
            <a:pPr>
              <a:defRPr/>
            </a:pPr>
            <a:fld id="{BB9B48F6-9B06-4CEB-ABED-241FD4573130}" type="slidenum">
              <a:rPr lang="de-DE" altLang="de-DE"/>
              <a:pPr>
                <a:defRPr/>
              </a:pPr>
              <a:t>‹Nr.›</a:t>
            </a:fld>
            <a:endParaRPr lang="de-DE" altLang="de-DE"/>
          </a:p>
        </p:txBody>
      </p:sp>
      <p:sp>
        <p:nvSpPr>
          <p:cNvPr id="5"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275811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111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5945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14889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18402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6441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74642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0083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0114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6555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218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de-DE" altLang="de-DE"/>
          </a:p>
        </p:txBody>
      </p:sp>
      <p:sp>
        <p:nvSpPr>
          <p:cNvPr id="3" name="Rectangle 2"/>
          <p:cNvSpPr>
            <a:spLocks noGrp="1" noChangeArrowheads="1"/>
          </p:cNvSpPr>
          <p:nvPr>
            <p:ph type="sldNum" idx="11"/>
          </p:nvPr>
        </p:nvSpPr>
        <p:spPr>
          <a:ln/>
        </p:spPr>
        <p:txBody>
          <a:bodyPr/>
          <a:lstStyle>
            <a:lvl1pPr>
              <a:defRPr/>
            </a:lvl1pPr>
          </a:lstStyle>
          <a:p>
            <a:pPr>
              <a:defRPr/>
            </a:pPr>
            <a:fld id="{5CCEC223-F748-4296-90A3-213E59475E00}" type="slidenum">
              <a:rPr lang="de-DE" altLang="de-DE"/>
              <a:pPr>
                <a:defRPr/>
              </a:pPr>
              <a:t>‹Nr.›</a:t>
            </a:fld>
            <a:endParaRPr lang="de-DE" altLang="de-DE"/>
          </a:p>
        </p:txBody>
      </p:sp>
      <p:sp>
        <p:nvSpPr>
          <p:cNvPr id="4"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634404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00016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1428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1055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0521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2173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18637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082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9989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620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54651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B1C0C61D-4EA5-4978-8D56-643084115177}"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0063132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9759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91224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4511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682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0375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898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23615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285624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1326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6897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4A7EFE3B-0083-4BCF-B1AD-E19D50E57DAD}"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753354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6418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01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966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273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1356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2941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290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tiff"/><Relationship Id="rId2" Type="http://schemas.openxmlformats.org/officeDocument/2006/relationships/slideLayout" Target="../slideLayouts/slideLayout25.xml"/><Relationship Id="rId16"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emf"/><Relationship Id="rId2" Type="http://schemas.openxmlformats.org/officeDocument/2006/relationships/slideLayout" Target="../slideLayouts/slideLayout38.xml"/><Relationship Id="rId16" Type="http://schemas.openxmlformats.org/officeDocument/2006/relationships/image" Target="../media/image3.tif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emf"/><Relationship Id="rId2" Type="http://schemas.openxmlformats.org/officeDocument/2006/relationships/slideLayout" Target="../slideLayouts/slideLayout50.xml"/><Relationship Id="rId16" Type="http://schemas.openxmlformats.org/officeDocument/2006/relationships/image" Target="../media/image3.tif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emf"/><Relationship Id="rId2" Type="http://schemas.openxmlformats.org/officeDocument/2006/relationships/slideLayout" Target="../slideLayouts/slideLayout62.xml"/><Relationship Id="rId16" Type="http://schemas.openxmlformats.org/officeDocument/2006/relationships/image" Target="../media/image3.tif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4.emf"/><Relationship Id="rId2" Type="http://schemas.openxmlformats.org/officeDocument/2006/relationships/slideLayout" Target="../slideLayouts/slideLayout74.xml"/><Relationship Id="rId16" Type="http://schemas.openxmlformats.org/officeDocument/2006/relationships/image" Target="../media/image3.tiff"/><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4.emf"/><Relationship Id="rId2" Type="http://schemas.openxmlformats.org/officeDocument/2006/relationships/slideLayout" Target="../slideLayouts/slideLayout86.xml"/><Relationship Id="rId16" Type="http://schemas.openxmlformats.org/officeDocument/2006/relationships/image" Target="../media/image3.tif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jpe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249988"/>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de-DE" altLang="de-DE"/>
          </a:p>
        </p:txBody>
      </p:sp>
      <p:sp>
        <p:nvSpPr>
          <p:cNvPr id="1026" name="Rectangle 2"/>
          <p:cNvSpPr>
            <a:spLocks noGrp="1" noChangeArrowheads="1"/>
          </p:cNvSpPr>
          <p:nvPr>
            <p:ph type="sldNum"/>
          </p:nvPr>
        </p:nvSpPr>
        <p:spPr bwMode="auto">
          <a:xfrm>
            <a:off x="6553200" y="6248400"/>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fld id="{41F18CF7-82BE-4593-9CF1-E9F0F16D0D76}" type="slidenum">
              <a:rPr lang="de-DE" altLang="de-DE"/>
              <a:pPr>
                <a:defRPr/>
              </a:pPr>
              <a:t>‹Nr.›</a:t>
            </a:fld>
            <a:endParaRPr lang="de-DE" altLang="de-DE"/>
          </a:p>
        </p:txBody>
      </p:sp>
      <p:grpSp>
        <p:nvGrpSpPr>
          <p:cNvPr id="1028" name="Group 3"/>
          <p:cNvGrpSpPr>
            <a:grpSpLocks/>
          </p:cNvGrpSpPr>
          <p:nvPr/>
        </p:nvGrpSpPr>
        <p:grpSpPr bwMode="auto">
          <a:xfrm>
            <a:off x="0" y="0"/>
            <a:ext cx="9131300" cy="6840538"/>
            <a:chOff x="0" y="0"/>
            <a:chExt cx="5752" cy="4309"/>
          </a:xfrm>
        </p:grpSpPr>
        <p:grpSp>
          <p:nvGrpSpPr>
            <p:cNvPr id="1032" name="Group 4"/>
            <p:cNvGrpSpPr>
              <a:grpSpLocks/>
            </p:cNvGrpSpPr>
            <p:nvPr/>
          </p:nvGrpSpPr>
          <p:grpSpPr bwMode="auto">
            <a:xfrm>
              <a:off x="1728" y="2230"/>
              <a:ext cx="4021" cy="2079"/>
              <a:chOff x="1728" y="2230"/>
              <a:chExt cx="4021" cy="2079"/>
            </a:xfrm>
          </p:grpSpPr>
          <p:sp>
            <p:nvSpPr>
              <p:cNvPr id="1035" name="Freeform 5"/>
              <p:cNvSpPr>
                <a:spLocks noChangeArrowheads="1"/>
              </p:cNvSpPr>
              <p:nvPr/>
            </p:nvSpPr>
            <p:spPr bwMode="auto">
              <a:xfrm>
                <a:off x="1728" y="2644"/>
                <a:ext cx="2876" cy="1665"/>
              </a:xfrm>
              <a:custGeom>
                <a:avLst/>
                <a:gdLst>
                  <a:gd name="T0" fmla="*/ 2728 w 2882"/>
                  <a:gd name="T1" fmla="*/ 524 h 1671"/>
                  <a:gd name="T2" fmla="*/ 2622 w 2882"/>
                  <a:gd name="T3" fmla="*/ 480 h 1671"/>
                  <a:gd name="T4" fmla="*/ 2470 w 2882"/>
                  <a:gd name="T5" fmla="*/ 420 h 1671"/>
                  <a:gd name="T6" fmla="*/ 2193 w 2882"/>
                  <a:gd name="T7" fmla="*/ 341 h 1671"/>
                  <a:gd name="T8" fmla="*/ 1962 w 2882"/>
                  <a:gd name="T9" fmla="*/ 275 h 1671"/>
                  <a:gd name="T10" fmla="*/ 1799 w 2882"/>
                  <a:gd name="T11" fmla="*/ 210 h 1671"/>
                  <a:gd name="T12" fmla="*/ 1685 w 2882"/>
                  <a:gd name="T13" fmla="*/ 150 h 1671"/>
                  <a:gd name="T14" fmla="*/ 1622 w 2882"/>
                  <a:gd name="T15" fmla="*/ 103 h 1671"/>
                  <a:gd name="T16" fmla="*/ 1584 w 2882"/>
                  <a:gd name="T17" fmla="*/ 60 h 1671"/>
                  <a:gd name="T18" fmla="*/ 1573 w 2882"/>
                  <a:gd name="T19" fmla="*/ 27 h 1671"/>
                  <a:gd name="T20" fmla="*/ 1579 w 2882"/>
                  <a:gd name="T21" fmla="*/ 0 h 1671"/>
                  <a:gd name="T22" fmla="*/ 1551 w 2882"/>
                  <a:gd name="T23" fmla="*/ 49 h 1671"/>
                  <a:gd name="T24" fmla="*/ 1562 w 2882"/>
                  <a:gd name="T25" fmla="*/ 98 h 1671"/>
                  <a:gd name="T26" fmla="*/ 1611 w 2882"/>
                  <a:gd name="T27" fmla="*/ 139 h 1671"/>
                  <a:gd name="T28" fmla="*/ 1680 w 2882"/>
                  <a:gd name="T29" fmla="*/ 183 h 1671"/>
                  <a:gd name="T30" fmla="*/ 1783 w 2882"/>
                  <a:gd name="T31" fmla="*/ 226 h 1671"/>
                  <a:gd name="T32" fmla="*/ 2032 w 2882"/>
                  <a:gd name="T33" fmla="*/ 308 h 1671"/>
                  <a:gd name="T34" fmla="*/ 2275 w 2882"/>
                  <a:gd name="T35" fmla="*/ 379 h 1671"/>
                  <a:gd name="T36" fmla="*/ 2454 w 2882"/>
                  <a:gd name="T37" fmla="*/ 431 h 1671"/>
                  <a:gd name="T38" fmla="*/ 2595 w 2882"/>
                  <a:gd name="T39" fmla="*/ 480 h 1671"/>
                  <a:gd name="T40" fmla="*/ 2696 w 2882"/>
                  <a:gd name="T41" fmla="*/ 524 h 1671"/>
                  <a:gd name="T42" fmla="*/ 2756 w 2882"/>
                  <a:gd name="T43" fmla="*/ 556 h 1671"/>
                  <a:gd name="T44" fmla="*/ 2783 w 2882"/>
                  <a:gd name="T45" fmla="*/ 589 h 1671"/>
                  <a:gd name="T46" fmla="*/ 2783 w 2882"/>
                  <a:gd name="T47" fmla="*/ 638 h 1671"/>
                  <a:gd name="T48" fmla="*/ 2750 w 2882"/>
                  <a:gd name="T49" fmla="*/ 687 h 1671"/>
                  <a:gd name="T50" fmla="*/ 2680 w 2882"/>
                  <a:gd name="T51" fmla="*/ 729 h 1671"/>
                  <a:gd name="T52" fmla="*/ 2579 w 2882"/>
                  <a:gd name="T53" fmla="*/ 772 h 1671"/>
                  <a:gd name="T54" fmla="*/ 2448 w 2882"/>
                  <a:gd name="T55" fmla="*/ 816 h 1671"/>
                  <a:gd name="T56" fmla="*/ 2291 w 2882"/>
                  <a:gd name="T57" fmla="*/ 859 h 1671"/>
                  <a:gd name="T58" fmla="*/ 2022 w 2882"/>
                  <a:gd name="T59" fmla="*/ 924 h 1671"/>
                  <a:gd name="T60" fmla="*/ 1600 w 2882"/>
                  <a:gd name="T61" fmla="*/ 1026 h 1671"/>
                  <a:gd name="T62" fmla="*/ 1141 w 2882"/>
                  <a:gd name="T63" fmla="*/ 1156 h 1671"/>
                  <a:gd name="T64" fmla="*/ 671 w 2882"/>
                  <a:gd name="T65" fmla="*/ 1318 h 1671"/>
                  <a:gd name="T66" fmla="*/ 217 w 2882"/>
                  <a:gd name="T67" fmla="*/ 1533 h 1671"/>
                  <a:gd name="T68" fmla="*/ 351 w 2882"/>
                  <a:gd name="T69" fmla="*/ 1659 h 1671"/>
                  <a:gd name="T70" fmla="*/ 750 w 2882"/>
                  <a:gd name="T71" fmla="*/ 1459 h 1671"/>
                  <a:gd name="T72" fmla="*/ 1141 w 2882"/>
                  <a:gd name="T73" fmla="*/ 1301 h 1671"/>
                  <a:gd name="T74" fmla="*/ 1513 w 2882"/>
                  <a:gd name="T75" fmla="*/ 1178 h 1671"/>
                  <a:gd name="T76" fmla="*/ 1853 w 2882"/>
                  <a:gd name="T77" fmla="*/ 1075 h 1671"/>
                  <a:gd name="T78" fmla="*/ 2156 w 2882"/>
                  <a:gd name="T79" fmla="*/ 999 h 1671"/>
                  <a:gd name="T80" fmla="*/ 2416 w 2882"/>
                  <a:gd name="T81" fmla="*/ 941 h 1671"/>
                  <a:gd name="T82" fmla="*/ 2616 w 2882"/>
                  <a:gd name="T83" fmla="*/ 886 h 1671"/>
                  <a:gd name="T84" fmla="*/ 2750 w 2882"/>
                  <a:gd name="T85" fmla="*/ 832 h 1671"/>
                  <a:gd name="T86" fmla="*/ 2815 w 2882"/>
                  <a:gd name="T87" fmla="*/ 788 h 1671"/>
                  <a:gd name="T88" fmla="*/ 2853 w 2882"/>
                  <a:gd name="T89" fmla="*/ 739 h 1671"/>
                  <a:gd name="T90" fmla="*/ 2870 w 2882"/>
                  <a:gd name="T91" fmla="*/ 696 h 1671"/>
                  <a:gd name="T92" fmla="*/ 2842 w 2882"/>
                  <a:gd name="T93" fmla="*/ 616 h 1671"/>
                  <a:gd name="T94" fmla="*/ 2788 w 2882"/>
                  <a:gd name="T95" fmla="*/ 556 h 1671"/>
                  <a:gd name="T96" fmla="*/ 2761 w 2882"/>
                  <a:gd name="T97" fmla="*/ 540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 name="Freeform 6"/>
              <p:cNvSpPr>
                <a:spLocks noChangeArrowheads="1"/>
              </p:cNvSpPr>
              <p:nvPr/>
            </p:nvSpPr>
            <p:spPr bwMode="auto">
              <a:xfrm>
                <a:off x="4170" y="2671"/>
                <a:ext cx="1253" cy="805"/>
              </a:xfrm>
              <a:custGeom>
                <a:avLst/>
                <a:gdLst>
                  <a:gd name="T0" fmla="*/ 1247 w 1259"/>
                  <a:gd name="T1" fmla="*/ 605 h 811"/>
                  <a:gd name="T2" fmla="*/ 1236 w 1259"/>
                  <a:gd name="T3" fmla="*/ 580 h 811"/>
                  <a:gd name="T4" fmla="*/ 1225 w 1259"/>
                  <a:gd name="T5" fmla="*/ 558 h 811"/>
                  <a:gd name="T6" fmla="*/ 1204 w 1259"/>
                  <a:gd name="T7" fmla="*/ 531 h 811"/>
                  <a:gd name="T8" fmla="*/ 1176 w 1259"/>
                  <a:gd name="T9" fmla="*/ 509 h 811"/>
                  <a:gd name="T10" fmla="*/ 1113 w 1259"/>
                  <a:gd name="T11" fmla="*/ 471 h 811"/>
                  <a:gd name="T12" fmla="*/ 1032 w 1259"/>
                  <a:gd name="T13" fmla="*/ 435 h 811"/>
                  <a:gd name="T14" fmla="*/ 936 w 1259"/>
                  <a:gd name="T15" fmla="*/ 402 h 811"/>
                  <a:gd name="T16" fmla="*/ 833 w 1259"/>
                  <a:gd name="T17" fmla="*/ 375 h 811"/>
                  <a:gd name="T18" fmla="*/ 721 w 1259"/>
                  <a:gd name="T19" fmla="*/ 342 h 811"/>
                  <a:gd name="T20" fmla="*/ 607 w 1259"/>
                  <a:gd name="T21" fmla="*/ 317 h 811"/>
                  <a:gd name="T22" fmla="*/ 495 w 1259"/>
                  <a:gd name="T23" fmla="*/ 290 h 811"/>
                  <a:gd name="T24" fmla="*/ 387 w 1259"/>
                  <a:gd name="T25" fmla="*/ 257 h 811"/>
                  <a:gd name="T26" fmla="*/ 286 w 1259"/>
                  <a:gd name="T27" fmla="*/ 225 h 811"/>
                  <a:gd name="T28" fmla="*/ 193 w 1259"/>
                  <a:gd name="T29" fmla="*/ 194 h 811"/>
                  <a:gd name="T30" fmla="*/ 117 w 1259"/>
                  <a:gd name="T31" fmla="*/ 150 h 811"/>
                  <a:gd name="T32" fmla="*/ 54 w 1259"/>
                  <a:gd name="T33" fmla="*/ 107 h 811"/>
                  <a:gd name="T34" fmla="*/ 33 w 1259"/>
                  <a:gd name="T35" fmla="*/ 85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5 h 811"/>
                  <a:gd name="T52" fmla="*/ 33 w 1259"/>
                  <a:gd name="T53" fmla="*/ 112 h 811"/>
                  <a:gd name="T54" fmla="*/ 54 w 1259"/>
                  <a:gd name="T55" fmla="*/ 140 h 811"/>
                  <a:gd name="T56" fmla="*/ 87 w 1259"/>
                  <a:gd name="T57" fmla="*/ 172 h 811"/>
                  <a:gd name="T58" fmla="*/ 123 w 1259"/>
                  <a:gd name="T59" fmla="*/ 203 h 811"/>
                  <a:gd name="T60" fmla="*/ 177 w 1259"/>
                  <a:gd name="T61" fmla="*/ 236 h 811"/>
                  <a:gd name="T62" fmla="*/ 242 w 1259"/>
                  <a:gd name="T63" fmla="*/ 274 h 811"/>
                  <a:gd name="T64" fmla="*/ 322 w 1259"/>
                  <a:gd name="T65" fmla="*/ 306 h 811"/>
                  <a:gd name="T66" fmla="*/ 414 w 1259"/>
                  <a:gd name="T67" fmla="*/ 342 h 811"/>
                  <a:gd name="T68" fmla="*/ 521 w 1259"/>
                  <a:gd name="T69" fmla="*/ 375 h 811"/>
                  <a:gd name="T70" fmla="*/ 651 w 1259"/>
                  <a:gd name="T71" fmla="*/ 408 h 811"/>
                  <a:gd name="T72" fmla="*/ 741 w 1259"/>
                  <a:gd name="T73" fmla="*/ 429 h 811"/>
                  <a:gd name="T74" fmla="*/ 822 w 1259"/>
                  <a:gd name="T75" fmla="*/ 457 h 811"/>
                  <a:gd name="T76" fmla="*/ 893 w 1259"/>
                  <a:gd name="T77" fmla="*/ 482 h 811"/>
                  <a:gd name="T78" fmla="*/ 956 w 1259"/>
                  <a:gd name="T79" fmla="*/ 504 h 811"/>
                  <a:gd name="T80" fmla="*/ 1005 w 1259"/>
                  <a:gd name="T81" fmla="*/ 531 h 811"/>
                  <a:gd name="T82" fmla="*/ 1043 w 1259"/>
                  <a:gd name="T83" fmla="*/ 558 h 811"/>
                  <a:gd name="T84" fmla="*/ 1070 w 1259"/>
                  <a:gd name="T85" fmla="*/ 585 h 811"/>
                  <a:gd name="T86" fmla="*/ 1092 w 1259"/>
                  <a:gd name="T87" fmla="*/ 610 h 811"/>
                  <a:gd name="T88" fmla="*/ 1102 w 1259"/>
                  <a:gd name="T89" fmla="*/ 638 h 811"/>
                  <a:gd name="T90" fmla="*/ 1108 w 1259"/>
                  <a:gd name="T91" fmla="*/ 665 h 811"/>
                  <a:gd name="T92" fmla="*/ 1102 w 1259"/>
                  <a:gd name="T93" fmla="*/ 687 h 811"/>
                  <a:gd name="T94" fmla="*/ 1086 w 1259"/>
                  <a:gd name="T95" fmla="*/ 714 h 811"/>
                  <a:gd name="T96" fmla="*/ 1070 w 1259"/>
                  <a:gd name="T97" fmla="*/ 735 h 811"/>
                  <a:gd name="T98" fmla="*/ 1043 w 1259"/>
                  <a:gd name="T99" fmla="*/ 755 h 811"/>
                  <a:gd name="T100" fmla="*/ 1005 w 1259"/>
                  <a:gd name="T101" fmla="*/ 777 h 811"/>
                  <a:gd name="T102" fmla="*/ 967 w 1259"/>
                  <a:gd name="T103" fmla="*/ 799 h 811"/>
                  <a:gd name="T104" fmla="*/ 1037 w 1259"/>
                  <a:gd name="T105" fmla="*/ 777 h 811"/>
                  <a:gd name="T106" fmla="*/ 1097 w 1259"/>
                  <a:gd name="T107" fmla="*/ 755 h 811"/>
                  <a:gd name="T108" fmla="*/ 1145 w 1259"/>
                  <a:gd name="T109" fmla="*/ 735 h 811"/>
                  <a:gd name="T110" fmla="*/ 1187 w 1259"/>
                  <a:gd name="T111" fmla="*/ 714 h 811"/>
                  <a:gd name="T112" fmla="*/ 1214 w 1259"/>
                  <a:gd name="T113" fmla="*/ 692 h 811"/>
                  <a:gd name="T114" fmla="*/ 1236 w 1259"/>
                  <a:gd name="T115" fmla="*/ 665 h 811"/>
                  <a:gd name="T116" fmla="*/ 1247 w 1259"/>
                  <a:gd name="T117" fmla="*/ 638 h 811"/>
                  <a:gd name="T118" fmla="*/ 1247 w 1259"/>
                  <a:gd name="T119" fmla="*/ 605 h 811"/>
                  <a:gd name="T120" fmla="*/ 1247 w 1259"/>
                  <a:gd name="T121" fmla="*/ 60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 name="Freeform 7"/>
              <p:cNvSpPr>
                <a:spLocks noChangeArrowheads="1"/>
              </p:cNvSpPr>
              <p:nvPr/>
            </p:nvSpPr>
            <p:spPr bwMode="auto">
              <a:xfrm>
                <a:off x="2900" y="3346"/>
                <a:ext cx="2843" cy="963"/>
              </a:xfrm>
              <a:custGeom>
                <a:avLst/>
                <a:gdLst>
                  <a:gd name="T0" fmla="*/ 92 w 2849"/>
                  <a:gd name="T1" fmla="*/ 946 h 969"/>
                  <a:gd name="T2" fmla="*/ 0 w 2849"/>
                  <a:gd name="T3" fmla="*/ 957 h 969"/>
                  <a:gd name="T4" fmla="*/ 389 w 2849"/>
                  <a:gd name="T5" fmla="*/ 957 h 969"/>
                  <a:gd name="T6" fmla="*/ 432 w 2849"/>
                  <a:gd name="T7" fmla="*/ 935 h 969"/>
                  <a:gd name="T8" fmla="*/ 481 w 2849"/>
                  <a:gd name="T9" fmla="*/ 902 h 969"/>
                  <a:gd name="T10" fmla="*/ 552 w 2849"/>
                  <a:gd name="T11" fmla="*/ 866 h 969"/>
                  <a:gd name="T12" fmla="*/ 633 w 2849"/>
                  <a:gd name="T13" fmla="*/ 828 h 969"/>
                  <a:gd name="T14" fmla="*/ 723 w 2849"/>
                  <a:gd name="T15" fmla="*/ 784 h 969"/>
                  <a:gd name="T16" fmla="*/ 832 w 2849"/>
                  <a:gd name="T17" fmla="*/ 735 h 969"/>
                  <a:gd name="T18" fmla="*/ 957 w 2849"/>
                  <a:gd name="T19" fmla="*/ 688 h 969"/>
                  <a:gd name="T20" fmla="*/ 1098 w 2849"/>
                  <a:gd name="T21" fmla="*/ 634 h 969"/>
                  <a:gd name="T22" fmla="*/ 1253 w 2849"/>
                  <a:gd name="T23" fmla="*/ 574 h 969"/>
                  <a:gd name="T24" fmla="*/ 1427 w 2849"/>
                  <a:gd name="T25" fmla="*/ 516 h 969"/>
                  <a:gd name="T26" fmla="*/ 1617 w 2849"/>
                  <a:gd name="T27" fmla="*/ 456 h 969"/>
                  <a:gd name="T28" fmla="*/ 1821 w 2849"/>
                  <a:gd name="T29" fmla="*/ 399 h 969"/>
                  <a:gd name="T30" fmla="*/ 2049 w 2849"/>
                  <a:gd name="T31" fmla="*/ 339 h 969"/>
                  <a:gd name="T32" fmla="*/ 2291 w 2849"/>
                  <a:gd name="T33" fmla="*/ 279 h 969"/>
                  <a:gd name="T34" fmla="*/ 2557 w 2849"/>
                  <a:gd name="T35" fmla="*/ 221 h 969"/>
                  <a:gd name="T36" fmla="*/ 2837 w 2849"/>
                  <a:gd name="T37" fmla="*/ 161 h 969"/>
                  <a:gd name="T38" fmla="*/ 2837 w 2849"/>
                  <a:gd name="T39" fmla="*/ 0 h 969"/>
                  <a:gd name="T40" fmla="*/ 2805 w 2849"/>
                  <a:gd name="T41" fmla="*/ 16 h 969"/>
                  <a:gd name="T42" fmla="*/ 2761 w 2849"/>
                  <a:gd name="T43" fmla="*/ 33 h 969"/>
                  <a:gd name="T44" fmla="*/ 2707 w 2849"/>
                  <a:gd name="T45" fmla="*/ 54 h 969"/>
                  <a:gd name="T46" fmla="*/ 2636 w 2849"/>
                  <a:gd name="T47" fmla="*/ 76 h 969"/>
                  <a:gd name="T48" fmla="*/ 2562 w 2849"/>
                  <a:gd name="T49" fmla="*/ 96 h 969"/>
                  <a:gd name="T50" fmla="*/ 2481 w 2849"/>
                  <a:gd name="T51" fmla="*/ 118 h 969"/>
                  <a:gd name="T52" fmla="*/ 2389 w 2849"/>
                  <a:gd name="T53" fmla="*/ 145 h 969"/>
                  <a:gd name="T54" fmla="*/ 2291 w 2849"/>
                  <a:gd name="T55" fmla="*/ 167 h 969"/>
                  <a:gd name="T56" fmla="*/ 2087 w 2849"/>
                  <a:gd name="T57" fmla="*/ 221 h 969"/>
                  <a:gd name="T58" fmla="*/ 1881 w 2849"/>
                  <a:gd name="T59" fmla="*/ 273 h 969"/>
                  <a:gd name="T60" fmla="*/ 1680 w 2849"/>
                  <a:gd name="T61" fmla="*/ 322 h 969"/>
                  <a:gd name="T62" fmla="*/ 1584 w 2849"/>
                  <a:gd name="T63" fmla="*/ 350 h 969"/>
                  <a:gd name="T64" fmla="*/ 1497 w 2849"/>
                  <a:gd name="T65" fmla="*/ 377 h 969"/>
                  <a:gd name="T66" fmla="*/ 1103 w 2849"/>
                  <a:gd name="T67" fmla="*/ 500 h 969"/>
                  <a:gd name="T68" fmla="*/ 908 w 2849"/>
                  <a:gd name="T69" fmla="*/ 569 h 969"/>
                  <a:gd name="T70" fmla="*/ 723 w 2849"/>
                  <a:gd name="T71" fmla="*/ 639 h 969"/>
                  <a:gd name="T72" fmla="*/ 546 w 2849"/>
                  <a:gd name="T73" fmla="*/ 710 h 969"/>
                  <a:gd name="T74" fmla="*/ 378 w 2849"/>
                  <a:gd name="T75" fmla="*/ 784 h 969"/>
                  <a:gd name="T76" fmla="*/ 228 w 2849"/>
                  <a:gd name="T77" fmla="*/ 866 h 969"/>
                  <a:gd name="T78" fmla="*/ 92 w 2849"/>
                  <a:gd name="T79" fmla="*/ 946 h 969"/>
                  <a:gd name="T80" fmla="*/ 92 w 2849"/>
                  <a:gd name="T81" fmla="*/ 946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 name="Freeform 8"/>
              <p:cNvSpPr>
                <a:spLocks noChangeArrowheads="1"/>
              </p:cNvSpPr>
              <p:nvPr/>
            </p:nvSpPr>
            <p:spPr bwMode="auto">
              <a:xfrm>
                <a:off x="2748" y="2230"/>
                <a:ext cx="3001" cy="2079"/>
              </a:xfrm>
              <a:custGeom>
                <a:avLst/>
                <a:gdLst>
                  <a:gd name="T0" fmla="*/ 1427 w 3007"/>
                  <a:gd name="T1" fmla="*/ 472 h 2085"/>
                  <a:gd name="T2" fmla="*/ 1454 w 3007"/>
                  <a:gd name="T3" fmla="*/ 524 h 2085"/>
                  <a:gd name="T4" fmla="*/ 1535 w 3007"/>
                  <a:gd name="T5" fmla="*/ 589 h 2085"/>
                  <a:gd name="T6" fmla="*/ 1709 w 3007"/>
                  <a:gd name="T7" fmla="*/ 666 h 2085"/>
                  <a:gd name="T8" fmla="*/ 1919 w 3007"/>
                  <a:gd name="T9" fmla="*/ 731 h 2085"/>
                  <a:gd name="T10" fmla="*/ 2147 w 3007"/>
                  <a:gd name="T11" fmla="*/ 785 h 2085"/>
                  <a:gd name="T12" fmla="*/ 2362 w 3007"/>
                  <a:gd name="T13" fmla="*/ 845 h 2085"/>
                  <a:gd name="T14" fmla="*/ 2541 w 3007"/>
                  <a:gd name="T15" fmla="*/ 914 h 2085"/>
                  <a:gd name="T16" fmla="*/ 2628 w 3007"/>
                  <a:gd name="T17" fmla="*/ 974 h 2085"/>
                  <a:gd name="T18" fmla="*/ 2666 w 3007"/>
                  <a:gd name="T19" fmla="*/ 1023 h 2085"/>
                  <a:gd name="T20" fmla="*/ 2671 w 3007"/>
                  <a:gd name="T21" fmla="*/ 1077 h 2085"/>
                  <a:gd name="T22" fmla="*/ 2655 w 3007"/>
                  <a:gd name="T23" fmla="*/ 1121 h 2085"/>
                  <a:gd name="T24" fmla="*/ 2606 w 3007"/>
                  <a:gd name="T25" fmla="*/ 1164 h 2085"/>
                  <a:gd name="T26" fmla="*/ 2535 w 3007"/>
                  <a:gd name="T27" fmla="*/ 1202 h 2085"/>
                  <a:gd name="T28" fmla="*/ 2438 w 3007"/>
                  <a:gd name="T29" fmla="*/ 1233 h 2085"/>
                  <a:gd name="T30" fmla="*/ 2318 w 3007"/>
                  <a:gd name="T31" fmla="*/ 1266 h 2085"/>
                  <a:gd name="T32" fmla="*/ 2098 w 3007"/>
                  <a:gd name="T33" fmla="*/ 1320 h 2085"/>
                  <a:gd name="T34" fmla="*/ 1736 w 3007"/>
                  <a:gd name="T35" fmla="*/ 1413 h 2085"/>
                  <a:gd name="T36" fmla="*/ 1302 w 3007"/>
                  <a:gd name="T37" fmla="*/ 1532 h 2085"/>
                  <a:gd name="T38" fmla="*/ 816 w 3007"/>
                  <a:gd name="T39" fmla="*/ 1699 h 2085"/>
                  <a:gd name="T40" fmla="*/ 280 w 3007"/>
                  <a:gd name="T41" fmla="*/ 1931 h 2085"/>
                  <a:gd name="T42" fmla="*/ 152 w 3007"/>
                  <a:gd name="T43" fmla="*/ 2073 h 2085"/>
                  <a:gd name="T44" fmla="*/ 384 w 3007"/>
                  <a:gd name="T45" fmla="*/ 1980 h 2085"/>
                  <a:gd name="T46" fmla="*/ 698 w 3007"/>
                  <a:gd name="T47" fmla="*/ 1824 h 2085"/>
                  <a:gd name="T48" fmla="*/ 1060 w 3007"/>
                  <a:gd name="T49" fmla="*/ 1683 h 2085"/>
                  <a:gd name="T50" fmla="*/ 1655 w 3007"/>
                  <a:gd name="T51" fmla="*/ 1489 h 2085"/>
                  <a:gd name="T52" fmla="*/ 1837 w 3007"/>
                  <a:gd name="T53" fmla="*/ 1434 h 2085"/>
                  <a:gd name="T54" fmla="*/ 2244 w 3007"/>
                  <a:gd name="T55" fmla="*/ 1331 h 2085"/>
                  <a:gd name="T56" fmla="*/ 2541 w 3007"/>
                  <a:gd name="T57" fmla="*/ 1255 h 2085"/>
                  <a:gd name="T58" fmla="*/ 2720 w 3007"/>
                  <a:gd name="T59" fmla="*/ 1208 h 2085"/>
                  <a:gd name="T60" fmla="*/ 2864 w 3007"/>
                  <a:gd name="T61" fmla="*/ 1164 h 2085"/>
                  <a:gd name="T62" fmla="*/ 2962 w 3007"/>
                  <a:gd name="T63" fmla="*/ 1126 h 2085"/>
                  <a:gd name="T64" fmla="*/ 2995 w 3007"/>
                  <a:gd name="T65" fmla="*/ 866 h 2085"/>
                  <a:gd name="T66" fmla="*/ 2848 w 3007"/>
                  <a:gd name="T67" fmla="*/ 840 h 2085"/>
                  <a:gd name="T68" fmla="*/ 2660 w 3007"/>
                  <a:gd name="T69" fmla="*/ 802 h 2085"/>
                  <a:gd name="T70" fmla="*/ 2448 w 3007"/>
                  <a:gd name="T71" fmla="*/ 753 h 2085"/>
                  <a:gd name="T72" fmla="*/ 2130 w 3007"/>
                  <a:gd name="T73" fmla="*/ 666 h 2085"/>
                  <a:gd name="T74" fmla="*/ 1951 w 3007"/>
                  <a:gd name="T75" fmla="*/ 600 h 2085"/>
                  <a:gd name="T76" fmla="*/ 1816 w 3007"/>
                  <a:gd name="T77" fmla="*/ 530 h 2085"/>
                  <a:gd name="T78" fmla="*/ 1761 w 3007"/>
                  <a:gd name="T79" fmla="*/ 472 h 2085"/>
                  <a:gd name="T80" fmla="*/ 1747 w 3007"/>
                  <a:gd name="T81" fmla="*/ 434 h 2085"/>
                  <a:gd name="T82" fmla="*/ 1772 w 3007"/>
                  <a:gd name="T83" fmla="*/ 379 h 2085"/>
                  <a:gd name="T84" fmla="*/ 1854 w 3007"/>
                  <a:gd name="T85" fmla="*/ 314 h 2085"/>
                  <a:gd name="T86" fmla="*/ 1978 w 3007"/>
                  <a:gd name="T87" fmla="*/ 265 h 2085"/>
                  <a:gd name="T88" fmla="*/ 2141 w 3007"/>
                  <a:gd name="T89" fmla="*/ 227 h 2085"/>
                  <a:gd name="T90" fmla="*/ 2421 w 3007"/>
                  <a:gd name="T91" fmla="*/ 178 h 2085"/>
                  <a:gd name="T92" fmla="*/ 2815 w 3007"/>
                  <a:gd name="T93" fmla="*/ 125 h 2085"/>
                  <a:gd name="T94" fmla="*/ 2995 w 3007"/>
                  <a:gd name="T95" fmla="*/ 87 h 2085"/>
                  <a:gd name="T96" fmla="*/ 2897 w 3007"/>
                  <a:gd name="T97" fmla="*/ 22 h 2085"/>
                  <a:gd name="T98" fmla="*/ 2666 w 3007"/>
                  <a:gd name="T99" fmla="*/ 66 h 2085"/>
                  <a:gd name="T100" fmla="*/ 2275 w 3007"/>
                  <a:gd name="T101" fmla="*/ 120 h 2085"/>
                  <a:gd name="T102" fmla="*/ 2022 w 3007"/>
                  <a:gd name="T103" fmla="*/ 158 h 2085"/>
                  <a:gd name="T104" fmla="*/ 1783 w 3007"/>
                  <a:gd name="T105" fmla="*/ 200 h 2085"/>
                  <a:gd name="T106" fmla="*/ 1595 w 3007"/>
                  <a:gd name="T107" fmla="*/ 259 h 2085"/>
                  <a:gd name="T108" fmla="*/ 1465 w 3007"/>
                  <a:gd name="T109" fmla="*/ 336 h 2085"/>
                  <a:gd name="T110" fmla="*/ 1432 w 3007"/>
                  <a:gd name="T111" fmla="*/ 385 h 2085"/>
                  <a:gd name="T112" fmla="*/ 1421 w 3007"/>
                  <a:gd name="T113" fmla="*/ 439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9" name="Freeform 9"/>
              <p:cNvSpPr>
                <a:spLocks noChangeArrowheads="1"/>
              </p:cNvSpPr>
              <p:nvPr/>
            </p:nvSpPr>
            <p:spPr bwMode="auto">
              <a:xfrm>
                <a:off x="4501" y="2317"/>
                <a:ext cx="1242" cy="533"/>
              </a:xfrm>
              <a:custGeom>
                <a:avLst/>
                <a:gdLst>
                  <a:gd name="T0" fmla="*/ 0 w 1248"/>
                  <a:gd name="T1" fmla="*/ 324 h 539"/>
                  <a:gd name="T2" fmla="*/ 0 w 1248"/>
                  <a:gd name="T3" fmla="*/ 352 h 539"/>
                  <a:gd name="T4" fmla="*/ 5 w 1248"/>
                  <a:gd name="T5" fmla="*/ 379 h 539"/>
                  <a:gd name="T6" fmla="*/ 27 w 1248"/>
                  <a:gd name="T7" fmla="*/ 404 h 539"/>
                  <a:gd name="T8" fmla="*/ 54 w 1248"/>
                  <a:gd name="T9" fmla="*/ 426 h 539"/>
                  <a:gd name="T10" fmla="*/ 92 w 1248"/>
                  <a:gd name="T11" fmla="*/ 453 h 539"/>
                  <a:gd name="T12" fmla="*/ 139 w 1248"/>
                  <a:gd name="T13" fmla="*/ 480 h 539"/>
                  <a:gd name="T14" fmla="*/ 193 w 1248"/>
                  <a:gd name="T15" fmla="*/ 500 h 539"/>
                  <a:gd name="T16" fmla="*/ 253 w 1248"/>
                  <a:gd name="T17" fmla="*/ 527 h 539"/>
                  <a:gd name="T18" fmla="*/ 210 w 1248"/>
                  <a:gd name="T19" fmla="*/ 505 h 539"/>
                  <a:gd name="T20" fmla="*/ 177 w 1248"/>
                  <a:gd name="T21" fmla="*/ 480 h 539"/>
                  <a:gd name="T22" fmla="*/ 155 w 1248"/>
                  <a:gd name="T23" fmla="*/ 458 h 539"/>
                  <a:gd name="T24" fmla="*/ 139 w 1248"/>
                  <a:gd name="T25" fmla="*/ 437 h 539"/>
                  <a:gd name="T26" fmla="*/ 134 w 1248"/>
                  <a:gd name="T27" fmla="*/ 415 h 539"/>
                  <a:gd name="T28" fmla="*/ 134 w 1248"/>
                  <a:gd name="T29" fmla="*/ 395 h 539"/>
                  <a:gd name="T30" fmla="*/ 139 w 1248"/>
                  <a:gd name="T31" fmla="*/ 373 h 539"/>
                  <a:gd name="T32" fmla="*/ 155 w 1248"/>
                  <a:gd name="T33" fmla="*/ 357 h 539"/>
                  <a:gd name="T34" fmla="*/ 177 w 1248"/>
                  <a:gd name="T35" fmla="*/ 335 h 539"/>
                  <a:gd name="T36" fmla="*/ 199 w 1248"/>
                  <a:gd name="T37" fmla="*/ 319 h 539"/>
                  <a:gd name="T38" fmla="*/ 264 w 1248"/>
                  <a:gd name="T39" fmla="*/ 288 h 539"/>
                  <a:gd name="T40" fmla="*/ 349 w 1248"/>
                  <a:gd name="T41" fmla="*/ 256 h 539"/>
                  <a:gd name="T42" fmla="*/ 441 w 1248"/>
                  <a:gd name="T43" fmla="*/ 228 h 539"/>
                  <a:gd name="T44" fmla="*/ 548 w 1248"/>
                  <a:gd name="T45" fmla="*/ 209 h 539"/>
                  <a:gd name="T46" fmla="*/ 656 w 1248"/>
                  <a:gd name="T47" fmla="*/ 187 h 539"/>
                  <a:gd name="T48" fmla="*/ 882 w 1248"/>
                  <a:gd name="T49" fmla="*/ 149 h 539"/>
                  <a:gd name="T50" fmla="*/ 983 w 1248"/>
                  <a:gd name="T51" fmla="*/ 133 h 539"/>
                  <a:gd name="T52" fmla="*/ 1081 w 1248"/>
                  <a:gd name="T53" fmla="*/ 118 h 539"/>
                  <a:gd name="T54" fmla="*/ 1166 w 1248"/>
                  <a:gd name="T55" fmla="*/ 113 h 539"/>
                  <a:gd name="T56" fmla="*/ 1236 w 1248"/>
                  <a:gd name="T57" fmla="*/ 102 h 539"/>
                  <a:gd name="T58" fmla="*/ 1236 w 1248"/>
                  <a:gd name="T59" fmla="*/ 0 h 539"/>
                  <a:gd name="T60" fmla="*/ 1149 w 1248"/>
                  <a:gd name="T61" fmla="*/ 22 h 539"/>
                  <a:gd name="T62" fmla="*/ 1059 w 1248"/>
                  <a:gd name="T63" fmla="*/ 38 h 539"/>
                  <a:gd name="T64" fmla="*/ 866 w 1248"/>
                  <a:gd name="T65" fmla="*/ 69 h 539"/>
                  <a:gd name="T66" fmla="*/ 667 w 1248"/>
                  <a:gd name="T67" fmla="*/ 91 h 539"/>
                  <a:gd name="T68" fmla="*/ 479 w 1248"/>
                  <a:gd name="T69" fmla="*/ 124 h 539"/>
                  <a:gd name="T70" fmla="*/ 387 w 1248"/>
                  <a:gd name="T71" fmla="*/ 138 h 539"/>
                  <a:gd name="T72" fmla="*/ 307 w 1248"/>
                  <a:gd name="T73" fmla="*/ 154 h 539"/>
                  <a:gd name="T74" fmla="*/ 226 w 1248"/>
                  <a:gd name="T75" fmla="*/ 176 h 539"/>
                  <a:gd name="T76" fmla="*/ 161 w 1248"/>
                  <a:gd name="T77" fmla="*/ 198 h 539"/>
                  <a:gd name="T78" fmla="*/ 103 w 1248"/>
                  <a:gd name="T79" fmla="*/ 223 h 539"/>
                  <a:gd name="T80" fmla="*/ 54 w 1248"/>
                  <a:gd name="T81" fmla="*/ 250 h 539"/>
                  <a:gd name="T82" fmla="*/ 22 w 1248"/>
                  <a:gd name="T83" fmla="*/ 288 h 539"/>
                  <a:gd name="T84" fmla="*/ 0 w 1248"/>
                  <a:gd name="T85" fmla="*/ 324 h 539"/>
                  <a:gd name="T86" fmla="*/ 0 w 1248"/>
                  <a:gd name="T87" fmla="*/ 324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3" name="Freeform 10"/>
            <p:cNvSpPr>
              <a:spLocks noChangeArrowheads="1"/>
            </p:cNvSpPr>
            <p:nvPr/>
          </p:nvSpPr>
          <p:spPr bwMode="auto">
            <a:xfrm>
              <a:off x="3322" y="1341"/>
              <a:ext cx="1819" cy="1531"/>
            </a:xfrm>
            <a:custGeom>
              <a:avLst/>
              <a:gdLst>
                <a:gd name="T0" fmla="*/ 616 w 2296"/>
                <a:gd name="T1" fmla="*/ 1153 h 1469"/>
                <a:gd name="T2" fmla="*/ 852 w 2296"/>
                <a:gd name="T3" fmla="*/ 1100 h 1469"/>
                <a:gd name="T4" fmla="*/ 1046 w 2296"/>
                <a:gd name="T5" fmla="*/ 1039 h 1469"/>
                <a:gd name="T6" fmla="*/ 1203 w 2296"/>
                <a:gd name="T7" fmla="*/ 974 h 1469"/>
                <a:gd name="T8" fmla="*/ 1318 w 2296"/>
                <a:gd name="T9" fmla="*/ 904 h 1469"/>
                <a:gd name="T10" fmla="*/ 1394 w 2296"/>
                <a:gd name="T11" fmla="*/ 821 h 1469"/>
                <a:gd name="T12" fmla="*/ 1434 w 2296"/>
                <a:gd name="T13" fmla="*/ 726 h 1469"/>
                <a:gd name="T14" fmla="*/ 1437 w 2296"/>
                <a:gd name="T15" fmla="*/ 609 h 1469"/>
                <a:gd name="T16" fmla="*/ 1406 w 2296"/>
                <a:gd name="T17" fmla="*/ 496 h 1469"/>
                <a:gd name="T18" fmla="*/ 1346 w 2296"/>
                <a:gd name="T19" fmla="*/ 395 h 1469"/>
                <a:gd name="T20" fmla="*/ 1260 w 2296"/>
                <a:gd name="T21" fmla="*/ 301 h 1469"/>
                <a:gd name="T22" fmla="*/ 1110 w 2296"/>
                <a:gd name="T23" fmla="*/ 171 h 1469"/>
                <a:gd name="T24" fmla="*/ 1012 w 2296"/>
                <a:gd name="T25" fmla="*/ 100 h 1469"/>
                <a:gd name="T26" fmla="*/ 926 w 2296"/>
                <a:gd name="T27" fmla="*/ 47 h 1469"/>
                <a:gd name="T28" fmla="*/ 868 w 2296"/>
                <a:gd name="T29" fmla="*/ 10 h 1469"/>
                <a:gd name="T30" fmla="*/ 845 w 2296"/>
                <a:gd name="T31" fmla="*/ 0 h 1469"/>
                <a:gd name="T32" fmla="*/ 1039 w 2296"/>
                <a:gd name="T33" fmla="*/ 129 h 1469"/>
                <a:gd name="T34" fmla="*/ 1222 w 2296"/>
                <a:gd name="T35" fmla="*/ 277 h 1469"/>
                <a:gd name="T36" fmla="*/ 1298 w 2296"/>
                <a:gd name="T37" fmla="*/ 354 h 1469"/>
                <a:gd name="T38" fmla="*/ 1363 w 2296"/>
                <a:gd name="T39" fmla="*/ 437 h 1469"/>
                <a:gd name="T40" fmla="*/ 1403 w 2296"/>
                <a:gd name="T41" fmla="*/ 519 h 1469"/>
                <a:gd name="T42" fmla="*/ 1420 w 2296"/>
                <a:gd name="T43" fmla="*/ 609 h 1469"/>
                <a:gd name="T44" fmla="*/ 1406 w 2296"/>
                <a:gd name="T45" fmla="*/ 691 h 1469"/>
                <a:gd name="T46" fmla="*/ 1363 w 2296"/>
                <a:gd name="T47" fmla="*/ 763 h 1469"/>
                <a:gd name="T48" fmla="*/ 1295 w 2296"/>
                <a:gd name="T49" fmla="*/ 821 h 1469"/>
                <a:gd name="T50" fmla="*/ 1206 w 2296"/>
                <a:gd name="T51" fmla="*/ 869 h 1469"/>
                <a:gd name="T52" fmla="*/ 1097 w 2296"/>
                <a:gd name="T53" fmla="*/ 916 h 1469"/>
                <a:gd name="T54" fmla="*/ 848 w 2296"/>
                <a:gd name="T55" fmla="*/ 986 h 1469"/>
                <a:gd name="T56" fmla="*/ 579 w 2296"/>
                <a:gd name="T57" fmla="*/ 1052 h 1469"/>
                <a:gd name="T58" fmla="*/ 327 w 2296"/>
                <a:gd name="T59" fmla="*/ 1116 h 1469"/>
                <a:gd name="T60" fmla="*/ 222 w 2296"/>
                <a:gd name="T61" fmla="*/ 1158 h 1469"/>
                <a:gd name="T62" fmla="*/ 129 w 2296"/>
                <a:gd name="T63" fmla="*/ 1200 h 1469"/>
                <a:gd name="T64" fmla="*/ 58 w 2296"/>
                <a:gd name="T65" fmla="*/ 1246 h 1469"/>
                <a:gd name="T66" fmla="*/ 13 w 2296"/>
                <a:gd name="T67" fmla="*/ 1306 h 1469"/>
                <a:gd name="T68" fmla="*/ 0 w 2296"/>
                <a:gd name="T69" fmla="*/ 1371 h 1469"/>
                <a:gd name="T70" fmla="*/ 17 w 2296"/>
                <a:gd name="T71" fmla="*/ 1441 h 1469"/>
                <a:gd name="T72" fmla="*/ 62 w 2296"/>
                <a:gd name="T73" fmla="*/ 1501 h 1469"/>
                <a:gd name="T74" fmla="*/ 123 w 2296"/>
                <a:gd name="T75" fmla="*/ 1548 h 1469"/>
                <a:gd name="T76" fmla="*/ 204 w 2296"/>
                <a:gd name="T77" fmla="*/ 1596 h 1469"/>
                <a:gd name="T78" fmla="*/ 136 w 2296"/>
                <a:gd name="T79" fmla="*/ 1536 h 1469"/>
                <a:gd name="T80" fmla="*/ 92 w 2296"/>
                <a:gd name="T81" fmla="*/ 1477 h 1469"/>
                <a:gd name="T82" fmla="*/ 75 w 2296"/>
                <a:gd name="T83" fmla="*/ 1418 h 1469"/>
                <a:gd name="T84" fmla="*/ 89 w 2296"/>
                <a:gd name="T85" fmla="*/ 1365 h 1469"/>
                <a:gd name="T86" fmla="*/ 133 w 2296"/>
                <a:gd name="T87" fmla="*/ 1312 h 1469"/>
                <a:gd name="T88" fmla="*/ 215 w 2296"/>
                <a:gd name="T89" fmla="*/ 1264 h 1469"/>
                <a:gd name="T90" fmla="*/ 331 w 2296"/>
                <a:gd name="T91" fmla="*/ 1217 h 1469"/>
                <a:gd name="T92" fmla="*/ 484 w 2296"/>
                <a:gd name="T93" fmla="*/ 1182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4" name="Freeform 11"/>
            <p:cNvSpPr>
              <a:spLocks noChangeArrowheads="1"/>
            </p:cNvSpPr>
            <p:nvPr/>
          </p:nvSpPr>
          <p:spPr bwMode="auto">
            <a:xfrm>
              <a:off x="0" y="0"/>
              <a:ext cx="5752" cy="1770"/>
            </a:xfrm>
            <a:custGeom>
              <a:avLst/>
              <a:gdLst>
                <a:gd name="T0" fmla="*/ 0 w 5740"/>
                <a:gd name="T1" fmla="*/ 0 h 1906"/>
                <a:gd name="T2" fmla="*/ 0 w 5740"/>
                <a:gd name="T3" fmla="*/ 1644 h 1906"/>
                <a:gd name="T4" fmla="*/ 5764 w 5740"/>
                <a:gd name="T5" fmla="*/ 1644 h 1906"/>
                <a:gd name="T6" fmla="*/ 576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3399"/>
                </a:gs>
                <a:gs pos="100000">
                  <a:srgbClr val="00051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6" name="Rectangle 12"/>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1037" name="Rectangle 13"/>
          <p:cNvSpPr>
            <a:spLocks noGrp="1" noChangeArrowheads="1"/>
          </p:cNvSpPr>
          <p:nvPr>
            <p:ph type="ftr"/>
          </p:nvPr>
        </p:nvSpPr>
        <p:spPr bwMode="auto">
          <a:xfrm>
            <a:off x="3124200" y="6248400"/>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de-DE" altLang="de-DE"/>
          </a:p>
        </p:txBody>
      </p:sp>
      <p:sp>
        <p:nvSpPr>
          <p:cNvPr id="1038" name="Rectangle 14"/>
          <p:cNvSpPr>
            <a:spLocks noGrp="1" noChangeArrowheads="1"/>
          </p:cNvSpPr>
          <p:nvPr>
            <p:ph type="body" idx="1"/>
          </p:nvPr>
        </p:nvSpPr>
        <p:spPr bwMode="auto">
          <a:xfrm>
            <a:off x="457200" y="1600200"/>
            <a:ext cx="8220075"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E5E5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31300" cy="6840538"/>
            <a:chOff x="0" y="0"/>
            <a:chExt cx="5752" cy="4309"/>
          </a:xfrm>
        </p:grpSpPr>
        <p:grpSp>
          <p:nvGrpSpPr>
            <p:cNvPr id="2056" name="Group 2"/>
            <p:cNvGrpSpPr>
              <a:grpSpLocks/>
            </p:cNvGrpSpPr>
            <p:nvPr/>
          </p:nvGrpSpPr>
          <p:grpSpPr bwMode="auto">
            <a:xfrm>
              <a:off x="1728" y="2230"/>
              <a:ext cx="4021" cy="2079"/>
              <a:chOff x="1728" y="2230"/>
              <a:chExt cx="4021" cy="2079"/>
            </a:xfrm>
          </p:grpSpPr>
          <p:sp>
            <p:nvSpPr>
              <p:cNvPr id="2" name="Freeform 3"/>
              <p:cNvSpPr>
                <a:spLocks noChangeArrowheads="1"/>
              </p:cNvSpPr>
              <p:nvPr/>
            </p:nvSpPr>
            <p:spPr bwMode="auto">
              <a:xfrm>
                <a:off x="1728" y="2644"/>
                <a:ext cx="2876" cy="1665"/>
              </a:xfrm>
              <a:custGeom>
                <a:avLst/>
                <a:gdLst>
                  <a:gd name="T0" fmla="*/ 2728 w 2882"/>
                  <a:gd name="T1" fmla="*/ 524 h 1671"/>
                  <a:gd name="T2" fmla="*/ 2622 w 2882"/>
                  <a:gd name="T3" fmla="*/ 480 h 1671"/>
                  <a:gd name="T4" fmla="*/ 2470 w 2882"/>
                  <a:gd name="T5" fmla="*/ 420 h 1671"/>
                  <a:gd name="T6" fmla="*/ 2193 w 2882"/>
                  <a:gd name="T7" fmla="*/ 341 h 1671"/>
                  <a:gd name="T8" fmla="*/ 1962 w 2882"/>
                  <a:gd name="T9" fmla="*/ 275 h 1671"/>
                  <a:gd name="T10" fmla="*/ 1799 w 2882"/>
                  <a:gd name="T11" fmla="*/ 210 h 1671"/>
                  <a:gd name="T12" fmla="*/ 1685 w 2882"/>
                  <a:gd name="T13" fmla="*/ 150 h 1671"/>
                  <a:gd name="T14" fmla="*/ 1622 w 2882"/>
                  <a:gd name="T15" fmla="*/ 103 h 1671"/>
                  <a:gd name="T16" fmla="*/ 1584 w 2882"/>
                  <a:gd name="T17" fmla="*/ 60 h 1671"/>
                  <a:gd name="T18" fmla="*/ 1573 w 2882"/>
                  <a:gd name="T19" fmla="*/ 27 h 1671"/>
                  <a:gd name="T20" fmla="*/ 1579 w 2882"/>
                  <a:gd name="T21" fmla="*/ 0 h 1671"/>
                  <a:gd name="T22" fmla="*/ 1551 w 2882"/>
                  <a:gd name="T23" fmla="*/ 49 h 1671"/>
                  <a:gd name="T24" fmla="*/ 1562 w 2882"/>
                  <a:gd name="T25" fmla="*/ 98 h 1671"/>
                  <a:gd name="T26" fmla="*/ 1611 w 2882"/>
                  <a:gd name="T27" fmla="*/ 139 h 1671"/>
                  <a:gd name="T28" fmla="*/ 1680 w 2882"/>
                  <a:gd name="T29" fmla="*/ 183 h 1671"/>
                  <a:gd name="T30" fmla="*/ 1783 w 2882"/>
                  <a:gd name="T31" fmla="*/ 226 h 1671"/>
                  <a:gd name="T32" fmla="*/ 2032 w 2882"/>
                  <a:gd name="T33" fmla="*/ 308 h 1671"/>
                  <a:gd name="T34" fmla="*/ 2275 w 2882"/>
                  <a:gd name="T35" fmla="*/ 379 h 1671"/>
                  <a:gd name="T36" fmla="*/ 2454 w 2882"/>
                  <a:gd name="T37" fmla="*/ 431 h 1671"/>
                  <a:gd name="T38" fmla="*/ 2595 w 2882"/>
                  <a:gd name="T39" fmla="*/ 480 h 1671"/>
                  <a:gd name="T40" fmla="*/ 2696 w 2882"/>
                  <a:gd name="T41" fmla="*/ 524 h 1671"/>
                  <a:gd name="T42" fmla="*/ 2756 w 2882"/>
                  <a:gd name="T43" fmla="*/ 556 h 1671"/>
                  <a:gd name="T44" fmla="*/ 2783 w 2882"/>
                  <a:gd name="T45" fmla="*/ 589 h 1671"/>
                  <a:gd name="T46" fmla="*/ 2783 w 2882"/>
                  <a:gd name="T47" fmla="*/ 638 h 1671"/>
                  <a:gd name="T48" fmla="*/ 2750 w 2882"/>
                  <a:gd name="T49" fmla="*/ 687 h 1671"/>
                  <a:gd name="T50" fmla="*/ 2680 w 2882"/>
                  <a:gd name="T51" fmla="*/ 729 h 1671"/>
                  <a:gd name="T52" fmla="*/ 2579 w 2882"/>
                  <a:gd name="T53" fmla="*/ 772 h 1671"/>
                  <a:gd name="T54" fmla="*/ 2448 w 2882"/>
                  <a:gd name="T55" fmla="*/ 816 h 1671"/>
                  <a:gd name="T56" fmla="*/ 2291 w 2882"/>
                  <a:gd name="T57" fmla="*/ 859 h 1671"/>
                  <a:gd name="T58" fmla="*/ 2022 w 2882"/>
                  <a:gd name="T59" fmla="*/ 924 h 1671"/>
                  <a:gd name="T60" fmla="*/ 1600 w 2882"/>
                  <a:gd name="T61" fmla="*/ 1026 h 1671"/>
                  <a:gd name="T62" fmla="*/ 1141 w 2882"/>
                  <a:gd name="T63" fmla="*/ 1156 h 1671"/>
                  <a:gd name="T64" fmla="*/ 671 w 2882"/>
                  <a:gd name="T65" fmla="*/ 1318 h 1671"/>
                  <a:gd name="T66" fmla="*/ 217 w 2882"/>
                  <a:gd name="T67" fmla="*/ 1533 h 1671"/>
                  <a:gd name="T68" fmla="*/ 351 w 2882"/>
                  <a:gd name="T69" fmla="*/ 1659 h 1671"/>
                  <a:gd name="T70" fmla="*/ 750 w 2882"/>
                  <a:gd name="T71" fmla="*/ 1459 h 1671"/>
                  <a:gd name="T72" fmla="*/ 1141 w 2882"/>
                  <a:gd name="T73" fmla="*/ 1301 h 1671"/>
                  <a:gd name="T74" fmla="*/ 1513 w 2882"/>
                  <a:gd name="T75" fmla="*/ 1178 h 1671"/>
                  <a:gd name="T76" fmla="*/ 1853 w 2882"/>
                  <a:gd name="T77" fmla="*/ 1075 h 1671"/>
                  <a:gd name="T78" fmla="*/ 2156 w 2882"/>
                  <a:gd name="T79" fmla="*/ 999 h 1671"/>
                  <a:gd name="T80" fmla="*/ 2416 w 2882"/>
                  <a:gd name="T81" fmla="*/ 941 h 1671"/>
                  <a:gd name="T82" fmla="*/ 2616 w 2882"/>
                  <a:gd name="T83" fmla="*/ 886 h 1671"/>
                  <a:gd name="T84" fmla="*/ 2750 w 2882"/>
                  <a:gd name="T85" fmla="*/ 832 h 1671"/>
                  <a:gd name="T86" fmla="*/ 2815 w 2882"/>
                  <a:gd name="T87" fmla="*/ 788 h 1671"/>
                  <a:gd name="T88" fmla="*/ 2853 w 2882"/>
                  <a:gd name="T89" fmla="*/ 739 h 1671"/>
                  <a:gd name="T90" fmla="*/ 2870 w 2882"/>
                  <a:gd name="T91" fmla="*/ 696 h 1671"/>
                  <a:gd name="T92" fmla="*/ 2842 w 2882"/>
                  <a:gd name="T93" fmla="*/ 616 h 1671"/>
                  <a:gd name="T94" fmla="*/ 2788 w 2882"/>
                  <a:gd name="T95" fmla="*/ 556 h 1671"/>
                  <a:gd name="T96" fmla="*/ 2761 w 2882"/>
                  <a:gd name="T97" fmla="*/ 540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 name="Freeform 4"/>
              <p:cNvSpPr>
                <a:spLocks noChangeArrowheads="1"/>
              </p:cNvSpPr>
              <p:nvPr/>
            </p:nvSpPr>
            <p:spPr bwMode="auto">
              <a:xfrm>
                <a:off x="4170" y="2671"/>
                <a:ext cx="1253" cy="805"/>
              </a:xfrm>
              <a:custGeom>
                <a:avLst/>
                <a:gdLst>
                  <a:gd name="T0" fmla="*/ 1247 w 1259"/>
                  <a:gd name="T1" fmla="*/ 605 h 811"/>
                  <a:gd name="T2" fmla="*/ 1236 w 1259"/>
                  <a:gd name="T3" fmla="*/ 580 h 811"/>
                  <a:gd name="T4" fmla="*/ 1225 w 1259"/>
                  <a:gd name="T5" fmla="*/ 558 h 811"/>
                  <a:gd name="T6" fmla="*/ 1204 w 1259"/>
                  <a:gd name="T7" fmla="*/ 531 h 811"/>
                  <a:gd name="T8" fmla="*/ 1176 w 1259"/>
                  <a:gd name="T9" fmla="*/ 509 h 811"/>
                  <a:gd name="T10" fmla="*/ 1113 w 1259"/>
                  <a:gd name="T11" fmla="*/ 471 h 811"/>
                  <a:gd name="T12" fmla="*/ 1032 w 1259"/>
                  <a:gd name="T13" fmla="*/ 435 h 811"/>
                  <a:gd name="T14" fmla="*/ 936 w 1259"/>
                  <a:gd name="T15" fmla="*/ 402 h 811"/>
                  <a:gd name="T16" fmla="*/ 833 w 1259"/>
                  <a:gd name="T17" fmla="*/ 375 h 811"/>
                  <a:gd name="T18" fmla="*/ 721 w 1259"/>
                  <a:gd name="T19" fmla="*/ 342 h 811"/>
                  <a:gd name="T20" fmla="*/ 607 w 1259"/>
                  <a:gd name="T21" fmla="*/ 317 h 811"/>
                  <a:gd name="T22" fmla="*/ 495 w 1259"/>
                  <a:gd name="T23" fmla="*/ 290 h 811"/>
                  <a:gd name="T24" fmla="*/ 387 w 1259"/>
                  <a:gd name="T25" fmla="*/ 257 h 811"/>
                  <a:gd name="T26" fmla="*/ 286 w 1259"/>
                  <a:gd name="T27" fmla="*/ 225 h 811"/>
                  <a:gd name="T28" fmla="*/ 193 w 1259"/>
                  <a:gd name="T29" fmla="*/ 194 h 811"/>
                  <a:gd name="T30" fmla="*/ 117 w 1259"/>
                  <a:gd name="T31" fmla="*/ 150 h 811"/>
                  <a:gd name="T32" fmla="*/ 54 w 1259"/>
                  <a:gd name="T33" fmla="*/ 107 h 811"/>
                  <a:gd name="T34" fmla="*/ 33 w 1259"/>
                  <a:gd name="T35" fmla="*/ 85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5 h 811"/>
                  <a:gd name="T52" fmla="*/ 33 w 1259"/>
                  <a:gd name="T53" fmla="*/ 112 h 811"/>
                  <a:gd name="T54" fmla="*/ 54 w 1259"/>
                  <a:gd name="T55" fmla="*/ 140 h 811"/>
                  <a:gd name="T56" fmla="*/ 87 w 1259"/>
                  <a:gd name="T57" fmla="*/ 172 h 811"/>
                  <a:gd name="T58" fmla="*/ 123 w 1259"/>
                  <a:gd name="T59" fmla="*/ 203 h 811"/>
                  <a:gd name="T60" fmla="*/ 177 w 1259"/>
                  <a:gd name="T61" fmla="*/ 236 h 811"/>
                  <a:gd name="T62" fmla="*/ 242 w 1259"/>
                  <a:gd name="T63" fmla="*/ 274 h 811"/>
                  <a:gd name="T64" fmla="*/ 322 w 1259"/>
                  <a:gd name="T65" fmla="*/ 306 h 811"/>
                  <a:gd name="T66" fmla="*/ 414 w 1259"/>
                  <a:gd name="T67" fmla="*/ 342 h 811"/>
                  <a:gd name="T68" fmla="*/ 521 w 1259"/>
                  <a:gd name="T69" fmla="*/ 375 h 811"/>
                  <a:gd name="T70" fmla="*/ 651 w 1259"/>
                  <a:gd name="T71" fmla="*/ 408 h 811"/>
                  <a:gd name="T72" fmla="*/ 741 w 1259"/>
                  <a:gd name="T73" fmla="*/ 429 h 811"/>
                  <a:gd name="T74" fmla="*/ 822 w 1259"/>
                  <a:gd name="T75" fmla="*/ 457 h 811"/>
                  <a:gd name="T76" fmla="*/ 893 w 1259"/>
                  <a:gd name="T77" fmla="*/ 482 h 811"/>
                  <a:gd name="T78" fmla="*/ 956 w 1259"/>
                  <a:gd name="T79" fmla="*/ 504 h 811"/>
                  <a:gd name="T80" fmla="*/ 1005 w 1259"/>
                  <a:gd name="T81" fmla="*/ 531 h 811"/>
                  <a:gd name="T82" fmla="*/ 1043 w 1259"/>
                  <a:gd name="T83" fmla="*/ 558 h 811"/>
                  <a:gd name="T84" fmla="*/ 1070 w 1259"/>
                  <a:gd name="T85" fmla="*/ 585 h 811"/>
                  <a:gd name="T86" fmla="*/ 1092 w 1259"/>
                  <a:gd name="T87" fmla="*/ 610 h 811"/>
                  <a:gd name="T88" fmla="*/ 1102 w 1259"/>
                  <a:gd name="T89" fmla="*/ 638 h 811"/>
                  <a:gd name="T90" fmla="*/ 1108 w 1259"/>
                  <a:gd name="T91" fmla="*/ 665 h 811"/>
                  <a:gd name="T92" fmla="*/ 1102 w 1259"/>
                  <a:gd name="T93" fmla="*/ 687 h 811"/>
                  <a:gd name="T94" fmla="*/ 1086 w 1259"/>
                  <a:gd name="T95" fmla="*/ 714 h 811"/>
                  <a:gd name="T96" fmla="*/ 1070 w 1259"/>
                  <a:gd name="T97" fmla="*/ 735 h 811"/>
                  <a:gd name="T98" fmla="*/ 1043 w 1259"/>
                  <a:gd name="T99" fmla="*/ 755 h 811"/>
                  <a:gd name="T100" fmla="*/ 1005 w 1259"/>
                  <a:gd name="T101" fmla="*/ 777 h 811"/>
                  <a:gd name="T102" fmla="*/ 967 w 1259"/>
                  <a:gd name="T103" fmla="*/ 799 h 811"/>
                  <a:gd name="T104" fmla="*/ 1037 w 1259"/>
                  <a:gd name="T105" fmla="*/ 777 h 811"/>
                  <a:gd name="T106" fmla="*/ 1097 w 1259"/>
                  <a:gd name="T107" fmla="*/ 755 h 811"/>
                  <a:gd name="T108" fmla="*/ 1145 w 1259"/>
                  <a:gd name="T109" fmla="*/ 735 h 811"/>
                  <a:gd name="T110" fmla="*/ 1187 w 1259"/>
                  <a:gd name="T111" fmla="*/ 714 h 811"/>
                  <a:gd name="T112" fmla="*/ 1214 w 1259"/>
                  <a:gd name="T113" fmla="*/ 692 h 811"/>
                  <a:gd name="T114" fmla="*/ 1236 w 1259"/>
                  <a:gd name="T115" fmla="*/ 665 h 811"/>
                  <a:gd name="T116" fmla="*/ 1247 w 1259"/>
                  <a:gd name="T117" fmla="*/ 638 h 811"/>
                  <a:gd name="T118" fmla="*/ 1247 w 1259"/>
                  <a:gd name="T119" fmla="*/ 605 h 811"/>
                  <a:gd name="T120" fmla="*/ 1247 w 1259"/>
                  <a:gd name="T121" fmla="*/ 60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 name="Freeform 5"/>
              <p:cNvSpPr>
                <a:spLocks noChangeArrowheads="1"/>
              </p:cNvSpPr>
              <p:nvPr/>
            </p:nvSpPr>
            <p:spPr bwMode="auto">
              <a:xfrm>
                <a:off x="2900" y="3346"/>
                <a:ext cx="2843" cy="963"/>
              </a:xfrm>
              <a:custGeom>
                <a:avLst/>
                <a:gdLst>
                  <a:gd name="T0" fmla="*/ 92 w 2849"/>
                  <a:gd name="T1" fmla="*/ 946 h 969"/>
                  <a:gd name="T2" fmla="*/ 0 w 2849"/>
                  <a:gd name="T3" fmla="*/ 957 h 969"/>
                  <a:gd name="T4" fmla="*/ 389 w 2849"/>
                  <a:gd name="T5" fmla="*/ 957 h 969"/>
                  <a:gd name="T6" fmla="*/ 432 w 2849"/>
                  <a:gd name="T7" fmla="*/ 935 h 969"/>
                  <a:gd name="T8" fmla="*/ 481 w 2849"/>
                  <a:gd name="T9" fmla="*/ 902 h 969"/>
                  <a:gd name="T10" fmla="*/ 552 w 2849"/>
                  <a:gd name="T11" fmla="*/ 866 h 969"/>
                  <a:gd name="T12" fmla="*/ 633 w 2849"/>
                  <a:gd name="T13" fmla="*/ 828 h 969"/>
                  <a:gd name="T14" fmla="*/ 723 w 2849"/>
                  <a:gd name="T15" fmla="*/ 784 h 969"/>
                  <a:gd name="T16" fmla="*/ 832 w 2849"/>
                  <a:gd name="T17" fmla="*/ 735 h 969"/>
                  <a:gd name="T18" fmla="*/ 957 w 2849"/>
                  <a:gd name="T19" fmla="*/ 688 h 969"/>
                  <a:gd name="T20" fmla="*/ 1098 w 2849"/>
                  <a:gd name="T21" fmla="*/ 634 h 969"/>
                  <a:gd name="T22" fmla="*/ 1253 w 2849"/>
                  <a:gd name="T23" fmla="*/ 574 h 969"/>
                  <a:gd name="T24" fmla="*/ 1427 w 2849"/>
                  <a:gd name="T25" fmla="*/ 516 h 969"/>
                  <a:gd name="T26" fmla="*/ 1617 w 2849"/>
                  <a:gd name="T27" fmla="*/ 456 h 969"/>
                  <a:gd name="T28" fmla="*/ 1821 w 2849"/>
                  <a:gd name="T29" fmla="*/ 399 h 969"/>
                  <a:gd name="T30" fmla="*/ 2049 w 2849"/>
                  <a:gd name="T31" fmla="*/ 339 h 969"/>
                  <a:gd name="T32" fmla="*/ 2291 w 2849"/>
                  <a:gd name="T33" fmla="*/ 279 h 969"/>
                  <a:gd name="T34" fmla="*/ 2557 w 2849"/>
                  <a:gd name="T35" fmla="*/ 221 h 969"/>
                  <a:gd name="T36" fmla="*/ 2837 w 2849"/>
                  <a:gd name="T37" fmla="*/ 161 h 969"/>
                  <a:gd name="T38" fmla="*/ 2837 w 2849"/>
                  <a:gd name="T39" fmla="*/ 0 h 969"/>
                  <a:gd name="T40" fmla="*/ 2805 w 2849"/>
                  <a:gd name="T41" fmla="*/ 16 h 969"/>
                  <a:gd name="T42" fmla="*/ 2761 w 2849"/>
                  <a:gd name="T43" fmla="*/ 33 h 969"/>
                  <a:gd name="T44" fmla="*/ 2707 w 2849"/>
                  <a:gd name="T45" fmla="*/ 54 h 969"/>
                  <a:gd name="T46" fmla="*/ 2636 w 2849"/>
                  <a:gd name="T47" fmla="*/ 76 h 969"/>
                  <a:gd name="T48" fmla="*/ 2562 w 2849"/>
                  <a:gd name="T49" fmla="*/ 96 h 969"/>
                  <a:gd name="T50" fmla="*/ 2481 w 2849"/>
                  <a:gd name="T51" fmla="*/ 118 h 969"/>
                  <a:gd name="T52" fmla="*/ 2389 w 2849"/>
                  <a:gd name="T53" fmla="*/ 145 h 969"/>
                  <a:gd name="T54" fmla="*/ 2291 w 2849"/>
                  <a:gd name="T55" fmla="*/ 167 h 969"/>
                  <a:gd name="T56" fmla="*/ 2087 w 2849"/>
                  <a:gd name="T57" fmla="*/ 221 h 969"/>
                  <a:gd name="T58" fmla="*/ 1881 w 2849"/>
                  <a:gd name="T59" fmla="*/ 273 h 969"/>
                  <a:gd name="T60" fmla="*/ 1680 w 2849"/>
                  <a:gd name="T61" fmla="*/ 322 h 969"/>
                  <a:gd name="T62" fmla="*/ 1584 w 2849"/>
                  <a:gd name="T63" fmla="*/ 350 h 969"/>
                  <a:gd name="T64" fmla="*/ 1497 w 2849"/>
                  <a:gd name="T65" fmla="*/ 377 h 969"/>
                  <a:gd name="T66" fmla="*/ 1103 w 2849"/>
                  <a:gd name="T67" fmla="*/ 500 h 969"/>
                  <a:gd name="T68" fmla="*/ 908 w 2849"/>
                  <a:gd name="T69" fmla="*/ 569 h 969"/>
                  <a:gd name="T70" fmla="*/ 723 w 2849"/>
                  <a:gd name="T71" fmla="*/ 639 h 969"/>
                  <a:gd name="T72" fmla="*/ 546 w 2849"/>
                  <a:gd name="T73" fmla="*/ 710 h 969"/>
                  <a:gd name="T74" fmla="*/ 378 w 2849"/>
                  <a:gd name="T75" fmla="*/ 784 h 969"/>
                  <a:gd name="T76" fmla="*/ 228 w 2849"/>
                  <a:gd name="T77" fmla="*/ 866 h 969"/>
                  <a:gd name="T78" fmla="*/ 92 w 2849"/>
                  <a:gd name="T79" fmla="*/ 946 h 969"/>
                  <a:gd name="T80" fmla="*/ 92 w 2849"/>
                  <a:gd name="T81" fmla="*/ 946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6"/>
              <p:cNvSpPr>
                <a:spLocks noChangeArrowheads="1"/>
              </p:cNvSpPr>
              <p:nvPr/>
            </p:nvSpPr>
            <p:spPr bwMode="auto">
              <a:xfrm>
                <a:off x="2748" y="2230"/>
                <a:ext cx="3001" cy="2079"/>
              </a:xfrm>
              <a:custGeom>
                <a:avLst/>
                <a:gdLst>
                  <a:gd name="T0" fmla="*/ 1427 w 3007"/>
                  <a:gd name="T1" fmla="*/ 472 h 2085"/>
                  <a:gd name="T2" fmla="*/ 1454 w 3007"/>
                  <a:gd name="T3" fmla="*/ 524 h 2085"/>
                  <a:gd name="T4" fmla="*/ 1535 w 3007"/>
                  <a:gd name="T5" fmla="*/ 589 h 2085"/>
                  <a:gd name="T6" fmla="*/ 1709 w 3007"/>
                  <a:gd name="T7" fmla="*/ 666 h 2085"/>
                  <a:gd name="T8" fmla="*/ 1919 w 3007"/>
                  <a:gd name="T9" fmla="*/ 731 h 2085"/>
                  <a:gd name="T10" fmla="*/ 2147 w 3007"/>
                  <a:gd name="T11" fmla="*/ 785 h 2085"/>
                  <a:gd name="T12" fmla="*/ 2362 w 3007"/>
                  <a:gd name="T13" fmla="*/ 845 h 2085"/>
                  <a:gd name="T14" fmla="*/ 2541 w 3007"/>
                  <a:gd name="T15" fmla="*/ 914 h 2085"/>
                  <a:gd name="T16" fmla="*/ 2628 w 3007"/>
                  <a:gd name="T17" fmla="*/ 974 h 2085"/>
                  <a:gd name="T18" fmla="*/ 2666 w 3007"/>
                  <a:gd name="T19" fmla="*/ 1023 h 2085"/>
                  <a:gd name="T20" fmla="*/ 2671 w 3007"/>
                  <a:gd name="T21" fmla="*/ 1077 h 2085"/>
                  <a:gd name="T22" fmla="*/ 2655 w 3007"/>
                  <a:gd name="T23" fmla="*/ 1121 h 2085"/>
                  <a:gd name="T24" fmla="*/ 2606 w 3007"/>
                  <a:gd name="T25" fmla="*/ 1164 h 2085"/>
                  <a:gd name="T26" fmla="*/ 2535 w 3007"/>
                  <a:gd name="T27" fmla="*/ 1202 h 2085"/>
                  <a:gd name="T28" fmla="*/ 2438 w 3007"/>
                  <a:gd name="T29" fmla="*/ 1233 h 2085"/>
                  <a:gd name="T30" fmla="*/ 2318 w 3007"/>
                  <a:gd name="T31" fmla="*/ 1266 h 2085"/>
                  <a:gd name="T32" fmla="*/ 2098 w 3007"/>
                  <a:gd name="T33" fmla="*/ 1320 h 2085"/>
                  <a:gd name="T34" fmla="*/ 1736 w 3007"/>
                  <a:gd name="T35" fmla="*/ 1413 h 2085"/>
                  <a:gd name="T36" fmla="*/ 1302 w 3007"/>
                  <a:gd name="T37" fmla="*/ 1532 h 2085"/>
                  <a:gd name="T38" fmla="*/ 816 w 3007"/>
                  <a:gd name="T39" fmla="*/ 1699 h 2085"/>
                  <a:gd name="T40" fmla="*/ 280 w 3007"/>
                  <a:gd name="T41" fmla="*/ 1931 h 2085"/>
                  <a:gd name="T42" fmla="*/ 152 w 3007"/>
                  <a:gd name="T43" fmla="*/ 2073 h 2085"/>
                  <a:gd name="T44" fmla="*/ 384 w 3007"/>
                  <a:gd name="T45" fmla="*/ 1980 h 2085"/>
                  <a:gd name="T46" fmla="*/ 698 w 3007"/>
                  <a:gd name="T47" fmla="*/ 1824 h 2085"/>
                  <a:gd name="T48" fmla="*/ 1060 w 3007"/>
                  <a:gd name="T49" fmla="*/ 1683 h 2085"/>
                  <a:gd name="T50" fmla="*/ 1655 w 3007"/>
                  <a:gd name="T51" fmla="*/ 1489 h 2085"/>
                  <a:gd name="T52" fmla="*/ 1837 w 3007"/>
                  <a:gd name="T53" fmla="*/ 1434 h 2085"/>
                  <a:gd name="T54" fmla="*/ 2244 w 3007"/>
                  <a:gd name="T55" fmla="*/ 1331 h 2085"/>
                  <a:gd name="T56" fmla="*/ 2541 w 3007"/>
                  <a:gd name="T57" fmla="*/ 1255 h 2085"/>
                  <a:gd name="T58" fmla="*/ 2720 w 3007"/>
                  <a:gd name="T59" fmla="*/ 1208 h 2085"/>
                  <a:gd name="T60" fmla="*/ 2864 w 3007"/>
                  <a:gd name="T61" fmla="*/ 1164 h 2085"/>
                  <a:gd name="T62" fmla="*/ 2962 w 3007"/>
                  <a:gd name="T63" fmla="*/ 1126 h 2085"/>
                  <a:gd name="T64" fmla="*/ 2995 w 3007"/>
                  <a:gd name="T65" fmla="*/ 866 h 2085"/>
                  <a:gd name="T66" fmla="*/ 2848 w 3007"/>
                  <a:gd name="T67" fmla="*/ 840 h 2085"/>
                  <a:gd name="T68" fmla="*/ 2660 w 3007"/>
                  <a:gd name="T69" fmla="*/ 802 h 2085"/>
                  <a:gd name="T70" fmla="*/ 2448 w 3007"/>
                  <a:gd name="T71" fmla="*/ 753 h 2085"/>
                  <a:gd name="T72" fmla="*/ 2130 w 3007"/>
                  <a:gd name="T73" fmla="*/ 666 h 2085"/>
                  <a:gd name="T74" fmla="*/ 1951 w 3007"/>
                  <a:gd name="T75" fmla="*/ 600 h 2085"/>
                  <a:gd name="T76" fmla="*/ 1816 w 3007"/>
                  <a:gd name="T77" fmla="*/ 530 h 2085"/>
                  <a:gd name="T78" fmla="*/ 1761 w 3007"/>
                  <a:gd name="T79" fmla="*/ 472 h 2085"/>
                  <a:gd name="T80" fmla="*/ 1747 w 3007"/>
                  <a:gd name="T81" fmla="*/ 434 h 2085"/>
                  <a:gd name="T82" fmla="*/ 1772 w 3007"/>
                  <a:gd name="T83" fmla="*/ 379 h 2085"/>
                  <a:gd name="T84" fmla="*/ 1854 w 3007"/>
                  <a:gd name="T85" fmla="*/ 314 h 2085"/>
                  <a:gd name="T86" fmla="*/ 1978 w 3007"/>
                  <a:gd name="T87" fmla="*/ 265 h 2085"/>
                  <a:gd name="T88" fmla="*/ 2141 w 3007"/>
                  <a:gd name="T89" fmla="*/ 227 h 2085"/>
                  <a:gd name="T90" fmla="*/ 2421 w 3007"/>
                  <a:gd name="T91" fmla="*/ 178 h 2085"/>
                  <a:gd name="T92" fmla="*/ 2815 w 3007"/>
                  <a:gd name="T93" fmla="*/ 125 h 2085"/>
                  <a:gd name="T94" fmla="*/ 2995 w 3007"/>
                  <a:gd name="T95" fmla="*/ 87 h 2085"/>
                  <a:gd name="T96" fmla="*/ 2897 w 3007"/>
                  <a:gd name="T97" fmla="*/ 22 h 2085"/>
                  <a:gd name="T98" fmla="*/ 2666 w 3007"/>
                  <a:gd name="T99" fmla="*/ 66 h 2085"/>
                  <a:gd name="T100" fmla="*/ 2275 w 3007"/>
                  <a:gd name="T101" fmla="*/ 120 h 2085"/>
                  <a:gd name="T102" fmla="*/ 2022 w 3007"/>
                  <a:gd name="T103" fmla="*/ 158 h 2085"/>
                  <a:gd name="T104" fmla="*/ 1783 w 3007"/>
                  <a:gd name="T105" fmla="*/ 200 h 2085"/>
                  <a:gd name="T106" fmla="*/ 1595 w 3007"/>
                  <a:gd name="T107" fmla="*/ 259 h 2085"/>
                  <a:gd name="T108" fmla="*/ 1465 w 3007"/>
                  <a:gd name="T109" fmla="*/ 336 h 2085"/>
                  <a:gd name="T110" fmla="*/ 1432 w 3007"/>
                  <a:gd name="T111" fmla="*/ 385 h 2085"/>
                  <a:gd name="T112" fmla="*/ 1421 w 3007"/>
                  <a:gd name="T113" fmla="*/ 439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3" name="Freeform 7"/>
              <p:cNvSpPr>
                <a:spLocks noChangeArrowheads="1"/>
              </p:cNvSpPr>
              <p:nvPr/>
            </p:nvSpPr>
            <p:spPr bwMode="auto">
              <a:xfrm>
                <a:off x="4501" y="2317"/>
                <a:ext cx="1242" cy="533"/>
              </a:xfrm>
              <a:custGeom>
                <a:avLst/>
                <a:gdLst>
                  <a:gd name="T0" fmla="*/ 0 w 1248"/>
                  <a:gd name="T1" fmla="*/ 324 h 539"/>
                  <a:gd name="T2" fmla="*/ 0 w 1248"/>
                  <a:gd name="T3" fmla="*/ 352 h 539"/>
                  <a:gd name="T4" fmla="*/ 5 w 1248"/>
                  <a:gd name="T5" fmla="*/ 379 h 539"/>
                  <a:gd name="T6" fmla="*/ 27 w 1248"/>
                  <a:gd name="T7" fmla="*/ 404 h 539"/>
                  <a:gd name="T8" fmla="*/ 54 w 1248"/>
                  <a:gd name="T9" fmla="*/ 426 h 539"/>
                  <a:gd name="T10" fmla="*/ 92 w 1248"/>
                  <a:gd name="T11" fmla="*/ 453 h 539"/>
                  <a:gd name="T12" fmla="*/ 139 w 1248"/>
                  <a:gd name="T13" fmla="*/ 480 h 539"/>
                  <a:gd name="T14" fmla="*/ 193 w 1248"/>
                  <a:gd name="T15" fmla="*/ 500 h 539"/>
                  <a:gd name="T16" fmla="*/ 253 w 1248"/>
                  <a:gd name="T17" fmla="*/ 527 h 539"/>
                  <a:gd name="T18" fmla="*/ 210 w 1248"/>
                  <a:gd name="T19" fmla="*/ 505 h 539"/>
                  <a:gd name="T20" fmla="*/ 177 w 1248"/>
                  <a:gd name="T21" fmla="*/ 480 h 539"/>
                  <a:gd name="T22" fmla="*/ 155 w 1248"/>
                  <a:gd name="T23" fmla="*/ 458 h 539"/>
                  <a:gd name="T24" fmla="*/ 139 w 1248"/>
                  <a:gd name="T25" fmla="*/ 437 h 539"/>
                  <a:gd name="T26" fmla="*/ 134 w 1248"/>
                  <a:gd name="T27" fmla="*/ 415 h 539"/>
                  <a:gd name="T28" fmla="*/ 134 w 1248"/>
                  <a:gd name="T29" fmla="*/ 395 h 539"/>
                  <a:gd name="T30" fmla="*/ 139 w 1248"/>
                  <a:gd name="T31" fmla="*/ 373 h 539"/>
                  <a:gd name="T32" fmla="*/ 155 w 1248"/>
                  <a:gd name="T33" fmla="*/ 357 h 539"/>
                  <a:gd name="T34" fmla="*/ 177 w 1248"/>
                  <a:gd name="T35" fmla="*/ 335 h 539"/>
                  <a:gd name="T36" fmla="*/ 199 w 1248"/>
                  <a:gd name="T37" fmla="*/ 319 h 539"/>
                  <a:gd name="T38" fmla="*/ 264 w 1248"/>
                  <a:gd name="T39" fmla="*/ 288 h 539"/>
                  <a:gd name="T40" fmla="*/ 349 w 1248"/>
                  <a:gd name="T41" fmla="*/ 256 h 539"/>
                  <a:gd name="T42" fmla="*/ 441 w 1248"/>
                  <a:gd name="T43" fmla="*/ 228 h 539"/>
                  <a:gd name="T44" fmla="*/ 548 w 1248"/>
                  <a:gd name="T45" fmla="*/ 209 h 539"/>
                  <a:gd name="T46" fmla="*/ 656 w 1248"/>
                  <a:gd name="T47" fmla="*/ 187 h 539"/>
                  <a:gd name="T48" fmla="*/ 882 w 1248"/>
                  <a:gd name="T49" fmla="*/ 149 h 539"/>
                  <a:gd name="T50" fmla="*/ 983 w 1248"/>
                  <a:gd name="T51" fmla="*/ 133 h 539"/>
                  <a:gd name="T52" fmla="*/ 1081 w 1248"/>
                  <a:gd name="T53" fmla="*/ 118 h 539"/>
                  <a:gd name="T54" fmla="*/ 1166 w 1248"/>
                  <a:gd name="T55" fmla="*/ 113 h 539"/>
                  <a:gd name="T56" fmla="*/ 1236 w 1248"/>
                  <a:gd name="T57" fmla="*/ 102 h 539"/>
                  <a:gd name="T58" fmla="*/ 1236 w 1248"/>
                  <a:gd name="T59" fmla="*/ 0 h 539"/>
                  <a:gd name="T60" fmla="*/ 1149 w 1248"/>
                  <a:gd name="T61" fmla="*/ 22 h 539"/>
                  <a:gd name="T62" fmla="*/ 1059 w 1248"/>
                  <a:gd name="T63" fmla="*/ 38 h 539"/>
                  <a:gd name="T64" fmla="*/ 866 w 1248"/>
                  <a:gd name="T65" fmla="*/ 69 h 539"/>
                  <a:gd name="T66" fmla="*/ 667 w 1248"/>
                  <a:gd name="T67" fmla="*/ 91 h 539"/>
                  <a:gd name="T68" fmla="*/ 479 w 1248"/>
                  <a:gd name="T69" fmla="*/ 124 h 539"/>
                  <a:gd name="T70" fmla="*/ 387 w 1248"/>
                  <a:gd name="T71" fmla="*/ 138 h 539"/>
                  <a:gd name="T72" fmla="*/ 307 w 1248"/>
                  <a:gd name="T73" fmla="*/ 154 h 539"/>
                  <a:gd name="T74" fmla="*/ 226 w 1248"/>
                  <a:gd name="T75" fmla="*/ 176 h 539"/>
                  <a:gd name="T76" fmla="*/ 161 w 1248"/>
                  <a:gd name="T77" fmla="*/ 198 h 539"/>
                  <a:gd name="T78" fmla="*/ 103 w 1248"/>
                  <a:gd name="T79" fmla="*/ 223 h 539"/>
                  <a:gd name="T80" fmla="*/ 54 w 1248"/>
                  <a:gd name="T81" fmla="*/ 250 h 539"/>
                  <a:gd name="T82" fmla="*/ 22 w 1248"/>
                  <a:gd name="T83" fmla="*/ 288 h 539"/>
                  <a:gd name="T84" fmla="*/ 0 w 1248"/>
                  <a:gd name="T85" fmla="*/ 324 h 539"/>
                  <a:gd name="T86" fmla="*/ 0 w 1248"/>
                  <a:gd name="T87" fmla="*/ 324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057" name="Freeform 8"/>
            <p:cNvSpPr>
              <a:spLocks noChangeArrowheads="1"/>
            </p:cNvSpPr>
            <p:nvPr/>
          </p:nvSpPr>
          <p:spPr bwMode="auto">
            <a:xfrm>
              <a:off x="3322" y="1341"/>
              <a:ext cx="1819" cy="1531"/>
            </a:xfrm>
            <a:custGeom>
              <a:avLst/>
              <a:gdLst>
                <a:gd name="T0" fmla="*/ 616 w 2296"/>
                <a:gd name="T1" fmla="*/ 1153 h 1469"/>
                <a:gd name="T2" fmla="*/ 852 w 2296"/>
                <a:gd name="T3" fmla="*/ 1100 h 1469"/>
                <a:gd name="T4" fmla="*/ 1046 w 2296"/>
                <a:gd name="T5" fmla="*/ 1039 h 1469"/>
                <a:gd name="T6" fmla="*/ 1203 w 2296"/>
                <a:gd name="T7" fmla="*/ 974 h 1469"/>
                <a:gd name="T8" fmla="*/ 1318 w 2296"/>
                <a:gd name="T9" fmla="*/ 904 h 1469"/>
                <a:gd name="T10" fmla="*/ 1394 w 2296"/>
                <a:gd name="T11" fmla="*/ 821 h 1469"/>
                <a:gd name="T12" fmla="*/ 1434 w 2296"/>
                <a:gd name="T13" fmla="*/ 726 h 1469"/>
                <a:gd name="T14" fmla="*/ 1437 w 2296"/>
                <a:gd name="T15" fmla="*/ 609 h 1469"/>
                <a:gd name="T16" fmla="*/ 1406 w 2296"/>
                <a:gd name="T17" fmla="*/ 496 h 1469"/>
                <a:gd name="T18" fmla="*/ 1346 w 2296"/>
                <a:gd name="T19" fmla="*/ 395 h 1469"/>
                <a:gd name="T20" fmla="*/ 1260 w 2296"/>
                <a:gd name="T21" fmla="*/ 301 h 1469"/>
                <a:gd name="T22" fmla="*/ 1110 w 2296"/>
                <a:gd name="T23" fmla="*/ 171 h 1469"/>
                <a:gd name="T24" fmla="*/ 1012 w 2296"/>
                <a:gd name="T25" fmla="*/ 100 h 1469"/>
                <a:gd name="T26" fmla="*/ 926 w 2296"/>
                <a:gd name="T27" fmla="*/ 47 h 1469"/>
                <a:gd name="T28" fmla="*/ 868 w 2296"/>
                <a:gd name="T29" fmla="*/ 10 h 1469"/>
                <a:gd name="T30" fmla="*/ 845 w 2296"/>
                <a:gd name="T31" fmla="*/ 0 h 1469"/>
                <a:gd name="T32" fmla="*/ 1039 w 2296"/>
                <a:gd name="T33" fmla="*/ 129 h 1469"/>
                <a:gd name="T34" fmla="*/ 1222 w 2296"/>
                <a:gd name="T35" fmla="*/ 277 h 1469"/>
                <a:gd name="T36" fmla="*/ 1298 w 2296"/>
                <a:gd name="T37" fmla="*/ 354 h 1469"/>
                <a:gd name="T38" fmla="*/ 1363 w 2296"/>
                <a:gd name="T39" fmla="*/ 437 h 1469"/>
                <a:gd name="T40" fmla="*/ 1403 w 2296"/>
                <a:gd name="T41" fmla="*/ 519 h 1469"/>
                <a:gd name="T42" fmla="*/ 1420 w 2296"/>
                <a:gd name="T43" fmla="*/ 609 h 1469"/>
                <a:gd name="T44" fmla="*/ 1406 w 2296"/>
                <a:gd name="T45" fmla="*/ 691 h 1469"/>
                <a:gd name="T46" fmla="*/ 1363 w 2296"/>
                <a:gd name="T47" fmla="*/ 763 h 1469"/>
                <a:gd name="T48" fmla="*/ 1295 w 2296"/>
                <a:gd name="T49" fmla="*/ 821 h 1469"/>
                <a:gd name="T50" fmla="*/ 1206 w 2296"/>
                <a:gd name="T51" fmla="*/ 869 h 1469"/>
                <a:gd name="T52" fmla="*/ 1097 w 2296"/>
                <a:gd name="T53" fmla="*/ 916 h 1469"/>
                <a:gd name="T54" fmla="*/ 848 w 2296"/>
                <a:gd name="T55" fmla="*/ 986 h 1469"/>
                <a:gd name="T56" fmla="*/ 579 w 2296"/>
                <a:gd name="T57" fmla="*/ 1052 h 1469"/>
                <a:gd name="T58" fmla="*/ 327 w 2296"/>
                <a:gd name="T59" fmla="*/ 1116 h 1469"/>
                <a:gd name="T60" fmla="*/ 222 w 2296"/>
                <a:gd name="T61" fmla="*/ 1158 h 1469"/>
                <a:gd name="T62" fmla="*/ 129 w 2296"/>
                <a:gd name="T63" fmla="*/ 1200 h 1469"/>
                <a:gd name="T64" fmla="*/ 58 w 2296"/>
                <a:gd name="T65" fmla="*/ 1246 h 1469"/>
                <a:gd name="T66" fmla="*/ 13 w 2296"/>
                <a:gd name="T67" fmla="*/ 1306 h 1469"/>
                <a:gd name="T68" fmla="*/ 0 w 2296"/>
                <a:gd name="T69" fmla="*/ 1371 h 1469"/>
                <a:gd name="T70" fmla="*/ 17 w 2296"/>
                <a:gd name="T71" fmla="*/ 1441 h 1469"/>
                <a:gd name="T72" fmla="*/ 62 w 2296"/>
                <a:gd name="T73" fmla="*/ 1501 h 1469"/>
                <a:gd name="T74" fmla="*/ 123 w 2296"/>
                <a:gd name="T75" fmla="*/ 1548 h 1469"/>
                <a:gd name="T76" fmla="*/ 204 w 2296"/>
                <a:gd name="T77" fmla="*/ 1596 h 1469"/>
                <a:gd name="T78" fmla="*/ 136 w 2296"/>
                <a:gd name="T79" fmla="*/ 1536 h 1469"/>
                <a:gd name="T80" fmla="*/ 92 w 2296"/>
                <a:gd name="T81" fmla="*/ 1477 h 1469"/>
                <a:gd name="T82" fmla="*/ 75 w 2296"/>
                <a:gd name="T83" fmla="*/ 1418 h 1469"/>
                <a:gd name="T84" fmla="*/ 89 w 2296"/>
                <a:gd name="T85" fmla="*/ 1365 h 1469"/>
                <a:gd name="T86" fmla="*/ 133 w 2296"/>
                <a:gd name="T87" fmla="*/ 1312 h 1469"/>
                <a:gd name="T88" fmla="*/ 215 w 2296"/>
                <a:gd name="T89" fmla="*/ 1264 h 1469"/>
                <a:gd name="T90" fmla="*/ 331 w 2296"/>
                <a:gd name="T91" fmla="*/ 1217 h 1469"/>
                <a:gd name="T92" fmla="*/ 484 w 2296"/>
                <a:gd name="T93" fmla="*/ 1182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 name="Freeform 9"/>
            <p:cNvSpPr>
              <a:spLocks noChangeArrowheads="1"/>
            </p:cNvSpPr>
            <p:nvPr/>
          </p:nvSpPr>
          <p:spPr bwMode="auto">
            <a:xfrm>
              <a:off x="0" y="0"/>
              <a:ext cx="5752" cy="1770"/>
            </a:xfrm>
            <a:custGeom>
              <a:avLst/>
              <a:gdLst>
                <a:gd name="T0" fmla="*/ 0 w 5740"/>
                <a:gd name="T1" fmla="*/ 0 h 1906"/>
                <a:gd name="T2" fmla="*/ 0 w 5740"/>
                <a:gd name="T3" fmla="*/ 1644 h 1906"/>
                <a:gd name="T4" fmla="*/ 5764 w 5740"/>
                <a:gd name="T5" fmla="*/ 1644 h 1906"/>
                <a:gd name="T6" fmla="*/ 576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3399"/>
                </a:gs>
                <a:gs pos="100000">
                  <a:srgbClr val="00051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058" name="Rectangle 10"/>
          <p:cNvSpPr>
            <a:spLocks noGrp="1" noChangeArrowheads="1"/>
          </p:cNvSpPr>
          <p:nvPr>
            <p:ph type="title"/>
          </p:nvPr>
        </p:nvSpPr>
        <p:spPr bwMode="auto">
          <a:xfrm>
            <a:off x="685800" y="1736725"/>
            <a:ext cx="7762875"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2059" name="Rectangle 11"/>
          <p:cNvSpPr>
            <a:spLocks noGrp="1" noChangeArrowheads="1"/>
          </p:cNvSpPr>
          <p:nvPr>
            <p:ph type="dt"/>
          </p:nvPr>
        </p:nvSpPr>
        <p:spPr bwMode="auto">
          <a:xfrm>
            <a:off x="457200" y="6248400"/>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45000"/>
              <a:buFontTx/>
              <a:buNone/>
              <a:tabLst>
                <a:tab pos="723900" algn="l"/>
                <a:tab pos="1447800" algn="l"/>
              </a:tabLst>
              <a:defRPr sz="1200">
                <a:solidFill>
                  <a:srgbClr val="FFFFFF"/>
                </a:solidFill>
                <a:latin typeface="Times New Roman" panose="02020603050405020304" pitchFamily="18" charset="0"/>
              </a:defRPr>
            </a:lvl1pPr>
          </a:lstStyle>
          <a:p>
            <a:pPr>
              <a:defRPr/>
            </a:pPr>
            <a:endParaRPr lang="de-DE" altLang="de-DE"/>
          </a:p>
        </p:txBody>
      </p:sp>
      <p:sp>
        <p:nvSpPr>
          <p:cNvPr id="2060" name="Rectangle 12"/>
          <p:cNvSpPr>
            <a:spLocks noGrp="1" noChangeArrowheads="1"/>
          </p:cNvSpPr>
          <p:nvPr>
            <p:ph type="ftr"/>
          </p:nvPr>
        </p:nvSpPr>
        <p:spPr bwMode="auto">
          <a:xfrm>
            <a:off x="3124200" y="6249988"/>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hangingPunct="1">
              <a:buClrTx/>
              <a:buSzPct val="45000"/>
              <a:buFontTx/>
              <a:buNone/>
              <a:tabLst>
                <a:tab pos="723900" algn="l"/>
                <a:tab pos="1447800" algn="l"/>
                <a:tab pos="2171700" algn="l"/>
              </a:tabLst>
              <a:defRPr sz="1200">
                <a:solidFill>
                  <a:srgbClr val="FFFFFF"/>
                </a:solidFill>
                <a:latin typeface="Times New Roman" panose="02020603050405020304" pitchFamily="18" charset="0"/>
              </a:defRPr>
            </a:lvl1pPr>
          </a:lstStyle>
          <a:p>
            <a:pPr>
              <a:defRPr/>
            </a:pPr>
            <a:endParaRPr lang="de-DE" altLang="de-DE"/>
          </a:p>
        </p:txBody>
      </p:sp>
      <p:sp>
        <p:nvSpPr>
          <p:cNvPr id="2061" name="Rectangle 13"/>
          <p:cNvSpPr>
            <a:spLocks noGrp="1" noChangeArrowheads="1"/>
          </p:cNvSpPr>
          <p:nvPr>
            <p:ph type="sldNum"/>
          </p:nvPr>
        </p:nvSpPr>
        <p:spPr bwMode="auto">
          <a:xfrm>
            <a:off x="6553200" y="6253163"/>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45000"/>
              <a:buFontTx/>
              <a:buNone/>
              <a:tabLst>
                <a:tab pos="723900" algn="l"/>
                <a:tab pos="1447800" algn="l"/>
              </a:tabLst>
              <a:defRPr sz="1200">
                <a:solidFill>
                  <a:srgbClr val="FFFFFF"/>
                </a:solidFill>
                <a:latin typeface="Times New Roman" panose="02020603050405020304" pitchFamily="18" charset="0"/>
              </a:defRPr>
            </a:lvl1pPr>
          </a:lstStyle>
          <a:p>
            <a:pPr>
              <a:defRPr/>
            </a:pPr>
            <a:fld id="{009FEDFC-4482-4868-9C14-6F0FE6DAAEA7}" type="slidenum">
              <a:rPr lang="de-DE" altLang="de-DE"/>
              <a:pPr>
                <a:defRPr/>
              </a:pPr>
              <a:t>‹Nr.›</a:t>
            </a:fld>
            <a:endParaRPr lang="de-DE" altLang="de-DE"/>
          </a:p>
        </p:txBody>
      </p:sp>
      <p:sp>
        <p:nvSpPr>
          <p:cNvPr id="2062" name="Rectangle 14"/>
          <p:cNvSpPr>
            <a:spLocks noGrp="1" noChangeArrowheads="1"/>
          </p:cNvSpPr>
          <p:nvPr>
            <p:ph type="body" idx="1"/>
          </p:nvPr>
        </p:nvSpPr>
        <p:spPr bwMode="auto">
          <a:xfrm>
            <a:off x="457200" y="1604963"/>
            <a:ext cx="8037513" cy="450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E5E5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2983831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6396243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6824120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3" r:id="rId11"/>
    <p:sldLayoutId id="21474837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5113604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4" r:id="rId8"/>
    <p:sldLayoutId id="2147483725" r:id="rId9"/>
    <p:sldLayoutId id="2147483726" r:id="rId10"/>
    <p:sldLayoutId id="2147483727" r:id="rId11"/>
    <p:sldLayoutId id="214748372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3269644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4573086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1735138"/>
            <a:ext cx="7772400" cy="192246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6000" dirty="0" smtClean="0">
                <a:latin typeface="Arial" panose="020B0604020202020204" pitchFamily="34" charset="0"/>
              </a:rPr>
              <a:t>Bildungsplan 2016:</a:t>
            </a:r>
            <a:br>
              <a:rPr lang="de-DE" altLang="de-DE" sz="6000" dirty="0" smtClean="0">
                <a:latin typeface="Arial" panose="020B0604020202020204" pitchFamily="34" charset="0"/>
              </a:rPr>
            </a:br>
            <a:r>
              <a:rPr lang="de-DE" altLang="de-DE" sz="6000" dirty="0" smtClean="0">
                <a:latin typeface="Arial" panose="020B0604020202020204" pitchFamily="34" charset="0"/>
              </a:rPr>
              <a:t>Geschichte</a:t>
            </a:r>
            <a:br>
              <a:rPr lang="de-DE" altLang="de-DE" sz="6000" dirty="0" smtClean="0">
                <a:latin typeface="Arial" panose="020B0604020202020204" pitchFamily="34" charset="0"/>
              </a:rPr>
            </a:br>
            <a:r>
              <a:rPr lang="de-DE" altLang="de-DE" sz="6000" dirty="0" smtClean="0">
                <a:latin typeface="Arial" panose="020B0604020202020204" pitchFamily="34" charset="0"/>
              </a:rPr>
              <a:t>Klassen 7,8</a:t>
            </a:r>
          </a:p>
        </p:txBody>
      </p:sp>
      <p:sp>
        <p:nvSpPr>
          <p:cNvPr id="5122" name="Rectangle 2"/>
          <p:cNvSpPr>
            <a:spLocks noGrp="1" noChangeArrowheads="1"/>
          </p:cNvSpPr>
          <p:nvPr>
            <p:ph type="subTitle" idx="4294967295"/>
          </p:nvPr>
        </p:nvSpPr>
        <p:spPr>
          <a:xfrm>
            <a:off x="1371600" y="3886200"/>
            <a:ext cx="6400800" cy="1752600"/>
          </a:xfrm>
        </p:spPr>
        <p:txBody>
          <a:bodyPr lIns="90000" tIns="46800" rIns="90000" bIns="46800"/>
          <a:lstStyle/>
          <a:p>
            <a:pPr marL="0" indent="0" algn="ctr" eaLnBrk="1" hangingPunct="1">
              <a:buClrTx/>
              <a:buSzPct val="7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de-DE" altLang="de-DE" smtClean="0"/>
          </a:p>
          <a:p>
            <a:pPr marL="0" indent="0" algn="ctr" eaLnBrk="1" hangingPunct="1">
              <a:buClrTx/>
              <a:buSzPct val="7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e-DE" altLang="de-DE" smtClean="0">
                <a:latin typeface="Arial" panose="020B0604020202020204" pitchFamily="34" charset="0"/>
              </a:rPr>
              <a:t>Konzeptionelle Grundlagen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Kategorie: Vernetzung</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t>	</a:t>
            </a:r>
          </a:p>
          <a:p>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„Fasst man Globalisierung als den Aufbau, die Verdichtung und die zunehmende Bedeutung weltweiter </a:t>
            </a:r>
            <a:r>
              <a:rPr lang="de-DE" u="sng" dirty="0" smtClean="0">
                <a:latin typeface="Arial" panose="020B0604020202020204" pitchFamily="34" charset="0"/>
                <a:cs typeface="Arial" panose="020B0604020202020204" pitchFamily="34" charset="0"/>
              </a:rPr>
              <a:t>Vernetzung</a:t>
            </a:r>
            <a:r>
              <a:rPr lang="de-DE" dirty="0" smtClean="0">
                <a:latin typeface="Arial" panose="020B0604020202020204" pitchFamily="34" charset="0"/>
                <a:cs typeface="Arial" panose="020B0604020202020204" pitchFamily="34" charset="0"/>
              </a:rPr>
              <a:t> auf, … wird die Aufmerksamkeit auf die Geschichte weltweiter  Verflechtungen, ihres Aufbaus und ihrer Erosion, ihrer Intensität und Auswirkungen gelenkt.“</a:t>
            </a:r>
          </a:p>
          <a:p>
            <a:r>
              <a:rPr lang="de-DE"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Jürgen Osterhammel/Niels P. </a:t>
            </a:r>
            <a:r>
              <a:rPr lang="de-DE" sz="2000" dirty="0" err="1" smtClean="0">
                <a:latin typeface="Arial" panose="020B0604020202020204" pitchFamily="34" charset="0"/>
                <a:cs typeface="Arial" panose="020B0604020202020204" pitchFamily="34" charset="0"/>
              </a:rPr>
              <a:t>Petersson</a:t>
            </a:r>
            <a:r>
              <a:rPr lang="de-DE" sz="2000" dirty="0" smtClean="0">
                <a:latin typeface="Arial" panose="020B0604020202020204" pitchFamily="34" charset="0"/>
                <a:cs typeface="Arial" panose="020B0604020202020204" pitchFamily="34" charset="0"/>
              </a:rPr>
              <a:t>, Geschichte der Globalisierung. München </a:t>
            </a:r>
            <a:r>
              <a:rPr lang="de-DE" sz="2000" dirty="0" smtClean="0">
                <a:latin typeface="Arial" panose="020B0604020202020204" pitchFamily="34" charset="0"/>
                <a:cs typeface="Arial" panose="020B0604020202020204" pitchFamily="34" charset="0"/>
              </a:rPr>
              <a:t>2003, S. </a:t>
            </a:r>
            <a:r>
              <a:rPr lang="de-DE" sz="2000" dirty="0" smtClean="0">
                <a:latin typeface="Arial" panose="020B0604020202020204" pitchFamily="34" charset="0"/>
                <a:cs typeface="Arial" panose="020B0604020202020204" pitchFamily="34" charset="0"/>
              </a:rPr>
              <a:t>24</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73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Kategorie: Imperium</a:t>
            </a:r>
          </a:p>
        </p:txBody>
      </p:sp>
      <p:sp>
        <p:nvSpPr>
          <p:cNvPr id="37890"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„Seit der Jahrtausendwende hat sich ein erneutes, globalgeschichtliches Interesse an </a:t>
            </a:r>
            <a:r>
              <a:rPr lang="de-DE" altLang="de-DE" u="sng" dirty="0" smtClean="0">
                <a:latin typeface="Arial" panose="020B0604020202020204" pitchFamily="34" charset="0"/>
              </a:rPr>
              <a:t>Imperien</a:t>
            </a:r>
            <a:r>
              <a:rPr lang="de-DE" altLang="de-DE" dirty="0" smtClean="0">
                <a:latin typeface="Arial" panose="020B0604020202020204" pitchFamily="34" charset="0"/>
              </a:rPr>
              <a:t> als Form der überregionalen Herrschaft entwickelt. […] Erstens haben Historiker eruiert, in welchem Maße die großen Reichsbildungen zur </a:t>
            </a:r>
            <a:r>
              <a:rPr lang="de-DE" altLang="de-DE" u="sng" dirty="0" smtClean="0">
                <a:latin typeface="Arial" panose="020B0604020202020204" pitchFamily="34" charset="0"/>
              </a:rPr>
              <a:t>Integration der Welt</a:t>
            </a:r>
            <a:r>
              <a:rPr lang="de-DE" altLang="de-DE" dirty="0" smtClean="0">
                <a:latin typeface="Arial" panose="020B0604020202020204" pitchFamily="34" charset="0"/>
              </a:rPr>
              <a:t> beigetragen haben.“</a:t>
            </a:r>
          </a:p>
          <a:p>
            <a:pPr lvl="1" indent="-276225" eaLnBrk="1" hangingPunct="1">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600" dirty="0" smtClean="0">
              <a:latin typeface="Arial" panose="020B0604020202020204" pitchFamily="34" charset="0"/>
            </a:endParaRPr>
          </a:p>
          <a:p>
            <a:pPr lvl="1" indent="-276225" eaLnBrk="1" hangingPunct="1">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Sebastian </a:t>
            </a:r>
            <a:r>
              <a:rPr lang="de-DE" altLang="de-DE" sz="1600" dirty="0" smtClean="0">
                <a:latin typeface="Arial" panose="020B0604020202020204" pitchFamily="34" charset="0"/>
              </a:rPr>
              <a:t>Conrad, Globalgeschichte. München </a:t>
            </a:r>
            <a:r>
              <a:rPr lang="de-DE" altLang="de-DE" sz="1600" dirty="0" smtClean="0">
                <a:latin typeface="Arial" panose="020B0604020202020204" pitchFamily="34" charset="0"/>
              </a:rPr>
              <a:t>2013</a:t>
            </a:r>
            <a:endParaRPr lang="de-DE" altLang="de-DE" sz="1600" dirty="0"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Reiche/Imperien: Konkurrenz</a:t>
            </a:r>
          </a:p>
        </p:txBody>
      </p:sp>
      <p:sp>
        <p:nvSpPr>
          <p:cNvPr id="31746"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80000"/>
              </a:lnSpc>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endParaRPr lang="de-DE" altLang="de-DE" sz="1600" dirty="0" smtClean="0">
              <a:latin typeface="Arial" panose="020B0604020202020204" pitchFamily="34" charset="0"/>
            </a:endParaRPr>
          </a:p>
          <a:p>
            <a:pPr marL="333375" indent="-333375" eaLnBrk="1" hangingPunct="1">
              <a:lnSpc>
                <a:spcPct val="80000"/>
              </a:lnSpc>
              <a:spcBef>
                <a:spcPts val="7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8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8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„Viele Jahrhunderte lang konkurrierten unterschiedliche Imperien miteinander […] und die Hegemonie der europäischen Reiche setzte sich erst im 19. Jahrhundert durch.“ </a:t>
            </a:r>
          </a:p>
          <a:p>
            <a:pPr marL="333375" indent="-333375" eaLnBrk="1" hangingPunct="1">
              <a:lnSpc>
                <a:spcPct val="80000"/>
              </a:lnSpc>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r>
              <a:rPr lang="de-DE" altLang="de-DE" sz="1600" dirty="0" smtClean="0">
                <a:latin typeface="Arial" panose="020B0604020202020204" pitchFamily="34" charset="0"/>
              </a:rPr>
              <a:t>Sebastian Conrad, Globalgeschichte. München 2013.</a:t>
            </a:r>
          </a:p>
          <a:p>
            <a:pPr marL="333375" indent="-333375" eaLnBrk="1" hangingPunct="1">
              <a:lnSpc>
                <a:spcPct val="80000"/>
              </a:lnSpc>
              <a:spcBef>
                <a:spcPts val="7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Imperien und Nationalstaaten</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„Im 19. Jahrhundert war das Imperium, noch nicht der Nationalstaat, die im Weltmaßstab dominante territoriale Organisationsform von Macht.“</a:t>
            </a:r>
          </a:p>
          <a:p>
            <a:pPr marL="333375" indent="-333375" eaLnBrk="1" hangingPunct="1">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	</a:t>
            </a:r>
            <a:r>
              <a:rPr lang="de-DE" altLang="de-DE" sz="1800" dirty="0" smtClean="0">
                <a:latin typeface="Arial" panose="020B0604020202020204" pitchFamily="34" charset="0"/>
              </a:rPr>
              <a:t>Jürgen Osterhammel, Die Verwandlung der Welt. München 2009, S. 606f.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Imperien und Nationalstaaten</a:t>
            </a:r>
          </a:p>
        </p:txBody>
      </p:sp>
      <p:sp>
        <p:nvSpPr>
          <p:cNvPr id="32770" name="Rectangle 2"/>
          <p:cNvSpPr>
            <a:spLocks noGrp="1" noChangeArrowheads="1"/>
          </p:cNvSpPr>
          <p:nvPr>
            <p:ph type="body" idx="4294967295"/>
          </p:nvPr>
        </p:nvSpPr>
        <p:spPr>
          <a:xfrm>
            <a:off x="457200" y="1600200"/>
            <a:ext cx="8229600" cy="4525963"/>
          </a:xfrm>
        </p:spPr>
        <p:txBody>
          <a:bodyPr/>
          <a:lstStyle/>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„Das Imperium war eine bemerkenswert langlebige Staatsform. Im Vergleich erscheint der Nationalstaat als ein kurzes Leuchten am historischen Horizont.“</a:t>
            </a:r>
          </a:p>
          <a:p>
            <a:pPr marL="333375" indent="-333375" eaLnBrk="1" hangingPunct="1">
              <a:spcBef>
                <a:spcPts val="3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800" dirty="0" smtClean="0">
                <a:latin typeface="Arial" panose="020B0604020202020204" pitchFamily="34" charset="0"/>
              </a:rPr>
              <a:t>	</a:t>
            </a:r>
            <a:r>
              <a:rPr lang="de-DE" altLang="de-DE" sz="1400" dirty="0" smtClean="0">
                <a:latin typeface="Arial" panose="020B0604020202020204" pitchFamily="34" charset="0"/>
              </a:rPr>
              <a:t>Jane Burbank/Frederick Cooper, Imperien der Weltgeschichte. Das Repertoire der Macht vom Alten Rom und China bis heute. Frankfurt/Main 2012.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Imperium und Nationalstaat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t>	</a:t>
            </a:r>
            <a:r>
              <a:rPr lang="de-DE" sz="1800" dirty="0" smtClean="0">
                <a:latin typeface="Arial" panose="020B0604020202020204" pitchFamily="34" charset="0"/>
                <a:cs typeface="Arial" panose="020B0604020202020204" pitchFamily="34" charset="0"/>
              </a:rPr>
              <a:t>„Das Osmanische Reich war ein Kalifat, eine sunnitische Theokratie. Der Sultan herrschte über eine Vielzahl von Völkern, Konfessionen, Stämmen, er verlangte von seinen Untertanen Steuern, Soldaten, Loyalität, aber keine religiösen Bekenntnisse, geschweige denn: patriotische. Ein Flickenteppich verschiedener religiöser, regionaler oder ethnischer Gesetzeskodexe und Herrschaftsräume überzog das Reich. Vor dem Erwachen des europäischen Nationalismus war diese </a:t>
            </a:r>
            <a:r>
              <a:rPr lang="de-DE" sz="1800" b="1" u="sng" dirty="0" smtClean="0">
                <a:latin typeface="Arial" panose="020B0604020202020204" pitchFamily="34" charset="0"/>
                <a:cs typeface="Arial" panose="020B0604020202020204" pitchFamily="34" charset="0"/>
              </a:rPr>
              <a:t>desinteressierte Toleranz</a:t>
            </a:r>
            <a:r>
              <a:rPr lang="de-DE" sz="1800" b="1"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eine ziemlich erfolgreiche Herrschaftsmethode. […]</a:t>
            </a:r>
          </a:p>
          <a:p>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Dieser angenehme Zustand endete für die Sunniten mit dem Untergang des Osmanischen Reichs. Sie fanden sich in modernen politischen Gebilden wieder, die ähnlich bunt zusammengesetzt waren wie das Gemisch aus Religionen und Ethnien zur Zeit des Sultans, aber den </a:t>
            </a:r>
            <a:r>
              <a:rPr lang="de-DE" sz="1800" b="1" u="sng" dirty="0" smtClean="0">
                <a:latin typeface="Arial" panose="020B0604020202020204" pitchFamily="34" charset="0"/>
                <a:cs typeface="Arial" panose="020B0604020202020204" pitchFamily="34" charset="0"/>
              </a:rPr>
              <a:t>Durchgriffsanspruch des modernen Nationalstaates</a:t>
            </a:r>
            <a:r>
              <a:rPr lang="de-DE" sz="1800" dirty="0" smtClean="0">
                <a:latin typeface="Arial" panose="020B0604020202020204" pitchFamily="34" charset="0"/>
                <a:cs typeface="Arial" panose="020B0604020202020204" pitchFamily="34" charset="0"/>
              </a:rPr>
              <a:t> zeigten.“</a:t>
            </a:r>
          </a:p>
          <a:p>
            <a:r>
              <a:rPr lang="de-DE" sz="18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(Sonja </a:t>
            </a:r>
            <a:r>
              <a:rPr lang="de-DE" sz="1400" dirty="0" err="1" smtClean="0">
                <a:latin typeface="Arial" panose="020B0604020202020204" pitchFamily="34" charset="0"/>
                <a:cs typeface="Arial" panose="020B0604020202020204" pitchFamily="34" charset="0"/>
              </a:rPr>
              <a:t>Zekri</a:t>
            </a:r>
            <a:r>
              <a:rPr lang="de-DE" sz="1400" dirty="0" smtClean="0">
                <a:latin typeface="Arial" panose="020B0604020202020204" pitchFamily="34" charset="0"/>
                <a:cs typeface="Arial" panose="020B0604020202020204" pitchFamily="34" charset="0"/>
              </a:rPr>
              <a:t>, Phantomschmerz, in: Süddeutsche Zeitung, Nr. 6, 9./10.1.2016, S. 11)</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252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Klassen 7,8: Reiche/Imperien</a:t>
            </a:r>
          </a:p>
        </p:txBody>
      </p:sp>
      <p:sp>
        <p:nvSpPr>
          <p:cNvPr id="29698" name="Rectangle 2"/>
          <p:cNvSpPr>
            <a:spLocks noGrp="1" noChangeArrowheads="1"/>
          </p:cNvSpPr>
          <p:nvPr>
            <p:ph type="body" idx="1"/>
          </p:nvPr>
        </p:nvSpPr>
        <p:spPr/>
        <p:txBody>
          <a:bodyPr/>
          <a:lstStyle/>
          <a:p>
            <a:pPr marL="333375" indent="-333375" eaLnBrk="1" hangingPunct="1">
              <a:lnSpc>
                <a:spcPct val="80000"/>
              </a:lnSpc>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800" dirty="0" smtClean="0">
              <a:latin typeface="Arial" panose="020B0604020202020204" pitchFamily="34" charset="0"/>
            </a:endParaRPr>
          </a:p>
        </p:txBody>
      </p:sp>
      <p:sp>
        <p:nvSpPr>
          <p:cNvPr id="5" name="Inhaltsplatzhalter 4"/>
          <p:cNvSpPr>
            <a:spLocks noGrp="1"/>
          </p:cNvSpPr>
          <p:nvPr>
            <p:ph sz="half" idx="2"/>
          </p:nvPr>
        </p:nvSpPr>
        <p:spPr/>
        <p:txBody>
          <a:bodyPr/>
          <a:lstStyle/>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Mesopotamien </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Ägypten</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Imperium Romanum</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Delisch-attischer Seebund</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err="1">
                <a:latin typeface="Arial" panose="020B0604020202020204" pitchFamily="34" charset="0"/>
              </a:rPr>
              <a:t>Partherreich</a:t>
            </a:r>
            <a:endParaRPr lang="de-DE" altLang="de-DE" sz="2400" dirty="0">
              <a:latin typeface="Arial" panose="020B0604020202020204" pitchFamily="34" charset="0"/>
            </a:endParaRP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Chinesisches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Byzantinisches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Islamische Reiche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Frankenreich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Heiliges Römisches Reich Deutscher Nation</a:t>
            </a:r>
          </a:p>
          <a:p>
            <a:endParaRPr lang="de-DE" dirty="0"/>
          </a:p>
        </p:txBody>
      </p:sp>
      <p:sp>
        <p:nvSpPr>
          <p:cNvPr id="6" name="Textplatzhalter 5"/>
          <p:cNvSpPr>
            <a:spLocks noGrp="1"/>
          </p:cNvSpPr>
          <p:nvPr>
            <p:ph type="body" sz="quarter" idx="3"/>
          </p:nvPr>
        </p:nvSpPr>
        <p:spPr/>
        <p:txBody>
          <a:bodyPr/>
          <a:lstStyle/>
          <a:p>
            <a:endParaRPr lang="de-DE" dirty="0"/>
          </a:p>
        </p:txBody>
      </p:sp>
      <p:sp>
        <p:nvSpPr>
          <p:cNvPr id="7" name="Inhaltsplatzhalter 6"/>
          <p:cNvSpPr>
            <a:spLocks noGrp="1"/>
          </p:cNvSpPr>
          <p:nvPr>
            <p:ph sz="quarter" idx="4"/>
          </p:nvPr>
        </p:nvSpPr>
        <p:spPr/>
        <p:txBody>
          <a:bodyPr/>
          <a:lstStyle/>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Mongolenreich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Osmanisches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Europäische Kolonialreiche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British Empire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solidFill>
                  <a:srgbClr val="FFFF00"/>
                </a:solidFill>
                <a:latin typeface="Arial" panose="020B0604020202020204" pitchFamily="34" charset="0"/>
              </a:rPr>
              <a:t>Habsburgerreich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solidFill>
                  <a:srgbClr val="FFFF00"/>
                </a:solidFill>
                <a:latin typeface="Arial" panose="020B0604020202020204" pitchFamily="34" charset="0"/>
              </a:rPr>
              <a:t>Deutsches Kaiserreich</a:t>
            </a:r>
            <a:endParaRPr lang="de-DE" altLang="de-DE" sz="2400" dirty="0">
              <a:solidFill>
                <a:srgbClr val="FFFF00"/>
              </a:solidFill>
              <a:latin typeface="Arial" panose="020B0604020202020204" pitchFamily="34" charset="0"/>
            </a:endParaRP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solidFill>
                  <a:srgbClr val="FFFF00"/>
                </a:solidFill>
                <a:latin typeface="Arial" panose="020B0604020202020204" pitchFamily="34" charset="0"/>
              </a:rPr>
              <a:t>Zarenreich/Sowjetunion</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„Drittes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Frankreich (bis 1962)</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USA (?)</a:t>
            </a:r>
          </a:p>
          <a:p>
            <a:endParaRPr 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476672"/>
            <a:ext cx="8229600" cy="1656184"/>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dirty="0" smtClean="0">
                <a:latin typeface="Arial" panose="020B0604020202020204" pitchFamily="34" charset="0"/>
              </a:rPr>
              <a:t>Europäische Perspektive:</a:t>
            </a:r>
            <a:br>
              <a:rPr lang="de-DE" altLang="de-DE" sz="4000" dirty="0" smtClean="0">
                <a:latin typeface="Arial" panose="020B0604020202020204" pitchFamily="34" charset="0"/>
              </a:rPr>
            </a:br>
            <a:r>
              <a:rPr lang="de-DE" altLang="de-DE" sz="4000" dirty="0" smtClean="0">
                <a:latin typeface="Arial" panose="020B0604020202020204" pitchFamily="34" charset="0"/>
              </a:rPr>
              <a:t>Das „lange“ 19. Jahrhundert </a:t>
            </a:r>
            <a:br>
              <a:rPr lang="de-DE" altLang="de-DE" sz="4000" dirty="0" smtClean="0">
                <a:latin typeface="Arial" panose="020B0604020202020204" pitchFamily="34" charset="0"/>
              </a:rPr>
            </a:br>
            <a:r>
              <a:rPr lang="de-DE" altLang="de-DE" sz="4000" dirty="0" smtClean="0">
                <a:latin typeface="Arial" panose="020B0604020202020204" pitchFamily="34" charset="0"/>
              </a:rPr>
              <a:t>und die Zwischenkriegszeit</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Perspektive: „Demokratisierung der europäischen Nationalstaaten in den großen </a:t>
            </a:r>
            <a:r>
              <a:rPr lang="de-DE" altLang="de-DE" sz="2000" u="sng" dirty="0" smtClean="0">
                <a:latin typeface="Arial" panose="020B0604020202020204" pitchFamily="34" charset="0"/>
              </a:rPr>
              <a:t>gemeinsamen</a:t>
            </a:r>
            <a:r>
              <a:rPr lang="de-DE" altLang="de-DE" sz="2000" dirty="0" smtClean="0">
                <a:latin typeface="Arial" panose="020B0604020202020204" pitchFamily="34" charset="0"/>
              </a:rPr>
              <a:t> Ereignissen und Demokratieschüben, die das politische Grundverständnis der Europäer bestimmen und das Rückgrat des europäischen Modells nach innen gegenüber dem politischen Extremismus und nach außen gegenüber anderen Zivilisationen sind.“</a:t>
            </a:r>
          </a:p>
          <a:p>
            <a:pPr marL="0" indent="0" eaLnBrk="1" hangingPunct="1">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	(</a:t>
            </a:r>
            <a:r>
              <a:rPr lang="de-DE" altLang="de-DE" sz="1600" dirty="0">
                <a:latin typeface="Arial" panose="020B0604020202020204" pitchFamily="34" charset="0"/>
              </a:rPr>
              <a:t>Hartmut </a:t>
            </a:r>
            <a:r>
              <a:rPr lang="de-DE" altLang="de-DE" sz="1600" dirty="0" err="1">
                <a:latin typeface="Arial" panose="020B0604020202020204" pitchFamily="34" charset="0"/>
              </a:rPr>
              <a:t>Kaelble</a:t>
            </a:r>
            <a:r>
              <a:rPr lang="de-DE" altLang="de-DE" sz="1600" dirty="0">
                <a:latin typeface="Arial" panose="020B0604020202020204" pitchFamily="34" charset="0"/>
              </a:rPr>
              <a:t>, Wege zur Demokratie. Stuttgart, München 2001, S. </a:t>
            </a:r>
            <a:r>
              <a:rPr lang="de-DE" altLang="de-DE" sz="1600" dirty="0" smtClean="0">
                <a:latin typeface="Arial" panose="020B0604020202020204" pitchFamily="34" charset="0"/>
              </a:rPr>
              <a:t>7)</a:t>
            </a:r>
            <a:endParaRPr lang="de-DE" altLang="de-DE" sz="16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6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Neuer europäischer Zugriff statt mehr nationalstaatliche Fakten</a:t>
            </a:r>
          </a:p>
          <a:p>
            <a:pPr marL="0" indent="0" eaLnBrk="1" hangingPunct="1">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a:latin typeface="Arial" panose="020B0604020202020204" pitchFamily="34" charset="0"/>
              </a:rPr>
              <a:t>	</a:t>
            </a:r>
            <a:endParaRPr lang="de-DE" altLang="de-DE" sz="2000" dirty="0" smtClean="0">
              <a:latin typeface="Arial" panose="020B0604020202020204" pitchFamily="34" charset="0"/>
            </a:endParaRPr>
          </a:p>
        </p:txBody>
      </p:sp>
    </p:spTree>
    <p:extLst>
      <p:ext uri="{BB962C8B-B14F-4D97-AF65-F5344CB8AC3E}">
        <p14:creationId xmlns:p14="http://schemas.microsoft.com/office/powerpoint/2010/main" val="1736929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Europäische Ebene:</a:t>
            </a:r>
            <a:br>
              <a:rPr lang="de-DE" altLang="de-DE" dirty="0" smtClean="0">
                <a:latin typeface="Arial" panose="020B0604020202020204" pitchFamily="34" charset="0"/>
              </a:rPr>
            </a:br>
            <a:r>
              <a:rPr lang="de-DE" altLang="de-DE" dirty="0" smtClean="0">
                <a:latin typeface="Arial" panose="020B0604020202020204" pitchFamily="34" charset="0"/>
              </a:rPr>
              <a:t>Ambivalenzen der Moderne</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„Zu dieser Geschichte (der europäischen Demokratisierung) gehört auch das andere Gesicht Europas, die zähe und oft gewalttätige Machterhaltung der demokratiefeindlichen politischen Eliten, die Demokratiekrisen, die </a:t>
            </a:r>
            <a:r>
              <a:rPr lang="de-DE" altLang="de-DE" sz="2000" dirty="0">
                <a:latin typeface="Arial" panose="020B0604020202020204" pitchFamily="34" charset="0"/>
              </a:rPr>
              <a:t>D</a:t>
            </a:r>
            <a:r>
              <a:rPr lang="de-DE" altLang="de-DE" sz="2000" dirty="0" smtClean="0">
                <a:latin typeface="Arial" panose="020B0604020202020204" pitchFamily="34" charset="0"/>
              </a:rPr>
              <a:t>iktaturen mit ihrer Beseitigung der Menschenrechte und ihren Völkermorden, auch die stille Schwächung der Demokratie durch Nepotismus und Korruption. Die meisten Demokratiedurchbrüche enthielten deshalb immer auch die Geschichte dieses anderen Gesichts Europas, schon die Französische Revolution und die Revolution von 1848, am stärksten der gescheiterte Demokratiedurchbruch von 1918/19…“</a:t>
            </a:r>
            <a:endParaRPr lang="de-DE" altLang="de-DE" sz="1600" dirty="0">
              <a:latin typeface="Arial" panose="020B0604020202020204" pitchFamily="34" charset="0"/>
            </a:endParaRPr>
          </a:p>
          <a:p>
            <a:pPr marL="0" indent="0" eaLnBrk="1" hangingPunct="1">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	(ebd., S. 8)</a:t>
            </a:r>
            <a:endParaRPr lang="de-DE" altLang="de-DE" sz="2000" dirty="0" smtClean="0">
              <a:latin typeface="Arial" panose="020B0604020202020204" pitchFamily="34" charset="0"/>
            </a:endParaRPr>
          </a:p>
        </p:txBody>
      </p:sp>
    </p:spTree>
    <p:extLst>
      <p:ext uri="{BB962C8B-B14F-4D97-AF65-F5344CB8AC3E}">
        <p14:creationId xmlns:p14="http://schemas.microsoft.com/office/powerpoint/2010/main" val="496832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6481" y="253801"/>
            <a:ext cx="8223840" cy="1179360"/>
          </a:xfrm>
        </p:spPr>
        <p:txBody>
          <a:bodyPr/>
          <a:lstStyle/>
          <a:p>
            <a:pPr eaLnBrk="1">
              <a:buClrTx/>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de-DE" altLang="de-DE" sz="4000" dirty="0" smtClean="0">
                <a:latin typeface="Arial" panose="020B0604020202020204" pitchFamily="34" charset="0"/>
                <a:cs typeface="Arial" panose="020B0604020202020204" pitchFamily="34" charset="0"/>
              </a:rPr>
              <a:t>Drei Demokratisierungsschübe in Europa 1776/89 – 1918/19</a:t>
            </a:r>
          </a:p>
        </p:txBody>
      </p:sp>
      <p:sp>
        <p:nvSpPr>
          <p:cNvPr id="16387" name="Rectangle 2"/>
          <p:cNvSpPr>
            <a:spLocks noGrp="1" noChangeArrowheads="1"/>
          </p:cNvSpPr>
          <p:nvPr>
            <p:ph type="body" idx="1"/>
          </p:nvPr>
        </p:nvSpPr>
        <p:spPr>
          <a:xfrm>
            <a:off x="422827" y="1556792"/>
            <a:ext cx="8223840" cy="3972960"/>
          </a:xfrm>
          <a:ln>
            <a:noFill/>
          </a:ln>
        </p:spPr>
        <p:txBody>
          <a:bodyPr/>
          <a:lstStyle/>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dirty="0" smtClean="0"/>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sz="2800" dirty="0" smtClean="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sz="2800" dirty="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de-DE" altLang="de-DE" sz="2800" dirty="0" smtClean="0">
                <a:latin typeface="Arial" panose="020B0604020202020204" pitchFamily="34" charset="0"/>
                <a:cs typeface="Arial" panose="020B0604020202020204" pitchFamily="34" charset="0"/>
              </a:rPr>
              <a:t>Die Doppelrevolution in Amerika und Frankreich</a:t>
            </a:r>
            <a:endParaRPr lang="de-DE" altLang="de-DE" sz="2800" dirty="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sz="2800" dirty="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de-DE" altLang="de-DE" sz="2800" dirty="0" smtClean="0">
                <a:latin typeface="Arial" panose="020B0604020202020204" pitchFamily="34" charset="0"/>
                <a:cs typeface="Arial" panose="020B0604020202020204" pitchFamily="34" charset="0"/>
              </a:rPr>
              <a:t>Die Revolution </a:t>
            </a:r>
            <a:r>
              <a:rPr lang="de-DE" altLang="de-DE" sz="2800" dirty="0">
                <a:latin typeface="Arial" panose="020B0604020202020204" pitchFamily="34" charset="0"/>
                <a:cs typeface="Arial" panose="020B0604020202020204" pitchFamily="34" charset="0"/>
              </a:rPr>
              <a:t>von 1848 in Europa</a:t>
            </a: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sz="2800" dirty="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de-DE" altLang="de-DE" sz="2800" dirty="0" smtClean="0">
                <a:latin typeface="Arial" panose="020B0604020202020204" pitchFamily="34" charset="0"/>
                <a:cs typeface="Arial" panose="020B0604020202020204" pitchFamily="34" charset="0"/>
              </a:rPr>
              <a:t>Der Durchbruch der parlamentarischen Demokratie </a:t>
            </a:r>
            <a:r>
              <a:rPr lang="de-DE" altLang="de-DE" sz="2800" dirty="0">
                <a:latin typeface="Arial" panose="020B0604020202020204" pitchFamily="34" charset="0"/>
                <a:cs typeface="Arial" panose="020B0604020202020204" pitchFamily="34" charset="0"/>
              </a:rPr>
              <a:t>in Europa </a:t>
            </a:r>
            <a:r>
              <a:rPr lang="de-DE" altLang="de-DE" sz="2800" dirty="0" smtClean="0">
                <a:latin typeface="Arial" panose="020B0604020202020204" pitchFamily="34" charset="0"/>
                <a:cs typeface="Arial" panose="020B0604020202020204" pitchFamily="34" charset="0"/>
              </a:rPr>
              <a:t>1918/19</a:t>
            </a:r>
            <a:endParaRPr lang="de-DE" altLang="de-DE" sz="2800" dirty="0">
              <a:latin typeface="Arial" panose="020B0604020202020204" pitchFamily="34" charset="0"/>
              <a:cs typeface="Arial" panose="020B0604020202020204" pitchFamily="34" charset="0"/>
            </a:endParaRPr>
          </a:p>
          <a:p>
            <a:pPr indent="-302404" eaLnBrk="1">
              <a:buClrTx/>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endParaRPr lang="de-DE" altLang="de-DE" dirty="0" smtClean="0"/>
          </a:p>
        </p:txBody>
      </p:sp>
    </p:spTree>
    <p:extLst>
      <p:ext uri="{BB962C8B-B14F-4D97-AF65-F5344CB8AC3E}">
        <p14:creationId xmlns:p14="http://schemas.microsoft.com/office/powerpoint/2010/main" val="3757109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Anlass und Herausforderungen</a:t>
            </a:r>
            <a:endParaRPr lang="de-DE" sz="2800" dirty="0">
              <a:solidFill>
                <a:prstClr val="black"/>
              </a:solidFill>
              <a:latin typeface="Calibri"/>
              <a:ea typeface="+mn-ea"/>
              <a:cs typeface="Calibri"/>
            </a:endParaRPr>
          </a:p>
        </p:txBody>
      </p:sp>
      <p:sp>
        <p:nvSpPr>
          <p:cNvPr id="10" name="Textfeld 9"/>
          <p:cNvSpPr txBox="1"/>
          <p:nvPr/>
        </p:nvSpPr>
        <p:spPr>
          <a:xfrm>
            <a:off x="251520" y="6309320"/>
            <a:ext cx="504056" cy="261610"/>
          </a:xfrm>
          <a:prstGeom prst="rect">
            <a:avLst/>
          </a:prstGeom>
          <a:noFill/>
        </p:spPr>
        <p:txBody>
          <a:bodyPr wrap="square" rtlCol="0">
            <a:spAutoFit/>
          </a:bodyPr>
          <a:lstStyle/>
          <a:p>
            <a:pPr defTabSz="914400"/>
            <a:r>
              <a:rPr lang="de-DE" sz="1100" dirty="0">
                <a:solidFill>
                  <a:prstClr val="black"/>
                </a:solidFill>
                <a:ea typeface="+mn-ea"/>
                <a:cs typeface="Arial" panose="020B0604020202020204" pitchFamily="34" charset="0"/>
              </a:rPr>
              <a:t>4</a:t>
            </a: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900" dirty="0">
                <a:solidFill>
                  <a:prstClr val="black"/>
                </a:solidFill>
                <a:latin typeface="Arial" panose="020B0604020202020204" pitchFamily="34" charset="0"/>
                <a:cs typeface="Arial" panose="020B0604020202020204" pitchFamily="34" charset="0"/>
              </a:rPr>
              <a:t>Vertikale </a:t>
            </a:r>
            <a:r>
              <a:rPr lang="de-DE" sz="1900" dirty="0" smtClean="0">
                <a:solidFill>
                  <a:prstClr val="black"/>
                </a:solidFill>
                <a:latin typeface="Arial" panose="020B0604020202020204" pitchFamily="34" charset="0"/>
                <a:cs typeface="Arial" panose="020B0604020202020204" pitchFamily="34" charset="0"/>
              </a:rPr>
              <a:t>Abstimmung</a:t>
            </a:r>
            <a:endParaRPr lang="de-DE" sz="1900" dirty="0">
              <a:solidFill>
                <a:prstClr val="black"/>
              </a:solidFill>
              <a:latin typeface="Arial" panose="020B0604020202020204" pitchFamily="34" charset="0"/>
              <a:cs typeface="Arial" panose="020B0604020202020204" pitchFamily="34" charset="0"/>
            </a:endParaRPr>
          </a:p>
          <a:p>
            <a:pPr algn="ctr" defTabSz="914400"/>
            <a:endParaRPr lang="de-DE" sz="1900" dirty="0">
              <a:solidFill>
                <a:prstClr val="black"/>
              </a:solidFill>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1600" b="1" dirty="0">
              <a:solidFill>
                <a:prstClr val="black"/>
              </a:solidFill>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r>
                <a:rPr lang="de-DE" sz="2400" dirty="0" smtClean="0">
                  <a:solidFill>
                    <a:prstClr val="white">
                      <a:lumMod val="50000"/>
                    </a:prstClr>
                  </a:solidFill>
                </a:rPr>
                <a:t>Berufliche Bildung</a:t>
              </a:r>
            </a:p>
            <a:p>
              <a:pPr algn="ctr" defTabSz="889000">
                <a:lnSpc>
                  <a:spcPct val="90000"/>
                </a:lnSpc>
                <a:spcAft>
                  <a:spcPct val="35000"/>
                </a:spcAft>
              </a:pPr>
              <a:endParaRPr lang="de-DE" sz="2400" dirty="0">
                <a:solidFill>
                  <a:prstClr val="white">
                    <a:lumMod val="50000"/>
                  </a:prstClr>
                </a:solidFill>
              </a:endParaRPr>
            </a:p>
            <a:p>
              <a:pPr algn="ctr" defTabSz="889000">
                <a:lnSpc>
                  <a:spcPct val="90000"/>
                </a:lnSpc>
                <a:spcAft>
                  <a:spcPct val="35000"/>
                </a:spcAft>
              </a:pPr>
              <a:endParaRPr lang="de-DE" sz="2400" dirty="0">
                <a:solidFill>
                  <a:prstClr val="white">
                    <a:lumMod val="50000"/>
                  </a:prst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Gemeinsamer Bildungsplan Sek I</a:t>
              </a:r>
              <a:endParaRPr lang="de-DE" sz="2200" dirty="0">
                <a:solidFill>
                  <a:prstClr val="white"/>
                </a:solidFill>
                <a:latin typeface="Arial" panose="020B0604020202020204" pitchFamily="34" charset="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Bildungsplan  </a:t>
              </a:r>
              <a:r>
                <a:rPr lang="de-DE" sz="2200" dirty="0">
                  <a:solidFill>
                    <a:prstClr val="white"/>
                  </a:solidFill>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Bildungsplan Grundschule</a:t>
              </a:r>
              <a:endParaRPr lang="de-DE" sz="2200" dirty="0">
                <a:solidFill>
                  <a:prstClr val="white"/>
                </a:solidFill>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de-DE" sz="2800" dirty="0">
                <a:solidFill>
                  <a:prstClr val="white"/>
                </a:solidFill>
              </a:endParaRPr>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de-DE" sz="2800" dirty="0">
                <a:solidFill>
                  <a:prstClr val="white"/>
                </a:solidFill>
              </a:endParaRPr>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400" dirty="0">
                <a:solidFill>
                  <a:prstClr val="white"/>
                </a:solidFill>
              </a:endParaRPr>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400" dirty="0">
                <a:solidFill>
                  <a:prstClr val="white"/>
                </a:solidFill>
              </a:endParaRPr>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lumMod val="50000"/>
                  </a:prst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lumMod val="50000"/>
                  </a:prst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dirty="0">
                <a:solidFill>
                  <a:prstClr val="white"/>
                </a:solidFill>
              </a:endParaRPr>
            </a:p>
          </p:txBody>
        </p:sp>
      </p:grpSp>
      <p:sp>
        <p:nvSpPr>
          <p:cNvPr id="25" name="Abgerundetes Rechteck 24"/>
          <p:cNvSpPr/>
          <p:nvPr/>
        </p:nvSpPr>
        <p:spPr>
          <a:xfrm>
            <a:off x="971600" y="1556792"/>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2000" dirty="0">
                <a:solidFill>
                  <a:prstClr val="black"/>
                </a:solidFill>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2000" dirty="0" smtClean="0">
                <a:solidFill>
                  <a:prstClr val="black"/>
                </a:solidFill>
                <a:latin typeface="Arial" panose="020B0604020202020204" pitchFamily="34" charset="0"/>
                <a:cs typeface="Arial" panose="020B0604020202020204" pitchFamily="34" charset="0"/>
              </a:rPr>
              <a:t>Weiterentwicklung der Kompetenzformulierungen – </a:t>
            </a:r>
            <a:r>
              <a:rPr lang="de-DE" dirty="0" smtClean="0">
                <a:solidFill>
                  <a:prstClr val="black"/>
                </a:solidFill>
                <a:latin typeface="Arial" panose="020B0604020202020204" pitchFamily="34" charset="0"/>
                <a:cs typeface="Arial" panose="020B0604020202020204" pitchFamily="34" charset="0"/>
              </a:rPr>
              <a:t>Präzisierung und Abstimmung mit KMK-Standards</a:t>
            </a: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37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dirty="0" smtClean="0">
                <a:latin typeface="Arial" panose="020B0604020202020204" pitchFamily="34" charset="0"/>
              </a:rPr>
              <a:t>Erster Demokratisierungsschub: Die Französische Revolution</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Liberale Phase 1789-91: Wendepunkt der Demokratisierung Europas</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6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Liberalismus: </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Erstes modernes Parlament in Europa: Nationalversammlung ab 1789</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Erste </a:t>
            </a:r>
            <a:r>
              <a:rPr lang="de-DE" altLang="de-DE" sz="1400" dirty="0">
                <a:latin typeface="Arial" panose="020B0604020202020204" pitchFamily="34" charset="0"/>
              </a:rPr>
              <a:t>europäische </a:t>
            </a:r>
            <a:r>
              <a:rPr lang="de-DE" altLang="de-DE" sz="1400" dirty="0" smtClean="0">
                <a:latin typeface="Arial" panose="020B0604020202020204" pitchFamily="34" charset="0"/>
              </a:rPr>
              <a:t>Grundrechtscharta: </a:t>
            </a:r>
            <a:r>
              <a:rPr lang="de-DE" altLang="de-DE" sz="1400" dirty="0">
                <a:latin typeface="Arial" panose="020B0604020202020204" pitchFamily="34" charset="0"/>
              </a:rPr>
              <a:t>Erklärung der Menschen- und Bürgerrechte 1789</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Erste moderne Verfassung Europas: Verfassung von 1791</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Demokratische Grundwerte: Freiheit, Gleichheit, Solidarität, Toleranz, Kosmopolitismus</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Nationalismus: </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Volkssouveränität: Nation – nationale Identität – Nationalismus </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Bürgerliche Gesellschaft:</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a:latin typeface="Arial" panose="020B0604020202020204" pitchFamily="34" charset="0"/>
              </a:rPr>
              <a:t>Überwindung der Ständegesellschaft</a:t>
            </a:r>
          </a:p>
          <a:p>
            <a:pPr marL="1133475" lvl="2"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Gleichheit vor dem Gesetz statt feudaler Privilegien</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p:txBody>
      </p:sp>
    </p:spTree>
    <p:extLst>
      <p:ext uri="{BB962C8B-B14F-4D97-AF65-F5344CB8AC3E}">
        <p14:creationId xmlns:p14="http://schemas.microsoft.com/office/powerpoint/2010/main" val="9075711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5400" dirty="0" smtClean="0">
                <a:latin typeface="Arial" panose="020B0604020202020204" pitchFamily="34" charset="0"/>
              </a:rPr>
              <a:t>Schreckensherrschaft</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Das Entgleisen („</a:t>
            </a:r>
            <a:r>
              <a:rPr lang="de-DE" altLang="de-DE" sz="2800" dirty="0" err="1" smtClean="0">
                <a:latin typeface="Arial" panose="020B0604020202020204" pitchFamily="34" charset="0"/>
              </a:rPr>
              <a:t>dérapage</a:t>
            </a:r>
            <a:r>
              <a:rPr lang="de-DE" altLang="de-DE" sz="2800" smtClean="0">
                <a:latin typeface="Arial" panose="020B0604020202020204" pitchFamily="34" charset="0"/>
              </a:rPr>
              <a:t>“) </a:t>
            </a:r>
            <a:r>
              <a:rPr lang="de-DE" altLang="de-DE" sz="2800" dirty="0" smtClean="0">
                <a:latin typeface="Arial" panose="020B0604020202020204" pitchFamily="34" charset="0"/>
              </a:rPr>
              <a:t>der Revolution:</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1793/94: Über 16.000 Hinrichtungen</a:t>
            </a:r>
            <a:endParaRPr lang="de-DE" altLang="de-DE" sz="2000" dirty="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Blutiger </a:t>
            </a:r>
            <a:r>
              <a:rPr lang="de-DE" altLang="de-DE" sz="2000" dirty="0">
                <a:latin typeface="Arial" panose="020B0604020202020204" pitchFamily="34" charset="0"/>
              </a:rPr>
              <a:t>Feldzug gegen die Royalisten in der </a:t>
            </a:r>
            <a:r>
              <a:rPr lang="de-DE" altLang="de-DE" sz="2000" dirty="0" err="1">
                <a:latin typeface="Arial" panose="020B0604020202020204" pitchFamily="34" charset="0"/>
              </a:rPr>
              <a:t>Vendée</a:t>
            </a:r>
            <a:endParaRPr lang="de-DE" altLang="de-DE" sz="20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Radikalisierung/Ideologisierung:</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Tugend durch Terror</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err="1" smtClean="0">
                <a:latin typeface="Arial" panose="020B0604020202020204" pitchFamily="34" charset="0"/>
              </a:rPr>
              <a:t>Volonté</a:t>
            </a:r>
            <a:r>
              <a:rPr lang="de-DE" altLang="de-DE" sz="2000" dirty="0" smtClean="0">
                <a:latin typeface="Arial" panose="020B0604020202020204" pitchFamily="34" charset="0"/>
              </a:rPr>
              <a:t> </a:t>
            </a:r>
            <a:r>
              <a:rPr lang="de-DE" altLang="de-DE" sz="2000" dirty="0" err="1" smtClean="0">
                <a:latin typeface="Arial" panose="020B0604020202020204" pitchFamily="34" charset="0"/>
              </a:rPr>
              <a:t>générale</a:t>
            </a:r>
            <a:endParaRPr lang="de-DE" altLang="de-DE" sz="20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Personenkult</a:t>
            </a:r>
            <a:endParaRPr lang="de-DE" altLang="de-DE" sz="20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Nation und Nationalismus:</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err="1" smtClean="0">
                <a:latin typeface="Arial" panose="020B0604020202020204" pitchFamily="34" charset="0"/>
              </a:rPr>
              <a:t>Levée</a:t>
            </a:r>
            <a:r>
              <a:rPr lang="de-DE" altLang="de-DE" sz="2000" dirty="0" smtClean="0">
                <a:latin typeface="Arial" panose="020B0604020202020204" pitchFamily="34" charset="0"/>
              </a:rPr>
              <a:t> en </a:t>
            </a:r>
            <a:r>
              <a:rPr lang="de-DE" altLang="de-DE" sz="2000" dirty="0" err="1" smtClean="0">
                <a:latin typeface="Arial" panose="020B0604020202020204" pitchFamily="34" charset="0"/>
              </a:rPr>
              <a:t>masse</a:t>
            </a:r>
            <a:r>
              <a:rPr lang="de-DE" altLang="de-DE" sz="2000" dirty="0" smtClean="0">
                <a:latin typeface="Arial" panose="020B0604020202020204" pitchFamily="34" charset="0"/>
              </a:rPr>
              <a:t>: Nationale französische Hegemonie in Europa</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6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p:txBody>
      </p:sp>
    </p:spTree>
    <p:extLst>
      <p:ext uri="{BB962C8B-B14F-4D97-AF65-F5344CB8AC3E}">
        <p14:creationId xmlns:p14="http://schemas.microsoft.com/office/powerpoint/2010/main" val="2338410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Die Französische Revolution</a:t>
            </a:r>
            <a:r>
              <a:rPr lang="de-DE" altLang="de-DE" dirty="0">
                <a:latin typeface="Arial" panose="020B0604020202020204" pitchFamily="34" charset="0"/>
              </a:rPr>
              <a:t> </a:t>
            </a:r>
            <a:r>
              <a:rPr lang="de-DE" altLang="de-DE" dirty="0" smtClean="0">
                <a:latin typeface="Arial" panose="020B0604020202020204" pitchFamily="34" charset="0"/>
              </a:rPr>
              <a:t>als europäisches Ereignis</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Ursachen:</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Geistesgeschichte: Aufklärung </a:t>
            </a:r>
            <a:r>
              <a:rPr lang="de-DE" altLang="de-DE" sz="2000" dirty="0">
                <a:latin typeface="Arial" panose="020B0604020202020204" pitchFamily="34" charset="0"/>
              </a:rPr>
              <a:t>als gemeinsame europäische </a:t>
            </a:r>
            <a:r>
              <a:rPr lang="de-DE" altLang="de-DE" sz="2000" dirty="0" smtClean="0">
                <a:latin typeface="Arial" panose="020B0604020202020204" pitchFamily="34" charset="0"/>
              </a:rPr>
              <a:t>Ideenwelt, Kommunikationsraum Europa: Reisen, Buchmarkt</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Kultur-/Mentalitätsgeschichte: Salons, Lesegesellschaften, aufgeklärte Zivilgesellschaft, Leserevolution, Individualisierung</a:t>
            </a:r>
            <a:endParaRPr lang="de-DE" altLang="de-DE" sz="2000" dirty="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Sozial-/Wirtschaftsgeschichte: Gemeinsame </a:t>
            </a:r>
            <a:r>
              <a:rPr lang="de-DE" altLang="de-DE" sz="2000" dirty="0">
                <a:latin typeface="Arial" panose="020B0604020202020204" pitchFamily="34" charset="0"/>
              </a:rPr>
              <a:t>europäische Krise des </a:t>
            </a:r>
            <a:r>
              <a:rPr lang="de-DE" altLang="de-DE" sz="2000" dirty="0" err="1">
                <a:latin typeface="Arial" panose="020B0604020202020204" pitchFamily="34" charset="0"/>
              </a:rPr>
              <a:t>Ancien</a:t>
            </a:r>
            <a:r>
              <a:rPr lang="de-DE" altLang="de-DE" sz="2000" dirty="0">
                <a:latin typeface="Arial" panose="020B0604020202020204" pitchFamily="34" charset="0"/>
              </a:rPr>
              <a:t> </a:t>
            </a:r>
            <a:r>
              <a:rPr lang="de-DE" altLang="de-DE" sz="2000" dirty="0" err="1" smtClean="0">
                <a:latin typeface="Arial" panose="020B0604020202020204" pitchFamily="34" charset="0"/>
              </a:rPr>
              <a:t>Régime</a:t>
            </a:r>
            <a:r>
              <a:rPr lang="de-DE" altLang="de-DE" sz="2000" dirty="0" smtClean="0">
                <a:latin typeface="Arial" panose="020B0604020202020204" pitchFamily="34" charset="0"/>
              </a:rPr>
              <a:t>, Aufstieg des europäischen Bürgertums</a:t>
            </a:r>
            <a:endParaRPr lang="de-DE" altLang="de-DE" sz="20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Ideentransfer:</a:t>
            </a:r>
            <a:endParaRPr lang="de-DE" altLang="de-DE" sz="20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Neuordnung europäischer Staaten nach Ideen der Französischen Revolution</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200" dirty="0" smtClean="0">
              <a:latin typeface="Arial" panose="020B0604020202020204" pitchFamily="34" charset="0"/>
            </a:endParaRPr>
          </a:p>
        </p:txBody>
      </p:sp>
    </p:spTree>
    <p:extLst>
      <p:ext uri="{BB962C8B-B14F-4D97-AF65-F5344CB8AC3E}">
        <p14:creationId xmlns:p14="http://schemas.microsoft.com/office/powerpoint/2010/main" val="460347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Die Französische Revolution: Bedeutung bis heute</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Das „normative Projekt des Westens“ (Heinrich August Winkler): Das liberale Modell</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Liberale Phase: Freiheit</a:t>
            </a:r>
            <a:r>
              <a:rPr lang="de-DE" altLang="de-DE" sz="2400" dirty="0">
                <a:latin typeface="Arial" panose="020B0604020202020204" pitchFamily="34" charset="0"/>
              </a:rPr>
              <a:t>, </a:t>
            </a:r>
            <a:r>
              <a:rPr lang="de-DE" altLang="de-DE" sz="2400" dirty="0" smtClean="0">
                <a:latin typeface="Arial" panose="020B0604020202020204" pitchFamily="34" charset="0"/>
              </a:rPr>
              <a:t>Gleichheit, Menschenrechte</a:t>
            </a:r>
            <a:r>
              <a:rPr lang="de-DE" altLang="de-DE" sz="2400" dirty="0">
                <a:latin typeface="Arial" panose="020B0604020202020204" pitchFamily="34" charset="0"/>
              </a:rPr>
              <a:t>, Gewaltenteilung, Rechtsstaatlichkeit, </a:t>
            </a:r>
            <a:r>
              <a:rPr lang="de-DE" altLang="de-DE" sz="2400" dirty="0" smtClean="0">
                <a:latin typeface="Arial" panose="020B0604020202020204" pitchFamily="34" charset="0"/>
              </a:rPr>
              <a:t>Demokratie</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Mobilisierung der europäischen Öffentlichkeit, europäische Zivilgesellschaft, Politisierung</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Gefährdungen: Feinde des liberalen Modells</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Antiliberale Tendenzen: Schreckensherrschaft</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Nation – Nationalismus – Chauvinismus </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200" dirty="0" smtClean="0">
              <a:latin typeface="Arial" panose="020B0604020202020204" pitchFamily="34" charset="0"/>
            </a:endParaRPr>
          </a:p>
        </p:txBody>
      </p:sp>
    </p:spTree>
    <p:extLst>
      <p:ext uri="{BB962C8B-B14F-4D97-AF65-F5344CB8AC3E}">
        <p14:creationId xmlns:p14="http://schemas.microsoft.com/office/powerpoint/2010/main" val="31793593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500" dirty="0" smtClean="0">
                <a:latin typeface="Arial" panose="020B0604020202020204" pitchFamily="34" charset="0"/>
              </a:rPr>
              <a:t>Zweiter Demokratisierungsschub: </a:t>
            </a:r>
            <a:br>
              <a:rPr lang="de-DE" altLang="de-DE" sz="3500" dirty="0" smtClean="0">
                <a:latin typeface="Arial" panose="020B0604020202020204" pitchFamily="34" charset="0"/>
              </a:rPr>
            </a:br>
            <a:r>
              <a:rPr lang="de-DE" altLang="de-DE" sz="3500" dirty="0" smtClean="0">
                <a:latin typeface="Arial" panose="020B0604020202020204" pitchFamily="34" charset="0"/>
              </a:rPr>
              <a:t>Die Revolution von 1848 in Europa</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„Trotz aller Komplexität und Vielfalt war 1848/49 ein </a:t>
            </a:r>
            <a:r>
              <a:rPr lang="de-DE" altLang="de-DE" sz="2800" u="sng" dirty="0" smtClean="0">
                <a:latin typeface="Arial" panose="020B0604020202020204" pitchFamily="34" charset="0"/>
              </a:rPr>
              <a:t>gemeinsames</a:t>
            </a:r>
            <a:r>
              <a:rPr lang="de-DE" altLang="de-DE" sz="2800" dirty="0" smtClean="0">
                <a:latin typeface="Arial" panose="020B0604020202020204" pitchFamily="34" charset="0"/>
              </a:rPr>
              <a:t> Ereignis, gab es </a:t>
            </a:r>
            <a:r>
              <a:rPr lang="de-DE" altLang="de-DE" sz="2800" u="sng" dirty="0" smtClean="0">
                <a:latin typeface="Arial" panose="020B0604020202020204" pitchFamily="34" charset="0"/>
              </a:rPr>
              <a:t>gemeinsame</a:t>
            </a:r>
            <a:r>
              <a:rPr lang="de-DE" altLang="de-DE" sz="2800" dirty="0" smtClean="0">
                <a:latin typeface="Arial" panose="020B0604020202020204" pitchFamily="34" charset="0"/>
              </a:rPr>
              <a:t> historische Ursachen, </a:t>
            </a:r>
            <a:r>
              <a:rPr lang="de-DE" altLang="de-DE" sz="2800" u="sng" dirty="0" smtClean="0">
                <a:latin typeface="Arial" panose="020B0604020202020204" pitchFamily="34" charset="0"/>
              </a:rPr>
              <a:t>gemeinsame</a:t>
            </a:r>
            <a:r>
              <a:rPr lang="de-DE" altLang="de-DE" sz="2800" dirty="0" smtClean="0">
                <a:latin typeface="Arial" panose="020B0604020202020204" pitchFamily="34" charset="0"/>
              </a:rPr>
              <a:t> Ziele, eine </a:t>
            </a:r>
            <a:r>
              <a:rPr lang="de-DE" altLang="de-DE" sz="2800" u="sng" dirty="0" smtClean="0">
                <a:latin typeface="Arial" panose="020B0604020202020204" pitchFamily="34" charset="0"/>
              </a:rPr>
              <a:t>gemeinsame</a:t>
            </a:r>
            <a:r>
              <a:rPr lang="de-DE" altLang="de-DE" sz="2800" dirty="0" smtClean="0">
                <a:latin typeface="Arial" panose="020B0604020202020204" pitchFamily="34" charset="0"/>
              </a:rPr>
              <a:t>, in sich verflochtene Trägerschicht, aber auch starke </a:t>
            </a:r>
            <a:r>
              <a:rPr lang="de-DE" altLang="de-DE" sz="2800" u="sng" dirty="0" smtClean="0">
                <a:latin typeface="Arial" panose="020B0604020202020204" pitchFamily="34" charset="0"/>
              </a:rPr>
              <a:t>Verflechtungen</a:t>
            </a:r>
            <a:r>
              <a:rPr lang="de-DE" altLang="de-DE" sz="2800" dirty="0" smtClean="0">
                <a:latin typeface="Arial" panose="020B0604020202020204" pitchFamily="34" charset="0"/>
              </a:rPr>
              <a:t> der Gegner der Revolution, überhaupt eine starke </a:t>
            </a:r>
            <a:r>
              <a:rPr lang="de-DE" altLang="de-DE" sz="2800" u="sng" dirty="0" smtClean="0">
                <a:latin typeface="Arial" panose="020B0604020202020204" pitchFamily="34" charset="0"/>
              </a:rPr>
              <a:t>Wechselwirkung</a:t>
            </a:r>
            <a:r>
              <a:rPr lang="de-DE" altLang="de-DE" sz="2800" dirty="0" smtClean="0">
                <a:latin typeface="Arial" panose="020B0604020202020204" pitchFamily="34" charset="0"/>
              </a:rPr>
              <a:t> zwischen den nationalen Ereignissen, schließlich auch ein </a:t>
            </a:r>
            <a:r>
              <a:rPr lang="de-DE" altLang="de-DE" sz="2800" u="sng" dirty="0" smtClean="0">
                <a:latin typeface="Arial" panose="020B0604020202020204" pitchFamily="34" charset="0"/>
              </a:rPr>
              <a:t>gemeinsames</a:t>
            </a:r>
            <a:r>
              <a:rPr lang="de-DE" altLang="de-DE" sz="2800" dirty="0" smtClean="0">
                <a:latin typeface="Arial" panose="020B0604020202020204" pitchFamily="34" charset="0"/>
              </a:rPr>
              <a:t>, fast gleichzeitiges Scheitern.“</a:t>
            </a:r>
          </a:p>
          <a:p>
            <a:pPr marL="0" indent="0" eaLnBrk="1" hangingPunct="1">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a:latin typeface="Arial" panose="020B0604020202020204" pitchFamily="34" charset="0"/>
              </a:rPr>
              <a:t>	</a:t>
            </a:r>
            <a:r>
              <a:rPr lang="de-DE" altLang="de-DE" sz="1800" dirty="0" smtClean="0">
                <a:latin typeface="Arial" panose="020B0604020202020204" pitchFamily="34" charset="0"/>
              </a:rPr>
              <a:t>Hartmut </a:t>
            </a:r>
            <a:r>
              <a:rPr lang="de-DE" altLang="de-DE" sz="1800" dirty="0" err="1">
                <a:latin typeface="Arial" panose="020B0604020202020204" pitchFamily="34" charset="0"/>
              </a:rPr>
              <a:t>Kaelble</a:t>
            </a:r>
            <a:r>
              <a:rPr lang="de-DE" altLang="de-DE" sz="1800" dirty="0">
                <a:latin typeface="Arial" panose="020B0604020202020204" pitchFamily="34" charset="0"/>
              </a:rPr>
              <a:t>, Wege zur Demokratie. Stuttgart </a:t>
            </a:r>
            <a:r>
              <a:rPr lang="de-DE" altLang="de-DE" sz="1800" dirty="0" smtClean="0">
                <a:latin typeface="Arial" panose="020B0604020202020204" pitchFamily="34" charset="0"/>
              </a:rPr>
              <a:t>2001, S. </a:t>
            </a:r>
            <a:r>
              <a:rPr lang="de-DE" altLang="de-DE" sz="1800" dirty="0" smtClean="0">
                <a:latin typeface="Arial" panose="020B0604020202020204" pitchFamily="34" charset="0"/>
              </a:rPr>
              <a:t>39</a:t>
            </a: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200" dirty="0" smtClean="0">
              <a:latin typeface="Arial" panose="020B0604020202020204" pitchFamily="34" charset="0"/>
            </a:endParaRPr>
          </a:p>
        </p:txBody>
      </p:sp>
    </p:spTree>
    <p:extLst>
      <p:ext uri="{BB962C8B-B14F-4D97-AF65-F5344CB8AC3E}">
        <p14:creationId xmlns:p14="http://schemas.microsoft.com/office/powerpoint/2010/main" val="8609580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500" dirty="0" smtClean="0">
                <a:latin typeface="Arial" panose="020B0604020202020204" pitchFamily="34" charset="0"/>
              </a:rPr>
              <a:t>Die Revolution von 1848 </a:t>
            </a:r>
            <a:br>
              <a:rPr lang="de-DE" altLang="de-DE" sz="3500" dirty="0" smtClean="0">
                <a:latin typeface="Arial" panose="020B0604020202020204" pitchFamily="34" charset="0"/>
              </a:rPr>
            </a:br>
            <a:r>
              <a:rPr lang="de-DE" altLang="de-DE" sz="3500" dirty="0" smtClean="0">
                <a:latin typeface="Arial" panose="020B0604020202020204" pitchFamily="34" charset="0"/>
              </a:rPr>
              <a:t>und die Demokratisierung Europas</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Gesamteuropäische Revolutionswelle: „die internationalste und damit auch europäischste unter den großen Revolutionen des 17. bis 19. Jahrhunderts“ (</a:t>
            </a:r>
            <a:r>
              <a:rPr lang="de-DE" altLang="de-DE" sz="2000" dirty="0" err="1" smtClean="0">
                <a:latin typeface="Arial" panose="020B0604020202020204" pitchFamily="34" charset="0"/>
              </a:rPr>
              <a:t>Kaelble</a:t>
            </a:r>
            <a:r>
              <a:rPr lang="de-DE" altLang="de-DE" sz="2000" dirty="0" smtClean="0">
                <a:latin typeface="Arial" panose="020B0604020202020204" pitchFamily="34" charset="0"/>
              </a:rPr>
              <a:t> 2001, S. 47)</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„Am Anfang war Napoleon.“ (</a:t>
            </a:r>
            <a:r>
              <a:rPr lang="de-DE" altLang="de-DE" sz="2000" dirty="0" err="1" smtClean="0">
                <a:latin typeface="Arial" panose="020B0604020202020204" pitchFamily="34" charset="0"/>
              </a:rPr>
              <a:t>Nipperdey</a:t>
            </a:r>
            <a:r>
              <a:rPr lang="de-DE" altLang="de-DE" sz="2000" dirty="0" smtClean="0">
                <a:latin typeface="Arial" panose="020B0604020202020204" pitchFamily="34" charset="0"/>
              </a:rPr>
              <a:t>)</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a:latin typeface="Arial" panose="020B0604020202020204" pitchFamily="34" charset="0"/>
              </a:rPr>
              <a:t>Liberalismus und Nationalismus als gesamteuropäische Motoren: Nationalstaat als Gehäuse der Demokratie</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Europäisches Bürgertum als Trägerschicht</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Europäischer „Völkerfrühling“ (Ludwig </a:t>
            </a:r>
            <a:r>
              <a:rPr lang="de-DE" altLang="de-DE" sz="2000" dirty="0" err="1" smtClean="0">
                <a:latin typeface="Arial" panose="020B0604020202020204" pitchFamily="34" charset="0"/>
              </a:rPr>
              <a:t>Börne</a:t>
            </a:r>
            <a:r>
              <a:rPr lang="de-DE" altLang="de-DE" sz="2000" dirty="0" smtClean="0">
                <a:latin typeface="Arial" panose="020B0604020202020204" pitchFamily="34" charset="0"/>
              </a:rPr>
              <a:t> 1818): Internationale Solidarität der Demokratien</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Breitere und nachhaltige Politisierung der Öffentlichkeit</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000" dirty="0" smtClean="0">
                <a:latin typeface="Arial" panose="020B0604020202020204" pitchFamily="34" charset="0"/>
              </a:rPr>
              <a:t>Kommunikationsrevolution vs. Konkurrenz der Nationalismen</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200" dirty="0" smtClean="0">
              <a:latin typeface="Arial" panose="020B0604020202020204" pitchFamily="34" charset="0"/>
            </a:endParaRPr>
          </a:p>
        </p:txBody>
      </p:sp>
    </p:spTree>
    <p:extLst>
      <p:ext uri="{BB962C8B-B14F-4D97-AF65-F5344CB8AC3E}">
        <p14:creationId xmlns:p14="http://schemas.microsoft.com/office/powerpoint/2010/main" val="37424674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200" dirty="0" smtClean="0">
                <a:latin typeface="Arial" panose="020B0604020202020204" pitchFamily="34" charset="0"/>
              </a:rPr>
              <a:t>Dritter Demokratisierungsschub 1918/19:</a:t>
            </a:r>
            <a:br>
              <a:rPr lang="de-DE" altLang="de-DE" sz="3200" dirty="0" smtClean="0">
                <a:latin typeface="Arial" panose="020B0604020202020204" pitchFamily="34" charset="0"/>
              </a:rPr>
            </a:br>
            <a:r>
              <a:rPr lang="de-DE" altLang="de-DE" sz="3200" dirty="0" smtClean="0">
                <a:latin typeface="Arial" panose="020B0604020202020204" pitchFamily="34" charset="0"/>
              </a:rPr>
              <a:t>Die demokratische Erweiterung scheitert</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Gesamteuropäische Demokratieerwartungen 1918 </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14 Punkte: Friedenssicherung durch Demokratieexport </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Beginn des Ost-West-Konflikts: Dominanz der liberalen Siegermächte</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Zerfall der Imperien: Legitimationsverlust der alten Eliten</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Ethnische Minderheiten: Selbstbestimmungsrecht der Völker</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Globale und europäische </a:t>
            </a:r>
            <a:r>
              <a:rPr lang="de-DE" altLang="de-DE" sz="2400" dirty="0">
                <a:latin typeface="Arial" panose="020B0604020202020204" pitchFamily="34" charset="0"/>
              </a:rPr>
              <a:t>Folgen des Ersten </a:t>
            </a:r>
            <a:r>
              <a:rPr lang="de-DE" altLang="de-DE" sz="2400" dirty="0" smtClean="0">
                <a:latin typeface="Arial" panose="020B0604020202020204" pitchFamily="34" charset="0"/>
              </a:rPr>
              <a:t>Weltkriegs</a:t>
            </a:r>
            <a:endParaRPr lang="de-DE" altLang="de-DE" sz="2400" dirty="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a:latin typeface="Arial" panose="020B0604020202020204" pitchFamily="34" charset="0"/>
              </a:rPr>
              <a:t>Europa</a:t>
            </a:r>
            <a:r>
              <a:rPr lang="de-DE" altLang="de-DE" sz="1400" dirty="0" smtClean="0">
                <a:latin typeface="Arial" panose="020B0604020202020204" pitchFamily="34" charset="0"/>
              </a:rPr>
              <a:t>: Verschuldung, Inflation</a:t>
            </a:r>
            <a:r>
              <a:rPr lang="de-DE" altLang="de-DE" sz="1400" dirty="0">
                <a:latin typeface="Arial" panose="020B0604020202020204" pitchFamily="34" charset="0"/>
              </a:rPr>
              <a:t>, </a:t>
            </a:r>
            <a:r>
              <a:rPr lang="de-DE" altLang="de-DE" sz="1400" dirty="0" smtClean="0">
                <a:latin typeface="Arial" panose="020B0604020202020204" pitchFamily="34" charset="0"/>
              </a:rPr>
              <a:t>Weltwirtschaftskrise</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Dekolonisierung</a:t>
            </a:r>
            <a:r>
              <a:rPr lang="de-DE" altLang="de-DE" sz="1400" dirty="0">
                <a:latin typeface="Arial" panose="020B0604020202020204" pitchFamily="34" charset="0"/>
              </a:rPr>
              <a:t>: Agonie der europäischen </a:t>
            </a:r>
            <a:r>
              <a:rPr lang="de-DE" altLang="de-DE" sz="1400" dirty="0" smtClean="0">
                <a:latin typeface="Arial" panose="020B0604020202020204" pitchFamily="34" charset="0"/>
              </a:rPr>
              <a:t>Weltherrschaft</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Aufstieg der antiliberalen Gegenmodelle von links und rechts</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Globale und europäische Krise der Demokratie</a:t>
            </a: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a:latin typeface="Arial" panose="020B0604020202020204" pitchFamily="34" charset="0"/>
              </a:rPr>
              <a:t>1938: Weltweit </a:t>
            </a:r>
            <a:r>
              <a:rPr lang="de-DE" altLang="de-DE" sz="1400" dirty="0" smtClean="0">
                <a:latin typeface="Arial" panose="020B0604020202020204" pitchFamily="34" charset="0"/>
              </a:rPr>
              <a:t>sind nur noch </a:t>
            </a:r>
            <a:r>
              <a:rPr lang="de-DE" altLang="de-DE" sz="1400" dirty="0">
                <a:latin typeface="Arial" panose="020B0604020202020204" pitchFamily="34" charset="0"/>
              </a:rPr>
              <a:t>17 von 65 souveränen Staaten </a:t>
            </a:r>
            <a:r>
              <a:rPr lang="de-DE" altLang="de-DE" sz="1400" dirty="0" smtClean="0">
                <a:latin typeface="Arial" panose="020B0604020202020204" pitchFamily="34" charset="0"/>
              </a:rPr>
              <a:t>demokratisch</a:t>
            </a:r>
            <a:endParaRPr lang="de-DE" altLang="de-DE" sz="1400" dirty="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400" dirty="0" smtClean="0">
                <a:latin typeface="Arial" panose="020B0604020202020204" pitchFamily="34" charset="0"/>
              </a:rPr>
              <a:t>1940: Nur jeder sechste Europäer lebt noch in einer Demokratie</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000"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733425" lvl="1"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200" dirty="0" smtClean="0">
              <a:latin typeface="Arial" panose="020B0604020202020204" pitchFamily="34" charset="0"/>
            </a:endParaRPr>
          </a:p>
        </p:txBody>
      </p:sp>
    </p:spTree>
    <p:extLst>
      <p:ext uri="{BB962C8B-B14F-4D97-AF65-F5344CB8AC3E}">
        <p14:creationId xmlns:p14="http://schemas.microsoft.com/office/powerpoint/2010/main" val="10486180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600" dirty="0" smtClean="0">
                <a:latin typeface="Arial" panose="020B0604020202020204" pitchFamily="34" charset="0"/>
              </a:rPr>
              <a:t>Demokratisierung </a:t>
            </a:r>
            <a:r>
              <a:rPr lang="de-DE" altLang="de-DE" sz="3600" smtClean="0">
                <a:latin typeface="Arial" panose="020B0604020202020204" pitchFamily="34" charset="0"/>
              </a:rPr>
              <a:t>1776/89  </a:t>
            </a:r>
            <a:r>
              <a:rPr lang="de-DE" altLang="de-DE" sz="3600" dirty="0" smtClean="0">
                <a:latin typeface="Arial" panose="020B0604020202020204" pitchFamily="34" charset="0"/>
              </a:rPr>
              <a:t>1918/19: Fazit für Europa</a:t>
            </a:r>
          </a:p>
        </p:txBody>
      </p:sp>
      <p:sp>
        <p:nvSpPr>
          <p:cNvPr id="38914" name="Rectangle 2"/>
          <p:cNvSpPr>
            <a:spLocks noGrp="1" noChangeArrowheads="1"/>
          </p:cNvSpPr>
          <p:nvPr>
            <p:ph type="body" idx="4294967295"/>
          </p:nvPr>
        </p:nvSpPr>
        <p:spPr>
          <a:xfrm>
            <a:off x="457200" y="1600200"/>
            <a:ext cx="8229600" cy="4525963"/>
          </a:xfrm>
        </p:spPr>
        <p:txBody>
          <a:bodyPr/>
          <a:lstStyle/>
          <a:p>
            <a:pPr marL="7938" indent="0" eaLnBrk="1" hangingPunct="1">
              <a:spcBef>
                <a:spcPts val="700"/>
              </a:spcBef>
              <a:buClr>
                <a:srgbClr val="FFCC00"/>
              </a:buClr>
              <a:buSzPct val="70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a:latin typeface="Arial" panose="020B0604020202020204" pitchFamily="34" charset="0"/>
            </a:endParaRPr>
          </a:p>
          <a:p>
            <a:pPr marL="7938" indent="0" eaLnBrk="1" hangingPunct="1">
              <a:spcBef>
                <a:spcPts val="700"/>
              </a:spcBef>
              <a:buClr>
                <a:srgbClr val="FFCC00"/>
              </a:buClr>
              <a:buSzPct val="70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„…unter allen Wendepunkten der Demokratisierung in Europa [war] 1918/19 der ambivalenteste und erfolgloseste. Die Demokratisierung Europas, die mit der Aufklärung und der Französischen Revolution so hoffnungsvoll begonnen hatte, sah 1940 wie ein Auslaufmodell aus.“</a:t>
            </a:r>
          </a:p>
          <a:p>
            <a:pPr marL="7938" indent="0" eaLnBrk="1" hangingPunct="1">
              <a:spcBef>
                <a:spcPts val="700"/>
              </a:spcBef>
              <a:buClr>
                <a:srgbClr val="FFCC00"/>
              </a:buClr>
              <a:buSzPct val="70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1800" dirty="0" smtClean="0">
              <a:latin typeface="Arial" panose="020B0604020202020204" pitchFamily="34" charset="0"/>
            </a:endParaRPr>
          </a:p>
          <a:p>
            <a:pPr marL="7938" indent="0" eaLnBrk="1" hangingPunct="1">
              <a:spcBef>
                <a:spcPts val="700"/>
              </a:spcBef>
              <a:buClr>
                <a:srgbClr val="FFCC00"/>
              </a:buClr>
              <a:buSzPct val="70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1800" dirty="0" smtClean="0">
                <a:latin typeface="Arial" panose="020B0604020202020204" pitchFamily="34" charset="0"/>
              </a:rPr>
              <a:t>Hartmut </a:t>
            </a:r>
            <a:r>
              <a:rPr lang="de-DE" altLang="de-DE" sz="1800" dirty="0" err="1">
                <a:latin typeface="Arial" panose="020B0604020202020204" pitchFamily="34" charset="0"/>
              </a:rPr>
              <a:t>Kaelble</a:t>
            </a:r>
            <a:r>
              <a:rPr lang="de-DE" altLang="de-DE" sz="1800" dirty="0">
                <a:latin typeface="Arial" panose="020B0604020202020204" pitchFamily="34" charset="0"/>
              </a:rPr>
              <a:t>, Wege zur Demokratie. Stuttgart </a:t>
            </a:r>
            <a:r>
              <a:rPr lang="de-DE" altLang="de-DE" sz="1800" dirty="0" smtClean="0">
                <a:latin typeface="Arial" panose="020B0604020202020204" pitchFamily="34" charset="0"/>
              </a:rPr>
              <a:t>2001, S. </a:t>
            </a:r>
            <a:r>
              <a:rPr lang="de-DE" altLang="de-DE" sz="1800" dirty="0" smtClean="0">
                <a:latin typeface="Arial" panose="020B0604020202020204" pitchFamily="34" charset="0"/>
              </a:rPr>
              <a:t>60</a:t>
            </a:r>
            <a:endParaRPr lang="de-DE" altLang="de-DE" sz="1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p:txBody>
      </p:sp>
    </p:spTree>
    <p:extLst>
      <p:ext uri="{BB962C8B-B14F-4D97-AF65-F5344CB8AC3E}">
        <p14:creationId xmlns:p14="http://schemas.microsoft.com/office/powerpoint/2010/main" val="11598727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Klassen 5, 6:</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Steinzeit: Vergleich mit dem Alten Ägypten (zeitlich flexibel) statt chronologisch-genetisch</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Athen: Lebensformen – Demokratie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Rom: Expansion, Alterität, Integration, Romanisierung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Spätantike: Erneuerung der Reichsidee, Teilung der Mittelmeerwelt, Imperium und Religion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1" end="1"/>
                                            </p:txEl>
                                          </p:spTgt>
                                        </p:tgtEl>
                                        <p:attrNameLst>
                                          <p:attrName>style.visibility</p:attrName>
                                        </p:attrNameLst>
                                      </p:cBhvr>
                                      <p:to>
                                        <p:strVal val="visible"/>
                                      </p:to>
                                    </p:set>
                                    <p:animEffect transition="in" filter="blinds(horizontal)">
                                      <p:cBhvr additive="repl">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341313" indent="-333375" algn="ctr"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341313" indent="-333375" algn="ctr"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a:latin typeface="Arial" panose="020B0604020202020204" pitchFamily="34" charset="0"/>
            </a:endParaRPr>
          </a:p>
          <a:p>
            <a:pPr marL="7938" indent="0" algn="ctr" eaLnBrk="1" hangingPunct="1">
              <a:spcBef>
                <a:spcPts val="700"/>
              </a:spcBef>
              <a:buClr>
                <a:srgbClr val="FFCC00"/>
              </a:buClr>
              <a:buSzPct val="70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3800" dirty="0" smtClean="0">
                <a:latin typeface="Arial" panose="020B0604020202020204" pitchFamily="34" charset="0"/>
              </a:rPr>
              <a:t>Klassen 7, 8</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p:txBody>
      </p:sp>
    </p:spTree>
    <p:extLst>
      <p:ext uri="{BB962C8B-B14F-4D97-AF65-F5344CB8AC3E}">
        <p14:creationId xmlns:p14="http://schemas.microsoft.com/office/powerpoint/2010/main" val="8118104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0"/>
            <a:ext cx="8229600" cy="83661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Prozessbezogene Kompetenzen</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t="880"/>
          <a:stretch>
            <a:fillRect/>
          </a:stretch>
        </p:blipFill>
        <p:spPr bwMode="auto">
          <a:xfrm>
            <a:off x="1691680" y="744667"/>
            <a:ext cx="6027738" cy="6092825"/>
          </a:xfrm>
          <a:prstGeom prst="rect">
            <a:avLst/>
          </a:prstGeom>
          <a:solidFill>
            <a:srgbClr val="FFFFFF">
              <a:alpha val="0"/>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feil nach rechts 1"/>
          <p:cNvSpPr/>
          <p:nvPr/>
        </p:nvSpPr>
        <p:spPr bwMode="auto">
          <a:xfrm>
            <a:off x="1979712" y="5013176"/>
            <a:ext cx="1050416" cy="648072"/>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Modul</a:t>
            </a:r>
          </a:p>
        </p:txBody>
      </p:sp>
      <p:sp>
        <p:nvSpPr>
          <p:cNvPr id="5" name="Pfeil nach links 4"/>
          <p:cNvSpPr/>
          <p:nvPr/>
        </p:nvSpPr>
        <p:spPr bwMode="auto">
          <a:xfrm>
            <a:off x="6516216" y="5013176"/>
            <a:ext cx="1080120" cy="648072"/>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Modul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Europa </a:t>
            </a:r>
            <a:r>
              <a:rPr lang="de-DE" altLang="de-DE" sz="2800" dirty="0">
                <a:latin typeface="Arial" panose="020B0604020202020204" pitchFamily="34" charset="0"/>
              </a:rPr>
              <a:t>im Mittelalter – Leben in der </a:t>
            </a:r>
            <a:r>
              <a:rPr lang="de-DE" altLang="de-DE" sz="2800" dirty="0" err="1" smtClean="0">
                <a:latin typeface="Arial" panose="020B0604020202020204" pitchFamily="34" charset="0"/>
              </a:rPr>
              <a:t>Agrarge-sellschaft</a:t>
            </a:r>
            <a:r>
              <a:rPr lang="de-DE" altLang="de-DE" sz="2800" dirty="0" smtClean="0">
                <a:latin typeface="Arial" panose="020B0604020202020204" pitchFamily="34" charset="0"/>
              </a:rPr>
              <a:t> </a:t>
            </a:r>
            <a:r>
              <a:rPr lang="de-DE" altLang="de-DE" sz="2800" dirty="0">
                <a:latin typeface="Arial" panose="020B0604020202020204" pitchFamily="34" charset="0"/>
              </a:rPr>
              <a:t>und Begegnungen mit dem Fremden</a:t>
            </a: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Lebensformen: Dorf, Burg, Kirche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a:latin typeface="Arial" panose="020B0604020202020204" pitchFamily="34" charset="0"/>
              </a:rPr>
              <a:t>Ordnungsprinzipien: personale Bindungsverhältnisse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Dynamik I: Stadt – Labor der Moderne?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Dynamik II: Kulturkontakte – Mongolen, Kreuzzüge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Zweiter Globalisierungsschub</a:t>
            </a:r>
          </a:p>
        </p:txBody>
      </p:sp>
    </p:spTree>
    <p:extLst>
      <p:ext uri="{BB962C8B-B14F-4D97-AF65-F5344CB8AC3E}">
        <p14:creationId xmlns:p14="http://schemas.microsoft.com/office/powerpoint/2010/main" val="25601521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2" dur="500"/>
                                        <p:tgtEl>
                                          <p:spTgt spid="389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7" dur="500"/>
                                        <p:tgtEl>
                                          <p:spTgt spid="389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38914">
                                            <p:txEl>
                                              <p:pRg st="7" end="7"/>
                                            </p:txEl>
                                          </p:spTgt>
                                        </p:tgtEl>
                                        <p:attrNameLst>
                                          <p:attrName>style.visibility</p:attrName>
                                        </p:attrNameLst>
                                      </p:cBhvr>
                                      <p:to>
                                        <p:strVal val="visible"/>
                                      </p:to>
                                    </p:set>
                                    <p:animEffect transition="in" filter="blinds(horizontal)">
                                      <p:cBhvr additive="repl">
                                        <p:cTn id="37"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Wende </a:t>
            </a:r>
            <a:r>
              <a:rPr lang="de-DE" altLang="de-DE" sz="2800" dirty="0">
                <a:latin typeface="Arial" panose="020B0604020202020204" pitchFamily="34" charset="0"/>
              </a:rPr>
              <a:t>zur Neuzeit – neue Welten, neue Horizonte, neue Gewalt</a:t>
            </a: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Der Epochenwechsel um 1500: Individualisierung als Basisprozess</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Das Osmanisches Reich und die Expansion Europas nach Amerika und Asien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Die Reformation und ihre politischen Folgen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Dritter Globalisierungsschub</a:t>
            </a:r>
          </a:p>
        </p:txBody>
      </p:sp>
    </p:spTree>
    <p:extLst>
      <p:ext uri="{BB962C8B-B14F-4D97-AF65-F5344CB8AC3E}">
        <p14:creationId xmlns:p14="http://schemas.microsoft.com/office/powerpoint/2010/main" val="8148205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Die Französische Revolution – Bürgertum, Vernunft, Freiheit</a:t>
            </a: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Politische und gesellschaftliche Ursachen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Der revolutionäre Umbruch</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Bedeutung für die Gegenwart</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Amerikanische Revolution: Ideentransfer</a:t>
            </a:r>
          </a:p>
        </p:txBody>
      </p:sp>
    </p:spTree>
    <p:extLst>
      <p:ext uri="{BB962C8B-B14F-4D97-AF65-F5344CB8AC3E}">
        <p14:creationId xmlns:p14="http://schemas.microsoft.com/office/powerpoint/2010/main" val="10529243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Europa </a:t>
            </a:r>
            <a:r>
              <a:rPr lang="de-DE" altLang="de-DE" sz="2800" dirty="0">
                <a:latin typeface="Arial" panose="020B0604020202020204" pitchFamily="34" charset="0"/>
              </a:rPr>
              <a:t>nach der Französischen Revolution – Bürgertum, Nationalstaat, Verfassung</a:t>
            </a: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„Am Anfang war Napoleon.“ (</a:t>
            </a:r>
            <a:r>
              <a:rPr lang="de-DE" altLang="de-DE" sz="2400" dirty="0" err="1" smtClean="0">
                <a:latin typeface="Arial" panose="020B0604020202020204" pitchFamily="34" charset="0"/>
              </a:rPr>
              <a:t>Nipperdey</a:t>
            </a:r>
            <a:r>
              <a:rPr lang="de-DE" altLang="de-DE" sz="2400" dirty="0" smtClean="0">
                <a:latin typeface="Arial" panose="020B0604020202020204" pitchFamily="34" charset="0"/>
              </a:rPr>
              <a:t>)</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a:latin typeface="Arial" panose="020B0604020202020204" pitchFamily="34" charset="0"/>
              </a:rPr>
              <a:t>Bürgertum zwischen Auflehnung und Anpassung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Nationalismus und Liberalismus</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Migration: Auswanderung nach Amerika</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p:txBody>
      </p:sp>
    </p:spTree>
    <p:extLst>
      <p:ext uri="{BB962C8B-B14F-4D97-AF65-F5344CB8AC3E}">
        <p14:creationId xmlns:p14="http://schemas.microsoft.com/office/powerpoint/2010/main" val="14751344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2" dur="500"/>
                                        <p:tgtEl>
                                          <p:spTgt spid="389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27" dur="500"/>
                                        <p:tgtEl>
                                          <p:spTgt spid="389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32" dur="500"/>
                                        <p:tgtEl>
                                          <p:spTgt spid="389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a:latin typeface="Arial" panose="020B0604020202020204" pitchFamily="34" charset="0"/>
              </a:rPr>
              <a:t>Der industrialisierte Nationalstaat – Durchbruch der Moderne</a:t>
            </a: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Hochindustrialisierung als Basisprozess der Moderne</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Arbeiterschaft und Arbeiterbewegung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Ambivalente Moderne: liberal vs. antiliberal</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Mentalitäten: alte und junge Nationalstaaten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Fünfter Globalisierungsschub</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p:txBody>
      </p:sp>
    </p:spTree>
    <p:extLst>
      <p:ext uri="{BB962C8B-B14F-4D97-AF65-F5344CB8AC3E}">
        <p14:creationId xmlns:p14="http://schemas.microsoft.com/office/powerpoint/2010/main" val="30084233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38914">
                                            <p:txEl>
                                              <p:pRg st="7" end="7"/>
                                            </p:txEl>
                                          </p:spTgt>
                                        </p:tgtEl>
                                        <p:attrNameLst>
                                          <p:attrName>style.visibility</p:attrName>
                                        </p:attrNameLst>
                                      </p:cBhvr>
                                      <p:to>
                                        <p:strVal val="visible"/>
                                      </p:to>
                                    </p:set>
                                    <p:animEffect transition="in" filter="blinds(horizontal)">
                                      <p:cBhvr additive="repl">
                                        <p:cTn id="37"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a:latin typeface="Arial" panose="020B0604020202020204" pitchFamily="34" charset="0"/>
              </a:rPr>
              <a:t>Imperialismus und Erster Weltkrieg – europäisches Machtstreben und Epochenwende</a:t>
            </a: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Imperialismus</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Erster Weltkrieg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Zerfall der Imperien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Beginn des Ost-West-Konflikts</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Vierter Globalisierungsschub</a:t>
            </a:r>
          </a:p>
        </p:txBody>
      </p:sp>
    </p:spTree>
    <p:extLst>
      <p:ext uri="{BB962C8B-B14F-4D97-AF65-F5344CB8AC3E}">
        <p14:creationId xmlns:p14="http://schemas.microsoft.com/office/powerpoint/2010/main" val="13001616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2" dur="500"/>
                                        <p:tgtEl>
                                          <p:spTgt spid="389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38914">
                                            <p:txEl>
                                              <p:pRg st="7" end="7"/>
                                            </p:txEl>
                                          </p:spTgt>
                                        </p:tgtEl>
                                        <p:attrNameLst>
                                          <p:attrName>style.visibility</p:attrName>
                                        </p:attrNameLst>
                                      </p:cBhvr>
                                      <p:to>
                                        <p:strVal val="visible"/>
                                      </p:to>
                                    </p:set>
                                    <p:animEffect transition="in" filter="blinds(horizontal)">
                                      <p:cBhvr additive="repl">
                                        <p:cTn id="37"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3800" dirty="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a:latin typeface="Arial" panose="020B0604020202020204" pitchFamily="34" charset="0"/>
              </a:rPr>
              <a:t>Europa in der Zwischenkriegszeit – Durchbruch und Scheitern des demokratischen Verfassungsstaates</a:t>
            </a: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err="1" smtClean="0">
                <a:latin typeface="Arial" panose="020B0604020202020204" pitchFamily="34" charset="0"/>
              </a:rPr>
              <a:t>Gelingensbedingungen</a:t>
            </a:r>
            <a:r>
              <a:rPr lang="de-DE" altLang="de-DE" sz="2400" dirty="0" smtClean="0">
                <a:latin typeface="Arial" panose="020B0604020202020204" pitchFamily="34" charset="0"/>
              </a:rPr>
              <a:t> europäischer Demokratien</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Weimarer Republik</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Vergleich: Weimar – Dritte Republik in Frankreich</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1920er-/30er-Jahre: </a:t>
            </a:r>
            <a:r>
              <a:rPr lang="de-DE" altLang="de-DE" sz="2400" dirty="0">
                <a:latin typeface="Arial" panose="020B0604020202020204" pitchFamily="34" charset="0"/>
              </a:rPr>
              <a:t>Demokratie in der </a:t>
            </a:r>
            <a:r>
              <a:rPr lang="de-DE" altLang="de-DE" sz="2400" dirty="0" smtClean="0">
                <a:latin typeface="Arial" panose="020B0604020202020204" pitchFamily="34" charset="0"/>
              </a:rPr>
              <a:t>Defensive – Europa am Scheideweg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400" dirty="0" smtClean="0">
                <a:latin typeface="Arial" panose="020B0604020202020204" pitchFamily="34" charset="0"/>
              </a:rPr>
              <a:t>„Vom Weltkrieg zum Bürgerkrieg?“ (Wirsching)</a:t>
            </a:r>
          </a:p>
          <a:p>
            <a:pPr marL="741363" lvl="1"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400" dirty="0" smtClean="0">
              <a:latin typeface="Arial" panose="020B0604020202020204" pitchFamily="34" charset="0"/>
            </a:endParaRPr>
          </a:p>
        </p:txBody>
      </p:sp>
    </p:spTree>
    <p:extLst>
      <p:ext uri="{BB962C8B-B14F-4D97-AF65-F5344CB8AC3E}">
        <p14:creationId xmlns:p14="http://schemas.microsoft.com/office/powerpoint/2010/main" val="29771423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2" end="2"/>
                                            </p:txEl>
                                          </p:spTgt>
                                        </p:tgtEl>
                                        <p:attrNameLst>
                                          <p:attrName>style.visibility</p:attrName>
                                        </p:attrNameLst>
                                      </p:cBhvr>
                                      <p:to>
                                        <p:strVal val="visible"/>
                                      </p:to>
                                    </p:set>
                                    <p:animEffect transition="in" filter="blinds(horizontal)">
                                      <p:cBhvr additive="repl">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22" dur="500"/>
                                        <p:tgtEl>
                                          <p:spTgt spid="389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7" dur="500"/>
                                        <p:tgtEl>
                                          <p:spTgt spid="389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32" dur="500"/>
                                        <p:tgtEl>
                                          <p:spTgt spid="389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37" dur="5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dirty="0" smtClean="0">
                <a:latin typeface="Arial" panose="020B0604020202020204" pitchFamily="34" charset="0"/>
              </a:rPr>
              <a:t>Inhaltsbezogene Kompetenzen: </a:t>
            </a:r>
            <a:br>
              <a:rPr lang="de-DE" altLang="de-DE" sz="4000" dirty="0" smtClean="0">
                <a:latin typeface="Arial" panose="020B0604020202020204" pitchFamily="34" charset="0"/>
              </a:rPr>
            </a:br>
            <a:r>
              <a:rPr lang="de-DE" altLang="de-DE" sz="4000" dirty="0" smtClean="0">
                <a:latin typeface="Arial" panose="020B0604020202020204" pitchFamily="34" charset="0"/>
              </a:rPr>
              <a:t>Systematische Ebenen</a:t>
            </a:r>
          </a:p>
        </p:txBody>
      </p:sp>
      <p:sp>
        <p:nvSpPr>
          <p:cNvPr id="28674" name="Rectangle 2"/>
          <p:cNvSpPr>
            <a:spLocks noGrp="1" noChangeArrowheads="1"/>
          </p:cNvSpPr>
          <p:nvPr>
            <p:ph type="body" idx="4294967295"/>
          </p:nvPr>
        </p:nvSpPr>
        <p:spPr>
          <a:xfrm>
            <a:off x="457200" y="1600200"/>
            <a:ext cx="8229600" cy="4841875"/>
          </a:xfrm>
        </p:spPr>
        <p:txBody>
          <a:bodyPr/>
          <a:lstStyle/>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a:latin typeface="Arial" panose="020B0604020202020204" pitchFamily="34" charset="0"/>
            </a:endParaRPr>
          </a:p>
          <a:p>
            <a:pPr marL="0" indent="0" eaLnBrk="1" hangingPunct="1">
              <a:lnSpc>
                <a:spcPct val="90000"/>
              </a:lnSpc>
              <a:spcBef>
                <a:spcPts val="900"/>
              </a:spcBef>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dirty="0" smtClean="0">
                <a:solidFill>
                  <a:srgbClr val="FF0000"/>
                </a:solidFill>
                <a:latin typeface="Arial" panose="020B0604020202020204" pitchFamily="34" charset="0"/>
              </a:rPr>
              <a:t>Chronologische Ebene</a:t>
            </a:r>
            <a:endParaRPr lang="de-DE" altLang="de-DE" sz="3600" dirty="0" smtClean="0">
              <a:latin typeface="Arial" panose="020B0604020202020204" pitchFamily="34" charset="0"/>
            </a:endParaRPr>
          </a:p>
          <a:p>
            <a:pPr marL="0" indent="0" eaLnBrk="1" hangingPunct="1">
              <a:lnSpc>
                <a:spcPct val="90000"/>
              </a:lnSpc>
              <a:spcBef>
                <a:spcPts val="900"/>
              </a:spcBef>
              <a:buClr>
                <a:srgbClr val="FFCC00"/>
              </a:buClr>
              <a:buSzPct val="70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dirty="0" smtClean="0">
                <a:solidFill>
                  <a:srgbClr val="00B050"/>
                </a:solidFill>
                <a:latin typeface="Arial" panose="020B0604020202020204" pitchFamily="34" charset="0"/>
              </a:rPr>
              <a:t>Kategoriale Ebene</a:t>
            </a:r>
            <a:endParaRPr lang="de-DE" altLang="de-DE" sz="3600" dirty="0" smtClean="0">
              <a:latin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66459587"/>
              </p:ext>
            </p:extLst>
          </p:nvPr>
        </p:nvGraphicFramePr>
        <p:xfrm>
          <a:off x="457200" y="4077072"/>
          <a:ext cx="8220074" cy="419797"/>
        </p:xfrm>
        <a:graphic>
          <a:graphicData uri="http://schemas.openxmlformats.org/drawingml/2006/table">
            <a:tbl>
              <a:tblPr>
                <a:tableStyleId>{5C22544A-7EE6-4342-B048-85BDC9FD1C3A}</a:tableStyleId>
              </a:tblPr>
              <a:tblGrid>
                <a:gridCol w="962903"/>
                <a:gridCol w="1468240"/>
                <a:gridCol w="1468816"/>
                <a:gridCol w="1386512"/>
                <a:gridCol w="1468816"/>
                <a:gridCol w="1464787"/>
              </a:tblGrid>
              <a:tr h="419797">
                <a:tc>
                  <a:txBody>
                    <a:bodyPr/>
                    <a:lstStyle/>
                    <a:p>
                      <a:pPr algn="ctr">
                        <a:lnSpc>
                          <a:spcPct val="150000"/>
                        </a:lnSpc>
                        <a:spcBef>
                          <a:spcPts val="300"/>
                        </a:spcBef>
                        <a:spcAft>
                          <a:spcPts val="300"/>
                        </a:spcAft>
                      </a:pPr>
                      <a:r>
                        <a:rPr lang="de-DE" sz="900" dirty="0">
                          <a:effectLst/>
                          <a:latin typeface="Arial" panose="020B0604020202020204" pitchFamily="34" charset="0"/>
                          <a:cs typeface="Arial" panose="020B0604020202020204" pitchFamily="34" charset="0"/>
                        </a:rPr>
                        <a:t> </a:t>
                      </a:r>
                      <a:endParaRPr lang="de-DE" sz="9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c>
                  <a:txBody>
                    <a:bodyPr/>
                    <a:lstStyle/>
                    <a:p>
                      <a:pPr algn="ctr">
                        <a:lnSpc>
                          <a:spcPct val="150000"/>
                        </a:lnSpc>
                        <a:spcBef>
                          <a:spcPts val="300"/>
                        </a:spcBef>
                        <a:spcAft>
                          <a:spcPts val="300"/>
                        </a:spcAft>
                      </a:pPr>
                      <a:r>
                        <a:rPr lang="de-DE" sz="900" dirty="0">
                          <a:solidFill>
                            <a:srgbClr val="00B050"/>
                          </a:solidFill>
                          <a:effectLst/>
                          <a:latin typeface="Arial" panose="020B0604020202020204" pitchFamily="34" charset="0"/>
                          <a:cs typeface="Arial" panose="020B0604020202020204" pitchFamily="34" charset="0"/>
                        </a:rPr>
                        <a:t>Herrschaft</a:t>
                      </a:r>
                      <a:endParaRPr lang="de-DE" sz="9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c>
                  <a:txBody>
                    <a:bodyPr/>
                    <a:lstStyle/>
                    <a:p>
                      <a:pPr algn="ctr">
                        <a:lnSpc>
                          <a:spcPct val="150000"/>
                        </a:lnSpc>
                        <a:spcBef>
                          <a:spcPts val="300"/>
                        </a:spcBef>
                        <a:spcAft>
                          <a:spcPts val="300"/>
                        </a:spcAft>
                      </a:pPr>
                      <a:r>
                        <a:rPr lang="de-DE" sz="900" dirty="0">
                          <a:solidFill>
                            <a:srgbClr val="00B050"/>
                          </a:solidFill>
                          <a:effectLst/>
                          <a:latin typeface="Arial" panose="020B0604020202020204" pitchFamily="34" charset="0"/>
                          <a:cs typeface="Arial" panose="020B0604020202020204" pitchFamily="34" charset="0"/>
                        </a:rPr>
                        <a:t>Wirtschaft</a:t>
                      </a:r>
                      <a:endParaRPr lang="de-DE" sz="9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c>
                  <a:txBody>
                    <a:bodyPr/>
                    <a:lstStyle/>
                    <a:p>
                      <a:pPr algn="ctr">
                        <a:lnSpc>
                          <a:spcPct val="150000"/>
                        </a:lnSpc>
                        <a:spcBef>
                          <a:spcPts val="300"/>
                        </a:spcBef>
                        <a:spcAft>
                          <a:spcPts val="300"/>
                        </a:spcAft>
                      </a:pPr>
                      <a:r>
                        <a:rPr lang="de-DE" sz="900" dirty="0">
                          <a:solidFill>
                            <a:srgbClr val="00B050"/>
                          </a:solidFill>
                          <a:effectLst/>
                          <a:latin typeface="Arial" panose="020B0604020202020204" pitchFamily="34" charset="0"/>
                          <a:cs typeface="Arial" panose="020B0604020202020204" pitchFamily="34" charset="0"/>
                        </a:rPr>
                        <a:t>Gesellschaft</a:t>
                      </a:r>
                      <a:endParaRPr lang="de-DE" sz="9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c>
                  <a:txBody>
                    <a:bodyPr/>
                    <a:lstStyle/>
                    <a:p>
                      <a:pPr algn="ctr">
                        <a:lnSpc>
                          <a:spcPct val="150000"/>
                        </a:lnSpc>
                        <a:spcBef>
                          <a:spcPts val="300"/>
                        </a:spcBef>
                        <a:spcAft>
                          <a:spcPts val="300"/>
                        </a:spcAft>
                      </a:pPr>
                      <a:r>
                        <a:rPr lang="de-DE" sz="900" dirty="0">
                          <a:solidFill>
                            <a:srgbClr val="00B050"/>
                          </a:solidFill>
                          <a:effectLst/>
                          <a:latin typeface="Arial" panose="020B0604020202020204" pitchFamily="34" charset="0"/>
                          <a:cs typeface="Arial" panose="020B0604020202020204" pitchFamily="34" charset="0"/>
                        </a:rPr>
                        <a:t>Kultur</a:t>
                      </a:r>
                      <a:endParaRPr lang="de-DE" sz="9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c>
                  <a:txBody>
                    <a:bodyPr/>
                    <a:lstStyle/>
                    <a:p>
                      <a:pPr algn="ctr">
                        <a:lnSpc>
                          <a:spcPct val="150000"/>
                        </a:lnSpc>
                        <a:spcBef>
                          <a:spcPts val="300"/>
                        </a:spcBef>
                        <a:spcAft>
                          <a:spcPts val="300"/>
                        </a:spcAft>
                      </a:pPr>
                      <a:r>
                        <a:rPr lang="de-DE" sz="900" dirty="0">
                          <a:solidFill>
                            <a:srgbClr val="00B050"/>
                          </a:solidFill>
                          <a:effectLst/>
                          <a:latin typeface="Arial" panose="020B0604020202020204" pitchFamily="34" charset="0"/>
                          <a:cs typeface="Arial" panose="020B0604020202020204" pitchFamily="34" charset="0"/>
                        </a:rPr>
                        <a:t>Vernetzung</a:t>
                      </a:r>
                      <a:endParaRPr lang="de-DE" sz="9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nchor="ctr"/>
                </a:tc>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831836366"/>
              </p:ext>
            </p:extLst>
          </p:nvPr>
        </p:nvGraphicFramePr>
        <p:xfrm>
          <a:off x="457200" y="4496869"/>
          <a:ext cx="8220074" cy="1452411"/>
        </p:xfrm>
        <a:graphic>
          <a:graphicData uri="http://schemas.openxmlformats.org/drawingml/2006/table">
            <a:tbl>
              <a:tblPr>
                <a:tableStyleId>{5C22544A-7EE6-4342-B048-85BDC9FD1C3A}</a:tableStyleId>
              </a:tblPr>
              <a:tblGrid>
                <a:gridCol w="962903"/>
                <a:gridCol w="1468240"/>
                <a:gridCol w="1468816"/>
                <a:gridCol w="1386512"/>
                <a:gridCol w="1468816"/>
                <a:gridCol w="1464787"/>
              </a:tblGrid>
              <a:tr h="1452411">
                <a:tc>
                  <a:txBody>
                    <a:bodyPr/>
                    <a:lstStyle/>
                    <a:p>
                      <a:pPr>
                        <a:lnSpc>
                          <a:spcPct val="107000"/>
                        </a:lnSpc>
                        <a:spcAft>
                          <a:spcPts val="0"/>
                        </a:spcAft>
                      </a:pPr>
                      <a:r>
                        <a:rPr lang="de-DE" sz="700" dirty="0">
                          <a:solidFill>
                            <a:srgbClr val="FF0000"/>
                          </a:solidFill>
                          <a:effectLst/>
                          <a:latin typeface="Arial" panose="020B0604020202020204" pitchFamily="34" charset="0"/>
                          <a:cs typeface="Arial" panose="020B0604020202020204" pitchFamily="34" charset="0"/>
                        </a:rPr>
                        <a:t>3.2.5</a:t>
                      </a:r>
                      <a:br>
                        <a:rPr lang="de-DE" sz="700" dirty="0">
                          <a:solidFill>
                            <a:srgbClr val="FF0000"/>
                          </a:solidFill>
                          <a:effectLst/>
                          <a:latin typeface="Arial" panose="020B0604020202020204" pitchFamily="34" charset="0"/>
                          <a:cs typeface="Arial" panose="020B0604020202020204" pitchFamily="34" charset="0"/>
                        </a:rPr>
                      </a:br>
                      <a:r>
                        <a:rPr lang="de-DE" sz="700" dirty="0">
                          <a:solidFill>
                            <a:srgbClr val="FF0000"/>
                          </a:solidFill>
                          <a:effectLst/>
                          <a:latin typeface="Arial" panose="020B0604020202020204" pitchFamily="34" charset="0"/>
                          <a:cs typeface="Arial" panose="020B0604020202020204" pitchFamily="34" charset="0"/>
                        </a:rPr>
                        <a:t>Der industrialisierte Nationalstaat</a:t>
                      </a:r>
                      <a:endParaRPr lang="de-DE" sz="1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c>
                  <a:txBody>
                    <a:bodyPr/>
                    <a:lstStyle/>
                    <a:p>
                      <a:pPr>
                        <a:lnSpc>
                          <a:spcPct val="107000"/>
                        </a:lnSpc>
                        <a:spcAft>
                          <a:spcPts val="0"/>
                        </a:spcAft>
                      </a:pPr>
                      <a:r>
                        <a:rPr lang="de-DE" sz="700" dirty="0">
                          <a:effectLst/>
                          <a:latin typeface="Arial" panose="020B0604020202020204" pitchFamily="34" charset="0"/>
                          <a:cs typeface="Arial" panose="020B0604020202020204" pitchFamily="34" charset="0"/>
                        </a:rPr>
                        <a:t>Obrigkeitsstaat, Demokratie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smtClean="0">
                          <a:effectLst/>
                          <a:latin typeface="Arial" panose="020B0604020202020204" pitchFamily="34" charset="0"/>
                          <a:cs typeface="Arial" panose="020B0604020202020204" pitchFamily="34" charset="0"/>
                        </a:rPr>
                        <a:t>Sozialgesetzgebung</a:t>
                      </a: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c>
                  <a:txBody>
                    <a:bodyPr/>
                    <a:lstStyle/>
                    <a:p>
                      <a:pPr>
                        <a:lnSpc>
                          <a:spcPct val="107000"/>
                        </a:lnSpc>
                        <a:spcAft>
                          <a:spcPts val="0"/>
                        </a:spcAft>
                      </a:pPr>
                      <a:r>
                        <a:rPr lang="de-DE" sz="700" dirty="0">
                          <a:effectLst/>
                          <a:latin typeface="Arial" panose="020B0604020202020204" pitchFamily="34" charset="0"/>
                          <a:cs typeface="Arial" panose="020B0604020202020204" pitchFamily="34" charset="0"/>
                        </a:rPr>
                        <a:t>Industrialisierung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Fabrik, Eisenbahn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Wirtschaftsliberalismus, Kapitalismus, Kommunismus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Gewerkschaft</a:t>
                      </a: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c>
                  <a:txBody>
                    <a:bodyPr/>
                    <a:lstStyle/>
                    <a:p>
                      <a:pPr>
                        <a:lnSpc>
                          <a:spcPct val="107000"/>
                        </a:lnSpc>
                        <a:spcAft>
                          <a:spcPts val="0"/>
                        </a:spcAft>
                      </a:pPr>
                      <a:r>
                        <a:rPr lang="de-DE" sz="700" dirty="0">
                          <a:effectLst/>
                          <a:latin typeface="Arial" panose="020B0604020202020204" pitchFamily="34" charset="0"/>
                          <a:cs typeface="Arial" panose="020B0604020202020204" pitchFamily="34" charset="0"/>
                        </a:rPr>
                        <a:t>Klassengesellschaft, Arbeiterschaft, Unternehmerschaft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Arbeiterbewegung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Judenemanzipation, Frauenemanzipation</a:t>
                      </a: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c>
                  <a:txBody>
                    <a:bodyPr/>
                    <a:lstStyle/>
                    <a:p>
                      <a:pPr>
                        <a:lnSpc>
                          <a:spcPct val="107000"/>
                        </a:lnSpc>
                        <a:spcAft>
                          <a:spcPts val="0"/>
                        </a:spcAft>
                      </a:pPr>
                      <a:r>
                        <a:rPr lang="de-DE" sz="700" dirty="0">
                          <a:effectLst/>
                          <a:latin typeface="Arial" panose="020B0604020202020204" pitchFamily="34" charset="0"/>
                          <a:cs typeface="Arial" panose="020B0604020202020204" pitchFamily="34" charset="0"/>
                        </a:rPr>
                        <a:t>Urbanisierung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Radikalnationalismus, </a:t>
                      </a:r>
                      <a:r>
                        <a:rPr lang="de-DE" sz="700" dirty="0" smtClean="0">
                          <a:effectLst/>
                          <a:latin typeface="Arial" panose="020B0604020202020204" pitchFamily="34" charset="0"/>
                          <a:cs typeface="Arial" panose="020B0604020202020204" pitchFamily="34" charset="0"/>
                        </a:rPr>
                        <a:t>Militarismus</a:t>
                      </a:r>
                      <a:r>
                        <a:rPr lang="de-DE" sz="700" dirty="0">
                          <a:effectLst/>
                          <a:latin typeface="Arial" panose="020B0604020202020204" pitchFamily="34" charset="0"/>
                          <a:cs typeface="Arial" panose="020B0604020202020204" pitchFamily="34" charset="0"/>
                        </a:rPr>
                        <a:t>, Rassenantisemitismus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err="1">
                          <a:effectLst/>
                          <a:latin typeface="Arial" panose="020B0604020202020204" pitchFamily="34" charset="0"/>
                          <a:cs typeface="Arial" panose="020B0604020202020204" pitchFamily="34" charset="0"/>
                        </a:rPr>
                        <a:t>Sedantag</a:t>
                      </a:r>
                      <a:r>
                        <a:rPr lang="de-DE" sz="700" dirty="0">
                          <a:effectLst/>
                          <a:latin typeface="Arial" panose="020B0604020202020204" pitchFamily="34" charset="0"/>
                          <a:cs typeface="Arial" panose="020B0604020202020204" pitchFamily="34" charset="0"/>
                        </a:rPr>
                        <a:t> / 14 </a:t>
                      </a:r>
                      <a:r>
                        <a:rPr lang="de-DE" sz="700" dirty="0" err="1">
                          <a:effectLst/>
                          <a:latin typeface="Arial" panose="020B0604020202020204" pitchFamily="34" charset="0"/>
                          <a:cs typeface="Arial" panose="020B0604020202020204" pitchFamily="34" charset="0"/>
                        </a:rPr>
                        <a:t>juillet</a:t>
                      </a: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Weltdeutung: </a:t>
                      </a:r>
                      <a:r>
                        <a:rPr lang="de-DE" sz="700" dirty="0" smtClean="0">
                          <a:effectLst/>
                          <a:latin typeface="Arial" panose="020B0604020202020204" pitchFamily="34" charset="0"/>
                          <a:cs typeface="Arial" panose="020B0604020202020204" pitchFamily="34" charset="0"/>
                        </a:rPr>
                        <a:t>Wirtschaftsliberalismus</a:t>
                      </a:r>
                      <a:r>
                        <a:rPr lang="de-DE" sz="700" dirty="0">
                          <a:effectLst/>
                          <a:latin typeface="Arial" panose="020B0604020202020204" pitchFamily="34" charset="0"/>
                          <a:cs typeface="Arial" panose="020B0604020202020204" pitchFamily="34" charset="0"/>
                        </a:rPr>
                        <a:t>, Kommunismus, Sozialdemokratie</a:t>
                      </a: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c>
                  <a:txBody>
                    <a:bodyPr/>
                    <a:lstStyle/>
                    <a:p>
                      <a:pPr>
                        <a:lnSpc>
                          <a:spcPct val="107000"/>
                        </a:lnSpc>
                        <a:spcAft>
                          <a:spcPts val="0"/>
                        </a:spcAft>
                      </a:pPr>
                      <a:r>
                        <a:rPr lang="de-DE" sz="700" dirty="0">
                          <a:effectLst/>
                          <a:latin typeface="Arial" panose="020B0604020202020204" pitchFamily="34" charset="0"/>
                          <a:cs typeface="Arial" panose="020B0604020202020204" pitchFamily="34" charset="0"/>
                        </a:rPr>
                        <a:t>Migration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Dampfschiff, Telegraf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cs typeface="Arial" panose="020B0604020202020204" pitchFamily="34" charset="0"/>
                      </a:endParaRPr>
                    </a:p>
                    <a:p>
                      <a:pPr>
                        <a:lnSpc>
                          <a:spcPct val="107000"/>
                        </a:lnSpc>
                        <a:spcAft>
                          <a:spcPts val="0"/>
                        </a:spcAft>
                      </a:pPr>
                      <a:r>
                        <a:rPr lang="de-DE" sz="700" dirty="0">
                          <a:effectLst/>
                          <a:latin typeface="Arial" panose="020B0604020202020204" pitchFamily="34" charset="0"/>
                          <a:cs typeface="Arial" panose="020B0604020202020204" pitchFamily="34" charset="0"/>
                        </a:rPr>
                        <a:t>Weltausstellung</a:t>
                      </a: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64979" marR="62103" marT="0" marB="0"/>
                </a:tc>
              </a:tr>
            </a:tbl>
          </a:graphicData>
        </a:graphic>
      </p:graphicFrame>
    </p:spTree>
    <p:extLst>
      <p:ext uri="{BB962C8B-B14F-4D97-AF65-F5344CB8AC3E}">
        <p14:creationId xmlns:p14="http://schemas.microsoft.com/office/powerpoint/2010/main" val="197635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476672"/>
            <a:ext cx="8229600" cy="136815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dirty="0" smtClean="0">
                <a:latin typeface="Arial" panose="020B0604020202020204" pitchFamily="34" charset="0"/>
              </a:rPr>
              <a:t>Inhaltsbezogene Kompetenzen:</a:t>
            </a:r>
            <a:br>
              <a:rPr lang="de-DE" altLang="de-DE" sz="4000" dirty="0" smtClean="0">
                <a:latin typeface="Arial" panose="020B0604020202020204" pitchFamily="34" charset="0"/>
              </a:rPr>
            </a:br>
            <a:r>
              <a:rPr lang="de-DE" altLang="de-DE" sz="4000" dirty="0" smtClean="0">
                <a:latin typeface="Arial" panose="020B0604020202020204" pitchFamily="34" charset="0"/>
              </a:rPr>
              <a:t>Räumliche Ebenen</a:t>
            </a:r>
          </a:p>
        </p:txBody>
      </p:sp>
      <p:sp>
        <p:nvSpPr>
          <p:cNvPr id="28674" name="Rectangle 2"/>
          <p:cNvSpPr>
            <a:spLocks noGrp="1" noChangeArrowheads="1"/>
          </p:cNvSpPr>
          <p:nvPr>
            <p:ph type="body" idx="4294967295"/>
          </p:nvPr>
        </p:nvSpPr>
        <p:spPr>
          <a:xfrm>
            <a:off x="457200" y="1600200"/>
            <a:ext cx="8229600" cy="4841875"/>
          </a:xfrm>
        </p:spPr>
        <p:txBody>
          <a:bodyPr/>
          <a:lstStyle/>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Lokale/regionale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Nationale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Europäische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Globale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stretch>
            <a:fillRect/>
          </a:stretch>
        </p:blipFill>
        <p:spPr>
          <a:xfrm>
            <a:off x="-18319" y="1124743"/>
            <a:ext cx="9162319" cy="4970651"/>
          </a:xfrm>
          <a:prstGeom prst="rect">
            <a:avLst/>
          </a:prstGeom>
        </p:spPr>
      </p:pic>
    </p:spTree>
    <p:extLst>
      <p:ext uri="{BB962C8B-B14F-4D97-AF65-F5344CB8AC3E}">
        <p14:creationId xmlns:p14="http://schemas.microsoft.com/office/powerpoint/2010/main" val="227874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57200" y="120979"/>
            <a:ext cx="8220075" cy="1448731"/>
          </a:xfrm>
          <a:solidFill>
            <a:schemeClr val="accent2"/>
          </a:solidFill>
        </p:spPr>
        <p:txBody>
          <a:bodyPr>
            <a:spAutoFit/>
          </a:bodyPr>
          <a:lstStyle/>
          <a:p>
            <a:pPr lvl="0"/>
            <a:r>
              <a:rPr lang="de-DE" dirty="0" smtClean="0">
                <a:latin typeface="Arial" panose="020B0604020202020204" pitchFamily="34" charset="0"/>
                <a:cs typeface="Arial" panose="020B0604020202020204" pitchFamily="34" charset="0"/>
              </a:rPr>
              <a:t>Globale Ebene</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Perspektive</a:t>
            </a:r>
            <a:r>
              <a:rPr lang="de-DE" dirty="0">
                <a:latin typeface="Arial" panose="020B0604020202020204" pitchFamily="34" charset="0"/>
                <a:cs typeface="Arial" panose="020B0604020202020204" pitchFamily="34" charset="0"/>
              </a:rPr>
              <a:t>: Globalisierung</a:t>
            </a:r>
          </a:p>
        </p:txBody>
      </p:sp>
      <p:sp>
        <p:nvSpPr>
          <p:cNvPr id="3" name="Untertitel 2"/>
          <p:cNvSpPr txBox="1">
            <a:spLocks noGrp="1"/>
          </p:cNvSpPr>
          <p:nvPr>
            <p:ph type="subTitle" idx="4294967295"/>
          </p:nvPr>
        </p:nvSpPr>
        <p:spPr>
          <a:xfrm>
            <a:off x="457171" y="698869"/>
            <a:ext cx="8228763" cy="5790048"/>
          </a:xfrm>
        </p:spPr>
        <p:txBody>
          <a:bodyPr anchor="ctr">
            <a:spAutoFit/>
          </a:bodyPr>
          <a:lstStyle/>
          <a:p>
            <a:pPr lvl="0" algn="l"/>
            <a:endParaRPr lang="de-DE" sz="2358" dirty="0" smtClean="0">
              <a:latin typeface="Arial" panose="020B0604020202020204" pitchFamily="34" charset="0"/>
              <a:cs typeface="Arial" panose="020B0604020202020204" pitchFamily="34" charset="0"/>
            </a:endParaRPr>
          </a:p>
          <a:p>
            <a:pPr lvl="0" algn="l"/>
            <a:endParaRPr lang="de-DE" sz="2358" dirty="0">
              <a:latin typeface="Arial" panose="020B0604020202020204" pitchFamily="34" charset="0"/>
              <a:cs typeface="Arial" panose="020B0604020202020204" pitchFamily="34" charset="0"/>
            </a:endParaRPr>
          </a:p>
          <a:p>
            <a:pPr lvl="0" algn="l"/>
            <a:endParaRPr lang="de-DE" sz="2358" dirty="0"/>
          </a:p>
          <a:p>
            <a:pPr lvl="0" algn="l"/>
            <a:r>
              <a:rPr lang="de-DE" sz="2358" dirty="0" smtClean="0">
                <a:solidFill>
                  <a:schemeClr val="bg1"/>
                </a:solidFill>
                <a:latin typeface="Arial" panose="020B0604020202020204" pitchFamily="34" charset="0"/>
                <a:cs typeface="Arial" panose="020B0604020202020204" pitchFamily="34" charset="0"/>
              </a:rPr>
              <a:t>	„</a:t>
            </a:r>
            <a:r>
              <a:rPr lang="de-DE" sz="2358" dirty="0">
                <a:solidFill>
                  <a:schemeClr val="bg1"/>
                </a:solidFill>
                <a:latin typeface="Arial" panose="020B0604020202020204" pitchFamily="34" charset="0"/>
                <a:cs typeface="Arial" panose="020B0604020202020204" pitchFamily="34" charset="0"/>
              </a:rPr>
              <a:t>Die </a:t>
            </a:r>
            <a:r>
              <a:rPr lang="de-DE" sz="2358" b="1" dirty="0">
                <a:solidFill>
                  <a:schemeClr val="bg1"/>
                </a:solidFill>
                <a:latin typeface="Arial" panose="020B0604020202020204" pitchFamily="34" charset="0"/>
                <a:cs typeface="Arial" panose="020B0604020202020204" pitchFamily="34" charset="0"/>
              </a:rPr>
              <a:t>Globalisierung</a:t>
            </a:r>
            <a:r>
              <a:rPr lang="de-DE" sz="2358" dirty="0">
                <a:solidFill>
                  <a:schemeClr val="bg1"/>
                </a:solidFill>
                <a:latin typeface="Arial" panose="020B0604020202020204" pitchFamily="34" charset="0"/>
                <a:cs typeface="Arial" panose="020B0604020202020204" pitchFamily="34" charset="0"/>
              </a:rPr>
              <a:t> ist ein Kennzeichen der modernen Welt des 21. Jahrhunderts. In den Klassenzimmern begegnen sich zunehmend Schülerinnen und Schüler aus unterschiedlichen Kulturen. Deshalb soll aus der Perspektive der Globalisierung ein neuer Blick auf die Vergangenheit geworfen werden.</a:t>
            </a:r>
          </a:p>
          <a:p>
            <a:pPr lvl="0" algn="l"/>
            <a:endParaRPr lang="de-DE" sz="2358" dirty="0">
              <a:solidFill>
                <a:schemeClr val="bg1"/>
              </a:solidFill>
              <a:latin typeface="Arial" panose="020B0604020202020204" pitchFamily="34" charset="0"/>
              <a:cs typeface="Arial" panose="020B0604020202020204" pitchFamily="34" charset="0"/>
            </a:endParaRPr>
          </a:p>
          <a:p>
            <a:pPr lvl="0" algn="l"/>
            <a:r>
              <a:rPr lang="de-DE" sz="2358" dirty="0" smtClean="0">
                <a:solidFill>
                  <a:schemeClr val="bg1"/>
                </a:solidFill>
                <a:latin typeface="Arial" panose="020B0604020202020204" pitchFamily="34" charset="0"/>
                <a:cs typeface="Arial" panose="020B0604020202020204" pitchFamily="34" charset="0"/>
              </a:rPr>
              <a:t>	Diese </a:t>
            </a:r>
            <a:r>
              <a:rPr lang="de-DE" sz="2358" dirty="0">
                <a:solidFill>
                  <a:schemeClr val="bg1"/>
                </a:solidFill>
                <a:latin typeface="Arial" panose="020B0604020202020204" pitchFamily="34" charset="0"/>
                <a:cs typeface="Arial" panose="020B0604020202020204" pitchFamily="34" charset="0"/>
              </a:rPr>
              <a:t>Funktion übernehmen die „Fenster zur Welt“ (…)</a:t>
            </a:r>
          </a:p>
          <a:p>
            <a:pPr lvl="0" algn="l"/>
            <a:r>
              <a:rPr lang="de-DE" sz="2358" dirty="0" smtClean="0">
                <a:solidFill>
                  <a:schemeClr val="bg1"/>
                </a:solidFill>
                <a:latin typeface="Arial" panose="020B0604020202020204" pitchFamily="34" charset="0"/>
                <a:cs typeface="Arial" panose="020B0604020202020204" pitchFamily="34" charset="0"/>
              </a:rPr>
              <a:t>	durch </a:t>
            </a:r>
            <a:r>
              <a:rPr lang="de-DE" sz="2358" dirty="0">
                <a:solidFill>
                  <a:schemeClr val="bg1"/>
                </a:solidFill>
                <a:latin typeface="Arial" panose="020B0604020202020204" pitchFamily="34" charset="0"/>
                <a:cs typeface="Arial" panose="020B0604020202020204" pitchFamily="34" charset="0"/>
              </a:rPr>
              <a:t>den </a:t>
            </a:r>
            <a:r>
              <a:rPr lang="de-DE" sz="2358" b="1" dirty="0">
                <a:solidFill>
                  <a:schemeClr val="bg1"/>
                </a:solidFill>
                <a:latin typeface="Arial" panose="020B0604020202020204" pitchFamily="34" charset="0"/>
                <a:cs typeface="Arial" panose="020B0604020202020204" pitchFamily="34" charset="0"/>
              </a:rPr>
              <a:t>vergleichend</a:t>
            </a:r>
            <a:r>
              <a:rPr lang="de-DE" sz="2358" dirty="0">
                <a:solidFill>
                  <a:schemeClr val="bg1"/>
                </a:solidFill>
                <a:latin typeface="Arial" panose="020B0604020202020204" pitchFamily="34" charset="0"/>
                <a:cs typeface="Arial" panose="020B0604020202020204" pitchFamily="34" charset="0"/>
              </a:rPr>
              <a:t> oder </a:t>
            </a:r>
            <a:r>
              <a:rPr lang="de-DE" sz="2358" b="1" dirty="0">
                <a:solidFill>
                  <a:schemeClr val="bg1"/>
                </a:solidFill>
                <a:latin typeface="Arial" panose="020B0604020202020204" pitchFamily="34" charset="0"/>
                <a:cs typeface="Arial" panose="020B0604020202020204" pitchFamily="34" charset="0"/>
              </a:rPr>
              <a:t>beziehungsgeschichtlich</a:t>
            </a:r>
            <a:r>
              <a:rPr lang="de-DE" sz="2358" dirty="0">
                <a:solidFill>
                  <a:schemeClr val="bg1"/>
                </a:solidFill>
                <a:latin typeface="Arial" panose="020B0604020202020204" pitchFamily="34" charset="0"/>
                <a:cs typeface="Arial" panose="020B0604020202020204" pitchFamily="34" charset="0"/>
              </a:rPr>
              <a:t> geschärften Blick auf außereuropäische Zivilisationen und Kulturen.“</a:t>
            </a:r>
          </a:p>
        </p:txBody>
      </p:sp>
    </p:spTree>
    <p:extLst>
      <p:ext uri="{BB962C8B-B14F-4D97-AF65-F5344CB8AC3E}">
        <p14:creationId xmlns:p14="http://schemas.microsoft.com/office/powerpoint/2010/main" val="252978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e-DE" sz="4000" dirty="0">
                <a:latin typeface="Arial" panose="020B0604020202020204" pitchFamily="34" charset="0"/>
                <a:cs typeface="Arial" panose="020B0604020202020204" pitchFamily="34" charset="0"/>
              </a:rPr>
              <a:t>Globalgeschichte im Unterricht</a:t>
            </a:r>
          </a:p>
        </p:txBody>
      </p:sp>
      <p:graphicFrame>
        <p:nvGraphicFramePr>
          <p:cNvPr id="3" name="Tabellenplatzhalter 2"/>
          <p:cNvGraphicFramePr>
            <a:graphicFrameLocks noGrp="1"/>
          </p:cNvGraphicFramePr>
          <p:nvPr>
            <p:ph type="tbl" idx="4294967295"/>
            <p:extLst/>
          </p:nvPr>
        </p:nvGraphicFramePr>
        <p:xfrm>
          <a:off x="457171" y="1605033"/>
          <a:ext cx="8228763" cy="5660784"/>
        </p:xfrm>
        <a:graphic>
          <a:graphicData uri="http://schemas.openxmlformats.org/drawingml/2006/table">
            <a:tbl>
              <a:tblPr firstRow="1" bandRow="1"/>
              <a:tblGrid>
                <a:gridCol w="4114218"/>
                <a:gridCol w="4114545"/>
              </a:tblGrid>
              <a:tr h="4976640">
                <a:tc>
                  <a:txBody>
                    <a:bodyPr/>
                    <a:lstStyle/>
                    <a:p>
                      <a:pPr marL="0" marR="0" lvl="0" indent="0" rtl="0" hangingPunct="0">
                        <a:lnSpc>
                          <a:spcPct val="100000"/>
                        </a:lnSpc>
                        <a:spcBef>
                          <a:spcPts val="0"/>
                        </a:spcBef>
                        <a:spcAft>
                          <a:spcPts val="0"/>
                        </a:spcAft>
                        <a:buNone/>
                        <a:tabLst/>
                      </a:pPr>
                      <a:r>
                        <a:rPr lang="de-DE" sz="2200" b="1" i="0" u="none" strike="noStrike" kern="1200" dirty="0">
                          <a:ln>
                            <a:noFill/>
                          </a:ln>
                          <a:solidFill>
                            <a:schemeClr val="bg1"/>
                          </a:solidFill>
                          <a:latin typeface="Arial" pitchFamily="18"/>
                          <a:ea typeface="DejaVu Sans" pitchFamily="2"/>
                          <a:cs typeface="Lohit Hindi" pitchFamily="2"/>
                        </a:rPr>
                        <a:t>Vergleich:</a:t>
                      </a:r>
                    </a:p>
                    <a:p>
                      <a:pPr marL="0" marR="0" lvl="0" indent="0" rtl="0" hangingPunct="0">
                        <a:lnSpc>
                          <a:spcPct val="100000"/>
                        </a:lnSpc>
                        <a:spcBef>
                          <a:spcPts val="0"/>
                        </a:spcBef>
                        <a:spcAft>
                          <a:spcPts val="0"/>
                        </a:spcAft>
                        <a:buNone/>
                        <a:tabLst/>
                      </a:pPr>
                      <a:endParaRPr lang="de-DE" sz="2200" b="1"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0" i="0" u="none" strike="noStrike" kern="1200" dirty="0" smtClean="0">
                          <a:ln>
                            <a:noFill/>
                          </a:ln>
                          <a:solidFill>
                            <a:schemeClr val="bg1"/>
                          </a:solidFill>
                          <a:latin typeface="Arial" pitchFamily="18"/>
                          <a:ea typeface="DejaVu Sans" pitchFamily="2"/>
                          <a:cs typeface="Lohit Hindi" pitchFamily="2"/>
                        </a:rPr>
                        <a:t>- durch </a:t>
                      </a:r>
                      <a:r>
                        <a:rPr lang="de-DE" sz="2200" b="0" i="0" u="none" strike="noStrike" kern="1200" dirty="0">
                          <a:ln>
                            <a:noFill/>
                          </a:ln>
                          <a:solidFill>
                            <a:schemeClr val="bg1"/>
                          </a:solidFill>
                          <a:latin typeface="Arial" pitchFamily="18"/>
                          <a:ea typeface="DejaVu Sans" pitchFamily="2"/>
                          <a:cs typeface="Lohit Hindi" pitchFamily="2"/>
                        </a:rPr>
                        <a:t>die Betrachtung </a:t>
                      </a:r>
                      <a:r>
                        <a:rPr lang="de-DE" sz="2200" b="0" i="0" u="none" strike="noStrike" kern="1200" dirty="0" smtClean="0">
                          <a:ln>
                            <a:noFill/>
                          </a:ln>
                          <a:solidFill>
                            <a:schemeClr val="bg1"/>
                          </a:solidFill>
                          <a:latin typeface="Arial" pitchFamily="18"/>
                          <a:ea typeface="DejaVu Sans" pitchFamily="2"/>
                          <a:cs typeface="Lohit Hindi" pitchFamily="2"/>
                        </a:rPr>
                        <a:t>des</a:t>
                      </a:r>
                      <a:r>
                        <a:rPr lang="de-DE" sz="2200" b="0" i="0" u="none" strike="noStrike" kern="1200" baseline="0" dirty="0" smtClean="0">
                          <a:ln>
                            <a:noFill/>
                          </a:ln>
                          <a:solidFill>
                            <a:schemeClr val="bg1"/>
                          </a:solidFill>
                          <a:latin typeface="Arial" pitchFamily="18"/>
                          <a:ea typeface="DejaVu Sans" pitchFamily="2"/>
                          <a:cs typeface="Lohit Hindi" pitchFamily="2"/>
                        </a:rPr>
                        <a:t> </a:t>
                      </a:r>
                      <a:r>
                        <a:rPr lang="de-DE" sz="2200" b="0" i="0" u="none" strike="noStrike" kern="1200" dirty="0" smtClean="0">
                          <a:ln>
                            <a:noFill/>
                          </a:ln>
                          <a:solidFill>
                            <a:schemeClr val="bg1"/>
                          </a:solidFill>
                          <a:latin typeface="Arial" pitchFamily="18"/>
                          <a:ea typeface="DejaVu Sans" pitchFamily="2"/>
                          <a:cs typeface="Lohit Hindi" pitchFamily="2"/>
                        </a:rPr>
                        <a:t>Anderen </a:t>
                      </a:r>
                      <a:r>
                        <a:rPr lang="de-DE" sz="2200" b="0" i="0" u="none" strike="noStrike" kern="1200" dirty="0">
                          <a:ln>
                            <a:noFill/>
                          </a:ln>
                          <a:solidFill>
                            <a:schemeClr val="bg1"/>
                          </a:solidFill>
                          <a:latin typeface="Arial" pitchFamily="18"/>
                          <a:ea typeface="DejaVu Sans" pitchFamily="2"/>
                          <a:cs typeface="Lohit Hindi" pitchFamily="2"/>
                        </a:rPr>
                        <a:t>das </a:t>
                      </a:r>
                      <a:r>
                        <a:rPr lang="de-DE" sz="2200" b="0" i="0" u="none" strike="noStrike" kern="1200" dirty="0" smtClean="0">
                          <a:ln>
                            <a:noFill/>
                          </a:ln>
                          <a:solidFill>
                            <a:schemeClr val="bg1"/>
                          </a:solidFill>
                          <a:latin typeface="Arial" pitchFamily="18"/>
                          <a:ea typeface="DejaVu Sans" pitchFamily="2"/>
                          <a:cs typeface="Lohit Hindi" pitchFamily="2"/>
                        </a:rPr>
                        <a:t>Eigene </a:t>
                      </a:r>
                      <a:r>
                        <a:rPr lang="de-DE" sz="2200" b="0" i="0" u="none" strike="noStrike" kern="1200" dirty="0">
                          <a:ln>
                            <a:noFill/>
                          </a:ln>
                          <a:solidFill>
                            <a:schemeClr val="bg1"/>
                          </a:solidFill>
                          <a:latin typeface="Arial" pitchFamily="18"/>
                          <a:ea typeface="DejaVu Sans" pitchFamily="2"/>
                          <a:cs typeface="Lohit Hindi" pitchFamily="2"/>
                        </a:rPr>
                        <a:t>besser </a:t>
                      </a:r>
                      <a:r>
                        <a:rPr lang="de-DE" sz="2200" b="0" i="0" u="none" strike="noStrike" kern="1200" dirty="0" smtClean="0">
                          <a:ln>
                            <a:noFill/>
                          </a:ln>
                          <a:solidFill>
                            <a:schemeClr val="bg1"/>
                          </a:solidFill>
                          <a:latin typeface="Arial" pitchFamily="18"/>
                          <a:ea typeface="DejaVu Sans" pitchFamily="2"/>
                          <a:cs typeface="Lohit Hindi" pitchFamily="2"/>
                        </a:rPr>
                        <a:t>verstehen</a:t>
                      </a:r>
                    </a:p>
                    <a:p>
                      <a:pPr marL="0" marR="0" lvl="0" indent="0" rtl="0" hangingPunct="0">
                        <a:lnSpc>
                          <a:spcPct val="100000"/>
                        </a:lnSpc>
                        <a:spcBef>
                          <a:spcPts val="0"/>
                        </a:spcBef>
                        <a:spcAft>
                          <a:spcPts val="0"/>
                        </a:spcAft>
                        <a:buNone/>
                        <a:tabLst/>
                      </a:pPr>
                      <a:endParaRPr lang="de-DE" sz="2200" b="0"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0" i="0" u="none" strike="noStrike" kern="1200" dirty="0" smtClean="0">
                          <a:ln>
                            <a:noFill/>
                          </a:ln>
                          <a:solidFill>
                            <a:schemeClr val="bg1"/>
                          </a:solidFill>
                          <a:latin typeface="Arial" pitchFamily="18"/>
                          <a:ea typeface="DejaVu Sans" pitchFamily="2"/>
                          <a:cs typeface="Lohit Hindi" pitchFamily="2"/>
                        </a:rPr>
                        <a:t>- systematisches </a:t>
                      </a:r>
                      <a:r>
                        <a:rPr lang="de-DE" sz="2200" b="0" i="0" u="none" strike="noStrike" kern="1200" dirty="0">
                          <a:ln>
                            <a:noFill/>
                          </a:ln>
                          <a:solidFill>
                            <a:schemeClr val="bg1"/>
                          </a:solidFill>
                          <a:latin typeface="Arial" pitchFamily="18"/>
                          <a:ea typeface="DejaVu Sans" pitchFamily="2"/>
                          <a:cs typeface="Lohit Hindi" pitchFamily="2"/>
                        </a:rPr>
                        <a:t>Vergleichen nach </a:t>
                      </a:r>
                      <a:r>
                        <a:rPr lang="de-DE" sz="2200" b="0" i="0" u="none" strike="noStrike" kern="1200" dirty="0" smtClean="0">
                          <a:ln>
                            <a:noFill/>
                          </a:ln>
                          <a:solidFill>
                            <a:schemeClr val="bg1"/>
                          </a:solidFill>
                          <a:latin typeface="Arial" pitchFamily="18"/>
                          <a:ea typeface="DejaVu Sans" pitchFamily="2"/>
                          <a:cs typeface="Lohit Hindi" pitchFamily="2"/>
                        </a:rPr>
                        <a:t>Kriterien</a:t>
                      </a:r>
                    </a:p>
                    <a:p>
                      <a:pPr marL="0" marR="0" lvl="0" indent="0" rtl="0" hangingPunct="0">
                        <a:lnSpc>
                          <a:spcPct val="100000"/>
                        </a:lnSpc>
                        <a:spcBef>
                          <a:spcPts val="0"/>
                        </a:spcBef>
                        <a:spcAft>
                          <a:spcPts val="0"/>
                        </a:spcAft>
                        <a:buNone/>
                        <a:tabLst/>
                      </a:pPr>
                      <a:endParaRPr lang="de-DE" sz="2200" b="0"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0" i="0" u="none" strike="noStrike" kern="1200" dirty="0">
                          <a:ln>
                            <a:noFill/>
                          </a:ln>
                          <a:solidFill>
                            <a:schemeClr val="bg1"/>
                          </a:solidFill>
                          <a:latin typeface="Arial" pitchFamily="18"/>
                          <a:ea typeface="DejaVu Sans" pitchFamily="2"/>
                          <a:cs typeface="Lohit Hindi" pitchFamily="2"/>
                        </a:rPr>
                        <a:t>- allgemeine Phänomene menschlicher Existenz erschließen</a:t>
                      </a:r>
                    </a:p>
                    <a:p>
                      <a:pPr marL="0" marR="0" lvl="0" indent="0" rtl="0" hangingPunct="0">
                        <a:lnSpc>
                          <a:spcPct val="100000"/>
                        </a:lnSpc>
                        <a:spcBef>
                          <a:spcPts val="0"/>
                        </a:spcBef>
                        <a:spcAft>
                          <a:spcPts val="0"/>
                        </a:spcAft>
                        <a:buNone/>
                        <a:tabLst/>
                      </a:pPr>
                      <a:endParaRPr lang="de-DE" sz="2200" b="0"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endParaRPr lang="de-DE" sz="1600" b="0" i="0" u="none" strike="noStrike" kern="1200" dirty="0">
                        <a:ln>
                          <a:noFill/>
                        </a:ln>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endParaRPr lang="de-DE" sz="1600" b="0" i="0" u="none" strike="noStrike" kern="1200" dirty="0">
                        <a:ln>
                          <a:noFill/>
                        </a:ln>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endParaRPr lang="de-DE" sz="1600" b="0" i="0" u="none" strike="noStrike" kern="1200" dirty="0">
                        <a:ln>
                          <a:noFill/>
                        </a:ln>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endParaRPr lang="de-DE" sz="1600" b="0" i="0" u="none" strike="noStrike" kern="1200" dirty="0">
                        <a:ln>
                          <a:noFill/>
                        </a:ln>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endParaRPr lang="de-DE" sz="1600" b="0" i="0" u="none" strike="noStrike" kern="1200" dirty="0">
                        <a:ln>
                          <a:noFill/>
                        </a:ln>
                        <a:latin typeface="Arial" pitchFamily="18"/>
                        <a:ea typeface="DejaVu Sans" pitchFamily="2"/>
                        <a:cs typeface="Lohit Hindi"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DE" sz="2200" b="1" i="0" u="none" strike="noStrike" kern="1200" dirty="0">
                          <a:ln>
                            <a:noFill/>
                          </a:ln>
                          <a:solidFill>
                            <a:schemeClr val="bg1"/>
                          </a:solidFill>
                          <a:latin typeface="Arial" pitchFamily="18"/>
                          <a:ea typeface="DejaVu Sans" pitchFamily="2"/>
                          <a:cs typeface="Lohit Hindi" pitchFamily="2"/>
                        </a:rPr>
                        <a:t>Interaktion</a:t>
                      </a:r>
                      <a:r>
                        <a:rPr lang="de-DE" sz="2200" b="1" i="0" u="none" strike="noStrike" kern="1200" dirty="0">
                          <a:ln>
                            <a:noFill/>
                          </a:ln>
                          <a:latin typeface="Arial" pitchFamily="18"/>
                          <a:ea typeface="DejaVu Sans" pitchFamily="2"/>
                          <a:cs typeface="Lohit Hindi" pitchFamily="2"/>
                        </a:rPr>
                        <a:t>:</a:t>
                      </a:r>
                    </a:p>
                    <a:p>
                      <a:pPr marL="0" marR="0" lvl="0" indent="0" rtl="0" hangingPunct="0">
                        <a:lnSpc>
                          <a:spcPct val="100000"/>
                        </a:lnSpc>
                        <a:spcBef>
                          <a:spcPts val="0"/>
                        </a:spcBef>
                        <a:spcAft>
                          <a:spcPts val="0"/>
                        </a:spcAft>
                        <a:buNone/>
                        <a:tabLst/>
                      </a:pPr>
                      <a:endParaRPr lang="de-DE" sz="2200" b="1" i="0" u="none" strike="noStrike" kern="1200" dirty="0">
                        <a:ln>
                          <a:noFill/>
                        </a:ln>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1" i="0" u="none" strike="noStrike" kern="1200" dirty="0" smtClean="0">
                          <a:ln>
                            <a:noFill/>
                          </a:ln>
                          <a:solidFill>
                            <a:schemeClr val="bg1"/>
                          </a:solidFill>
                          <a:latin typeface="Arial" pitchFamily="18"/>
                          <a:ea typeface="DejaVu Sans" pitchFamily="2"/>
                          <a:cs typeface="Lohit Hindi" pitchFamily="2"/>
                        </a:rPr>
                        <a:t>- </a:t>
                      </a:r>
                      <a:r>
                        <a:rPr lang="de-DE" sz="2200" b="0" i="0" u="none" strike="noStrike" kern="1200" dirty="0" smtClean="0">
                          <a:ln>
                            <a:noFill/>
                          </a:ln>
                          <a:solidFill>
                            <a:schemeClr val="bg1"/>
                          </a:solidFill>
                          <a:latin typeface="Arial" pitchFamily="18"/>
                          <a:ea typeface="DejaVu Sans" pitchFamily="2"/>
                          <a:cs typeface="Lohit Hindi" pitchFamily="2"/>
                        </a:rPr>
                        <a:t>die </a:t>
                      </a:r>
                      <a:r>
                        <a:rPr lang="de-DE" sz="2200" b="0" i="0" u="none" strike="noStrike" kern="1200" dirty="0">
                          <a:ln>
                            <a:noFill/>
                          </a:ln>
                          <a:solidFill>
                            <a:schemeClr val="bg1"/>
                          </a:solidFill>
                          <a:latin typeface="Arial" pitchFamily="18"/>
                          <a:ea typeface="DejaVu Sans" pitchFamily="2"/>
                          <a:cs typeface="Lohit Hindi" pitchFamily="2"/>
                        </a:rPr>
                        <a:t>Genese von Reichen und Interaktionsräumen als Systembildung </a:t>
                      </a:r>
                      <a:r>
                        <a:rPr lang="de-DE" sz="2200" b="0" i="0" u="none" strike="noStrike" kern="1200" dirty="0" smtClean="0">
                          <a:ln>
                            <a:noFill/>
                          </a:ln>
                          <a:solidFill>
                            <a:schemeClr val="bg1"/>
                          </a:solidFill>
                          <a:latin typeface="Arial" pitchFamily="18"/>
                          <a:ea typeface="DejaVu Sans" pitchFamily="2"/>
                          <a:cs typeface="Lohit Hindi" pitchFamily="2"/>
                        </a:rPr>
                        <a:t>verstehen</a:t>
                      </a:r>
                    </a:p>
                    <a:p>
                      <a:pPr marL="0" marR="0" lvl="0" indent="0" rtl="0" hangingPunct="0">
                        <a:lnSpc>
                          <a:spcPct val="100000"/>
                        </a:lnSpc>
                        <a:spcBef>
                          <a:spcPts val="0"/>
                        </a:spcBef>
                        <a:spcAft>
                          <a:spcPts val="0"/>
                        </a:spcAft>
                        <a:buNone/>
                        <a:tabLst/>
                      </a:pPr>
                      <a:endParaRPr lang="de-DE" sz="2200" b="0"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0" i="0" u="none" strike="noStrike" kern="1200" dirty="0" smtClean="0">
                          <a:ln>
                            <a:noFill/>
                          </a:ln>
                          <a:solidFill>
                            <a:schemeClr val="bg1"/>
                          </a:solidFill>
                          <a:latin typeface="Arial" pitchFamily="18"/>
                          <a:ea typeface="DejaVu Sans" pitchFamily="2"/>
                          <a:cs typeface="Lohit Hindi" pitchFamily="2"/>
                        </a:rPr>
                        <a:t>- Systembildung </a:t>
                      </a:r>
                      <a:r>
                        <a:rPr lang="de-DE" sz="2200" b="0" i="0" u="none" strike="noStrike" kern="1200" dirty="0">
                          <a:ln>
                            <a:noFill/>
                          </a:ln>
                          <a:solidFill>
                            <a:schemeClr val="bg1"/>
                          </a:solidFill>
                          <a:latin typeface="Arial" pitchFamily="18"/>
                          <a:ea typeface="DejaVu Sans" pitchFamily="2"/>
                          <a:cs typeface="Lohit Hindi" pitchFamily="2"/>
                        </a:rPr>
                        <a:t>nach den Kriterien des Netzwerkes </a:t>
                      </a:r>
                      <a:r>
                        <a:rPr lang="de-DE" sz="2200" b="0" i="0" u="none" strike="noStrike" kern="1200" dirty="0" smtClean="0">
                          <a:ln>
                            <a:noFill/>
                          </a:ln>
                          <a:solidFill>
                            <a:schemeClr val="bg1"/>
                          </a:solidFill>
                          <a:latin typeface="Arial" pitchFamily="18"/>
                          <a:ea typeface="DejaVu Sans" pitchFamily="2"/>
                          <a:cs typeface="Lohit Hindi" pitchFamily="2"/>
                        </a:rPr>
                        <a:t>analysieren</a:t>
                      </a:r>
                    </a:p>
                    <a:p>
                      <a:pPr marL="0" marR="0" lvl="0" indent="0" rtl="0" hangingPunct="0">
                        <a:lnSpc>
                          <a:spcPct val="100000"/>
                        </a:lnSpc>
                        <a:spcBef>
                          <a:spcPts val="0"/>
                        </a:spcBef>
                        <a:spcAft>
                          <a:spcPts val="0"/>
                        </a:spcAft>
                        <a:buNone/>
                        <a:tabLst/>
                      </a:pPr>
                      <a:endParaRPr lang="de-DE" sz="2200" b="0" i="0" u="none" strike="noStrike" kern="1200" dirty="0">
                        <a:ln>
                          <a:noFill/>
                        </a:ln>
                        <a:solidFill>
                          <a:schemeClr val="bg1"/>
                        </a:solidFill>
                        <a:latin typeface="Arial" pitchFamily="18"/>
                        <a:ea typeface="DejaVu Sans" pitchFamily="2"/>
                        <a:cs typeface="Lohit Hindi" pitchFamily="2"/>
                      </a:endParaRPr>
                    </a:p>
                    <a:p>
                      <a:pPr marL="0" marR="0" lvl="0" indent="0" rtl="0" hangingPunct="0">
                        <a:lnSpc>
                          <a:spcPct val="100000"/>
                        </a:lnSpc>
                        <a:spcBef>
                          <a:spcPts val="0"/>
                        </a:spcBef>
                        <a:spcAft>
                          <a:spcPts val="0"/>
                        </a:spcAft>
                        <a:buNone/>
                        <a:tabLst/>
                      </a:pPr>
                      <a:r>
                        <a:rPr lang="de-DE" sz="2200" b="0" i="0" u="none" strike="noStrike" kern="1200" dirty="0">
                          <a:ln>
                            <a:noFill/>
                          </a:ln>
                          <a:solidFill>
                            <a:schemeClr val="bg1"/>
                          </a:solidFill>
                          <a:latin typeface="Arial" pitchFamily="18"/>
                          <a:ea typeface="DejaVu Sans" pitchFamily="2"/>
                          <a:cs typeface="Lohit Hindi" pitchFamily="2"/>
                        </a:rPr>
                        <a:t>- die Geschichte als Verlauf insgesamt, aber nicht stetig zunehmender Verflechtung erkennen</a:t>
                      </a:r>
                    </a:p>
                  </a:txBody>
                  <a:tcPr marL="82944" marR="82944" marT="41472" marB="41472"/>
                </a:tc>
              </a:tr>
            </a:tbl>
          </a:graphicData>
        </a:graphic>
      </p:graphicFrame>
    </p:spTree>
    <p:extLst>
      <p:ext uri="{BB962C8B-B14F-4D97-AF65-F5344CB8AC3E}">
        <p14:creationId xmlns:p14="http://schemas.microsoft.com/office/powerpoint/2010/main" val="115546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Fenster zur Welt</a:t>
            </a:r>
          </a:p>
        </p:txBody>
      </p:sp>
      <p:sp>
        <p:nvSpPr>
          <p:cNvPr id="40962" name="Rectangle 2"/>
          <p:cNvSpPr>
            <a:spLocks noGrp="1" noChangeArrowheads="1"/>
          </p:cNvSpPr>
          <p:nvPr>
            <p:ph type="body" idx="4294967295"/>
          </p:nvPr>
        </p:nvSpPr>
        <p:spPr>
          <a:xfrm>
            <a:off x="457200" y="1600200"/>
            <a:ext cx="8229600" cy="4953000"/>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Von Europa aus konzipiert, gleichzeitig:</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Relativierung der eurozentrischen Perspektive</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Schärferes Wahrnehmen von europäischen Sachverhalten durch:</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Analogie</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Kontrast</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Vergleichende und/oder beziehungsgeschichtliche Betrachtung</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Kategorie: Vernetzung/Netzwerkbildung (vgl. Synopse)</a:t>
            </a:r>
          </a:p>
        </p:txBody>
      </p:sp>
    </p:spTree>
    <p:extLst>
      <p:ext uri="{BB962C8B-B14F-4D97-AF65-F5344CB8AC3E}">
        <p14:creationId xmlns:p14="http://schemas.microsoft.com/office/powerpoint/2010/main" val="4093063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2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3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4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Bildschirmpräsentation (4:3)</PresentationFormat>
  <Paragraphs>404</Paragraphs>
  <Slides>36</Slides>
  <Notes>33</Notes>
  <HiddenSlides>0</HiddenSlides>
  <MMClips>0</MMClips>
  <ScaleCrop>false</ScaleCrop>
  <HeadingPairs>
    <vt:vector size="6" baseType="variant">
      <vt:variant>
        <vt:lpstr>Verwendete Schriftarten</vt:lpstr>
      </vt:variant>
      <vt:variant>
        <vt:i4>9</vt:i4>
      </vt:variant>
      <vt:variant>
        <vt:lpstr>Design</vt:lpstr>
      </vt:variant>
      <vt:variant>
        <vt:i4>8</vt:i4>
      </vt:variant>
      <vt:variant>
        <vt:lpstr>Folientitel</vt:lpstr>
      </vt:variant>
      <vt:variant>
        <vt:i4>36</vt:i4>
      </vt:variant>
    </vt:vector>
  </HeadingPairs>
  <TitlesOfParts>
    <vt:vector size="53" baseType="lpstr">
      <vt:lpstr>Microsoft YaHei</vt:lpstr>
      <vt:lpstr>Arial</vt:lpstr>
      <vt:lpstr>Calibri</vt:lpstr>
      <vt:lpstr>DejaVu Sans</vt:lpstr>
      <vt:lpstr>Garamond</vt:lpstr>
      <vt:lpstr>Lohit Hindi</vt:lpstr>
      <vt:lpstr>Times</vt:lpstr>
      <vt:lpstr>Times New Roman</vt:lpstr>
      <vt:lpstr>Wingdings</vt:lpstr>
      <vt:lpstr>Office Theme</vt:lpstr>
      <vt:lpstr>Office Theme</vt:lpstr>
      <vt:lpstr>Design1</vt:lpstr>
      <vt:lpstr>1_Design1</vt:lpstr>
      <vt:lpstr>2_Design1</vt:lpstr>
      <vt:lpstr>3_Design1</vt:lpstr>
      <vt:lpstr>4_Design1</vt:lpstr>
      <vt:lpstr>5_Design1</vt:lpstr>
      <vt:lpstr>Bildungsplan 2016: Geschichte Klassen 7,8</vt:lpstr>
      <vt:lpstr>PowerPoint-Präsentation</vt:lpstr>
      <vt:lpstr>Prozessbezogene Kompetenzen</vt:lpstr>
      <vt:lpstr>Inhaltsbezogene Kompetenzen:  Systematische Ebenen</vt:lpstr>
      <vt:lpstr>Inhaltsbezogene Kompetenzen: Räumliche Ebenen</vt:lpstr>
      <vt:lpstr>PowerPoint-Präsentation</vt:lpstr>
      <vt:lpstr>Globale Ebene Perspektive: Globalisierung</vt:lpstr>
      <vt:lpstr>Globalgeschichte im Unterricht</vt:lpstr>
      <vt:lpstr>Fenster zur Welt</vt:lpstr>
      <vt:lpstr>Kategorie: Vernetzung</vt:lpstr>
      <vt:lpstr>Kategorie: Imperium</vt:lpstr>
      <vt:lpstr>Reiche/Imperien: Konkurrenz</vt:lpstr>
      <vt:lpstr>Imperien und Nationalstaaten</vt:lpstr>
      <vt:lpstr>Imperien und Nationalstaaten</vt:lpstr>
      <vt:lpstr>Imperium und Nationalstaat</vt:lpstr>
      <vt:lpstr>Klassen 7,8: Reiche/Imperien</vt:lpstr>
      <vt:lpstr>Europäische Perspektive: Das „lange“ 19. Jahrhundert  und die Zwischenkriegszeit</vt:lpstr>
      <vt:lpstr>Europäische Ebene: Ambivalenzen der Moderne</vt:lpstr>
      <vt:lpstr>Drei Demokratisierungsschübe in Europa 1776/89 – 1918/19</vt:lpstr>
      <vt:lpstr>Erster Demokratisierungsschub: Die Französische Revolution</vt:lpstr>
      <vt:lpstr>Schreckensherrschaft</vt:lpstr>
      <vt:lpstr>Die Französische Revolution als europäisches Ereignis</vt:lpstr>
      <vt:lpstr>Die Französische Revolution: Bedeutung bis heute</vt:lpstr>
      <vt:lpstr>Zweiter Demokratisierungsschub:  Die Revolution von 1848 in Europa</vt:lpstr>
      <vt:lpstr>Die Revolution von 1848  und die Demokratisierung Europas</vt:lpstr>
      <vt:lpstr>Dritter Demokratisierungsschub 1918/19: Die demokratische Erweiterung scheitert</vt:lpstr>
      <vt:lpstr>Demokratisierung 1776/89  1918/19: Fazit für Europa</vt:lpstr>
      <vt:lpstr>Kürzungen durch Perspektivierung</vt:lpstr>
      <vt:lpstr>Kürzungen durch Perspektivierung</vt:lpstr>
      <vt:lpstr>Kürzungen durch Perspektivierung</vt:lpstr>
      <vt:lpstr>Kürzungen durch Perspektivierung</vt:lpstr>
      <vt:lpstr>Kürzungen durch Perspektivierung</vt:lpstr>
      <vt:lpstr>Kürzungen durch Perspektivierung</vt:lpstr>
      <vt:lpstr>Kürzungen durch Perspektivierung</vt:lpstr>
      <vt:lpstr>Kürzungen durch Perspektivierung</vt:lpstr>
      <vt:lpstr>Kürzungen durch Perspektivierung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 2016: Geschichte</dc:title>
  <dc:creator>Andreas</dc:creator>
  <cp:lastModifiedBy>Andreas Grießinger</cp:lastModifiedBy>
  <cp:revision>236</cp:revision>
  <cp:lastPrinted>1601-01-01T00:00:00Z</cp:lastPrinted>
  <dcterms:created xsi:type="dcterms:W3CDTF">2014-11-23T15:00:06Z</dcterms:created>
  <dcterms:modified xsi:type="dcterms:W3CDTF">2016-07-13T05:28:10Z</dcterms:modified>
</cp:coreProperties>
</file>