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62" r:id="rId4"/>
    <p:sldId id="335" r:id="rId5"/>
    <p:sldId id="336" r:id="rId6"/>
    <p:sldId id="330" r:id="rId7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3333CC"/>
    <a:srgbClr val="3333FF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/>
    <p:restoredTop sz="47176" autoAdjust="0"/>
  </p:normalViewPr>
  <p:slideViewPr>
    <p:cSldViewPr snapToGrid="0">
      <p:cViewPr>
        <p:scale>
          <a:sx n="77" d="100"/>
          <a:sy n="77" d="100"/>
        </p:scale>
        <p:origin x="2336" y="-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46BAB-B9BB-4A91-9C47-CABBC3A0DA85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E7F0F-2143-44DF-9D4A-9CDC0D1B37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7609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233488" y="560388"/>
            <a:ext cx="4389437" cy="24701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1D9F42-70D4-403A-886C-B131ACFCA0B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0106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sym typeface="Wingdings" panose="05000000000000000000" pitchFamily="2" charset="2"/>
              </a:rPr>
              <a:t> Entwicklungen in Europa als gespaltener Kontinent zu Wohlstand und Demokratie</a:t>
            </a:r>
            <a:endParaRPr lang="de-DE" sz="1200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3E7F0F-2143-44DF-9D4A-9CDC0D1B37D4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9197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233488" y="560388"/>
            <a:ext cx="4389437" cy="24701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D9F42-70D4-403A-886C-B131ACFCA0B2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9626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3EF66A-F539-435B-BB64-CAD56F5AC0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A8B0F10-D001-4D7D-BCE6-32D01B551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0A6069-0026-43A3-8313-76397F89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1097FB-B60C-441B-818A-11ECDA742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1020AD-3439-4262-9F92-4F7CB4D16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6931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E6AE0C-9C19-439F-9E8D-3159BF4B4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A0A5DF6-A4AE-4BD9-911D-3D265D83C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6EABB0-548A-43DA-9929-6B46C3BF4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0C084A-BB94-4B82-B2D1-385FBCA4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E1F48E-1026-4EE9-B375-907D7B22A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188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011DFB6-CB76-4FC8-B5D3-0C4B30D343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C304F59-B05B-48AE-ADCA-019DDAD05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75F4B6-C138-44B9-ADFE-06F26C3C6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C94227-98B0-4D5B-AF2F-C31A482AE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207977-5F72-47CF-9601-FCB4F408A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64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795E25-083C-4F71-A744-D0091E165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309E18-EDEA-4711-A618-DF4B51DDA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297A3C-B4C8-418F-95BF-49A6D1C92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3B4295-8E36-439A-B5CB-9CE7DF995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8C5540-38D8-47F3-87BE-0BAC46AE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93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65D939-4863-4E98-83F2-4B50466F6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8BED880-FA5B-4381-9F27-4B4F64D90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2F6374-E64B-4A1D-83D4-B777F3886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3CE946-ECC7-4E7F-A1D3-F2F997610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1C7DDC-42DA-4DFA-A491-6CF80CD81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087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6CDC2E-27F7-47E8-9933-CA57AF8FD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F02DB7-E658-4C87-BFE9-6191D4B6FA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BAA930F-4172-4652-AF0D-A7AC25666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925A7CD-817A-423B-96B2-EF3B79B8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FEF16CA-4F00-4B55-BD39-6455CE4D2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A0E3D6-0F41-4FB4-AFF5-C096620E9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944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2573F5-56DD-4B55-8997-A7C72C47D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38EAED-7D29-4247-903B-729AEE7C0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AF95C7D-0581-4424-BF2A-B431B47872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9550DA5-6242-4E58-B2EB-59787D5A92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89FE1E8-E0FA-4C43-AF8E-6FCE3EB235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6A26055-A858-4F15-BE23-F7B2AE404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72E8A8C-36E2-4EAD-94A1-C4A864975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781455A-764D-4AA2-BF8A-E9F777FA4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3097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146B52-D84D-4532-A712-75906CD1A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5444F87-42CF-47D1-A19F-50A79677D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DF2A233-8A5B-4B29-B962-A9A3E2AB4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8113CB0-7D09-4094-B74D-18EF2450D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381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D61E70C-0D49-4124-81B4-C8FC82C3E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6097481-CBE6-48E1-92AE-6D70058DC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894B586-CAA9-491E-AA8A-FE619CBC3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253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060362-5561-4C21-B45C-14EC03FA3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FB9362-2EF1-4BB1-877A-15B0E5EB6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F5E7C2F-B0A3-44DB-92CB-4BA5EF4DC4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89FE331-6DCF-4200-93BF-C59718816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C465C6-0B2C-41C1-BBF9-BEEC9195D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A803A67-1BCF-4AD3-817F-37EF29201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247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F998ED-A176-4083-9A00-9434E616A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C301E89-1FA6-42B8-96A0-7844C53E50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630A352-391F-4D68-AE38-2B5A2B267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6F97451-4BB9-4F82-9E71-199DA1429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66139A-8D4D-4962-94A9-306B8B2C5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BC0E22C-7EF9-4A20-A998-B05CB5508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64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D4C2CDD-BBB2-4B44-94D2-FE7E5793E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C59A6A-EE4B-4F73-BB22-E53B3A1B5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671428-63DA-4052-86ED-B97FD616DE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448F95-109A-4595-9D84-20299B84CE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FE1BC2-E4E4-4E6B-B324-F11E1DB867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9652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BB0444-1EFB-43D3-B252-5EB9ACC66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98171" cy="1325563"/>
          </a:xfrm>
        </p:spPr>
        <p:txBody>
          <a:bodyPr/>
          <a:lstStyle/>
          <a:p>
            <a:r>
              <a:rPr lang="de-DE" dirty="0"/>
              <a:t>Vom Bildungsplan 2004 zum Bildungsplan 2016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D2C19D77-54E7-4ADE-A928-7CE55F37F99C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569956" y="1595335"/>
            <a:ext cx="3533230" cy="49783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LPH 3/2016 Bildungsplan Gymnasium - Komplettwerk">
            <a:extLst>
              <a:ext uri="{FF2B5EF4-FFF2-40B4-BE49-F238E27FC236}">
                <a16:creationId xmlns:a16="http://schemas.microsoft.com/office/drawing/2014/main" id="{61B74624-977A-46A2-97F9-3B2EE8B9F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204" y="1578479"/>
            <a:ext cx="4598615" cy="499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859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150477-953D-49FD-A710-93C397EB7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Vom Bildungsplan 2004 zum Bildungsplan 2016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00BEADA-D147-4D4B-925C-8C5A9F999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Gruppe 1 und 2: Was hat sich zwischen 2004 und 2016 im Bildungsplan verändert?</a:t>
            </a:r>
          </a:p>
          <a:p>
            <a:r>
              <a:rPr lang="de-DE" dirty="0"/>
              <a:t>Gruppe 3: Welche Progression enthält der Bildungsplan 2016 zwischen Sek. 1 und Sek. 2?</a:t>
            </a:r>
          </a:p>
          <a:p>
            <a:r>
              <a:rPr lang="de-DE" dirty="0"/>
              <a:t>Gruppe 4: Welche Progression enthält der Bildungsplan 2016 zwischen 2-stündigem und 5-stündigem Kurs?</a:t>
            </a:r>
          </a:p>
          <a:p>
            <a:pPr marL="0" indent="0">
              <a:buNone/>
            </a:pPr>
            <a:r>
              <a:rPr lang="de-DE" dirty="0"/>
              <a:t>Arbeitszeit: ca. 35 Minuten</a:t>
            </a:r>
          </a:p>
          <a:p>
            <a:pPr>
              <a:buFontTx/>
              <a:buChar char="-"/>
            </a:pPr>
            <a:r>
              <a:rPr lang="de-DE" dirty="0"/>
              <a:t>Notieren Sie wesentliche Änderungen auf Metaplankarten!</a:t>
            </a:r>
          </a:p>
          <a:p>
            <a:pPr>
              <a:buFontTx/>
              <a:buChar char="-"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744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B059A7-DEC4-4FDD-B0A4-58D39606E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0447"/>
            <a:ext cx="9144000" cy="3052763"/>
          </a:xfrm>
        </p:spPr>
        <p:txBody>
          <a:bodyPr>
            <a:normAutofit fontScale="90000"/>
          </a:bodyPr>
          <a:lstStyle/>
          <a:p>
            <a:r>
              <a:rPr lang="de-DE" dirty="0"/>
              <a:t>Gruppe 1/2:</a:t>
            </a:r>
            <a:br>
              <a:rPr lang="de-DE" dirty="0"/>
            </a:br>
            <a:r>
              <a:rPr lang="de-DE" dirty="0"/>
              <a:t>Was hat sich </a:t>
            </a:r>
            <a:br>
              <a:rPr lang="de-DE" dirty="0"/>
            </a:br>
            <a:r>
              <a:rPr lang="de-DE" dirty="0"/>
              <a:t>zwischen 2004 und 2016 verändert?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6801CE0-A1E3-4425-BC39-1ACE7F85D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4899" y="4421171"/>
            <a:ext cx="10577027" cy="1314466"/>
          </a:xfrm>
        </p:spPr>
        <p:txBody>
          <a:bodyPr>
            <a:noAutofit/>
          </a:bodyPr>
          <a:lstStyle/>
          <a:p>
            <a:r>
              <a:rPr lang="de-DE" sz="3200" dirty="0"/>
              <a:t>Ein Vergleich der Standards 2004 der Kursstufe (zweistündig) mit denen von 2016</a:t>
            </a:r>
          </a:p>
        </p:txBody>
      </p:sp>
    </p:spTree>
    <p:extLst>
      <p:ext uri="{BB962C8B-B14F-4D97-AF65-F5344CB8AC3E}">
        <p14:creationId xmlns:p14="http://schemas.microsoft.com/office/powerpoint/2010/main" val="2733443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B45DD1BF-7C5D-40C9-87FD-6AA5E0D36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862389"/>
              </p:ext>
            </p:extLst>
          </p:nvPr>
        </p:nvGraphicFramePr>
        <p:xfrm>
          <a:off x="359096" y="547648"/>
          <a:ext cx="11520000" cy="61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0">
                  <a:extLst>
                    <a:ext uri="{9D8B030D-6E8A-4147-A177-3AD203B41FA5}">
                      <a16:colId xmlns:a16="http://schemas.microsoft.com/office/drawing/2014/main" val="347438385"/>
                    </a:ext>
                  </a:extLst>
                </a:gridCol>
                <a:gridCol w="5760000">
                  <a:extLst>
                    <a:ext uri="{9D8B030D-6E8A-4147-A177-3AD203B41FA5}">
                      <a16:colId xmlns:a16="http://schemas.microsoft.com/office/drawing/2014/main" val="2360738856"/>
                    </a:ext>
                  </a:extLst>
                </a:gridCol>
              </a:tblGrid>
              <a:tr h="343799">
                <a:tc>
                  <a:txBody>
                    <a:bodyPr/>
                    <a:lstStyle/>
                    <a:p>
                      <a:pPr algn="ctr"/>
                      <a:r>
                        <a:rPr lang="de-DE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zweistündig Bildungsplan 2004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zweistündig Bildungsplan 2016</a:t>
                      </a:r>
                      <a:endParaRPr lang="de-D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4594371"/>
                  </a:ext>
                </a:extLst>
              </a:tr>
              <a:tr h="275040">
                <a:tc>
                  <a:txBody>
                    <a:bodyPr/>
                    <a:lstStyle/>
                    <a:p>
                      <a:r>
                        <a:rPr lang="de-DE" sz="2000" b="0" dirty="0"/>
                        <a:t>Daten und Begriffe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0" dirty="0"/>
                        <a:t>3.4.0 </a:t>
                      </a:r>
                      <a:r>
                        <a:rPr lang="de-DE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Orientierung in der Zeit , Begriffe in den Teilstandards</a:t>
                      </a:r>
                      <a:endParaRPr lang="de-DE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866740"/>
                  </a:ext>
                </a:extLst>
              </a:tr>
              <a:tr h="481319">
                <a:tc>
                  <a:txBody>
                    <a:bodyPr/>
                    <a:lstStyle/>
                    <a:p>
                      <a:r>
                        <a:rPr lang="de-DE" sz="2000" b="0" i="0" dirty="0"/>
                        <a:t>Prozesse der Modernisierung in Wirtschaft, Politik und Gesellschaft seit dem 18.Jh.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Modernisierungsprozesse in Europa und deren Bedeutung </a:t>
                      </a:r>
                      <a:r>
                        <a:rPr lang="de-DE" sz="2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für</a:t>
                      </a:r>
                      <a:r>
                        <a:rPr lang="de-DE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die Gegenwart</a:t>
                      </a:r>
                      <a:endParaRPr lang="de-D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479671"/>
                  </a:ext>
                </a:extLst>
              </a:tr>
              <a:tr h="481319">
                <a:tc>
                  <a:txBody>
                    <a:bodyPr/>
                    <a:lstStyle/>
                    <a:p>
                      <a:r>
                        <a:rPr lang="de-DE" sz="2000" b="0" i="0" dirty="0"/>
                        <a:t>Veränderungen in Wirtschaft und Gesellschaft durch Industrialisierung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593044"/>
                  </a:ext>
                </a:extLst>
              </a:tr>
              <a:tr h="4813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Politische Revolutionen in Nordamerika und Frankreich und die Entwicklung von Partizipation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Modernisierung in den USA (Fenster zur Welt)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436213"/>
                  </a:ext>
                </a:extLst>
              </a:tr>
              <a:tr h="4813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Nationalstaatsbildung seit 1848 als „Vorgeschichte“ zum Nationalsozialismus („Sonderwegs“-Theorie)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Nationalstaatsbildung als Form nachholender Modernisierung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854666"/>
                  </a:ext>
                </a:extLst>
              </a:tr>
              <a:tr h="275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liberale und antiliberale Modernisierungskonzepte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024215"/>
                  </a:ext>
                </a:extLst>
              </a:tr>
              <a:tr h="4813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Innen- und außenpolitische Belastungen der Weimarer Republik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Durchbruch und Scheitern liberaler Demokratien nach 1917/1918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32329"/>
                  </a:ext>
                </a:extLst>
              </a:tr>
              <a:tr h="275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„Faschismus“ in Europa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Faschismus in Italien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764158"/>
                  </a:ext>
                </a:extLst>
              </a:tr>
              <a:tr h="275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Stalinismus als totalitäres Herrschaftskonzept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073818"/>
                  </a:ext>
                </a:extLst>
              </a:tr>
              <a:tr h="3618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Zweiter Weltkrieg als Vernichtungskrieg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407856"/>
                  </a:ext>
                </a:extLst>
              </a:tr>
            </a:tbl>
          </a:graphicData>
        </a:graphic>
      </p:graphicFrame>
      <p:sp>
        <p:nvSpPr>
          <p:cNvPr id="5" name="Titel 4">
            <a:extLst>
              <a:ext uri="{FF2B5EF4-FFF2-40B4-BE49-F238E27FC236}">
                <a16:creationId xmlns:a16="http://schemas.microsoft.com/office/drawing/2014/main" id="{E320C6A6-6A46-4394-9D13-29236E9BF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904" y="0"/>
            <a:ext cx="1724443" cy="607199"/>
          </a:xfrm>
        </p:spPr>
        <p:txBody>
          <a:bodyPr>
            <a:normAutofit/>
          </a:bodyPr>
          <a:lstStyle/>
          <a:p>
            <a:r>
              <a:rPr lang="de-DE" sz="3200" b="1" dirty="0"/>
              <a:t>Klasse 11</a:t>
            </a:r>
          </a:p>
        </p:txBody>
      </p:sp>
    </p:spTree>
    <p:extLst>
      <p:ext uri="{BB962C8B-B14F-4D97-AF65-F5344CB8AC3E}">
        <p14:creationId xmlns:p14="http://schemas.microsoft.com/office/powerpoint/2010/main" val="1957489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B45DD1BF-7C5D-40C9-87FD-6AA5E0D36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022580"/>
              </p:ext>
            </p:extLst>
          </p:nvPr>
        </p:nvGraphicFramePr>
        <p:xfrm>
          <a:off x="312906" y="892949"/>
          <a:ext cx="11566188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3094">
                  <a:extLst>
                    <a:ext uri="{9D8B030D-6E8A-4147-A177-3AD203B41FA5}">
                      <a16:colId xmlns:a16="http://schemas.microsoft.com/office/drawing/2014/main" val="347438385"/>
                    </a:ext>
                  </a:extLst>
                </a:gridCol>
                <a:gridCol w="5783094">
                  <a:extLst>
                    <a:ext uri="{9D8B030D-6E8A-4147-A177-3AD203B41FA5}">
                      <a16:colId xmlns:a16="http://schemas.microsoft.com/office/drawing/2014/main" val="23607388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zweistündig Bildungsplan 2004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zweistündig Bildungsplan 2016</a:t>
                      </a:r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459437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dirty="0"/>
                        <a:t>Deutschland nach 1945 im internationalen und europäischen Kontext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0" dirty="0"/>
                        <a:t>West- und Osteuropa nach 1945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86674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de-DE" sz="2000" b="0" i="0" dirty="0"/>
                        <a:t>Politischer Neubeginn und Entwicklung zur staatlichen Teilung (Marshallplan, Währungsreform)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5930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entstehende Blockbildung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Grundstrukturen und zentrale Entwicklungen des Kalten Krieges und Systemkonflikt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43621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Herausforderungen der modernen Industriegesellschaft für BRD und DDR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Wirtschaftlicher Aufschwung in Ost und West bis 70er-Jahre sowie wirtschaftliche Krisen ab 70er-Jahre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85466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Formen des gesellschaftlichen Lebens in der BRD und DDR vergleichen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Aufbruchsversuche der „Zivilgesellschaft“ in West und 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024215"/>
                  </a:ext>
                </a:extLst>
              </a:tr>
              <a:tr h="1967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Friedliche Revolution in der DDR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Zusammenbruch des Ostblocks und Transformationsprozess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323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Entwicklungsperspektiven Europas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7641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err="1"/>
                        <a:t>Dekolonisationprozess</a:t>
                      </a:r>
                      <a:endParaRPr lang="de-D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371080"/>
                  </a:ext>
                </a:extLst>
              </a:tr>
            </a:tbl>
          </a:graphicData>
        </a:graphic>
      </p:graphicFrame>
      <p:sp>
        <p:nvSpPr>
          <p:cNvPr id="5" name="Titel 4">
            <a:extLst>
              <a:ext uri="{FF2B5EF4-FFF2-40B4-BE49-F238E27FC236}">
                <a16:creationId xmlns:a16="http://schemas.microsoft.com/office/drawing/2014/main" id="{E320C6A6-6A46-4394-9D13-29236E9BF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906" y="205531"/>
            <a:ext cx="1724443" cy="607199"/>
          </a:xfrm>
        </p:spPr>
        <p:txBody>
          <a:bodyPr>
            <a:normAutofit/>
          </a:bodyPr>
          <a:lstStyle/>
          <a:p>
            <a:r>
              <a:rPr lang="de-DE" sz="3200" b="1" dirty="0"/>
              <a:t>Klasse 12</a:t>
            </a:r>
          </a:p>
        </p:txBody>
      </p:sp>
    </p:spTree>
    <p:extLst>
      <p:ext uri="{BB962C8B-B14F-4D97-AF65-F5344CB8AC3E}">
        <p14:creationId xmlns:p14="http://schemas.microsoft.com/office/powerpoint/2010/main" val="4072229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04282"/>
            <a:ext cx="10515600" cy="564204"/>
          </a:xfrm>
        </p:spPr>
        <p:txBody>
          <a:bodyPr>
            <a:normAutofit fontScale="90000"/>
          </a:bodyPr>
          <a:lstStyle/>
          <a:p>
            <a:r>
              <a:rPr lang="de-DE" dirty="0"/>
              <a:t>Fazit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4B73221-CAEF-4E6F-A602-A7A7F33E6E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080279"/>
              </p:ext>
            </p:extLst>
          </p:nvPr>
        </p:nvGraphicFramePr>
        <p:xfrm>
          <a:off x="919636" y="1112520"/>
          <a:ext cx="10434164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7082">
                  <a:extLst>
                    <a:ext uri="{9D8B030D-6E8A-4147-A177-3AD203B41FA5}">
                      <a16:colId xmlns:a16="http://schemas.microsoft.com/office/drawing/2014/main" val="3781740271"/>
                    </a:ext>
                  </a:extLst>
                </a:gridCol>
                <a:gridCol w="5217082">
                  <a:extLst>
                    <a:ext uri="{9D8B030D-6E8A-4147-A177-3AD203B41FA5}">
                      <a16:colId xmlns:a16="http://schemas.microsoft.com/office/drawing/2014/main" val="33439129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Gemeinsamkeiten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Unterschiede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6207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800" dirty="0"/>
                        <a:t>Narrativ „Modernisierung“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800" dirty="0"/>
                        <a:t>organischer Rückgriff auf Inhalte und Methoden der Sekundarstufe 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800" dirty="0"/>
                        <a:t>zeitlicher Schwerpunkt im 19. und 20. Jahrhundert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2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800" dirty="0"/>
                        <a:t>Umgang mit Daten und Begriffen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800" dirty="0"/>
                        <a:t>e</a:t>
                      </a:r>
                      <a:r>
                        <a:rPr lang="de-DE" sz="1800"/>
                        <a:t>xpliziter </a:t>
                      </a:r>
                      <a:r>
                        <a:rPr lang="de-DE" sz="1800" dirty="0"/>
                        <a:t>Gegenwartsbezug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800" dirty="0"/>
                        <a:t>zeitlicher Schwerpunkt etwas nach hinten verlagert (Mitte des 19. Jahrhunderts bis Ende des 20. Jahrhunderts)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800" dirty="0"/>
                        <a:t>Kategorie der „politischen Partizipation“ zentraler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800" dirty="0"/>
                        <a:t>Akzent auf Entstehung und Bedeutung Radikalnationalismus und das damit verbundene Scheitern von Demokratien in Europa sowie der damit verbundenen Menschenrechtsverletzungen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800" dirty="0"/>
                        <a:t>Vergleich der unterschiedlichen Wege/ Geschwindigkeiten in Ost und West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800" dirty="0"/>
                        <a:t>Zäsur der 70er-Jahre: das Ende des „Golden Age“ und der Beginn der „Zweiten Moderne“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800" dirty="0">
                          <a:sym typeface="Wingdings" panose="05000000000000000000" pitchFamily="2" charset="2"/>
                        </a:rPr>
                        <a:t>Dekolonisierung und das Ende der europäischen Übersee-Imperien</a:t>
                      </a:r>
                      <a:endParaRPr lang="de-D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989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386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454</Words>
  <Application>Microsoft Macintosh PowerPoint</Application>
  <PresentationFormat>Breitbild</PresentationFormat>
  <Paragraphs>62</Paragraphs>
  <Slides>6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</vt:lpstr>
      <vt:lpstr>Vom Bildungsplan 2004 zum Bildungsplan 2016</vt:lpstr>
      <vt:lpstr>Vom Bildungsplan 2004 zum Bildungsplan 2016</vt:lpstr>
      <vt:lpstr>Gruppe 1/2: Was hat sich  zwischen 2004 und 2016 verändert?</vt:lpstr>
      <vt:lpstr>Klasse 11</vt:lpstr>
      <vt:lpstr>Klasse 12</vt:lpstr>
      <vt:lpstr>Fazit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Stefan</dc:creator>
  <cp:lastModifiedBy>Armin Koch</cp:lastModifiedBy>
  <cp:revision>47</cp:revision>
  <cp:lastPrinted>2020-02-05T13:36:53Z</cp:lastPrinted>
  <dcterms:created xsi:type="dcterms:W3CDTF">2019-07-03T10:10:19Z</dcterms:created>
  <dcterms:modified xsi:type="dcterms:W3CDTF">2020-02-05T14:26:11Z</dcterms:modified>
</cp:coreProperties>
</file>