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72" r:id="rId2"/>
    <p:sldId id="274" r:id="rId3"/>
    <p:sldId id="278" r:id="rId4"/>
    <p:sldId id="279" r:id="rId5"/>
    <p:sldId id="302" r:id="rId6"/>
    <p:sldId id="271" r:id="rId7"/>
    <p:sldId id="303" r:id="rId8"/>
    <p:sldId id="304" r:id="rId9"/>
    <p:sldId id="280" r:id="rId10"/>
    <p:sldId id="273" r:id="rId11"/>
    <p:sldId id="275" r:id="rId12"/>
    <p:sldId id="276" r:id="rId13"/>
    <p:sldId id="264" r:id="rId14"/>
    <p:sldId id="265" r:id="rId15"/>
    <p:sldId id="281" r:id="rId16"/>
    <p:sldId id="283" r:id="rId17"/>
    <p:sldId id="287" r:id="rId18"/>
    <p:sldId id="290" r:id="rId19"/>
    <p:sldId id="289" r:id="rId20"/>
    <p:sldId id="293" r:id="rId21"/>
    <p:sldId id="291" r:id="rId22"/>
    <p:sldId id="292" r:id="rId23"/>
    <p:sldId id="306" r:id="rId24"/>
    <p:sldId id="295" r:id="rId25"/>
    <p:sldId id="296" r:id="rId26"/>
    <p:sldId id="297" r:id="rId27"/>
    <p:sldId id="305" r:id="rId28"/>
    <p:sldId id="300" r:id="rId29"/>
    <p:sldId id="298" r:id="rId30"/>
    <p:sldId id="301" r:id="rId31"/>
    <p:sldId id="299"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F2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3D172C-BECB-42A8-B93C-1E2357B13A76}" type="doc">
      <dgm:prSet loTypeId="urn:microsoft.com/office/officeart/2008/layout/RadialCluster" loCatId="cycle" qsTypeId="urn:microsoft.com/office/officeart/2005/8/quickstyle/simple1" qsCatId="simple" csTypeId="urn:microsoft.com/office/officeart/2005/8/colors/accent1_5" csCatId="accent1" phldr="1"/>
      <dgm:spPr/>
      <dgm:t>
        <a:bodyPr/>
        <a:lstStyle/>
        <a:p>
          <a:endParaRPr lang="de-DE"/>
        </a:p>
      </dgm:t>
    </dgm:pt>
    <dgm:pt modelId="{CF8FAFD2-88FE-499C-9CF1-723F3384EB5C}">
      <dgm:prSet phldrT="[Text]"/>
      <dgm:spPr/>
      <dgm:t>
        <a:bodyPr/>
        <a:lstStyle/>
        <a:p>
          <a:r>
            <a:rPr lang="de-DE" dirty="0"/>
            <a:t>Kriterien</a:t>
          </a:r>
        </a:p>
      </dgm:t>
    </dgm:pt>
    <dgm:pt modelId="{39754ED5-DA80-44B1-8910-AFD257BB2137}" type="parTrans" cxnId="{859B1101-30EC-45A6-A289-7646198ECC4C}">
      <dgm:prSet/>
      <dgm:spPr/>
      <dgm:t>
        <a:bodyPr/>
        <a:lstStyle/>
        <a:p>
          <a:endParaRPr lang="de-DE"/>
        </a:p>
      </dgm:t>
    </dgm:pt>
    <dgm:pt modelId="{51ABBE08-2522-455B-A4B0-F558032B11E1}" type="sibTrans" cxnId="{859B1101-30EC-45A6-A289-7646198ECC4C}">
      <dgm:prSet/>
      <dgm:spPr/>
      <dgm:t>
        <a:bodyPr/>
        <a:lstStyle/>
        <a:p>
          <a:endParaRPr lang="de-DE"/>
        </a:p>
      </dgm:t>
    </dgm:pt>
    <dgm:pt modelId="{E59D67EB-EF30-4C60-A5F5-0E3803639EC7}">
      <dgm:prSet phldrT="[Text]"/>
      <dgm:spPr/>
      <dgm:t>
        <a:bodyPr/>
        <a:lstStyle/>
        <a:p>
          <a:r>
            <a:rPr lang="de-DE" dirty="0"/>
            <a:t>Nachhaltigkeit</a:t>
          </a:r>
        </a:p>
      </dgm:t>
    </dgm:pt>
    <dgm:pt modelId="{798B2F7E-6B28-46F4-A9A0-B265220E7866}" type="parTrans" cxnId="{5C42F731-3288-44F2-8548-91AF9DA047D8}">
      <dgm:prSet/>
      <dgm:spPr/>
      <dgm:t>
        <a:bodyPr/>
        <a:lstStyle/>
        <a:p>
          <a:endParaRPr lang="de-DE"/>
        </a:p>
      </dgm:t>
    </dgm:pt>
    <dgm:pt modelId="{69FD677C-D3E3-4C95-90F1-6BC9BC522B27}" type="sibTrans" cxnId="{5C42F731-3288-44F2-8548-91AF9DA047D8}">
      <dgm:prSet/>
      <dgm:spPr/>
      <dgm:t>
        <a:bodyPr/>
        <a:lstStyle/>
        <a:p>
          <a:endParaRPr lang="de-DE"/>
        </a:p>
      </dgm:t>
    </dgm:pt>
    <dgm:pt modelId="{7FBF3EB7-2DAD-4C7F-A790-0C2092E62653}">
      <dgm:prSet phldrT="[Text]"/>
      <dgm:spPr/>
      <dgm:t>
        <a:bodyPr/>
        <a:lstStyle/>
        <a:p>
          <a:r>
            <a:rPr lang="de-DE" dirty="0"/>
            <a:t>Gerechtigkeit</a:t>
          </a:r>
        </a:p>
      </dgm:t>
    </dgm:pt>
    <dgm:pt modelId="{46DBF6E1-BF33-4914-A460-490B114813F7}" type="parTrans" cxnId="{3A2F79B6-92A3-4423-8E44-1F3833D6B84D}">
      <dgm:prSet/>
      <dgm:spPr/>
      <dgm:t>
        <a:bodyPr/>
        <a:lstStyle/>
        <a:p>
          <a:endParaRPr lang="de-DE"/>
        </a:p>
      </dgm:t>
    </dgm:pt>
    <dgm:pt modelId="{3FCC7186-B575-44D0-A162-5AA12B320BD4}" type="sibTrans" cxnId="{3A2F79B6-92A3-4423-8E44-1F3833D6B84D}">
      <dgm:prSet/>
      <dgm:spPr/>
      <dgm:t>
        <a:bodyPr/>
        <a:lstStyle/>
        <a:p>
          <a:endParaRPr lang="de-DE"/>
        </a:p>
      </dgm:t>
    </dgm:pt>
    <dgm:pt modelId="{33608C22-B746-44C4-B1B3-F8CC807FBA76}">
      <dgm:prSet phldrT="[Text]"/>
      <dgm:spPr/>
      <dgm:t>
        <a:bodyPr/>
        <a:lstStyle/>
        <a:p>
          <a:r>
            <a:rPr lang="de-DE" dirty="0"/>
            <a:t>…</a:t>
          </a:r>
        </a:p>
      </dgm:t>
    </dgm:pt>
    <dgm:pt modelId="{D8DDC07B-EF88-45B4-9125-F58AB8BCBC6B}" type="parTrans" cxnId="{B666D935-029E-4E11-9CBF-E15F0AB7F4D2}">
      <dgm:prSet/>
      <dgm:spPr/>
      <dgm:t>
        <a:bodyPr/>
        <a:lstStyle/>
        <a:p>
          <a:endParaRPr lang="de-DE"/>
        </a:p>
      </dgm:t>
    </dgm:pt>
    <dgm:pt modelId="{74CADB17-E0FA-442D-A5CF-CF312DBA8ABC}" type="sibTrans" cxnId="{B666D935-029E-4E11-9CBF-E15F0AB7F4D2}">
      <dgm:prSet/>
      <dgm:spPr/>
      <dgm:t>
        <a:bodyPr/>
        <a:lstStyle/>
        <a:p>
          <a:endParaRPr lang="de-DE"/>
        </a:p>
      </dgm:t>
    </dgm:pt>
    <dgm:pt modelId="{B2BE1BAD-1DFE-4E1D-B9A6-8E60FA3B8264}">
      <dgm:prSet phldrT="[Text]"/>
      <dgm:spPr/>
      <dgm:t>
        <a:bodyPr/>
        <a:lstStyle/>
        <a:p>
          <a:r>
            <a:rPr lang="de-DE" dirty="0"/>
            <a:t>Legalität</a:t>
          </a:r>
        </a:p>
      </dgm:t>
    </dgm:pt>
    <dgm:pt modelId="{553F1CCD-BD67-48CC-B3A3-BC9506B52915}" type="parTrans" cxnId="{EEDE05F6-57F5-494A-8E41-C7E34315FD35}">
      <dgm:prSet/>
      <dgm:spPr/>
      <dgm:t>
        <a:bodyPr/>
        <a:lstStyle/>
        <a:p>
          <a:endParaRPr lang="de-DE"/>
        </a:p>
      </dgm:t>
    </dgm:pt>
    <dgm:pt modelId="{4028F383-6AFA-42E0-90BF-934F959EBBE9}" type="sibTrans" cxnId="{EEDE05F6-57F5-494A-8E41-C7E34315FD35}">
      <dgm:prSet/>
      <dgm:spPr/>
      <dgm:t>
        <a:bodyPr/>
        <a:lstStyle/>
        <a:p>
          <a:endParaRPr lang="de-DE"/>
        </a:p>
      </dgm:t>
    </dgm:pt>
    <dgm:pt modelId="{81BFDBFB-7F31-45D4-B7E8-58F40A268CC6}">
      <dgm:prSet/>
      <dgm:spPr/>
      <dgm:t>
        <a:bodyPr/>
        <a:lstStyle/>
        <a:p>
          <a:r>
            <a:rPr lang="de-DE" dirty="0"/>
            <a:t>Transparenz</a:t>
          </a:r>
        </a:p>
      </dgm:t>
    </dgm:pt>
    <dgm:pt modelId="{6BD29F88-B0D4-4D8E-921C-200A281D56D8}" type="parTrans" cxnId="{E111F023-FF38-4E5E-A13D-31776773EFC1}">
      <dgm:prSet/>
      <dgm:spPr/>
      <dgm:t>
        <a:bodyPr/>
        <a:lstStyle/>
        <a:p>
          <a:endParaRPr lang="de-DE"/>
        </a:p>
      </dgm:t>
    </dgm:pt>
    <dgm:pt modelId="{669E1FAA-677A-4905-ACE2-751BDAA620AE}" type="sibTrans" cxnId="{E111F023-FF38-4E5E-A13D-31776773EFC1}">
      <dgm:prSet/>
      <dgm:spPr/>
      <dgm:t>
        <a:bodyPr/>
        <a:lstStyle/>
        <a:p>
          <a:endParaRPr lang="de-DE"/>
        </a:p>
      </dgm:t>
    </dgm:pt>
    <dgm:pt modelId="{A30C3451-3494-4A1C-A240-493AF23BA60D}">
      <dgm:prSet/>
      <dgm:spPr/>
      <dgm:t>
        <a:bodyPr/>
        <a:lstStyle/>
        <a:p>
          <a:r>
            <a:rPr lang="de-DE" dirty="0"/>
            <a:t>Partizipation</a:t>
          </a:r>
        </a:p>
      </dgm:t>
    </dgm:pt>
    <dgm:pt modelId="{759F56C6-1120-4611-9547-C3468BAA2E2A}" type="parTrans" cxnId="{0AD1FADB-928C-4320-8328-D032EEF86F0F}">
      <dgm:prSet/>
      <dgm:spPr/>
      <dgm:t>
        <a:bodyPr/>
        <a:lstStyle/>
        <a:p>
          <a:endParaRPr lang="de-DE"/>
        </a:p>
      </dgm:t>
    </dgm:pt>
    <dgm:pt modelId="{479B7090-A5EC-4D43-839F-1EB8860B300A}" type="sibTrans" cxnId="{0AD1FADB-928C-4320-8328-D032EEF86F0F}">
      <dgm:prSet/>
      <dgm:spPr/>
      <dgm:t>
        <a:bodyPr/>
        <a:lstStyle/>
        <a:p>
          <a:endParaRPr lang="de-DE"/>
        </a:p>
      </dgm:t>
    </dgm:pt>
    <dgm:pt modelId="{8A1464DE-A771-4485-AA26-4AAA947AD4B6}">
      <dgm:prSet/>
      <dgm:spPr/>
      <dgm:t>
        <a:bodyPr/>
        <a:lstStyle/>
        <a:p>
          <a:r>
            <a:rPr lang="de-DE" dirty="0"/>
            <a:t>Repräsentation</a:t>
          </a:r>
        </a:p>
      </dgm:t>
    </dgm:pt>
    <dgm:pt modelId="{67D7F377-AE91-42D5-A600-0FF693B0E822}" type="parTrans" cxnId="{17C22216-6B19-4072-BB46-B36C3F45638E}">
      <dgm:prSet/>
      <dgm:spPr/>
      <dgm:t>
        <a:bodyPr/>
        <a:lstStyle/>
        <a:p>
          <a:endParaRPr lang="de-DE"/>
        </a:p>
      </dgm:t>
    </dgm:pt>
    <dgm:pt modelId="{B0072BB7-53BD-4865-BCD2-C0E3A147D68E}" type="sibTrans" cxnId="{17C22216-6B19-4072-BB46-B36C3F45638E}">
      <dgm:prSet/>
      <dgm:spPr/>
      <dgm:t>
        <a:bodyPr/>
        <a:lstStyle/>
        <a:p>
          <a:endParaRPr lang="de-DE"/>
        </a:p>
      </dgm:t>
    </dgm:pt>
    <dgm:pt modelId="{85448D93-9BBD-40AA-BA5E-8B125B32F627}" type="pres">
      <dgm:prSet presAssocID="{BA3D172C-BECB-42A8-B93C-1E2357B13A76}" presName="Name0" presStyleCnt="0">
        <dgm:presLayoutVars>
          <dgm:chMax val="1"/>
          <dgm:chPref val="1"/>
          <dgm:dir/>
          <dgm:animOne val="branch"/>
          <dgm:animLvl val="lvl"/>
        </dgm:presLayoutVars>
      </dgm:prSet>
      <dgm:spPr/>
      <dgm:t>
        <a:bodyPr/>
        <a:lstStyle/>
        <a:p>
          <a:endParaRPr lang="de-DE"/>
        </a:p>
      </dgm:t>
    </dgm:pt>
    <dgm:pt modelId="{BA8716D8-7F77-45BF-BF03-CA2C47E954EA}" type="pres">
      <dgm:prSet presAssocID="{CF8FAFD2-88FE-499C-9CF1-723F3384EB5C}" presName="singleCycle" presStyleCnt="0"/>
      <dgm:spPr/>
    </dgm:pt>
    <dgm:pt modelId="{498AD832-C5C7-4FD8-B833-D5E0121C1E1F}" type="pres">
      <dgm:prSet presAssocID="{CF8FAFD2-88FE-499C-9CF1-723F3384EB5C}" presName="singleCenter" presStyleLbl="node1" presStyleIdx="0" presStyleCnt="8">
        <dgm:presLayoutVars>
          <dgm:chMax val="7"/>
          <dgm:chPref val="7"/>
        </dgm:presLayoutVars>
      </dgm:prSet>
      <dgm:spPr/>
      <dgm:t>
        <a:bodyPr/>
        <a:lstStyle/>
        <a:p>
          <a:endParaRPr lang="de-DE"/>
        </a:p>
      </dgm:t>
    </dgm:pt>
    <dgm:pt modelId="{3A69C8A6-3842-4491-909B-4795CDEE195E}" type="pres">
      <dgm:prSet presAssocID="{798B2F7E-6B28-46F4-A9A0-B265220E7866}" presName="Name56" presStyleLbl="parChTrans1D2" presStyleIdx="0" presStyleCnt="7"/>
      <dgm:spPr/>
      <dgm:t>
        <a:bodyPr/>
        <a:lstStyle/>
        <a:p>
          <a:endParaRPr lang="de-DE"/>
        </a:p>
      </dgm:t>
    </dgm:pt>
    <dgm:pt modelId="{D365BFCB-D4E5-4926-85FC-A896AF57CC66}" type="pres">
      <dgm:prSet presAssocID="{E59D67EB-EF30-4C60-A5F5-0E3803639EC7}" presName="text0" presStyleLbl="node1" presStyleIdx="1" presStyleCnt="8" custScaleX="229982">
        <dgm:presLayoutVars>
          <dgm:bulletEnabled val="1"/>
        </dgm:presLayoutVars>
      </dgm:prSet>
      <dgm:spPr/>
      <dgm:t>
        <a:bodyPr/>
        <a:lstStyle/>
        <a:p>
          <a:endParaRPr lang="de-DE"/>
        </a:p>
      </dgm:t>
    </dgm:pt>
    <dgm:pt modelId="{8BAFDDCC-2020-4178-A6E5-1729120B3DA7}" type="pres">
      <dgm:prSet presAssocID="{46DBF6E1-BF33-4914-A460-490B114813F7}" presName="Name56" presStyleLbl="parChTrans1D2" presStyleIdx="1" presStyleCnt="7"/>
      <dgm:spPr/>
      <dgm:t>
        <a:bodyPr/>
        <a:lstStyle/>
        <a:p>
          <a:endParaRPr lang="de-DE"/>
        </a:p>
      </dgm:t>
    </dgm:pt>
    <dgm:pt modelId="{78E9CA48-69B5-4A70-B7C0-60A54C5E1F8F}" type="pres">
      <dgm:prSet presAssocID="{7FBF3EB7-2DAD-4C7F-A790-0C2092E62653}" presName="text0" presStyleLbl="node1" presStyleIdx="2" presStyleCnt="8" custScaleX="238098" custRadScaleRad="117633" custRadScaleInc="49911">
        <dgm:presLayoutVars>
          <dgm:bulletEnabled val="1"/>
        </dgm:presLayoutVars>
      </dgm:prSet>
      <dgm:spPr/>
      <dgm:t>
        <a:bodyPr/>
        <a:lstStyle/>
        <a:p>
          <a:endParaRPr lang="de-DE"/>
        </a:p>
      </dgm:t>
    </dgm:pt>
    <dgm:pt modelId="{2FB05851-D66A-4693-8856-652CBDE882CB}" type="pres">
      <dgm:prSet presAssocID="{D8DDC07B-EF88-45B4-9125-F58AB8BCBC6B}" presName="Name56" presStyleLbl="parChTrans1D2" presStyleIdx="2" presStyleCnt="7"/>
      <dgm:spPr/>
      <dgm:t>
        <a:bodyPr/>
        <a:lstStyle/>
        <a:p>
          <a:endParaRPr lang="de-DE"/>
        </a:p>
      </dgm:t>
    </dgm:pt>
    <dgm:pt modelId="{205FBB50-83C9-4C5C-A3D2-3F1D53D62EC0}" type="pres">
      <dgm:prSet presAssocID="{33608C22-B746-44C4-B1B3-F8CC807FBA76}" presName="text0" presStyleLbl="node1" presStyleIdx="3" presStyleCnt="8" custScaleX="187860">
        <dgm:presLayoutVars>
          <dgm:bulletEnabled val="1"/>
        </dgm:presLayoutVars>
      </dgm:prSet>
      <dgm:spPr/>
      <dgm:t>
        <a:bodyPr/>
        <a:lstStyle/>
        <a:p>
          <a:endParaRPr lang="de-DE"/>
        </a:p>
      </dgm:t>
    </dgm:pt>
    <dgm:pt modelId="{FCD821D5-E015-40FA-AAF3-DBF4638321E5}" type="pres">
      <dgm:prSet presAssocID="{553F1CCD-BD67-48CC-B3A3-BC9506B52915}" presName="Name56" presStyleLbl="parChTrans1D2" presStyleIdx="3" presStyleCnt="7"/>
      <dgm:spPr/>
      <dgm:t>
        <a:bodyPr/>
        <a:lstStyle/>
        <a:p>
          <a:endParaRPr lang="de-DE"/>
        </a:p>
      </dgm:t>
    </dgm:pt>
    <dgm:pt modelId="{6AF959F6-7B0B-41A5-B75D-62F525178D80}" type="pres">
      <dgm:prSet presAssocID="{B2BE1BAD-1DFE-4E1D-B9A6-8E60FA3B8264}" presName="text0" presStyleLbl="node1" presStyleIdx="4" presStyleCnt="8" custScaleX="184687" custRadScaleRad="112864" custRadScaleInc="-42444">
        <dgm:presLayoutVars>
          <dgm:bulletEnabled val="1"/>
        </dgm:presLayoutVars>
      </dgm:prSet>
      <dgm:spPr/>
      <dgm:t>
        <a:bodyPr/>
        <a:lstStyle/>
        <a:p>
          <a:endParaRPr lang="de-DE"/>
        </a:p>
      </dgm:t>
    </dgm:pt>
    <dgm:pt modelId="{01DD46FC-BC9B-4CF6-9899-3BA5CCA852E8}" type="pres">
      <dgm:prSet presAssocID="{6BD29F88-B0D4-4D8E-921C-200A281D56D8}" presName="Name56" presStyleLbl="parChTrans1D2" presStyleIdx="4" presStyleCnt="7"/>
      <dgm:spPr/>
      <dgm:t>
        <a:bodyPr/>
        <a:lstStyle/>
        <a:p>
          <a:endParaRPr lang="de-DE"/>
        </a:p>
      </dgm:t>
    </dgm:pt>
    <dgm:pt modelId="{E63C308C-987C-4B3A-B5B4-0F57D89BAE82}" type="pres">
      <dgm:prSet presAssocID="{81BFDBFB-7F31-45D4-B7E8-58F40A268CC6}" presName="text0" presStyleLbl="node1" presStyleIdx="5" presStyleCnt="8" custScaleX="241573" custRadScaleRad="111063" custRadScaleInc="39161">
        <dgm:presLayoutVars>
          <dgm:bulletEnabled val="1"/>
        </dgm:presLayoutVars>
      </dgm:prSet>
      <dgm:spPr/>
      <dgm:t>
        <a:bodyPr/>
        <a:lstStyle/>
        <a:p>
          <a:endParaRPr lang="de-DE"/>
        </a:p>
      </dgm:t>
    </dgm:pt>
    <dgm:pt modelId="{BDEE2F08-CD01-41AB-8893-806783271E44}" type="pres">
      <dgm:prSet presAssocID="{759F56C6-1120-4611-9547-C3468BAA2E2A}" presName="Name56" presStyleLbl="parChTrans1D2" presStyleIdx="5" presStyleCnt="7"/>
      <dgm:spPr/>
      <dgm:t>
        <a:bodyPr/>
        <a:lstStyle/>
        <a:p>
          <a:endParaRPr lang="de-DE"/>
        </a:p>
      </dgm:t>
    </dgm:pt>
    <dgm:pt modelId="{C729AE5D-7A05-4D44-ABEC-87F0BA072295}" type="pres">
      <dgm:prSet presAssocID="{A30C3451-3494-4A1C-A240-493AF23BA60D}" presName="text0" presStyleLbl="node1" presStyleIdx="6" presStyleCnt="8" custScaleX="230901" custRadScaleRad="107606" custRadScaleInc="7291">
        <dgm:presLayoutVars>
          <dgm:bulletEnabled val="1"/>
        </dgm:presLayoutVars>
      </dgm:prSet>
      <dgm:spPr/>
      <dgm:t>
        <a:bodyPr/>
        <a:lstStyle/>
        <a:p>
          <a:endParaRPr lang="de-DE"/>
        </a:p>
      </dgm:t>
    </dgm:pt>
    <dgm:pt modelId="{79A59944-5A19-49D1-80C5-BA2EAB3EFA96}" type="pres">
      <dgm:prSet presAssocID="{67D7F377-AE91-42D5-A600-0FF693B0E822}" presName="Name56" presStyleLbl="parChTrans1D2" presStyleIdx="6" presStyleCnt="7"/>
      <dgm:spPr/>
      <dgm:t>
        <a:bodyPr/>
        <a:lstStyle/>
        <a:p>
          <a:endParaRPr lang="de-DE"/>
        </a:p>
      </dgm:t>
    </dgm:pt>
    <dgm:pt modelId="{27789113-5282-4361-B1F6-6FF391610B4E}" type="pres">
      <dgm:prSet presAssocID="{8A1464DE-A771-4485-AA26-4AAA947AD4B6}" presName="text0" presStyleLbl="node1" presStyleIdx="7" presStyleCnt="8" custScaleX="225629" custRadScaleRad="123955" custRadScaleInc="-50132">
        <dgm:presLayoutVars>
          <dgm:bulletEnabled val="1"/>
        </dgm:presLayoutVars>
      </dgm:prSet>
      <dgm:spPr/>
      <dgm:t>
        <a:bodyPr/>
        <a:lstStyle/>
        <a:p>
          <a:endParaRPr lang="de-DE"/>
        </a:p>
      </dgm:t>
    </dgm:pt>
  </dgm:ptLst>
  <dgm:cxnLst>
    <dgm:cxn modelId="{9C99A6B8-AE46-4EFC-A82F-EE34B9287E51}" type="presOf" srcId="{E59D67EB-EF30-4C60-A5F5-0E3803639EC7}" destId="{D365BFCB-D4E5-4926-85FC-A896AF57CC66}" srcOrd="0" destOrd="0" presId="urn:microsoft.com/office/officeart/2008/layout/RadialCluster"/>
    <dgm:cxn modelId="{3EAB7638-A2FA-4913-9AE9-00E5DFAFF8C2}" type="presOf" srcId="{553F1CCD-BD67-48CC-B3A3-BC9506B52915}" destId="{FCD821D5-E015-40FA-AAF3-DBF4638321E5}" srcOrd="0" destOrd="0" presId="urn:microsoft.com/office/officeart/2008/layout/RadialCluster"/>
    <dgm:cxn modelId="{D7B78290-13A0-4B4C-925B-B1C4138C0C24}" type="presOf" srcId="{8A1464DE-A771-4485-AA26-4AAA947AD4B6}" destId="{27789113-5282-4361-B1F6-6FF391610B4E}" srcOrd="0" destOrd="0" presId="urn:microsoft.com/office/officeart/2008/layout/RadialCluster"/>
    <dgm:cxn modelId="{2589545A-3503-4151-A554-E58B09A5C5F6}" type="presOf" srcId="{6BD29F88-B0D4-4D8E-921C-200A281D56D8}" destId="{01DD46FC-BC9B-4CF6-9899-3BA5CCA852E8}" srcOrd="0" destOrd="0" presId="urn:microsoft.com/office/officeart/2008/layout/RadialCluster"/>
    <dgm:cxn modelId="{B666D935-029E-4E11-9CBF-E15F0AB7F4D2}" srcId="{CF8FAFD2-88FE-499C-9CF1-723F3384EB5C}" destId="{33608C22-B746-44C4-B1B3-F8CC807FBA76}" srcOrd="2" destOrd="0" parTransId="{D8DDC07B-EF88-45B4-9125-F58AB8BCBC6B}" sibTransId="{74CADB17-E0FA-442D-A5CF-CF312DBA8ABC}"/>
    <dgm:cxn modelId="{BE8E2F6C-C60B-486D-A523-1CA4FAA8DC1E}" type="presOf" srcId="{67D7F377-AE91-42D5-A600-0FF693B0E822}" destId="{79A59944-5A19-49D1-80C5-BA2EAB3EFA96}" srcOrd="0" destOrd="0" presId="urn:microsoft.com/office/officeart/2008/layout/RadialCluster"/>
    <dgm:cxn modelId="{3A2F79B6-92A3-4423-8E44-1F3833D6B84D}" srcId="{CF8FAFD2-88FE-499C-9CF1-723F3384EB5C}" destId="{7FBF3EB7-2DAD-4C7F-A790-0C2092E62653}" srcOrd="1" destOrd="0" parTransId="{46DBF6E1-BF33-4914-A460-490B114813F7}" sibTransId="{3FCC7186-B575-44D0-A162-5AA12B320BD4}"/>
    <dgm:cxn modelId="{057E5825-3384-4D61-89D2-DC7073EE6D63}" type="presOf" srcId="{CF8FAFD2-88FE-499C-9CF1-723F3384EB5C}" destId="{498AD832-C5C7-4FD8-B833-D5E0121C1E1F}" srcOrd="0" destOrd="0" presId="urn:microsoft.com/office/officeart/2008/layout/RadialCluster"/>
    <dgm:cxn modelId="{5C42F731-3288-44F2-8548-91AF9DA047D8}" srcId="{CF8FAFD2-88FE-499C-9CF1-723F3384EB5C}" destId="{E59D67EB-EF30-4C60-A5F5-0E3803639EC7}" srcOrd="0" destOrd="0" parTransId="{798B2F7E-6B28-46F4-A9A0-B265220E7866}" sibTransId="{69FD677C-D3E3-4C95-90F1-6BC9BC522B27}"/>
    <dgm:cxn modelId="{A8B6074C-31C5-4978-A1DC-9EE99E149080}" type="presOf" srcId="{759F56C6-1120-4611-9547-C3468BAA2E2A}" destId="{BDEE2F08-CD01-41AB-8893-806783271E44}" srcOrd="0" destOrd="0" presId="urn:microsoft.com/office/officeart/2008/layout/RadialCluster"/>
    <dgm:cxn modelId="{698FAA21-65C4-48B7-8FF6-0AB6235FC19C}" type="presOf" srcId="{33608C22-B746-44C4-B1B3-F8CC807FBA76}" destId="{205FBB50-83C9-4C5C-A3D2-3F1D53D62EC0}" srcOrd="0" destOrd="0" presId="urn:microsoft.com/office/officeart/2008/layout/RadialCluster"/>
    <dgm:cxn modelId="{EEDE05F6-57F5-494A-8E41-C7E34315FD35}" srcId="{CF8FAFD2-88FE-499C-9CF1-723F3384EB5C}" destId="{B2BE1BAD-1DFE-4E1D-B9A6-8E60FA3B8264}" srcOrd="3" destOrd="0" parTransId="{553F1CCD-BD67-48CC-B3A3-BC9506B52915}" sibTransId="{4028F383-6AFA-42E0-90BF-934F959EBBE9}"/>
    <dgm:cxn modelId="{B1282223-B5EC-431A-BD67-B5DCA743E7FE}" type="presOf" srcId="{81BFDBFB-7F31-45D4-B7E8-58F40A268CC6}" destId="{E63C308C-987C-4B3A-B5B4-0F57D89BAE82}" srcOrd="0" destOrd="0" presId="urn:microsoft.com/office/officeart/2008/layout/RadialCluster"/>
    <dgm:cxn modelId="{E111F023-FF38-4E5E-A13D-31776773EFC1}" srcId="{CF8FAFD2-88FE-499C-9CF1-723F3384EB5C}" destId="{81BFDBFB-7F31-45D4-B7E8-58F40A268CC6}" srcOrd="4" destOrd="0" parTransId="{6BD29F88-B0D4-4D8E-921C-200A281D56D8}" sibTransId="{669E1FAA-677A-4905-ACE2-751BDAA620AE}"/>
    <dgm:cxn modelId="{53BD4D8E-32E6-452D-A533-478BAB7FCAC7}" type="presOf" srcId="{798B2F7E-6B28-46F4-A9A0-B265220E7866}" destId="{3A69C8A6-3842-4491-909B-4795CDEE195E}" srcOrd="0" destOrd="0" presId="urn:microsoft.com/office/officeart/2008/layout/RadialCluster"/>
    <dgm:cxn modelId="{D9DB9D84-E35C-469B-8F10-A2F509A6CFFC}" type="presOf" srcId="{BA3D172C-BECB-42A8-B93C-1E2357B13A76}" destId="{85448D93-9BBD-40AA-BA5E-8B125B32F627}" srcOrd="0" destOrd="0" presId="urn:microsoft.com/office/officeart/2008/layout/RadialCluster"/>
    <dgm:cxn modelId="{0AD1FADB-928C-4320-8328-D032EEF86F0F}" srcId="{CF8FAFD2-88FE-499C-9CF1-723F3384EB5C}" destId="{A30C3451-3494-4A1C-A240-493AF23BA60D}" srcOrd="5" destOrd="0" parTransId="{759F56C6-1120-4611-9547-C3468BAA2E2A}" sibTransId="{479B7090-A5EC-4D43-839F-1EB8860B300A}"/>
    <dgm:cxn modelId="{4E5F3386-8818-4195-A1B1-6D2ACFD3741D}" type="presOf" srcId="{D8DDC07B-EF88-45B4-9125-F58AB8BCBC6B}" destId="{2FB05851-D66A-4693-8856-652CBDE882CB}" srcOrd="0" destOrd="0" presId="urn:microsoft.com/office/officeart/2008/layout/RadialCluster"/>
    <dgm:cxn modelId="{859B1101-30EC-45A6-A289-7646198ECC4C}" srcId="{BA3D172C-BECB-42A8-B93C-1E2357B13A76}" destId="{CF8FAFD2-88FE-499C-9CF1-723F3384EB5C}" srcOrd="0" destOrd="0" parTransId="{39754ED5-DA80-44B1-8910-AFD257BB2137}" sibTransId="{51ABBE08-2522-455B-A4B0-F558032B11E1}"/>
    <dgm:cxn modelId="{0951E9BB-A682-4B5E-AC6F-31F83AE12B68}" type="presOf" srcId="{46DBF6E1-BF33-4914-A460-490B114813F7}" destId="{8BAFDDCC-2020-4178-A6E5-1729120B3DA7}" srcOrd="0" destOrd="0" presId="urn:microsoft.com/office/officeart/2008/layout/RadialCluster"/>
    <dgm:cxn modelId="{7D7F2117-FCFC-4DA2-BB15-4F114C8922D8}" type="presOf" srcId="{A30C3451-3494-4A1C-A240-493AF23BA60D}" destId="{C729AE5D-7A05-4D44-ABEC-87F0BA072295}" srcOrd="0" destOrd="0" presId="urn:microsoft.com/office/officeart/2008/layout/RadialCluster"/>
    <dgm:cxn modelId="{8288BEC9-90BF-4AF8-A9E6-43E425D2475D}" type="presOf" srcId="{7FBF3EB7-2DAD-4C7F-A790-0C2092E62653}" destId="{78E9CA48-69B5-4A70-B7C0-60A54C5E1F8F}" srcOrd="0" destOrd="0" presId="urn:microsoft.com/office/officeart/2008/layout/RadialCluster"/>
    <dgm:cxn modelId="{17C22216-6B19-4072-BB46-B36C3F45638E}" srcId="{CF8FAFD2-88FE-499C-9CF1-723F3384EB5C}" destId="{8A1464DE-A771-4485-AA26-4AAA947AD4B6}" srcOrd="6" destOrd="0" parTransId="{67D7F377-AE91-42D5-A600-0FF693B0E822}" sibTransId="{B0072BB7-53BD-4865-BCD2-C0E3A147D68E}"/>
    <dgm:cxn modelId="{91F91A9F-0371-48D7-9353-AD6AF9B84EB5}" type="presOf" srcId="{B2BE1BAD-1DFE-4E1D-B9A6-8E60FA3B8264}" destId="{6AF959F6-7B0B-41A5-B75D-62F525178D80}" srcOrd="0" destOrd="0" presId="urn:microsoft.com/office/officeart/2008/layout/RadialCluster"/>
    <dgm:cxn modelId="{D5DAF482-0B24-453B-BDFB-2A6511845F38}" type="presParOf" srcId="{85448D93-9BBD-40AA-BA5E-8B125B32F627}" destId="{BA8716D8-7F77-45BF-BF03-CA2C47E954EA}" srcOrd="0" destOrd="0" presId="urn:microsoft.com/office/officeart/2008/layout/RadialCluster"/>
    <dgm:cxn modelId="{BFE6B637-FE63-4CCB-B18F-42A7178C3C81}" type="presParOf" srcId="{BA8716D8-7F77-45BF-BF03-CA2C47E954EA}" destId="{498AD832-C5C7-4FD8-B833-D5E0121C1E1F}" srcOrd="0" destOrd="0" presId="urn:microsoft.com/office/officeart/2008/layout/RadialCluster"/>
    <dgm:cxn modelId="{0AC60157-DCDE-4467-A6AC-5EA526264FB7}" type="presParOf" srcId="{BA8716D8-7F77-45BF-BF03-CA2C47E954EA}" destId="{3A69C8A6-3842-4491-909B-4795CDEE195E}" srcOrd="1" destOrd="0" presId="urn:microsoft.com/office/officeart/2008/layout/RadialCluster"/>
    <dgm:cxn modelId="{40CEC5DF-3156-4BE7-938B-3D5FFC21061D}" type="presParOf" srcId="{BA8716D8-7F77-45BF-BF03-CA2C47E954EA}" destId="{D365BFCB-D4E5-4926-85FC-A896AF57CC66}" srcOrd="2" destOrd="0" presId="urn:microsoft.com/office/officeart/2008/layout/RadialCluster"/>
    <dgm:cxn modelId="{ADA0E5DC-36CF-4A45-B491-60C1DF2E7B0F}" type="presParOf" srcId="{BA8716D8-7F77-45BF-BF03-CA2C47E954EA}" destId="{8BAFDDCC-2020-4178-A6E5-1729120B3DA7}" srcOrd="3" destOrd="0" presId="urn:microsoft.com/office/officeart/2008/layout/RadialCluster"/>
    <dgm:cxn modelId="{36AEDD7A-1471-45A2-8080-4334DB54A0CB}" type="presParOf" srcId="{BA8716D8-7F77-45BF-BF03-CA2C47E954EA}" destId="{78E9CA48-69B5-4A70-B7C0-60A54C5E1F8F}" srcOrd="4" destOrd="0" presId="urn:microsoft.com/office/officeart/2008/layout/RadialCluster"/>
    <dgm:cxn modelId="{E4B39810-C6C6-44F6-8DE7-40C43F7B1650}" type="presParOf" srcId="{BA8716D8-7F77-45BF-BF03-CA2C47E954EA}" destId="{2FB05851-D66A-4693-8856-652CBDE882CB}" srcOrd="5" destOrd="0" presId="urn:microsoft.com/office/officeart/2008/layout/RadialCluster"/>
    <dgm:cxn modelId="{29432FA5-10A9-48F3-8CA3-8303ECB75B4A}" type="presParOf" srcId="{BA8716D8-7F77-45BF-BF03-CA2C47E954EA}" destId="{205FBB50-83C9-4C5C-A3D2-3F1D53D62EC0}" srcOrd="6" destOrd="0" presId="urn:microsoft.com/office/officeart/2008/layout/RadialCluster"/>
    <dgm:cxn modelId="{336409D8-19D0-45D6-B53A-DE320BDB4612}" type="presParOf" srcId="{BA8716D8-7F77-45BF-BF03-CA2C47E954EA}" destId="{FCD821D5-E015-40FA-AAF3-DBF4638321E5}" srcOrd="7" destOrd="0" presId="urn:microsoft.com/office/officeart/2008/layout/RadialCluster"/>
    <dgm:cxn modelId="{90795C3A-99C1-441F-AE5F-88707F4C382F}" type="presParOf" srcId="{BA8716D8-7F77-45BF-BF03-CA2C47E954EA}" destId="{6AF959F6-7B0B-41A5-B75D-62F525178D80}" srcOrd="8" destOrd="0" presId="urn:microsoft.com/office/officeart/2008/layout/RadialCluster"/>
    <dgm:cxn modelId="{EB04ED35-3AE3-49E2-AB36-410A593C47EC}" type="presParOf" srcId="{BA8716D8-7F77-45BF-BF03-CA2C47E954EA}" destId="{01DD46FC-BC9B-4CF6-9899-3BA5CCA852E8}" srcOrd="9" destOrd="0" presId="urn:microsoft.com/office/officeart/2008/layout/RadialCluster"/>
    <dgm:cxn modelId="{E95FB3B1-02B5-46C5-8957-3E11C2824C1C}" type="presParOf" srcId="{BA8716D8-7F77-45BF-BF03-CA2C47E954EA}" destId="{E63C308C-987C-4B3A-B5B4-0F57D89BAE82}" srcOrd="10" destOrd="0" presId="urn:microsoft.com/office/officeart/2008/layout/RadialCluster"/>
    <dgm:cxn modelId="{0D5225BA-592E-40F6-B174-74E1D47E4A19}" type="presParOf" srcId="{BA8716D8-7F77-45BF-BF03-CA2C47E954EA}" destId="{BDEE2F08-CD01-41AB-8893-806783271E44}" srcOrd="11" destOrd="0" presId="urn:microsoft.com/office/officeart/2008/layout/RadialCluster"/>
    <dgm:cxn modelId="{4BA2A310-CF0D-431E-B054-DBDA1BB7610C}" type="presParOf" srcId="{BA8716D8-7F77-45BF-BF03-CA2C47E954EA}" destId="{C729AE5D-7A05-4D44-ABEC-87F0BA072295}" srcOrd="12" destOrd="0" presId="urn:microsoft.com/office/officeart/2008/layout/RadialCluster"/>
    <dgm:cxn modelId="{64AFB976-312D-44C4-92EB-8186AA1B140C}" type="presParOf" srcId="{BA8716D8-7F77-45BF-BF03-CA2C47E954EA}" destId="{79A59944-5A19-49D1-80C5-BA2EAB3EFA96}" srcOrd="13" destOrd="0" presId="urn:microsoft.com/office/officeart/2008/layout/RadialCluster"/>
    <dgm:cxn modelId="{746D64DE-89C4-48B4-858C-3B8C7E3876BB}" type="presParOf" srcId="{BA8716D8-7F77-45BF-BF03-CA2C47E954EA}" destId="{27789113-5282-4361-B1F6-6FF391610B4E}"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3D172C-BECB-42A8-B93C-1E2357B13A76}" type="doc">
      <dgm:prSet loTypeId="urn:microsoft.com/office/officeart/2008/layout/RadialCluster" loCatId="cycle" qsTypeId="urn:microsoft.com/office/officeart/2005/8/quickstyle/simple1" qsCatId="simple" csTypeId="urn:microsoft.com/office/officeart/2005/8/colors/accent2_5" csCatId="accent2" phldr="1"/>
      <dgm:spPr/>
      <dgm:t>
        <a:bodyPr/>
        <a:lstStyle/>
        <a:p>
          <a:endParaRPr lang="de-DE"/>
        </a:p>
      </dgm:t>
    </dgm:pt>
    <dgm:pt modelId="{CF8FAFD2-88FE-499C-9CF1-723F3384EB5C}">
      <dgm:prSet phldrT="[Text]"/>
      <dgm:spPr>
        <a:solidFill>
          <a:schemeClr val="accent4">
            <a:alpha val="90000"/>
          </a:schemeClr>
        </a:solidFill>
      </dgm:spPr>
      <dgm:t>
        <a:bodyPr/>
        <a:lstStyle/>
        <a:p>
          <a:r>
            <a:rPr lang="de-DE" dirty="0"/>
            <a:t>Perspektiven</a:t>
          </a:r>
        </a:p>
      </dgm:t>
    </dgm:pt>
    <dgm:pt modelId="{39754ED5-DA80-44B1-8910-AFD257BB2137}" type="parTrans" cxnId="{859B1101-30EC-45A6-A289-7646198ECC4C}">
      <dgm:prSet/>
      <dgm:spPr/>
      <dgm:t>
        <a:bodyPr/>
        <a:lstStyle/>
        <a:p>
          <a:endParaRPr lang="de-DE"/>
        </a:p>
      </dgm:t>
    </dgm:pt>
    <dgm:pt modelId="{51ABBE08-2522-455B-A4B0-F558032B11E1}" type="sibTrans" cxnId="{859B1101-30EC-45A6-A289-7646198ECC4C}">
      <dgm:prSet/>
      <dgm:spPr/>
      <dgm:t>
        <a:bodyPr/>
        <a:lstStyle/>
        <a:p>
          <a:endParaRPr lang="de-DE"/>
        </a:p>
      </dgm:t>
    </dgm:pt>
    <dgm:pt modelId="{E59D67EB-EF30-4C60-A5F5-0E3803639EC7}">
      <dgm:prSet phldrT="[Text]"/>
      <dgm:spPr>
        <a:solidFill>
          <a:srgbClr val="FFC000">
            <a:alpha val="76667"/>
          </a:srgbClr>
        </a:solidFill>
      </dgm:spPr>
      <dgm:t>
        <a:bodyPr/>
        <a:lstStyle/>
        <a:p>
          <a:r>
            <a:rPr lang="de-DE" dirty="0"/>
            <a:t>individuell</a:t>
          </a:r>
        </a:p>
      </dgm:t>
    </dgm:pt>
    <dgm:pt modelId="{798B2F7E-6B28-46F4-A9A0-B265220E7866}" type="parTrans" cxnId="{5C42F731-3288-44F2-8548-91AF9DA047D8}">
      <dgm:prSet/>
      <dgm:spPr/>
      <dgm:t>
        <a:bodyPr/>
        <a:lstStyle/>
        <a:p>
          <a:endParaRPr lang="de-DE"/>
        </a:p>
      </dgm:t>
    </dgm:pt>
    <dgm:pt modelId="{69FD677C-D3E3-4C95-90F1-6BC9BC522B27}" type="sibTrans" cxnId="{5C42F731-3288-44F2-8548-91AF9DA047D8}">
      <dgm:prSet/>
      <dgm:spPr/>
      <dgm:t>
        <a:bodyPr/>
        <a:lstStyle/>
        <a:p>
          <a:endParaRPr lang="de-DE"/>
        </a:p>
      </dgm:t>
    </dgm:pt>
    <dgm:pt modelId="{7FBF3EB7-2DAD-4C7F-A790-0C2092E62653}">
      <dgm:prSet phldrT="[Text]"/>
      <dgm:spPr>
        <a:solidFill>
          <a:srgbClr val="FFC000">
            <a:alpha val="63333"/>
          </a:srgbClr>
        </a:solidFill>
      </dgm:spPr>
      <dgm:t>
        <a:bodyPr/>
        <a:lstStyle/>
        <a:p>
          <a:r>
            <a:rPr lang="de-DE" dirty="0"/>
            <a:t>systemisch</a:t>
          </a:r>
        </a:p>
      </dgm:t>
    </dgm:pt>
    <dgm:pt modelId="{46DBF6E1-BF33-4914-A460-490B114813F7}" type="parTrans" cxnId="{3A2F79B6-92A3-4423-8E44-1F3833D6B84D}">
      <dgm:prSet/>
      <dgm:spPr/>
      <dgm:t>
        <a:bodyPr/>
        <a:lstStyle/>
        <a:p>
          <a:endParaRPr lang="de-DE"/>
        </a:p>
      </dgm:t>
    </dgm:pt>
    <dgm:pt modelId="{3FCC7186-B575-44D0-A162-5AA12B320BD4}" type="sibTrans" cxnId="{3A2F79B6-92A3-4423-8E44-1F3833D6B84D}">
      <dgm:prSet/>
      <dgm:spPr/>
      <dgm:t>
        <a:bodyPr/>
        <a:lstStyle/>
        <a:p>
          <a:endParaRPr lang="de-DE"/>
        </a:p>
      </dgm:t>
    </dgm:pt>
    <dgm:pt modelId="{33608C22-B746-44C4-B1B3-F8CC807FBA76}">
      <dgm:prSet phldrT="[Text]"/>
      <dgm:spPr>
        <a:solidFill>
          <a:srgbClr val="FFC000">
            <a:alpha val="49804"/>
          </a:srgbClr>
        </a:solidFill>
      </dgm:spPr>
      <dgm:t>
        <a:bodyPr/>
        <a:lstStyle/>
        <a:p>
          <a:r>
            <a:rPr lang="de-DE" dirty="0"/>
            <a:t>öffentlich</a:t>
          </a:r>
        </a:p>
      </dgm:t>
    </dgm:pt>
    <dgm:pt modelId="{D8DDC07B-EF88-45B4-9125-F58AB8BCBC6B}" type="parTrans" cxnId="{B666D935-029E-4E11-9CBF-E15F0AB7F4D2}">
      <dgm:prSet/>
      <dgm:spPr/>
      <dgm:t>
        <a:bodyPr/>
        <a:lstStyle/>
        <a:p>
          <a:endParaRPr lang="de-DE"/>
        </a:p>
      </dgm:t>
    </dgm:pt>
    <dgm:pt modelId="{74CADB17-E0FA-442D-A5CF-CF312DBA8ABC}" type="sibTrans" cxnId="{B666D935-029E-4E11-9CBF-E15F0AB7F4D2}">
      <dgm:prSet/>
      <dgm:spPr/>
      <dgm:t>
        <a:bodyPr/>
        <a:lstStyle/>
        <a:p>
          <a:endParaRPr lang="de-DE"/>
        </a:p>
      </dgm:t>
    </dgm:pt>
    <dgm:pt modelId="{85448D93-9BBD-40AA-BA5E-8B125B32F627}" type="pres">
      <dgm:prSet presAssocID="{BA3D172C-BECB-42A8-B93C-1E2357B13A76}" presName="Name0" presStyleCnt="0">
        <dgm:presLayoutVars>
          <dgm:chMax val="1"/>
          <dgm:chPref val="1"/>
          <dgm:dir/>
          <dgm:animOne val="branch"/>
          <dgm:animLvl val="lvl"/>
        </dgm:presLayoutVars>
      </dgm:prSet>
      <dgm:spPr/>
      <dgm:t>
        <a:bodyPr/>
        <a:lstStyle/>
        <a:p>
          <a:endParaRPr lang="de-DE"/>
        </a:p>
      </dgm:t>
    </dgm:pt>
    <dgm:pt modelId="{BA8716D8-7F77-45BF-BF03-CA2C47E954EA}" type="pres">
      <dgm:prSet presAssocID="{CF8FAFD2-88FE-499C-9CF1-723F3384EB5C}" presName="singleCycle" presStyleCnt="0"/>
      <dgm:spPr/>
    </dgm:pt>
    <dgm:pt modelId="{498AD832-C5C7-4FD8-B833-D5E0121C1E1F}" type="pres">
      <dgm:prSet presAssocID="{CF8FAFD2-88FE-499C-9CF1-723F3384EB5C}" presName="singleCenter" presStyleLbl="node1" presStyleIdx="0" presStyleCnt="4" custScaleX="246896" custScaleY="61247" custLinFactNeighborX="-3618" custLinFactNeighborY="-49168">
        <dgm:presLayoutVars>
          <dgm:chMax val="7"/>
          <dgm:chPref val="7"/>
        </dgm:presLayoutVars>
      </dgm:prSet>
      <dgm:spPr/>
      <dgm:t>
        <a:bodyPr/>
        <a:lstStyle/>
        <a:p>
          <a:endParaRPr lang="de-DE"/>
        </a:p>
      </dgm:t>
    </dgm:pt>
    <dgm:pt modelId="{3A69C8A6-3842-4491-909B-4795CDEE195E}" type="pres">
      <dgm:prSet presAssocID="{798B2F7E-6B28-46F4-A9A0-B265220E7866}" presName="Name56" presStyleLbl="parChTrans1D2" presStyleIdx="0" presStyleCnt="3"/>
      <dgm:spPr/>
      <dgm:t>
        <a:bodyPr/>
        <a:lstStyle/>
        <a:p>
          <a:endParaRPr lang="de-DE"/>
        </a:p>
      </dgm:t>
    </dgm:pt>
    <dgm:pt modelId="{D365BFCB-D4E5-4926-85FC-A896AF57CC66}" type="pres">
      <dgm:prSet presAssocID="{E59D67EB-EF30-4C60-A5F5-0E3803639EC7}" presName="text0" presStyleLbl="node1" presStyleIdx="1" presStyleCnt="4" custScaleX="229982" custRadScaleRad="112764" custRadScaleInc="-124258">
        <dgm:presLayoutVars>
          <dgm:bulletEnabled val="1"/>
        </dgm:presLayoutVars>
      </dgm:prSet>
      <dgm:spPr/>
      <dgm:t>
        <a:bodyPr/>
        <a:lstStyle/>
        <a:p>
          <a:endParaRPr lang="de-DE"/>
        </a:p>
      </dgm:t>
    </dgm:pt>
    <dgm:pt modelId="{8BAFDDCC-2020-4178-A6E5-1729120B3DA7}" type="pres">
      <dgm:prSet presAssocID="{46DBF6E1-BF33-4914-A460-490B114813F7}" presName="Name56" presStyleLbl="parChTrans1D2" presStyleIdx="1" presStyleCnt="3"/>
      <dgm:spPr/>
      <dgm:t>
        <a:bodyPr/>
        <a:lstStyle/>
        <a:p>
          <a:endParaRPr lang="de-DE"/>
        </a:p>
      </dgm:t>
    </dgm:pt>
    <dgm:pt modelId="{78E9CA48-69B5-4A70-B7C0-60A54C5E1F8F}" type="pres">
      <dgm:prSet presAssocID="{7FBF3EB7-2DAD-4C7F-A790-0C2092E62653}" presName="text0" presStyleLbl="node1" presStyleIdx="2" presStyleCnt="4" custScaleX="238098" custRadScaleRad="123350" custRadScaleInc="-74354">
        <dgm:presLayoutVars>
          <dgm:bulletEnabled val="1"/>
        </dgm:presLayoutVars>
      </dgm:prSet>
      <dgm:spPr/>
      <dgm:t>
        <a:bodyPr/>
        <a:lstStyle/>
        <a:p>
          <a:endParaRPr lang="de-DE"/>
        </a:p>
      </dgm:t>
    </dgm:pt>
    <dgm:pt modelId="{2FB05851-D66A-4693-8856-652CBDE882CB}" type="pres">
      <dgm:prSet presAssocID="{D8DDC07B-EF88-45B4-9125-F58AB8BCBC6B}" presName="Name56" presStyleLbl="parChTrans1D2" presStyleIdx="2" presStyleCnt="3"/>
      <dgm:spPr/>
      <dgm:t>
        <a:bodyPr/>
        <a:lstStyle/>
        <a:p>
          <a:endParaRPr lang="de-DE"/>
        </a:p>
      </dgm:t>
    </dgm:pt>
    <dgm:pt modelId="{205FBB50-83C9-4C5C-A3D2-3F1D53D62EC0}" type="pres">
      <dgm:prSet presAssocID="{33608C22-B746-44C4-B1B3-F8CC807FBA76}" presName="text0" presStyleLbl="node1" presStyleIdx="3" presStyleCnt="4" custScaleX="222621" custRadScaleRad="30718" custRadScaleInc="203853">
        <dgm:presLayoutVars>
          <dgm:bulletEnabled val="1"/>
        </dgm:presLayoutVars>
      </dgm:prSet>
      <dgm:spPr/>
      <dgm:t>
        <a:bodyPr/>
        <a:lstStyle/>
        <a:p>
          <a:endParaRPr lang="de-DE"/>
        </a:p>
      </dgm:t>
    </dgm:pt>
  </dgm:ptLst>
  <dgm:cxnLst>
    <dgm:cxn modelId="{8288BEC9-90BF-4AF8-A9E6-43E425D2475D}" type="presOf" srcId="{7FBF3EB7-2DAD-4C7F-A790-0C2092E62653}" destId="{78E9CA48-69B5-4A70-B7C0-60A54C5E1F8F}" srcOrd="0" destOrd="0" presId="urn:microsoft.com/office/officeart/2008/layout/RadialCluster"/>
    <dgm:cxn modelId="{057E5825-3384-4D61-89D2-DC7073EE6D63}" type="presOf" srcId="{CF8FAFD2-88FE-499C-9CF1-723F3384EB5C}" destId="{498AD832-C5C7-4FD8-B833-D5E0121C1E1F}" srcOrd="0" destOrd="0" presId="urn:microsoft.com/office/officeart/2008/layout/RadialCluster"/>
    <dgm:cxn modelId="{9C99A6B8-AE46-4EFC-A82F-EE34B9287E51}" type="presOf" srcId="{E59D67EB-EF30-4C60-A5F5-0E3803639EC7}" destId="{D365BFCB-D4E5-4926-85FC-A896AF57CC66}" srcOrd="0" destOrd="0" presId="urn:microsoft.com/office/officeart/2008/layout/RadialCluster"/>
    <dgm:cxn modelId="{0951E9BB-A682-4B5E-AC6F-31F83AE12B68}" type="presOf" srcId="{46DBF6E1-BF33-4914-A460-490B114813F7}" destId="{8BAFDDCC-2020-4178-A6E5-1729120B3DA7}" srcOrd="0" destOrd="0" presId="urn:microsoft.com/office/officeart/2008/layout/RadialCluster"/>
    <dgm:cxn modelId="{859B1101-30EC-45A6-A289-7646198ECC4C}" srcId="{BA3D172C-BECB-42A8-B93C-1E2357B13A76}" destId="{CF8FAFD2-88FE-499C-9CF1-723F3384EB5C}" srcOrd="0" destOrd="0" parTransId="{39754ED5-DA80-44B1-8910-AFD257BB2137}" sibTransId="{51ABBE08-2522-455B-A4B0-F558032B11E1}"/>
    <dgm:cxn modelId="{5C42F731-3288-44F2-8548-91AF9DA047D8}" srcId="{CF8FAFD2-88FE-499C-9CF1-723F3384EB5C}" destId="{E59D67EB-EF30-4C60-A5F5-0E3803639EC7}" srcOrd="0" destOrd="0" parTransId="{798B2F7E-6B28-46F4-A9A0-B265220E7866}" sibTransId="{69FD677C-D3E3-4C95-90F1-6BC9BC522B27}"/>
    <dgm:cxn modelId="{4E5F3386-8818-4195-A1B1-6D2ACFD3741D}" type="presOf" srcId="{D8DDC07B-EF88-45B4-9125-F58AB8BCBC6B}" destId="{2FB05851-D66A-4693-8856-652CBDE882CB}" srcOrd="0" destOrd="0" presId="urn:microsoft.com/office/officeart/2008/layout/RadialCluster"/>
    <dgm:cxn modelId="{698FAA21-65C4-48B7-8FF6-0AB6235FC19C}" type="presOf" srcId="{33608C22-B746-44C4-B1B3-F8CC807FBA76}" destId="{205FBB50-83C9-4C5C-A3D2-3F1D53D62EC0}" srcOrd="0" destOrd="0" presId="urn:microsoft.com/office/officeart/2008/layout/RadialCluster"/>
    <dgm:cxn modelId="{53BD4D8E-32E6-452D-A533-478BAB7FCAC7}" type="presOf" srcId="{798B2F7E-6B28-46F4-A9A0-B265220E7866}" destId="{3A69C8A6-3842-4491-909B-4795CDEE195E}" srcOrd="0" destOrd="0" presId="urn:microsoft.com/office/officeart/2008/layout/RadialCluster"/>
    <dgm:cxn modelId="{B666D935-029E-4E11-9CBF-E15F0AB7F4D2}" srcId="{CF8FAFD2-88FE-499C-9CF1-723F3384EB5C}" destId="{33608C22-B746-44C4-B1B3-F8CC807FBA76}" srcOrd="2" destOrd="0" parTransId="{D8DDC07B-EF88-45B4-9125-F58AB8BCBC6B}" sibTransId="{74CADB17-E0FA-442D-A5CF-CF312DBA8ABC}"/>
    <dgm:cxn modelId="{D9DB9D84-E35C-469B-8F10-A2F509A6CFFC}" type="presOf" srcId="{BA3D172C-BECB-42A8-B93C-1E2357B13A76}" destId="{85448D93-9BBD-40AA-BA5E-8B125B32F627}" srcOrd="0" destOrd="0" presId="urn:microsoft.com/office/officeart/2008/layout/RadialCluster"/>
    <dgm:cxn modelId="{3A2F79B6-92A3-4423-8E44-1F3833D6B84D}" srcId="{CF8FAFD2-88FE-499C-9CF1-723F3384EB5C}" destId="{7FBF3EB7-2DAD-4C7F-A790-0C2092E62653}" srcOrd="1" destOrd="0" parTransId="{46DBF6E1-BF33-4914-A460-490B114813F7}" sibTransId="{3FCC7186-B575-44D0-A162-5AA12B320BD4}"/>
    <dgm:cxn modelId="{D5DAF482-0B24-453B-BDFB-2A6511845F38}" type="presParOf" srcId="{85448D93-9BBD-40AA-BA5E-8B125B32F627}" destId="{BA8716D8-7F77-45BF-BF03-CA2C47E954EA}" srcOrd="0" destOrd="0" presId="urn:microsoft.com/office/officeart/2008/layout/RadialCluster"/>
    <dgm:cxn modelId="{BFE6B637-FE63-4CCB-B18F-42A7178C3C81}" type="presParOf" srcId="{BA8716D8-7F77-45BF-BF03-CA2C47E954EA}" destId="{498AD832-C5C7-4FD8-B833-D5E0121C1E1F}" srcOrd="0" destOrd="0" presId="urn:microsoft.com/office/officeart/2008/layout/RadialCluster"/>
    <dgm:cxn modelId="{0AC60157-DCDE-4467-A6AC-5EA526264FB7}" type="presParOf" srcId="{BA8716D8-7F77-45BF-BF03-CA2C47E954EA}" destId="{3A69C8A6-3842-4491-909B-4795CDEE195E}" srcOrd="1" destOrd="0" presId="urn:microsoft.com/office/officeart/2008/layout/RadialCluster"/>
    <dgm:cxn modelId="{40CEC5DF-3156-4BE7-938B-3D5FFC21061D}" type="presParOf" srcId="{BA8716D8-7F77-45BF-BF03-CA2C47E954EA}" destId="{D365BFCB-D4E5-4926-85FC-A896AF57CC66}" srcOrd="2" destOrd="0" presId="urn:microsoft.com/office/officeart/2008/layout/RadialCluster"/>
    <dgm:cxn modelId="{ADA0E5DC-36CF-4A45-B491-60C1DF2E7B0F}" type="presParOf" srcId="{BA8716D8-7F77-45BF-BF03-CA2C47E954EA}" destId="{8BAFDDCC-2020-4178-A6E5-1729120B3DA7}" srcOrd="3" destOrd="0" presId="urn:microsoft.com/office/officeart/2008/layout/RadialCluster"/>
    <dgm:cxn modelId="{36AEDD7A-1471-45A2-8080-4334DB54A0CB}" type="presParOf" srcId="{BA8716D8-7F77-45BF-BF03-CA2C47E954EA}" destId="{78E9CA48-69B5-4A70-B7C0-60A54C5E1F8F}" srcOrd="4" destOrd="0" presId="urn:microsoft.com/office/officeart/2008/layout/RadialCluster"/>
    <dgm:cxn modelId="{E4B39810-C6C6-44F6-8DE7-40C43F7B1650}" type="presParOf" srcId="{BA8716D8-7F77-45BF-BF03-CA2C47E954EA}" destId="{2FB05851-D66A-4693-8856-652CBDE882CB}" srcOrd="5" destOrd="0" presId="urn:microsoft.com/office/officeart/2008/layout/RadialCluster"/>
    <dgm:cxn modelId="{29432FA5-10A9-48F3-8CA3-8303ECB75B4A}" type="presParOf" srcId="{BA8716D8-7F77-45BF-BF03-CA2C47E954EA}" destId="{205FBB50-83C9-4C5C-A3D2-3F1D53D62EC0}"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BA3D172C-BECB-42A8-B93C-1E2357B13A76}" type="doc">
      <dgm:prSet loTypeId="urn:microsoft.com/office/officeart/2008/layout/RadialCluster" loCatId="cycle" qsTypeId="urn:microsoft.com/office/officeart/2005/8/quickstyle/simple1" qsCatId="simple" csTypeId="urn:microsoft.com/office/officeart/2005/8/colors/accent2_5" csCatId="accent2" phldr="1"/>
      <dgm:spPr/>
      <dgm:t>
        <a:bodyPr/>
        <a:lstStyle/>
        <a:p>
          <a:endParaRPr lang="de-DE"/>
        </a:p>
      </dgm:t>
    </dgm:pt>
    <dgm:pt modelId="{CF8FAFD2-88FE-499C-9CF1-723F3384EB5C}">
      <dgm:prSet phldrT="[Text]"/>
      <dgm:spPr/>
      <dgm:t>
        <a:bodyPr/>
        <a:lstStyle/>
        <a:p>
          <a:r>
            <a:rPr lang="de-DE" dirty="0"/>
            <a:t>Bereiche</a:t>
          </a:r>
        </a:p>
      </dgm:t>
    </dgm:pt>
    <dgm:pt modelId="{39754ED5-DA80-44B1-8910-AFD257BB2137}" type="parTrans" cxnId="{859B1101-30EC-45A6-A289-7646198ECC4C}">
      <dgm:prSet/>
      <dgm:spPr/>
      <dgm:t>
        <a:bodyPr/>
        <a:lstStyle/>
        <a:p>
          <a:endParaRPr lang="de-DE"/>
        </a:p>
      </dgm:t>
    </dgm:pt>
    <dgm:pt modelId="{51ABBE08-2522-455B-A4B0-F558032B11E1}" type="sibTrans" cxnId="{859B1101-30EC-45A6-A289-7646198ECC4C}">
      <dgm:prSet/>
      <dgm:spPr/>
      <dgm:t>
        <a:bodyPr/>
        <a:lstStyle/>
        <a:p>
          <a:endParaRPr lang="de-DE"/>
        </a:p>
      </dgm:t>
    </dgm:pt>
    <dgm:pt modelId="{E59D67EB-EF30-4C60-A5F5-0E3803639EC7}">
      <dgm:prSet phldrT="[Text]"/>
      <dgm:spPr/>
      <dgm:t>
        <a:bodyPr/>
        <a:lstStyle/>
        <a:p>
          <a:r>
            <a:rPr lang="de-DE" dirty="0"/>
            <a:t>Politik</a:t>
          </a:r>
        </a:p>
      </dgm:t>
    </dgm:pt>
    <dgm:pt modelId="{798B2F7E-6B28-46F4-A9A0-B265220E7866}" type="parTrans" cxnId="{5C42F731-3288-44F2-8548-91AF9DA047D8}">
      <dgm:prSet/>
      <dgm:spPr/>
      <dgm:t>
        <a:bodyPr/>
        <a:lstStyle/>
        <a:p>
          <a:endParaRPr lang="de-DE"/>
        </a:p>
      </dgm:t>
    </dgm:pt>
    <dgm:pt modelId="{69FD677C-D3E3-4C95-90F1-6BC9BC522B27}" type="sibTrans" cxnId="{5C42F731-3288-44F2-8548-91AF9DA047D8}">
      <dgm:prSet/>
      <dgm:spPr/>
      <dgm:t>
        <a:bodyPr/>
        <a:lstStyle/>
        <a:p>
          <a:endParaRPr lang="de-DE"/>
        </a:p>
      </dgm:t>
    </dgm:pt>
    <dgm:pt modelId="{7FBF3EB7-2DAD-4C7F-A790-0C2092E62653}">
      <dgm:prSet phldrT="[Text]"/>
      <dgm:spPr/>
      <dgm:t>
        <a:bodyPr/>
        <a:lstStyle/>
        <a:p>
          <a:r>
            <a:rPr lang="de-DE" dirty="0"/>
            <a:t>Wirtschaft</a:t>
          </a:r>
        </a:p>
      </dgm:t>
    </dgm:pt>
    <dgm:pt modelId="{46DBF6E1-BF33-4914-A460-490B114813F7}" type="parTrans" cxnId="{3A2F79B6-92A3-4423-8E44-1F3833D6B84D}">
      <dgm:prSet/>
      <dgm:spPr/>
      <dgm:t>
        <a:bodyPr/>
        <a:lstStyle/>
        <a:p>
          <a:endParaRPr lang="de-DE"/>
        </a:p>
      </dgm:t>
    </dgm:pt>
    <dgm:pt modelId="{3FCC7186-B575-44D0-A162-5AA12B320BD4}" type="sibTrans" cxnId="{3A2F79B6-92A3-4423-8E44-1F3833D6B84D}">
      <dgm:prSet/>
      <dgm:spPr/>
      <dgm:t>
        <a:bodyPr/>
        <a:lstStyle/>
        <a:p>
          <a:endParaRPr lang="de-DE"/>
        </a:p>
      </dgm:t>
    </dgm:pt>
    <dgm:pt modelId="{33608C22-B746-44C4-B1B3-F8CC807FBA76}">
      <dgm:prSet phldrT="[Text]"/>
      <dgm:spPr/>
      <dgm:t>
        <a:bodyPr/>
        <a:lstStyle/>
        <a:p>
          <a:r>
            <a:rPr lang="de-DE" dirty="0"/>
            <a:t>Gesellschaft</a:t>
          </a:r>
        </a:p>
      </dgm:t>
    </dgm:pt>
    <dgm:pt modelId="{D8DDC07B-EF88-45B4-9125-F58AB8BCBC6B}" type="parTrans" cxnId="{B666D935-029E-4E11-9CBF-E15F0AB7F4D2}">
      <dgm:prSet/>
      <dgm:spPr/>
      <dgm:t>
        <a:bodyPr/>
        <a:lstStyle/>
        <a:p>
          <a:endParaRPr lang="de-DE"/>
        </a:p>
      </dgm:t>
    </dgm:pt>
    <dgm:pt modelId="{74CADB17-E0FA-442D-A5CF-CF312DBA8ABC}" type="sibTrans" cxnId="{B666D935-029E-4E11-9CBF-E15F0AB7F4D2}">
      <dgm:prSet/>
      <dgm:spPr/>
      <dgm:t>
        <a:bodyPr/>
        <a:lstStyle/>
        <a:p>
          <a:endParaRPr lang="de-DE"/>
        </a:p>
      </dgm:t>
    </dgm:pt>
    <dgm:pt modelId="{85448D93-9BBD-40AA-BA5E-8B125B32F627}" type="pres">
      <dgm:prSet presAssocID="{BA3D172C-BECB-42A8-B93C-1E2357B13A76}" presName="Name0" presStyleCnt="0">
        <dgm:presLayoutVars>
          <dgm:chMax val="1"/>
          <dgm:chPref val="1"/>
          <dgm:dir/>
          <dgm:animOne val="branch"/>
          <dgm:animLvl val="lvl"/>
        </dgm:presLayoutVars>
      </dgm:prSet>
      <dgm:spPr/>
      <dgm:t>
        <a:bodyPr/>
        <a:lstStyle/>
        <a:p>
          <a:endParaRPr lang="de-DE"/>
        </a:p>
      </dgm:t>
    </dgm:pt>
    <dgm:pt modelId="{BA8716D8-7F77-45BF-BF03-CA2C47E954EA}" type="pres">
      <dgm:prSet presAssocID="{CF8FAFD2-88FE-499C-9CF1-723F3384EB5C}" presName="singleCycle" presStyleCnt="0"/>
      <dgm:spPr/>
    </dgm:pt>
    <dgm:pt modelId="{498AD832-C5C7-4FD8-B833-D5E0121C1E1F}" type="pres">
      <dgm:prSet presAssocID="{CF8FAFD2-88FE-499C-9CF1-723F3384EB5C}" presName="singleCenter" presStyleLbl="node1" presStyleIdx="0" presStyleCnt="4" custScaleX="246896" custScaleY="61247" custLinFactNeighborX="362" custLinFactNeighborY="21665">
        <dgm:presLayoutVars>
          <dgm:chMax val="7"/>
          <dgm:chPref val="7"/>
        </dgm:presLayoutVars>
      </dgm:prSet>
      <dgm:spPr/>
      <dgm:t>
        <a:bodyPr/>
        <a:lstStyle/>
        <a:p>
          <a:endParaRPr lang="de-DE"/>
        </a:p>
      </dgm:t>
    </dgm:pt>
    <dgm:pt modelId="{3A69C8A6-3842-4491-909B-4795CDEE195E}" type="pres">
      <dgm:prSet presAssocID="{798B2F7E-6B28-46F4-A9A0-B265220E7866}" presName="Name56" presStyleLbl="parChTrans1D2" presStyleIdx="0" presStyleCnt="3"/>
      <dgm:spPr/>
      <dgm:t>
        <a:bodyPr/>
        <a:lstStyle/>
        <a:p>
          <a:endParaRPr lang="de-DE"/>
        </a:p>
      </dgm:t>
    </dgm:pt>
    <dgm:pt modelId="{D365BFCB-D4E5-4926-85FC-A896AF57CC66}" type="pres">
      <dgm:prSet presAssocID="{E59D67EB-EF30-4C60-A5F5-0E3803639EC7}" presName="text0" presStyleLbl="node1" presStyleIdx="1" presStyleCnt="4" custScaleX="229982" custRadScaleRad="112764" custRadScaleInc="-124258">
        <dgm:presLayoutVars>
          <dgm:bulletEnabled val="1"/>
        </dgm:presLayoutVars>
      </dgm:prSet>
      <dgm:spPr/>
      <dgm:t>
        <a:bodyPr/>
        <a:lstStyle/>
        <a:p>
          <a:endParaRPr lang="de-DE"/>
        </a:p>
      </dgm:t>
    </dgm:pt>
    <dgm:pt modelId="{8BAFDDCC-2020-4178-A6E5-1729120B3DA7}" type="pres">
      <dgm:prSet presAssocID="{46DBF6E1-BF33-4914-A460-490B114813F7}" presName="Name56" presStyleLbl="parChTrans1D2" presStyleIdx="1" presStyleCnt="3"/>
      <dgm:spPr/>
      <dgm:t>
        <a:bodyPr/>
        <a:lstStyle/>
        <a:p>
          <a:endParaRPr lang="de-DE"/>
        </a:p>
      </dgm:t>
    </dgm:pt>
    <dgm:pt modelId="{78E9CA48-69B5-4A70-B7C0-60A54C5E1F8F}" type="pres">
      <dgm:prSet presAssocID="{7FBF3EB7-2DAD-4C7F-A790-0C2092E62653}" presName="text0" presStyleLbl="node1" presStyleIdx="2" presStyleCnt="4" custScaleX="238098" custRadScaleRad="130281" custRadScaleInc="-72624">
        <dgm:presLayoutVars>
          <dgm:bulletEnabled val="1"/>
        </dgm:presLayoutVars>
      </dgm:prSet>
      <dgm:spPr/>
      <dgm:t>
        <a:bodyPr/>
        <a:lstStyle/>
        <a:p>
          <a:endParaRPr lang="de-DE"/>
        </a:p>
      </dgm:t>
    </dgm:pt>
    <dgm:pt modelId="{2FB05851-D66A-4693-8856-652CBDE882CB}" type="pres">
      <dgm:prSet presAssocID="{D8DDC07B-EF88-45B4-9125-F58AB8BCBC6B}" presName="Name56" presStyleLbl="parChTrans1D2" presStyleIdx="2" presStyleCnt="3"/>
      <dgm:spPr/>
      <dgm:t>
        <a:bodyPr/>
        <a:lstStyle/>
        <a:p>
          <a:endParaRPr lang="de-DE"/>
        </a:p>
      </dgm:t>
    </dgm:pt>
    <dgm:pt modelId="{205FBB50-83C9-4C5C-A3D2-3F1D53D62EC0}" type="pres">
      <dgm:prSet presAssocID="{33608C22-B746-44C4-B1B3-F8CC807FBA76}" presName="text0" presStyleLbl="node1" presStyleIdx="3" presStyleCnt="4" custScaleX="286100" custRadScaleRad="31647" custRadScaleInc="224901">
        <dgm:presLayoutVars>
          <dgm:bulletEnabled val="1"/>
        </dgm:presLayoutVars>
      </dgm:prSet>
      <dgm:spPr/>
      <dgm:t>
        <a:bodyPr/>
        <a:lstStyle/>
        <a:p>
          <a:endParaRPr lang="de-DE"/>
        </a:p>
      </dgm:t>
    </dgm:pt>
  </dgm:ptLst>
  <dgm:cxnLst>
    <dgm:cxn modelId="{8288BEC9-90BF-4AF8-A9E6-43E425D2475D}" type="presOf" srcId="{7FBF3EB7-2DAD-4C7F-A790-0C2092E62653}" destId="{78E9CA48-69B5-4A70-B7C0-60A54C5E1F8F}" srcOrd="0" destOrd="0" presId="urn:microsoft.com/office/officeart/2008/layout/RadialCluster"/>
    <dgm:cxn modelId="{057E5825-3384-4D61-89D2-DC7073EE6D63}" type="presOf" srcId="{CF8FAFD2-88FE-499C-9CF1-723F3384EB5C}" destId="{498AD832-C5C7-4FD8-B833-D5E0121C1E1F}" srcOrd="0" destOrd="0" presId="urn:microsoft.com/office/officeart/2008/layout/RadialCluster"/>
    <dgm:cxn modelId="{9C99A6B8-AE46-4EFC-A82F-EE34B9287E51}" type="presOf" srcId="{E59D67EB-EF30-4C60-A5F5-0E3803639EC7}" destId="{D365BFCB-D4E5-4926-85FC-A896AF57CC66}" srcOrd="0" destOrd="0" presId="urn:microsoft.com/office/officeart/2008/layout/RadialCluster"/>
    <dgm:cxn modelId="{0951E9BB-A682-4B5E-AC6F-31F83AE12B68}" type="presOf" srcId="{46DBF6E1-BF33-4914-A460-490B114813F7}" destId="{8BAFDDCC-2020-4178-A6E5-1729120B3DA7}" srcOrd="0" destOrd="0" presId="urn:microsoft.com/office/officeart/2008/layout/RadialCluster"/>
    <dgm:cxn modelId="{859B1101-30EC-45A6-A289-7646198ECC4C}" srcId="{BA3D172C-BECB-42A8-B93C-1E2357B13A76}" destId="{CF8FAFD2-88FE-499C-9CF1-723F3384EB5C}" srcOrd="0" destOrd="0" parTransId="{39754ED5-DA80-44B1-8910-AFD257BB2137}" sibTransId="{51ABBE08-2522-455B-A4B0-F558032B11E1}"/>
    <dgm:cxn modelId="{5C42F731-3288-44F2-8548-91AF9DA047D8}" srcId="{CF8FAFD2-88FE-499C-9CF1-723F3384EB5C}" destId="{E59D67EB-EF30-4C60-A5F5-0E3803639EC7}" srcOrd="0" destOrd="0" parTransId="{798B2F7E-6B28-46F4-A9A0-B265220E7866}" sibTransId="{69FD677C-D3E3-4C95-90F1-6BC9BC522B27}"/>
    <dgm:cxn modelId="{4E5F3386-8818-4195-A1B1-6D2ACFD3741D}" type="presOf" srcId="{D8DDC07B-EF88-45B4-9125-F58AB8BCBC6B}" destId="{2FB05851-D66A-4693-8856-652CBDE882CB}" srcOrd="0" destOrd="0" presId="urn:microsoft.com/office/officeart/2008/layout/RadialCluster"/>
    <dgm:cxn modelId="{698FAA21-65C4-48B7-8FF6-0AB6235FC19C}" type="presOf" srcId="{33608C22-B746-44C4-B1B3-F8CC807FBA76}" destId="{205FBB50-83C9-4C5C-A3D2-3F1D53D62EC0}" srcOrd="0" destOrd="0" presId="urn:microsoft.com/office/officeart/2008/layout/RadialCluster"/>
    <dgm:cxn modelId="{53BD4D8E-32E6-452D-A533-478BAB7FCAC7}" type="presOf" srcId="{798B2F7E-6B28-46F4-A9A0-B265220E7866}" destId="{3A69C8A6-3842-4491-909B-4795CDEE195E}" srcOrd="0" destOrd="0" presId="urn:microsoft.com/office/officeart/2008/layout/RadialCluster"/>
    <dgm:cxn modelId="{B666D935-029E-4E11-9CBF-E15F0AB7F4D2}" srcId="{CF8FAFD2-88FE-499C-9CF1-723F3384EB5C}" destId="{33608C22-B746-44C4-B1B3-F8CC807FBA76}" srcOrd="2" destOrd="0" parTransId="{D8DDC07B-EF88-45B4-9125-F58AB8BCBC6B}" sibTransId="{74CADB17-E0FA-442D-A5CF-CF312DBA8ABC}"/>
    <dgm:cxn modelId="{D9DB9D84-E35C-469B-8F10-A2F509A6CFFC}" type="presOf" srcId="{BA3D172C-BECB-42A8-B93C-1E2357B13A76}" destId="{85448D93-9BBD-40AA-BA5E-8B125B32F627}" srcOrd="0" destOrd="0" presId="urn:microsoft.com/office/officeart/2008/layout/RadialCluster"/>
    <dgm:cxn modelId="{3A2F79B6-92A3-4423-8E44-1F3833D6B84D}" srcId="{CF8FAFD2-88FE-499C-9CF1-723F3384EB5C}" destId="{7FBF3EB7-2DAD-4C7F-A790-0C2092E62653}" srcOrd="1" destOrd="0" parTransId="{46DBF6E1-BF33-4914-A460-490B114813F7}" sibTransId="{3FCC7186-B575-44D0-A162-5AA12B320BD4}"/>
    <dgm:cxn modelId="{D5DAF482-0B24-453B-BDFB-2A6511845F38}" type="presParOf" srcId="{85448D93-9BBD-40AA-BA5E-8B125B32F627}" destId="{BA8716D8-7F77-45BF-BF03-CA2C47E954EA}" srcOrd="0" destOrd="0" presId="urn:microsoft.com/office/officeart/2008/layout/RadialCluster"/>
    <dgm:cxn modelId="{BFE6B637-FE63-4CCB-B18F-42A7178C3C81}" type="presParOf" srcId="{BA8716D8-7F77-45BF-BF03-CA2C47E954EA}" destId="{498AD832-C5C7-4FD8-B833-D5E0121C1E1F}" srcOrd="0" destOrd="0" presId="urn:microsoft.com/office/officeart/2008/layout/RadialCluster"/>
    <dgm:cxn modelId="{0AC60157-DCDE-4467-A6AC-5EA526264FB7}" type="presParOf" srcId="{BA8716D8-7F77-45BF-BF03-CA2C47E954EA}" destId="{3A69C8A6-3842-4491-909B-4795CDEE195E}" srcOrd="1" destOrd="0" presId="urn:microsoft.com/office/officeart/2008/layout/RadialCluster"/>
    <dgm:cxn modelId="{40CEC5DF-3156-4BE7-938B-3D5FFC21061D}" type="presParOf" srcId="{BA8716D8-7F77-45BF-BF03-CA2C47E954EA}" destId="{D365BFCB-D4E5-4926-85FC-A896AF57CC66}" srcOrd="2" destOrd="0" presId="urn:microsoft.com/office/officeart/2008/layout/RadialCluster"/>
    <dgm:cxn modelId="{ADA0E5DC-36CF-4A45-B491-60C1DF2E7B0F}" type="presParOf" srcId="{BA8716D8-7F77-45BF-BF03-CA2C47E954EA}" destId="{8BAFDDCC-2020-4178-A6E5-1729120B3DA7}" srcOrd="3" destOrd="0" presId="urn:microsoft.com/office/officeart/2008/layout/RadialCluster"/>
    <dgm:cxn modelId="{36AEDD7A-1471-45A2-8080-4334DB54A0CB}" type="presParOf" srcId="{BA8716D8-7F77-45BF-BF03-CA2C47E954EA}" destId="{78E9CA48-69B5-4A70-B7C0-60A54C5E1F8F}" srcOrd="4" destOrd="0" presId="urn:microsoft.com/office/officeart/2008/layout/RadialCluster"/>
    <dgm:cxn modelId="{E4B39810-C6C6-44F6-8DE7-40C43F7B1650}" type="presParOf" srcId="{BA8716D8-7F77-45BF-BF03-CA2C47E954EA}" destId="{2FB05851-D66A-4693-8856-652CBDE882CB}" srcOrd="5" destOrd="0" presId="urn:microsoft.com/office/officeart/2008/layout/RadialCluster"/>
    <dgm:cxn modelId="{29432FA5-10A9-48F3-8CA3-8303ECB75B4A}" type="presParOf" srcId="{BA8716D8-7F77-45BF-BF03-CA2C47E954EA}" destId="{205FBB50-83C9-4C5C-A3D2-3F1D53D62EC0}" srcOrd="6" destOrd="0" presId="urn:microsoft.com/office/officeart/2008/layout/RadialCluster"/>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07C7D-8E0B-4887-A938-08AC75C934A3}" type="datetimeFigureOut">
              <a:rPr lang="de-DE" smtClean="0"/>
              <a:t>22.03.2018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09C07-030F-4BFE-B449-F2D7EA02D9AE}" type="slidenum">
              <a:rPr lang="de-DE" smtClean="0"/>
              <a:t>‹Nr.›</a:t>
            </a:fld>
            <a:endParaRPr lang="de-DE"/>
          </a:p>
        </p:txBody>
      </p:sp>
    </p:spTree>
    <p:extLst>
      <p:ext uri="{BB962C8B-B14F-4D97-AF65-F5344CB8AC3E}">
        <p14:creationId xmlns:p14="http://schemas.microsoft.com/office/powerpoint/2010/main" val="12934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DA10DAE-3950-4079-9AA0-12BFC40A0D14}" type="slidenum">
              <a:rPr lang="de-DE" smtClean="0"/>
              <a:pPr/>
              <a:t>3</a:t>
            </a:fld>
            <a:endParaRPr lang="de-DE"/>
          </a:p>
        </p:txBody>
      </p:sp>
    </p:spTree>
    <p:extLst>
      <p:ext uri="{BB962C8B-B14F-4D97-AF65-F5344CB8AC3E}">
        <p14:creationId xmlns:p14="http://schemas.microsoft.com/office/powerpoint/2010/main" val="167675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DA10DAE-3950-4079-9AA0-12BFC40A0D14}" type="slidenum">
              <a:rPr lang="de-DE" smtClean="0"/>
              <a:pPr/>
              <a:t>4</a:t>
            </a:fld>
            <a:endParaRPr lang="de-DE"/>
          </a:p>
        </p:txBody>
      </p:sp>
    </p:spTree>
    <p:extLst>
      <p:ext uri="{BB962C8B-B14F-4D97-AF65-F5344CB8AC3E}">
        <p14:creationId xmlns:p14="http://schemas.microsoft.com/office/powerpoint/2010/main" val="3657140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DA10DAE-3950-4079-9AA0-12BFC40A0D14}" type="slidenum">
              <a:rPr lang="de-DE" smtClean="0"/>
              <a:pPr/>
              <a:t>5</a:t>
            </a:fld>
            <a:endParaRPr lang="de-DE"/>
          </a:p>
        </p:txBody>
      </p:sp>
    </p:spTree>
    <p:extLst>
      <p:ext uri="{BB962C8B-B14F-4D97-AF65-F5344CB8AC3E}">
        <p14:creationId xmlns:p14="http://schemas.microsoft.com/office/powerpoint/2010/main" val="121991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DA10DAE-3950-4079-9AA0-12BFC40A0D14}" type="slidenum">
              <a:rPr lang="de-DE" smtClean="0"/>
              <a:pPr/>
              <a:t>7</a:t>
            </a:fld>
            <a:endParaRPr lang="de-DE"/>
          </a:p>
        </p:txBody>
      </p:sp>
    </p:spTree>
    <p:extLst>
      <p:ext uri="{BB962C8B-B14F-4D97-AF65-F5344CB8AC3E}">
        <p14:creationId xmlns:p14="http://schemas.microsoft.com/office/powerpoint/2010/main" val="4181580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0DA10DAE-3950-4079-9AA0-12BFC40A0D14}" type="slidenum">
              <a:rPr lang="de-DE" smtClean="0"/>
              <a:pPr/>
              <a:t>8</a:t>
            </a:fld>
            <a:endParaRPr lang="de-DE"/>
          </a:p>
        </p:txBody>
      </p:sp>
    </p:spTree>
    <p:extLst>
      <p:ext uri="{BB962C8B-B14F-4D97-AF65-F5344CB8AC3E}">
        <p14:creationId xmlns:p14="http://schemas.microsoft.com/office/powerpoint/2010/main" val="195745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CD6C3A1-0AB6-43B4-9CF7-0F3A45AF8086}" type="datetimeFigureOut">
              <a:rPr lang="de-DE" smtClean="0"/>
              <a:t>22.03.2018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4146699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CD6C3A1-0AB6-43B4-9CF7-0F3A45AF8086}" type="datetimeFigureOut">
              <a:rPr lang="de-DE" smtClean="0"/>
              <a:t>22.03.2018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333547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CD6C3A1-0AB6-43B4-9CF7-0F3A45AF8086}" type="datetimeFigureOut">
              <a:rPr lang="de-DE" smtClean="0"/>
              <a:t>22.03.2018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16255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CD6C3A1-0AB6-43B4-9CF7-0F3A45AF8086}" type="datetimeFigureOut">
              <a:rPr lang="de-DE" smtClean="0"/>
              <a:t>22.03.2018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414939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ACD6C3A1-0AB6-43B4-9CF7-0F3A45AF8086}" type="datetimeFigureOut">
              <a:rPr lang="de-DE" smtClean="0"/>
              <a:t>22.03.2018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371221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CD6C3A1-0AB6-43B4-9CF7-0F3A45AF8086}" type="datetimeFigureOut">
              <a:rPr lang="de-DE" smtClean="0"/>
              <a:t>22.03.2018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384313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CD6C3A1-0AB6-43B4-9CF7-0F3A45AF8086}" type="datetimeFigureOut">
              <a:rPr lang="de-DE" smtClean="0"/>
              <a:t>22.03.2018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9789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CD6C3A1-0AB6-43B4-9CF7-0F3A45AF8086}" type="datetimeFigureOut">
              <a:rPr lang="de-DE" smtClean="0"/>
              <a:t>22.03.2018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297199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CD6C3A1-0AB6-43B4-9CF7-0F3A45AF8086}" type="datetimeFigureOut">
              <a:rPr lang="de-DE" smtClean="0"/>
              <a:t>22.03.2018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18339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ACD6C3A1-0AB6-43B4-9CF7-0F3A45AF8086}" type="datetimeFigureOut">
              <a:rPr lang="de-DE" smtClean="0"/>
              <a:t>22.03.2018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31535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ACD6C3A1-0AB6-43B4-9CF7-0F3A45AF8086}" type="datetimeFigureOut">
              <a:rPr lang="de-DE" smtClean="0"/>
              <a:t>22.03.2018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FEDE80F-4130-4B41-BC9A-70992294CE9E}" type="slidenum">
              <a:rPr lang="de-DE" smtClean="0"/>
              <a:t>‹Nr.›</a:t>
            </a:fld>
            <a:endParaRPr lang="de-DE"/>
          </a:p>
        </p:txBody>
      </p:sp>
    </p:spTree>
    <p:extLst>
      <p:ext uri="{BB962C8B-B14F-4D97-AF65-F5344CB8AC3E}">
        <p14:creationId xmlns:p14="http://schemas.microsoft.com/office/powerpoint/2010/main" val="1747275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C3A1-0AB6-43B4-9CF7-0F3A45AF8086}" type="datetimeFigureOut">
              <a:rPr lang="de-DE" smtClean="0"/>
              <a:t>22.03.2018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DE80F-4130-4B41-BC9A-70992294CE9E}" type="slidenum">
              <a:rPr lang="de-DE" smtClean="0"/>
              <a:t>‹Nr.›</a:t>
            </a:fld>
            <a:endParaRPr lang="de-DE"/>
          </a:p>
        </p:txBody>
      </p:sp>
    </p:spTree>
    <p:extLst>
      <p:ext uri="{BB962C8B-B14F-4D97-AF65-F5344CB8AC3E}">
        <p14:creationId xmlns:p14="http://schemas.microsoft.com/office/powerpoint/2010/main" val="1178589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dT521fN7hi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313459" y="308345"/>
            <a:ext cx="11565082" cy="1788278"/>
          </a:xfrm>
          <a:prstGeom prst="rect">
            <a:avLst/>
          </a:prstGeom>
        </p:spPr>
        <p:txBody>
          <a:bodyPr>
            <a:normAutofit fontScale="925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dirty="0">
                <a:solidFill>
                  <a:srgbClr val="C00000"/>
                </a:solidFill>
              </a:rPr>
              <a:t>Urteilskompetenz - Progression</a:t>
            </a:r>
          </a:p>
          <a:p>
            <a:r>
              <a:rPr lang="de-DE" dirty="0"/>
              <a:t/>
            </a:r>
            <a:br>
              <a:rPr lang="de-DE" dirty="0"/>
            </a:br>
            <a:endParaRPr lang="de-DE" dirty="0"/>
          </a:p>
        </p:txBody>
      </p:sp>
      <p:sp>
        <p:nvSpPr>
          <p:cNvPr id="6" name="Titel 1"/>
          <p:cNvSpPr>
            <a:spLocks noGrp="1"/>
          </p:cNvSpPr>
          <p:nvPr/>
        </p:nvSpPr>
        <p:spPr>
          <a:xfrm>
            <a:off x="313459" y="1063418"/>
            <a:ext cx="11565082" cy="1788278"/>
          </a:xfrm>
          <a:prstGeom prst="rect">
            <a:avLst/>
          </a:prstGeom>
        </p:spPr>
        <p:txBody>
          <a:bodyPr>
            <a:normAutofit fontScale="850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dirty="0"/>
              <a:t>Möglichkeiten der Bürger, ihre Interessen in den politischen Entscheidungsprozess einzubringen, bewerten</a:t>
            </a:r>
            <a:br>
              <a:rPr lang="de-DE" dirty="0"/>
            </a:br>
            <a:endParaRPr lang="de-DE" dirty="0"/>
          </a:p>
        </p:txBody>
      </p:sp>
      <p:sp>
        <p:nvSpPr>
          <p:cNvPr id="2" name="Rechteck 1"/>
          <p:cNvSpPr/>
          <p:nvPr/>
        </p:nvSpPr>
        <p:spPr>
          <a:xfrm>
            <a:off x="1872094" y="2281673"/>
            <a:ext cx="9692987" cy="2308324"/>
          </a:xfrm>
          <a:prstGeom prst="rect">
            <a:avLst/>
          </a:prstGeom>
          <a:solidFill>
            <a:schemeClr val="accent4">
              <a:lumMod val="60000"/>
              <a:lumOff val="40000"/>
            </a:schemeClr>
          </a:solidFill>
        </p:spPr>
        <p:txBody>
          <a:bodyPr wrap="square">
            <a:spAutoFit/>
          </a:bodyPr>
          <a:lstStyle/>
          <a:p>
            <a:r>
              <a:rPr lang="de-DE" sz="2400" dirty="0"/>
              <a:t>2.2 Urteilskompetenz </a:t>
            </a:r>
          </a:p>
          <a:p>
            <a:r>
              <a:rPr lang="de-DE" sz="2400" dirty="0"/>
              <a:t>2. unter Berücksichtigung unterschiedlicher Perspektiven eigenständig Urteile </a:t>
            </a:r>
            <a:r>
              <a:rPr lang="de-DE" sz="2400" dirty="0" err="1"/>
              <a:t>kriterienorientiert</a:t>
            </a:r>
            <a:r>
              <a:rPr lang="de-DE" sz="2400" dirty="0"/>
              <a:t> formulieren (zum Beispiel Effizienz, Effektivität, Legalität, Legitimität, Gerechtigkeit, Nachhaltigkeit, Transparenz, Repräsentation, Partizipation) und dabei die zugrunde gelegten Wertvorstellungen offenlegen </a:t>
            </a:r>
            <a:endParaRPr lang="de-DE" sz="2400" dirty="0">
              <a:effectLst/>
            </a:endParaRPr>
          </a:p>
        </p:txBody>
      </p:sp>
      <p:sp>
        <p:nvSpPr>
          <p:cNvPr id="3" name="Rechteck 2"/>
          <p:cNvSpPr/>
          <p:nvPr/>
        </p:nvSpPr>
        <p:spPr>
          <a:xfrm>
            <a:off x="446809" y="2281672"/>
            <a:ext cx="1425285" cy="22894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600" b="1" dirty="0"/>
              <a:t>P</a:t>
            </a:r>
          </a:p>
        </p:txBody>
      </p:sp>
      <p:sp>
        <p:nvSpPr>
          <p:cNvPr id="7" name="Rechteck 6"/>
          <p:cNvSpPr/>
          <p:nvPr/>
        </p:nvSpPr>
        <p:spPr>
          <a:xfrm>
            <a:off x="2919845" y="4571170"/>
            <a:ext cx="8645236" cy="1200329"/>
          </a:xfrm>
          <a:prstGeom prst="rect">
            <a:avLst/>
          </a:prstGeom>
          <a:solidFill>
            <a:schemeClr val="accent2">
              <a:lumMod val="60000"/>
              <a:lumOff val="40000"/>
            </a:schemeClr>
          </a:solidFill>
        </p:spPr>
        <p:txBody>
          <a:bodyPr wrap="square">
            <a:spAutoFit/>
          </a:bodyPr>
          <a:lstStyle/>
          <a:p>
            <a:r>
              <a:rPr lang="de-DE" sz="2400" dirty="0"/>
              <a:t>Aussagen, Vorschläge oder Maßnahmen beurteilen, ein begründetes Werturteil formulieren und die dabei zugrunde gelegten Wertmaßstäbe offenlegen</a:t>
            </a:r>
            <a:endParaRPr lang="de-DE" sz="2400" dirty="0">
              <a:effectLst/>
            </a:endParaRPr>
          </a:p>
        </p:txBody>
      </p:sp>
      <p:sp>
        <p:nvSpPr>
          <p:cNvPr id="8" name="Rechteck 7"/>
          <p:cNvSpPr/>
          <p:nvPr/>
        </p:nvSpPr>
        <p:spPr>
          <a:xfrm>
            <a:off x="446809" y="4571169"/>
            <a:ext cx="2473036" cy="12003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dirty="0">
                <a:solidFill>
                  <a:schemeClr val="tx1"/>
                </a:solidFill>
              </a:rPr>
              <a:t>Bewerten</a:t>
            </a:r>
          </a:p>
        </p:txBody>
      </p:sp>
    </p:spTree>
    <p:extLst>
      <p:ext uri="{BB962C8B-B14F-4D97-AF65-F5344CB8AC3E}">
        <p14:creationId xmlns:p14="http://schemas.microsoft.com/office/powerpoint/2010/main" val="2959083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696191" y="809858"/>
            <a:ext cx="10609117" cy="2031325"/>
          </a:xfrm>
          <a:prstGeom prst="rect">
            <a:avLst/>
          </a:prstGeom>
        </p:spPr>
        <p:txBody>
          <a:bodyPr wrap="square">
            <a:spAutoFit/>
          </a:bodyPr>
          <a:lstStyle/>
          <a:p>
            <a:r>
              <a:rPr lang="de-DE" b="1" dirty="0"/>
              <a:t>3.1.3.3 Politischer Willensbildungsprozess in Deutschland</a:t>
            </a:r>
          </a:p>
          <a:p>
            <a:r>
              <a:rPr lang="de-DE" dirty="0"/>
              <a:t>Die Schülerinnen und Schüler können Antworten auf die Fragen finden, welche Möglichkeiten Bürger haben, ihre Interessen in den politischen Entscheidungsprozess einzubringen (Macht und Entscheidung), und wie das Grundgesetz die Teilhabe regelt (Regeln und Recht), welchen Beitrag die Beteiligungsverfahren zum demokratischen und gewaltfreien Lösen von Interessenkonflikten leisten, wie die Demokratie gesichert und geschützt werden kann (Interessen und Gemeinwohl) und welche Bedeutung Medien für eine demokratische Gesellschaft haben (Privatheit und Öffentlichkeit).</a:t>
            </a:r>
            <a:endParaRPr lang="de-DE" dirty="0">
              <a:effectLst/>
            </a:endParaRPr>
          </a:p>
        </p:txBody>
      </p:sp>
      <p:sp>
        <p:nvSpPr>
          <p:cNvPr id="4" name="Rechteck 3"/>
          <p:cNvSpPr/>
          <p:nvPr/>
        </p:nvSpPr>
        <p:spPr>
          <a:xfrm>
            <a:off x="696191" y="2988117"/>
            <a:ext cx="2628900" cy="923330"/>
          </a:xfrm>
          <a:prstGeom prst="rect">
            <a:avLst/>
          </a:prstGeom>
          <a:solidFill>
            <a:schemeClr val="accent4">
              <a:lumMod val="40000"/>
              <a:lumOff val="60000"/>
            </a:schemeClr>
          </a:solidFill>
        </p:spPr>
        <p:txBody>
          <a:bodyPr wrap="square">
            <a:spAutoFit/>
          </a:bodyPr>
          <a:lstStyle/>
          <a:p>
            <a:r>
              <a:rPr lang="de-DE" dirty="0"/>
              <a:t>(1) Partizipationsmöglich-</a:t>
            </a:r>
            <a:r>
              <a:rPr lang="de-DE" dirty="0" err="1"/>
              <a:t>keiten</a:t>
            </a:r>
            <a:r>
              <a:rPr lang="de-DE" dirty="0"/>
              <a:t> beschreiben (Art. 5, 8, 9, 20, 21, 38 GG)</a:t>
            </a:r>
            <a:endParaRPr lang="de-DE" dirty="0">
              <a:effectLst/>
            </a:endParaRPr>
          </a:p>
        </p:txBody>
      </p:sp>
      <p:sp>
        <p:nvSpPr>
          <p:cNvPr id="5" name="Rechteck 4"/>
          <p:cNvSpPr/>
          <p:nvPr/>
        </p:nvSpPr>
        <p:spPr>
          <a:xfrm>
            <a:off x="3446318" y="2998785"/>
            <a:ext cx="2628900" cy="923330"/>
          </a:xfrm>
          <a:prstGeom prst="rect">
            <a:avLst/>
          </a:prstGeom>
          <a:solidFill>
            <a:schemeClr val="accent4">
              <a:lumMod val="40000"/>
              <a:lumOff val="60000"/>
            </a:schemeClr>
          </a:solidFill>
        </p:spPr>
        <p:txBody>
          <a:bodyPr wrap="square">
            <a:spAutoFit/>
          </a:bodyPr>
          <a:lstStyle/>
          <a:p>
            <a:r>
              <a:rPr lang="de-DE" dirty="0"/>
              <a:t>(2) Auswirkungen digitaler Medien auf die politische Willensbildung erläutern</a:t>
            </a:r>
            <a:endParaRPr lang="de-DE" dirty="0">
              <a:effectLst/>
            </a:endParaRPr>
          </a:p>
        </p:txBody>
      </p:sp>
      <p:sp>
        <p:nvSpPr>
          <p:cNvPr id="7" name="Rechteck 6"/>
          <p:cNvSpPr/>
          <p:nvPr/>
        </p:nvSpPr>
        <p:spPr>
          <a:xfrm>
            <a:off x="6196445" y="2998785"/>
            <a:ext cx="2628900" cy="923330"/>
          </a:xfrm>
          <a:prstGeom prst="rect">
            <a:avLst/>
          </a:prstGeom>
          <a:solidFill>
            <a:schemeClr val="accent4">
              <a:lumMod val="40000"/>
              <a:lumOff val="60000"/>
            </a:schemeClr>
          </a:solidFill>
        </p:spPr>
        <p:txBody>
          <a:bodyPr wrap="square">
            <a:spAutoFit/>
          </a:bodyPr>
          <a:lstStyle/>
          <a:p>
            <a:r>
              <a:rPr lang="de-DE" dirty="0"/>
              <a:t>(3) Parteien, Verbände und Bürgerinitiativen vergleichen</a:t>
            </a:r>
          </a:p>
        </p:txBody>
      </p:sp>
      <p:sp>
        <p:nvSpPr>
          <p:cNvPr id="8" name="Rechteck 7"/>
          <p:cNvSpPr/>
          <p:nvPr/>
        </p:nvSpPr>
        <p:spPr>
          <a:xfrm>
            <a:off x="8946572" y="2998785"/>
            <a:ext cx="2628900" cy="646331"/>
          </a:xfrm>
          <a:prstGeom prst="rect">
            <a:avLst/>
          </a:prstGeom>
          <a:solidFill>
            <a:schemeClr val="accent4">
              <a:lumMod val="40000"/>
              <a:lumOff val="60000"/>
            </a:schemeClr>
          </a:solidFill>
        </p:spPr>
        <p:txBody>
          <a:bodyPr wrap="square">
            <a:spAutoFit/>
          </a:bodyPr>
          <a:lstStyle/>
          <a:p>
            <a:r>
              <a:rPr lang="de-DE" dirty="0"/>
              <a:t>(4) das Wahlsystem zum Bundestag erklären</a:t>
            </a:r>
            <a:endParaRPr lang="de-DE" dirty="0">
              <a:effectLst/>
            </a:endParaRPr>
          </a:p>
        </p:txBody>
      </p:sp>
      <p:sp>
        <p:nvSpPr>
          <p:cNvPr id="9" name="Rechteck 8"/>
          <p:cNvSpPr/>
          <p:nvPr/>
        </p:nvSpPr>
        <p:spPr>
          <a:xfrm>
            <a:off x="696191" y="4058381"/>
            <a:ext cx="2628900" cy="646331"/>
          </a:xfrm>
          <a:prstGeom prst="rect">
            <a:avLst/>
          </a:prstGeom>
          <a:solidFill>
            <a:schemeClr val="accent4">
              <a:lumMod val="40000"/>
              <a:lumOff val="60000"/>
            </a:schemeClr>
          </a:solidFill>
        </p:spPr>
        <p:txBody>
          <a:bodyPr wrap="square">
            <a:spAutoFit/>
          </a:bodyPr>
          <a:lstStyle/>
          <a:p>
            <a:r>
              <a:rPr lang="de-DE" dirty="0"/>
              <a:t>(5) Aufgaben der Parteien erläutern </a:t>
            </a:r>
            <a:endParaRPr lang="de-DE" dirty="0">
              <a:effectLst/>
            </a:endParaRPr>
          </a:p>
        </p:txBody>
      </p:sp>
      <p:sp>
        <p:nvSpPr>
          <p:cNvPr id="10" name="Rechteck 9"/>
          <p:cNvSpPr/>
          <p:nvPr/>
        </p:nvSpPr>
        <p:spPr>
          <a:xfrm>
            <a:off x="3446318" y="4057749"/>
            <a:ext cx="2628900" cy="1200329"/>
          </a:xfrm>
          <a:prstGeom prst="rect">
            <a:avLst/>
          </a:prstGeom>
          <a:solidFill>
            <a:schemeClr val="accent4">
              <a:lumMod val="40000"/>
              <a:lumOff val="60000"/>
            </a:schemeClr>
          </a:solidFill>
        </p:spPr>
        <p:txBody>
          <a:bodyPr wrap="square">
            <a:spAutoFit/>
          </a:bodyPr>
          <a:lstStyle/>
          <a:p>
            <a:r>
              <a:rPr lang="de-DE" dirty="0"/>
              <a:t>(6) in einem Politikfeld die von Parteien vertretenen Positionen mithilfe von Material vergleichen</a:t>
            </a:r>
          </a:p>
        </p:txBody>
      </p:sp>
      <p:sp>
        <p:nvSpPr>
          <p:cNvPr id="11" name="Rechteck 10"/>
          <p:cNvSpPr/>
          <p:nvPr/>
        </p:nvSpPr>
        <p:spPr>
          <a:xfrm>
            <a:off x="6196445" y="4057749"/>
            <a:ext cx="2628900" cy="1200329"/>
          </a:xfrm>
          <a:prstGeom prst="rect">
            <a:avLst/>
          </a:prstGeom>
          <a:solidFill>
            <a:schemeClr val="accent4">
              <a:lumMod val="40000"/>
              <a:lumOff val="60000"/>
            </a:schemeClr>
          </a:solidFill>
        </p:spPr>
        <p:txBody>
          <a:bodyPr wrap="square">
            <a:spAutoFit/>
          </a:bodyPr>
          <a:lstStyle/>
          <a:p>
            <a:r>
              <a:rPr lang="de-DE" dirty="0"/>
              <a:t>(7) die Aufgaben der Medien in einer demokratischen Gesellschaft erläutern</a:t>
            </a:r>
          </a:p>
        </p:txBody>
      </p:sp>
      <p:sp>
        <p:nvSpPr>
          <p:cNvPr id="12" name="Rechteck 11"/>
          <p:cNvSpPr/>
          <p:nvPr/>
        </p:nvSpPr>
        <p:spPr>
          <a:xfrm>
            <a:off x="8946572" y="3766449"/>
            <a:ext cx="2628900" cy="923330"/>
          </a:xfrm>
          <a:prstGeom prst="rect">
            <a:avLst/>
          </a:prstGeom>
          <a:solidFill>
            <a:schemeClr val="accent4">
              <a:lumMod val="40000"/>
              <a:lumOff val="60000"/>
            </a:schemeClr>
          </a:solidFill>
        </p:spPr>
        <p:txBody>
          <a:bodyPr wrap="square">
            <a:spAutoFit/>
          </a:bodyPr>
          <a:lstStyle/>
          <a:p>
            <a:r>
              <a:rPr lang="de-DE" dirty="0"/>
              <a:t>(8) die Bedeutung der Pressefreiheit für die Demokratie erläutern</a:t>
            </a:r>
            <a:endParaRPr lang="de-DE" dirty="0">
              <a:effectLst/>
            </a:endParaRPr>
          </a:p>
        </p:txBody>
      </p:sp>
      <p:sp>
        <p:nvSpPr>
          <p:cNvPr id="13" name="Rechteck 12"/>
          <p:cNvSpPr/>
          <p:nvPr/>
        </p:nvSpPr>
        <p:spPr>
          <a:xfrm>
            <a:off x="696189" y="5392618"/>
            <a:ext cx="2628900" cy="923330"/>
          </a:xfrm>
          <a:prstGeom prst="rect">
            <a:avLst/>
          </a:prstGeom>
          <a:solidFill>
            <a:schemeClr val="accent4">
              <a:lumMod val="40000"/>
              <a:lumOff val="60000"/>
            </a:schemeClr>
          </a:solidFill>
        </p:spPr>
        <p:txBody>
          <a:bodyPr wrap="square">
            <a:spAutoFit/>
          </a:bodyPr>
          <a:lstStyle/>
          <a:p>
            <a:r>
              <a:rPr lang="de-DE" dirty="0"/>
              <a:t>(9) Kennzeichen von politischem Extremismus erläutern</a:t>
            </a:r>
            <a:endParaRPr lang="de-DE" dirty="0">
              <a:effectLst/>
            </a:endParaRPr>
          </a:p>
        </p:txBody>
      </p:sp>
      <p:sp>
        <p:nvSpPr>
          <p:cNvPr id="14" name="Rechteck 13"/>
          <p:cNvSpPr/>
          <p:nvPr/>
        </p:nvSpPr>
        <p:spPr>
          <a:xfrm>
            <a:off x="3446317" y="5393712"/>
            <a:ext cx="5379027" cy="923330"/>
          </a:xfrm>
          <a:prstGeom prst="rect">
            <a:avLst/>
          </a:prstGeom>
          <a:solidFill>
            <a:schemeClr val="accent4">
              <a:lumMod val="40000"/>
              <a:lumOff val="60000"/>
            </a:schemeClr>
          </a:solidFill>
        </p:spPr>
        <p:txBody>
          <a:bodyPr wrap="square">
            <a:spAutoFit/>
          </a:bodyPr>
          <a:lstStyle/>
          <a:p>
            <a:r>
              <a:rPr lang="de-DE" dirty="0"/>
              <a:t>(10) die Bedeutung von Zivilcourage und zivilgesellschaftlichem Engagement für den Erhalt der demokratischen Gesellschaft erläutern</a:t>
            </a:r>
            <a:endParaRPr lang="de-DE" dirty="0">
              <a:effectLst/>
            </a:endParaRPr>
          </a:p>
        </p:txBody>
      </p:sp>
      <p:sp>
        <p:nvSpPr>
          <p:cNvPr id="15" name="Rechteck 14"/>
          <p:cNvSpPr/>
          <p:nvPr/>
        </p:nvSpPr>
        <p:spPr>
          <a:xfrm>
            <a:off x="8946571" y="4842021"/>
            <a:ext cx="2628900" cy="1477328"/>
          </a:xfrm>
          <a:prstGeom prst="rect">
            <a:avLst/>
          </a:prstGeom>
          <a:solidFill>
            <a:schemeClr val="accent4">
              <a:lumMod val="40000"/>
              <a:lumOff val="60000"/>
            </a:schemeClr>
          </a:solidFill>
        </p:spPr>
        <p:txBody>
          <a:bodyPr wrap="square">
            <a:spAutoFit/>
          </a:bodyPr>
          <a:lstStyle/>
          <a:p>
            <a:r>
              <a:rPr lang="de-DE" dirty="0"/>
              <a:t>(11) Möglichkeiten der Bürger, ihre Interessen in den politischen Entscheidungsprozess einzubringen, bewerten</a:t>
            </a:r>
            <a:endParaRPr lang="de-DE" dirty="0">
              <a:effectLst/>
            </a:endParaRPr>
          </a:p>
        </p:txBody>
      </p:sp>
    </p:spTree>
    <p:extLst>
      <p:ext uri="{BB962C8B-B14F-4D97-AF65-F5344CB8AC3E}">
        <p14:creationId xmlns:p14="http://schemas.microsoft.com/office/powerpoint/2010/main" val="2116404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696191" y="809858"/>
            <a:ext cx="10609117" cy="2031325"/>
          </a:xfrm>
          <a:prstGeom prst="rect">
            <a:avLst/>
          </a:prstGeom>
        </p:spPr>
        <p:txBody>
          <a:bodyPr wrap="square">
            <a:spAutoFit/>
          </a:bodyPr>
          <a:lstStyle/>
          <a:p>
            <a:r>
              <a:rPr lang="de-DE" b="1" dirty="0"/>
              <a:t>3.1.3.3 Politischer Willensbildungsprozess in Deutschland</a:t>
            </a:r>
          </a:p>
          <a:p>
            <a:r>
              <a:rPr lang="de-DE" dirty="0"/>
              <a:t>Die Schülerinnen und Schüler können Antworten auf die Fragen finden, welche Möglichkeiten Bürger haben, ihre Interessen in den politischen Entscheidungsprozess einzubringen (Macht und Entscheidung), und wie das Grundgesetz die Teilhabe regelt (Regeln und Recht), welchen Beitrag die Beteiligungsverfahren zum demokratischen und gewaltfreien Lösen von Interessenkonflikten leisten, wie die Demokratie gesichert und geschützt werden kann (Interessen und Gemeinwohl) und welche Bedeutung Medien für eine demokratische Gesellschaft haben (Privatheit und Öffentlichkeit).</a:t>
            </a:r>
            <a:endParaRPr lang="de-DE" dirty="0">
              <a:effectLst/>
            </a:endParaRPr>
          </a:p>
        </p:txBody>
      </p:sp>
      <p:sp>
        <p:nvSpPr>
          <p:cNvPr id="4" name="Rechteck 3"/>
          <p:cNvSpPr/>
          <p:nvPr/>
        </p:nvSpPr>
        <p:spPr>
          <a:xfrm>
            <a:off x="696191" y="2988117"/>
            <a:ext cx="2628900" cy="923330"/>
          </a:xfrm>
          <a:prstGeom prst="rect">
            <a:avLst/>
          </a:prstGeom>
          <a:solidFill>
            <a:schemeClr val="accent4">
              <a:lumMod val="40000"/>
              <a:lumOff val="60000"/>
            </a:schemeClr>
          </a:solidFill>
        </p:spPr>
        <p:txBody>
          <a:bodyPr wrap="square">
            <a:spAutoFit/>
          </a:bodyPr>
          <a:lstStyle/>
          <a:p>
            <a:r>
              <a:rPr lang="de-DE" dirty="0"/>
              <a:t>(1) Partizipationsmöglich-</a:t>
            </a:r>
            <a:r>
              <a:rPr lang="de-DE" dirty="0" err="1"/>
              <a:t>keiten</a:t>
            </a:r>
            <a:r>
              <a:rPr lang="de-DE" dirty="0"/>
              <a:t> beschreiben (Art. 5, 8, 9, 20, 21, 38 GG)</a:t>
            </a:r>
            <a:endParaRPr lang="de-DE" dirty="0">
              <a:effectLst/>
            </a:endParaRPr>
          </a:p>
        </p:txBody>
      </p:sp>
      <p:sp>
        <p:nvSpPr>
          <p:cNvPr id="5" name="Rechteck 4"/>
          <p:cNvSpPr/>
          <p:nvPr/>
        </p:nvSpPr>
        <p:spPr>
          <a:xfrm>
            <a:off x="3446318" y="2998785"/>
            <a:ext cx="2628900" cy="923330"/>
          </a:xfrm>
          <a:prstGeom prst="rect">
            <a:avLst/>
          </a:prstGeom>
          <a:solidFill>
            <a:schemeClr val="accent4">
              <a:lumMod val="40000"/>
              <a:lumOff val="60000"/>
            </a:schemeClr>
          </a:solidFill>
        </p:spPr>
        <p:txBody>
          <a:bodyPr wrap="square">
            <a:spAutoFit/>
          </a:bodyPr>
          <a:lstStyle/>
          <a:p>
            <a:r>
              <a:rPr lang="de-DE" dirty="0"/>
              <a:t>(2) Auswirkungen digitaler Medien auf die politische Willensbildung erläutern</a:t>
            </a:r>
            <a:endParaRPr lang="de-DE" dirty="0">
              <a:effectLst/>
            </a:endParaRPr>
          </a:p>
        </p:txBody>
      </p:sp>
      <p:sp>
        <p:nvSpPr>
          <p:cNvPr id="7" name="Rechteck 6"/>
          <p:cNvSpPr/>
          <p:nvPr/>
        </p:nvSpPr>
        <p:spPr>
          <a:xfrm>
            <a:off x="6196445" y="2998785"/>
            <a:ext cx="2628900" cy="923330"/>
          </a:xfrm>
          <a:prstGeom prst="rect">
            <a:avLst/>
          </a:prstGeom>
          <a:solidFill>
            <a:schemeClr val="accent4">
              <a:lumMod val="40000"/>
              <a:lumOff val="60000"/>
            </a:schemeClr>
          </a:solidFill>
        </p:spPr>
        <p:txBody>
          <a:bodyPr wrap="square">
            <a:spAutoFit/>
          </a:bodyPr>
          <a:lstStyle/>
          <a:p>
            <a:r>
              <a:rPr lang="de-DE" dirty="0"/>
              <a:t>(3) Parteien, Verbände und Bürgerinitiativen vergleichen</a:t>
            </a:r>
          </a:p>
        </p:txBody>
      </p:sp>
      <p:sp>
        <p:nvSpPr>
          <p:cNvPr id="8" name="Rechteck 7"/>
          <p:cNvSpPr/>
          <p:nvPr/>
        </p:nvSpPr>
        <p:spPr>
          <a:xfrm>
            <a:off x="8946572" y="2998785"/>
            <a:ext cx="2628900" cy="646331"/>
          </a:xfrm>
          <a:prstGeom prst="rect">
            <a:avLst/>
          </a:prstGeom>
          <a:solidFill>
            <a:schemeClr val="accent4">
              <a:lumMod val="40000"/>
              <a:lumOff val="60000"/>
            </a:schemeClr>
          </a:solidFill>
        </p:spPr>
        <p:txBody>
          <a:bodyPr wrap="square">
            <a:spAutoFit/>
          </a:bodyPr>
          <a:lstStyle/>
          <a:p>
            <a:r>
              <a:rPr lang="de-DE" dirty="0"/>
              <a:t>(4) das Wahlsystem zum Bundestag erklären</a:t>
            </a:r>
            <a:endParaRPr lang="de-DE" dirty="0">
              <a:effectLst/>
            </a:endParaRPr>
          </a:p>
        </p:txBody>
      </p:sp>
      <p:sp>
        <p:nvSpPr>
          <p:cNvPr id="9" name="Rechteck 8"/>
          <p:cNvSpPr/>
          <p:nvPr/>
        </p:nvSpPr>
        <p:spPr>
          <a:xfrm>
            <a:off x="696191" y="4058381"/>
            <a:ext cx="2628900" cy="646331"/>
          </a:xfrm>
          <a:prstGeom prst="rect">
            <a:avLst/>
          </a:prstGeom>
          <a:solidFill>
            <a:schemeClr val="accent4">
              <a:lumMod val="40000"/>
              <a:lumOff val="60000"/>
            </a:schemeClr>
          </a:solidFill>
        </p:spPr>
        <p:txBody>
          <a:bodyPr wrap="square">
            <a:spAutoFit/>
          </a:bodyPr>
          <a:lstStyle/>
          <a:p>
            <a:r>
              <a:rPr lang="de-DE" dirty="0"/>
              <a:t>(5) Aufgaben der Parteien erläutern </a:t>
            </a:r>
            <a:endParaRPr lang="de-DE" dirty="0">
              <a:effectLst/>
            </a:endParaRPr>
          </a:p>
        </p:txBody>
      </p:sp>
      <p:sp>
        <p:nvSpPr>
          <p:cNvPr id="10" name="Rechteck 9"/>
          <p:cNvSpPr/>
          <p:nvPr/>
        </p:nvSpPr>
        <p:spPr>
          <a:xfrm>
            <a:off x="3446318" y="4057749"/>
            <a:ext cx="2628900" cy="1200329"/>
          </a:xfrm>
          <a:prstGeom prst="rect">
            <a:avLst/>
          </a:prstGeom>
          <a:solidFill>
            <a:schemeClr val="accent4">
              <a:lumMod val="40000"/>
              <a:lumOff val="60000"/>
            </a:schemeClr>
          </a:solidFill>
        </p:spPr>
        <p:txBody>
          <a:bodyPr wrap="square">
            <a:spAutoFit/>
          </a:bodyPr>
          <a:lstStyle/>
          <a:p>
            <a:r>
              <a:rPr lang="de-DE" dirty="0"/>
              <a:t>(6) in einem Politikfeld die von Parteien vertretenen Positionen mithilfe von Material vergleichen</a:t>
            </a:r>
          </a:p>
        </p:txBody>
      </p:sp>
      <p:sp>
        <p:nvSpPr>
          <p:cNvPr id="11" name="Rechteck 10"/>
          <p:cNvSpPr/>
          <p:nvPr/>
        </p:nvSpPr>
        <p:spPr>
          <a:xfrm>
            <a:off x="6196445" y="4057749"/>
            <a:ext cx="2628900" cy="1200329"/>
          </a:xfrm>
          <a:prstGeom prst="rect">
            <a:avLst/>
          </a:prstGeom>
          <a:solidFill>
            <a:schemeClr val="accent4">
              <a:lumMod val="40000"/>
              <a:lumOff val="60000"/>
            </a:schemeClr>
          </a:solidFill>
        </p:spPr>
        <p:txBody>
          <a:bodyPr wrap="square">
            <a:spAutoFit/>
          </a:bodyPr>
          <a:lstStyle/>
          <a:p>
            <a:r>
              <a:rPr lang="de-DE" dirty="0"/>
              <a:t>(7) die Aufgaben der Medien in einer demokratischen Gesellschaft erläutern</a:t>
            </a:r>
          </a:p>
        </p:txBody>
      </p:sp>
      <p:sp>
        <p:nvSpPr>
          <p:cNvPr id="12" name="Rechteck 11"/>
          <p:cNvSpPr/>
          <p:nvPr/>
        </p:nvSpPr>
        <p:spPr>
          <a:xfrm>
            <a:off x="8946572" y="3766449"/>
            <a:ext cx="2628900" cy="923330"/>
          </a:xfrm>
          <a:prstGeom prst="rect">
            <a:avLst/>
          </a:prstGeom>
          <a:solidFill>
            <a:schemeClr val="accent4">
              <a:lumMod val="40000"/>
              <a:lumOff val="60000"/>
            </a:schemeClr>
          </a:solidFill>
        </p:spPr>
        <p:txBody>
          <a:bodyPr wrap="square">
            <a:spAutoFit/>
          </a:bodyPr>
          <a:lstStyle/>
          <a:p>
            <a:r>
              <a:rPr lang="de-DE" dirty="0"/>
              <a:t>(8) die Bedeutung der Pressefreiheit für die Demokratie erläutern</a:t>
            </a:r>
            <a:endParaRPr lang="de-DE" dirty="0">
              <a:effectLst/>
            </a:endParaRPr>
          </a:p>
        </p:txBody>
      </p:sp>
      <p:sp>
        <p:nvSpPr>
          <p:cNvPr id="13" name="Rechteck 12"/>
          <p:cNvSpPr/>
          <p:nvPr/>
        </p:nvSpPr>
        <p:spPr>
          <a:xfrm>
            <a:off x="696189" y="5392618"/>
            <a:ext cx="2628900" cy="923330"/>
          </a:xfrm>
          <a:prstGeom prst="rect">
            <a:avLst/>
          </a:prstGeom>
          <a:solidFill>
            <a:schemeClr val="accent4">
              <a:lumMod val="40000"/>
              <a:lumOff val="60000"/>
            </a:schemeClr>
          </a:solidFill>
        </p:spPr>
        <p:txBody>
          <a:bodyPr wrap="square">
            <a:spAutoFit/>
          </a:bodyPr>
          <a:lstStyle/>
          <a:p>
            <a:r>
              <a:rPr lang="de-DE" dirty="0"/>
              <a:t>(9) Kennzeichen von politischem Extremismus erläutern</a:t>
            </a:r>
            <a:endParaRPr lang="de-DE" dirty="0">
              <a:effectLst/>
            </a:endParaRPr>
          </a:p>
        </p:txBody>
      </p:sp>
      <p:sp>
        <p:nvSpPr>
          <p:cNvPr id="14" name="Rechteck 13"/>
          <p:cNvSpPr/>
          <p:nvPr/>
        </p:nvSpPr>
        <p:spPr>
          <a:xfrm>
            <a:off x="3446317" y="5393712"/>
            <a:ext cx="5379027" cy="923330"/>
          </a:xfrm>
          <a:prstGeom prst="rect">
            <a:avLst/>
          </a:prstGeom>
          <a:solidFill>
            <a:schemeClr val="accent4">
              <a:lumMod val="40000"/>
              <a:lumOff val="60000"/>
            </a:schemeClr>
          </a:solidFill>
        </p:spPr>
        <p:txBody>
          <a:bodyPr wrap="square">
            <a:spAutoFit/>
          </a:bodyPr>
          <a:lstStyle/>
          <a:p>
            <a:r>
              <a:rPr lang="de-DE" dirty="0"/>
              <a:t>(10) die Bedeutung von Zivilcourage und zivilgesellschaftlichem Engagement für den Erhalt der demokratischen Gesellschaft erläutern</a:t>
            </a:r>
            <a:endParaRPr lang="de-DE" dirty="0">
              <a:effectLst/>
            </a:endParaRPr>
          </a:p>
        </p:txBody>
      </p:sp>
      <p:sp>
        <p:nvSpPr>
          <p:cNvPr id="15" name="Rechteck 14"/>
          <p:cNvSpPr/>
          <p:nvPr/>
        </p:nvSpPr>
        <p:spPr>
          <a:xfrm>
            <a:off x="8946571" y="4842021"/>
            <a:ext cx="2628900" cy="1477328"/>
          </a:xfrm>
          <a:prstGeom prst="rect">
            <a:avLst/>
          </a:prstGeom>
          <a:solidFill>
            <a:schemeClr val="accent4">
              <a:lumMod val="40000"/>
              <a:lumOff val="60000"/>
            </a:schemeClr>
          </a:solidFill>
        </p:spPr>
        <p:txBody>
          <a:bodyPr wrap="square">
            <a:spAutoFit/>
          </a:bodyPr>
          <a:lstStyle/>
          <a:p>
            <a:r>
              <a:rPr lang="de-DE" dirty="0">
                <a:solidFill>
                  <a:srgbClr val="FF0000"/>
                </a:solidFill>
              </a:rPr>
              <a:t>(11) Möglichkeiten der Bürger, ihre Interessen in den politischen Entscheidungsprozess einzubringen, bewerten</a:t>
            </a:r>
            <a:endParaRPr lang="de-DE" dirty="0">
              <a:solidFill>
                <a:srgbClr val="FF0000"/>
              </a:solidFill>
              <a:effectLst/>
            </a:endParaRPr>
          </a:p>
        </p:txBody>
      </p:sp>
    </p:spTree>
    <p:extLst>
      <p:ext uri="{BB962C8B-B14F-4D97-AF65-F5344CB8AC3E}">
        <p14:creationId xmlns:p14="http://schemas.microsoft.com/office/powerpoint/2010/main" val="1459103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feil nach rechts 16"/>
          <p:cNvSpPr/>
          <p:nvPr/>
        </p:nvSpPr>
        <p:spPr>
          <a:xfrm rot="5400000">
            <a:off x="7461752" y="3822176"/>
            <a:ext cx="4266529" cy="342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Pfeil nach rechts 15"/>
          <p:cNvSpPr/>
          <p:nvPr/>
        </p:nvSpPr>
        <p:spPr>
          <a:xfrm rot="5400000">
            <a:off x="4059221" y="3822176"/>
            <a:ext cx="4266529" cy="342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Pfeil nach rechts 1"/>
          <p:cNvSpPr/>
          <p:nvPr/>
        </p:nvSpPr>
        <p:spPr>
          <a:xfrm rot="5400000">
            <a:off x="656690" y="3822176"/>
            <a:ext cx="4266529" cy="3424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Rechteck 2"/>
          <p:cNvSpPr/>
          <p:nvPr/>
        </p:nvSpPr>
        <p:spPr>
          <a:xfrm>
            <a:off x="696191" y="809858"/>
            <a:ext cx="10609117" cy="369332"/>
          </a:xfrm>
          <a:prstGeom prst="rect">
            <a:avLst/>
          </a:prstGeom>
        </p:spPr>
        <p:txBody>
          <a:bodyPr wrap="square">
            <a:spAutoFit/>
          </a:bodyPr>
          <a:lstStyle/>
          <a:p>
            <a:r>
              <a:rPr lang="de-DE" b="1" dirty="0"/>
              <a:t>3.1.3.3 Politischer Willensbildungsprozess in Deutschland</a:t>
            </a:r>
          </a:p>
        </p:txBody>
      </p:sp>
      <p:sp>
        <p:nvSpPr>
          <p:cNvPr id="4" name="Rechteck 3"/>
          <p:cNvSpPr/>
          <p:nvPr/>
        </p:nvSpPr>
        <p:spPr>
          <a:xfrm>
            <a:off x="1475505" y="1439176"/>
            <a:ext cx="9486901" cy="369332"/>
          </a:xfrm>
          <a:prstGeom prst="rect">
            <a:avLst/>
          </a:prstGeom>
          <a:solidFill>
            <a:schemeClr val="accent4">
              <a:lumMod val="40000"/>
              <a:lumOff val="60000"/>
            </a:schemeClr>
          </a:solidFill>
        </p:spPr>
        <p:txBody>
          <a:bodyPr wrap="square">
            <a:spAutoFit/>
          </a:bodyPr>
          <a:lstStyle/>
          <a:p>
            <a:pPr marL="342900" indent="-342900">
              <a:buAutoNum type="arabicParenBoth"/>
            </a:pPr>
            <a:r>
              <a:rPr lang="de-DE" dirty="0"/>
              <a:t>Partizipationsmöglichkeiten beschreiben (Art. 5, 8, 9, 20, 21, 38 GG)</a:t>
            </a:r>
            <a:endParaRPr lang="de-DE" dirty="0">
              <a:effectLst/>
            </a:endParaRPr>
          </a:p>
        </p:txBody>
      </p:sp>
      <p:sp>
        <p:nvSpPr>
          <p:cNvPr id="5" name="Rechteck 4"/>
          <p:cNvSpPr/>
          <p:nvPr/>
        </p:nvSpPr>
        <p:spPr>
          <a:xfrm>
            <a:off x="4904506" y="2240039"/>
            <a:ext cx="2628900" cy="923330"/>
          </a:xfrm>
          <a:prstGeom prst="rect">
            <a:avLst/>
          </a:prstGeom>
          <a:solidFill>
            <a:schemeClr val="accent4">
              <a:lumMod val="40000"/>
              <a:lumOff val="60000"/>
            </a:schemeClr>
          </a:solidFill>
        </p:spPr>
        <p:txBody>
          <a:bodyPr wrap="square">
            <a:spAutoFit/>
          </a:bodyPr>
          <a:lstStyle/>
          <a:p>
            <a:r>
              <a:rPr lang="de-DE" dirty="0"/>
              <a:t>(2) Auswirkungen digitaler Medien auf die politische Willensbildung erläutern</a:t>
            </a:r>
            <a:endParaRPr lang="de-DE" dirty="0">
              <a:effectLst/>
            </a:endParaRPr>
          </a:p>
        </p:txBody>
      </p:sp>
      <p:sp>
        <p:nvSpPr>
          <p:cNvPr id="7" name="Rechteck 6"/>
          <p:cNvSpPr/>
          <p:nvPr/>
        </p:nvSpPr>
        <p:spPr>
          <a:xfrm>
            <a:off x="1475505" y="2235642"/>
            <a:ext cx="2628900" cy="923330"/>
          </a:xfrm>
          <a:prstGeom prst="rect">
            <a:avLst/>
          </a:prstGeom>
          <a:solidFill>
            <a:schemeClr val="accent4">
              <a:lumMod val="40000"/>
              <a:lumOff val="60000"/>
            </a:schemeClr>
          </a:solidFill>
        </p:spPr>
        <p:txBody>
          <a:bodyPr wrap="square">
            <a:spAutoFit/>
          </a:bodyPr>
          <a:lstStyle/>
          <a:p>
            <a:r>
              <a:rPr lang="de-DE" dirty="0"/>
              <a:t>(3) Parteien, Verbände und Bürgerinitiativen vergleichen</a:t>
            </a:r>
          </a:p>
        </p:txBody>
      </p:sp>
      <p:sp>
        <p:nvSpPr>
          <p:cNvPr id="8" name="Rechteck 7"/>
          <p:cNvSpPr/>
          <p:nvPr/>
        </p:nvSpPr>
        <p:spPr>
          <a:xfrm>
            <a:off x="1475505" y="5266537"/>
            <a:ext cx="2628900" cy="646331"/>
          </a:xfrm>
          <a:prstGeom prst="rect">
            <a:avLst/>
          </a:prstGeom>
          <a:solidFill>
            <a:schemeClr val="accent4">
              <a:lumMod val="40000"/>
              <a:lumOff val="60000"/>
            </a:schemeClr>
          </a:solidFill>
        </p:spPr>
        <p:txBody>
          <a:bodyPr wrap="square">
            <a:spAutoFit/>
          </a:bodyPr>
          <a:lstStyle/>
          <a:p>
            <a:r>
              <a:rPr lang="de-DE" dirty="0"/>
              <a:t>(4) das Wahlsystem zum Bundestag erklären</a:t>
            </a:r>
            <a:endParaRPr lang="de-DE" dirty="0">
              <a:effectLst/>
            </a:endParaRPr>
          </a:p>
        </p:txBody>
      </p:sp>
      <p:sp>
        <p:nvSpPr>
          <p:cNvPr id="9" name="Rechteck 8"/>
          <p:cNvSpPr/>
          <p:nvPr/>
        </p:nvSpPr>
        <p:spPr>
          <a:xfrm>
            <a:off x="1475505" y="3242393"/>
            <a:ext cx="2628900" cy="646331"/>
          </a:xfrm>
          <a:prstGeom prst="rect">
            <a:avLst/>
          </a:prstGeom>
          <a:solidFill>
            <a:schemeClr val="accent4">
              <a:lumMod val="40000"/>
              <a:lumOff val="60000"/>
            </a:schemeClr>
          </a:solidFill>
        </p:spPr>
        <p:txBody>
          <a:bodyPr wrap="square">
            <a:spAutoFit/>
          </a:bodyPr>
          <a:lstStyle/>
          <a:p>
            <a:r>
              <a:rPr lang="de-DE" dirty="0"/>
              <a:t>(5) Aufgaben der Parteien erläutern </a:t>
            </a:r>
            <a:endParaRPr lang="de-DE" dirty="0">
              <a:effectLst/>
            </a:endParaRPr>
          </a:p>
        </p:txBody>
      </p:sp>
      <p:sp>
        <p:nvSpPr>
          <p:cNvPr id="10" name="Rechteck 9"/>
          <p:cNvSpPr/>
          <p:nvPr/>
        </p:nvSpPr>
        <p:spPr>
          <a:xfrm>
            <a:off x="1475505" y="3977466"/>
            <a:ext cx="2628900" cy="1200329"/>
          </a:xfrm>
          <a:prstGeom prst="rect">
            <a:avLst/>
          </a:prstGeom>
          <a:solidFill>
            <a:schemeClr val="accent4">
              <a:lumMod val="40000"/>
              <a:lumOff val="60000"/>
            </a:schemeClr>
          </a:solidFill>
        </p:spPr>
        <p:txBody>
          <a:bodyPr wrap="square">
            <a:spAutoFit/>
          </a:bodyPr>
          <a:lstStyle/>
          <a:p>
            <a:r>
              <a:rPr lang="de-DE" dirty="0"/>
              <a:t>(6) in einem Politikfeld die von Parteien vertretenen Positionen mithilfe von Material vergleichen</a:t>
            </a:r>
          </a:p>
        </p:txBody>
      </p:sp>
      <p:sp>
        <p:nvSpPr>
          <p:cNvPr id="11" name="Rechteck 10"/>
          <p:cNvSpPr/>
          <p:nvPr/>
        </p:nvSpPr>
        <p:spPr>
          <a:xfrm>
            <a:off x="4904506" y="3242393"/>
            <a:ext cx="2628900" cy="1200329"/>
          </a:xfrm>
          <a:prstGeom prst="rect">
            <a:avLst/>
          </a:prstGeom>
          <a:solidFill>
            <a:schemeClr val="accent4">
              <a:lumMod val="40000"/>
              <a:lumOff val="60000"/>
            </a:schemeClr>
          </a:solidFill>
        </p:spPr>
        <p:txBody>
          <a:bodyPr wrap="square">
            <a:spAutoFit/>
          </a:bodyPr>
          <a:lstStyle/>
          <a:p>
            <a:r>
              <a:rPr lang="de-DE" dirty="0"/>
              <a:t>(7) die Aufgaben der Medien in einer demokratischen Gesellschaft erläutern</a:t>
            </a:r>
          </a:p>
        </p:txBody>
      </p:sp>
      <p:sp>
        <p:nvSpPr>
          <p:cNvPr id="12" name="Rechteck 11"/>
          <p:cNvSpPr/>
          <p:nvPr/>
        </p:nvSpPr>
        <p:spPr>
          <a:xfrm>
            <a:off x="4904506" y="4543660"/>
            <a:ext cx="2628900" cy="923330"/>
          </a:xfrm>
          <a:prstGeom prst="rect">
            <a:avLst/>
          </a:prstGeom>
          <a:solidFill>
            <a:schemeClr val="accent4">
              <a:lumMod val="40000"/>
              <a:lumOff val="60000"/>
            </a:schemeClr>
          </a:solidFill>
        </p:spPr>
        <p:txBody>
          <a:bodyPr wrap="square">
            <a:spAutoFit/>
          </a:bodyPr>
          <a:lstStyle/>
          <a:p>
            <a:r>
              <a:rPr lang="de-DE" dirty="0"/>
              <a:t>(8) die Bedeutung der Pressefreiheit für die Demokratie erläutern</a:t>
            </a:r>
            <a:endParaRPr lang="de-DE" dirty="0">
              <a:effectLst/>
            </a:endParaRPr>
          </a:p>
        </p:txBody>
      </p:sp>
      <p:sp>
        <p:nvSpPr>
          <p:cNvPr id="13" name="Rechteck 12"/>
          <p:cNvSpPr/>
          <p:nvPr/>
        </p:nvSpPr>
        <p:spPr>
          <a:xfrm>
            <a:off x="8333507" y="2244017"/>
            <a:ext cx="2628900" cy="923330"/>
          </a:xfrm>
          <a:prstGeom prst="rect">
            <a:avLst/>
          </a:prstGeom>
          <a:solidFill>
            <a:schemeClr val="accent4">
              <a:lumMod val="40000"/>
              <a:lumOff val="60000"/>
            </a:schemeClr>
          </a:solidFill>
        </p:spPr>
        <p:txBody>
          <a:bodyPr wrap="square">
            <a:spAutoFit/>
          </a:bodyPr>
          <a:lstStyle/>
          <a:p>
            <a:r>
              <a:rPr lang="de-DE" dirty="0"/>
              <a:t>(9) Kennzeichen von politischem Extremismus erläutern</a:t>
            </a:r>
            <a:endParaRPr lang="de-DE" dirty="0">
              <a:effectLst/>
            </a:endParaRPr>
          </a:p>
        </p:txBody>
      </p:sp>
      <p:sp>
        <p:nvSpPr>
          <p:cNvPr id="14" name="Rechteck 13"/>
          <p:cNvSpPr/>
          <p:nvPr/>
        </p:nvSpPr>
        <p:spPr>
          <a:xfrm>
            <a:off x="8333507" y="3242393"/>
            <a:ext cx="2628901" cy="2031325"/>
          </a:xfrm>
          <a:prstGeom prst="rect">
            <a:avLst/>
          </a:prstGeom>
          <a:solidFill>
            <a:schemeClr val="accent4">
              <a:lumMod val="40000"/>
              <a:lumOff val="60000"/>
            </a:schemeClr>
          </a:solidFill>
        </p:spPr>
        <p:txBody>
          <a:bodyPr wrap="square">
            <a:spAutoFit/>
          </a:bodyPr>
          <a:lstStyle/>
          <a:p>
            <a:r>
              <a:rPr lang="de-DE" dirty="0"/>
              <a:t>(10) die Bedeutung von Zivilcourage und zivilgesellschaftlichem Engagement für den Erhalt der demokratischen Gesellschaft erläutern</a:t>
            </a:r>
            <a:endParaRPr lang="de-DE" dirty="0">
              <a:effectLst/>
            </a:endParaRPr>
          </a:p>
        </p:txBody>
      </p:sp>
      <p:sp>
        <p:nvSpPr>
          <p:cNvPr id="15" name="Rechteck 14"/>
          <p:cNvSpPr/>
          <p:nvPr/>
        </p:nvSpPr>
        <p:spPr>
          <a:xfrm>
            <a:off x="779318" y="6188989"/>
            <a:ext cx="10609117" cy="369332"/>
          </a:xfrm>
          <a:prstGeom prst="rect">
            <a:avLst/>
          </a:prstGeom>
          <a:solidFill>
            <a:schemeClr val="accent4">
              <a:lumMod val="40000"/>
              <a:lumOff val="60000"/>
            </a:schemeClr>
          </a:solidFill>
        </p:spPr>
        <p:txBody>
          <a:bodyPr wrap="square">
            <a:spAutoFit/>
          </a:bodyPr>
          <a:lstStyle/>
          <a:p>
            <a:r>
              <a:rPr lang="de-DE" dirty="0">
                <a:solidFill>
                  <a:srgbClr val="FF0000"/>
                </a:solidFill>
              </a:rPr>
              <a:t>(11) Möglichkeiten der Bürger, ihre Interessen in den politischen Entscheidungsprozess einzubringen, bewerten</a:t>
            </a:r>
            <a:endParaRPr lang="de-DE" dirty="0">
              <a:solidFill>
                <a:srgbClr val="FF0000"/>
              </a:solidFill>
              <a:effectLst/>
            </a:endParaRPr>
          </a:p>
        </p:txBody>
      </p:sp>
    </p:spTree>
    <p:extLst>
      <p:ext uri="{BB962C8B-B14F-4D97-AF65-F5344CB8AC3E}">
        <p14:creationId xmlns:p14="http://schemas.microsoft.com/office/powerpoint/2010/main" val="1864677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313459" y="308345"/>
            <a:ext cx="11565082" cy="1788278"/>
          </a:xfrm>
          <a:prstGeom prst="rect">
            <a:avLst/>
          </a:prstGeom>
        </p:spPr>
        <p:txBody>
          <a:bodyPr>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dirty="0">
                <a:solidFill>
                  <a:srgbClr val="C00000"/>
                </a:solidFill>
              </a:rPr>
              <a:t>Urteilskompetenz - Progression</a:t>
            </a:r>
            <a:r>
              <a:rPr lang="de-DE" dirty="0"/>
              <a:t/>
            </a:r>
            <a:br>
              <a:rPr lang="de-DE" dirty="0"/>
            </a:br>
            <a:endParaRPr lang="de-DE" dirty="0"/>
          </a:p>
        </p:txBody>
      </p:sp>
      <p:sp>
        <p:nvSpPr>
          <p:cNvPr id="6" name="Abgerundetes Rechteck 4"/>
          <p:cNvSpPr/>
          <p:nvPr/>
        </p:nvSpPr>
        <p:spPr>
          <a:xfrm>
            <a:off x="4816535" y="1192090"/>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Basiskonzepte</a:t>
            </a:r>
          </a:p>
        </p:txBody>
      </p:sp>
      <p:sp>
        <p:nvSpPr>
          <p:cNvPr id="7" name="Abgerundetes Rechteck 5"/>
          <p:cNvSpPr/>
          <p:nvPr/>
        </p:nvSpPr>
        <p:spPr>
          <a:xfrm>
            <a:off x="8890642" y="2853000"/>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8" name="Abgerundetes Rechteck 6"/>
          <p:cNvSpPr/>
          <p:nvPr/>
        </p:nvSpPr>
        <p:spPr>
          <a:xfrm>
            <a:off x="1530075" y="140259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IBK</a:t>
            </a:r>
          </a:p>
        </p:txBody>
      </p:sp>
      <p:sp>
        <p:nvSpPr>
          <p:cNvPr id="9" name="Abgerundetes Rechteck 7"/>
          <p:cNvSpPr/>
          <p:nvPr/>
        </p:nvSpPr>
        <p:spPr>
          <a:xfrm>
            <a:off x="550713" y="2843589"/>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PBK</a:t>
            </a:r>
          </a:p>
        </p:txBody>
      </p:sp>
      <p:sp>
        <p:nvSpPr>
          <p:cNvPr id="10" name="Abgerundetes Rechteck 8"/>
          <p:cNvSpPr/>
          <p:nvPr/>
        </p:nvSpPr>
        <p:spPr>
          <a:xfrm>
            <a:off x="3537636" y="5210378"/>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Leitperspektiven</a:t>
            </a:r>
          </a:p>
        </p:txBody>
      </p:sp>
      <p:sp>
        <p:nvSpPr>
          <p:cNvPr id="11" name="Abgerundetes Rechteck 9"/>
          <p:cNvSpPr/>
          <p:nvPr/>
        </p:nvSpPr>
        <p:spPr>
          <a:xfrm>
            <a:off x="6529030" y="5317004"/>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t>Operatoren</a:t>
            </a:r>
          </a:p>
        </p:txBody>
      </p:sp>
      <p:sp>
        <p:nvSpPr>
          <p:cNvPr id="12" name="Abgerundetes Rechteck 10"/>
          <p:cNvSpPr/>
          <p:nvPr/>
        </p:nvSpPr>
        <p:spPr>
          <a:xfrm>
            <a:off x="703241" y="4453546"/>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t>Fachdidaktische </a:t>
            </a:r>
          </a:p>
          <a:p>
            <a:pPr algn="ctr"/>
            <a:r>
              <a:rPr lang="de-DE" dirty="0"/>
              <a:t>Prinzipien</a:t>
            </a:r>
          </a:p>
        </p:txBody>
      </p:sp>
      <p:sp>
        <p:nvSpPr>
          <p:cNvPr id="13" name="Abgerundetes Rechteck 11"/>
          <p:cNvSpPr/>
          <p:nvPr/>
        </p:nvSpPr>
        <p:spPr>
          <a:xfrm>
            <a:off x="7920222" y="1473974"/>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Individualisierte</a:t>
            </a:r>
          </a:p>
          <a:p>
            <a:pPr algn="ctr"/>
            <a:r>
              <a:rPr lang="de-DE" sz="2000" dirty="0"/>
              <a:t>Lernangebote</a:t>
            </a:r>
          </a:p>
        </p:txBody>
      </p:sp>
      <p:sp>
        <p:nvSpPr>
          <p:cNvPr id="14" name="Abgerundetes Rechteck 12"/>
          <p:cNvSpPr/>
          <p:nvPr/>
        </p:nvSpPr>
        <p:spPr>
          <a:xfrm>
            <a:off x="8497610" y="4155910"/>
            <a:ext cx="222183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err="1"/>
              <a:t>Fächerverbin-dendes</a:t>
            </a:r>
            <a:r>
              <a:rPr lang="de-DE" sz="2000" dirty="0"/>
              <a:t> Lernen</a:t>
            </a:r>
          </a:p>
        </p:txBody>
      </p:sp>
    </p:spTree>
    <p:extLst>
      <p:ext uri="{BB962C8B-B14F-4D97-AF65-F5344CB8AC3E}">
        <p14:creationId xmlns:p14="http://schemas.microsoft.com/office/powerpoint/2010/main" val="3813549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313459" y="308345"/>
            <a:ext cx="11565082" cy="1788278"/>
          </a:xfrm>
          <a:prstGeom prst="rect">
            <a:avLst/>
          </a:prstGeom>
        </p:spPr>
        <p:txBody>
          <a:bodyPr>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dirty="0">
                <a:solidFill>
                  <a:srgbClr val="C00000"/>
                </a:solidFill>
              </a:rPr>
              <a:t>Urteilskompetenz - Progression</a:t>
            </a:r>
            <a:r>
              <a:rPr lang="de-DE" dirty="0"/>
              <a:t/>
            </a:r>
            <a:br>
              <a:rPr lang="de-DE" dirty="0"/>
            </a:br>
            <a:endParaRPr lang="de-DE" dirty="0"/>
          </a:p>
        </p:txBody>
      </p:sp>
      <p:sp>
        <p:nvSpPr>
          <p:cNvPr id="6" name="Abgerundetes Rechteck 4"/>
          <p:cNvSpPr/>
          <p:nvPr/>
        </p:nvSpPr>
        <p:spPr>
          <a:xfrm>
            <a:off x="4816535" y="1192090"/>
            <a:ext cx="2221832" cy="91440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Basiskonzepte</a:t>
            </a:r>
          </a:p>
        </p:txBody>
      </p:sp>
      <p:sp>
        <p:nvSpPr>
          <p:cNvPr id="7" name="Abgerundetes Rechteck 5"/>
          <p:cNvSpPr/>
          <p:nvPr/>
        </p:nvSpPr>
        <p:spPr>
          <a:xfrm>
            <a:off x="8890642" y="2853000"/>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8" name="Abgerundetes Rechteck 6"/>
          <p:cNvSpPr/>
          <p:nvPr/>
        </p:nvSpPr>
        <p:spPr>
          <a:xfrm>
            <a:off x="1530075" y="1402596"/>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IBK</a:t>
            </a:r>
          </a:p>
        </p:txBody>
      </p:sp>
      <p:sp>
        <p:nvSpPr>
          <p:cNvPr id="9" name="Abgerundetes Rechteck 7"/>
          <p:cNvSpPr/>
          <p:nvPr/>
        </p:nvSpPr>
        <p:spPr>
          <a:xfrm>
            <a:off x="550713" y="2843589"/>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PBK</a:t>
            </a:r>
          </a:p>
        </p:txBody>
      </p:sp>
      <p:sp>
        <p:nvSpPr>
          <p:cNvPr id="11" name="Abgerundetes Rechteck 9"/>
          <p:cNvSpPr/>
          <p:nvPr/>
        </p:nvSpPr>
        <p:spPr>
          <a:xfrm>
            <a:off x="6529030" y="531700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t>Operatoren</a:t>
            </a:r>
          </a:p>
        </p:txBody>
      </p:sp>
      <p:sp>
        <p:nvSpPr>
          <p:cNvPr id="12" name="Abgerundetes Rechteck 10"/>
          <p:cNvSpPr/>
          <p:nvPr/>
        </p:nvSpPr>
        <p:spPr>
          <a:xfrm>
            <a:off x="703241" y="4453546"/>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t>Fachdidaktische </a:t>
            </a:r>
          </a:p>
          <a:p>
            <a:pPr algn="ctr"/>
            <a:r>
              <a:rPr lang="de-DE" dirty="0"/>
              <a:t>Prinzipien</a:t>
            </a:r>
          </a:p>
        </p:txBody>
      </p:sp>
    </p:spTree>
    <p:extLst>
      <p:ext uri="{BB962C8B-B14F-4D97-AF65-F5344CB8AC3E}">
        <p14:creationId xmlns:p14="http://schemas.microsoft.com/office/powerpoint/2010/main" val="4068104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erade Verbindung mit Pfeil 12"/>
          <p:cNvCxnSpPr/>
          <p:nvPr/>
        </p:nvCxnSpPr>
        <p:spPr>
          <a:xfrm flipV="1">
            <a:off x="1572768" y="1243584"/>
            <a:ext cx="9022080"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572768" y="1243584"/>
            <a:ext cx="9156192"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Ellipse 1"/>
          <p:cNvSpPr/>
          <p:nvPr/>
        </p:nvSpPr>
        <p:spPr>
          <a:xfrm>
            <a:off x="4891692" y="2556165"/>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0" name="Abgerundetes Rechteck 5"/>
          <p:cNvSpPr/>
          <p:nvPr/>
        </p:nvSpPr>
        <p:spPr>
          <a:xfrm>
            <a:off x="165653"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11" name="Abgerundetes Rechteck 5"/>
          <p:cNvSpPr/>
          <p:nvPr/>
        </p:nvSpPr>
        <p:spPr>
          <a:xfrm>
            <a:off x="9811672"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Kriterien</a:t>
            </a:r>
          </a:p>
        </p:txBody>
      </p:sp>
      <p:sp>
        <p:nvSpPr>
          <p:cNvPr id="12" name="Abgerundetes Rechteck 5"/>
          <p:cNvSpPr/>
          <p:nvPr/>
        </p:nvSpPr>
        <p:spPr>
          <a:xfrm>
            <a:off x="9811672" y="5778315"/>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Bereiche</a:t>
            </a:r>
          </a:p>
        </p:txBody>
      </p:sp>
      <p:sp>
        <p:nvSpPr>
          <p:cNvPr id="15" name="Abgerundetes Rechteck 5"/>
          <p:cNvSpPr/>
          <p:nvPr/>
        </p:nvSpPr>
        <p:spPr>
          <a:xfrm>
            <a:off x="165653" y="5778315"/>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Fachsprache</a:t>
            </a:r>
          </a:p>
        </p:txBody>
      </p:sp>
    </p:spTree>
    <p:extLst>
      <p:ext uri="{BB962C8B-B14F-4D97-AF65-F5344CB8AC3E}">
        <p14:creationId xmlns:p14="http://schemas.microsoft.com/office/powerpoint/2010/main" val="1035301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erade Verbindung mit Pfeil 12"/>
          <p:cNvCxnSpPr/>
          <p:nvPr/>
        </p:nvCxnSpPr>
        <p:spPr>
          <a:xfrm flipV="1">
            <a:off x="1572768" y="1243584"/>
            <a:ext cx="9022080"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572768" y="1243584"/>
            <a:ext cx="9156192"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Ellipse 1"/>
          <p:cNvSpPr/>
          <p:nvPr/>
        </p:nvSpPr>
        <p:spPr>
          <a:xfrm>
            <a:off x="4891692" y="2556165"/>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0" name="Abgerundetes Rechteck 5"/>
          <p:cNvSpPr/>
          <p:nvPr/>
        </p:nvSpPr>
        <p:spPr>
          <a:xfrm>
            <a:off x="165653"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11" name="Abgerundetes Rechteck 5"/>
          <p:cNvSpPr/>
          <p:nvPr/>
        </p:nvSpPr>
        <p:spPr>
          <a:xfrm>
            <a:off x="9811672"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Kriterien</a:t>
            </a:r>
          </a:p>
        </p:txBody>
      </p:sp>
      <p:sp>
        <p:nvSpPr>
          <p:cNvPr id="12" name="Abgerundetes Rechteck 5"/>
          <p:cNvSpPr/>
          <p:nvPr/>
        </p:nvSpPr>
        <p:spPr>
          <a:xfrm>
            <a:off x="9441712" y="5778315"/>
            <a:ext cx="259179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Bereiche</a:t>
            </a:r>
          </a:p>
          <a:p>
            <a:pPr algn="ctr"/>
            <a:r>
              <a:rPr lang="de-DE" sz="2000" dirty="0"/>
              <a:t>Politik – Gesellschaft - </a:t>
            </a:r>
            <a:r>
              <a:rPr lang="de-DE" sz="2000" i="1" dirty="0"/>
              <a:t>Wirtschaft</a:t>
            </a:r>
            <a:endParaRPr lang="de-DE" sz="2000" dirty="0"/>
          </a:p>
        </p:txBody>
      </p:sp>
      <p:sp>
        <p:nvSpPr>
          <p:cNvPr id="15" name="Abgerundetes Rechteck 5"/>
          <p:cNvSpPr/>
          <p:nvPr/>
        </p:nvSpPr>
        <p:spPr>
          <a:xfrm>
            <a:off x="165653" y="5778315"/>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Fachsprache</a:t>
            </a:r>
          </a:p>
        </p:txBody>
      </p:sp>
      <p:sp>
        <p:nvSpPr>
          <p:cNvPr id="9" name="Textfeld 8"/>
          <p:cNvSpPr txBox="1"/>
          <p:nvPr/>
        </p:nvSpPr>
        <p:spPr>
          <a:xfrm>
            <a:off x="3965100" y="2233077"/>
            <a:ext cx="1156086" cy="369332"/>
          </a:xfrm>
          <a:prstGeom prst="rect">
            <a:avLst/>
          </a:prstGeom>
          <a:solidFill>
            <a:schemeClr val="bg1"/>
          </a:solidFill>
        </p:spPr>
        <p:txBody>
          <a:bodyPr wrap="none" rtlCol="0">
            <a:spAutoFit/>
          </a:bodyPr>
          <a:lstStyle/>
          <a:p>
            <a:r>
              <a:rPr lang="de-DE" dirty="0"/>
              <a:t>individuell</a:t>
            </a:r>
          </a:p>
        </p:txBody>
      </p:sp>
      <p:sp>
        <p:nvSpPr>
          <p:cNvPr id="14" name="Textfeld 13"/>
          <p:cNvSpPr txBox="1"/>
          <p:nvPr/>
        </p:nvSpPr>
        <p:spPr>
          <a:xfrm>
            <a:off x="2882166" y="1729633"/>
            <a:ext cx="1077026" cy="369332"/>
          </a:xfrm>
          <a:prstGeom prst="rect">
            <a:avLst/>
          </a:prstGeom>
          <a:solidFill>
            <a:schemeClr val="bg1"/>
          </a:solidFill>
        </p:spPr>
        <p:txBody>
          <a:bodyPr wrap="none" rtlCol="0">
            <a:spAutoFit/>
          </a:bodyPr>
          <a:lstStyle/>
          <a:p>
            <a:r>
              <a:rPr lang="de-DE" dirty="0"/>
              <a:t>öffentlich</a:t>
            </a:r>
          </a:p>
        </p:txBody>
      </p:sp>
      <p:sp>
        <p:nvSpPr>
          <p:cNvPr id="16" name="Textfeld 15"/>
          <p:cNvSpPr txBox="1"/>
          <p:nvPr/>
        </p:nvSpPr>
        <p:spPr>
          <a:xfrm>
            <a:off x="1809442" y="1254346"/>
            <a:ext cx="1196033" cy="369332"/>
          </a:xfrm>
          <a:prstGeom prst="rect">
            <a:avLst/>
          </a:prstGeom>
          <a:solidFill>
            <a:schemeClr val="bg1"/>
          </a:solidFill>
        </p:spPr>
        <p:txBody>
          <a:bodyPr wrap="none" rtlCol="0">
            <a:spAutoFit/>
          </a:bodyPr>
          <a:lstStyle/>
          <a:p>
            <a:r>
              <a:rPr lang="de-DE" dirty="0"/>
              <a:t>systemisch</a:t>
            </a:r>
          </a:p>
        </p:txBody>
      </p:sp>
      <p:sp>
        <p:nvSpPr>
          <p:cNvPr id="17" name="Textfeld 16"/>
          <p:cNvSpPr txBox="1"/>
          <p:nvPr/>
        </p:nvSpPr>
        <p:spPr>
          <a:xfrm>
            <a:off x="3959192" y="3931105"/>
            <a:ext cx="1766574" cy="369332"/>
          </a:xfrm>
          <a:prstGeom prst="rect">
            <a:avLst/>
          </a:prstGeom>
          <a:solidFill>
            <a:schemeClr val="bg1"/>
          </a:solidFill>
        </p:spPr>
        <p:txBody>
          <a:bodyPr wrap="none" rtlCol="0">
            <a:spAutoFit/>
          </a:bodyPr>
          <a:lstStyle/>
          <a:p>
            <a:r>
              <a:rPr lang="de-DE" dirty="0"/>
              <a:t>kaum verwendet</a:t>
            </a:r>
          </a:p>
        </p:txBody>
      </p:sp>
      <p:sp>
        <p:nvSpPr>
          <p:cNvPr id="18" name="Textfeld 17"/>
          <p:cNvSpPr txBox="1"/>
          <p:nvPr/>
        </p:nvSpPr>
        <p:spPr>
          <a:xfrm>
            <a:off x="2882166" y="4471924"/>
            <a:ext cx="2261325" cy="369332"/>
          </a:xfrm>
          <a:prstGeom prst="rect">
            <a:avLst/>
          </a:prstGeom>
          <a:solidFill>
            <a:schemeClr val="bg1"/>
          </a:solidFill>
        </p:spPr>
        <p:txBody>
          <a:bodyPr wrap="none" rtlCol="0">
            <a:spAutoFit/>
          </a:bodyPr>
          <a:lstStyle/>
          <a:p>
            <a:r>
              <a:rPr lang="de-DE" dirty="0"/>
              <a:t>teilweise Verwendung</a:t>
            </a:r>
          </a:p>
        </p:txBody>
      </p:sp>
      <p:sp>
        <p:nvSpPr>
          <p:cNvPr id="19" name="Textfeld 18"/>
          <p:cNvSpPr txBox="1"/>
          <p:nvPr/>
        </p:nvSpPr>
        <p:spPr>
          <a:xfrm>
            <a:off x="1809442" y="4981863"/>
            <a:ext cx="1765933" cy="369332"/>
          </a:xfrm>
          <a:prstGeom prst="rect">
            <a:avLst/>
          </a:prstGeom>
          <a:solidFill>
            <a:schemeClr val="bg1"/>
          </a:solidFill>
        </p:spPr>
        <p:txBody>
          <a:bodyPr wrap="none" rtlCol="0">
            <a:spAutoFit/>
          </a:bodyPr>
          <a:lstStyle/>
          <a:p>
            <a:r>
              <a:rPr lang="de-DE" dirty="0"/>
              <a:t>sicherer Umgang</a:t>
            </a:r>
          </a:p>
        </p:txBody>
      </p:sp>
      <p:sp>
        <p:nvSpPr>
          <p:cNvPr id="20" name="Textfeld 19"/>
          <p:cNvSpPr txBox="1"/>
          <p:nvPr/>
        </p:nvSpPr>
        <p:spPr>
          <a:xfrm>
            <a:off x="8072426" y="1729633"/>
            <a:ext cx="2522422" cy="646331"/>
          </a:xfrm>
          <a:prstGeom prst="rect">
            <a:avLst/>
          </a:prstGeom>
          <a:solidFill>
            <a:schemeClr val="bg1"/>
          </a:solidFill>
        </p:spPr>
        <p:txBody>
          <a:bodyPr wrap="none" rtlCol="0">
            <a:spAutoFit/>
          </a:bodyPr>
          <a:lstStyle/>
          <a:p>
            <a:r>
              <a:rPr lang="de-DE" dirty="0"/>
              <a:t>Heranziehen der </a:t>
            </a:r>
          </a:p>
          <a:p>
            <a:r>
              <a:rPr lang="de-DE" dirty="0"/>
              <a:t>zentralen Urteilskriterien</a:t>
            </a:r>
          </a:p>
        </p:txBody>
      </p:sp>
      <p:sp>
        <p:nvSpPr>
          <p:cNvPr id="21" name="Textfeld 20"/>
          <p:cNvSpPr txBox="1"/>
          <p:nvPr/>
        </p:nvSpPr>
        <p:spPr>
          <a:xfrm>
            <a:off x="7295995" y="3936386"/>
            <a:ext cx="1942840" cy="369332"/>
          </a:xfrm>
          <a:prstGeom prst="rect">
            <a:avLst/>
          </a:prstGeom>
          <a:solidFill>
            <a:schemeClr val="bg1"/>
          </a:solidFill>
        </p:spPr>
        <p:txBody>
          <a:bodyPr wrap="none" rtlCol="0">
            <a:spAutoFit/>
          </a:bodyPr>
          <a:lstStyle/>
          <a:p>
            <a:r>
              <a:rPr lang="de-DE" dirty="0"/>
              <a:t>bereichsimmanent</a:t>
            </a:r>
          </a:p>
        </p:txBody>
      </p:sp>
      <p:sp>
        <p:nvSpPr>
          <p:cNvPr id="22" name="Textfeld 21"/>
          <p:cNvSpPr txBox="1"/>
          <p:nvPr/>
        </p:nvSpPr>
        <p:spPr>
          <a:xfrm>
            <a:off x="8228045" y="4438859"/>
            <a:ext cx="2117246" cy="369332"/>
          </a:xfrm>
          <a:prstGeom prst="rect">
            <a:avLst/>
          </a:prstGeom>
          <a:solidFill>
            <a:schemeClr val="bg1"/>
          </a:solidFill>
        </p:spPr>
        <p:txBody>
          <a:bodyPr wrap="none" rtlCol="0">
            <a:spAutoFit/>
          </a:bodyPr>
          <a:lstStyle/>
          <a:p>
            <a:r>
              <a:rPr lang="de-DE" dirty="0"/>
              <a:t>Bereiche vernetzend</a:t>
            </a:r>
          </a:p>
        </p:txBody>
      </p:sp>
      <p:sp>
        <p:nvSpPr>
          <p:cNvPr id="23" name="Textfeld 22"/>
          <p:cNvSpPr txBox="1"/>
          <p:nvPr/>
        </p:nvSpPr>
        <p:spPr>
          <a:xfrm>
            <a:off x="8912897" y="4989390"/>
            <a:ext cx="3279103" cy="369332"/>
          </a:xfrm>
          <a:prstGeom prst="rect">
            <a:avLst/>
          </a:prstGeom>
          <a:solidFill>
            <a:schemeClr val="bg1"/>
          </a:solidFill>
        </p:spPr>
        <p:txBody>
          <a:bodyPr wrap="none" rtlCol="0">
            <a:spAutoFit/>
          </a:bodyPr>
          <a:lstStyle/>
          <a:p>
            <a:r>
              <a:rPr lang="de-DE" dirty="0"/>
              <a:t>Reflexion von Wechselwirkungen</a:t>
            </a:r>
          </a:p>
        </p:txBody>
      </p:sp>
    </p:spTree>
    <p:extLst>
      <p:ext uri="{BB962C8B-B14F-4D97-AF65-F5344CB8AC3E}">
        <p14:creationId xmlns:p14="http://schemas.microsoft.com/office/powerpoint/2010/main" val="2018371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erade Verbindung mit Pfeil 12"/>
          <p:cNvCxnSpPr/>
          <p:nvPr/>
        </p:nvCxnSpPr>
        <p:spPr>
          <a:xfrm flipV="1">
            <a:off x="1572768" y="1243584"/>
            <a:ext cx="9022080"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572768" y="1243584"/>
            <a:ext cx="9156192" cy="4211643"/>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Ellipse 1"/>
          <p:cNvSpPr/>
          <p:nvPr/>
        </p:nvSpPr>
        <p:spPr>
          <a:xfrm>
            <a:off x="4891692" y="2556165"/>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0" name="Abgerundetes Rechteck 5"/>
          <p:cNvSpPr/>
          <p:nvPr/>
        </p:nvSpPr>
        <p:spPr>
          <a:xfrm>
            <a:off x="165653"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11" name="Abgerundetes Rechteck 5"/>
          <p:cNvSpPr/>
          <p:nvPr/>
        </p:nvSpPr>
        <p:spPr>
          <a:xfrm>
            <a:off x="9811672" y="201524"/>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Kriterien</a:t>
            </a:r>
          </a:p>
        </p:txBody>
      </p:sp>
      <p:sp>
        <p:nvSpPr>
          <p:cNvPr id="12" name="Abgerundetes Rechteck 5"/>
          <p:cNvSpPr/>
          <p:nvPr/>
        </p:nvSpPr>
        <p:spPr>
          <a:xfrm>
            <a:off x="9441712" y="5778315"/>
            <a:ext cx="259179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Bereiche</a:t>
            </a:r>
          </a:p>
          <a:p>
            <a:pPr algn="ctr"/>
            <a:r>
              <a:rPr lang="de-DE" sz="2000" dirty="0"/>
              <a:t>Politik – Gesellschaft - </a:t>
            </a:r>
            <a:r>
              <a:rPr lang="de-DE" sz="2000" i="1" dirty="0"/>
              <a:t>Wirtschaft</a:t>
            </a:r>
            <a:endParaRPr lang="de-DE" sz="2000" dirty="0"/>
          </a:p>
        </p:txBody>
      </p:sp>
      <p:sp>
        <p:nvSpPr>
          <p:cNvPr id="15" name="Abgerundetes Rechteck 5"/>
          <p:cNvSpPr/>
          <p:nvPr/>
        </p:nvSpPr>
        <p:spPr>
          <a:xfrm>
            <a:off x="165653" y="5778315"/>
            <a:ext cx="2221832" cy="914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Fachsprache</a:t>
            </a:r>
          </a:p>
        </p:txBody>
      </p:sp>
      <p:sp>
        <p:nvSpPr>
          <p:cNvPr id="9" name="Textfeld 8"/>
          <p:cNvSpPr txBox="1"/>
          <p:nvPr/>
        </p:nvSpPr>
        <p:spPr>
          <a:xfrm>
            <a:off x="3965100" y="2233077"/>
            <a:ext cx="1156086" cy="369332"/>
          </a:xfrm>
          <a:prstGeom prst="rect">
            <a:avLst/>
          </a:prstGeom>
          <a:solidFill>
            <a:schemeClr val="bg1"/>
          </a:solidFill>
        </p:spPr>
        <p:txBody>
          <a:bodyPr wrap="none" rtlCol="0">
            <a:spAutoFit/>
          </a:bodyPr>
          <a:lstStyle/>
          <a:p>
            <a:r>
              <a:rPr lang="de-DE" dirty="0"/>
              <a:t>individuell</a:t>
            </a:r>
          </a:p>
        </p:txBody>
      </p:sp>
      <p:sp>
        <p:nvSpPr>
          <p:cNvPr id="14" name="Textfeld 13"/>
          <p:cNvSpPr txBox="1"/>
          <p:nvPr/>
        </p:nvSpPr>
        <p:spPr>
          <a:xfrm>
            <a:off x="2882166" y="1729633"/>
            <a:ext cx="1077026" cy="369332"/>
          </a:xfrm>
          <a:prstGeom prst="rect">
            <a:avLst/>
          </a:prstGeom>
          <a:solidFill>
            <a:schemeClr val="bg1"/>
          </a:solidFill>
        </p:spPr>
        <p:txBody>
          <a:bodyPr wrap="none" rtlCol="0">
            <a:spAutoFit/>
          </a:bodyPr>
          <a:lstStyle/>
          <a:p>
            <a:r>
              <a:rPr lang="de-DE" dirty="0"/>
              <a:t>öffentlich</a:t>
            </a:r>
          </a:p>
        </p:txBody>
      </p:sp>
      <p:sp>
        <p:nvSpPr>
          <p:cNvPr id="16" name="Textfeld 15"/>
          <p:cNvSpPr txBox="1"/>
          <p:nvPr/>
        </p:nvSpPr>
        <p:spPr>
          <a:xfrm>
            <a:off x="1809442" y="1254346"/>
            <a:ext cx="1196033" cy="369332"/>
          </a:xfrm>
          <a:prstGeom prst="rect">
            <a:avLst/>
          </a:prstGeom>
          <a:solidFill>
            <a:schemeClr val="bg1"/>
          </a:solidFill>
        </p:spPr>
        <p:txBody>
          <a:bodyPr wrap="none" rtlCol="0">
            <a:spAutoFit/>
          </a:bodyPr>
          <a:lstStyle/>
          <a:p>
            <a:r>
              <a:rPr lang="de-DE" dirty="0"/>
              <a:t>systemisch</a:t>
            </a:r>
          </a:p>
        </p:txBody>
      </p:sp>
      <p:sp>
        <p:nvSpPr>
          <p:cNvPr id="17" name="Textfeld 16"/>
          <p:cNvSpPr txBox="1"/>
          <p:nvPr/>
        </p:nvSpPr>
        <p:spPr>
          <a:xfrm>
            <a:off x="3959192" y="3931105"/>
            <a:ext cx="1766574" cy="369332"/>
          </a:xfrm>
          <a:prstGeom prst="rect">
            <a:avLst/>
          </a:prstGeom>
          <a:solidFill>
            <a:schemeClr val="bg1"/>
          </a:solidFill>
        </p:spPr>
        <p:txBody>
          <a:bodyPr wrap="none" rtlCol="0">
            <a:spAutoFit/>
          </a:bodyPr>
          <a:lstStyle/>
          <a:p>
            <a:r>
              <a:rPr lang="de-DE" dirty="0"/>
              <a:t>kaum verwendet</a:t>
            </a:r>
          </a:p>
        </p:txBody>
      </p:sp>
      <p:sp>
        <p:nvSpPr>
          <p:cNvPr id="18" name="Textfeld 17"/>
          <p:cNvSpPr txBox="1"/>
          <p:nvPr/>
        </p:nvSpPr>
        <p:spPr>
          <a:xfrm>
            <a:off x="2882166" y="4471924"/>
            <a:ext cx="2261325" cy="369332"/>
          </a:xfrm>
          <a:prstGeom prst="rect">
            <a:avLst/>
          </a:prstGeom>
          <a:solidFill>
            <a:schemeClr val="bg1"/>
          </a:solidFill>
        </p:spPr>
        <p:txBody>
          <a:bodyPr wrap="none" rtlCol="0">
            <a:spAutoFit/>
          </a:bodyPr>
          <a:lstStyle/>
          <a:p>
            <a:r>
              <a:rPr lang="de-DE" dirty="0"/>
              <a:t>teilweise Verwendung</a:t>
            </a:r>
          </a:p>
        </p:txBody>
      </p:sp>
      <p:sp>
        <p:nvSpPr>
          <p:cNvPr id="19" name="Textfeld 18"/>
          <p:cNvSpPr txBox="1"/>
          <p:nvPr/>
        </p:nvSpPr>
        <p:spPr>
          <a:xfrm>
            <a:off x="1809442" y="4981863"/>
            <a:ext cx="1765933" cy="369332"/>
          </a:xfrm>
          <a:prstGeom prst="rect">
            <a:avLst/>
          </a:prstGeom>
          <a:solidFill>
            <a:schemeClr val="bg1"/>
          </a:solidFill>
        </p:spPr>
        <p:txBody>
          <a:bodyPr wrap="none" rtlCol="0">
            <a:spAutoFit/>
          </a:bodyPr>
          <a:lstStyle/>
          <a:p>
            <a:r>
              <a:rPr lang="de-DE" dirty="0"/>
              <a:t>sicherer Umgang</a:t>
            </a:r>
          </a:p>
        </p:txBody>
      </p:sp>
      <p:sp>
        <p:nvSpPr>
          <p:cNvPr id="20" name="Textfeld 19"/>
          <p:cNvSpPr txBox="1"/>
          <p:nvPr/>
        </p:nvSpPr>
        <p:spPr>
          <a:xfrm>
            <a:off x="8072426" y="1729633"/>
            <a:ext cx="2522422" cy="646331"/>
          </a:xfrm>
          <a:prstGeom prst="rect">
            <a:avLst/>
          </a:prstGeom>
          <a:solidFill>
            <a:schemeClr val="bg1"/>
          </a:solidFill>
        </p:spPr>
        <p:txBody>
          <a:bodyPr wrap="none" rtlCol="0">
            <a:spAutoFit/>
          </a:bodyPr>
          <a:lstStyle/>
          <a:p>
            <a:r>
              <a:rPr lang="de-DE" dirty="0"/>
              <a:t>Heranziehen der </a:t>
            </a:r>
          </a:p>
          <a:p>
            <a:r>
              <a:rPr lang="de-DE" dirty="0"/>
              <a:t>zentralen Urteilskriterien</a:t>
            </a:r>
          </a:p>
        </p:txBody>
      </p:sp>
      <p:sp>
        <p:nvSpPr>
          <p:cNvPr id="21" name="Textfeld 20"/>
          <p:cNvSpPr txBox="1"/>
          <p:nvPr/>
        </p:nvSpPr>
        <p:spPr>
          <a:xfrm>
            <a:off x="7295995" y="3936386"/>
            <a:ext cx="1942840" cy="369332"/>
          </a:xfrm>
          <a:prstGeom prst="rect">
            <a:avLst/>
          </a:prstGeom>
          <a:solidFill>
            <a:schemeClr val="bg1"/>
          </a:solidFill>
        </p:spPr>
        <p:txBody>
          <a:bodyPr wrap="none" rtlCol="0">
            <a:spAutoFit/>
          </a:bodyPr>
          <a:lstStyle/>
          <a:p>
            <a:r>
              <a:rPr lang="de-DE" dirty="0"/>
              <a:t>bereichsimmanent</a:t>
            </a:r>
          </a:p>
        </p:txBody>
      </p:sp>
      <p:sp>
        <p:nvSpPr>
          <p:cNvPr id="22" name="Textfeld 21"/>
          <p:cNvSpPr txBox="1"/>
          <p:nvPr/>
        </p:nvSpPr>
        <p:spPr>
          <a:xfrm>
            <a:off x="8228045" y="4438859"/>
            <a:ext cx="2117246" cy="369332"/>
          </a:xfrm>
          <a:prstGeom prst="rect">
            <a:avLst/>
          </a:prstGeom>
          <a:solidFill>
            <a:schemeClr val="bg1"/>
          </a:solidFill>
        </p:spPr>
        <p:txBody>
          <a:bodyPr wrap="none" rtlCol="0">
            <a:spAutoFit/>
          </a:bodyPr>
          <a:lstStyle/>
          <a:p>
            <a:r>
              <a:rPr lang="de-DE" dirty="0"/>
              <a:t>Bereiche vernetzend</a:t>
            </a:r>
          </a:p>
        </p:txBody>
      </p:sp>
      <p:sp>
        <p:nvSpPr>
          <p:cNvPr id="23" name="Textfeld 22"/>
          <p:cNvSpPr txBox="1"/>
          <p:nvPr/>
        </p:nvSpPr>
        <p:spPr>
          <a:xfrm>
            <a:off x="8912897" y="4989390"/>
            <a:ext cx="3279103" cy="369332"/>
          </a:xfrm>
          <a:prstGeom prst="rect">
            <a:avLst/>
          </a:prstGeom>
          <a:solidFill>
            <a:schemeClr val="bg1"/>
          </a:solidFill>
        </p:spPr>
        <p:txBody>
          <a:bodyPr wrap="none" rtlCol="0">
            <a:spAutoFit/>
          </a:bodyPr>
          <a:lstStyle/>
          <a:p>
            <a:r>
              <a:rPr lang="de-DE" dirty="0"/>
              <a:t>Reflexion von Wechselwirkungen</a:t>
            </a:r>
          </a:p>
        </p:txBody>
      </p:sp>
      <p:sp>
        <p:nvSpPr>
          <p:cNvPr id="24" name="Rechteck 23">
            <a:extLst>
              <a:ext uri="{FF2B5EF4-FFF2-40B4-BE49-F238E27FC236}">
                <a16:creationId xmlns:a16="http://schemas.microsoft.com/office/drawing/2014/main" xmlns="" id="{64996B36-DFDF-495E-A0A5-25695347BE2E}"/>
              </a:ext>
            </a:extLst>
          </p:cNvPr>
          <p:cNvSpPr/>
          <p:nvPr/>
        </p:nvSpPr>
        <p:spPr>
          <a:xfrm>
            <a:off x="2758271" y="201524"/>
            <a:ext cx="7053401" cy="769441"/>
          </a:xfrm>
          <a:prstGeom prst="rect">
            <a:avLst/>
          </a:prstGeom>
        </p:spPr>
        <p:txBody>
          <a:bodyPr wrap="square">
            <a:spAutoFit/>
          </a:bodyPr>
          <a:lstStyle/>
          <a:p>
            <a:r>
              <a:rPr lang="de-DE" sz="2200" dirty="0">
                <a:solidFill>
                  <a:srgbClr val="FF0000"/>
                </a:solidFill>
              </a:rPr>
              <a:t>(11) Möglichkeiten der Bürger, ihre Interessen in den politischen Entscheidungsprozess einzubringen, bewerten</a:t>
            </a:r>
          </a:p>
        </p:txBody>
      </p:sp>
    </p:spTree>
    <p:extLst>
      <p:ext uri="{BB962C8B-B14F-4D97-AF65-F5344CB8AC3E}">
        <p14:creationId xmlns:p14="http://schemas.microsoft.com/office/powerpoint/2010/main" val="2078071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5653" y="103306"/>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0" name="Abgerundetes Rechteck 5"/>
          <p:cNvSpPr/>
          <p:nvPr/>
        </p:nvSpPr>
        <p:spPr>
          <a:xfrm>
            <a:off x="174098" y="1848245"/>
            <a:ext cx="2221832" cy="2096434"/>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11" name="Abgerundetes Rechteck 5"/>
          <p:cNvSpPr/>
          <p:nvPr/>
        </p:nvSpPr>
        <p:spPr>
          <a:xfrm>
            <a:off x="174098" y="4051304"/>
            <a:ext cx="2221832" cy="191174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Kriterien</a:t>
            </a:r>
          </a:p>
        </p:txBody>
      </p:sp>
      <p:sp>
        <p:nvSpPr>
          <p:cNvPr id="24" name="Rechteck 23">
            <a:extLst>
              <a:ext uri="{FF2B5EF4-FFF2-40B4-BE49-F238E27FC236}">
                <a16:creationId xmlns:a16="http://schemas.microsoft.com/office/drawing/2014/main" xmlns="" id="{64996B36-DFDF-495E-A0A5-25695347BE2E}"/>
              </a:ext>
            </a:extLst>
          </p:cNvPr>
          <p:cNvSpPr/>
          <p:nvPr/>
        </p:nvSpPr>
        <p:spPr>
          <a:xfrm>
            <a:off x="2758271" y="201524"/>
            <a:ext cx="7053401" cy="769441"/>
          </a:xfrm>
          <a:prstGeom prst="rect">
            <a:avLst/>
          </a:prstGeom>
        </p:spPr>
        <p:txBody>
          <a:bodyPr wrap="square">
            <a:spAutoFit/>
          </a:bodyPr>
          <a:lstStyle/>
          <a:p>
            <a:r>
              <a:rPr lang="de-DE" sz="2200" dirty="0">
                <a:solidFill>
                  <a:srgbClr val="FF0000"/>
                </a:solidFill>
              </a:rPr>
              <a:t>(11) Möglichkeiten der Bürger, ihre Interessen in den politischen Entscheidungsprozess einzubringen, bewerten</a:t>
            </a:r>
          </a:p>
        </p:txBody>
      </p:sp>
      <p:graphicFrame>
        <p:nvGraphicFramePr>
          <p:cNvPr id="3" name="Tabelle 2">
            <a:extLst>
              <a:ext uri="{FF2B5EF4-FFF2-40B4-BE49-F238E27FC236}">
                <a16:creationId xmlns:a16="http://schemas.microsoft.com/office/drawing/2014/main" xmlns="" id="{7B0E59E0-04CD-464B-9388-77871EA7927A}"/>
              </a:ext>
            </a:extLst>
          </p:cNvPr>
          <p:cNvGraphicFramePr>
            <a:graphicFrameLocks noGrp="1"/>
          </p:cNvGraphicFramePr>
          <p:nvPr>
            <p:extLst>
              <p:ext uri="{D42A27DB-BD31-4B8C-83A1-F6EECF244321}">
                <p14:modId xmlns:p14="http://schemas.microsoft.com/office/powerpoint/2010/main" val="287180579"/>
              </p:ext>
            </p:extLst>
          </p:nvPr>
        </p:nvGraphicFramePr>
        <p:xfrm>
          <a:off x="2758271" y="1848246"/>
          <a:ext cx="8937543" cy="4114800"/>
        </p:xfrm>
        <a:graphic>
          <a:graphicData uri="http://schemas.openxmlformats.org/drawingml/2006/table">
            <a:tbl>
              <a:tblPr firstRow="1" bandRow="1">
                <a:tableStyleId>{5940675A-B579-460E-94D1-54222C63F5DA}</a:tableStyleId>
              </a:tblPr>
              <a:tblGrid>
                <a:gridCol w="1739301">
                  <a:extLst>
                    <a:ext uri="{9D8B030D-6E8A-4147-A177-3AD203B41FA5}">
                      <a16:colId xmlns:a16="http://schemas.microsoft.com/office/drawing/2014/main" xmlns="" val="4069290137"/>
                    </a:ext>
                  </a:extLst>
                </a:gridCol>
                <a:gridCol w="7198242">
                  <a:extLst>
                    <a:ext uri="{9D8B030D-6E8A-4147-A177-3AD203B41FA5}">
                      <a16:colId xmlns:a16="http://schemas.microsoft.com/office/drawing/2014/main" xmlns="" val="1317284103"/>
                    </a:ext>
                  </a:extLst>
                </a:gridCol>
              </a:tblGrid>
              <a:tr h="311824">
                <a:tc>
                  <a:txBody>
                    <a:bodyPr/>
                    <a:lstStyle/>
                    <a:p>
                      <a:pPr algn="ctr"/>
                      <a:r>
                        <a:rPr lang="de-DE" dirty="0"/>
                        <a:t>individuell</a:t>
                      </a:r>
                    </a:p>
                  </a:txBody>
                  <a:tcPr anchor="ctr">
                    <a:solidFill>
                      <a:schemeClr val="accent1">
                        <a:lumMod val="20000"/>
                        <a:lumOff val="80000"/>
                      </a:schemeClr>
                    </a:solidFill>
                  </a:tcPr>
                </a:tc>
                <a:tc>
                  <a:txBody>
                    <a:bodyPr/>
                    <a:lstStyle/>
                    <a:p>
                      <a:r>
                        <a:rPr lang="de-DE" dirty="0"/>
                        <a:t>Werden meine Interessen im politischen Entscheidungsprozess berücksichtigt?</a:t>
                      </a:r>
                    </a:p>
                  </a:txBody>
                  <a:tcPr/>
                </a:tc>
                <a:extLst>
                  <a:ext uri="{0D108BD9-81ED-4DB2-BD59-A6C34878D82A}">
                    <a16:rowId xmlns:a16="http://schemas.microsoft.com/office/drawing/2014/main" xmlns="" val="3610619047"/>
                  </a:ext>
                </a:extLst>
              </a:tr>
              <a:tr h="383818">
                <a:tc>
                  <a:txBody>
                    <a:bodyPr/>
                    <a:lstStyle/>
                    <a:p>
                      <a:pPr algn="ctr"/>
                      <a:r>
                        <a:rPr lang="de-DE" dirty="0"/>
                        <a:t>öffentlich</a:t>
                      </a:r>
                    </a:p>
                  </a:txBody>
                  <a:tcPr anchor="ctr">
                    <a:solidFill>
                      <a:schemeClr val="accent1">
                        <a:lumMod val="20000"/>
                        <a:lumOff val="80000"/>
                      </a:schemeClr>
                    </a:solidFill>
                  </a:tcPr>
                </a:tc>
                <a:tc>
                  <a:txBody>
                    <a:bodyPr/>
                    <a:lstStyle/>
                    <a:p>
                      <a:r>
                        <a:rPr lang="de-DE" dirty="0"/>
                        <a:t>Welche Gruppen können bei welchen Partizipationsmöglichkeiten ihre Interessen besonders gut durchsetzen?</a:t>
                      </a:r>
                    </a:p>
                  </a:txBody>
                  <a:tcPr/>
                </a:tc>
                <a:extLst>
                  <a:ext uri="{0D108BD9-81ED-4DB2-BD59-A6C34878D82A}">
                    <a16:rowId xmlns:a16="http://schemas.microsoft.com/office/drawing/2014/main" xmlns="" val="1816330251"/>
                  </a:ext>
                </a:extLst>
              </a:tr>
              <a:tr h="311824">
                <a:tc>
                  <a:txBody>
                    <a:bodyPr/>
                    <a:lstStyle/>
                    <a:p>
                      <a:pPr algn="ctr"/>
                      <a:r>
                        <a:rPr lang="de-DE" dirty="0"/>
                        <a:t>systemisch</a:t>
                      </a:r>
                    </a:p>
                  </a:txBody>
                  <a:tcPr anchor="ctr">
                    <a:solidFill>
                      <a:schemeClr val="accent1">
                        <a:lumMod val="20000"/>
                        <a:lumOff val="80000"/>
                      </a:schemeClr>
                    </a:solidFill>
                  </a:tcPr>
                </a:tc>
                <a:tc>
                  <a:txBody>
                    <a:bodyPr/>
                    <a:lstStyle/>
                    <a:p>
                      <a:r>
                        <a:rPr lang="de-DE" dirty="0"/>
                        <a:t>Müssen die Partizipationsmöglichkeiten verändert (erweitert oder eingeschränkt) werden, um die unterschiedlichen Interessen besser abbilden zu können?</a:t>
                      </a:r>
                    </a:p>
                  </a:txBody>
                  <a:tcPr/>
                </a:tc>
                <a:extLst>
                  <a:ext uri="{0D108BD9-81ED-4DB2-BD59-A6C34878D82A}">
                    <a16:rowId xmlns:a16="http://schemas.microsoft.com/office/drawing/2014/main" xmlns="" val="3167339053"/>
                  </a:ext>
                </a:extLst>
              </a:tr>
              <a:tr h="311824">
                <a:tc>
                  <a:txBody>
                    <a:bodyPr/>
                    <a:lstStyle/>
                    <a:p>
                      <a:pPr algn="ctr"/>
                      <a:r>
                        <a:rPr lang="de-DE" dirty="0"/>
                        <a:t>Legalität</a:t>
                      </a:r>
                    </a:p>
                  </a:txBody>
                  <a:tcPr anchor="ctr">
                    <a:solidFill>
                      <a:schemeClr val="accent1">
                        <a:lumMod val="40000"/>
                        <a:lumOff val="60000"/>
                      </a:schemeClr>
                    </a:solidFill>
                  </a:tcPr>
                </a:tc>
                <a:tc>
                  <a:txBody>
                    <a:bodyPr/>
                    <a:lstStyle/>
                    <a:p>
                      <a:r>
                        <a:rPr lang="de-DE" dirty="0"/>
                        <a:t>Sind die vorgeschlagenen Maßnahmen mit dem Grundgesetz vereinbar?</a:t>
                      </a:r>
                    </a:p>
                  </a:txBody>
                  <a:tcPr/>
                </a:tc>
                <a:extLst>
                  <a:ext uri="{0D108BD9-81ED-4DB2-BD59-A6C34878D82A}">
                    <a16:rowId xmlns:a16="http://schemas.microsoft.com/office/drawing/2014/main" xmlns="" val="2105922970"/>
                  </a:ext>
                </a:extLst>
              </a:tr>
              <a:tr h="311824">
                <a:tc>
                  <a:txBody>
                    <a:bodyPr/>
                    <a:lstStyle/>
                    <a:p>
                      <a:pPr algn="ctr"/>
                      <a:r>
                        <a:rPr lang="de-DE" dirty="0"/>
                        <a:t>Gerechtigkeit</a:t>
                      </a:r>
                    </a:p>
                  </a:txBody>
                  <a:tcPr anchor="ctr">
                    <a:solidFill>
                      <a:schemeClr val="accent1">
                        <a:lumMod val="40000"/>
                        <a:lumOff val="60000"/>
                      </a:schemeClr>
                    </a:solidFill>
                  </a:tcPr>
                </a:tc>
                <a:tc>
                  <a:txBody>
                    <a:bodyPr/>
                    <a:lstStyle/>
                    <a:p>
                      <a:r>
                        <a:rPr lang="de-DE" dirty="0"/>
                        <a:t>Werden durch eine Erweiterung/Beschränkung der Partizipationsmöglichkeiten die unterschiedlichen Interessen gerechter abgebildet? </a:t>
                      </a:r>
                    </a:p>
                  </a:txBody>
                  <a:tcPr/>
                </a:tc>
                <a:extLst>
                  <a:ext uri="{0D108BD9-81ED-4DB2-BD59-A6C34878D82A}">
                    <a16:rowId xmlns:a16="http://schemas.microsoft.com/office/drawing/2014/main" xmlns="" val="3316226198"/>
                  </a:ext>
                </a:extLst>
              </a:tr>
              <a:tr h="311824">
                <a:tc>
                  <a:txBody>
                    <a:bodyPr/>
                    <a:lstStyle/>
                    <a:p>
                      <a:pPr algn="ctr"/>
                      <a:r>
                        <a:rPr lang="de-DE" dirty="0"/>
                        <a:t>Partizipation</a:t>
                      </a:r>
                    </a:p>
                  </a:txBody>
                  <a:tcPr anchor="ctr">
                    <a:solidFill>
                      <a:schemeClr val="accent1">
                        <a:lumMod val="40000"/>
                        <a:lumOff val="60000"/>
                      </a:schemeClr>
                    </a:solidFill>
                  </a:tcPr>
                </a:tc>
                <a:tc>
                  <a:txBody>
                    <a:bodyPr/>
                    <a:lstStyle/>
                    <a:p>
                      <a:r>
                        <a:rPr lang="de-DE" dirty="0"/>
                        <a:t>Erhöht die Maßnahme die Partizipation in den unterschiedlichen sozialen Gruppen?</a:t>
                      </a:r>
                    </a:p>
                  </a:txBody>
                  <a:tcPr/>
                </a:tc>
                <a:extLst>
                  <a:ext uri="{0D108BD9-81ED-4DB2-BD59-A6C34878D82A}">
                    <a16:rowId xmlns:a16="http://schemas.microsoft.com/office/drawing/2014/main" xmlns="" val="377813464"/>
                  </a:ext>
                </a:extLst>
              </a:tr>
            </a:tbl>
          </a:graphicData>
        </a:graphic>
      </p:graphicFrame>
    </p:spTree>
    <p:extLst>
      <p:ext uri="{BB962C8B-B14F-4D97-AF65-F5344CB8AC3E}">
        <p14:creationId xmlns:p14="http://schemas.microsoft.com/office/powerpoint/2010/main" val="3292231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5653" y="103306"/>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2" name="Abgerundetes Rechteck 5"/>
          <p:cNvSpPr/>
          <p:nvPr/>
        </p:nvSpPr>
        <p:spPr>
          <a:xfrm>
            <a:off x="166479" y="1848247"/>
            <a:ext cx="2229451" cy="294703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Bereiche</a:t>
            </a:r>
          </a:p>
          <a:p>
            <a:pPr algn="ctr"/>
            <a:r>
              <a:rPr lang="de-DE" sz="2000" dirty="0"/>
              <a:t>Politik – Gesellschaft - </a:t>
            </a:r>
            <a:r>
              <a:rPr lang="de-DE" sz="2000" i="1" dirty="0"/>
              <a:t>Wirtschaft</a:t>
            </a:r>
            <a:endParaRPr lang="de-DE" sz="2000" dirty="0"/>
          </a:p>
        </p:txBody>
      </p:sp>
      <p:sp>
        <p:nvSpPr>
          <p:cNvPr id="15" name="Abgerundetes Rechteck 5"/>
          <p:cNvSpPr/>
          <p:nvPr/>
        </p:nvSpPr>
        <p:spPr>
          <a:xfrm>
            <a:off x="165653" y="4890977"/>
            <a:ext cx="2221832" cy="180173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Fachsprache</a:t>
            </a:r>
          </a:p>
        </p:txBody>
      </p:sp>
      <p:sp>
        <p:nvSpPr>
          <p:cNvPr id="24" name="Rechteck 23">
            <a:extLst>
              <a:ext uri="{FF2B5EF4-FFF2-40B4-BE49-F238E27FC236}">
                <a16:creationId xmlns:a16="http://schemas.microsoft.com/office/drawing/2014/main" xmlns="" id="{64996B36-DFDF-495E-A0A5-25695347BE2E}"/>
              </a:ext>
            </a:extLst>
          </p:cNvPr>
          <p:cNvSpPr/>
          <p:nvPr/>
        </p:nvSpPr>
        <p:spPr>
          <a:xfrm>
            <a:off x="2758271" y="201524"/>
            <a:ext cx="7053401" cy="769441"/>
          </a:xfrm>
          <a:prstGeom prst="rect">
            <a:avLst/>
          </a:prstGeom>
        </p:spPr>
        <p:txBody>
          <a:bodyPr wrap="square">
            <a:spAutoFit/>
          </a:bodyPr>
          <a:lstStyle/>
          <a:p>
            <a:r>
              <a:rPr lang="de-DE" sz="2200" dirty="0">
                <a:solidFill>
                  <a:srgbClr val="FF0000"/>
                </a:solidFill>
              </a:rPr>
              <a:t>(11) Möglichkeiten der Bürger, ihre Interessen in den politischen Entscheidungsprozess einzubringen, bewerten</a:t>
            </a:r>
          </a:p>
        </p:txBody>
      </p:sp>
      <p:graphicFrame>
        <p:nvGraphicFramePr>
          <p:cNvPr id="3" name="Tabelle 2">
            <a:extLst>
              <a:ext uri="{FF2B5EF4-FFF2-40B4-BE49-F238E27FC236}">
                <a16:creationId xmlns:a16="http://schemas.microsoft.com/office/drawing/2014/main" xmlns="" id="{7B0E59E0-04CD-464B-9388-77871EA7927A}"/>
              </a:ext>
            </a:extLst>
          </p:cNvPr>
          <p:cNvGraphicFramePr>
            <a:graphicFrameLocks noGrp="1"/>
          </p:cNvGraphicFramePr>
          <p:nvPr>
            <p:extLst>
              <p:ext uri="{D42A27DB-BD31-4B8C-83A1-F6EECF244321}">
                <p14:modId xmlns:p14="http://schemas.microsoft.com/office/powerpoint/2010/main" val="1591198214"/>
              </p:ext>
            </p:extLst>
          </p:nvPr>
        </p:nvGraphicFramePr>
        <p:xfrm>
          <a:off x="2758271" y="1848246"/>
          <a:ext cx="8905645" cy="4754880"/>
        </p:xfrm>
        <a:graphic>
          <a:graphicData uri="http://schemas.openxmlformats.org/drawingml/2006/table">
            <a:tbl>
              <a:tblPr firstRow="1" bandRow="1">
                <a:tableStyleId>{5940675A-B579-460E-94D1-54222C63F5DA}</a:tableStyleId>
              </a:tblPr>
              <a:tblGrid>
                <a:gridCol w="2810786">
                  <a:extLst>
                    <a:ext uri="{9D8B030D-6E8A-4147-A177-3AD203B41FA5}">
                      <a16:colId xmlns:a16="http://schemas.microsoft.com/office/drawing/2014/main" xmlns="" val="4069290137"/>
                    </a:ext>
                  </a:extLst>
                </a:gridCol>
                <a:gridCol w="6094859">
                  <a:extLst>
                    <a:ext uri="{9D8B030D-6E8A-4147-A177-3AD203B41FA5}">
                      <a16:colId xmlns:a16="http://schemas.microsoft.com/office/drawing/2014/main" xmlns="" val="1317284103"/>
                    </a:ext>
                  </a:extLst>
                </a:gridCol>
              </a:tblGrid>
              <a:tr h="311824">
                <a:tc>
                  <a:txBody>
                    <a:bodyPr/>
                    <a:lstStyle/>
                    <a:p>
                      <a:pPr algn="ctr"/>
                      <a:r>
                        <a:rPr lang="de-DE" dirty="0"/>
                        <a:t>bereichsimmanent</a:t>
                      </a:r>
                    </a:p>
                  </a:txBody>
                  <a:tcPr anchor="ctr">
                    <a:solidFill>
                      <a:schemeClr val="accent1">
                        <a:lumMod val="20000"/>
                        <a:lumOff val="80000"/>
                      </a:schemeClr>
                    </a:solidFill>
                  </a:tcPr>
                </a:tc>
                <a:tc>
                  <a:txBody>
                    <a:bodyPr/>
                    <a:lstStyle/>
                    <a:p>
                      <a:r>
                        <a:rPr lang="de-DE" dirty="0"/>
                        <a:t>Wie verändern sich politische Entscheidungsprozesse, durch die Erweiterung der Partizipationsmöglichkeiten?</a:t>
                      </a:r>
                    </a:p>
                    <a:p>
                      <a:r>
                        <a:rPr lang="de-DE" dirty="0"/>
                        <a:t>Welche gesellschaftlichen Gruppen können ihre Interessen am effektivsten in den politischen Entscheidungsprozess einbringen?</a:t>
                      </a:r>
                    </a:p>
                  </a:txBody>
                  <a:tcPr/>
                </a:tc>
                <a:extLst>
                  <a:ext uri="{0D108BD9-81ED-4DB2-BD59-A6C34878D82A}">
                    <a16:rowId xmlns:a16="http://schemas.microsoft.com/office/drawing/2014/main" xmlns="" val="3701942966"/>
                  </a:ext>
                </a:extLst>
              </a:tr>
              <a:tr h="311824">
                <a:tc>
                  <a:txBody>
                    <a:bodyPr/>
                    <a:lstStyle/>
                    <a:p>
                      <a:pPr algn="ctr"/>
                      <a:r>
                        <a:rPr lang="de-DE" dirty="0"/>
                        <a:t>Bereiche vernetzend</a:t>
                      </a:r>
                    </a:p>
                  </a:txBody>
                  <a:tcPr anchor="ctr">
                    <a:solidFill>
                      <a:schemeClr val="accent1">
                        <a:lumMod val="20000"/>
                        <a:lumOff val="80000"/>
                      </a:schemeClr>
                    </a:solidFill>
                  </a:tcPr>
                </a:tc>
                <a:tc>
                  <a:txBody>
                    <a:bodyPr/>
                    <a:lstStyle/>
                    <a:p>
                      <a:r>
                        <a:rPr lang="de-DE" dirty="0"/>
                        <a:t>Werden die unterschiedlichen gesellschaftlichen Interessen bei politischen Entscheidungen repräsentativ berücksichtigt?</a:t>
                      </a:r>
                    </a:p>
                  </a:txBody>
                  <a:tcPr/>
                </a:tc>
                <a:extLst>
                  <a:ext uri="{0D108BD9-81ED-4DB2-BD59-A6C34878D82A}">
                    <a16:rowId xmlns:a16="http://schemas.microsoft.com/office/drawing/2014/main" xmlns="" val="1981776852"/>
                  </a:ext>
                </a:extLst>
              </a:tr>
              <a:tr h="538217">
                <a:tc>
                  <a:txBody>
                    <a:bodyPr/>
                    <a:lstStyle/>
                    <a:p>
                      <a:pPr algn="ctr"/>
                      <a:r>
                        <a:rPr lang="de-DE" dirty="0"/>
                        <a:t>Reflexion von Wechselwirkungen</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Verändern sich politische Inhalte und Prozesse, wenn alle gesellschaftlichen Gruppen ihre Interessen repräsentativ in den Entscheidungsprozess einbringen können?</a:t>
                      </a:r>
                    </a:p>
                  </a:txBody>
                  <a:tcPr/>
                </a:tc>
                <a:extLst>
                  <a:ext uri="{0D108BD9-81ED-4DB2-BD59-A6C34878D82A}">
                    <a16:rowId xmlns:a16="http://schemas.microsoft.com/office/drawing/2014/main" xmlns="" val="810312249"/>
                  </a:ext>
                </a:extLst>
              </a:tr>
              <a:tr h="629140">
                <a:tc>
                  <a:txBody>
                    <a:bodyPr/>
                    <a:lstStyle/>
                    <a:p>
                      <a:pPr algn="ctr"/>
                      <a:r>
                        <a:rPr lang="de-DE" dirty="0"/>
                        <a:t>alltagssprachlich</a:t>
                      </a:r>
                    </a:p>
                  </a:txBody>
                  <a:tcPr anchor="ctr">
                    <a:solidFill>
                      <a:schemeClr val="accent1">
                        <a:lumMod val="40000"/>
                        <a:lumOff val="60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Partizipationsmöglichkeiten</a:t>
                      </a:r>
                      <a:r>
                        <a:rPr lang="de-DE" dirty="0"/>
                        <a:t>: Art. 5, 8, 9, 20, 21, 38 GG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Digitale Medien</a:t>
                      </a:r>
                      <a:r>
                        <a:rPr lang="de-DE" dirty="0"/>
                        <a:t>: Blogs, soziale Netzwerke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Wahlsystem</a:t>
                      </a:r>
                      <a:r>
                        <a:rPr lang="de-DE" dirty="0"/>
                        <a:t>: </a:t>
                      </a:r>
                      <a:r>
                        <a:rPr lang="de-DE" dirty="0">
                          <a:effectLst/>
                        </a:rPr>
                        <a:t>personalisierte Verhältniswahl mit Erst- und Zweitstimme, Wahlkreis, Direktmandat, Sperrklausel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Medien</a:t>
                      </a:r>
                      <a:r>
                        <a:rPr lang="de-DE" dirty="0"/>
                        <a:t>: Information, Ermöglichung der Teilhabe am öffentlichen Diskurs</a:t>
                      </a:r>
                    </a:p>
                  </a:txBody>
                  <a:tcPr/>
                </a:tc>
                <a:extLst>
                  <a:ext uri="{0D108BD9-81ED-4DB2-BD59-A6C34878D82A}">
                    <a16:rowId xmlns:a16="http://schemas.microsoft.com/office/drawing/2014/main" xmlns="" val="2367424167"/>
                  </a:ext>
                </a:extLst>
              </a:tr>
              <a:tr h="542261">
                <a:tc>
                  <a:txBody>
                    <a:bodyPr/>
                    <a:lstStyle/>
                    <a:p>
                      <a:pPr algn="ctr"/>
                      <a:r>
                        <a:rPr lang="de-DE" dirty="0"/>
                        <a:t>teilweise Verwendung</a:t>
                      </a:r>
                    </a:p>
                  </a:txBody>
                  <a:tcPr anchor="ctr">
                    <a:solidFill>
                      <a:schemeClr val="accent1">
                        <a:lumMod val="40000"/>
                        <a:lumOff val="60000"/>
                      </a:schemeClr>
                    </a:solidFill>
                  </a:tcPr>
                </a:tc>
                <a:tc vMerge="1">
                  <a:txBody>
                    <a:bodyPr/>
                    <a:lstStyle/>
                    <a:p>
                      <a:endParaRPr lang="de-DE" dirty="0"/>
                    </a:p>
                  </a:txBody>
                  <a:tcPr/>
                </a:tc>
                <a:extLst>
                  <a:ext uri="{0D108BD9-81ED-4DB2-BD59-A6C34878D82A}">
                    <a16:rowId xmlns:a16="http://schemas.microsoft.com/office/drawing/2014/main" xmlns="" val="3761394779"/>
                  </a:ext>
                </a:extLst>
              </a:tr>
              <a:tr h="311824">
                <a:tc>
                  <a:txBody>
                    <a:bodyPr/>
                    <a:lstStyle/>
                    <a:p>
                      <a:pPr algn="ctr"/>
                      <a:r>
                        <a:rPr lang="de-DE" dirty="0"/>
                        <a:t>sicherer Umgang</a:t>
                      </a:r>
                    </a:p>
                  </a:txBody>
                  <a:tcPr anchor="ctr">
                    <a:solidFill>
                      <a:schemeClr val="accent1">
                        <a:lumMod val="40000"/>
                        <a:lumOff val="60000"/>
                      </a:schemeClr>
                    </a:solidFill>
                  </a:tcPr>
                </a:tc>
                <a:tc vMerge="1">
                  <a:txBody>
                    <a:bodyPr/>
                    <a:lstStyle/>
                    <a:p>
                      <a:endParaRPr lang="de-DE" dirty="0"/>
                    </a:p>
                  </a:txBody>
                  <a:tcPr/>
                </a:tc>
                <a:extLst>
                  <a:ext uri="{0D108BD9-81ED-4DB2-BD59-A6C34878D82A}">
                    <a16:rowId xmlns:a16="http://schemas.microsoft.com/office/drawing/2014/main" xmlns="" val="1815812381"/>
                  </a:ext>
                </a:extLst>
              </a:tr>
            </a:tbl>
          </a:graphicData>
        </a:graphic>
      </p:graphicFrame>
    </p:spTree>
    <p:extLst>
      <p:ext uri="{BB962C8B-B14F-4D97-AF65-F5344CB8AC3E}">
        <p14:creationId xmlns:p14="http://schemas.microsoft.com/office/powerpoint/2010/main" val="169904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313459" y="308345"/>
            <a:ext cx="11565082" cy="1788278"/>
          </a:xfrm>
          <a:prstGeom prst="rect">
            <a:avLst/>
          </a:prstGeom>
        </p:spPr>
        <p:txBody>
          <a:bodyPr>
            <a:normAutofit fontScale="925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dirty="0">
                <a:solidFill>
                  <a:srgbClr val="C00000"/>
                </a:solidFill>
              </a:rPr>
              <a:t>Urteilskompetenz - Progression</a:t>
            </a:r>
          </a:p>
          <a:p>
            <a:r>
              <a:rPr lang="de-DE" dirty="0"/>
              <a:t/>
            </a:r>
            <a:br>
              <a:rPr lang="de-DE" dirty="0"/>
            </a:br>
            <a:endParaRPr lang="de-DE" dirty="0"/>
          </a:p>
        </p:txBody>
      </p:sp>
      <p:sp>
        <p:nvSpPr>
          <p:cNvPr id="6" name="Titel 1"/>
          <p:cNvSpPr>
            <a:spLocks noGrp="1"/>
          </p:cNvSpPr>
          <p:nvPr/>
        </p:nvSpPr>
        <p:spPr>
          <a:xfrm>
            <a:off x="313459" y="1063418"/>
            <a:ext cx="11565082" cy="1788278"/>
          </a:xfrm>
          <a:prstGeom prst="rect">
            <a:avLst/>
          </a:prstGeom>
        </p:spPr>
        <p:txBody>
          <a:bodyPr>
            <a:normAutofit fontScale="850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r>
              <a:rPr lang="de-DE" dirty="0"/>
              <a:t>Möglichkeiten der Bürger, ihre Interessen in den politischen Entscheidungsprozess einzubringen, bewerten</a:t>
            </a:r>
            <a:br>
              <a:rPr lang="de-DE" dirty="0"/>
            </a:br>
            <a:endParaRPr lang="de-DE" dirty="0"/>
          </a:p>
        </p:txBody>
      </p:sp>
      <p:sp>
        <p:nvSpPr>
          <p:cNvPr id="2" name="Rechteck 1"/>
          <p:cNvSpPr/>
          <p:nvPr/>
        </p:nvSpPr>
        <p:spPr>
          <a:xfrm>
            <a:off x="1872094" y="2281673"/>
            <a:ext cx="9692987" cy="2308324"/>
          </a:xfrm>
          <a:prstGeom prst="rect">
            <a:avLst/>
          </a:prstGeom>
          <a:solidFill>
            <a:schemeClr val="accent4">
              <a:lumMod val="60000"/>
              <a:lumOff val="40000"/>
            </a:schemeClr>
          </a:solidFill>
        </p:spPr>
        <p:txBody>
          <a:bodyPr wrap="square">
            <a:spAutoFit/>
          </a:bodyPr>
          <a:lstStyle/>
          <a:p>
            <a:r>
              <a:rPr lang="de-DE" sz="2400" dirty="0"/>
              <a:t>2.2 Urteilskompetenz </a:t>
            </a:r>
          </a:p>
          <a:p>
            <a:r>
              <a:rPr lang="de-DE" sz="2400" dirty="0"/>
              <a:t>2. unter Berücksichtigung </a:t>
            </a:r>
            <a:r>
              <a:rPr lang="de-DE" sz="2400" dirty="0">
                <a:solidFill>
                  <a:srgbClr val="FF0000"/>
                </a:solidFill>
              </a:rPr>
              <a:t>unterschiedlicher Perspektiven</a:t>
            </a:r>
            <a:r>
              <a:rPr lang="de-DE" sz="2400" dirty="0"/>
              <a:t> eigenständig Urteile </a:t>
            </a:r>
            <a:r>
              <a:rPr lang="de-DE" sz="2400" dirty="0" err="1">
                <a:solidFill>
                  <a:srgbClr val="FF0000"/>
                </a:solidFill>
              </a:rPr>
              <a:t>kriterienorientiert</a:t>
            </a:r>
            <a:r>
              <a:rPr lang="de-DE" sz="2400" dirty="0"/>
              <a:t> formulieren (zum Beispiel Effizienz, Effektivität, Legalität, Legitimität, Gerechtigkeit, Nachhaltigkeit, Transparenz, Repräsentation, Partizipation) und dabei die zugrunde gelegten Wertvorstellungen offenlegen </a:t>
            </a:r>
            <a:endParaRPr lang="de-DE" sz="2400" dirty="0">
              <a:effectLst/>
            </a:endParaRPr>
          </a:p>
        </p:txBody>
      </p:sp>
      <p:sp>
        <p:nvSpPr>
          <p:cNvPr id="3" name="Rechteck 2"/>
          <p:cNvSpPr/>
          <p:nvPr/>
        </p:nvSpPr>
        <p:spPr>
          <a:xfrm>
            <a:off x="446809" y="2281672"/>
            <a:ext cx="1425285" cy="22894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600" b="1" dirty="0"/>
              <a:t>P</a:t>
            </a:r>
          </a:p>
        </p:txBody>
      </p:sp>
      <p:sp>
        <p:nvSpPr>
          <p:cNvPr id="7" name="Rechteck 6"/>
          <p:cNvSpPr/>
          <p:nvPr/>
        </p:nvSpPr>
        <p:spPr>
          <a:xfrm>
            <a:off x="2919845" y="4571170"/>
            <a:ext cx="8645236" cy="1200329"/>
          </a:xfrm>
          <a:prstGeom prst="rect">
            <a:avLst/>
          </a:prstGeom>
          <a:solidFill>
            <a:schemeClr val="accent2">
              <a:lumMod val="60000"/>
              <a:lumOff val="40000"/>
            </a:schemeClr>
          </a:solidFill>
        </p:spPr>
        <p:txBody>
          <a:bodyPr wrap="square">
            <a:spAutoFit/>
          </a:bodyPr>
          <a:lstStyle/>
          <a:p>
            <a:r>
              <a:rPr lang="de-DE" sz="2400" dirty="0"/>
              <a:t>Aussagen, Vorschläge oder Maßnahmen beurteilen, ein begründetes Werturteil formulieren und die dabei zugrunde gelegten Wertmaßstäbe offenlegen</a:t>
            </a:r>
            <a:endParaRPr lang="de-DE" sz="2400" dirty="0">
              <a:effectLst/>
            </a:endParaRPr>
          </a:p>
        </p:txBody>
      </p:sp>
      <p:sp>
        <p:nvSpPr>
          <p:cNvPr id="8" name="Rechteck 7"/>
          <p:cNvSpPr/>
          <p:nvPr/>
        </p:nvSpPr>
        <p:spPr>
          <a:xfrm>
            <a:off x="446809" y="4571169"/>
            <a:ext cx="2473036" cy="12003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dirty="0">
                <a:solidFill>
                  <a:schemeClr val="tx1"/>
                </a:solidFill>
              </a:rPr>
              <a:t>Bewerten</a:t>
            </a:r>
          </a:p>
        </p:txBody>
      </p:sp>
    </p:spTree>
    <p:extLst>
      <p:ext uri="{BB962C8B-B14F-4D97-AF65-F5344CB8AC3E}">
        <p14:creationId xmlns:p14="http://schemas.microsoft.com/office/powerpoint/2010/main" val="1525802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xmlns="" id="{776F3C71-CD06-4861-8A04-4A5D69902A84}"/>
              </a:ext>
            </a:extLst>
          </p:cNvPr>
          <p:cNvSpPr/>
          <p:nvPr/>
        </p:nvSpPr>
        <p:spPr>
          <a:xfrm>
            <a:off x="701748" y="661324"/>
            <a:ext cx="10788503" cy="1384995"/>
          </a:xfrm>
          <a:prstGeom prst="rect">
            <a:avLst/>
          </a:prstGeom>
        </p:spPr>
        <p:txBody>
          <a:bodyPr wrap="square">
            <a:spAutoFit/>
          </a:bodyPr>
          <a:lstStyle/>
          <a:p>
            <a:r>
              <a:rPr lang="de-DE" sz="2800" dirty="0"/>
              <a:t>Um mehr Menschen mit in den politischen Entscheidungsprozess einzubeziehen, sollen die Partizipationsmöglichkeiten um Elemente der E-Democracy (z.B. E-Voting) erweitert werden. </a:t>
            </a:r>
            <a:r>
              <a:rPr lang="de-DE" sz="2800" dirty="0">
                <a:solidFill>
                  <a:srgbClr val="FF0000"/>
                </a:solidFill>
              </a:rPr>
              <a:t>Bewerte diesen Vorschlag.  </a:t>
            </a:r>
          </a:p>
        </p:txBody>
      </p:sp>
    </p:spTree>
    <p:extLst>
      <p:ext uri="{BB962C8B-B14F-4D97-AF65-F5344CB8AC3E}">
        <p14:creationId xmlns:p14="http://schemas.microsoft.com/office/powerpoint/2010/main" val="2110559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5653" y="103306"/>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0" name="Abgerundetes Rechteck 5"/>
          <p:cNvSpPr/>
          <p:nvPr/>
        </p:nvSpPr>
        <p:spPr>
          <a:xfrm>
            <a:off x="174098" y="1848245"/>
            <a:ext cx="2221832" cy="191174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Perspektiven</a:t>
            </a:r>
          </a:p>
        </p:txBody>
      </p:sp>
      <p:sp>
        <p:nvSpPr>
          <p:cNvPr id="11" name="Abgerundetes Rechteck 5"/>
          <p:cNvSpPr/>
          <p:nvPr/>
        </p:nvSpPr>
        <p:spPr>
          <a:xfrm>
            <a:off x="174098" y="3838353"/>
            <a:ext cx="2221832" cy="258189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Kriterien</a:t>
            </a:r>
          </a:p>
        </p:txBody>
      </p:sp>
      <p:sp>
        <p:nvSpPr>
          <p:cNvPr id="24" name="Rechteck 23">
            <a:extLst>
              <a:ext uri="{FF2B5EF4-FFF2-40B4-BE49-F238E27FC236}">
                <a16:creationId xmlns:a16="http://schemas.microsoft.com/office/drawing/2014/main" xmlns="" id="{64996B36-DFDF-495E-A0A5-25695347BE2E}"/>
              </a:ext>
            </a:extLst>
          </p:cNvPr>
          <p:cNvSpPr/>
          <p:nvPr/>
        </p:nvSpPr>
        <p:spPr>
          <a:xfrm>
            <a:off x="2758272" y="201524"/>
            <a:ext cx="7528728" cy="1446550"/>
          </a:xfrm>
          <a:prstGeom prst="rect">
            <a:avLst/>
          </a:prstGeom>
        </p:spPr>
        <p:txBody>
          <a:bodyPr wrap="square">
            <a:spAutoFit/>
          </a:bodyPr>
          <a:lstStyle/>
          <a:p>
            <a:r>
              <a:rPr lang="de-DE" sz="2200" dirty="0"/>
              <a:t>Um mehr Menschen mit in den politischen Entscheidungs-prozess einzubeziehen, sollen die Partizipationsmöglichkeiten um Elemente der E-Democracy (z.B. E-Voting) erweitert werden. </a:t>
            </a:r>
            <a:r>
              <a:rPr lang="de-DE" sz="2200" dirty="0">
                <a:solidFill>
                  <a:srgbClr val="FF0000"/>
                </a:solidFill>
              </a:rPr>
              <a:t>Bewerte diesen Vorschlag. </a:t>
            </a:r>
          </a:p>
        </p:txBody>
      </p:sp>
      <p:graphicFrame>
        <p:nvGraphicFramePr>
          <p:cNvPr id="3" name="Tabelle 2">
            <a:extLst>
              <a:ext uri="{FF2B5EF4-FFF2-40B4-BE49-F238E27FC236}">
                <a16:creationId xmlns:a16="http://schemas.microsoft.com/office/drawing/2014/main" xmlns="" id="{7B0E59E0-04CD-464B-9388-77871EA7927A}"/>
              </a:ext>
            </a:extLst>
          </p:cNvPr>
          <p:cNvGraphicFramePr>
            <a:graphicFrameLocks noGrp="1"/>
          </p:cNvGraphicFramePr>
          <p:nvPr>
            <p:extLst>
              <p:ext uri="{D42A27DB-BD31-4B8C-83A1-F6EECF244321}">
                <p14:modId xmlns:p14="http://schemas.microsoft.com/office/powerpoint/2010/main" val="3775712772"/>
              </p:ext>
            </p:extLst>
          </p:nvPr>
        </p:nvGraphicFramePr>
        <p:xfrm>
          <a:off x="2758271" y="1848246"/>
          <a:ext cx="8937543" cy="4572000"/>
        </p:xfrm>
        <a:graphic>
          <a:graphicData uri="http://schemas.openxmlformats.org/drawingml/2006/table">
            <a:tbl>
              <a:tblPr firstRow="1" bandRow="1">
                <a:tableStyleId>{5940675A-B579-460E-94D1-54222C63F5DA}</a:tableStyleId>
              </a:tblPr>
              <a:tblGrid>
                <a:gridCol w="1813729">
                  <a:extLst>
                    <a:ext uri="{9D8B030D-6E8A-4147-A177-3AD203B41FA5}">
                      <a16:colId xmlns:a16="http://schemas.microsoft.com/office/drawing/2014/main" xmlns="" val="4069290137"/>
                    </a:ext>
                  </a:extLst>
                </a:gridCol>
                <a:gridCol w="7123814">
                  <a:extLst>
                    <a:ext uri="{9D8B030D-6E8A-4147-A177-3AD203B41FA5}">
                      <a16:colId xmlns:a16="http://schemas.microsoft.com/office/drawing/2014/main" xmlns="" val="1317284103"/>
                    </a:ext>
                  </a:extLst>
                </a:gridCol>
              </a:tblGrid>
              <a:tr h="311824">
                <a:tc>
                  <a:txBody>
                    <a:bodyPr/>
                    <a:lstStyle/>
                    <a:p>
                      <a:pPr algn="ctr"/>
                      <a:r>
                        <a:rPr lang="de-DE" dirty="0"/>
                        <a:t>individuell</a:t>
                      </a:r>
                    </a:p>
                  </a:txBody>
                  <a:tcPr anchor="ctr">
                    <a:solidFill>
                      <a:schemeClr val="accent1">
                        <a:lumMod val="20000"/>
                        <a:lumOff val="80000"/>
                      </a:schemeClr>
                    </a:solidFill>
                  </a:tcPr>
                </a:tc>
                <a:tc>
                  <a:txBody>
                    <a:bodyPr/>
                    <a:lstStyle/>
                    <a:p>
                      <a:r>
                        <a:rPr lang="de-DE" dirty="0"/>
                        <a:t>Ist die Einführung von E-Voting für mich ein Vorteil?</a:t>
                      </a:r>
                    </a:p>
                  </a:txBody>
                  <a:tcPr/>
                </a:tc>
                <a:extLst>
                  <a:ext uri="{0D108BD9-81ED-4DB2-BD59-A6C34878D82A}">
                    <a16:rowId xmlns:a16="http://schemas.microsoft.com/office/drawing/2014/main" xmlns="" val="3610619047"/>
                  </a:ext>
                </a:extLst>
              </a:tr>
              <a:tr h="383818">
                <a:tc>
                  <a:txBody>
                    <a:bodyPr/>
                    <a:lstStyle/>
                    <a:p>
                      <a:pPr algn="ctr"/>
                      <a:r>
                        <a:rPr lang="de-DE" dirty="0"/>
                        <a:t>öffentlich</a:t>
                      </a:r>
                    </a:p>
                  </a:txBody>
                  <a:tcPr anchor="ctr">
                    <a:solidFill>
                      <a:schemeClr val="accent1">
                        <a:lumMod val="20000"/>
                        <a:lumOff val="80000"/>
                      </a:schemeClr>
                    </a:solidFill>
                  </a:tcPr>
                </a:tc>
                <a:tc>
                  <a:txBody>
                    <a:bodyPr/>
                    <a:lstStyle/>
                    <a:p>
                      <a:r>
                        <a:rPr lang="de-DE" dirty="0"/>
                        <a:t>Welche gesellschaftlichen Gruppen würden durch die Einführung von E-Voting profitieren?</a:t>
                      </a:r>
                    </a:p>
                  </a:txBody>
                  <a:tcPr/>
                </a:tc>
                <a:extLst>
                  <a:ext uri="{0D108BD9-81ED-4DB2-BD59-A6C34878D82A}">
                    <a16:rowId xmlns:a16="http://schemas.microsoft.com/office/drawing/2014/main" xmlns="" val="1816330251"/>
                  </a:ext>
                </a:extLst>
              </a:tr>
              <a:tr h="311824">
                <a:tc>
                  <a:txBody>
                    <a:bodyPr/>
                    <a:lstStyle/>
                    <a:p>
                      <a:pPr algn="ctr"/>
                      <a:r>
                        <a:rPr lang="de-DE" dirty="0"/>
                        <a:t>systemisch</a:t>
                      </a:r>
                    </a:p>
                  </a:txBody>
                  <a:tcPr anchor="ctr">
                    <a:solidFill>
                      <a:schemeClr val="accent1">
                        <a:lumMod val="20000"/>
                        <a:lumOff val="80000"/>
                      </a:schemeClr>
                    </a:solidFill>
                  </a:tcPr>
                </a:tc>
                <a:tc>
                  <a:txBody>
                    <a:bodyPr/>
                    <a:lstStyle/>
                    <a:p>
                      <a:r>
                        <a:rPr lang="de-DE" dirty="0"/>
                        <a:t>Sollte das gesamte Wahlverfahren auf E-Voting umgestellt werden?</a:t>
                      </a:r>
                    </a:p>
                    <a:p>
                      <a:r>
                        <a:rPr lang="de-DE" dirty="0"/>
                        <a:t>Ist der Grundsatz der „geheimen“ Wahl bei E-Voting noch im gleichen Maß gegeben?</a:t>
                      </a:r>
                    </a:p>
                  </a:txBody>
                  <a:tcPr/>
                </a:tc>
                <a:extLst>
                  <a:ext uri="{0D108BD9-81ED-4DB2-BD59-A6C34878D82A}">
                    <a16:rowId xmlns:a16="http://schemas.microsoft.com/office/drawing/2014/main" xmlns="" val="3167339053"/>
                  </a:ext>
                </a:extLst>
              </a:tr>
              <a:tr h="311824">
                <a:tc>
                  <a:txBody>
                    <a:bodyPr/>
                    <a:lstStyle/>
                    <a:p>
                      <a:pPr algn="ctr"/>
                      <a:r>
                        <a:rPr lang="de-DE" dirty="0"/>
                        <a:t>Legalität</a:t>
                      </a:r>
                    </a:p>
                  </a:txBody>
                  <a:tcPr anchor="ctr">
                    <a:solidFill>
                      <a:schemeClr val="accent1">
                        <a:lumMod val="40000"/>
                        <a:lumOff val="60000"/>
                      </a:schemeClr>
                    </a:solidFill>
                  </a:tcPr>
                </a:tc>
                <a:tc>
                  <a:txBody>
                    <a:bodyPr/>
                    <a:lstStyle/>
                    <a:p>
                      <a:r>
                        <a:rPr lang="de-DE" dirty="0"/>
                        <a:t>Ist die Einführung von E-</a:t>
                      </a:r>
                      <a:r>
                        <a:rPr lang="de-DE" dirty="0" err="1"/>
                        <a:t>Voting</a:t>
                      </a:r>
                      <a:r>
                        <a:rPr lang="de-DE" dirty="0"/>
                        <a:t> bei Bundestagswahlen mit dem Grundgesetz vereinbar?</a:t>
                      </a:r>
                    </a:p>
                  </a:txBody>
                  <a:tcPr/>
                </a:tc>
                <a:extLst>
                  <a:ext uri="{0D108BD9-81ED-4DB2-BD59-A6C34878D82A}">
                    <a16:rowId xmlns:a16="http://schemas.microsoft.com/office/drawing/2014/main" xmlns="" val="2105922970"/>
                  </a:ext>
                </a:extLst>
              </a:tr>
              <a:tr h="311824">
                <a:tc>
                  <a:txBody>
                    <a:bodyPr/>
                    <a:lstStyle/>
                    <a:p>
                      <a:pPr algn="ctr"/>
                      <a:r>
                        <a:rPr lang="de-DE" dirty="0"/>
                        <a:t>Gerechtigkeit/ Partizipation</a:t>
                      </a:r>
                    </a:p>
                  </a:txBody>
                  <a:tcPr anchor="ctr">
                    <a:solidFill>
                      <a:schemeClr val="accent1">
                        <a:lumMod val="40000"/>
                        <a:lumOff val="60000"/>
                      </a:schemeClr>
                    </a:solidFill>
                  </a:tcPr>
                </a:tc>
                <a:tc>
                  <a:txBody>
                    <a:bodyPr/>
                    <a:lstStyle/>
                    <a:p>
                      <a:r>
                        <a:rPr lang="de-DE" dirty="0"/>
                        <a:t>Werden durch eine Erweiterung der Partizipationsmöglichkeiten durch E-Voting die unterschiedlichen gesellschaftlichen Interessen gerechter abgebildet? </a:t>
                      </a:r>
                    </a:p>
                  </a:txBody>
                  <a:tcPr/>
                </a:tc>
                <a:extLst>
                  <a:ext uri="{0D108BD9-81ED-4DB2-BD59-A6C34878D82A}">
                    <a16:rowId xmlns:a16="http://schemas.microsoft.com/office/drawing/2014/main" xmlns="" val="3316226198"/>
                  </a:ext>
                </a:extLst>
              </a:tr>
              <a:tr h="311824">
                <a:tc>
                  <a:txBody>
                    <a:bodyPr/>
                    <a:lstStyle/>
                    <a:p>
                      <a:pPr algn="ctr"/>
                      <a:r>
                        <a:rPr lang="de-DE" dirty="0"/>
                        <a:t>Partizipation</a:t>
                      </a:r>
                    </a:p>
                  </a:txBody>
                  <a:tcPr anchor="ctr">
                    <a:solidFill>
                      <a:schemeClr val="accent1">
                        <a:lumMod val="40000"/>
                        <a:lumOff val="60000"/>
                      </a:schemeClr>
                    </a:solidFill>
                  </a:tcPr>
                </a:tc>
                <a:tc>
                  <a:txBody>
                    <a:bodyPr/>
                    <a:lstStyle/>
                    <a:p>
                      <a:r>
                        <a:rPr lang="de-DE" dirty="0"/>
                        <a:t>Erhöht E-Voting die Partizipation in bestimmten sozialen Gruppen?</a:t>
                      </a:r>
                    </a:p>
                  </a:txBody>
                  <a:tcPr/>
                </a:tc>
                <a:extLst>
                  <a:ext uri="{0D108BD9-81ED-4DB2-BD59-A6C34878D82A}">
                    <a16:rowId xmlns:a16="http://schemas.microsoft.com/office/drawing/2014/main" xmlns="" val="377813464"/>
                  </a:ext>
                </a:extLst>
              </a:tr>
              <a:tr h="311824">
                <a:tc>
                  <a:txBody>
                    <a:bodyPr/>
                    <a:lstStyle/>
                    <a:p>
                      <a:pPr algn="ctr"/>
                      <a:r>
                        <a:rPr lang="de-DE" dirty="0"/>
                        <a:t>Durchsetzbarkeit</a:t>
                      </a:r>
                    </a:p>
                  </a:txBody>
                  <a:tcPr anchor="ctr">
                    <a:solidFill>
                      <a:schemeClr val="accent1">
                        <a:lumMod val="40000"/>
                        <a:lumOff val="60000"/>
                      </a:schemeClr>
                    </a:solidFill>
                  </a:tcPr>
                </a:tc>
                <a:tc>
                  <a:txBody>
                    <a:bodyPr/>
                    <a:lstStyle/>
                    <a:p>
                      <a:r>
                        <a:rPr lang="de-DE" dirty="0"/>
                        <a:t>Kann die Maßnahme politisch</a:t>
                      </a:r>
                      <a:r>
                        <a:rPr lang="de-DE" baseline="0" dirty="0"/>
                        <a:t> durchgesetzt werden?</a:t>
                      </a:r>
                      <a:endParaRPr lang="de-DE" dirty="0"/>
                    </a:p>
                  </a:txBody>
                  <a:tcPr/>
                </a:tc>
                <a:extLst>
                  <a:ext uri="{0D108BD9-81ED-4DB2-BD59-A6C34878D82A}">
                    <a16:rowId xmlns:a16="http://schemas.microsoft.com/office/drawing/2014/main" xmlns="" val="10006"/>
                  </a:ext>
                </a:extLst>
              </a:tr>
              <a:tr h="311824">
                <a:tc>
                  <a:txBody>
                    <a:bodyPr/>
                    <a:lstStyle/>
                    <a:p>
                      <a:pPr algn="ctr"/>
                      <a:r>
                        <a:rPr lang="de-DE" dirty="0"/>
                        <a:t>Effizienz</a:t>
                      </a:r>
                    </a:p>
                  </a:txBody>
                  <a:tcPr anchor="ctr">
                    <a:solidFill>
                      <a:schemeClr val="accent1">
                        <a:lumMod val="40000"/>
                        <a:lumOff val="60000"/>
                      </a:schemeClr>
                    </a:solidFill>
                  </a:tcPr>
                </a:tc>
                <a:tc>
                  <a:txBody>
                    <a:bodyPr/>
                    <a:lstStyle/>
                    <a:p>
                      <a:r>
                        <a:rPr lang="de-DE" dirty="0"/>
                        <a:t>Kann man das Ziel mit einem geringeren Mitteleinsatz auch erreichen?</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85961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5653" y="103306"/>
            <a:ext cx="2493819" cy="1236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Problemstellung</a:t>
            </a:r>
          </a:p>
        </p:txBody>
      </p:sp>
      <p:sp>
        <p:nvSpPr>
          <p:cNvPr id="12" name="Abgerundetes Rechteck 5"/>
          <p:cNvSpPr/>
          <p:nvPr/>
        </p:nvSpPr>
        <p:spPr>
          <a:xfrm>
            <a:off x="166479" y="1848247"/>
            <a:ext cx="2229451" cy="294703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Bereiche</a:t>
            </a:r>
          </a:p>
          <a:p>
            <a:pPr algn="ctr"/>
            <a:r>
              <a:rPr lang="de-DE" sz="2000" dirty="0"/>
              <a:t>Politik – Gesellschaft - </a:t>
            </a:r>
            <a:r>
              <a:rPr lang="de-DE" sz="2000" i="1" dirty="0"/>
              <a:t>Wirtschaft</a:t>
            </a:r>
            <a:endParaRPr lang="de-DE" sz="2000" dirty="0"/>
          </a:p>
        </p:txBody>
      </p:sp>
      <p:sp>
        <p:nvSpPr>
          <p:cNvPr id="15" name="Abgerundetes Rechteck 5"/>
          <p:cNvSpPr/>
          <p:nvPr/>
        </p:nvSpPr>
        <p:spPr>
          <a:xfrm>
            <a:off x="165653" y="4890977"/>
            <a:ext cx="2221832" cy="1801738"/>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sz="2000" dirty="0"/>
              <a:t>Fachsprache</a:t>
            </a:r>
          </a:p>
        </p:txBody>
      </p:sp>
      <p:sp>
        <p:nvSpPr>
          <p:cNvPr id="24" name="Rechteck 23">
            <a:extLst>
              <a:ext uri="{FF2B5EF4-FFF2-40B4-BE49-F238E27FC236}">
                <a16:creationId xmlns:a16="http://schemas.microsoft.com/office/drawing/2014/main" xmlns="" id="{64996B36-DFDF-495E-A0A5-25695347BE2E}"/>
              </a:ext>
            </a:extLst>
          </p:cNvPr>
          <p:cNvSpPr/>
          <p:nvPr/>
        </p:nvSpPr>
        <p:spPr>
          <a:xfrm>
            <a:off x="2758271" y="201524"/>
            <a:ext cx="7053401" cy="769441"/>
          </a:xfrm>
          <a:prstGeom prst="rect">
            <a:avLst/>
          </a:prstGeom>
        </p:spPr>
        <p:txBody>
          <a:bodyPr wrap="square">
            <a:spAutoFit/>
          </a:bodyPr>
          <a:lstStyle/>
          <a:p>
            <a:r>
              <a:rPr lang="de-DE" sz="2200" dirty="0">
                <a:solidFill>
                  <a:srgbClr val="FF0000"/>
                </a:solidFill>
              </a:rPr>
              <a:t>(11) Möglichkeiten der Bürger, ihre Interessen in den politischen Entscheidungsprozess einzubringen, bewerten</a:t>
            </a:r>
          </a:p>
        </p:txBody>
      </p:sp>
      <p:graphicFrame>
        <p:nvGraphicFramePr>
          <p:cNvPr id="3" name="Tabelle 2">
            <a:extLst>
              <a:ext uri="{FF2B5EF4-FFF2-40B4-BE49-F238E27FC236}">
                <a16:creationId xmlns:a16="http://schemas.microsoft.com/office/drawing/2014/main" xmlns="" id="{7B0E59E0-04CD-464B-9388-77871EA7927A}"/>
              </a:ext>
            </a:extLst>
          </p:cNvPr>
          <p:cNvGraphicFramePr>
            <a:graphicFrameLocks noGrp="1"/>
          </p:cNvGraphicFramePr>
          <p:nvPr>
            <p:extLst>
              <p:ext uri="{D42A27DB-BD31-4B8C-83A1-F6EECF244321}">
                <p14:modId xmlns:p14="http://schemas.microsoft.com/office/powerpoint/2010/main" val="4138174742"/>
              </p:ext>
            </p:extLst>
          </p:nvPr>
        </p:nvGraphicFramePr>
        <p:xfrm>
          <a:off x="2758271" y="1848246"/>
          <a:ext cx="8905645" cy="4754880"/>
        </p:xfrm>
        <a:graphic>
          <a:graphicData uri="http://schemas.openxmlformats.org/drawingml/2006/table">
            <a:tbl>
              <a:tblPr firstRow="1" bandRow="1">
                <a:tableStyleId>{5940675A-B579-460E-94D1-54222C63F5DA}</a:tableStyleId>
              </a:tblPr>
              <a:tblGrid>
                <a:gridCol w="2810786">
                  <a:extLst>
                    <a:ext uri="{9D8B030D-6E8A-4147-A177-3AD203B41FA5}">
                      <a16:colId xmlns:a16="http://schemas.microsoft.com/office/drawing/2014/main" xmlns="" val="4069290137"/>
                    </a:ext>
                  </a:extLst>
                </a:gridCol>
                <a:gridCol w="6094859">
                  <a:extLst>
                    <a:ext uri="{9D8B030D-6E8A-4147-A177-3AD203B41FA5}">
                      <a16:colId xmlns:a16="http://schemas.microsoft.com/office/drawing/2014/main" xmlns="" val="1317284103"/>
                    </a:ext>
                  </a:extLst>
                </a:gridCol>
              </a:tblGrid>
              <a:tr h="311824">
                <a:tc>
                  <a:txBody>
                    <a:bodyPr/>
                    <a:lstStyle/>
                    <a:p>
                      <a:pPr algn="ctr"/>
                      <a:r>
                        <a:rPr lang="de-DE" dirty="0"/>
                        <a:t>bereichsimmanent</a:t>
                      </a:r>
                    </a:p>
                  </a:txBody>
                  <a:tcPr anchor="ctr">
                    <a:solidFill>
                      <a:schemeClr val="accent1">
                        <a:lumMod val="20000"/>
                        <a:lumOff val="80000"/>
                      </a:schemeClr>
                    </a:solidFill>
                  </a:tcPr>
                </a:tc>
                <a:tc>
                  <a:txBody>
                    <a:bodyPr/>
                    <a:lstStyle/>
                    <a:p>
                      <a:r>
                        <a:rPr lang="de-DE" dirty="0"/>
                        <a:t>Wie verändern sich politische Entscheidungsprozesse, durch die Einführung von Elementen der E-Democracy?</a:t>
                      </a:r>
                    </a:p>
                    <a:p>
                      <a:r>
                        <a:rPr lang="de-DE" dirty="0"/>
                        <a:t>Welche gesellschaftlichen Gruppen können ihre Interessen durch Elemente der E-Democracy effektiver in den politischen Entscheidungsprozess einbringen?</a:t>
                      </a:r>
                    </a:p>
                  </a:txBody>
                  <a:tcPr/>
                </a:tc>
                <a:extLst>
                  <a:ext uri="{0D108BD9-81ED-4DB2-BD59-A6C34878D82A}">
                    <a16:rowId xmlns:a16="http://schemas.microsoft.com/office/drawing/2014/main" xmlns="" val="3701942966"/>
                  </a:ext>
                </a:extLst>
              </a:tr>
              <a:tr h="311824">
                <a:tc>
                  <a:txBody>
                    <a:bodyPr/>
                    <a:lstStyle/>
                    <a:p>
                      <a:pPr algn="ctr"/>
                      <a:r>
                        <a:rPr lang="de-DE" dirty="0"/>
                        <a:t>Bereiche vernetzend</a:t>
                      </a:r>
                    </a:p>
                  </a:txBody>
                  <a:tcPr anchor="ctr">
                    <a:solidFill>
                      <a:schemeClr val="accent1">
                        <a:lumMod val="20000"/>
                        <a:lumOff val="80000"/>
                      </a:schemeClr>
                    </a:solidFill>
                  </a:tcPr>
                </a:tc>
                <a:tc>
                  <a:txBody>
                    <a:bodyPr/>
                    <a:lstStyle/>
                    <a:p>
                      <a:r>
                        <a:rPr lang="de-DE" dirty="0"/>
                        <a:t>Werden die unterschiedlichen gesellschaftlichen Interessen bei politischen Entscheidungen jetzt besser berücksichtigt?</a:t>
                      </a:r>
                    </a:p>
                  </a:txBody>
                  <a:tcPr/>
                </a:tc>
                <a:extLst>
                  <a:ext uri="{0D108BD9-81ED-4DB2-BD59-A6C34878D82A}">
                    <a16:rowId xmlns:a16="http://schemas.microsoft.com/office/drawing/2014/main" xmlns="" val="1981776852"/>
                  </a:ext>
                </a:extLst>
              </a:tr>
              <a:tr h="538217">
                <a:tc>
                  <a:txBody>
                    <a:bodyPr/>
                    <a:lstStyle/>
                    <a:p>
                      <a:pPr algn="ctr"/>
                      <a:r>
                        <a:rPr lang="de-DE" dirty="0"/>
                        <a:t>Reflexion von Wechselwirkungen</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Verändern sich politische Inhalte und Prozesse, wenn jetzt mehr gesellschaftliche Gruppen ihre Interessen repräsentativ in den Entscheidungsprozess einbringen können?</a:t>
                      </a:r>
                    </a:p>
                  </a:txBody>
                  <a:tcPr/>
                </a:tc>
                <a:extLst>
                  <a:ext uri="{0D108BD9-81ED-4DB2-BD59-A6C34878D82A}">
                    <a16:rowId xmlns:a16="http://schemas.microsoft.com/office/drawing/2014/main" xmlns="" val="810312249"/>
                  </a:ext>
                </a:extLst>
              </a:tr>
              <a:tr h="629140">
                <a:tc>
                  <a:txBody>
                    <a:bodyPr/>
                    <a:lstStyle/>
                    <a:p>
                      <a:pPr algn="ctr"/>
                      <a:r>
                        <a:rPr lang="de-DE" dirty="0"/>
                        <a:t>alltagssprachlich</a:t>
                      </a:r>
                    </a:p>
                  </a:txBody>
                  <a:tcPr anchor="ctr">
                    <a:solidFill>
                      <a:schemeClr val="accent1">
                        <a:lumMod val="40000"/>
                        <a:lumOff val="60000"/>
                      </a:schemeClr>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Partizipationsmöglichkeiten</a:t>
                      </a:r>
                      <a:r>
                        <a:rPr lang="de-DE" dirty="0"/>
                        <a:t>: Art. 5, 8, 9, 20, 21, 38 GG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Digitale Medien</a:t>
                      </a:r>
                      <a:r>
                        <a:rPr lang="de-DE" dirty="0"/>
                        <a:t>: Blogs, soziale Netzwerke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Wahlsystem</a:t>
                      </a:r>
                      <a:r>
                        <a:rPr lang="de-DE" dirty="0"/>
                        <a:t>: </a:t>
                      </a:r>
                      <a:r>
                        <a:rPr lang="de-DE" dirty="0">
                          <a:effectLst/>
                        </a:rPr>
                        <a:t>personalisierte Verhältniswahl mit Erst- und Zweitstimme, Wahlkreis, Direktmandat, Sperrklausel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u="sng" dirty="0"/>
                        <a:t>Medien</a:t>
                      </a:r>
                      <a:r>
                        <a:rPr lang="de-DE" dirty="0"/>
                        <a:t>: Information, Ermöglichung der Teilhabe am öffentlichen Diskurs</a:t>
                      </a:r>
                    </a:p>
                  </a:txBody>
                  <a:tcPr/>
                </a:tc>
                <a:extLst>
                  <a:ext uri="{0D108BD9-81ED-4DB2-BD59-A6C34878D82A}">
                    <a16:rowId xmlns:a16="http://schemas.microsoft.com/office/drawing/2014/main" xmlns="" val="2367424167"/>
                  </a:ext>
                </a:extLst>
              </a:tr>
              <a:tr h="542261">
                <a:tc>
                  <a:txBody>
                    <a:bodyPr/>
                    <a:lstStyle/>
                    <a:p>
                      <a:pPr algn="ctr"/>
                      <a:r>
                        <a:rPr lang="de-DE" dirty="0"/>
                        <a:t>teilweise Verwendung</a:t>
                      </a:r>
                    </a:p>
                  </a:txBody>
                  <a:tcPr anchor="ctr">
                    <a:solidFill>
                      <a:schemeClr val="accent1">
                        <a:lumMod val="40000"/>
                        <a:lumOff val="60000"/>
                      </a:schemeClr>
                    </a:solidFill>
                  </a:tcPr>
                </a:tc>
                <a:tc vMerge="1">
                  <a:txBody>
                    <a:bodyPr/>
                    <a:lstStyle/>
                    <a:p>
                      <a:endParaRPr lang="de-DE" dirty="0"/>
                    </a:p>
                  </a:txBody>
                  <a:tcPr/>
                </a:tc>
                <a:extLst>
                  <a:ext uri="{0D108BD9-81ED-4DB2-BD59-A6C34878D82A}">
                    <a16:rowId xmlns:a16="http://schemas.microsoft.com/office/drawing/2014/main" xmlns="" val="3761394779"/>
                  </a:ext>
                </a:extLst>
              </a:tr>
              <a:tr h="311824">
                <a:tc>
                  <a:txBody>
                    <a:bodyPr/>
                    <a:lstStyle/>
                    <a:p>
                      <a:pPr algn="ctr"/>
                      <a:r>
                        <a:rPr lang="de-DE" dirty="0"/>
                        <a:t>sicherer Umgang</a:t>
                      </a:r>
                    </a:p>
                  </a:txBody>
                  <a:tcPr anchor="ctr">
                    <a:solidFill>
                      <a:schemeClr val="accent1">
                        <a:lumMod val="40000"/>
                        <a:lumOff val="60000"/>
                      </a:schemeClr>
                    </a:solidFill>
                  </a:tcPr>
                </a:tc>
                <a:tc vMerge="1">
                  <a:txBody>
                    <a:bodyPr/>
                    <a:lstStyle/>
                    <a:p>
                      <a:endParaRPr lang="de-DE" dirty="0"/>
                    </a:p>
                  </a:txBody>
                  <a:tcPr/>
                </a:tc>
                <a:extLst>
                  <a:ext uri="{0D108BD9-81ED-4DB2-BD59-A6C34878D82A}">
                    <a16:rowId xmlns:a16="http://schemas.microsoft.com/office/drawing/2014/main" xmlns="" val="1815812381"/>
                  </a:ext>
                </a:extLst>
              </a:tr>
            </a:tbl>
          </a:graphicData>
        </a:graphic>
      </p:graphicFrame>
    </p:spTree>
    <p:extLst>
      <p:ext uri="{BB962C8B-B14F-4D97-AF65-F5344CB8AC3E}">
        <p14:creationId xmlns:p14="http://schemas.microsoft.com/office/powerpoint/2010/main" val="2582901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6"/>
          <p:cNvSpPr txBox="1">
            <a:spLocks noChangeArrowheads="1"/>
          </p:cNvSpPr>
          <p:nvPr/>
        </p:nvSpPr>
        <p:spPr bwMode="auto">
          <a:xfrm>
            <a:off x="594880" y="427934"/>
            <a:ext cx="11084502" cy="904009"/>
          </a:xfrm>
          <a:prstGeom prst="rect">
            <a:avLst/>
          </a:prstGeom>
          <a:solidFill>
            <a:schemeClr val="accent1">
              <a:lumMod val="20000"/>
              <a:lumOff val="80000"/>
            </a:schemeClr>
          </a:solidFill>
          <a:ln w="38100">
            <a:solidFill>
              <a:srgbClr val="94B6D2"/>
            </a:solidFill>
            <a:miter lim="800000"/>
            <a:headEnd/>
            <a:tailEnd/>
          </a:ln>
        </p:spPr>
        <p:txBody>
          <a:bodyPr wrap="square">
            <a:noAutofit/>
          </a:bodyPr>
          <a:lstStyle/>
          <a:p>
            <a:pPr marL="180340" algn="ctr">
              <a:spcAft>
                <a:spcPts val="0"/>
              </a:spcAft>
            </a:pPr>
            <a:r>
              <a:rPr lang="de-DE" sz="2400" b="1" kern="1200" dirty="0">
                <a:solidFill>
                  <a:srgbClr val="000000"/>
                </a:solidFill>
                <a:effectLst/>
                <a:latin typeface="Calibri" panose="020F0502020204030204" pitchFamily="34" charset="0"/>
              </a:rPr>
              <a:t>D</a:t>
            </a:r>
            <a:r>
              <a:rPr lang="de-DE" sz="2400" b="1" dirty="0">
                <a:effectLst/>
                <a:latin typeface="Calibri" panose="020F0502020204030204" pitchFamily="34" charset="0"/>
                <a:ea typeface="Times New Roman" panose="02020603050405020304" pitchFamily="18" charset="0"/>
              </a:rPr>
              <a:t>ie vier Schritte der politischen Urteilsbildung</a:t>
            </a:r>
            <a:endParaRPr lang="de-DE" sz="2400" dirty="0">
              <a:effectLst/>
              <a:latin typeface="Times New Roman" panose="02020603050405020304" pitchFamily="18" charset="0"/>
              <a:ea typeface="Times New Roman" panose="02020603050405020304" pitchFamily="18" charset="0"/>
            </a:endParaRPr>
          </a:p>
          <a:p>
            <a:pPr marL="180340" algn="ctr">
              <a:spcAft>
                <a:spcPts val="0"/>
              </a:spcAft>
            </a:pPr>
            <a:r>
              <a:rPr lang="de-DE" sz="2400" dirty="0">
                <a:effectLst/>
                <a:latin typeface="Calibri" panose="020F0502020204030204" pitchFamily="34" charset="0"/>
                <a:ea typeface="Times New Roman" panose="02020603050405020304" pitchFamily="18" charset="0"/>
              </a:rPr>
              <a:t>(bis Ende Klasse 10/</a:t>
            </a:r>
            <a:r>
              <a:rPr lang="de-DE" sz="2400" dirty="0">
                <a:solidFill>
                  <a:schemeClr val="bg1"/>
                </a:solidFill>
                <a:highlight>
                  <a:srgbClr val="808000"/>
                </a:highlight>
                <a:latin typeface="Calibri" panose="020F0502020204030204" pitchFamily="34" charset="0"/>
                <a:ea typeface="Times New Roman" panose="02020603050405020304" pitchFamily="18" charset="0"/>
              </a:rPr>
              <a:t>bis </a:t>
            </a:r>
            <a:r>
              <a:rPr lang="de-DE" sz="2400" dirty="0">
                <a:solidFill>
                  <a:schemeClr val="bg1"/>
                </a:solidFill>
                <a:effectLst/>
                <a:highlight>
                  <a:srgbClr val="808000"/>
                </a:highlight>
                <a:latin typeface="Calibri" panose="020F0502020204030204" pitchFamily="34" charset="0"/>
                <a:ea typeface="Times New Roman" panose="02020603050405020304" pitchFamily="18" charset="0"/>
              </a:rPr>
              <a:t>Ende Klasse 12</a:t>
            </a:r>
            <a:r>
              <a:rPr lang="de-DE" sz="2400" dirty="0">
                <a:effectLst/>
                <a:latin typeface="Calibri" panose="020F0502020204030204" pitchFamily="34" charset="0"/>
                <a:ea typeface="Times New Roman" panose="02020603050405020304" pitchFamily="18" charset="0"/>
              </a:rPr>
              <a:t>)</a:t>
            </a:r>
            <a:r>
              <a:rPr lang="de-DE" sz="2400" dirty="0">
                <a:latin typeface="Times New Roman" panose="02020603050405020304" pitchFamily="18" charset="0"/>
                <a:ea typeface="Times New Roman" panose="02020603050405020304" pitchFamily="18" charset="0"/>
              </a:rPr>
              <a:t> - </a:t>
            </a:r>
            <a:r>
              <a:rPr lang="de-DE" sz="2400" dirty="0">
                <a:effectLst/>
                <a:latin typeface="Calibri" panose="020F0502020204030204" pitchFamily="34" charset="0"/>
                <a:ea typeface="Times New Roman" panose="02020603050405020304" pitchFamily="18" charset="0"/>
              </a:rPr>
              <a:t>Schülervorlage</a:t>
            </a:r>
            <a:endParaRPr lang="de-DE" sz="2400" dirty="0">
              <a:effectLst/>
              <a:latin typeface="Times New Roman" panose="02020603050405020304" pitchFamily="18" charset="0"/>
              <a:ea typeface="Times New Roman" panose="02020603050405020304" pitchFamily="18" charset="0"/>
            </a:endParaRPr>
          </a:p>
          <a:p>
            <a:pPr marL="90170">
              <a:spcAft>
                <a:spcPts val="0"/>
              </a:spcAft>
            </a:pPr>
            <a:r>
              <a:rPr lang="de-DE" sz="1200" dirty="0">
                <a:effectLst/>
                <a:latin typeface="Calibri" panose="020F0502020204030204" pitchFamily="34" charset="0"/>
                <a:ea typeface="Times New Roman" panose="02020603050405020304" pitchFamily="18" charset="0"/>
              </a:rPr>
              <a:t> </a:t>
            </a:r>
            <a:endParaRPr lang="de-DE" sz="1200" dirty="0">
              <a:effectLst/>
              <a:latin typeface="Times New Roman" panose="02020603050405020304" pitchFamily="18" charset="0"/>
              <a:ea typeface="Times New Roman" panose="02020603050405020304" pitchFamily="18" charset="0"/>
            </a:endParaRPr>
          </a:p>
        </p:txBody>
      </p:sp>
      <p:sp>
        <p:nvSpPr>
          <p:cNvPr id="3" name="Textfeld 13"/>
          <p:cNvSpPr txBox="1">
            <a:spLocks noChangeArrowheads="1"/>
          </p:cNvSpPr>
          <p:nvPr/>
        </p:nvSpPr>
        <p:spPr bwMode="auto">
          <a:xfrm>
            <a:off x="594880" y="1834000"/>
            <a:ext cx="11084502" cy="338554"/>
          </a:xfrm>
          <a:prstGeom prst="rect">
            <a:avLst/>
          </a:prstGeom>
          <a:solidFill>
            <a:schemeClr val="accent2">
              <a:lumMod val="20000"/>
              <a:lumOff val="80000"/>
            </a:schemeClr>
          </a:solidFill>
          <a:ln w="38100">
            <a:solidFill>
              <a:srgbClr val="94B6D2"/>
            </a:solidFill>
            <a:miter lim="800000"/>
            <a:headEnd/>
            <a:tailEnd/>
          </a:ln>
        </p:spPr>
        <p:txBody>
          <a:bodyPr wrap="square">
            <a:spAutoFit/>
          </a:bodyPr>
          <a:lstStyle/>
          <a:p>
            <a:pPr lvl="0">
              <a:spcAft>
                <a:spcPts val="0"/>
              </a:spcAft>
              <a:buClr>
                <a:srgbClr val="000000"/>
              </a:buClr>
              <a:buSzPts val="1600"/>
            </a:pPr>
            <a:r>
              <a:rPr lang="de-DE" sz="1600" b="1" kern="1200" dirty="0">
                <a:solidFill>
                  <a:srgbClr val="000000"/>
                </a:solidFill>
                <a:effectLst/>
                <a:latin typeface="Calibri" panose="020F0502020204030204" pitchFamily="34" charset="0"/>
                <a:ea typeface="+mn-ea"/>
              </a:rPr>
              <a:t>1. Klärung der Aufgabenstellung</a:t>
            </a:r>
            <a:endParaRPr lang="de-DE" sz="1200" dirty="0">
              <a:effectLst/>
              <a:latin typeface="Times New Roman" panose="02020603050405020304" pitchFamily="18" charset="0"/>
              <a:ea typeface="+mn-ea"/>
            </a:endParaRPr>
          </a:p>
        </p:txBody>
      </p:sp>
      <p:sp>
        <p:nvSpPr>
          <p:cNvPr id="4" name="Pfeil nach oben 3"/>
          <p:cNvSpPr/>
          <p:nvPr/>
        </p:nvSpPr>
        <p:spPr>
          <a:xfrm rot="10800000">
            <a:off x="6022831" y="2235229"/>
            <a:ext cx="228600" cy="400050"/>
          </a:xfrm>
          <a:prstGeom prst="upArrow">
            <a:avLst/>
          </a:prstGeom>
          <a:solidFill>
            <a:srgbClr val="4472C4"/>
          </a:solidFill>
          <a:ln w="12700" cap="flat" cmpd="sng" algn="ctr">
            <a:solidFill>
              <a:srgbClr val="4472C4">
                <a:shade val="50000"/>
              </a:srgbClr>
            </a:solidFill>
            <a:prstDash val="solid"/>
            <a:miter lim="800000"/>
          </a:ln>
          <a:effectLst/>
        </p:spPr>
        <p:txBody>
          <a:bodyPr anchor="ctr"/>
          <a:lstStyle/>
          <a:p>
            <a:endParaRPr lang="de-DE"/>
          </a:p>
        </p:txBody>
      </p:sp>
      <p:sp>
        <p:nvSpPr>
          <p:cNvPr id="5" name="Textfeld 2"/>
          <p:cNvSpPr txBox="1">
            <a:spLocks noChangeArrowheads="1"/>
          </p:cNvSpPr>
          <p:nvPr/>
        </p:nvSpPr>
        <p:spPr bwMode="auto">
          <a:xfrm>
            <a:off x="594880" y="2729126"/>
            <a:ext cx="11084502" cy="1745342"/>
          </a:xfrm>
          <a:prstGeom prst="rect">
            <a:avLst/>
          </a:prstGeom>
          <a:solidFill>
            <a:schemeClr val="accent2">
              <a:lumMod val="20000"/>
              <a:lumOff val="80000"/>
            </a:schemeClr>
          </a:solidFill>
          <a:ln w="38100">
            <a:solidFill>
              <a:srgbClr val="94B6D2"/>
            </a:solidFill>
            <a:miter lim="800000"/>
            <a:headEnd/>
            <a:tailEnd/>
          </a:ln>
        </p:spPr>
        <p:txBody>
          <a:bodyPr wrap="square" numCol="3">
            <a:noAutofit/>
          </a:bodyPr>
          <a:lstStyle/>
          <a:p>
            <a:pPr lvl="0">
              <a:spcAft>
                <a:spcPts val="0"/>
              </a:spcAft>
              <a:buClr>
                <a:srgbClr val="000000"/>
              </a:buClr>
              <a:buSzPts val="1600"/>
            </a:pPr>
            <a:r>
              <a:rPr lang="de-DE" sz="1600" b="1" kern="1200" dirty="0">
                <a:solidFill>
                  <a:srgbClr val="000000"/>
                </a:solidFill>
                <a:effectLst/>
                <a:latin typeface="Calibri" panose="020F0502020204030204" pitchFamily="34" charset="0"/>
                <a:ea typeface="+mn-ea"/>
              </a:rPr>
              <a:t>2. Wichtige Vorüberlegungen </a:t>
            </a:r>
            <a:endParaRPr lang="de-DE" sz="1200" dirty="0">
              <a:latin typeface="Times New Roman" panose="02020603050405020304" pitchFamily="18" charset="0"/>
            </a:endParaRPr>
          </a:p>
          <a:p>
            <a:pPr marL="171450" lvl="0" indent="-171450">
              <a:spcAft>
                <a:spcPts val="0"/>
              </a:spcAft>
              <a:buClr>
                <a:srgbClr val="000000"/>
              </a:buClr>
              <a:buSzPts val="1600"/>
              <a:buFont typeface="Wingdings" panose="05000000000000000000" pitchFamily="2" charset="2"/>
              <a:buChar char="§"/>
            </a:pPr>
            <a:endParaRPr lang="de-DE" sz="1200" dirty="0">
              <a:effectLst/>
              <a:latin typeface="Calibri" panose="020F0502020204030204" pitchFamily="34" charset="0"/>
              <a:ea typeface="Times New Roman" panose="02020603050405020304" pitchFamily="18" charset="0"/>
            </a:endParaRPr>
          </a:p>
          <a:p>
            <a:pPr marL="171450" lvl="0" indent="-171450">
              <a:spcAft>
                <a:spcPts val="0"/>
              </a:spcAft>
              <a:buClr>
                <a:srgbClr val="000000"/>
              </a:buClr>
              <a:buSzPts val="1600"/>
              <a:buFont typeface="Wingdings" panose="05000000000000000000" pitchFamily="2" charset="2"/>
              <a:buChar char="§"/>
            </a:pPr>
            <a:r>
              <a:rPr lang="de-DE" dirty="0">
                <a:effectLst/>
                <a:latin typeface="Calibri" panose="020F0502020204030204" pitchFamily="34" charset="0"/>
                <a:ea typeface="Times New Roman" panose="02020603050405020304" pitchFamily="18" charset="0"/>
              </a:rPr>
              <a:t>Aussagen, Vorschläge oder Maßnahmen untersuchen</a:t>
            </a:r>
          </a:p>
          <a:p>
            <a:pPr lvl="0">
              <a:spcAft>
                <a:spcPts val="0"/>
              </a:spcAft>
              <a:buClr>
                <a:srgbClr val="000000"/>
              </a:buClr>
              <a:buSzPts val="1600"/>
            </a:pPr>
            <a:endParaRPr lang="de-DE" dirty="0">
              <a:solidFill>
                <a:srgbClr val="FFFF00"/>
              </a:solidFill>
              <a:highlight>
                <a:srgbClr val="808000"/>
              </a:highlight>
              <a:latin typeface="Times New Roman" panose="02020603050405020304" pitchFamily="18" charset="0"/>
              <a:ea typeface="Times New Roman" panose="02020603050405020304" pitchFamily="18" charset="0"/>
            </a:endParaRPr>
          </a:p>
          <a:p>
            <a:pPr marL="171450" lvl="0" indent="-171450">
              <a:spcAft>
                <a:spcPts val="0"/>
              </a:spcAft>
              <a:buClr>
                <a:srgbClr val="000000"/>
              </a:buClr>
              <a:buSzPts val="1600"/>
              <a:buFont typeface="Wingdings" panose="05000000000000000000" pitchFamily="2" charset="2"/>
              <a:buChar char="§"/>
            </a:pPr>
            <a:r>
              <a:rPr lang="de-DE" dirty="0">
                <a:effectLst/>
                <a:latin typeface="Calibri" panose="020F0502020204030204" pitchFamily="34" charset="0"/>
                <a:ea typeface="Times New Roman" panose="02020603050405020304" pitchFamily="18" charset="0"/>
              </a:rPr>
              <a:t>Perspektiven im Blick haben</a:t>
            </a:r>
            <a:endParaRPr lang="de-DE" dirty="0">
              <a:latin typeface="Calibri" panose="020F0502020204030204" pitchFamily="34" charset="0"/>
              <a:ea typeface="Times New Roman" panose="02020603050405020304" pitchFamily="18" charset="0"/>
            </a:endParaRPr>
          </a:p>
          <a:p>
            <a:pPr lvl="0">
              <a:spcAft>
                <a:spcPts val="0"/>
              </a:spcAft>
              <a:buClr>
                <a:srgbClr val="000000"/>
              </a:buClr>
              <a:buSzPts val="1600"/>
            </a:pPr>
            <a:endParaRPr lang="de-DE" dirty="0">
              <a:latin typeface="Calibri" panose="020F0502020204030204" pitchFamily="34" charset="0"/>
              <a:ea typeface="Times New Roman" panose="02020603050405020304" pitchFamily="18" charset="0"/>
            </a:endParaRPr>
          </a:p>
          <a:p>
            <a:pPr marL="171450" lvl="0" indent="-171450">
              <a:spcAft>
                <a:spcPts val="0"/>
              </a:spcAft>
              <a:buClr>
                <a:srgbClr val="000000"/>
              </a:buClr>
              <a:buSzPts val="1600"/>
              <a:buFont typeface="Wingdings" panose="05000000000000000000" pitchFamily="2" charset="2"/>
              <a:buChar char="§"/>
            </a:pPr>
            <a:r>
              <a:rPr lang="de-DE" dirty="0">
                <a:effectLst/>
                <a:latin typeface="Calibri" panose="020F0502020204030204" pitchFamily="34" charset="0"/>
                <a:ea typeface="Times New Roman" panose="02020603050405020304" pitchFamily="18" charset="0"/>
              </a:rPr>
              <a:t>Teilbereiche Politik, Gesellschaft   und Wirtschaft im Blick haben</a:t>
            </a:r>
            <a:endParaRPr lang="de-DE" dirty="0">
              <a:latin typeface="Calibri" panose="020F0502020204030204" pitchFamily="34" charset="0"/>
              <a:ea typeface="Times New Roman" panose="02020603050405020304" pitchFamily="18" charset="0"/>
            </a:endParaRPr>
          </a:p>
          <a:p>
            <a:pPr marL="171450" lvl="0" indent="-171450">
              <a:spcAft>
                <a:spcPts val="0"/>
              </a:spcAft>
              <a:buClr>
                <a:srgbClr val="000000"/>
              </a:buClr>
              <a:buSzPts val="1600"/>
              <a:buFont typeface="Wingdings" panose="05000000000000000000" pitchFamily="2" charset="2"/>
              <a:buChar char="§"/>
            </a:pPr>
            <a:endParaRPr lang="de-DE" dirty="0">
              <a:latin typeface="Calibri" panose="020F0502020204030204" pitchFamily="34" charset="0"/>
              <a:ea typeface="Times New Roman" panose="02020603050405020304" pitchFamily="18" charset="0"/>
            </a:endParaRPr>
          </a:p>
          <a:p>
            <a:pPr marL="171450" indent="-171450">
              <a:buClr>
                <a:srgbClr val="000000"/>
              </a:buClr>
              <a:buSzPts val="1600"/>
              <a:buFont typeface="Wingdings" panose="05000000000000000000" pitchFamily="2" charset="2"/>
              <a:buChar char="§"/>
            </a:pPr>
            <a:r>
              <a:rPr lang="de-DE" dirty="0">
                <a:solidFill>
                  <a:schemeClr val="bg1"/>
                </a:solidFill>
                <a:highlight>
                  <a:srgbClr val="808000"/>
                </a:highlight>
                <a:latin typeface="Calibri" panose="020F0502020204030204" pitchFamily="34" charset="0"/>
                <a:ea typeface="Times New Roman" panose="02020603050405020304" pitchFamily="18" charset="0"/>
              </a:rPr>
              <a:t>Spannungsverhältnisse im Blick haben </a:t>
            </a:r>
          </a:p>
          <a:p>
            <a:pPr lvl="0">
              <a:spcAft>
                <a:spcPts val="0"/>
              </a:spcAft>
              <a:buClr>
                <a:srgbClr val="000000"/>
              </a:buClr>
              <a:buSzPts val="1600"/>
            </a:pPr>
            <a:endParaRPr lang="de-DE" sz="1200" dirty="0">
              <a:latin typeface="Calibri" panose="020F0502020204030204" pitchFamily="34" charset="0"/>
              <a:ea typeface="Times New Roman" panose="02020603050405020304" pitchFamily="18" charset="0"/>
            </a:endParaRPr>
          </a:p>
        </p:txBody>
      </p:sp>
      <p:sp>
        <p:nvSpPr>
          <p:cNvPr id="6" name="Pfeil nach oben 5"/>
          <p:cNvSpPr/>
          <p:nvPr/>
        </p:nvSpPr>
        <p:spPr>
          <a:xfrm rot="10800000">
            <a:off x="6022831" y="4563971"/>
            <a:ext cx="228600" cy="400050"/>
          </a:xfrm>
          <a:prstGeom prst="upArrow">
            <a:avLst/>
          </a:prstGeom>
          <a:solidFill>
            <a:srgbClr val="4472C4"/>
          </a:solidFill>
          <a:ln w="12700" cap="flat" cmpd="sng" algn="ctr">
            <a:solidFill>
              <a:srgbClr val="4472C4">
                <a:shade val="50000"/>
              </a:srgbClr>
            </a:solidFill>
            <a:prstDash val="solid"/>
            <a:miter lim="800000"/>
          </a:ln>
          <a:effectLst/>
        </p:spPr>
        <p:txBody>
          <a:bodyPr anchor="ctr"/>
          <a:lstStyle/>
          <a:p>
            <a:endParaRPr lang="de-DE"/>
          </a:p>
        </p:txBody>
      </p:sp>
      <p:sp>
        <p:nvSpPr>
          <p:cNvPr id="7" name="Textfeld 5"/>
          <p:cNvSpPr txBox="1">
            <a:spLocks noChangeArrowheads="1"/>
          </p:cNvSpPr>
          <p:nvPr/>
        </p:nvSpPr>
        <p:spPr bwMode="auto">
          <a:xfrm>
            <a:off x="594880" y="5045571"/>
            <a:ext cx="11084502" cy="338554"/>
          </a:xfrm>
          <a:prstGeom prst="rect">
            <a:avLst/>
          </a:prstGeom>
          <a:solidFill>
            <a:schemeClr val="accent2">
              <a:lumMod val="20000"/>
              <a:lumOff val="80000"/>
            </a:schemeClr>
          </a:solidFill>
          <a:ln w="38100">
            <a:solidFill>
              <a:srgbClr val="94B6D2"/>
            </a:solidFill>
            <a:miter lim="800000"/>
            <a:headEnd/>
            <a:tailEnd/>
          </a:ln>
        </p:spPr>
        <p:txBody>
          <a:bodyPr wrap="square">
            <a:spAutoFit/>
          </a:bodyPr>
          <a:lstStyle/>
          <a:p>
            <a:pPr lvl="0">
              <a:spcAft>
                <a:spcPts val="0"/>
              </a:spcAft>
              <a:buClr>
                <a:srgbClr val="000000"/>
              </a:buClr>
              <a:buSzPts val="1600"/>
            </a:pPr>
            <a:r>
              <a:rPr lang="de-DE" sz="1600" b="1" kern="1200" dirty="0">
                <a:solidFill>
                  <a:srgbClr val="000000"/>
                </a:solidFill>
                <a:effectLst/>
                <a:latin typeface="Calibri" panose="020F0502020204030204" pitchFamily="34" charset="0"/>
                <a:ea typeface="+mn-ea"/>
              </a:rPr>
              <a:t>3. Formulierung von Teilurteilen (Operator „beurteilen“)</a:t>
            </a:r>
            <a:endParaRPr lang="de-DE" sz="1200" dirty="0">
              <a:effectLst/>
              <a:latin typeface="Times New Roman" panose="02020603050405020304" pitchFamily="18" charset="0"/>
              <a:ea typeface="+mn-ea"/>
            </a:endParaRPr>
          </a:p>
        </p:txBody>
      </p:sp>
      <p:sp>
        <p:nvSpPr>
          <p:cNvPr id="8" name="Pfeil nach oben 7"/>
          <p:cNvSpPr/>
          <p:nvPr/>
        </p:nvSpPr>
        <p:spPr>
          <a:xfrm rot="10800000">
            <a:off x="6022831" y="5465675"/>
            <a:ext cx="228600" cy="400050"/>
          </a:xfrm>
          <a:prstGeom prst="upArrow">
            <a:avLst/>
          </a:prstGeom>
          <a:solidFill>
            <a:srgbClr val="4472C4"/>
          </a:solidFill>
          <a:ln w="12700" cap="flat" cmpd="sng" algn="ctr">
            <a:solidFill>
              <a:srgbClr val="4472C4">
                <a:shade val="50000"/>
              </a:srgbClr>
            </a:solidFill>
            <a:prstDash val="solid"/>
            <a:miter lim="800000"/>
          </a:ln>
          <a:effectLst/>
        </p:spPr>
        <p:txBody>
          <a:bodyPr anchor="ctr"/>
          <a:lstStyle/>
          <a:p>
            <a:endParaRPr lang="de-DE"/>
          </a:p>
        </p:txBody>
      </p:sp>
      <p:sp>
        <p:nvSpPr>
          <p:cNvPr id="9" name="Textfeld 8"/>
          <p:cNvSpPr txBox="1">
            <a:spLocks noChangeArrowheads="1"/>
          </p:cNvSpPr>
          <p:nvPr/>
        </p:nvSpPr>
        <p:spPr bwMode="auto">
          <a:xfrm>
            <a:off x="594880" y="5955228"/>
            <a:ext cx="11084502" cy="338554"/>
          </a:xfrm>
          <a:prstGeom prst="rect">
            <a:avLst/>
          </a:prstGeom>
          <a:solidFill>
            <a:schemeClr val="accent2">
              <a:lumMod val="20000"/>
              <a:lumOff val="80000"/>
            </a:schemeClr>
          </a:solidFill>
          <a:ln w="38100">
            <a:solidFill>
              <a:srgbClr val="94B6D2"/>
            </a:solidFill>
            <a:miter lim="800000"/>
            <a:headEnd/>
            <a:tailEnd/>
          </a:ln>
        </p:spPr>
        <p:txBody>
          <a:bodyPr wrap="square">
            <a:spAutoFit/>
          </a:bodyPr>
          <a:lstStyle/>
          <a:p>
            <a:pPr lvl="0">
              <a:spcAft>
                <a:spcPts val="0"/>
              </a:spcAft>
              <a:buClr>
                <a:srgbClr val="000000"/>
              </a:buClr>
              <a:buSzPts val="1600"/>
            </a:pPr>
            <a:r>
              <a:rPr lang="de-DE" sz="1600" b="1" kern="1200" dirty="0">
                <a:solidFill>
                  <a:srgbClr val="000000"/>
                </a:solidFill>
                <a:effectLst/>
                <a:latin typeface="Calibri" panose="020F0502020204030204" pitchFamily="34" charset="0"/>
                <a:ea typeface="+mn-ea"/>
              </a:rPr>
              <a:t>4. Formulierung eines Gesamturteils (Operator: „bewerten“)</a:t>
            </a:r>
            <a:r>
              <a:rPr lang="de-DE" sz="1200" dirty="0">
                <a:effectLst/>
                <a:latin typeface="Calibri" panose="020F0502020204030204" pitchFamily="34" charset="0"/>
                <a:ea typeface="Times New Roman" panose="02020603050405020304" pitchFamily="18" charset="0"/>
              </a:rPr>
              <a:t> </a:t>
            </a:r>
            <a:endParaRPr lang="de-DE"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93357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5201424"/>
          </a:xfrm>
          <a:prstGeom prst="rect">
            <a:avLst/>
          </a:prstGeom>
        </p:spPr>
        <p:txBody>
          <a:bodyPr wrap="square">
            <a:spAutoFit/>
          </a:bodyPr>
          <a:lstStyle/>
          <a:p>
            <a:r>
              <a:rPr lang="de-DE" sz="3200" dirty="0">
                <a:solidFill>
                  <a:srgbClr val="C00000"/>
                </a:solidFill>
              </a:rPr>
              <a:t>Progression der Urteilskompetenz</a:t>
            </a:r>
          </a:p>
          <a:p>
            <a:endParaRPr lang="de-DE" dirty="0">
              <a:solidFill>
                <a:srgbClr val="FF0000"/>
              </a:solidFill>
            </a:endParaRPr>
          </a:p>
          <a:p>
            <a:endParaRPr lang="de-DE" dirty="0">
              <a:solidFill>
                <a:srgbClr val="FF0000"/>
              </a:solidFill>
            </a:endParaRPr>
          </a:p>
          <a:p>
            <a:r>
              <a:rPr lang="de-DE" sz="2400" dirty="0"/>
              <a:t>= Zunahme der Selbständigkeit</a:t>
            </a:r>
          </a:p>
          <a:p>
            <a:endParaRPr lang="de-DE" sz="2400" dirty="0"/>
          </a:p>
          <a:p>
            <a:r>
              <a:rPr lang="de-DE" sz="2400" dirty="0"/>
              <a:t>Beispiele für den Unterricht</a:t>
            </a:r>
          </a:p>
          <a:p>
            <a:endParaRPr lang="de-DE" sz="2400" dirty="0"/>
          </a:p>
          <a:p>
            <a:pPr marL="342900" indent="-342900">
              <a:buFont typeface="Arial" panose="020B0604020202020204" pitchFamily="34" charset="0"/>
              <a:buChar char="•"/>
            </a:pPr>
            <a:r>
              <a:rPr lang="de-DE" sz="2400" dirty="0"/>
              <a:t>Klasse 8/9: Formulierungshilfen (ZPG1), </a:t>
            </a:r>
            <a:r>
              <a:rPr lang="de-DE" sz="2400" dirty="0" err="1"/>
              <a:t>Argumentenkärtchen</a:t>
            </a:r>
            <a:endParaRPr lang="de-DE" sz="2400" dirty="0"/>
          </a:p>
          <a:p>
            <a:r>
              <a:rPr lang="de-DE" sz="2400" dirty="0"/>
              <a:t> </a:t>
            </a:r>
          </a:p>
          <a:p>
            <a:pPr marL="342900" indent="-342900">
              <a:buFont typeface="Arial" panose="020B0604020202020204" pitchFamily="34" charset="0"/>
              <a:buChar char="•"/>
            </a:pPr>
            <a:r>
              <a:rPr lang="de-DE" sz="2400" dirty="0"/>
              <a:t>Klasse 9/10: Visualisierung im Klassenzimmer: Perspektiven, Kriterien, Bereiche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Klasse 10-12: Übersicht Spannungsverhältnisse wie zum Beispiel Macht versus Recht, Legitimität versus Effizienz, Interesse versus Gemeinwohl, Partizipation versus Repräsentation, Konflikt versus Konsens vollzieht</a:t>
            </a:r>
          </a:p>
        </p:txBody>
      </p:sp>
    </p:spTree>
    <p:extLst>
      <p:ext uri="{BB962C8B-B14F-4D97-AF65-F5344CB8AC3E}">
        <p14:creationId xmlns:p14="http://schemas.microsoft.com/office/powerpoint/2010/main" val="27008599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1138773"/>
          </a:xfrm>
          <a:prstGeom prst="rect">
            <a:avLst/>
          </a:prstGeom>
        </p:spPr>
        <p:txBody>
          <a:bodyPr wrap="square">
            <a:spAutoFit/>
          </a:bodyPr>
          <a:lstStyle/>
          <a:p>
            <a:r>
              <a:rPr lang="de-DE" sz="3200" dirty="0">
                <a:solidFill>
                  <a:srgbClr val="C00000"/>
                </a:solidFill>
              </a:rPr>
              <a:t>Progression der Urteilskompetenz: Klasse 8/9</a:t>
            </a:r>
          </a:p>
          <a:p>
            <a:endParaRPr lang="de-DE" dirty="0">
              <a:solidFill>
                <a:srgbClr val="C00000"/>
              </a:solidFill>
            </a:endParaRPr>
          </a:p>
          <a:p>
            <a:r>
              <a:rPr lang="de-DE" dirty="0">
                <a:solidFill>
                  <a:srgbClr val="C00000"/>
                </a:solidFill>
              </a:rPr>
              <a:t>I Formulierungshilfen</a:t>
            </a:r>
          </a:p>
        </p:txBody>
      </p:sp>
      <p:pic>
        <p:nvPicPr>
          <p:cNvPr id="5" name="Grafik 4">
            <a:extLst>
              <a:ext uri="{FF2B5EF4-FFF2-40B4-BE49-F238E27FC236}">
                <a16:creationId xmlns:a16="http://schemas.microsoft.com/office/drawing/2014/main" xmlns="" id="{3D8DC249-BA48-456A-9599-2C648467E0D2}"/>
              </a:ext>
            </a:extLst>
          </p:cNvPr>
          <p:cNvPicPr>
            <a:picLocks noChangeAspect="1"/>
          </p:cNvPicPr>
          <p:nvPr/>
        </p:nvPicPr>
        <p:blipFill>
          <a:blip r:embed="rId2"/>
          <a:stretch>
            <a:fillRect/>
          </a:stretch>
        </p:blipFill>
        <p:spPr>
          <a:xfrm>
            <a:off x="2726759" y="1685941"/>
            <a:ext cx="6738481" cy="4785040"/>
          </a:xfrm>
          <a:prstGeom prst="rect">
            <a:avLst/>
          </a:prstGeom>
        </p:spPr>
      </p:pic>
    </p:spTree>
    <p:extLst>
      <p:ext uri="{BB962C8B-B14F-4D97-AF65-F5344CB8AC3E}">
        <p14:creationId xmlns:p14="http://schemas.microsoft.com/office/powerpoint/2010/main" val="2451101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1138773"/>
          </a:xfrm>
          <a:prstGeom prst="rect">
            <a:avLst/>
          </a:prstGeom>
        </p:spPr>
        <p:txBody>
          <a:bodyPr wrap="square">
            <a:spAutoFit/>
          </a:bodyPr>
          <a:lstStyle/>
          <a:p>
            <a:r>
              <a:rPr lang="de-DE" sz="3200" dirty="0">
                <a:solidFill>
                  <a:srgbClr val="C00000"/>
                </a:solidFill>
              </a:rPr>
              <a:t>Progression der Urteilskompetenz: Klasse 8/9</a:t>
            </a:r>
          </a:p>
          <a:p>
            <a:endParaRPr lang="de-DE" dirty="0">
              <a:solidFill>
                <a:srgbClr val="C00000"/>
              </a:solidFill>
            </a:endParaRPr>
          </a:p>
          <a:p>
            <a:r>
              <a:rPr lang="de-DE" dirty="0">
                <a:solidFill>
                  <a:srgbClr val="C00000"/>
                </a:solidFill>
              </a:rPr>
              <a:t>II </a:t>
            </a:r>
            <a:r>
              <a:rPr lang="de-DE" dirty="0" err="1">
                <a:solidFill>
                  <a:srgbClr val="C00000"/>
                </a:solidFill>
              </a:rPr>
              <a:t>Argumentenkärtchen</a:t>
            </a:r>
            <a:r>
              <a:rPr lang="de-DE" dirty="0">
                <a:solidFill>
                  <a:srgbClr val="C00000"/>
                </a:solidFill>
              </a:rPr>
              <a:t>, Bsp. E-Voting </a:t>
            </a:r>
          </a:p>
        </p:txBody>
      </p:sp>
      <p:sp>
        <p:nvSpPr>
          <p:cNvPr id="3" name="Rechteck 2">
            <a:extLst>
              <a:ext uri="{FF2B5EF4-FFF2-40B4-BE49-F238E27FC236}">
                <a16:creationId xmlns:a16="http://schemas.microsoft.com/office/drawing/2014/main" xmlns="" id="{B53E1DC3-B86F-45DE-88E0-A00B2ECB2D5C}"/>
              </a:ext>
            </a:extLst>
          </p:cNvPr>
          <p:cNvSpPr/>
          <p:nvPr/>
        </p:nvSpPr>
        <p:spPr>
          <a:xfrm>
            <a:off x="680484" y="1871330"/>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Individuelle Perspektive</a:t>
            </a:r>
          </a:p>
          <a:p>
            <a:r>
              <a:rPr lang="de-DE" sz="1400" dirty="0">
                <a:solidFill>
                  <a:schemeClr val="tx1"/>
                </a:solidFill>
              </a:rPr>
              <a:t>Für mich ändert sich zunächst nichts, aber in Zukunft könnte das für mich eine interessante Beteiligungsform sein, da ich selbst viel Zeit …</a:t>
            </a:r>
          </a:p>
        </p:txBody>
      </p:sp>
      <p:sp>
        <p:nvSpPr>
          <p:cNvPr id="6" name="Rechteck 5">
            <a:extLst>
              <a:ext uri="{FF2B5EF4-FFF2-40B4-BE49-F238E27FC236}">
                <a16:creationId xmlns:a16="http://schemas.microsoft.com/office/drawing/2014/main" xmlns="" id="{B7090F3C-DFC9-4301-957E-CB6B187CF452}"/>
              </a:ext>
            </a:extLst>
          </p:cNvPr>
          <p:cNvSpPr/>
          <p:nvPr/>
        </p:nvSpPr>
        <p:spPr>
          <a:xfrm>
            <a:off x="680484" y="3519378"/>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Öffentliche Perspektive</a:t>
            </a:r>
          </a:p>
          <a:p>
            <a:pPr lvl="0"/>
            <a:r>
              <a:rPr lang="de-DE" sz="1400" dirty="0">
                <a:solidFill>
                  <a:prstClr val="black"/>
                </a:solidFill>
              </a:rPr>
              <a:t>Nichtwähler könnten von der Möglichkeit Gebrauch machen, ältere Menschen hätten aber evtl. Schwierigkeiten, da sie vielleicht Ängste …</a:t>
            </a:r>
          </a:p>
        </p:txBody>
      </p:sp>
      <p:sp>
        <p:nvSpPr>
          <p:cNvPr id="7" name="Rechteck 6">
            <a:extLst>
              <a:ext uri="{FF2B5EF4-FFF2-40B4-BE49-F238E27FC236}">
                <a16:creationId xmlns:a16="http://schemas.microsoft.com/office/drawing/2014/main" xmlns="" id="{AB8DF7A1-C677-49BA-B7C3-2D42818B6C5D}"/>
              </a:ext>
            </a:extLst>
          </p:cNvPr>
          <p:cNvSpPr/>
          <p:nvPr/>
        </p:nvSpPr>
        <p:spPr>
          <a:xfrm>
            <a:off x="680484" y="5167426"/>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Systemische Perspektive</a:t>
            </a:r>
          </a:p>
          <a:p>
            <a:pPr lvl="0"/>
            <a:r>
              <a:rPr lang="de-DE" sz="1400" dirty="0">
                <a:solidFill>
                  <a:prstClr val="black"/>
                </a:solidFill>
              </a:rPr>
              <a:t>Die Gefahr, dass jetzt nicht mehr geheim abgestimmt wird, ist sehr groß und greift wichtige Wahlgrundsätze an, …</a:t>
            </a:r>
          </a:p>
          <a:p>
            <a:pPr lvl="0"/>
            <a:endParaRPr lang="de-DE" sz="1400" dirty="0">
              <a:solidFill>
                <a:prstClr val="black"/>
              </a:solidFill>
            </a:endParaRPr>
          </a:p>
        </p:txBody>
      </p:sp>
      <p:sp>
        <p:nvSpPr>
          <p:cNvPr id="9" name="Rechteck 8">
            <a:extLst>
              <a:ext uri="{FF2B5EF4-FFF2-40B4-BE49-F238E27FC236}">
                <a16:creationId xmlns:a16="http://schemas.microsoft.com/office/drawing/2014/main" xmlns="" id="{6CD46F6D-60D2-4468-9F4D-33961BEF2C0C}"/>
              </a:ext>
            </a:extLst>
          </p:cNvPr>
          <p:cNvSpPr/>
          <p:nvPr/>
        </p:nvSpPr>
        <p:spPr>
          <a:xfrm>
            <a:off x="2863703" y="1871329"/>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Individuelle Perspektive</a:t>
            </a:r>
          </a:p>
          <a:p>
            <a:r>
              <a:rPr lang="de-DE" sz="1400" dirty="0">
                <a:solidFill>
                  <a:schemeClr val="tx1"/>
                </a:solidFill>
              </a:rPr>
              <a:t>Jugendliche in meinem Alter dürfen eh noch nicht wählen. Mir bringt das überhaupt nichts. </a:t>
            </a:r>
          </a:p>
          <a:p>
            <a:r>
              <a:rPr lang="de-DE" sz="1400" dirty="0">
                <a:solidFill>
                  <a:schemeClr val="tx1"/>
                </a:solidFill>
              </a:rPr>
              <a:t>…</a:t>
            </a:r>
          </a:p>
          <a:p>
            <a:endParaRPr lang="de-DE" sz="1400" dirty="0">
              <a:solidFill>
                <a:schemeClr val="tx1"/>
              </a:solidFill>
            </a:endParaRPr>
          </a:p>
        </p:txBody>
      </p:sp>
      <p:sp>
        <p:nvSpPr>
          <p:cNvPr id="11" name="Rechteck 10">
            <a:extLst>
              <a:ext uri="{FF2B5EF4-FFF2-40B4-BE49-F238E27FC236}">
                <a16:creationId xmlns:a16="http://schemas.microsoft.com/office/drawing/2014/main" xmlns="" id="{FDBEF65A-7BD5-43EC-95A6-B422A728C22C}"/>
              </a:ext>
            </a:extLst>
          </p:cNvPr>
          <p:cNvSpPr/>
          <p:nvPr/>
        </p:nvSpPr>
        <p:spPr>
          <a:xfrm>
            <a:off x="5011482" y="1879315"/>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Kriterium Legalität</a:t>
            </a:r>
          </a:p>
          <a:p>
            <a:r>
              <a:rPr lang="de-DE" sz="1400" dirty="0">
                <a:solidFill>
                  <a:schemeClr val="tx1"/>
                </a:solidFill>
              </a:rPr>
              <a:t>Art. 21 GG spricht nur vor „Wahlen und </a:t>
            </a:r>
            <a:r>
              <a:rPr lang="de-DE" sz="1400" dirty="0" err="1">
                <a:solidFill>
                  <a:schemeClr val="tx1"/>
                </a:solidFill>
              </a:rPr>
              <a:t>Abstim-mungen</a:t>
            </a:r>
            <a:r>
              <a:rPr lang="de-DE" sz="1400" dirty="0">
                <a:solidFill>
                  <a:schemeClr val="tx1"/>
                </a:solidFill>
              </a:rPr>
              <a:t>“, Art. 38 GG, legt eine „geheime“ Wahl fest. Diese ist beim E-Voting möglich, wenn …</a:t>
            </a:r>
          </a:p>
        </p:txBody>
      </p:sp>
      <p:sp>
        <p:nvSpPr>
          <p:cNvPr id="12" name="Rechteck 11">
            <a:extLst>
              <a:ext uri="{FF2B5EF4-FFF2-40B4-BE49-F238E27FC236}">
                <a16:creationId xmlns:a16="http://schemas.microsoft.com/office/drawing/2014/main" xmlns="" id="{30F23AC9-3020-444A-B5CB-9BB20838B5B6}"/>
              </a:ext>
            </a:extLst>
          </p:cNvPr>
          <p:cNvSpPr/>
          <p:nvPr/>
        </p:nvSpPr>
        <p:spPr>
          <a:xfrm>
            <a:off x="7176981" y="1895287"/>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Kriterium Legalität</a:t>
            </a:r>
          </a:p>
          <a:p>
            <a:r>
              <a:rPr lang="de-DE" sz="1400" dirty="0">
                <a:solidFill>
                  <a:schemeClr val="tx1"/>
                </a:solidFill>
              </a:rPr>
              <a:t>Das Grundgesetz erlaubt Wahlen und E-Voting ist ja nichts anderes als eine Wahl am Computer von daheim. …</a:t>
            </a:r>
          </a:p>
          <a:p>
            <a:endParaRPr lang="de-DE" sz="1400" dirty="0">
              <a:solidFill>
                <a:schemeClr val="tx1"/>
              </a:solidFill>
            </a:endParaRPr>
          </a:p>
        </p:txBody>
      </p:sp>
      <p:sp>
        <p:nvSpPr>
          <p:cNvPr id="13" name="Rechteck 12">
            <a:extLst>
              <a:ext uri="{FF2B5EF4-FFF2-40B4-BE49-F238E27FC236}">
                <a16:creationId xmlns:a16="http://schemas.microsoft.com/office/drawing/2014/main" xmlns="" id="{EE8E8458-53AC-44AB-B3F8-96E63728AFA9}"/>
              </a:ext>
            </a:extLst>
          </p:cNvPr>
          <p:cNvSpPr/>
          <p:nvPr/>
        </p:nvSpPr>
        <p:spPr>
          <a:xfrm>
            <a:off x="9356652" y="1895287"/>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Bereich Gesellschaft</a:t>
            </a:r>
          </a:p>
          <a:p>
            <a:r>
              <a:rPr lang="de-DE" sz="1400" dirty="0">
                <a:solidFill>
                  <a:schemeClr val="tx1"/>
                </a:solidFill>
              </a:rPr>
              <a:t>Bestimmte </a:t>
            </a:r>
            <a:r>
              <a:rPr lang="de-DE" sz="1400" dirty="0" err="1">
                <a:solidFill>
                  <a:schemeClr val="tx1"/>
                </a:solidFill>
              </a:rPr>
              <a:t>gesellschaft-liche</a:t>
            </a:r>
            <a:r>
              <a:rPr lang="de-DE" sz="1400" dirty="0">
                <a:solidFill>
                  <a:schemeClr val="tx1"/>
                </a:solidFill>
              </a:rPr>
              <a:t> Gruppen fühlen sich abgehängt, da ihre Inter-essen nicht vertreten werden, deshalb wählen sie nicht, was zu führt …</a:t>
            </a:r>
          </a:p>
        </p:txBody>
      </p:sp>
      <p:sp>
        <p:nvSpPr>
          <p:cNvPr id="14" name="Rechteck 13">
            <a:extLst>
              <a:ext uri="{FF2B5EF4-FFF2-40B4-BE49-F238E27FC236}">
                <a16:creationId xmlns:a16="http://schemas.microsoft.com/office/drawing/2014/main" xmlns="" id="{D0B44A07-27E7-4FC5-BB0E-4CD9248AA117}"/>
              </a:ext>
            </a:extLst>
          </p:cNvPr>
          <p:cNvSpPr/>
          <p:nvPr/>
        </p:nvSpPr>
        <p:spPr>
          <a:xfrm>
            <a:off x="2845983" y="3519377"/>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Öffentliche Perspektive</a:t>
            </a:r>
          </a:p>
          <a:p>
            <a:pPr lvl="0"/>
            <a:r>
              <a:rPr lang="de-DE" sz="1400" dirty="0">
                <a:solidFill>
                  <a:prstClr val="black"/>
                </a:solidFill>
              </a:rPr>
              <a:t>Nur wer einen Computer hat, kann überhaupt an solchen Abstimmungen teilnehmen, vor allem Ältere haben keinen Zugang …</a:t>
            </a:r>
          </a:p>
        </p:txBody>
      </p:sp>
      <p:sp>
        <p:nvSpPr>
          <p:cNvPr id="15" name="Rechteck 14">
            <a:extLst>
              <a:ext uri="{FF2B5EF4-FFF2-40B4-BE49-F238E27FC236}">
                <a16:creationId xmlns:a16="http://schemas.microsoft.com/office/drawing/2014/main" xmlns="" id="{944D0591-EAEB-4C3D-8CB2-E87782BE0977}"/>
              </a:ext>
            </a:extLst>
          </p:cNvPr>
          <p:cNvSpPr/>
          <p:nvPr/>
        </p:nvSpPr>
        <p:spPr>
          <a:xfrm>
            <a:off x="5011482" y="351937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Gerechtigkeit</a:t>
            </a:r>
          </a:p>
          <a:p>
            <a:pPr lvl="0"/>
            <a:r>
              <a:rPr lang="de-DE" sz="1400" dirty="0">
                <a:solidFill>
                  <a:prstClr val="black"/>
                </a:solidFill>
              </a:rPr>
              <a:t>Die Teilhabegerechtigkeit kann durch das E-Voting erhöht werden, weil mehr Menschen dann wählen. So werden auch mehr Interessen …</a:t>
            </a:r>
          </a:p>
        </p:txBody>
      </p:sp>
      <p:sp>
        <p:nvSpPr>
          <p:cNvPr id="16" name="Rechteck 15">
            <a:extLst>
              <a:ext uri="{FF2B5EF4-FFF2-40B4-BE49-F238E27FC236}">
                <a16:creationId xmlns:a16="http://schemas.microsoft.com/office/drawing/2014/main" xmlns="" id="{4C6F226E-91E7-4A41-B65F-1A92302022F7}"/>
              </a:ext>
            </a:extLst>
          </p:cNvPr>
          <p:cNvSpPr/>
          <p:nvPr/>
        </p:nvSpPr>
        <p:spPr>
          <a:xfrm>
            <a:off x="7176981" y="3519375"/>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Gerechtigkeit</a:t>
            </a:r>
          </a:p>
          <a:p>
            <a:pPr lvl="0"/>
            <a:r>
              <a:rPr lang="de-DE" sz="1400" dirty="0">
                <a:solidFill>
                  <a:prstClr val="black"/>
                </a:solidFill>
              </a:rPr>
              <a:t>E-Voting ist sehr gerecht, weil ja jede Stimme immer noch gleich viel zählt …</a:t>
            </a:r>
          </a:p>
          <a:p>
            <a:pPr lvl="0"/>
            <a:endParaRPr lang="de-DE" sz="1400" dirty="0">
              <a:solidFill>
                <a:prstClr val="black"/>
              </a:solidFill>
            </a:endParaRPr>
          </a:p>
          <a:p>
            <a:pPr lvl="0"/>
            <a:endParaRPr lang="de-DE" sz="1400" dirty="0">
              <a:solidFill>
                <a:prstClr val="black"/>
              </a:solidFill>
            </a:endParaRPr>
          </a:p>
        </p:txBody>
      </p:sp>
      <p:sp>
        <p:nvSpPr>
          <p:cNvPr id="17" name="Rechteck 16">
            <a:extLst>
              <a:ext uri="{FF2B5EF4-FFF2-40B4-BE49-F238E27FC236}">
                <a16:creationId xmlns:a16="http://schemas.microsoft.com/office/drawing/2014/main" xmlns="" id="{E3BC9D1B-89B3-4D7C-B6F1-EFB971E6459E}"/>
              </a:ext>
            </a:extLst>
          </p:cNvPr>
          <p:cNvSpPr/>
          <p:nvPr/>
        </p:nvSpPr>
        <p:spPr>
          <a:xfrm>
            <a:off x="9356652" y="3519374"/>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Bereiche vernetzen</a:t>
            </a:r>
          </a:p>
          <a:p>
            <a:pPr lvl="0"/>
            <a:r>
              <a:rPr lang="de-DE" sz="1400" dirty="0">
                <a:solidFill>
                  <a:schemeClr val="tx1"/>
                </a:solidFill>
              </a:rPr>
              <a:t>Wenn mehr gesell-</a:t>
            </a:r>
            <a:r>
              <a:rPr lang="de-DE" sz="1400" dirty="0" err="1">
                <a:solidFill>
                  <a:schemeClr val="tx1"/>
                </a:solidFill>
              </a:rPr>
              <a:t>schaftliche</a:t>
            </a:r>
            <a:r>
              <a:rPr lang="de-DE" sz="1400" dirty="0">
                <a:solidFill>
                  <a:schemeClr val="tx1"/>
                </a:solidFill>
              </a:rPr>
              <a:t> Interessen in den Entscheidungs-prozess einfließen, fühlen sich weniger Menschen „abgehängt“…</a:t>
            </a:r>
          </a:p>
        </p:txBody>
      </p:sp>
      <p:sp>
        <p:nvSpPr>
          <p:cNvPr id="18" name="Rechteck 17">
            <a:extLst>
              <a:ext uri="{FF2B5EF4-FFF2-40B4-BE49-F238E27FC236}">
                <a16:creationId xmlns:a16="http://schemas.microsoft.com/office/drawing/2014/main" xmlns="" id="{ABA738CD-8D39-4EF1-87CF-0E1963DFB014}"/>
              </a:ext>
            </a:extLst>
          </p:cNvPr>
          <p:cNvSpPr/>
          <p:nvPr/>
        </p:nvSpPr>
        <p:spPr>
          <a:xfrm>
            <a:off x="2863703" y="5167426"/>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Systemische Perspektive</a:t>
            </a:r>
          </a:p>
          <a:p>
            <a:pPr lvl="0"/>
            <a:r>
              <a:rPr lang="de-DE" sz="1400" dirty="0">
                <a:solidFill>
                  <a:prstClr val="black"/>
                </a:solidFill>
              </a:rPr>
              <a:t>Es ist gefährlich, dass die Wahl jetzt vielleicht nicht mehr geheim ist, da man ja jetzt nicht mehr weiß, wer wirklich abgestimmt hat, …</a:t>
            </a:r>
          </a:p>
        </p:txBody>
      </p:sp>
      <p:sp>
        <p:nvSpPr>
          <p:cNvPr id="19" name="Rechteck 18">
            <a:extLst>
              <a:ext uri="{FF2B5EF4-FFF2-40B4-BE49-F238E27FC236}">
                <a16:creationId xmlns:a16="http://schemas.microsoft.com/office/drawing/2014/main" xmlns="" id="{67180777-05E9-4315-97CD-518A34BCAE76}"/>
              </a:ext>
            </a:extLst>
          </p:cNvPr>
          <p:cNvSpPr/>
          <p:nvPr/>
        </p:nvSpPr>
        <p:spPr>
          <a:xfrm>
            <a:off x="5011482" y="516742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Partizipation</a:t>
            </a:r>
          </a:p>
          <a:p>
            <a:pPr lvl="0"/>
            <a:r>
              <a:rPr lang="de-DE" sz="1400" dirty="0">
                <a:solidFill>
                  <a:prstClr val="black"/>
                </a:solidFill>
              </a:rPr>
              <a:t>Viele Nichtwähler </a:t>
            </a:r>
            <a:r>
              <a:rPr lang="de-DE" sz="1400" dirty="0" err="1">
                <a:solidFill>
                  <a:prstClr val="black"/>
                </a:solidFill>
              </a:rPr>
              <a:t>ge</a:t>
            </a:r>
            <a:r>
              <a:rPr lang="de-DE" sz="1400" dirty="0">
                <a:solidFill>
                  <a:prstClr val="black"/>
                </a:solidFill>
              </a:rPr>
              <a:t>-hören bestimmten </a:t>
            </a:r>
            <a:r>
              <a:rPr lang="de-DE" sz="1400" dirty="0" err="1">
                <a:solidFill>
                  <a:prstClr val="black"/>
                </a:solidFill>
              </a:rPr>
              <a:t>ge-sellschaftlichen</a:t>
            </a:r>
            <a:r>
              <a:rPr lang="de-DE" sz="1400" dirty="0">
                <a:solidFill>
                  <a:prstClr val="black"/>
                </a:solidFill>
              </a:rPr>
              <a:t> Gruppen an. Diese könnten durch das einfachere Verfahren motiviert werden, ihre …</a:t>
            </a:r>
          </a:p>
        </p:txBody>
      </p:sp>
      <p:sp>
        <p:nvSpPr>
          <p:cNvPr id="20" name="Rechteck 19">
            <a:extLst>
              <a:ext uri="{FF2B5EF4-FFF2-40B4-BE49-F238E27FC236}">
                <a16:creationId xmlns:a16="http://schemas.microsoft.com/office/drawing/2014/main" xmlns="" id="{2032A8F8-5E9F-4EFB-AC5E-BF9D346B0CE1}"/>
              </a:ext>
            </a:extLst>
          </p:cNvPr>
          <p:cNvSpPr/>
          <p:nvPr/>
        </p:nvSpPr>
        <p:spPr>
          <a:xfrm>
            <a:off x="7176981" y="516742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Partizipation</a:t>
            </a:r>
          </a:p>
          <a:p>
            <a:pPr lvl="0"/>
            <a:r>
              <a:rPr lang="de-DE" sz="1400" dirty="0">
                <a:solidFill>
                  <a:prstClr val="black"/>
                </a:solidFill>
              </a:rPr>
              <a:t>Jetzt können mehr Menschen mitmachen, auch die, die bisher nicht zur Wahl gegangen sind, …</a:t>
            </a:r>
          </a:p>
          <a:p>
            <a:pPr lvl="0"/>
            <a:endParaRPr lang="de-DE" sz="1400" dirty="0">
              <a:solidFill>
                <a:prstClr val="black"/>
              </a:solidFill>
            </a:endParaRPr>
          </a:p>
        </p:txBody>
      </p:sp>
      <p:sp>
        <p:nvSpPr>
          <p:cNvPr id="21" name="Rechteck 20">
            <a:extLst>
              <a:ext uri="{FF2B5EF4-FFF2-40B4-BE49-F238E27FC236}">
                <a16:creationId xmlns:a16="http://schemas.microsoft.com/office/drawing/2014/main" xmlns="" id="{0739CB60-1685-4652-AB96-09A680378F07}"/>
              </a:ext>
            </a:extLst>
          </p:cNvPr>
          <p:cNvSpPr/>
          <p:nvPr/>
        </p:nvSpPr>
        <p:spPr>
          <a:xfrm>
            <a:off x="9356652" y="5167426"/>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Wechselwirkungen von Politik/Gesellschaft</a:t>
            </a:r>
          </a:p>
          <a:p>
            <a:pPr lvl="0"/>
            <a:r>
              <a:rPr lang="de-DE" sz="1400" dirty="0">
                <a:solidFill>
                  <a:prstClr val="black"/>
                </a:solidFill>
              </a:rPr>
              <a:t>Wenn z.B. mehr Arbeits-lose an Wahlen </a:t>
            </a:r>
            <a:r>
              <a:rPr lang="de-DE" sz="1400" dirty="0" err="1">
                <a:solidFill>
                  <a:prstClr val="black"/>
                </a:solidFill>
              </a:rPr>
              <a:t>teilneh-men</a:t>
            </a:r>
            <a:r>
              <a:rPr lang="de-DE" sz="1400" dirty="0">
                <a:solidFill>
                  <a:prstClr val="black"/>
                </a:solidFill>
              </a:rPr>
              <a:t>, dann werden </a:t>
            </a:r>
            <a:r>
              <a:rPr lang="de-DE" sz="1400" dirty="0" err="1">
                <a:solidFill>
                  <a:prstClr val="black"/>
                </a:solidFill>
              </a:rPr>
              <a:t>poli</a:t>
            </a:r>
            <a:r>
              <a:rPr lang="de-DE" sz="1400" dirty="0">
                <a:solidFill>
                  <a:prstClr val="black"/>
                </a:solidFill>
              </a:rPr>
              <a:t>-tische Entscheidungen auch eher, …</a:t>
            </a:r>
          </a:p>
        </p:txBody>
      </p:sp>
      <p:sp>
        <p:nvSpPr>
          <p:cNvPr id="22" name="Textfeld 21">
            <a:extLst>
              <a:ext uri="{FF2B5EF4-FFF2-40B4-BE49-F238E27FC236}">
                <a16:creationId xmlns:a16="http://schemas.microsoft.com/office/drawing/2014/main" xmlns="" id="{93446168-D99A-4EA9-87A4-ADC966B6B6E9}"/>
              </a:ext>
            </a:extLst>
          </p:cNvPr>
          <p:cNvSpPr txBox="1"/>
          <p:nvPr/>
        </p:nvSpPr>
        <p:spPr>
          <a:xfrm>
            <a:off x="680484" y="1523862"/>
            <a:ext cx="4214037" cy="646331"/>
          </a:xfrm>
          <a:prstGeom prst="rect">
            <a:avLst/>
          </a:prstGeom>
          <a:noFill/>
        </p:spPr>
        <p:txBody>
          <a:bodyPr wrap="square" rtlCol="0">
            <a:spAutoFit/>
          </a:bodyPr>
          <a:lstStyle/>
          <a:p>
            <a:pPr algn="ctr"/>
            <a:r>
              <a:rPr lang="de-DE" b="1" dirty="0"/>
              <a:t>Perspektiven</a:t>
            </a:r>
          </a:p>
          <a:p>
            <a:endParaRPr lang="de-DE" dirty="0"/>
          </a:p>
        </p:txBody>
      </p:sp>
      <p:sp>
        <p:nvSpPr>
          <p:cNvPr id="23" name="Textfeld 22">
            <a:extLst>
              <a:ext uri="{FF2B5EF4-FFF2-40B4-BE49-F238E27FC236}">
                <a16:creationId xmlns:a16="http://schemas.microsoft.com/office/drawing/2014/main" xmlns="" id="{BDBF03E4-3364-4596-B43D-001DA18E3897}"/>
              </a:ext>
            </a:extLst>
          </p:cNvPr>
          <p:cNvSpPr txBox="1"/>
          <p:nvPr/>
        </p:nvSpPr>
        <p:spPr>
          <a:xfrm>
            <a:off x="5043374" y="1523862"/>
            <a:ext cx="4214037" cy="646331"/>
          </a:xfrm>
          <a:prstGeom prst="rect">
            <a:avLst/>
          </a:prstGeom>
          <a:noFill/>
        </p:spPr>
        <p:txBody>
          <a:bodyPr wrap="square" rtlCol="0">
            <a:spAutoFit/>
          </a:bodyPr>
          <a:lstStyle/>
          <a:p>
            <a:pPr algn="ctr"/>
            <a:r>
              <a:rPr lang="de-DE" b="1" dirty="0"/>
              <a:t>Kriterien</a:t>
            </a:r>
          </a:p>
          <a:p>
            <a:endParaRPr lang="de-DE" dirty="0"/>
          </a:p>
        </p:txBody>
      </p:sp>
      <p:sp>
        <p:nvSpPr>
          <p:cNvPr id="24" name="Textfeld 23">
            <a:extLst>
              <a:ext uri="{FF2B5EF4-FFF2-40B4-BE49-F238E27FC236}">
                <a16:creationId xmlns:a16="http://schemas.microsoft.com/office/drawing/2014/main" xmlns="" id="{C9633AA8-847F-4EC2-90BE-D6A313F5083E}"/>
              </a:ext>
            </a:extLst>
          </p:cNvPr>
          <p:cNvSpPr txBox="1"/>
          <p:nvPr/>
        </p:nvSpPr>
        <p:spPr>
          <a:xfrm>
            <a:off x="9342480" y="1521037"/>
            <a:ext cx="2030818" cy="646331"/>
          </a:xfrm>
          <a:prstGeom prst="rect">
            <a:avLst/>
          </a:prstGeom>
          <a:noFill/>
        </p:spPr>
        <p:txBody>
          <a:bodyPr wrap="square" rtlCol="0">
            <a:spAutoFit/>
          </a:bodyPr>
          <a:lstStyle/>
          <a:p>
            <a:pPr algn="ctr"/>
            <a:r>
              <a:rPr lang="de-DE" b="1" dirty="0"/>
              <a:t>Bereiche</a:t>
            </a:r>
          </a:p>
          <a:p>
            <a:endParaRPr lang="de-DE" dirty="0"/>
          </a:p>
        </p:txBody>
      </p:sp>
    </p:spTree>
    <p:extLst>
      <p:ext uri="{BB962C8B-B14F-4D97-AF65-F5344CB8AC3E}">
        <p14:creationId xmlns:p14="http://schemas.microsoft.com/office/powerpoint/2010/main" val="719400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1138773"/>
          </a:xfrm>
          <a:prstGeom prst="rect">
            <a:avLst/>
          </a:prstGeom>
        </p:spPr>
        <p:txBody>
          <a:bodyPr wrap="square">
            <a:spAutoFit/>
          </a:bodyPr>
          <a:lstStyle/>
          <a:p>
            <a:r>
              <a:rPr lang="de-DE" sz="3200" dirty="0">
                <a:solidFill>
                  <a:srgbClr val="C00000"/>
                </a:solidFill>
              </a:rPr>
              <a:t>Progression der Urteilskompetenz: Klasse 8/9</a:t>
            </a:r>
          </a:p>
          <a:p>
            <a:endParaRPr lang="de-DE" dirty="0">
              <a:solidFill>
                <a:srgbClr val="C00000"/>
              </a:solidFill>
            </a:endParaRPr>
          </a:p>
          <a:p>
            <a:r>
              <a:rPr lang="de-DE" dirty="0">
                <a:solidFill>
                  <a:srgbClr val="C00000"/>
                </a:solidFill>
              </a:rPr>
              <a:t>II </a:t>
            </a:r>
            <a:r>
              <a:rPr lang="de-DE" dirty="0" err="1">
                <a:solidFill>
                  <a:srgbClr val="C00000"/>
                </a:solidFill>
              </a:rPr>
              <a:t>Argumentenkärtchen</a:t>
            </a:r>
            <a:r>
              <a:rPr lang="de-DE" dirty="0">
                <a:solidFill>
                  <a:srgbClr val="C00000"/>
                </a:solidFill>
              </a:rPr>
              <a:t>, Bsp. E-</a:t>
            </a:r>
            <a:r>
              <a:rPr lang="de-DE" dirty="0" err="1">
                <a:solidFill>
                  <a:srgbClr val="C00000"/>
                </a:solidFill>
              </a:rPr>
              <a:t>Voting</a:t>
            </a:r>
            <a:r>
              <a:rPr lang="de-DE" dirty="0">
                <a:solidFill>
                  <a:srgbClr val="C00000"/>
                </a:solidFill>
              </a:rPr>
              <a:t> , Überschriften weglassen und zuordnen lassen</a:t>
            </a:r>
          </a:p>
        </p:txBody>
      </p:sp>
      <p:sp>
        <p:nvSpPr>
          <p:cNvPr id="3" name="Rechteck 2">
            <a:extLst>
              <a:ext uri="{FF2B5EF4-FFF2-40B4-BE49-F238E27FC236}">
                <a16:creationId xmlns:a16="http://schemas.microsoft.com/office/drawing/2014/main" xmlns="" id="{B53E1DC3-B86F-45DE-88E0-A00B2ECB2D5C}"/>
              </a:ext>
            </a:extLst>
          </p:cNvPr>
          <p:cNvSpPr/>
          <p:nvPr/>
        </p:nvSpPr>
        <p:spPr>
          <a:xfrm>
            <a:off x="680484" y="1871330"/>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a:t>
            </a:r>
          </a:p>
          <a:p>
            <a:r>
              <a:rPr lang="de-DE" sz="1400" dirty="0">
                <a:solidFill>
                  <a:schemeClr val="tx1"/>
                </a:solidFill>
              </a:rPr>
              <a:t>Für mich ändert sich zunächst nichts, aber in Zukunft könnte das für mich eine interessante Beteiligungsform sein, da ich selbst viel Zeit …</a:t>
            </a:r>
          </a:p>
        </p:txBody>
      </p:sp>
      <p:sp>
        <p:nvSpPr>
          <p:cNvPr id="6" name="Rechteck 5">
            <a:extLst>
              <a:ext uri="{FF2B5EF4-FFF2-40B4-BE49-F238E27FC236}">
                <a16:creationId xmlns:a16="http://schemas.microsoft.com/office/drawing/2014/main" xmlns="" id="{B7090F3C-DFC9-4301-957E-CB6B187CF452}"/>
              </a:ext>
            </a:extLst>
          </p:cNvPr>
          <p:cNvSpPr/>
          <p:nvPr/>
        </p:nvSpPr>
        <p:spPr>
          <a:xfrm>
            <a:off x="680484" y="3519378"/>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Nichtwähler könnten von der Möglichkeit Gebrauch machen, ältere Menschen hätten aber evtl. Schwierigkeiten, da sie vielleicht Ängste …</a:t>
            </a:r>
          </a:p>
        </p:txBody>
      </p:sp>
      <p:sp>
        <p:nvSpPr>
          <p:cNvPr id="7" name="Rechteck 6">
            <a:extLst>
              <a:ext uri="{FF2B5EF4-FFF2-40B4-BE49-F238E27FC236}">
                <a16:creationId xmlns:a16="http://schemas.microsoft.com/office/drawing/2014/main" xmlns="" id="{AB8DF7A1-C677-49BA-B7C3-2D42818B6C5D}"/>
              </a:ext>
            </a:extLst>
          </p:cNvPr>
          <p:cNvSpPr/>
          <p:nvPr/>
        </p:nvSpPr>
        <p:spPr>
          <a:xfrm>
            <a:off x="680484" y="516742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Die Gefahr, dass jetzt nicht mehr geheim abgestimmt wird, ist sehr groß und greift wichtige Wahlgrundsätze an, …</a:t>
            </a:r>
          </a:p>
          <a:p>
            <a:pPr lvl="0"/>
            <a:endParaRPr lang="de-DE" sz="1400" dirty="0">
              <a:solidFill>
                <a:prstClr val="black"/>
              </a:solidFill>
            </a:endParaRPr>
          </a:p>
        </p:txBody>
      </p:sp>
      <p:sp>
        <p:nvSpPr>
          <p:cNvPr id="9" name="Rechteck 8">
            <a:extLst>
              <a:ext uri="{FF2B5EF4-FFF2-40B4-BE49-F238E27FC236}">
                <a16:creationId xmlns:a16="http://schemas.microsoft.com/office/drawing/2014/main" xmlns="" id="{6CD46F6D-60D2-4468-9F4D-33961BEF2C0C}"/>
              </a:ext>
            </a:extLst>
          </p:cNvPr>
          <p:cNvSpPr/>
          <p:nvPr/>
        </p:nvSpPr>
        <p:spPr>
          <a:xfrm>
            <a:off x="2863703" y="1871329"/>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a:t>
            </a:r>
          </a:p>
          <a:p>
            <a:r>
              <a:rPr lang="de-DE" sz="1400" dirty="0">
                <a:solidFill>
                  <a:schemeClr val="tx1"/>
                </a:solidFill>
              </a:rPr>
              <a:t>Jugendliche in meinem Alter dürfen eh noch nicht wählen. Mir bringt das überhaupt nichts. </a:t>
            </a:r>
          </a:p>
          <a:p>
            <a:r>
              <a:rPr lang="de-DE" sz="1400" dirty="0">
                <a:solidFill>
                  <a:schemeClr val="tx1"/>
                </a:solidFill>
              </a:rPr>
              <a:t>…</a:t>
            </a:r>
          </a:p>
          <a:p>
            <a:endParaRPr lang="de-DE" sz="1400" dirty="0">
              <a:solidFill>
                <a:schemeClr val="tx1"/>
              </a:solidFill>
            </a:endParaRPr>
          </a:p>
        </p:txBody>
      </p:sp>
      <p:sp>
        <p:nvSpPr>
          <p:cNvPr id="11" name="Rechteck 10">
            <a:extLst>
              <a:ext uri="{FF2B5EF4-FFF2-40B4-BE49-F238E27FC236}">
                <a16:creationId xmlns:a16="http://schemas.microsoft.com/office/drawing/2014/main" xmlns="" id="{FDBEF65A-7BD5-43EC-95A6-B422A728C22C}"/>
              </a:ext>
            </a:extLst>
          </p:cNvPr>
          <p:cNvSpPr/>
          <p:nvPr/>
        </p:nvSpPr>
        <p:spPr>
          <a:xfrm>
            <a:off x="5011482" y="1879315"/>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a:t>
            </a:r>
          </a:p>
          <a:p>
            <a:r>
              <a:rPr lang="de-DE" sz="1400" dirty="0">
                <a:solidFill>
                  <a:schemeClr val="tx1"/>
                </a:solidFill>
              </a:rPr>
              <a:t>Art. 21 GG spricht nur vor „Wahlen und </a:t>
            </a:r>
            <a:r>
              <a:rPr lang="de-DE" sz="1400" dirty="0" err="1">
                <a:solidFill>
                  <a:schemeClr val="tx1"/>
                </a:solidFill>
              </a:rPr>
              <a:t>Abstim-mungen</a:t>
            </a:r>
            <a:r>
              <a:rPr lang="de-DE" sz="1400" dirty="0">
                <a:solidFill>
                  <a:schemeClr val="tx1"/>
                </a:solidFill>
              </a:rPr>
              <a:t>“, Art. 38 GG, legt eine „geheime“ Wahl fest. Diese ist beim E-Voting möglich, wenn …</a:t>
            </a:r>
          </a:p>
        </p:txBody>
      </p:sp>
      <p:sp>
        <p:nvSpPr>
          <p:cNvPr id="12" name="Rechteck 11">
            <a:extLst>
              <a:ext uri="{FF2B5EF4-FFF2-40B4-BE49-F238E27FC236}">
                <a16:creationId xmlns:a16="http://schemas.microsoft.com/office/drawing/2014/main" xmlns="" id="{30F23AC9-3020-444A-B5CB-9BB20838B5B6}"/>
              </a:ext>
            </a:extLst>
          </p:cNvPr>
          <p:cNvSpPr/>
          <p:nvPr/>
        </p:nvSpPr>
        <p:spPr>
          <a:xfrm>
            <a:off x="7176981" y="1895287"/>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a:t>
            </a:r>
          </a:p>
          <a:p>
            <a:r>
              <a:rPr lang="de-DE" sz="1400" dirty="0">
                <a:solidFill>
                  <a:schemeClr val="tx1"/>
                </a:solidFill>
              </a:rPr>
              <a:t>Das Grundgesetz erlaubt Wahlen und E-Voting ist ja nichts anderes als eine Wahl am Computer von daheim. …</a:t>
            </a:r>
          </a:p>
          <a:p>
            <a:endParaRPr lang="de-DE" sz="1400" dirty="0">
              <a:solidFill>
                <a:schemeClr val="tx1"/>
              </a:solidFill>
            </a:endParaRPr>
          </a:p>
        </p:txBody>
      </p:sp>
      <p:sp>
        <p:nvSpPr>
          <p:cNvPr id="13" name="Rechteck 12">
            <a:extLst>
              <a:ext uri="{FF2B5EF4-FFF2-40B4-BE49-F238E27FC236}">
                <a16:creationId xmlns:a16="http://schemas.microsoft.com/office/drawing/2014/main" xmlns="" id="{EE8E8458-53AC-44AB-B3F8-96E63728AFA9}"/>
              </a:ext>
            </a:extLst>
          </p:cNvPr>
          <p:cNvSpPr/>
          <p:nvPr/>
        </p:nvSpPr>
        <p:spPr>
          <a:xfrm>
            <a:off x="9356652" y="1895287"/>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a:t>
            </a:r>
          </a:p>
          <a:p>
            <a:r>
              <a:rPr lang="de-DE" sz="1400" dirty="0">
                <a:solidFill>
                  <a:schemeClr val="tx1"/>
                </a:solidFill>
              </a:rPr>
              <a:t>Bestimmte </a:t>
            </a:r>
            <a:r>
              <a:rPr lang="de-DE" sz="1400" dirty="0" err="1">
                <a:solidFill>
                  <a:schemeClr val="tx1"/>
                </a:solidFill>
              </a:rPr>
              <a:t>gesellschaft-liche</a:t>
            </a:r>
            <a:r>
              <a:rPr lang="de-DE" sz="1400" dirty="0">
                <a:solidFill>
                  <a:schemeClr val="tx1"/>
                </a:solidFill>
              </a:rPr>
              <a:t> Gruppen fühlen sich abgehängt, da ihre Inter-essen nicht vertreten werden, deshalb wählen sie nicht, was zu führt …</a:t>
            </a:r>
          </a:p>
        </p:txBody>
      </p:sp>
      <p:sp>
        <p:nvSpPr>
          <p:cNvPr id="14" name="Rechteck 13">
            <a:extLst>
              <a:ext uri="{FF2B5EF4-FFF2-40B4-BE49-F238E27FC236}">
                <a16:creationId xmlns:a16="http://schemas.microsoft.com/office/drawing/2014/main" xmlns="" id="{D0B44A07-27E7-4FC5-BB0E-4CD9248AA117}"/>
              </a:ext>
            </a:extLst>
          </p:cNvPr>
          <p:cNvSpPr/>
          <p:nvPr/>
        </p:nvSpPr>
        <p:spPr>
          <a:xfrm>
            <a:off x="2845983" y="3519377"/>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Nur wer einen Computer hat, kann überhaupt an solchen Abstimmungen teilnehmen, vor allem Ältere haben keinen Zugang …</a:t>
            </a:r>
          </a:p>
        </p:txBody>
      </p:sp>
      <p:sp>
        <p:nvSpPr>
          <p:cNvPr id="15" name="Rechteck 14">
            <a:extLst>
              <a:ext uri="{FF2B5EF4-FFF2-40B4-BE49-F238E27FC236}">
                <a16:creationId xmlns:a16="http://schemas.microsoft.com/office/drawing/2014/main" xmlns="" id="{944D0591-EAEB-4C3D-8CB2-E87782BE0977}"/>
              </a:ext>
            </a:extLst>
          </p:cNvPr>
          <p:cNvSpPr/>
          <p:nvPr/>
        </p:nvSpPr>
        <p:spPr>
          <a:xfrm>
            <a:off x="5011482" y="351937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Die Teilhabegerechtigkeit kann durch das E-Voting erhöht werden, weil mehr Menschen dann wählen. So werden auch mehr Interessen …</a:t>
            </a:r>
          </a:p>
        </p:txBody>
      </p:sp>
      <p:sp>
        <p:nvSpPr>
          <p:cNvPr id="16" name="Rechteck 15">
            <a:extLst>
              <a:ext uri="{FF2B5EF4-FFF2-40B4-BE49-F238E27FC236}">
                <a16:creationId xmlns:a16="http://schemas.microsoft.com/office/drawing/2014/main" xmlns="" id="{4C6F226E-91E7-4A41-B65F-1A92302022F7}"/>
              </a:ext>
            </a:extLst>
          </p:cNvPr>
          <p:cNvSpPr/>
          <p:nvPr/>
        </p:nvSpPr>
        <p:spPr>
          <a:xfrm>
            <a:off x="7176981" y="3519375"/>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E-Voting ist sehr gerecht, weil ja jede Stimme immer noch gleich viel zählt …</a:t>
            </a:r>
          </a:p>
          <a:p>
            <a:pPr lvl="0"/>
            <a:endParaRPr lang="de-DE" sz="1400" dirty="0">
              <a:solidFill>
                <a:prstClr val="black"/>
              </a:solidFill>
            </a:endParaRPr>
          </a:p>
          <a:p>
            <a:pPr lvl="0"/>
            <a:endParaRPr lang="de-DE" sz="1400" dirty="0">
              <a:solidFill>
                <a:prstClr val="black"/>
              </a:solidFill>
            </a:endParaRPr>
          </a:p>
        </p:txBody>
      </p:sp>
      <p:sp>
        <p:nvSpPr>
          <p:cNvPr id="17" name="Rechteck 16">
            <a:extLst>
              <a:ext uri="{FF2B5EF4-FFF2-40B4-BE49-F238E27FC236}">
                <a16:creationId xmlns:a16="http://schemas.microsoft.com/office/drawing/2014/main" xmlns="" id="{E3BC9D1B-89B3-4D7C-B6F1-EFB971E6459E}"/>
              </a:ext>
            </a:extLst>
          </p:cNvPr>
          <p:cNvSpPr/>
          <p:nvPr/>
        </p:nvSpPr>
        <p:spPr>
          <a:xfrm>
            <a:off x="9356652" y="3519374"/>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schemeClr val="tx1"/>
                </a:solidFill>
              </a:rPr>
              <a:t>Wenn mehr gesell-</a:t>
            </a:r>
            <a:r>
              <a:rPr lang="de-DE" sz="1400" dirty="0" err="1">
                <a:solidFill>
                  <a:schemeClr val="tx1"/>
                </a:solidFill>
              </a:rPr>
              <a:t>schaftliche</a:t>
            </a:r>
            <a:r>
              <a:rPr lang="de-DE" sz="1400" dirty="0">
                <a:solidFill>
                  <a:schemeClr val="tx1"/>
                </a:solidFill>
              </a:rPr>
              <a:t> Interessen in den Entscheidungs-prozess einfließen, fühlen sich weniger Menschen „abgehängt“…</a:t>
            </a:r>
          </a:p>
        </p:txBody>
      </p:sp>
      <p:sp>
        <p:nvSpPr>
          <p:cNvPr id="18" name="Rechteck 17">
            <a:extLst>
              <a:ext uri="{FF2B5EF4-FFF2-40B4-BE49-F238E27FC236}">
                <a16:creationId xmlns:a16="http://schemas.microsoft.com/office/drawing/2014/main" xmlns="" id="{ABA738CD-8D39-4EF1-87CF-0E1963DFB014}"/>
              </a:ext>
            </a:extLst>
          </p:cNvPr>
          <p:cNvSpPr/>
          <p:nvPr/>
        </p:nvSpPr>
        <p:spPr>
          <a:xfrm>
            <a:off x="2863703" y="516742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Es ist gefährlich, dass die Wahl jetzt vielleicht nicht mehr geheim ist, da man ja jetzt nicht mehr weiß, wer wirklich abgestimmt hat, …</a:t>
            </a:r>
          </a:p>
        </p:txBody>
      </p:sp>
      <p:sp>
        <p:nvSpPr>
          <p:cNvPr id="19" name="Rechteck 18">
            <a:extLst>
              <a:ext uri="{FF2B5EF4-FFF2-40B4-BE49-F238E27FC236}">
                <a16:creationId xmlns:a16="http://schemas.microsoft.com/office/drawing/2014/main" xmlns="" id="{67180777-05E9-4315-97CD-518A34BCAE76}"/>
              </a:ext>
            </a:extLst>
          </p:cNvPr>
          <p:cNvSpPr/>
          <p:nvPr/>
        </p:nvSpPr>
        <p:spPr>
          <a:xfrm>
            <a:off x="5011482" y="516742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Viele Nichtwähler </a:t>
            </a:r>
            <a:r>
              <a:rPr lang="de-DE" sz="1400" dirty="0" err="1">
                <a:solidFill>
                  <a:prstClr val="black"/>
                </a:solidFill>
              </a:rPr>
              <a:t>ge</a:t>
            </a:r>
            <a:r>
              <a:rPr lang="de-DE" sz="1400" dirty="0">
                <a:solidFill>
                  <a:prstClr val="black"/>
                </a:solidFill>
              </a:rPr>
              <a:t>-hören bestimmten </a:t>
            </a:r>
            <a:r>
              <a:rPr lang="de-DE" sz="1400" dirty="0" err="1">
                <a:solidFill>
                  <a:prstClr val="black"/>
                </a:solidFill>
              </a:rPr>
              <a:t>ge-sellschaftlichen</a:t>
            </a:r>
            <a:r>
              <a:rPr lang="de-DE" sz="1400" dirty="0">
                <a:solidFill>
                  <a:prstClr val="black"/>
                </a:solidFill>
              </a:rPr>
              <a:t> Gruppen an. Diese könnten durch das einfachere Verfahren motiviert werden, ihre …</a:t>
            </a:r>
          </a:p>
        </p:txBody>
      </p:sp>
      <p:sp>
        <p:nvSpPr>
          <p:cNvPr id="20" name="Rechteck 19">
            <a:extLst>
              <a:ext uri="{FF2B5EF4-FFF2-40B4-BE49-F238E27FC236}">
                <a16:creationId xmlns:a16="http://schemas.microsoft.com/office/drawing/2014/main" xmlns="" id="{2032A8F8-5E9F-4EFB-AC5E-BF9D346B0CE1}"/>
              </a:ext>
            </a:extLst>
          </p:cNvPr>
          <p:cNvSpPr/>
          <p:nvPr/>
        </p:nvSpPr>
        <p:spPr>
          <a:xfrm>
            <a:off x="7176981" y="516742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 </a:t>
            </a:r>
          </a:p>
          <a:p>
            <a:pPr lvl="0"/>
            <a:r>
              <a:rPr lang="de-DE" sz="1400" dirty="0">
                <a:solidFill>
                  <a:prstClr val="black"/>
                </a:solidFill>
              </a:rPr>
              <a:t>Jetzt können mehr Menschen mitmachen, auch die, die bisher nicht zur Wahl gegangen sind, …</a:t>
            </a:r>
          </a:p>
          <a:p>
            <a:pPr lvl="0"/>
            <a:endParaRPr lang="de-DE" sz="1400" dirty="0">
              <a:solidFill>
                <a:prstClr val="black"/>
              </a:solidFill>
            </a:endParaRPr>
          </a:p>
        </p:txBody>
      </p:sp>
      <p:sp>
        <p:nvSpPr>
          <p:cNvPr id="21" name="Rechteck 20">
            <a:extLst>
              <a:ext uri="{FF2B5EF4-FFF2-40B4-BE49-F238E27FC236}">
                <a16:creationId xmlns:a16="http://schemas.microsoft.com/office/drawing/2014/main" xmlns="" id="{0739CB60-1685-4652-AB96-09A680378F07}"/>
              </a:ext>
            </a:extLst>
          </p:cNvPr>
          <p:cNvSpPr/>
          <p:nvPr/>
        </p:nvSpPr>
        <p:spPr>
          <a:xfrm>
            <a:off x="9356652" y="5167426"/>
            <a:ext cx="2030818" cy="1467293"/>
          </a:xfrm>
          <a:prstGeom prst="rect">
            <a:avLst/>
          </a:prstGeom>
          <a:solidFill>
            <a:srgbClr val="DFF22C"/>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r>
              <a:rPr lang="de-DE" sz="1400" dirty="0">
                <a:solidFill>
                  <a:prstClr val="black"/>
                </a:solidFill>
              </a:rPr>
              <a:t>Wenn z.B. mehr Arbeits-lose an Wahlen </a:t>
            </a:r>
            <a:r>
              <a:rPr lang="de-DE" sz="1400" dirty="0" err="1">
                <a:solidFill>
                  <a:prstClr val="black"/>
                </a:solidFill>
              </a:rPr>
              <a:t>teilneh-men</a:t>
            </a:r>
            <a:r>
              <a:rPr lang="de-DE" sz="1400" dirty="0">
                <a:solidFill>
                  <a:prstClr val="black"/>
                </a:solidFill>
              </a:rPr>
              <a:t>, dann werden </a:t>
            </a:r>
            <a:r>
              <a:rPr lang="de-DE" sz="1400" dirty="0" err="1">
                <a:solidFill>
                  <a:prstClr val="black"/>
                </a:solidFill>
              </a:rPr>
              <a:t>poli</a:t>
            </a:r>
            <a:r>
              <a:rPr lang="de-DE" sz="1400" dirty="0">
                <a:solidFill>
                  <a:prstClr val="black"/>
                </a:solidFill>
              </a:rPr>
              <a:t>-tische Entscheidungen auch eher, …</a:t>
            </a:r>
          </a:p>
        </p:txBody>
      </p:sp>
    </p:spTree>
    <p:extLst>
      <p:ext uri="{BB962C8B-B14F-4D97-AF65-F5344CB8AC3E}">
        <p14:creationId xmlns:p14="http://schemas.microsoft.com/office/powerpoint/2010/main" val="2317396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1138773"/>
          </a:xfrm>
          <a:prstGeom prst="rect">
            <a:avLst/>
          </a:prstGeom>
        </p:spPr>
        <p:txBody>
          <a:bodyPr wrap="square">
            <a:spAutoFit/>
          </a:bodyPr>
          <a:lstStyle/>
          <a:p>
            <a:r>
              <a:rPr lang="de-DE" sz="3200" dirty="0">
                <a:solidFill>
                  <a:srgbClr val="C00000"/>
                </a:solidFill>
              </a:rPr>
              <a:t>Progression der Urteilskompetenz: Klasse 8/9</a:t>
            </a:r>
          </a:p>
          <a:p>
            <a:endParaRPr lang="de-DE" dirty="0">
              <a:solidFill>
                <a:srgbClr val="C00000"/>
              </a:solidFill>
            </a:endParaRPr>
          </a:p>
          <a:p>
            <a:r>
              <a:rPr lang="de-DE" dirty="0">
                <a:solidFill>
                  <a:srgbClr val="C00000"/>
                </a:solidFill>
              </a:rPr>
              <a:t>II </a:t>
            </a:r>
            <a:r>
              <a:rPr lang="de-DE" dirty="0" err="1">
                <a:solidFill>
                  <a:srgbClr val="C00000"/>
                </a:solidFill>
              </a:rPr>
              <a:t>Argumentenkärtchen</a:t>
            </a:r>
            <a:r>
              <a:rPr lang="de-DE" dirty="0">
                <a:solidFill>
                  <a:srgbClr val="C00000"/>
                </a:solidFill>
              </a:rPr>
              <a:t>, Bsp. E-Voting </a:t>
            </a:r>
          </a:p>
        </p:txBody>
      </p:sp>
      <p:sp>
        <p:nvSpPr>
          <p:cNvPr id="3" name="Rechteck 2">
            <a:extLst>
              <a:ext uri="{FF2B5EF4-FFF2-40B4-BE49-F238E27FC236}">
                <a16:creationId xmlns:a16="http://schemas.microsoft.com/office/drawing/2014/main" xmlns="" id="{B53E1DC3-B86F-45DE-88E0-A00B2ECB2D5C}"/>
              </a:ext>
            </a:extLst>
          </p:cNvPr>
          <p:cNvSpPr/>
          <p:nvPr/>
        </p:nvSpPr>
        <p:spPr>
          <a:xfrm>
            <a:off x="680484" y="1871330"/>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Individuelle Perspektive</a:t>
            </a:r>
          </a:p>
          <a:p>
            <a:r>
              <a:rPr lang="de-DE" sz="1400" dirty="0">
                <a:solidFill>
                  <a:schemeClr val="tx1"/>
                </a:solidFill>
              </a:rPr>
              <a:t>Für mich ändert sich zunächst nichts, aber in Zukunft könnte das für mich eine interessante Beteiligungsform sein, da ich selbst viel Zeit …</a:t>
            </a:r>
          </a:p>
        </p:txBody>
      </p:sp>
      <p:sp>
        <p:nvSpPr>
          <p:cNvPr id="6" name="Rechteck 5">
            <a:extLst>
              <a:ext uri="{FF2B5EF4-FFF2-40B4-BE49-F238E27FC236}">
                <a16:creationId xmlns:a16="http://schemas.microsoft.com/office/drawing/2014/main" xmlns="" id="{B7090F3C-DFC9-4301-957E-CB6B187CF452}"/>
              </a:ext>
            </a:extLst>
          </p:cNvPr>
          <p:cNvSpPr/>
          <p:nvPr/>
        </p:nvSpPr>
        <p:spPr>
          <a:xfrm>
            <a:off x="680484" y="3519378"/>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Öffentliche Perspektive</a:t>
            </a:r>
          </a:p>
          <a:p>
            <a:pPr lvl="0"/>
            <a:r>
              <a:rPr lang="de-DE" sz="1400" dirty="0">
                <a:solidFill>
                  <a:prstClr val="black"/>
                </a:solidFill>
              </a:rPr>
              <a:t>Nichtwähler könnten von der Möglichkeit Gebrauch machen, ältere Menschen hätten aber evtl. Schwierigkeiten, da sie vielleicht Ängste …</a:t>
            </a:r>
          </a:p>
        </p:txBody>
      </p:sp>
      <p:sp>
        <p:nvSpPr>
          <p:cNvPr id="7" name="Rechteck 6">
            <a:extLst>
              <a:ext uri="{FF2B5EF4-FFF2-40B4-BE49-F238E27FC236}">
                <a16:creationId xmlns:a16="http://schemas.microsoft.com/office/drawing/2014/main" xmlns="" id="{AB8DF7A1-C677-49BA-B7C3-2D42818B6C5D}"/>
              </a:ext>
            </a:extLst>
          </p:cNvPr>
          <p:cNvSpPr/>
          <p:nvPr/>
        </p:nvSpPr>
        <p:spPr>
          <a:xfrm>
            <a:off x="680484" y="5167426"/>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Systemische Perspektive</a:t>
            </a:r>
          </a:p>
          <a:p>
            <a:pPr lvl="0"/>
            <a:r>
              <a:rPr lang="de-DE" sz="1400" dirty="0">
                <a:solidFill>
                  <a:prstClr val="black"/>
                </a:solidFill>
              </a:rPr>
              <a:t>Die Gefahr, dass jetzt nicht mehr geheim abgestimmt wird, ist sehr groß und greift wichtige Wahlgrundsätze an, …</a:t>
            </a:r>
          </a:p>
          <a:p>
            <a:pPr lvl="0"/>
            <a:endParaRPr lang="de-DE" sz="1400" dirty="0">
              <a:solidFill>
                <a:prstClr val="black"/>
              </a:solidFill>
            </a:endParaRPr>
          </a:p>
        </p:txBody>
      </p:sp>
      <p:sp>
        <p:nvSpPr>
          <p:cNvPr id="9" name="Rechteck 8">
            <a:extLst>
              <a:ext uri="{FF2B5EF4-FFF2-40B4-BE49-F238E27FC236}">
                <a16:creationId xmlns:a16="http://schemas.microsoft.com/office/drawing/2014/main" xmlns="" id="{6CD46F6D-60D2-4468-9F4D-33961BEF2C0C}"/>
              </a:ext>
            </a:extLst>
          </p:cNvPr>
          <p:cNvSpPr/>
          <p:nvPr/>
        </p:nvSpPr>
        <p:spPr>
          <a:xfrm>
            <a:off x="2863703" y="1871329"/>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Individuelle Perspektive</a:t>
            </a:r>
          </a:p>
          <a:p>
            <a:r>
              <a:rPr lang="de-DE" sz="1400" dirty="0">
                <a:solidFill>
                  <a:schemeClr val="tx1"/>
                </a:solidFill>
              </a:rPr>
              <a:t>Jugendliche in meinem Alter dürfen eh noch nicht wählen. Mir bringt das überhaupt nichts. </a:t>
            </a:r>
          </a:p>
          <a:p>
            <a:r>
              <a:rPr lang="de-DE" sz="1400" dirty="0">
                <a:solidFill>
                  <a:schemeClr val="tx1"/>
                </a:solidFill>
              </a:rPr>
              <a:t>…</a:t>
            </a:r>
          </a:p>
          <a:p>
            <a:endParaRPr lang="de-DE" sz="1400" dirty="0">
              <a:solidFill>
                <a:schemeClr val="tx1"/>
              </a:solidFill>
            </a:endParaRPr>
          </a:p>
        </p:txBody>
      </p:sp>
      <p:sp>
        <p:nvSpPr>
          <p:cNvPr id="11" name="Rechteck 10">
            <a:extLst>
              <a:ext uri="{FF2B5EF4-FFF2-40B4-BE49-F238E27FC236}">
                <a16:creationId xmlns:a16="http://schemas.microsoft.com/office/drawing/2014/main" xmlns="" id="{FDBEF65A-7BD5-43EC-95A6-B422A728C22C}"/>
              </a:ext>
            </a:extLst>
          </p:cNvPr>
          <p:cNvSpPr/>
          <p:nvPr/>
        </p:nvSpPr>
        <p:spPr>
          <a:xfrm>
            <a:off x="5011482" y="1879315"/>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Kriterium Legalität</a:t>
            </a:r>
          </a:p>
          <a:p>
            <a:r>
              <a:rPr lang="de-DE" sz="1400" dirty="0">
                <a:solidFill>
                  <a:schemeClr val="tx1"/>
                </a:solidFill>
              </a:rPr>
              <a:t>Art. 21 GG spricht nur vor „Wahlen und </a:t>
            </a:r>
            <a:r>
              <a:rPr lang="de-DE" sz="1400" dirty="0" err="1">
                <a:solidFill>
                  <a:schemeClr val="tx1"/>
                </a:solidFill>
              </a:rPr>
              <a:t>Abstim-mungen</a:t>
            </a:r>
            <a:r>
              <a:rPr lang="de-DE" sz="1400" dirty="0">
                <a:solidFill>
                  <a:schemeClr val="tx1"/>
                </a:solidFill>
              </a:rPr>
              <a:t>“, Art. 38 GG, legt eine „geheime“ Wahl fest. Diese ist beim E-Voting möglich, wenn …</a:t>
            </a:r>
          </a:p>
        </p:txBody>
      </p:sp>
      <p:sp>
        <p:nvSpPr>
          <p:cNvPr id="12" name="Rechteck 11">
            <a:extLst>
              <a:ext uri="{FF2B5EF4-FFF2-40B4-BE49-F238E27FC236}">
                <a16:creationId xmlns:a16="http://schemas.microsoft.com/office/drawing/2014/main" xmlns="" id="{30F23AC9-3020-444A-B5CB-9BB20838B5B6}"/>
              </a:ext>
            </a:extLst>
          </p:cNvPr>
          <p:cNvSpPr/>
          <p:nvPr/>
        </p:nvSpPr>
        <p:spPr>
          <a:xfrm>
            <a:off x="7176981" y="1895287"/>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Kriterium Legalität</a:t>
            </a:r>
          </a:p>
          <a:p>
            <a:r>
              <a:rPr lang="de-DE" sz="1400" dirty="0">
                <a:solidFill>
                  <a:schemeClr val="tx1"/>
                </a:solidFill>
              </a:rPr>
              <a:t>Das Grundgesetz erlaubt Wahlen und E-Voting ist ja nichts anderes als eine Wahl am Computer von daheim. …</a:t>
            </a:r>
          </a:p>
          <a:p>
            <a:endParaRPr lang="de-DE" sz="1400" dirty="0">
              <a:solidFill>
                <a:schemeClr val="tx1"/>
              </a:solidFill>
            </a:endParaRPr>
          </a:p>
        </p:txBody>
      </p:sp>
      <p:sp>
        <p:nvSpPr>
          <p:cNvPr id="13" name="Rechteck 12">
            <a:extLst>
              <a:ext uri="{FF2B5EF4-FFF2-40B4-BE49-F238E27FC236}">
                <a16:creationId xmlns:a16="http://schemas.microsoft.com/office/drawing/2014/main" xmlns="" id="{EE8E8458-53AC-44AB-B3F8-96E63728AFA9}"/>
              </a:ext>
            </a:extLst>
          </p:cNvPr>
          <p:cNvSpPr/>
          <p:nvPr/>
        </p:nvSpPr>
        <p:spPr>
          <a:xfrm>
            <a:off x="9356652" y="1895287"/>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de-DE" sz="1400" b="1" dirty="0">
                <a:solidFill>
                  <a:schemeClr val="tx1"/>
                </a:solidFill>
              </a:rPr>
              <a:t> Bereich Gesellschaft</a:t>
            </a:r>
          </a:p>
          <a:p>
            <a:r>
              <a:rPr lang="de-DE" sz="1400" dirty="0">
                <a:solidFill>
                  <a:schemeClr val="tx1"/>
                </a:solidFill>
              </a:rPr>
              <a:t>Bestimmte </a:t>
            </a:r>
            <a:r>
              <a:rPr lang="de-DE" sz="1400" dirty="0" err="1">
                <a:solidFill>
                  <a:schemeClr val="tx1"/>
                </a:solidFill>
              </a:rPr>
              <a:t>gesellschaft-liche</a:t>
            </a:r>
            <a:r>
              <a:rPr lang="de-DE" sz="1400" dirty="0">
                <a:solidFill>
                  <a:schemeClr val="tx1"/>
                </a:solidFill>
              </a:rPr>
              <a:t> Gruppen fühlen sich abgehängt, da ihre Inter-essen nicht vertreten werden, deshalb wählen sie nicht, was zu führt …</a:t>
            </a:r>
          </a:p>
        </p:txBody>
      </p:sp>
      <p:sp>
        <p:nvSpPr>
          <p:cNvPr id="14" name="Rechteck 13">
            <a:extLst>
              <a:ext uri="{FF2B5EF4-FFF2-40B4-BE49-F238E27FC236}">
                <a16:creationId xmlns:a16="http://schemas.microsoft.com/office/drawing/2014/main" xmlns="" id="{D0B44A07-27E7-4FC5-BB0E-4CD9248AA117}"/>
              </a:ext>
            </a:extLst>
          </p:cNvPr>
          <p:cNvSpPr/>
          <p:nvPr/>
        </p:nvSpPr>
        <p:spPr>
          <a:xfrm>
            <a:off x="2845983" y="3519377"/>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Öffentliche Perspektive</a:t>
            </a:r>
          </a:p>
          <a:p>
            <a:pPr lvl="0"/>
            <a:r>
              <a:rPr lang="de-DE" sz="1400" dirty="0">
                <a:solidFill>
                  <a:prstClr val="black"/>
                </a:solidFill>
              </a:rPr>
              <a:t>Nur wer einen Computer hat, kann überhaupt an solchen Abstimmungen teilnehmen, vor allem Ältere haben keinen Zugang …</a:t>
            </a:r>
          </a:p>
        </p:txBody>
      </p:sp>
      <p:sp>
        <p:nvSpPr>
          <p:cNvPr id="15" name="Rechteck 14">
            <a:extLst>
              <a:ext uri="{FF2B5EF4-FFF2-40B4-BE49-F238E27FC236}">
                <a16:creationId xmlns:a16="http://schemas.microsoft.com/office/drawing/2014/main" xmlns="" id="{944D0591-EAEB-4C3D-8CB2-E87782BE0977}"/>
              </a:ext>
            </a:extLst>
          </p:cNvPr>
          <p:cNvSpPr/>
          <p:nvPr/>
        </p:nvSpPr>
        <p:spPr>
          <a:xfrm>
            <a:off x="5011482" y="351937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Gerechtigkeit</a:t>
            </a:r>
          </a:p>
          <a:p>
            <a:pPr lvl="0"/>
            <a:r>
              <a:rPr lang="de-DE" sz="1400" dirty="0">
                <a:solidFill>
                  <a:prstClr val="black"/>
                </a:solidFill>
              </a:rPr>
              <a:t>Die Teilhabegerechtigkeit kann durch das E-Voting erhöht werden, weil mehr Menschen dann wählen. So werden auch mehr Interessen …</a:t>
            </a:r>
          </a:p>
        </p:txBody>
      </p:sp>
      <p:sp>
        <p:nvSpPr>
          <p:cNvPr id="16" name="Rechteck 15">
            <a:extLst>
              <a:ext uri="{FF2B5EF4-FFF2-40B4-BE49-F238E27FC236}">
                <a16:creationId xmlns:a16="http://schemas.microsoft.com/office/drawing/2014/main" xmlns="" id="{4C6F226E-91E7-4A41-B65F-1A92302022F7}"/>
              </a:ext>
            </a:extLst>
          </p:cNvPr>
          <p:cNvSpPr/>
          <p:nvPr/>
        </p:nvSpPr>
        <p:spPr>
          <a:xfrm>
            <a:off x="7176981" y="3519375"/>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Gerechtigkeit</a:t>
            </a:r>
          </a:p>
          <a:p>
            <a:pPr lvl="0"/>
            <a:r>
              <a:rPr lang="de-DE" sz="1400" dirty="0">
                <a:solidFill>
                  <a:prstClr val="black"/>
                </a:solidFill>
              </a:rPr>
              <a:t>E-Voting ist sehr gerecht, weil ja jede Stimme immer noch gleich viel zählt …</a:t>
            </a:r>
          </a:p>
          <a:p>
            <a:pPr lvl="0"/>
            <a:endParaRPr lang="de-DE" sz="1400" dirty="0">
              <a:solidFill>
                <a:prstClr val="black"/>
              </a:solidFill>
            </a:endParaRPr>
          </a:p>
          <a:p>
            <a:pPr lvl="0"/>
            <a:endParaRPr lang="de-DE" sz="1400" dirty="0">
              <a:solidFill>
                <a:prstClr val="black"/>
              </a:solidFill>
            </a:endParaRPr>
          </a:p>
        </p:txBody>
      </p:sp>
      <p:sp>
        <p:nvSpPr>
          <p:cNvPr id="17" name="Rechteck 16">
            <a:extLst>
              <a:ext uri="{FF2B5EF4-FFF2-40B4-BE49-F238E27FC236}">
                <a16:creationId xmlns:a16="http://schemas.microsoft.com/office/drawing/2014/main" xmlns="" id="{E3BC9D1B-89B3-4D7C-B6F1-EFB971E6459E}"/>
              </a:ext>
            </a:extLst>
          </p:cNvPr>
          <p:cNvSpPr/>
          <p:nvPr/>
        </p:nvSpPr>
        <p:spPr>
          <a:xfrm>
            <a:off x="9356652" y="3519374"/>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Bereiche vernetzen</a:t>
            </a:r>
          </a:p>
          <a:p>
            <a:pPr lvl="0"/>
            <a:r>
              <a:rPr lang="de-DE" sz="1400" dirty="0">
                <a:solidFill>
                  <a:schemeClr val="tx1"/>
                </a:solidFill>
              </a:rPr>
              <a:t>Wenn mehr gesell-</a:t>
            </a:r>
            <a:r>
              <a:rPr lang="de-DE" sz="1400" dirty="0" err="1">
                <a:solidFill>
                  <a:schemeClr val="tx1"/>
                </a:solidFill>
              </a:rPr>
              <a:t>schaftliche</a:t>
            </a:r>
            <a:r>
              <a:rPr lang="de-DE" sz="1400" dirty="0">
                <a:solidFill>
                  <a:schemeClr val="tx1"/>
                </a:solidFill>
              </a:rPr>
              <a:t> Interessen in den Entscheidungs-prozess einfließen, fühlen sich weniger Menschen „abgehängt“…</a:t>
            </a:r>
          </a:p>
        </p:txBody>
      </p:sp>
      <p:sp>
        <p:nvSpPr>
          <p:cNvPr id="18" name="Rechteck 17">
            <a:extLst>
              <a:ext uri="{FF2B5EF4-FFF2-40B4-BE49-F238E27FC236}">
                <a16:creationId xmlns:a16="http://schemas.microsoft.com/office/drawing/2014/main" xmlns="" id="{ABA738CD-8D39-4EF1-87CF-0E1963DFB014}"/>
              </a:ext>
            </a:extLst>
          </p:cNvPr>
          <p:cNvSpPr/>
          <p:nvPr/>
        </p:nvSpPr>
        <p:spPr>
          <a:xfrm>
            <a:off x="2863703" y="5167426"/>
            <a:ext cx="2030818" cy="146729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Systemische Perspektive</a:t>
            </a:r>
          </a:p>
          <a:p>
            <a:pPr lvl="0"/>
            <a:r>
              <a:rPr lang="de-DE" sz="1400" dirty="0">
                <a:solidFill>
                  <a:prstClr val="black"/>
                </a:solidFill>
              </a:rPr>
              <a:t>Es ist gefährlich, dass die Wahl jetzt vielleicht nicht mehr geheim ist, da man ja jetzt nicht mehr weiß, wer wirklich abgestimmt hat, …</a:t>
            </a:r>
          </a:p>
        </p:txBody>
      </p:sp>
      <p:sp>
        <p:nvSpPr>
          <p:cNvPr id="19" name="Rechteck 18">
            <a:extLst>
              <a:ext uri="{FF2B5EF4-FFF2-40B4-BE49-F238E27FC236}">
                <a16:creationId xmlns:a16="http://schemas.microsoft.com/office/drawing/2014/main" xmlns="" id="{67180777-05E9-4315-97CD-518A34BCAE76}"/>
              </a:ext>
            </a:extLst>
          </p:cNvPr>
          <p:cNvSpPr/>
          <p:nvPr/>
        </p:nvSpPr>
        <p:spPr>
          <a:xfrm>
            <a:off x="5011482" y="516742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Partizipation</a:t>
            </a:r>
          </a:p>
          <a:p>
            <a:pPr lvl="0"/>
            <a:r>
              <a:rPr lang="de-DE" sz="1400" dirty="0">
                <a:solidFill>
                  <a:prstClr val="black"/>
                </a:solidFill>
              </a:rPr>
              <a:t>Viele Nichtwähler </a:t>
            </a:r>
            <a:r>
              <a:rPr lang="de-DE" sz="1400" dirty="0" err="1">
                <a:solidFill>
                  <a:prstClr val="black"/>
                </a:solidFill>
              </a:rPr>
              <a:t>ge</a:t>
            </a:r>
            <a:r>
              <a:rPr lang="de-DE" sz="1400" dirty="0">
                <a:solidFill>
                  <a:prstClr val="black"/>
                </a:solidFill>
              </a:rPr>
              <a:t>-hören bestimmten </a:t>
            </a:r>
            <a:r>
              <a:rPr lang="de-DE" sz="1400" dirty="0" err="1">
                <a:solidFill>
                  <a:prstClr val="black"/>
                </a:solidFill>
              </a:rPr>
              <a:t>ge-sellschaftlichen</a:t>
            </a:r>
            <a:r>
              <a:rPr lang="de-DE" sz="1400" dirty="0">
                <a:solidFill>
                  <a:prstClr val="black"/>
                </a:solidFill>
              </a:rPr>
              <a:t> Gruppen an. Diese könnten durch das einfachere Verfahren motiviert werden, ihre …</a:t>
            </a:r>
          </a:p>
        </p:txBody>
      </p:sp>
      <p:sp>
        <p:nvSpPr>
          <p:cNvPr id="20" name="Rechteck 19">
            <a:extLst>
              <a:ext uri="{FF2B5EF4-FFF2-40B4-BE49-F238E27FC236}">
                <a16:creationId xmlns:a16="http://schemas.microsoft.com/office/drawing/2014/main" xmlns="" id="{2032A8F8-5E9F-4EFB-AC5E-BF9D346B0CE1}"/>
              </a:ext>
            </a:extLst>
          </p:cNvPr>
          <p:cNvSpPr/>
          <p:nvPr/>
        </p:nvSpPr>
        <p:spPr>
          <a:xfrm>
            <a:off x="7176981" y="5167426"/>
            <a:ext cx="2030818" cy="1467293"/>
          </a:xfrm>
          <a:prstGeom prst="rect">
            <a:avLst/>
          </a:prstGeom>
          <a:solidFill>
            <a:schemeClr val="accent1">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Kriterium Partizipation</a:t>
            </a:r>
          </a:p>
          <a:p>
            <a:pPr lvl="0"/>
            <a:r>
              <a:rPr lang="de-DE" sz="1400" dirty="0">
                <a:solidFill>
                  <a:prstClr val="black"/>
                </a:solidFill>
              </a:rPr>
              <a:t>Jetzt können mehr Menschen mitmachen, auch die, die bisher nicht zur Wahl gegangen sind, …</a:t>
            </a:r>
          </a:p>
          <a:p>
            <a:pPr lvl="0"/>
            <a:endParaRPr lang="de-DE" sz="1400" dirty="0">
              <a:solidFill>
                <a:prstClr val="black"/>
              </a:solidFill>
            </a:endParaRPr>
          </a:p>
        </p:txBody>
      </p:sp>
      <p:sp>
        <p:nvSpPr>
          <p:cNvPr id="21" name="Rechteck 20">
            <a:extLst>
              <a:ext uri="{FF2B5EF4-FFF2-40B4-BE49-F238E27FC236}">
                <a16:creationId xmlns:a16="http://schemas.microsoft.com/office/drawing/2014/main" xmlns="" id="{0739CB60-1685-4652-AB96-09A680378F07}"/>
              </a:ext>
            </a:extLst>
          </p:cNvPr>
          <p:cNvSpPr/>
          <p:nvPr/>
        </p:nvSpPr>
        <p:spPr>
          <a:xfrm>
            <a:off x="9356652" y="5167426"/>
            <a:ext cx="2030818" cy="1467293"/>
          </a:xfrm>
          <a:prstGeom prst="rect">
            <a:avLst/>
          </a:prstGeom>
          <a:solidFill>
            <a:schemeClr val="accent2">
              <a:lumMod val="60000"/>
              <a:lumOff val="4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de-DE" sz="1400" b="1" dirty="0">
                <a:solidFill>
                  <a:prstClr val="black"/>
                </a:solidFill>
              </a:rPr>
              <a:t>Wechselwirkungen von Politik/Gesellschaft</a:t>
            </a:r>
          </a:p>
          <a:p>
            <a:pPr lvl="0"/>
            <a:r>
              <a:rPr lang="de-DE" sz="1400" dirty="0">
                <a:solidFill>
                  <a:prstClr val="black"/>
                </a:solidFill>
              </a:rPr>
              <a:t>Wenn z.B. mehr Arbeits-lose an Wahlen </a:t>
            </a:r>
            <a:r>
              <a:rPr lang="de-DE" sz="1400" dirty="0" err="1">
                <a:solidFill>
                  <a:prstClr val="black"/>
                </a:solidFill>
              </a:rPr>
              <a:t>teilneh-men</a:t>
            </a:r>
            <a:r>
              <a:rPr lang="de-DE" sz="1400" dirty="0">
                <a:solidFill>
                  <a:prstClr val="black"/>
                </a:solidFill>
              </a:rPr>
              <a:t>, dann werden </a:t>
            </a:r>
            <a:r>
              <a:rPr lang="de-DE" sz="1400" dirty="0" err="1">
                <a:solidFill>
                  <a:prstClr val="black"/>
                </a:solidFill>
              </a:rPr>
              <a:t>poli</a:t>
            </a:r>
            <a:r>
              <a:rPr lang="de-DE" sz="1400" dirty="0">
                <a:solidFill>
                  <a:prstClr val="black"/>
                </a:solidFill>
              </a:rPr>
              <a:t>-tische Entscheidungen auch eher, …</a:t>
            </a:r>
          </a:p>
        </p:txBody>
      </p:sp>
      <p:sp>
        <p:nvSpPr>
          <p:cNvPr id="22" name="Textfeld 21">
            <a:extLst>
              <a:ext uri="{FF2B5EF4-FFF2-40B4-BE49-F238E27FC236}">
                <a16:creationId xmlns:a16="http://schemas.microsoft.com/office/drawing/2014/main" xmlns="" id="{93446168-D99A-4EA9-87A4-ADC966B6B6E9}"/>
              </a:ext>
            </a:extLst>
          </p:cNvPr>
          <p:cNvSpPr txBox="1"/>
          <p:nvPr/>
        </p:nvSpPr>
        <p:spPr>
          <a:xfrm>
            <a:off x="680484" y="1523862"/>
            <a:ext cx="4214037" cy="646331"/>
          </a:xfrm>
          <a:prstGeom prst="rect">
            <a:avLst/>
          </a:prstGeom>
          <a:noFill/>
        </p:spPr>
        <p:txBody>
          <a:bodyPr wrap="square" rtlCol="0">
            <a:spAutoFit/>
          </a:bodyPr>
          <a:lstStyle/>
          <a:p>
            <a:pPr algn="ctr"/>
            <a:r>
              <a:rPr lang="de-DE" b="1" dirty="0"/>
              <a:t>Perspektiven</a:t>
            </a:r>
          </a:p>
          <a:p>
            <a:endParaRPr lang="de-DE" dirty="0"/>
          </a:p>
        </p:txBody>
      </p:sp>
      <p:sp>
        <p:nvSpPr>
          <p:cNvPr id="23" name="Textfeld 22">
            <a:extLst>
              <a:ext uri="{FF2B5EF4-FFF2-40B4-BE49-F238E27FC236}">
                <a16:creationId xmlns:a16="http://schemas.microsoft.com/office/drawing/2014/main" xmlns="" id="{BDBF03E4-3364-4596-B43D-001DA18E3897}"/>
              </a:ext>
            </a:extLst>
          </p:cNvPr>
          <p:cNvSpPr txBox="1"/>
          <p:nvPr/>
        </p:nvSpPr>
        <p:spPr>
          <a:xfrm>
            <a:off x="5043374" y="1523862"/>
            <a:ext cx="4214037" cy="646331"/>
          </a:xfrm>
          <a:prstGeom prst="rect">
            <a:avLst/>
          </a:prstGeom>
          <a:noFill/>
        </p:spPr>
        <p:txBody>
          <a:bodyPr wrap="square" rtlCol="0">
            <a:spAutoFit/>
          </a:bodyPr>
          <a:lstStyle/>
          <a:p>
            <a:pPr algn="ctr"/>
            <a:r>
              <a:rPr lang="de-DE" b="1" dirty="0"/>
              <a:t>Kriterien</a:t>
            </a:r>
          </a:p>
          <a:p>
            <a:endParaRPr lang="de-DE" dirty="0"/>
          </a:p>
        </p:txBody>
      </p:sp>
      <p:sp>
        <p:nvSpPr>
          <p:cNvPr id="24" name="Textfeld 23">
            <a:extLst>
              <a:ext uri="{FF2B5EF4-FFF2-40B4-BE49-F238E27FC236}">
                <a16:creationId xmlns:a16="http://schemas.microsoft.com/office/drawing/2014/main" xmlns="" id="{C9633AA8-847F-4EC2-90BE-D6A313F5083E}"/>
              </a:ext>
            </a:extLst>
          </p:cNvPr>
          <p:cNvSpPr txBox="1"/>
          <p:nvPr/>
        </p:nvSpPr>
        <p:spPr>
          <a:xfrm>
            <a:off x="9342480" y="1521037"/>
            <a:ext cx="2030818" cy="646331"/>
          </a:xfrm>
          <a:prstGeom prst="rect">
            <a:avLst/>
          </a:prstGeom>
          <a:noFill/>
        </p:spPr>
        <p:txBody>
          <a:bodyPr wrap="square" rtlCol="0">
            <a:spAutoFit/>
          </a:bodyPr>
          <a:lstStyle/>
          <a:p>
            <a:pPr algn="ctr"/>
            <a:r>
              <a:rPr lang="de-DE" b="1" dirty="0"/>
              <a:t>Bereiche</a:t>
            </a:r>
          </a:p>
          <a:p>
            <a:endParaRPr lang="de-DE" dirty="0"/>
          </a:p>
        </p:txBody>
      </p:sp>
      <p:sp>
        <p:nvSpPr>
          <p:cNvPr id="4" name="Textfeld 3">
            <a:extLst>
              <a:ext uri="{FF2B5EF4-FFF2-40B4-BE49-F238E27FC236}">
                <a16:creationId xmlns:a16="http://schemas.microsoft.com/office/drawing/2014/main" xmlns="" id="{F49331E7-A22F-48D8-A3B8-2C67E67DBBFB}"/>
              </a:ext>
            </a:extLst>
          </p:cNvPr>
          <p:cNvSpPr txBox="1"/>
          <p:nvPr/>
        </p:nvSpPr>
        <p:spPr>
          <a:xfrm>
            <a:off x="573024" y="2536863"/>
            <a:ext cx="10938492" cy="3108543"/>
          </a:xfrm>
          <a:prstGeom prst="rect">
            <a:avLst/>
          </a:prstGeom>
          <a:solidFill>
            <a:schemeClr val="bg1"/>
          </a:solidFill>
        </p:spPr>
        <p:txBody>
          <a:bodyPr wrap="square" rtlCol="0">
            <a:spAutoFit/>
          </a:bodyPr>
          <a:lstStyle/>
          <a:p>
            <a:r>
              <a:rPr lang="de-DE" sz="4000" dirty="0"/>
              <a:t>Trainingsaufgabe für die regionalen Fortbildungen: </a:t>
            </a:r>
          </a:p>
          <a:p>
            <a:endParaRPr lang="de-DE" sz="4000" dirty="0"/>
          </a:p>
          <a:p>
            <a:r>
              <a:rPr lang="de-DE" sz="3600" dirty="0"/>
              <a:t>Erstellen Sie Argumentationskärtchen für die Aufgabe:  </a:t>
            </a:r>
            <a:r>
              <a:rPr lang="de-DE" sz="4000" dirty="0">
                <a:solidFill>
                  <a:srgbClr val="C00000"/>
                </a:solidFill>
              </a:rPr>
              <a:t>„Bewerte die Einführung des reinen Mehrheitswahlrechts bei Bundestagswahlen!“</a:t>
            </a:r>
          </a:p>
        </p:txBody>
      </p:sp>
    </p:spTree>
    <p:extLst>
      <p:ext uri="{BB962C8B-B14F-4D97-AF65-F5344CB8AC3E}">
        <p14:creationId xmlns:p14="http://schemas.microsoft.com/office/powerpoint/2010/main" val="2160246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1415772"/>
          </a:xfrm>
          <a:prstGeom prst="rect">
            <a:avLst/>
          </a:prstGeom>
        </p:spPr>
        <p:txBody>
          <a:bodyPr wrap="square">
            <a:spAutoFit/>
          </a:bodyPr>
          <a:lstStyle/>
          <a:p>
            <a:r>
              <a:rPr lang="de-DE" sz="3200" dirty="0">
                <a:solidFill>
                  <a:srgbClr val="C00000"/>
                </a:solidFill>
              </a:rPr>
              <a:t>Progression der Urteilskompetenz: Klasse 9/10</a:t>
            </a:r>
          </a:p>
          <a:p>
            <a:endParaRPr lang="de-DE" dirty="0">
              <a:solidFill>
                <a:srgbClr val="C00000"/>
              </a:solidFill>
            </a:endParaRPr>
          </a:p>
          <a:p>
            <a:endParaRPr lang="de-DE" dirty="0">
              <a:solidFill>
                <a:srgbClr val="C00000"/>
              </a:solidFill>
            </a:endParaRPr>
          </a:p>
          <a:p>
            <a:r>
              <a:rPr lang="de-DE" dirty="0">
                <a:solidFill>
                  <a:srgbClr val="C00000"/>
                </a:solidFill>
              </a:rPr>
              <a:t>Visualisierung im Klassenzimmer</a:t>
            </a:r>
          </a:p>
        </p:txBody>
      </p:sp>
      <p:graphicFrame>
        <p:nvGraphicFramePr>
          <p:cNvPr id="12" name="Diagramm 11">
            <a:extLst>
              <a:ext uri="{FF2B5EF4-FFF2-40B4-BE49-F238E27FC236}">
                <a16:creationId xmlns:a16="http://schemas.microsoft.com/office/drawing/2014/main" xmlns="" id="{51296425-96BC-4414-B137-1CAA96944239}"/>
              </a:ext>
            </a:extLst>
          </p:cNvPr>
          <p:cNvGraphicFramePr/>
          <p:nvPr>
            <p:extLst>
              <p:ext uri="{D42A27DB-BD31-4B8C-83A1-F6EECF244321}">
                <p14:modId xmlns:p14="http://schemas.microsoft.com/office/powerpoint/2010/main" val="1870685735"/>
              </p:ext>
            </p:extLst>
          </p:nvPr>
        </p:nvGraphicFramePr>
        <p:xfrm>
          <a:off x="1916247" y="127885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765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ext uri="{D42A27DB-BD31-4B8C-83A1-F6EECF244321}">
                <p14:modId xmlns:p14="http://schemas.microsoft.com/office/powerpoint/2010/main" val="3691614895"/>
              </p:ext>
            </p:extLst>
          </p:nvPr>
        </p:nvGraphicFramePr>
        <p:xfrm>
          <a:off x="2423593" y="692696"/>
          <a:ext cx="7488831" cy="5131816"/>
        </p:xfrm>
        <a:graphic>
          <a:graphicData uri="http://schemas.openxmlformats.org/drawingml/2006/table">
            <a:tbl>
              <a:tblPr firstRow="1" bandCol="1">
                <a:tableStyleId>{5DA37D80-6434-44D0-A028-1B22A696006F}</a:tableStyleId>
              </a:tblPr>
              <a:tblGrid>
                <a:gridCol w="151216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1944215">
                  <a:extLst>
                    <a:ext uri="{9D8B030D-6E8A-4147-A177-3AD203B41FA5}">
                      <a16:colId xmlns:a16="http://schemas.microsoft.com/office/drawing/2014/main" xmlns="" val="20003"/>
                    </a:ext>
                  </a:extLst>
                </a:gridCol>
              </a:tblGrid>
              <a:tr h="370840">
                <a:tc rowSpan="4">
                  <a:txBody>
                    <a:bodyPr/>
                    <a:lstStyle/>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l">
                        <a:lnSpc>
                          <a:spcPct val="100000"/>
                        </a:lnSpc>
                        <a:spcAft>
                          <a:spcPts val="0"/>
                        </a:spcAft>
                      </a:pPr>
                      <a:endParaRPr lang="de-DE" sz="1800" b="1" kern="1200" dirty="0">
                        <a:solidFill>
                          <a:schemeClr val="tx1"/>
                        </a:solidFill>
                        <a:latin typeface="+mn-lt"/>
                        <a:ea typeface="+mn-ea"/>
                        <a:cs typeface="+mn-cs"/>
                      </a:endParaRPr>
                    </a:p>
                    <a:p>
                      <a:pPr algn="l">
                        <a:lnSpc>
                          <a:spcPct val="100000"/>
                        </a:lnSpc>
                        <a:spcAft>
                          <a:spcPts val="0"/>
                        </a:spcAft>
                      </a:pPr>
                      <a:r>
                        <a:rPr lang="de-DE" sz="1800" b="1" kern="1200" dirty="0" err="1">
                          <a:solidFill>
                            <a:schemeClr val="tx1"/>
                          </a:solidFill>
                          <a:latin typeface="+mn-lt"/>
                          <a:ea typeface="+mn-ea"/>
                          <a:cs typeface="+mn-cs"/>
                        </a:rPr>
                        <a:t>Differen-zierung</a:t>
                      </a:r>
                      <a:r>
                        <a:rPr lang="de-DE" sz="1800" b="1" kern="1200" dirty="0">
                          <a:solidFill>
                            <a:schemeClr val="tx1"/>
                          </a:solidFill>
                          <a:latin typeface="+mn-lt"/>
                          <a:ea typeface="+mn-ea"/>
                          <a:cs typeface="+mn-cs"/>
                        </a:rPr>
                        <a:t> nach wesentlichen Kriterien, z.B.:</a:t>
                      </a:r>
                      <a:endParaRPr lang="de-DE" sz="2000" dirty="0">
                        <a:latin typeface="Calibri"/>
                        <a:ea typeface="Calibri"/>
                        <a:cs typeface="Times New Roman"/>
                      </a:endParaRPr>
                    </a:p>
                  </a:txBody>
                  <a:tcPr marL="68580" marR="68580" marT="0" marB="0"/>
                </a:tc>
                <a:tc gridSpan="3">
                  <a:txBody>
                    <a:bodyPr/>
                    <a:lstStyle/>
                    <a:p>
                      <a:pPr algn="ctr">
                        <a:lnSpc>
                          <a:spcPct val="100000"/>
                        </a:lnSpc>
                        <a:spcAft>
                          <a:spcPts val="0"/>
                        </a:spcAft>
                      </a:pPr>
                      <a:r>
                        <a:rPr lang="de-DE" sz="2000" dirty="0">
                          <a:latin typeface="Calibri"/>
                          <a:ea typeface="Calibri"/>
                          <a:cs typeface="Times New Roman"/>
                        </a:rPr>
                        <a:t>Perspektiven</a:t>
                      </a:r>
                    </a:p>
                  </a:txBody>
                  <a:tcPr marL="68580" marR="68580" marT="0" marB="0"/>
                </a:tc>
                <a:tc h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h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370840">
                <a:tc v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pPr algn="ctr">
                        <a:lnSpc>
                          <a:spcPct val="100000"/>
                        </a:lnSpc>
                        <a:spcAft>
                          <a:spcPts val="0"/>
                        </a:spcAft>
                      </a:pPr>
                      <a:endParaRPr lang="de-DE" sz="2000" dirty="0">
                        <a:latin typeface="Calibri"/>
                        <a:ea typeface="Calibri"/>
                        <a:cs typeface="Times New Roman"/>
                      </a:endParaRPr>
                    </a:p>
                    <a:p>
                      <a:pPr algn="ctr">
                        <a:lnSpc>
                          <a:spcPct val="100000"/>
                        </a:lnSpc>
                        <a:spcAft>
                          <a:spcPts val="0"/>
                        </a:spcAft>
                      </a:pPr>
                      <a:endParaRPr lang="de-DE" sz="2000" dirty="0">
                        <a:latin typeface="Calibri"/>
                        <a:ea typeface="Calibri"/>
                        <a:cs typeface="Times New Roman"/>
                      </a:endParaRPr>
                    </a:p>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1"/>
                  </a:ext>
                </a:extLst>
              </a:tr>
              <a:tr h="370840">
                <a:tc vMerge="1">
                  <a:txBody>
                    <a:bodyPr/>
                    <a:lstStyle/>
                    <a:p>
                      <a:pPr algn="ctr">
                        <a:lnSpc>
                          <a:spcPct val="100000"/>
                        </a:lnSpc>
                        <a:spcAft>
                          <a:spcPts val="0"/>
                        </a:spcAft>
                      </a:pPr>
                      <a:endParaRPr lang="de-DE" sz="2000" b="1" dirty="0">
                        <a:latin typeface="Calibri"/>
                        <a:ea typeface="Calibri"/>
                        <a:cs typeface="Times New Roman"/>
                      </a:endParaRPr>
                    </a:p>
                  </a:txBody>
                  <a:tcPr marL="68580" marR="68580" marT="0" marB="0"/>
                </a:tc>
                <a:tc>
                  <a:txBody>
                    <a:bodyPr/>
                    <a:lstStyle/>
                    <a:p>
                      <a:pPr algn="ctr">
                        <a:lnSpc>
                          <a:spcPct val="100000"/>
                        </a:lnSpc>
                        <a:spcAft>
                          <a:spcPts val="0"/>
                        </a:spcAft>
                      </a:pPr>
                      <a:r>
                        <a:rPr lang="de-DE" sz="2000" b="1" dirty="0">
                          <a:latin typeface="Calibri"/>
                          <a:ea typeface="Calibri"/>
                          <a:cs typeface="Times New Roman"/>
                        </a:rPr>
                        <a:t>Individuell</a:t>
                      </a:r>
                    </a:p>
                  </a:txBody>
                  <a:tcPr marL="68580" marR="68580" marT="0" marB="0"/>
                </a:tc>
                <a:tc>
                  <a:txBody>
                    <a:bodyPr/>
                    <a:lstStyle/>
                    <a:p>
                      <a:pPr algn="ctr">
                        <a:lnSpc>
                          <a:spcPct val="100000"/>
                        </a:lnSpc>
                        <a:spcAft>
                          <a:spcPts val="0"/>
                        </a:spcAft>
                      </a:pPr>
                      <a:r>
                        <a:rPr lang="de-DE" sz="2000" b="1" dirty="0">
                          <a:latin typeface="Calibri"/>
                          <a:ea typeface="Calibri"/>
                          <a:cs typeface="Times New Roman"/>
                        </a:rPr>
                        <a:t>Öffentlich</a:t>
                      </a:r>
                    </a:p>
                  </a:txBody>
                  <a:tcPr marL="68580" marR="68580" marT="0" marB="0"/>
                </a:tc>
                <a:tc>
                  <a:txBody>
                    <a:bodyPr/>
                    <a:lstStyle/>
                    <a:p>
                      <a:pPr algn="ctr"/>
                      <a:r>
                        <a:rPr lang="de-DE" sz="2000" b="1" kern="1200" dirty="0">
                          <a:solidFill>
                            <a:schemeClr val="tx1"/>
                          </a:solidFill>
                          <a:latin typeface="Calibri"/>
                          <a:ea typeface="Calibri"/>
                          <a:cs typeface="Times New Roman"/>
                        </a:rPr>
                        <a:t>Systemisch</a:t>
                      </a:r>
                    </a:p>
                  </a:txBody>
                  <a:tcPr marL="68580" marR="68580" marT="0" marB="0"/>
                </a:tc>
                <a:extLst>
                  <a:ext uri="{0D108BD9-81ED-4DB2-BD59-A6C34878D82A}">
                    <a16:rowId xmlns:a16="http://schemas.microsoft.com/office/drawing/2014/main" xmlns="" val="10002"/>
                  </a:ext>
                </a:extLst>
              </a:tr>
              <a:tr h="370840">
                <a:tc vMerge="1">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15000"/>
                        </a:lnSpc>
                        <a:spcAft>
                          <a:spcPts val="0"/>
                        </a:spcAft>
                      </a:pPr>
                      <a:r>
                        <a:rPr lang="de-DE" sz="1800" dirty="0">
                          <a:latin typeface="Calibri"/>
                          <a:ea typeface="Calibri"/>
                          <a:cs typeface="Times New Roman"/>
                        </a:rPr>
                        <a:t>Wie berührt die Maßnahme meine eigenen Interessen?</a:t>
                      </a:r>
                    </a:p>
                  </a:txBody>
                  <a:tcPr marL="68580" marR="68580" marT="0" marB="0"/>
                </a:tc>
                <a:tc>
                  <a:txBody>
                    <a:bodyPr/>
                    <a:lstStyle/>
                    <a:p>
                      <a:pPr>
                        <a:lnSpc>
                          <a:spcPct val="115000"/>
                        </a:lnSpc>
                        <a:spcAft>
                          <a:spcPts val="0"/>
                        </a:spcAft>
                      </a:pPr>
                      <a:r>
                        <a:rPr lang="de-DE" sz="1800" dirty="0">
                          <a:latin typeface="Calibri"/>
                          <a:ea typeface="Calibri"/>
                          <a:cs typeface="Times New Roman"/>
                        </a:rPr>
                        <a:t>Welche Interessen und Werte anderer Akteure werden berührt?</a:t>
                      </a:r>
                    </a:p>
                  </a:txBody>
                  <a:tcPr marL="68580" marR="68580" marT="0" marB="0"/>
                </a:tc>
                <a:tc>
                  <a:txBody>
                    <a:bodyPr/>
                    <a:lstStyle/>
                    <a:p>
                      <a:pPr>
                        <a:lnSpc>
                          <a:spcPct val="115000"/>
                        </a:lnSpc>
                        <a:spcAft>
                          <a:spcPts val="0"/>
                        </a:spcAft>
                      </a:pPr>
                      <a:r>
                        <a:rPr lang="de-DE" sz="1800" dirty="0">
                          <a:latin typeface="Calibri"/>
                          <a:ea typeface="Calibri"/>
                          <a:cs typeface="Times New Roman"/>
                        </a:rPr>
                        <a:t>Welche Auswirkungen er-geben sich für das</a:t>
                      </a:r>
                      <a:r>
                        <a:rPr lang="de-DE" sz="1800" baseline="0" dirty="0">
                          <a:latin typeface="Calibri"/>
                          <a:ea typeface="Calibri"/>
                          <a:cs typeface="Times New Roman"/>
                        </a:rPr>
                        <a:t> </a:t>
                      </a:r>
                      <a:r>
                        <a:rPr lang="de-DE" sz="1800" dirty="0">
                          <a:latin typeface="Calibri"/>
                          <a:ea typeface="Calibri"/>
                          <a:cs typeface="Times New Roman"/>
                        </a:rPr>
                        <a:t>Gesamtsystem?</a:t>
                      </a:r>
                    </a:p>
                  </a:txBody>
                  <a:tcPr marL="68580" marR="68580" marT="0" marB="0"/>
                </a:tc>
                <a:extLst>
                  <a:ext uri="{0D108BD9-81ED-4DB2-BD59-A6C34878D82A}">
                    <a16:rowId xmlns:a16="http://schemas.microsoft.com/office/drawing/2014/main" xmlns="" val="10003"/>
                  </a:ext>
                </a:extLst>
              </a:tr>
              <a:tr h="370840">
                <a:tc>
                  <a:txBody>
                    <a:bodyPr/>
                    <a:lstStyle/>
                    <a:p>
                      <a:pPr>
                        <a:lnSpc>
                          <a:spcPct val="115000"/>
                        </a:lnSpc>
                        <a:spcAft>
                          <a:spcPts val="0"/>
                        </a:spcAft>
                      </a:pPr>
                      <a:r>
                        <a:rPr lang="de-DE" sz="1800" dirty="0">
                          <a:latin typeface="Calibri"/>
                          <a:ea typeface="Calibri"/>
                          <a:cs typeface="Times New Roman"/>
                        </a:rPr>
                        <a:t>Formen von Gerechtigkeit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4"/>
                  </a:ext>
                </a:extLst>
              </a:tr>
              <a:tr h="370840">
                <a:tc>
                  <a:txBody>
                    <a:bodyPr/>
                    <a:lstStyle/>
                    <a:p>
                      <a:pPr>
                        <a:lnSpc>
                          <a:spcPct val="115000"/>
                        </a:lnSpc>
                        <a:spcAft>
                          <a:spcPts val="0"/>
                        </a:spcAft>
                      </a:pPr>
                      <a:r>
                        <a:rPr lang="de-DE" sz="1800" dirty="0">
                          <a:latin typeface="Calibri"/>
                          <a:ea typeface="Calibri"/>
                          <a:cs typeface="Times New Roman"/>
                        </a:rPr>
                        <a:t>Nachhaltigkeit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5"/>
                  </a:ext>
                </a:extLst>
              </a:tr>
              <a:tr h="370840">
                <a:tc>
                  <a:txBody>
                    <a:bodyPr/>
                    <a:lstStyle/>
                    <a:p>
                      <a:pPr>
                        <a:lnSpc>
                          <a:spcPct val="115000"/>
                        </a:lnSpc>
                        <a:spcAft>
                          <a:spcPts val="0"/>
                        </a:spcAft>
                      </a:pPr>
                      <a:r>
                        <a:rPr lang="de-DE" sz="1800" dirty="0">
                          <a:latin typeface="Calibri"/>
                          <a:ea typeface="Calibri"/>
                          <a:cs typeface="Times New Roman"/>
                        </a:rPr>
                        <a:t>Partizipation</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6"/>
                  </a:ext>
                </a:extLst>
              </a:tr>
              <a:tr h="370840">
                <a:tc>
                  <a:txBody>
                    <a:bodyPr/>
                    <a:lstStyle/>
                    <a:p>
                      <a:pPr>
                        <a:lnSpc>
                          <a:spcPct val="115000"/>
                        </a:lnSpc>
                        <a:spcAft>
                          <a:spcPts val="0"/>
                        </a:spcAft>
                      </a:pPr>
                      <a:r>
                        <a:rPr lang="de-DE" sz="1800" dirty="0">
                          <a:latin typeface="Calibri"/>
                          <a:ea typeface="Calibri"/>
                          <a:cs typeface="Times New Roman"/>
                        </a:rPr>
                        <a:t>Legitimation</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7"/>
                  </a:ext>
                </a:extLst>
              </a:tr>
              <a:tr h="370840">
                <a:tc>
                  <a:txBody>
                    <a:bodyPr/>
                    <a:lstStyle/>
                    <a:p>
                      <a:pPr>
                        <a:lnSpc>
                          <a:spcPct val="115000"/>
                        </a:lnSpc>
                        <a:spcAft>
                          <a:spcPts val="0"/>
                        </a:spcAft>
                      </a:pPr>
                      <a:r>
                        <a:rPr lang="de-DE" sz="1600" dirty="0">
                          <a:latin typeface="Calibri"/>
                          <a:ea typeface="Calibri"/>
                          <a:cs typeface="Times New Roman"/>
                        </a:rPr>
                        <a: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550638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861774"/>
          </a:xfrm>
          <a:prstGeom prst="rect">
            <a:avLst/>
          </a:prstGeom>
        </p:spPr>
        <p:txBody>
          <a:bodyPr wrap="square">
            <a:spAutoFit/>
          </a:bodyPr>
          <a:lstStyle/>
          <a:p>
            <a:r>
              <a:rPr lang="de-DE" sz="3200" dirty="0">
                <a:solidFill>
                  <a:srgbClr val="C00000"/>
                </a:solidFill>
              </a:rPr>
              <a:t>Progression der Urteilskompetenz: Klasse 9/10</a:t>
            </a:r>
          </a:p>
          <a:p>
            <a:r>
              <a:rPr lang="de-DE" dirty="0">
                <a:solidFill>
                  <a:srgbClr val="C00000"/>
                </a:solidFill>
              </a:rPr>
              <a:t>Visualisierung im Klassenzimmer</a:t>
            </a:r>
          </a:p>
        </p:txBody>
      </p:sp>
      <p:graphicFrame>
        <p:nvGraphicFramePr>
          <p:cNvPr id="12" name="Diagramm 11">
            <a:extLst>
              <a:ext uri="{FF2B5EF4-FFF2-40B4-BE49-F238E27FC236}">
                <a16:creationId xmlns:a16="http://schemas.microsoft.com/office/drawing/2014/main" xmlns="" id="{51296425-96BC-4414-B137-1CAA96944239}"/>
              </a:ext>
            </a:extLst>
          </p:cNvPr>
          <p:cNvGraphicFramePr/>
          <p:nvPr>
            <p:extLst>
              <p:ext uri="{D42A27DB-BD31-4B8C-83A1-F6EECF244321}">
                <p14:modId xmlns:p14="http://schemas.microsoft.com/office/powerpoint/2010/main" val="2915193749"/>
              </p:ext>
            </p:extLst>
          </p:nvPr>
        </p:nvGraphicFramePr>
        <p:xfrm>
          <a:off x="2703056" y="1246953"/>
          <a:ext cx="8128000" cy="3484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m 3">
            <a:extLst>
              <a:ext uri="{FF2B5EF4-FFF2-40B4-BE49-F238E27FC236}">
                <a16:creationId xmlns:a16="http://schemas.microsoft.com/office/drawing/2014/main" xmlns="" id="{98531144-6C88-4709-A836-725CA218E9DF}"/>
              </a:ext>
            </a:extLst>
          </p:cNvPr>
          <p:cNvGraphicFramePr/>
          <p:nvPr>
            <p:extLst>
              <p:ext uri="{D42A27DB-BD31-4B8C-83A1-F6EECF244321}">
                <p14:modId xmlns:p14="http://schemas.microsoft.com/office/powerpoint/2010/main" val="2809923888"/>
              </p:ext>
            </p:extLst>
          </p:nvPr>
        </p:nvGraphicFramePr>
        <p:xfrm>
          <a:off x="2543567" y="2759149"/>
          <a:ext cx="8128000" cy="348453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268281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73024" y="387019"/>
            <a:ext cx="10814446" cy="2246769"/>
          </a:xfrm>
          <a:prstGeom prst="rect">
            <a:avLst/>
          </a:prstGeom>
        </p:spPr>
        <p:txBody>
          <a:bodyPr wrap="square">
            <a:spAutoFit/>
          </a:bodyPr>
          <a:lstStyle/>
          <a:p>
            <a:r>
              <a:rPr lang="de-DE" sz="3200" dirty="0">
                <a:solidFill>
                  <a:srgbClr val="C00000"/>
                </a:solidFill>
              </a:rPr>
              <a:t>Progression der Urteilskompetenz: Klasse 10 - 12</a:t>
            </a:r>
          </a:p>
          <a:p>
            <a:endParaRPr lang="de-DE" dirty="0">
              <a:solidFill>
                <a:srgbClr val="C00000"/>
              </a:solidFill>
            </a:endParaRPr>
          </a:p>
          <a:p>
            <a:r>
              <a:rPr lang="de-DE" dirty="0">
                <a:solidFill>
                  <a:srgbClr val="C00000"/>
                </a:solidFill>
              </a:rPr>
              <a:t>Übersicht Spannungsverhältnisse</a:t>
            </a:r>
          </a:p>
          <a:p>
            <a:endParaRPr lang="de-DE" dirty="0"/>
          </a:p>
          <a:p>
            <a:r>
              <a:rPr lang="de-DE" dirty="0"/>
              <a:t>Urteilskompetenz (3) </a:t>
            </a:r>
            <a:r>
              <a:rPr lang="de-DE" u="sng" dirty="0"/>
              <a:t>aufzeigen, dass sich politisches Urteilen und Handeln in einem ständigen Spannungsverhältnis wie zum Beispiel Macht versus Recht, Legitimität versus Effizienz, Interesse versus Gemeinwohl, Partizipation versus Repräsentation, Konflikt versus Konsens vollzieht</a:t>
            </a:r>
          </a:p>
        </p:txBody>
      </p:sp>
      <p:graphicFrame>
        <p:nvGraphicFramePr>
          <p:cNvPr id="3" name="Tabelle 2">
            <a:extLst>
              <a:ext uri="{FF2B5EF4-FFF2-40B4-BE49-F238E27FC236}">
                <a16:creationId xmlns:a16="http://schemas.microsoft.com/office/drawing/2014/main" xmlns="" id="{CD288D47-681F-44BD-A37F-9FAE8AC83348}"/>
              </a:ext>
            </a:extLst>
          </p:cNvPr>
          <p:cNvGraphicFramePr>
            <a:graphicFrameLocks noGrp="1"/>
          </p:cNvGraphicFramePr>
          <p:nvPr>
            <p:extLst>
              <p:ext uri="{D42A27DB-BD31-4B8C-83A1-F6EECF244321}">
                <p14:modId xmlns:p14="http://schemas.microsoft.com/office/powerpoint/2010/main" val="1381847349"/>
              </p:ext>
            </p:extLst>
          </p:nvPr>
        </p:nvGraphicFramePr>
        <p:xfrm>
          <a:off x="573024" y="2727960"/>
          <a:ext cx="10814444" cy="3708400"/>
        </p:xfrm>
        <a:graphic>
          <a:graphicData uri="http://schemas.openxmlformats.org/drawingml/2006/table">
            <a:tbl>
              <a:tblPr firstRow="1" bandRow="1">
                <a:tableStyleId>{5C22544A-7EE6-4342-B048-85BDC9FD1C3A}</a:tableStyleId>
              </a:tblPr>
              <a:tblGrid>
                <a:gridCol w="2703611">
                  <a:extLst>
                    <a:ext uri="{9D8B030D-6E8A-4147-A177-3AD203B41FA5}">
                      <a16:colId xmlns:a16="http://schemas.microsoft.com/office/drawing/2014/main" xmlns="" val="138862680"/>
                    </a:ext>
                  </a:extLst>
                </a:gridCol>
                <a:gridCol w="2703611">
                  <a:extLst>
                    <a:ext uri="{9D8B030D-6E8A-4147-A177-3AD203B41FA5}">
                      <a16:colId xmlns:a16="http://schemas.microsoft.com/office/drawing/2014/main" xmlns="" val="2210281312"/>
                    </a:ext>
                  </a:extLst>
                </a:gridCol>
                <a:gridCol w="1813420">
                  <a:extLst>
                    <a:ext uri="{9D8B030D-6E8A-4147-A177-3AD203B41FA5}">
                      <a16:colId xmlns:a16="http://schemas.microsoft.com/office/drawing/2014/main" xmlns="" val="1874814117"/>
                    </a:ext>
                  </a:extLst>
                </a:gridCol>
                <a:gridCol w="3593802">
                  <a:extLst>
                    <a:ext uri="{9D8B030D-6E8A-4147-A177-3AD203B41FA5}">
                      <a16:colId xmlns:a16="http://schemas.microsoft.com/office/drawing/2014/main" xmlns="" val="3492303269"/>
                    </a:ext>
                  </a:extLst>
                </a:gridCol>
              </a:tblGrid>
              <a:tr h="370840">
                <a:tc>
                  <a:txBody>
                    <a:bodyPr/>
                    <a:lstStyle/>
                    <a:p>
                      <a:pPr algn="ctr"/>
                      <a:r>
                        <a:rPr lang="de-DE" dirty="0"/>
                        <a:t>Perspektiven</a:t>
                      </a:r>
                    </a:p>
                  </a:txBody>
                  <a:tcPr/>
                </a:tc>
                <a:tc>
                  <a:txBody>
                    <a:bodyPr/>
                    <a:lstStyle/>
                    <a:p>
                      <a:pPr algn="ctr"/>
                      <a:r>
                        <a:rPr lang="de-DE" dirty="0"/>
                        <a:t>Kriterien</a:t>
                      </a:r>
                    </a:p>
                  </a:txBody>
                  <a:tcPr/>
                </a:tc>
                <a:tc>
                  <a:txBody>
                    <a:bodyPr/>
                    <a:lstStyle/>
                    <a:p>
                      <a:pPr algn="ctr"/>
                      <a:r>
                        <a:rPr lang="de-DE" dirty="0"/>
                        <a:t>Bereiche</a:t>
                      </a:r>
                    </a:p>
                  </a:txBody>
                  <a:tcPr/>
                </a:tc>
                <a:tc>
                  <a:txBody>
                    <a:bodyPr/>
                    <a:lstStyle/>
                    <a:p>
                      <a:pPr algn="ctr"/>
                      <a:r>
                        <a:rPr lang="de-DE" dirty="0"/>
                        <a:t>Spannungsverhältnisse</a:t>
                      </a:r>
                    </a:p>
                  </a:txBody>
                  <a:tcPr/>
                </a:tc>
                <a:extLst>
                  <a:ext uri="{0D108BD9-81ED-4DB2-BD59-A6C34878D82A}">
                    <a16:rowId xmlns:a16="http://schemas.microsoft.com/office/drawing/2014/main" xmlns="" val="4018108219"/>
                  </a:ext>
                </a:extLst>
              </a:tr>
              <a:tr h="370840">
                <a:tc>
                  <a:txBody>
                    <a:bodyPr/>
                    <a:lstStyle/>
                    <a:p>
                      <a:pPr algn="ctr"/>
                      <a:r>
                        <a:rPr lang="de-DE" dirty="0"/>
                        <a:t>Individuelle Perspektive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effectLst/>
                        </a:rPr>
                        <a:t>Effizienz</a:t>
                      </a:r>
                      <a:endParaRPr lang="de-DE" dirty="0"/>
                    </a:p>
                  </a:txBody>
                  <a:tcPr/>
                </a:tc>
                <a:tc>
                  <a:txBody>
                    <a:bodyPr/>
                    <a:lstStyle/>
                    <a:p>
                      <a:pPr algn="ctr"/>
                      <a:r>
                        <a:rPr lang="de-DE" dirty="0"/>
                        <a:t>Politik</a:t>
                      </a:r>
                    </a:p>
                  </a:txBody>
                  <a:tcPr/>
                </a:tc>
                <a:tc>
                  <a:txBody>
                    <a:bodyPr/>
                    <a:lstStyle/>
                    <a:p>
                      <a:pPr algn="ctr"/>
                      <a:r>
                        <a:rPr lang="de-DE" u="none" dirty="0"/>
                        <a:t>Macht versus Recht</a:t>
                      </a:r>
                    </a:p>
                  </a:txBody>
                  <a:tcPr/>
                </a:tc>
                <a:extLst>
                  <a:ext uri="{0D108BD9-81ED-4DB2-BD59-A6C34878D82A}">
                    <a16:rowId xmlns:a16="http://schemas.microsoft.com/office/drawing/2014/main" xmlns="" val="328915956"/>
                  </a:ext>
                </a:extLst>
              </a:tr>
              <a:tr h="370840">
                <a:tc>
                  <a:txBody>
                    <a:bodyPr/>
                    <a:lstStyle/>
                    <a:p>
                      <a:pPr algn="ctr"/>
                      <a:r>
                        <a:rPr lang="de-DE" dirty="0"/>
                        <a:t>Öffentliche Perspektive</a:t>
                      </a:r>
                    </a:p>
                  </a:txBody>
                  <a:tcPr/>
                </a:tc>
                <a:tc>
                  <a:txBody>
                    <a:bodyPr/>
                    <a:lstStyle/>
                    <a:p>
                      <a:pPr algn="ctr"/>
                      <a:r>
                        <a:rPr lang="de-DE" dirty="0">
                          <a:effectLst/>
                        </a:rPr>
                        <a:t>Effektivität</a:t>
                      </a:r>
                      <a:endParaRPr lang="de-DE" dirty="0"/>
                    </a:p>
                  </a:txBody>
                  <a:tcPr/>
                </a:tc>
                <a:tc>
                  <a:txBody>
                    <a:bodyPr/>
                    <a:lstStyle/>
                    <a:p>
                      <a:pPr algn="ctr"/>
                      <a:r>
                        <a:rPr lang="de-DE" dirty="0"/>
                        <a:t>Gesellschaft</a:t>
                      </a:r>
                    </a:p>
                  </a:txBody>
                  <a:tcPr/>
                </a:tc>
                <a:tc>
                  <a:txBody>
                    <a:bodyPr/>
                    <a:lstStyle/>
                    <a:p>
                      <a:pPr algn="ctr"/>
                      <a:r>
                        <a:rPr lang="de-DE" u="none" dirty="0"/>
                        <a:t>Legitimität versus Effizienz</a:t>
                      </a:r>
                    </a:p>
                  </a:txBody>
                  <a:tcPr/>
                </a:tc>
                <a:extLst>
                  <a:ext uri="{0D108BD9-81ED-4DB2-BD59-A6C34878D82A}">
                    <a16:rowId xmlns:a16="http://schemas.microsoft.com/office/drawing/2014/main" xmlns="" val="1317896122"/>
                  </a:ext>
                </a:extLst>
              </a:tr>
              <a:tr h="370840">
                <a:tc>
                  <a:txBody>
                    <a:bodyPr/>
                    <a:lstStyle/>
                    <a:p>
                      <a:pPr algn="ctr"/>
                      <a:r>
                        <a:rPr lang="de-DE" dirty="0"/>
                        <a:t>Systemische Perspektive</a:t>
                      </a:r>
                    </a:p>
                  </a:txBody>
                  <a:tcPr/>
                </a:tc>
                <a:tc>
                  <a:txBody>
                    <a:bodyPr/>
                    <a:lstStyle/>
                    <a:p>
                      <a:pPr algn="ctr"/>
                      <a:r>
                        <a:rPr lang="de-DE" dirty="0">
                          <a:effectLst/>
                        </a:rPr>
                        <a:t>Legalität</a:t>
                      </a:r>
                      <a:endParaRPr lang="de-DE" dirty="0"/>
                    </a:p>
                  </a:txBody>
                  <a:tcPr/>
                </a:tc>
                <a:tc>
                  <a:txBody>
                    <a:bodyPr/>
                    <a:lstStyle/>
                    <a:p>
                      <a:pPr algn="ctr"/>
                      <a:r>
                        <a:rPr lang="de-DE" dirty="0"/>
                        <a:t>Wirtschaft</a:t>
                      </a:r>
                    </a:p>
                  </a:txBody>
                  <a:tcPr/>
                </a:tc>
                <a:tc>
                  <a:txBody>
                    <a:bodyPr/>
                    <a:lstStyle/>
                    <a:p>
                      <a:pPr algn="ctr"/>
                      <a:r>
                        <a:rPr lang="de-DE" u="none" dirty="0"/>
                        <a:t>Interesse versus Gemeinwohl</a:t>
                      </a:r>
                    </a:p>
                  </a:txBody>
                  <a:tcPr/>
                </a:tc>
                <a:extLst>
                  <a:ext uri="{0D108BD9-81ED-4DB2-BD59-A6C34878D82A}">
                    <a16:rowId xmlns:a16="http://schemas.microsoft.com/office/drawing/2014/main" xmlns="" val="3268810394"/>
                  </a:ext>
                </a:extLst>
              </a:tr>
              <a:tr h="370840">
                <a:tc>
                  <a:txBody>
                    <a:bodyPr/>
                    <a:lstStyle/>
                    <a:p>
                      <a:endParaRPr lang="de-DE" dirty="0"/>
                    </a:p>
                  </a:txBody>
                  <a:tcPr>
                    <a:solidFill>
                      <a:schemeClr val="bg1"/>
                    </a:solidFill>
                  </a:tcPr>
                </a:tc>
                <a:tc>
                  <a:txBody>
                    <a:bodyPr/>
                    <a:lstStyle/>
                    <a:p>
                      <a:pPr algn="ctr"/>
                      <a:r>
                        <a:rPr lang="de-DE" dirty="0">
                          <a:effectLst/>
                        </a:rPr>
                        <a:t>Legitimität</a:t>
                      </a:r>
                      <a:endParaRPr lang="de-DE" dirty="0"/>
                    </a:p>
                  </a:txBody>
                  <a:tcPr/>
                </a:tc>
                <a:tc>
                  <a:txBody>
                    <a:bodyPr/>
                    <a:lstStyle/>
                    <a:p>
                      <a:pPr algn="ctr"/>
                      <a:endParaRPr lang="de-DE" dirty="0"/>
                    </a:p>
                  </a:txBody>
                  <a:tcPr>
                    <a:solidFill>
                      <a:schemeClr val="bg1"/>
                    </a:solidFill>
                  </a:tcPr>
                </a:tc>
                <a:tc>
                  <a:txBody>
                    <a:bodyPr/>
                    <a:lstStyle/>
                    <a:p>
                      <a:pPr algn="ctr"/>
                      <a:r>
                        <a:rPr lang="de-DE" u="none" dirty="0"/>
                        <a:t>Partizipation versus Repräsentation</a:t>
                      </a:r>
                    </a:p>
                  </a:txBody>
                  <a:tcPr/>
                </a:tc>
                <a:extLst>
                  <a:ext uri="{0D108BD9-81ED-4DB2-BD59-A6C34878D82A}">
                    <a16:rowId xmlns:a16="http://schemas.microsoft.com/office/drawing/2014/main" xmlns="" val="4217934362"/>
                  </a:ext>
                </a:extLst>
              </a:tr>
              <a:tr h="370840">
                <a:tc>
                  <a:txBody>
                    <a:bodyPr/>
                    <a:lstStyle/>
                    <a:p>
                      <a:endParaRPr lang="de-DE" dirty="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a:ln>
                            <a:noFill/>
                          </a:ln>
                          <a:solidFill>
                            <a:prstClr val="black"/>
                          </a:solidFill>
                          <a:effectLst/>
                          <a:uLnTx/>
                          <a:uFillTx/>
                          <a:latin typeface="+mn-lt"/>
                          <a:ea typeface="+mn-ea"/>
                          <a:cs typeface="+mn-cs"/>
                        </a:rPr>
                        <a:t>Nachhaltigkeit</a:t>
                      </a:r>
                    </a:p>
                  </a:txBody>
                  <a:tcPr/>
                </a:tc>
                <a:tc>
                  <a:txBody>
                    <a:bodyPr/>
                    <a:lstStyle/>
                    <a:p>
                      <a:pPr algn="ctr"/>
                      <a:endParaRPr lang="de-DE" dirty="0"/>
                    </a:p>
                  </a:txBody>
                  <a:tcPr>
                    <a:solidFill>
                      <a:schemeClr val="bg1"/>
                    </a:solidFill>
                  </a:tcPr>
                </a:tc>
                <a:tc>
                  <a:txBody>
                    <a:bodyPr/>
                    <a:lstStyle/>
                    <a:p>
                      <a:pPr algn="ctr"/>
                      <a:r>
                        <a:rPr lang="de-DE" u="none" dirty="0"/>
                        <a:t>Konflikt versus Konsens </a:t>
                      </a:r>
                    </a:p>
                  </a:txBody>
                  <a:tcPr/>
                </a:tc>
                <a:extLst>
                  <a:ext uri="{0D108BD9-81ED-4DB2-BD59-A6C34878D82A}">
                    <a16:rowId xmlns:a16="http://schemas.microsoft.com/office/drawing/2014/main" xmlns="" val="2975446327"/>
                  </a:ext>
                </a:extLst>
              </a:tr>
              <a:tr h="370840">
                <a:tc>
                  <a:txBody>
                    <a:bodyPr/>
                    <a:lstStyle/>
                    <a:p>
                      <a:endParaRPr lang="de-DE" dirty="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smtClean="0">
                          <a:ln>
                            <a:noFill/>
                          </a:ln>
                          <a:solidFill>
                            <a:prstClr val="black"/>
                          </a:solidFill>
                          <a:effectLst/>
                          <a:uLnTx/>
                          <a:uFillTx/>
                          <a:latin typeface="+mn-lt"/>
                          <a:ea typeface="+mn-ea"/>
                          <a:cs typeface="+mn-cs"/>
                        </a:rPr>
                        <a:t>Gerechtigkeit</a:t>
                      </a:r>
                      <a:endParaRPr kumimoji="0" lang="de-DE" sz="18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xmlns="" val="1318422167"/>
                  </a:ext>
                </a:extLst>
              </a:tr>
              <a:tr h="370840">
                <a:tc>
                  <a:txBody>
                    <a:bodyPr/>
                    <a:lstStyle/>
                    <a:p>
                      <a:endParaRPr lang="de-DE" dirty="0"/>
                    </a:p>
                  </a:txBody>
                  <a:tcPr>
                    <a:solidFill>
                      <a:schemeClr val="bg1"/>
                    </a:solidFill>
                  </a:tcPr>
                </a:tc>
                <a:tc>
                  <a:txBody>
                    <a:bodyPr/>
                    <a:lstStyle/>
                    <a:p>
                      <a:pPr algn="ctr"/>
                      <a:r>
                        <a:rPr lang="de-DE" dirty="0">
                          <a:effectLst/>
                        </a:rPr>
                        <a:t>Transparenz</a:t>
                      </a:r>
                      <a:endParaRPr lang="de-DE" dirty="0"/>
                    </a:p>
                  </a:txBody>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xmlns="" val="1221145892"/>
                  </a:ext>
                </a:extLst>
              </a:tr>
              <a:tr h="370840">
                <a:tc>
                  <a:txBody>
                    <a:bodyPr/>
                    <a:lstStyle/>
                    <a:p>
                      <a:endParaRPr lang="de-DE" dirty="0"/>
                    </a:p>
                  </a:txBody>
                  <a:tcPr>
                    <a:solidFill>
                      <a:schemeClr val="bg1"/>
                    </a:solidFill>
                  </a:tcPr>
                </a:tc>
                <a:tc>
                  <a:txBody>
                    <a:bodyPr/>
                    <a:lstStyle/>
                    <a:p>
                      <a:pPr algn="ctr"/>
                      <a:r>
                        <a:rPr lang="de-DE" dirty="0">
                          <a:effectLst/>
                        </a:rPr>
                        <a:t>Repräsentation</a:t>
                      </a:r>
                      <a:endParaRPr lang="de-DE" dirty="0"/>
                    </a:p>
                  </a:txBody>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xmlns="" val="1330618545"/>
                  </a:ext>
                </a:extLst>
              </a:tr>
              <a:tr h="370840">
                <a:tc>
                  <a:txBody>
                    <a:bodyPr/>
                    <a:lstStyle/>
                    <a:p>
                      <a:endParaRPr lang="de-DE" dirty="0"/>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a:effectLst/>
                        </a:rPr>
                        <a:t>Partizipation</a:t>
                      </a:r>
                    </a:p>
                  </a:txBody>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xmlns="" val="2821324134"/>
                  </a:ext>
                </a:extLst>
              </a:tr>
            </a:tbl>
          </a:graphicData>
        </a:graphic>
      </p:graphicFrame>
    </p:spTree>
    <p:extLst>
      <p:ext uri="{BB962C8B-B14F-4D97-AF65-F5344CB8AC3E}">
        <p14:creationId xmlns:p14="http://schemas.microsoft.com/office/powerpoint/2010/main" val="33025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nvGraphicFramePr>
        <p:xfrm>
          <a:off x="2423593" y="692696"/>
          <a:ext cx="7488831" cy="5131816"/>
        </p:xfrm>
        <a:graphic>
          <a:graphicData uri="http://schemas.openxmlformats.org/drawingml/2006/table">
            <a:tbl>
              <a:tblPr firstRow="1" bandCol="1">
                <a:tableStyleId>{5DA37D80-6434-44D0-A028-1B22A696006F}</a:tableStyleId>
              </a:tblPr>
              <a:tblGrid>
                <a:gridCol w="1512168">
                  <a:extLst>
                    <a:ext uri="{9D8B030D-6E8A-4147-A177-3AD203B41FA5}">
                      <a16:colId xmlns:a16="http://schemas.microsoft.com/office/drawing/2014/main" xmlns="" val="20000"/>
                    </a:ext>
                  </a:extLst>
                </a:gridCol>
                <a:gridCol w="2016224">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1944215">
                  <a:extLst>
                    <a:ext uri="{9D8B030D-6E8A-4147-A177-3AD203B41FA5}">
                      <a16:colId xmlns:a16="http://schemas.microsoft.com/office/drawing/2014/main" xmlns="" val="20003"/>
                    </a:ext>
                  </a:extLst>
                </a:gridCol>
              </a:tblGrid>
              <a:tr h="370840">
                <a:tc rowSpan="4">
                  <a:txBody>
                    <a:bodyPr/>
                    <a:lstStyle/>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ctr">
                        <a:lnSpc>
                          <a:spcPct val="100000"/>
                        </a:lnSpc>
                        <a:spcAft>
                          <a:spcPts val="0"/>
                        </a:spcAft>
                      </a:pPr>
                      <a:endParaRPr lang="de-DE" sz="1800" b="1" kern="1200" dirty="0">
                        <a:solidFill>
                          <a:schemeClr val="tx1"/>
                        </a:solidFill>
                        <a:latin typeface="+mn-lt"/>
                        <a:ea typeface="+mn-ea"/>
                        <a:cs typeface="+mn-cs"/>
                      </a:endParaRPr>
                    </a:p>
                    <a:p>
                      <a:pPr algn="l">
                        <a:lnSpc>
                          <a:spcPct val="100000"/>
                        </a:lnSpc>
                        <a:spcAft>
                          <a:spcPts val="0"/>
                        </a:spcAft>
                      </a:pPr>
                      <a:endParaRPr lang="de-DE" sz="1800" b="1" kern="1200" dirty="0">
                        <a:solidFill>
                          <a:schemeClr val="tx1"/>
                        </a:solidFill>
                        <a:latin typeface="+mn-lt"/>
                        <a:ea typeface="+mn-ea"/>
                        <a:cs typeface="+mn-cs"/>
                      </a:endParaRPr>
                    </a:p>
                    <a:p>
                      <a:pPr algn="l">
                        <a:lnSpc>
                          <a:spcPct val="100000"/>
                        </a:lnSpc>
                        <a:spcAft>
                          <a:spcPts val="0"/>
                        </a:spcAft>
                      </a:pPr>
                      <a:r>
                        <a:rPr lang="de-DE" sz="1800" b="1" kern="1200" dirty="0" err="1">
                          <a:solidFill>
                            <a:schemeClr val="tx1"/>
                          </a:solidFill>
                          <a:latin typeface="+mn-lt"/>
                          <a:ea typeface="+mn-ea"/>
                          <a:cs typeface="+mn-cs"/>
                        </a:rPr>
                        <a:t>Differen-zierung</a:t>
                      </a:r>
                      <a:r>
                        <a:rPr lang="de-DE" sz="1800" b="1" kern="1200" dirty="0">
                          <a:solidFill>
                            <a:schemeClr val="tx1"/>
                          </a:solidFill>
                          <a:latin typeface="+mn-lt"/>
                          <a:ea typeface="+mn-ea"/>
                          <a:cs typeface="+mn-cs"/>
                        </a:rPr>
                        <a:t> nach wesentlichen Kriterien, z.B.:</a:t>
                      </a:r>
                      <a:endParaRPr lang="de-DE" sz="2000" dirty="0">
                        <a:latin typeface="Calibri"/>
                        <a:ea typeface="Calibri"/>
                        <a:cs typeface="Times New Roman"/>
                      </a:endParaRPr>
                    </a:p>
                  </a:txBody>
                  <a:tcPr marL="68580" marR="68580" marT="0" marB="0"/>
                </a:tc>
                <a:tc gridSpan="3">
                  <a:txBody>
                    <a:bodyPr/>
                    <a:lstStyle/>
                    <a:p>
                      <a:pPr algn="ctr">
                        <a:lnSpc>
                          <a:spcPct val="100000"/>
                        </a:lnSpc>
                        <a:spcAft>
                          <a:spcPts val="0"/>
                        </a:spcAft>
                      </a:pPr>
                      <a:r>
                        <a:rPr lang="de-DE" sz="2000" dirty="0">
                          <a:latin typeface="Calibri"/>
                          <a:ea typeface="Calibri"/>
                          <a:cs typeface="Times New Roman"/>
                        </a:rPr>
                        <a:t>Perspektiven</a:t>
                      </a:r>
                    </a:p>
                  </a:txBody>
                  <a:tcPr marL="68580" marR="68580" marT="0" marB="0"/>
                </a:tc>
                <a:tc h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h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extLst>
                  <a:ext uri="{0D108BD9-81ED-4DB2-BD59-A6C34878D82A}">
                    <a16:rowId xmlns:a16="http://schemas.microsoft.com/office/drawing/2014/main" xmlns="" val="10000"/>
                  </a:ext>
                </a:extLst>
              </a:tr>
              <a:tr h="370840">
                <a:tc vMerge="1">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pPr algn="ctr">
                        <a:lnSpc>
                          <a:spcPct val="100000"/>
                        </a:lnSpc>
                        <a:spcAft>
                          <a:spcPts val="0"/>
                        </a:spcAft>
                      </a:pPr>
                      <a:endParaRPr lang="de-DE" sz="2000" dirty="0">
                        <a:latin typeface="Calibri"/>
                        <a:ea typeface="Calibri"/>
                        <a:cs typeface="Times New Roman"/>
                      </a:endParaRPr>
                    </a:p>
                    <a:p>
                      <a:pPr algn="ctr">
                        <a:lnSpc>
                          <a:spcPct val="100000"/>
                        </a:lnSpc>
                        <a:spcAft>
                          <a:spcPts val="0"/>
                        </a:spcAft>
                      </a:pPr>
                      <a:endParaRPr lang="de-DE" sz="2000" dirty="0">
                        <a:latin typeface="Calibri"/>
                        <a:ea typeface="Calibri"/>
                        <a:cs typeface="Times New Roman"/>
                      </a:endParaRPr>
                    </a:p>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pPr algn="ct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1"/>
                  </a:ext>
                </a:extLst>
              </a:tr>
              <a:tr h="370840">
                <a:tc vMerge="1">
                  <a:txBody>
                    <a:bodyPr/>
                    <a:lstStyle/>
                    <a:p>
                      <a:pPr algn="ctr">
                        <a:lnSpc>
                          <a:spcPct val="100000"/>
                        </a:lnSpc>
                        <a:spcAft>
                          <a:spcPts val="0"/>
                        </a:spcAft>
                      </a:pPr>
                      <a:endParaRPr lang="de-DE" sz="2000" b="1" dirty="0">
                        <a:latin typeface="Calibri"/>
                        <a:ea typeface="Calibri"/>
                        <a:cs typeface="Times New Roman"/>
                      </a:endParaRPr>
                    </a:p>
                  </a:txBody>
                  <a:tcPr marL="68580" marR="68580" marT="0" marB="0"/>
                </a:tc>
                <a:tc>
                  <a:txBody>
                    <a:bodyPr/>
                    <a:lstStyle/>
                    <a:p>
                      <a:pPr algn="ctr">
                        <a:lnSpc>
                          <a:spcPct val="100000"/>
                        </a:lnSpc>
                        <a:spcAft>
                          <a:spcPts val="0"/>
                        </a:spcAft>
                      </a:pPr>
                      <a:r>
                        <a:rPr lang="de-DE" sz="2000" b="1" dirty="0">
                          <a:latin typeface="Calibri"/>
                          <a:ea typeface="Calibri"/>
                          <a:cs typeface="Times New Roman"/>
                        </a:rPr>
                        <a:t>Individuell</a:t>
                      </a:r>
                    </a:p>
                  </a:txBody>
                  <a:tcPr marL="68580" marR="68580" marT="0" marB="0"/>
                </a:tc>
                <a:tc>
                  <a:txBody>
                    <a:bodyPr/>
                    <a:lstStyle/>
                    <a:p>
                      <a:pPr algn="ctr">
                        <a:lnSpc>
                          <a:spcPct val="100000"/>
                        </a:lnSpc>
                        <a:spcAft>
                          <a:spcPts val="0"/>
                        </a:spcAft>
                      </a:pPr>
                      <a:r>
                        <a:rPr lang="de-DE" sz="2000" b="1" dirty="0">
                          <a:latin typeface="Calibri"/>
                          <a:ea typeface="Calibri"/>
                          <a:cs typeface="Times New Roman"/>
                        </a:rPr>
                        <a:t>Öffentlich</a:t>
                      </a:r>
                    </a:p>
                  </a:txBody>
                  <a:tcPr marL="68580" marR="68580" marT="0" marB="0"/>
                </a:tc>
                <a:tc>
                  <a:txBody>
                    <a:bodyPr/>
                    <a:lstStyle/>
                    <a:p>
                      <a:pPr algn="ctr"/>
                      <a:r>
                        <a:rPr lang="de-DE" sz="2000" b="1" kern="1200" dirty="0">
                          <a:solidFill>
                            <a:schemeClr val="tx1"/>
                          </a:solidFill>
                          <a:latin typeface="Calibri"/>
                          <a:ea typeface="Calibri"/>
                          <a:cs typeface="Times New Roman"/>
                        </a:rPr>
                        <a:t>Systemisch</a:t>
                      </a:r>
                    </a:p>
                  </a:txBody>
                  <a:tcPr marL="68580" marR="68580" marT="0" marB="0"/>
                </a:tc>
                <a:extLst>
                  <a:ext uri="{0D108BD9-81ED-4DB2-BD59-A6C34878D82A}">
                    <a16:rowId xmlns:a16="http://schemas.microsoft.com/office/drawing/2014/main" xmlns="" val="10002"/>
                  </a:ext>
                </a:extLst>
              </a:tr>
              <a:tr h="370840">
                <a:tc vMerge="1">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15000"/>
                        </a:lnSpc>
                        <a:spcAft>
                          <a:spcPts val="0"/>
                        </a:spcAft>
                      </a:pPr>
                      <a:r>
                        <a:rPr lang="de-DE" sz="1800" dirty="0">
                          <a:latin typeface="Calibri"/>
                          <a:ea typeface="Calibri"/>
                          <a:cs typeface="Times New Roman"/>
                        </a:rPr>
                        <a:t>Wie berührt die Maßnahme meine eigenen Interessen?</a:t>
                      </a:r>
                    </a:p>
                  </a:txBody>
                  <a:tcPr marL="68580" marR="68580" marT="0" marB="0"/>
                </a:tc>
                <a:tc>
                  <a:txBody>
                    <a:bodyPr/>
                    <a:lstStyle/>
                    <a:p>
                      <a:pPr>
                        <a:lnSpc>
                          <a:spcPct val="115000"/>
                        </a:lnSpc>
                        <a:spcAft>
                          <a:spcPts val="0"/>
                        </a:spcAft>
                      </a:pPr>
                      <a:r>
                        <a:rPr lang="de-DE" sz="1800" dirty="0">
                          <a:latin typeface="Calibri"/>
                          <a:ea typeface="Calibri"/>
                          <a:cs typeface="Times New Roman"/>
                        </a:rPr>
                        <a:t>Welche Interessen und Werte anderer Akteure werden berührt?</a:t>
                      </a:r>
                    </a:p>
                  </a:txBody>
                  <a:tcPr marL="68580" marR="68580" marT="0" marB="0"/>
                </a:tc>
                <a:tc>
                  <a:txBody>
                    <a:bodyPr/>
                    <a:lstStyle/>
                    <a:p>
                      <a:pPr>
                        <a:lnSpc>
                          <a:spcPct val="115000"/>
                        </a:lnSpc>
                        <a:spcAft>
                          <a:spcPts val="0"/>
                        </a:spcAft>
                      </a:pPr>
                      <a:r>
                        <a:rPr lang="de-DE" sz="1800" dirty="0">
                          <a:latin typeface="Calibri"/>
                          <a:ea typeface="Calibri"/>
                          <a:cs typeface="Times New Roman"/>
                        </a:rPr>
                        <a:t>Welche Auswirkungen er-geben sich für das</a:t>
                      </a:r>
                      <a:r>
                        <a:rPr lang="de-DE" sz="1800" baseline="0" dirty="0">
                          <a:latin typeface="Calibri"/>
                          <a:ea typeface="Calibri"/>
                          <a:cs typeface="Times New Roman"/>
                        </a:rPr>
                        <a:t> </a:t>
                      </a:r>
                      <a:r>
                        <a:rPr lang="de-DE" sz="1800" dirty="0">
                          <a:latin typeface="Calibri"/>
                          <a:ea typeface="Calibri"/>
                          <a:cs typeface="Times New Roman"/>
                        </a:rPr>
                        <a:t>Gesamtsystem?</a:t>
                      </a:r>
                    </a:p>
                  </a:txBody>
                  <a:tcPr marL="68580" marR="68580" marT="0" marB="0"/>
                </a:tc>
                <a:extLst>
                  <a:ext uri="{0D108BD9-81ED-4DB2-BD59-A6C34878D82A}">
                    <a16:rowId xmlns:a16="http://schemas.microsoft.com/office/drawing/2014/main" xmlns="" val="10003"/>
                  </a:ext>
                </a:extLst>
              </a:tr>
              <a:tr h="370840">
                <a:tc>
                  <a:txBody>
                    <a:bodyPr/>
                    <a:lstStyle/>
                    <a:p>
                      <a:pPr>
                        <a:lnSpc>
                          <a:spcPct val="115000"/>
                        </a:lnSpc>
                        <a:spcAft>
                          <a:spcPts val="0"/>
                        </a:spcAft>
                      </a:pPr>
                      <a:r>
                        <a:rPr lang="de-DE" sz="1800" dirty="0">
                          <a:latin typeface="Calibri"/>
                          <a:ea typeface="Calibri"/>
                          <a:cs typeface="Times New Roman"/>
                        </a:rPr>
                        <a:t>Formen von Gerechtigkeit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4"/>
                  </a:ext>
                </a:extLst>
              </a:tr>
              <a:tr h="370840">
                <a:tc>
                  <a:txBody>
                    <a:bodyPr/>
                    <a:lstStyle/>
                    <a:p>
                      <a:pPr>
                        <a:lnSpc>
                          <a:spcPct val="115000"/>
                        </a:lnSpc>
                        <a:spcAft>
                          <a:spcPts val="0"/>
                        </a:spcAft>
                      </a:pPr>
                      <a:r>
                        <a:rPr lang="de-DE" sz="1800" dirty="0">
                          <a:latin typeface="Calibri"/>
                          <a:ea typeface="Calibri"/>
                          <a:cs typeface="Times New Roman"/>
                        </a:rPr>
                        <a:t>Nachhaltigkeit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5"/>
                  </a:ext>
                </a:extLst>
              </a:tr>
              <a:tr h="370840">
                <a:tc>
                  <a:txBody>
                    <a:bodyPr/>
                    <a:lstStyle/>
                    <a:p>
                      <a:pPr>
                        <a:lnSpc>
                          <a:spcPct val="115000"/>
                        </a:lnSpc>
                        <a:spcAft>
                          <a:spcPts val="0"/>
                        </a:spcAft>
                      </a:pPr>
                      <a:r>
                        <a:rPr lang="de-DE" sz="1800" dirty="0">
                          <a:latin typeface="Calibri"/>
                          <a:ea typeface="Calibri"/>
                          <a:cs typeface="Times New Roman"/>
                        </a:rPr>
                        <a:t>Partizipation</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6"/>
                  </a:ext>
                </a:extLst>
              </a:tr>
              <a:tr h="370840">
                <a:tc>
                  <a:txBody>
                    <a:bodyPr/>
                    <a:lstStyle/>
                    <a:p>
                      <a:pPr>
                        <a:lnSpc>
                          <a:spcPct val="115000"/>
                        </a:lnSpc>
                        <a:spcAft>
                          <a:spcPts val="0"/>
                        </a:spcAft>
                      </a:pPr>
                      <a:r>
                        <a:rPr lang="de-DE" sz="1800" dirty="0">
                          <a:latin typeface="Calibri"/>
                          <a:ea typeface="Calibri"/>
                          <a:cs typeface="Times New Roman"/>
                        </a:rPr>
                        <a:t>Legitimation</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7"/>
                  </a:ext>
                </a:extLst>
              </a:tr>
              <a:tr h="370840">
                <a:tc>
                  <a:txBody>
                    <a:bodyPr/>
                    <a:lstStyle/>
                    <a:p>
                      <a:pPr>
                        <a:lnSpc>
                          <a:spcPct val="115000"/>
                        </a:lnSpc>
                        <a:spcAft>
                          <a:spcPts val="0"/>
                        </a:spcAft>
                      </a:pPr>
                      <a:r>
                        <a:rPr lang="de-DE" sz="1600" dirty="0">
                          <a:latin typeface="Calibri"/>
                          <a:ea typeface="Calibri"/>
                          <a:cs typeface="Times New Roman"/>
                        </a:rPr>
                        <a:t>…</a:t>
                      </a: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pPr>
                        <a:lnSpc>
                          <a:spcPct val="100000"/>
                        </a:lnSpc>
                        <a:spcAft>
                          <a:spcPts val="0"/>
                        </a:spcAft>
                      </a:pPr>
                      <a:endParaRPr lang="de-DE" sz="2000" dirty="0">
                        <a:latin typeface="Calibri"/>
                        <a:ea typeface="Calibri"/>
                        <a:cs typeface="Times New Roman"/>
                      </a:endParaRPr>
                    </a:p>
                  </a:txBody>
                  <a:tcPr marL="68580" marR="68580" marT="0" marB="0"/>
                </a:tc>
                <a:tc>
                  <a:txBody>
                    <a:bodyPr/>
                    <a:lstStyle/>
                    <a:p>
                      <a:endParaRPr lang="de-DE" dirty="0"/>
                    </a:p>
                  </a:txBody>
                  <a:tcPr marL="68580" marR="68580" marT="0" marB="0"/>
                </a:tc>
                <a:extLst>
                  <a:ext uri="{0D108BD9-81ED-4DB2-BD59-A6C34878D82A}">
                    <a16:rowId xmlns:a16="http://schemas.microsoft.com/office/drawing/2014/main" xmlns="" val="10008"/>
                  </a:ext>
                </a:extLst>
              </a:tr>
            </a:tbl>
          </a:graphicData>
        </a:graphic>
      </p:graphicFrame>
      <p:sp>
        <p:nvSpPr>
          <p:cNvPr id="7" name="Pfeil nach rechts 6"/>
          <p:cNvSpPr/>
          <p:nvPr/>
        </p:nvSpPr>
        <p:spPr>
          <a:xfrm rot="1397728">
            <a:off x="2870629" y="3084888"/>
            <a:ext cx="6984776" cy="1728192"/>
          </a:xfrm>
          <a:prstGeom prst="rightArrow">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solidFill>
                  <a:srgbClr val="002060"/>
                </a:solidFill>
              </a:rPr>
              <a:t>Zunahme der Komplexität des Urteils</a:t>
            </a:r>
          </a:p>
        </p:txBody>
      </p:sp>
    </p:spTree>
    <p:extLst>
      <p:ext uri="{BB962C8B-B14F-4D97-AF65-F5344CB8AC3E}">
        <p14:creationId xmlns:p14="http://schemas.microsoft.com/office/powerpoint/2010/main" val="772177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015836" y="1766455"/>
            <a:ext cx="7810087" cy="923330"/>
          </a:xfrm>
          <a:prstGeom prst="rect">
            <a:avLst/>
          </a:prstGeom>
          <a:noFill/>
        </p:spPr>
        <p:txBody>
          <a:bodyPr wrap="none" rtlCol="0">
            <a:spAutoFit/>
          </a:bodyPr>
          <a:lstStyle/>
          <a:p>
            <a:r>
              <a:rPr lang="de-DE" sz="5400" dirty="0">
                <a:solidFill>
                  <a:srgbClr val="C00000"/>
                </a:solidFill>
              </a:rPr>
              <a:t>These: Jeder kann urteilen!</a:t>
            </a:r>
          </a:p>
        </p:txBody>
      </p:sp>
    </p:spTree>
    <p:extLst>
      <p:ext uri="{BB962C8B-B14F-4D97-AF65-F5344CB8AC3E}">
        <p14:creationId xmlns:p14="http://schemas.microsoft.com/office/powerpoint/2010/main" val="407580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4A866EB2-9E0F-46D4-91E9-08B9136DFBE5}"/>
              </a:ext>
            </a:extLst>
          </p:cNvPr>
          <p:cNvSpPr txBox="1"/>
          <p:nvPr/>
        </p:nvSpPr>
        <p:spPr>
          <a:xfrm>
            <a:off x="2796363" y="2626242"/>
            <a:ext cx="4866845" cy="369332"/>
          </a:xfrm>
          <a:prstGeom prst="rect">
            <a:avLst/>
          </a:prstGeom>
          <a:noFill/>
        </p:spPr>
        <p:txBody>
          <a:bodyPr wrap="none" rtlCol="0">
            <a:spAutoFit/>
          </a:bodyPr>
          <a:lstStyle/>
          <a:p>
            <a:r>
              <a:rPr lang="de-DE" dirty="0">
                <a:hlinkClick r:id="rId2"/>
              </a:rPr>
              <a:t>https://www.youtube.com/watch?v=dT521fN7hig</a:t>
            </a:r>
            <a:endParaRPr lang="de-DE" dirty="0"/>
          </a:p>
        </p:txBody>
      </p:sp>
    </p:spTree>
    <p:extLst>
      <p:ext uri="{BB962C8B-B14F-4D97-AF65-F5344CB8AC3E}">
        <p14:creationId xmlns:p14="http://schemas.microsoft.com/office/powerpoint/2010/main" val="230573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015836" y="1766455"/>
            <a:ext cx="8616077" cy="1754326"/>
          </a:xfrm>
          <a:prstGeom prst="rect">
            <a:avLst/>
          </a:prstGeom>
          <a:noFill/>
        </p:spPr>
        <p:txBody>
          <a:bodyPr wrap="none" rtlCol="0">
            <a:spAutoFit/>
          </a:bodyPr>
          <a:lstStyle/>
          <a:p>
            <a:r>
              <a:rPr lang="de-DE" sz="5400" dirty="0">
                <a:solidFill>
                  <a:srgbClr val="C00000"/>
                </a:solidFill>
              </a:rPr>
              <a:t>These: Jeder kann urteilen! </a:t>
            </a:r>
          </a:p>
          <a:p>
            <a:r>
              <a:rPr lang="de-DE" sz="5400" dirty="0">
                <a:solidFill>
                  <a:srgbClr val="C00000"/>
                </a:solidFill>
              </a:rPr>
              <a:t>Auf unterschiedlichem Niveau</a:t>
            </a:r>
          </a:p>
        </p:txBody>
      </p:sp>
    </p:spTree>
    <p:extLst>
      <p:ext uri="{BB962C8B-B14F-4D97-AF65-F5344CB8AC3E}">
        <p14:creationId xmlns:p14="http://schemas.microsoft.com/office/powerpoint/2010/main" val="418556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015836" y="1766455"/>
            <a:ext cx="8616077" cy="1754326"/>
          </a:xfrm>
          <a:prstGeom prst="rect">
            <a:avLst/>
          </a:prstGeom>
          <a:noFill/>
        </p:spPr>
        <p:txBody>
          <a:bodyPr wrap="none" rtlCol="0">
            <a:spAutoFit/>
          </a:bodyPr>
          <a:lstStyle/>
          <a:p>
            <a:r>
              <a:rPr lang="de-DE" sz="5400" dirty="0">
                <a:solidFill>
                  <a:srgbClr val="C00000"/>
                </a:solidFill>
              </a:rPr>
              <a:t>These: Jeder kann urteilen! </a:t>
            </a:r>
          </a:p>
          <a:p>
            <a:r>
              <a:rPr lang="de-DE" sz="5400" dirty="0">
                <a:solidFill>
                  <a:srgbClr val="C00000"/>
                </a:solidFill>
              </a:rPr>
              <a:t>Auf unterschiedlichem Niveau</a:t>
            </a:r>
          </a:p>
        </p:txBody>
      </p:sp>
      <p:sp>
        <p:nvSpPr>
          <p:cNvPr id="3" name="Textfeld 2"/>
          <p:cNvSpPr txBox="1"/>
          <p:nvPr/>
        </p:nvSpPr>
        <p:spPr>
          <a:xfrm>
            <a:off x="2286000" y="4114800"/>
            <a:ext cx="8645380" cy="1200329"/>
          </a:xfrm>
          <a:prstGeom prst="rect">
            <a:avLst/>
          </a:prstGeom>
          <a:noFill/>
        </p:spPr>
        <p:txBody>
          <a:bodyPr wrap="none" rtlCol="0">
            <a:spAutoFit/>
          </a:bodyPr>
          <a:lstStyle/>
          <a:p>
            <a:pPr marL="285750" indent="-285750">
              <a:buFont typeface="Wingdings" panose="05000000000000000000" pitchFamily="2" charset="2"/>
              <a:buChar char="ü"/>
            </a:pPr>
            <a:r>
              <a:rPr lang="de-DE" sz="3600" dirty="0"/>
              <a:t>Alter</a:t>
            </a:r>
          </a:p>
          <a:p>
            <a:pPr marL="285750" indent="-285750">
              <a:buFont typeface="Wingdings" panose="05000000000000000000" pitchFamily="2" charset="2"/>
              <a:buChar char="ü"/>
            </a:pPr>
            <a:r>
              <a:rPr lang="de-DE" sz="3600" dirty="0"/>
              <a:t>Kompetenzen: Fähigkeiten und Fertigkeiten</a:t>
            </a:r>
          </a:p>
        </p:txBody>
      </p:sp>
    </p:spTree>
    <p:extLst>
      <p:ext uri="{BB962C8B-B14F-4D97-AF65-F5344CB8AC3E}">
        <p14:creationId xmlns:p14="http://schemas.microsoft.com/office/powerpoint/2010/main" val="2966450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nvSpPr>
        <p:spPr>
          <a:xfrm>
            <a:off x="313459" y="308345"/>
            <a:ext cx="11565082" cy="1788278"/>
          </a:xfrm>
          <a:prstGeom prst="rect">
            <a:avLst/>
          </a:prstGeom>
        </p:spPr>
        <p:txBody>
          <a:bodyPr>
            <a:normAutofit fontScale="92500"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de-DE" dirty="0">
                <a:solidFill>
                  <a:srgbClr val="C00000"/>
                </a:solidFill>
              </a:rPr>
              <a:t>Urteilskompetenz - Progression</a:t>
            </a:r>
          </a:p>
          <a:p>
            <a:r>
              <a:rPr lang="de-DE" dirty="0"/>
              <a:t/>
            </a:r>
            <a:br>
              <a:rPr lang="de-DE" dirty="0"/>
            </a:br>
            <a:endParaRPr lang="de-DE" dirty="0"/>
          </a:p>
        </p:txBody>
      </p:sp>
      <p:sp>
        <p:nvSpPr>
          <p:cNvPr id="2" name="Rechteck 1"/>
          <p:cNvSpPr/>
          <p:nvPr/>
        </p:nvSpPr>
        <p:spPr>
          <a:xfrm>
            <a:off x="1872094" y="951875"/>
            <a:ext cx="9692987" cy="2308324"/>
          </a:xfrm>
          <a:prstGeom prst="rect">
            <a:avLst/>
          </a:prstGeom>
          <a:solidFill>
            <a:schemeClr val="accent4">
              <a:lumMod val="60000"/>
              <a:lumOff val="40000"/>
            </a:schemeClr>
          </a:solidFill>
        </p:spPr>
        <p:txBody>
          <a:bodyPr wrap="square">
            <a:spAutoFit/>
          </a:bodyPr>
          <a:lstStyle/>
          <a:p>
            <a:r>
              <a:rPr lang="de-DE" sz="2400" dirty="0"/>
              <a:t>2.2 Urteilskompetenz </a:t>
            </a:r>
          </a:p>
          <a:p>
            <a:r>
              <a:rPr lang="de-DE" sz="2400" dirty="0"/>
              <a:t>2. unter Berücksichtigung </a:t>
            </a:r>
            <a:r>
              <a:rPr lang="de-DE" sz="2400" dirty="0">
                <a:solidFill>
                  <a:srgbClr val="FF0000"/>
                </a:solidFill>
              </a:rPr>
              <a:t>unterschiedlicher Perspektiven</a:t>
            </a:r>
            <a:r>
              <a:rPr lang="de-DE" sz="2400" dirty="0"/>
              <a:t> eigenständig Urteile </a:t>
            </a:r>
            <a:r>
              <a:rPr lang="de-DE" sz="2400" dirty="0" err="1">
                <a:solidFill>
                  <a:srgbClr val="FF0000"/>
                </a:solidFill>
              </a:rPr>
              <a:t>kriterienorientiert</a:t>
            </a:r>
            <a:r>
              <a:rPr lang="de-DE" sz="2400" dirty="0"/>
              <a:t> formulieren (zum Beispiel Effizienz, Effektivität, Legalität, Legitimität, Gerechtigkeit, Nachhaltigkeit, Transparenz, Repräsentation, Partizipation) und dabei die zugrunde gelegten Wertvorstellungen offenlegen </a:t>
            </a:r>
            <a:endParaRPr lang="de-DE" sz="2400" dirty="0">
              <a:effectLst/>
            </a:endParaRPr>
          </a:p>
        </p:txBody>
      </p:sp>
      <p:sp>
        <p:nvSpPr>
          <p:cNvPr id="3" name="Rechteck 2"/>
          <p:cNvSpPr/>
          <p:nvPr/>
        </p:nvSpPr>
        <p:spPr>
          <a:xfrm>
            <a:off x="446809" y="951875"/>
            <a:ext cx="1425285" cy="22894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600" b="1" dirty="0"/>
              <a:t>P</a:t>
            </a:r>
          </a:p>
        </p:txBody>
      </p:sp>
      <p:sp>
        <p:nvSpPr>
          <p:cNvPr id="7" name="Rechteck 6"/>
          <p:cNvSpPr/>
          <p:nvPr/>
        </p:nvSpPr>
        <p:spPr>
          <a:xfrm>
            <a:off x="2919845" y="3241370"/>
            <a:ext cx="8645236" cy="1200329"/>
          </a:xfrm>
          <a:prstGeom prst="rect">
            <a:avLst/>
          </a:prstGeom>
          <a:solidFill>
            <a:schemeClr val="accent2">
              <a:lumMod val="60000"/>
              <a:lumOff val="40000"/>
            </a:schemeClr>
          </a:solidFill>
        </p:spPr>
        <p:txBody>
          <a:bodyPr wrap="square">
            <a:spAutoFit/>
          </a:bodyPr>
          <a:lstStyle/>
          <a:p>
            <a:r>
              <a:rPr lang="de-DE" sz="2400" dirty="0"/>
              <a:t>Aussagen, Vorschläge oder Maßnahmen beurteilen, ein begründetes Werturteil formulieren und die dabei zugrunde gelegten Wertmaßstäbe offenlegen</a:t>
            </a:r>
            <a:endParaRPr lang="de-DE" sz="2400" dirty="0">
              <a:effectLst/>
            </a:endParaRPr>
          </a:p>
        </p:txBody>
      </p:sp>
      <p:sp>
        <p:nvSpPr>
          <p:cNvPr id="8" name="Rechteck 7"/>
          <p:cNvSpPr/>
          <p:nvPr/>
        </p:nvSpPr>
        <p:spPr>
          <a:xfrm>
            <a:off x="446809" y="3241370"/>
            <a:ext cx="2473036" cy="12003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4000" b="1" dirty="0">
                <a:solidFill>
                  <a:schemeClr val="tx1"/>
                </a:solidFill>
              </a:rPr>
              <a:t>Bewerten</a:t>
            </a:r>
          </a:p>
        </p:txBody>
      </p:sp>
      <p:sp>
        <p:nvSpPr>
          <p:cNvPr id="9" name="Rechteck 8"/>
          <p:cNvSpPr/>
          <p:nvPr/>
        </p:nvSpPr>
        <p:spPr>
          <a:xfrm>
            <a:off x="446808" y="4441699"/>
            <a:ext cx="1425285" cy="2289495"/>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600" b="1" dirty="0"/>
              <a:t>P</a:t>
            </a:r>
          </a:p>
        </p:txBody>
      </p:sp>
      <p:sp>
        <p:nvSpPr>
          <p:cNvPr id="10" name="Rechteck 9"/>
          <p:cNvSpPr/>
          <p:nvPr/>
        </p:nvSpPr>
        <p:spPr>
          <a:xfrm>
            <a:off x="1872094" y="4441699"/>
            <a:ext cx="9692987" cy="2308324"/>
          </a:xfrm>
          <a:prstGeom prst="rect">
            <a:avLst/>
          </a:prstGeom>
          <a:solidFill>
            <a:schemeClr val="accent4">
              <a:lumMod val="60000"/>
              <a:lumOff val="40000"/>
            </a:schemeClr>
          </a:solidFill>
        </p:spPr>
        <p:txBody>
          <a:bodyPr wrap="square">
            <a:spAutoFit/>
          </a:bodyPr>
          <a:lstStyle/>
          <a:p>
            <a:r>
              <a:rPr lang="de-DE" sz="2400" dirty="0"/>
              <a:t>2.1 Analysekompetenz </a:t>
            </a:r>
          </a:p>
          <a:p>
            <a:r>
              <a:rPr lang="de-DE" sz="2400" dirty="0"/>
              <a:t>1. politische, wirtschaftliche und gesellschaftliche </a:t>
            </a:r>
            <a:r>
              <a:rPr lang="de-DE" sz="2400" dirty="0" err="1"/>
              <a:t>Sach</a:t>
            </a:r>
            <a:r>
              <a:rPr lang="de-DE" sz="2400" dirty="0"/>
              <a:t>‑, Konflikt- und Problemlagen unter </a:t>
            </a:r>
            <a:r>
              <a:rPr lang="de-DE" sz="2400" dirty="0">
                <a:solidFill>
                  <a:srgbClr val="FF0000"/>
                </a:solidFill>
              </a:rPr>
              <a:t>Verwendung der gängigen Fachsprache </a:t>
            </a:r>
            <a:r>
              <a:rPr lang="de-DE" sz="2400" dirty="0"/>
              <a:t>strukturiert wiedergeben</a:t>
            </a:r>
          </a:p>
          <a:p>
            <a:r>
              <a:rPr lang="de-DE" sz="2400" dirty="0"/>
              <a:t>6. bei der Untersuchung von </a:t>
            </a:r>
            <a:r>
              <a:rPr lang="de-DE" sz="2400" dirty="0" err="1"/>
              <a:t>Sach</a:t>
            </a:r>
            <a:r>
              <a:rPr lang="de-DE" sz="2400" dirty="0"/>
              <a:t>‑, Konflikt- und Problemlagen unterschiedliche Bereiche berücksichtigen (</a:t>
            </a:r>
            <a:r>
              <a:rPr lang="de-DE" sz="2400" dirty="0">
                <a:solidFill>
                  <a:srgbClr val="FF0000"/>
                </a:solidFill>
              </a:rPr>
              <a:t>Gesellschaft, Wirtschaft, Politik</a:t>
            </a:r>
            <a:r>
              <a:rPr lang="de-DE" sz="2400" dirty="0"/>
              <a:t>)</a:t>
            </a:r>
            <a:endParaRPr lang="de-DE" sz="2400" dirty="0">
              <a:effectLst/>
            </a:endParaRPr>
          </a:p>
        </p:txBody>
      </p:sp>
    </p:spTree>
    <p:extLst>
      <p:ext uri="{BB962C8B-B14F-4D97-AF65-F5344CB8AC3E}">
        <p14:creationId xmlns:p14="http://schemas.microsoft.com/office/powerpoint/2010/main" val="12912895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2929</Words>
  <Application>Microsoft Office PowerPoint</Application>
  <PresentationFormat>Breitbild</PresentationFormat>
  <Paragraphs>448</Paragraphs>
  <Slides>31</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Wolfram</dc:creator>
  <cp:lastModifiedBy>Wolfram</cp:lastModifiedBy>
  <cp:revision>141</cp:revision>
  <dcterms:created xsi:type="dcterms:W3CDTF">2017-03-20T19:01:21Z</dcterms:created>
  <dcterms:modified xsi:type="dcterms:W3CDTF">2018-03-22T09:20:10Z</dcterms:modified>
</cp:coreProperties>
</file>