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93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6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4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0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22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42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95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77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35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90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24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F140-2945-4B6D-BA4C-623B2A84F9D1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88DE-58E0-4F0A-9167-7C4323AA1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20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enzentralen.de/medium11157/Weltreligione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Religion(en) = geformter Glaube als </a:t>
            </a:r>
            <a:r>
              <a:rPr lang="de-DE" dirty="0" err="1" smtClean="0"/>
              <a:t>fides</a:t>
            </a:r>
            <a:r>
              <a:rPr lang="de-DE" dirty="0" smtClean="0"/>
              <a:t>-qua und </a:t>
            </a:r>
            <a:r>
              <a:rPr lang="de-DE" dirty="0" err="1" smtClean="0"/>
              <a:t>fides-quae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1212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Fünf Weltreligionen</a:t>
            </a:r>
            <a:r>
              <a:rPr lang="de-DE" dirty="0" smtClean="0"/>
              <a:t> (Judentum, Christentum, Islam, Hinduismus, Buddhismus)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Transzendenzbezug</a:t>
            </a:r>
            <a:r>
              <a:rPr lang="de-DE" dirty="0" smtClean="0"/>
              <a:t> der Religionen: </a:t>
            </a:r>
          </a:p>
          <a:p>
            <a:pPr marL="457200" lvl="1" indent="0">
              <a:buNone/>
            </a:pPr>
            <a:r>
              <a:rPr lang="de-DE" i="1" dirty="0"/>
              <a:t>Sehnsucht nach dem „Mehr als alles im Leben</a:t>
            </a:r>
            <a:r>
              <a:rPr lang="de-DE" i="1" dirty="0" smtClean="0"/>
              <a:t>“ </a:t>
            </a:r>
            <a:r>
              <a:rPr lang="de-DE" i="1" dirty="0" smtClean="0">
                <a:solidFill>
                  <a:srgbClr val="FF0000"/>
                </a:solidFill>
              </a:rPr>
              <a:t>vgl. </a:t>
            </a:r>
            <a:r>
              <a:rPr lang="de-DE" i="1" dirty="0" err="1" smtClean="0">
                <a:solidFill>
                  <a:srgbClr val="FF0000"/>
                </a:solidFill>
              </a:rPr>
              <a:t>transcendere</a:t>
            </a:r>
            <a:r>
              <a:rPr lang="de-DE" i="1" dirty="0" smtClean="0">
                <a:solidFill>
                  <a:srgbClr val="FF0000"/>
                </a:solidFill>
              </a:rPr>
              <a:t> (lat.) =Überschreiten der materiell bestimmten Welt</a:t>
            </a:r>
            <a:r>
              <a:rPr lang="de-DE" i="1" dirty="0" smtClean="0"/>
              <a:t>; </a:t>
            </a:r>
            <a:endParaRPr lang="de-DE" i="1" dirty="0" smtClean="0"/>
          </a:p>
          <a:p>
            <a:pPr marL="457200" lvl="1" indent="0">
              <a:buNone/>
            </a:pPr>
            <a:r>
              <a:rPr lang="de-DE" i="1" dirty="0" smtClean="0"/>
              <a:t>Fragen </a:t>
            </a:r>
            <a:r>
              <a:rPr lang="de-DE" i="1" dirty="0"/>
              <a:t>nach dem „Woher“, „Wohin“ und „Warum“; </a:t>
            </a:r>
            <a:endParaRPr lang="de-DE" i="1" dirty="0" smtClean="0"/>
          </a:p>
          <a:p>
            <a:pPr marL="457200" lvl="1" indent="0">
              <a:buNone/>
            </a:pPr>
            <a:r>
              <a:rPr lang="de-DE" i="1" dirty="0" smtClean="0"/>
              <a:t>Suche </a:t>
            </a:r>
            <a:r>
              <a:rPr lang="de-DE" i="1" dirty="0"/>
              <a:t>nach Frieden, Gerechtigkeit …, d.h. nach einer Ethik des </a:t>
            </a:r>
            <a:r>
              <a:rPr lang="de-DE" i="1" dirty="0" smtClean="0"/>
              <a:t>Zusammenlebens</a:t>
            </a:r>
            <a:r>
              <a:rPr lang="de-DE" i="1" dirty="0"/>
              <a:t>; </a:t>
            </a:r>
            <a:endParaRPr lang="de-DE" i="1" dirty="0" smtClean="0"/>
          </a:p>
          <a:p>
            <a:pPr marL="457200" lvl="1" indent="0">
              <a:buNone/>
            </a:pPr>
            <a:r>
              <a:rPr lang="de-DE" i="1" dirty="0" smtClean="0"/>
              <a:t>Symbole </a:t>
            </a:r>
            <a:r>
              <a:rPr lang="de-DE" i="1" dirty="0"/>
              <a:t>als Sprache für das eigentlich Unaussprechliche (Gott); </a:t>
            </a:r>
            <a:endParaRPr lang="de-DE" i="1" dirty="0" smtClean="0"/>
          </a:p>
          <a:p>
            <a:pPr marL="457200" lvl="1" indent="0">
              <a:buNone/>
            </a:pPr>
            <a:r>
              <a:rPr lang="de-DE" i="1" dirty="0" smtClean="0"/>
              <a:t>Einsicht </a:t>
            </a:r>
            <a:r>
              <a:rPr lang="de-DE" i="1" dirty="0"/>
              <a:t>in eine das Leben </a:t>
            </a:r>
            <a:r>
              <a:rPr lang="de-DE" i="1" smtClean="0"/>
              <a:t>tragende Wahrheit </a:t>
            </a:r>
          </a:p>
          <a:p>
            <a:pPr marL="457200" lvl="1" indent="0">
              <a:buNone/>
            </a:pPr>
            <a:r>
              <a:rPr lang="de-DE" sz="1500" i="1" smtClean="0">
                <a:solidFill>
                  <a:srgbClr val="00B050"/>
                </a:solidFill>
              </a:rPr>
              <a:t>(=</a:t>
            </a:r>
            <a:r>
              <a:rPr lang="de-DE" sz="1500" i="1" dirty="0" smtClean="0">
                <a:solidFill>
                  <a:srgbClr val="00B050"/>
                </a:solidFill>
              </a:rPr>
              <a:t>Antworten der </a:t>
            </a:r>
            <a:r>
              <a:rPr lang="de-DE" sz="1500" i="1" dirty="0" err="1" smtClean="0">
                <a:solidFill>
                  <a:srgbClr val="00B050"/>
                </a:solidFill>
              </a:rPr>
              <a:t>SuS</a:t>
            </a:r>
            <a:r>
              <a:rPr lang="de-DE" sz="1500" i="1" dirty="0" smtClean="0">
                <a:solidFill>
                  <a:srgbClr val="00B050"/>
                </a:solidFill>
              </a:rPr>
              <a:t>)</a:t>
            </a:r>
            <a:endParaRPr lang="de-DE" sz="1500" dirty="0">
              <a:solidFill>
                <a:srgbClr val="00B050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6107543" y="1687080"/>
            <a:ext cx="5779655" cy="54618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Gestaltungsaufgabe: </a:t>
            </a:r>
          </a:p>
          <a:p>
            <a:r>
              <a:rPr lang="de-DE" dirty="0" smtClean="0"/>
              <a:t>Gestalten Sie zusammen mit Ihren Mit-S über die Weltreligion, der Sie sich per Zitat zugeordnet haben, ein </a:t>
            </a:r>
            <a:r>
              <a:rPr lang="de-DE" b="1" dirty="0" smtClean="0"/>
              <a:t>Plakat (online am Computer oder auf DinA2-Papier)</a:t>
            </a:r>
            <a:r>
              <a:rPr lang="de-DE" dirty="0" smtClean="0"/>
              <a:t>, auf dem deutlich wird, was der </a:t>
            </a:r>
            <a:r>
              <a:rPr lang="de-DE" dirty="0" smtClean="0">
                <a:solidFill>
                  <a:srgbClr val="FF0000"/>
                </a:solidFill>
              </a:rPr>
              <a:t>Transzendenzbezug</a:t>
            </a:r>
            <a:r>
              <a:rPr lang="de-DE" dirty="0" smtClean="0"/>
              <a:t> der gewählten Religion ist. </a:t>
            </a:r>
          </a:p>
          <a:p>
            <a:r>
              <a:rPr lang="de-DE" dirty="0" smtClean="0"/>
              <a:t>Material zur Gestaltung und zur Information ist der Unterrichtsfilm „Weltreligionen. Weltdeutungen und Menschenbilder“ sowie die dazugehörigen Arbeitsmaterialien.</a:t>
            </a:r>
          </a:p>
          <a:p>
            <a:pPr marL="0" indent="0">
              <a:buNone/>
            </a:pPr>
            <a:r>
              <a:rPr lang="de-DE" sz="1900" i="1" dirty="0">
                <a:solidFill>
                  <a:srgbClr val="00B050"/>
                </a:solidFill>
              </a:rPr>
              <a:t>(Medienportal der Evangelischen und Katholischen Medienzentralen. In der Mediathek für Pastoral und Religionspädagogik der Erzdiözese Freiburg unter: </a:t>
            </a:r>
            <a:r>
              <a:rPr lang="de-DE" sz="1900" i="1" dirty="0">
                <a:solidFill>
                  <a:srgbClr val="00B050"/>
                </a:solidFill>
                <a:hlinkClick r:id="rId2"/>
              </a:rPr>
              <a:t>https://www.medienzentralen.de/medium11157/Weltreligionen</a:t>
            </a:r>
            <a:r>
              <a:rPr lang="de-DE" sz="1900" i="1" dirty="0">
                <a:solidFill>
                  <a:srgbClr val="00B050"/>
                </a:solidFill>
              </a:rPr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020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Religion(en) = geformter Glaube als fides-qua und fides-quae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Religion(en) = geformter Glaube als fides-qua und fides-quae</dc:title>
  <dc:creator>Judith Baßler-Schipperges</dc:creator>
  <cp:lastModifiedBy>Judith Baßler-Schipperges</cp:lastModifiedBy>
  <cp:revision>6</cp:revision>
  <dcterms:created xsi:type="dcterms:W3CDTF">2019-04-16T16:40:16Z</dcterms:created>
  <dcterms:modified xsi:type="dcterms:W3CDTF">2019-04-30T07:14:11Z</dcterms:modified>
</cp:coreProperties>
</file>