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9"/>
  </p:notesMasterIdLst>
  <p:sldIdLst>
    <p:sldId id="463" r:id="rId2"/>
    <p:sldId id="470" r:id="rId3"/>
    <p:sldId id="421" r:id="rId4"/>
    <p:sldId id="469" r:id="rId5"/>
    <p:sldId id="424" r:id="rId6"/>
    <p:sldId id="471" r:id="rId7"/>
    <p:sldId id="472" r:id="rId8"/>
    <p:sldId id="468" r:id="rId9"/>
    <p:sldId id="370" r:id="rId10"/>
    <p:sldId id="467" r:id="rId11"/>
    <p:sldId id="431" r:id="rId12"/>
    <p:sldId id="436" r:id="rId13"/>
    <p:sldId id="466" r:id="rId14"/>
    <p:sldId id="432" r:id="rId15"/>
    <p:sldId id="465" r:id="rId16"/>
    <p:sldId id="434" r:id="rId17"/>
    <p:sldId id="462" r:id="rId18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11111"/>
    <a:srgbClr val="FF3300"/>
    <a:srgbClr val="A50021"/>
    <a:srgbClr val="993300"/>
    <a:srgbClr val="FF0000"/>
    <a:srgbClr val="FF9933"/>
    <a:srgbClr val="FFCC00"/>
    <a:srgbClr val="CC0000"/>
    <a:srgbClr val="FF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92619" autoAdjust="0"/>
  </p:normalViewPr>
  <p:slideViewPr>
    <p:cSldViewPr snapToGrid="0">
      <p:cViewPr varScale="1">
        <p:scale>
          <a:sx n="106" d="100"/>
          <a:sy n="106" d="100"/>
        </p:scale>
        <p:origin x="20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50D2EE00-E047-4F06-88AA-997791578707}" type="datetimeFigureOut">
              <a:rPr lang="de-DE" smtClean="0"/>
              <a:pPr/>
              <a:t>03.10.2021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355BF5F-C8E6-4F48-B4F6-539FF6173E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5BF5F-C8E6-4F48-B4F6-539FF6173E7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296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5BF5F-C8E6-4F48-B4F6-539FF6173E70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08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B0207BD8-F3AF-48B8-A7C4-DB3553FC27EC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0671AF6E-282C-49BC-8050-302B2B8945CD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B6FD8B5C-C241-4413-A85E-0CF08C6E8113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  <a:prstGeom prst="rect">
            <a:avLst/>
          </a:prstGeom>
        </p:spPr>
        <p:txBody>
          <a:bodyPr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A6C6AA5F-DDD2-46FD-BE67-FADDD7F3B0F4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D8BE9B3F-B558-4940-AE3D-81B131373F84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945" tIns="41473" rIns="82945" bIns="41473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</a:pPr>
            <a:fld id="{5FE357D7-B9A9-4238-8189-C3CAFAFFC689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936" tIns="41469" rIns="82936" bIns="41469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459A7DD8-5831-4507-B9CF-4E5270B7BD02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82936" tIns="41469" rIns="82936" bIns="41469"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000"/>
            </a:lvl1pPr>
            <a:lvl2pPr marL="457106" indent="0">
              <a:buNone/>
              <a:defRPr sz="1800"/>
            </a:lvl2pPr>
            <a:lvl3pPr marL="914210" indent="0">
              <a:buNone/>
              <a:defRPr sz="1600"/>
            </a:lvl3pPr>
            <a:lvl4pPr marL="1371316" indent="0">
              <a:buNone/>
              <a:defRPr sz="1400"/>
            </a:lvl4pPr>
            <a:lvl5pPr marL="1828421" indent="0">
              <a:buNone/>
              <a:defRPr sz="1400"/>
            </a:lvl5pPr>
            <a:lvl6pPr marL="2285526" indent="0">
              <a:buNone/>
              <a:defRPr sz="1400"/>
            </a:lvl6pPr>
            <a:lvl7pPr marL="2742630" indent="0">
              <a:buNone/>
              <a:defRPr sz="1400"/>
            </a:lvl7pPr>
            <a:lvl8pPr marL="3199736" indent="0">
              <a:buNone/>
              <a:defRPr sz="1400"/>
            </a:lvl8pPr>
            <a:lvl9pPr marL="3656841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41D4E5DB-4F2A-4BE2-A377-118AE9CC5E52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ACB6DD8A-9C2B-4C14-8ED5-8EBDE3CE74C8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16BDEFE6-13E9-47FD-8FD1-7297F181BB9A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3AE8CB4B-1BFD-408D-9CC0-CB34BE8D6666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B83A041A-C1A6-437C-9197-74CCDCD3A688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lIns="82936" tIns="41469" rIns="82936" bIns="41469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7EF3380C-02E4-4F5E-955D-564CAE7D3023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82936" tIns="41469" rIns="82936" bIns="41469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lIns="82936" tIns="41469" rIns="82936" bIns="41469"/>
          <a:lstStyle>
            <a:lvl1pPr>
              <a:defRPr/>
            </a:lvl1pPr>
          </a:lstStyle>
          <a:p>
            <a:pPr algn="l" defTabSz="829366" fontAlgn="auto">
              <a:spcBef>
                <a:spcPts val="0"/>
              </a:spcBef>
              <a:spcAft>
                <a:spcPts val="0"/>
              </a:spcAft>
              <a:defRPr/>
            </a:pPr>
            <a:fld id="{739F8417-8CBF-4E90-B936-2C91406CDAD0}" type="slidenum">
              <a:rPr lang="de-DE" sz="1600">
                <a:solidFill>
                  <a:srgbClr val="000000"/>
                </a:solidFill>
                <a:latin typeface="Arial"/>
              </a:rPr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ieren 37"/>
          <p:cNvGrpSpPr/>
          <p:nvPr userDrawn="1"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grpSp>
          <p:nvGrpSpPr>
            <p:cNvPr id="61" name="Gruppieren 60"/>
            <p:cNvGrpSpPr/>
            <p:nvPr userDrawn="1"/>
          </p:nvGrpSpPr>
          <p:grpSpPr>
            <a:xfrm>
              <a:off x="0" y="0"/>
              <a:ext cx="9144000" cy="6871954"/>
              <a:chOff x="0" y="0"/>
              <a:chExt cx="9144000" cy="6871954"/>
            </a:xfrm>
          </p:grpSpPr>
          <p:pic>
            <p:nvPicPr>
              <p:cNvPr id="58" name="Grafik 57" descr="Rahmen Astronomie unten.png"/>
              <p:cNvPicPr>
                <a:picLocks/>
              </p:cNvPicPr>
              <p:nvPr userDrawn="1"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53" name="Grafik 52" descr="Rahmen Astronomie oben.png"/>
              <p:cNvPicPr>
                <a:picLocks/>
              </p:cNvPicPr>
              <p:nvPr userDrawn="1"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55" name="Textfeld 54"/>
              <p:cNvSpPr txBox="1"/>
              <p:nvPr userDrawn="1"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3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S. Hanssen</a:t>
                </a:r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366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57" name="Grafik 56"/>
              <p:cNvPicPr>
                <a:picLocks noChangeAspect="1"/>
              </p:cNvPicPr>
              <p:nvPr userDrawn="1"/>
            </p:nvPicPr>
            <p:blipFill>
              <a:blip r:embed="rId19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" name="Titel 1"/>
              <p:cNvSpPr txBox="1">
                <a:spLocks/>
              </p:cNvSpPr>
              <p:nvPr userDrawn="1"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366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3.1.3 Sterne</a:t>
                </a:r>
                <a:r>
                  <a:rPr lang="de-DE" sz="2200" b="1" cap="small" baseline="0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und ihre Planeten</a:t>
                </a:r>
                <a:endPara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9" name="Titel 1"/>
            <p:cNvSpPr txBox="1">
              <a:spLocks/>
            </p:cNvSpPr>
            <p:nvPr userDrawn="1"/>
          </p:nvSpPr>
          <p:spPr>
            <a:xfrm>
              <a:off x="5303519" y="0"/>
              <a:ext cx="3840481" cy="391886"/>
            </a:xfrm>
            <a:prstGeom prst="rect">
              <a:avLst/>
            </a:prstGeom>
          </p:spPr>
          <p:txBody>
            <a:bodyPr lIns="82936" tIns="41469" rIns="82936" bIns="41469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Entfernungsbestimmung</a:t>
              </a:r>
            </a:p>
          </p:txBody>
        </p:sp>
        <p:grpSp>
          <p:nvGrpSpPr>
            <p:cNvPr id="10" name="Group 3"/>
            <p:cNvGrpSpPr>
              <a:grpSpLocks noChangeAspect="1"/>
            </p:cNvGrpSpPr>
            <p:nvPr userDrawn="1"/>
          </p:nvGrpSpPr>
          <p:grpSpPr bwMode="auto">
            <a:xfrm flipH="1">
              <a:off x="5508000" y="90000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11" name="Oval 4"/>
              <p:cNvSpPr>
                <a:spLocks noChangeAspect="1" noChangeArrowheads="1"/>
              </p:cNvSpPr>
              <p:nvPr userDrawn="1"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AutoShape 5"/>
              <p:cNvSpPr>
                <a:spLocks noChangeAspect="1" noChangeArrowheads="1"/>
              </p:cNvSpPr>
              <p:nvPr userDrawn="1"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6"/>
              <p:cNvSpPr>
                <a:spLocks noChangeAspect="1" noChangeArrowheads="1"/>
              </p:cNvSpPr>
              <p:nvPr userDrawn="1"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AutoShape 7"/>
              <p:cNvSpPr>
                <a:spLocks noChangeAspect="1" noChangeArrowheads="1"/>
              </p:cNvSpPr>
              <p:nvPr userDrawn="1"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AutoShape 8"/>
              <p:cNvSpPr>
                <a:spLocks noChangeAspect="1" noChangeArrowheads="1"/>
              </p:cNvSpPr>
              <p:nvPr userDrawn="1"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" name="Group 9"/>
              <p:cNvGrpSpPr>
                <a:grpSpLocks noChangeAspect="1"/>
              </p:cNvGrpSpPr>
              <p:nvPr userDrawn="1"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23" name="Rectangle 10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" name="AutoShape 11"/>
                <p:cNvSpPr>
                  <a:spLocks noChangeAspect="1" noChangeArrowheads="1"/>
                </p:cNvSpPr>
                <p:nvPr userDrawn="1"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AutoShape 12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" name="AutoShape 13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" name="AutoShape 14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" name="Rectangle 15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" name="AutoShape 16"/>
                <p:cNvSpPr>
                  <a:spLocks noChangeAspect="1" noChangeArrowheads="1"/>
                </p:cNvSpPr>
                <p:nvPr userDrawn="1"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" name="Rectangle 17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" name="AutoShape 18"/>
                <p:cNvSpPr>
                  <a:spLocks noChangeAspect="1" noChangeArrowheads="1"/>
                </p:cNvSpPr>
                <p:nvPr userDrawn="1"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" name="Rectangle 19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" name="Rectangle 20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Rectangle 21"/>
                <p:cNvSpPr>
                  <a:spLocks noChangeAspect="1" noChangeArrowheads="1"/>
                </p:cNvSpPr>
                <p:nvPr userDrawn="1"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Rectangle 22"/>
                <p:cNvSpPr>
                  <a:spLocks noChangeAspect="1" noChangeArrowheads="1"/>
                </p:cNvSpPr>
                <p:nvPr userDrawn="1"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" name="Rectangle 23"/>
                <p:cNvSpPr>
                  <a:spLocks noChangeAspect="1" noChangeArrowheads="1"/>
                </p:cNvSpPr>
                <p:nvPr userDrawn="1"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" name="Rectangle 24"/>
              <p:cNvSpPr>
                <a:spLocks noChangeAspect="1" noChangeArrowheads="1"/>
              </p:cNvSpPr>
              <p:nvPr userDrawn="1"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25"/>
              <p:cNvSpPr>
                <a:spLocks noChangeAspect="1" noChangeArrowheads="1"/>
              </p:cNvSpPr>
              <p:nvPr userDrawn="1"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AutoShape 26"/>
              <p:cNvSpPr>
                <a:spLocks noChangeAspect="1" noChangeArrowheads="1"/>
              </p:cNvSpPr>
              <p:nvPr userDrawn="1"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Oval 27"/>
              <p:cNvSpPr>
                <a:spLocks noChangeAspect="1" noChangeArrowheads="1"/>
              </p:cNvSpPr>
              <p:nvPr userDrawn="1"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AutoShape 28"/>
              <p:cNvSpPr>
                <a:spLocks noChangeAspect="1" noChangeArrowheads="1"/>
              </p:cNvSpPr>
              <p:nvPr userDrawn="1"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9"/>
              <p:cNvSpPr>
                <a:spLocks noChangeAspect="1" noChangeArrowheads="1"/>
              </p:cNvSpPr>
              <p:nvPr userDrawn="1"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4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29" indent="-34282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96" indent="-28569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764" indent="-22855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868" indent="-22855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974" indent="-22855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07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18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28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39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hyperlink" Target="http://www.astronomy2009.de/medien-material/bildergalerie/astronomische-bilder/sonnensystem/die-erde/image_view_fullscre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hyperlink" Target="https://climatekids.nasa.gov/why-earth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astronomy2009.de/medien-material/bildergalerie/astronomische-bilder/sonnensystem/die-erde/image_view_fullscreen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hyperlink" Target="https://climatekids.nasa.gov/why-earth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hyperlink" Target="http://www.astronomy2009.de/medien-material/bildergalerie/astronomische-bilder/sonnensystem/die-erde/image_view_fullscre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hyperlink" Target="https://climatekids.nasa.gov/why-earth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N1994D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hyperlink" Target="http://www.astronomy2009.de/medien-material/bildergalerie/astronomische-bilder/sonnensystem/die-erde/image_view_fullscre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climatekids.nasa.gov/why-earth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4671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hyperlink" Target="https://science.nasa.gov/science-news/science-at-nasa/2004/21jul_llr/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limatekids.nasa.gov/why-earth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hyperlink" Target="http://www.astronomy2009.de/medien-material/bildergalerie/astronomische-bilder/sonnensystem/die-erde/image_view_fullscre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imatekids.nasa.gov/why-earth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hyperlink" Target="http://www.astronomy2009.de/medien-material/bildergalerie/astronomische-bilder/sonnensystem/die-erde/image_view_fullscre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hyperlink" Target="https://climatekids.nasa.gov/why-earth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Ellipse 64"/>
          <p:cNvSpPr/>
          <p:nvPr/>
        </p:nvSpPr>
        <p:spPr bwMode="auto">
          <a:xfrm>
            <a:off x="5467349" y="1676400"/>
            <a:ext cx="3420000" cy="3419475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500" kern="0" dirty="0">
                  <a:solidFill>
                    <a:srgbClr val="FFFFFF"/>
                  </a:solidFill>
                  <a:latin typeface="Arial"/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defTabSz="829366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</a:pPr>
              <a:r>
                <a:rPr lang="de-DE" sz="1300" dirty="0">
                  <a:solidFill>
                    <a:srgbClr val="FFFFFF"/>
                  </a:solidFill>
                  <a:latin typeface="Arial" pitchFamily="18"/>
                  <a:ea typeface="MS Gothic" pitchFamily="2"/>
                  <a:cs typeface="Tahoma" pitchFamily="2"/>
                </a:rPr>
                <a:t>ZPG </a:t>
              </a:r>
              <a:r>
                <a:rPr lang="de-DE" sz="1300" dirty="0">
                  <a:solidFill>
                    <a:srgbClr val="CCCCFF"/>
                  </a:solidFill>
                  <a:latin typeface="Arial" pitchFamily="18"/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l" defTabSz="829366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200" cap="small" dirty="0">
                  <a:solidFill>
                    <a:srgbClr val="FFFFD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3.1.3 Sterne</a:t>
              </a:r>
              <a:r>
                <a:rPr lang="de-DE" sz="2200" b="1" cap="small" baseline="0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 und ihre Planeten</a:t>
              </a:r>
              <a:endParaRPr lang="de-DE" sz="2200" b="1" cap="small" dirty="0">
                <a:solidFill>
                  <a:schemeClr val="bg1"/>
                </a:solidFill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</p:grp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 flipH="1">
            <a:off x="6873875" y="3810000"/>
            <a:ext cx="842963" cy="1165225"/>
            <a:chOff x="2594" y="1944"/>
            <a:chExt cx="4024" cy="4274"/>
          </a:xfrm>
        </p:grpSpPr>
        <p:sp>
          <p:nvSpPr>
            <p:cNvPr id="1028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9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0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1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2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033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103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5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8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9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0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2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6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7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1048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9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0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1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2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3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55" name="AutoShape 31"/>
          <p:cNvSpPr>
            <a:spLocks noChangeArrowheads="1"/>
          </p:cNvSpPr>
          <p:nvPr/>
        </p:nvSpPr>
        <p:spPr bwMode="auto">
          <a:xfrm rot="20790079">
            <a:off x="1552575" y="2576513"/>
            <a:ext cx="249238" cy="415925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 rot="20328475">
            <a:off x="565150" y="4597400"/>
            <a:ext cx="673100" cy="279400"/>
            <a:chOff x="8650" y="4564"/>
            <a:chExt cx="638" cy="283"/>
          </a:xfrm>
        </p:grpSpPr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8820" y="4564"/>
              <a:ext cx="296" cy="283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shade val="21569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8650" y="4671"/>
              <a:ext cx="638" cy="67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71" y="15"/>
                </a:cxn>
                <a:cxn ang="0">
                  <a:pos x="41" y="42"/>
                </a:cxn>
                <a:cxn ang="0">
                  <a:pos x="320" y="66"/>
                </a:cxn>
                <a:cxn ang="0">
                  <a:pos x="596" y="36"/>
                </a:cxn>
                <a:cxn ang="0">
                  <a:pos x="575" y="12"/>
                </a:cxn>
                <a:cxn ang="0">
                  <a:pos x="464" y="3"/>
                </a:cxn>
              </a:cxnLst>
              <a:rect l="0" t="0" r="r" b="b"/>
              <a:pathLst>
                <a:path w="638" h="67">
                  <a:moveTo>
                    <a:pt x="167" y="0"/>
                  </a:moveTo>
                  <a:cubicBezTo>
                    <a:pt x="151" y="2"/>
                    <a:pt x="92" y="8"/>
                    <a:pt x="71" y="15"/>
                  </a:cubicBezTo>
                  <a:cubicBezTo>
                    <a:pt x="50" y="22"/>
                    <a:pt x="0" y="34"/>
                    <a:pt x="41" y="42"/>
                  </a:cubicBezTo>
                  <a:cubicBezTo>
                    <a:pt x="82" y="50"/>
                    <a:pt x="228" y="67"/>
                    <a:pt x="320" y="66"/>
                  </a:cubicBezTo>
                  <a:cubicBezTo>
                    <a:pt x="412" y="65"/>
                    <a:pt x="554" y="45"/>
                    <a:pt x="596" y="36"/>
                  </a:cubicBezTo>
                  <a:cubicBezTo>
                    <a:pt x="638" y="27"/>
                    <a:pt x="597" y="17"/>
                    <a:pt x="575" y="12"/>
                  </a:cubicBezTo>
                  <a:cubicBezTo>
                    <a:pt x="553" y="7"/>
                    <a:pt x="487" y="5"/>
                    <a:pt x="464" y="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7927975" y="804863"/>
            <a:ext cx="295275" cy="2619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3017838" y="4213225"/>
            <a:ext cx="247650" cy="231775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642938" y="1085850"/>
            <a:ext cx="168275" cy="1539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4311650" y="2932113"/>
            <a:ext cx="168275" cy="15398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3" name="AutoShape 39"/>
          <p:cNvSpPr>
            <a:spLocks noChangeAspect="1" noChangeArrowheads="1"/>
          </p:cNvSpPr>
          <p:nvPr/>
        </p:nvSpPr>
        <p:spPr bwMode="auto">
          <a:xfrm>
            <a:off x="5716588" y="1273175"/>
            <a:ext cx="215900" cy="1920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064" name="Group 40"/>
          <p:cNvGrpSpPr>
            <a:grpSpLocks noChangeAspect="1"/>
          </p:cNvGrpSpPr>
          <p:nvPr/>
        </p:nvGrpSpPr>
        <p:grpSpPr bwMode="auto">
          <a:xfrm rot="19238221">
            <a:off x="2768600" y="866774"/>
            <a:ext cx="714375" cy="1349375"/>
            <a:chOff x="4612" y="6685"/>
            <a:chExt cx="1529" cy="2916"/>
          </a:xfrm>
        </p:grpSpPr>
        <p:sp>
          <p:nvSpPr>
            <p:cNvPr id="106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80" name="AutoShape 56"/>
          <p:cNvSpPr>
            <a:spLocks noChangeArrowheads="1"/>
          </p:cNvSpPr>
          <p:nvPr/>
        </p:nvSpPr>
        <p:spPr bwMode="auto">
          <a:xfrm>
            <a:off x="395288" y="3336925"/>
            <a:ext cx="169862" cy="1539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5172075" y="1746250"/>
            <a:ext cx="357187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ts val="563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Tahoma" pitchFamily="34" charset="0"/>
              <a:cs typeface="Arial" pitchFamily="34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ts val="563"/>
              </a:spcAft>
              <a:buClrTx/>
              <a:buSzTx/>
              <a:buFontTx/>
              <a:buNone/>
              <a:tabLst/>
            </a:pPr>
            <a:r>
              <a:rPr kumimoji="0" lang="de-DE" sz="3600" b="1" i="0" u="none" strike="noStrike" cap="small" normalizeH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Astronomie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ts val="563"/>
              </a:spcAft>
              <a:buClrTx/>
              <a:buSzTx/>
              <a:buFontTx/>
              <a:buNone/>
              <a:tabLst/>
            </a:pPr>
            <a:r>
              <a:rPr kumimoji="0" lang="de-DE" sz="3600" b="1" i="0" u="none" strike="noStrike" cap="small" normalizeH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Wahlfach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1438276" y="5105400"/>
            <a:ext cx="638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cap="small" dirty="0"/>
              <a:t>Entfernungsbestimmung</a:t>
            </a:r>
          </a:p>
          <a:p>
            <a:r>
              <a:rPr lang="de-DE" sz="4000" b="1" cap="small" dirty="0"/>
              <a:t>1. Teil</a:t>
            </a:r>
          </a:p>
        </p:txBody>
      </p:sp>
      <p:sp>
        <p:nvSpPr>
          <p:cNvPr id="66" name="Rechteck 65"/>
          <p:cNvSpPr/>
          <p:nvPr/>
        </p:nvSpPr>
        <p:spPr>
          <a:xfrm>
            <a:off x="7470648" y="6257151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396"/>
          <p:cNvGrpSpPr/>
          <p:nvPr/>
        </p:nvGrpSpPr>
        <p:grpSpPr>
          <a:xfrm>
            <a:off x="-7350869" y="-4338000"/>
            <a:ext cx="15247065" cy="15247059"/>
            <a:chOff x="-7350869" y="-3480563"/>
            <a:chExt cx="15247065" cy="15247059"/>
          </a:xfrm>
        </p:grpSpPr>
        <p:sp>
          <p:nvSpPr>
            <p:cNvPr id="398" name="Oval 19"/>
            <p:cNvSpPr>
              <a:spLocks noChangeAspect="1" noChangeArrowheads="1"/>
            </p:cNvSpPr>
            <p:nvPr/>
          </p:nvSpPr>
          <p:spPr bwMode="auto">
            <a:xfrm>
              <a:off x="-6397928" y="-2527622"/>
              <a:ext cx="13341182" cy="13341176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9" name="Oval 20"/>
            <p:cNvSpPr>
              <a:spLocks noChangeAspect="1" noChangeArrowheads="1"/>
            </p:cNvSpPr>
            <p:nvPr/>
          </p:nvSpPr>
          <p:spPr bwMode="auto">
            <a:xfrm>
              <a:off x="-6874398" y="-3004093"/>
              <a:ext cx="14294124" cy="1429411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0" name="Oval 21"/>
            <p:cNvSpPr>
              <a:spLocks noChangeAspect="1" noChangeArrowheads="1"/>
            </p:cNvSpPr>
            <p:nvPr/>
          </p:nvSpPr>
          <p:spPr bwMode="auto">
            <a:xfrm>
              <a:off x="-7350869" y="-3480563"/>
              <a:ext cx="15247065" cy="15247059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" name="Gruppieren 392"/>
          <p:cNvGrpSpPr/>
          <p:nvPr/>
        </p:nvGrpSpPr>
        <p:grpSpPr>
          <a:xfrm>
            <a:off x="-5921457" y="-2908589"/>
            <a:ext cx="12388241" cy="12388235"/>
            <a:chOff x="-5921457" y="-2051152"/>
            <a:chExt cx="12388241" cy="12388235"/>
          </a:xfrm>
        </p:grpSpPr>
        <p:sp>
          <p:nvSpPr>
            <p:cNvPr id="394" name="Oval 15"/>
            <p:cNvSpPr>
              <a:spLocks noChangeAspect="1" noChangeArrowheads="1"/>
            </p:cNvSpPr>
            <p:nvPr/>
          </p:nvSpPr>
          <p:spPr bwMode="auto">
            <a:xfrm>
              <a:off x="-4968515" y="-1098210"/>
              <a:ext cx="10482357" cy="10482353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5" name="Oval 17"/>
            <p:cNvSpPr>
              <a:spLocks noChangeAspect="1" noChangeArrowheads="1"/>
            </p:cNvSpPr>
            <p:nvPr/>
          </p:nvSpPr>
          <p:spPr bwMode="auto">
            <a:xfrm>
              <a:off x="-5444986" y="-1574681"/>
              <a:ext cx="11435299" cy="1143529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6" name="Oval 18"/>
            <p:cNvSpPr>
              <a:spLocks noChangeAspect="1" noChangeArrowheads="1"/>
            </p:cNvSpPr>
            <p:nvPr/>
          </p:nvSpPr>
          <p:spPr bwMode="auto">
            <a:xfrm>
              <a:off x="-5921457" y="-2051152"/>
              <a:ext cx="12388241" cy="1238823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" name="Gruppieren 388"/>
          <p:cNvGrpSpPr/>
          <p:nvPr/>
        </p:nvGrpSpPr>
        <p:grpSpPr>
          <a:xfrm>
            <a:off x="-4492044" y="-1479177"/>
            <a:ext cx="9529416" cy="9529412"/>
            <a:chOff x="-4492044" y="-621740"/>
            <a:chExt cx="9529416" cy="9529412"/>
          </a:xfrm>
        </p:grpSpPr>
        <p:sp>
          <p:nvSpPr>
            <p:cNvPr id="390" name="Oval 12"/>
            <p:cNvSpPr>
              <a:spLocks noChangeAspect="1" noChangeArrowheads="1"/>
            </p:cNvSpPr>
            <p:nvPr/>
          </p:nvSpPr>
          <p:spPr bwMode="auto">
            <a:xfrm>
              <a:off x="-4015574" y="-145269"/>
              <a:ext cx="8576474" cy="857647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1" name="Oval 13"/>
            <p:cNvSpPr>
              <a:spLocks noChangeAspect="1" noChangeArrowheads="1"/>
            </p:cNvSpPr>
            <p:nvPr/>
          </p:nvSpPr>
          <p:spPr bwMode="auto">
            <a:xfrm>
              <a:off x="-3539103" y="331201"/>
              <a:ext cx="7623533" cy="7623529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2" name="Oval 16"/>
            <p:cNvSpPr>
              <a:spLocks noChangeAspect="1" noChangeArrowheads="1"/>
            </p:cNvSpPr>
            <p:nvPr/>
          </p:nvSpPr>
          <p:spPr bwMode="auto">
            <a:xfrm>
              <a:off x="-4492044" y="-621740"/>
              <a:ext cx="9529416" cy="9529412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" name="Gruppieren 384"/>
          <p:cNvGrpSpPr/>
          <p:nvPr/>
        </p:nvGrpSpPr>
        <p:grpSpPr>
          <a:xfrm>
            <a:off x="-3062632" y="-49765"/>
            <a:ext cx="6670591" cy="6670588"/>
            <a:chOff x="-3062632" y="807672"/>
            <a:chExt cx="6670591" cy="6670588"/>
          </a:xfrm>
        </p:grpSpPr>
        <p:sp>
          <p:nvSpPr>
            <p:cNvPr id="386" name="Oval 10"/>
            <p:cNvSpPr>
              <a:spLocks noChangeAspect="1" noChangeArrowheads="1"/>
            </p:cNvSpPr>
            <p:nvPr/>
          </p:nvSpPr>
          <p:spPr bwMode="auto">
            <a:xfrm>
              <a:off x="-2109690" y="1760613"/>
              <a:ext cx="4764708" cy="479993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7" name="Oval 11"/>
            <p:cNvSpPr>
              <a:spLocks noChangeAspect="1" noChangeArrowheads="1"/>
            </p:cNvSpPr>
            <p:nvPr/>
          </p:nvSpPr>
          <p:spPr bwMode="auto">
            <a:xfrm>
              <a:off x="-2586161" y="1284142"/>
              <a:ext cx="5717650" cy="5717647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8" name="Oval 14"/>
            <p:cNvSpPr>
              <a:spLocks noChangeAspect="1" noChangeArrowheads="1"/>
            </p:cNvSpPr>
            <p:nvPr/>
          </p:nvSpPr>
          <p:spPr bwMode="auto">
            <a:xfrm>
              <a:off x="-3062632" y="807672"/>
              <a:ext cx="6670591" cy="6670588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6" name="Gruppieren 379"/>
          <p:cNvGrpSpPr/>
          <p:nvPr/>
        </p:nvGrpSpPr>
        <p:grpSpPr>
          <a:xfrm>
            <a:off x="-1633220" y="1379647"/>
            <a:ext cx="3811766" cy="3811765"/>
            <a:chOff x="-1633220" y="2237084"/>
            <a:chExt cx="3811766" cy="3811765"/>
          </a:xfrm>
        </p:grpSpPr>
        <p:sp>
          <p:nvSpPr>
            <p:cNvPr id="381" name="Oval 6"/>
            <p:cNvSpPr>
              <a:spLocks noChangeAspect="1" noChangeArrowheads="1"/>
            </p:cNvSpPr>
            <p:nvPr/>
          </p:nvSpPr>
          <p:spPr bwMode="auto">
            <a:xfrm>
              <a:off x="-203807" y="3666495"/>
              <a:ext cx="952942" cy="95294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2" name="Oval 7"/>
            <p:cNvSpPr>
              <a:spLocks noChangeAspect="1" noChangeArrowheads="1"/>
            </p:cNvSpPr>
            <p:nvPr/>
          </p:nvSpPr>
          <p:spPr bwMode="auto">
            <a:xfrm>
              <a:off x="-680278" y="3190025"/>
              <a:ext cx="1905883" cy="1905882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3" name="Oval 8"/>
            <p:cNvSpPr>
              <a:spLocks noChangeAspect="1" noChangeArrowheads="1"/>
            </p:cNvSpPr>
            <p:nvPr/>
          </p:nvSpPr>
          <p:spPr bwMode="auto">
            <a:xfrm>
              <a:off x="-1156749" y="2713554"/>
              <a:ext cx="2858825" cy="285882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4" name="Oval 9"/>
            <p:cNvSpPr>
              <a:spLocks noChangeAspect="1" noChangeArrowheads="1"/>
            </p:cNvSpPr>
            <p:nvPr/>
          </p:nvSpPr>
          <p:spPr bwMode="auto">
            <a:xfrm>
              <a:off x="-1633220" y="2237084"/>
              <a:ext cx="3811766" cy="381176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47" name="Freeform 23"/>
          <p:cNvSpPr>
            <a:spLocks/>
          </p:cNvSpPr>
          <p:nvPr/>
        </p:nvSpPr>
        <p:spPr bwMode="auto">
          <a:xfrm>
            <a:off x="-4920378" y="2029018"/>
            <a:ext cx="14430138" cy="7222203"/>
          </a:xfrm>
          <a:custGeom>
            <a:avLst/>
            <a:gdLst/>
            <a:ahLst/>
            <a:cxnLst>
              <a:cxn ang="0">
                <a:pos x="0" y="7590"/>
              </a:cxn>
              <a:cxn ang="0">
                <a:pos x="15165" y="7575"/>
              </a:cxn>
              <a:cxn ang="0">
                <a:pos x="15075" y="4035"/>
              </a:cxn>
              <a:cxn ang="0">
                <a:pos x="765" y="0"/>
              </a:cxn>
              <a:cxn ang="0">
                <a:pos x="0" y="7590"/>
              </a:cxn>
            </a:cxnLst>
            <a:rect l="0" t="0" r="r" b="b"/>
            <a:pathLst>
              <a:path w="15165" h="7590">
                <a:moveTo>
                  <a:pt x="0" y="7590"/>
                </a:moveTo>
                <a:lnTo>
                  <a:pt x="15165" y="7575"/>
                </a:lnTo>
                <a:lnTo>
                  <a:pt x="15075" y="4035"/>
                </a:lnTo>
                <a:lnTo>
                  <a:pt x="765" y="0"/>
                </a:lnTo>
                <a:lnTo>
                  <a:pt x="0" y="75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-4634916" y="-2124462"/>
            <a:ext cx="13567090" cy="6808282"/>
          </a:xfrm>
          <a:custGeom>
            <a:avLst/>
            <a:gdLst/>
            <a:ahLst/>
            <a:cxnLst>
              <a:cxn ang="0">
                <a:pos x="0" y="7155"/>
              </a:cxn>
              <a:cxn ang="0">
                <a:pos x="14258" y="3128"/>
              </a:cxn>
              <a:cxn ang="0">
                <a:pos x="14220" y="0"/>
              </a:cxn>
              <a:cxn ang="0">
                <a:pos x="0" y="15"/>
              </a:cxn>
              <a:cxn ang="0">
                <a:pos x="0" y="7155"/>
              </a:cxn>
            </a:cxnLst>
            <a:rect l="0" t="0" r="r" b="b"/>
            <a:pathLst>
              <a:path w="14258" h="7155">
                <a:moveTo>
                  <a:pt x="0" y="7155"/>
                </a:moveTo>
                <a:lnTo>
                  <a:pt x="14258" y="3128"/>
                </a:lnTo>
                <a:lnTo>
                  <a:pt x="14220" y="0"/>
                </a:lnTo>
                <a:lnTo>
                  <a:pt x="0" y="15"/>
                </a:lnTo>
                <a:lnTo>
                  <a:pt x="0" y="715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 rot="20659014">
            <a:off x="1141897" y="2933934"/>
            <a:ext cx="978185" cy="147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Sonnensystem</a:t>
            </a:r>
          </a:p>
        </p:txBody>
      </p:sp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 rot="20659014">
            <a:off x="3514092" y="2207908"/>
            <a:ext cx="1375930" cy="161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Nahegelegene Sterne</a:t>
            </a:r>
          </a:p>
        </p:txBody>
      </p: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 rot="20659014">
            <a:off x="5130762" y="1852031"/>
            <a:ext cx="849727" cy="1189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Milchstraße</a:t>
            </a:r>
          </a:p>
        </p:txBody>
      </p:sp>
      <p:sp>
        <p:nvSpPr>
          <p:cNvPr id="1053" name="WordArt 29"/>
          <p:cNvSpPr>
            <a:spLocks noChangeArrowheads="1" noChangeShapeType="1" noTextEdit="1"/>
          </p:cNvSpPr>
          <p:nvPr/>
        </p:nvSpPr>
        <p:spPr bwMode="auto">
          <a:xfrm rot="20659014">
            <a:off x="6490516" y="1459996"/>
            <a:ext cx="946784" cy="115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 Galaxien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7156595" y="810093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9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5786374" y="1209741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4416154" y="1609388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174391" y="1994762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661439" y="2365864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-3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Grafik 43" descr="Die Erd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617" y="3116589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ext Box 37"/>
          <p:cNvSpPr txBox="1">
            <a:spLocks noChangeArrowheads="1"/>
          </p:cNvSpPr>
          <p:nvPr/>
        </p:nvSpPr>
        <p:spPr bwMode="auto">
          <a:xfrm>
            <a:off x="876417" y="3177529"/>
            <a:ext cx="1368318" cy="2930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Laufzeit</a:t>
            </a:r>
          </a:p>
        </p:txBody>
      </p:sp>
      <p:pic>
        <p:nvPicPr>
          <p:cNvPr id="212" name="Grafik 211"/>
          <p:cNvPicPr/>
          <p:nvPr/>
        </p:nvPicPr>
        <p:blipFill>
          <a:blip r:embed="rId4" cstate="print">
            <a:lum bright="83000" contrast="100000"/>
          </a:blip>
          <a:srcRect l="26750" t="8209" r="29238" b="11940"/>
          <a:stretch>
            <a:fillRect/>
          </a:stretch>
        </p:blipFill>
        <p:spPr bwMode="auto">
          <a:xfrm>
            <a:off x="2877953" y="2713535"/>
            <a:ext cx="616017" cy="67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222"/>
          <p:cNvGrpSpPr/>
          <p:nvPr/>
        </p:nvGrpSpPr>
        <p:grpSpPr>
          <a:xfrm>
            <a:off x="3668427" y="2371797"/>
            <a:ext cx="1227755" cy="2025123"/>
            <a:chOff x="3668427" y="3229234"/>
            <a:chExt cx="1227755" cy="2025123"/>
          </a:xfrm>
          <a:solidFill>
            <a:schemeClr val="tx1"/>
          </a:solidFill>
        </p:grpSpPr>
        <p:sp>
          <p:nvSpPr>
            <p:cNvPr id="224" name="Ellipse 223"/>
            <p:cNvSpPr>
              <a:spLocks noChangeAspect="1"/>
            </p:cNvSpPr>
            <p:nvPr/>
          </p:nvSpPr>
          <p:spPr bwMode="auto">
            <a:xfrm>
              <a:off x="3699943" y="34939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Ellipse 224"/>
            <p:cNvSpPr>
              <a:spLocks noChangeAspect="1"/>
            </p:cNvSpPr>
            <p:nvPr/>
          </p:nvSpPr>
          <p:spPr bwMode="auto">
            <a:xfrm>
              <a:off x="4204210" y="383435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Ellipse 225"/>
            <p:cNvSpPr>
              <a:spLocks noChangeAspect="1"/>
            </p:cNvSpPr>
            <p:nvPr/>
          </p:nvSpPr>
          <p:spPr bwMode="auto">
            <a:xfrm>
              <a:off x="3917407" y="359482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7" name="Ellipse 226"/>
            <p:cNvSpPr>
              <a:spLocks noChangeAspect="1"/>
            </p:cNvSpPr>
            <p:nvPr/>
          </p:nvSpPr>
          <p:spPr bwMode="auto">
            <a:xfrm>
              <a:off x="3718853" y="382174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8" name="Ellipse 227"/>
            <p:cNvSpPr>
              <a:spLocks noChangeAspect="1"/>
            </p:cNvSpPr>
            <p:nvPr/>
          </p:nvSpPr>
          <p:spPr bwMode="auto">
            <a:xfrm>
              <a:off x="3753522" y="411799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Ellipse 228"/>
            <p:cNvSpPr>
              <a:spLocks noChangeAspect="1"/>
            </p:cNvSpPr>
            <p:nvPr/>
          </p:nvSpPr>
          <p:spPr bwMode="auto">
            <a:xfrm>
              <a:off x="4156934" y="336160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Ellipse 229"/>
            <p:cNvSpPr>
              <a:spLocks noChangeAspect="1"/>
            </p:cNvSpPr>
            <p:nvPr/>
          </p:nvSpPr>
          <p:spPr bwMode="auto">
            <a:xfrm>
              <a:off x="4289302" y="367361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Ellipse 230"/>
            <p:cNvSpPr>
              <a:spLocks noChangeAspect="1"/>
            </p:cNvSpPr>
            <p:nvPr/>
          </p:nvSpPr>
          <p:spPr bwMode="auto">
            <a:xfrm>
              <a:off x="4557194" y="323868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Ellipse 231"/>
            <p:cNvSpPr>
              <a:spLocks noChangeAspect="1"/>
            </p:cNvSpPr>
            <p:nvPr/>
          </p:nvSpPr>
          <p:spPr bwMode="auto">
            <a:xfrm>
              <a:off x="4579255" y="35160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Ellipse 232"/>
            <p:cNvSpPr>
              <a:spLocks noChangeAspect="1"/>
            </p:cNvSpPr>
            <p:nvPr/>
          </p:nvSpPr>
          <p:spPr bwMode="auto">
            <a:xfrm>
              <a:off x="4799871" y="32292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Ellipse 233"/>
            <p:cNvSpPr>
              <a:spLocks noChangeAspect="1"/>
            </p:cNvSpPr>
            <p:nvPr/>
          </p:nvSpPr>
          <p:spPr bwMode="auto">
            <a:xfrm>
              <a:off x="4837691" y="364525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5" name="Ellipse 234"/>
            <p:cNvSpPr>
              <a:spLocks noChangeAspect="1"/>
            </p:cNvSpPr>
            <p:nvPr/>
          </p:nvSpPr>
          <p:spPr bwMode="auto">
            <a:xfrm>
              <a:off x="4676956" y="387532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6" name="Ellipse 235"/>
            <p:cNvSpPr>
              <a:spLocks noChangeAspect="1"/>
            </p:cNvSpPr>
            <p:nvPr/>
          </p:nvSpPr>
          <p:spPr bwMode="auto">
            <a:xfrm>
              <a:off x="4100205" y="470420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Ellipse 236"/>
            <p:cNvSpPr>
              <a:spLocks noChangeAspect="1"/>
            </p:cNvSpPr>
            <p:nvPr/>
          </p:nvSpPr>
          <p:spPr bwMode="auto">
            <a:xfrm>
              <a:off x="4342882" y="46947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Ellipse 237"/>
            <p:cNvSpPr>
              <a:spLocks noChangeAspect="1"/>
            </p:cNvSpPr>
            <p:nvPr/>
          </p:nvSpPr>
          <p:spPr bwMode="auto">
            <a:xfrm>
              <a:off x="4191602" y="48901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Ellipse 238"/>
            <p:cNvSpPr>
              <a:spLocks noChangeAspect="1"/>
            </p:cNvSpPr>
            <p:nvPr/>
          </p:nvSpPr>
          <p:spPr bwMode="auto">
            <a:xfrm>
              <a:off x="4330276" y="510131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0" name="Ellipse 239"/>
            <p:cNvSpPr>
              <a:spLocks noChangeAspect="1"/>
            </p:cNvSpPr>
            <p:nvPr/>
          </p:nvSpPr>
          <p:spPr bwMode="auto">
            <a:xfrm>
              <a:off x="3923712" y="481766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Ellipse 240"/>
            <p:cNvSpPr>
              <a:spLocks noChangeAspect="1"/>
            </p:cNvSpPr>
            <p:nvPr/>
          </p:nvSpPr>
          <p:spPr bwMode="auto">
            <a:xfrm>
              <a:off x="3725157" y="485548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2" name="Ellipse 241"/>
            <p:cNvSpPr>
              <a:spLocks noChangeAspect="1"/>
            </p:cNvSpPr>
            <p:nvPr/>
          </p:nvSpPr>
          <p:spPr bwMode="auto">
            <a:xfrm>
              <a:off x="3832313" y="467584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3" name="Ellipse 242"/>
            <p:cNvSpPr>
              <a:spLocks noChangeAspect="1"/>
            </p:cNvSpPr>
            <p:nvPr/>
          </p:nvSpPr>
          <p:spPr bwMode="auto">
            <a:xfrm>
              <a:off x="3668427" y="497209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4" name="Ellipse 243"/>
            <p:cNvSpPr>
              <a:spLocks noChangeAspect="1"/>
            </p:cNvSpPr>
            <p:nvPr/>
          </p:nvSpPr>
          <p:spPr bwMode="auto">
            <a:xfrm>
              <a:off x="3838617" y="505719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5" name="Ellipse 244"/>
            <p:cNvSpPr>
              <a:spLocks noChangeAspect="1"/>
            </p:cNvSpPr>
            <p:nvPr/>
          </p:nvSpPr>
          <p:spPr bwMode="auto">
            <a:xfrm>
              <a:off x="4645440" y="468529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6" name="Ellipse 245"/>
            <p:cNvSpPr>
              <a:spLocks noChangeAspect="1"/>
            </p:cNvSpPr>
            <p:nvPr/>
          </p:nvSpPr>
          <p:spPr bwMode="auto">
            <a:xfrm>
              <a:off x="4642288" y="49815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7" name="Ellipse 246"/>
            <p:cNvSpPr>
              <a:spLocks noChangeAspect="1"/>
            </p:cNvSpPr>
            <p:nvPr/>
          </p:nvSpPr>
          <p:spPr bwMode="auto">
            <a:xfrm>
              <a:off x="4872358" y="489330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8" name="Ellipse 247"/>
            <p:cNvSpPr>
              <a:spLocks noChangeAspect="1"/>
            </p:cNvSpPr>
            <p:nvPr/>
          </p:nvSpPr>
          <p:spPr bwMode="auto">
            <a:xfrm>
              <a:off x="4052928" y="512652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9" name="Ellipse 248"/>
            <p:cNvSpPr>
              <a:spLocks noChangeAspect="1"/>
            </p:cNvSpPr>
            <p:nvPr/>
          </p:nvSpPr>
          <p:spPr bwMode="auto">
            <a:xfrm>
              <a:off x="4557193" y="52305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0" name="Ellipse 249"/>
            <p:cNvSpPr>
              <a:spLocks noChangeAspect="1"/>
            </p:cNvSpPr>
            <p:nvPr/>
          </p:nvSpPr>
          <p:spPr bwMode="auto">
            <a:xfrm>
              <a:off x="3968394" y="419307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1" name="Ellipse 250"/>
            <p:cNvSpPr>
              <a:spLocks noChangeAspect="1"/>
            </p:cNvSpPr>
            <p:nvPr/>
          </p:nvSpPr>
          <p:spPr bwMode="auto">
            <a:xfrm>
              <a:off x="3786720" y="442125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2" name="Ellipse 251"/>
            <p:cNvSpPr>
              <a:spLocks noChangeAspect="1"/>
            </p:cNvSpPr>
            <p:nvPr/>
          </p:nvSpPr>
          <p:spPr bwMode="auto">
            <a:xfrm>
              <a:off x="4309683" y="425793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3" name="Ellipse 252"/>
            <p:cNvSpPr>
              <a:spLocks noChangeAspect="1"/>
            </p:cNvSpPr>
            <p:nvPr/>
          </p:nvSpPr>
          <p:spPr bwMode="auto">
            <a:xfrm>
              <a:off x="4413689" y="401210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4" name="Ellipse 253"/>
            <p:cNvSpPr>
              <a:spLocks noChangeAspect="1"/>
            </p:cNvSpPr>
            <p:nvPr/>
          </p:nvSpPr>
          <p:spPr bwMode="auto">
            <a:xfrm>
              <a:off x="4815420" y="44069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5" name="Ellipse 254"/>
            <p:cNvSpPr>
              <a:spLocks noChangeAspect="1"/>
            </p:cNvSpPr>
            <p:nvPr/>
          </p:nvSpPr>
          <p:spPr bwMode="auto">
            <a:xfrm>
              <a:off x="4791117" y="41263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Ellipse 255"/>
            <p:cNvSpPr>
              <a:spLocks noChangeAspect="1"/>
            </p:cNvSpPr>
            <p:nvPr/>
          </p:nvSpPr>
          <p:spPr bwMode="auto">
            <a:xfrm>
              <a:off x="4410537" y="442496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Ellipse 256"/>
            <p:cNvSpPr>
              <a:spLocks noChangeAspect="1"/>
            </p:cNvSpPr>
            <p:nvPr/>
          </p:nvSpPr>
          <p:spPr bwMode="auto">
            <a:xfrm>
              <a:off x="4580727" y="451006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uppieren 258"/>
          <p:cNvGrpSpPr/>
          <p:nvPr/>
        </p:nvGrpSpPr>
        <p:grpSpPr>
          <a:xfrm>
            <a:off x="4985819" y="1955776"/>
            <a:ext cx="1386809" cy="2825647"/>
            <a:chOff x="4985819" y="2813213"/>
            <a:chExt cx="1386809" cy="2825647"/>
          </a:xfrm>
          <a:solidFill>
            <a:schemeClr val="tx1"/>
          </a:solidFill>
        </p:grpSpPr>
        <p:sp>
          <p:nvSpPr>
            <p:cNvPr id="260" name="Ellipse 259"/>
            <p:cNvSpPr>
              <a:spLocks noChangeAspect="1"/>
            </p:cNvSpPr>
            <p:nvPr/>
          </p:nvSpPr>
          <p:spPr bwMode="auto">
            <a:xfrm>
              <a:off x="5184374" y="469159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1" name="Ellipse 260"/>
            <p:cNvSpPr>
              <a:spLocks noChangeAspect="1"/>
            </p:cNvSpPr>
            <p:nvPr/>
          </p:nvSpPr>
          <p:spPr bwMode="auto">
            <a:xfrm>
              <a:off x="5004729" y="30590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2" name="Ellipse 261"/>
            <p:cNvSpPr>
              <a:spLocks noChangeAspect="1"/>
            </p:cNvSpPr>
            <p:nvPr/>
          </p:nvSpPr>
          <p:spPr bwMode="auto">
            <a:xfrm>
              <a:off x="5278923" y="345930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3" name="Ellipse 262"/>
            <p:cNvSpPr>
              <a:spLocks noChangeAspect="1"/>
            </p:cNvSpPr>
            <p:nvPr/>
          </p:nvSpPr>
          <p:spPr bwMode="auto">
            <a:xfrm>
              <a:off x="5247406" y="304959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4" name="Ellipse 263"/>
            <p:cNvSpPr>
              <a:spLocks noChangeAspect="1"/>
            </p:cNvSpPr>
            <p:nvPr/>
          </p:nvSpPr>
          <p:spPr bwMode="auto">
            <a:xfrm>
              <a:off x="5083520" y="33458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5" name="Ellipse 264"/>
            <p:cNvSpPr>
              <a:spLocks noChangeAspect="1"/>
            </p:cNvSpPr>
            <p:nvPr/>
          </p:nvSpPr>
          <p:spPr bwMode="auto">
            <a:xfrm>
              <a:off x="5152857" y="379653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6" name="Ellipse 265"/>
            <p:cNvSpPr>
              <a:spLocks noChangeAspect="1"/>
            </p:cNvSpPr>
            <p:nvPr/>
          </p:nvSpPr>
          <p:spPr bwMode="auto">
            <a:xfrm>
              <a:off x="5581480" y="304643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7" name="Ellipse 266"/>
            <p:cNvSpPr>
              <a:spLocks noChangeAspect="1"/>
            </p:cNvSpPr>
            <p:nvPr/>
          </p:nvSpPr>
          <p:spPr bwMode="auto">
            <a:xfrm>
              <a:off x="5764277" y="362634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8" name="Ellipse 267"/>
            <p:cNvSpPr>
              <a:spLocks noChangeAspect="1"/>
            </p:cNvSpPr>
            <p:nvPr/>
          </p:nvSpPr>
          <p:spPr bwMode="auto">
            <a:xfrm>
              <a:off x="5631907" y="33584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9" name="Ellipse 268"/>
            <p:cNvSpPr>
              <a:spLocks noChangeAspect="1"/>
            </p:cNvSpPr>
            <p:nvPr/>
          </p:nvSpPr>
          <p:spPr bwMode="auto">
            <a:xfrm>
              <a:off x="5647666" y="387532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0" name="Ellipse 269"/>
            <p:cNvSpPr>
              <a:spLocks noChangeAspect="1"/>
            </p:cNvSpPr>
            <p:nvPr/>
          </p:nvSpPr>
          <p:spPr bwMode="auto">
            <a:xfrm>
              <a:off x="5811552" y="379653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1" name="Ellipse 270"/>
            <p:cNvSpPr>
              <a:spLocks noChangeAspect="1"/>
            </p:cNvSpPr>
            <p:nvPr/>
          </p:nvSpPr>
          <p:spPr bwMode="auto">
            <a:xfrm>
              <a:off x="5928163" y="284157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2" name="Ellipse 271"/>
            <p:cNvSpPr>
              <a:spLocks noChangeAspect="1"/>
            </p:cNvSpPr>
            <p:nvPr/>
          </p:nvSpPr>
          <p:spPr bwMode="auto">
            <a:xfrm>
              <a:off x="6148778" y="281321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3" name="Ellipse 272"/>
            <p:cNvSpPr>
              <a:spLocks noChangeAspect="1"/>
            </p:cNvSpPr>
            <p:nvPr/>
          </p:nvSpPr>
          <p:spPr bwMode="auto">
            <a:xfrm>
              <a:off x="5984892" y="301807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4" name="Ellipse 273"/>
            <p:cNvSpPr>
              <a:spLocks noChangeAspect="1"/>
            </p:cNvSpPr>
            <p:nvPr/>
          </p:nvSpPr>
          <p:spPr bwMode="auto">
            <a:xfrm>
              <a:off x="6038470" y="355070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5" name="Ellipse 274"/>
            <p:cNvSpPr>
              <a:spLocks noChangeAspect="1"/>
            </p:cNvSpPr>
            <p:nvPr/>
          </p:nvSpPr>
          <p:spPr bwMode="auto">
            <a:xfrm>
              <a:off x="6252784" y="298970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6" name="Ellipse 275"/>
            <p:cNvSpPr>
              <a:spLocks noChangeAspect="1"/>
            </p:cNvSpPr>
            <p:nvPr/>
          </p:nvSpPr>
          <p:spPr bwMode="auto">
            <a:xfrm>
              <a:off x="6142476" y="33048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7" name="Ellipse 276"/>
            <p:cNvSpPr>
              <a:spLocks noChangeAspect="1"/>
            </p:cNvSpPr>
            <p:nvPr/>
          </p:nvSpPr>
          <p:spPr bwMode="auto">
            <a:xfrm>
              <a:off x="6237026" y="357591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8" name="Ellipse 277"/>
            <p:cNvSpPr>
              <a:spLocks noChangeAspect="1"/>
            </p:cNvSpPr>
            <p:nvPr/>
          </p:nvSpPr>
          <p:spPr bwMode="auto">
            <a:xfrm>
              <a:off x="6303210" y="342148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9" name="Ellipse 278"/>
            <p:cNvSpPr>
              <a:spLocks noChangeAspect="1"/>
            </p:cNvSpPr>
            <p:nvPr/>
          </p:nvSpPr>
          <p:spPr bwMode="auto">
            <a:xfrm>
              <a:off x="6139324" y="371773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0" name="Ellipse 279"/>
            <p:cNvSpPr>
              <a:spLocks noChangeAspect="1"/>
            </p:cNvSpPr>
            <p:nvPr/>
          </p:nvSpPr>
          <p:spPr bwMode="auto">
            <a:xfrm>
              <a:off x="6309514" y="38028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1" name="Ellipse 280"/>
            <p:cNvSpPr>
              <a:spLocks noChangeAspect="1"/>
            </p:cNvSpPr>
            <p:nvPr/>
          </p:nvSpPr>
          <p:spPr bwMode="auto">
            <a:xfrm>
              <a:off x="5026790" y="487439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2" name="Ellipse 281"/>
            <p:cNvSpPr>
              <a:spLocks noChangeAspect="1"/>
            </p:cNvSpPr>
            <p:nvPr/>
          </p:nvSpPr>
          <p:spPr bwMode="auto">
            <a:xfrm>
              <a:off x="5219041" y="541963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3" name="Ellipse 282"/>
            <p:cNvSpPr>
              <a:spLocks noChangeAspect="1"/>
            </p:cNvSpPr>
            <p:nvPr/>
          </p:nvSpPr>
          <p:spPr bwMode="auto">
            <a:xfrm>
              <a:off x="5329349" y="492167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4" name="Ellipse 283"/>
            <p:cNvSpPr>
              <a:spLocks noChangeAspect="1"/>
            </p:cNvSpPr>
            <p:nvPr/>
          </p:nvSpPr>
          <p:spPr bwMode="auto">
            <a:xfrm>
              <a:off x="4985819" y="531877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5" name="Ellipse 284"/>
            <p:cNvSpPr>
              <a:spLocks noChangeAspect="1"/>
            </p:cNvSpPr>
            <p:nvPr/>
          </p:nvSpPr>
          <p:spPr bwMode="auto">
            <a:xfrm>
              <a:off x="5285227" y="514228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6" name="Ellipse 285"/>
            <p:cNvSpPr>
              <a:spLocks noChangeAspect="1"/>
            </p:cNvSpPr>
            <p:nvPr/>
          </p:nvSpPr>
          <p:spPr bwMode="auto">
            <a:xfrm>
              <a:off x="5594087" y="479560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7" name="Ellipse 286"/>
            <p:cNvSpPr>
              <a:spLocks noChangeAspect="1"/>
            </p:cNvSpPr>
            <p:nvPr/>
          </p:nvSpPr>
          <p:spPr bwMode="auto">
            <a:xfrm>
              <a:off x="5861979" y="477669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8" name="Ellipse 287"/>
            <p:cNvSpPr>
              <a:spLocks noChangeAspect="1"/>
            </p:cNvSpPr>
            <p:nvPr/>
          </p:nvSpPr>
          <p:spPr bwMode="auto">
            <a:xfrm>
              <a:off x="5568874" y="490276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9" name="Ellipse 288"/>
            <p:cNvSpPr>
              <a:spLocks noChangeAspect="1"/>
            </p:cNvSpPr>
            <p:nvPr/>
          </p:nvSpPr>
          <p:spPr bwMode="auto">
            <a:xfrm>
              <a:off x="5531055" y="519271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0" name="Ellipse 289"/>
            <p:cNvSpPr>
              <a:spLocks noChangeAspect="1"/>
            </p:cNvSpPr>
            <p:nvPr/>
          </p:nvSpPr>
          <p:spPr bwMode="auto">
            <a:xfrm>
              <a:off x="5622453" y="547321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1" name="Ellipse 290"/>
            <p:cNvSpPr>
              <a:spLocks noChangeAspect="1"/>
            </p:cNvSpPr>
            <p:nvPr/>
          </p:nvSpPr>
          <p:spPr bwMode="auto">
            <a:xfrm>
              <a:off x="6348804" y="451861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2" name="Ellipse 291"/>
            <p:cNvSpPr>
              <a:spLocks noChangeAspect="1"/>
            </p:cNvSpPr>
            <p:nvPr/>
          </p:nvSpPr>
          <p:spPr bwMode="auto">
            <a:xfrm>
              <a:off x="6277998" y="49815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3" name="Ellipse 292"/>
            <p:cNvSpPr>
              <a:spLocks noChangeAspect="1"/>
            </p:cNvSpPr>
            <p:nvPr/>
          </p:nvSpPr>
          <p:spPr bwMode="auto">
            <a:xfrm>
              <a:off x="6120415" y="561503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4" name="Ellipse 293"/>
            <p:cNvSpPr>
              <a:spLocks noChangeAspect="1"/>
            </p:cNvSpPr>
            <p:nvPr/>
          </p:nvSpPr>
          <p:spPr bwMode="auto">
            <a:xfrm>
              <a:off x="5962832" y="535975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5" name="Ellipse 294"/>
            <p:cNvSpPr>
              <a:spLocks noChangeAspect="1"/>
            </p:cNvSpPr>
            <p:nvPr/>
          </p:nvSpPr>
          <p:spPr bwMode="auto">
            <a:xfrm>
              <a:off x="6054231" y="509501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6" name="Ellipse 295"/>
            <p:cNvSpPr>
              <a:spLocks noChangeAspect="1"/>
            </p:cNvSpPr>
            <p:nvPr/>
          </p:nvSpPr>
          <p:spPr bwMode="auto">
            <a:xfrm>
              <a:off x="6114671" y="414363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7" name="Ellipse 296"/>
            <p:cNvSpPr>
              <a:spLocks noChangeAspect="1"/>
            </p:cNvSpPr>
            <p:nvPr/>
          </p:nvSpPr>
          <p:spPr bwMode="auto">
            <a:xfrm>
              <a:off x="6290114" y="398590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8" name="Ellipse 297"/>
            <p:cNvSpPr>
              <a:spLocks noChangeAspect="1"/>
            </p:cNvSpPr>
            <p:nvPr/>
          </p:nvSpPr>
          <p:spPr bwMode="auto">
            <a:xfrm>
              <a:off x="6251314" y="426647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9" name="Ellipse 298"/>
            <p:cNvSpPr>
              <a:spLocks noChangeAspect="1"/>
            </p:cNvSpPr>
            <p:nvPr/>
          </p:nvSpPr>
          <p:spPr bwMode="auto">
            <a:xfrm>
              <a:off x="6317498" y="411204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0" name="Ellipse 299"/>
            <p:cNvSpPr>
              <a:spLocks noChangeAspect="1"/>
            </p:cNvSpPr>
            <p:nvPr/>
          </p:nvSpPr>
          <p:spPr bwMode="auto">
            <a:xfrm>
              <a:off x="6153612" y="440830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1" name="Ellipse 300"/>
            <p:cNvSpPr>
              <a:spLocks noChangeAspect="1"/>
            </p:cNvSpPr>
            <p:nvPr/>
          </p:nvSpPr>
          <p:spPr bwMode="auto">
            <a:xfrm>
              <a:off x="6130921" y="457673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2" name="Ellipse 301"/>
            <p:cNvSpPr>
              <a:spLocks noChangeAspect="1"/>
            </p:cNvSpPr>
            <p:nvPr/>
          </p:nvSpPr>
          <p:spPr bwMode="auto">
            <a:xfrm>
              <a:off x="5745577" y="43198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3" name="Ellipse 302"/>
            <p:cNvSpPr>
              <a:spLocks noChangeAspect="1"/>
            </p:cNvSpPr>
            <p:nvPr/>
          </p:nvSpPr>
          <p:spPr bwMode="auto">
            <a:xfrm>
              <a:off x="5685277" y="406210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4" name="Ellipse 303"/>
            <p:cNvSpPr>
              <a:spLocks noChangeAspect="1"/>
            </p:cNvSpPr>
            <p:nvPr/>
          </p:nvSpPr>
          <p:spPr bwMode="auto">
            <a:xfrm>
              <a:off x="5222615" y="402359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5" name="Ellipse 304"/>
            <p:cNvSpPr>
              <a:spLocks noChangeAspect="1"/>
            </p:cNvSpPr>
            <p:nvPr/>
          </p:nvSpPr>
          <p:spPr bwMode="auto">
            <a:xfrm>
              <a:off x="5846011" y="417872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6" name="Ellipse 305"/>
            <p:cNvSpPr>
              <a:spLocks noChangeAspect="1"/>
            </p:cNvSpPr>
            <p:nvPr/>
          </p:nvSpPr>
          <p:spPr bwMode="auto">
            <a:xfrm>
              <a:off x="5682125" y="447497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7" name="Ellipse 306"/>
            <p:cNvSpPr>
              <a:spLocks noChangeAspect="1"/>
            </p:cNvSpPr>
            <p:nvPr/>
          </p:nvSpPr>
          <p:spPr bwMode="auto">
            <a:xfrm>
              <a:off x="5768971" y="46410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8" name="Ellipse 307"/>
            <p:cNvSpPr>
              <a:spLocks noChangeAspect="1"/>
            </p:cNvSpPr>
            <p:nvPr/>
          </p:nvSpPr>
          <p:spPr bwMode="auto">
            <a:xfrm>
              <a:off x="5124070" y="425316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9" name="Ellipse 308"/>
            <p:cNvSpPr>
              <a:spLocks noChangeAspect="1"/>
            </p:cNvSpPr>
            <p:nvPr/>
          </p:nvSpPr>
          <p:spPr bwMode="auto">
            <a:xfrm>
              <a:off x="5388810" y="41239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0" name="Ellipse 309"/>
            <p:cNvSpPr>
              <a:spLocks noChangeAspect="1"/>
            </p:cNvSpPr>
            <p:nvPr/>
          </p:nvSpPr>
          <p:spPr bwMode="auto">
            <a:xfrm>
              <a:off x="5224924" y="442020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1" name="Ellipse 310"/>
            <p:cNvSpPr>
              <a:spLocks noChangeAspect="1"/>
            </p:cNvSpPr>
            <p:nvPr/>
          </p:nvSpPr>
          <p:spPr bwMode="auto">
            <a:xfrm>
              <a:off x="5426070" y="44362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uppieren 311"/>
          <p:cNvGrpSpPr/>
          <p:nvPr/>
        </p:nvGrpSpPr>
        <p:grpSpPr>
          <a:xfrm>
            <a:off x="6371012" y="1578647"/>
            <a:ext cx="1357756" cy="3566593"/>
            <a:chOff x="6371012" y="2436084"/>
            <a:chExt cx="1357756" cy="3566593"/>
          </a:xfrm>
        </p:grpSpPr>
        <p:sp>
          <p:nvSpPr>
            <p:cNvPr id="313" name="Oval 42"/>
            <p:cNvSpPr>
              <a:spLocks noChangeArrowheads="1"/>
            </p:cNvSpPr>
            <p:nvPr/>
          </p:nvSpPr>
          <p:spPr bwMode="auto">
            <a:xfrm rot="19462094">
              <a:off x="6371012" y="5635136"/>
              <a:ext cx="201706" cy="819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4" name="Oval 42"/>
            <p:cNvSpPr>
              <a:spLocks noChangeArrowheads="1"/>
            </p:cNvSpPr>
            <p:nvPr/>
          </p:nvSpPr>
          <p:spPr bwMode="auto">
            <a:xfrm rot="21433696">
              <a:off x="7527062" y="4828037"/>
              <a:ext cx="201706" cy="13951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5" name="Oval 42"/>
            <p:cNvSpPr>
              <a:spLocks noChangeArrowheads="1"/>
            </p:cNvSpPr>
            <p:nvPr/>
          </p:nvSpPr>
          <p:spPr bwMode="auto">
            <a:xfrm rot="1955223">
              <a:off x="7001747" y="3349248"/>
              <a:ext cx="94906" cy="11254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6" name="Oval 42"/>
            <p:cNvSpPr>
              <a:spLocks noChangeArrowheads="1"/>
            </p:cNvSpPr>
            <p:nvPr/>
          </p:nvSpPr>
          <p:spPr bwMode="auto">
            <a:xfrm rot="5400000">
              <a:off x="6904945" y="5726422"/>
              <a:ext cx="201706" cy="6051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7" name="Oval 42"/>
            <p:cNvSpPr>
              <a:spLocks noChangeArrowheads="1"/>
            </p:cNvSpPr>
            <p:nvPr/>
          </p:nvSpPr>
          <p:spPr bwMode="auto">
            <a:xfrm rot="21433696">
              <a:off x="6413268" y="2799275"/>
              <a:ext cx="301479" cy="62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8" name="Oval 42"/>
            <p:cNvSpPr>
              <a:spLocks noChangeArrowheads="1"/>
            </p:cNvSpPr>
            <p:nvPr/>
          </p:nvSpPr>
          <p:spPr bwMode="auto">
            <a:xfrm rot="21433696">
              <a:off x="6752320" y="3847961"/>
              <a:ext cx="73161" cy="634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9" name="Oval 42"/>
            <p:cNvSpPr>
              <a:spLocks noChangeArrowheads="1"/>
            </p:cNvSpPr>
            <p:nvPr/>
          </p:nvSpPr>
          <p:spPr bwMode="auto">
            <a:xfrm rot="7358131">
              <a:off x="7282486" y="2561385"/>
              <a:ext cx="352866" cy="10226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6543234" y="3141351"/>
              <a:ext cx="248485" cy="135158"/>
              <a:chOff x="11925" y="8490"/>
              <a:chExt cx="3534" cy="2865"/>
            </a:xfrm>
          </p:grpSpPr>
          <p:sp>
            <p:nvSpPr>
              <p:cNvPr id="347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8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9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 rot="17936281">
              <a:off x="6603116" y="4836576"/>
              <a:ext cx="147630" cy="170190"/>
              <a:chOff x="11925" y="8490"/>
              <a:chExt cx="3534" cy="2865"/>
            </a:xfrm>
          </p:grpSpPr>
          <p:sp>
            <p:nvSpPr>
              <p:cNvPr id="341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2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3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 rot="2553456">
              <a:off x="6999454" y="5248554"/>
              <a:ext cx="248485" cy="67639"/>
              <a:chOff x="11925" y="8490"/>
              <a:chExt cx="3534" cy="2865"/>
            </a:xfrm>
          </p:grpSpPr>
          <p:sp>
            <p:nvSpPr>
              <p:cNvPr id="338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9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0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6984465" y="2747032"/>
              <a:ext cx="128720" cy="176493"/>
              <a:chOff x="11925" y="8490"/>
              <a:chExt cx="3534" cy="2865"/>
            </a:xfrm>
          </p:grpSpPr>
          <p:sp>
            <p:nvSpPr>
              <p:cNvPr id="335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6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7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 rot="5400000">
              <a:off x="7372448" y="5847685"/>
              <a:ext cx="133491" cy="176493"/>
              <a:chOff x="18593" y="9418"/>
              <a:chExt cx="3665" cy="2865"/>
            </a:xfrm>
          </p:grpSpPr>
          <p:sp>
            <p:nvSpPr>
              <p:cNvPr id="332" name="Oval 44"/>
              <p:cNvSpPr>
                <a:spLocks noChangeArrowheads="1"/>
              </p:cNvSpPr>
              <p:nvPr/>
            </p:nvSpPr>
            <p:spPr bwMode="auto">
              <a:xfrm>
                <a:off x="19778" y="10431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3" name="Freeform 45"/>
              <p:cNvSpPr>
                <a:spLocks/>
              </p:cNvSpPr>
              <p:nvPr/>
            </p:nvSpPr>
            <p:spPr bwMode="auto">
              <a:xfrm rot="10800000">
                <a:off x="18593" y="10633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4" name="Freeform 46"/>
              <p:cNvSpPr>
                <a:spLocks/>
              </p:cNvSpPr>
              <p:nvPr/>
            </p:nvSpPr>
            <p:spPr bwMode="auto">
              <a:xfrm>
                <a:off x="19279" y="9418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5" name="Group 43"/>
            <p:cNvGrpSpPr>
              <a:grpSpLocks/>
            </p:cNvGrpSpPr>
            <p:nvPr/>
          </p:nvGrpSpPr>
          <p:grpSpPr bwMode="auto">
            <a:xfrm rot="2921331" flipV="1">
              <a:off x="6486148" y="4282985"/>
              <a:ext cx="399190" cy="133216"/>
              <a:chOff x="11925" y="8490"/>
              <a:chExt cx="3534" cy="2865"/>
            </a:xfrm>
          </p:grpSpPr>
          <p:sp>
            <p:nvSpPr>
              <p:cNvPr id="329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0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1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327" name="Oval 42"/>
            <p:cNvSpPr>
              <a:spLocks noChangeArrowheads="1"/>
            </p:cNvSpPr>
            <p:nvPr/>
          </p:nvSpPr>
          <p:spPr bwMode="auto">
            <a:xfrm rot="19203419">
              <a:off x="7046932" y="4356963"/>
              <a:ext cx="301479" cy="62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8" name="Oval 42"/>
            <p:cNvSpPr>
              <a:spLocks noChangeArrowheads="1"/>
            </p:cNvSpPr>
            <p:nvPr/>
          </p:nvSpPr>
          <p:spPr bwMode="auto">
            <a:xfrm rot="2071409">
              <a:off x="7063478" y="3783776"/>
              <a:ext cx="198163" cy="16693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05" name="Text Box 40"/>
          <p:cNvSpPr txBox="1">
            <a:spLocks noChangeArrowheads="1"/>
          </p:cNvSpPr>
          <p:nvPr/>
        </p:nvSpPr>
        <p:spPr bwMode="auto">
          <a:xfrm>
            <a:off x="5784472" y="3468701"/>
            <a:ext cx="1794609" cy="312106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Cepheiden</a:t>
            </a:r>
            <a:endParaRPr kumimoji="0" lang="de-DE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Text Box 39"/>
          <p:cNvSpPr txBox="1">
            <a:spLocks noChangeArrowheads="1"/>
          </p:cNvSpPr>
          <p:nvPr/>
        </p:nvSpPr>
        <p:spPr bwMode="auto">
          <a:xfrm>
            <a:off x="4252489" y="3159450"/>
            <a:ext cx="2522539" cy="314009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Hauptreihenanpassung</a:t>
            </a:r>
            <a:endParaRPr kumimoji="0" lang="de-DE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 Box 38"/>
          <p:cNvSpPr txBox="1">
            <a:spLocks noChangeArrowheads="1"/>
          </p:cNvSpPr>
          <p:nvPr/>
        </p:nvSpPr>
        <p:spPr bwMode="auto">
          <a:xfrm>
            <a:off x="1986867" y="3472507"/>
            <a:ext cx="3272354" cy="30639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Parallaxe</a:t>
            </a:r>
          </a:p>
        </p:txBody>
      </p:sp>
      <p:pic>
        <p:nvPicPr>
          <p:cNvPr id="210" name="Grafik 209"/>
          <p:cNvPicPr/>
          <p:nvPr/>
        </p:nvPicPr>
        <p:blipFill>
          <a:blip r:embed="rId5" cstate="print">
            <a:lum bright="75000" contrast="100000"/>
          </a:blip>
          <a:srcRect l="6299" r="9445"/>
          <a:stretch>
            <a:fillRect/>
          </a:stretch>
        </p:blipFill>
        <p:spPr bwMode="auto">
          <a:xfrm>
            <a:off x="4706754" y="2369461"/>
            <a:ext cx="1029903" cy="6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8" name="Gruppieren 257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grpSp>
          <p:nvGrpSpPr>
            <p:cNvPr id="259" name="Gruppieren 60"/>
            <p:cNvGrpSpPr/>
            <p:nvPr/>
          </p:nvGrpSpPr>
          <p:grpSpPr>
            <a:xfrm>
              <a:off x="0" y="0"/>
              <a:ext cx="9144000" cy="6871954"/>
              <a:chOff x="0" y="0"/>
              <a:chExt cx="9144000" cy="6871954"/>
            </a:xfrm>
          </p:grpSpPr>
          <p:pic>
            <p:nvPicPr>
              <p:cNvPr id="367" name="Grafik 366" descr="Rahmen Astronomie unten.pn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368" name="Grafik 367" descr="Rahmen Astronomie oben.png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369" name="Textfeld 368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3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S. Hanssen</a:t>
                </a:r>
              </a:p>
            </p:txBody>
          </p:sp>
          <p:sp>
            <p:nvSpPr>
              <p:cNvPr id="370" name="Rechteck 369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366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371" name="Grafik 370"/>
              <p:cNvPicPr>
                <a:picLocks noChangeAspect="1"/>
              </p:cNvPicPr>
              <p:nvPr/>
            </p:nvPicPr>
            <p:blipFill>
              <a:blip r:embed="rId8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2" name="Titel 1"/>
              <p:cNvSpPr txBox="1">
                <a:spLocks/>
              </p:cNvSpPr>
              <p:nvPr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366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3.1.3 Sterne</a:t>
                </a:r>
                <a:r>
                  <a:rPr lang="de-DE" sz="2200" b="1" cap="small" baseline="0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und ihre Planeten</a:t>
                </a:r>
                <a:endPara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312" name="Titel 1"/>
            <p:cNvSpPr txBox="1">
              <a:spLocks/>
            </p:cNvSpPr>
            <p:nvPr/>
          </p:nvSpPr>
          <p:spPr>
            <a:xfrm>
              <a:off x="5303519" y="0"/>
              <a:ext cx="3840481" cy="391886"/>
            </a:xfrm>
            <a:prstGeom prst="rect">
              <a:avLst/>
            </a:prstGeom>
          </p:spPr>
          <p:txBody>
            <a:bodyPr lIns="82936" tIns="41469" rIns="82936" bIns="41469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Entfernungsbestimmung</a:t>
              </a:r>
            </a:p>
          </p:txBody>
        </p:sp>
        <p:grpSp>
          <p:nvGrpSpPr>
            <p:cNvPr id="320" name="Group 3"/>
            <p:cNvGrpSpPr>
              <a:grpSpLocks noChangeAspect="1"/>
            </p:cNvGrpSpPr>
            <p:nvPr/>
          </p:nvGrpSpPr>
          <p:grpSpPr bwMode="auto">
            <a:xfrm flipH="1">
              <a:off x="5507998" y="89998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321" name="Oval 4"/>
              <p:cNvSpPr>
                <a:spLocks noChangeAspect="1" noChangeArrowheads="1"/>
              </p:cNvSpPr>
              <p:nvPr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22" name="AutoShape 5"/>
              <p:cNvSpPr>
                <a:spLocks noChangeAspect="1" noChangeArrowheads="1"/>
              </p:cNvSpPr>
              <p:nvPr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23" name="Rectangle 6"/>
              <p:cNvSpPr>
                <a:spLocks noChangeAspect="1" noChangeArrowheads="1"/>
              </p:cNvSpPr>
              <p:nvPr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24" name="AutoShape 7"/>
              <p:cNvSpPr>
                <a:spLocks noChangeAspect="1" noChangeArrowheads="1"/>
              </p:cNvSpPr>
              <p:nvPr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25" name="AutoShape 8"/>
              <p:cNvSpPr>
                <a:spLocks noChangeAspect="1" noChangeArrowheads="1"/>
              </p:cNvSpPr>
              <p:nvPr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26" name="Group 9"/>
              <p:cNvGrpSpPr>
                <a:grpSpLocks noChangeAspect="1"/>
              </p:cNvGrpSpPr>
              <p:nvPr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353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4" name="AutoShape 1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5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6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7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8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9" name="AutoShape 16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0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1" name="AutoShape 1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2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3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4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5" name="Rectangle 2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6" name="Rectangle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44" name="Rectangle 24"/>
              <p:cNvSpPr>
                <a:spLocks noChangeAspect="1" noChangeArrowheads="1"/>
              </p:cNvSpPr>
              <p:nvPr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45" name="Rectangle 25"/>
              <p:cNvSpPr>
                <a:spLocks noChangeAspect="1" noChangeArrowheads="1"/>
              </p:cNvSpPr>
              <p:nvPr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46" name="AutoShape 26"/>
              <p:cNvSpPr>
                <a:spLocks noChangeAspect="1" noChangeArrowheads="1"/>
              </p:cNvSpPr>
              <p:nvPr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0" name="Oval 27"/>
              <p:cNvSpPr>
                <a:spLocks noChangeAspect="1" noChangeArrowheads="1"/>
              </p:cNvSpPr>
              <p:nvPr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1" name="AutoShape 28"/>
              <p:cNvSpPr>
                <a:spLocks noChangeAspect="1" noChangeArrowheads="1"/>
              </p:cNvSpPr>
              <p:nvPr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2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45" name="Gruppieren 644">
            <a:extLst>
              <a:ext uri="{FF2B5EF4-FFF2-40B4-BE49-F238E27FC236}">
                <a16:creationId xmlns:a16="http://schemas.microsoft.com/office/drawing/2014/main" id="{A0FA8520-F705-47E5-A4B1-C56CCA615633}"/>
              </a:ext>
            </a:extLst>
          </p:cNvPr>
          <p:cNvGrpSpPr>
            <a:grpSpLocks noChangeAspect="1"/>
          </p:cNvGrpSpPr>
          <p:nvPr/>
        </p:nvGrpSpPr>
        <p:grpSpPr>
          <a:xfrm>
            <a:off x="5825013" y="4198348"/>
            <a:ext cx="1133482" cy="556195"/>
            <a:chOff x="413485" y="1546318"/>
            <a:chExt cx="3820705" cy="1183541"/>
          </a:xfrm>
        </p:grpSpPr>
        <p:sp>
          <p:nvSpPr>
            <p:cNvPr id="646" name="Rechteck 645">
              <a:extLst>
                <a:ext uri="{FF2B5EF4-FFF2-40B4-BE49-F238E27FC236}">
                  <a16:creationId xmlns:a16="http://schemas.microsoft.com/office/drawing/2014/main" id="{436E0700-E4C5-4CEE-8C17-D9A2048DF0B1}"/>
                </a:ext>
              </a:extLst>
            </p:cNvPr>
            <p:cNvSpPr/>
            <p:nvPr/>
          </p:nvSpPr>
          <p:spPr bwMode="auto">
            <a:xfrm>
              <a:off x="413485" y="1546318"/>
              <a:ext cx="3820705" cy="1183541"/>
            </a:xfrm>
            <a:prstGeom prst="rect">
              <a:avLst/>
            </a:pr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7" name="Line 5">
              <a:extLst>
                <a:ext uri="{FF2B5EF4-FFF2-40B4-BE49-F238E27FC236}">
                  <a16:creationId xmlns:a16="http://schemas.microsoft.com/office/drawing/2014/main" id="{4D85D1C7-94FD-4F3F-AE8F-9BE57A7AEB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958" y="1623364"/>
              <a:ext cx="373" cy="104400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648" name="Line 6">
              <a:extLst>
                <a:ext uri="{FF2B5EF4-FFF2-40B4-BE49-F238E27FC236}">
                  <a16:creationId xmlns:a16="http://schemas.microsoft.com/office/drawing/2014/main" id="{55478470-2F20-431F-B958-C2BFE71BBE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719" y="2582081"/>
              <a:ext cx="3708000" cy="59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grpSp>
          <p:nvGrpSpPr>
            <p:cNvPr id="649" name="Gruppieren 648">
              <a:extLst>
                <a:ext uri="{FF2B5EF4-FFF2-40B4-BE49-F238E27FC236}">
                  <a16:creationId xmlns:a16="http://schemas.microsoft.com/office/drawing/2014/main" id="{43DECB64-6F4C-4649-9DAF-82C68397F0D3}"/>
                </a:ext>
              </a:extLst>
            </p:cNvPr>
            <p:cNvGrpSpPr/>
            <p:nvPr/>
          </p:nvGrpSpPr>
          <p:grpSpPr>
            <a:xfrm>
              <a:off x="819573" y="1942375"/>
              <a:ext cx="3140830" cy="587495"/>
              <a:chOff x="4973669" y="2286170"/>
              <a:chExt cx="3140830" cy="587495"/>
            </a:xfrm>
          </p:grpSpPr>
          <p:sp>
            <p:nvSpPr>
              <p:cNvPr id="650" name="Ellipse 649">
                <a:extLst>
                  <a:ext uri="{FF2B5EF4-FFF2-40B4-BE49-F238E27FC236}">
                    <a16:creationId xmlns:a16="http://schemas.microsoft.com/office/drawing/2014/main" id="{E5DFF228-0739-4521-BA1E-DB03B284B1E1}"/>
                  </a:ext>
                </a:extLst>
              </p:cNvPr>
              <p:cNvSpPr/>
              <p:nvPr/>
            </p:nvSpPr>
            <p:spPr bwMode="auto">
              <a:xfrm>
                <a:off x="5866517" y="24408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1" name="Ellipse 650">
                <a:extLst>
                  <a:ext uri="{FF2B5EF4-FFF2-40B4-BE49-F238E27FC236}">
                    <a16:creationId xmlns:a16="http://schemas.microsoft.com/office/drawing/2014/main" id="{3797B80A-1672-4C12-B6CB-75E23FF51DC6}"/>
                  </a:ext>
                </a:extLst>
              </p:cNvPr>
              <p:cNvSpPr/>
              <p:nvPr/>
            </p:nvSpPr>
            <p:spPr bwMode="auto">
              <a:xfrm rot="18552189">
                <a:off x="6420805" y="27438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2" name="Ellipse 651">
                <a:extLst>
                  <a:ext uri="{FF2B5EF4-FFF2-40B4-BE49-F238E27FC236}">
                    <a16:creationId xmlns:a16="http://schemas.microsoft.com/office/drawing/2014/main" id="{F08709AD-0DDE-4585-8B60-F9EBC6315C81}"/>
                  </a:ext>
                </a:extLst>
              </p:cNvPr>
              <p:cNvSpPr/>
              <p:nvPr/>
            </p:nvSpPr>
            <p:spPr bwMode="auto">
              <a:xfrm>
                <a:off x="6158683" y="259706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3" name="Ellipse 652">
                <a:extLst>
                  <a:ext uri="{FF2B5EF4-FFF2-40B4-BE49-F238E27FC236}">
                    <a16:creationId xmlns:a16="http://schemas.microsoft.com/office/drawing/2014/main" id="{71334F0A-E073-4602-8D2A-666326F2C8E7}"/>
                  </a:ext>
                </a:extLst>
              </p:cNvPr>
              <p:cNvSpPr/>
              <p:nvPr/>
            </p:nvSpPr>
            <p:spPr bwMode="auto">
              <a:xfrm>
                <a:off x="6749934" y="273757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4" name="Ellipse 653">
                <a:extLst>
                  <a:ext uri="{FF2B5EF4-FFF2-40B4-BE49-F238E27FC236}">
                    <a16:creationId xmlns:a16="http://schemas.microsoft.com/office/drawing/2014/main" id="{AA30F745-87CA-4B90-89F2-E75E320AC0AB}"/>
                  </a:ext>
                </a:extLst>
              </p:cNvPr>
              <p:cNvSpPr/>
              <p:nvPr/>
            </p:nvSpPr>
            <p:spPr bwMode="auto">
              <a:xfrm>
                <a:off x="6036877" y="25634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5" name="Ellipse 654">
                <a:extLst>
                  <a:ext uri="{FF2B5EF4-FFF2-40B4-BE49-F238E27FC236}">
                    <a16:creationId xmlns:a16="http://schemas.microsoft.com/office/drawing/2014/main" id="{983A76CB-5E27-4F5C-A8DA-09384534EAC6}"/>
                  </a:ext>
                </a:extLst>
              </p:cNvPr>
              <p:cNvSpPr/>
              <p:nvPr/>
            </p:nvSpPr>
            <p:spPr bwMode="auto">
              <a:xfrm>
                <a:off x="5607522" y="229506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6" name="Ellipse 655">
                <a:extLst>
                  <a:ext uri="{FF2B5EF4-FFF2-40B4-BE49-F238E27FC236}">
                    <a16:creationId xmlns:a16="http://schemas.microsoft.com/office/drawing/2014/main" id="{C4B4A995-AC64-40D5-BB79-706A488A3954}"/>
                  </a:ext>
                </a:extLst>
              </p:cNvPr>
              <p:cNvSpPr/>
              <p:nvPr/>
            </p:nvSpPr>
            <p:spPr bwMode="auto">
              <a:xfrm>
                <a:off x="5889303" y="25172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7" name="Ellipse 656">
                <a:extLst>
                  <a:ext uri="{FF2B5EF4-FFF2-40B4-BE49-F238E27FC236}">
                    <a16:creationId xmlns:a16="http://schemas.microsoft.com/office/drawing/2014/main" id="{4CDFA099-F3DB-49AD-9D84-2F5F7EBA5888}"/>
                  </a:ext>
                </a:extLst>
              </p:cNvPr>
              <p:cNvSpPr/>
              <p:nvPr/>
            </p:nvSpPr>
            <p:spPr bwMode="auto">
              <a:xfrm>
                <a:off x="5428903" y="25332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8" name="Ellipse 657">
                <a:extLst>
                  <a:ext uri="{FF2B5EF4-FFF2-40B4-BE49-F238E27FC236}">
                    <a16:creationId xmlns:a16="http://schemas.microsoft.com/office/drawing/2014/main" id="{90FD93BB-36B3-42A0-9EFF-8E1B10CFA24C}"/>
                  </a:ext>
                </a:extLst>
              </p:cNvPr>
              <p:cNvSpPr/>
              <p:nvPr/>
            </p:nvSpPr>
            <p:spPr bwMode="auto">
              <a:xfrm>
                <a:off x="6605767" y="282478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9" name="Ellipse 658">
                <a:extLst>
                  <a:ext uri="{FF2B5EF4-FFF2-40B4-BE49-F238E27FC236}">
                    <a16:creationId xmlns:a16="http://schemas.microsoft.com/office/drawing/2014/main" id="{2215B173-A50C-4E0A-AC56-70B1B03BBEAB}"/>
                  </a:ext>
                </a:extLst>
              </p:cNvPr>
              <p:cNvSpPr/>
              <p:nvPr/>
            </p:nvSpPr>
            <p:spPr bwMode="auto">
              <a:xfrm>
                <a:off x="5506069" y="234966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0" name="Ellipse 659">
                <a:extLst>
                  <a:ext uri="{FF2B5EF4-FFF2-40B4-BE49-F238E27FC236}">
                    <a16:creationId xmlns:a16="http://schemas.microsoft.com/office/drawing/2014/main" id="{B88BB1A2-2041-4689-8522-2711F4842FE0}"/>
                  </a:ext>
                </a:extLst>
              </p:cNvPr>
              <p:cNvSpPr/>
              <p:nvPr/>
            </p:nvSpPr>
            <p:spPr bwMode="auto">
              <a:xfrm>
                <a:off x="6212083" y="267952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1" name="Ellipse 660">
                <a:extLst>
                  <a:ext uri="{FF2B5EF4-FFF2-40B4-BE49-F238E27FC236}">
                    <a16:creationId xmlns:a16="http://schemas.microsoft.com/office/drawing/2014/main" id="{2DEB1D0D-5E91-4A1D-8834-7D8E0C60D011}"/>
                  </a:ext>
                </a:extLst>
              </p:cNvPr>
              <p:cNvSpPr/>
              <p:nvPr/>
            </p:nvSpPr>
            <p:spPr bwMode="auto">
              <a:xfrm rot="718319">
                <a:off x="7390290" y="252302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2" name="Ellipse 661">
                <a:extLst>
                  <a:ext uri="{FF2B5EF4-FFF2-40B4-BE49-F238E27FC236}">
                    <a16:creationId xmlns:a16="http://schemas.microsoft.com/office/drawing/2014/main" id="{1F23A164-F1AA-4D1E-8532-EAE74AA7AE1A}"/>
                  </a:ext>
                </a:extLst>
              </p:cNvPr>
              <p:cNvSpPr/>
              <p:nvPr/>
            </p:nvSpPr>
            <p:spPr bwMode="auto">
              <a:xfrm rot="718319">
                <a:off x="7829442" y="2725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3" name="Ellipse 662">
                <a:extLst>
                  <a:ext uri="{FF2B5EF4-FFF2-40B4-BE49-F238E27FC236}">
                    <a16:creationId xmlns:a16="http://schemas.microsoft.com/office/drawing/2014/main" id="{BB412577-FEBE-4297-843E-188464813777}"/>
                  </a:ext>
                </a:extLst>
              </p:cNvPr>
              <p:cNvSpPr/>
              <p:nvPr/>
            </p:nvSpPr>
            <p:spPr bwMode="auto">
              <a:xfrm rot="718319">
                <a:off x="7595905" y="25944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4" name="Ellipse 663">
                <a:extLst>
                  <a:ext uri="{FF2B5EF4-FFF2-40B4-BE49-F238E27FC236}">
                    <a16:creationId xmlns:a16="http://schemas.microsoft.com/office/drawing/2014/main" id="{646CE758-3492-485C-9652-A8D01FEEB0DB}"/>
                  </a:ext>
                </a:extLst>
              </p:cNvPr>
              <p:cNvSpPr/>
              <p:nvPr/>
            </p:nvSpPr>
            <p:spPr bwMode="auto">
              <a:xfrm rot="718319">
                <a:off x="7718068" y="269327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5" name="Ellipse 664">
                <a:extLst>
                  <a:ext uri="{FF2B5EF4-FFF2-40B4-BE49-F238E27FC236}">
                    <a16:creationId xmlns:a16="http://schemas.microsoft.com/office/drawing/2014/main" id="{5103F06A-6CB4-46A1-BEC6-64B130881B41}"/>
                  </a:ext>
                </a:extLst>
              </p:cNvPr>
              <p:cNvSpPr/>
              <p:nvPr/>
            </p:nvSpPr>
            <p:spPr bwMode="auto">
              <a:xfrm rot="718319">
                <a:off x="7167171" y="232667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6" name="Ellipse 665">
                <a:extLst>
                  <a:ext uri="{FF2B5EF4-FFF2-40B4-BE49-F238E27FC236}">
                    <a16:creationId xmlns:a16="http://schemas.microsoft.com/office/drawing/2014/main" id="{C4124FE2-66FE-4353-A0CE-05FA88D61B51}"/>
                  </a:ext>
                </a:extLst>
              </p:cNvPr>
              <p:cNvSpPr/>
              <p:nvPr/>
            </p:nvSpPr>
            <p:spPr bwMode="auto">
              <a:xfrm rot="718319">
                <a:off x="7521489" y="25472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7" name="Ellipse 666">
                <a:extLst>
                  <a:ext uri="{FF2B5EF4-FFF2-40B4-BE49-F238E27FC236}">
                    <a16:creationId xmlns:a16="http://schemas.microsoft.com/office/drawing/2014/main" id="{742EDB3B-0426-4A8C-82C4-30FC7FF99907}"/>
                  </a:ext>
                </a:extLst>
              </p:cNvPr>
              <p:cNvSpPr/>
              <p:nvPr/>
            </p:nvSpPr>
            <p:spPr bwMode="auto">
              <a:xfrm rot="718319">
                <a:off x="8083691" y="2804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8" name="Ellipse 667">
                <a:extLst>
                  <a:ext uri="{FF2B5EF4-FFF2-40B4-BE49-F238E27FC236}">
                    <a16:creationId xmlns:a16="http://schemas.microsoft.com/office/drawing/2014/main" id="{336DB19B-5D4D-4083-BAE6-AD831E9CB834}"/>
                  </a:ext>
                </a:extLst>
              </p:cNvPr>
              <p:cNvSpPr/>
              <p:nvPr/>
            </p:nvSpPr>
            <p:spPr bwMode="auto">
              <a:xfrm rot="718319">
                <a:off x="7861878" y="276832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9" name="Ellipse 668">
                <a:extLst>
                  <a:ext uri="{FF2B5EF4-FFF2-40B4-BE49-F238E27FC236}">
                    <a16:creationId xmlns:a16="http://schemas.microsoft.com/office/drawing/2014/main" id="{5E413F2E-8110-4AD2-84C4-B7485255370A}"/>
                  </a:ext>
                </a:extLst>
              </p:cNvPr>
              <p:cNvSpPr/>
              <p:nvPr/>
            </p:nvSpPr>
            <p:spPr bwMode="auto">
              <a:xfrm rot="718319">
                <a:off x="7961223" y="27537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0" name="Ellipse 669">
                <a:extLst>
                  <a:ext uri="{FF2B5EF4-FFF2-40B4-BE49-F238E27FC236}">
                    <a16:creationId xmlns:a16="http://schemas.microsoft.com/office/drawing/2014/main" id="{40BD2BFF-2F85-49E1-9B29-57DC8E0FF87E}"/>
                  </a:ext>
                </a:extLst>
              </p:cNvPr>
              <p:cNvSpPr/>
              <p:nvPr/>
            </p:nvSpPr>
            <p:spPr bwMode="auto">
              <a:xfrm>
                <a:off x="7017290" y="23447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1" name="Ellipse 670">
                <a:extLst>
                  <a:ext uri="{FF2B5EF4-FFF2-40B4-BE49-F238E27FC236}">
                    <a16:creationId xmlns:a16="http://schemas.microsoft.com/office/drawing/2014/main" id="{92F57192-ACFA-4779-BABC-E4FE45F691A8}"/>
                  </a:ext>
                </a:extLst>
              </p:cNvPr>
              <p:cNvSpPr/>
              <p:nvPr/>
            </p:nvSpPr>
            <p:spPr bwMode="auto">
              <a:xfrm>
                <a:off x="7088116" y="23195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2" name="Ellipse 671">
                <a:extLst>
                  <a:ext uri="{FF2B5EF4-FFF2-40B4-BE49-F238E27FC236}">
                    <a16:creationId xmlns:a16="http://schemas.microsoft.com/office/drawing/2014/main" id="{D93B6741-EC52-4489-A15E-CE9124CBC691}"/>
                  </a:ext>
                </a:extLst>
              </p:cNvPr>
              <p:cNvSpPr/>
              <p:nvPr/>
            </p:nvSpPr>
            <p:spPr bwMode="auto">
              <a:xfrm>
                <a:off x="6707982" y="279908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3" name="Ellipse 672">
                <a:extLst>
                  <a:ext uri="{FF2B5EF4-FFF2-40B4-BE49-F238E27FC236}">
                    <a16:creationId xmlns:a16="http://schemas.microsoft.com/office/drawing/2014/main" id="{69583472-5E11-4648-9509-E346E64B7820}"/>
                  </a:ext>
                </a:extLst>
              </p:cNvPr>
              <p:cNvSpPr/>
              <p:nvPr/>
            </p:nvSpPr>
            <p:spPr bwMode="auto">
              <a:xfrm>
                <a:off x="6956353" y="251456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4" name="Ellipse 673">
                <a:extLst>
                  <a:ext uri="{FF2B5EF4-FFF2-40B4-BE49-F238E27FC236}">
                    <a16:creationId xmlns:a16="http://schemas.microsoft.com/office/drawing/2014/main" id="{85D5F49C-B438-4E36-9F82-67DEE6A17B63}"/>
                  </a:ext>
                </a:extLst>
              </p:cNvPr>
              <p:cNvSpPr/>
              <p:nvPr/>
            </p:nvSpPr>
            <p:spPr bwMode="auto">
              <a:xfrm>
                <a:off x="6989957" y="24231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5" name="Ellipse 674">
                <a:extLst>
                  <a:ext uri="{FF2B5EF4-FFF2-40B4-BE49-F238E27FC236}">
                    <a16:creationId xmlns:a16="http://schemas.microsoft.com/office/drawing/2014/main" id="{58C43993-67C7-4830-8C12-0B2911A3E667}"/>
                  </a:ext>
                </a:extLst>
              </p:cNvPr>
              <p:cNvSpPr/>
              <p:nvPr/>
            </p:nvSpPr>
            <p:spPr bwMode="auto">
              <a:xfrm>
                <a:off x="6873840" y="266984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6" name="Ellipse 675">
                <a:extLst>
                  <a:ext uri="{FF2B5EF4-FFF2-40B4-BE49-F238E27FC236}">
                    <a16:creationId xmlns:a16="http://schemas.microsoft.com/office/drawing/2014/main" id="{FE4DBE2F-C11A-4ADC-A627-259A48DD0503}"/>
                  </a:ext>
                </a:extLst>
              </p:cNvPr>
              <p:cNvSpPr/>
              <p:nvPr/>
            </p:nvSpPr>
            <p:spPr bwMode="auto">
              <a:xfrm>
                <a:off x="6888405" y="257850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7" name="Ellipse 676">
                <a:extLst>
                  <a:ext uri="{FF2B5EF4-FFF2-40B4-BE49-F238E27FC236}">
                    <a16:creationId xmlns:a16="http://schemas.microsoft.com/office/drawing/2014/main" id="{1438808C-1552-45EF-B0E0-EAC7233BCE47}"/>
                  </a:ext>
                </a:extLst>
              </p:cNvPr>
              <p:cNvSpPr/>
              <p:nvPr/>
            </p:nvSpPr>
            <p:spPr bwMode="auto">
              <a:xfrm>
                <a:off x="6832775" y="273616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8" name="Ellipse 677">
                <a:extLst>
                  <a:ext uri="{FF2B5EF4-FFF2-40B4-BE49-F238E27FC236}">
                    <a16:creationId xmlns:a16="http://schemas.microsoft.com/office/drawing/2014/main" id="{E7DFC805-2F59-43BC-82F4-38CCC209A751}"/>
                  </a:ext>
                </a:extLst>
              </p:cNvPr>
              <p:cNvSpPr/>
              <p:nvPr/>
            </p:nvSpPr>
            <p:spPr bwMode="auto">
              <a:xfrm>
                <a:off x="5468486" y="24583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9" name="Ellipse 678">
                <a:extLst>
                  <a:ext uri="{FF2B5EF4-FFF2-40B4-BE49-F238E27FC236}">
                    <a16:creationId xmlns:a16="http://schemas.microsoft.com/office/drawing/2014/main" id="{0A4E4CD0-0B94-4A21-84BB-5D4B6FED0157}"/>
                  </a:ext>
                </a:extLst>
              </p:cNvPr>
              <p:cNvSpPr/>
              <p:nvPr/>
            </p:nvSpPr>
            <p:spPr bwMode="auto">
              <a:xfrm>
                <a:off x="5549826" y="22861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0" name="Ellipse 679">
                <a:extLst>
                  <a:ext uri="{FF2B5EF4-FFF2-40B4-BE49-F238E27FC236}">
                    <a16:creationId xmlns:a16="http://schemas.microsoft.com/office/drawing/2014/main" id="{A5C293EC-B242-42BB-B9EE-3D4F8C8DAB6A}"/>
                  </a:ext>
                </a:extLst>
              </p:cNvPr>
              <p:cNvSpPr/>
              <p:nvPr/>
            </p:nvSpPr>
            <p:spPr bwMode="auto">
              <a:xfrm>
                <a:off x="5174548" y="2778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1" name="Ellipse 680">
                <a:extLst>
                  <a:ext uri="{FF2B5EF4-FFF2-40B4-BE49-F238E27FC236}">
                    <a16:creationId xmlns:a16="http://schemas.microsoft.com/office/drawing/2014/main" id="{7A174C81-B7FE-47FB-A277-A01032606CB1}"/>
                  </a:ext>
                </a:extLst>
              </p:cNvPr>
              <p:cNvSpPr/>
              <p:nvPr/>
            </p:nvSpPr>
            <p:spPr bwMode="auto">
              <a:xfrm>
                <a:off x="5491906" y="241823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2" name="Ellipse 681">
                <a:extLst>
                  <a:ext uri="{FF2B5EF4-FFF2-40B4-BE49-F238E27FC236}">
                    <a16:creationId xmlns:a16="http://schemas.microsoft.com/office/drawing/2014/main" id="{5C874CA8-24DD-4480-A558-FFADB7D620F9}"/>
                  </a:ext>
                </a:extLst>
              </p:cNvPr>
              <p:cNvSpPr/>
              <p:nvPr/>
            </p:nvSpPr>
            <p:spPr bwMode="auto">
              <a:xfrm>
                <a:off x="5350468" y="26641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3" name="Ellipse 682">
                <a:extLst>
                  <a:ext uri="{FF2B5EF4-FFF2-40B4-BE49-F238E27FC236}">
                    <a16:creationId xmlns:a16="http://schemas.microsoft.com/office/drawing/2014/main" id="{412CDDAE-4D31-407C-ADA0-FE4F3B414288}"/>
                  </a:ext>
                </a:extLst>
              </p:cNvPr>
              <p:cNvSpPr/>
              <p:nvPr/>
            </p:nvSpPr>
            <p:spPr bwMode="auto">
              <a:xfrm>
                <a:off x="5399596" y="26009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4" name="Ellipse 683">
                <a:extLst>
                  <a:ext uri="{FF2B5EF4-FFF2-40B4-BE49-F238E27FC236}">
                    <a16:creationId xmlns:a16="http://schemas.microsoft.com/office/drawing/2014/main" id="{C1057AF5-78EC-424F-BA9C-76AD5ABEAA0D}"/>
                  </a:ext>
                </a:extLst>
              </p:cNvPr>
              <p:cNvSpPr/>
              <p:nvPr/>
            </p:nvSpPr>
            <p:spPr bwMode="auto">
              <a:xfrm>
                <a:off x="5294485" y="27028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5" name="Ellipse 684">
                <a:extLst>
                  <a:ext uri="{FF2B5EF4-FFF2-40B4-BE49-F238E27FC236}">
                    <a16:creationId xmlns:a16="http://schemas.microsoft.com/office/drawing/2014/main" id="{E8BF3061-3C73-4FAA-8095-DEC5C4747CCE}"/>
                  </a:ext>
                </a:extLst>
              </p:cNvPr>
              <p:cNvSpPr/>
              <p:nvPr/>
            </p:nvSpPr>
            <p:spPr bwMode="auto">
              <a:xfrm>
                <a:off x="6303295" y="269304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6" name="Ellipse 685">
                <a:extLst>
                  <a:ext uri="{FF2B5EF4-FFF2-40B4-BE49-F238E27FC236}">
                    <a16:creationId xmlns:a16="http://schemas.microsoft.com/office/drawing/2014/main" id="{22F4E2D0-25EE-44A2-A3C1-5B074F6513BD}"/>
                  </a:ext>
                </a:extLst>
              </p:cNvPr>
              <p:cNvSpPr/>
              <p:nvPr/>
            </p:nvSpPr>
            <p:spPr bwMode="auto">
              <a:xfrm>
                <a:off x="4973669" y="270065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7" name="Ellipse 686">
                <a:extLst>
                  <a:ext uri="{FF2B5EF4-FFF2-40B4-BE49-F238E27FC236}">
                    <a16:creationId xmlns:a16="http://schemas.microsoft.com/office/drawing/2014/main" id="{8A40401A-743F-413D-AB23-8DA8890EF24E}"/>
                  </a:ext>
                </a:extLst>
              </p:cNvPr>
              <p:cNvSpPr/>
              <p:nvPr/>
            </p:nvSpPr>
            <p:spPr bwMode="auto">
              <a:xfrm>
                <a:off x="5691809" y="231127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8" name="Ellipse 687">
                <a:extLst>
                  <a:ext uri="{FF2B5EF4-FFF2-40B4-BE49-F238E27FC236}">
                    <a16:creationId xmlns:a16="http://schemas.microsoft.com/office/drawing/2014/main" id="{C0F9232C-B459-4312-B1E0-FAA8741D8354}"/>
                  </a:ext>
                </a:extLst>
              </p:cNvPr>
              <p:cNvSpPr/>
              <p:nvPr/>
            </p:nvSpPr>
            <p:spPr bwMode="auto">
              <a:xfrm>
                <a:off x="6489890" y="279046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9" name="Ellipse 688">
                <a:extLst>
                  <a:ext uri="{FF2B5EF4-FFF2-40B4-BE49-F238E27FC236}">
                    <a16:creationId xmlns:a16="http://schemas.microsoft.com/office/drawing/2014/main" id="{0CC2BA87-20A7-4BBA-953D-E854B0EFDE40}"/>
                  </a:ext>
                </a:extLst>
              </p:cNvPr>
              <p:cNvSpPr/>
              <p:nvPr/>
            </p:nvSpPr>
            <p:spPr bwMode="auto">
              <a:xfrm>
                <a:off x="7655246" y="26333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0" name="Ellipse 689">
                <a:extLst>
                  <a:ext uri="{FF2B5EF4-FFF2-40B4-BE49-F238E27FC236}">
                    <a16:creationId xmlns:a16="http://schemas.microsoft.com/office/drawing/2014/main" id="{B5B3A091-1A98-4320-818F-69E6E1BABE7A}"/>
                  </a:ext>
                </a:extLst>
              </p:cNvPr>
              <p:cNvSpPr/>
              <p:nvPr/>
            </p:nvSpPr>
            <p:spPr bwMode="auto">
              <a:xfrm>
                <a:off x="5947055" y="25076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1" name="Ellipse 690">
                <a:extLst>
                  <a:ext uri="{FF2B5EF4-FFF2-40B4-BE49-F238E27FC236}">
                    <a16:creationId xmlns:a16="http://schemas.microsoft.com/office/drawing/2014/main" id="{920D2C14-43DD-4D4C-8DCA-B5CD615FB5E6}"/>
                  </a:ext>
                </a:extLst>
              </p:cNvPr>
              <p:cNvSpPr/>
              <p:nvPr/>
            </p:nvSpPr>
            <p:spPr bwMode="auto">
              <a:xfrm>
                <a:off x="5077733" y="274111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2" name="Ellipse 691">
                <a:extLst>
                  <a:ext uri="{FF2B5EF4-FFF2-40B4-BE49-F238E27FC236}">
                    <a16:creationId xmlns:a16="http://schemas.microsoft.com/office/drawing/2014/main" id="{6FB9E3B3-04F3-4835-A559-0D6606F360EE}"/>
                  </a:ext>
                </a:extLst>
              </p:cNvPr>
              <p:cNvSpPr/>
              <p:nvPr/>
            </p:nvSpPr>
            <p:spPr bwMode="auto">
              <a:xfrm rot="18552189">
                <a:off x="6529717" y="281449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3" name="Ellipse 692">
                <a:extLst>
                  <a:ext uri="{FF2B5EF4-FFF2-40B4-BE49-F238E27FC236}">
                    <a16:creationId xmlns:a16="http://schemas.microsoft.com/office/drawing/2014/main" id="{10691FE4-D2B4-4F18-AF8F-BD2B729C6312}"/>
                  </a:ext>
                </a:extLst>
              </p:cNvPr>
              <p:cNvSpPr/>
              <p:nvPr/>
            </p:nvSpPr>
            <p:spPr bwMode="auto">
              <a:xfrm>
                <a:off x="6658418" y="281051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4" name="Ellipse 693">
                <a:extLst>
                  <a:ext uri="{FF2B5EF4-FFF2-40B4-BE49-F238E27FC236}">
                    <a16:creationId xmlns:a16="http://schemas.microsoft.com/office/drawing/2014/main" id="{4FE4779C-54D9-4DEC-AF69-505D00E9E7AC}"/>
                  </a:ext>
                </a:extLst>
              </p:cNvPr>
              <p:cNvSpPr/>
              <p:nvPr/>
            </p:nvSpPr>
            <p:spPr bwMode="auto">
              <a:xfrm>
                <a:off x="6646606" y="2842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73" name="Rechteck 372">
            <a:extLst>
              <a:ext uri="{FF2B5EF4-FFF2-40B4-BE49-F238E27FC236}">
                <a16:creationId xmlns:a16="http://schemas.microsoft.com/office/drawing/2014/main" id="{3D8E3D7C-EBE2-42C1-BF52-06AC6E9C3CD1}"/>
              </a:ext>
            </a:extLst>
          </p:cNvPr>
          <p:cNvSpPr/>
          <p:nvPr/>
        </p:nvSpPr>
        <p:spPr>
          <a:xfrm>
            <a:off x="84782" y="5761264"/>
            <a:ext cx="9078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FFFF"/>
                </a:solidFill>
              </a:rPr>
              <a:t>Bild: NASA Goddard Space Flight Center Image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Reto Stöckli (</a:t>
            </a:r>
            <a:r>
              <a:rPr lang="de-DE" sz="1000" kern="0" dirty="0" err="1">
                <a:solidFill>
                  <a:srgbClr val="FFFFFF"/>
                </a:solidFill>
              </a:rPr>
              <a:t>land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surface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shallow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water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clouds</a:t>
            </a:r>
            <a:r>
              <a:rPr lang="de-DE" sz="1000" kern="0" dirty="0">
                <a:solidFill>
                  <a:srgbClr val="FFFFFF"/>
                </a:solidFill>
              </a:rPr>
              <a:t>). Enhancements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Robert </a:t>
            </a:r>
            <a:r>
              <a:rPr lang="de-DE" sz="1000" kern="0" dirty="0" err="1">
                <a:solidFill>
                  <a:srgbClr val="FFFFFF"/>
                </a:solidFill>
              </a:rPr>
              <a:t>Simmon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ocean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color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compositing</a:t>
            </a:r>
            <a:r>
              <a:rPr lang="de-DE" sz="1000" kern="0" dirty="0">
                <a:solidFill>
                  <a:srgbClr val="FFFFFF"/>
                </a:solidFill>
              </a:rPr>
              <a:t>, 3D </a:t>
            </a:r>
            <a:r>
              <a:rPr lang="de-DE" sz="1000" kern="0" dirty="0" err="1">
                <a:solidFill>
                  <a:srgbClr val="FFFFFF"/>
                </a:solidFill>
              </a:rPr>
              <a:t>globes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animation</a:t>
            </a:r>
            <a:r>
              <a:rPr lang="de-DE" sz="1000" kern="0" dirty="0">
                <a:solidFill>
                  <a:srgbClr val="FFFFFF"/>
                </a:solidFill>
              </a:rPr>
              <a:t>). Data and </a:t>
            </a:r>
            <a:r>
              <a:rPr lang="de-DE" sz="1000" kern="0" dirty="0" err="1">
                <a:solidFill>
                  <a:srgbClr val="FFFFFF"/>
                </a:solidFill>
              </a:rPr>
              <a:t>technical</a:t>
            </a:r>
            <a:r>
              <a:rPr lang="de-DE" sz="1000" kern="0" dirty="0">
                <a:solidFill>
                  <a:srgbClr val="FFFFFF"/>
                </a:solidFill>
              </a:rPr>
              <a:t> support: MODIS Land Group; MODIS Science Data Support Team; MODIS </a:t>
            </a:r>
            <a:r>
              <a:rPr lang="de-DE" sz="1000" kern="0" dirty="0" err="1">
                <a:solidFill>
                  <a:srgbClr val="FFFFFF"/>
                </a:solidFill>
              </a:rPr>
              <a:t>Atmosphere</a:t>
            </a:r>
            <a:r>
              <a:rPr lang="de-DE" sz="1000" kern="0" dirty="0">
                <a:solidFill>
                  <a:srgbClr val="FFFFFF"/>
                </a:solidFill>
              </a:rPr>
              <a:t> Group; MODIS Ocean Group Additional </a:t>
            </a:r>
            <a:r>
              <a:rPr lang="de-DE" sz="1000" kern="0" dirty="0" err="1">
                <a:solidFill>
                  <a:srgbClr val="FFFFFF"/>
                </a:solidFill>
              </a:rPr>
              <a:t>data</a:t>
            </a:r>
            <a:r>
              <a:rPr lang="de-DE" sz="1000" kern="0" dirty="0">
                <a:solidFill>
                  <a:srgbClr val="FFFFFF"/>
                </a:solidFill>
              </a:rPr>
              <a:t>: USGS EROS Data Center (</a:t>
            </a:r>
            <a:r>
              <a:rPr lang="de-DE" sz="1000" kern="0" dirty="0" err="1">
                <a:solidFill>
                  <a:srgbClr val="FFFFFF"/>
                </a:solidFill>
              </a:rPr>
              <a:t>topography</a:t>
            </a:r>
            <a:r>
              <a:rPr lang="de-DE" sz="1000" kern="0" dirty="0">
                <a:solidFill>
                  <a:srgbClr val="FFFFFF"/>
                </a:solidFill>
              </a:rPr>
              <a:t>); USGS </a:t>
            </a:r>
            <a:r>
              <a:rPr lang="de-DE" sz="1000" kern="0" dirty="0" err="1">
                <a:solidFill>
                  <a:srgbClr val="FFFFFF"/>
                </a:solidFill>
              </a:rPr>
              <a:t>Terrestrial</a:t>
            </a:r>
            <a:r>
              <a:rPr lang="de-DE" sz="1000" kern="0" dirty="0">
                <a:solidFill>
                  <a:srgbClr val="FFFFFF"/>
                </a:solidFill>
              </a:rPr>
              <a:t> Remote </a:t>
            </a:r>
            <a:r>
              <a:rPr lang="de-DE" sz="1000" kern="0" dirty="0" err="1">
                <a:solidFill>
                  <a:srgbClr val="FFFFFF"/>
                </a:solidFill>
              </a:rPr>
              <a:t>Sensing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Flagstaff</a:t>
            </a:r>
            <a:r>
              <a:rPr lang="de-DE" sz="1000" kern="0" dirty="0">
                <a:solidFill>
                  <a:srgbClr val="FFFFFF"/>
                </a:solidFill>
              </a:rPr>
              <a:t> Field Center (</a:t>
            </a:r>
            <a:r>
              <a:rPr lang="de-DE" sz="1000" kern="0" dirty="0" err="1">
                <a:solidFill>
                  <a:srgbClr val="FFFFFF"/>
                </a:solidFill>
              </a:rPr>
              <a:t>Antarctica</a:t>
            </a:r>
            <a:r>
              <a:rPr lang="de-DE" sz="1000" kern="0" dirty="0">
                <a:solidFill>
                  <a:srgbClr val="FFFFFF"/>
                </a:solidFill>
              </a:rPr>
              <a:t>); Defense </a:t>
            </a:r>
            <a:r>
              <a:rPr lang="de-DE" sz="1000" kern="0" dirty="0" err="1">
                <a:solidFill>
                  <a:srgbClr val="FFFFFF"/>
                </a:solidFill>
              </a:rPr>
              <a:t>Meteorological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Satellite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Program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city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lights</a:t>
            </a:r>
            <a:r>
              <a:rPr lang="de-DE" sz="1000" kern="0" dirty="0">
                <a:solidFill>
                  <a:srgbClr val="FFFFFF"/>
                </a:solidFill>
              </a:rPr>
              <a:t>) via </a:t>
            </a:r>
            <a:r>
              <a:rPr lang="de-DE" sz="1000" kern="0" dirty="0">
                <a:solidFill>
                  <a:srgbClr val="FFFFFF"/>
                </a:solidFill>
                <a:hlinkClick r:id="rId9"/>
              </a:rPr>
              <a:t>https://climatekids.nasa.gov/why-earth/</a:t>
            </a:r>
            <a:r>
              <a:rPr lang="de-DE" sz="1000" kern="0" dirty="0">
                <a:solidFill>
                  <a:srgbClr val="FFFFFF"/>
                </a:solidFill>
              </a:rPr>
              <a:t> 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)]; Grafik</a:t>
            </a: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" grpId="0"/>
      <p:bldP spid="1055" grpId="0"/>
      <p:bldP spid="205" grpId="0" animBg="1"/>
      <p:bldP spid="3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9"/>
          <p:cNvSpPr txBox="1">
            <a:spLocks noChangeArrowheads="1"/>
          </p:cNvSpPr>
          <p:nvPr/>
        </p:nvSpPr>
        <p:spPr bwMode="auto">
          <a:xfrm>
            <a:off x="612000" y="1131028"/>
            <a:ext cx="3238501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2400" b="1" cap="small" dirty="0" err="1">
                <a:solidFill>
                  <a:schemeClr val="bg1"/>
                </a:solidFill>
              </a:rPr>
              <a:t>Cepheiden</a:t>
            </a:r>
            <a:endParaRPr lang="de-DE" sz="2400" b="1" cap="small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de-DE" b="1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de-DE" sz="1800" b="1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de-DE" sz="1800" b="1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40116" y="1748580"/>
            <a:ext cx="31626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Veränderliche Sterne,  mittlerer Masse (ca. vier bis zehn M</a:t>
            </a:r>
            <a:r>
              <a:rPr lang="de-DE" baseline="-25000" dirty="0">
                <a:solidFill>
                  <a:schemeClr val="bg1"/>
                </a:solidFill>
                <a:sym typeface="Wingdings"/>
              </a:rPr>
              <a:t></a:t>
            </a:r>
            <a:r>
              <a:rPr lang="de-DE" dirty="0">
                <a:solidFill>
                  <a:schemeClr val="bg1"/>
                </a:solidFill>
                <a:sym typeface="Wingdings"/>
              </a:rPr>
              <a:t> , </a:t>
            </a:r>
            <a:r>
              <a:rPr lang="de-DE" dirty="0">
                <a:solidFill>
                  <a:schemeClr val="bg1"/>
                </a:solidFill>
              </a:rPr>
              <a:t>benannt nach dem Stern δ </a:t>
            </a:r>
            <a:r>
              <a:rPr lang="de-DE" dirty="0" err="1">
                <a:solidFill>
                  <a:schemeClr val="bg1"/>
                </a:solidFill>
              </a:rPr>
              <a:t>Cephei</a:t>
            </a:r>
            <a:r>
              <a:rPr lang="de-DE" dirty="0">
                <a:solidFill>
                  <a:schemeClr val="bg1"/>
                </a:solidFill>
              </a:rPr>
              <a:t> (Sternbild </a:t>
            </a:r>
            <a:r>
              <a:rPr lang="de-DE" dirty="0" err="1">
                <a:solidFill>
                  <a:schemeClr val="bg1"/>
                </a:solidFill>
              </a:rPr>
              <a:t>Cepheus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Cepheiden</a:t>
            </a:r>
            <a:r>
              <a:rPr lang="de-DE" dirty="0">
                <a:solidFill>
                  <a:schemeClr val="bg1"/>
                </a:solidFill>
              </a:rPr>
              <a:t> verändern ihre Leuchtkraft streng periodisch, hellere </a:t>
            </a:r>
            <a:r>
              <a:rPr lang="de-DE" dirty="0" err="1">
                <a:solidFill>
                  <a:schemeClr val="bg1"/>
                </a:solidFill>
              </a:rPr>
              <a:t>Cepheiden</a:t>
            </a:r>
            <a:r>
              <a:rPr lang="de-DE" dirty="0">
                <a:solidFill>
                  <a:schemeClr val="bg1"/>
                </a:solidFill>
              </a:rPr>
              <a:t> haben eine größere Periode.</a:t>
            </a:r>
          </a:p>
        </p:txBody>
      </p:sp>
      <p:sp>
        <p:nvSpPr>
          <p:cNvPr id="603" name="Rechteck 602">
            <a:extLst>
              <a:ext uri="{FF2B5EF4-FFF2-40B4-BE49-F238E27FC236}">
                <a16:creationId xmlns:a16="http://schemas.microsoft.com/office/drawing/2014/main" id="{D5600319-1CDF-43E0-AACD-5EAD08759D40}"/>
              </a:ext>
            </a:extLst>
          </p:cNvPr>
          <p:cNvSpPr/>
          <p:nvPr/>
        </p:nvSpPr>
        <p:spPr>
          <a:xfrm>
            <a:off x="7635240" y="6257151"/>
            <a:ext cx="1508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387" name="Gruppieren 386">
            <a:extLst>
              <a:ext uri="{FF2B5EF4-FFF2-40B4-BE49-F238E27FC236}">
                <a16:creationId xmlns:a16="http://schemas.microsoft.com/office/drawing/2014/main" id="{6088B206-8001-441A-86C1-78D092173A05}"/>
              </a:ext>
            </a:extLst>
          </p:cNvPr>
          <p:cNvGrpSpPr/>
          <p:nvPr/>
        </p:nvGrpSpPr>
        <p:grpSpPr>
          <a:xfrm>
            <a:off x="4191364" y="1092718"/>
            <a:ext cx="4890592" cy="4537559"/>
            <a:chOff x="4191364" y="1092718"/>
            <a:chExt cx="4890592" cy="4537559"/>
          </a:xfrm>
        </p:grpSpPr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4B9AD679-BD96-420D-94B0-7AF1F6A40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9674" y="1151262"/>
              <a:ext cx="373" cy="388800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FD6E01BF-AC47-4063-BCA6-1AACC60AB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7751" y="4995115"/>
              <a:ext cx="3708000" cy="59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cxnSp>
          <p:nvCxnSpPr>
            <p:cNvPr id="11" name="Gerade Verbindung 223">
              <a:extLst>
                <a:ext uri="{FF2B5EF4-FFF2-40B4-BE49-F238E27FC236}">
                  <a16:creationId xmlns:a16="http://schemas.microsoft.com/office/drawing/2014/main" id="{F1D68B89-8EB1-448F-903F-512439298CEE}"/>
                </a:ext>
              </a:extLst>
            </p:cNvPr>
            <p:cNvCxnSpPr/>
            <p:nvPr/>
          </p:nvCxnSpPr>
          <p:spPr bwMode="auto">
            <a:xfrm>
              <a:off x="5340510" y="4995707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Gerade Verbindung 224">
              <a:extLst>
                <a:ext uri="{FF2B5EF4-FFF2-40B4-BE49-F238E27FC236}">
                  <a16:creationId xmlns:a16="http://schemas.microsoft.com/office/drawing/2014/main" id="{2D8E53F9-821F-4FDD-A366-ECBC26333F96}"/>
                </a:ext>
              </a:extLst>
            </p:cNvPr>
            <p:cNvCxnSpPr/>
            <p:nvPr/>
          </p:nvCxnSpPr>
          <p:spPr bwMode="auto">
            <a:xfrm>
              <a:off x="5751345" y="4995707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Gerade Verbindung 225">
              <a:extLst>
                <a:ext uri="{FF2B5EF4-FFF2-40B4-BE49-F238E27FC236}">
                  <a16:creationId xmlns:a16="http://schemas.microsoft.com/office/drawing/2014/main" id="{B730DBD6-64A0-44E1-825B-38CA662C1A37}"/>
                </a:ext>
              </a:extLst>
            </p:cNvPr>
            <p:cNvCxnSpPr/>
            <p:nvPr/>
          </p:nvCxnSpPr>
          <p:spPr bwMode="auto">
            <a:xfrm>
              <a:off x="6162181" y="4995707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Gerade Verbindung 226">
              <a:extLst>
                <a:ext uri="{FF2B5EF4-FFF2-40B4-BE49-F238E27FC236}">
                  <a16:creationId xmlns:a16="http://schemas.microsoft.com/office/drawing/2014/main" id="{2766CC9A-E642-4627-8659-8AB85ABCC81D}"/>
                </a:ext>
              </a:extLst>
            </p:cNvPr>
            <p:cNvCxnSpPr/>
            <p:nvPr/>
          </p:nvCxnSpPr>
          <p:spPr bwMode="auto">
            <a:xfrm>
              <a:off x="6573016" y="4995707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Gerade Verbindung 227">
              <a:extLst>
                <a:ext uri="{FF2B5EF4-FFF2-40B4-BE49-F238E27FC236}">
                  <a16:creationId xmlns:a16="http://schemas.microsoft.com/office/drawing/2014/main" id="{743A68A0-DC9B-4556-BF6A-A5ED6F32F1E6}"/>
                </a:ext>
              </a:extLst>
            </p:cNvPr>
            <p:cNvCxnSpPr/>
            <p:nvPr/>
          </p:nvCxnSpPr>
          <p:spPr bwMode="auto">
            <a:xfrm>
              <a:off x="6983851" y="4995707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Gerade Verbindung 228">
              <a:extLst>
                <a:ext uri="{FF2B5EF4-FFF2-40B4-BE49-F238E27FC236}">
                  <a16:creationId xmlns:a16="http://schemas.microsoft.com/office/drawing/2014/main" id="{5649B5DF-0E93-40A6-852F-655D38D9C81D}"/>
                </a:ext>
              </a:extLst>
            </p:cNvPr>
            <p:cNvCxnSpPr/>
            <p:nvPr/>
          </p:nvCxnSpPr>
          <p:spPr bwMode="auto">
            <a:xfrm>
              <a:off x="7805521" y="4995707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229">
              <a:extLst>
                <a:ext uri="{FF2B5EF4-FFF2-40B4-BE49-F238E27FC236}">
                  <a16:creationId xmlns:a16="http://schemas.microsoft.com/office/drawing/2014/main" id="{FD5B3916-728F-4107-811C-0E44B4E31675}"/>
                </a:ext>
              </a:extLst>
            </p:cNvPr>
            <p:cNvCxnSpPr/>
            <p:nvPr/>
          </p:nvCxnSpPr>
          <p:spPr bwMode="auto">
            <a:xfrm>
              <a:off x="7394686" y="4995707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" name="Gruppieren 89">
              <a:extLst>
                <a:ext uri="{FF2B5EF4-FFF2-40B4-BE49-F238E27FC236}">
                  <a16:creationId xmlns:a16="http://schemas.microsoft.com/office/drawing/2014/main" id="{0B8F7FB9-21EF-407B-8F84-2CC13812E66F}"/>
                </a:ext>
              </a:extLst>
            </p:cNvPr>
            <p:cNvGrpSpPr/>
            <p:nvPr/>
          </p:nvGrpSpPr>
          <p:grpSpPr>
            <a:xfrm>
              <a:off x="4888597" y="3359079"/>
              <a:ext cx="41084" cy="1319149"/>
              <a:chOff x="899490" y="2348850"/>
              <a:chExt cx="72010" cy="2880400"/>
            </a:xfrm>
          </p:grpSpPr>
          <p:cxnSp>
            <p:nvCxnSpPr>
              <p:cNvPr id="98" name="Gerade Verbindung 309">
                <a:extLst>
                  <a:ext uri="{FF2B5EF4-FFF2-40B4-BE49-F238E27FC236}">
                    <a16:creationId xmlns:a16="http://schemas.microsoft.com/office/drawing/2014/main" id="{E87D733C-3395-473B-BD3C-76105C56A166}"/>
                  </a:ext>
                </a:extLst>
              </p:cNvPr>
              <p:cNvCxnSpPr/>
              <p:nvPr/>
            </p:nvCxnSpPr>
            <p:spPr bwMode="auto">
              <a:xfrm>
                <a:off x="899490" y="23488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Gerade Verbindung 310">
                <a:extLst>
                  <a:ext uri="{FF2B5EF4-FFF2-40B4-BE49-F238E27FC236}">
                    <a16:creationId xmlns:a16="http://schemas.microsoft.com/office/drawing/2014/main" id="{32AA5F8D-F966-4464-95E9-164BDF76F2FD}"/>
                  </a:ext>
                </a:extLst>
              </p:cNvPr>
              <p:cNvCxnSpPr/>
              <p:nvPr/>
            </p:nvCxnSpPr>
            <p:spPr bwMode="auto">
              <a:xfrm>
                <a:off x="899490" y="30689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Gerade Verbindung 312">
                <a:extLst>
                  <a:ext uri="{FF2B5EF4-FFF2-40B4-BE49-F238E27FC236}">
                    <a16:creationId xmlns:a16="http://schemas.microsoft.com/office/drawing/2014/main" id="{AD8A2B14-FB24-4D68-B638-211314DD6AC0}"/>
                  </a:ext>
                </a:extLst>
              </p:cNvPr>
              <p:cNvCxnSpPr/>
              <p:nvPr/>
            </p:nvCxnSpPr>
            <p:spPr bwMode="auto">
              <a:xfrm>
                <a:off x="899490" y="45091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Gerade Verbindung 313">
                <a:extLst>
                  <a:ext uri="{FF2B5EF4-FFF2-40B4-BE49-F238E27FC236}">
                    <a16:creationId xmlns:a16="http://schemas.microsoft.com/office/drawing/2014/main" id="{4F250CE9-36A1-4BB5-8C33-579AD41656B4}"/>
                  </a:ext>
                </a:extLst>
              </p:cNvPr>
              <p:cNvCxnSpPr/>
              <p:nvPr/>
            </p:nvCxnSpPr>
            <p:spPr bwMode="auto">
              <a:xfrm>
                <a:off x="899490" y="52292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A817F987-A85F-402C-AFA3-348B8204EC0F}"/>
                </a:ext>
              </a:extLst>
            </p:cNvPr>
            <p:cNvSpPr/>
            <p:nvPr/>
          </p:nvSpPr>
          <p:spPr>
            <a:xfrm>
              <a:off x="4326203" y="1092718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</a:t>
              </a:r>
            </a:p>
          </p:txBody>
        </p:sp>
        <p:sp>
          <p:nvSpPr>
            <p:cNvPr id="21" name="Text Box 4">
              <a:extLst>
                <a:ext uri="{FF2B5EF4-FFF2-40B4-BE49-F238E27FC236}">
                  <a16:creationId xmlns:a16="http://schemas.microsoft.com/office/drawing/2014/main" id="{A5744417-1969-4431-BBA4-FD5E77468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21947" y="5074572"/>
              <a:ext cx="409078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</a:t>
              </a:r>
              <a:r>
                <a:rPr lang="de-DE" sz="1400" kern="0" dirty="0">
                  <a:solidFill>
                    <a:schemeClr val="bg1"/>
                  </a:solidFill>
                </a:rPr>
                <a:t>5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Text Box 4">
              <a:extLst>
                <a:ext uri="{FF2B5EF4-FFF2-40B4-BE49-F238E27FC236}">
                  <a16:creationId xmlns:a16="http://schemas.microsoft.com/office/drawing/2014/main" id="{7D67449C-FCEC-47B1-8348-B9A244DF4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6583" y="5092664"/>
              <a:ext cx="499274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400" kern="0" dirty="0">
                  <a:solidFill>
                    <a:schemeClr val="bg1"/>
                  </a:solidFill>
                </a:rPr>
                <a:t>45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 Box 4">
              <a:extLst>
                <a:ext uri="{FF2B5EF4-FFF2-40B4-BE49-F238E27FC236}">
                  <a16:creationId xmlns:a16="http://schemas.microsoft.com/office/drawing/2014/main" id="{30EB9A8D-ABB3-437E-B0F4-C973E87D2D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8639" y="5080848"/>
              <a:ext cx="38304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30</a:t>
              </a:r>
            </a:p>
          </p:txBody>
        </p:sp>
        <p:grpSp>
          <p:nvGrpSpPr>
            <p:cNvPr id="28" name="Gruppieren 121">
              <a:extLst>
                <a:ext uri="{FF2B5EF4-FFF2-40B4-BE49-F238E27FC236}">
                  <a16:creationId xmlns:a16="http://schemas.microsoft.com/office/drawing/2014/main" id="{7639F1FD-011A-4E3B-9D7C-4E435DE2D88B}"/>
                </a:ext>
              </a:extLst>
            </p:cNvPr>
            <p:cNvGrpSpPr/>
            <p:nvPr/>
          </p:nvGrpSpPr>
          <p:grpSpPr>
            <a:xfrm>
              <a:off x="4888598" y="2392564"/>
              <a:ext cx="41084" cy="329787"/>
              <a:chOff x="899490" y="4509150"/>
              <a:chExt cx="72010" cy="720100"/>
            </a:xfrm>
          </p:grpSpPr>
          <p:cxnSp>
            <p:nvCxnSpPr>
              <p:cNvPr id="58" name="Gerade Verbindung 269">
                <a:extLst>
                  <a:ext uri="{FF2B5EF4-FFF2-40B4-BE49-F238E27FC236}">
                    <a16:creationId xmlns:a16="http://schemas.microsoft.com/office/drawing/2014/main" id="{33C059E6-F043-4EEF-AD06-5156ACCEB4D4}"/>
                  </a:ext>
                </a:extLst>
              </p:cNvPr>
              <p:cNvCxnSpPr/>
              <p:nvPr/>
            </p:nvCxnSpPr>
            <p:spPr bwMode="auto">
              <a:xfrm>
                <a:off x="899490" y="45091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Gerade Verbindung 270">
                <a:extLst>
                  <a:ext uri="{FF2B5EF4-FFF2-40B4-BE49-F238E27FC236}">
                    <a16:creationId xmlns:a16="http://schemas.microsoft.com/office/drawing/2014/main" id="{139CAD89-BB52-4905-A750-46496E9A6A5D}"/>
                  </a:ext>
                </a:extLst>
              </p:cNvPr>
              <p:cNvCxnSpPr/>
              <p:nvPr/>
            </p:nvCxnSpPr>
            <p:spPr bwMode="auto">
              <a:xfrm>
                <a:off x="899490" y="52292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0697481A-30D8-4F88-A293-6E3A2FE65724}"/>
                </a:ext>
              </a:extLst>
            </p:cNvPr>
            <p:cNvSpPr/>
            <p:nvPr/>
          </p:nvSpPr>
          <p:spPr>
            <a:xfrm>
              <a:off x="6053761" y="5322500"/>
              <a:ext cx="1228221" cy="307777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Zeit in Tagen</a:t>
              </a:r>
            </a:p>
          </p:txBody>
        </p:sp>
        <p:cxnSp>
          <p:nvCxnSpPr>
            <p:cNvPr id="110" name="Gerade Verbindung 269">
              <a:extLst>
                <a:ext uri="{FF2B5EF4-FFF2-40B4-BE49-F238E27FC236}">
                  <a16:creationId xmlns:a16="http://schemas.microsoft.com/office/drawing/2014/main" id="{609903B9-2E43-47D1-B47E-67E025073C9F}"/>
                </a:ext>
              </a:extLst>
            </p:cNvPr>
            <p:cNvCxnSpPr/>
            <p:nvPr/>
          </p:nvCxnSpPr>
          <p:spPr bwMode="auto">
            <a:xfrm>
              <a:off x="4888597" y="1716079"/>
              <a:ext cx="41084" cy="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61" name="Gruppieren 360">
              <a:extLst>
                <a:ext uri="{FF2B5EF4-FFF2-40B4-BE49-F238E27FC236}">
                  <a16:creationId xmlns:a16="http://schemas.microsoft.com/office/drawing/2014/main" id="{95B0866C-5FDC-4A53-9DFA-3E5C219EE072}"/>
                </a:ext>
              </a:extLst>
            </p:cNvPr>
            <p:cNvGrpSpPr/>
            <p:nvPr/>
          </p:nvGrpSpPr>
          <p:grpSpPr>
            <a:xfrm>
              <a:off x="4970616" y="3218872"/>
              <a:ext cx="3126466" cy="572172"/>
              <a:chOff x="4970616" y="3218872"/>
              <a:chExt cx="3126466" cy="572172"/>
            </a:xfrm>
          </p:grpSpPr>
          <p:sp>
            <p:nvSpPr>
              <p:cNvPr id="84006" name="Ellipse 84005">
                <a:extLst>
                  <a:ext uri="{FF2B5EF4-FFF2-40B4-BE49-F238E27FC236}">
                    <a16:creationId xmlns:a16="http://schemas.microsoft.com/office/drawing/2014/main" id="{2AD40AEF-F7AB-4AD7-BEF3-4A1692C65FA1}"/>
                  </a:ext>
                </a:extLst>
              </p:cNvPr>
              <p:cNvSpPr/>
              <p:nvPr/>
            </p:nvSpPr>
            <p:spPr bwMode="auto">
              <a:xfrm>
                <a:off x="7690073" y="339970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7" name="Ellipse 84006">
                <a:extLst>
                  <a:ext uri="{FF2B5EF4-FFF2-40B4-BE49-F238E27FC236}">
                    <a16:creationId xmlns:a16="http://schemas.microsoft.com/office/drawing/2014/main" id="{04D7B9F6-6242-4728-A032-F3574664AA20}"/>
                  </a:ext>
                </a:extLst>
              </p:cNvPr>
              <p:cNvSpPr/>
              <p:nvPr/>
            </p:nvSpPr>
            <p:spPr bwMode="auto">
              <a:xfrm>
                <a:off x="7496913" y="328595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8" name="Ellipse 84007">
                <a:extLst>
                  <a:ext uri="{FF2B5EF4-FFF2-40B4-BE49-F238E27FC236}">
                    <a16:creationId xmlns:a16="http://schemas.microsoft.com/office/drawing/2014/main" id="{E63BBDBD-6AE9-40C3-B4F0-E1055486593D}"/>
                  </a:ext>
                </a:extLst>
              </p:cNvPr>
              <p:cNvSpPr/>
              <p:nvPr/>
            </p:nvSpPr>
            <p:spPr bwMode="auto">
              <a:xfrm>
                <a:off x="7202671" y="374119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9" name="Ellipse 84008">
                <a:extLst>
                  <a:ext uri="{FF2B5EF4-FFF2-40B4-BE49-F238E27FC236}">
                    <a16:creationId xmlns:a16="http://schemas.microsoft.com/office/drawing/2014/main" id="{BA19B31A-C573-4FB6-8A28-4EA90CC67E6B}"/>
                  </a:ext>
                </a:extLst>
              </p:cNvPr>
              <p:cNvSpPr/>
              <p:nvPr/>
            </p:nvSpPr>
            <p:spPr bwMode="auto">
              <a:xfrm>
                <a:off x="7413561" y="352897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0" name="Ellipse 84009">
                <a:extLst>
                  <a:ext uri="{FF2B5EF4-FFF2-40B4-BE49-F238E27FC236}">
                    <a16:creationId xmlns:a16="http://schemas.microsoft.com/office/drawing/2014/main" id="{8346AB4B-D9F6-4FBC-ACE8-5052FB3DB79B}"/>
                  </a:ext>
                </a:extLst>
              </p:cNvPr>
              <p:cNvSpPr/>
              <p:nvPr/>
            </p:nvSpPr>
            <p:spPr bwMode="auto">
              <a:xfrm>
                <a:off x="7454881" y="343933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1" name="Ellipse 84010">
                <a:extLst>
                  <a:ext uri="{FF2B5EF4-FFF2-40B4-BE49-F238E27FC236}">
                    <a16:creationId xmlns:a16="http://schemas.microsoft.com/office/drawing/2014/main" id="{4912889F-013A-42F9-8EC8-8BBFC801FA47}"/>
                  </a:ext>
                </a:extLst>
              </p:cNvPr>
              <p:cNvSpPr/>
              <p:nvPr/>
            </p:nvSpPr>
            <p:spPr bwMode="auto">
              <a:xfrm>
                <a:off x="7331048" y="368425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2" name="Ellipse 84011">
                <a:extLst>
                  <a:ext uri="{FF2B5EF4-FFF2-40B4-BE49-F238E27FC236}">
                    <a16:creationId xmlns:a16="http://schemas.microsoft.com/office/drawing/2014/main" id="{A58091B4-CD5B-45D1-97A1-81381D98668B}"/>
                  </a:ext>
                </a:extLst>
              </p:cNvPr>
              <p:cNvSpPr/>
              <p:nvPr/>
            </p:nvSpPr>
            <p:spPr bwMode="auto">
              <a:xfrm>
                <a:off x="7924312" y="369966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3" name="Ellipse 84012">
                <a:extLst>
                  <a:ext uri="{FF2B5EF4-FFF2-40B4-BE49-F238E27FC236}">
                    <a16:creationId xmlns:a16="http://schemas.microsoft.com/office/drawing/2014/main" id="{6932F641-573C-4542-8873-B650AEE1D2C9}"/>
                  </a:ext>
                </a:extLst>
              </p:cNvPr>
              <p:cNvSpPr/>
              <p:nvPr/>
            </p:nvSpPr>
            <p:spPr bwMode="auto">
              <a:xfrm>
                <a:off x="7309079" y="374192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4" name="Ellipse 84013">
                <a:extLst>
                  <a:ext uri="{FF2B5EF4-FFF2-40B4-BE49-F238E27FC236}">
                    <a16:creationId xmlns:a16="http://schemas.microsoft.com/office/drawing/2014/main" id="{1963BE75-C644-4A83-A5BD-6168F5ECC95C}"/>
                  </a:ext>
                </a:extLst>
              </p:cNvPr>
              <p:cNvSpPr/>
              <p:nvPr/>
            </p:nvSpPr>
            <p:spPr bwMode="auto">
              <a:xfrm>
                <a:off x="7808333" y="354548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5" name="Ellipse 84014">
                <a:extLst>
                  <a:ext uri="{FF2B5EF4-FFF2-40B4-BE49-F238E27FC236}">
                    <a16:creationId xmlns:a16="http://schemas.microsoft.com/office/drawing/2014/main" id="{703DD13A-047B-4A1C-A420-7FC8CBB994FC}"/>
                  </a:ext>
                </a:extLst>
              </p:cNvPr>
              <p:cNvSpPr/>
              <p:nvPr/>
            </p:nvSpPr>
            <p:spPr bwMode="auto">
              <a:xfrm>
                <a:off x="7518628" y="32379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6" name="Ellipse 84015">
                <a:extLst>
                  <a:ext uri="{FF2B5EF4-FFF2-40B4-BE49-F238E27FC236}">
                    <a16:creationId xmlns:a16="http://schemas.microsoft.com/office/drawing/2014/main" id="{6D45C0C9-C5C5-4158-AFC5-0FE820351561}"/>
                  </a:ext>
                </a:extLst>
              </p:cNvPr>
              <p:cNvSpPr/>
              <p:nvPr/>
            </p:nvSpPr>
            <p:spPr bwMode="auto">
              <a:xfrm>
                <a:off x="7393031" y="361048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7" name="Ellipse 84016">
                <a:extLst>
                  <a:ext uri="{FF2B5EF4-FFF2-40B4-BE49-F238E27FC236}">
                    <a16:creationId xmlns:a16="http://schemas.microsoft.com/office/drawing/2014/main" id="{94143AE3-1F40-4760-A5FD-39A53760F73A}"/>
                  </a:ext>
                </a:extLst>
              </p:cNvPr>
              <p:cNvSpPr/>
              <p:nvPr/>
            </p:nvSpPr>
            <p:spPr bwMode="auto">
              <a:xfrm>
                <a:off x="7994477" y="37514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8" name="Ellipse 84017">
                <a:extLst>
                  <a:ext uri="{FF2B5EF4-FFF2-40B4-BE49-F238E27FC236}">
                    <a16:creationId xmlns:a16="http://schemas.microsoft.com/office/drawing/2014/main" id="{391680A0-5F0A-45F1-A543-E792458EF07F}"/>
                  </a:ext>
                </a:extLst>
              </p:cNvPr>
              <p:cNvSpPr/>
              <p:nvPr/>
            </p:nvSpPr>
            <p:spPr bwMode="auto">
              <a:xfrm>
                <a:off x="7770752" y="351356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19" name="Ellipse 84018">
                <a:extLst>
                  <a:ext uri="{FF2B5EF4-FFF2-40B4-BE49-F238E27FC236}">
                    <a16:creationId xmlns:a16="http://schemas.microsoft.com/office/drawing/2014/main" id="{0891B238-BC4C-4CB7-9146-A51F392701E3}"/>
                  </a:ext>
                </a:extLst>
              </p:cNvPr>
              <p:cNvSpPr/>
              <p:nvPr/>
            </p:nvSpPr>
            <p:spPr bwMode="auto">
              <a:xfrm>
                <a:off x="7833100" y="356234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0" name="Ellipse 84019">
                <a:extLst>
                  <a:ext uri="{FF2B5EF4-FFF2-40B4-BE49-F238E27FC236}">
                    <a16:creationId xmlns:a16="http://schemas.microsoft.com/office/drawing/2014/main" id="{A152EB1D-115D-43D3-84E2-7D1BC58D7786}"/>
                  </a:ext>
                </a:extLst>
              </p:cNvPr>
              <p:cNvSpPr/>
              <p:nvPr/>
            </p:nvSpPr>
            <p:spPr bwMode="auto">
              <a:xfrm>
                <a:off x="7739944" y="348234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1" name="Ellipse 84020">
                <a:extLst>
                  <a:ext uri="{FF2B5EF4-FFF2-40B4-BE49-F238E27FC236}">
                    <a16:creationId xmlns:a16="http://schemas.microsoft.com/office/drawing/2014/main" id="{DF899720-1DE1-4CA7-951B-F82FD3AAF331}"/>
                  </a:ext>
                </a:extLst>
              </p:cNvPr>
              <p:cNvSpPr/>
              <p:nvPr/>
            </p:nvSpPr>
            <p:spPr bwMode="auto">
              <a:xfrm>
                <a:off x="7857114" y="360831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2" name="Ellipse 84021">
                <a:extLst>
                  <a:ext uri="{FF2B5EF4-FFF2-40B4-BE49-F238E27FC236}">
                    <a16:creationId xmlns:a16="http://schemas.microsoft.com/office/drawing/2014/main" id="{2F2F92A7-AFA0-4466-AD1B-D710DB419ED1}"/>
                  </a:ext>
                </a:extLst>
              </p:cNvPr>
              <p:cNvSpPr/>
              <p:nvPr/>
            </p:nvSpPr>
            <p:spPr bwMode="auto">
              <a:xfrm>
                <a:off x="6995719" y="352568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3" name="Ellipse 84022">
                <a:extLst>
                  <a:ext uri="{FF2B5EF4-FFF2-40B4-BE49-F238E27FC236}">
                    <a16:creationId xmlns:a16="http://schemas.microsoft.com/office/drawing/2014/main" id="{D9620D8D-8664-4995-A5BF-5D291C95A30B}"/>
                  </a:ext>
                </a:extLst>
              </p:cNvPr>
              <p:cNvSpPr/>
              <p:nvPr/>
            </p:nvSpPr>
            <p:spPr bwMode="auto">
              <a:xfrm>
                <a:off x="6725827" y="330136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4" name="Ellipse 84023">
                <a:extLst>
                  <a:ext uri="{FF2B5EF4-FFF2-40B4-BE49-F238E27FC236}">
                    <a16:creationId xmlns:a16="http://schemas.microsoft.com/office/drawing/2014/main" id="{32A723B7-706E-4489-A213-5D439A6BD15F}"/>
                  </a:ext>
                </a:extLst>
              </p:cNvPr>
              <p:cNvSpPr/>
              <p:nvPr/>
            </p:nvSpPr>
            <p:spPr bwMode="auto">
              <a:xfrm>
                <a:off x="6431133" y="374118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5" name="Ellipse 84024">
                <a:extLst>
                  <a:ext uri="{FF2B5EF4-FFF2-40B4-BE49-F238E27FC236}">
                    <a16:creationId xmlns:a16="http://schemas.microsoft.com/office/drawing/2014/main" id="{76BA43AF-B939-4D26-8F6D-4E12E478E65A}"/>
                  </a:ext>
                </a:extLst>
              </p:cNvPr>
              <p:cNvSpPr/>
              <p:nvPr/>
            </p:nvSpPr>
            <p:spPr bwMode="auto">
              <a:xfrm>
                <a:off x="6642023" y="352896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6" name="Ellipse 84025">
                <a:extLst>
                  <a:ext uri="{FF2B5EF4-FFF2-40B4-BE49-F238E27FC236}">
                    <a16:creationId xmlns:a16="http://schemas.microsoft.com/office/drawing/2014/main" id="{4707D2A5-E108-44CF-A0DD-177B55709D94}"/>
                  </a:ext>
                </a:extLst>
              </p:cNvPr>
              <p:cNvSpPr/>
              <p:nvPr/>
            </p:nvSpPr>
            <p:spPr bwMode="auto">
              <a:xfrm>
                <a:off x="6686031" y="343246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7" name="Ellipse 84026">
                <a:extLst>
                  <a:ext uri="{FF2B5EF4-FFF2-40B4-BE49-F238E27FC236}">
                    <a16:creationId xmlns:a16="http://schemas.microsoft.com/office/drawing/2014/main" id="{513D3683-203B-4867-A6B2-CBA2D36847F1}"/>
                  </a:ext>
                </a:extLst>
              </p:cNvPr>
              <p:cNvSpPr/>
              <p:nvPr/>
            </p:nvSpPr>
            <p:spPr bwMode="auto">
              <a:xfrm>
                <a:off x="6559510" y="368425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8" name="Ellipse 84027">
                <a:extLst>
                  <a:ext uri="{FF2B5EF4-FFF2-40B4-BE49-F238E27FC236}">
                    <a16:creationId xmlns:a16="http://schemas.microsoft.com/office/drawing/2014/main" id="{79D0EF29-FA90-4312-8C30-95A01E73283E}"/>
                  </a:ext>
                </a:extLst>
              </p:cNvPr>
              <p:cNvSpPr/>
              <p:nvPr/>
            </p:nvSpPr>
            <p:spPr bwMode="auto">
              <a:xfrm>
                <a:off x="7152774" y="369965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29" name="Ellipse 84028">
                <a:extLst>
                  <a:ext uri="{FF2B5EF4-FFF2-40B4-BE49-F238E27FC236}">
                    <a16:creationId xmlns:a16="http://schemas.microsoft.com/office/drawing/2014/main" id="{B2FF0D25-DD99-487F-B828-64B2049824A2}"/>
                  </a:ext>
                </a:extLst>
              </p:cNvPr>
              <p:cNvSpPr/>
              <p:nvPr/>
            </p:nvSpPr>
            <p:spPr bwMode="auto">
              <a:xfrm>
                <a:off x="6518445" y="37505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31" name="Ellipse 84030">
                <a:extLst>
                  <a:ext uri="{FF2B5EF4-FFF2-40B4-BE49-F238E27FC236}">
                    <a16:creationId xmlns:a16="http://schemas.microsoft.com/office/drawing/2014/main" id="{9AF48AF7-32B7-42A4-9C15-85FF3B048749}"/>
                  </a:ext>
                </a:extLst>
              </p:cNvPr>
              <p:cNvSpPr/>
              <p:nvPr/>
            </p:nvSpPr>
            <p:spPr bwMode="auto">
              <a:xfrm>
                <a:off x="6747090" y="323791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Ellipse 191">
                <a:extLst>
                  <a:ext uri="{FF2B5EF4-FFF2-40B4-BE49-F238E27FC236}">
                    <a16:creationId xmlns:a16="http://schemas.microsoft.com/office/drawing/2014/main" id="{23C72FD1-7B6E-4938-8056-8601523C5545}"/>
                  </a:ext>
                </a:extLst>
              </p:cNvPr>
              <p:cNvSpPr/>
              <p:nvPr/>
            </p:nvSpPr>
            <p:spPr bwMode="auto">
              <a:xfrm>
                <a:off x="6574914" y="360239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4" name="Ellipse 193">
                <a:extLst>
                  <a:ext uri="{FF2B5EF4-FFF2-40B4-BE49-F238E27FC236}">
                    <a16:creationId xmlns:a16="http://schemas.microsoft.com/office/drawing/2014/main" id="{931F0569-FF13-415A-9072-B216485C53B3}"/>
                  </a:ext>
                </a:extLst>
              </p:cNvPr>
              <p:cNvSpPr/>
              <p:nvPr/>
            </p:nvSpPr>
            <p:spPr bwMode="auto">
              <a:xfrm>
                <a:off x="7222939" y="375144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Ellipse 195">
                <a:extLst>
                  <a:ext uri="{FF2B5EF4-FFF2-40B4-BE49-F238E27FC236}">
                    <a16:creationId xmlns:a16="http://schemas.microsoft.com/office/drawing/2014/main" id="{FB237CA4-14D5-4221-99CD-9C5D940FD5ED}"/>
                  </a:ext>
                </a:extLst>
              </p:cNvPr>
              <p:cNvSpPr/>
              <p:nvPr/>
            </p:nvSpPr>
            <p:spPr bwMode="auto">
              <a:xfrm>
                <a:off x="6796336" y="324772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8" name="Ellipse 197">
                <a:extLst>
                  <a:ext uri="{FF2B5EF4-FFF2-40B4-BE49-F238E27FC236}">
                    <a16:creationId xmlns:a16="http://schemas.microsoft.com/office/drawing/2014/main" id="{BA5ECB1F-7EE5-48AD-AE01-070EF739658C}"/>
                  </a:ext>
                </a:extLst>
              </p:cNvPr>
              <p:cNvSpPr/>
              <p:nvPr/>
            </p:nvSpPr>
            <p:spPr bwMode="auto">
              <a:xfrm>
                <a:off x="7024836" y="353822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0" name="Ellipse 199">
                <a:extLst>
                  <a:ext uri="{FF2B5EF4-FFF2-40B4-BE49-F238E27FC236}">
                    <a16:creationId xmlns:a16="http://schemas.microsoft.com/office/drawing/2014/main" id="{17AEF59D-4F85-47D9-93CA-B6FA0D855243}"/>
                  </a:ext>
                </a:extLst>
              </p:cNvPr>
              <p:cNvSpPr/>
              <p:nvPr/>
            </p:nvSpPr>
            <p:spPr bwMode="auto">
              <a:xfrm>
                <a:off x="6968406" y="348233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79FAA7D3-92CA-44A5-8CA8-63493E5BC8B9}"/>
                  </a:ext>
                </a:extLst>
              </p:cNvPr>
              <p:cNvSpPr/>
              <p:nvPr/>
            </p:nvSpPr>
            <p:spPr bwMode="auto">
              <a:xfrm>
                <a:off x="7085576" y="360831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4" name="Ellipse 203">
                <a:extLst>
                  <a:ext uri="{FF2B5EF4-FFF2-40B4-BE49-F238E27FC236}">
                    <a16:creationId xmlns:a16="http://schemas.microsoft.com/office/drawing/2014/main" id="{F5DE845D-1AEB-4B24-9E30-CA3FA1DB1CAA}"/>
                  </a:ext>
                </a:extLst>
              </p:cNvPr>
              <p:cNvSpPr/>
              <p:nvPr/>
            </p:nvSpPr>
            <p:spPr bwMode="auto">
              <a:xfrm>
                <a:off x="6293889" y="358926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6" name="Ellipse 205">
                <a:extLst>
                  <a:ext uri="{FF2B5EF4-FFF2-40B4-BE49-F238E27FC236}">
                    <a16:creationId xmlns:a16="http://schemas.microsoft.com/office/drawing/2014/main" id="{F366B11A-A4C6-4DE6-BF35-04FE9956781D}"/>
                  </a:ext>
                </a:extLst>
              </p:cNvPr>
              <p:cNvSpPr/>
              <p:nvPr/>
            </p:nvSpPr>
            <p:spPr bwMode="auto">
              <a:xfrm>
                <a:off x="5949084" y="327055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8" name="Ellipse 207">
                <a:extLst>
                  <a:ext uri="{FF2B5EF4-FFF2-40B4-BE49-F238E27FC236}">
                    <a16:creationId xmlns:a16="http://schemas.microsoft.com/office/drawing/2014/main" id="{05A76116-9FF2-42B3-A9ED-E3A8C8776A39}"/>
                  </a:ext>
                </a:extLst>
              </p:cNvPr>
              <p:cNvSpPr/>
              <p:nvPr/>
            </p:nvSpPr>
            <p:spPr bwMode="auto">
              <a:xfrm>
                <a:off x="5696717" y="37360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0" name="Ellipse 209">
                <a:extLst>
                  <a:ext uri="{FF2B5EF4-FFF2-40B4-BE49-F238E27FC236}">
                    <a16:creationId xmlns:a16="http://schemas.microsoft.com/office/drawing/2014/main" id="{C4AC92F3-081D-4AD4-ADEF-1766AF3BE410}"/>
                  </a:ext>
                </a:extLst>
              </p:cNvPr>
              <p:cNvSpPr/>
              <p:nvPr/>
            </p:nvSpPr>
            <p:spPr bwMode="auto">
              <a:xfrm>
                <a:off x="5894316" y="35099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2" name="Ellipse 211">
                <a:extLst>
                  <a:ext uri="{FF2B5EF4-FFF2-40B4-BE49-F238E27FC236}">
                    <a16:creationId xmlns:a16="http://schemas.microsoft.com/office/drawing/2014/main" id="{CACA1F98-CC3E-40DB-93EE-56395EC24A64}"/>
                  </a:ext>
                </a:extLst>
              </p:cNvPr>
              <p:cNvSpPr/>
              <p:nvPr/>
            </p:nvSpPr>
            <p:spPr bwMode="auto">
              <a:xfrm>
                <a:off x="5921838" y="341726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Ellipse 213">
                <a:extLst>
                  <a:ext uri="{FF2B5EF4-FFF2-40B4-BE49-F238E27FC236}">
                    <a16:creationId xmlns:a16="http://schemas.microsoft.com/office/drawing/2014/main" id="{553018E3-B20E-40A3-AF13-D57ABC15EAF5}"/>
                  </a:ext>
                </a:extLst>
              </p:cNvPr>
              <p:cNvSpPr/>
              <p:nvPr/>
            </p:nvSpPr>
            <p:spPr bwMode="auto">
              <a:xfrm>
                <a:off x="5811803" y="36652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Ellipse 215">
                <a:extLst>
                  <a:ext uri="{FF2B5EF4-FFF2-40B4-BE49-F238E27FC236}">
                    <a16:creationId xmlns:a16="http://schemas.microsoft.com/office/drawing/2014/main" id="{75420EFB-9815-4829-937A-EE92F4657225}"/>
                  </a:ext>
                </a:extLst>
              </p:cNvPr>
              <p:cNvSpPr/>
              <p:nvPr/>
            </p:nvSpPr>
            <p:spPr bwMode="auto">
              <a:xfrm>
                <a:off x="6405067" y="368060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7" name="Ellipse 216">
                <a:extLst>
                  <a:ext uri="{FF2B5EF4-FFF2-40B4-BE49-F238E27FC236}">
                    <a16:creationId xmlns:a16="http://schemas.microsoft.com/office/drawing/2014/main" id="{4E5A9FF3-DDD0-4701-B3BB-1E72E2F6C239}"/>
                  </a:ext>
                </a:extLst>
              </p:cNvPr>
              <p:cNvSpPr/>
              <p:nvPr/>
            </p:nvSpPr>
            <p:spPr bwMode="auto">
              <a:xfrm>
                <a:off x="5770738" y="37315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9" name="Ellipse 218">
                <a:extLst>
                  <a:ext uri="{FF2B5EF4-FFF2-40B4-BE49-F238E27FC236}">
                    <a16:creationId xmlns:a16="http://schemas.microsoft.com/office/drawing/2014/main" id="{C52924CE-0007-4166-BBE9-610273F97B92}"/>
                  </a:ext>
                </a:extLst>
              </p:cNvPr>
              <p:cNvSpPr/>
              <p:nvPr/>
            </p:nvSpPr>
            <p:spPr bwMode="auto">
              <a:xfrm>
                <a:off x="6302490" y="354683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1" name="Ellipse 220">
                <a:extLst>
                  <a:ext uri="{FF2B5EF4-FFF2-40B4-BE49-F238E27FC236}">
                    <a16:creationId xmlns:a16="http://schemas.microsoft.com/office/drawing/2014/main" id="{C2F9B6C8-604C-4A5A-9B98-03B772D542E0}"/>
                  </a:ext>
                </a:extLst>
              </p:cNvPr>
              <p:cNvSpPr/>
              <p:nvPr/>
            </p:nvSpPr>
            <p:spPr bwMode="auto">
              <a:xfrm>
                <a:off x="5999383" y="321887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3" name="Ellipse 222">
                <a:extLst>
                  <a:ext uri="{FF2B5EF4-FFF2-40B4-BE49-F238E27FC236}">
                    <a16:creationId xmlns:a16="http://schemas.microsoft.com/office/drawing/2014/main" id="{AFEB2B9C-BCF9-4392-9F36-971E04DDED20}"/>
                  </a:ext>
                </a:extLst>
              </p:cNvPr>
              <p:cNvSpPr/>
              <p:nvPr/>
            </p:nvSpPr>
            <p:spPr bwMode="auto">
              <a:xfrm>
                <a:off x="6366959" y="364837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5" name="Ellipse 224">
                <a:extLst>
                  <a:ext uri="{FF2B5EF4-FFF2-40B4-BE49-F238E27FC236}">
                    <a16:creationId xmlns:a16="http://schemas.microsoft.com/office/drawing/2014/main" id="{8FA17737-65D7-4076-B6B3-10C018E7E266}"/>
                  </a:ext>
                </a:extLst>
              </p:cNvPr>
              <p:cNvSpPr/>
              <p:nvPr/>
            </p:nvSpPr>
            <p:spPr bwMode="auto">
              <a:xfrm>
                <a:off x="6475232" y="373239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7" name="Ellipse 226">
                <a:extLst>
                  <a:ext uri="{FF2B5EF4-FFF2-40B4-BE49-F238E27FC236}">
                    <a16:creationId xmlns:a16="http://schemas.microsoft.com/office/drawing/2014/main" id="{CCA6AB1A-4DAC-45F9-B84A-E207D9C24F00}"/>
                  </a:ext>
                </a:extLst>
              </p:cNvPr>
              <p:cNvSpPr/>
              <p:nvPr/>
            </p:nvSpPr>
            <p:spPr bwMode="auto">
              <a:xfrm>
                <a:off x="6186232" y="341372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9" name="Ellipse 228">
                <a:extLst>
                  <a:ext uri="{FF2B5EF4-FFF2-40B4-BE49-F238E27FC236}">
                    <a16:creationId xmlns:a16="http://schemas.microsoft.com/office/drawing/2014/main" id="{B5B45C17-BB40-4A1F-B7CC-3EF71146B273}"/>
                  </a:ext>
                </a:extLst>
              </p:cNvPr>
              <p:cNvSpPr/>
              <p:nvPr/>
            </p:nvSpPr>
            <p:spPr bwMode="auto">
              <a:xfrm>
                <a:off x="6276939" y="350091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1" name="Ellipse 230">
                <a:extLst>
                  <a:ext uri="{FF2B5EF4-FFF2-40B4-BE49-F238E27FC236}">
                    <a16:creationId xmlns:a16="http://schemas.microsoft.com/office/drawing/2014/main" id="{3601E75A-FF6F-471E-905C-0FE3E14099D8}"/>
                  </a:ext>
                </a:extLst>
              </p:cNvPr>
              <p:cNvSpPr/>
              <p:nvPr/>
            </p:nvSpPr>
            <p:spPr bwMode="auto">
              <a:xfrm>
                <a:off x="6220699" y="346329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3" name="Ellipse 232">
                <a:extLst>
                  <a:ext uri="{FF2B5EF4-FFF2-40B4-BE49-F238E27FC236}">
                    <a16:creationId xmlns:a16="http://schemas.microsoft.com/office/drawing/2014/main" id="{8FDEF66A-1D1A-4DD1-921D-7D5B1D8625F6}"/>
                  </a:ext>
                </a:extLst>
              </p:cNvPr>
              <p:cNvSpPr/>
              <p:nvPr/>
            </p:nvSpPr>
            <p:spPr bwMode="auto">
              <a:xfrm>
                <a:off x="6337869" y="358926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5" name="Ellipse 234">
                <a:extLst>
                  <a:ext uri="{FF2B5EF4-FFF2-40B4-BE49-F238E27FC236}">
                    <a16:creationId xmlns:a16="http://schemas.microsoft.com/office/drawing/2014/main" id="{EA797325-0CA2-44F9-AE00-C914B74B9713}"/>
                  </a:ext>
                </a:extLst>
              </p:cNvPr>
              <p:cNvSpPr/>
              <p:nvPr/>
            </p:nvSpPr>
            <p:spPr bwMode="auto">
              <a:xfrm>
                <a:off x="5490202" y="350571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7" name="Ellipse 236">
                <a:extLst>
                  <a:ext uri="{FF2B5EF4-FFF2-40B4-BE49-F238E27FC236}">
                    <a16:creationId xmlns:a16="http://schemas.microsoft.com/office/drawing/2014/main" id="{76E72389-07E6-469D-86B2-3F04837F217B}"/>
                  </a:ext>
                </a:extLst>
              </p:cNvPr>
              <p:cNvSpPr/>
              <p:nvPr/>
            </p:nvSpPr>
            <p:spPr bwMode="auto">
              <a:xfrm>
                <a:off x="5172362" y="330283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9" name="Ellipse 238">
                <a:extLst>
                  <a:ext uri="{FF2B5EF4-FFF2-40B4-BE49-F238E27FC236}">
                    <a16:creationId xmlns:a16="http://schemas.microsoft.com/office/drawing/2014/main" id="{D26EF841-2B4B-48DF-8FA8-7A02FFDE9125}"/>
                  </a:ext>
                </a:extLst>
              </p:cNvPr>
              <p:cNvSpPr/>
              <p:nvPr/>
            </p:nvSpPr>
            <p:spPr bwMode="auto">
              <a:xfrm>
                <a:off x="6044224" y="328898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1" name="Ellipse 240">
                <a:extLst>
                  <a:ext uri="{FF2B5EF4-FFF2-40B4-BE49-F238E27FC236}">
                    <a16:creationId xmlns:a16="http://schemas.microsoft.com/office/drawing/2014/main" id="{518C7790-DBF7-4691-94EB-94C6C7AD7AC3}"/>
                  </a:ext>
                </a:extLst>
              </p:cNvPr>
              <p:cNvSpPr/>
              <p:nvPr/>
            </p:nvSpPr>
            <p:spPr bwMode="auto">
              <a:xfrm>
                <a:off x="5094194" y="352897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3" name="Ellipse 242">
                <a:extLst>
                  <a:ext uri="{FF2B5EF4-FFF2-40B4-BE49-F238E27FC236}">
                    <a16:creationId xmlns:a16="http://schemas.microsoft.com/office/drawing/2014/main" id="{A5AAF1AC-61DC-476C-AFDA-6AD3CF3C3BEB}"/>
                  </a:ext>
                </a:extLst>
              </p:cNvPr>
              <p:cNvSpPr/>
              <p:nvPr/>
            </p:nvSpPr>
            <p:spPr bwMode="auto">
              <a:xfrm>
                <a:off x="5127798" y="34375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5" name="Ellipse 244">
                <a:extLst>
                  <a:ext uri="{FF2B5EF4-FFF2-40B4-BE49-F238E27FC236}">
                    <a16:creationId xmlns:a16="http://schemas.microsoft.com/office/drawing/2014/main" id="{E507EDFE-4BC8-4C26-8583-C19F1FBBE884}"/>
                  </a:ext>
                </a:extLst>
              </p:cNvPr>
              <p:cNvSpPr/>
              <p:nvPr/>
            </p:nvSpPr>
            <p:spPr bwMode="auto">
              <a:xfrm>
                <a:off x="5011681" y="368426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7" name="Ellipse 246">
                <a:extLst>
                  <a:ext uri="{FF2B5EF4-FFF2-40B4-BE49-F238E27FC236}">
                    <a16:creationId xmlns:a16="http://schemas.microsoft.com/office/drawing/2014/main" id="{24BB8C5E-22F9-4F9B-B08D-F8088452A29E}"/>
                  </a:ext>
                </a:extLst>
              </p:cNvPr>
              <p:cNvSpPr/>
              <p:nvPr/>
            </p:nvSpPr>
            <p:spPr bwMode="auto">
              <a:xfrm>
                <a:off x="5604945" y="369966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Ellipse 248">
                <a:extLst>
                  <a:ext uri="{FF2B5EF4-FFF2-40B4-BE49-F238E27FC236}">
                    <a16:creationId xmlns:a16="http://schemas.microsoft.com/office/drawing/2014/main" id="{354E80F5-4286-4A55-9806-0F04BF2F0C37}"/>
                  </a:ext>
                </a:extLst>
              </p:cNvPr>
              <p:cNvSpPr/>
              <p:nvPr/>
            </p:nvSpPr>
            <p:spPr bwMode="auto">
              <a:xfrm>
                <a:off x="4970616" y="375058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Ellipse 250">
                <a:extLst>
                  <a:ext uri="{FF2B5EF4-FFF2-40B4-BE49-F238E27FC236}">
                    <a16:creationId xmlns:a16="http://schemas.microsoft.com/office/drawing/2014/main" id="{E6F60278-8482-482D-8CF1-C8B5C1743991}"/>
                  </a:ext>
                </a:extLst>
              </p:cNvPr>
              <p:cNvSpPr/>
              <p:nvPr/>
            </p:nvSpPr>
            <p:spPr bwMode="auto">
              <a:xfrm>
                <a:off x="5303494" y="330297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3" name="Ellipse 252">
                <a:extLst>
                  <a:ext uri="{FF2B5EF4-FFF2-40B4-BE49-F238E27FC236}">
                    <a16:creationId xmlns:a16="http://schemas.microsoft.com/office/drawing/2014/main" id="{5955AD04-C766-47E5-A222-EC05DD6275A7}"/>
                  </a:ext>
                </a:extLst>
              </p:cNvPr>
              <p:cNvSpPr/>
              <p:nvPr/>
            </p:nvSpPr>
            <p:spPr bwMode="auto">
              <a:xfrm>
                <a:off x="5199261" y="32379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Ellipse 254">
                <a:extLst>
                  <a:ext uri="{FF2B5EF4-FFF2-40B4-BE49-F238E27FC236}">
                    <a16:creationId xmlns:a16="http://schemas.microsoft.com/office/drawing/2014/main" id="{8A61E35B-61A7-462F-BF8A-4E3CB97A5B23}"/>
                  </a:ext>
                </a:extLst>
              </p:cNvPr>
              <p:cNvSpPr/>
              <p:nvPr/>
            </p:nvSpPr>
            <p:spPr bwMode="auto">
              <a:xfrm>
                <a:off x="5640791" y="37315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Ellipse 256">
                <a:extLst>
                  <a:ext uri="{FF2B5EF4-FFF2-40B4-BE49-F238E27FC236}">
                    <a16:creationId xmlns:a16="http://schemas.microsoft.com/office/drawing/2014/main" id="{1B944512-F803-421A-BFF8-A75518A240D7}"/>
                  </a:ext>
                </a:extLst>
              </p:cNvPr>
              <p:cNvSpPr/>
              <p:nvPr/>
            </p:nvSpPr>
            <p:spPr bwMode="auto">
              <a:xfrm>
                <a:off x="5675110" y="375145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Ellipse 258">
                <a:extLst>
                  <a:ext uri="{FF2B5EF4-FFF2-40B4-BE49-F238E27FC236}">
                    <a16:creationId xmlns:a16="http://schemas.microsoft.com/office/drawing/2014/main" id="{E7AE6B65-60D2-4158-A303-437A609D6150}"/>
                  </a:ext>
                </a:extLst>
              </p:cNvPr>
              <p:cNvSpPr/>
              <p:nvPr/>
            </p:nvSpPr>
            <p:spPr bwMode="auto">
              <a:xfrm>
                <a:off x="5279701" y="324678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1" name="Ellipse 260">
                <a:extLst>
                  <a:ext uri="{FF2B5EF4-FFF2-40B4-BE49-F238E27FC236}">
                    <a16:creationId xmlns:a16="http://schemas.microsoft.com/office/drawing/2014/main" id="{FC9419AF-386F-4DAA-9627-91600EDE900B}"/>
                  </a:ext>
                </a:extLst>
              </p:cNvPr>
              <p:cNvSpPr/>
              <p:nvPr/>
            </p:nvSpPr>
            <p:spPr bwMode="auto">
              <a:xfrm>
                <a:off x="5461479" y="345379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3" name="Ellipse 262">
                <a:extLst>
                  <a:ext uri="{FF2B5EF4-FFF2-40B4-BE49-F238E27FC236}">
                    <a16:creationId xmlns:a16="http://schemas.microsoft.com/office/drawing/2014/main" id="{8BBEFF2D-08E4-42F0-858D-0F0F439DE18B}"/>
                  </a:ext>
                </a:extLst>
              </p:cNvPr>
              <p:cNvSpPr/>
              <p:nvPr/>
            </p:nvSpPr>
            <p:spPr bwMode="auto">
              <a:xfrm>
                <a:off x="5466131" y="348462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Ellipse 264">
                <a:extLst>
                  <a:ext uri="{FF2B5EF4-FFF2-40B4-BE49-F238E27FC236}">
                    <a16:creationId xmlns:a16="http://schemas.microsoft.com/office/drawing/2014/main" id="{C5DE9188-4FBF-4F1D-85A3-C08402FB155D}"/>
                  </a:ext>
                </a:extLst>
              </p:cNvPr>
              <p:cNvSpPr/>
              <p:nvPr/>
            </p:nvSpPr>
            <p:spPr bwMode="auto">
              <a:xfrm>
                <a:off x="5503387" y="355163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Ellipse 270">
                <a:extLst>
                  <a:ext uri="{FF2B5EF4-FFF2-40B4-BE49-F238E27FC236}">
                    <a16:creationId xmlns:a16="http://schemas.microsoft.com/office/drawing/2014/main" id="{7514E97C-13F7-4F10-8058-1C068C5EE067}"/>
                  </a:ext>
                </a:extLst>
              </p:cNvPr>
              <p:cNvSpPr/>
              <p:nvPr/>
            </p:nvSpPr>
            <p:spPr bwMode="auto">
              <a:xfrm>
                <a:off x="8002793" y="376023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1" name="Ellipse 280">
                <a:extLst>
                  <a:ext uri="{FF2B5EF4-FFF2-40B4-BE49-F238E27FC236}">
                    <a16:creationId xmlns:a16="http://schemas.microsoft.com/office/drawing/2014/main" id="{A1F7C92B-0264-4A1F-997D-AB67F3ED31D8}"/>
                  </a:ext>
                </a:extLst>
              </p:cNvPr>
              <p:cNvSpPr/>
              <p:nvPr/>
            </p:nvSpPr>
            <p:spPr bwMode="auto">
              <a:xfrm>
                <a:off x="8066274" y="370673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1" name="Ellipse 460">
                <a:extLst>
                  <a:ext uri="{FF2B5EF4-FFF2-40B4-BE49-F238E27FC236}">
                    <a16:creationId xmlns:a16="http://schemas.microsoft.com/office/drawing/2014/main" id="{0EB9EC22-C1EE-4AEF-B30C-EF06836B3CE1}"/>
                  </a:ext>
                </a:extLst>
              </p:cNvPr>
              <p:cNvSpPr/>
              <p:nvPr/>
            </p:nvSpPr>
            <p:spPr bwMode="auto">
              <a:xfrm>
                <a:off x="7781020" y="35478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7" name="Ellipse 476">
                <a:extLst>
                  <a:ext uri="{FF2B5EF4-FFF2-40B4-BE49-F238E27FC236}">
                    <a16:creationId xmlns:a16="http://schemas.microsoft.com/office/drawing/2014/main" id="{354D0E09-7DAD-475F-AC4B-922894BD7915}"/>
                  </a:ext>
                </a:extLst>
              </p:cNvPr>
              <p:cNvSpPr/>
              <p:nvPr/>
            </p:nvSpPr>
            <p:spPr bwMode="auto">
              <a:xfrm>
                <a:off x="7863908" y="367190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63" name="Gruppieren 362">
              <a:extLst>
                <a:ext uri="{FF2B5EF4-FFF2-40B4-BE49-F238E27FC236}">
                  <a16:creationId xmlns:a16="http://schemas.microsoft.com/office/drawing/2014/main" id="{6C300857-48DF-40A5-9A77-73FC0F200A46}"/>
                </a:ext>
              </a:extLst>
            </p:cNvPr>
            <p:cNvGrpSpPr/>
            <p:nvPr/>
          </p:nvGrpSpPr>
          <p:grpSpPr>
            <a:xfrm>
              <a:off x="4997401" y="4311404"/>
              <a:ext cx="3143736" cy="430400"/>
              <a:chOff x="4997401" y="4311404"/>
              <a:chExt cx="3143736" cy="430400"/>
            </a:xfrm>
          </p:grpSpPr>
          <p:sp>
            <p:nvSpPr>
              <p:cNvPr id="299" name="Ellipse 298">
                <a:extLst>
                  <a:ext uri="{FF2B5EF4-FFF2-40B4-BE49-F238E27FC236}">
                    <a16:creationId xmlns:a16="http://schemas.microsoft.com/office/drawing/2014/main" id="{6CA80974-3B33-4088-8CD3-5DF502309B50}"/>
                  </a:ext>
                </a:extLst>
              </p:cNvPr>
              <p:cNvSpPr/>
              <p:nvPr/>
            </p:nvSpPr>
            <p:spPr bwMode="auto">
              <a:xfrm>
                <a:off x="7742318" y="449515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3" name="Ellipse 302">
                <a:extLst>
                  <a:ext uri="{FF2B5EF4-FFF2-40B4-BE49-F238E27FC236}">
                    <a16:creationId xmlns:a16="http://schemas.microsoft.com/office/drawing/2014/main" id="{0060EDD6-41DD-456F-AEC1-C3536B782C6F}"/>
                  </a:ext>
                </a:extLst>
              </p:cNvPr>
              <p:cNvSpPr/>
              <p:nvPr/>
            </p:nvSpPr>
            <p:spPr bwMode="auto">
              <a:xfrm>
                <a:off x="7254916" y="46890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Ellipse 304">
                <a:extLst>
                  <a:ext uri="{FF2B5EF4-FFF2-40B4-BE49-F238E27FC236}">
                    <a16:creationId xmlns:a16="http://schemas.microsoft.com/office/drawing/2014/main" id="{AD3180E1-A23C-405F-91AB-F802E6AE461B}"/>
                  </a:ext>
                </a:extLst>
              </p:cNvPr>
              <p:cNvSpPr/>
              <p:nvPr/>
            </p:nvSpPr>
            <p:spPr bwMode="auto">
              <a:xfrm>
                <a:off x="7465806" y="447678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Ellipse 306">
                <a:extLst>
                  <a:ext uri="{FF2B5EF4-FFF2-40B4-BE49-F238E27FC236}">
                    <a16:creationId xmlns:a16="http://schemas.microsoft.com/office/drawing/2014/main" id="{EDA69BC9-60EF-4080-BF4E-7FDDC3BC1905}"/>
                  </a:ext>
                </a:extLst>
              </p:cNvPr>
              <p:cNvSpPr/>
              <p:nvPr/>
            </p:nvSpPr>
            <p:spPr bwMode="auto">
              <a:xfrm>
                <a:off x="7499410" y="438535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Ellipse 308">
                <a:extLst>
                  <a:ext uri="{FF2B5EF4-FFF2-40B4-BE49-F238E27FC236}">
                    <a16:creationId xmlns:a16="http://schemas.microsoft.com/office/drawing/2014/main" id="{4D18B48E-A439-4EE4-BD85-35FF5608FB0B}"/>
                  </a:ext>
                </a:extLst>
              </p:cNvPr>
              <p:cNvSpPr/>
              <p:nvPr/>
            </p:nvSpPr>
            <p:spPr bwMode="auto">
              <a:xfrm>
                <a:off x="7383293" y="463206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1" name="Ellipse 310">
                <a:extLst>
                  <a:ext uri="{FF2B5EF4-FFF2-40B4-BE49-F238E27FC236}">
                    <a16:creationId xmlns:a16="http://schemas.microsoft.com/office/drawing/2014/main" id="{CFC8E79D-6132-449F-BD48-0F07EB7AFC94}"/>
                  </a:ext>
                </a:extLst>
              </p:cNvPr>
              <p:cNvSpPr/>
              <p:nvPr/>
            </p:nvSpPr>
            <p:spPr bwMode="auto">
              <a:xfrm>
                <a:off x="8014764" y="462376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3" name="Ellipse 312">
                <a:extLst>
                  <a:ext uri="{FF2B5EF4-FFF2-40B4-BE49-F238E27FC236}">
                    <a16:creationId xmlns:a16="http://schemas.microsoft.com/office/drawing/2014/main" id="{39F928AF-F4E3-4130-BA6D-A6EABDA8A329}"/>
                  </a:ext>
                </a:extLst>
              </p:cNvPr>
              <p:cNvSpPr/>
              <p:nvPr/>
            </p:nvSpPr>
            <p:spPr bwMode="auto">
              <a:xfrm>
                <a:off x="7342228" y="469838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5" name="Ellipse 314">
                <a:extLst>
                  <a:ext uri="{FF2B5EF4-FFF2-40B4-BE49-F238E27FC236}">
                    <a16:creationId xmlns:a16="http://schemas.microsoft.com/office/drawing/2014/main" id="{FE232ADA-5A01-4A64-A878-1389CA281444}"/>
                  </a:ext>
                </a:extLst>
              </p:cNvPr>
              <p:cNvSpPr/>
              <p:nvPr/>
            </p:nvSpPr>
            <p:spPr bwMode="auto">
              <a:xfrm>
                <a:off x="7675106" y="439842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7" name="Ellipse 316">
                <a:extLst>
                  <a:ext uri="{FF2B5EF4-FFF2-40B4-BE49-F238E27FC236}">
                    <a16:creationId xmlns:a16="http://schemas.microsoft.com/office/drawing/2014/main" id="{6B25A140-6EDD-4EE9-AB4F-44727F893A55}"/>
                  </a:ext>
                </a:extLst>
              </p:cNvPr>
              <p:cNvSpPr/>
              <p:nvPr/>
            </p:nvSpPr>
            <p:spPr bwMode="auto">
              <a:xfrm>
                <a:off x="7570873" y="433337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9" name="Ellipse 318">
                <a:extLst>
                  <a:ext uri="{FF2B5EF4-FFF2-40B4-BE49-F238E27FC236}">
                    <a16:creationId xmlns:a16="http://schemas.microsoft.com/office/drawing/2014/main" id="{F1BCF538-2CDB-4EEB-B29E-F3D3E145C766}"/>
                  </a:ext>
                </a:extLst>
              </p:cNvPr>
              <p:cNvSpPr/>
              <p:nvPr/>
            </p:nvSpPr>
            <p:spPr bwMode="auto">
              <a:xfrm>
                <a:off x="7459702" y="456517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1" name="Ellipse 450">
                <a:extLst>
                  <a:ext uri="{FF2B5EF4-FFF2-40B4-BE49-F238E27FC236}">
                    <a16:creationId xmlns:a16="http://schemas.microsoft.com/office/drawing/2014/main" id="{BE0C7131-CEE7-4997-AF54-8901D0FFC152}"/>
                  </a:ext>
                </a:extLst>
              </p:cNvPr>
              <p:cNvSpPr/>
              <p:nvPr/>
            </p:nvSpPr>
            <p:spPr bwMode="auto">
              <a:xfrm>
                <a:off x="8053079" y="452394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Ellipse 452">
                <a:extLst>
                  <a:ext uri="{FF2B5EF4-FFF2-40B4-BE49-F238E27FC236}">
                    <a16:creationId xmlns:a16="http://schemas.microsoft.com/office/drawing/2014/main" id="{77B02442-A0E7-4DB2-91D1-D643EAF415BC}"/>
                  </a:ext>
                </a:extLst>
              </p:cNvPr>
              <p:cNvSpPr/>
              <p:nvPr/>
            </p:nvSpPr>
            <p:spPr bwMode="auto">
              <a:xfrm>
                <a:off x="7864073" y="460590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5" name="Ellipse 454">
                <a:extLst>
                  <a:ext uri="{FF2B5EF4-FFF2-40B4-BE49-F238E27FC236}">
                    <a16:creationId xmlns:a16="http://schemas.microsoft.com/office/drawing/2014/main" id="{38DF286A-3AED-4915-9E66-8B5F9274F24E}"/>
                  </a:ext>
                </a:extLst>
              </p:cNvPr>
              <p:cNvSpPr/>
              <p:nvPr/>
            </p:nvSpPr>
            <p:spPr bwMode="auto">
              <a:xfrm>
                <a:off x="7792189" y="457779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7" name="Ellipse 456">
                <a:extLst>
                  <a:ext uri="{FF2B5EF4-FFF2-40B4-BE49-F238E27FC236}">
                    <a16:creationId xmlns:a16="http://schemas.microsoft.com/office/drawing/2014/main" id="{17B27827-BB55-47BD-B071-3C932693250E}"/>
                  </a:ext>
                </a:extLst>
              </p:cNvPr>
              <p:cNvSpPr/>
              <p:nvPr/>
            </p:nvSpPr>
            <p:spPr bwMode="auto">
              <a:xfrm>
                <a:off x="7909359" y="47037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Ellipse 458">
                <a:extLst>
                  <a:ext uri="{FF2B5EF4-FFF2-40B4-BE49-F238E27FC236}">
                    <a16:creationId xmlns:a16="http://schemas.microsoft.com/office/drawing/2014/main" id="{2307348E-0357-42CE-A075-AD5423EF8F4E}"/>
                  </a:ext>
                </a:extLst>
              </p:cNvPr>
              <p:cNvSpPr/>
              <p:nvPr/>
            </p:nvSpPr>
            <p:spPr bwMode="auto">
              <a:xfrm>
                <a:off x="8110329" y="439971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3" name="Ellipse 462">
                <a:extLst>
                  <a:ext uri="{FF2B5EF4-FFF2-40B4-BE49-F238E27FC236}">
                    <a16:creationId xmlns:a16="http://schemas.microsoft.com/office/drawing/2014/main" id="{B902A6AB-E83C-4817-9ABD-0903222B3B04}"/>
                  </a:ext>
                </a:extLst>
              </p:cNvPr>
              <p:cNvSpPr/>
              <p:nvPr/>
            </p:nvSpPr>
            <p:spPr bwMode="auto">
              <a:xfrm>
                <a:off x="7540065" y="435110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5" name="Ellipse 464">
                <a:extLst>
                  <a:ext uri="{FF2B5EF4-FFF2-40B4-BE49-F238E27FC236}">
                    <a16:creationId xmlns:a16="http://schemas.microsoft.com/office/drawing/2014/main" id="{033F4215-0D24-4BD4-B458-60009B46E60C}"/>
                  </a:ext>
                </a:extLst>
              </p:cNvPr>
              <p:cNvSpPr/>
              <p:nvPr/>
            </p:nvSpPr>
            <p:spPr bwMode="auto">
              <a:xfrm>
                <a:off x="7714504" y="448507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7" name="Ellipse 466">
                <a:extLst>
                  <a:ext uri="{FF2B5EF4-FFF2-40B4-BE49-F238E27FC236}">
                    <a16:creationId xmlns:a16="http://schemas.microsoft.com/office/drawing/2014/main" id="{3BB16B52-482D-45A5-B251-A27CF8B59EED}"/>
                  </a:ext>
                </a:extLst>
              </p:cNvPr>
              <p:cNvSpPr/>
              <p:nvPr/>
            </p:nvSpPr>
            <p:spPr bwMode="auto">
              <a:xfrm>
                <a:off x="7161671" y="454698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9" name="Ellipse 468">
                <a:extLst>
                  <a:ext uri="{FF2B5EF4-FFF2-40B4-BE49-F238E27FC236}">
                    <a16:creationId xmlns:a16="http://schemas.microsoft.com/office/drawing/2014/main" id="{C825F90B-7592-496F-B94A-8B41A096EDDE}"/>
                  </a:ext>
                </a:extLst>
              </p:cNvPr>
              <p:cNvSpPr/>
              <p:nvPr/>
            </p:nvSpPr>
            <p:spPr bwMode="auto">
              <a:xfrm>
                <a:off x="7801691" y="464747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1" name="Ellipse 470">
                <a:extLst>
                  <a:ext uri="{FF2B5EF4-FFF2-40B4-BE49-F238E27FC236}">
                    <a16:creationId xmlns:a16="http://schemas.microsoft.com/office/drawing/2014/main" id="{4D6F920B-2094-43B5-A4D6-AF9C5AE57CD2}"/>
                  </a:ext>
                </a:extLst>
              </p:cNvPr>
              <p:cNvSpPr/>
              <p:nvPr/>
            </p:nvSpPr>
            <p:spPr bwMode="auto">
              <a:xfrm>
                <a:off x="7064963" y="443835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3" name="Ellipse 472">
                <a:extLst>
                  <a:ext uri="{FF2B5EF4-FFF2-40B4-BE49-F238E27FC236}">
                    <a16:creationId xmlns:a16="http://schemas.microsoft.com/office/drawing/2014/main" id="{BAAE777D-543F-4A26-9DE5-E67859A6529A}"/>
                  </a:ext>
                </a:extLst>
              </p:cNvPr>
              <p:cNvSpPr/>
              <p:nvPr/>
            </p:nvSpPr>
            <p:spPr bwMode="auto">
              <a:xfrm>
                <a:off x="7288152" y="471099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5" name="Ellipse 474">
                <a:extLst>
                  <a:ext uri="{FF2B5EF4-FFF2-40B4-BE49-F238E27FC236}">
                    <a16:creationId xmlns:a16="http://schemas.microsoft.com/office/drawing/2014/main" id="{D5B1C792-581F-427B-914A-9A77AFBEBBBE}"/>
                  </a:ext>
                </a:extLst>
              </p:cNvPr>
              <p:cNvSpPr/>
              <p:nvPr/>
            </p:nvSpPr>
            <p:spPr bwMode="auto">
              <a:xfrm>
                <a:off x="7779755" y="454975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9" name="Ellipse 478">
                <a:extLst>
                  <a:ext uri="{FF2B5EF4-FFF2-40B4-BE49-F238E27FC236}">
                    <a16:creationId xmlns:a16="http://schemas.microsoft.com/office/drawing/2014/main" id="{7208FCA4-AD08-4701-8F9E-F02D6ED35CA9}"/>
                  </a:ext>
                </a:extLst>
              </p:cNvPr>
              <p:cNvSpPr/>
              <p:nvPr/>
            </p:nvSpPr>
            <p:spPr bwMode="auto">
              <a:xfrm>
                <a:off x="7969320" y="46802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" name="Ellipse 490">
                <a:extLst>
                  <a:ext uri="{FF2B5EF4-FFF2-40B4-BE49-F238E27FC236}">
                    <a16:creationId xmlns:a16="http://schemas.microsoft.com/office/drawing/2014/main" id="{51259D71-0406-4A99-93F8-AC0E129282CC}"/>
                  </a:ext>
                </a:extLst>
              </p:cNvPr>
              <p:cNvSpPr/>
              <p:nvPr/>
            </p:nvSpPr>
            <p:spPr bwMode="auto">
              <a:xfrm>
                <a:off x="6480218" y="449514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3" name="Ellipse 492">
                <a:extLst>
                  <a:ext uri="{FF2B5EF4-FFF2-40B4-BE49-F238E27FC236}">
                    <a16:creationId xmlns:a16="http://schemas.microsoft.com/office/drawing/2014/main" id="{5AE80F67-7F8A-49AF-84F3-3E36A9CCAE41}"/>
                  </a:ext>
                </a:extLst>
              </p:cNvPr>
              <p:cNvSpPr/>
              <p:nvPr/>
            </p:nvSpPr>
            <p:spPr bwMode="auto">
              <a:xfrm>
                <a:off x="6886823" y="438192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7" name="Ellipse 496">
                <a:extLst>
                  <a:ext uri="{FF2B5EF4-FFF2-40B4-BE49-F238E27FC236}">
                    <a16:creationId xmlns:a16="http://schemas.microsoft.com/office/drawing/2014/main" id="{1D858D3C-DD8D-41F2-ABFE-82597FC771BF}"/>
                  </a:ext>
                </a:extLst>
              </p:cNvPr>
              <p:cNvSpPr/>
              <p:nvPr/>
            </p:nvSpPr>
            <p:spPr bwMode="auto">
              <a:xfrm>
                <a:off x="6811740" y="462375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9" name="Ellipse 498">
                <a:extLst>
                  <a:ext uri="{FF2B5EF4-FFF2-40B4-BE49-F238E27FC236}">
                    <a16:creationId xmlns:a16="http://schemas.microsoft.com/office/drawing/2014/main" id="{7D64E6AF-64AD-4BEA-8167-880E39BA6BD6}"/>
                  </a:ext>
                </a:extLst>
              </p:cNvPr>
              <p:cNvSpPr/>
              <p:nvPr/>
            </p:nvSpPr>
            <p:spPr bwMode="auto">
              <a:xfrm>
                <a:off x="6331972" y="432223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1" name="Ellipse 500">
                <a:extLst>
                  <a:ext uri="{FF2B5EF4-FFF2-40B4-BE49-F238E27FC236}">
                    <a16:creationId xmlns:a16="http://schemas.microsoft.com/office/drawing/2014/main" id="{642A09E1-AB87-4C03-B330-F1878F98F2B1}"/>
                  </a:ext>
                </a:extLst>
              </p:cNvPr>
              <p:cNvSpPr/>
              <p:nvPr/>
            </p:nvSpPr>
            <p:spPr bwMode="auto">
              <a:xfrm>
                <a:off x="6308773" y="433336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3" name="Ellipse 502">
                <a:extLst>
                  <a:ext uri="{FF2B5EF4-FFF2-40B4-BE49-F238E27FC236}">
                    <a16:creationId xmlns:a16="http://schemas.microsoft.com/office/drawing/2014/main" id="{AED25845-22AE-4198-91C0-5D9A5D036568}"/>
                  </a:ext>
                </a:extLst>
              </p:cNvPr>
              <p:cNvSpPr/>
              <p:nvPr/>
            </p:nvSpPr>
            <p:spPr bwMode="auto">
              <a:xfrm>
                <a:off x="6216654" y="45651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7" name="Ellipse 506">
                <a:extLst>
                  <a:ext uri="{FF2B5EF4-FFF2-40B4-BE49-F238E27FC236}">
                    <a16:creationId xmlns:a16="http://schemas.microsoft.com/office/drawing/2014/main" id="{C35F23B0-F6BF-4C2F-9EA1-C51E82C46CF0}"/>
                  </a:ext>
                </a:extLst>
              </p:cNvPr>
              <p:cNvSpPr/>
              <p:nvPr/>
            </p:nvSpPr>
            <p:spPr bwMode="auto">
              <a:xfrm>
                <a:off x="6862276" y="453855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9" name="Ellipse 508">
                <a:extLst>
                  <a:ext uri="{FF2B5EF4-FFF2-40B4-BE49-F238E27FC236}">
                    <a16:creationId xmlns:a16="http://schemas.microsoft.com/office/drawing/2014/main" id="{989FF538-0ED0-4E1C-8F69-A423E1AA70C5}"/>
                  </a:ext>
                </a:extLst>
              </p:cNvPr>
              <p:cNvSpPr/>
              <p:nvPr/>
            </p:nvSpPr>
            <p:spPr bwMode="auto">
              <a:xfrm>
                <a:off x="6601973" y="460589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1" name="Ellipse 510">
                <a:extLst>
                  <a:ext uri="{FF2B5EF4-FFF2-40B4-BE49-F238E27FC236}">
                    <a16:creationId xmlns:a16="http://schemas.microsoft.com/office/drawing/2014/main" id="{C1C385DA-38DC-4C8B-BFCC-131D51052A2A}"/>
                  </a:ext>
                </a:extLst>
              </p:cNvPr>
              <p:cNvSpPr/>
              <p:nvPr/>
            </p:nvSpPr>
            <p:spPr bwMode="auto">
              <a:xfrm>
                <a:off x="6530089" y="457778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3" name="Ellipse 512">
                <a:extLst>
                  <a:ext uri="{FF2B5EF4-FFF2-40B4-BE49-F238E27FC236}">
                    <a16:creationId xmlns:a16="http://schemas.microsoft.com/office/drawing/2014/main" id="{086C286E-4794-4602-9E04-12EEC38DF13A}"/>
                  </a:ext>
                </a:extLst>
              </p:cNvPr>
              <p:cNvSpPr/>
              <p:nvPr/>
            </p:nvSpPr>
            <p:spPr bwMode="auto">
              <a:xfrm>
                <a:off x="6468788" y="444980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5" name="Ellipse 514">
                <a:extLst>
                  <a:ext uri="{FF2B5EF4-FFF2-40B4-BE49-F238E27FC236}">
                    <a16:creationId xmlns:a16="http://schemas.microsoft.com/office/drawing/2014/main" id="{9392021E-1417-4C3B-BB5A-A6A49211E8EB}"/>
                  </a:ext>
                </a:extLst>
              </p:cNvPr>
              <p:cNvSpPr/>
              <p:nvPr/>
            </p:nvSpPr>
            <p:spPr bwMode="auto">
              <a:xfrm>
                <a:off x="6251136" y="446584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7" name="Ellipse 516">
                <a:extLst>
                  <a:ext uri="{FF2B5EF4-FFF2-40B4-BE49-F238E27FC236}">
                    <a16:creationId xmlns:a16="http://schemas.microsoft.com/office/drawing/2014/main" id="{EDBDAD8D-AD8F-49BA-B553-0D6A060E9524}"/>
                  </a:ext>
                </a:extLst>
              </p:cNvPr>
              <p:cNvSpPr/>
              <p:nvPr/>
            </p:nvSpPr>
            <p:spPr bwMode="auto">
              <a:xfrm>
                <a:off x="6351555" y="434222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9" name="Ellipse 518">
                <a:extLst>
                  <a:ext uri="{FF2B5EF4-FFF2-40B4-BE49-F238E27FC236}">
                    <a16:creationId xmlns:a16="http://schemas.microsoft.com/office/drawing/2014/main" id="{82A65220-F0DC-4002-A2BB-7D50A8C53B9D}"/>
                  </a:ext>
                </a:extLst>
              </p:cNvPr>
              <p:cNvSpPr/>
              <p:nvPr/>
            </p:nvSpPr>
            <p:spPr bwMode="auto">
              <a:xfrm>
                <a:off x="6620561" y="467264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1" name="Ellipse 520">
                <a:extLst>
                  <a:ext uri="{FF2B5EF4-FFF2-40B4-BE49-F238E27FC236}">
                    <a16:creationId xmlns:a16="http://schemas.microsoft.com/office/drawing/2014/main" id="{B3587C16-305E-4BBE-B80A-A93733BDB28C}"/>
                  </a:ext>
                </a:extLst>
              </p:cNvPr>
              <p:cNvSpPr/>
              <p:nvPr/>
            </p:nvSpPr>
            <p:spPr bwMode="auto">
              <a:xfrm>
                <a:off x="6508032" y="452774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3" name="Ellipse 522">
                <a:extLst>
                  <a:ext uri="{FF2B5EF4-FFF2-40B4-BE49-F238E27FC236}">
                    <a16:creationId xmlns:a16="http://schemas.microsoft.com/office/drawing/2014/main" id="{D04164BC-E8CA-46E0-BAA0-96AB0595152A}"/>
                  </a:ext>
                </a:extLst>
              </p:cNvPr>
              <p:cNvSpPr/>
              <p:nvPr/>
            </p:nvSpPr>
            <p:spPr bwMode="auto">
              <a:xfrm>
                <a:off x="6707220" y="468019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5" name="Ellipse 524">
                <a:extLst>
                  <a:ext uri="{FF2B5EF4-FFF2-40B4-BE49-F238E27FC236}">
                    <a16:creationId xmlns:a16="http://schemas.microsoft.com/office/drawing/2014/main" id="{C6EC6742-CE35-4831-B33F-9D7CD859D7D9}"/>
                  </a:ext>
                </a:extLst>
              </p:cNvPr>
              <p:cNvSpPr/>
              <p:nvPr/>
            </p:nvSpPr>
            <p:spPr bwMode="auto">
              <a:xfrm>
                <a:off x="6932040" y="43114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7" name="Ellipse 526">
                <a:extLst>
                  <a:ext uri="{FF2B5EF4-FFF2-40B4-BE49-F238E27FC236}">
                    <a16:creationId xmlns:a16="http://schemas.microsoft.com/office/drawing/2014/main" id="{3088F759-5A56-4FA3-9770-A7AC3580697C}"/>
                  </a:ext>
                </a:extLst>
              </p:cNvPr>
              <p:cNvSpPr/>
              <p:nvPr/>
            </p:nvSpPr>
            <p:spPr bwMode="auto">
              <a:xfrm>
                <a:off x="7185486" y="46320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9" name="Ellipse 528">
                <a:extLst>
                  <a:ext uri="{FF2B5EF4-FFF2-40B4-BE49-F238E27FC236}">
                    <a16:creationId xmlns:a16="http://schemas.microsoft.com/office/drawing/2014/main" id="{66AE4D72-142C-4F5E-A77E-028684684AAE}"/>
                  </a:ext>
                </a:extLst>
              </p:cNvPr>
              <p:cNvSpPr/>
              <p:nvPr/>
            </p:nvSpPr>
            <p:spPr bwMode="auto">
              <a:xfrm>
                <a:off x="7106895" y="452394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1" name="Ellipse 530">
                <a:extLst>
                  <a:ext uri="{FF2B5EF4-FFF2-40B4-BE49-F238E27FC236}">
                    <a16:creationId xmlns:a16="http://schemas.microsoft.com/office/drawing/2014/main" id="{291136F6-2ABA-4213-817A-48C91682539F}"/>
                  </a:ext>
                </a:extLst>
              </p:cNvPr>
              <p:cNvSpPr/>
              <p:nvPr/>
            </p:nvSpPr>
            <p:spPr bwMode="auto">
              <a:xfrm>
                <a:off x="7100980" y="449195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3" name="Ellipse 532">
                <a:extLst>
                  <a:ext uri="{FF2B5EF4-FFF2-40B4-BE49-F238E27FC236}">
                    <a16:creationId xmlns:a16="http://schemas.microsoft.com/office/drawing/2014/main" id="{683C8D7B-348D-4B78-AC3A-9CE8051826DE}"/>
                  </a:ext>
                </a:extLst>
              </p:cNvPr>
              <p:cNvSpPr/>
              <p:nvPr/>
            </p:nvSpPr>
            <p:spPr bwMode="auto">
              <a:xfrm>
                <a:off x="6045189" y="468899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5" name="Ellipse 534">
                <a:extLst>
                  <a:ext uri="{FF2B5EF4-FFF2-40B4-BE49-F238E27FC236}">
                    <a16:creationId xmlns:a16="http://schemas.microsoft.com/office/drawing/2014/main" id="{12CCFAE5-0D6C-4882-B724-351FD7C62746}"/>
                  </a:ext>
                </a:extLst>
              </p:cNvPr>
              <p:cNvSpPr/>
              <p:nvPr/>
            </p:nvSpPr>
            <p:spPr bwMode="auto">
              <a:xfrm>
                <a:off x="5850468" y="448282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9" name="Ellipse 538">
                <a:extLst>
                  <a:ext uri="{FF2B5EF4-FFF2-40B4-BE49-F238E27FC236}">
                    <a16:creationId xmlns:a16="http://schemas.microsoft.com/office/drawing/2014/main" id="{3208EA53-B3B4-43DD-905E-775AFF7A511C}"/>
                  </a:ext>
                </a:extLst>
              </p:cNvPr>
              <p:cNvSpPr/>
              <p:nvPr/>
            </p:nvSpPr>
            <p:spPr bwMode="auto">
              <a:xfrm>
                <a:off x="6173566" y="463205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1" name="Ellipse 540">
                <a:extLst>
                  <a:ext uri="{FF2B5EF4-FFF2-40B4-BE49-F238E27FC236}">
                    <a16:creationId xmlns:a16="http://schemas.microsoft.com/office/drawing/2014/main" id="{70B9FD2D-0FC8-4886-9930-1D23C8E7FE41}"/>
                  </a:ext>
                </a:extLst>
              </p:cNvPr>
              <p:cNvSpPr/>
              <p:nvPr/>
            </p:nvSpPr>
            <p:spPr bwMode="auto">
              <a:xfrm>
                <a:off x="6132501" y="469837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3" name="Ellipse 542">
                <a:extLst>
                  <a:ext uri="{FF2B5EF4-FFF2-40B4-BE49-F238E27FC236}">
                    <a16:creationId xmlns:a16="http://schemas.microsoft.com/office/drawing/2014/main" id="{53BF2013-728F-46B6-B2DE-BD394EB53F77}"/>
                  </a:ext>
                </a:extLst>
              </p:cNvPr>
              <p:cNvSpPr/>
              <p:nvPr/>
            </p:nvSpPr>
            <p:spPr bwMode="auto">
              <a:xfrm>
                <a:off x="5678416" y="43333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7" name="Ellipse 546">
                <a:extLst>
                  <a:ext uri="{FF2B5EF4-FFF2-40B4-BE49-F238E27FC236}">
                    <a16:creationId xmlns:a16="http://schemas.microsoft.com/office/drawing/2014/main" id="{A1876CD7-F262-45C5-AFC7-5A4538C1171E}"/>
                  </a:ext>
                </a:extLst>
              </p:cNvPr>
              <p:cNvSpPr/>
              <p:nvPr/>
            </p:nvSpPr>
            <p:spPr bwMode="auto">
              <a:xfrm>
                <a:off x="5942946" y="458204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9" name="Ellipse 548">
                <a:extLst>
                  <a:ext uri="{FF2B5EF4-FFF2-40B4-BE49-F238E27FC236}">
                    <a16:creationId xmlns:a16="http://schemas.microsoft.com/office/drawing/2014/main" id="{09EDCA31-985A-49AB-8F68-8B8AA82A6F00}"/>
                  </a:ext>
                </a:extLst>
              </p:cNvPr>
              <p:cNvSpPr/>
              <p:nvPr/>
            </p:nvSpPr>
            <p:spPr bwMode="auto">
              <a:xfrm>
                <a:off x="5842376" y="441381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1" name="Ellipse 550">
                <a:extLst>
                  <a:ext uri="{FF2B5EF4-FFF2-40B4-BE49-F238E27FC236}">
                    <a16:creationId xmlns:a16="http://schemas.microsoft.com/office/drawing/2014/main" id="{59CD50BD-2AE1-4A72-9CE0-AFDDFC8D3FC8}"/>
                  </a:ext>
                </a:extLst>
              </p:cNvPr>
              <p:cNvSpPr/>
              <p:nvPr/>
            </p:nvSpPr>
            <p:spPr bwMode="auto">
              <a:xfrm>
                <a:off x="6079865" y="46729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3" name="Ellipse 552">
                <a:extLst>
                  <a:ext uri="{FF2B5EF4-FFF2-40B4-BE49-F238E27FC236}">
                    <a16:creationId xmlns:a16="http://schemas.microsoft.com/office/drawing/2014/main" id="{9FE3D300-EF0A-4CF8-B4EB-551FDF28F3E0}"/>
                  </a:ext>
                </a:extLst>
              </p:cNvPr>
              <p:cNvSpPr/>
              <p:nvPr/>
            </p:nvSpPr>
            <p:spPr bwMode="auto">
              <a:xfrm>
                <a:off x="5270491" y="449513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5" name="Ellipse 554">
                <a:extLst>
                  <a:ext uri="{FF2B5EF4-FFF2-40B4-BE49-F238E27FC236}">
                    <a16:creationId xmlns:a16="http://schemas.microsoft.com/office/drawing/2014/main" id="{DD22C725-38D7-4CC7-9656-4523E2D5EACE}"/>
                  </a:ext>
                </a:extLst>
              </p:cNvPr>
              <p:cNvSpPr/>
              <p:nvPr/>
            </p:nvSpPr>
            <p:spPr bwMode="auto">
              <a:xfrm>
                <a:off x="5653281" y="43819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7" name="Ellipse 556">
                <a:extLst>
                  <a:ext uri="{FF2B5EF4-FFF2-40B4-BE49-F238E27FC236}">
                    <a16:creationId xmlns:a16="http://schemas.microsoft.com/office/drawing/2014/main" id="{8AD84782-ED23-41D1-AAE1-25E41EA031E9}"/>
                  </a:ext>
                </a:extLst>
              </p:cNvPr>
              <p:cNvSpPr/>
              <p:nvPr/>
            </p:nvSpPr>
            <p:spPr bwMode="auto">
              <a:xfrm>
                <a:off x="5055587" y="439799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9" name="Ellipse 558">
                <a:extLst>
                  <a:ext uri="{FF2B5EF4-FFF2-40B4-BE49-F238E27FC236}">
                    <a16:creationId xmlns:a16="http://schemas.microsoft.com/office/drawing/2014/main" id="{19DBAA65-C0D7-4A64-8E49-6E2E47AD49F7}"/>
                  </a:ext>
                </a:extLst>
              </p:cNvPr>
              <p:cNvSpPr/>
              <p:nvPr/>
            </p:nvSpPr>
            <p:spPr bwMode="auto">
              <a:xfrm>
                <a:off x="5573436" y="462374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1" name="Ellipse 560">
                <a:extLst>
                  <a:ext uri="{FF2B5EF4-FFF2-40B4-BE49-F238E27FC236}">
                    <a16:creationId xmlns:a16="http://schemas.microsoft.com/office/drawing/2014/main" id="{00B76A73-EE53-4FD6-B1F0-9469FBB518C0}"/>
                  </a:ext>
                </a:extLst>
              </p:cNvPr>
              <p:cNvSpPr/>
              <p:nvPr/>
            </p:nvSpPr>
            <p:spPr bwMode="auto">
              <a:xfrm>
                <a:off x="5230797" y="443968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3" name="Ellipse 562">
                <a:extLst>
                  <a:ext uri="{FF2B5EF4-FFF2-40B4-BE49-F238E27FC236}">
                    <a16:creationId xmlns:a16="http://schemas.microsoft.com/office/drawing/2014/main" id="{A8E5DD1A-0A8E-4E5D-93EC-B5D71BDF9F9D}"/>
                  </a:ext>
                </a:extLst>
              </p:cNvPr>
              <p:cNvSpPr/>
              <p:nvPr/>
            </p:nvSpPr>
            <p:spPr bwMode="auto">
              <a:xfrm>
                <a:off x="5099046" y="432382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5" name="Ellipse 564">
                <a:extLst>
                  <a:ext uri="{FF2B5EF4-FFF2-40B4-BE49-F238E27FC236}">
                    <a16:creationId xmlns:a16="http://schemas.microsoft.com/office/drawing/2014/main" id="{15B6B965-E725-40B3-A027-CBFCDF3CD42C}"/>
                  </a:ext>
                </a:extLst>
              </p:cNvPr>
              <p:cNvSpPr/>
              <p:nvPr/>
            </p:nvSpPr>
            <p:spPr bwMode="auto">
              <a:xfrm>
                <a:off x="4997401" y="458419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9" name="Ellipse 568">
                <a:extLst>
                  <a:ext uri="{FF2B5EF4-FFF2-40B4-BE49-F238E27FC236}">
                    <a16:creationId xmlns:a16="http://schemas.microsoft.com/office/drawing/2014/main" id="{FFDD009C-59B4-4B94-87E6-C5FC819BCA7D}"/>
                  </a:ext>
                </a:extLst>
              </p:cNvPr>
              <p:cNvSpPr/>
              <p:nvPr/>
            </p:nvSpPr>
            <p:spPr bwMode="auto">
              <a:xfrm>
                <a:off x="5623971" y="45385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1" name="Ellipse 570">
                <a:extLst>
                  <a:ext uri="{FF2B5EF4-FFF2-40B4-BE49-F238E27FC236}">
                    <a16:creationId xmlns:a16="http://schemas.microsoft.com/office/drawing/2014/main" id="{3F2AD26B-18C6-4C15-8B4E-28940A72220D}"/>
                  </a:ext>
                </a:extLst>
              </p:cNvPr>
              <p:cNvSpPr/>
              <p:nvPr/>
            </p:nvSpPr>
            <p:spPr bwMode="auto">
              <a:xfrm>
                <a:off x="5392246" y="460588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3" name="Ellipse 572">
                <a:extLst>
                  <a:ext uri="{FF2B5EF4-FFF2-40B4-BE49-F238E27FC236}">
                    <a16:creationId xmlns:a16="http://schemas.microsoft.com/office/drawing/2014/main" id="{D02D9FDD-3A2C-4B63-8263-784DF45816C4}"/>
                  </a:ext>
                </a:extLst>
              </p:cNvPr>
              <p:cNvSpPr/>
              <p:nvPr/>
            </p:nvSpPr>
            <p:spPr bwMode="auto">
              <a:xfrm>
                <a:off x="5320362" y="45777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5" name="Ellipse 574">
                <a:extLst>
                  <a:ext uri="{FF2B5EF4-FFF2-40B4-BE49-F238E27FC236}">
                    <a16:creationId xmlns:a16="http://schemas.microsoft.com/office/drawing/2014/main" id="{4164BF0D-1E58-48EE-A236-C916E375F07A}"/>
                  </a:ext>
                </a:extLst>
              </p:cNvPr>
              <p:cNvSpPr/>
              <p:nvPr/>
            </p:nvSpPr>
            <p:spPr bwMode="auto">
              <a:xfrm>
                <a:off x="5260496" y="44724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7" name="Ellipse 576">
                <a:extLst>
                  <a:ext uri="{FF2B5EF4-FFF2-40B4-BE49-F238E27FC236}">
                    <a16:creationId xmlns:a16="http://schemas.microsoft.com/office/drawing/2014/main" id="{08C4512E-47E3-4A8D-B0FA-62C2CF9F9BE0}"/>
                  </a:ext>
                </a:extLst>
              </p:cNvPr>
              <p:cNvSpPr/>
              <p:nvPr/>
            </p:nvSpPr>
            <p:spPr bwMode="auto">
              <a:xfrm>
                <a:off x="5031883" y="446583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9" name="Ellipse 578">
                <a:extLst>
                  <a:ext uri="{FF2B5EF4-FFF2-40B4-BE49-F238E27FC236}">
                    <a16:creationId xmlns:a16="http://schemas.microsoft.com/office/drawing/2014/main" id="{08C0C03F-1A8D-4806-B633-392A8EDF88B2}"/>
                  </a:ext>
                </a:extLst>
              </p:cNvPr>
              <p:cNvSpPr/>
              <p:nvPr/>
            </p:nvSpPr>
            <p:spPr bwMode="auto">
              <a:xfrm>
                <a:off x="5141828" y="434221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1" name="Ellipse 580">
                <a:extLst>
                  <a:ext uri="{FF2B5EF4-FFF2-40B4-BE49-F238E27FC236}">
                    <a16:creationId xmlns:a16="http://schemas.microsoft.com/office/drawing/2014/main" id="{6E473BC7-6E3E-4FA0-9229-AA1C1B0E5DB7}"/>
                  </a:ext>
                </a:extLst>
              </p:cNvPr>
              <p:cNvSpPr/>
              <p:nvPr/>
            </p:nvSpPr>
            <p:spPr bwMode="auto">
              <a:xfrm>
                <a:off x="5410834" y="467263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3" name="Ellipse 582">
                <a:extLst>
                  <a:ext uri="{FF2B5EF4-FFF2-40B4-BE49-F238E27FC236}">
                    <a16:creationId xmlns:a16="http://schemas.microsoft.com/office/drawing/2014/main" id="{FAF3C055-E97C-40C2-9C68-077B431281C2}"/>
                  </a:ext>
                </a:extLst>
              </p:cNvPr>
              <p:cNvSpPr/>
              <p:nvPr/>
            </p:nvSpPr>
            <p:spPr bwMode="auto">
              <a:xfrm>
                <a:off x="5296918" y="453534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5" name="Ellipse 584">
                <a:extLst>
                  <a:ext uri="{FF2B5EF4-FFF2-40B4-BE49-F238E27FC236}">
                    <a16:creationId xmlns:a16="http://schemas.microsoft.com/office/drawing/2014/main" id="{ACCC2CA9-42D0-453A-8D52-E3E12329F139}"/>
                  </a:ext>
                </a:extLst>
              </p:cNvPr>
              <p:cNvSpPr/>
              <p:nvPr/>
            </p:nvSpPr>
            <p:spPr bwMode="auto">
              <a:xfrm>
                <a:off x="5497493" y="468018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7" name="Ellipse 586">
                <a:extLst>
                  <a:ext uri="{FF2B5EF4-FFF2-40B4-BE49-F238E27FC236}">
                    <a16:creationId xmlns:a16="http://schemas.microsoft.com/office/drawing/2014/main" id="{9083BDB8-04EA-4E24-86B4-118E207B016A}"/>
                  </a:ext>
                </a:extLst>
              </p:cNvPr>
              <p:cNvSpPr/>
              <p:nvPr/>
            </p:nvSpPr>
            <p:spPr bwMode="auto">
              <a:xfrm>
                <a:off x="5722313" y="43114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9" name="Ellipse 588">
                <a:extLst>
                  <a:ext uri="{FF2B5EF4-FFF2-40B4-BE49-F238E27FC236}">
                    <a16:creationId xmlns:a16="http://schemas.microsoft.com/office/drawing/2014/main" id="{0176DF29-277F-483A-A528-069228A35D13}"/>
                  </a:ext>
                </a:extLst>
              </p:cNvPr>
              <p:cNvSpPr/>
              <p:nvPr/>
            </p:nvSpPr>
            <p:spPr bwMode="auto">
              <a:xfrm>
                <a:off x="5951944" y="463204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1" name="Ellipse 590">
                <a:extLst>
                  <a:ext uri="{FF2B5EF4-FFF2-40B4-BE49-F238E27FC236}">
                    <a16:creationId xmlns:a16="http://schemas.microsoft.com/office/drawing/2014/main" id="{FDF9A056-D211-4D6B-8FC1-6E4E80561FDC}"/>
                  </a:ext>
                </a:extLst>
              </p:cNvPr>
              <p:cNvSpPr/>
              <p:nvPr/>
            </p:nvSpPr>
            <p:spPr bwMode="auto">
              <a:xfrm>
                <a:off x="5897168" y="452393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3" name="Ellipse 592">
                <a:extLst>
                  <a:ext uri="{FF2B5EF4-FFF2-40B4-BE49-F238E27FC236}">
                    <a16:creationId xmlns:a16="http://schemas.microsoft.com/office/drawing/2014/main" id="{5837996F-DD59-46DB-BEB6-A8CC7728C7A6}"/>
                  </a:ext>
                </a:extLst>
              </p:cNvPr>
              <p:cNvSpPr/>
              <p:nvPr/>
            </p:nvSpPr>
            <p:spPr bwMode="auto">
              <a:xfrm>
                <a:off x="5835064" y="44483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600" name="Gerade Verbindung 269">
              <a:extLst>
                <a:ext uri="{FF2B5EF4-FFF2-40B4-BE49-F238E27FC236}">
                  <a16:creationId xmlns:a16="http://schemas.microsoft.com/office/drawing/2014/main" id="{A75AD937-3CD8-4BFA-8862-5511DA454427}"/>
                </a:ext>
              </a:extLst>
            </p:cNvPr>
            <p:cNvCxnSpPr/>
            <p:nvPr/>
          </p:nvCxnSpPr>
          <p:spPr bwMode="auto">
            <a:xfrm>
              <a:off x="4890165" y="1387710"/>
              <a:ext cx="41084" cy="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3" name="Rechteck 322">
              <a:extLst>
                <a:ext uri="{FF2B5EF4-FFF2-40B4-BE49-F238E27FC236}">
                  <a16:creationId xmlns:a16="http://schemas.microsoft.com/office/drawing/2014/main" id="{EF54AB2B-AF1B-4ED1-AAED-6058475E49E4}"/>
                </a:ext>
              </a:extLst>
            </p:cNvPr>
            <p:cNvSpPr/>
            <p:nvPr/>
          </p:nvSpPr>
          <p:spPr>
            <a:xfrm>
              <a:off x="8032026" y="1788487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HV 837</a:t>
              </a:r>
            </a:p>
          </p:txBody>
        </p:sp>
        <p:sp>
          <p:nvSpPr>
            <p:cNvPr id="325" name="Rechteck 324">
              <a:extLst>
                <a:ext uri="{FF2B5EF4-FFF2-40B4-BE49-F238E27FC236}">
                  <a16:creationId xmlns:a16="http://schemas.microsoft.com/office/drawing/2014/main" id="{889ABEF7-2AE6-43AE-B520-9B276BF074FB}"/>
                </a:ext>
              </a:extLst>
            </p:cNvPr>
            <p:cNvSpPr/>
            <p:nvPr/>
          </p:nvSpPr>
          <p:spPr>
            <a:xfrm>
              <a:off x="8082866" y="2769726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HV 1967</a:t>
              </a:r>
            </a:p>
          </p:txBody>
        </p:sp>
        <p:sp>
          <p:nvSpPr>
            <p:cNvPr id="327" name="Rechteck 326">
              <a:extLst>
                <a:ext uri="{FF2B5EF4-FFF2-40B4-BE49-F238E27FC236}">
                  <a16:creationId xmlns:a16="http://schemas.microsoft.com/office/drawing/2014/main" id="{E1039893-A37F-49D7-9104-8EDD93D503F0}"/>
                </a:ext>
              </a:extLst>
            </p:cNvPr>
            <p:cNvSpPr/>
            <p:nvPr/>
          </p:nvSpPr>
          <p:spPr>
            <a:xfrm>
              <a:off x="8031540" y="3756058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HV 843</a:t>
              </a:r>
            </a:p>
          </p:txBody>
        </p:sp>
        <p:sp>
          <p:nvSpPr>
            <p:cNvPr id="329" name="Rechteck 328">
              <a:extLst>
                <a:ext uri="{FF2B5EF4-FFF2-40B4-BE49-F238E27FC236}">
                  <a16:creationId xmlns:a16="http://schemas.microsoft.com/office/drawing/2014/main" id="{21559DD5-5C9C-4CAC-B902-FF21A69399B0}"/>
                </a:ext>
              </a:extLst>
            </p:cNvPr>
            <p:cNvSpPr/>
            <p:nvPr/>
          </p:nvSpPr>
          <p:spPr>
            <a:xfrm>
              <a:off x="8078746" y="4736043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HV 2063</a:t>
              </a:r>
            </a:p>
          </p:txBody>
        </p:sp>
        <p:grpSp>
          <p:nvGrpSpPr>
            <p:cNvPr id="357" name="Gruppieren 356">
              <a:extLst>
                <a:ext uri="{FF2B5EF4-FFF2-40B4-BE49-F238E27FC236}">
                  <a16:creationId xmlns:a16="http://schemas.microsoft.com/office/drawing/2014/main" id="{2ACDA5C2-5955-4E5C-8CC8-92A7A831878D}"/>
                </a:ext>
              </a:extLst>
            </p:cNvPr>
            <p:cNvGrpSpPr/>
            <p:nvPr/>
          </p:nvGrpSpPr>
          <p:grpSpPr>
            <a:xfrm>
              <a:off x="4981370" y="1309096"/>
              <a:ext cx="3036827" cy="642736"/>
              <a:chOff x="4981370" y="1309096"/>
              <a:chExt cx="3036827" cy="642736"/>
            </a:xfrm>
          </p:grpSpPr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B33521CA-536D-4731-B47D-2283B8A79F0A}"/>
                  </a:ext>
                </a:extLst>
              </p:cNvPr>
              <p:cNvSpPr/>
              <p:nvPr/>
            </p:nvSpPr>
            <p:spPr bwMode="auto">
              <a:xfrm>
                <a:off x="7874162" y="148328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B77951B2-6137-42C5-8B11-FDEFB301FDAD}"/>
                  </a:ext>
                </a:extLst>
              </p:cNvPr>
              <p:cNvSpPr/>
              <p:nvPr/>
            </p:nvSpPr>
            <p:spPr bwMode="auto">
              <a:xfrm>
                <a:off x="7902515" y="136700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3E78E4A9-EA4D-453C-95F4-072D322723B6}"/>
                  </a:ext>
                </a:extLst>
              </p:cNvPr>
              <p:cNvSpPr/>
              <p:nvPr/>
            </p:nvSpPr>
            <p:spPr bwMode="auto">
              <a:xfrm>
                <a:off x="7982963" y="13827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6794E4A6-D667-4DEA-B48C-89E4DB52ED9E}"/>
                  </a:ext>
                </a:extLst>
              </p:cNvPr>
              <p:cNvSpPr/>
              <p:nvPr/>
            </p:nvSpPr>
            <p:spPr bwMode="auto">
              <a:xfrm>
                <a:off x="5253557" y="183464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3FF9CA24-D026-40A2-87E9-126F13392450}"/>
                  </a:ext>
                </a:extLst>
              </p:cNvPr>
              <p:cNvSpPr/>
              <p:nvPr/>
            </p:nvSpPr>
            <p:spPr bwMode="auto">
              <a:xfrm>
                <a:off x="5335064" y="175284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Ellipse 78">
                <a:extLst>
                  <a:ext uri="{FF2B5EF4-FFF2-40B4-BE49-F238E27FC236}">
                    <a16:creationId xmlns:a16="http://schemas.microsoft.com/office/drawing/2014/main" id="{CE1BF5F8-D49D-49A5-88FB-9414DD0E09CE}"/>
                  </a:ext>
                </a:extLst>
              </p:cNvPr>
              <p:cNvSpPr/>
              <p:nvPr/>
            </p:nvSpPr>
            <p:spPr bwMode="auto">
              <a:xfrm>
                <a:off x="5353180" y="169168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B3777B17-6FD9-4D60-8293-479C1BEDD6B3}"/>
                  </a:ext>
                </a:extLst>
              </p:cNvPr>
              <p:cNvSpPr/>
              <p:nvPr/>
            </p:nvSpPr>
            <p:spPr bwMode="auto">
              <a:xfrm>
                <a:off x="5462556" y="155891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74A524B6-F989-49E7-851A-02BE820076B3}"/>
                  </a:ext>
                </a:extLst>
              </p:cNvPr>
              <p:cNvSpPr/>
              <p:nvPr/>
            </p:nvSpPr>
            <p:spPr bwMode="auto">
              <a:xfrm>
                <a:off x="5447123" y="164139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D4A3966E-2D19-45EA-A7E7-F9D13C6D0666}"/>
                  </a:ext>
                </a:extLst>
              </p:cNvPr>
              <p:cNvSpPr/>
              <p:nvPr/>
            </p:nvSpPr>
            <p:spPr bwMode="auto">
              <a:xfrm>
                <a:off x="6028820" y="147924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DEFD01A9-1D16-45FB-9ECF-34E7635A6B03}"/>
                  </a:ext>
                </a:extLst>
              </p:cNvPr>
              <p:cNvSpPr/>
              <p:nvPr/>
            </p:nvSpPr>
            <p:spPr bwMode="auto">
              <a:xfrm>
                <a:off x="6495331" y="161458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A2A42AA4-F8AF-4EA5-AA19-077CD441CDC3}"/>
                  </a:ext>
                </a:extLst>
              </p:cNvPr>
              <p:cNvSpPr/>
              <p:nvPr/>
            </p:nvSpPr>
            <p:spPr bwMode="auto">
              <a:xfrm>
                <a:off x="6363766" y="153982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F285667A-9C50-4E51-B619-EA31805ED6AB}"/>
                  </a:ext>
                </a:extLst>
              </p:cNvPr>
              <p:cNvSpPr/>
              <p:nvPr/>
            </p:nvSpPr>
            <p:spPr bwMode="auto">
              <a:xfrm>
                <a:off x="5538281" y="148643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Ellipse 85">
                <a:extLst>
                  <a:ext uri="{FF2B5EF4-FFF2-40B4-BE49-F238E27FC236}">
                    <a16:creationId xmlns:a16="http://schemas.microsoft.com/office/drawing/2014/main" id="{E2E921F9-96C6-498F-971E-E9237A7A8AF0}"/>
                  </a:ext>
                </a:extLst>
              </p:cNvPr>
              <p:cNvSpPr/>
              <p:nvPr/>
            </p:nvSpPr>
            <p:spPr bwMode="auto">
              <a:xfrm>
                <a:off x="5603465" y="134974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Ellipse 87">
                <a:extLst>
                  <a:ext uri="{FF2B5EF4-FFF2-40B4-BE49-F238E27FC236}">
                    <a16:creationId xmlns:a16="http://schemas.microsoft.com/office/drawing/2014/main" id="{FE26E9CB-8028-4D42-A350-3400F3C64FC2}"/>
                  </a:ext>
                </a:extLst>
              </p:cNvPr>
              <p:cNvSpPr/>
              <p:nvPr/>
            </p:nvSpPr>
            <p:spPr bwMode="auto">
              <a:xfrm>
                <a:off x="5645030" y="130909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Ellipse 88">
                <a:extLst>
                  <a:ext uri="{FF2B5EF4-FFF2-40B4-BE49-F238E27FC236}">
                    <a16:creationId xmlns:a16="http://schemas.microsoft.com/office/drawing/2014/main" id="{2D6072BD-63D4-4E4A-8407-30A84ECC0EB4}"/>
                  </a:ext>
                </a:extLst>
              </p:cNvPr>
              <p:cNvSpPr/>
              <p:nvPr/>
            </p:nvSpPr>
            <p:spPr bwMode="auto">
              <a:xfrm>
                <a:off x="6259184" y="151551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Ellipse 89">
                <a:extLst>
                  <a:ext uri="{FF2B5EF4-FFF2-40B4-BE49-F238E27FC236}">
                    <a16:creationId xmlns:a16="http://schemas.microsoft.com/office/drawing/2014/main" id="{452DA2FB-8D3D-4B97-86BC-C46B04F2BEAC}"/>
                  </a:ext>
                </a:extLst>
              </p:cNvPr>
              <p:cNvSpPr/>
              <p:nvPr/>
            </p:nvSpPr>
            <p:spPr bwMode="auto">
              <a:xfrm>
                <a:off x="6191969" y="149748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id="{B856B0EB-87FD-4F01-9692-A4546D30D7E0}"/>
                  </a:ext>
                </a:extLst>
              </p:cNvPr>
              <p:cNvSpPr/>
              <p:nvPr/>
            </p:nvSpPr>
            <p:spPr bwMode="auto">
              <a:xfrm>
                <a:off x="5958541" y="142418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id="{50D24F78-A30B-4209-BC29-BD7DDF10D9FF}"/>
                  </a:ext>
                </a:extLst>
              </p:cNvPr>
              <p:cNvSpPr/>
              <p:nvPr/>
            </p:nvSpPr>
            <p:spPr bwMode="auto">
              <a:xfrm>
                <a:off x="4981370" y="17980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id="{6D0F81D6-1A90-4F07-A9DF-9DA2577DE7EE}"/>
                  </a:ext>
                </a:extLst>
              </p:cNvPr>
              <p:cNvSpPr/>
              <p:nvPr/>
            </p:nvSpPr>
            <p:spPr bwMode="auto">
              <a:xfrm>
                <a:off x="6316568" y="155433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CD57D094-C407-495F-B80B-97C9C792AA5E}"/>
                  </a:ext>
                </a:extLst>
              </p:cNvPr>
              <p:cNvSpPr/>
              <p:nvPr/>
            </p:nvSpPr>
            <p:spPr bwMode="auto">
              <a:xfrm>
                <a:off x="6139678" y="149299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0B9D0F49-5A78-4D07-B989-A956149C81AD}"/>
                  </a:ext>
                </a:extLst>
              </p:cNvPr>
              <p:cNvSpPr/>
              <p:nvPr/>
            </p:nvSpPr>
            <p:spPr bwMode="auto">
              <a:xfrm>
                <a:off x="5062329" y="182657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378640C4-DDD2-4F7E-A3D8-F0642CFD97EB}"/>
                  </a:ext>
                </a:extLst>
              </p:cNvPr>
              <p:cNvSpPr/>
              <p:nvPr/>
            </p:nvSpPr>
            <p:spPr bwMode="auto">
              <a:xfrm>
                <a:off x="5133770" y="190277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Ellipse 115">
                <a:extLst>
                  <a:ext uri="{FF2B5EF4-FFF2-40B4-BE49-F238E27FC236}">
                    <a16:creationId xmlns:a16="http://schemas.microsoft.com/office/drawing/2014/main" id="{70F0554A-A2D1-4C21-957B-C1B15D92E1C1}"/>
                  </a:ext>
                </a:extLst>
              </p:cNvPr>
              <p:cNvSpPr/>
              <p:nvPr/>
            </p:nvSpPr>
            <p:spPr bwMode="auto">
              <a:xfrm>
                <a:off x="5180279" y="183588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Ellipse 117">
                <a:extLst>
                  <a:ext uri="{FF2B5EF4-FFF2-40B4-BE49-F238E27FC236}">
                    <a16:creationId xmlns:a16="http://schemas.microsoft.com/office/drawing/2014/main" id="{48D5FA78-E88E-4067-BF54-4A5286A17049}"/>
                  </a:ext>
                </a:extLst>
              </p:cNvPr>
              <p:cNvSpPr/>
              <p:nvPr/>
            </p:nvSpPr>
            <p:spPr bwMode="auto">
              <a:xfrm>
                <a:off x="6695204" y="169789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Ellipse 119">
                <a:extLst>
                  <a:ext uri="{FF2B5EF4-FFF2-40B4-BE49-F238E27FC236}">
                    <a16:creationId xmlns:a16="http://schemas.microsoft.com/office/drawing/2014/main" id="{389FDDA0-3736-4111-A239-16276260264A}"/>
                  </a:ext>
                </a:extLst>
              </p:cNvPr>
              <p:cNvSpPr/>
              <p:nvPr/>
            </p:nvSpPr>
            <p:spPr bwMode="auto">
              <a:xfrm>
                <a:off x="7166849" y="180507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FFF094D2-C887-4E94-A11E-1C0FF7C0887D}"/>
                  </a:ext>
                </a:extLst>
              </p:cNvPr>
              <p:cNvSpPr/>
              <p:nvPr/>
            </p:nvSpPr>
            <p:spPr bwMode="auto">
              <a:xfrm>
                <a:off x="7035284" y="173031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9788BD46-EB15-47BE-9306-CA214F596D3A}"/>
                  </a:ext>
                </a:extLst>
              </p:cNvPr>
              <p:cNvSpPr/>
              <p:nvPr/>
            </p:nvSpPr>
            <p:spPr bwMode="auto">
              <a:xfrm>
                <a:off x="6535900" y="164954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6" name="Ellipse 125">
                <a:extLst>
                  <a:ext uri="{FF2B5EF4-FFF2-40B4-BE49-F238E27FC236}">
                    <a16:creationId xmlns:a16="http://schemas.microsoft.com/office/drawing/2014/main" id="{3244C33B-FE93-4441-87E9-70CB5DDF46C5}"/>
                  </a:ext>
                </a:extLst>
              </p:cNvPr>
              <p:cNvSpPr/>
              <p:nvPr/>
            </p:nvSpPr>
            <p:spPr bwMode="auto">
              <a:xfrm>
                <a:off x="6911153" y="172506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D0D8F82C-AA86-4737-ACC2-C5BD4CA30D44}"/>
                  </a:ext>
                </a:extLst>
              </p:cNvPr>
              <p:cNvSpPr/>
              <p:nvPr/>
            </p:nvSpPr>
            <p:spPr bwMode="auto">
              <a:xfrm>
                <a:off x="6806491" y="170348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0" name="Ellipse 129">
                <a:extLst>
                  <a:ext uri="{FF2B5EF4-FFF2-40B4-BE49-F238E27FC236}">
                    <a16:creationId xmlns:a16="http://schemas.microsoft.com/office/drawing/2014/main" id="{ABD75ADC-3A53-4521-A4D2-C53780FF9201}"/>
                  </a:ext>
                </a:extLst>
              </p:cNvPr>
              <p:cNvSpPr/>
              <p:nvPr/>
            </p:nvSpPr>
            <p:spPr bwMode="auto">
              <a:xfrm>
                <a:off x="7333774" y="188180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Ellipse 131">
                <a:extLst>
                  <a:ext uri="{FF2B5EF4-FFF2-40B4-BE49-F238E27FC236}">
                    <a16:creationId xmlns:a16="http://schemas.microsoft.com/office/drawing/2014/main" id="{71BB8283-792C-4C5D-B0F9-6CB25E555014}"/>
                  </a:ext>
                </a:extLst>
              </p:cNvPr>
              <p:cNvSpPr/>
              <p:nvPr/>
            </p:nvSpPr>
            <p:spPr bwMode="auto">
              <a:xfrm>
                <a:off x="6418583" y="158069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4" name="Ellipse 133">
                <a:extLst>
                  <a:ext uri="{FF2B5EF4-FFF2-40B4-BE49-F238E27FC236}">
                    <a16:creationId xmlns:a16="http://schemas.microsoft.com/office/drawing/2014/main" id="{9833572C-1E83-42AD-87FA-59ED8E5C0A02}"/>
                  </a:ext>
                </a:extLst>
              </p:cNvPr>
              <p:cNvSpPr/>
              <p:nvPr/>
            </p:nvSpPr>
            <p:spPr bwMode="auto">
              <a:xfrm>
                <a:off x="6849300" y="16789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6" name="Ellipse 135">
                <a:extLst>
                  <a:ext uri="{FF2B5EF4-FFF2-40B4-BE49-F238E27FC236}">
                    <a16:creationId xmlns:a16="http://schemas.microsoft.com/office/drawing/2014/main" id="{B2051497-7DED-4646-994C-DF117B727855}"/>
                  </a:ext>
                </a:extLst>
              </p:cNvPr>
              <p:cNvSpPr/>
              <p:nvPr/>
            </p:nvSpPr>
            <p:spPr bwMode="auto">
              <a:xfrm>
                <a:off x="7559862" y="17742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8" name="Ellipse 137">
                <a:extLst>
                  <a:ext uri="{FF2B5EF4-FFF2-40B4-BE49-F238E27FC236}">
                    <a16:creationId xmlns:a16="http://schemas.microsoft.com/office/drawing/2014/main" id="{A0CE1ACF-EDE7-4A69-A33B-8C73B31EA9EF}"/>
                  </a:ext>
                </a:extLst>
              </p:cNvPr>
              <p:cNvSpPr/>
              <p:nvPr/>
            </p:nvSpPr>
            <p:spPr bwMode="auto">
              <a:xfrm>
                <a:off x="7770752" y="156204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0" name="Ellipse 139">
                <a:extLst>
                  <a:ext uri="{FF2B5EF4-FFF2-40B4-BE49-F238E27FC236}">
                    <a16:creationId xmlns:a16="http://schemas.microsoft.com/office/drawing/2014/main" id="{2863C112-B1C7-4990-8E67-AE6AF3B8BEC2}"/>
                  </a:ext>
                </a:extLst>
              </p:cNvPr>
              <p:cNvSpPr/>
              <p:nvPr/>
            </p:nvSpPr>
            <p:spPr bwMode="auto">
              <a:xfrm>
                <a:off x="7804356" y="147062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1E186232-6622-4FFA-8AF1-76FB6C2803B9}"/>
                  </a:ext>
                </a:extLst>
              </p:cNvPr>
              <p:cNvSpPr/>
              <p:nvPr/>
            </p:nvSpPr>
            <p:spPr bwMode="auto">
              <a:xfrm>
                <a:off x="7364582" y="19210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CB3030AE-29F4-4917-ACFC-3AFFD6A5266D}"/>
                  </a:ext>
                </a:extLst>
              </p:cNvPr>
              <p:cNvSpPr/>
              <p:nvPr/>
            </p:nvSpPr>
            <p:spPr bwMode="auto">
              <a:xfrm>
                <a:off x="7688239" y="171733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85370F8A-1046-4765-9069-1DB0DD812A32}"/>
                  </a:ext>
                </a:extLst>
              </p:cNvPr>
              <p:cNvSpPr/>
              <p:nvPr/>
            </p:nvSpPr>
            <p:spPr bwMode="auto">
              <a:xfrm>
                <a:off x="7702804" y="162599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8" name="Ellipse 147">
                <a:extLst>
                  <a:ext uri="{FF2B5EF4-FFF2-40B4-BE49-F238E27FC236}">
                    <a16:creationId xmlns:a16="http://schemas.microsoft.com/office/drawing/2014/main" id="{34A7E627-9A03-4EF6-A1F9-E433934D12B9}"/>
                  </a:ext>
                </a:extLst>
              </p:cNvPr>
              <p:cNvSpPr/>
              <p:nvPr/>
            </p:nvSpPr>
            <p:spPr bwMode="auto">
              <a:xfrm>
                <a:off x="7453087" y="192046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Ellipse 149">
                <a:extLst>
                  <a:ext uri="{FF2B5EF4-FFF2-40B4-BE49-F238E27FC236}">
                    <a16:creationId xmlns:a16="http://schemas.microsoft.com/office/drawing/2014/main" id="{8A60E4BE-11E4-49AD-A4C5-16368034A9B9}"/>
                  </a:ext>
                </a:extLst>
              </p:cNvPr>
              <p:cNvSpPr/>
              <p:nvPr/>
            </p:nvSpPr>
            <p:spPr bwMode="auto">
              <a:xfrm>
                <a:off x="7264891" y="182357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Ellipse 151">
                <a:extLst>
                  <a:ext uri="{FF2B5EF4-FFF2-40B4-BE49-F238E27FC236}">
                    <a16:creationId xmlns:a16="http://schemas.microsoft.com/office/drawing/2014/main" id="{31905300-989D-42B1-A5DD-9E8B0AE62E46}"/>
                  </a:ext>
                </a:extLst>
              </p:cNvPr>
              <p:cNvSpPr/>
              <p:nvPr/>
            </p:nvSpPr>
            <p:spPr bwMode="auto">
              <a:xfrm>
                <a:off x="7647174" y="178365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Ellipse 155">
                <a:extLst>
                  <a:ext uri="{FF2B5EF4-FFF2-40B4-BE49-F238E27FC236}">
                    <a16:creationId xmlns:a16="http://schemas.microsoft.com/office/drawing/2014/main" id="{16CA79BD-3235-455E-8C8A-623DA31E9F70}"/>
                  </a:ext>
                </a:extLst>
              </p:cNvPr>
              <p:cNvSpPr/>
              <p:nvPr/>
            </p:nvSpPr>
            <p:spPr bwMode="auto">
              <a:xfrm>
                <a:off x="7953916" y="13884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8" name="Ellipse 157">
                <a:extLst>
                  <a:ext uri="{FF2B5EF4-FFF2-40B4-BE49-F238E27FC236}">
                    <a16:creationId xmlns:a16="http://schemas.microsoft.com/office/drawing/2014/main" id="{FC51BF3D-14B3-423C-A235-3E14AD44279E}"/>
                  </a:ext>
                </a:extLst>
              </p:cNvPr>
              <p:cNvSpPr/>
              <p:nvPr/>
            </p:nvSpPr>
            <p:spPr bwMode="auto">
              <a:xfrm>
                <a:off x="7987389" y="135752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9" name="Ellipse 338">
                <a:extLst>
                  <a:ext uri="{FF2B5EF4-FFF2-40B4-BE49-F238E27FC236}">
                    <a16:creationId xmlns:a16="http://schemas.microsoft.com/office/drawing/2014/main" id="{D445810C-2B68-424E-9A4B-2CA442F2ABB8}"/>
                  </a:ext>
                </a:extLst>
              </p:cNvPr>
              <p:cNvSpPr/>
              <p:nvPr/>
            </p:nvSpPr>
            <p:spPr bwMode="auto">
              <a:xfrm>
                <a:off x="5703472" y="13211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1" name="Ellipse 340">
                <a:extLst>
                  <a:ext uri="{FF2B5EF4-FFF2-40B4-BE49-F238E27FC236}">
                    <a16:creationId xmlns:a16="http://schemas.microsoft.com/office/drawing/2014/main" id="{EE3CE845-40C2-47E5-B847-1FD6D3AF69BB}"/>
                  </a:ext>
                </a:extLst>
              </p:cNvPr>
              <p:cNvSpPr/>
              <p:nvPr/>
            </p:nvSpPr>
            <p:spPr bwMode="auto">
              <a:xfrm>
                <a:off x="6050303" y="146433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3" name="Ellipse 342">
                <a:extLst>
                  <a:ext uri="{FF2B5EF4-FFF2-40B4-BE49-F238E27FC236}">
                    <a16:creationId xmlns:a16="http://schemas.microsoft.com/office/drawing/2014/main" id="{B9B9D5D5-20C3-4C5E-B328-ECD00BBF788E}"/>
                  </a:ext>
                </a:extLst>
              </p:cNvPr>
              <p:cNvSpPr/>
              <p:nvPr/>
            </p:nvSpPr>
            <p:spPr bwMode="auto">
              <a:xfrm>
                <a:off x="6084472" y="149261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5" name="Ellipse 344">
                <a:extLst>
                  <a:ext uri="{FF2B5EF4-FFF2-40B4-BE49-F238E27FC236}">
                    <a16:creationId xmlns:a16="http://schemas.microsoft.com/office/drawing/2014/main" id="{1D5825FA-68B4-4E89-BC3E-7195132E4389}"/>
                  </a:ext>
                </a:extLst>
              </p:cNvPr>
              <p:cNvSpPr/>
              <p:nvPr/>
            </p:nvSpPr>
            <p:spPr bwMode="auto">
              <a:xfrm>
                <a:off x="7517706" y="183579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7" name="Ellipse 346">
                <a:extLst>
                  <a:ext uri="{FF2B5EF4-FFF2-40B4-BE49-F238E27FC236}">
                    <a16:creationId xmlns:a16="http://schemas.microsoft.com/office/drawing/2014/main" id="{1B0786D5-BA6E-4681-A0B9-40A146F9222D}"/>
                  </a:ext>
                </a:extLst>
              </p:cNvPr>
              <p:cNvSpPr/>
              <p:nvPr/>
            </p:nvSpPr>
            <p:spPr bwMode="auto">
              <a:xfrm>
                <a:off x="7397921" y="192101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9" name="Ellipse 348">
                <a:extLst>
                  <a:ext uri="{FF2B5EF4-FFF2-40B4-BE49-F238E27FC236}">
                    <a16:creationId xmlns:a16="http://schemas.microsoft.com/office/drawing/2014/main" id="{1BE3514E-1B96-4060-A91C-2C31BD8A28DB}"/>
                  </a:ext>
                </a:extLst>
              </p:cNvPr>
              <p:cNvSpPr/>
              <p:nvPr/>
            </p:nvSpPr>
            <p:spPr bwMode="auto">
              <a:xfrm>
                <a:off x="7492080" y="188613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59" name="Gruppieren 358">
              <a:extLst>
                <a:ext uri="{FF2B5EF4-FFF2-40B4-BE49-F238E27FC236}">
                  <a16:creationId xmlns:a16="http://schemas.microsoft.com/office/drawing/2014/main" id="{AF3E4C5D-F70E-4F70-AC5C-1A1F0C0398C2}"/>
                </a:ext>
              </a:extLst>
            </p:cNvPr>
            <p:cNvGrpSpPr/>
            <p:nvPr/>
          </p:nvGrpSpPr>
          <p:grpSpPr>
            <a:xfrm>
              <a:off x="4973669" y="2286170"/>
              <a:ext cx="3140830" cy="587495"/>
              <a:chOff x="4973669" y="2286170"/>
              <a:chExt cx="3140830" cy="587495"/>
            </a:xfrm>
          </p:grpSpPr>
          <p:sp>
            <p:nvSpPr>
              <p:cNvPr id="164" name="Ellipse 163">
                <a:extLst>
                  <a:ext uri="{FF2B5EF4-FFF2-40B4-BE49-F238E27FC236}">
                    <a16:creationId xmlns:a16="http://schemas.microsoft.com/office/drawing/2014/main" id="{32F5F4E7-46E2-4955-B763-B0A65C9881F6}"/>
                  </a:ext>
                </a:extLst>
              </p:cNvPr>
              <p:cNvSpPr/>
              <p:nvPr/>
            </p:nvSpPr>
            <p:spPr bwMode="auto">
              <a:xfrm>
                <a:off x="5866517" y="24408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6" name="Ellipse 165">
                <a:extLst>
                  <a:ext uri="{FF2B5EF4-FFF2-40B4-BE49-F238E27FC236}">
                    <a16:creationId xmlns:a16="http://schemas.microsoft.com/office/drawing/2014/main" id="{F9F1EB9A-570B-4CED-ADA8-2AEBF213C41B}"/>
                  </a:ext>
                </a:extLst>
              </p:cNvPr>
              <p:cNvSpPr/>
              <p:nvPr/>
            </p:nvSpPr>
            <p:spPr bwMode="auto">
              <a:xfrm rot="18552189">
                <a:off x="6420805" y="27438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Ellipse 167">
                <a:extLst>
                  <a:ext uri="{FF2B5EF4-FFF2-40B4-BE49-F238E27FC236}">
                    <a16:creationId xmlns:a16="http://schemas.microsoft.com/office/drawing/2014/main" id="{A384B023-201B-4A38-8DE5-98247D3F5FAA}"/>
                  </a:ext>
                </a:extLst>
              </p:cNvPr>
              <p:cNvSpPr/>
              <p:nvPr/>
            </p:nvSpPr>
            <p:spPr bwMode="auto">
              <a:xfrm>
                <a:off x="6158683" y="259706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Ellipse 171">
                <a:extLst>
                  <a:ext uri="{FF2B5EF4-FFF2-40B4-BE49-F238E27FC236}">
                    <a16:creationId xmlns:a16="http://schemas.microsoft.com/office/drawing/2014/main" id="{44BCCB1A-0F1B-4822-B217-C6B951DF236E}"/>
                  </a:ext>
                </a:extLst>
              </p:cNvPr>
              <p:cNvSpPr/>
              <p:nvPr/>
            </p:nvSpPr>
            <p:spPr bwMode="auto">
              <a:xfrm>
                <a:off x="6749934" y="273757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Ellipse 173">
                <a:extLst>
                  <a:ext uri="{FF2B5EF4-FFF2-40B4-BE49-F238E27FC236}">
                    <a16:creationId xmlns:a16="http://schemas.microsoft.com/office/drawing/2014/main" id="{5C208E14-A996-47F3-BD82-9737D961285A}"/>
                  </a:ext>
                </a:extLst>
              </p:cNvPr>
              <p:cNvSpPr/>
              <p:nvPr/>
            </p:nvSpPr>
            <p:spPr bwMode="auto">
              <a:xfrm>
                <a:off x="6036877" y="25634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Ellipse 177">
                <a:extLst>
                  <a:ext uri="{FF2B5EF4-FFF2-40B4-BE49-F238E27FC236}">
                    <a16:creationId xmlns:a16="http://schemas.microsoft.com/office/drawing/2014/main" id="{27E4FDCB-1661-4FED-9CF7-9E72F1B3B62F}"/>
                  </a:ext>
                </a:extLst>
              </p:cNvPr>
              <p:cNvSpPr/>
              <p:nvPr/>
            </p:nvSpPr>
            <p:spPr bwMode="auto">
              <a:xfrm>
                <a:off x="5607522" y="229506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Ellipse 179">
                <a:extLst>
                  <a:ext uri="{FF2B5EF4-FFF2-40B4-BE49-F238E27FC236}">
                    <a16:creationId xmlns:a16="http://schemas.microsoft.com/office/drawing/2014/main" id="{BFDDFE76-569C-4A44-97B2-76A8F17291F2}"/>
                  </a:ext>
                </a:extLst>
              </p:cNvPr>
              <p:cNvSpPr/>
              <p:nvPr/>
            </p:nvSpPr>
            <p:spPr bwMode="auto">
              <a:xfrm>
                <a:off x="5889303" y="25172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Ellipse 181">
                <a:extLst>
                  <a:ext uri="{FF2B5EF4-FFF2-40B4-BE49-F238E27FC236}">
                    <a16:creationId xmlns:a16="http://schemas.microsoft.com/office/drawing/2014/main" id="{FF52B2B7-28E4-4C2D-9865-BB3984B0B893}"/>
                  </a:ext>
                </a:extLst>
              </p:cNvPr>
              <p:cNvSpPr/>
              <p:nvPr/>
            </p:nvSpPr>
            <p:spPr bwMode="auto">
              <a:xfrm>
                <a:off x="5428903" y="25332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Ellipse 183">
                <a:extLst>
                  <a:ext uri="{FF2B5EF4-FFF2-40B4-BE49-F238E27FC236}">
                    <a16:creationId xmlns:a16="http://schemas.microsoft.com/office/drawing/2014/main" id="{3EA40840-3982-49BE-AA11-760BA111284E}"/>
                  </a:ext>
                </a:extLst>
              </p:cNvPr>
              <p:cNvSpPr/>
              <p:nvPr/>
            </p:nvSpPr>
            <p:spPr bwMode="auto">
              <a:xfrm>
                <a:off x="6605767" y="282478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" name="Ellipse 185">
                <a:extLst>
                  <a:ext uri="{FF2B5EF4-FFF2-40B4-BE49-F238E27FC236}">
                    <a16:creationId xmlns:a16="http://schemas.microsoft.com/office/drawing/2014/main" id="{9F485D16-272C-49A5-99E6-3B4A279CDD7C}"/>
                  </a:ext>
                </a:extLst>
              </p:cNvPr>
              <p:cNvSpPr/>
              <p:nvPr/>
            </p:nvSpPr>
            <p:spPr bwMode="auto">
              <a:xfrm>
                <a:off x="5506069" y="234966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8" name="Ellipse 187">
                <a:extLst>
                  <a:ext uri="{FF2B5EF4-FFF2-40B4-BE49-F238E27FC236}">
                    <a16:creationId xmlns:a16="http://schemas.microsoft.com/office/drawing/2014/main" id="{A82211EF-4440-496C-9328-EC9E4BD07967}"/>
                  </a:ext>
                </a:extLst>
              </p:cNvPr>
              <p:cNvSpPr/>
              <p:nvPr/>
            </p:nvSpPr>
            <p:spPr bwMode="auto">
              <a:xfrm>
                <a:off x="6212083" y="267952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0" name="Ellipse 189">
                <a:extLst>
                  <a:ext uri="{FF2B5EF4-FFF2-40B4-BE49-F238E27FC236}">
                    <a16:creationId xmlns:a16="http://schemas.microsoft.com/office/drawing/2014/main" id="{F2FECC91-CC03-46DD-9685-964B97DCC321}"/>
                  </a:ext>
                </a:extLst>
              </p:cNvPr>
              <p:cNvSpPr/>
              <p:nvPr/>
            </p:nvSpPr>
            <p:spPr bwMode="auto">
              <a:xfrm rot="718319">
                <a:off x="7390290" y="252302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68" name="Ellipse 83967">
                <a:extLst>
                  <a:ext uri="{FF2B5EF4-FFF2-40B4-BE49-F238E27FC236}">
                    <a16:creationId xmlns:a16="http://schemas.microsoft.com/office/drawing/2014/main" id="{151AFF5C-E864-4EB8-84C8-BB45FC7F5D91}"/>
                  </a:ext>
                </a:extLst>
              </p:cNvPr>
              <p:cNvSpPr/>
              <p:nvPr/>
            </p:nvSpPr>
            <p:spPr bwMode="auto">
              <a:xfrm rot="718319">
                <a:off x="7829442" y="2725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72" name="Ellipse 83971">
                <a:extLst>
                  <a:ext uri="{FF2B5EF4-FFF2-40B4-BE49-F238E27FC236}">
                    <a16:creationId xmlns:a16="http://schemas.microsoft.com/office/drawing/2014/main" id="{988F5228-0A76-4CF3-8402-50A0DC9B206C}"/>
                  </a:ext>
                </a:extLst>
              </p:cNvPr>
              <p:cNvSpPr/>
              <p:nvPr/>
            </p:nvSpPr>
            <p:spPr bwMode="auto">
              <a:xfrm rot="718319">
                <a:off x="7595905" y="25944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73" name="Ellipse 83972">
                <a:extLst>
                  <a:ext uri="{FF2B5EF4-FFF2-40B4-BE49-F238E27FC236}">
                    <a16:creationId xmlns:a16="http://schemas.microsoft.com/office/drawing/2014/main" id="{EA6CBF01-708C-4FFC-A31C-08287D6A8A3A}"/>
                  </a:ext>
                </a:extLst>
              </p:cNvPr>
              <p:cNvSpPr/>
              <p:nvPr/>
            </p:nvSpPr>
            <p:spPr bwMode="auto">
              <a:xfrm rot="718319">
                <a:off x="7718068" y="269327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75" name="Ellipse 83974">
                <a:extLst>
                  <a:ext uri="{FF2B5EF4-FFF2-40B4-BE49-F238E27FC236}">
                    <a16:creationId xmlns:a16="http://schemas.microsoft.com/office/drawing/2014/main" id="{1736A6CB-DEEF-4544-83DB-BB41EC01D435}"/>
                  </a:ext>
                </a:extLst>
              </p:cNvPr>
              <p:cNvSpPr/>
              <p:nvPr/>
            </p:nvSpPr>
            <p:spPr bwMode="auto">
              <a:xfrm rot="718319">
                <a:off x="7167171" y="232667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76" name="Ellipse 83975">
                <a:extLst>
                  <a:ext uri="{FF2B5EF4-FFF2-40B4-BE49-F238E27FC236}">
                    <a16:creationId xmlns:a16="http://schemas.microsoft.com/office/drawing/2014/main" id="{3EBC69CE-5E51-4CCB-98BD-9985A74D6529}"/>
                  </a:ext>
                </a:extLst>
              </p:cNvPr>
              <p:cNvSpPr/>
              <p:nvPr/>
            </p:nvSpPr>
            <p:spPr bwMode="auto">
              <a:xfrm rot="718319">
                <a:off x="7521489" y="25472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77" name="Ellipse 83976">
                <a:extLst>
                  <a:ext uri="{FF2B5EF4-FFF2-40B4-BE49-F238E27FC236}">
                    <a16:creationId xmlns:a16="http://schemas.microsoft.com/office/drawing/2014/main" id="{7BBCC745-7F09-4328-9990-D416651747A0}"/>
                  </a:ext>
                </a:extLst>
              </p:cNvPr>
              <p:cNvSpPr/>
              <p:nvPr/>
            </p:nvSpPr>
            <p:spPr bwMode="auto">
              <a:xfrm rot="718319">
                <a:off x="8083691" y="2804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78" name="Ellipse 83977">
                <a:extLst>
                  <a:ext uri="{FF2B5EF4-FFF2-40B4-BE49-F238E27FC236}">
                    <a16:creationId xmlns:a16="http://schemas.microsoft.com/office/drawing/2014/main" id="{9172140F-9347-4E0F-A753-FDB1C98DAC7B}"/>
                  </a:ext>
                </a:extLst>
              </p:cNvPr>
              <p:cNvSpPr/>
              <p:nvPr/>
            </p:nvSpPr>
            <p:spPr bwMode="auto">
              <a:xfrm rot="718319">
                <a:off x="7861878" y="276832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79" name="Ellipse 83978">
                <a:extLst>
                  <a:ext uri="{FF2B5EF4-FFF2-40B4-BE49-F238E27FC236}">
                    <a16:creationId xmlns:a16="http://schemas.microsoft.com/office/drawing/2014/main" id="{15682967-C809-49B6-BDED-CF5454488314}"/>
                  </a:ext>
                </a:extLst>
              </p:cNvPr>
              <p:cNvSpPr/>
              <p:nvPr/>
            </p:nvSpPr>
            <p:spPr bwMode="auto">
              <a:xfrm rot="718319">
                <a:off x="7961223" y="27537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2" name="Ellipse 83981">
                <a:extLst>
                  <a:ext uri="{FF2B5EF4-FFF2-40B4-BE49-F238E27FC236}">
                    <a16:creationId xmlns:a16="http://schemas.microsoft.com/office/drawing/2014/main" id="{9D44F319-E156-44D4-8F0B-544CB9672A04}"/>
                  </a:ext>
                </a:extLst>
              </p:cNvPr>
              <p:cNvSpPr/>
              <p:nvPr/>
            </p:nvSpPr>
            <p:spPr bwMode="auto">
              <a:xfrm>
                <a:off x="7017290" y="23447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3" name="Ellipse 83982">
                <a:extLst>
                  <a:ext uri="{FF2B5EF4-FFF2-40B4-BE49-F238E27FC236}">
                    <a16:creationId xmlns:a16="http://schemas.microsoft.com/office/drawing/2014/main" id="{D753A61B-379E-4573-A62D-CA7691D8BDA1}"/>
                  </a:ext>
                </a:extLst>
              </p:cNvPr>
              <p:cNvSpPr/>
              <p:nvPr/>
            </p:nvSpPr>
            <p:spPr bwMode="auto">
              <a:xfrm>
                <a:off x="7088116" y="23195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4" name="Ellipse 83983">
                <a:extLst>
                  <a:ext uri="{FF2B5EF4-FFF2-40B4-BE49-F238E27FC236}">
                    <a16:creationId xmlns:a16="http://schemas.microsoft.com/office/drawing/2014/main" id="{F73D5D09-D79A-4448-8DFD-DEB76061590A}"/>
                  </a:ext>
                </a:extLst>
              </p:cNvPr>
              <p:cNvSpPr/>
              <p:nvPr/>
            </p:nvSpPr>
            <p:spPr bwMode="auto">
              <a:xfrm>
                <a:off x="6707982" y="279908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5" name="Ellipse 83984">
                <a:extLst>
                  <a:ext uri="{FF2B5EF4-FFF2-40B4-BE49-F238E27FC236}">
                    <a16:creationId xmlns:a16="http://schemas.microsoft.com/office/drawing/2014/main" id="{85FCB6BC-C445-4558-822C-CF72F8A233F0}"/>
                  </a:ext>
                </a:extLst>
              </p:cNvPr>
              <p:cNvSpPr/>
              <p:nvPr/>
            </p:nvSpPr>
            <p:spPr bwMode="auto">
              <a:xfrm>
                <a:off x="6956353" y="251456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6" name="Ellipse 83985">
                <a:extLst>
                  <a:ext uri="{FF2B5EF4-FFF2-40B4-BE49-F238E27FC236}">
                    <a16:creationId xmlns:a16="http://schemas.microsoft.com/office/drawing/2014/main" id="{33A6C080-FDC6-4DFF-973F-374A33CBA755}"/>
                  </a:ext>
                </a:extLst>
              </p:cNvPr>
              <p:cNvSpPr/>
              <p:nvPr/>
            </p:nvSpPr>
            <p:spPr bwMode="auto">
              <a:xfrm>
                <a:off x="6989957" y="24231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7" name="Ellipse 83986">
                <a:extLst>
                  <a:ext uri="{FF2B5EF4-FFF2-40B4-BE49-F238E27FC236}">
                    <a16:creationId xmlns:a16="http://schemas.microsoft.com/office/drawing/2014/main" id="{59CE4DF9-E780-4330-8F85-06A0F041839F}"/>
                  </a:ext>
                </a:extLst>
              </p:cNvPr>
              <p:cNvSpPr/>
              <p:nvPr/>
            </p:nvSpPr>
            <p:spPr bwMode="auto">
              <a:xfrm>
                <a:off x="6873840" y="266984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8" name="Ellipse 83987">
                <a:extLst>
                  <a:ext uri="{FF2B5EF4-FFF2-40B4-BE49-F238E27FC236}">
                    <a16:creationId xmlns:a16="http://schemas.microsoft.com/office/drawing/2014/main" id="{7D805827-B499-4293-9A77-9F2791367365}"/>
                  </a:ext>
                </a:extLst>
              </p:cNvPr>
              <p:cNvSpPr/>
              <p:nvPr/>
            </p:nvSpPr>
            <p:spPr bwMode="auto">
              <a:xfrm>
                <a:off x="6888405" y="257850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89" name="Ellipse 83988">
                <a:extLst>
                  <a:ext uri="{FF2B5EF4-FFF2-40B4-BE49-F238E27FC236}">
                    <a16:creationId xmlns:a16="http://schemas.microsoft.com/office/drawing/2014/main" id="{5C2C2AF2-C8C4-4446-89EB-0BBB3E081B27}"/>
                  </a:ext>
                </a:extLst>
              </p:cNvPr>
              <p:cNvSpPr/>
              <p:nvPr/>
            </p:nvSpPr>
            <p:spPr bwMode="auto">
              <a:xfrm>
                <a:off x="6832775" y="273616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0" name="Ellipse 83989">
                <a:extLst>
                  <a:ext uri="{FF2B5EF4-FFF2-40B4-BE49-F238E27FC236}">
                    <a16:creationId xmlns:a16="http://schemas.microsoft.com/office/drawing/2014/main" id="{125DDFF9-35AC-4B8E-9544-6223C6747A6E}"/>
                  </a:ext>
                </a:extLst>
              </p:cNvPr>
              <p:cNvSpPr/>
              <p:nvPr/>
            </p:nvSpPr>
            <p:spPr bwMode="auto">
              <a:xfrm>
                <a:off x="5468486" y="24583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1" name="Ellipse 83990">
                <a:extLst>
                  <a:ext uri="{FF2B5EF4-FFF2-40B4-BE49-F238E27FC236}">
                    <a16:creationId xmlns:a16="http://schemas.microsoft.com/office/drawing/2014/main" id="{CFA851F1-937D-41DB-A1C4-D2835F384534}"/>
                  </a:ext>
                </a:extLst>
              </p:cNvPr>
              <p:cNvSpPr/>
              <p:nvPr/>
            </p:nvSpPr>
            <p:spPr bwMode="auto">
              <a:xfrm>
                <a:off x="5549826" y="22861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2" name="Ellipse 83991">
                <a:extLst>
                  <a:ext uri="{FF2B5EF4-FFF2-40B4-BE49-F238E27FC236}">
                    <a16:creationId xmlns:a16="http://schemas.microsoft.com/office/drawing/2014/main" id="{28F7EA6D-DD1C-48E1-BA86-03BCDCB1AC44}"/>
                  </a:ext>
                </a:extLst>
              </p:cNvPr>
              <p:cNvSpPr/>
              <p:nvPr/>
            </p:nvSpPr>
            <p:spPr bwMode="auto">
              <a:xfrm>
                <a:off x="5174548" y="2778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3" name="Ellipse 83992">
                <a:extLst>
                  <a:ext uri="{FF2B5EF4-FFF2-40B4-BE49-F238E27FC236}">
                    <a16:creationId xmlns:a16="http://schemas.microsoft.com/office/drawing/2014/main" id="{A61EFF03-0B9C-4BED-8628-32476981C76B}"/>
                  </a:ext>
                </a:extLst>
              </p:cNvPr>
              <p:cNvSpPr/>
              <p:nvPr/>
            </p:nvSpPr>
            <p:spPr bwMode="auto">
              <a:xfrm>
                <a:off x="5491906" y="241823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5" name="Ellipse 83994">
                <a:extLst>
                  <a:ext uri="{FF2B5EF4-FFF2-40B4-BE49-F238E27FC236}">
                    <a16:creationId xmlns:a16="http://schemas.microsoft.com/office/drawing/2014/main" id="{A08FF6EA-C2E4-483D-94DD-8BC71B036770}"/>
                  </a:ext>
                </a:extLst>
              </p:cNvPr>
              <p:cNvSpPr/>
              <p:nvPr/>
            </p:nvSpPr>
            <p:spPr bwMode="auto">
              <a:xfrm>
                <a:off x="5350468" y="26641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6" name="Ellipse 83995">
                <a:extLst>
                  <a:ext uri="{FF2B5EF4-FFF2-40B4-BE49-F238E27FC236}">
                    <a16:creationId xmlns:a16="http://schemas.microsoft.com/office/drawing/2014/main" id="{AC24A7F7-D314-47E4-83BF-2F08813110F3}"/>
                  </a:ext>
                </a:extLst>
              </p:cNvPr>
              <p:cNvSpPr/>
              <p:nvPr/>
            </p:nvSpPr>
            <p:spPr bwMode="auto">
              <a:xfrm>
                <a:off x="5399596" y="26009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7" name="Ellipse 83996">
                <a:extLst>
                  <a:ext uri="{FF2B5EF4-FFF2-40B4-BE49-F238E27FC236}">
                    <a16:creationId xmlns:a16="http://schemas.microsoft.com/office/drawing/2014/main" id="{172D90AF-BC7A-477D-9D4B-115CCCA35AED}"/>
                  </a:ext>
                </a:extLst>
              </p:cNvPr>
              <p:cNvSpPr/>
              <p:nvPr/>
            </p:nvSpPr>
            <p:spPr bwMode="auto">
              <a:xfrm>
                <a:off x="5294485" y="27028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8" name="Ellipse 83997">
                <a:extLst>
                  <a:ext uri="{FF2B5EF4-FFF2-40B4-BE49-F238E27FC236}">
                    <a16:creationId xmlns:a16="http://schemas.microsoft.com/office/drawing/2014/main" id="{3B29F015-222F-4C12-AD8E-571CB846A724}"/>
                  </a:ext>
                </a:extLst>
              </p:cNvPr>
              <p:cNvSpPr/>
              <p:nvPr/>
            </p:nvSpPr>
            <p:spPr bwMode="auto">
              <a:xfrm>
                <a:off x="6303295" y="269304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99" name="Ellipse 83998">
                <a:extLst>
                  <a:ext uri="{FF2B5EF4-FFF2-40B4-BE49-F238E27FC236}">
                    <a16:creationId xmlns:a16="http://schemas.microsoft.com/office/drawing/2014/main" id="{4240840C-EC6A-42EF-8AAE-683292BFA718}"/>
                  </a:ext>
                </a:extLst>
              </p:cNvPr>
              <p:cNvSpPr/>
              <p:nvPr/>
            </p:nvSpPr>
            <p:spPr bwMode="auto">
              <a:xfrm>
                <a:off x="4973669" y="270065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0" name="Ellipse 83999">
                <a:extLst>
                  <a:ext uri="{FF2B5EF4-FFF2-40B4-BE49-F238E27FC236}">
                    <a16:creationId xmlns:a16="http://schemas.microsoft.com/office/drawing/2014/main" id="{401FA551-EB0A-4EB6-97D3-08878FC9949B}"/>
                  </a:ext>
                </a:extLst>
              </p:cNvPr>
              <p:cNvSpPr/>
              <p:nvPr/>
            </p:nvSpPr>
            <p:spPr bwMode="auto">
              <a:xfrm>
                <a:off x="5691809" y="231127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1" name="Ellipse 84000">
                <a:extLst>
                  <a:ext uri="{FF2B5EF4-FFF2-40B4-BE49-F238E27FC236}">
                    <a16:creationId xmlns:a16="http://schemas.microsoft.com/office/drawing/2014/main" id="{E3130C55-A11C-4A0F-AA3A-EE37342BF95F}"/>
                  </a:ext>
                </a:extLst>
              </p:cNvPr>
              <p:cNvSpPr/>
              <p:nvPr/>
            </p:nvSpPr>
            <p:spPr bwMode="auto">
              <a:xfrm>
                <a:off x="6489890" y="279046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2" name="Ellipse 84001">
                <a:extLst>
                  <a:ext uri="{FF2B5EF4-FFF2-40B4-BE49-F238E27FC236}">
                    <a16:creationId xmlns:a16="http://schemas.microsoft.com/office/drawing/2014/main" id="{21D9F116-31F8-47E6-8379-92B74C4BC914}"/>
                  </a:ext>
                </a:extLst>
              </p:cNvPr>
              <p:cNvSpPr/>
              <p:nvPr/>
            </p:nvSpPr>
            <p:spPr bwMode="auto">
              <a:xfrm>
                <a:off x="7655246" y="26333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3" name="Ellipse 84002">
                <a:extLst>
                  <a:ext uri="{FF2B5EF4-FFF2-40B4-BE49-F238E27FC236}">
                    <a16:creationId xmlns:a16="http://schemas.microsoft.com/office/drawing/2014/main" id="{AA49EE89-80ED-4E8C-9CE8-6C1EEE486246}"/>
                  </a:ext>
                </a:extLst>
              </p:cNvPr>
              <p:cNvSpPr/>
              <p:nvPr/>
            </p:nvSpPr>
            <p:spPr bwMode="auto">
              <a:xfrm>
                <a:off x="5947055" y="25076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05" name="Ellipse 84004">
                <a:extLst>
                  <a:ext uri="{FF2B5EF4-FFF2-40B4-BE49-F238E27FC236}">
                    <a16:creationId xmlns:a16="http://schemas.microsoft.com/office/drawing/2014/main" id="{9AFD6DCF-672F-4F24-B979-4D5905F62DB9}"/>
                  </a:ext>
                </a:extLst>
              </p:cNvPr>
              <p:cNvSpPr/>
              <p:nvPr/>
            </p:nvSpPr>
            <p:spPr bwMode="auto">
              <a:xfrm>
                <a:off x="5077733" y="274111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1" name="Ellipse 350">
                <a:extLst>
                  <a:ext uri="{FF2B5EF4-FFF2-40B4-BE49-F238E27FC236}">
                    <a16:creationId xmlns:a16="http://schemas.microsoft.com/office/drawing/2014/main" id="{902D8888-3F4C-456C-A1A2-D6604A2F7933}"/>
                  </a:ext>
                </a:extLst>
              </p:cNvPr>
              <p:cNvSpPr/>
              <p:nvPr/>
            </p:nvSpPr>
            <p:spPr bwMode="auto">
              <a:xfrm rot="18552189">
                <a:off x="6529717" y="281449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3" name="Ellipse 352">
                <a:extLst>
                  <a:ext uri="{FF2B5EF4-FFF2-40B4-BE49-F238E27FC236}">
                    <a16:creationId xmlns:a16="http://schemas.microsoft.com/office/drawing/2014/main" id="{79505DE3-2674-4D7C-9646-D93B5F16FFD7}"/>
                  </a:ext>
                </a:extLst>
              </p:cNvPr>
              <p:cNvSpPr/>
              <p:nvPr/>
            </p:nvSpPr>
            <p:spPr bwMode="auto">
              <a:xfrm>
                <a:off x="6658418" y="281051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5" name="Ellipse 354">
                <a:extLst>
                  <a:ext uri="{FF2B5EF4-FFF2-40B4-BE49-F238E27FC236}">
                    <a16:creationId xmlns:a16="http://schemas.microsoft.com/office/drawing/2014/main" id="{4F780DFE-E72C-499E-B65A-9FE236100C05}"/>
                  </a:ext>
                </a:extLst>
              </p:cNvPr>
              <p:cNvSpPr/>
              <p:nvPr/>
            </p:nvSpPr>
            <p:spPr bwMode="auto">
              <a:xfrm>
                <a:off x="6646606" y="2842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5" name="Rechteck 364">
              <a:extLst>
                <a:ext uri="{FF2B5EF4-FFF2-40B4-BE49-F238E27FC236}">
                  <a16:creationId xmlns:a16="http://schemas.microsoft.com/office/drawing/2014/main" id="{948DDFFC-9CDB-4CD0-BED0-88C433055803}"/>
                </a:ext>
              </a:extLst>
            </p:cNvPr>
            <p:cNvSpPr/>
            <p:nvPr/>
          </p:nvSpPr>
          <p:spPr>
            <a:xfrm>
              <a:off x="4192624" y="1408378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13,0</a:t>
              </a:r>
            </a:p>
          </p:txBody>
        </p:sp>
        <p:sp>
          <p:nvSpPr>
            <p:cNvPr id="367" name="Rechteck 366">
              <a:extLst>
                <a:ext uri="{FF2B5EF4-FFF2-40B4-BE49-F238E27FC236}">
                  <a16:creationId xmlns:a16="http://schemas.microsoft.com/office/drawing/2014/main" id="{964870CB-85A9-4067-B9D6-DC2BB8EA958C}"/>
                </a:ext>
              </a:extLst>
            </p:cNvPr>
            <p:cNvSpPr/>
            <p:nvPr/>
          </p:nvSpPr>
          <p:spPr>
            <a:xfrm>
              <a:off x="4191364" y="2423266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13,5</a:t>
              </a:r>
            </a:p>
          </p:txBody>
        </p:sp>
        <p:sp>
          <p:nvSpPr>
            <p:cNvPr id="369" name="Rechteck 368">
              <a:extLst>
                <a:ext uri="{FF2B5EF4-FFF2-40B4-BE49-F238E27FC236}">
                  <a16:creationId xmlns:a16="http://schemas.microsoft.com/office/drawing/2014/main" id="{E54F5EDC-16D8-4434-91F9-816F02389FD6}"/>
                </a:ext>
              </a:extLst>
            </p:cNvPr>
            <p:cNvSpPr/>
            <p:nvPr/>
          </p:nvSpPr>
          <p:spPr>
            <a:xfrm>
              <a:off x="4198427" y="4371678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14,5</a:t>
              </a:r>
            </a:p>
          </p:txBody>
        </p:sp>
        <p:sp>
          <p:nvSpPr>
            <p:cNvPr id="371" name="Rechteck 370">
              <a:extLst>
                <a:ext uri="{FF2B5EF4-FFF2-40B4-BE49-F238E27FC236}">
                  <a16:creationId xmlns:a16="http://schemas.microsoft.com/office/drawing/2014/main" id="{CE93F76C-1599-4443-8F08-1FA016E15041}"/>
                </a:ext>
              </a:extLst>
            </p:cNvPr>
            <p:cNvSpPr/>
            <p:nvPr/>
          </p:nvSpPr>
          <p:spPr>
            <a:xfrm>
              <a:off x="4196406" y="3393933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14,2</a:t>
              </a:r>
            </a:p>
          </p:txBody>
        </p:sp>
        <p:sp>
          <p:nvSpPr>
            <p:cNvPr id="373" name="Rechteck 372">
              <a:extLst>
                <a:ext uri="{FF2B5EF4-FFF2-40B4-BE49-F238E27FC236}">
                  <a16:creationId xmlns:a16="http://schemas.microsoft.com/office/drawing/2014/main" id="{B5AC52CC-718B-4EF7-B0AC-88D4736E2241}"/>
                </a:ext>
              </a:extLst>
            </p:cNvPr>
            <p:cNvSpPr/>
            <p:nvPr/>
          </p:nvSpPr>
          <p:spPr>
            <a:xfrm>
              <a:off x="4321333" y="1958809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</a:t>
              </a:r>
            </a:p>
          </p:txBody>
        </p:sp>
        <p:sp>
          <p:nvSpPr>
            <p:cNvPr id="375" name="Rechteck 374">
              <a:extLst>
                <a:ext uri="{FF2B5EF4-FFF2-40B4-BE49-F238E27FC236}">
                  <a16:creationId xmlns:a16="http://schemas.microsoft.com/office/drawing/2014/main" id="{41F01487-BCBE-4E1D-B6B7-9A1921175517}"/>
                </a:ext>
              </a:extLst>
            </p:cNvPr>
            <p:cNvSpPr/>
            <p:nvPr/>
          </p:nvSpPr>
          <p:spPr>
            <a:xfrm>
              <a:off x="4321333" y="2951626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</a:t>
              </a:r>
            </a:p>
          </p:txBody>
        </p:sp>
        <p:sp>
          <p:nvSpPr>
            <p:cNvPr id="377" name="Rechteck 376">
              <a:extLst>
                <a:ext uri="{FF2B5EF4-FFF2-40B4-BE49-F238E27FC236}">
                  <a16:creationId xmlns:a16="http://schemas.microsoft.com/office/drawing/2014/main" id="{B29260A7-275B-4AC2-90AA-5D07B69A8FD3}"/>
                </a:ext>
              </a:extLst>
            </p:cNvPr>
            <p:cNvSpPr/>
            <p:nvPr/>
          </p:nvSpPr>
          <p:spPr>
            <a:xfrm>
              <a:off x="4321333" y="3950457"/>
              <a:ext cx="999090" cy="307777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m</a:t>
              </a:r>
            </a:p>
          </p:txBody>
        </p:sp>
        <p:sp>
          <p:nvSpPr>
            <p:cNvPr id="381" name="Line 6">
              <a:extLst>
                <a:ext uri="{FF2B5EF4-FFF2-40B4-BE49-F238E27FC236}">
                  <a16:creationId xmlns:a16="http://schemas.microsoft.com/office/drawing/2014/main" id="{8A01DC7A-22A9-446F-BE25-D308BBB1F3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0142" y="3027048"/>
              <a:ext cx="3708000" cy="59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83" name="Line 6">
              <a:extLst>
                <a:ext uri="{FF2B5EF4-FFF2-40B4-BE49-F238E27FC236}">
                  <a16:creationId xmlns:a16="http://schemas.microsoft.com/office/drawing/2014/main" id="{FD49B972-D112-4182-92D9-B4BD62754F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2512" y="4018804"/>
              <a:ext cx="3708000" cy="59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85" name="Line 6">
              <a:extLst>
                <a:ext uri="{FF2B5EF4-FFF2-40B4-BE49-F238E27FC236}">
                  <a16:creationId xmlns:a16="http://schemas.microsoft.com/office/drawing/2014/main" id="{3D84248C-2C79-4C2A-A349-F28AE2D9AA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81991" y="2032040"/>
              <a:ext cx="3708000" cy="59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6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 Box 209"/>
          <p:cNvSpPr txBox="1">
            <a:spLocks noChangeArrowheads="1"/>
          </p:cNvSpPr>
          <p:nvPr/>
        </p:nvSpPr>
        <p:spPr bwMode="auto">
          <a:xfrm>
            <a:off x="612000" y="1140553"/>
            <a:ext cx="323850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Standardkerzen: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20" name="Rechteck 219"/>
          <p:cNvSpPr/>
          <p:nvPr/>
        </p:nvSpPr>
        <p:spPr>
          <a:xfrm>
            <a:off x="612000" y="1561020"/>
            <a:ext cx="3341805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Als Standardkerze bezeichnet man ein leuchtendes Objekt bekannter absoluter Helligkeit.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Cepheiden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Aus der Periode Schluss auf ihre absolute Helligkeit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→ Standardkerzen zum Bestimmen von Entfernungen bis 20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Mpc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Abstandsbestimmung über das Entfernungsmodul: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 log</a:t>
            </a:r>
            <a:r>
              <a:rPr kumimoji="0" lang="de-DE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10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       = m – M + 5mag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pSp>
        <p:nvGrpSpPr>
          <p:cNvPr id="221" name="Gruppieren 220"/>
          <p:cNvGrpSpPr>
            <a:grpSpLocks noChangeAspect="1"/>
          </p:cNvGrpSpPr>
          <p:nvPr/>
        </p:nvGrpSpPr>
        <p:grpSpPr>
          <a:xfrm>
            <a:off x="4163357" y="1475945"/>
            <a:ext cx="4019839" cy="3814919"/>
            <a:chOff x="-371680" y="473985"/>
            <a:chExt cx="7045857" cy="6686679"/>
          </a:xfrm>
        </p:grpSpPr>
        <p:sp>
          <p:nvSpPr>
            <p:cNvPr id="222" name="Line 5"/>
            <p:cNvSpPr>
              <a:spLocks noChangeShapeType="1"/>
            </p:cNvSpPr>
            <p:nvPr/>
          </p:nvSpPr>
          <p:spPr bwMode="auto">
            <a:xfrm flipV="1">
              <a:off x="971498" y="693019"/>
              <a:ext cx="653" cy="525633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Line 6"/>
            <p:cNvSpPr>
              <a:spLocks noChangeShapeType="1"/>
            </p:cNvSpPr>
            <p:nvPr/>
          </p:nvSpPr>
          <p:spPr bwMode="auto">
            <a:xfrm flipH="1">
              <a:off x="971499" y="5948313"/>
              <a:ext cx="5702678" cy="1037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cxnSp>
          <p:nvCxnSpPr>
            <p:cNvPr id="224" name="Gerade Verbindung 223"/>
            <p:cNvCxnSpPr/>
            <p:nvPr/>
          </p:nvCxnSpPr>
          <p:spPr bwMode="auto">
            <a:xfrm>
              <a:off x="1691600" y="5949350"/>
              <a:ext cx="0" cy="7201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2411700" y="5949350"/>
              <a:ext cx="0" cy="7201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3131800" y="5949350"/>
              <a:ext cx="0" cy="7201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Gerade Verbindung 226"/>
            <p:cNvCxnSpPr/>
            <p:nvPr/>
          </p:nvCxnSpPr>
          <p:spPr bwMode="auto">
            <a:xfrm>
              <a:off x="3851900" y="5949350"/>
              <a:ext cx="0" cy="7201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Gerade Verbindung 227"/>
            <p:cNvCxnSpPr/>
            <p:nvPr/>
          </p:nvCxnSpPr>
          <p:spPr bwMode="auto">
            <a:xfrm>
              <a:off x="4572000" y="5949350"/>
              <a:ext cx="0" cy="7201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6012200" y="5949350"/>
              <a:ext cx="0" cy="7201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5292100" y="5949350"/>
              <a:ext cx="0" cy="7201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31" name="Gruppieren 89"/>
            <p:cNvGrpSpPr/>
            <p:nvPr/>
          </p:nvGrpSpPr>
          <p:grpSpPr>
            <a:xfrm>
              <a:off x="-371680" y="2245158"/>
              <a:ext cx="1343180" cy="3147722"/>
              <a:chOff x="-371680" y="1307947"/>
              <a:chExt cx="1343180" cy="3921303"/>
            </a:xfrm>
          </p:grpSpPr>
          <p:cxnSp>
            <p:nvCxnSpPr>
              <p:cNvPr id="310" name="Gerade Verbindung 309"/>
              <p:cNvCxnSpPr/>
              <p:nvPr/>
            </p:nvCxnSpPr>
            <p:spPr bwMode="auto">
              <a:xfrm>
                <a:off x="899490" y="23488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1" name="Gerade Verbindung 310"/>
              <p:cNvCxnSpPr/>
              <p:nvPr/>
            </p:nvCxnSpPr>
            <p:spPr bwMode="auto">
              <a:xfrm>
                <a:off x="899490" y="30689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2" name="Gerade Verbindung 311"/>
              <p:cNvCxnSpPr/>
              <p:nvPr/>
            </p:nvCxnSpPr>
            <p:spPr bwMode="auto">
              <a:xfrm>
                <a:off x="899490" y="37890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3" name="Gerade Verbindung 312"/>
              <p:cNvCxnSpPr/>
              <p:nvPr/>
            </p:nvCxnSpPr>
            <p:spPr bwMode="auto">
              <a:xfrm>
                <a:off x="899490" y="45091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4" name="Gerade Verbindung 313"/>
              <p:cNvCxnSpPr/>
              <p:nvPr/>
            </p:nvCxnSpPr>
            <p:spPr bwMode="auto">
              <a:xfrm>
                <a:off x="899490" y="52292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5" name="Text Box 4"/>
              <p:cNvSpPr txBox="1">
                <a:spLocks noChangeArrowheads="1"/>
              </p:cNvSpPr>
              <p:nvPr/>
            </p:nvSpPr>
            <p:spPr bwMode="auto">
              <a:xfrm>
                <a:off x="-231316" y="4229942"/>
                <a:ext cx="1130807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1000</a:t>
                </a:r>
              </a:p>
            </p:txBody>
          </p:sp>
          <p:sp>
            <p:nvSpPr>
              <p:cNvPr id="316" name="Text Box 4"/>
              <p:cNvSpPr txBox="1">
                <a:spLocks noChangeArrowheads="1"/>
              </p:cNvSpPr>
              <p:nvPr/>
            </p:nvSpPr>
            <p:spPr bwMode="auto">
              <a:xfrm>
                <a:off x="-132181" y="2789743"/>
                <a:ext cx="1031672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3000</a:t>
                </a:r>
              </a:p>
            </p:txBody>
          </p:sp>
          <p:sp>
            <p:nvSpPr>
              <p:cNvPr id="317" name="Text Box 4"/>
              <p:cNvSpPr txBox="1">
                <a:spLocks noChangeArrowheads="1"/>
              </p:cNvSpPr>
              <p:nvPr/>
            </p:nvSpPr>
            <p:spPr bwMode="auto">
              <a:xfrm>
                <a:off x="-371680" y="1307947"/>
                <a:ext cx="1242878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10000</a:t>
                </a:r>
              </a:p>
            </p:txBody>
          </p:sp>
          <p:cxnSp>
            <p:nvCxnSpPr>
              <p:cNvPr id="318" name="Gerade Verbindung 317"/>
              <p:cNvCxnSpPr/>
              <p:nvPr/>
            </p:nvCxnSpPr>
            <p:spPr bwMode="auto">
              <a:xfrm>
                <a:off x="899490" y="16287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32" name="Gruppieren 47"/>
            <p:cNvGrpSpPr/>
            <p:nvPr/>
          </p:nvGrpSpPr>
          <p:grpSpPr>
            <a:xfrm>
              <a:off x="975623" y="473985"/>
              <a:ext cx="660843" cy="962305"/>
              <a:chOff x="4279679" y="2821491"/>
              <a:chExt cx="660843" cy="962305"/>
            </a:xfrm>
          </p:grpSpPr>
          <p:sp>
            <p:nvSpPr>
              <p:cNvPr id="307" name="Rechteck 306"/>
              <p:cNvSpPr/>
              <p:nvPr/>
            </p:nvSpPr>
            <p:spPr>
              <a:xfrm>
                <a:off x="4279679" y="3244334"/>
                <a:ext cx="660843" cy="539462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L</a:t>
                </a:r>
                <a:r>
                  <a:rPr kumimoji="0" lang="de-DE" sz="1400" b="0" i="0" u="none" strike="noStrike" kern="0" cap="none" spc="0" normalizeH="0" baseline="-2500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ʘ</a:t>
                </a:r>
                <a:endPara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08" name="Gerade Verbindung 307"/>
              <p:cNvCxnSpPr/>
              <p:nvPr/>
            </p:nvCxnSpPr>
            <p:spPr bwMode="auto">
              <a:xfrm>
                <a:off x="4400550" y="3281363"/>
                <a:ext cx="290513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09" name="Rechteck 308"/>
              <p:cNvSpPr/>
              <p:nvPr/>
            </p:nvSpPr>
            <p:spPr>
              <a:xfrm>
                <a:off x="4286140" y="2821491"/>
                <a:ext cx="497878" cy="539462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L</a:t>
                </a:r>
              </a:p>
            </p:txBody>
          </p:sp>
        </p:grpSp>
        <p:sp>
          <p:nvSpPr>
            <p:cNvPr id="233" name="Text Box 4"/>
            <p:cNvSpPr txBox="1">
              <a:spLocks noChangeArrowheads="1"/>
            </p:cNvSpPr>
            <p:nvPr/>
          </p:nvSpPr>
          <p:spPr bwMode="auto">
            <a:xfrm>
              <a:off x="2610642" y="6087582"/>
              <a:ext cx="717020" cy="539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10</a:t>
              </a:r>
            </a:p>
          </p:txBody>
        </p:sp>
        <p:sp>
          <p:nvSpPr>
            <p:cNvPr id="234" name="Text Box 4"/>
            <p:cNvSpPr txBox="1">
              <a:spLocks noChangeArrowheads="1"/>
            </p:cNvSpPr>
            <p:nvPr/>
          </p:nvSpPr>
          <p:spPr bwMode="auto">
            <a:xfrm>
              <a:off x="1263880" y="6110940"/>
              <a:ext cx="564920" cy="539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3</a:t>
              </a:r>
            </a:p>
          </p:txBody>
        </p:sp>
        <p:sp>
          <p:nvSpPr>
            <p:cNvPr id="235" name="Text Box 4"/>
            <p:cNvSpPr txBox="1">
              <a:spLocks noChangeArrowheads="1"/>
            </p:cNvSpPr>
            <p:nvPr/>
          </p:nvSpPr>
          <p:spPr bwMode="auto">
            <a:xfrm>
              <a:off x="5469126" y="6119293"/>
              <a:ext cx="875113" cy="539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100</a:t>
              </a:r>
            </a:p>
          </p:txBody>
        </p:sp>
        <p:grpSp>
          <p:nvGrpSpPr>
            <p:cNvPr id="236" name="Gruppieren 81"/>
            <p:cNvGrpSpPr/>
            <p:nvPr/>
          </p:nvGrpSpPr>
          <p:grpSpPr>
            <a:xfrm>
              <a:off x="1617093" y="2679448"/>
              <a:ext cx="2483348" cy="1989934"/>
              <a:chOff x="1289834" y="3670851"/>
              <a:chExt cx="2483348" cy="1989934"/>
            </a:xfrm>
          </p:grpSpPr>
          <p:sp>
            <p:nvSpPr>
              <p:cNvPr id="286" name="Ellipse 285"/>
              <p:cNvSpPr/>
              <p:nvPr/>
            </p:nvSpPr>
            <p:spPr bwMode="auto">
              <a:xfrm>
                <a:off x="1289834" y="5606785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7" name="Ellipse 286"/>
              <p:cNvSpPr/>
              <p:nvPr/>
            </p:nvSpPr>
            <p:spPr bwMode="auto">
              <a:xfrm>
                <a:off x="1731945" y="5270297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8" name="Ellipse 287"/>
              <p:cNvSpPr/>
              <p:nvPr/>
            </p:nvSpPr>
            <p:spPr bwMode="auto">
              <a:xfrm>
                <a:off x="2002040" y="535026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9" name="Ellipse 288"/>
              <p:cNvSpPr/>
              <p:nvPr/>
            </p:nvSpPr>
            <p:spPr bwMode="auto">
              <a:xfrm>
                <a:off x="2172548" y="4887034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0" name="Ellipse 289"/>
              <p:cNvSpPr/>
              <p:nvPr/>
            </p:nvSpPr>
            <p:spPr bwMode="auto">
              <a:xfrm>
                <a:off x="2234413" y="497606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1" name="Ellipse 290"/>
              <p:cNvSpPr/>
              <p:nvPr/>
            </p:nvSpPr>
            <p:spPr bwMode="auto">
              <a:xfrm>
                <a:off x="2404920" y="4911177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2" name="Ellipse 291"/>
              <p:cNvSpPr/>
              <p:nvPr/>
            </p:nvSpPr>
            <p:spPr bwMode="auto">
              <a:xfrm>
                <a:off x="2856084" y="4619957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3" name="Ellipse 292"/>
              <p:cNvSpPr/>
              <p:nvPr/>
            </p:nvSpPr>
            <p:spPr bwMode="auto">
              <a:xfrm>
                <a:off x="2981324" y="4745197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4" name="Ellipse 293"/>
              <p:cNvSpPr/>
              <p:nvPr/>
            </p:nvSpPr>
            <p:spPr bwMode="auto">
              <a:xfrm>
                <a:off x="2979815" y="4472083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5" name="Ellipse 294"/>
              <p:cNvSpPr/>
              <p:nvPr/>
            </p:nvSpPr>
            <p:spPr bwMode="auto">
              <a:xfrm>
                <a:off x="3059787" y="4552055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6" name="Ellipse 295"/>
              <p:cNvSpPr/>
              <p:nvPr/>
            </p:nvSpPr>
            <p:spPr bwMode="auto">
              <a:xfrm>
                <a:off x="3112600" y="4170301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7" name="Ellipse 296"/>
              <p:cNvSpPr/>
              <p:nvPr/>
            </p:nvSpPr>
            <p:spPr bwMode="auto">
              <a:xfrm>
                <a:off x="3255945" y="4268381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8" name="Ellipse 297"/>
              <p:cNvSpPr/>
              <p:nvPr/>
            </p:nvSpPr>
            <p:spPr bwMode="auto">
              <a:xfrm>
                <a:off x="3462666" y="410391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9" name="Ellipse 298"/>
              <p:cNvSpPr/>
              <p:nvPr/>
            </p:nvSpPr>
            <p:spPr bwMode="auto">
              <a:xfrm>
                <a:off x="3598469" y="3805145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0" name="Ellipse 299"/>
              <p:cNvSpPr/>
              <p:nvPr/>
            </p:nvSpPr>
            <p:spPr bwMode="auto">
              <a:xfrm>
                <a:off x="3443051" y="3957545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1" name="Ellipse 300"/>
              <p:cNvSpPr/>
              <p:nvPr/>
            </p:nvSpPr>
            <p:spPr bwMode="auto">
              <a:xfrm>
                <a:off x="3097510" y="422764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2" name="Ellipse 301"/>
              <p:cNvSpPr/>
              <p:nvPr/>
            </p:nvSpPr>
            <p:spPr bwMode="auto">
              <a:xfrm>
                <a:off x="3249910" y="438004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3" name="Ellipse 302"/>
              <p:cNvSpPr/>
              <p:nvPr/>
            </p:nvSpPr>
            <p:spPr bwMode="auto">
              <a:xfrm>
                <a:off x="3719182" y="3934911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4" name="Ellipse 303"/>
              <p:cNvSpPr/>
              <p:nvPr/>
            </p:nvSpPr>
            <p:spPr bwMode="auto">
              <a:xfrm>
                <a:off x="3690512" y="3670851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Ellipse 304"/>
              <p:cNvSpPr/>
              <p:nvPr/>
            </p:nvSpPr>
            <p:spPr bwMode="auto">
              <a:xfrm>
                <a:off x="3652790" y="404958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6" name="Ellipse 305"/>
              <p:cNvSpPr/>
              <p:nvPr/>
            </p:nvSpPr>
            <p:spPr bwMode="auto">
              <a:xfrm>
                <a:off x="3249910" y="438004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37" name="Gruppieren 83"/>
            <p:cNvGrpSpPr/>
            <p:nvPr/>
          </p:nvGrpSpPr>
          <p:grpSpPr>
            <a:xfrm rot="20934564">
              <a:off x="3754570" y="1838764"/>
              <a:ext cx="1668535" cy="1034793"/>
              <a:chOff x="3870073" y="2579909"/>
              <a:chExt cx="1668535" cy="1034793"/>
            </a:xfrm>
          </p:grpSpPr>
          <p:sp>
            <p:nvSpPr>
              <p:cNvPr id="273" name="Ellipse 272"/>
              <p:cNvSpPr/>
              <p:nvPr/>
            </p:nvSpPr>
            <p:spPr bwMode="auto">
              <a:xfrm>
                <a:off x="3870073" y="3560702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Ellipse 273"/>
              <p:cNvSpPr/>
              <p:nvPr/>
            </p:nvSpPr>
            <p:spPr bwMode="auto">
              <a:xfrm>
                <a:off x="4014927" y="3470167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Ellipse 274"/>
              <p:cNvSpPr/>
              <p:nvPr/>
            </p:nvSpPr>
            <p:spPr bwMode="auto">
              <a:xfrm>
                <a:off x="3995312" y="336907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6" name="Ellipse 275"/>
              <p:cNvSpPr/>
              <p:nvPr/>
            </p:nvSpPr>
            <p:spPr bwMode="auto">
              <a:xfrm>
                <a:off x="4111498" y="3385668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7" name="Ellipse 276"/>
              <p:cNvSpPr/>
              <p:nvPr/>
            </p:nvSpPr>
            <p:spPr bwMode="auto">
              <a:xfrm>
                <a:off x="4361977" y="3210634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8" name="Ellipse 277"/>
              <p:cNvSpPr/>
              <p:nvPr/>
            </p:nvSpPr>
            <p:spPr bwMode="auto">
              <a:xfrm>
                <a:off x="4559645" y="3172911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9" name="Ellipse 278"/>
              <p:cNvSpPr/>
              <p:nvPr/>
            </p:nvSpPr>
            <p:spPr bwMode="auto">
              <a:xfrm>
                <a:off x="4530975" y="3071814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0" name="Ellipse 279"/>
              <p:cNvSpPr/>
              <p:nvPr/>
            </p:nvSpPr>
            <p:spPr bwMode="auto">
              <a:xfrm>
                <a:off x="5235637" y="2699113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1" name="Ellipse 280"/>
              <p:cNvSpPr/>
              <p:nvPr/>
            </p:nvSpPr>
            <p:spPr bwMode="auto">
              <a:xfrm>
                <a:off x="4645653" y="3222706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2" name="Ellipse 281"/>
              <p:cNvSpPr/>
              <p:nvPr/>
            </p:nvSpPr>
            <p:spPr bwMode="auto">
              <a:xfrm>
                <a:off x="4997229" y="294053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3" name="Ellipse 282"/>
              <p:cNvSpPr/>
              <p:nvPr/>
            </p:nvSpPr>
            <p:spPr bwMode="auto">
              <a:xfrm>
                <a:off x="5324663" y="257990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4" name="Ellipse 283"/>
              <p:cNvSpPr/>
              <p:nvPr/>
            </p:nvSpPr>
            <p:spPr bwMode="auto">
              <a:xfrm>
                <a:off x="5341262" y="2768523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5" name="Ellipse 284"/>
              <p:cNvSpPr/>
              <p:nvPr/>
            </p:nvSpPr>
            <p:spPr bwMode="auto">
              <a:xfrm>
                <a:off x="5484608" y="2667426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38" name="Gerade Verbindung 237"/>
            <p:cNvCxnSpPr/>
            <p:nvPr/>
          </p:nvCxnSpPr>
          <p:spPr bwMode="auto">
            <a:xfrm flipV="1">
              <a:off x="1452008" y="1701212"/>
              <a:ext cx="4137434" cy="3096285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9" name="Text Box 4"/>
            <p:cNvSpPr txBox="1">
              <a:spLocks noChangeArrowheads="1"/>
            </p:cNvSpPr>
            <p:nvPr/>
          </p:nvSpPr>
          <p:spPr bwMode="auto">
            <a:xfrm>
              <a:off x="4147282" y="6098583"/>
              <a:ext cx="671383" cy="5394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30</a:t>
              </a:r>
            </a:p>
          </p:txBody>
        </p:sp>
        <p:grpSp>
          <p:nvGrpSpPr>
            <p:cNvPr id="240" name="Gruppieren 121"/>
            <p:cNvGrpSpPr/>
            <p:nvPr/>
          </p:nvGrpSpPr>
          <p:grpSpPr>
            <a:xfrm>
              <a:off x="-363330" y="1137474"/>
              <a:ext cx="1334830" cy="827209"/>
              <a:chOff x="-363330" y="4198747"/>
              <a:chExt cx="1334830" cy="1030503"/>
            </a:xfrm>
          </p:grpSpPr>
          <p:cxnSp>
            <p:nvCxnSpPr>
              <p:cNvPr id="270" name="Gerade Verbindung 269"/>
              <p:cNvCxnSpPr/>
              <p:nvPr/>
            </p:nvCxnSpPr>
            <p:spPr bwMode="auto">
              <a:xfrm>
                <a:off x="899490" y="45091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1" name="Gerade Verbindung 270"/>
              <p:cNvCxnSpPr/>
              <p:nvPr/>
            </p:nvCxnSpPr>
            <p:spPr bwMode="auto">
              <a:xfrm>
                <a:off x="899490" y="52292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2" name="Text Box 4"/>
              <p:cNvSpPr txBox="1">
                <a:spLocks noChangeArrowheads="1"/>
              </p:cNvSpPr>
              <p:nvPr/>
            </p:nvSpPr>
            <p:spPr bwMode="auto">
              <a:xfrm>
                <a:off x="-363330" y="4198747"/>
                <a:ext cx="1279516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30000</a:t>
                </a:r>
              </a:p>
            </p:txBody>
          </p:sp>
        </p:grpSp>
        <p:grpSp>
          <p:nvGrpSpPr>
            <p:cNvPr id="241" name="Gruppieren 83"/>
            <p:cNvGrpSpPr/>
            <p:nvPr/>
          </p:nvGrpSpPr>
          <p:grpSpPr>
            <a:xfrm rot="10800000">
              <a:off x="1481403" y="3588957"/>
              <a:ext cx="1668535" cy="1034793"/>
              <a:chOff x="3870073" y="2579909"/>
              <a:chExt cx="1668535" cy="1034793"/>
            </a:xfrm>
          </p:grpSpPr>
          <p:sp>
            <p:nvSpPr>
              <p:cNvPr id="257" name="Ellipse 256"/>
              <p:cNvSpPr/>
              <p:nvPr/>
            </p:nvSpPr>
            <p:spPr bwMode="auto">
              <a:xfrm>
                <a:off x="3870073" y="3560702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Ellipse 257"/>
              <p:cNvSpPr/>
              <p:nvPr/>
            </p:nvSpPr>
            <p:spPr bwMode="auto">
              <a:xfrm>
                <a:off x="4014927" y="3470167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Ellipse 258"/>
              <p:cNvSpPr/>
              <p:nvPr/>
            </p:nvSpPr>
            <p:spPr bwMode="auto">
              <a:xfrm>
                <a:off x="3995312" y="336907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0" name="Ellipse 259"/>
              <p:cNvSpPr/>
              <p:nvPr/>
            </p:nvSpPr>
            <p:spPr bwMode="auto">
              <a:xfrm>
                <a:off x="4111498" y="3385668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1" name="Ellipse 260"/>
              <p:cNvSpPr/>
              <p:nvPr/>
            </p:nvSpPr>
            <p:spPr bwMode="auto">
              <a:xfrm>
                <a:off x="4361977" y="3210634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Ellipse 261"/>
              <p:cNvSpPr/>
              <p:nvPr/>
            </p:nvSpPr>
            <p:spPr bwMode="auto">
              <a:xfrm>
                <a:off x="4559645" y="3172911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3" name="Ellipse 262"/>
              <p:cNvSpPr/>
              <p:nvPr/>
            </p:nvSpPr>
            <p:spPr bwMode="auto">
              <a:xfrm>
                <a:off x="4530975" y="3071814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4" name="Ellipse 263"/>
              <p:cNvSpPr/>
              <p:nvPr/>
            </p:nvSpPr>
            <p:spPr bwMode="auto">
              <a:xfrm>
                <a:off x="5235637" y="2699113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Ellipse 264"/>
              <p:cNvSpPr/>
              <p:nvPr/>
            </p:nvSpPr>
            <p:spPr bwMode="auto">
              <a:xfrm>
                <a:off x="4645653" y="3222706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Ellipse 265"/>
              <p:cNvSpPr/>
              <p:nvPr/>
            </p:nvSpPr>
            <p:spPr bwMode="auto">
              <a:xfrm>
                <a:off x="4997229" y="294053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7" name="Ellipse 266"/>
              <p:cNvSpPr/>
              <p:nvPr/>
            </p:nvSpPr>
            <p:spPr bwMode="auto">
              <a:xfrm>
                <a:off x="5324663" y="257990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8" name="Ellipse 267"/>
              <p:cNvSpPr/>
              <p:nvPr/>
            </p:nvSpPr>
            <p:spPr bwMode="auto">
              <a:xfrm>
                <a:off x="5341262" y="2768523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9" name="Ellipse 268"/>
              <p:cNvSpPr/>
              <p:nvPr/>
            </p:nvSpPr>
            <p:spPr bwMode="auto">
              <a:xfrm>
                <a:off x="5484608" y="2667426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42" name="Gruppieren 83"/>
            <p:cNvGrpSpPr/>
            <p:nvPr/>
          </p:nvGrpSpPr>
          <p:grpSpPr>
            <a:xfrm rot="21179306">
              <a:off x="1585676" y="3664354"/>
              <a:ext cx="1668535" cy="1034793"/>
              <a:chOff x="3870073" y="2579909"/>
              <a:chExt cx="1668535" cy="1034793"/>
            </a:xfrm>
          </p:grpSpPr>
          <p:sp>
            <p:nvSpPr>
              <p:cNvPr id="244" name="Ellipse 243"/>
              <p:cNvSpPr/>
              <p:nvPr/>
            </p:nvSpPr>
            <p:spPr bwMode="auto">
              <a:xfrm>
                <a:off x="3870073" y="3560702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5" name="Ellipse 244"/>
              <p:cNvSpPr/>
              <p:nvPr/>
            </p:nvSpPr>
            <p:spPr bwMode="auto">
              <a:xfrm>
                <a:off x="4014927" y="3470167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Ellipse 245"/>
              <p:cNvSpPr/>
              <p:nvPr/>
            </p:nvSpPr>
            <p:spPr bwMode="auto">
              <a:xfrm>
                <a:off x="3995312" y="3369070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7" name="Ellipse 246"/>
              <p:cNvSpPr/>
              <p:nvPr/>
            </p:nvSpPr>
            <p:spPr bwMode="auto">
              <a:xfrm>
                <a:off x="4111498" y="3385668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Ellipse 247"/>
              <p:cNvSpPr/>
              <p:nvPr/>
            </p:nvSpPr>
            <p:spPr bwMode="auto">
              <a:xfrm>
                <a:off x="4361977" y="3210634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Ellipse 248"/>
              <p:cNvSpPr/>
              <p:nvPr/>
            </p:nvSpPr>
            <p:spPr bwMode="auto">
              <a:xfrm>
                <a:off x="4559645" y="3172911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Ellipse 249"/>
              <p:cNvSpPr/>
              <p:nvPr/>
            </p:nvSpPr>
            <p:spPr bwMode="auto">
              <a:xfrm>
                <a:off x="4530975" y="3071814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Ellipse 250"/>
              <p:cNvSpPr/>
              <p:nvPr/>
            </p:nvSpPr>
            <p:spPr bwMode="auto">
              <a:xfrm>
                <a:off x="5235637" y="2699113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Ellipse 251"/>
              <p:cNvSpPr/>
              <p:nvPr/>
            </p:nvSpPr>
            <p:spPr bwMode="auto">
              <a:xfrm>
                <a:off x="4645653" y="3222706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3" name="Ellipse 252"/>
              <p:cNvSpPr/>
              <p:nvPr/>
            </p:nvSpPr>
            <p:spPr bwMode="auto">
              <a:xfrm>
                <a:off x="4997229" y="294053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Ellipse 253"/>
              <p:cNvSpPr/>
              <p:nvPr/>
            </p:nvSpPr>
            <p:spPr bwMode="auto">
              <a:xfrm>
                <a:off x="5324663" y="2579909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Ellipse 254"/>
              <p:cNvSpPr/>
              <p:nvPr/>
            </p:nvSpPr>
            <p:spPr bwMode="auto">
              <a:xfrm>
                <a:off x="5341262" y="2768523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Ellipse 255"/>
              <p:cNvSpPr/>
              <p:nvPr/>
            </p:nvSpPr>
            <p:spPr bwMode="auto">
              <a:xfrm>
                <a:off x="5484608" y="2667426"/>
                <a:ext cx="54000" cy="54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43" name="Rechteck 242"/>
            <p:cNvSpPr/>
            <p:nvPr/>
          </p:nvSpPr>
          <p:spPr>
            <a:xfrm>
              <a:off x="2498248" y="6621201"/>
              <a:ext cx="2711921" cy="53946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Periode in Tagen</a:t>
              </a:r>
            </a:p>
          </p:txBody>
        </p:sp>
      </p:grpSp>
      <p:grpSp>
        <p:nvGrpSpPr>
          <p:cNvPr id="319" name="Gruppieren 318"/>
          <p:cNvGrpSpPr/>
          <p:nvPr/>
        </p:nvGrpSpPr>
        <p:grpSpPr>
          <a:xfrm>
            <a:off x="1341075" y="4973220"/>
            <a:ext cx="543740" cy="648674"/>
            <a:chOff x="1337580" y="6082067"/>
            <a:chExt cx="543740" cy="648674"/>
          </a:xfrm>
        </p:grpSpPr>
        <p:sp>
          <p:nvSpPr>
            <p:cNvPr id="320" name="Rechteck 319"/>
            <p:cNvSpPr/>
            <p:nvPr/>
          </p:nvSpPr>
          <p:spPr>
            <a:xfrm>
              <a:off x="1337580" y="6361409"/>
              <a:ext cx="543740" cy="369332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kpc</a:t>
              </a: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21" name="Rechteck 320"/>
            <p:cNvSpPr/>
            <p:nvPr/>
          </p:nvSpPr>
          <p:spPr>
            <a:xfrm>
              <a:off x="1452870" y="6082067"/>
              <a:ext cx="351379" cy="369332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D</a:t>
              </a:r>
            </a:p>
          </p:txBody>
        </p:sp>
        <p:cxnSp>
          <p:nvCxnSpPr>
            <p:cNvPr id="322" name="Gerade Verbindung 321"/>
            <p:cNvCxnSpPr/>
            <p:nvPr/>
          </p:nvCxnSpPr>
          <p:spPr bwMode="auto">
            <a:xfrm>
              <a:off x="1443038" y="6396037"/>
              <a:ext cx="360000" cy="0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7" name="Rechteck 106"/>
          <p:cNvSpPr/>
          <p:nvPr/>
        </p:nvSpPr>
        <p:spPr>
          <a:xfrm>
            <a:off x="7635240" y="6257151"/>
            <a:ext cx="1508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uiExpand="1" build="p"/>
      <p:bldP spid="1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396"/>
          <p:cNvGrpSpPr/>
          <p:nvPr/>
        </p:nvGrpSpPr>
        <p:grpSpPr>
          <a:xfrm>
            <a:off x="-7350869" y="-4338000"/>
            <a:ext cx="15247065" cy="15247059"/>
            <a:chOff x="-7350869" y="-3480563"/>
            <a:chExt cx="15247065" cy="15247059"/>
          </a:xfrm>
        </p:grpSpPr>
        <p:sp>
          <p:nvSpPr>
            <p:cNvPr id="398" name="Oval 19"/>
            <p:cNvSpPr>
              <a:spLocks noChangeAspect="1" noChangeArrowheads="1"/>
            </p:cNvSpPr>
            <p:nvPr/>
          </p:nvSpPr>
          <p:spPr bwMode="auto">
            <a:xfrm>
              <a:off x="-6397928" y="-2527622"/>
              <a:ext cx="13341182" cy="13341176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9" name="Oval 20"/>
            <p:cNvSpPr>
              <a:spLocks noChangeAspect="1" noChangeArrowheads="1"/>
            </p:cNvSpPr>
            <p:nvPr/>
          </p:nvSpPr>
          <p:spPr bwMode="auto">
            <a:xfrm>
              <a:off x="-6874398" y="-3004093"/>
              <a:ext cx="14294124" cy="1429411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0" name="Oval 21"/>
            <p:cNvSpPr>
              <a:spLocks noChangeAspect="1" noChangeArrowheads="1"/>
            </p:cNvSpPr>
            <p:nvPr/>
          </p:nvSpPr>
          <p:spPr bwMode="auto">
            <a:xfrm>
              <a:off x="-7350869" y="-3480563"/>
              <a:ext cx="15247065" cy="15247059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" name="Gruppieren 392"/>
          <p:cNvGrpSpPr/>
          <p:nvPr/>
        </p:nvGrpSpPr>
        <p:grpSpPr>
          <a:xfrm>
            <a:off x="-5921457" y="-2908589"/>
            <a:ext cx="12388241" cy="12388235"/>
            <a:chOff x="-5921457" y="-2051152"/>
            <a:chExt cx="12388241" cy="12388235"/>
          </a:xfrm>
        </p:grpSpPr>
        <p:sp>
          <p:nvSpPr>
            <p:cNvPr id="394" name="Oval 15"/>
            <p:cNvSpPr>
              <a:spLocks noChangeAspect="1" noChangeArrowheads="1"/>
            </p:cNvSpPr>
            <p:nvPr/>
          </p:nvSpPr>
          <p:spPr bwMode="auto">
            <a:xfrm>
              <a:off x="-4968515" y="-1098210"/>
              <a:ext cx="10482357" cy="10482353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5" name="Oval 17"/>
            <p:cNvSpPr>
              <a:spLocks noChangeAspect="1" noChangeArrowheads="1"/>
            </p:cNvSpPr>
            <p:nvPr/>
          </p:nvSpPr>
          <p:spPr bwMode="auto">
            <a:xfrm>
              <a:off x="-5444986" y="-1574681"/>
              <a:ext cx="11435299" cy="1143529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6" name="Oval 18"/>
            <p:cNvSpPr>
              <a:spLocks noChangeAspect="1" noChangeArrowheads="1"/>
            </p:cNvSpPr>
            <p:nvPr/>
          </p:nvSpPr>
          <p:spPr bwMode="auto">
            <a:xfrm>
              <a:off x="-5921457" y="-2051152"/>
              <a:ext cx="12388241" cy="1238823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" name="Gruppieren 388"/>
          <p:cNvGrpSpPr/>
          <p:nvPr/>
        </p:nvGrpSpPr>
        <p:grpSpPr>
          <a:xfrm>
            <a:off x="-4492044" y="-1479177"/>
            <a:ext cx="9529416" cy="9529412"/>
            <a:chOff x="-4492044" y="-621740"/>
            <a:chExt cx="9529416" cy="9529412"/>
          </a:xfrm>
        </p:grpSpPr>
        <p:sp>
          <p:nvSpPr>
            <p:cNvPr id="390" name="Oval 12"/>
            <p:cNvSpPr>
              <a:spLocks noChangeAspect="1" noChangeArrowheads="1"/>
            </p:cNvSpPr>
            <p:nvPr/>
          </p:nvSpPr>
          <p:spPr bwMode="auto">
            <a:xfrm>
              <a:off x="-4015574" y="-145269"/>
              <a:ext cx="8576474" cy="857647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1" name="Oval 13"/>
            <p:cNvSpPr>
              <a:spLocks noChangeAspect="1" noChangeArrowheads="1"/>
            </p:cNvSpPr>
            <p:nvPr/>
          </p:nvSpPr>
          <p:spPr bwMode="auto">
            <a:xfrm>
              <a:off x="-3539103" y="331201"/>
              <a:ext cx="7623533" cy="7623529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2" name="Oval 16"/>
            <p:cNvSpPr>
              <a:spLocks noChangeAspect="1" noChangeArrowheads="1"/>
            </p:cNvSpPr>
            <p:nvPr/>
          </p:nvSpPr>
          <p:spPr bwMode="auto">
            <a:xfrm>
              <a:off x="-4492044" y="-621740"/>
              <a:ext cx="9529416" cy="9529412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" name="Gruppieren 384"/>
          <p:cNvGrpSpPr/>
          <p:nvPr/>
        </p:nvGrpSpPr>
        <p:grpSpPr>
          <a:xfrm>
            <a:off x="-3062632" y="-49765"/>
            <a:ext cx="6670591" cy="6670588"/>
            <a:chOff x="-3062632" y="807672"/>
            <a:chExt cx="6670591" cy="6670588"/>
          </a:xfrm>
        </p:grpSpPr>
        <p:sp>
          <p:nvSpPr>
            <p:cNvPr id="386" name="Oval 10"/>
            <p:cNvSpPr>
              <a:spLocks noChangeAspect="1" noChangeArrowheads="1"/>
            </p:cNvSpPr>
            <p:nvPr/>
          </p:nvSpPr>
          <p:spPr bwMode="auto">
            <a:xfrm>
              <a:off x="-2109690" y="1760613"/>
              <a:ext cx="4764708" cy="479993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7" name="Oval 11"/>
            <p:cNvSpPr>
              <a:spLocks noChangeAspect="1" noChangeArrowheads="1"/>
            </p:cNvSpPr>
            <p:nvPr/>
          </p:nvSpPr>
          <p:spPr bwMode="auto">
            <a:xfrm>
              <a:off x="-2586161" y="1284142"/>
              <a:ext cx="5717650" cy="5717647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8" name="Oval 14"/>
            <p:cNvSpPr>
              <a:spLocks noChangeAspect="1" noChangeArrowheads="1"/>
            </p:cNvSpPr>
            <p:nvPr/>
          </p:nvSpPr>
          <p:spPr bwMode="auto">
            <a:xfrm>
              <a:off x="-3062632" y="807672"/>
              <a:ext cx="6670591" cy="6670588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6" name="Gruppieren 379"/>
          <p:cNvGrpSpPr/>
          <p:nvPr/>
        </p:nvGrpSpPr>
        <p:grpSpPr>
          <a:xfrm>
            <a:off x="-1633220" y="1379647"/>
            <a:ext cx="3811766" cy="3811765"/>
            <a:chOff x="-1633220" y="2237084"/>
            <a:chExt cx="3811766" cy="3811765"/>
          </a:xfrm>
        </p:grpSpPr>
        <p:sp>
          <p:nvSpPr>
            <p:cNvPr id="381" name="Oval 6"/>
            <p:cNvSpPr>
              <a:spLocks noChangeAspect="1" noChangeArrowheads="1"/>
            </p:cNvSpPr>
            <p:nvPr/>
          </p:nvSpPr>
          <p:spPr bwMode="auto">
            <a:xfrm>
              <a:off x="-203807" y="3666495"/>
              <a:ext cx="952942" cy="95294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2" name="Oval 7"/>
            <p:cNvSpPr>
              <a:spLocks noChangeAspect="1" noChangeArrowheads="1"/>
            </p:cNvSpPr>
            <p:nvPr/>
          </p:nvSpPr>
          <p:spPr bwMode="auto">
            <a:xfrm>
              <a:off x="-680278" y="3190025"/>
              <a:ext cx="1905883" cy="1905882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3" name="Oval 8"/>
            <p:cNvSpPr>
              <a:spLocks noChangeAspect="1" noChangeArrowheads="1"/>
            </p:cNvSpPr>
            <p:nvPr/>
          </p:nvSpPr>
          <p:spPr bwMode="auto">
            <a:xfrm>
              <a:off x="-1156749" y="2713554"/>
              <a:ext cx="2858825" cy="285882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4" name="Oval 9"/>
            <p:cNvSpPr>
              <a:spLocks noChangeAspect="1" noChangeArrowheads="1"/>
            </p:cNvSpPr>
            <p:nvPr/>
          </p:nvSpPr>
          <p:spPr bwMode="auto">
            <a:xfrm>
              <a:off x="-1633220" y="2237084"/>
              <a:ext cx="3811766" cy="381176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47" name="Freeform 23"/>
          <p:cNvSpPr>
            <a:spLocks/>
          </p:cNvSpPr>
          <p:nvPr/>
        </p:nvSpPr>
        <p:spPr bwMode="auto">
          <a:xfrm>
            <a:off x="-4920378" y="2029018"/>
            <a:ext cx="14430138" cy="7222203"/>
          </a:xfrm>
          <a:custGeom>
            <a:avLst/>
            <a:gdLst/>
            <a:ahLst/>
            <a:cxnLst>
              <a:cxn ang="0">
                <a:pos x="0" y="7590"/>
              </a:cxn>
              <a:cxn ang="0">
                <a:pos x="15165" y="7575"/>
              </a:cxn>
              <a:cxn ang="0">
                <a:pos x="15075" y="4035"/>
              </a:cxn>
              <a:cxn ang="0">
                <a:pos x="765" y="0"/>
              </a:cxn>
              <a:cxn ang="0">
                <a:pos x="0" y="7590"/>
              </a:cxn>
            </a:cxnLst>
            <a:rect l="0" t="0" r="r" b="b"/>
            <a:pathLst>
              <a:path w="15165" h="7590">
                <a:moveTo>
                  <a:pt x="0" y="7590"/>
                </a:moveTo>
                <a:lnTo>
                  <a:pt x="15165" y="7575"/>
                </a:lnTo>
                <a:lnTo>
                  <a:pt x="15075" y="4035"/>
                </a:lnTo>
                <a:lnTo>
                  <a:pt x="765" y="0"/>
                </a:lnTo>
                <a:lnTo>
                  <a:pt x="0" y="75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-4634916" y="-2124462"/>
            <a:ext cx="13567090" cy="6808282"/>
          </a:xfrm>
          <a:custGeom>
            <a:avLst/>
            <a:gdLst/>
            <a:ahLst/>
            <a:cxnLst>
              <a:cxn ang="0">
                <a:pos x="0" y="7155"/>
              </a:cxn>
              <a:cxn ang="0">
                <a:pos x="14258" y="3128"/>
              </a:cxn>
              <a:cxn ang="0">
                <a:pos x="14220" y="0"/>
              </a:cxn>
              <a:cxn ang="0">
                <a:pos x="0" y="15"/>
              </a:cxn>
              <a:cxn ang="0">
                <a:pos x="0" y="7155"/>
              </a:cxn>
            </a:cxnLst>
            <a:rect l="0" t="0" r="r" b="b"/>
            <a:pathLst>
              <a:path w="14258" h="7155">
                <a:moveTo>
                  <a:pt x="0" y="7155"/>
                </a:moveTo>
                <a:lnTo>
                  <a:pt x="14258" y="3128"/>
                </a:lnTo>
                <a:lnTo>
                  <a:pt x="14220" y="0"/>
                </a:lnTo>
                <a:lnTo>
                  <a:pt x="0" y="15"/>
                </a:lnTo>
                <a:lnTo>
                  <a:pt x="0" y="715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 rot="20659014">
            <a:off x="1141897" y="2933934"/>
            <a:ext cx="978185" cy="147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Sonnensystem</a:t>
            </a:r>
          </a:p>
        </p:txBody>
      </p:sp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 rot="20659014">
            <a:off x="3514092" y="2207908"/>
            <a:ext cx="1375930" cy="161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Nahegelegene Sterne</a:t>
            </a:r>
          </a:p>
        </p:txBody>
      </p: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 rot="20659014">
            <a:off x="5130762" y="1852031"/>
            <a:ext cx="849727" cy="1189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Milchstraße</a:t>
            </a:r>
          </a:p>
        </p:txBody>
      </p:sp>
      <p:sp>
        <p:nvSpPr>
          <p:cNvPr id="1053" name="WordArt 29"/>
          <p:cNvSpPr>
            <a:spLocks noChangeArrowheads="1" noChangeShapeType="1" noTextEdit="1"/>
          </p:cNvSpPr>
          <p:nvPr/>
        </p:nvSpPr>
        <p:spPr bwMode="auto">
          <a:xfrm rot="20659014">
            <a:off x="6490516" y="1459996"/>
            <a:ext cx="946784" cy="115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 Galaxien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7156595" y="810093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9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5786374" y="1209741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4416154" y="1609388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174391" y="1994762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661439" y="2365864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-3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Grafik 43" descr="Die Erd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617" y="3116589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ext Box 37"/>
          <p:cNvSpPr txBox="1">
            <a:spLocks noChangeArrowheads="1"/>
          </p:cNvSpPr>
          <p:nvPr/>
        </p:nvSpPr>
        <p:spPr bwMode="auto">
          <a:xfrm>
            <a:off x="876417" y="3177529"/>
            <a:ext cx="1368318" cy="2930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Laufzeit</a:t>
            </a:r>
          </a:p>
        </p:txBody>
      </p:sp>
      <p:pic>
        <p:nvPicPr>
          <p:cNvPr id="212" name="Grafik 211"/>
          <p:cNvPicPr/>
          <p:nvPr/>
        </p:nvPicPr>
        <p:blipFill>
          <a:blip r:embed="rId5" cstate="print">
            <a:lum bright="83000" contrast="100000"/>
          </a:blip>
          <a:srcRect l="26750" t="8209" r="29238" b="11940"/>
          <a:stretch>
            <a:fillRect/>
          </a:stretch>
        </p:blipFill>
        <p:spPr bwMode="auto">
          <a:xfrm>
            <a:off x="2877953" y="2713535"/>
            <a:ext cx="616017" cy="67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222"/>
          <p:cNvGrpSpPr/>
          <p:nvPr/>
        </p:nvGrpSpPr>
        <p:grpSpPr>
          <a:xfrm>
            <a:off x="3668427" y="2371797"/>
            <a:ext cx="1227755" cy="2025123"/>
            <a:chOff x="3668427" y="3229234"/>
            <a:chExt cx="1227755" cy="2025123"/>
          </a:xfrm>
          <a:solidFill>
            <a:schemeClr val="tx1"/>
          </a:solidFill>
        </p:grpSpPr>
        <p:sp>
          <p:nvSpPr>
            <p:cNvPr id="224" name="Ellipse 223"/>
            <p:cNvSpPr>
              <a:spLocks noChangeAspect="1"/>
            </p:cNvSpPr>
            <p:nvPr/>
          </p:nvSpPr>
          <p:spPr bwMode="auto">
            <a:xfrm>
              <a:off x="3699943" y="34939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Ellipse 224"/>
            <p:cNvSpPr>
              <a:spLocks noChangeAspect="1"/>
            </p:cNvSpPr>
            <p:nvPr/>
          </p:nvSpPr>
          <p:spPr bwMode="auto">
            <a:xfrm>
              <a:off x="4204210" y="383435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Ellipse 225"/>
            <p:cNvSpPr>
              <a:spLocks noChangeAspect="1"/>
            </p:cNvSpPr>
            <p:nvPr/>
          </p:nvSpPr>
          <p:spPr bwMode="auto">
            <a:xfrm>
              <a:off x="3917407" y="359482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7" name="Ellipse 226"/>
            <p:cNvSpPr>
              <a:spLocks noChangeAspect="1"/>
            </p:cNvSpPr>
            <p:nvPr/>
          </p:nvSpPr>
          <p:spPr bwMode="auto">
            <a:xfrm>
              <a:off x="3718853" y="382174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8" name="Ellipse 227"/>
            <p:cNvSpPr>
              <a:spLocks noChangeAspect="1"/>
            </p:cNvSpPr>
            <p:nvPr/>
          </p:nvSpPr>
          <p:spPr bwMode="auto">
            <a:xfrm>
              <a:off x="3753522" y="411799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Ellipse 228"/>
            <p:cNvSpPr>
              <a:spLocks noChangeAspect="1"/>
            </p:cNvSpPr>
            <p:nvPr/>
          </p:nvSpPr>
          <p:spPr bwMode="auto">
            <a:xfrm>
              <a:off x="4156934" y="336160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Ellipse 229"/>
            <p:cNvSpPr>
              <a:spLocks noChangeAspect="1"/>
            </p:cNvSpPr>
            <p:nvPr/>
          </p:nvSpPr>
          <p:spPr bwMode="auto">
            <a:xfrm>
              <a:off x="4289302" y="367361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Ellipse 230"/>
            <p:cNvSpPr>
              <a:spLocks noChangeAspect="1"/>
            </p:cNvSpPr>
            <p:nvPr/>
          </p:nvSpPr>
          <p:spPr bwMode="auto">
            <a:xfrm>
              <a:off x="4557194" y="323868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Ellipse 231"/>
            <p:cNvSpPr>
              <a:spLocks noChangeAspect="1"/>
            </p:cNvSpPr>
            <p:nvPr/>
          </p:nvSpPr>
          <p:spPr bwMode="auto">
            <a:xfrm>
              <a:off x="4579255" y="35160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Ellipse 232"/>
            <p:cNvSpPr>
              <a:spLocks noChangeAspect="1"/>
            </p:cNvSpPr>
            <p:nvPr/>
          </p:nvSpPr>
          <p:spPr bwMode="auto">
            <a:xfrm>
              <a:off x="4799871" y="32292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Ellipse 233"/>
            <p:cNvSpPr>
              <a:spLocks noChangeAspect="1"/>
            </p:cNvSpPr>
            <p:nvPr/>
          </p:nvSpPr>
          <p:spPr bwMode="auto">
            <a:xfrm>
              <a:off x="4837691" y="364525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5" name="Ellipse 234"/>
            <p:cNvSpPr>
              <a:spLocks noChangeAspect="1"/>
            </p:cNvSpPr>
            <p:nvPr/>
          </p:nvSpPr>
          <p:spPr bwMode="auto">
            <a:xfrm>
              <a:off x="4676956" y="387532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6" name="Ellipse 235"/>
            <p:cNvSpPr>
              <a:spLocks noChangeAspect="1"/>
            </p:cNvSpPr>
            <p:nvPr/>
          </p:nvSpPr>
          <p:spPr bwMode="auto">
            <a:xfrm>
              <a:off x="4100205" y="470420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Ellipse 236"/>
            <p:cNvSpPr>
              <a:spLocks noChangeAspect="1"/>
            </p:cNvSpPr>
            <p:nvPr/>
          </p:nvSpPr>
          <p:spPr bwMode="auto">
            <a:xfrm>
              <a:off x="4342882" y="46947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Ellipse 237"/>
            <p:cNvSpPr>
              <a:spLocks noChangeAspect="1"/>
            </p:cNvSpPr>
            <p:nvPr/>
          </p:nvSpPr>
          <p:spPr bwMode="auto">
            <a:xfrm>
              <a:off x="4191602" y="48901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Ellipse 238"/>
            <p:cNvSpPr>
              <a:spLocks noChangeAspect="1"/>
            </p:cNvSpPr>
            <p:nvPr/>
          </p:nvSpPr>
          <p:spPr bwMode="auto">
            <a:xfrm>
              <a:off x="4330276" y="510131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0" name="Ellipse 239"/>
            <p:cNvSpPr>
              <a:spLocks noChangeAspect="1"/>
            </p:cNvSpPr>
            <p:nvPr/>
          </p:nvSpPr>
          <p:spPr bwMode="auto">
            <a:xfrm>
              <a:off x="3923712" y="481766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Ellipse 240"/>
            <p:cNvSpPr>
              <a:spLocks noChangeAspect="1"/>
            </p:cNvSpPr>
            <p:nvPr/>
          </p:nvSpPr>
          <p:spPr bwMode="auto">
            <a:xfrm>
              <a:off x="3725157" y="485548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2" name="Ellipse 241"/>
            <p:cNvSpPr>
              <a:spLocks noChangeAspect="1"/>
            </p:cNvSpPr>
            <p:nvPr/>
          </p:nvSpPr>
          <p:spPr bwMode="auto">
            <a:xfrm>
              <a:off x="3832313" y="467584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3" name="Ellipse 242"/>
            <p:cNvSpPr>
              <a:spLocks noChangeAspect="1"/>
            </p:cNvSpPr>
            <p:nvPr/>
          </p:nvSpPr>
          <p:spPr bwMode="auto">
            <a:xfrm>
              <a:off x="3668427" y="497209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4" name="Ellipse 243"/>
            <p:cNvSpPr>
              <a:spLocks noChangeAspect="1"/>
            </p:cNvSpPr>
            <p:nvPr/>
          </p:nvSpPr>
          <p:spPr bwMode="auto">
            <a:xfrm>
              <a:off x="3838617" y="505719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5" name="Ellipse 244"/>
            <p:cNvSpPr>
              <a:spLocks noChangeAspect="1"/>
            </p:cNvSpPr>
            <p:nvPr/>
          </p:nvSpPr>
          <p:spPr bwMode="auto">
            <a:xfrm>
              <a:off x="4645440" y="468529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6" name="Ellipse 245"/>
            <p:cNvSpPr>
              <a:spLocks noChangeAspect="1"/>
            </p:cNvSpPr>
            <p:nvPr/>
          </p:nvSpPr>
          <p:spPr bwMode="auto">
            <a:xfrm>
              <a:off x="4642288" y="49815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7" name="Ellipse 246"/>
            <p:cNvSpPr>
              <a:spLocks noChangeAspect="1"/>
            </p:cNvSpPr>
            <p:nvPr/>
          </p:nvSpPr>
          <p:spPr bwMode="auto">
            <a:xfrm>
              <a:off x="4872358" y="489330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8" name="Ellipse 247"/>
            <p:cNvSpPr>
              <a:spLocks noChangeAspect="1"/>
            </p:cNvSpPr>
            <p:nvPr/>
          </p:nvSpPr>
          <p:spPr bwMode="auto">
            <a:xfrm>
              <a:off x="4052928" y="512652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9" name="Ellipse 248"/>
            <p:cNvSpPr>
              <a:spLocks noChangeAspect="1"/>
            </p:cNvSpPr>
            <p:nvPr/>
          </p:nvSpPr>
          <p:spPr bwMode="auto">
            <a:xfrm>
              <a:off x="4557193" y="52305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0" name="Ellipse 249"/>
            <p:cNvSpPr>
              <a:spLocks noChangeAspect="1"/>
            </p:cNvSpPr>
            <p:nvPr/>
          </p:nvSpPr>
          <p:spPr bwMode="auto">
            <a:xfrm>
              <a:off x="3968394" y="419307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1" name="Ellipse 250"/>
            <p:cNvSpPr>
              <a:spLocks noChangeAspect="1"/>
            </p:cNvSpPr>
            <p:nvPr/>
          </p:nvSpPr>
          <p:spPr bwMode="auto">
            <a:xfrm>
              <a:off x="3786720" y="442125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2" name="Ellipse 251"/>
            <p:cNvSpPr>
              <a:spLocks noChangeAspect="1"/>
            </p:cNvSpPr>
            <p:nvPr/>
          </p:nvSpPr>
          <p:spPr bwMode="auto">
            <a:xfrm>
              <a:off x="4309683" y="425793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3" name="Ellipse 252"/>
            <p:cNvSpPr>
              <a:spLocks noChangeAspect="1"/>
            </p:cNvSpPr>
            <p:nvPr/>
          </p:nvSpPr>
          <p:spPr bwMode="auto">
            <a:xfrm>
              <a:off x="4413689" y="401210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4" name="Ellipse 253"/>
            <p:cNvSpPr>
              <a:spLocks noChangeAspect="1"/>
            </p:cNvSpPr>
            <p:nvPr/>
          </p:nvSpPr>
          <p:spPr bwMode="auto">
            <a:xfrm>
              <a:off x="4815420" y="44069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5" name="Ellipse 254"/>
            <p:cNvSpPr>
              <a:spLocks noChangeAspect="1"/>
            </p:cNvSpPr>
            <p:nvPr/>
          </p:nvSpPr>
          <p:spPr bwMode="auto">
            <a:xfrm>
              <a:off x="4791117" y="41263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Ellipse 255"/>
            <p:cNvSpPr>
              <a:spLocks noChangeAspect="1"/>
            </p:cNvSpPr>
            <p:nvPr/>
          </p:nvSpPr>
          <p:spPr bwMode="auto">
            <a:xfrm>
              <a:off x="4410537" y="442496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Ellipse 256"/>
            <p:cNvSpPr>
              <a:spLocks noChangeAspect="1"/>
            </p:cNvSpPr>
            <p:nvPr/>
          </p:nvSpPr>
          <p:spPr bwMode="auto">
            <a:xfrm>
              <a:off x="4580727" y="451006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uppieren 258"/>
          <p:cNvGrpSpPr/>
          <p:nvPr/>
        </p:nvGrpSpPr>
        <p:grpSpPr>
          <a:xfrm>
            <a:off x="4985819" y="1955776"/>
            <a:ext cx="1386809" cy="2825647"/>
            <a:chOff x="4985819" y="2813213"/>
            <a:chExt cx="1386809" cy="2825647"/>
          </a:xfrm>
          <a:solidFill>
            <a:schemeClr val="tx1"/>
          </a:solidFill>
        </p:grpSpPr>
        <p:sp>
          <p:nvSpPr>
            <p:cNvPr id="260" name="Ellipse 259"/>
            <p:cNvSpPr>
              <a:spLocks noChangeAspect="1"/>
            </p:cNvSpPr>
            <p:nvPr/>
          </p:nvSpPr>
          <p:spPr bwMode="auto">
            <a:xfrm>
              <a:off x="5184374" y="469159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1" name="Ellipse 260"/>
            <p:cNvSpPr>
              <a:spLocks noChangeAspect="1"/>
            </p:cNvSpPr>
            <p:nvPr/>
          </p:nvSpPr>
          <p:spPr bwMode="auto">
            <a:xfrm>
              <a:off x="5004729" y="30590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2" name="Ellipse 261"/>
            <p:cNvSpPr>
              <a:spLocks noChangeAspect="1"/>
            </p:cNvSpPr>
            <p:nvPr/>
          </p:nvSpPr>
          <p:spPr bwMode="auto">
            <a:xfrm>
              <a:off x="5278923" y="345930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3" name="Ellipse 262"/>
            <p:cNvSpPr>
              <a:spLocks noChangeAspect="1"/>
            </p:cNvSpPr>
            <p:nvPr/>
          </p:nvSpPr>
          <p:spPr bwMode="auto">
            <a:xfrm>
              <a:off x="5247406" y="304959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4" name="Ellipse 263"/>
            <p:cNvSpPr>
              <a:spLocks noChangeAspect="1"/>
            </p:cNvSpPr>
            <p:nvPr/>
          </p:nvSpPr>
          <p:spPr bwMode="auto">
            <a:xfrm>
              <a:off x="5083520" y="33458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5" name="Ellipse 264"/>
            <p:cNvSpPr>
              <a:spLocks noChangeAspect="1"/>
            </p:cNvSpPr>
            <p:nvPr/>
          </p:nvSpPr>
          <p:spPr bwMode="auto">
            <a:xfrm>
              <a:off x="5152857" y="379653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6" name="Ellipse 265"/>
            <p:cNvSpPr>
              <a:spLocks noChangeAspect="1"/>
            </p:cNvSpPr>
            <p:nvPr/>
          </p:nvSpPr>
          <p:spPr bwMode="auto">
            <a:xfrm>
              <a:off x="5581480" y="304643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7" name="Ellipse 266"/>
            <p:cNvSpPr>
              <a:spLocks noChangeAspect="1"/>
            </p:cNvSpPr>
            <p:nvPr/>
          </p:nvSpPr>
          <p:spPr bwMode="auto">
            <a:xfrm>
              <a:off x="5764277" y="362634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8" name="Ellipse 267"/>
            <p:cNvSpPr>
              <a:spLocks noChangeAspect="1"/>
            </p:cNvSpPr>
            <p:nvPr/>
          </p:nvSpPr>
          <p:spPr bwMode="auto">
            <a:xfrm>
              <a:off x="5631907" y="33584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9" name="Ellipse 268"/>
            <p:cNvSpPr>
              <a:spLocks noChangeAspect="1"/>
            </p:cNvSpPr>
            <p:nvPr/>
          </p:nvSpPr>
          <p:spPr bwMode="auto">
            <a:xfrm>
              <a:off x="5647666" y="387532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0" name="Ellipse 269"/>
            <p:cNvSpPr>
              <a:spLocks noChangeAspect="1"/>
            </p:cNvSpPr>
            <p:nvPr/>
          </p:nvSpPr>
          <p:spPr bwMode="auto">
            <a:xfrm>
              <a:off x="5811552" y="379653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1" name="Ellipse 270"/>
            <p:cNvSpPr>
              <a:spLocks noChangeAspect="1"/>
            </p:cNvSpPr>
            <p:nvPr/>
          </p:nvSpPr>
          <p:spPr bwMode="auto">
            <a:xfrm>
              <a:off x="5928163" y="284157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2" name="Ellipse 271"/>
            <p:cNvSpPr>
              <a:spLocks noChangeAspect="1"/>
            </p:cNvSpPr>
            <p:nvPr/>
          </p:nvSpPr>
          <p:spPr bwMode="auto">
            <a:xfrm>
              <a:off x="6148778" y="281321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3" name="Ellipse 272"/>
            <p:cNvSpPr>
              <a:spLocks noChangeAspect="1"/>
            </p:cNvSpPr>
            <p:nvPr/>
          </p:nvSpPr>
          <p:spPr bwMode="auto">
            <a:xfrm>
              <a:off x="5984892" y="301807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4" name="Ellipse 273"/>
            <p:cNvSpPr>
              <a:spLocks noChangeAspect="1"/>
            </p:cNvSpPr>
            <p:nvPr/>
          </p:nvSpPr>
          <p:spPr bwMode="auto">
            <a:xfrm>
              <a:off x="6038470" y="355070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5" name="Ellipse 274"/>
            <p:cNvSpPr>
              <a:spLocks noChangeAspect="1"/>
            </p:cNvSpPr>
            <p:nvPr/>
          </p:nvSpPr>
          <p:spPr bwMode="auto">
            <a:xfrm>
              <a:off x="6252784" y="298970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6" name="Ellipse 275"/>
            <p:cNvSpPr>
              <a:spLocks noChangeAspect="1"/>
            </p:cNvSpPr>
            <p:nvPr/>
          </p:nvSpPr>
          <p:spPr bwMode="auto">
            <a:xfrm>
              <a:off x="6142476" y="33048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7" name="Ellipse 276"/>
            <p:cNvSpPr>
              <a:spLocks noChangeAspect="1"/>
            </p:cNvSpPr>
            <p:nvPr/>
          </p:nvSpPr>
          <p:spPr bwMode="auto">
            <a:xfrm>
              <a:off x="6237026" y="357591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8" name="Ellipse 277"/>
            <p:cNvSpPr>
              <a:spLocks noChangeAspect="1"/>
            </p:cNvSpPr>
            <p:nvPr/>
          </p:nvSpPr>
          <p:spPr bwMode="auto">
            <a:xfrm>
              <a:off x="6303210" y="342148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9" name="Ellipse 278"/>
            <p:cNvSpPr>
              <a:spLocks noChangeAspect="1"/>
            </p:cNvSpPr>
            <p:nvPr/>
          </p:nvSpPr>
          <p:spPr bwMode="auto">
            <a:xfrm>
              <a:off x="6139324" y="371773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0" name="Ellipse 279"/>
            <p:cNvSpPr>
              <a:spLocks noChangeAspect="1"/>
            </p:cNvSpPr>
            <p:nvPr/>
          </p:nvSpPr>
          <p:spPr bwMode="auto">
            <a:xfrm>
              <a:off x="6309514" y="38028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1" name="Ellipse 280"/>
            <p:cNvSpPr>
              <a:spLocks noChangeAspect="1"/>
            </p:cNvSpPr>
            <p:nvPr/>
          </p:nvSpPr>
          <p:spPr bwMode="auto">
            <a:xfrm>
              <a:off x="5026790" y="487439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2" name="Ellipse 281"/>
            <p:cNvSpPr>
              <a:spLocks noChangeAspect="1"/>
            </p:cNvSpPr>
            <p:nvPr/>
          </p:nvSpPr>
          <p:spPr bwMode="auto">
            <a:xfrm>
              <a:off x="5219041" y="541963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3" name="Ellipse 282"/>
            <p:cNvSpPr>
              <a:spLocks noChangeAspect="1"/>
            </p:cNvSpPr>
            <p:nvPr/>
          </p:nvSpPr>
          <p:spPr bwMode="auto">
            <a:xfrm>
              <a:off x="5329349" y="492167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4" name="Ellipse 283"/>
            <p:cNvSpPr>
              <a:spLocks noChangeAspect="1"/>
            </p:cNvSpPr>
            <p:nvPr/>
          </p:nvSpPr>
          <p:spPr bwMode="auto">
            <a:xfrm>
              <a:off x="4985819" y="531877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5" name="Ellipse 284"/>
            <p:cNvSpPr>
              <a:spLocks noChangeAspect="1"/>
            </p:cNvSpPr>
            <p:nvPr/>
          </p:nvSpPr>
          <p:spPr bwMode="auto">
            <a:xfrm>
              <a:off x="5285227" y="514228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6" name="Ellipse 285"/>
            <p:cNvSpPr>
              <a:spLocks noChangeAspect="1"/>
            </p:cNvSpPr>
            <p:nvPr/>
          </p:nvSpPr>
          <p:spPr bwMode="auto">
            <a:xfrm>
              <a:off x="5594087" y="479560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7" name="Ellipse 286"/>
            <p:cNvSpPr>
              <a:spLocks noChangeAspect="1"/>
            </p:cNvSpPr>
            <p:nvPr/>
          </p:nvSpPr>
          <p:spPr bwMode="auto">
            <a:xfrm>
              <a:off x="5861979" y="477669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8" name="Ellipse 287"/>
            <p:cNvSpPr>
              <a:spLocks noChangeAspect="1"/>
            </p:cNvSpPr>
            <p:nvPr/>
          </p:nvSpPr>
          <p:spPr bwMode="auto">
            <a:xfrm>
              <a:off x="5568874" y="490276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9" name="Ellipse 288"/>
            <p:cNvSpPr>
              <a:spLocks noChangeAspect="1"/>
            </p:cNvSpPr>
            <p:nvPr/>
          </p:nvSpPr>
          <p:spPr bwMode="auto">
            <a:xfrm>
              <a:off x="5531055" y="519271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0" name="Ellipse 289"/>
            <p:cNvSpPr>
              <a:spLocks noChangeAspect="1"/>
            </p:cNvSpPr>
            <p:nvPr/>
          </p:nvSpPr>
          <p:spPr bwMode="auto">
            <a:xfrm>
              <a:off x="5622453" y="547321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1" name="Ellipse 290"/>
            <p:cNvSpPr>
              <a:spLocks noChangeAspect="1"/>
            </p:cNvSpPr>
            <p:nvPr/>
          </p:nvSpPr>
          <p:spPr bwMode="auto">
            <a:xfrm>
              <a:off x="6348804" y="451861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2" name="Ellipse 291"/>
            <p:cNvSpPr>
              <a:spLocks noChangeAspect="1"/>
            </p:cNvSpPr>
            <p:nvPr/>
          </p:nvSpPr>
          <p:spPr bwMode="auto">
            <a:xfrm>
              <a:off x="6277998" y="49815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3" name="Ellipse 292"/>
            <p:cNvSpPr>
              <a:spLocks noChangeAspect="1"/>
            </p:cNvSpPr>
            <p:nvPr/>
          </p:nvSpPr>
          <p:spPr bwMode="auto">
            <a:xfrm>
              <a:off x="6120415" y="561503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4" name="Ellipse 293"/>
            <p:cNvSpPr>
              <a:spLocks noChangeAspect="1"/>
            </p:cNvSpPr>
            <p:nvPr/>
          </p:nvSpPr>
          <p:spPr bwMode="auto">
            <a:xfrm>
              <a:off x="5962832" y="535975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5" name="Ellipse 294"/>
            <p:cNvSpPr>
              <a:spLocks noChangeAspect="1"/>
            </p:cNvSpPr>
            <p:nvPr/>
          </p:nvSpPr>
          <p:spPr bwMode="auto">
            <a:xfrm>
              <a:off x="6054231" y="509501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6" name="Ellipse 295"/>
            <p:cNvSpPr>
              <a:spLocks noChangeAspect="1"/>
            </p:cNvSpPr>
            <p:nvPr/>
          </p:nvSpPr>
          <p:spPr bwMode="auto">
            <a:xfrm>
              <a:off x="6114671" y="414363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7" name="Ellipse 296"/>
            <p:cNvSpPr>
              <a:spLocks noChangeAspect="1"/>
            </p:cNvSpPr>
            <p:nvPr/>
          </p:nvSpPr>
          <p:spPr bwMode="auto">
            <a:xfrm>
              <a:off x="6290114" y="398590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8" name="Ellipse 297"/>
            <p:cNvSpPr>
              <a:spLocks noChangeAspect="1"/>
            </p:cNvSpPr>
            <p:nvPr/>
          </p:nvSpPr>
          <p:spPr bwMode="auto">
            <a:xfrm>
              <a:off x="6251314" y="426647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9" name="Ellipse 298"/>
            <p:cNvSpPr>
              <a:spLocks noChangeAspect="1"/>
            </p:cNvSpPr>
            <p:nvPr/>
          </p:nvSpPr>
          <p:spPr bwMode="auto">
            <a:xfrm>
              <a:off x="6317498" y="411204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0" name="Ellipse 299"/>
            <p:cNvSpPr>
              <a:spLocks noChangeAspect="1"/>
            </p:cNvSpPr>
            <p:nvPr/>
          </p:nvSpPr>
          <p:spPr bwMode="auto">
            <a:xfrm>
              <a:off x="6153612" y="440830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1" name="Ellipse 300"/>
            <p:cNvSpPr>
              <a:spLocks noChangeAspect="1"/>
            </p:cNvSpPr>
            <p:nvPr/>
          </p:nvSpPr>
          <p:spPr bwMode="auto">
            <a:xfrm>
              <a:off x="6130921" y="457673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2" name="Ellipse 301"/>
            <p:cNvSpPr>
              <a:spLocks noChangeAspect="1"/>
            </p:cNvSpPr>
            <p:nvPr/>
          </p:nvSpPr>
          <p:spPr bwMode="auto">
            <a:xfrm>
              <a:off x="5745577" y="43198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3" name="Ellipse 302"/>
            <p:cNvSpPr>
              <a:spLocks noChangeAspect="1"/>
            </p:cNvSpPr>
            <p:nvPr/>
          </p:nvSpPr>
          <p:spPr bwMode="auto">
            <a:xfrm>
              <a:off x="5685277" y="406210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4" name="Ellipse 303"/>
            <p:cNvSpPr>
              <a:spLocks noChangeAspect="1"/>
            </p:cNvSpPr>
            <p:nvPr/>
          </p:nvSpPr>
          <p:spPr bwMode="auto">
            <a:xfrm>
              <a:off x="5222615" y="402359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5" name="Ellipse 304"/>
            <p:cNvSpPr>
              <a:spLocks noChangeAspect="1"/>
            </p:cNvSpPr>
            <p:nvPr/>
          </p:nvSpPr>
          <p:spPr bwMode="auto">
            <a:xfrm>
              <a:off x="5846011" y="417872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6" name="Ellipse 305"/>
            <p:cNvSpPr>
              <a:spLocks noChangeAspect="1"/>
            </p:cNvSpPr>
            <p:nvPr/>
          </p:nvSpPr>
          <p:spPr bwMode="auto">
            <a:xfrm>
              <a:off x="5682125" y="447497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7" name="Ellipse 306"/>
            <p:cNvSpPr>
              <a:spLocks noChangeAspect="1"/>
            </p:cNvSpPr>
            <p:nvPr/>
          </p:nvSpPr>
          <p:spPr bwMode="auto">
            <a:xfrm>
              <a:off x="5768971" y="46410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8" name="Ellipse 307"/>
            <p:cNvSpPr>
              <a:spLocks noChangeAspect="1"/>
            </p:cNvSpPr>
            <p:nvPr/>
          </p:nvSpPr>
          <p:spPr bwMode="auto">
            <a:xfrm>
              <a:off x="5124070" y="425316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9" name="Ellipse 308"/>
            <p:cNvSpPr>
              <a:spLocks noChangeAspect="1"/>
            </p:cNvSpPr>
            <p:nvPr/>
          </p:nvSpPr>
          <p:spPr bwMode="auto">
            <a:xfrm>
              <a:off x="5388810" y="41239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0" name="Ellipse 309"/>
            <p:cNvSpPr>
              <a:spLocks noChangeAspect="1"/>
            </p:cNvSpPr>
            <p:nvPr/>
          </p:nvSpPr>
          <p:spPr bwMode="auto">
            <a:xfrm>
              <a:off x="5224924" y="442020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1" name="Ellipse 310"/>
            <p:cNvSpPr>
              <a:spLocks noChangeAspect="1"/>
            </p:cNvSpPr>
            <p:nvPr/>
          </p:nvSpPr>
          <p:spPr bwMode="auto">
            <a:xfrm>
              <a:off x="5426070" y="44362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uppieren 311"/>
          <p:cNvGrpSpPr/>
          <p:nvPr/>
        </p:nvGrpSpPr>
        <p:grpSpPr>
          <a:xfrm>
            <a:off x="6371012" y="1578647"/>
            <a:ext cx="1357756" cy="3566593"/>
            <a:chOff x="6371012" y="2436084"/>
            <a:chExt cx="1357756" cy="3566593"/>
          </a:xfrm>
        </p:grpSpPr>
        <p:sp>
          <p:nvSpPr>
            <p:cNvPr id="313" name="Oval 42"/>
            <p:cNvSpPr>
              <a:spLocks noChangeArrowheads="1"/>
            </p:cNvSpPr>
            <p:nvPr/>
          </p:nvSpPr>
          <p:spPr bwMode="auto">
            <a:xfrm rot="19462094">
              <a:off x="6371012" y="5635136"/>
              <a:ext cx="201706" cy="819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4" name="Oval 42"/>
            <p:cNvSpPr>
              <a:spLocks noChangeArrowheads="1"/>
            </p:cNvSpPr>
            <p:nvPr/>
          </p:nvSpPr>
          <p:spPr bwMode="auto">
            <a:xfrm rot="21433696">
              <a:off x="7527062" y="4828037"/>
              <a:ext cx="201706" cy="13951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5" name="Oval 42"/>
            <p:cNvSpPr>
              <a:spLocks noChangeArrowheads="1"/>
            </p:cNvSpPr>
            <p:nvPr/>
          </p:nvSpPr>
          <p:spPr bwMode="auto">
            <a:xfrm rot="1955223">
              <a:off x="7001747" y="3349248"/>
              <a:ext cx="94906" cy="11254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6" name="Oval 42"/>
            <p:cNvSpPr>
              <a:spLocks noChangeArrowheads="1"/>
            </p:cNvSpPr>
            <p:nvPr/>
          </p:nvSpPr>
          <p:spPr bwMode="auto">
            <a:xfrm rot="5400000">
              <a:off x="6904945" y="5726422"/>
              <a:ext cx="201706" cy="6051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7" name="Oval 42"/>
            <p:cNvSpPr>
              <a:spLocks noChangeArrowheads="1"/>
            </p:cNvSpPr>
            <p:nvPr/>
          </p:nvSpPr>
          <p:spPr bwMode="auto">
            <a:xfrm rot="21433696">
              <a:off x="6413268" y="2799275"/>
              <a:ext cx="301479" cy="62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8" name="Oval 42"/>
            <p:cNvSpPr>
              <a:spLocks noChangeArrowheads="1"/>
            </p:cNvSpPr>
            <p:nvPr/>
          </p:nvSpPr>
          <p:spPr bwMode="auto">
            <a:xfrm rot="21433696">
              <a:off x="6752320" y="3847961"/>
              <a:ext cx="73161" cy="634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9" name="Oval 42"/>
            <p:cNvSpPr>
              <a:spLocks noChangeArrowheads="1"/>
            </p:cNvSpPr>
            <p:nvPr/>
          </p:nvSpPr>
          <p:spPr bwMode="auto">
            <a:xfrm rot="7358131">
              <a:off x="7282486" y="2561385"/>
              <a:ext cx="352866" cy="10226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6543234" y="3141351"/>
              <a:ext cx="248485" cy="135158"/>
              <a:chOff x="11925" y="8490"/>
              <a:chExt cx="3534" cy="2865"/>
            </a:xfrm>
          </p:grpSpPr>
          <p:sp>
            <p:nvSpPr>
              <p:cNvPr id="347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8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9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 rot="17936281">
              <a:off x="6603116" y="4836576"/>
              <a:ext cx="147630" cy="170190"/>
              <a:chOff x="11925" y="8490"/>
              <a:chExt cx="3534" cy="2865"/>
            </a:xfrm>
          </p:grpSpPr>
          <p:sp>
            <p:nvSpPr>
              <p:cNvPr id="341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2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3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 rot="2553456">
              <a:off x="6999454" y="5248554"/>
              <a:ext cx="248485" cy="67639"/>
              <a:chOff x="11925" y="8490"/>
              <a:chExt cx="3534" cy="2865"/>
            </a:xfrm>
          </p:grpSpPr>
          <p:sp>
            <p:nvSpPr>
              <p:cNvPr id="338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9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0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6984465" y="2747032"/>
              <a:ext cx="128720" cy="176493"/>
              <a:chOff x="11925" y="8490"/>
              <a:chExt cx="3534" cy="2865"/>
            </a:xfrm>
          </p:grpSpPr>
          <p:sp>
            <p:nvSpPr>
              <p:cNvPr id="335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6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7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 rot="5400000">
              <a:off x="7372448" y="5847685"/>
              <a:ext cx="133491" cy="176493"/>
              <a:chOff x="18593" y="9418"/>
              <a:chExt cx="3665" cy="2865"/>
            </a:xfrm>
          </p:grpSpPr>
          <p:sp>
            <p:nvSpPr>
              <p:cNvPr id="332" name="Oval 44"/>
              <p:cNvSpPr>
                <a:spLocks noChangeArrowheads="1"/>
              </p:cNvSpPr>
              <p:nvPr/>
            </p:nvSpPr>
            <p:spPr bwMode="auto">
              <a:xfrm>
                <a:off x="19778" y="10431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3" name="Freeform 45"/>
              <p:cNvSpPr>
                <a:spLocks/>
              </p:cNvSpPr>
              <p:nvPr/>
            </p:nvSpPr>
            <p:spPr bwMode="auto">
              <a:xfrm rot="10800000">
                <a:off x="18593" y="10633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4" name="Freeform 46"/>
              <p:cNvSpPr>
                <a:spLocks/>
              </p:cNvSpPr>
              <p:nvPr/>
            </p:nvSpPr>
            <p:spPr bwMode="auto">
              <a:xfrm>
                <a:off x="19279" y="9418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5" name="Group 43"/>
            <p:cNvGrpSpPr>
              <a:grpSpLocks/>
            </p:cNvGrpSpPr>
            <p:nvPr/>
          </p:nvGrpSpPr>
          <p:grpSpPr bwMode="auto">
            <a:xfrm rot="2921331" flipV="1">
              <a:off x="6486148" y="4282985"/>
              <a:ext cx="399190" cy="133216"/>
              <a:chOff x="11925" y="8490"/>
              <a:chExt cx="3534" cy="2865"/>
            </a:xfrm>
          </p:grpSpPr>
          <p:sp>
            <p:nvSpPr>
              <p:cNvPr id="329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0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1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327" name="Oval 42"/>
            <p:cNvSpPr>
              <a:spLocks noChangeArrowheads="1"/>
            </p:cNvSpPr>
            <p:nvPr/>
          </p:nvSpPr>
          <p:spPr bwMode="auto">
            <a:xfrm rot="19203419">
              <a:off x="7046932" y="4356963"/>
              <a:ext cx="301479" cy="62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8" name="Oval 42"/>
            <p:cNvSpPr>
              <a:spLocks noChangeArrowheads="1"/>
            </p:cNvSpPr>
            <p:nvPr/>
          </p:nvSpPr>
          <p:spPr bwMode="auto">
            <a:xfrm rot="2071409">
              <a:off x="7063478" y="3783776"/>
              <a:ext cx="198163" cy="16693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05" name="Text Box 40"/>
          <p:cNvSpPr txBox="1">
            <a:spLocks noChangeArrowheads="1"/>
          </p:cNvSpPr>
          <p:nvPr/>
        </p:nvSpPr>
        <p:spPr bwMode="auto">
          <a:xfrm>
            <a:off x="5784472" y="3468701"/>
            <a:ext cx="1794609" cy="312106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Cepheiden</a:t>
            </a:r>
            <a:endParaRPr kumimoji="0" lang="de-DE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Text Box 39"/>
          <p:cNvSpPr txBox="1">
            <a:spLocks noChangeArrowheads="1"/>
          </p:cNvSpPr>
          <p:nvPr/>
        </p:nvSpPr>
        <p:spPr bwMode="auto">
          <a:xfrm>
            <a:off x="4252489" y="3159450"/>
            <a:ext cx="2522539" cy="314009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Hauptreihenanpassung</a:t>
            </a:r>
            <a:endParaRPr kumimoji="0" lang="de-DE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 Box 38"/>
          <p:cNvSpPr txBox="1">
            <a:spLocks noChangeArrowheads="1"/>
          </p:cNvSpPr>
          <p:nvPr/>
        </p:nvSpPr>
        <p:spPr bwMode="auto">
          <a:xfrm>
            <a:off x="1986867" y="3472507"/>
            <a:ext cx="3272354" cy="30639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Parallaxe</a:t>
            </a:r>
          </a:p>
        </p:txBody>
      </p:sp>
      <p:pic>
        <p:nvPicPr>
          <p:cNvPr id="210" name="Grafik 209"/>
          <p:cNvPicPr/>
          <p:nvPr/>
        </p:nvPicPr>
        <p:blipFill>
          <a:blip r:embed="rId6" cstate="print">
            <a:lum bright="75000" contrast="100000"/>
          </a:blip>
          <a:srcRect l="6299" r="9445"/>
          <a:stretch>
            <a:fillRect/>
          </a:stretch>
        </p:blipFill>
        <p:spPr bwMode="auto">
          <a:xfrm>
            <a:off x="4706754" y="2369461"/>
            <a:ext cx="1029903" cy="6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" name="Textfeld 164"/>
          <p:cNvSpPr txBox="1"/>
          <p:nvPr/>
        </p:nvSpPr>
        <p:spPr>
          <a:xfrm>
            <a:off x="6872339" y="2597432"/>
            <a:ext cx="10524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>
                <a:solidFill>
                  <a:srgbClr val="FF0000"/>
                </a:solidFill>
              </a:rPr>
              <a:t>Tully</a:t>
            </a:r>
            <a:r>
              <a:rPr lang="de-DE" sz="1100" dirty="0">
                <a:solidFill>
                  <a:srgbClr val="FF0000"/>
                </a:solidFill>
              </a:rPr>
              <a:t>-Fischer</a:t>
            </a:r>
          </a:p>
        </p:txBody>
      </p:sp>
      <p:grpSp>
        <p:nvGrpSpPr>
          <p:cNvPr id="16" name="Gruppieren 213"/>
          <p:cNvGrpSpPr/>
          <p:nvPr/>
        </p:nvGrpSpPr>
        <p:grpSpPr>
          <a:xfrm>
            <a:off x="6861660" y="2155554"/>
            <a:ext cx="922310" cy="434645"/>
            <a:chOff x="1237149" y="1617579"/>
            <a:chExt cx="922310" cy="434645"/>
          </a:xfrm>
        </p:grpSpPr>
        <p:sp>
          <p:nvSpPr>
            <p:cNvPr id="167" name="Ellipse 166"/>
            <p:cNvSpPr/>
            <p:nvPr/>
          </p:nvSpPr>
          <p:spPr bwMode="auto">
            <a:xfrm rot="1629984">
              <a:off x="1237149" y="1617579"/>
              <a:ext cx="922310" cy="434645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300047" y="1645920"/>
              <a:ext cx="798261" cy="364457"/>
              <a:chOff x="6624" y="1829"/>
              <a:chExt cx="3255" cy="1247"/>
            </a:xfrm>
          </p:grpSpPr>
          <p:grpSp>
            <p:nvGrpSpPr>
              <p:cNvPr id="18" name="Group 4"/>
              <p:cNvGrpSpPr>
                <a:grpSpLocks/>
              </p:cNvGrpSpPr>
              <p:nvPr/>
            </p:nvGrpSpPr>
            <p:grpSpPr bwMode="auto">
              <a:xfrm rot="1859480" flipV="1">
                <a:off x="7098" y="2028"/>
                <a:ext cx="2327" cy="874"/>
                <a:chOff x="11925" y="8490"/>
                <a:chExt cx="3534" cy="2865"/>
              </a:xfrm>
            </p:grpSpPr>
            <p:sp>
              <p:nvSpPr>
                <p:cNvPr id="172" name="Oval 5"/>
                <p:cNvSpPr>
                  <a:spLocks noChangeArrowheads="1"/>
                </p:cNvSpPr>
                <p:nvPr/>
              </p:nvSpPr>
              <p:spPr bwMode="auto">
                <a:xfrm>
                  <a:off x="13110" y="9465"/>
                  <a:ext cx="1155" cy="90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73" name="Freeform 6"/>
                <p:cNvSpPr>
                  <a:spLocks/>
                </p:cNvSpPr>
                <p:nvPr/>
              </p:nvSpPr>
              <p:spPr bwMode="auto">
                <a:xfrm rot="10800000">
                  <a:off x="11925" y="9705"/>
                  <a:ext cx="2979" cy="1650"/>
                </a:xfrm>
                <a:custGeom>
                  <a:avLst/>
                  <a:gdLst/>
                  <a:ahLst/>
                  <a:cxnLst>
                    <a:cxn ang="0">
                      <a:pos x="672" y="1335"/>
                    </a:cxn>
                    <a:cxn ang="0">
                      <a:pos x="147" y="1212"/>
                    </a:cxn>
                    <a:cxn ang="0">
                      <a:pos x="12" y="703"/>
                    </a:cxn>
                    <a:cxn ang="0">
                      <a:pos x="222" y="246"/>
                    </a:cxn>
                    <a:cxn ang="0">
                      <a:pos x="747" y="35"/>
                    </a:cxn>
                    <a:cxn ang="0">
                      <a:pos x="1752" y="105"/>
                    </a:cxn>
                    <a:cxn ang="0">
                      <a:pos x="2712" y="668"/>
                    </a:cxn>
                    <a:cxn ang="0">
                      <a:pos x="2922" y="1177"/>
                    </a:cxn>
                    <a:cxn ang="0">
                      <a:pos x="2367" y="690"/>
                    </a:cxn>
                    <a:cxn ang="0">
                      <a:pos x="1647" y="345"/>
                    </a:cxn>
                    <a:cxn ang="0">
                      <a:pos x="957" y="285"/>
                    </a:cxn>
                    <a:cxn ang="0">
                      <a:pos x="522" y="390"/>
                    </a:cxn>
                    <a:cxn ang="0">
                      <a:pos x="312" y="650"/>
                    </a:cxn>
                    <a:cxn ang="0">
                      <a:pos x="357" y="984"/>
                    </a:cxn>
                    <a:cxn ang="0">
                      <a:pos x="687" y="1019"/>
                    </a:cxn>
                  </a:cxnLst>
                  <a:rect l="0" t="0" r="r" b="b"/>
                  <a:pathLst>
                    <a:path w="2979" h="1335">
                      <a:moveTo>
                        <a:pt x="672" y="1335"/>
                      </a:moveTo>
                      <a:cubicBezTo>
                        <a:pt x="585" y="1315"/>
                        <a:pt x="257" y="1317"/>
                        <a:pt x="147" y="1212"/>
                      </a:cubicBezTo>
                      <a:cubicBezTo>
                        <a:pt x="37" y="1107"/>
                        <a:pt x="0" y="863"/>
                        <a:pt x="12" y="703"/>
                      </a:cubicBezTo>
                      <a:cubicBezTo>
                        <a:pt x="24" y="542"/>
                        <a:pt x="100" y="357"/>
                        <a:pt x="222" y="246"/>
                      </a:cubicBezTo>
                      <a:cubicBezTo>
                        <a:pt x="344" y="135"/>
                        <a:pt x="492" y="59"/>
                        <a:pt x="747" y="35"/>
                      </a:cubicBezTo>
                      <a:cubicBezTo>
                        <a:pt x="1002" y="12"/>
                        <a:pt x="1425" y="0"/>
                        <a:pt x="1752" y="105"/>
                      </a:cubicBezTo>
                      <a:cubicBezTo>
                        <a:pt x="2079" y="211"/>
                        <a:pt x="2517" y="488"/>
                        <a:pt x="2712" y="668"/>
                      </a:cubicBezTo>
                      <a:cubicBezTo>
                        <a:pt x="2907" y="847"/>
                        <a:pt x="2979" y="1173"/>
                        <a:pt x="2922" y="1177"/>
                      </a:cubicBezTo>
                      <a:cubicBezTo>
                        <a:pt x="2865" y="1181"/>
                        <a:pt x="2579" y="829"/>
                        <a:pt x="2367" y="690"/>
                      </a:cubicBezTo>
                      <a:cubicBezTo>
                        <a:pt x="2155" y="551"/>
                        <a:pt x="1882" y="413"/>
                        <a:pt x="1647" y="345"/>
                      </a:cubicBezTo>
                      <a:cubicBezTo>
                        <a:pt x="1412" y="277"/>
                        <a:pt x="1144" y="278"/>
                        <a:pt x="957" y="285"/>
                      </a:cubicBezTo>
                      <a:cubicBezTo>
                        <a:pt x="770" y="292"/>
                        <a:pt x="629" y="329"/>
                        <a:pt x="522" y="390"/>
                      </a:cubicBezTo>
                      <a:cubicBezTo>
                        <a:pt x="415" y="451"/>
                        <a:pt x="339" y="551"/>
                        <a:pt x="312" y="650"/>
                      </a:cubicBezTo>
                      <a:cubicBezTo>
                        <a:pt x="285" y="749"/>
                        <a:pt x="294" y="922"/>
                        <a:pt x="357" y="984"/>
                      </a:cubicBezTo>
                      <a:cubicBezTo>
                        <a:pt x="420" y="1046"/>
                        <a:pt x="618" y="1012"/>
                        <a:pt x="687" y="101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75" name="Freeform 7"/>
                <p:cNvSpPr>
                  <a:spLocks/>
                </p:cNvSpPr>
                <p:nvPr/>
              </p:nvSpPr>
              <p:spPr bwMode="auto">
                <a:xfrm>
                  <a:off x="12480" y="8490"/>
                  <a:ext cx="2979" cy="1650"/>
                </a:xfrm>
                <a:custGeom>
                  <a:avLst/>
                  <a:gdLst/>
                  <a:ahLst/>
                  <a:cxnLst>
                    <a:cxn ang="0">
                      <a:pos x="672" y="1335"/>
                    </a:cxn>
                    <a:cxn ang="0">
                      <a:pos x="147" y="1212"/>
                    </a:cxn>
                    <a:cxn ang="0">
                      <a:pos x="12" y="703"/>
                    </a:cxn>
                    <a:cxn ang="0">
                      <a:pos x="222" y="246"/>
                    </a:cxn>
                    <a:cxn ang="0">
                      <a:pos x="747" y="35"/>
                    </a:cxn>
                    <a:cxn ang="0">
                      <a:pos x="1752" y="105"/>
                    </a:cxn>
                    <a:cxn ang="0">
                      <a:pos x="2712" y="668"/>
                    </a:cxn>
                    <a:cxn ang="0">
                      <a:pos x="2922" y="1177"/>
                    </a:cxn>
                    <a:cxn ang="0">
                      <a:pos x="2367" y="690"/>
                    </a:cxn>
                    <a:cxn ang="0">
                      <a:pos x="1647" y="345"/>
                    </a:cxn>
                    <a:cxn ang="0">
                      <a:pos x="957" y="285"/>
                    </a:cxn>
                    <a:cxn ang="0">
                      <a:pos x="522" y="390"/>
                    </a:cxn>
                    <a:cxn ang="0">
                      <a:pos x="312" y="650"/>
                    </a:cxn>
                    <a:cxn ang="0">
                      <a:pos x="357" y="984"/>
                    </a:cxn>
                    <a:cxn ang="0">
                      <a:pos x="687" y="1019"/>
                    </a:cxn>
                  </a:cxnLst>
                  <a:rect l="0" t="0" r="r" b="b"/>
                  <a:pathLst>
                    <a:path w="2979" h="1335">
                      <a:moveTo>
                        <a:pt x="672" y="1335"/>
                      </a:moveTo>
                      <a:cubicBezTo>
                        <a:pt x="585" y="1315"/>
                        <a:pt x="257" y="1317"/>
                        <a:pt x="147" y="1212"/>
                      </a:cubicBezTo>
                      <a:cubicBezTo>
                        <a:pt x="37" y="1107"/>
                        <a:pt x="0" y="863"/>
                        <a:pt x="12" y="703"/>
                      </a:cubicBezTo>
                      <a:cubicBezTo>
                        <a:pt x="24" y="542"/>
                        <a:pt x="100" y="357"/>
                        <a:pt x="222" y="246"/>
                      </a:cubicBezTo>
                      <a:cubicBezTo>
                        <a:pt x="344" y="135"/>
                        <a:pt x="492" y="59"/>
                        <a:pt x="747" y="35"/>
                      </a:cubicBezTo>
                      <a:cubicBezTo>
                        <a:pt x="1002" y="12"/>
                        <a:pt x="1425" y="0"/>
                        <a:pt x="1752" y="105"/>
                      </a:cubicBezTo>
                      <a:cubicBezTo>
                        <a:pt x="2079" y="211"/>
                        <a:pt x="2517" y="488"/>
                        <a:pt x="2712" y="668"/>
                      </a:cubicBezTo>
                      <a:cubicBezTo>
                        <a:pt x="2907" y="847"/>
                        <a:pt x="2979" y="1173"/>
                        <a:pt x="2922" y="1177"/>
                      </a:cubicBezTo>
                      <a:cubicBezTo>
                        <a:pt x="2865" y="1181"/>
                        <a:pt x="2579" y="829"/>
                        <a:pt x="2367" y="690"/>
                      </a:cubicBezTo>
                      <a:cubicBezTo>
                        <a:pt x="2155" y="551"/>
                        <a:pt x="1882" y="413"/>
                        <a:pt x="1647" y="345"/>
                      </a:cubicBezTo>
                      <a:cubicBezTo>
                        <a:pt x="1412" y="277"/>
                        <a:pt x="1144" y="278"/>
                        <a:pt x="957" y="285"/>
                      </a:cubicBezTo>
                      <a:cubicBezTo>
                        <a:pt x="770" y="292"/>
                        <a:pt x="629" y="329"/>
                        <a:pt x="522" y="390"/>
                      </a:cubicBezTo>
                      <a:cubicBezTo>
                        <a:pt x="415" y="451"/>
                        <a:pt x="339" y="551"/>
                        <a:pt x="312" y="650"/>
                      </a:cubicBezTo>
                      <a:cubicBezTo>
                        <a:pt x="285" y="749"/>
                        <a:pt x="294" y="922"/>
                        <a:pt x="357" y="984"/>
                      </a:cubicBezTo>
                      <a:cubicBezTo>
                        <a:pt x="420" y="1046"/>
                        <a:pt x="618" y="1012"/>
                        <a:pt x="687" y="101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0" name="Arc 8"/>
              <p:cNvSpPr>
                <a:spLocks/>
              </p:cNvSpPr>
              <p:nvPr/>
            </p:nvSpPr>
            <p:spPr bwMode="auto">
              <a:xfrm rot="1316499" flipH="1" flipV="1">
                <a:off x="6624" y="1829"/>
                <a:ext cx="1620" cy="91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103"/>
                  <a:gd name="T2" fmla="*/ 18875 w 21600"/>
                  <a:gd name="T3" fmla="*/ 32103 h 32103"/>
                  <a:gd name="T4" fmla="*/ 0 w 21600"/>
                  <a:gd name="T5" fmla="*/ 21600 h 3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10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</a:path>
                  <a:path w="21600" h="3210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" name="Arc 9"/>
              <p:cNvSpPr>
                <a:spLocks/>
              </p:cNvSpPr>
              <p:nvPr/>
            </p:nvSpPr>
            <p:spPr bwMode="auto">
              <a:xfrm rot="-9475995" flipH="1" flipV="1">
                <a:off x="8259" y="2159"/>
                <a:ext cx="1620" cy="91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103"/>
                  <a:gd name="T2" fmla="*/ 18875 w 21600"/>
                  <a:gd name="T3" fmla="*/ 32103 h 32103"/>
                  <a:gd name="T4" fmla="*/ 0 w 21600"/>
                  <a:gd name="T5" fmla="*/ 21600 h 3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10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</a:path>
                  <a:path w="21600" h="3210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4" name="Gruppieren 323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grpSp>
          <p:nvGrpSpPr>
            <p:cNvPr id="325" name="Gruppieren 60"/>
            <p:cNvGrpSpPr/>
            <p:nvPr/>
          </p:nvGrpSpPr>
          <p:grpSpPr>
            <a:xfrm>
              <a:off x="0" y="0"/>
              <a:ext cx="9144000" cy="6871954"/>
              <a:chOff x="0" y="0"/>
              <a:chExt cx="9144000" cy="6871954"/>
            </a:xfrm>
          </p:grpSpPr>
          <p:pic>
            <p:nvPicPr>
              <p:cNvPr id="374" name="Grafik 373" descr="Rahmen Astronomie unten.png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375" name="Grafik 374" descr="Rahmen Astronomie oben.png"/>
              <p:cNvPicPr>
                <a:picLocks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376" name="Textfeld 375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3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S. Hanssen</a:t>
                </a:r>
              </a:p>
            </p:txBody>
          </p:sp>
          <p:sp>
            <p:nvSpPr>
              <p:cNvPr id="377" name="Rechteck 376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366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378" name="Grafik 377"/>
              <p:cNvPicPr>
                <a:picLocks noChangeAspect="1"/>
              </p:cNvPicPr>
              <p:nvPr/>
            </p:nvPicPr>
            <p:blipFill>
              <a:blip r:embed="rId9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9" name="Titel 1"/>
              <p:cNvSpPr txBox="1">
                <a:spLocks/>
              </p:cNvSpPr>
              <p:nvPr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366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3.1.3 Sterne</a:t>
                </a:r>
                <a:r>
                  <a:rPr lang="de-DE" sz="2200" b="1" cap="small" baseline="0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und ihre Planeten</a:t>
                </a:r>
                <a:endPara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326" name="Titel 1"/>
            <p:cNvSpPr txBox="1">
              <a:spLocks/>
            </p:cNvSpPr>
            <p:nvPr/>
          </p:nvSpPr>
          <p:spPr>
            <a:xfrm>
              <a:off x="5303519" y="0"/>
              <a:ext cx="3840481" cy="391886"/>
            </a:xfrm>
            <a:prstGeom prst="rect">
              <a:avLst/>
            </a:prstGeom>
          </p:spPr>
          <p:txBody>
            <a:bodyPr lIns="82936" tIns="41469" rIns="82936" bIns="41469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Entfernungsbestimmung</a:t>
              </a:r>
            </a:p>
          </p:txBody>
        </p:sp>
        <p:grpSp>
          <p:nvGrpSpPr>
            <p:cNvPr id="344" name="Group 3"/>
            <p:cNvGrpSpPr>
              <a:grpSpLocks noChangeAspect="1"/>
            </p:cNvGrpSpPr>
            <p:nvPr/>
          </p:nvGrpSpPr>
          <p:grpSpPr bwMode="auto">
            <a:xfrm flipH="1">
              <a:off x="5507998" y="89998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345" name="Oval 4"/>
              <p:cNvSpPr>
                <a:spLocks noChangeAspect="1" noChangeArrowheads="1"/>
              </p:cNvSpPr>
              <p:nvPr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46" name="AutoShape 5"/>
              <p:cNvSpPr>
                <a:spLocks noChangeAspect="1" noChangeArrowheads="1"/>
              </p:cNvSpPr>
              <p:nvPr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1" name="AutoShape 7"/>
              <p:cNvSpPr>
                <a:spLocks noChangeAspect="1" noChangeArrowheads="1"/>
              </p:cNvSpPr>
              <p:nvPr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2" name="AutoShape 8"/>
              <p:cNvSpPr>
                <a:spLocks noChangeAspect="1" noChangeArrowheads="1"/>
              </p:cNvSpPr>
              <p:nvPr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53" name="Group 9"/>
              <p:cNvGrpSpPr>
                <a:grpSpLocks noChangeAspect="1"/>
              </p:cNvGrpSpPr>
              <p:nvPr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360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1" name="AutoShape 1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2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3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4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5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6" name="AutoShape 16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7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8" name="AutoShape 1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9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0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1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2" name="Rectangle 2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3" name="Rectangle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54" name="Rectangle 24"/>
              <p:cNvSpPr>
                <a:spLocks noChangeAspect="1" noChangeArrowheads="1"/>
              </p:cNvSpPr>
              <p:nvPr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5" name="Rectangle 25"/>
              <p:cNvSpPr>
                <a:spLocks noChangeAspect="1" noChangeArrowheads="1"/>
              </p:cNvSpPr>
              <p:nvPr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6" name="AutoShape 26"/>
              <p:cNvSpPr>
                <a:spLocks noChangeAspect="1" noChangeArrowheads="1"/>
              </p:cNvSpPr>
              <p:nvPr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7" name="Oval 27"/>
              <p:cNvSpPr>
                <a:spLocks noChangeAspect="1" noChangeArrowheads="1"/>
              </p:cNvSpPr>
              <p:nvPr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8" name="AutoShape 28"/>
              <p:cNvSpPr>
                <a:spLocks noChangeAspect="1" noChangeArrowheads="1"/>
              </p:cNvSpPr>
              <p:nvPr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9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53" name="Gruppieren 652">
            <a:extLst>
              <a:ext uri="{FF2B5EF4-FFF2-40B4-BE49-F238E27FC236}">
                <a16:creationId xmlns:a16="http://schemas.microsoft.com/office/drawing/2014/main" id="{80CEE42D-CEE9-4D45-A7EE-76FCBA314739}"/>
              </a:ext>
            </a:extLst>
          </p:cNvPr>
          <p:cNvGrpSpPr>
            <a:grpSpLocks noChangeAspect="1"/>
          </p:cNvGrpSpPr>
          <p:nvPr/>
        </p:nvGrpSpPr>
        <p:grpSpPr>
          <a:xfrm>
            <a:off x="5825013" y="4198348"/>
            <a:ext cx="1133482" cy="556195"/>
            <a:chOff x="413485" y="1546318"/>
            <a:chExt cx="3820705" cy="1183541"/>
          </a:xfrm>
        </p:grpSpPr>
        <p:sp>
          <p:nvSpPr>
            <p:cNvPr id="654" name="Rechteck 653">
              <a:extLst>
                <a:ext uri="{FF2B5EF4-FFF2-40B4-BE49-F238E27FC236}">
                  <a16:creationId xmlns:a16="http://schemas.microsoft.com/office/drawing/2014/main" id="{2493D3D3-45FD-41AA-A0A0-B61A36AD6E71}"/>
                </a:ext>
              </a:extLst>
            </p:cNvPr>
            <p:cNvSpPr/>
            <p:nvPr/>
          </p:nvSpPr>
          <p:spPr bwMode="auto">
            <a:xfrm>
              <a:off x="413485" y="1546318"/>
              <a:ext cx="3820705" cy="1183541"/>
            </a:xfrm>
            <a:prstGeom prst="rect">
              <a:avLst/>
            </a:pr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5" name="Line 5">
              <a:extLst>
                <a:ext uri="{FF2B5EF4-FFF2-40B4-BE49-F238E27FC236}">
                  <a16:creationId xmlns:a16="http://schemas.microsoft.com/office/drawing/2014/main" id="{4A2429F9-24C6-4EED-9F80-45E472DBEA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958" y="1623364"/>
              <a:ext cx="373" cy="104400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656" name="Line 6">
              <a:extLst>
                <a:ext uri="{FF2B5EF4-FFF2-40B4-BE49-F238E27FC236}">
                  <a16:creationId xmlns:a16="http://schemas.microsoft.com/office/drawing/2014/main" id="{C1CF885A-AB97-45D2-A99A-B5C4D2CF4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719" y="2582081"/>
              <a:ext cx="3708000" cy="59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grpSp>
          <p:nvGrpSpPr>
            <p:cNvPr id="657" name="Gruppieren 656">
              <a:extLst>
                <a:ext uri="{FF2B5EF4-FFF2-40B4-BE49-F238E27FC236}">
                  <a16:creationId xmlns:a16="http://schemas.microsoft.com/office/drawing/2014/main" id="{CC0930BA-292F-4497-AF25-4B1848A8CF29}"/>
                </a:ext>
              </a:extLst>
            </p:cNvPr>
            <p:cNvGrpSpPr/>
            <p:nvPr/>
          </p:nvGrpSpPr>
          <p:grpSpPr>
            <a:xfrm>
              <a:off x="819573" y="1942375"/>
              <a:ext cx="3140830" cy="587495"/>
              <a:chOff x="4973669" y="2286170"/>
              <a:chExt cx="3140830" cy="587495"/>
            </a:xfrm>
          </p:grpSpPr>
          <p:sp>
            <p:nvSpPr>
              <p:cNvPr id="658" name="Ellipse 657">
                <a:extLst>
                  <a:ext uri="{FF2B5EF4-FFF2-40B4-BE49-F238E27FC236}">
                    <a16:creationId xmlns:a16="http://schemas.microsoft.com/office/drawing/2014/main" id="{16573EB1-F447-438E-8346-47937F994195}"/>
                  </a:ext>
                </a:extLst>
              </p:cNvPr>
              <p:cNvSpPr/>
              <p:nvPr/>
            </p:nvSpPr>
            <p:spPr bwMode="auto">
              <a:xfrm>
                <a:off x="5866517" y="24408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9" name="Ellipse 658">
                <a:extLst>
                  <a:ext uri="{FF2B5EF4-FFF2-40B4-BE49-F238E27FC236}">
                    <a16:creationId xmlns:a16="http://schemas.microsoft.com/office/drawing/2014/main" id="{30DEE35D-79B4-4E78-B7F1-F263D724F6C6}"/>
                  </a:ext>
                </a:extLst>
              </p:cNvPr>
              <p:cNvSpPr/>
              <p:nvPr/>
            </p:nvSpPr>
            <p:spPr bwMode="auto">
              <a:xfrm rot="18552189">
                <a:off x="6420805" y="27438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0" name="Ellipse 659">
                <a:extLst>
                  <a:ext uri="{FF2B5EF4-FFF2-40B4-BE49-F238E27FC236}">
                    <a16:creationId xmlns:a16="http://schemas.microsoft.com/office/drawing/2014/main" id="{8479E95F-8FDE-4530-8875-D315B2069611}"/>
                  </a:ext>
                </a:extLst>
              </p:cNvPr>
              <p:cNvSpPr/>
              <p:nvPr/>
            </p:nvSpPr>
            <p:spPr bwMode="auto">
              <a:xfrm>
                <a:off x="6158683" y="259706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1" name="Ellipse 660">
                <a:extLst>
                  <a:ext uri="{FF2B5EF4-FFF2-40B4-BE49-F238E27FC236}">
                    <a16:creationId xmlns:a16="http://schemas.microsoft.com/office/drawing/2014/main" id="{EFF59091-DA13-48B9-A7CD-066149B7044F}"/>
                  </a:ext>
                </a:extLst>
              </p:cNvPr>
              <p:cNvSpPr/>
              <p:nvPr/>
            </p:nvSpPr>
            <p:spPr bwMode="auto">
              <a:xfrm>
                <a:off x="6749934" y="273757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2" name="Ellipse 661">
                <a:extLst>
                  <a:ext uri="{FF2B5EF4-FFF2-40B4-BE49-F238E27FC236}">
                    <a16:creationId xmlns:a16="http://schemas.microsoft.com/office/drawing/2014/main" id="{2BFF5065-1510-452D-83AA-6375166121F6}"/>
                  </a:ext>
                </a:extLst>
              </p:cNvPr>
              <p:cNvSpPr/>
              <p:nvPr/>
            </p:nvSpPr>
            <p:spPr bwMode="auto">
              <a:xfrm>
                <a:off x="6036877" y="25634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3" name="Ellipse 662">
                <a:extLst>
                  <a:ext uri="{FF2B5EF4-FFF2-40B4-BE49-F238E27FC236}">
                    <a16:creationId xmlns:a16="http://schemas.microsoft.com/office/drawing/2014/main" id="{9D31301F-F592-4A62-9D54-F2097A2B63ED}"/>
                  </a:ext>
                </a:extLst>
              </p:cNvPr>
              <p:cNvSpPr/>
              <p:nvPr/>
            </p:nvSpPr>
            <p:spPr bwMode="auto">
              <a:xfrm>
                <a:off x="5607522" y="229506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4" name="Ellipse 663">
                <a:extLst>
                  <a:ext uri="{FF2B5EF4-FFF2-40B4-BE49-F238E27FC236}">
                    <a16:creationId xmlns:a16="http://schemas.microsoft.com/office/drawing/2014/main" id="{512A0AC3-9012-4040-B3AB-ADA09944AB59}"/>
                  </a:ext>
                </a:extLst>
              </p:cNvPr>
              <p:cNvSpPr/>
              <p:nvPr/>
            </p:nvSpPr>
            <p:spPr bwMode="auto">
              <a:xfrm>
                <a:off x="5889303" y="25172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5" name="Ellipse 664">
                <a:extLst>
                  <a:ext uri="{FF2B5EF4-FFF2-40B4-BE49-F238E27FC236}">
                    <a16:creationId xmlns:a16="http://schemas.microsoft.com/office/drawing/2014/main" id="{573EB5B1-0426-42AA-A7FA-70FD3BADCC08}"/>
                  </a:ext>
                </a:extLst>
              </p:cNvPr>
              <p:cNvSpPr/>
              <p:nvPr/>
            </p:nvSpPr>
            <p:spPr bwMode="auto">
              <a:xfrm>
                <a:off x="5428903" y="25332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6" name="Ellipse 665">
                <a:extLst>
                  <a:ext uri="{FF2B5EF4-FFF2-40B4-BE49-F238E27FC236}">
                    <a16:creationId xmlns:a16="http://schemas.microsoft.com/office/drawing/2014/main" id="{894FB27C-ED5B-46DF-81DE-05210609A003}"/>
                  </a:ext>
                </a:extLst>
              </p:cNvPr>
              <p:cNvSpPr/>
              <p:nvPr/>
            </p:nvSpPr>
            <p:spPr bwMode="auto">
              <a:xfrm>
                <a:off x="6605767" y="282478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7" name="Ellipse 666">
                <a:extLst>
                  <a:ext uri="{FF2B5EF4-FFF2-40B4-BE49-F238E27FC236}">
                    <a16:creationId xmlns:a16="http://schemas.microsoft.com/office/drawing/2014/main" id="{345D9182-A23D-4C11-AAEF-5DF0D11442CE}"/>
                  </a:ext>
                </a:extLst>
              </p:cNvPr>
              <p:cNvSpPr/>
              <p:nvPr/>
            </p:nvSpPr>
            <p:spPr bwMode="auto">
              <a:xfrm>
                <a:off x="5506069" y="234966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8" name="Ellipse 667">
                <a:extLst>
                  <a:ext uri="{FF2B5EF4-FFF2-40B4-BE49-F238E27FC236}">
                    <a16:creationId xmlns:a16="http://schemas.microsoft.com/office/drawing/2014/main" id="{A26802A3-88E9-4F8C-9EE0-F7A5DE17553E}"/>
                  </a:ext>
                </a:extLst>
              </p:cNvPr>
              <p:cNvSpPr/>
              <p:nvPr/>
            </p:nvSpPr>
            <p:spPr bwMode="auto">
              <a:xfrm>
                <a:off x="6212083" y="267952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9" name="Ellipse 668">
                <a:extLst>
                  <a:ext uri="{FF2B5EF4-FFF2-40B4-BE49-F238E27FC236}">
                    <a16:creationId xmlns:a16="http://schemas.microsoft.com/office/drawing/2014/main" id="{D528D680-F8D0-4E3A-BB84-6BD99CCA0122}"/>
                  </a:ext>
                </a:extLst>
              </p:cNvPr>
              <p:cNvSpPr/>
              <p:nvPr/>
            </p:nvSpPr>
            <p:spPr bwMode="auto">
              <a:xfrm rot="718319">
                <a:off x="7390290" y="252302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0" name="Ellipse 669">
                <a:extLst>
                  <a:ext uri="{FF2B5EF4-FFF2-40B4-BE49-F238E27FC236}">
                    <a16:creationId xmlns:a16="http://schemas.microsoft.com/office/drawing/2014/main" id="{4A64D896-6725-457A-AF22-F75500826138}"/>
                  </a:ext>
                </a:extLst>
              </p:cNvPr>
              <p:cNvSpPr/>
              <p:nvPr/>
            </p:nvSpPr>
            <p:spPr bwMode="auto">
              <a:xfrm rot="718319">
                <a:off x="7829442" y="2725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1" name="Ellipse 670">
                <a:extLst>
                  <a:ext uri="{FF2B5EF4-FFF2-40B4-BE49-F238E27FC236}">
                    <a16:creationId xmlns:a16="http://schemas.microsoft.com/office/drawing/2014/main" id="{15C0B538-1CD5-424F-A0FE-83F0CCD83D1E}"/>
                  </a:ext>
                </a:extLst>
              </p:cNvPr>
              <p:cNvSpPr/>
              <p:nvPr/>
            </p:nvSpPr>
            <p:spPr bwMode="auto">
              <a:xfrm rot="718319">
                <a:off x="7595905" y="25944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2" name="Ellipse 671">
                <a:extLst>
                  <a:ext uri="{FF2B5EF4-FFF2-40B4-BE49-F238E27FC236}">
                    <a16:creationId xmlns:a16="http://schemas.microsoft.com/office/drawing/2014/main" id="{C4F94B30-F6CF-4FFA-8505-E03EA6FD083F}"/>
                  </a:ext>
                </a:extLst>
              </p:cNvPr>
              <p:cNvSpPr/>
              <p:nvPr/>
            </p:nvSpPr>
            <p:spPr bwMode="auto">
              <a:xfrm rot="718319">
                <a:off x="7718068" y="269327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3" name="Ellipse 672">
                <a:extLst>
                  <a:ext uri="{FF2B5EF4-FFF2-40B4-BE49-F238E27FC236}">
                    <a16:creationId xmlns:a16="http://schemas.microsoft.com/office/drawing/2014/main" id="{ADD844B9-203C-4B99-8968-C39C49233239}"/>
                  </a:ext>
                </a:extLst>
              </p:cNvPr>
              <p:cNvSpPr/>
              <p:nvPr/>
            </p:nvSpPr>
            <p:spPr bwMode="auto">
              <a:xfrm rot="718319">
                <a:off x="7167171" y="232667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4" name="Ellipse 673">
                <a:extLst>
                  <a:ext uri="{FF2B5EF4-FFF2-40B4-BE49-F238E27FC236}">
                    <a16:creationId xmlns:a16="http://schemas.microsoft.com/office/drawing/2014/main" id="{9B3D00EC-E6D0-42A3-85EF-46DF87C841F3}"/>
                  </a:ext>
                </a:extLst>
              </p:cNvPr>
              <p:cNvSpPr/>
              <p:nvPr/>
            </p:nvSpPr>
            <p:spPr bwMode="auto">
              <a:xfrm rot="718319">
                <a:off x="7521489" y="25472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5" name="Ellipse 674">
                <a:extLst>
                  <a:ext uri="{FF2B5EF4-FFF2-40B4-BE49-F238E27FC236}">
                    <a16:creationId xmlns:a16="http://schemas.microsoft.com/office/drawing/2014/main" id="{A3FEED9C-57F3-40DF-816F-F3A65D819352}"/>
                  </a:ext>
                </a:extLst>
              </p:cNvPr>
              <p:cNvSpPr/>
              <p:nvPr/>
            </p:nvSpPr>
            <p:spPr bwMode="auto">
              <a:xfrm rot="718319">
                <a:off x="8083691" y="2804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6" name="Ellipse 675">
                <a:extLst>
                  <a:ext uri="{FF2B5EF4-FFF2-40B4-BE49-F238E27FC236}">
                    <a16:creationId xmlns:a16="http://schemas.microsoft.com/office/drawing/2014/main" id="{CB52AC86-B310-4F67-83F1-114606D61F94}"/>
                  </a:ext>
                </a:extLst>
              </p:cNvPr>
              <p:cNvSpPr/>
              <p:nvPr/>
            </p:nvSpPr>
            <p:spPr bwMode="auto">
              <a:xfrm rot="718319">
                <a:off x="7861878" y="276832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7" name="Ellipse 676">
                <a:extLst>
                  <a:ext uri="{FF2B5EF4-FFF2-40B4-BE49-F238E27FC236}">
                    <a16:creationId xmlns:a16="http://schemas.microsoft.com/office/drawing/2014/main" id="{0CE7661E-A90B-4F70-885D-BFD28F7F75B1}"/>
                  </a:ext>
                </a:extLst>
              </p:cNvPr>
              <p:cNvSpPr/>
              <p:nvPr/>
            </p:nvSpPr>
            <p:spPr bwMode="auto">
              <a:xfrm rot="718319">
                <a:off x="7961223" y="27537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8" name="Ellipse 677">
                <a:extLst>
                  <a:ext uri="{FF2B5EF4-FFF2-40B4-BE49-F238E27FC236}">
                    <a16:creationId xmlns:a16="http://schemas.microsoft.com/office/drawing/2014/main" id="{D38BF3A6-88AE-4869-92D0-770F6E1556E5}"/>
                  </a:ext>
                </a:extLst>
              </p:cNvPr>
              <p:cNvSpPr/>
              <p:nvPr/>
            </p:nvSpPr>
            <p:spPr bwMode="auto">
              <a:xfrm>
                <a:off x="7017290" y="23447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9" name="Ellipse 678">
                <a:extLst>
                  <a:ext uri="{FF2B5EF4-FFF2-40B4-BE49-F238E27FC236}">
                    <a16:creationId xmlns:a16="http://schemas.microsoft.com/office/drawing/2014/main" id="{AD7AE52D-C866-4767-A986-ACA81BDA7CE0}"/>
                  </a:ext>
                </a:extLst>
              </p:cNvPr>
              <p:cNvSpPr/>
              <p:nvPr/>
            </p:nvSpPr>
            <p:spPr bwMode="auto">
              <a:xfrm>
                <a:off x="7088116" y="23195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0" name="Ellipse 679">
                <a:extLst>
                  <a:ext uri="{FF2B5EF4-FFF2-40B4-BE49-F238E27FC236}">
                    <a16:creationId xmlns:a16="http://schemas.microsoft.com/office/drawing/2014/main" id="{AFA0231B-307B-4531-AE51-31067130828A}"/>
                  </a:ext>
                </a:extLst>
              </p:cNvPr>
              <p:cNvSpPr/>
              <p:nvPr/>
            </p:nvSpPr>
            <p:spPr bwMode="auto">
              <a:xfrm>
                <a:off x="6707982" y="279908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1" name="Ellipse 680">
                <a:extLst>
                  <a:ext uri="{FF2B5EF4-FFF2-40B4-BE49-F238E27FC236}">
                    <a16:creationId xmlns:a16="http://schemas.microsoft.com/office/drawing/2014/main" id="{49B4D2A3-0004-4897-B971-E6BCD3C71019}"/>
                  </a:ext>
                </a:extLst>
              </p:cNvPr>
              <p:cNvSpPr/>
              <p:nvPr/>
            </p:nvSpPr>
            <p:spPr bwMode="auto">
              <a:xfrm>
                <a:off x="6956353" y="251456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2" name="Ellipse 681">
                <a:extLst>
                  <a:ext uri="{FF2B5EF4-FFF2-40B4-BE49-F238E27FC236}">
                    <a16:creationId xmlns:a16="http://schemas.microsoft.com/office/drawing/2014/main" id="{E99935B4-1A26-4647-9145-9F32CE260D54}"/>
                  </a:ext>
                </a:extLst>
              </p:cNvPr>
              <p:cNvSpPr/>
              <p:nvPr/>
            </p:nvSpPr>
            <p:spPr bwMode="auto">
              <a:xfrm>
                <a:off x="6989957" y="24231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3" name="Ellipse 682">
                <a:extLst>
                  <a:ext uri="{FF2B5EF4-FFF2-40B4-BE49-F238E27FC236}">
                    <a16:creationId xmlns:a16="http://schemas.microsoft.com/office/drawing/2014/main" id="{8B7F4AA8-2C3F-4551-BAB0-440380EF257F}"/>
                  </a:ext>
                </a:extLst>
              </p:cNvPr>
              <p:cNvSpPr/>
              <p:nvPr/>
            </p:nvSpPr>
            <p:spPr bwMode="auto">
              <a:xfrm>
                <a:off x="6873840" y="266984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4" name="Ellipse 683">
                <a:extLst>
                  <a:ext uri="{FF2B5EF4-FFF2-40B4-BE49-F238E27FC236}">
                    <a16:creationId xmlns:a16="http://schemas.microsoft.com/office/drawing/2014/main" id="{BA14FF76-D07C-4872-962A-79768B3DB7C2}"/>
                  </a:ext>
                </a:extLst>
              </p:cNvPr>
              <p:cNvSpPr/>
              <p:nvPr/>
            </p:nvSpPr>
            <p:spPr bwMode="auto">
              <a:xfrm>
                <a:off x="6888405" y="257850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5" name="Ellipse 684">
                <a:extLst>
                  <a:ext uri="{FF2B5EF4-FFF2-40B4-BE49-F238E27FC236}">
                    <a16:creationId xmlns:a16="http://schemas.microsoft.com/office/drawing/2014/main" id="{2F6F7A78-689A-416A-8A5E-963A3C09C453}"/>
                  </a:ext>
                </a:extLst>
              </p:cNvPr>
              <p:cNvSpPr/>
              <p:nvPr/>
            </p:nvSpPr>
            <p:spPr bwMode="auto">
              <a:xfrm>
                <a:off x="6832775" y="273616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6" name="Ellipse 685">
                <a:extLst>
                  <a:ext uri="{FF2B5EF4-FFF2-40B4-BE49-F238E27FC236}">
                    <a16:creationId xmlns:a16="http://schemas.microsoft.com/office/drawing/2014/main" id="{E51E3A7E-18A7-4518-A067-576669F495A3}"/>
                  </a:ext>
                </a:extLst>
              </p:cNvPr>
              <p:cNvSpPr/>
              <p:nvPr/>
            </p:nvSpPr>
            <p:spPr bwMode="auto">
              <a:xfrm>
                <a:off x="5468486" y="24583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7" name="Ellipse 686">
                <a:extLst>
                  <a:ext uri="{FF2B5EF4-FFF2-40B4-BE49-F238E27FC236}">
                    <a16:creationId xmlns:a16="http://schemas.microsoft.com/office/drawing/2014/main" id="{482CF85E-BDED-4E7A-81C4-6D4610221059}"/>
                  </a:ext>
                </a:extLst>
              </p:cNvPr>
              <p:cNvSpPr/>
              <p:nvPr/>
            </p:nvSpPr>
            <p:spPr bwMode="auto">
              <a:xfrm>
                <a:off x="5549826" y="22861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8" name="Ellipse 687">
                <a:extLst>
                  <a:ext uri="{FF2B5EF4-FFF2-40B4-BE49-F238E27FC236}">
                    <a16:creationId xmlns:a16="http://schemas.microsoft.com/office/drawing/2014/main" id="{D7556100-25A6-4826-B0C4-0113B0C9B7ED}"/>
                  </a:ext>
                </a:extLst>
              </p:cNvPr>
              <p:cNvSpPr/>
              <p:nvPr/>
            </p:nvSpPr>
            <p:spPr bwMode="auto">
              <a:xfrm>
                <a:off x="5174548" y="2778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9" name="Ellipse 688">
                <a:extLst>
                  <a:ext uri="{FF2B5EF4-FFF2-40B4-BE49-F238E27FC236}">
                    <a16:creationId xmlns:a16="http://schemas.microsoft.com/office/drawing/2014/main" id="{34D7840C-6407-4AB7-9E53-7EE00ED802E0}"/>
                  </a:ext>
                </a:extLst>
              </p:cNvPr>
              <p:cNvSpPr/>
              <p:nvPr/>
            </p:nvSpPr>
            <p:spPr bwMode="auto">
              <a:xfrm>
                <a:off x="5491906" y="241823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0" name="Ellipse 689">
                <a:extLst>
                  <a:ext uri="{FF2B5EF4-FFF2-40B4-BE49-F238E27FC236}">
                    <a16:creationId xmlns:a16="http://schemas.microsoft.com/office/drawing/2014/main" id="{3526DCE7-10C7-4D31-BD7C-CDD0AB9439E0}"/>
                  </a:ext>
                </a:extLst>
              </p:cNvPr>
              <p:cNvSpPr/>
              <p:nvPr/>
            </p:nvSpPr>
            <p:spPr bwMode="auto">
              <a:xfrm>
                <a:off x="5350468" y="26641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1" name="Ellipse 690">
                <a:extLst>
                  <a:ext uri="{FF2B5EF4-FFF2-40B4-BE49-F238E27FC236}">
                    <a16:creationId xmlns:a16="http://schemas.microsoft.com/office/drawing/2014/main" id="{5267079E-834B-41CC-94C3-200001D4B239}"/>
                  </a:ext>
                </a:extLst>
              </p:cNvPr>
              <p:cNvSpPr/>
              <p:nvPr/>
            </p:nvSpPr>
            <p:spPr bwMode="auto">
              <a:xfrm>
                <a:off x="5399596" y="26009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2" name="Ellipse 691">
                <a:extLst>
                  <a:ext uri="{FF2B5EF4-FFF2-40B4-BE49-F238E27FC236}">
                    <a16:creationId xmlns:a16="http://schemas.microsoft.com/office/drawing/2014/main" id="{135B808B-6B01-4AAA-9122-4BB785A4A2BE}"/>
                  </a:ext>
                </a:extLst>
              </p:cNvPr>
              <p:cNvSpPr/>
              <p:nvPr/>
            </p:nvSpPr>
            <p:spPr bwMode="auto">
              <a:xfrm>
                <a:off x="5294485" y="27028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3" name="Ellipse 692">
                <a:extLst>
                  <a:ext uri="{FF2B5EF4-FFF2-40B4-BE49-F238E27FC236}">
                    <a16:creationId xmlns:a16="http://schemas.microsoft.com/office/drawing/2014/main" id="{135C37FE-0230-4D66-9A8D-BE30C856C54B}"/>
                  </a:ext>
                </a:extLst>
              </p:cNvPr>
              <p:cNvSpPr/>
              <p:nvPr/>
            </p:nvSpPr>
            <p:spPr bwMode="auto">
              <a:xfrm>
                <a:off x="6303295" y="269304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4" name="Ellipse 693">
                <a:extLst>
                  <a:ext uri="{FF2B5EF4-FFF2-40B4-BE49-F238E27FC236}">
                    <a16:creationId xmlns:a16="http://schemas.microsoft.com/office/drawing/2014/main" id="{30CAA9AC-2A11-4DEB-88FC-5D9028E5BDFB}"/>
                  </a:ext>
                </a:extLst>
              </p:cNvPr>
              <p:cNvSpPr/>
              <p:nvPr/>
            </p:nvSpPr>
            <p:spPr bwMode="auto">
              <a:xfrm>
                <a:off x="4973669" y="270065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5" name="Ellipse 694">
                <a:extLst>
                  <a:ext uri="{FF2B5EF4-FFF2-40B4-BE49-F238E27FC236}">
                    <a16:creationId xmlns:a16="http://schemas.microsoft.com/office/drawing/2014/main" id="{4FDA32EF-FE18-4AD1-8D2C-046AD2EA6D4F}"/>
                  </a:ext>
                </a:extLst>
              </p:cNvPr>
              <p:cNvSpPr/>
              <p:nvPr/>
            </p:nvSpPr>
            <p:spPr bwMode="auto">
              <a:xfrm>
                <a:off x="5691809" y="231127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6" name="Ellipse 695">
                <a:extLst>
                  <a:ext uri="{FF2B5EF4-FFF2-40B4-BE49-F238E27FC236}">
                    <a16:creationId xmlns:a16="http://schemas.microsoft.com/office/drawing/2014/main" id="{A2475D9B-B408-4CEF-B0C1-144F811A529C}"/>
                  </a:ext>
                </a:extLst>
              </p:cNvPr>
              <p:cNvSpPr/>
              <p:nvPr/>
            </p:nvSpPr>
            <p:spPr bwMode="auto">
              <a:xfrm>
                <a:off x="6489890" y="279046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7" name="Ellipse 696">
                <a:extLst>
                  <a:ext uri="{FF2B5EF4-FFF2-40B4-BE49-F238E27FC236}">
                    <a16:creationId xmlns:a16="http://schemas.microsoft.com/office/drawing/2014/main" id="{2CF2CB6C-7660-4061-B709-2E0B54A5905D}"/>
                  </a:ext>
                </a:extLst>
              </p:cNvPr>
              <p:cNvSpPr/>
              <p:nvPr/>
            </p:nvSpPr>
            <p:spPr bwMode="auto">
              <a:xfrm>
                <a:off x="7655246" y="26333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8" name="Ellipse 697">
                <a:extLst>
                  <a:ext uri="{FF2B5EF4-FFF2-40B4-BE49-F238E27FC236}">
                    <a16:creationId xmlns:a16="http://schemas.microsoft.com/office/drawing/2014/main" id="{E7CD319A-478E-4F23-BEA4-27480FFD5F9F}"/>
                  </a:ext>
                </a:extLst>
              </p:cNvPr>
              <p:cNvSpPr/>
              <p:nvPr/>
            </p:nvSpPr>
            <p:spPr bwMode="auto">
              <a:xfrm>
                <a:off x="5947055" y="25076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9" name="Ellipse 698">
                <a:extLst>
                  <a:ext uri="{FF2B5EF4-FFF2-40B4-BE49-F238E27FC236}">
                    <a16:creationId xmlns:a16="http://schemas.microsoft.com/office/drawing/2014/main" id="{BA7384C8-B2B6-4387-BC80-64B785CCB5CD}"/>
                  </a:ext>
                </a:extLst>
              </p:cNvPr>
              <p:cNvSpPr/>
              <p:nvPr/>
            </p:nvSpPr>
            <p:spPr bwMode="auto">
              <a:xfrm>
                <a:off x="5077733" y="274111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0" name="Ellipse 699">
                <a:extLst>
                  <a:ext uri="{FF2B5EF4-FFF2-40B4-BE49-F238E27FC236}">
                    <a16:creationId xmlns:a16="http://schemas.microsoft.com/office/drawing/2014/main" id="{164CC3D0-F6DB-4459-8D79-4DA9C90C5722}"/>
                  </a:ext>
                </a:extLst>
              </p:cNvPr>
              <p:cNvSpPr/>
              <p:nvPr/>
            </p:nvSpPr>
            <p:spPr bwMode="auto">
              <a:xfrm rot="18552189">
                <a:off x="6529717" y="281449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1" name="Ellipse 700">
                <a:extLst>
                  <a:ext uri="{FF2B5EF4-FFF2-40B4-BE49-F238E27FC236}">
                    <a16:creationId xmlns:a16="http://schemas.microsoft.com/office/drawing/2014/main" id="{1C335777-C63A-45E5-BC6C-DBCB746F78E6}"/>
                  </a:ext>
                </a:extLst>
              </p:cNvPr>
              <p:cNvSpPr/>
              <p:nvPr/>
            </p:nvSpPr>
            <p:spPr bwMode="auto">
              <a:xfrm>
                <a:off x="6658418" y="281051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2" name="Ellipse 701">
                <a:extLst>
                  <a:ext uri="{FF2B5EF4-FFF2-40B4-BE49-F238E27FC236}">
                    <a16:creationId xmlns:a16="http://schemas.microsoft.com/office/drawing/2014/main" id="{E0BFDEEA-11E6-480D-A09F-3699D6BA5E04}"/>
                  </a:ext>
                </a:extLst>
              </p:cNvPr>
              <p:cNvSpPr/>
              <p:nvPr/>
            </p:nvSpPr>
            <p:spPr bwMode="auto">
              <a:xfrm>
                <a:off x="6646606" y="2842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12" name="Rechteck 311">
            <a:extLst>
              <a:ext uri="{FF2B5EF4-FFF2-40B4-BE49-F238E27FC236}">
                <a16:creationId xmlns:a16="http://schemas.microsoft.com/office/drawing/2014/main" id="{CA453675-E1C5-4775-8522-B62CE65AB1B0}"/>
              </a:ext>
            </a:extLst>
          </p:cNvPr>
          <p:cNvSpPr/>
          <p:nvPr/>
        </p:nvSpPr>
        <p:spPr>
          <a:xfrm>
            <a:off x="84782" y="5761264"/>
            <a:ext cx="9078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FFFF"/>
                </a:solidFill>
              </a:rPr>
              <a:t>Bild: NASA Goddard Space Flight Center Image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Reto Stöckli (</a:t>
            </a:r>
            <a:r>
              <a:rPr lang="de-DE" sz="1000" kern="0" dirty="0" err="1">
                <a:solidFill>
                  <a:srgbClr val="FFFFFF"/>
                </a:solidFill>
              </a:rPr>
              <a:t>land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surface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shallow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water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clouds</a:t>
            </a:r>
            <a:r>
              <a:rPr lang="de-DE" sz="1000" kern="0" dirty="0">
                <a:solidFill>
                  <a:srgbClr val="FFFFFF"/>
                </a:solidFill>
              </a:rPr>
              <a:t>). Enhancements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Robert </a:t>
            </a:r>
            <a:r>
              <a:rPr lang="de-DE" sz="1000" kern="0" dirty="0" err="1">
                <a:solidFill>
                  <a:srgbClr val="FFFFFF"/>
                </a:solidFill>
              </a:rPr>
              <a:t>Simmon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ocean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color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compositing</a:t>
            </a:r>
            <a:r>
              <a:rPr lang="de-DE" sz="1000" kern="0" dirty="0">
                <a:solidFill>
                  <a:srgbClr val="FFFFFF"/>
                </a:solidFill>
              </a:rPr>
              <a:t>, 3D </a:t>
            </a:r>
            <a:r>
              <a:rPr lang="de-DE" sz="1000" kern="0" dirty="0" err="1">
                <a:solidFill>
                  <a:srgbClr val="FFFFFF"/>
                </a:solidFill>
              </a:rPr>
              <a:t>globes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animation</a:t>
            </a:r>
            <a:r>
              <a:rPr lang="de-DE" sz="1000" kern="0" dirty="0">
                <a:solidFill>
                  <a:srgbClr val="FFFFFF"/>
                </a:solidFill>
              </a:rPr>
              <a:t>). Data and </a:t>
            </a:r>
            <a:r>
              <a:rPr lang="de-DE" sz="1000" kern="0" dirty="0" err="1">
                <a:solidFill>
                  <a:srgbClr val="FFFFFF"/>
                </a:solidFill>
              </a:rPr>
              <a:t>technical</a:t>
            </a:r>
            <a:r>
              <a:rPr lang="de-DE" sz="1000" kern="0" dirty="0">
                <a:solidFill>
                  <a:srgbClr val="FFFFFF"/>
                </a:solidFill>
              </a:rPr>
              <a:t> support: MODIS Land Group; MODIS Science Data Support Team; MODIS </a:t>
            </a:r>
            <a:r>
              <a:rPr lang="de-DE" sz="1000" kern="0" dirty="0" err="1">
                <a:solidFill>
                  <a:srgbClr val="FFFFFF"/>
                </a:solidFill>
              </a:rPr>
              <a:t>Atmosphere</a:t>
            </a:r>
            <a:r>
              <a:rPr lang="de-DE" sz="1000" kern="0" dirty="0">
                <a:solidFill>
                  <a:srgbClr val="FFFFFF"/>
                </a:solidFill>
              </a:rPr>
              <a:t> Group; MODIS Ocean Group Additional </a:t>
            </a:r>
            <a:r>
              <a:rPr lang="de-DE" sz="1000" kern="0" dirty="0" err="1">
                <a:solidFill>
                  <a:srgbClr val="FFFFFF"/>
                </a:solidFill>
              </a:rPr>
              <a:t>data</a:t>
            </a:r>
            <a:r>
              <a:rPr lang="de-DE" sz="1000" kern="0" dirty="0">
                <a:solidFill>
                  <a:srgbClr val="FFFFFF"/>
                </a:solidFill>
              </a:rPr>
              <a:t>: USGS EROS Data Center (</a:t>
            </a:r>
            <a:r>
              <a:rPr lang="de-DE" sz="1000" kern="0" dirty="0" err="1">
                <a:solidFill>
                  <a:srgbClr val="FFFFFF"/>
                </a:solidFill>
              </a:rPr>
              <a:t>topography</a:t>
            </a:r>
            <a:r>
              <a:rPr lang="de-DE" sz="1000" kern="0" dirty="0">
                <a:solidFill>
                  <a:srgbClr val="FFFFFF"/>
                </a:solidFill>
              </a:rPr>
              <a:t>); USGS </a:t>
            </a:r>
            <a:r>
              <a:rPr lang="de-DE" sz="1000" kern="0" dirty="0" err="1">
                <a:solidFill>
                  <a:srgbClr val="FFFFFF"/>
                </a:solidFill>
              </a:rPr>
              <a:t>Terrestrial</a:t>
            </a:r>
            <a:r>
              <a:rPr lang="de-DE" sz="1000" kern="0" dirty="0">
                <a:solidFill>
                  <a:srgbClr val="FFFFFF"/>
                </a:solidFill>
              </a:rPr>
              <a:t> Remote </a:t>
            </a:r>
            <a:r>
              <a:rPr lang="de-DE" sz="1000" kern="0" dirty="0" err="1">
                <a:solidFill>
                  <a:srgbClr val="FFFFFF"/>
                </a:solidFill>
              </a:rPr>
              <a:t>Sensing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Flagstaff</a:t>
            </a:r>
            <a:r>
              <a:rPr lang="de-DE" sz="1000" kern="0" dirty="0">
                <a:solidFill>
                  <a:srgbClr val="FFFFFF"/>
                </a:solidFill>
              </a:rPr>
              <a:t> Field Center (</a:t>
            </a:r>
            <a:r>
              <a:rPr lang="de-DE" sz="1000" kern="0" dirty="0" err="1">
                <a:solidFill>
                  <a:srgbClr val="FFFFFF"/>
                </a:solidFill>
              </a:rPr>
              <a:t>Antarctica</a:t>
            </a:r>
            <a:r>
              <a:rPr lang="de-DE" sz="1000" kern="0" dirty="0">
                <a:solidFill>
                  <a:srgbClr val="FFFFFF"/>
                </a:solidFill>
              </a:rPr>
              <a:t>); Defense </a:t>
            </a:r>
            <a:r>
              <a:rPr lang="de-DE" sz="1000" kern="0" dirty="0" err="1">
                <a:solidFill>
                  <a:srgbClr val="FFFFFF"/>
                </a:solidFill>
              </a:rPr>
              <a:t>Meteorological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Satellite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Program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city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lights</a:t>
            </a:r>
            <a:r>
              <a:rPr lang="de-DE" sz="1000" kern="0" dirty="0">
                <a:solidFill>
                  <a:srgbClr val="FFFFFF"/>
                </a:solidFill>
              </a:rPr>
              <a:t>) via </a:t>
            </a:r>
            <a:r>
              <a:rPr lang="de-DE" sz="1000" kern="0" dirty="0">
                <a:solidFill>
                  <a:srgbClr val="FFFFFF"/>
                </a:solidFill>
                <a:hlinkClick r:id="rId10"/>
              </a:rPr>
              <a:t>https://climatekids.nasa.gov/why-earth/</a:t>
            </a:r>
            <a:r>
              <a:rPr lang="de-DE" sz="1000" kern="0" dirty="0">
                <a:solidFill>
                  <a:srgbClr val="FFFFFF"/>
                </a:solidFill>
              </a:rPr>
              <a:t> 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)]; Grafik</a:t>
            </a: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3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 52"/>
          <p:cNvSpPr/>
          <p:nvPr/>
        </p:nvSpPr>
        <p:spPr>
          <a:xfrm>
            <a:off x="7635240" y="6257151"/>
            <a:ext cx="1508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  <p:sp>
        <p:nvSpPr>
          <p:cNvPr id="121" name="Text Box 209"/>
          <p:cNvSpPr txBox="1">
            <a:spLocks noChangeArrowheads="1"/>
          </p:cNvSpPr>
          <p:nvPr/>
        </p:nvSpPr>
        <p:spPr bwMode="auto">
          <a:xfrm>
            <a:off x="612000" y="873853"/>
            <a:ext cx="400797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Tully</a:t>
            </a:r>
            <a:r>
              <a:rPr kumimoji="0" lang="de-DE" sz="2400" b="1" i="0" u="none" strike="noStrike" kern="0" cap="small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-Fischer-Relation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22" name="Rechteck 121"/>
          <p:cNvSpPr/>
          <p:nvPr/>
        </p:nvSpPr>
        <p:spPr>
          <a:xfrm>
            <a:off x="612000" y="1338202"/>
            <a:ext cx="31626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Beschreibung eines Zusammenhangs zwischen der Rotationsgeschwindigkeit von Spiralgalaxien und ihrer Leuchtkraft: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Aus der Verschiebung ihrer Spektrallinien und der daraus folgenden Rotationsgeschwindigkeit kann auf ihre Leuchtkraft und damit bei bekannter Helligkeit auf ihre Entfernung geschlossen werden</a:t>
            </a:r>
          </a:p>
        </p:txBody>
      </p:sp>
      <p:grpSp>
        <p:nvGrpSpPr>
          <p:cNvPr id="123" name="Gruppieren 213"/>
          <p:cNvGrpSpPr/>
          <p:nvPr/>
        </p:nvGrpSpPr>
        <p:grpSpPr>
          <a:xfrm rot="20183452">
            <a:off x="4859386" y="831753"/>
            <a:ext cx="3149011" cy="1386655"/>
            <a:chOff x="1237149" y="1617579"/>
            <a:chExt cx="922310" cy="434645"/>
          </a:xfrm>
        </p:grpSpPr>
        <p:sp>
          <p:nvSpPr>
            <p:cNvPr id="124" name="Ellipse 123"/>
            <p:cNvSpPr/>
            <p:nvPr/>
          </p:nvSpPr>
          <p:spPr bwMode="auto">
            <a:xfrm rot="1629984">
              <a:off x="1237149" y="1617579"/>
              <a:ext cx="922310" cy="434645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25" name="Group 3"/>
            <p:cNvGrpSpPr>
              <a:grpSpLocks/>
            </p:cNvGrpSpPr>
            <p:nvPr/>
          </p:nvGrpSpPr>
          <p:grpSpPr bwMode="auto">
            <a:xfrm>
              <a:off x="1300047" y="1645920"/>
              <a:ext cx="798261" cy="364457"/>
              <a:chOff x="6624" y="1829"/>
              <a:chExt cx="3255" cy="1247"/>
            </a:xfrm>
          </p:grpSpPr>
          <p:grpSp>
            <p:nvGrpSpPr>
              <p:cNvPr id="126" name="Group 4"/>
              <p:cNvGrpSpPr>
                <a:grpSpLocks/>
              </p:cNvGrpSpPr>
              <p:nvPr/>
            </p:nvGrpSpPr>
            <p:grpSpPr bwMode="auto">
              <a:xfrm rot="1859480" flipV="1">
                <a:off x="7098" y="2028"/>
                <a:ext cx="2327" cy="874"/>
                <a:chOff x="11925" y="8490"/>
                <a:chExt cx="3534" cy="2865"/>
              </a:xfrm>
            </p:grpSpPr>
            <p:sp>
              <p:nvSpPr>
                <p:cNvPr id="129" name="Oval 5"/>
                <p:cNvSpPr>
                  <a:spLocks noChangeArrowheads="1"/>
                </p:cNvSpPr>
                <p:nvPr/>
              </p:nvSpPr>
              <p:spPr bwMode="auto">
                <a:xfrm>
                  <a:off x="13110" y="9465"/>
                  <a:ext cx="1155" cy="90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Freeform 6"/>
                <p:cNvSpPr>
                  <a:spLocks/>
                </p:cNvSpPr>
                <p:nvPr/>
              </p:nvSpPr>
              <p:spPr bwMode="auto">
                <a:xfrm rot="10800000">
                  <a:off x="11925" y="9705"/>
                  <a:ext cx="2979" cy="1650"/>
                </a:xfrm>
                <a:custGeom>
                  <a:avLst/>
                  <a:gdLst/>
                  <a:ahLst/>
                  <a:cxnLst>
                    <a:cxn ang="0">
                      <a:pos x="672" y="1335"/>
                    </a:cxn>
                    <a:cxn ang="0">
                      <a:pos x="147" y="1212"/>
                    </a:cxn>
                    <a:cxn ang="0">
                      <a:pos x="12" y="703"/>
                    </a:cxn>
                    <a:cxn ang="0">
                      <a:pos x="222" y="246"/>
                    </a:cxn>
                    <a:cxn ang="0">
                      <a:pos x="747" y="35"/>
                    </a:cxn>
                    <a:cxn ang="0">
                      <a:pos x="1752" y="105"/>
                    </a:cxn>
                    <a:cxn ang="0">
                      <a:pos x="2712" y="668"/>
                    </a:cxn>
                    <a:cxn ang="0">
                      <a:pos x="2922" y="1177"/>
                    </a:cxn>
                    <a:cxn ang="0">
                      <a:pos x="2367" y="690"/>
                    </a:cxn>
                    <a:cxn ang="0">
                      <a:pos x="1647" y="345"/>
                    </a:cxn>
                    <a:cxn ang="0">
                      <a:pos x="957" y="285"/>
                    </a:cxn>
                    <a:cxn ang="0">
                      <a:pos x="522" y="390"/>
                    </a:cxn>
                    <a:cxn ang="0">
                      <a:pos x="312" y="650"/>
                    </a:cxn>
                    <a:cxn ang="0">
                      <a:pos x="357" y="984"/>
                    </a:cxn>
                    <a:cxn ang="0">
                      <a:pos x="687" y="1019"/>
                    </a:cxn>
                  </a:cxnLst>
                  <a:rect l="0" t="0" r="r" b="b"/>
                  <a:pathLst>
                    <a:path w="2979" h="1335">
                      <a:moveTo>
                        <a:pt x="672" y="1335"/>
                      </a:moveTo>
                      <a:cubicBezTo>
                        <a:pt x="585" y="1315"/>
                        <a:pt x="257" y="1317"/>
                        <a:pt x="147" y="1212"/>
                      </a:cubicBezTo>
                      <a:cubicBezTo>
                        <a:pt x="37" y="1107"/>
                        <a:pt x="0" y="863"/>
                        <a:pt x="12" y="703"/>
                      </a:cubicBezTo>
                      <a:cubicBezTo>
                        <a:pt x="24" y="542"/>
                        <a:pt x="100" y="357"/>
                        <a:pt x="222" y="246"/>
                      </a:cubicBezTo>
                      <a:cubicBezTo>
                        <a:pt x="344" y="135"/>
                        <a:pt x="492" y="59"/>
                        <a:pt x="747" y="35"/>
                      </a:cubicBezTo>
                      <a:cubicBezTo>
                        <a:pt x="1002" y="12"/>
                        <a:pt x="1425" y="0"/>
                        <a:pt x="1752" y="105"/>
                      </a:cubicBezTo>
                      <a:cubicBezTo>
                        <a:pt x="2079" y="211"/>
                        <a:pt x="2517" y="488"/>
                        <a:pt x="2712" y="668"/>
                      </a:cubicBezTo>
                      <a:cubicBezTo>
                        <a:pt x="2907" y="847"/>
                        <a:pt x="2979" y="1173"/>
                        <a:pt x="2922" y="1177"/>
                      </a:cubicBezTo>
                      <a:cubicBezTo>
                        <a:pt x="2865" y="1181"/>
                        <a:pt x="2579" y="829"/>
                        <a:pt x="2367" y="690"/>
                      </a:cubicBezTo>
                      <a:cubicBezTo>
                        <a:pt x="2155" y="551"/>
                        <a:pt x="1882" y="413"/>
                        <a:pt x="1647" y="345"/>
                      </a:cubicBezTo>
                      <a:cubicBezTo>
                        <a:pt x="1412" y="277"/>
                        <a:pt x="1144" y="278"/>
                        <a:pt x="957" y="285"/>
                      </a:cubicBezTo>
                      <a:cubicBezTo>
                        <a:pt x="770" y="292"/>
                        <a:pt x="629" y="329"/>
                        <a:pt x="522" y="390"/>
                      </a:cubicBezTo>
                      <a:cubicBezTo>
                        <a:pt x="415" y="451"/>
                        <a:pt x="339" y="551"/>
                        <a:pt x="312" y="650"/>
                      </a:cubicBezTo>
                      <a:cubicBezTo>
                        <a:pt x="285" y="749"/>
                        <a:pt x="294" y="922"/>
                        <a:pt x="357" y="984"/>
                      </a:cubicBezTo>
                      <a:cubicBezTo>
                        <a:pt x="420" y="1046"/>
                        <a:pt x="618" y="1012"/>
                        <a:pt x="687" y="101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1" name="Freeform 7"/>
                <p:cNvSpPr>
                  <a:spLocks/>
                </p:cNvSpPr>
                <p:nvPr/>
              </p:nvSpPr>
              <p:spPr bwMode="auto">
                <a:xfrm>
                  <a:off x="12480" y="8490"/>
                  <a:ext cx="2979" cy="1650"/>
                </a:xfrm>
                <a:custGeom>
                  <a:avLst/>
                  <a:gdLst/>
                  <a:ahLst/>
                  <a:cxnLst>
                    <a:cxn ang="0">
                      <a:pos x="672" y="1335"/>
                    </a:cxn>
                    <a:cxn ang="0">
                      <a:pos x="147" y="1212"/>
                    </a:cxn>
                    <a:cxn ang="0">
                      <a:pos x="12" y="703"/>
                    </a:cxn>
                    <a:cxn ang="0">
                      <a:pos x="222" y="246"/>
                    </a:cxn>
                    <a:cxn ang="0">
                      <a:pos x="747" y="35"/>
                    </a:cxn>
                    <a:cxn ang="0">
                      <a:pos x="1752" y="105"/>
                    </a:cxn>
                    <a:cxn ang="0">
                      <a:pos x="2712" y="668"/>
                    </a:cxn>
                    <a:cxn ang="0">
                      <a:pos x="2922" y="1177"/>
                    </a:cxn>
                    <a:cxn ang="0">
                      <a:pos x="2367" y="690"/>
                    </a:cxn>
                    <a:cxn ang="0">
                      <a:pos x="1647" y="345"/>
                    </a:cxn>
                    <a:cxn ang="0">
                      <a:pos x="957" y="285"/>
                    </a:cxn>
                    <a:cxn ang="0">
                      <a:pos x="522" y="390"/>
                    </a:cxn>
                    <a:cxn ang="0">
                      <a:pos x="312" y="650"/>
                    </a:cxn>
                    <a:cxn ang="0">
                      <a:pos x="357" y="984"/>
                    </a:cxn>
                    <a:cxn ang="0">
                      <a:pos x="687" y="1019"/>
                    </a:cxn>
                  </a:cxnLst>
                  <a:rect l="0" t="0" r="r" b="b"/>
                  <a:pathLst>
                    <a:path w="2979" h="1335">
                      <a:moveTo>
                        <a:pt x="672" y="1335"/>
                      </a:moveTo>
                      <a:cubicBezTo>
                        <a:pt x="585" y="1315"/>
                        <a:pt x="257" y="1317"/>
                        <a:pt x="147" y="1212"/>
                      </a:cubicBezTo>
                      <a:cubicBezTo>
                        <a:pt x="37" y="1107"/>
                        <a:pt x="0" y="863"/>
                        <a:pt x="12" y="703"/>
                      </a:cubicBezTo>
                      <a:cubicBezTo>
                        <a:pt x="24" y="542"/>
                        <a:pt x="100" y="357"/>
                        <a:pt x="222" y="246"/>
                      </a:cubicBezTo>
                      <a:cubicBezTo>
                        <a:pt x="344" y="135"/>
                        <a:pt x="492" y="59"/>
                        <a:pt x="747" y="35"/>
                      </a:cubicBezTo>
                      <a:cubicBezTo>
                        <a:pt x="1002" y="12"/>
                        <a:pt x="1425" y="0"/>
                        <a:pt x="1752" y="105"/>
                      </a:cubicBezTo>
                      <a:cubicBezTo>
                        <a:pt x="2079" y="211"/>
                        <a:pt x="2517" y="488"/>
                        <a:pt x="2712" y="668"/>
                      </a:cubicBezTo>
                      <a:cubicBezTo>
                        <a:pt x="2907" y="847"/>
                        <a:pt x="2979" y="1173"/>
                        <a:pt x="2922" y="1177"/>
                      </a:cubicBezTo>
                      <a:cubicBezTo>
                        <a:pt x="2865" y="1181"/>
                        <a:pt x="2579" y="829"/>
                        <a:pt x="2367" y="690"/>
                      </a:cubicBezTo>
                      <a:cubicBezTo>
                        <a:pt x="2155" y="551"/>
                        <a:pt x="1882" y="413"/>
                        <a:pt x="1647" y="345"/>
                      </a:cubicBezTo>
                      <a:cubicBezTo>
                        <a:pt x="1412" y="277"/>
                        <a:pt x="1144" y="278"/>
                        <a:pt x="957" y="285"/>
                      </a:cubicBezTo>
                      <a:cubicBezTo>
                        <a:pt x="770" y="292"/>
                        <a:pt x="629" y="329"/>
                        <a:pt x="522" y="390"/>
                      </a:cubicBezTo>
                      <a:cubicBezTo>
                        <a:pt x="415" y="451"/>
                        <a:pt x="339" y="551"/>
                        <a:pt x="312" y="650"/>
                      </a:cubicBezTo>
                      <a:cubicBezTo>
                        <a:pt x="285" y="749"/>
                        <a:pt x="294" y="922"/>
                        <a:pt x="357" y="984"/>
                      </a:cubicBezTo>
                      <a:cubicBezTo>
                        <a:pt x="420" y="1046"/>
                        <a:pt x="618" y="1012"/>
                        <a:pt x="687" y="101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27" name="Arc 8"/>
              <p:cNvSpPr>
                <a:spLocks/>
              </p:cNvSpPr>
              <p:nvPr/>
            </p:nvSpPr>
            <p:spPr bwMode="auto">
              <a:xfrm rot="1316499" flipH="1" flipV="1">
                <a:off x="6624" y="1829"/>
                <a:ext cx="1620" cy="91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103"/>
                  <a:gd name="T2" fmla="*/ 18875 w 21600"/>
                  <a:gd name="T3" fmla="*/ 32103 h 32103"/>
                  <a:gd name="T4" fmla="*/ 0 w 21600"/>
                  <a:gd name="T5" fmla="*/ 21600 h 3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10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</a:path>
                  <a:path w="21600" h="3210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Arc 9"/>
              <p:cNvSpPr>
                <a:spLocks/>
              </p:cNvSpPr>
              <p:nvPr/>
            </p:nvSpPr>
            <p:spPr bwMode="auto">
              <a:xfrm rot="-9475995" flipH="1" flipV="1">
                <a:off x="8259" y="2159"/>
                <a:ext cx="1620" cy="91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103"/>
                  <a:gd name="T2" fmla="*/ 18875 w 21600"/>
                  <a:gd name="T3" fmla="*/ 32103 h 32103"/>
                  <a:gd name="T4" fmla="*/ 0 w 21600"/>
                  <a:gd name="T5" fmla="*/ 21600 h 3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10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</a:path>
                  <a:path w="21600" h="3210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32" name="Gruppieren 131"/>
          <p:cNvGrpSpPr/>
          <p:nvPr/>
        </p:nvGrpSpPr>
        <p:grpSpPr>
          <a:xfrm>
            <a:off x="4048959" y="2056970"/>
            <a:ext cx="4048765" cy="3767784"/>
            <a:chOff x="4039434" y="2866595"/>
            <a:chExt cx="4048765" cy="3767784"/>
          </a:xfrm>
        </p:grpSpPr>
        <p:sp>
          <p:nvSpPr>
            <p:cNvPr id="133" name="Line 5"/>
            <p:cNvSpPr>
              <a:spLocks noChangeShapeType="1"/>
            </p:cNvSpPr>
            <p:nvPr/>
          </p:nvSpPr>
          <p:spPr bwMode="auto">
            <a:xfrm flipV="1">
              <a:off x="4805751" y="2991559"/>
              <a:ext cx="373" cy="299887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Line 6"/>
            <p:cNvSpPr>
              <a:spLocks noChangeShapeType="1"/>
            </p:cNvSpPr>
            <p:nvPr/>
          </p:nvSpPr>
          <p:spPr bwMode="auto">
            <a:xfrm flipH="1">
              <a:off x="4805752" y="5989837"/>
              <a:ext cx="3253522" cy="59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cxnSp>
          <p:nvCxnSpPr>
            <p:cNvPr id="135" name="Gerade Verbindung 134"/>
            <p:cNvCxnSpPr/>
            <p:nvPr/>
          </p:nvCxnSpPr>
          <p:spPr bwMode="auto">
            <a:xfrm>
              <a:off x="5216587" y="5990429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Gerade Verbindung 135"/>
            <p:cNvCxnSpPr/>
            <p:nvPr/>
          </p:nvCxnSpPr>
          <p:spPr bwMode="auto">
            <a:xfrm>
              <a:off x="5627423" y="5990429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Gerade Verbindung 136"/>
            <p:cNvCxnSpPr/>
            <p:nvPr/>
          </p:nvCxnSpPr>
          <p:spPr bwMode="auto">
            <a:xfrm>
              <a:off x="6038258" y="5990429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Gerade Verbindung 137"/>
            <p:cNvCxnSpPr/>
            <p:nvPr/>
          </p:nvCxnSpPr>
          <p:spPr bwMode="auto">
            <a:xfrm>
              <a:off x="6449093" y="5990429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6859928" y="5990429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7681599" y="5990429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7270764" y="5990429"/>
              <a:ext cx="0" cy="41084"/>
            </a:xfrm>
            <a:prstGeom prst="line">
              <a:avLst/>
            </a:prstGeom>
            <a:solidFill>
              <a:srgbClr val="000000"/>
            </a:solidFill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42" name="Gruppieren 89"/>
            <p:cNvGrpSpPr/>
            <p:nvPr/>
          </p:nvGrpSpPr>
          <p:grpSpPr>
            <a:xfrm>
              <a:off x="4039434" y="3877094"/>
              <a:ext cx="766318" cy="1795855"/>
              <a:chOff x="-371680" y="1307947"/>
              <a:chExt cx="1343180" cy="3921303"/>
            </a:xfrm>
          </p:grpSpPr>
          <p:cxnSp>
            <p:nvCxnSpPr>
              <p:cNvPr id="158" name="Gerade Verbindung 157"/>
              <p:cNvCxnSpPr/>
              <p:nvPr/>
            </p:nvCxnSpPr>
            <p:spPr bwMode="auto">
              <a:xfrm>
                <a:off x="899490" y="23488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9" name="Gerade Verbindung 158"/>
              <p:cNvCxnSpPr/>
              <p:nvPr/>
            </p:nvCxnSpPr>
            <p:spPr bwMode="auto">
              <a:xfrm>
                <a:off x="899490" y="30689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Gerade Verbindung 159"/>
              <p:cNvCxnSpPr/>
              <p:nvPr/>
            </p:nvCxnSpPr>
            <p:spPr bwMode="auto">
              <a:xfrm>
                <a:off x="899490" y="37890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1" name="Gerade Verbindung 160"/>
              <p:cNvCxnSpPr/>
              <p:nvPr/>
            </p:nvCxnSpPr>
            <p:spPr bwMode="auto">
              <a:xfrm>
                <a:off x="899490" y="45091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Gerade Verbindung 161"/>
              <p:cNvCxnSpPr/>
              <p:nvPr/>
            </p:nvCxnSpPr>
            <p:spPr bwMode="auto">
              <a:xfrm>
                <a:off x="899490" y="52292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3" name="Text Box 4"/>
              <p:cNvSpPr txBox="1">
                <a:spLocks noChangeArrowheads="1"/>
              </p:cNvSpPr>
              <p:nvPr/>
            </p:nvSpPr>
            <p:spPr bwMode="auto">
              <a:xfrm>
                <a:off x="-231316" y="4229942"/>
                <a:ext cx="1130807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10</a:t>
                </a:r>
                <a:r>
                  <a:rPr kumimoji="0" lang="de-DE" sz="1400" b="0" i="0" u="none" strike="noStrike" kern="0" cap="none" spc="0" normalizeH="0" baseline="3000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6</a:t>
                </a:r>
              </a:p>
            </p:txBody>
          </p:sp>
          <p:sp>
            <p:nvSpPr>
              <p:cNvPr id="164" name="Text Box 4"/>
              <p:cNvSpPr txBox="1">
                <a:spLocks noChangeArrowheads="1"/>
              </p:cNvSpPr>
              <p:nvPr/>
            </p:nvSpPr>
            <p:spPr bwMode="auto">
              <a:xfrm>
                <a:off x="-132181" y="2789743"/>
                <a:ext cx="1031672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10</a:t>
                </a:r>
                <a:r>
                  <a:rPr kumimoji="0" lang="de-DE" sz="1400" b="0" i="0" u="none" strike="noStrike" kern="0" cap="none" spc="0" normalizeH="0" baseline="3000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8</a:t>
                </a:r>
              </a:p>
            </p:txBody>
          </p:sp>
          <p:sp>
            <p:nvSpPr>
              <p:cNvPr id="165" name="Text Box 4"/>
              <p:cNvSpPr txBox="1">
                <a:spLocks noChangeArrowheads="1"/>
              </p:cNvSpPr>
              <p:nvPr/>
            </p:nvSpPr>
            <p:spPr bwMode="auto">
              <a:xfrm>
                <a:off x="-371680" y="1307947"/>
                <a:ext cx="1242878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10</a:t>
                </a:r>
                <a:r>
                  <a:rPr kumimoji="0" lang="de-DE" sz="1400" b="0" i="0" u="none" strike="noStrike" kern="0" cap="none" spc="0" normalizeH="0" baseline="3000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10</a:t>
                </a:r>
              </a:p>
            </p:txBody>
          </p:sp>
          <p:cxnSp>
            <p:nvCxnSpPr>
              <p:cNvPr id="166" name="Gerade Verbindung 165"/>
              <p:cNvCxnSpPr/>
              <p:nvPr/>
            </p:nvCxnSpPr>
            <p:spPr bwMode="auto">
              <a:xfrm>
                <a:off x="899490" y="16287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3" name="Gruppieren 47"/>
            <p:cNvGrpSpPr/>
            <p:nvPr/>
          </p:nvGrpSpPr>
          <p:grpSpPr>
            <a:xfrm>
              <a:off x="4808104" y="2866595"/>
              <a:ext cx="377028" cy="549019"/>
              <a:chOff x="4279679" y="2821491"/>
              <a:chExt cx="660843" cy="962305"/>
            </a:xfrm>
          </p:grpSpPr>
          <p:sp>
            <p:nvSpPr>
              <p:cNvPr id="155" name="Rechteck 154"/>
              <p:cNvSpPr/>
              <p:nvPr/>
            </p:nvSpPr>
            <p:spPr>
              <a:xfrm>
                <a:off x="4279679" y="3244333"/>
                <a:ext cx="660843" cy="539463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L</a:t>
                </a:r>
                <a:r>
                  <a:rPr kumimoji="0" lang="de-DE" sz="1400" b="0" i="0" u="none" strike="noStrike" kern="0" cap="none" spc="0" normalizeH="0" baseline="-2500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ʘ</a:t>
                </a:r>
                <a:endPara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56" name="Gerade Verbindung 155"/>
              <p:cNvCxnSpPr/>
              <p:nvPr/>
            </p:nvCxnSpPr>
            <p:spPr bwMode="auto">
              <a:xfrm>
                <a:off x="4400550" y="3281363"/>
                <a:ext cx="290513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7" name="Rechteck 156"/>
              <p:cNvSpPr/>
              <p:nvPr/>
            </p:nvSpPr>
            <p:spPr>
              <a:xfrm>
                <a:off x="4286140" y="2821491"/>
                <a:ext cx="497878" cy="539462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L</a:t>
                </a:r>
              </a:p>
            </p:txBody>
          </p:sp>
        </p:grpSp>
        <p:sp>
          <p:nvSpPr>
            <p:cNvPr id="144" name="Text Box 4"/>
            <p:cNvSpPr txBox="1">
              <a:spLocks noChangeArrowheads="1"/>
            </p:cNvSpPr>
            <p:nvPr/>
          </p:nvSpPr>
          <p:spPr bwMode="auto">
            <a:xfrm>
              <a:off x="5740924" y="6069294"/>
              <a:ext cx="584462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100</a:t>
              </a:r>
            </a:p>
          </p:txBody>
        </p:sp>
        <p:sp>
          <p:nvSpPr>
            <p:cNvPr id="145" name="Text Box 4"/>
            <p:cNvSpPr txBox="1">
              <a:spLocks noChangeArrowheads="1"/>
            </p:cNvSpPr>
            <p:nvPr/>
          </p:nvSpPr>
          <p:spPr bwMode="auto">
            <a:xfrm>
              <a:off x="4972562" y="6082620"/>
              <a:ext cx="41014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30</a:t>
              </a:r>
            </a:p>
          </p:txBody>
        </p:sp>
        <p:sp>
          <p:nvSpPr>
            <p:cNvPr id="146" name="Text Box 4"/>
            <p:cNvSpPr txBox="1">
              <a:spLocks noChangeArrowheads="1"/>
            </p:cNvSpPr>
            <p:nvPr/>
          </p:nvSpPr>
          <p:spPr bwMode="auto">
            <a:xfrm>
              <a:off x="7371761" y="6087386"/>
              <a:ext cx="584462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1000</a:t>
              </a:r>
            </a:p>
          </p:txBody>
        </p:sp>
        <p:cxnSp>
          <p:nvCxnSpPr>
            <p:cNvPr id="147" name="Gerade Verbindung 146"/>
            <p:cNvCxnSpPr/>
            <p:nvPr/>
          </p:nvCxnSpPr>
          <p:spPr bwMode="auto">
            <a:xfrm flipV="1">
              <a:off x="5089320" y="3139126"/>
              <a:ext cx="2819769" cy="2099876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Text Box 4"/>
            <p:cNvSpPr txBox="1">
              <a:spLocks noChangeArrowheads="1"/>
            </p:cNvSpPr>
            <p:nvPr/>
          </p:nvSpPr>
          <p:spPr bwMode="auto">
            <a:xfrm>
              <a:off x="6617616" y="6075570"/>
              <a:ext cx="61274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300</a:t>
              </a:r>
            </a:p>
          </p:txBody>
        </p:sp>
        <p:grpSp>
          <p:nvGrpSpPr>
            <p:cNvPr id="149" name="Gruppieren 121"/>
            <p:cNvGrpSpPr/>
            <p:nvPr/>
          </p:nvGrpSpPr>
          <p:grpSpPr>
            <a:xfrm>
              <a:off x="4044198" y="3245132"/>
              <a:ext cx="761554" cy="471944"/>
              <a:chOff x="-363330" y="4198747"/>
              <a:chExt cx="1334830" cy="1030503"/>
            </a:xfrm>
          </p:grpSpPr>
          <p:cxnSp>
            <p:nvCxnSpPr>
              <p:cNvPr id="152" name="Gerade Verbindung 151"/>
              <p:cNvCxnSpPr/>
              <p:nvPr/>
            </p:nvCxnSpPr>
            <p:spPr bwMode="auto">
              <a:xfrm>
                <a:off x="899490" y="45091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Gerade Verbindung 152"/>
              <p:cNvCxnSpPr/>
              <p:nvPr/>
            </p:nvCxnSpPr>
            <p:spPr bwMode="auto">
              <a:xfrm>
                <a:off x="899490" y="5229250"/>
                <a:ext cx="72010" cy="0"/>
              </a:xfrm>
              <a:prstGeom prst="line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4" name="Text Box 4"/>
              <p:cNvSpPr txBox="1">
                <a:spLocks noChangeArrowheads="1"/>
              </p:cNvSpPr>
              <p:nvPr/>
            </p:nvSpPr>
            <p:spPr bwMode="auto">
              <a:xfrm>
                <a:off x="-363330" y="4198747"/>
                <a:ext cx="1279516" cy="6720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10</a:t>
                </a:r>
                <a:r>
                  <a:rPr kumimoji="0" lang="de-DE" sz="1400" b="0" i="0" u="none" strike="noStrike" kern="0" cap="none" spc="0" normalizeH="0" baseline="3000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12</a:t>
                </a:r>
              </a:p>
            </p:txBody>
          </p:sp>
        </p:grpSp>
        <p:sp>
          <p:nvSpPr>
            <p:cNvPr id="150" name="Rechteck 149"/>
            <p:cNvSpPr/>
            <p:nvPr/>
          </p:nvSpPr>
          <p:spPr>
            <a:xfrm>
              <a:off x="5067093" y="6326602"/>
              <a:ext cx="2823209" cy="307777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Rotationsgeschwindigkeit in km/s</a:t>
              </a:r>
            </a:p>
          </p:txBody>
        </p:sp>
        <p:sp>
          <p:nvSpPr>
            <p:cNvPr id="151" name="Textfeld 150"/>
            <p:cNvSpPr txBox="1"/>
            <p:nvPr/>
          </p:nvSpPr>
          <p:spPr>
            <a:xfrm rot="19378746">
              <a:off x="4977355" y="4204354"/>
              <a:ext cx="31108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Beobachtete </a:t>
              </a:r>
              <a:r>
                <a:rPr kumimoji="0" lang="de-DE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Tully</a:t>
              </a: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-Fischer-Relation</a:t>
              </a:r>
            </a:p>
          </p:txBody>
        </p:sp>
      </p:grpSp>
      <p:sp>
        <p:nvSpPr>
          <p:cNvPr id="167" name="Rechteck 166"/>
          <p:cNvSpPr/>
          <p:nvPr/>
        </p:nvSpPr>
        <p:spPr>
          <a:xfrm>
            <a:off x="2079328" y="2445708"/>
            <a:ext cx="1214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 ~ (v</a:t>
            </a:r>
            <a:r>
              <a:rPr kumimoji="0" lang="de-DE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max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)</a:t>
            </a:r>
            <a:r>
              <a:rPr kumimoji="0" lang="el-GR" sz="1800" b="0" i="0" u="none" strike="noStrike" kern="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β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612000" y="2859169"/>
            <a:ext cx="401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β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= 3,0 im B-Band	( 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λ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= 400 </a:t>
            </a:r>
            <a:r>
              <a:rPr kumimoji="0" lang="de-DE" sz="16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nm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)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β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= 3,2 im  I-Band 	( 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λ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= 800 </a:t>
            </a:r>
            <a:r>
              <a:rPr kumimoji="0" lang="de-DE" sz="16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nm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)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β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= 4,2 im H-Band 	( 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λ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= 1200nm)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22" grpId="0" uiExpand="1" build="p"/>
      <p:bldP spid="167" grpId="0" uiExpand="1"/>
      <p:bldP spid="168" grpId="0" uiExpan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Oval 22"/>
          <p:cNvSpPr>
            <a:spLocks noChangeAspect="1" noChangeArrowheads="1"/>
          </p:cNvSpPr>
          <p:nvPr/>
        </p:nvSpPr>
        <p:spPr bwMode="auto">
          <a:xfrm>
            <a:off x="-7827340" y="-4813200"/>
            <a:ext cx="16200007" cy="16200000"/>
          </a:xfrm>
          <a:prstGeom prst="ellipse">
            <a:avLst/>
          </a:prstGeom>
          <a:noFill/>
          <a:ln w="9525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" name="Gruppieren 396"/>
          <p:cNvGrpSpPr/>
          <p:nvPr/>
        </p:nvGrpSpPr>
        <p:grpSpPr>
          <a:xfrm>
            <a:off x="-7350869" y="-4336729"/>
            <a:ext cx="15247065" cy="15247059"/>
            <a:chOff x="-7350869" y="-3480563"/>
            <a:chExt cx="15247065" cy="15247059"/>
          </a:xfrm>
        </p:grpSpPr>
        <p:sp>
          <p:nvSpPr>
            <p:cNvPr id="398" name="Oval 19"/>
            <p:cNvSpPr>
              <a:spLocks noChangeAspect="1" noChangeArrowheads="1"/>
            </p:cNvSpPr>
            <p:nvPr/>
          </p:nvSpPr>
          <p:spPr bwMode="auto">
            <a:xfrm>
              <a:off x="-6397928" y="-2527622"/>
              <a:ext cx="13341182" cy="13341176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9" name="Oval 20"/>
            <p:cNvSpPr>
              <a:spLocks noChangeAspect="1" noChangeArrowheads="1"/>
            </p:cNvSpPr>
            <p:nvPr/>
          </p:nvSpPr>
          <p:spPr bwMode="auto">
            <a:xfrm>
              <a:off x="-6874398" y="-3004093"/>
              <a:ext cx="14294124" cy="1429411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0" name="Oval 21"/>
            <p:cNvSpPr>
              <a:spLocks noChangeAspect="1" noChangeArrowheads="1"/>
            </p:cNvSpPr>
            <p:nvPr/>
          </p:nvSpPr>
          <p:spPr bwMode="auto">
            <a:xfrm>
              <a:off x="-7350869" y="-3480563"/>
              <a:ext cx="15247065" cy="15247059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" name="Gruppieren 392"/>
          <p:cNvGrpSpPr/>
          <p:nvPr/>
        </p:nvGrpSpPr>
        <p:grpSpPr>
          <a:xfrm>
            <a:off x="-5921457" y="-2907318"/>
            <a:ext cx="12388241" cy="12388235"/>
            <a:chOff x="-5921457" y="-2051152"/>
            <a:chExt cx="12388241" cy="12388235"/>
          </a:xfrm>
        </p:grpSpPr>
        <p:sp>
          <p:nvSpPr>
            <p:cNvPr id="394" name="Oval 15"/>
            <p:cNvSpPr>
              <a:spLocks noChangeAspect="1" noChangeArrowheads="1"/>
            </p:cNvSpPr>
            <p:nvPr/>
          </p:nvSpPr>
          <p:spPr bwMode="auto">
            <a:xfrm>
              <a:off x="-4968515" y="-1098210"/>
              <a:ext cx="10482357" cy="10482353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5" name="Oval 17"/>
            <p:cNvSpPr>
              <a:spLocks noChangeAspect="1" noChangeArrowheads="1"/>
            </p:cNvSpPr>
            <p:nvPr/>
          </p:nvSpPr>
          <p:spPr bwMode="auto">
            <a:xfrm>
              <a:off x="-5444986" y="-1574681"/>
              <a:ext cx="11435299" cy="1143529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6" name="Oval 18"/>
            <p:cNvSpPr>
              <a:spLocks noChangeAspect="1" noChangeArrowheads="1"/>
            </p:cNvSpPr>
            <p:nvPr/>
          </p:nvSpPr>
          <p:spPr bwMode="auto">
            <a:xfrm>
              <a:off x="-5921457" y="-2051152"/>
              <a:ext cx="12388241" cy="1238823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" name="Gruppieren 388"/>
          <p:cNvGrpSpPr/>
          <p:nvPr/>
        </p:nvGrpSpPr>
        <p:grpSpPr>
          <a:xfrm>
            <a:off x="-4492044" y="-1477906"/>
            <a:ext cx="9529416" cy="9529412"/>
            <a:chOff x="-4492044" y="-621740"/>
            <a:chExt cx="9529416" cy="9529412"/>
          </a:xfrm>
        </p:grpSpPr>
        <p:sp>
          <p:nvSpPr>
            <p:cNvPr id="390" name="Oval 12"/>
            <p:cNvSpPr>
              <a:spLocks noChangeAspect="1" noChangeArrowheads="1"/>
            </p:cNvSpPr>
            <p:nvPr/>
          </p:nvSpPr>
          <p:spPr bwMode="auto">
            <a:xfrm>
              <a:off x="-4015574" y="-145269"/>
              <a:ext cx="8576474" cy="857647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1" name="Oval 13"/>
            <p:cNvSpPr>
              <a:spLocks noChangeAspect="1" noChangeArrowheads="1"/>
            </p:cNvSpPr>
            <p:nvPr/>
          </p:nvSpPr>
          <p:spPr bwMode="auto">
            <a:xfrm>
              <a:off x="-3539103" y="331201"/>
              <a:ext cx="7623533" cy="7623529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2" name="Oval 16"/>
            <p:cNvSpPr>
              <a:spLocks noChangeAspect="1" noChangeArrowheads="1"/>
            </p:cNvSpPr>
            <p:nvPr/>
          </p:nvSpPr>
          <p:spPr bwMode="auto">
            <a:xfrm>
              <a:off x="-4492044" y="-621740"/>
              <a:ext cx="9529416" cy="9529412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" name="Gruppieren 384"/>
          <p:cNvGrpSpPr/>
          <p:nvPr/>
        </p:nvGrpSpPr>
        <p:grpSpPr>
          <a:xfrm>
            <a:off x="-3062632" y="-48494"/>
            <a:ext cx="6670591" cy="6670588"/>
            <a:chOff x="-3062632" y="807672"/>
            <a:chExt cx="6670591" cy="6670588"/>
          </a:xfrm>
        </p:grpSpPr>
        <p:sp>
          <p:nvSpPr>
            <p:cNvPr id="386" name="Oval 10"/>
            <p:cNvSpPr>
              <a:spLocks noChangeAspect="1" noChangeArrowheads="1"/>
            </p:cNvSpPr>
            <p:nvPr/>
          </p:nvSpPr>
          <p:spPr bwMode="auto">
            <a:xfrm>
              <a:off x="-2109690" y="1760613"/>
              <a:ext cx="4764708" cy="479993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7" name="Oval 11"/>
            <p:cNvSpPr>
              <a:spLocks noChangeAspect="1" noChangeArrowheads="1"/>
            </p:cNvSpPr>
            <p:nvPr/>
          </p:nvSpPr>
          <p:spPr bwMode="auto">
            <a:xfrm>
              <a:off x="-2586161" y="1284142"/>
              <a:ext cx="5717650" cy="5717647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8" name="Oval 14"/>
            <p:cNvSpPr>
              <a:spLocks noChangeAspect="1" noChangeArrowheads="1"/>
            </p:cNvSpPr>
            <p:nvPr/>
          </p:nvSpPr>
          <p:spPr bwMode="auto">
            <a:xfrm>
              <a:off x="-3062632" y="807672"/>
              <a:ext cx="6670591" cy="6670588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6" name="Gruppieren 379"/>
          <p:cNvGrpSpPr/>
          <p:nvPr/>
        </p:nvGrpSpPr>
        <p:grpSpPr>
          <a:xfrm>
            <a:off x="-1633220" y="1380918"/>
            <a:ext cx="3811766" cy="3811765"/>
            <a:chOff x="-1633220" y="2237084"/>
            <a:chExt cx="3811766" cy="3811765"/>
          </a:xfrm>
        </p:grpSpPr>
        <p:sp>
          <p:nvSpPr>
            <p:cNvPr id="381" name="Oval 6"/>
            <p:cNvSpPr>
              <a:spLocks noChangeAspect="1" noChangeArrowheads="1"/>
            </p:cNvSpPr>
            <p:nvPr/>
          </p:nvSpPr>
          <p:spPr bwMode="auto">
            <a:xfrm>
              <a:off x="-203807" y="3666495"/>
              <a:ext cx="952942" cy="95294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2" name="Oval 7"/>
            <p:cNvSpPr>
              <a:spLocks noChangeAspect="1" noChangeArrowheads="1"/>
            </p:cNvSpPr>
            <p:nvPr/>
          </p:nvSpPr>
          <p:spPr bwMode="auto">
            <a:xfrm>
              <a:off x="-680278" y="3190025"/>
              <a:ext cx="1905883" cy="1905882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3" name="Oval 8"/>
            <p:cNvSpPr>
              <a:spLocks noChangeAspect="1" noChangeArrowheads="1"/>
            </p:cNvSpPr>
            <p:nvPr/>
          </p:nvSpPr>
          <p:spPr bwMode="auto">
            <a:xfrm>
              <a:off x="-1156749" y="2713554"/>
              <a:ext cx="2858825" cy="285882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4" name="Oval 9"/>
            <p:cNvSpPr>
              <a:spLocks noChangeAspect="1" noChangeArrowheads="1"/>
            </p:cNvSpPr>
            <p:nvPr/>
          </p:nvSpPr>
          <p:spPr bwMode="auto">
            <a:xfrm>
              <a:off x="-1633220" y="2237084"/>
              <a:ext cx="3811766" cy="381176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47" name="Freeform 23"/>
          <p:cNvSpPr>
            <a:spLocks/>
          </p:cNvSpPr>
          <p:nvPr/>
        </p:nvSpPr>
        <p:spPr bwMode="auto">
          <a:xfrm>
            <a:off x="-4920378" y="2030289"/>
            <a:ext cx="14430138" cy="7222203"/>
          </a:xfrm>
          <a:custGeom>
            <a:avLst/>
            <a:gdLst/>
            <a:ahLst/>
            <a:cxnLst>
              <a:cxn ang="0">
                <a:pos x="0" y="7590"/>
              </a:cxn>
              <a:cxn ang="0">
                <a:pos x="15165" y="7575"/>
              </a:cxn>
              <a:cxn ang="0">
                <a:pos x="15075" y="4035"/>
              </a:cxn>
              <a:cxn ang="0">
                <a:pos x="765" y="0"/>
              </a:cxn>
              <a:cxn ang="0">
                <a:pos x="0" y="7590"/>
              </a:cxn>
            </a:cxnLst>
            <a:rect l="0" t="0" r="r" b="b"/>
            <a:pathLst>
              <a:path w="15165" h="7590">
                <a:moveTo>
                  <a:pt x="0" y="7590"/>
                </a:moveTo>
                <a:lnTo>
                  <a:pt x="15165" y="7575"/>
                </a:lnTo>
                <a:lnTo>
                  <a:pt x="15075" y="4035"/>
                </a:lnTo>
                <a:lnTo>
                  <a:pt x="765" y="0"/>
                </a:lnTo>
                <a:lnTo>
                  <a:pt x="0" y="75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-4634916" y="-2123191"/>
            <a:ext cx="13567090" cy="6808282"/>
          </a:xfrm>
          <a:custGeom>
            <a:avLst/>
            <a:gdLst/>
            <a:ahLst/>
            <a:cxnLst>
              <a:cxn ang="0">
                <a:pos x="0" y="7155"/>
              </a:cxn>
              <a:cxn ang="0">
                <a:pos x="14258" y="3128"/>
              </a:cxn>
              <a:cxn ang="0">
                <a:pos x="14220" y="0"/>
              </a:cxn>
              <a:cxn ang="0">
                <a:pos x="0" y="15"/>
              </a:cxn>
              <a:cxn ang="0">
                <a:pos x="0" y="7155"/>
              </a:cxn>
            </a:cxnLst>
            <a:rect l="0" t="0" r="r" b="b"/>
            <a:pathLst>
              <a:path w="14258" h="7155">
                <a:moveTo>
                  <a:pt x="0" y="7155"/>
                </a:moveTo>
                <a:lnTo>
                  <a:pt x="14258" y="3128"/>
                </a:lnTo>
                <a:lnTo>
                  <a:pt x="14220" y="0"/>
                </a:lnTo>
                <a:lnTo>
                  <a:pt x="0" y="15"/>
                </a:lnTo>
                <a:lnTo>
                  <a:pt x="0" y="715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 rot="20659014">
            <a:off x="1141897" y="2935205"/>
            <a:ext cx="978185" cy="147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Sonnensystem</a:t>
            </a:r>
          </a:p>
        </p:txBody>
      </p:sp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 rot="20659014">
            <a:off x="3514092" y="2209179"/>
            <a:ext cx="1375930" cy="161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Nahegelegene Sterne</a:t>
            </a:r>
          </a:p>
        </p:txBody>
      </p: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 rot="20659014">
            <a:off x="5130762" y="1853302"/>
            <a:ext cx="849727" cy="1189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Milchstraße</a:t>
            </a:r>
          </a:p>
        </p:txBody>
      </p:sp>
      <p:sp>
        <p:nvSpPr>
          <p:cNvPr id="1053" name="WordArt 29"/>
          <p:cNvSpPr>
            <a:spLocks noChangeArrowheads="1" noChangeShapeType="1" noTextEdit="1"/>
          </p:cNvSpPr>
          <p:nvPr/>
        </p:nvSpPr>
        <p:spPr bwMode="auto">
          <a:xfrm rot="20659014">
            <a:off x="6490516" y="1461267"/>
            <a:ext cx="946784" cy="115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 Galaxien</a:t>
            </a:r>
          </a:p>
        </p:txBody>
      </p:sp>
      <p:sp>
        <p:nvSpPr>
          <p:cNvPr id="1054" name="WordArt 30"/>
          <p:cNvSpPr>
            <a:spLocks noChangeArrowheads="1" noChangeShapeType="1" noTextEdit="1"/>
          </p:cNvSpPr>
          <p:nvPr/>
        </p:nvSpPr>
        <p:spPr bwMode="auto">
          <a:xfrm rot="20659014">
            <a:off x="7669477" y="1133937"/>
            <a:ext cx="946784" cy="1275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Ferne Galaxien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7156595" y="811364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9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5786374" y="1211012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4416154" y="1610659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174391" y="1996033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661439" y="2367135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-3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Grafik 43" descr="Die Erd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617" y="3117860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ext Box 37"/>
          <p:cNvSpPr txBox="1">
            <a:spLocks noChangeArrowheads="1"/>
          </p:cNvSpPr>
          <p:nvPr/>
        </p:nvSpPr>
        <p:spPr bwMode="auto">
          <a:xfrm>
            <a:off x="876417" y="3178800"/>
            <a:ext cx="1368318" cy="2930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Laufzeit</a:t>
            </a:r>
          </a:p>
        </p:txBody>
      </p:sp>
      <p:pic>
        <p:nvPicPr>
          <p:cNvPr id="212" name="Grafik 211"/>
          <p:cNvPicPr/>
          <p:nvPr/>
        </p:nvPicPr>
        <p:blipFill>
          <a:blip r:embed="rId4" cstate="print">
            <a:lum bright="83000" contrast="100000"/>
          </a:blip>
          <a:srcRect l="26750" t="8209" r="29238" b="11940"/>
          <a:stretch>
            <a:fillRect/>
          </a:stretch>
        </p:blipFill>
        <p:spPr bwMode="auto">
          <a:xfrm>
            <a:off x="2877953" y="2714806"/>
            <a:ext cx="616017" cy="67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222"/>
          <p:cNvGrpSpPr/>
          <p:nvPr/>
        </p:nvGrpSpPr>
        <p:grpSpPr>
          <a:xfrm>
            <a:off x="3668427" y="2373068"/>
            <a:ext cx="1227755" cy="2025123"/>
            <a:chOff x="3668427" y="3229234"/>
            <a:chExt cx="1227755" cy="2025123"/>
          </a:xfrm>
          <a:solidFill>
            <a:schemeClr val="tx1"/>
          </a:solidFill>
        </p:grpSpPr>
        <p:sp>
          <p:nvSpPr>
            <p:cNvPr id="224" name="Ellipse 223"/>
            <p:cNvSpPr>
              <a:spLocks noChangeAspect="1"/>
            </p:cNvSpPr>
            <p:nvPr/>
          </p:nvSpPr>
          <p:spPr bwMode="auto">
            <a:xfrm>
              <a:off x="3699943" y="34939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Ellipse 224"/>
            <p:cNvSpPr>
              <a:spLocks noChangeAspect="1"/>
            </p:cNvSpPr>
            <p:nvPr/>
          </p:nvSpPr>
          <p:spPr bwMode="auto">
            <a:xfrm>
              <a:off x="4204210" y="383435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Ellipse 225"/>
            <p:cNvSpPr>
              <a:spLocks noChangeAspect="1"/>
            </p:cNvSpPr>
            <p:nvPr/>
          </p:nvSpPr>
          <p:spPr bwMode="auto">
            <a:xfrm>
              <a:off x="3917407" y="359482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7" name="Ellipse 226"/>
            <p:cNvSpPr>
              <a:spLocks noChangeAspect="1"/>
            </p:cNvSpPr>
            <p:nvPr/>
          </p:nvSpPr>
          <p:spPr bwMode="auto">
            <a:xfrm>
              <a:off x="3718853" y="382174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8" name="Ellipse 227"/>
            <p:cNvSpPr>
              <a:spLocks noChangeAspect="1"/>
            </p:cNvSpPr>
            <p:nvPr/>
          </p:nvSpPr>
          <p:spPr bwMode="auto">
            <a:xfrm>
              <a:off x="3753522" y="411799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Ellipse 228"/>
            <p:cNvSpPr>
              <a:spLocks noChangeAspect="1"/>
            </p:cNvSpPr>
            <p:nvPr/>
          </p:nvSpPr>
          <p:spPr bwMode="auto">
            <a:xfrm>
              <a:off x="4156934" y="336160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Ellipse 229"/>
            <p:cNvSpPr>
              <a:spLocks noChangeAspect="1"/>
            </p:cNvSpPr>
            <p:nvPr/>
          </p:nvSpPr>
          <p:spPr bwMode="auto">
            <a:xfrm>
              <a:off x="4289302" y="367361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Ellipse 230"/>
            <p:cNvSpPr>
              <a:spLocks noChangeAspect="1"/>
            </p:cNvSpPr>
            <p:nvPr/>
          </p:nvSpPr>
          <p:spPr bwMode="auto">
            <a:xfrm>
              <a:off x="4557194" y="323868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Ellipse 231"/>
            <p:cNvSpPr>
              <a:spLocks noChangeAspect="1"/>
            </p:cNvSpPr>
            <p:nvPr/>
          </p:nvSpPr>
          <p:spPr bwMode="auto">
            <a:xfrm>
              <a:off x="4579255" y="35160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Ellipse 232"/>
            <p:cNvSpPr>
              <a:spLocks noChangeAspect="1"/>
            </p:cNvSpPr>
            <p:nvPr/>
          </p:nvSpPr>
          <p:spPr bwMode="auto">
            <a:xfrm>
              <a:off x="4799871" y="32292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Ellipse 233"/>
            <p:cNvSpPr>
              <a:spLocks noChangeAspect="1"/>
            </p:cNvSpPr>
            <p:nvPr/>
          </p:nvSpPr>
          <p:spPr bwMode="auto">
            <a:xfrm>
              <a:off x="4837691" y="364525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5" name="Ellipse 234"/>
            <p:cNvSpPr>
              <a:spLocks noChangeAspect="1"/>
            </p:cNvSpPr>
            <p:nvPr/>
          </p:nvSpPr>
          <p:spPr bwMode="auto">
            <a:xfrm>
              <a:off x="4676956" y="387532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6" name="Ellipse 235"/>
            <p:cNvSpPr>
              <a:spLocks noChangeAspect="1"/>
            </p:cNvSpPr>
            <p:nvPr/>
          </p:nvSpPr>
          <p:spPr bwMode="auto">
            <a:xfrm>
              <a:off x="4100205" y="470420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Ellipse 236"/>
            <p:cNvSpPr>
              <a:spLocks noChangeAspect="1"/>
            </p:cNvSpPr>
            <p:nvPr/>
          </p:nvSpPr>
          <p:spPr bwMode="auto">
            <a:xfrm>
              <a:off x="4342882" y="46947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Ellipse 237"/>
            <p:cNvSpPr>
              <a:spLocks noChangeAspect="1"/>
            </p:cNvSpPr>
            <p:nvPr/>
          </p:nvSpPr>
          <p:spPr bwMode="auto">
            <a:xfrm>
              <a:off x="4191602" y="48901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Ellipse 238"/>
            <p:cNvSpPr>
              <a:spLocks noChangeAspect="1"/>
            </p:cNvSpPr>
            <p:nvPr/>
          </p:nvSpPr>
          <p:spPr bwMode="auto">
            <a:xfrm>
              <a:off x="4330276" y="510131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0" name="Ellipse 239"/>
            <p:cNvSpPr>
              <a:spLocks noChangeAspect="1"/>
            </p:cNvSpPr>
            <p:nvPr/>
          </p:nvSpPr>
          <p:spPr bwMode="auto">
            <a:xfrm>
              <a:off x="3923712" y="481766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Ellipse 240"/>
            <p:cNvSpPr>
              <a:spLocks noChangeAspect="1"/>
            </p:cNvSpPr>
            <p:nvPr/>
          </p:nvSpPr>
          <p:spPr bwMode="auto">
            <a:xfrm>
              <a:off x="3725157" y="485548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2" name="Ellipse 241"/>
            <p:cNvSpPr>
              <a:spLocks noChangeAspect="1"/>
            </p:cNvSpPr>
            <p:nvPr/>
          </p:nvSpPr>
          <p:spPr bwMode="auto">
            <a:xfrm>
              <a:off x="3832313" y="467584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3" name="Ellipse 242"/>
            <p:cNvSpPr>
              <a:spLocks noChangeAspect="1"/>
            </p:cNvSpPr>
            <p:nvPr/>
          </p:nvSpPr>
          <p:spPr bwMode="auto">
            <a:xfrm>
              <a:off x="3668427" y="497209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4" name="Ellipse 243"/>
            <p:cNvSpPr>
              <a:spLocks noChangeAspect="1"/>
            </p:cNvSpPr>
            <p:nvPr/>
          </p:nvSpPr>
          <p:spPr bwMode="auto">
            <a:xfrm>
              <a:off x="3838617" y="505719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5" name="Ellipse 244"/>
            <p:cNvSpPr>
              <a:spLocks noChangeAspect="1"/>
            </p:cNvSpPr>
            <p:nvPr/>
          </p:nvSpPr>
          <p:spPr bwMode="auto">
            <a:xfrm>
              <a:off x="4645440" y="468529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6" name="Ellipse 245"/>
            <p:cNvSpPr>
              <a:spLocks noChangeAspect="1"/>
            </p:cNvSpPr>
            <p:nvPr/>
          </p:nvSpPr>
          <p:spPr bwMode="auto">
            <a:xfrm>
              <a:off x="4642288" y="49815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7" name="Ellipse 246"/>
            <p:cNvSpPr>
              <a:spLocks noChangeAspect="1"/>
            </p:cNvSpPr>
            <p:nvPr/>
          </p:nvSpPr>
          <p:spPr bwMode="auto">
            <a:xfrm>
              <a:off x="4872358" y="489330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8" name="Ellipse 247"/>
            <p:cNvSpPr>
              <a:spLocks noChangeAspect="1"/>
            </p:cNvSpPr>
            <p:nvPr/>
          </p:nvSpPr>
          <p:spPr bwMode="auto">
            <a:xfrm>
              <a:off x="4052928" y="512652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9" name="Ellipse 248"/>
            <p:cNvSpPr>
              <a:spLocks noChangeAspect="1"/>
            </p:cNvSpPr>
            <p:nvPr/>
          </p:nvSpPr>
          <p:spPr bwMode="auto">
            <a:xfrm>
              <a:off x="4557193" y="52305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0" name="Ellipse 249"/>
            <p:cNvSpPr>
              <a:spLocks noChangeAspect="1"/>
            </p:cNvSpPr>
            <p:nvPr/>
          </p:nvSpPr>
          <p:spPr bwMode="auto">
            <a:xfrm>
              <a:off x="3968394" y="419307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1" name="Ellipse 250"/>
            <p:cNvSpPr>
              <a:spLocks noChangeAspect="1"/>
            </p:cNvSpPr>
            <p:nvPr/>
          </p:nvSpPr>
          <p:spPr bwMode="auto">
            <a:xfrm>
              <a:off x="3786720" y="442125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2" name="Ellipse 251"/>
            <p:cNvSpPr>
              <a:spLocks noChangeAspect="1"/>
            </p:cNvSpPr>
            <p:nvPr/>
          </p:nvSpPr>
          <p:spPr bwMode="auto">
            <a:xfrm>
              <a:off x="4309683" y="425793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3" name="Ellipse 252"/>
            <p:cNvSpPr>
              <a:spLocks noChangeAspect="1"/>
            </p:cNvSpPr>
            <p:nvPr/>
          </p:nvSpPr>
          <p:spPr bwMode="auto">
            <a:xfrm>
              <a:off x="4413689" y="401210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4" name="Ellipse 253"/>
            <p:cNvSpPr>
              <a:spLocks noChangeAspect="1"/>
            </p:cNvSpPr>
            <p:nvPr/>
          </p:nvSpPr>
          <p:spPr bwMode="auto">
            <a:xfrm>
              <a:off x="4815420" y="44069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5" name="Ellipse 254"/>
            <p:cNvSpPr>
              <a:spLocks noChangeAspect="1"/>
            </p:cNvSpPr>
            <p:nvPr/>
          </p:nvSpPr>
          <p:spPr bwMode="auto">
            <a:xfrm>
              <a:off x="4791117" y="412633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Ellipse 255"/>
            <p:cNvSpPr>
              <a:spLocks noChangeAspect="1"/>
            </p:cNvSpPr>
            <p:nvPr/>
          </p:nvSpPr>
          <p:spPr bwMode="auto">
            <a:xfrm>
              <a:off x="4410537" y="442496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Ellipse 256"/>
            <p:cNvSpPr>
              <a:spLocks noChangeAspect="1"/>
            </p:cNvSpPr>
            <p:nvPr/>
          </p:nvSpPr>
          <p:spPr bwMode="auto">
            <a:xfrm>
              <a:off x="4580727" y="451006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uppieren 258"/>
          <p:cNvGrpSpPr/>
          <p:nvPr/>
        </p:nvGrpSpPr>
        <p:grpSpPr>
          <a:xfrm>
            <a:off x="4985819" y="1957047"/>
            <a:ext cx="1386809" cy="2825647"/>
            <a:chOff x="4985819" y="2813213"/>
            <a:chExt cx="1386809" cy="2825647"/>
          </a:xfrm>
          <a:solidFill>
            <a:schemeClr val="tx1"/>
          </a:solidFill>
        </p:grpSpPr>
        <p:sp>
          <p:nvSpPr>
            <p:cNvPr id="260" name="Ellipse 259"/>
            <p:cNvSpPr>
              <a:spLocks noChangeAspect="1"/>
            </p:cNvSpPr>
            <p:nvPr/>
          </p:nvSpPr>
          <p:spPr bwMode="auto">
            <a:xfrm>
              <a:off x="5184374" y="469159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1" name="Ellipse 260"/>
            <p:cNvSpPr>
              <a:spLocks noChangeAspect="1"/>
            </p:cNvSpPr>
            <p:nvPr/>
          </p:nvSpPr>
          <p:spPr bwMode="auto">
            <a:xfrm>
              <a:off x="5004729" y="30590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2" name="Ellipse 261"/>
            <p:cNvSpPr>
              <a:spLocks noChangeAspect="1"/>
            </p:cNvSpPr>
            <p:nvPr/>
          </p:nvSpPr>
          <p:spPr bwMode="auto">
            <a:xfrm>
              <a:off x="5278923" y="345930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3" name="Ellipse 262"/>
            <p:cNvSpPr>
              <a:spLocks noChangeAspect="1"/>
            </p:cNvSpPr>
            <p:nvPr/>
          </p:nvSpPr>
          <p:spPr bwMode="auto">
            <a:xfrm>
              <a:off x="5247406" y="304959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4" name="Ellipse 263"/>
            <p:cNvSpPr>
              <a:spLocks noChangeAspect="1"/>
            </p:cNvSpPr>
            <p:nvPr/>
          </p:nvSpPr>
          <p:spPr bwMode="auto">
            <a:xfrm>
              <a:off x="5083520" y="33458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5" name="Ellipse 264"/>
            <p:cNvSpPr>
              <a:spLocks noChangeAspect="1"/>
            </p:cNvSpPr>
            <p:nvPr/>
          </p:nvSpPr>
          <p:spPr bwMode="auto">
            <a:xfrm>
              <a:off x="5152857" y="379653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6" name="Ellipse 265"/>
            <p:cNvSpPr>
              <a:spLocks noChangeAspect="1"/>
            </p:cNvSpPr>
            <p:nvPr/>
          </p:nvSpPr>
          <p:spPr bwMode="auto">
            <a:xfrm>
              <a:off x="5581480" y="304643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7" name="Ellipse 266"/>
            <p:cNvSpPr>
              <a:spLocks noChangeAspect="1"/>
            </p:cNvSpPr>
            <p:nvPr/>
          </p:nvSpPr>
          <p:spPr bwMode="auto">
            <a:xfrm>
              <a:off x="5764277" y="362634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8" name="Ellipse 267"/>
            <p:cNvSpPr>
              <a:spLocks noChangeAspect="1"/>
            </p:cNvSpPr>
            <p:nvPr/>
          </p:nvSpPr>
          <p:spPr bwMode="auto">
            <a:xfrm>
              <a:off x="5631907" y="335845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9" name="Ellipse 268"/>
            <p:cNvSpPr>
              <a:spLocks noChangeAspect="1"/>
            </p:cNvSpPr>
            <p:nvPr/>
          </p:nvSpPr>
          <p:spPr bwMode="auto">
            <a:xfrm>
              <a:off x="5647666" y="387532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0" name="Ellipse 269"/>
            <p:cNvSpPr>
              <a:spLocks noChangeAspect="1"/>
            </p:cNvSpPr>
            <p:nvPr/>
          </p:nvSpPr>
          <p:spPr bwMode="auto">
            <a:xfrm>
              <a:off x="5811552" y="379653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1" name="Ellipse 270"/>
            <p:cNvSpPr>
              <a:spLocks noChangeAspect="1"/>
            </p:cNvSpPr>
            <p:nvPr/>
          </p:nvSpPr>
          <p:spPr bwMode="auto">
            <a:xfrm>
              <a:off x="5928163" y="284157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2" name="Ellipse 271"/>
            <p:cNvSpPr>
              <a:spLocks noChangeAspect="1"/>
            </p:cNvSpPr>
            <p:nvPr/>
          </p:nvSpPr>
          <p:spPr bwMode="auto">
            <a:xfrm>
              <a:off x="6148778" y="281321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3" name="Ellipse 272"/>
            <p:cNvSpPr>
              <a:spLocks noChangeAspect="1"/>
            </p:cNvSpPr>
            <p:nvPr/>
          </p:nvSpPr>
          <p:spPr bwMode="auto">
            <a:xfrm>
              <a:off x="5984892" y="301807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4" name="Ellipse 273"/>
            <p:cNvSpPr>
              <a:spLocks noChangeAspect="1"/>
            </p:cNvSpPr>
            <p:nvPr/>
          </p:nvSpPr>
          <p:spPr bwMode="auto">
            <a:xfrm>
              <a:off x="6038470" y="355070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5" name="Ellipse 274"/>
            <p:cNvSpPr>
              <a:spLocks noChangeAspect="1"/>
            </p:cNvSpPr>
            <p:nvPr/>
          </p:nvSpPr>
          <p:spPr bwMode="auto">
            <a:xfrm>
              <a:off x="6252784" y="298970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6" name="Ellipse 275"/>
            <p:cNvSpPr>
              <a:spLocks noChangeAspect="1"/>
            </p:cNvSpPr>
            <p:nvPr/>
          </p:nvSpPr>
          <p:spPr bwMode="auto">
            <a:xfrm>
              <a:off x="6142476" y="330487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7" name="Ellipse 276"/>
            <p:cNvSpPr>
              <a:spLocks noChangeAspect="1"/>
            </p:cNvSpPr>
            <p:nvPr/>
          </p:nvSpPr>
          <p:spPr bwMode="auto">
            <a:xfrm>
              <a:off x="6237026" y="357591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8" name="Ellipse 277"/>
            <p:cNvSpPr>
              <a:spLocks noChangeAspect="1"/>
            </p:cNvSpPr>
            <p:nvPr/>
          </p:nvSpPr>
          <p:spPr bwMode="auto">
            <a:xfrm>
              <a:off x="6303210" y="342148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9" name="Ellipse 278"/>
            <p:cNvSpPr>
              <a:spLocks noChangeAspect="1"/>
            </p:cNvSpPr>
            <p:nvPr/>
          </p:nvSpPr>
          <p:spPr bwMode="auto">
            <a:xfrm>
              <a:off x="6139324" y="371773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0" name="Ellipse 279"/>
            <p:cNvSpPr>
              <a:spLocks noChangeAspect="1"/>
            </p:cNvSpPr>
            <p:nvPr/>
          </p:nvSpPr>
          <p:spPr bwMode="auto">
            <a:xfrm>
              <a:off x="6309514" y="38028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1" name="Ellipse 280"/>
            <p:cNvSpPr>
              <a:spLocks noChangeAspect="1"/>
            </p:cNvSpPr>
            <p:nvPr/>
          </p:nvSpPr>
          <p:spPr bwMode="auto">
            <a:xfrm>
              <a:off x="5026790" y="487439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2" name="Ellipse 281"/>
            <p:cNvSpPr>
              <a:spLocks noChangeAspect="1"/>
            </p:cNvSpPr>
            <p:nvPr/>
          </p:nvSpPr>
          <p:spPr bwMode="auto">
            <a:xfrm>
              <a:off x="5219041" y="541963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3" name="Ellipse 282"/>
            <p:cNvSpPr>
              <a:spLocks noChangeAspect="1"/>
            </p:cNvSpPr>
            <p:nvPr/>
          </p:nvSpPr>
          <p:spPr bwMode="auto">
            <a:xfrm>
              <a:off x="5329349" y="492167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4" name="Ellipse 283"/>
            <p:cNvSpPr>
              <a:spLocks noChangeAspect="1"/>
            </p:cNvSpPr>
            <p:nvPr/>
          </p:nvSpPr>
          <p:spPr bwMode="auto">
            <a:xfrm>
              <a:off x="4985819" y="531877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5" name="Ellipse 284"/>
            <p:cNvSpPr>
              <a:spLocks noChangeAspect="1"/>
            </p:cNvSpPr>
            <p:nvPr/>
          </p:nvSpPr>
          <p:spPr bwMode="auto">
            <a:xfrm>
              <a:off x="5285227" y="514228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6" name="Ellipse 285"/>
            <p:cNvSpPr>
              <a:spLocks noChangeAspect="1"/>
            </p:cNvSpPr>
            <p:nvPr/>
          </p:nvSpPr>
          <p:spPr bwMode="auto">
            <a:xfrm>
              <a:off x="5594087" y="479560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7" name="Ellipse 286"/>
            <p:cNvSpPr>
              <a:spLocks noChangeAspect="1"/>
            </p:cNvSpPr>
            <p:nvPr/>
          </p:nvSpPr>
          <p:spPr bwMode="auto">
            <a:xfrm>
              <a:off x="5861979" y="477669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8" name="Ellipse 287"/>
            <p:cNvSpPr>
              <a:spLocks noChangeAspect="1"/>
            </p:cNvSpPr>
            <p:nvPr/>
          </p:nvSpPr>
          <p:spPr bwMode="auto">
            <a:xfrm>
              <a:off x="5568874" y="490276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9" name="Ellipse 288"/>
            <p:cNvSpPr>
              <a:spLocks noChangeAspect="1"/>
            </p:cNvSpPr>
            <p:nvPr/>
          </p:nvSpPr>
          <p:spPr bwMode="auto">
            <a:xfrm>
              <a:off x="5531055" y="519271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0" name="Ellipse 289"/>
            <p:cNvSpPr>
              <a:spLocks noChangeAspect="1"/>
            </p:cNvSpPr>
            <p:nvPr/>
          </p:nvSpPr>
          <p:spPr bwMode="auto">
            <a:xfrm>
              <a:off x="5622453" y="547321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1" name="Ellipse 290"/>
            <p:cNvSpPr>
              <a:spLocks noChangeAspect="1"/>
            </p:cNvSpPr>
            <p:nvPr/>
          </p:nvSpPr>
          <p:spPr bwMode="auto">
            <a:xfrm>
              <a:off x="6348804" y="451861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2" name="Ellipse 291"/>
            <p:cNvSpPr>
              <a:spLocks noChangeAspect="1"/>
            </p:cNvSpPr>
            <p:nvPr/>
          </p:nvSpPr>
          <p:spPr bwMode="auto">
            <a:xfrm>
              <a:off x="6277998" y="49815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3" name="Ellipse 292"/>
            <p:cNvSpPr>
              <a:spLocks noChangeAspect="1"/>
            </p:cNvSpPr>
            <p:nvPr/>
          </p:nvSpPr>
          <p:spPr bwMode="auto">
            <a:xfrm>
              <a:off x="6120415" y="561503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4" name="Ellipse 293"/>
            <p:cNvSpPr>
              <a:spLocks noChangeAspect="1"/>
            </p:cNvSpPr>
            <p:nvPr/>
          </p:nvSpPr>
          <p:spPr bwMode="auto">
            <a:xfrm>
              <a:off x="5962832" y="535975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5" name="Ellipse 294"/>
            <p:cNvSpPr>
              <a:spLocks noChangeAspect="1"/>
            </p:cNvSpPr>
            <p:nvPr/>
          </p:nvSpPr>
          <p:spPr bwMode="auto">
            <a:xfrm>
              <a:off x="6054231" y="5095011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6" name="Ellipse 295"/>
            <p:cNvSpPr>
              <a:spLocks noChangeAspect="1"/>
            </p:cNvSpPr>
            <p:nvPr/>
          </p:nvSpPr>
          <p:spPr bwMode="auto">
            <a:xfrm>
              <a:off x="6114671" y="414363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7" name="Ellipse 296"/>
            <p:cNvSpPr>
              <a:spLocks noChangeAspect="1"/>
            </p:cNvSpPr>
            <p:nvPr/>
          </p:nvSpPr>
          <p:spPr bwMode="auto">
            <a:xfrm>
              <a:off x="6290114" y="398590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8" name="Ellipse 297"/>
            <p:cNvSpPr>
              <a:spLocks noChangeAspect="1"/>
            </p:cNvSpPr>
            <p:nvPr/>
          </p:nvSpPr>
          <p:spPr bwMode="auto">
            <a:xfrm>
              <a:off x="6251314" y="426647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9" name="Ellipse 298"/>
            <p:cNvSpPr>
              <a:spLocks noChangeAspect="1"/>
            </p:cNvSpPr>
            <p:nvPr/>
          </p:nvSpPr>
          <p:spPr bwMode="auto">
            <a:xfrm>
              <a:off x="6317498" y="4112047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0" name="Ellipse 299"/>
            <p:cNvSpPr>
              <a:spLocks noChangeAspect="1"/>
            </p:cNvSpPr>
            <p:nvPr/>
          </p:nvSpPr>
          <p:spPr bwMode="auto">
            <a:xfrm>
              <a:off x="6153612" y="440830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1" name="Ellipse 300"/>
            <p:cNvSpPr>
              <a:spLocks noChangeAspect="1"/>
            </p:cNvSpPr>
            <p:nvPr/>
          </p:nvSpPr>
          <p:spPr bwMode="auto">
            <a:xfrm>
              <a:off x="6130921" y="457673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2" name="Ellipse 301"/>
            <p:cNvSpPr>
              <a:spLocks noChangeAspect="1"/>
            </p:cNvSpPr>
            <p:nvPr/>
          </p:nvSpPr>
          <p:spPr bwMode="auto">
            <a:xfrm>
              <a:off x="5745577" y="43198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3" name="Ellipse 302"/>
            <p:cNvSpPr>
              <a:spLocks noChangeAspect="1"/>
            </p:cNvSpPr>
            <p:nvPr/>
          </p:nvSpPr>
          <p:spPr bwMode="auto">
            <a:xfrm>
              <a:off x="5685277" y="4062108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4" name="Ellipse 303"/>
            <p:cNvSpPr>
              <a:spLocks noChangeAspect="1"/>
            </p:cNvSpPr>
            <p:nvPr/>
          </p:nvSpPr>
          <p:spPr bwMode="auto">
            <a:xfrm>
              <a:off x="5222615" y="4023590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5" name="Ellipse 304"/>
            <p:cNvSpPr>
              <a:spLocks noChangeAspect="1"/>
            </p:cNvSpPr>
            <p:nvPr/>
          </p:nvSpPr>
          <p:spPr bwMode="auto">
            <a:xfrm>
              <a:off x="5846011" y="4178722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6" name="Ellipse 305"/>
            <p:cNvSpPr>
              <a:spLocks noChangeAspect="1"/>
            </p:cNvSpPr>
            <p:nvPr/>
          </p:nvSpPr>
          <p:spPr bwMode="auto">
            <a:xfrm>
              <a:off x="5682125" y="4474975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7" name="Ellipse 306"/>
            <p:cNvSpPr>
              <a:spLocks noChangeAspect="1"/>
            </p:cNvSpPr>
            <p:nvPr/>
          </p:nvSpPr>
          <p:spPr bwMode="auto">
            <a:xfrm>
              <a:off x="5768971" y="464103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8" name="Ellipse 307"/>
            <p:cNvSpPr>
              <a:spLocks noChangeAspect="1"/>
            </p:cNvSpPr>
            <p:nvPr/>
          </p:nvSpPr>
          <p:spPr bwMode="auto">
            <a:xfrm>
              <a:off x="5124070" y="4253169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9" name="Ellipse 308"/>
            <p:cNvSpPr>
              <a:spLocks noChangeAspect="1"/>
            </p:cNvSpPr>
            <p:nvPr/>
          </p:nvSpPr>
          <p:spPr bwMode="auto">
            <a:xfrm>
              <a:off x="5388810" y="4123953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0" name="Ellipse 309"/>
            <p:cNvSpPr>
              <a:spLocks noChangeAspect="1"/>
            </p:cNvSpPr>
            <p:nvPr/>
          </p:nvSpPr>
          <p:spPr bwMode="auto">
            <a:xfrm>
              <a:off x="5224924" y="4420206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1" name="Ellipse 310"/>
            <p:cNvSpPr>
              <a:spLocks noChangeAspect="1"/>
            </p:cNvSpPr>
            <p:nvPr/>
          </p:nvSpPr>
          <p:spPr bwMode="auto">
            <a:xfrm>
              <a:off x="5426070" y="4436244"/>
              <a:ext cx="23824" cy="23824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uppieren 311"/>
          <p:cNvGrpSpPr/>
          <p:nvPr/>
        </p:nvGrpSpPr>
        <p:grpSpPr>
          <a:xfrm>
            <a:off x="6371012" y="1579918"/>
            <a:ext cx="1357756" cy="3566593"/>
            <a:chOff x="6371012" y="2436084"/>
            <a:chExt cx="1357756" cy="3566593"/>
          </a:xfrm>
        </p:grpSpPr>
        <p:sp>
          <p:nvSpPr>
            <p:cNvPr id="313" name="Oval 42"/>
            <p:cNvSpPr>
              <a:spLocks noChangeArrowheads="1"/>
            </p:cNvSpPr>
            <p:nvPr/>
          </p:nvSpPr>
          <p:spPr bwMode="auto">
            <a:xfrm rot="19462094">
              <a:off x="6371012" y="5635136"/>
              <a:ext cx="201706" cy="819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4" name="Oval 42"/>
            <p:cNvSpPr>
              <a:spLocks noChangeArrowheads="1"/>
            </p:cNvSpPr>
            <p:nvPr/>
          </p:nvSpPr>
          <p:spPr bwMode="auto">
            <a:xfrm rot="21433696">
              <a:off x="7527062" y="4828037"/>
              <a:ext cx="201706" cy="13951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5" name="Oval 42"/>
            <p:cNvSpPr>
              <a:spLocks noChangeArrowheads="1"/>
            </p:cNvSpPr>
            <p:nvPr/>
          </p:nvSpPr>
          <p:spPr bwMode="auto">
            <a:xfrm rot="1955223">
              <a:off x="7001747" y="3349248"/>
              <a:ext cx="94906" cy="11254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6" name="Oval 42"/>
            <p:cNvSpPr>
              <a:spLocks noChangeArrowheads="1"/>
            </p:cNvSpPr>
            <p:nvPr/>
          </p:nvSpPr>
          <p:spPr bwMode="auto">
            <a:xfrm rot="5400000">
              <a:off x="6904945" y="5726422"/>
              <a:ext cx="201706" cy="6051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7" name="Oval 42"/>
            <p:cNvSpPr>
              <a:spLocks noChangeArrowheads="1"/>
            </p:cNvSpPr>
            <p:nvPr/>
          </p:nvSpPr>
          <p:spPr bwMode="auto">
            <a:xfrm rot="21433696">
              <a:off x="6413268" y="2799275"/>
              <a:ext cx="301479" cy="62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8" name="Oval 42"/>
            <p:cNvSpPr>
              <a:spLocks noChangeArrowheads="1"/>
            </p:cNvSpPr>
            <p:nvPr/>
          </p:nvSpPr>
          <p:spPr bwMode="auto">
            <a:xfrm rot="21433696">
              <a:off x="6752320" y="3847961"/>
              <a:ext cx="73161" cy="634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9" name="Oval 42"/>
            <p:cNvSpPr>
              <a:spLocks noChangeArrowheads="1"/>
            </p:cNvSpPr>
            <p:nvPr/>
          </p:nvSpPr>
          <p:spPr bwMode="auto">
            <a:xfrm rot="7358131">
              <a:off x="7282486" y="2561385"/>
              <a:ext cx="352866" cy="10226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6543234" y="3141351"/>
              <a:ext cx="248485" cy="135158"/>
              <a:chOff x="11925" y="8490"/>
              <a:chExt cx="3534" cy="2865"/>
            </a:xfrm>
          </p:grpSpPr>
          <p:sp>
            <p:nvSpPr>
              <p:cNvPr id="347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8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9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 rot="17936281">
              <a:off x="6603116" y="4836576"/>
              <a:ext cx="147630" cy="170190"/>
              <a:chOff x="11925" y="8490"/>
              <a:chExt cx="3534" cy="2865"/>
            </a:xfrm>
          </p:grpSpPr>
          <p:sp>
            <p:nvSpPr>
              <p:cNvPr id="341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2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3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 rot="2553456">
              <a:off x="6999454" y="5248554"/>
              <a:ext cx="248485" cy="67639"/>
              <a:chOff x="11925" y="8490"/>
              <a:chExt cx="3534" cy="2865"/>
            </a:xfrm>
          </p:grpSpPr>
          <p:sp>
            <p:nvSpPr>
              <p:cNvPr id="338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9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0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6984465" y="2747032"/>
              <a:ext cx="128720" cy="176493"/>
              <a:chOff x="11925" y="8490"/>
              <a:chExt cx="3534" cy="2865"/>
            </a:xfrm>
          </p:grpSpPr>
          <p:sp>
            <p:nvSpPr>
              <p:cNvPr id="335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6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7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 rot="5400000">
              <a:off x="7372448" y="5847685"/>
              <a:ext cx="133491" cy="176493"/>
              <a:chOff x="18593" y="9418"/>
              <a:chExt cx="3665" cy="2865"/>
            </a:xfrm>
          </p:grpSpPr>
          <p:sp>
            <p:nvSpPr>
              <p:cNvPr id="332" name="Oval 44"/>
              <p:cNvSpPr>
                <a:spLocks noChangeArrowheads="1"/>
              </p:cNvSpPr>
              <p:nvPr/>
            </p:nvSpPr>
            <p:spPr bwMode="auto">
              <a:xfrm>
                <a:off x="19778" y="10431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3" name="Freeform 45"/>
              <p:cNvSpPr>
                <a:spLocks/>
              </p:cNvSpPr>
              <p:nvPr/>
            </p:nvSpPr>
            <p:spPr bwMode="auto">
              <a:xfrm rot="10800000">
                <a:off x="18593" y="10633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4" name="Freeform 46"/>
              <p:cNvSpPr>
                <a:spLocks/>
              </p:cNvSpPr>
              <p:nvPr/>
            </p:nvSpPr>
            <p:spPr bwMode="auto">
              <a:xfrm>
                <a:off x="19279" y="9418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5" name="Group 43"/>
            <p:cNvGrpSpPr>
              <a:grpSpLocks/>
            </p:cNvGrpSpPr>
            <p:nvPr/>
          </p:nvGrpSpPr>
          <p:grpSpPr bwMode="auto">
            <a:xfrm rot="2921331" flipV="1">
              <a:off x="6486148" y="4282985"/>
              <a:ext cx="399190" cy="133216"/>
              <a:chOff x="11925" y="8490"/>
              <a:chExt cx="3534" cy="2865"/>
            </a:xfrm>
          </p:grpSpPr>
          <p:sp>
            <p:nvSpPr>
              <p:cNvPr id="329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0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1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327" name="Oval 42"/>
            <p:cNvSpPr>
              <a:spLocks noChangeArrowheads="1"/>
            </p:cNvSpPr>
            <p:nvPr/>
          </p:nvSpPr>
          <p:spPr bwMode="auto">
            <a:xfrm rot="19203419">
              <a:off x="7046932" y="4356963"/>
              <a:ext cx="301479" cy="62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8" name="Oval 42"/>
            <p:cNvSpPr>
              <a:spLocks noChangeArrowheads="1"/>
            </p:cNvSpPr>
            <p:nvPr/>
          </p:nvSpPr>
          <p:spPr bwMode="auto">
            <a:xfrm rot="2071409">
              <a:off x="7063478" y="3783776"/>
              <a:ext cx="198163" cy="16693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6" name="Gruppieren 349"/>
          <p:cNvGrpSpPr/>
          <p:nvPr/>
        </p:nvGrpSpPr>
        <p:grpSpPr>
          <a:xfrm>
            <a:off x="7739418" y="1268592"/>
            <a:ext cx="828875" cy="4058224"/>
            <a:chOff x="7739418" y="2124758"/>
            <a:chExt cx="828875" cy="4058224"/>
          </a:xfrm>
        </p:grpSpPr>
        <p:sp>
          <p:nvSpPr>
            <p:cNvPr id="351" name="Oval 42"/>
            <p:cNvSpPr>
              <a:spLocks noChangeArrowheads="1"/>
            </p:cNvSpPr>
            <p:nvPr/>
          </p:nvSpPr>
          <p:spPr bwMode="auto">
            <a:xfrm rot="1752981">
              <a:off x="8027166" y="3642099"/>
              <a:ext cx="201706" cy="819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2" name="Oval 42"/>
            <p:cNvSpPr>
              <a:spLocks noChangeArrowheads="1"/>
            </p:cNvSpPr>
            <p:nvPr/>
          </p:nvSpPr>
          <p:spPr bwMode="auto">
            <a:xfrm rot="19953810" flipV="1">
              <a:off x="7955057" y="5914556"/>
              <a:ext cx="154064" cy="6051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7" name="Group 43"/>
            <p:cNvGrpSpPr>
              <a:grpSpLocks/>
            </p:cNvGrpSpPr>
            <p:nvPr/>
          </p:nvGrpSpPr>
          <p:grpSpPr bwMode="auto">
            <a:xfrm rot="14875579">
              <a:off x="8005602" y="4830637"/>
              <a:ext cx="248485" cy="135158"/>
              <a:chOff x="11925" y="8490"/>
              <a:chExt cx="3534" cy="2865"/>
            </a:xfrm>
          </p:grpSpPr>
          <p:sp>
            <p:nvSpPr>
              <p:cNvPr id="375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6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7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354" name="Oval 42"/>
            <p:cNvSpPr>
              <a:spLocks noChangeArrowheads="1"/>
            </p:cNvSpPr>
            <p:nvPr/>
          </p:nvSpPr>
          <p:spPr bwMode="auto">
            <a:xfrm rot="21433696">
              <a:off x="7739418" y="6119532"/>
              <a:ext cx="73161" cy="6345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5" name="Oval 42"/>
            <p:cNvSpPr>
              <a:spLocks noChangeArrowheads="1"/>
            </p:cNvSpPr>
            <p:nvPr/>
          </p:nvSpPr>
          <p:spPr bwMode="auto">
            <a:xfrm rot="2071409">
              <a:off x="7902480" y="2341591"/>
              <a:ext cx="198163" cy="16693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8" name="Group 43"/>
            <p:cNvGrpSpPr>
              <a:grpSpLocks/>
            </p:cNvGrpSpPr>
            <p:nvPr/>
          </p:nvGrpSpPr>
          <p:grpSpPr bwMode="auto">
            <a:xfrm rot="16901953">
              <a:off x="7949896" y="3018547"/>
              <a:ext cx="420590" cy="60510"/>
              <a:chOff x="11925" y="8490"/>
              <a:chExt cx="3534" cy="2865"/>
            </a:xfrm>
          </p:grpSpPr>
          <p:sp>
            <p:nvSpPr>
              <p:cNvPr id="372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3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4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9" name="Group 43"/>
            <p:cNvGrpSpPr>
              <a:grpSpLocks/>
            </p:cNvGrpSpPr>
            <p:nvPr/>
          </p:nvGrpSpPr>
          <p:grpSpPr bwMode="auto">
            <a:xfrm flipV="1">
              <a:off x="8072712" y="4138863"/>
              <a:ext cx="214640" cy="140980"/>
              <a:chOff x="11925" y="8490"/>
              <a:chExt cx="3534" cy="2865"/>
            </a:xfrm>
          </p:grpSpPr>
          <p:sp>
            <p:nvSpPr>
              <p:cNvPr id="369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0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1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20" name="Group 43"/>
            <p:cNvGrpSpPr>
              <a:grpSpLocks/>
            </p:cNvGrpSpPr>
            <p:nvPr/>
          </p:nvGrpSpPr>
          <p:grpSpPr bwMode="auto">
            <a:xfrm rot="5400000">
              <a:off x="8307193" y="2442243"/>
              <a:ext cx="165944" cy="175834"/>
              <a:chOff x="11977" y="9447"/>
              <a:chExt cx="3639" cy="2827"/>
            </a:xfrm>
          </p:grpSpPr>
          <p:sp>
            <p:nvSpPr>
              <p:cNvPr id="366" name="Oval 44"/>
              <p:cNvSpPr>
                <a:spLocks noChangeArrowheads="1"/>
              </p:cNvSpPr>
              <p:nvPr/>
            </p:nvSpPr>
            <p:spPr bwMode="auto">
              <a:xfrm>
                <a:off x="13214" y="10422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7" name="Freeform 45"/>
              <p:cNvSpPr>
                <a:spLocks/>
              </p:cNvSpPr>
              <p:nvPr/>
            </p:nvSpPr>
            <p:spPr bwMode="auto">
              <a:xfrm rot="10800000">
                <a:off x="11977" y="10624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8" name="Freeform 46"/>
              <p:cNvSpPr>
                <a:spLocks/>
              </p:cNvSpPr>
              <p:nvPr/>
            </p:nvSpPr>
            <p:spPr bwMode="auto">
              <a:xfrm>
                <a:off x="12637" y="9447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359" name="Oval 42"/>
            <p:cNvSpPr>
              <a:spLocks noChangeArrowheads="1"/>
            </p:cNvSpPr>
            <p:nvPr/>
          </p:nvSpPr>
          <p:spPr bwMode="auto">
            <a:xfrm rot="21433696">
              <a:off x="8403355" y="5297062"/>
              <a:ext cx="73161" cy="4571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0" name="Oval 42"/>
            <p:cNvSpPr>
              <a:spLocks noChangeArrowheads="1"/>
            </p:cNvSpPr>
            <p:nvPr/>
          </p:nvSpPr>
          <p:spPr bwMode="auto">
            <a:xfrm rot="5400000">
              <a:off x="8392626" y="2195356"/>
              <a:ext cx="201706" cy="6051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21" name="Group 43"/>
            <p:cNvGrpSpPr>
              <a:grpSpLocks/>
            </p:cNvGrpSpPr>
            <p:nvPr/>
          </p:nvGrpSpPr>
          <p:grpSpPr bwMode="auto">
            <a:xfrm rot="19010887" flipV="1">
              <a:off x="8288147" y="6001664"/>
              <a:ext cx="280146" cy="49201"/>
              <a:chOff x="11925" y="8490"/>
              <a:chExt cx="3534" cy="2865"/>
            </a:xfrm>
          </p:grpSpPr>
          <p:sp>
            <p:nvSpPr>
              <p:cNvPr id="363" name="Oval 44"/>
              <p:cNvSpPr>
                <a:spLocks noChangeArrowheads="1"/>
              </p:cNvSpPr>
              <p:nvPr/>
            </p:nvSpPr>
            <p:spPr bwMode="auto">
              <a:xfrm>
                <a:off x="13110" y="9465"/>
                <a:ext cx="1155" cy="9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4" name="Freeform 45"/>
              <p:cNvSpPr>
                <a:spLocks/>
              </p:cNvSpPr>
              <p:nvPr/>
            </p:nvSpPr>
            <p:spPr bwMode="auto">
              <a:xfrm rot="10800000">
                <a:off x="11925" y="9705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5" name="Freeform 46"/>
              <p:cNvSpPr>
                <a:spLocks/>
              </p:cNvSpPr>
              <p:nvPr/>
            </p:nvSpPr>
            <p:spPr bwMode="auto">
              <a:xfrm>
                <a:off x="12480" y="8490"/>
                <a:ext cx="2979" cy="1650"/>
              </a:xfrm>
              <a:custGeom>
                <a:avLst/>
                <a:gdLst/>
                <a:ahLst/>
                <a:cxnLst>
                  <a:cxn ang="0">
                    <a:pos x="672" y="1335"/>
                  </a:cxn>
                  <a:cxn ang="0">
                    <a:pos x="147" y="1212"/>
                  </a:cxn>
                  <a:cxn ang="0">
                    <a:pos x="12" y="703"/>
                  </a:cxn>
                  <a:cxn ang="0">
                    <a:pos x="222" y="246"/>
                  </a:cxn>
                  <a:cxn ang="0">
                    <a:pos x="747" y="35"/>
                  </a:cxn>
                  <a:cxn ang="0">
                    <a:pos x="1752" y="105"/>
                  </a:cxn>
                  <a:cxn ang="0">
                    <a:pos x="2712" y="668"/>
                  </a:cxn>
                  <a:cxn ang="0">
                    <a:pos x="2922" y="1177"/>
                  </a:cxn>
                  <a:cxn ang="0">
                    <a:pos x="2367" y="690"/>
                  </a:cxn>
                  <a:cxn ang="0">
                    <a:pos x="1647" y="345"/>
                  </a:cxn>
                  <a:cxn ang="0">
                    <a:pos x="957" y="285"/>
                  </a:cxn>
                  <a:cxn ang="0">
                    <a:pos x="522" y="390"/>
                  </a:cxn>
                  <a:cxn ang="0">
                    <a:pos x="312" y="650"/>
                  </a:cxn>
                  <a:cxn ang="0">
                    <a:pos x="357" y="984"/>
                  </a:cxn>
                  <a:cxn ang="0">
                    <a:pos x="687" y="1019"/>
                  </a:cxn>
                </a:cxnLst>
                <a:rect l="0" t="0" r="r" b="b"/>
                <a:pathLst>
                  <a:path w="2979" h="1335">
                    <a:moveTo>
                      <a:pt x="672" y="1335"/>
                    </a:moveTo>
                    <a:cubicBezTo>
                      <a:pt x="585" y="1315"/>
                      <a:pt x="257" y="1317"/>
                      <a:pt x="147" y="1212"/>
                    </a:cubicBezTo>
                    <a:cubicBezTo>
                      <a:pt x="37" y="1107"/>
                      <a:pt x="0" y="863"/>
                      <a:pt x="12" y="703"/>
                    </a:cubicBezTo>
                    <a:cubicBezTo>
                      <a:pt x="24" y="542"/>
                      <a:pt x="100" y="357"/>
                      <a:pt x="222" y="246"/>
                    </a:cubicBezTo>
                    <a:cubicBezTo>
                      <a:pt x="344" y="135"/>
                      <a:pt x="492" y="59"/>
                      <a:pt x="747" y="35"/>
                    </a:cubicBezTo>
                    <a:cubicBezTo>
                      <a:pt x="1002" y="12"/>
                      <a:pt x="1425" y="0"/>
                      <a:pt x="1752" y="105"/>
                    </a:cubicBezTo>
                    <a:cubicBezTo>
                      <a:pt x="2079" y="211"/>
                      <a:pt x="2517" y="488"/>
                      <a:pt x="2712" y="668"/>
                    </a:cubicBezTo>
                    <a:cubicBezTo>
                      <a:pt x="2907" y="847"/>
                      <a:pt x="2979" y="1173"/>
                      <a:pt x="2922" y="1177"/>
                    </a:cubicBezTo>
                    <a:cubicBezTo>
                      <a:pt x="2865" y="1181"/>
                      <a:pt x="2579" y="829"/>
                      <a:pt x="2367" y="690"/>
                    </a:cubicBezTo>
                    <a:cubicBezTo>
                      <a:pt x="2155" y="551"/>
                      <a:pt x="1882" y="413"/>
                      <a:pt x="1647" y="345"/>
                    </a:cubicBezTo>
                    <a:cubicBezTo>
                      <a:pt x="1412" y="277"/>
                      <a:pt x="1144" y="278"/>
                      <a:pt x="957" y="285"/>
                    </a:cubicBezTo>
                    <a:cubicBezTo>
                      <a:pt x="770" y="292"/>
                      <a:pt x="629" y="329"/>
                      <a:pt x="522" y="390"/>
                    </a:cubicBezTo>
                    <a:cubicBezTo>
                      <a:pt x="415" y="451"/>
                      <a:pt x="339" y="551"/>
                      <a:pt x="312" y="650"/>
                    </a:cubicBezTo>
                    <a:cubicBezTo>
                      <a:pt x="285" y="749"/>
                      <a:pt x="294" y="922"/>
                      <a:pt x="357" y="984"/>
                    </a:cubicBezTo>
                    <a:cubicBezTo>
                      <a:pt x="420" y="1046"/>
                      <a:pt x="618" y="1012"/>
                      <a:pt x="687" y="1019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362" name="Oval 42"/>
            <p:cNvSpPr>
              <a:spLocks noChangeArrowheads="1"/>
            </p:cNvSpPr>
            <p:nvPr/>
          </p:nvSpPr>
          <p:spPr bwMode="auto">
            <a:xfrm rot="2071409">
              <a:off x="8465473" y="3037395"/>
              <a:ext cx="72482" cy="6220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05" name="Text Box 40"/>
          <p:cNvSpPr txBox="1">
            <a:spLocks noChangeArrowheads="1"/>
          </p:cNvSpPr>
          <p:nvPr/>
        </p:nvSpPr>
        <p:spPr bwMode="auto">
          <a:xfrm>
            <a:off x="5784472" y="3469972"/>
            <a:ext cx="1794609" cy="312106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Cepheiden</a:t>
            </a:r>
            <a:endParaRPr kumimoji="0" lang="de-DE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 Box 41"/>
          <p:cNvSpPr txBox="1">
            <a:spLocks noChangeArrowheads="1"/>
          </p:cNvSpPr>
          <p:nvPr/>
        </p:nvSpPr>
        <p:spPr bwMode="auto">
          <a:xfrm>
            <a:off x="6794059" y="3176897"/>
            <a:ext cx="2215190" cy="29022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entfernte Standardkerzen</a:t>
            </a:r>
          </a:p>
        </p:txBody>
      </p:sp>
      <p:sp>
        <p:nvSpPr>
          <p:cNvPr id="180" name="Text Box 39"/>
          <p:cNvSpPr txBox="1">
            <a:spLocks noChangeArrowheads="1"/>
          </p:cNvSpPr>
          <p:nvPr/>
        </p:nvSpPr>
        <p:spPr bwMode="auto">
          <a:xfrm>
            <a:off x="4252489" y="3160721"/>
            <a:ext cx="2522539" cy="314009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Hauptreihenanpassung</a:t>
            </a:r>
            <a:endParaRPr kumimoji="0" lang="de-DE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 Box 38"/>
          <p:cNvSpPr txBox="1">
            <a:spLocks noChangeArrowheads="1"/>
          </p:cNvSpPr>
          <p:nvPr/>
        </p:nvSpPr>
        <p:spPr bwMode="auto">
          <a:xfrm>
            <a:off x="1986867" y="3473778"/>
            <a:ext cx="3272354" cy="30639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Parallaxe</a:t>
            </a:r>
          </a:p>
        </p:txBody>
      </p:sp>
      <p:pic>
        <p:nvPicPr>
          <p:cNvPr id="210" name="Grafik 209"/>
          <p:cNvPicPr/>
          <p:nvPr/>
        </p:nvPicPr>
        <p:blipFill>
          <a:blip r:embed="rId5" cstate="print">
            <a:lum bright="75000" contrast="100000"/>
          </a:blip>
          <a:srcRect l="6299" r="9445"/>
          <a:stretch>
            <a:fillRect/>
          </a:stretch>
        </p:blipFill>
        <p:spPr bwMode="auto">
          <a:xfrm>
            <a:off x="4706754" y="2370732"/>
            <a:ext cx="1029903" cy="6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" name="Textfeld 377"/>
          <p:cNvSpPr txBox="1"/>
          <p:nvPr/>
        </p:nvSpPr>
        <p:spPr>
          <a:xfrm>
            <a:off x="6872339" y="2598703"/>
            <a:ext cx="10524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>
                <a:solidFill>
                  <a:srgbClr val="FF0000"/>
                </a:solidFill>
              </a:rPr>
              <a:t>Tully</a:t>
            </a:r>
            <a:r>
              <a:rPr lang="de-DE" sz="1100" dirty="0">
                <a:solidFill>
                  <a:srgbClr val="FF0000"/>
                </a:solidFill>
              </a:rPr>
              <a:t>-Fischer</a:t>
            </a:r>
          </a:p>
        </p:txBody>
      </p:sp>
      <p:grpSp>
        <p:nvGrpSpPr>
          <p:cNvPr id="22" name="Gruppieren 213"/>
          <p:cNvGrpSpPr/>
          <p:nvPr/>
        </p:nvGrpSpPr>
        <p:grpSpPr>
          <a:xfrm>
            <a:off x="6861660" y="2156825"/>
            <a:ext cx="922310" cy="434645"/>
            <a:chOff x="1237149" y="1617579"/>
            <a:chExt cx="922310" cy="434645"/>
          </a:xfrm>
        </p:grpSpPr>
        <p:sp>
          <p:nvSpPr>
            <p:cNvPr id="215" name="Ellipse 214"/>
            <p:cNvSpPr/>
            <p:nvPr/>
          </p:nvSpPr>
          <p:spPr bwMode="auto">
            <a:xfrm rot="1629984">
              <a:off x="1237149" y="1617579"/>
              <a:ext cx="922310" cy="434645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300047" y="1645920"/>
              <a:ext cx="798261" cy="364457"/>
              <a:chOff x="6624" y="1829"/>
              <a:chExt cx="3255" cy="1247"/>
            </a:xfrm>
          </p:grpSpPr>
          <p:grpSp>
            <p:nvGrpSpPr>
              <p:cNvPr id="24" name="Group 4"/>
              <p:cNvGrpSpPr>
                <a:grpSpLocks/>
              </p:cNvGrpSpPr>
              <p:nvPr/>
            </p:nvGrpSpPr>
            <p:grpSpPr bwMode="auto">
              <a:xfrm rot="1859480" flipV="1">
                <a:off x="7098" y="2028"/>
                <a:ext cx="2327" cy="874"/>
                <a:chOff x="11925" y="8490"/>
                <a:chExt cx="3534" cy="2865"/>
              </a:xfrm>
            </p:grpSpPr>
            <p:sp>
              <p:nvSpPr>
                <p:cNvPr id="220" name="Oval 5"/>
                <p:cNvSpPr>
                  <a:spLocks noChangeArrowheads="1"/>
                </p:cNvSpPr>
                <p:nvPr/>
              </p:nvSpPr>
              <p:spPr bwMode="auto">
                <a:xfrm>
                  <a:off x="13110" y="9465"/>
                  <a:ext cx="1155" cy="90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21" name="Freeform 6"/>
                <p:cNvSpPr>
                  <a:spLocks/>
                </p:cNvSpPr>
                <p:nvPr/>
              </p:nvSpPr>
              <p:spPr bwMode="auto">
                <a:xfrm rot="10800000">
                  <a:off x="11925" y="9705"/>
                  <a:ext cx="2979" cy="1650"/>
                </a:xfrm>
                <a:custGeom>
                  <a:avLst/>
                  <a:gdLst/>
                  <a:ahLst/>
                  <a:cxnLst>
                    <a:cxn ang="0">
                      <a:pos x="672" y="1335"/>
                    </a:cxn>
                    <a:cxn ang="0">
                      <a:pos x="147" y="1212"/>
                    </a:cxn>
                    <a:cxn ang="0">
                      <a:pos x="12" y="703"/>
                    </a:cxn>
                    <a:cxn ang="0">
                      <a:pos x="222" y="246"/>
                    </a:cxn>
                    <a:cxn ang="0">
                      <a:pos x="747" y="35"/>
                    </a:cxn>
                    <a:cxn ang="0">
                      <a:pos x="1752" y="105"/>
                    </a:cxn>
                    <a:cxn ang="0">
                      <a:pos x="2712" y="668"/>
                    </a:cxn>
                    <a:cxn ang="0">
                      <a:pos x="2922" y="1177"/>
                    </a:cxn>
                    <a:cxn ang="0">
                      <a:pos x="2367" y="690"/>
                    </a:cxn>
                    <a:cxn ang="0">
                      <a:pos x="1647" y="345"/>
                    </a:cxn>
                    <a:cxn ang="0">
                      <a:pos x="957" y="285"/>
                    </a:cxn>
                    <a:cxn ang="0">
                      <a:pos x="522" y="390"/>
                    </a:cxn>
                    <a:cxn ang="0">
                      <a:pos x="312" y="650"/>
                    </a:cxn>
                    <a:cxn ang="0">
                      <a:pos x="357" y="984"/>
                    </a:cxn>
                    <a:cxn ang="0">
                      <a:pos x="687" y="1019"/>
                    </a:cxn>
                  </a:cxnLst>
                  <a:rect l="0" t="0" r="r" b="b"/>
                  <a:pathLst>
                    <a:path w="2979" h="1335">
                      <a:moveTo>
                        <a:pt x="672" y="1335"/>
                      </a:moveTo>
                      <a:cubicBezTo>
                        <a:pt x="585" y="1315"/>
                        <a:pt x="257" y="1317"/>
                        <a:pt x="147" y="1212"/>
                      </a:cubicBezTo>
                      <a:cubicBezTo>
                        <a:pt x="37" y="1107"/>
                        <a:pt x="0" y="863"/>
                        <a:pt x="12" y="703"/>
                      </a:cubicBezTo>
                      <a:cubicBezTo>
                        <a:pt x="24" y="542"/>
                        <a:pt x="100" y="357"/>
                        <a:pt x="222" y="246"/>
                      </a:cubicBezTo>
                      <a:cubicBezTo>
                        <a:pt x="344" y="135"/>
                        <a:pt x="492" y="59"/>
                        <a:pt x="747" y="35"/>
                      </a:cubicBezTo>
                      <a:cubicBezTo>
                        <a:pt x="1002" y="12"/>
                        <a:pt x="1425" y="0"/>
                        <a:pt x="1752" y="105"/>
                      </a:cubicBezTo>
                      <a:cubicBezTo>
                        <a:pt x="2079" y="211"/>
                        <a:pt x="2517" y="488"/>
                        <a:pt x="2712" y="668"/>
                      </a:cubicBezTo>
                      <a:cubicBezTo>
                        <a:pt x="2907" y="847"/>
                        <a:pt x="2979" y="1173"/>
                        <a:pt x="2922" y="1177"/>
                      </a:cubicBezTo>
                      <a:cubicBezTo>
                        <a:pt x="2865" y="1181"/>
                        <a:pt x="2579" y="829"/>
                        <a:pt x="2367" y="690"/>
                      </a:cubicBezTo>
                      <a:cubicBezTo>
                        <a:pt x="2155" y="551"/>
                        <a:pt x="1882" y="413"/>
                        <a:pt x="1647" y="345"/>
                      </a:cubicBezTo>
                      <a:cubicBezTo>
                        <a:pt x="1412" y="277"/>
                        <a:pt x="1144" y="278"/>
                        <a:pt x="957" y="285"/>
                      </a:cubicBezTo>
                      <a:cubicBezTo>
                        <a:pt x="770" y="292"/>
                        <a:pt x="629" y="329"/>
                        <a:pt x="522" y="390"/>
                      </a:cubicBezTo>
                      <a:cubicBezTo>
                        <a:pt x="415" y="451"/>
                        <a:pt x="339" y="551"/>
                        <a:pt x="312" y="650"/>
                      </a:cubicBezTo>
                      <a:cubicBezTo>
                        <a:pt x="285" y="749"/>
                        <a:pt x="294" y="922"/>
                        <a:pt x="357" y="984"/>
                      </a:cubicBezTo>
                      <a:cubicBezTo>
                        <a:pt x="420" y="1046"/>
                        <a:pt x="618" y="1012"/>
                        <a:pt x="687" y="101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22" name="Freeform 7"/>
                <p:cNvSpPr>
                  <a:spLocks/>
                </p:cNvSpPr>
                <p:nvPr/>
              </p:nvSpPr>
              <p:spPr bwMode="auto">
                <a:xfrm>
                  <a:off x="12480" y="8490"/>
                  <a:ext cx="2979" cy="1650"/>
                </a:xfrm>
                <a:custGeom>
                  <a:avLst/>
                  <a:gdLst/>
                  <a:ahLst/>
                  <a:cxnLst>
                    <a:cxn ang="0">
                      <a:pos x="672" y="1335"/>
                    </a:cxn>
                    <a:cxn ang="0">
                      <a:pos x="147" y="1212"/>
                    </a:cxn>
                    <a:cxn ang="0">
                      <a:pos x="12" y="703"/>
                    </a:cxn>
                    <a:cxn ang="0">
                      <a:pos x="222" y="246"/>
                    </a:cxn>
                    <a:cxn ang="0">
                      <a:pos x="747" y="35"/>
                    </a:cxn>
                    <a:cxn ang="0">
                      <a:pos x="1752" y="105"/>
                    </a:cxn>
                    <a:cxn ang="0">
                      <a:pos x="2712" y="668"/>
                    </a:cxn>
                    <a:cxn ang="0">
                      <a:pos x="2922" y="1177"/>
                    </a:cxn>
                    <a:cxn ang="0">
                      <a:pos x="2367" y="690"/>
                    </a:cxn>
                    <a:cxn ang="0">
                      <a:pos x="1647" y="345"/>
                    </a:cxn>
                    <a:cxn ang="0">
                      <a:pos x="957" y="285"/>
                    </a:cxn>
                    <a:cxn ang="0">
                      <a:pos x="522" y="390"/>
                    </a:cxn>
                    <a:cxn ang="0">
                      <a:pos x="312" y="650"/>
                    </a:cxn>
                    <a:cxn ang="0">
                      <a:pos x="357" y="984"/>
                    </a:cxn>
                    <a:cxn ang="0">
                      <a:pos x="687" y="1019"/>
                    </a:cxn>
                  </a:cxnLst>
                  <a:rect l="0" t="0" r="r" b="b"/>
                  <a:pathLst>
                    <a:path w="2979" h="1335">
                      <a:moveTo>
                        <a:pt x="672" y="1335"/>
                      </a:moveTo>
                      <a:cubicBezTo>
                        <a:pt x="585" y="1315"/>
                        <a:pt x="257" y="1317"/>
                        <a:pt x="147" y="1212"/>
                      </a:cubicBezTo>
                      <a:cubicBezTo>
                        <a:pt x="37" y="1107"/>
                        <a:pt x="0" y="863"/>
                        <a:pt x="12" y="703"/>
                      </a:cubicBezTo>
                      <a:cubicBezTo>
                        <a:pt x="24" y="542"/>
                        <a:pt x="100" y="357"/>
                        <a:pt x="222" y="246"/>
                      </a:cubicBezTo>
                      <a:cubicBezTo>
                        <a:pt x="344" y="135"/>
                        <a:pt x="492" y="59"/>
                        <a:pt x="747" y="35"/>
                      </a:cubicBezTo>
                      <a:cubicBezTo>
                        <a:pt x="1002" y="12"/>
                        <a:pt x="1425" y="0"/>
                        <a:pt x="1752" y="105"/>
                      </a:cubicBezTo>
                      <a:cubicBezTo>
                        <a:pt x="2079" y="211"/>
                        <a:pt x="2517" y="488"/>
                        <a:pt x="2712" y="668"/>
                      </a:cubicBezTo>
                      <a:cubicBezTo>
                        <a:pt x="2907" y="847"/>
                        <a:pt x="2979" y="1173"/>
                        <a:pt x="2922" y="1177"/>
                      </a:cubicBezTo>
                      <a:cubicBezTo>
                        <a:pt x="2865" y="1181"/>
                        <a:pt x="2579" y="829"/>
                        <a:pt x="2367" y="690"/>
                      </a:cubicBezTo>
                      <a:cubicBezTo>
                        <a:pt x="2155" y="551"/>
                        <a:pt x="1882" y="413"/>
                        <a:pt x="1647" y="345"/>
                      </a:cubicBezTo>
                      <a:cubicBezTo>
                        <a:pt x="1412" y="277"/>
                        <a:pt x="1144" y="278"/>
                        <a:pt x="957" y="285"/>
                      </a:cubicBezTo>
                      <a:cubicBezTo>
                        <a:pt x="770" y="292"/>
                        <a:pt x="629" y="329"/>
                        <a:pt x="522" y="390"/>
                      </a:cubicBezTo>
                      <a:cubicBezTo>
                        <a:pt x="415" y="451"/>
                        <a:pt x="339" y="551"/>
                        <a:pt x="312" y="650"/>
                      </a:cubicBezTo>
                      <a:cubicBezTo>
                        <a:pt x="285" y="749"/>
                        <a:pt x="294" y="922"/>
                        <a:pt x="357" y="984"/>
                      </a:cubicBezTo>
                      <a:cubicBezTo>
                        <a:pt x="420" y="1046"/>
                        <a:pt x="618" y="1012"/>
                        <a:pt x="687" y="101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18" name="Arc 8"/>
              <p:cNvSpPr>
                <a:spLocks/>
              </p:cNvSpPr>
              <p:nvPr/>
            </p:nvSpPr>
            <p:spPr bwMode="auto">
              <a:xfrm rot="1316499" flipH="1" flipV="1">
                <a:off x="6624" y="1829"/>
                <a:ext cx="1620" cy="91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103"/>
                  <a:gd name="T2" fmla="*/ 18875 w 21600"/>
                  <a:gd name="T3" fmla="*/ 32103 h 32103"/>
                  <a:gd name="T4" fmla="*/ 0 w 21600"/>
                  <a:gd name="T5" fmla="*/ 21600 h 3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10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</a:path>
                  <a:path w="21600" h="3210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9" name="Arc 9"/>
              <p:cNvSpPr>
                <a:spLocks/>
              </p:cNvSpPr>
              <p:nvPr/>
            </p:nvSpPr>
            <p:spPr bwMode="auto">
              <a:xfrm rot="-9475995" flipH="1" flipV="1">
                <a:off x="8259" y="2159"/>
                <a:ext cx="1620" cy="91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103"/>
                  <a:gd name="T2" fmla="*/ 18875 w 21600"/>
                  <a:gd name="T3" fmla="*/ 32103 h 32103"/>
                  <a:gd name="T4" fmla="*/ 0 w 21600"/>
                  <a:gd name="T5" fmla="*/ 21600 h 3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10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</a:path>
                  <a:path w="21600" h="3210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5"/>
                      <a:pt x="20661" y="28890"/>
                      <a:pt x="18874" y="3210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379" name="Textfeld 378"/>
          <p:cNvSpPr txBox="1"/>
          <p:nvPr/>
        </p:nvSpPr>
        <p:spPr>
          <a:xfrm>
            <a:off x="7481888" y="4606259"/>
            <a:ext cx="11120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rgbClr val="FFC000"/>
                </a:solidFill>
              </a:rPr>
              <a:t>Supernovae </a:t>
            </a:r>
            <a:r>
              <a:rPr lang="de-DE" sz="1100" dirty="0" err="1">
                <a:solidFill>
                  <a:srgbClr val="FFC000"/>
                </a:solidFill>
              </a:rPr>
              <a:t>Ia</a:t>
            </a:r>
            <a:endParaRPr lang="de-DE" sz="1100" dirty="0">
              <a:solidFill>
                <a:srgbClr val="FFC000"/>
              </a:solidFill>
            </a:endParaRPr>
          </a:p>
        </p:txBody>
      </p:sp>
      <p:sp>
        <p:nvSpPr>
          <p:cNvPr id="213" name="Explosion 2 212"/>
          <p:cNvSpPr/>
          <p:nvPr/>
        </p:nvSpPr>
        <p:spPr bwMode="auto">
          <a:xfrm>
            <a:off x="7825340" y="4206725"/>
            <a:ext cx="471638" cy="462012"/>
          </a:xfrm>
          <a:prstGeom prst="irregularSeal2">
            <a:avLst/>
          </a:prstGeom>
          <a:gradFill flip="none" rotWithShape="1">
            <a:gsLst>
              <a:gs pos="49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44" name="Gruppieren 343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grpSp>
          <p:nvGrpSpPr>
            <p:cNvPr id="345" name="Gruppieren 60"/>
            <p:cNvGrpSpPr/>
            <p:nvPr/>
          </p:nvGrpSpPr>
          <p:grpSpPr>
            <a:xfrm>
              <a:off x="0" y="0"/>
              <a:ext cx="9144000" cy="6871954"/>
              <a:chOff x="0" y="0"/>
              <a:chExt cx="9144000" cy="6871954"/>
            </a:xfrm>
          </p:grpSpPr>
          <p:pic>
            <p:nvPicPr>
              <p:cNvPr id="442" name="Grafik 441" descr="Rahmen Astronomie unten.pn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443" name="Grafik 442" descr="Rahmen Astronomie oben.png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444" name="Textfeld 443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3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S. Hanssen</a:t>
                </a:r>
              </a:p>
            </p:txBody>
          </p:sp>
          <p:sp>
            <p:nvSpPr>
              <p:cNvPr id="445" name="Rechteck 444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366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446" name="Grafik 445"/>
              <p:cNvPicPr>
                <a:picLocks noChangeAspect="1"/>
              </p:cNvPicPr>
              <p:nvPr/>
            </p:nvPicPr>
            <p:blipFill>
              <a:blip r:embed="rId8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7" name="Titel 1"/>
              <p:cNvSpPr txBox="1">
                <a:spLocks/>
              </p:cNvSpPr>
              <p:nvPr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366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3.1.3 Sterne</a:t>
                </a:r>
                <a:r>
                  <a:rPr lang="de-DE" sz="2200" b="1" cap="small" baseline="0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und ihre Planeten</a:t>
                </a:r>
                <a:endPara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346" name="Titel 1"/>
            <p:cNvSpPr txBox="1">
              <a:spLocks/>
            </p:cNvSpPr>
            <p:nvPr/>
          </p:nvSpPr>
          <p:spPr>
            <a:xfrm>
              <a:off x="5303519" y="0"/>
              <a:ext cx="3840481" cy="391886"/>
            </a:xfrm>
            <a:prstGeom prst="rect">
              <a:avLst/>
            </a:prstGeom>
          </p:spPr>
          <p:txBody>
            <a:bodyPr lIns="82936" tIns="41469" rIns="82936" bIns="41469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Entfernungsbestimmung</a:t>
              </a:r>
            </a:p>
          </p:txBody>
        </p:sp>
        <p:grpSp>
          <p:nvGrpSpPr>
            <p:cNvPr id="350" name="Group 3"/>
            <p:cNvGrpSpPr>
              <a:grpSpLocks noChangeAspect="1"/>
            </p:cNvGrpSpPr>
            <p:nvPr/>
          </p:nvGrpSpPr>
          <p:grpSpPr bwMode="auto">
            <a:xfrm flipH="1">
              <a:off x="5507998" y="89998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353" name="Oval 4"/>
              <p:cNvSpPr>
                <a:spLocks noChangeAspect="1" noChangeArrowheads="1"/>
              </p:cNvSpPr>
              <p:nvPr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6" name="AutoShape 5"/>
              <p:cNvSpPr>
                <a:spLocks noChangeAspect="1" noChangeArrowheads="1"/>
              </p:cNvSpPr>
              <p:nvPr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357" name="Rectangle 6"/>
              <p:cNvSpPr>
                <a:spLocks noChangeAspect="1" noChangeArrowheads="1"/>
              </p:cNvSpPr>
              <p:nvPr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419" name="AutoShape 7"/>
              <p:cNvSpPr>
                <a:spLocks noChangeAspect="1" noChangeArrowheads="1"/>
              </p:cNvSpPr>
              <p:nvPr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420" name="AutoShape 8"/>
              <p:cNvSpPr>
                <a:spLocks noChangeAspect="1" noChangeArrowheads="1"/>
              </p:cNvSpPr>
              <p:nvPr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1" name="Group 9"/>
              <p:cNvGrpSpPr>
                <a:grpSpLocks noChangeAspect="1"/>
              </p:cNvGrpSpPr>
              <p:nvPr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428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9" name="AutoShape 1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1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2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3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4" name="AutoShape 16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5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6" name="AutoShape 1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7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8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9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" name="Rectangle 2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1" name="Rectangle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2" name="Rectangle 24"/>
              <p:cNvSpPr>
                <a:spLocks noChangeAspect="1" noChangeArrowheads="1"/>
              </p:cNvSpPr>
              <p:nvPr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423" name="Rectangle 25"/>
              <p:cNvSpPr>
                <a:spLocks noChangeAspect="1" noChangeArrowheads="1"/>
              </p:cNvSpPr>
              <p:nvPr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424" name="AutoShape 26"/>
              <p:cNvSpPr>
                <a:spLocks noChangeAspect="1" noChangeArrowheads="1"/>
              </p:cNvSpPr>
              <p:nvPr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425" name="Oval 27"/>
              <p:cNvSpPr>
                <a:spLocks noChangeAspect="1" noChangeArrowheads="1"/>
              </p:cNvSpPr>
              <p:nvPr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426" name="AutoShape 28"/>
              <p:cNvSpPr>
                <a:spLocks noChangeAspect="1" noChangeArrowheads="1"/>
              </p:cNvSpPr>
              <p:nvPr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427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58" name="Gruppieren 257">
            <a:extLst>
              <a:ext uri="{FF2B5EF4-FFF2-40B4-BE49-F238E27FC236}">
                <a16:creationId xmlns:a16="http://schemas.microsoft.com/office/drawing/2014/main" id="{F402D5E6-C604-4A7A-9BF4-8B32F38C76FE}"/>
              </a:ext>
            </a:extLst>
          </p:cNvPr>
          <p:cNvGrpSpPr>
            <a:grpSpLocks noChangeAspect="1"/>
          </p:cNvGrpSpPr>
          <p:nvPr/>
        </p:nvGrpSpPr>
        <p:grpSpPr>
          <a:xfrm>
            <a:off x="5825013" y="4198348"/>
            <a:ext cx="1133482" cy="556195"/>
            <a:chOff x="413485" y="1546318"/>
            <a:chExt cx="3820705" cy="1183541"/>
          </a:xfrm>
        </p:grpSpPr>
        <p:sp>
          <p:nvSpPr>
            <p:cNvPr id="259" name="Rechteck 258">
              <a:extLst>
                <a:ext uri="{FF2B5EF4-FFF2-40B4-BE49-F238E27FC236}">
                  <a16:creationId xmlns:a16="http://schemas.microsoft.com/office/drawing/2014/main" id="{027DEB5D-AAAE-4388-B38F-9AF3C3491B8A}"/>
                </a:ext>
              </a:extLst>
            </p:cNvPr>
            <p:cNvSpPr/>
            <p:nvPr/>
          </p:nvSpPr>
          <p:spPr bwMode="auto">
            <a:xfrm>
              <a:off x="413485" y="1546318"/>
              <a:ext cx="3820705" cy="1183541"/>
            </a:xfrm>
            <a:prstGeom prst="rect">
              <a:avLst/>
            </a:pr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2" name="Line 5">
              <a:extLst>
                <a:ext uri="{FF2B5EF4-FFF2-40B4-BE49-F238E27FC236}">
                  <a16:creationId xmlns:a16="http://schemas.microsoft.com/office/drawing/2014/main" id="{EBD3C0B4-507A-4372-8F52-E5D111E686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958" y="1623364"/>
              <a:ext cx="373" cy="104400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20" name="Line 6">
              <a:extLst>
                <a:ext uri="{FF2B5EF4-FFF2-40B4-BE49-F238E27FC236}">
                  <a16:creationId xmlns:a16="http://schemas.microsoft.com/office/drawing/2014/main" id="{25C00A1F-1A7A-44AE-A32D-19CFD200BD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719" y="2582081"/>
              <a:ext cx="3708000" cy="59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grpSp>
          <p:nvGrpSpPr>
            <p:cNvPr id="321" name="Gruppieren 320">
              <a:extLst>
                <a:ext uri="{FF2B5EF4-FFF2-40B4-BE49-F238E27FC236}">
                  <a16:creationId xmlns:a16="http://schemas.microsoft.com/office/drawing/2014/main" id="{E29664B2-9350-49CE-9A89-F8975550185A}"/>
                </a:ext>
              </a:extLst>
            </p:cNvPr>
            <p:cNvGrpSpPr/>
            <p:nvPr/>
          </p:nvGrpSpPr>
          <p:grpSpPr>
            <a:xfrm>
              <a:off x="819573" y="1942375"/>
              <a:ext cx="3140830" cy="587495"/>
              <a:chOff x="4973669" y="2286170"/>
              <a:chExt cx="3140830" cy="587495"/>
            </a:xfrm>
          </p:grpSpPr>
          <p:sp>
            <p:nvSpPr>
              <p:cNvPr id="322" name="Ellipse 321">
                <a:extLst>
                  <a:ext uri="{FF2B5EF4-FFF2-40B4-BE49-F238E27FC236}">
                    <a16:creationId xmlns:a16="http://schemas.microsoft.com/office/drawing/2014/main" id="{A2D0DCCD-3116-4B64-9F00-BCBB966381A5}"/>
                  </a:ext>
                </a:extLst>
              </p:cNvPr>
              <p:cNvSpPr/>
              <p:nvPr/>
            </p:nvSpPr>
            <p:spPr bwMode="auto">
              <a:xfrm>
                <a:off x="5866517" y="24408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3" name="Ellipse 322">
                <a:extLst>
                  <a:ext uri="{FF2B5EF4-FFF2-40B4-BE49-F238E27FC236}">
                    <a16:creationId xmlns:a16="http://schemas.microsoft.com/office/drawing/2014/main" id="{382FACC7-3CA9-4444-B102-50473A532030}"/>
                  </a:ext>
                </a:extLst>
              </p:cNvPr>
              <p:cNvSpPr/>
              <p:nvPr/>
            </p:nvSpPr>
            <p:spPr bwMode="auto">
              <a:xfrm rot="18552189">
                <a:off x="6420805" y="27438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4" name="Ellipse 323">
                <a:extLst>
                  <a:ext uri="{FF2B5EF4-FFF2-40B4-BE49-F238E27FC236}">
                    <a16:creationId xmlns:a16="http://schemas.microsoft.com/office/drawing/2014/main" id="{97065067-4536-421C-B85B-B85A8E82CF3F}"/>
                  </a:ext>
                </a:extLst>
              </p:cNvPr>
              <p:cNvSpPr/>
              <p:nvPr/>
            </p:nvSpPr>
            <p:spPr bwMode="auto">
              <a:xfrm>
                <a:off x="6158683" y="259706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5" name="Ellipse 324">
                <a:extLst>
                  <a:ext uri="{FF2B5EF4-FFF2-40B4-BE49-F238E27FC236}">
                    <a16:creationId xmlns:a16="http://schemas.microsoft.com/office/drawing/2014/main" id="{48280935-6358-428B-BEF8-F836A9BAB8FE}"/>
                  </a:ext>
                </a:extLst>
              </p:cNvPr>
              <p:cNvSpPr/>
              <p:nvPr/>
            </p:nvSpPr>
            <p:spPr bwMode="auto">
              <a:xfrm>
                <a:off x="6749934" y="273757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8" name="Ellipse 357">
                <a:extLst>
                  <a:ext uri="{FF2B5EF4-FFF2-40B4-BE49-F238E27FC236}">
                    <a16:creationId xmlns:a16="http://schemas.microsoft.com/office/drawing/2014/main" id="{81B2CCF0-FCBB-49DE-B0C3-342127BC8B86}"/>
                  </a:ext>
                </a:extLst>
              </p:cNvPr>
              <p:cNvSpPr/>
              <p:nvPr/>
            </p:nvSpPr>
            <p:spPr bwMode="auto">
              <a:xfrm>
                <a:off x="6036877" y="256344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1" name="Ellipse 360">
                <a:extLst>
                  <a:ext uri="{FF2B5EF4-FFF2-40B4-BE49-F238E27FC236}">
                    <a16:creationId xmlns:a16="http://schemas.microsoft.com/office/drawing/2014/main" id="{A2D492EF-49BB-4A07-BBB4-7B433A832CE1}"/>
                  </a:ext>
                </a:extLst>
              </p:cNvPr>
              <p:cNvSpPr/>
              <p:nvPr/>
            </p:nvSpPr>
            <p:spPr bwMode="auto">
              <a:xfrm>
                <a:off x="5607522" y="229506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0" name="Ellipse 379">
                <a:extLst>
                  <a:ext uri="{FF2B5EF4-FFF2-40B4-BE49-F238E27FC236}">
                    <a16:creationId xmlns:a16="http://schemas.microsoft.com/office/drawing/2014/main" id="{47443799-7A50-40EC-8B46-C9D32EE9AD26}"/>
                  </a:ext>
                </a:extLst>
              </p:cNvPr>
              <p:cNvSpPr/>
              <p:nvPr/>
            </p:nvSpPr>
            <p:spPr bwMode="auto">
              <a:xfrm>
                <a:off x="5889303" y="25172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5" name="Ellipse 384">
                <a:extLst>
                  <a:ext uri="{FF2B5EF4-FFF2-40B4-BE49-F238E27FC236}">
                    <a16:creationId xmlns:a16="http://schemas.microsoft.com/office/drawing/2014/main" id="{E0ECF762-22CB-46FB-8627-8499B84C350F}"/>
                  </a:ext>
                </a:extLst>
              </p:cNvPr>
              <p:cNvSpPr/>
              <p:nvPr/>
            </p:nvSpPr>
            <p:spPr bwMode="auto">
              <a:xfrm>
                <a:off x="5428903" y="25332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9" name="Ellipse 388">
                <a:extLst>
                  <a:ext uri="{FF2B5EF4-FFF2-40B4-BE49-F238E27FC236}">
                    <a16:creationId xmlns:a16="http://schemas.microsoft.com/office/drawing/2014/main" id="{9E0674A3-205E-4E7A-AC69-7A2F47AB7AFA}"/>
                  </a:ext>
                </a:extLst>
              </p:cNvPr>
              <p:cNvSpPr/>
              <p:nvPr/>
            </p:nvSpPr>
            <p:spPr bwMode="auto">
              <a:xfrm>
                <a:off x="6605767" y="282478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3" name="Ellipse 392">
                <a:extLst>
                  <a:ext uri="{FF2B5EF4-FFF2-40B4-BE49-F238E27FC236}">
                    <a16:creationId xmlns:a16="http://schemas.microsoft.com/office/drawing/2014/main" id="{B81FA4A5-DFF8-4341-AD05-F8AECB44113F}"/>
                  </a:ext>
                </a:extLst>
              </p:cNvPr>
              <p:cNvSpPr/>
              <p:nvPr/>
            </p:nvSpPr>
            <p:spPr bwMode="auto">
              <a:xfrm>
                <a:off x="5506069" y="234966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Ellipse 396">
                <a:extLst>
                  <a:ext uri="{FF2B5EF4-FFF2-40B4-BE49-F238E27FC236}">
                    <a16:creationId xmlns:a16="http://schemas.microsoft.com/office/drawing/2014/main" id="{A0FC07E9-FE5D-4918-BF89-2725D785D5BF}"/>
                  </a:ext>
                </a:extLst>
              </p:cNvPr>
              <p:cNvSpPr/>
              <p:nvPr/>
            </p:nvSpPr>
            <p:spPr bwMode="auto">
              <a:xfrm>
                <a:off x="6212083" y="267952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2" name="Ellipse 401">
                <a:extLst>
                  <a:ext uri="{FF2B5EF4-FFF2-40B4-BE49-F238E27FC236}">
                    <a16:creationId xmlns:a16="http://schemas.microsoft.com/office/drawing/2014/main" id="{F491299F-FB64-493A-8A2C-66B1F1C49295}"/>
                  </a:ext>
                </a:extLst>
              </p:cNvPr>
              <p:cNvSpPr/>
              <p:nvPr/>
            </p:nvSpPr>
            <p:spPr bwMode="auto">
              <a:xfrm rot="718319">
                <a:off x="7390290" y="252302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3" name="Ellipse 402">
                <a:extLst>
                  <a:ext uri="{FF2B5EF4-FFF2-40B4-BE49-F238E27FC236}">
                    <a16:creationId xmlns:a16="http://schemas.microsoft.com/office/drawing/2014/main" id="{00F5F5DB-D4F5-4855-88CC-607D790DDEF4}"/>
                  </a:ext>
                </a:extLst>
              </p:cNvPr>
              <p:cNvSpPr/>
              <p:nvPr/>
            </p:nvSpPr>
            <p:spPr bwMode="auto">
              <a:xfrm rot="718319">
                <a:off x="7829442" y="2725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Ellipse 403">
                <a:extLst>
                  <a:ext uri="{FF2B5EF4-FFF2-40B4-BE49-F238E27FC236}">
                    <a16:creationId xmlns:a16="http://schemas.microsoft.com/office/drawing/2014/main" id="{4B718677-42A1-48CF-A9A4-D417AB8C18E3}"/>
                  </a:ext>
                </a:extLst>
              </p:cNvPr>
              <p:cNvSpPr/>
              <p:nvPr/>
            </p:nvSpPr>
            <p:spPr bwMode="auto">
              <a:xfrm rot="718319">
                <a:off x="7595905" y="259440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5" name="Ellipse 404">
                <a:extLst>
                  <a:ext uri="{FF2B5EF4-FFF2-40B4-BE49-F238E27FC236}">
                    <a16:creationId xmlns:a16="http://schemas.microsoft.com/office/drawing/2014/main" id="{3C37CD78-66EB-4588-A820-5F5D920D8162}"/>
                  </a:ext>
                </a:extLst>
              </p:cNvPr>
              <p:cNvSpPr/>
              <p:nvPr/>
            </p:nvSpPr>
            <p:spPr bwMode="auto">
              <a:xfrm rot="718319">
                <a:off x="7718068" y="269327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6" name="Ellipse 405">
                <a:extLst>
                  <a:ext uri="{FF2B5EF4-FFF2-40B4-BE49-F238E27FC236}">
                    <a16:creationId xmlns:a16="http://schemas.microsoft.com/office/drawing/2014/main" id="{DF14D4D1-B0E4-4DEC-9757-F440B2AF79F3}"/>
                  </a:ext>
                </a:extLst>
              </p:cNvPr>
              <p:cNvSpPr/>
              <p:nvPr/>
            </p:nvSpPr>
            <p:spPr bwMode="auto">
              <a:xfrm rot="718319">
                <a:off x="7167171" y="232667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Ellipse 406">
                <a:extLst>
                  <a:ext uri="{FF2B5EF4-FFF2-40B4-BE49-F238E27FC236}">
                    <a16:creationId xmlns:a16="http://schemas.microsoft.com/office/drawing/2014/main" id="{99F93F4F-3731-4D40-94E6-1A754B60C0CC}"/>
                  </a:ext>
                </a:extLst>
              </p:cNvPr>
              <p:cNvSpPr/>
              <p:nvPr/>
            </p:nvSpPr>
            <p:spPr bwMode="auto">
              <a:xfrm rot="718319">
                <a:off x="7521489" y="254725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8" name="Ellipse 407">
                <a:extLst>
                  <a:ext uri="{FF2B5EF4-FFF2-40B4-BE49-F238E27FC236}">
                    <a16:creationId xmlns:a16="http://schemas.microsoft.com/office/drawing/2014/main" id="{6D12F31F-709E-49B9-A30B-5DD58BDAC138}"/>
                  </a:ext>
                </a:extLst>
              </p:cNvPr>
              <p:cNvSpPr/>
              <p:nvPr/>
            </p:nvSpPr>
            <p:spPr bwMode="auto">
              <a:xfrm rot="718319">
                <a:off x="8083691" y="2804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9" name="Ellipse 408">
                <a:extLst>
                  <a:ext uri="{FF2B5EF4-FFF2-40B4-BE49-F238E27FC236}">
                    <a16:creationId xmlns:a16="http://schemas.microsoft.com/office/drawing/2014/main" id="{CCE6A6F0-6F1A-445B-961D-6AC3EDD4F250}"/>
                  </a:ext>
                </a:extLst>
              </p:cNvPr>
              <p:cNvSpPr/>
              <p:nvPr/>
            </p:nvSpPr>
            <p:spPr bwMode="auto">
              <a:xfrm rot="718319">
                <a:off x="7861878" y="276832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Ellipse 409">
                <a:extLst>
                  <a:ext uri="{FF2B5EF4-FFF2-40B4-BE49-F238E27FC236}">
                    <a16:creationId xmlns:a16="http://schemas.microsoft.com/office/drawing/2014/main" id="{18079780-5454-496C-964E-5422E7692702}"/>
                  </a:ext>
                </a:extLst>
              </p:cNvPr>
              <p:cNvSpPr/>
              <p:nvPr/>
            </p:nvSpPr>
            <p:spPr bwMode="auto">
              <a:xfrm rot="718319">
                <a:off x="7961223" y="27537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1" name="Ellipse 410">
                <a:extLst>
                  <a:ext uri="{FF2B5EF4-FFF2-40B4-BE49-F238E27FC236}">
                    <a16:creationId xmlns:a16="http://schemas.microsoft.com/office/drawing/2014/main" id="{D58CAE43-DC93-4D58-974F-D86711025135}"/>
                  </a:ext>
                </a:extLst>
              </p:cNvPr>
              <p:cNvSpPr/>
              <p:nvPr/>
            </p:nvSpPr>
            <p:spPr bwMode="auto">
              <a:xfrm>
                <a:off x="7017290" y="23447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2" name="Ellipse 411">
                <a:extLst>
                  <a:ext uri="{FF2B5EF4-FFF2-40B4-BE49-F238E27FC236}">
                    <a16:creationId xmlns:a16="http://schemas.microsoft.com/office/drawing/2014/main" id="{C5935931-612E-4AE5-B9EE-63FCE69A16A1}"/>
                  </a:ext>
                </a:extLst>
              </p:cNvPr>
              <p:cNvSpPr/>
              <p:nvPr/>
            </p:nvSpPr>
            <p:spPr bwMode="auto">
              <a:xfrm>
                <a:off x="7088116" y="23195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Ellipse 412">
                <a:extLst>
                  <a:ext uri="{FF2B5EF4-FFF2-40B4-BE49-F238E27FC236}">
                    <a16:creationId xmlns:a16="http://schemas.microsoft.com/office/drawing/2014/main" id="{18395FDA-039D-41F5-A811-109D2E2406F0}"/>
                  </a:ext>
                </a:extLst>
              </p:cNvPr>
              <p:cNvSpPr/>
              <p:nvPr/>
            </p:nvSpPr>
            <p:spPr bwMode="auto">
              <a:xfrm>
                <a:off x="6707982" y="279908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4" name="Ellipse 413">
                <a:extLst>
                  <a:ext uri="{FF2B5EF4-FFF2-40B4-BE49-F238E27FC236}">
                    <a16:creationId xmlns:a16="http://schemas.microsoft.com/office/drawing/2014/main" id="{FBC0A1D3-0B04-454E-86A8-3B7135106AA8}"/>
                  </a:ext>
                </a:extLst>
              </p:cNvPr>
              <p:cNvSpPr/>
              <p:nvPr/>
            </p:nvSpPr>
            <p:spPr bwMode="auto">
              <a:xfrm>
                <a:off x="6956353" y="251456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5" name="Ellipse 414">
                <a:extLst>
                  <a:ext uri="{FF2B5EF4-FFF2-40B4-BE49-F238E27FC236}">
                    <a16:creationId xmlns:a16="http://schemas.microsoft.com/office/drawing/2014/main" id="{E933F7DF-B607-4619-95FD-6D9A042FE0A8}"/>
                  </a:ext>
                </a:extLst>
              </p:cNvPr>
              <p:cNvSpPr/>
              <p:nvPr/>
            </p:nvSpPr>
            <p:spPr bwMode="auto">
              <a:xfrm>
                <a:off x="6989957" y="242313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Ellipse 415">
                <a:extLst>
                  <a:ext uri="{FF2B5EF4-FFF2-40B4-BE49-F238E27FC236}">
                    <a16:creationId xmlns:a16="http://schemas.microsoft.com/office/drawing/2014/main" id="{CE540A11-6A12-40F6-926A-A2E4BD2E1EA9}"/>
                  </a:ext>
                </a:extLst>
              </p:cNvPr>
              <p:cNvSpPr/>
              <p:nvPr/>
            </p:nvSpPr>
            <p:spPr bwMode="auto">
              <a:xfrm>
                <a:off x="6873840" y="266984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7" name="Ellipse 416">
                <a:extLst>
                  <a:ext uri="{FF2B5EF4-FFF2-40B4-BE49-F238E27FC236}">
                    <a16:creationId xmlns:a16="http://schemas.microsoft.com/office/drawing/2014/main" id="{6D8506D0-6510-4CD8-B306-4585CB0FF93E}"/>
                  </a:ext>
                </a:extLst>
              </p:cNvPr>
              <p:cNvSpPr/>
              <p:nvPr/>
            </p:nvSpPr>
            <p:spPr bwMode="auto">
              <a:xfrm>
                <a:off x="6888405" y="257850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8" name="Ellipse 417">
                <a:extLst>
                  <a:ext uri="{FF2B5EF4-FFF2-40B4-BE49-F238E27FC236}">
                    <a16:creationId xmlns:a16="http://schemas.microsoft.com/office/drawing/2014/main" id="{634DE19A-F083-4F47-AA91-D4AE4CAE659D}"/>
                  </a:ext>
                </a:extLst>
              </p:cNvPr>
              <p:cNvSpPr/>
              <p:nvPr/>
            </p:nvSpPr>
            <p:spPr bwMode="auto">
              <a:xfrm>
                <a:off x="6832775" y="273616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8" name="Ellipse 447">
                <a:extLst>
                  <a:ext uri="{FF2B5EF4-FFF2-40B4-BE49-F238E27FC236}">
                    <a16:creationId xmlns:a16="http://schemas.microsoft.com/office/drawing/2014/main" id="{1B29B5F9-DA4D-4009-8D0C-261D63A9F28D}"/>
                  </a:ext>
                </a:extLst>
              </p:cNvPr>
              <p:cNvSpPr/>
              <p:nvPr/>
            </p:nvSpPr>
            <p:spPr bwMode="auto">
              <a:xfrm>
                <a:off x="5468486" y="245835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9" name="Ellipse 448">
                <a:extLst>
                  <a:ext uri="{FF2B5EF4-FFF2-40B4-BE49-F238E27FC236}">
                    <a16:creationId xmlns:a16="http://schemas.microsoft.com/office/drawing/2014/main" id="{5F073CB3-3328-4DB1-A18E-815C53B7DFCE}"/>
                  </a:ext>
                </a:extLst>
              </p:cNvPr>
              <p:cNvSpPr/>
              <p:nvPr/>
            </p:nvSpPr>
            <p:spPr bwMode="auto">
              <a:xfrm>
                <a:off x="5549826" y="2286170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Ellipse 449">
                <a:extLst>
                  <a:ext uri="{FF2B5EF4-FFF2-40B4-BE49-F238E27FC236}">
                    <a16:creationId xmlns:a16="http://schemas.microsoft.com/office/drawing/2014/main" id="{659F09FF-4274-4A86-AC49-EFC490DBE43C}"/>
                  </a:ext>
                </a:extLst>
              </p:cNvPr>
              <p:cNvSpPr/>
              <p:nvPr/>
            </p:nvSpPr>
            <p:spPr bwMode="auto">
              <a:xfrm>
                <a:off x="5174548" y="277871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1" name="Ellipse 450">
                <a:extLst>
                  <a:ext uri="{FF2B5EF4-FFF2-40B4-BE49-F238E27FC236}">
                    <a16:creationId xmlns:a16="http://schemas.microsoft.com/office/drawing/2014/main" id="{9AD8421A-B8BF-4A6C-A672-A361359434EC}"/>
                  </a:ext>
                </a:extLst>
              </p:cNvPr>
              <p:cNvSpPr/>
              <p:nvPr/>
            </p:nvSpPr>
            <p:spPr bwMode="auto">
              <a:xfrm>
                <a:off x="5491906" y="241823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2" name="Ellipse 451">
                <a:extLst>
                  <a:ext uri="{FF2B5EF4-FFF2-40B4-BE49-F238E27FC236}">
                    <a16:creationId xmlns:a16="http://schemas.microsoft.com/office/drawing/2014/main" id="{32ABDE92-4262-4172-B043-B31F075951B2}"/>
                  </a:ext>
                </a:extLst>
              </p:cNvPr>
              <p:cNvSpPr/>
              <p:nvPr/>
            </p:nvSpPr>
            <p:spPr bwMode="auto">
              <a:xfrm>
                <a:off x="5350468" y="2664124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Ellipse 452">
                <a:extLst>
                  <a:ext uri="{FF2B5EF4-FFF2-40B4-BE49-F238E27FC236}">
                    <a16:creationId xmlns:a16="http://schemas.microsoft.com/office/drawing/2014/main" id="{7945DCAF-4E1F-4CEB-8C3C-A9B34E7F28D4}"/>
                  </a:ext>
                </a:extLst>
              </p:cNvPr>
              <p:cNvSpPr/>
              <p:nvPr/>
            </p:nvSpPr>
            <p:spPr bwMode="auto">
              <a:xfrm>
                <a:off x="5399596" y="2600941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4" name="Ellipse 453">
                <a:extLst>
                  <a:ext uri="{FF2B5EF4-FFF2-40B4-BE49-F238E27FC236}">
                    <a16:creationId xmlns:a16="http://schemas.microsoft.com/office/drawing/2014/main" id="{EA8A9BFB-8A8D-41EE-9436-7E059A12FA94}"/>
                  </a:ext>
                </a:extLst>
              </p:cNvPr>
              <p:cNvSpPr/>
              <p:nvPr/>
            </p:nvSpPr>
            <p:spPr bwMode="auto">
              <a:xfrm>
                <a:off x="5294485" y="27028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5" name="Ellipse 454">
                <a:extLst>
                  <a:ext uri="{FF2B5EF4-FFF2-40B4-BE49-F238E27FC236}">
                    <a16:creationId xmlns:a16="http://schemas.microsoft.com/office/drawing/2014/main" id="{219E8623-C5C1-4961-A2AB-EB499CC8258E}"/>
                  </a:ext>
                </a:extLst>
              </p:cNvPr>
              <p:cNvSpPr/>
              <p:nvPr/>
            </p:nvSpPr>
            <p:spPr bwMode="auto">
              <a:xfrm>
                <a:off x="6303295" y="269304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Ellipse 455">
                <a:extLst>
                  <a:ext uri="{FF2B5EF4-FFF2-40B4-BE49-F238E27FC236}">
                    <a16:creationId xmlns:a16="http://schemas.microsoft.com/office/drawing/2014/main" id="{895D39D9-D598-4C7A-87FE-03D7CC79BD3E}"/>
                  </a:ext>
                </a:extLst>
              </p:cNvPr>
              <p:cNvSpPr/>
              <p:nvPr/>
            </p:nvSpPr>
            <p:spPr bwMode="auto">
              <a:xfrm>
                <a:off x="4973669" y="270065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7" name="Ellipse 456">
                <a:extLst>
                  <a:ext uri="{FF2B5EF4-FFF2-40B4-BE49-F238E27FC236}">
                    <a16:creationId xmlns:a16="http://schemas.microsoft.com/office/drawing/2014/main" id="{70318208-0122-44E9-8578-2BE431126BFF}"/>
                  </a:ext>
                </a:extLst>
              </p:cNvPr>
              <p:cNvSpPr/>
              <p:nvPr/>
            </p:nvSpPr>
            <p:spPr bwMode="auto">
              <a:xfrm>
                <a:off x="5691809" y="2311275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8" name="Ellipse 457">
                <a:extLst>
                  <a:ext uri="{FF2B5EF4-FFF2-40B4-BE49-F238E27FC236}">
                    <a16:creationId xmlns:a16="http://schemas.microsoft.com/office/drawing/2014/main" id="{0D71DBAC-0121-4BF4-9DCF-0B129CA94923}"/>
                  </a:ext>
                </a:extLst>
              </p:cNvPr>
              <p:cNvSpPr/>
              <p:nvPr/>
            </p:nvSpPr>
            <p:spPr bwMode="auto">
              <a:xfrm>
                <a:off x="6489890" y="2790463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Ellipse 458">
                <a:extLst>
                  <a:ext uri="{FF2B5EF4-FFF2-40B4-BE49-F238E27FC236}">
                    <a16:creationId xmlns:a16="http://schemas.microsoft.com/office/drawing/2014/main" id="{1046F6DF-8C35-4C1C-B1AB-11A624DE17F3}"/>
                  </a:ext>
                </a:extLst>
              </p:cNvPr>
              <p:cNvSpPr/>
              <p:nvPr/>
            </p:nvSpPr>
            <p:spPr bwMode="auto">
              <a:xfrm>
                <a:off x="7655246" y="2633316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0" name="Ellipse 459">
                <a:extLst>
                  <a:ext uri="{FF2B5EF4-FFF2-40B4-BE49-F238E27FC236}">
                    <a16:creationId xmlns:a16="http://schemas.microsoft.com/office/drawing/2014/main" id="{28F626EC-4BCF-4CCD-B1D6-921F3CCFF943}"/>
                  </a:ext>
                </a:extLst>
              </p:cNvPr>
              <p:cNvSpPr/>
              <p:nvPr/>
            </p:nvSpPr>
            <p:spPr bwMode="auto">
              <a:xfrm>
                <a:off x="5947055" y="2507619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1" name="Ellipse 460">
                <a:extLst>
                  <a:ext uri="{FF2B5EF4-FFF2-40B4-BE49-F238E27FC236}">
                    <a16:creationId xmlns:a16="http://schemas.microsoft.com/office/drawing/2014/main" id="{67B0DB83-3D41-45FA-9806-808CAB59D809}"/>
                  </a:ext>
                </a:extLst>
              </p:cNvPr>
              <p:cNvSpPr/>
              <p:nvPr/>
            </p:nvSpPr>
            <p:spPr bwMode="auto">
              <a:xfrm>
                <a:off x="5077733" y="2741118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2" name="Ellipse 461">
                <a:extLst>
                  <a:ext uri="{FF2B5EF4-FFF2-40B4-BE49-F238E27FC236}">
                    <a16:creationId xmlns:a16="http://schemas.microsoft.com/office/drawing/2014/main" id="{8010C119-097D-4DF6-A1E2-BFE221028BAC}"/>
                  </a:ext>
                </a:extLst>
              </p:cNvPr>
              <p:cNvSpPr/>
              <p:nvPr/>
            </p:nvSpPr>
            <p:spPr bwMode="auto">
              <a:xfrm rot="18552189">
                <a:off x="6529717" y="281449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3" name="Ellipse 462">
                <a:extLst>
                  <a:ext uri="{FF2B5EF4-FFF2-40B4-BE49-F238E27FC236}">
                    <a16:creationId xmlns:a16="http://schemas.microsoft.com/office/drawing/2014/main" id="{F2438737-6C8A-4964-A447-368B042451D2}"/>
                  </a:ext>
                </a:extLst>
              </p:cNvPr>
              <p:cNvSpPr/>
              <p:nvPr/>
            </p:nvSpPr>
            <p:spPr bwMode="auto">
              <a:xfrm>
                <a:off x="6658418" y="2810512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4" name="Ellipse 463">
                <a:extLst>
                  <a:ext uri="{FF2B5EF4-FFF2-40B4-BE49-F238E27FC236}">
                    <a16:creationId xmlns:a16="http://schemas.microsoft.com/office/drawing/2014/main" id="{24EF858A-7341-4A56-BF0D-21B7B26EA232}"/>
                  </a:ext>
                </a:extLst>
              </p:cNvPr>
              <p:cNvSpPr/>
              <p:nvPr/>
            </p:nvSpPr>
            <p:spPr bwMode="auto">
              <a:xfrm>
                <a:off x="6646606" y="2842857"/>
                <a:ext cx="30808" cy="308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465" name="Rechteck 464">
            <a:extLst>
              <a:ext uri="{FF2B5EF4-FFF2-40B4-BE49-F238E27FC236}">
                <a16:creationId xmlns:a16="http://schemas.microsoft.com/office/drawing/2014/main" id="{71DCAB56-9735-41A4-93A4-8CB80E95A166}"/>
              </a:ext>
            </a:extLst>
          </p:cNvPr>
          <p:cNvSpPr/>
          <p:nvPr/>
        </p:nvSpPr>
        <p:spPr>
          <a:xfrm>
            <a:off x="84782" y="5761264"/>
            <a:ext cx="9078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FFFF"/>
                </a:solidFill>
              </a:rPr>
              <a:t>Bild: NASA Goddard Space Flight Center Image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Reto Stöckli (</a:t>
            </a:r>
            <a:r>
              <a:rPr lang="de-DE" sz="1000" kern="0" dirty="0" err="1">
                <a:solidFill>
                  <a:srgbClr val="FFFFFF"/>
                </a:solidFill>
              </a:rPr>
              <a:t>land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surface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shallow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water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clouds</a:t>
            </a:r>
            <a:r>
              <a:rPr lang="de-DE" sz="1000" kern="0" dirty="0">
                <a:solidFill>
                  <a:srgbClr val="FFFFFF"/>
                </a:solidFill>
              </a:rPr>
              <a:t>). Enhancements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Robert </a:t>
            </a:r>
            <a:r>
              <a:rPr lang="de-DE" sz="1000" kern="0" dirty="0" err="1">
                <a:solidFill>
                  <a:srgbClr val="FFFFFF"/>
                </a:solidFill>
              </a:rPr>
              <a:t>Simmon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ocean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color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compositing</a:t>
            </a:r>
            <a:r>
              <a:rPr lang="de-DE" sz="1000" kern="0" dirty="0">
                <a:solidFill>
                  <a:srgbClr val="FFFFFF"/>
                </a:solidFill>
              </a:rPr>
              <a:t>, 3D </a:t>
            </a:r>
            <a:r>
              <a:rPr lang="de-DE" sz="1000" kern="0" dirty="0" err="1">
                <a:solidFill>
                  <a:srgbClr val="FFFFFF"/>
                </a:solidFill>
              </a:rPr>
              <a:t>globes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animation</a:t>
            </a:r>
            <a:r>
              <a:rPr lang="de-DE" sz="1000" kern="0" dirty="0">
                <a:solidFill>
                  <a:srgbClr val="FFFFFF"/>
                </a:solidFill>
              </a:rPr>
              <a:t>). Data and </a:t>
            </a:r>
            <a:r>
              <a:rPr lang="de-DE" sz="1000" kern="0" dirty="0" err="1">
                <a:solidFill>
                  <a:srgbClr val="FFFFFF"/>
                </a:solidFill>
              </a:rPr>
              <a:t>technical</a:t>
            </a:r>
            <a:r>
              <a:rPr lang="de-DE" sz="1000" kern="0" dirty="0">
                <a:solidFill>
                  <a:srgbClr val="FFFFFF"/>
                </a:solidFill>
              </a:rPr>
              <a:t> support: MODIS Land Group; MODIS Science Data Support Team; MODIS </a:t>
            </a:r>
            <a:r>
              <a:rPr lang="de-DE" sz="1000" kern="0" dirty="0" err="1">
                <a:solidFill>
                  <a:srgbClr val="FFFFFF"/>
                </a:solidFill>
              </a:rPr>
              <a:t>Atmosphere</a:t>
            </a:r>
            <a:r>
              <a:rPr lang="de-DE" sz="1000" kern="0" dirty="0">
                <a:solidFill>
                  <a:srgbClr val="FFFFFF"/>
                </a:solidFill>
              </a:rPr>
              <a:t> Group; MODIS Ocean Group Additional </a:t>
            </a:r>
            <a:r>
              <a:rPr lang="de-DE" sz="1000" kern="0" dirty="0" err="1">
                <a:solidFill>
                  <a:srgbClr val="FFFFFF"/>
                </a:solidFill>
              </a:rPr>
              <a:t>data</a:t>
            </a:r>
            <a:r>
              <a:rPr lang="de-DE" sz="1000" kern="0" dirty="0">
                <a:solidFill>
                  <a:srgbClr val="FFFFFF"/>
                </a:solidFill>
              </a:rPr>
              <a:t>: USGS EROS Data Center (</a:t>
            </a:r>
            <a:r>
              <a:rPr lang="de-DE" sz="1000" kern="0" dirty="0" err="1">
                <a:solidFill>
                  <a:srgbClr val="FFFFFF"/>
                </a:solidFill>
              </a:rPr>
              <a:t>topography</a:t>
            </a:r>
            <a:r>
              <a:rPr lang="de-DE" sz="1000" kern="0" dirty="0">
                <a:solidFill>
                  <a:srgbClr val="FFFFFF"/>
                </a:solidFill>
              </a:rPr>
              <a:t>); USGS </a:t>
            </a:r>
            <a:r>
              <a:rPr lang="de-DE" sz="1000" kern="0" dirty="0" err="1">
                <a:solidFill>
                  <a:srgbClr val="FFFFFF"/>
                </a:solidFill>
              </a:rPr>
              <a:t>Terrestrial</a:t>
            </a:r>
            <a:r>
              <a:rPr lang="de-DE" sz="1000" kern="0" dirty="0">
                <a:solidFill>
                  <a:srgbClr val="FFFFFF"/>
                </a:solidFill>
              </a:rPr>
              <a:t> Remote </a:t>
            </a:r>
            <a:r>
              <a:rPr lang="de-DE" sz="1000" kern="0" dirty="0" err="1">
                <a:solidFill>
                  <a:srgbClr val="FFFFFF"/>
                </a:solidFill>
              </a:rPr>
              <a:t>Sensing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Flagstaff</a:t>
            </a:r>
            <a:r>
              <a:rPr lang="de-DE" sz="1000" kern="0" dirty="0">
                <a:solidFill>
                  <a:srgbClr val="FFFFFF"/>
                </a:solidFill>
              </a:rPr>
              <a:t> Field Center (</a:t>
            </a:r>
            <a:r>
              <a:rPr lang="de-DE" sz="1000" kern="0" dirty="0" err="1">
                <a:solidFill>
                  <a:srgbClr val="FFFFFF"/>
                </a:solidFill>
              </a:rPr>
              <a:t>Antarctica</a:t>
            </a:r>
            <a:r>
              <a:rPr lang="de-DE" sz="1000" kern="0" dirty="0">
                <a:solidFill>
                  <a:srgbClr val="FFFFFF"/>
                </a:solidFill>
              </a:rPr>
              <a:t>); Defense </a:t>
            </a:r>
            <a:r>
              <a:rPr lang="de-DE" sz="1000" kern="0" dirty="0" err="1">
                <a:solidFill>
                  <a:srgbClr val="FFFFFF"/>
                </a:solidFill>
              </a:rPr>
              <a:t>Meteorological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Satellite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Program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city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lights</a:t>
            </a:r>
            <a:r>
              <a:rPr lang="de-DE" sz="1000" kern="0" dirty="0">
                <a:solidFill>
                  <a:srgbClr val="FFFFFF"/>
                </a:solidFill>
              </a:rPr>
              <a:t>) via </a:t>
            </a:r>
            <a:r>
              <a:rPr lang="de-DE" sz="1000" kern="0" dirty="0">
                <a:solidFill>
                  <a:srgbClr val="FFFFFF"/>
                </a:solidFill>
                <a:hlinkClick r:id="rId9"/>
              </a:rPr>
              <a:t>https://climatekids.nasa.gov/why-earth/</a:t>
            </a:r>
            <a:r>
              <a:rPr lang="de-DE" sz="1000" kern="0" dirty="0">
                <a:solidFill>
                  <a:srgbClr val="FFFFFF"/>
                </a:solidFill>
              </a:rPr>
              <a:t> 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)]; Grafik</a:t>
            </a: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0" animBg="1"/>
      <p:bldP spid="1054" grpId="0"/>
      <p:bldP spid="206" grpId="0" animBg="1"/>
      <p:bldP spid="379" grpId="0"/>
      <p:bldP spid="213" grpId="0" animBg="1"/>
      <p:bldP spid="4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s://upload.wikimedia.org/wikipedia/commons/thumb/b/b0/Supernova_in_M101_2011-08-25.jpg/1024px-Supernova_in_M101_2011-08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087" y="1471948"/>
            <a:ext cx="4732256" cy="4171436"/>
          </a:xfrm>
          <a:prstGeom prst="rect">
            <a:avLst/>
          </a:prstGeom>
          <a:noFill/>
        </p:spPr>
      </p:pic>
      <p:sp>
        <p:nvSpPr>
          <p:cNvPr id="7" name="Rechteck 6"/>
          <p:cNvSpPr/>
          <p:nvPr/>
        </p:nvSpPr>
        <p:spPr>
          <a:xfrm>
            <a:off x="4028793" y="5754469"/>
            <a:ext cx="5115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Von Thunderf00t - Supernova in M101, Aug 25th, full processing [CC BY 3.0] via https://commons.wikimedia.org/w/index.php?curid=16272395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0" name="Text Box 209"/>
          <p:cNvSpPr txBox="1">
            <a:spLocks noChangeArrowheads="1"/>
          </p:cNvSpPr>
          <p:nvPr/>
        </p:nvSpPr>
        <p:spPr bwMode="auto">
          <a:xfrm>
            <a:off x="612000" y="1140553"/>
            <a:ext cx="323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2400" b="1" cap="small" dirty="0">
                <a:solidFill>
                  <a:schemeClr val="bg1"/>
                </a:solidFill>
              </a:rPr>
              <a:t>Supernovae </a:t>
            </a:r>
            <a:r>
              <a:rPr lang="de-DE" sz="2400" b="1" cap="small" dirty="0" err="1">
                <a:solidFill>
                  <a:schemeClr val="bg1"/>
                </a:solidFill>
              </a:rPr>
              <a:t>Ia</a:t>
            </a:r>
            <a:endParaRPr lang="de-DE" sz="2400" b="1" cap="small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2000" y="1699366"/>
            <a:ext cx="31626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Relativ homogene Gruppe von Supernovae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Phillips-Beziehung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beschreibt empirischen Zusammenhang zwischen Lichtkurvenverlauf von Supernovae (Typ </a:t>
            </a:r>
            <a:r>
              <a:rPr lang="de-DE" dirty="0" err="1">
                <a:solidFill>
                  <a:schemeClr val="bg1"/>
                </a:solidFill>
              </a:rPr>
              <a:t>Ia</a:t>
            </a:r>
            <a:r>
              <a:rPr lang="de-DE" dirty="0">
                <a:solidFill>
                  <a:schemeClr val="bg1"/>
                </a:solidFill>
              </a:rPr>
              <a:t>) und der und der absoluten Helligkeit.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9"/>
          <p:cNvSpPr txBox="1">
            <a:spLocks noChangeArrowheads="1"/>
          </p:cNvSpPr>
          <p:nvPr/>
        </p:nvSpPr>
        <p:spPr bwMode="auto">
          <a:xfrm>
            <a:off x="612000" y="1140553"/>
            <a:ext cx="323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2400" b="1" cap="small" dirty="0">
                <a:solidFill>
                  <a:schemeClr val="bg1"/>
                </a:solidFill>
              </a:rPr>
              <a:t>Supernovae </a:t>
            </a:r>
            <a:r>
              <a:rPr lang="de-DE" sz="2400" b="1" cap="small" dirty="0" err="1">
                <a:solidFill>
                  <a:schemeClr val="bg1"/>
                </a:solidFill>
              </a:rPr>
              <a:t>Ia</a:t>
            </a:r>
            <a:endParaRPr lang="de-DE" sz="2400" b="1" cap="small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12000" y="1699366"/>
            <a:ext cx="31626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Relativ homogene Gruppe von Supernovae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Phillips-Beziehung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beschreibt empirischen Zusammenhang zwischen Lichtkurvenverlauf von Supernovae (Typ </a:t>
            </a:r>
            <a:r>
              <a:rPr lang="de-DE" dirty="0" err="1">
                <a:solidFill>
                  <a:schemeClr val="bg1"/>
                </a:solidFill>
              </a:rPr>
              <a:t>Ia</a:t>
            </a:r>
            <a:r>
              <a:rPr lang="de-DE" dirty="0">
                <a:solidFill>
                  <a:schemeClr val="bg1"/>
                </a:solidFill>
              </a:rPr>
              <a:t>) und der und der absoluten Helligkeit.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Bild:</a:t>
            </a:r>
          </a:p>
          <a:p>
            <a:pPr algn="l"/>
            <a:r>
              <a:rPr lang="de-DE" dirty="0">
                <a:solidFill>
                  <a:schemeClr val="bg1"/>
                </a:solidFill>
              </a:rPr>
              <a:t>Supernova 1994D in NGC 4256 (50 Mio. </a:t>
            </a:r>
            <a:r>
              <a:rPr lang="de-DE" dirty="0" err="1">
                <a:solidFill>
                  <a:schemeClr val="bg1"/>
                </a:solidFill>
              </a:rPr>
              <a:t>Lj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170" name="Picture 2" descr="https://upload.wikimedia.org/wikipedia/commons/a/a2/SN1994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9465" y="1022195"/>
            <a:ext cx="4172400" cy="4172400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4087821" y="5558806"/>
            <a:ext cx="4838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 </a:t>
            </a:r>
            <a:r>
              <a:rPr lang="de-DE" sz="1200" kern="0" dirty="0">
                <a:solidFill>
                  <a:srgbClr val="FFFFFF"/>
                </a:solidFill>
              </a:rPr>
              <a:t>„SN1994D.jpg“ von </a:t>
            </a:r>
            <a:r>
              <a:rPr lang="en-US" sz="1200" kern="0" dirty="0">
                <a:solidFill>
                  <a:srgbClr val="FFFFFF"/>
                </a:solidFill>
              </a:rPr>
              <a:t>NASA/ESA, The Hubble Key Project Team and The High-Z Supernova Search Team </a:t>
            </a:r>
            <a:r>
              <a:rPr lang="de-DE" sz="1200" kern="0" dirty="0">
                <a:solidFill>
                  <a:srgbClr val="FFFFFF"/>
                </a:solidFill>
              </a:rPr>
              <a:t>via </a:t>
            </a:r>
            <a:r>
              <a:rPr lang="de-DE" sz="1200" kern="0" dirty="0">
                <a:solidFill>
                  <a:srgbClr val="FFFFFF"/>
                </a:solidFill>
                <a:hlinkClick r:id="rId3"/>
              </a:rPr>
              <a:t>https://commons.wikimedia.org/wiki/File:SN1994D.jpg</a:t>
            </a:r>
            <a:r>
              <a:rPr lang="de-DE" sz="1200" kern="0" dirty="0">
                <a:solidFill>
                  <a:srgbClr val="FFFFFF"/>
                </a:solidFill>
              </a:rPr>
              <a:t> [CC BY 3.0]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379"/>
          <p:cNvGrpSpPr/>
          <p:nvPr/>
        </p:nvGrpSpPr>
        <p:grpSpPr>
          <a:xfrm>
            <a:off x="-1633220" y="1380109"/>
            <a:ext cx="3811766" cy="3811765"/>
            <a:chOff x="-1633220" y="2237084"/>
            <a:chExt cx="3811766" cy="3811765"/>
          </a:xfrm>
        </p:grpSpPr>
        <p:sp>
          <p:nvSpPr>
            <p:cNvPr id="381" name="Oval 6"/>
            <p:cNvSpPr>
              <a:spLocks noChangeAspect="1" noChangeArrowheads="1"/>
            </p:cNvSpPr>
            <p:nvPr/>
          </p:nvSpPr>
          <p:spPr bwMode="auto">
            <a:xfrm>
              <a:off x="-203807" y="3666495"/>
              <a:ext cx="952942" cy="95294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2" name="Oval 7"/>
            <p:cNvSpPr>
              <a:spLocks noChangeAspect="1" noChangeArrowheads="1"/>
            </p:cNvSpPr>
            <p:nvPr/>
          </p:nvSpPr>
          <p:spPr bwMode="auto">
            <a:xfrm>
              <a:off x="-680278" y="3190025"/>
              <a:ext cx="1905883" cy="1905882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3" name="Oval 8"/>
            <p:cNvSpPr>
              <a:spLocks noChangeAspect="1" noChangeArrowheads="1"/>
            </p:cNvSpPr>
            <p:nvPr/>
          </p:nvSpPr>
          <p:spPr bwMode="auto">
            <a:xfrm>
              <a:off x="-1156749" y="2713554"/>
              <a:ext cx="2858825" cy="285882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4" name="Oval 9"/>
            <p:cNvSpPr>
              <a:spLocks noChangeAspect="1" noChangeArrowheads="1"/>
            </p:cNvSpPr>
            <p:nvPr/>
          </p:nvSpPr>
          <p:spPr bwMode="auto">
            <a:xfrm>
              <a:off x="-1633220" y="2237084"/>
              <a:ext cx="3811766" cy="381176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47" name="Freeform 23"/>
          <p:cNvSpPr>
            <a:spLocks/>
          </p:cNvSpPr>
          <p:nvPr/>
        </p:nvSpPr>
        <p:spPr bwMode="auto">
          <a:xfrm>
            <a:off x="-4920378" y="2029480"/>
            <a:ext cx="14430138" cy="7222203"/>
          </a:xfrm>
          <a:custGeom>
            <a:avLst/>
            <a:gdLst/>
            <a:ahLst/>
            <a:cxnLst>
              <a:cxn ang="0">
                <a:pos x="0" y="7590"/>
              </a:cxn>
              <a:cxn ang="0">
                <a:pos x="15165" y="7575"/>
              </a:cxn>
              <a:cxn ang="0">
                <a:pos x="15075" y="4035"/>
              </a:cxn>
              <a:cxn ang="0">
                <a:pos x="765" y="0"/>
              </a:cxn>
              <a:cxn ang="0">
                <a:pos x="0" y="7590"/>
              </a:cxn>
            </a:cxnLst>
            <a:rect l="0" t="0" r="r" b="b"/>
            <a:pathLst>
              <a:path w="15165" h="7590">
                <a:moveTo>
                  <a:pt x="0" y="7590"/>
                </a:moveTo>
                <a:lnTo>
                  <a:pt x="15165" y="7575"/>
                </a:lnTo>
                <a:lnTo>
                  <a:pt x="15075" y="4035"/>
                </a:lnTo>
                <a:lnTo>
                  <a:pt x="765" y="0"/>
                </a:lnTo>
                <a:lnTo>
                  <a:pt x="0" y="75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-4634916" y="-2124000"/>
            <a:ext cx="13567090" cy="6808282"/>
          </a:xfrm>
          <a:custGeom>
            <a:avLst/>
            <a:gdLst/>
            <a:ahLst/>
            <a:cxnLst>
              <a:cxn ang="0">
                <a:pos x="0" y="7155"/>
              </a:cxn>
              <a:cxn ang="0">
                <a:pos x="14258" y="3128"/>
              </a:cxn>
              <a:cxn ang="0">
                <a:pos x="14220" y="0"/>
              </a:cxn>
              <a:cxn ang="0">
                <a:pos x="0" y="15"/>
              </a:cxn>
              <a:cxn ang="0">
                <a:pos x="0" y="7155"/>
              </a:cxn>
            </a:cxnLst>
            <a:rect l="0" t="0" r="r" b="b"/>
            <a:pathLst>
              <a:path w="14258" h="7155">
                <a:moveTo>
                  <a:pt x="0" y="7155"/>
                </a:moveTo>
                <a:lnTo>
                  <a:pt x="14258" y="3128"/>
                </a:lnTo>
                <a:lnTo>
                  <a:pt x="14220" y="0"/>
                </a:lnTo>
                <a:lnTo>
                  <a:pt x="0" y="15"/>
                </a:lnTo>
                <a:lnTo>
                  <a:pt x="0" y="715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 rot="20659014">
            <a:off x="1141897" y="2934396"/>
            <a:ext cx="978185" cy="147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Sonnensystem</a:t>
            </a: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661439" y="2366326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-3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Grafik 43" descr="Die Erd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617" y="3117051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ext Box 37"/>
          <p:cNvSpPr txBox="1">
            <a:spLocks noChangeArrowheads="1"/>
          </p:cNvSpPr>
          <p:nvPr/>
        </p:nvSpPr>
        <p:spPr bwMode="auto">
          <a:xfrm>
            <a:off x="876417" y="3177991"/>
            <a:ext cx="1368318" cy="2930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Laufzeit</a:t>
            </a:r>
          </a:p>
        </p:txBody>
      </p:sp>
      <p:sp>
        <p:nvSpPr>
          <p:cNvPr id="35" name="Rechteck 34"/>
          <p:cNvSpPr/>
          <p:nvPr/>
        </p:nvSpPr>
        <p:spPr>
          <a:xfrm>
            <a:off x="84782" y="5761264"/>
            <a:ext cx="9078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FFFF"/>
                </a:solidFill>
              </a:rPr>
              <a:t>Bild: NASA Goddard Space Flight Center Image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Reto Stöckli (</a:t>
            </a:r>
            <a:r>
              <a:rPr lang="de-DE" sz="1000" kern="0" dirty="0" err="1">
                <a:solidFill>
                  <a:srgbClr val="FFFFFF"/>
                </a:solidFill>
              </a:rPr>
              <a:t>land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surface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shallow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water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clouds</a:t>
            </a:r>
            <a:r>
              <a:rPr lang="de-DE" sz="1000" kern="0" dirty="0">
                <a:solidFill>
                  <a:srgbClr val="FFFFFF"/>
                </a:solidFill>
              </a:rPr>
              <a:t>). Enhancements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Robert </a:t>
            </a:r>
            <a:r>
              <a:rPr lang="de-DE" sz="1000" kern="0" dirty="0" err="1">
                <a:solidFill>
                  <a:srgbClr val="FFFFFF"/>
                </a:solidFill>
              </a:rPr>
              <a:t>Simmon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ocean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color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compositing</a:t>
            </a:r>
            <a:r>
              <a:rPr lang="de-DE" sz="1000" kern="0" dirty="0">
                <a:solidFill>
                  <a:srgbClr val="FFFFFF"/>
                </a:solidFill>
              </a:rPr>
              <a:t>, 3D </a:t>
            </a:r>
            <a:r>
              <a:rPr lang="de-DE" sz="1000" kern="0" dirty="0" err="1">
                <a:solidFill>
                  <a:srgbClr val="FFFFFF"/>
                </a:solidFill>
              </a:rPr>
              <a:t>globes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animation</a:t>
            </a:r>
            <a:r>
              <a:rPr lang="de-DE" sz="1000" kern="0" dirty="0">
                <a:solidFill>
                  <a:srgbClr val="FFFFFF"/>
                </a:solidFill>
              </a:rPr>
              <a:t>). Data and </a:t>
            </a:r>
            <a:r>
              <a:rPr lang="de-DE" sz="1000" kern="0" dirty="0" err="1">
                <a:solidFill>
                  <a:srgbClr val="FFFFFF"/>
                </a:solidFill>
              </a:rPr>
              <a:t>technical</a:t>
            </a:r>
            <a:r>
              <a:rPr lang="de-DE" sz="1000" kern="0" dirty="0">
                <a:solidFill>
                  <a:srgbClr val="FFFFFF"/>
                </a:solidFill>
              </a:rPr>
              <a:t> support: MODIS Land Group; MODIS Science Data Support Team; MODIS </a:t>
            </a:r>
            <a:r>
              <a:rPr lang="de-DE" sz="1000" kern="0" dirty="0" err="1">
                <a:solidFill>
                  <a:srgbClr val="FFFFFF"/>
                </a:solidFill>
              </a:rPr>
              <a:t>Atmosphere</a:t>
            </a:r>
            <a:r>
              <a:rPr lang="de-DE" sz="1000" kern="0" dirty="0">
                <a:solidFill>
                  <a:srgbClr val="FFFFFF"/>
                </a:solidFill>
              </a:rPr>
              <a:t> Group; MODIS Ocean Group Additional </a:t>
            </a:r>
            <a:r>
              <a:rPr lang="de-DE" sz="1000" kern="0" dirty="0" err="1">
                <a:solidFill>
                  <a:srgbClr val="FFFFFF"/>
                </a:solidFill>
              </a:rPr>
              <a:t>data</a:t>
            </a:r>
            <a:r>
              <a:rPr lang="de-DE" sz="1000" kern="0" dirty="0">
                <a:solidFill>
                  <a:srgbClr val="FFFFFF"/>
                </a:solidFill>
              </a:rPr>
              <a:t>: USGS EROS Data Center (</a:t>
            </a:r>
            <a:r>
              <a:rPr lang="de-DE" sz="1000" kern="0" dirty="0" err="1">
                <a:solidFill>
                  <a:srgbClr val="FFFFFF"/>
                </a:solidFill>
              </a:rPr>
              <a:t>topography</a:t>
            </a:r>
            <a:r>
              <a:rPr lang="de-DE" sz="1000" kern="0" dirty="0">
                <a:solidFill>
                  <a:srgbClr val="FFFFFF"/>
                </a:solidFill>
              </a:rPr>
              <a:t>); USGS </a:t>
            </a:r>
            <a:r>
              <a:rPr lang="de-DE" sz="1000" kern="0" dirty="0" err="1">
                <a:solidFill>
                  <a:srgbClr val="FFFFFF"/>
                </a:solidFill>
              </a:rPr>
              <a:t>Terrestrial</a:t>
            </a:r>
            <a:r>
              <a:rPr lang="de-DE" sz="1000" kern="0" dirty="0">
                <a:solidFill>
                  <a:srgbClr val="FFFFFF"/>
                </a:solidFill>
              </a:rPr>
              <a:t> Remote </a:t>
            </a:r>
            <a:r>
              <a:rPr lang="de-DE" sz="1000" kern="0" dirty="0" err="1">
                <a:solidFill>
                  <a:srgbClr val="FFFFFF"/>
                </a:solidFill>
              </a:rPr>
              <a:t>Sensing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Flagstaff</a:t>
            </a:r>
            <a:r>
              <a:rPr lang="de-DE" sz="1000" kern="0" dirty="0">
                <a:solidFill>
                  <a:srgbClr val="FFFFFF"/>
                </a:solidFill>
              </a:rPr>
              <a:t> Field Center (</a:t>
            </a:r>
            <a:r>
              <a:rPr lang="de-DE" sz="1000" kern="0" dirty="0" err="1">
                <a:solidFill>
                  <a:srgbClr val="FFFFFF"/>
                </a:solidFill>
              </a:rPr>
              <a:t>Antarctica</a:t>
            </a:r>
            <a:r>
              <a:rPr lang="de-DE" sz="1000" kern="0" dirty="0">
                <a:solidFill>
                  <a:srgbClr val="FFFFFF"/>
                </a:solidFill>
              </a:rPr>
              <a:t>); Defense </a:t>
            </a:r>
            <a:r>
              <a:rPr lang="de-DE" sz="1000" kern="0" dirty="0" err="1">
                <a:solidFill>
                  <a:srgbClr val="FFFFFF"/>
                </a:solidFill>
              </a:rPr>
              <a:t>Meteorological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Satellite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Program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city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lights</a:t>
            </a:r>
            <a:r>
              <a:rPr lang="de-DE" sz="1000" kern="0" dirty="0">
                <a:solidFill>
                  <a:srgbClr val="FFFFFF"/>
                </a:solidFill>
              </a:rPr>
              <a:t>) via </a:t>
            </a:r>
            <a:r>
              <a:rPr lang="de-DE" sz="1000" kern="0" dirty="0">
                <a:solidFill>
                  <a:srgbClr val="FFFFFF"/>
                </a:solidFill>
                <a:hlinkClick r:id="rId4"/>
              </a:rPr>
              <a:t>https://climatekids.nasa.gov/why-earth/</a:t>
            </a:r>
            <a:r>
              <a:rPr lang="de-DE" sz="1000" kern="0" dirty="0">
                <a:solidFill>
                  <a:srgbClr val="FFFFFF"/>
                </a:solidFill>
              </a:rPr>
              <a:t> 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)]; Grafik</a:t>
            </a: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66" name="Gruppieren 65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grpSp>
          <p:nvGrpSpPr>
            <p:cNvPr id="67" name="Gruppieren 60"/>
            <p:cNvGrpSpPr/>
            <p:nvPr/>
          </p:nvGrpSpPr>
          <p:grpSpPr>
            <a:xfrm>
              <a:off x="0" y="0"/>
              <a:ext cx="9144000" cy="6871954"/>
              <a:chOff x="0" y="0"/>
              <a:chExt cx="9144000" cy="6871954"/>
            </a:xfrm>
          </p:grpSpPr>
          <p:pic>
            <p:nvPicPr>
              <p:cNvPr id="96" name="Grafik 95" descr="Rahmen Astronomie unten.pn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97" name="Grafik 96" descr="Rahmen Astronomie oben.pn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98" name="Textfeld 97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3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S. Hanssen</a:t>
                </a:r>
              </a:p>
            </p:txBody>
          </p:sp>
          <p:sp>
            <p:nvSpPr>
              <p:cNvPr id="99" name="Rechteck 98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366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100" name="Grafik 99"/>
              <p:cNvPicPr>
                <a:picLocks noChangeAspect="1"/>
              </p:cNvPicPr>
              <p:nvPr/>
            </p:nvPicPr>
            <p:blipFill>
              <a:blip r:embed="rId7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1" name="Titel 1"/>
              <p:cNvSpPr txBox="1">
                <a:spLocks/>
              </p:cNvSpPr>
              <p:nvPr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366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3.1.3 Sterne</a:t>
                </a:r>
                <a:r>
                  <a:rPr lang="de-DE" sz="2200" b="1" cap="small" baseline="0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und ihre Planeten</a:t>
                </a:r>
                <a:endPara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68" name="Titel 1"/>
            <p:cNvSpPr txBox="1">
              <a:spLocks/>
            </p:cNvSpPr>
            <p:nvPr/>
          </p:nvSpPr>
          <p:spPr>
            <a:xfrm>
              <a:off x="5303519" y="0"/>
              <a:ext cx="3840481" cy="391886"/>
            </a:xfrm>
            <a:prstGeom prst="rect">
              <a:avLst/>
            </a:prstGeom>
          </p:spPr>
          <p:txBody>
            <a:bodyPr lIns="82936" tIns="41469" rIns="82936" bIns="41469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Entfernungsbestimmung</a:t>
              </a:r>
            </a:p>
          </p:txBody>
        </p:sp>
        <p:grpSp>
          <p:nvGrpSpPr>
            <p:cNvPr id="69" name="Group 3"/>
            <p:cNvGrpSpPr>
              <a:grpSpLocks noChangeAspect="1"/>
            </p:cNvGrpSpPr>
            <p:nvPr/>
          </p:nvGrpSpPr>
          <p:grpSpPr bwMode="auto">
            <a:xfrm flipH="1">
              <a:off x="5507998" y="89998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70" name="Oval 4"/>
              <p:cNvSpPr>
                <a:spLocks noChangeAspect="1" noChangeArrowheads="1"/>
              </p:cNvSpPr>
              <p:nvPr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AutoShape 5"/>
              <p:cNvSpPr>
                <a:spLocks noChangeAspect="1" noChangeArrowheads="1"/>
              </p:cNvSpPr>
              <p:nvPr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Rectangle 6"/>
              <p:cNvSpPr>
                <a:spLocks noChangeAspect="1" noChangeArrowheads="1"/>
              </p:cNvSpPr>
              <p:nvPr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AutoShape 7"/>
              <p:cNvSpPr>
                <a:spLocks noChangeAspect="1" noChangeArrowheads="1"/>
              </p:cNvSpPr>
              <p:nvPr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AutoShape 8"/>
              <p:cNvSpPr>
                <a:spLocks noChangeAspect="1" noChangeArrowheads="1"/>
              </p:cNvSpPr>
              <p:nvPr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5" name="Group 9"/>
              <p:cNvGrpSpPr>
                <a:grpSpLocks noChangeAspect="1"/>
              </p:cNvGrpSpPr>
              <p:nvPr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82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3" name="AutoShape 1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4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5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6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7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8" name="AutoShape 16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0" name="AutoShape 1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3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4" name="Rectangle 2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" name="Rectangle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76" name="Rectangle 24"/>
              <p:cNvSpPr>
                <a:spLocks noChangeAspect="1" noChangeArrowheads="1"/>
              </p:cNvSpPr>
              <p:nvPr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7" name="Rectangle 25"/>
              <p:cNvSpPr>
                <a:spLocks noChangeAspect="1" noChangeArrowheads="1"/>
              </p:cNvSpPr>
              <p:nvPr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AutoShape 26"/>
              <p:cNvSpPr>
                <a:spLocks noChangeAspect="1" noChangeArrowheads="1"/>
              </p:cNvSpPr>
              <p:nvPr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79" name="Oval 27"/>
              <p:cNvSpPr>
                <a:spLocks noChangeAspect="1" noChangeArrowheads="1"/>
              </p:cNvSpPr>
              <p:nvPr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AutoShape 28"/>
              <p:cNvSpPr>
                <a:spLocks noChangeAspect="1" noChangeArrowheads="1"/>
              </p:cNvSpPr>
              <p:nvPr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81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" grpId="0"/>
      <p:bldP spid="1059" grpId="0"/>
      <p:bldP spid="178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9"/>
          <p:cNvSpPr txBox="1">
            <a:spLocks noChangeArrowheads="1"/>
          </p:cNvSpPr>
          <p:nvPr/>
        </p:nvSpPr>
        <p:spPr bwMode="auto">
          <a:xfrm>
            <a:off x="612000" y="1150078"/>
            <a:ext cx="323850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2400" b="1" cap="small" dirty="0">
                <a:solidFill>
                  <a:schemeClr val="bg1"/>
                </a:solidFill>
              </a:rPr>
              <a:t>Laufzeitmessungen</a:t>
            </a:r>
          </a:p>
          <a:p>
            <a:pPr algn="l">
              <a:spcBef>
                <a:spcPct val="50000"/>
              </a:spcBef>
            </a:pPr>
            <a:endParaRPr lang="de-DE" sz="2400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de-DE" sz="2400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12000" y="2132312"/>
            <a:ext cx="31626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Aktive Laufzeitmessungen für den Mond  (Laser) und die inneren Planeten Merkur, Venus und Mars sowie Asteroiden (Radar).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Versagt bei weiter entfernten Objekten, da Signallaufzeit zu lang und die reflektierte Energie zu klein. </a:t>
            </a:r>
          </a:p>
        </p:txBody>
      </p:sp>
      <p:pic>
        <p:nvPicPr>
          <p:cNvPr id="4098" name="Picture 2" descr="https://upload.wikimedia.org/wikipedia/commons/5/5a/Lunar_Laser_McDonald_Observa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7962" y="740830"/>
            <a:ext cx="2283774" cy="3642619"/>
          </a:xfrm>
          <a:prstGeom prst="rect">
            <a:avLst/>
          </a:prstGeom>
          <a:noFill/>
        </p:spPr>
      </p:pic>
      <p:sp>
        <p:nvSpPr>
          <p:cNvPr id="14" name="Rechteck 13"/>
          <p:cNvSpPr/>
          <p:nvPr/>
        </p:nvSpPr>
        <p:spPr>
          <a:xfrm>
            <a:off x="6151557" y="5460616"/>
            <a:ext cx="24614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000" dirty="0">
                <a:solidFill>
                  <a:schemeClr val="bg1"/>
                </a:solidFill>
              </a:rPr>
              <a:t>Bild unten rechts: „Radar </a:t>
            </a:r>
            <a:r>
              <a:rPr lang="de-DE" sz="1000" dirty="0" err="1">
                <a:solidFill>
                  <a:schemeClr val="bg1"/>
                </a:solidFill>
              </a:rPr>
              <a:t>antenna</a:t>
            </a:r>
            <a:r>
              <a:rPr lang="de-DE" sz="1000" dirty="0">
                <a:solidFill>
                  <a:schemeClr val="bg1"/>
                </a:solidFill>
              </a:rPr>
              <a:t>“  via </a:t>
            </a:r>
            <a:r>
              <a:rPr lang="de-DE" sz="1000" dirty="0">
                <a:solidFill>
                  <a:schemeClr val="bg1"/>
                </a:solidFill>
                <a:hlinkClick r:id="rId3"/>
              </a:rPr>
              <a:t>https://commons.wikimedia.org/w/index.php?curid=46717</a:t>
            </a:r>
            <a:r>
              <a:rPr lang="de-DE" sz="1000" dirty="0">
                <a:solidFill>
                  <a:schemeClr val="bg1"/>
                </a:solidFill>
              </a:rPr>
              <a:t> [Public Domain]</a:t>
            </a:r>
          </a:p>
        </p:txBody>
      </p:sp>
      <p:pic>
        <p:nvPicPr>
          <p:cNvPr id="4100" name="Picture 4" descr="https://upload.wikimedia.org/wikipedia/commons/9/90/Radar_anten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4937" y="2531292"/>
            <a:ext cx="2294707" cy="2929324"/>
          </a:xfrm>
          <a:prstGeom prst="rect">
            <a:avLst/>
          </a:prstGeom>
          <a:noFill/>
        </p:spPr>
      </p:pic>
      <p:sp>
        <p:nvSpPr>
          <p:cNvPr id="20" name="Rechteck 19"/>
          <p:cNvSpPr/>
          <p:nvPr/>
        </p:nvSpPr>
        <p:spPr>
          <a:xfrm>
            <a:off x="3833664" y="4821960"/>
            <a:ext cx="23975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000" dirty="0">
                <a:solidFill>
                  <a:schemeClr val="bg1"/>
                </a:solidFill>
              </a:rPr>
              <a:t>Bild oben links: „McDonald Observatory“ via </a:t>
            </a:r>
            <a:r>
              <a:rPr lang="de-DE" sz="1000" dirty="0">
                <a:solidFill>
                  <a:schemeClr val="bg1"/>
                </a:solidFill>
                <a:hlinkClick r:id="rId5"/>
              </a:rPr>
              <a:t>https://science.nasa.gov/science-news/science-at-nasa/2004/21jul_llr/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kern="0" dirty="0">
                <a:solidFill>
                  <a:srgbClr val="FFFFFF"/>
                </a:solidFill>
              </a:rPr>
              <a:t>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</a:t>
            </a:r>
            <a:endParaRPr lang="de-DE" sz="1000" dirty="0">
              <a:solidFill>
                <a:schemeClr val="bg1"/>
              </a:solidFill>
            </a:endParaRPr>
          </a:p>
        </p:txBody>
      </p:sp>
      <p:pic>
        <p:nvPicPr>
          <p:cNvPr id="4102" name="Picture 6" descr="https://upload.wikimedia.org/wikipedia/commons/thumb/0/08/Apollo_11_Lunar_Laser_Ranging_Experiment.jpg/1024px-Apollo_11_Lunar_Laser_Ranging_Experiment.jpg"/>
          <p:cNvPicPr>
            <a:picLocks noChangeAspect="1" noChangeArrowheads="1"/>
          </p:cNvPicPr>
          <p:nvPr/>
        </p:nvPicPr>
        <p:blipFill>
          <a:blip r:embed="rId6" cstate="print"/>
          <a:srcRect b="34698"/>
          <a:stretch>
            <a:fillRect/>
          </a:stretch>
        </p:blipFill>
        <p:spPr bwMode="auto">
          <a:xfrm>
            <a:off x="6231216" y="740830"/>
            <a:ext cx="1705583" cy="1123854"/>
          </a:xfrm>
          <a:prstGeom prst="rect">
            <a:avLst/>
          </a:prstGeom>
          <a:noFill/>
        </p:spPr>
      </p:pic>
      <p:sp>
        <p:nvSpPr>
          <p:cNvPr id="21" name="Rechteck 20"/>
          <p:cNvSpPr/>
          <p:nvPr/>
        </p:nvSpPr>
        <p:spPr>
          <a:xfrm>
            <a:off x="6129196" y="1872308"/>
            <a:ext cx="3014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000" dirty="0">
                <a:solidFill>
                  <a:schemeClr val="bg1"/>
                </a:solidFill>
              </a:rPr>
              <a:t>Bild oben :</a:t>
            </a:r>
            <a:r>
              <a:rPr lang="en-US" sz="1000" dirty="0">
                <a:solidFill>
                  <a:schemeClr val="bg1"/>
                </a:solidFill>
              </a:rPr>
              <a:t> Apollo 11 lunar laser ranging retroreflector array</a:t>
            </a:r>
            <a:r>
              <a:rPr lang="de-DE" sz="1000" dirty="0">
                <a:solidFill>
                  <a:schemeClr val="bg1"/>
                </a:solidFill>
              </a:rPr>
              <a:t> via https://science.nasa.gov/science-news/science-at-nasa/2004/21jul_llr/ [Public Domain (PD-</a:t>
            </a:r>
            <a:r>
              <a:rPr lang="de-DE" sz="1000" dirty="0" err="1">
                <a:solidFill>
                  <a:schemeClr val="bg1"/>
                </a:solidFill>
              </a:rPr>
              <a:t>USGov</a:t>
            </a:r>
            <a:r>
              <a:rPr lang="de-DE" sz="1000" dirty="0">
                <a:solidFill>
                  <a:schemeClr val="bg1"/>
                </a:solidFill>
              </a:rPr>
              <a:t>)]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388"/>
          <p:cNvGrpSpPr/>
          <p:nvPr/>
        </p:nvGrpSpPr>
        <p:grpSpPr>
          <a:xfrm>
            <a:off x="-4492044" y="-1478715"/>
            <a:ext cx="9529416" cy="9529412"/>
            <a:chOff x="-4492044" y="-621740"/>
            <a:chExt cx="9529416" cy="9529412"/>
          </a:xfrm>
        </p:grpSpPr>
        <p:sp>
          <p:nvSpPr>
            <p:cNvPr id="390" name="Oval 12"/>
            <p:cNvSpPr>
              <a:spLocks noChangeAspect="1" noChangeArrowheads="1"/>
            </p:cNvSpPr>
            <p:nvPr/>
          </p:nvSpPr>
          <p:spPr bwMode="auto">
            <a:xfrm>
              <a:off x="-4015574" y="-145269"/>
              <a:ext cx="8576474" cy="857647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1" name="Oval 13"/>
            <p:cNvSpPr>
              <a:spLocks noChangeAspect="1" noChangeArrowheads="1"/>
            </p:cNvSpPr>
            <p:nvPr/>
          </p:nvSpPr>
          <p:spPr bwMode="auto">
            <a:xfrm>
              <a:off x="-3539103" y="331201"/>
              <a:ext cx="7623533" cy="7623529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2" name="Oval 16"/>
            <p:cNvSpPr>
              <a:spLocks noChangeAspect="1" noChangeArrowheads="1"/>
            </p:cNvSpPr>
            <p:nvPr/>
          </p:nvSpPr>
          <p:spPr bwMode="auto">
            <a:xfrm>
              <a:off x="-4492044" y="-621740"/>
              <a:ext cx="9529416" cy="9529412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" name="Gruppieren 384"/>
          <p:cNvGrpSpPr/>
          <p:nvPr/>
        </p:nvGrpSpPr>
        <p:grpSpPr>
          <a:xfrm>
            <a:off x="-3062632" y="-49303"/>
            <a:ext cx="6670591" cy="6670588"/>
            <a:chOff x="-3062632" y="807672"/>
            <a:chExt cx="6670591" cy="6670588"/>
          </a:xfrm>
        </p:grpSpPr>
        <p:sp>
          <p:nvSpPr>
            <p:cNvPr id="386" name="Oval 10"/>
            <p:cNvSpPr>
              <a:spLocks noChangeAspect="1" noChangeArrowheads="1"/>
            </p:cNvSpPr>
            <p:nvPr/>
          </p:nvSpPr>
          <p:spPr bwMode="auto">
            <a:xfrm>
              <a:off x="-2109690" y="1760613"/>
              <a:ext cx="4764708" cy="479993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7" name="Oval 11"/>
            <p:cNvSpPr>
              <a:spLocks noChangeAspect="1" noChangeArrowheads="1"/>
            </p:cNvSpPr>
            <p:nvPr/>
          </p:nvSpPr>
          <p:spPr bwMode="auto">
            <a:xfrm>
              <a:off x="-2586161" y="1284142"/>
              <a:ext cx="5717650" cy="5717647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8" name="Oval 14"/>
            <p:cNvSpPr>
              <a:spLocks noChangeAspect="1" noChangeArrowheads="1"/>
            </p:cNvSpPr>
            <p:nvPr/>
          </p:nvSpPr>
          <p:spPr bwMode="auto">
            <a:xfrm>
              <a:off x="-3062632" y="807672"/>
              <a:ext cx="6670591" cy="6670588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" name="Gruppieren 379"/>
          <p:cNvGrpSpPr/>
          <p:nvPr/>
        </p:nvGrpSpPr>
        <p:grpSpPr>
          <a:xfrm>
            <a:off x="-1633220" y="1380109"/>
            <a:ext cx="3811766" cy="3811765"/>
            <a:chOff x="-1633220" y="2237084"/>
            <a:chExt cx="3811766" cy="3811765"/>
          </a:xfrm>
        </p:grpSpPr>
        <p:sp>
          <p:nvSpPr>
            <p:cNvPr id="381" name="Oval 6"/>
            <p:cNvSpPr>
              <a:spLocks noChangeAspect="1" noChangeArrowheads="1"/>
            </p:cNvSpPr>
            <p:nvPr/>
          </p:nvSpPr>
          <p:spPr bwMode="auto">
            <a:xfrm>
              <a:off x="-203807" y="3666495"/>
              <a:ext cx="952942" cy="95294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2" name="Oval 7"/>
            <p:cNvSpPr>
              <a:spLocks noChangeAspect="1" noChangeArrowheads="1"/>
            </p:cNvSpPr>
            <p:nvPr/>
          </p:nvSpPr>
          <p:spPr bwMode="auto">
            <a:xfrm>
              <a:off x="-680278" y="3190025"/>
              <a:ext cx="1905883" cy="1905882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3" name="Oval 8"/>
            <p:cNvSpPr>
              <a:spLocks noChangeAspect="1" noChangeArrowheads="1"/>
            </p:cNvSpPr>
            <p:nvPr/>
          </p:nvSpPr>
          <p:spPr bwMode="auto">
            <a:xfrm>
              <a:off x="-1156749" y="2713554"/>
              <a:ext cx="2858825" cy="285882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4" name="Oval 9"/>
            <p:cNvSpPr>
              <a:spLocks noChangeAspect="1" noChangeArrowheads="1"/>
            </p:cNvSpPr>
            <p:nvPr/>
          </p:nvSpPr>
          <p:spPr bwMode="auto">
            <a:xfrm>
              <a:off x="-1633220" y="2237084"/>
              <a:ext cx="3811766" cy="381176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47" name="Freeform 23"/>
          <p:cNvSpPr>
            <a:spLocks/>
          </p:cNvSpPr>
          <p:nvPr/>
        </p:nvSpPr>
        <p:spPr bwMode="auto">
          <a:xfrm>
            <a:off x="-4920378" y="2029480"/>
            <a:ext cx="14430138" cy="7222203"/>
          </a:xfrm>
          <a:custGeom>
            <a:avLst/>
            <a:gdLst/>
            <a:ahLst/>
            <a:cxnLst>
              <a:cxn ang="0">
                <a:pos x="0" y="7590"/>
              </a:cxn>
              <a:cxn ang="0">
                <a:pos x="15165" y="7575"/>
              </a:cxn>
              <a:cxn ang="0">
                <a:pos x="15075" y="4035"/>
              </a:cxn>
              <a:cxn ang="0">
                <a:pos x="765" y="0"/>
              </a:cxn>
              <a:cxn ang="0">
                <a:pos x="0" y="7590"/>
              </a:cxn>
            </a:cxnLst>
            <a:rect l="0" t="0" r="r" b="b"/>
            <a:pathLst>
              <a:path w="15165" h="7590">
                <a:moveTo>
                  <a:pt x="0" y="7590"/>
                </a:moveTo>
                <a:lnTo>
                  <a:pt x="15165" y="7575"/>
                </a:lnTo>
                <a:lnTo>
                  <a:pt x="15075" y="4035"/>
                </a:lnTo>
                <a:lnTo>
                  <a:pt x="765" y="0"/>
                </a:lnTo>
                <a:lnTo>
                  <a:pt x="0" y="75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-4634916" y="-2124000"/>
            <a:ext cx="13567090" cy="6808282"/>
          </a:xfrm>
          <a:custGeom>
            <a:avLst/>
            <a:gdLst/>
            <a:ahLst/>
            <a:cxnLst>
              <a:cxn ang="0">
                <a:pos x="0" y="7155"/>
              </a:cxn>
              <a:cxn ang="0">
                <a:pos x="14258" y="3128"/>
              </a:cxn>
              <a:cxn ang="0">
                <a:pos x="14220" y="0"/>
              </a:cxn>
              <a:cxn ang="0">
                <a:pos x="0" y="15"/>
              </a:cxn>
              <a:cxn ang="0">
                <a:pos x="0" y="7155"/>
              </a:cxn>
            </a:cxnLst>
            <a:rect l="0" t="0" r="r" b="b"/>
            <a:pathLst>
              <a:path w="14258" h="7155">
                <a:moveTo>
                  <a:pt x="0" y="7155"/>
                </a:moveTo>
                <a:lnTo>
                  <a:pt x="14258" y="3128"/>
                </a:lnTo>
                <a:lnTo>
                  <a:pt x="14220" y="0"/>
                </a:lnTo>
                <a:lnTo>
                  <a:pt x="0" y="15"/>
                </a:lnTo>
                <a:lnTo>
                  <a:pt x="0" y="715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 rot="20659014">
            <a:off x="1141897" y="2934396"/>
            <a:ext cx="978185" cy="147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Sonnensystem</a:t>
            </a:r>
          </a:p>
        </p:txBody>
      </p:sp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 rot="20659014">
            <a:off x="3514092" y="2208370"/>
            <a:ext cx="1375930" cy="161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Nahegelegene Sterne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4416154" y="1609850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174391" y="1995224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661439" y="2366326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-3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Grafik 43" descr="Die Erd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617" y="3117051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ext Box 37"/>
          <p:cNvSpPr txBox="1">
            <a:spLocks noChangeArrowheads="1"/>
          </p:cNvSpPr>
          <p:nvPr/>
        </p:nvSpPr>
        <p:spPr bwMode="auto">
          <a:xfrm>
            <a:off x="876417" y="3177991"/>
            <a:ext cx="1368318" cy="2930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Laufzeit</a:t>
            </a:r>
          </a:p>
        </p:txBody>
      </p:sp>
      <p:pic>
        <p:nvPicPr>
          <p:cNvPr id="212" name="Grafik 211"/>
          <p:cNvPicPr/>
          <p:nvPr/>
        </p:nvPicPr>
        <p:blipFill>
          <a:blip r:embed="rId4" cstate="print">
            <a:lum bright="83000" contrast="100000"/>
          </a:blip>
          <a:srcRect l="26750" t="8209" r="29238" b="11940"/>
          <a:stretch>
            <a:fillRect/>
          </a:stretch>
        </p:blipFill>
        <p:spPr bwMode="auto">
          <a:xfrm>
            <a:off x="2877953" y="2713997"/>
            <a:ext cx="616017" cy="67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222"/>
          <p:cNvGrpSpPr/>
          <p:nvPr/>
        </p:nvGrpSpPr>
        <p:grpSpPr>
          <a:xfrm>
            <a:off x="3668427" y="2372259"/>
            <a:ext cx="1227755" cy="2025123"/>
            <a:chOff x="3668427" y="3229234"/>
            <a:chExt cx="1227755" cy="2025123"/>
          </a:xfrm>
        </p:grpSpPr>
        <p:sp>
          <p:nvSpPr>
            <p:cNvPr id="224" name="Ellipse 223"/>
            <p:cNvSpPr>
              <a:spLocks noChangeAspect="1"/>
            </p:cNvSpPr>
            <p:nvPr/>
          </p:nvSpPr>
          <p:spPr bwMode="auto">
            <a:xfrm>
              <a:off x="3699943" y="349397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Ellipse 224"/>
            <p:cNvSpPr>
              <a:spLocks noChangeAspect="1"/>
            </p:cNvSpPr>
            <p:nvPr/>
          </p:nvSpPr>
          <p:spPr bwMode="auto">
            <a:xfrm>
              <a:off x="4204210" y="383435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Ellipse 225"/>
            <p:cNvSpPr>
              <a:spLocks noChangeAspect="1"/>
            </p:cNvSpPr>
            <p:nvPr/>
          </p:nvSpPr>
          <p:spPr bwMode="auto">
            <a:xfrm>
              <a:off x="3917407" y="359482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7" name="Ellipse 226"/>
            <p:cNvSpPr>
              <a:spLocks noChangeAspect="1"/>
            </p:cNvSpPr>
            <p:nvPr/>
          </p:nvSpPr>
          <p:spPr bwMode="auto">
            <a:xfrm>
              <a:off x="3718853" y="382174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8" name="Ellipse 227"/>
            <p:cNvSpPr>
              <a:spLocks noChangeAspect="1"/>
            </p:cNvSpPr>
            <p:nvPr/>
          </p:nvSpPr>
          <p:spPr bwMode="auto">
            <a:xfrm>
              <a:off x="3753522" y="411799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Ellipse 228"/>
            <p:cNvSpPr>
              <a:spLocks noChangeAspect="1"/>
            </p:cNvSpPr>
            <p:nvPr/>
          </p:nvSpPr>
          <p:spPr bwMode="auto">
            <a:xfrm>
              <a:off x="4156934" y="336160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Ellipse 229"/>
            <p:cNvSpPr>
              <a:spLocks noChangeAspect="1"/>
            </p:cNvSpPr>
            <p:nvPr/>
          </p:nvSpPr>
          <p:spPr bwMode="auto">
            <a:xfrm>
              <a:off x="4289302" y="367361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Ellipse 230"/>
            <p:cNvSpPr>
              <a:spLocks noChangeAspect="1"/>
            </p:cNvSpPr>
            <p:nvPr/>
          </p:nvSpPr>
          <p:spPr bwMode="auto">
            <a:xfrm>
              <a:off x="4557194" y="323868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Ellipse 231"/>
            <p:cNvSpPr>
              <a:spLocks noChangeAspect="1"/>
            </p:cNvSpPr>
            <p:nvPr/>
          </p:nvSpPr>
          <p:spPr bwMode="auto">
            <a:xfrm>
              <a:off x="4579255" y="351603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Ellipse 232"/>
            <p:cNvSpPr>
              <a:spLocks noChangeAspect="1"/>
            </p:cNvSpPr>
            <p:nvPr/>
          </p:nvSpPr>
          <p:spPr bwMode="auto">
            <a:xfrm>
              <a:off x="4799871" y="322923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Ellipse 233"/>
            <p:cNvSpPr>
              <a:spLocks noChangeAspect="1"/>
            </p:cNvSpPr>
            <p:nvPr/>
          </p:nvSpPr>
          <p:spPr bwMode="auto">
            <a:xfrm>
              <a:off x="4837691" y="364525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5" name="Ellipse 234"/>
            <p:cNvSpPr>
              <a:spLocks noChangeAspect="1"/>
            </p:cNvSpPr>
            <p:nvPr/>
          </p:nvSpPr>
          <p:spPr bwMode="auto">
            <a:xfrm>
              <a:off x="4676956" y="387532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6" name="Ellipse 235"/>
            <p:cNvSpPr>
              <a:spLocks noChangeAspect="1"/>
            </p:cNvSpPr>
            <p:nvPr/>
          </p:nvSpPr>
          <p:spPr bwMode="auto">
            <a:xfrm>
              <a:off x="4100205" y="470420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Ellipse 236"/>
            <p:cNvSpPr>
              <a:spLocks noChangeAspect="1"/>
            </p:cNvSpPr>
            <p:nvPr/>
          </p:nvSpPr>
          <p:spPr bwMode="auto">
            <a:xfrm>
              <a:off x="4342882" y="469475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Ellipse 237"/>
            <p:cNvSpPr>
              <a:spLocks noChangeAspect="1"/>
            </p:cNvSpPr>
            <p:nvPr/>
          </p:nvSpPr>
          <p:spPr bwMode="auto">
            <a:xfrm>
              <a:off x="4191602" y="489015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Ellipse 238"/>
            <p:cNvSpPr>
              <a:spLocks noChangeAspect="1"/>
            </p:cNvSpPr>
            <p:nvPr/>
          </p:nvSpPr>
          <p:spPr bwMode="auto">
            <a:xfrm>
              <a:off x="4330276" y="510131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0" name="Ellipse 239"/>
            <p:cNvSpPr>
              <a:spLocks noChangeAspect="1"/>
            </p:cNvSpPr>
            <p:nvPr/>
          </p:nvSpPr>
          <p:spPr bwMode="auto">
            <a:xfrm>
              <a:off x="3923712" y="481766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Ellipse 240"/>
            <p:cNvSpPr>
              <a:spLocks noChangeAspect="1"/>
            </p:cNvSpPr>
            <p:nvPr/>
          </p:nvSpPr>
          <p:spPr bwMode="auto">
            <a:xfrm>
              <a:off x="3725157" y="485548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2" name="Ellipse 241"/>
            <p:cNvSpPr>
              <a:spLocks noChangeAspect="1"/>
            </p:cNvSpPr>
            <p:nvPr/>
          </p:nvSpPr>
          <p:spPr bwMode="auto">
            <a:xfrm>
              <a:off x="3832313" y="467584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3" name="Ellipse 242"/>
            <p:cNvSpPr>
              <a:spLocks noChangeAspect="1"/>
            </p:cNvSpPr>
            <p:nvPr/>
          </p:nvSpPr>
          <p:spPr bwMode="auto">
            <a:xfrm>
              <a:off x="3668427" y="497209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4" name="Ellipse 243"/>
            <p:cNvSpPr>
              <a:spLocks noChangeAspect="1"/>
            </p:cNvSpPr>
            <p:nvPr/>
          </p:nvSpPr>
          <p:spPr bwMode="auto">
            <a:xfrm>
              <a:off x="3838617" y="505719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5" name="Ellipse 244"/>
            <p:cNvSpPr>
              <a:spLocks noChangeAspect="1"/>
            </p:cNvSpPr>
            <p:nvPr/>
          </p:nvSpPr>
          <p:spPr bwMode="auto">
            <a:xfrm>
              <a:off x="4645440" y="468529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6" name="Ellipse 245"/>
            <p:cNvSpPr>
              <a:spLocks noChangeAspect="1"/>
            </p:cNvSpPr>
            <p:nvPr/>
          </p:nvSpPr>
          <p:spPr bwMode="auto">
            <a:xfrm>
              <a:off x="4642288" y="498155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7" name="Ellipse 246"/>
            <p:cNvSpPr>
              <a:spLocks noChangeAspect="1"/>
            </p:cNvSpPr>
            <p:nvPr/>
          </p:nvSpPr>
          <p:spPr bwMode="auto">
            <a:xfrm>
              <a:off x="4872358" y="4893305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8" name="Ellipse 247"/>
            <p:cNvSpPr>
              <a:spLocks noChangeAspect="1"/>
            </p:cNvSpPr>
            <p:nvPr/>
          </p:nvSpPr>
          <p:spPr bwMode="auto">
            <a:xfrm>
              <a:off x="4052928" y="512652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9" name="Ellipse 248"/>
            <p:cNvSpPr>
              <a:spLocks noChangeAspect="1"/>
            </p:cNvSpPr>
            <p:nvPr/>
          </p:nvSpPr>
          <p:spPr bwMode="auto">
            <a:xfrm>
              <a:off x="4557193" y="523053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0" name="Ellipse 249"/>
            <p:cNvSpPr>
              <a:spLocks noChangeAspect="1"/>
            </p:cNvSpPr>
            <p:nvPr/>
          </p:nvSpPr>
          <p:spPr bwMode="auto">
            <a:xfrm>
              <a:off x="3968394" y="419307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1" name="Ellipse 250"/>
            <p:cNvSpPr>
              <a:spLocks noChangeAspect="1"/>
            </p:cNvSpPr>
            <p:nvPr/>
          </p:nvSpPr>
          <p:spPr bwMode="auto">
            <a:xfrm>
              <a:off x="3786720" y="4421259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2" name="Ellipse 251"/>
            <p:cNvSpPr>
              <a:spLocks noChangeAspect="1"/>
            </p:cNvSpPr>
            <p:nvPr/>
          </p:nvSpPr>
          <p:spPr bwMode="auto">
            <a:xfrm>
              <a:off x="4309683" y="425793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3" name="Ellipse 252"/>
            <p:cNvSpPr>
              <a:spLocks noChangeAspect="1"/>
            </p:cNvSpPr>
            <p:nvPr/>
          </p:nvSpPr>
          <p:spPr bwMode="auto">
            <a:xfrm>
              <a:off x="4413689" y="401210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4" name="Ellipse 253"/>
            <p:cNvSpPr>
              <a:spLocks noChangeAspect="1"/>
            </p:cNvSpPr>
            <p:nvPr/>
          </p:nvSpPr>
          <p:spPr bwMode="auto">
            <a:xfrm>
              <a:off x="4815420" y="440697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5" name="Ellipse 254"/>
            <p:cNvSpPr>
              <a:spLocks noChangeAspect="1"/>
            </p:cNvSpPr>
            <p:nvPr/>
          </p:nvSpPr>
          <p:spPr bwMode="auto">
            <a:xfrm>
              <a:off x="4791117" y="412633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Ellipse 255"/>
            <p:cNvSpPr>
              <a:spLocks noChangeAspect="1"/>
            </p:cNvSpPr>
            <p:nvPr/>
          </p:nvSpPr>
          <p:spPr bwMode="auto">
            <a:xfrm>
              <a:off x="4410537" y="442496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Ellipse 256"/>
            <p:cNvSpPr>
              <a:spLocks noChangeAspect="1"/>
            </p:cNvSpPr>
            <p:nvPr/>
          </p:nvSpPr>
          <p:spPr bwMode="auto">
            <a:xfrm>
              <a:off x="4580727" y="451006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9" name="Text Box 38"/>
          <p:cNvSpPr txBox="1">
            <a:spLocks noChangeArrowheads="1"/>
          </p:cNvSpPr>
          <p:nvPr/>
        </p:nvSpPr>
        <p:spPr bwMode="auto">
          <a:xfrm>
            <a:off x="1986867" y="3472969"/>
            <a:ext cx="3272354" cy="30639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Parallaxe</a:t>
            </a:r>
          </a:p>
        </p:txBody>
      </p:sp>
      <p:grpSp>
        <p:nvGrpSpPr>
          <p:cNvPr id="114" name="Gruppieren 113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grpSp>
          <p:nvGrpSpPr>
            <p:cNvPr id="115" name="Gruppieren 60"/>
            <p:cNvGrpSpPr/>
            <p:nvPr/>
          </p:nvGrpSpPr>
          <p:grpSpPr>
            <a:xfrm>
              <a:off x="0" y="0"/>
              <a:ext cx="9144000" cy="6871954"/>
              <a:chOff x="0" y="0"/>
              <a:chExt cx="9144000" cy="6871954"/>
            </a:xfrm>
          </p:grpSpPr>
          <p:pic>
            <p:nvPicPr>
              <p:cNvPr id="144" name="Grafik 143" descr="Rahmen Astronomie unten.pn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145" name="Grafik 144" descr="Rahmen Astronomie oben.pn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146" name="Textfeld 145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3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S. Hanssen</a:t>
                </a:r>
              </a:p>
            </p:txBody>
          </p:sp>
          <p:sp>
            <p:nvSpPr>
              <p:cNvPr id="147" name="Rechteck 146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366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148" name="Grafik 147"/>
              <p:cNvPicPr>
                <a:picLocks noChangeAspect="1"/>
              </p:cNvPicPr>
              <p:nvPr/>
            </p:nvPicPr>
            <p:blipFill>
              <a:blip r:embed="rId7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9" name="Titel 1"/>
              <p:cNvSpPr txBox="1">
                <a:spLocks/>
              </p:cNvSpPr>
              <p:nvPr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366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3.1.3 Sterne</a:t>
                </a:r>
                <a:r>
                  <a:rPr lang="de-DE" sz="2200" b="1" cap="small" baseline="0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und ihre Planeten</a:t>
                </a:r>
                <a:endPara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116" name="Titel 1"/>
            <p:cNvSpPr txBox="1">
              <a:spLocks/>
            </p:cNvSpPr>
            <p:nvPr/>
          </p:nvSpPr>
          <p:spPr>
            <a:xfrm>
              <a:off x="5303519" y="0"/>
              <a:ext cx="3840481" cy="391886"/>
            </a:xfrm>
            <a:prstGeom prst="rect">
              <a:avLst/>
            </a:prstGeom>
          </p:spPr>
          <p:txBody>
            <a:bodyPr lIns="82936" tIns="41469" rIns="82936" bIns="41469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Entfernungsbestimmung</a:t>
              </a:r>
            </a:p>
          </p:txBody>
        </p:sp>
        <p:grpSp>
          <p:nvGrpSpPr>
            <p:cNvPr id="117" name="Group 3"/>
            <p:cNvGrpSpPr>
              <a:grpSpLocks noChangeAspect="1"/>
            </p:cNvGrpSpPr>
            <p:nvPr/>
          </p:nvGrpSpPr>
          <p:grpSpPr bwMode="auto">
            <a:xfrm flipH="1">
              <a:off x="5507998" y="89998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118" name="Oval 4"/>
              <p:cNvSpPr>
                <a:spLocks noChangeAspect="1" noChangeArrowheads="1"/>
              </p:cNvSpPr>
              <p:nvPr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AutoShape 7"/>
              <p:cNvSpPr>
                <a:spLocks noChangeAspect="1" noChangeArrowheads="1"/>
              </p:cNvSpPr>
              <p:nvPr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AutoShape 8"/>
              <p:cNvSpPr>
                <a:spLocks noChangeAspect="1" noChangeArrowheads="1"/>
              </p:cNvSpPr>
              <p:nvPr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3" name="Group 9"/>
              <p:cNvGrpSpPr>
                <a:grpSpLocks noChangeAspect="1"/>
              </p:cNvGrpSpPr>
              <p:nvPr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130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1" name="AutoShape 1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2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" name="AutoShape 16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7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" name="AutoShape 1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9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0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1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2" name="Rectangle 2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" name="Rectangle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4" name="Rectangle 24"/>
              <p:cNvSpPr>
                <a:spLocks noChangeAspect="1" noChangeArrowheads="1"/>
              </p:cNvSpPr>
              <p:nvPr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5" name="Rectangle 25"/>
              <p:cNvSpPr>
                <a:spLocks noChangeAspect="1" noChangeArrowheads="1"/>
              </p:cNvSpPr>
              <p:nvPr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AutoShape 26"/>
              <p:cNvSpPr>
                <a:spLocks noChangeAspect="1" noChangeArrowheads="1"/>
              </p:cNvSpPr>
              <p:nvPr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Oval 27"/>
              <p:cNvSpPr>
                <a:spLocks noChangeAspect="1" noChangeArrowheads="1"/>
              </p:cNvSpPr>
              <p:nvPr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AutoShape 28"/>
              <p:cNvSpPr>
                <a:spLocks noChangeAspect="1" noChangeArrowheads="1"/>
              </p:cNvSpPr>
              <p:nvPr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8" name="Rechteck 97">
            <a:extLst>
              <a:ext uri="{FF2B5EF4-FFF2-40B4-BE49-F238E27FC236}">
                <a16:creationId xmlns:a16="http://schemas.microsoft.com/office/drawing/2014/main" id="{8FD24110-A40C-4FB7-83B2-359C7EB80DC4}"/>
              </a:ext>
            </a:extLst>
          </p:cNvPr>
          <p:cNvSpPr/>
          <p:nvPr/>
        </p:nvSpPr>
        <p:spPr>
          <a:xfrm>
            <a:off x="84782" y="5761264"/>
            <a:ext cx="9078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FFFF"/>
                </a:solidFill>
              </a:rPr>
              <a:t>Bild: NASA Goddard Space Flight Center Image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Reto Stöckli (</a:t>
            </a:r>
            <a:r>
              <a:rPr lang="de-DE" sz="1000" kern="0" dirty="0" err="1">
                <a:solidFill>
                  <a:srgbClr val="FFFFFF"/>
                </a:solidFill>
              </a:rPr>
              <a:t>land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surface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shallow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water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clouds</a:t>
            </a:r>
            <a:r>
              <a:rPr lang="de-DE" sz="1000" kern="0" dirty="0">
                <a:solidFill>
                  <a:srgbClr val="FFFFFF"/>
                </a:solidFill>
              </a:rPr>
              <a:t>). Enhancements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Robert </a:t>
            </a:r>
            <a:r>
              <a:rPr lang="de-DE" sz="1000" kern="0" dirty="0" err="1">
                <a:solidFill>
                  <a:srgbClr val="FFFFFF"/>
                </a:solidFill>
              </a:rPr>
              <a:t>Simmon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ocean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color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compositing</a:t>
            </a:r>
            <a:r>
              <a:rPr lang="de-DE" sz="1000" kern="0" dirty="0">
                <a:solidFill>
                  <a:srgbClr val="FFFFFF"/>
                </a:solidFill>
              </a:rPr>
              <a:t>, 3D </a:t>
            </a:r>
            <a:r>
              <a:rPr lang="de-DE" sz="1000" kern="0" dirty="0" err="1">
                <a:solidFill>
                  <a:srgbClr val="FFFFFF"/>
                </a:solidFill>
              </a:rPr>
              <a:t>globes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animation</a:t>
            </a:r>
            <a:r>
              <a:rPr lang="de-DE" sz="1000" kern="0" dirty="0">
                <a:solidFill>
                  <a:srgbClr val="FFFFFF"/>
                </a:solidFill>
              </a:rPr>
              <a:t>). Data and </a:t>
            </a:r>
            <a:r>
              <a:rPr lang="de-DE" sz="1000" kern="0" dirty="0" err="1">
                <a:solidFill>
                  <a:srgbClr val="FFFFFF"/>
                </a:solidFill>
              </a:rPr>
              <a:t>technical</a:t>
            </a:r>
            <a:r>
              <a:rPr lang="de-DE" sz="1000" kern="0" dirty="0">
                <a:solidFill>
                  <a:srgbClr val="FFFFFF"/>
                </a:solidFill>
              </a:rPr>
              <a:t> support: MODIS Land Group; MODIS Science Data Support Team; MODIS </a:t>
            </a:r>
            <a:r>
              <a:rPr lang="de-DE" sz="1000" kern="0" dirty="0" err="1">
                <a:solidFill>
                  <a:srgbClr val="FFFFFF"/>
                </a:solidFill>
              </a:rPr>
              <a:t>Atmosphere</a:t>
            </a:r>
            <a:r>
              <a:rPr lang="de-DE" sz="1000" kern="0" dirty="0">
                <a:solidFill>
                  <a:srgbClr val="FFFFFF"/>
                </a:solidFill>
              </a:rPr>
              <a:t> Group; MODIS Ocean Group Additional </a:t>
            </a:r>
            <a:r>
              <a:rPr lang="de-DE" sz="1000" kern="0" dirty="0" err="1">
                <a:solidFill>
                  <a:srgbClr val="FFFFFF"/>
                </a:solidFill>
              </a:rPr>
              <a:t>data</a:t>
            </a:r>
            <a:r>
              <a:rPr lang="de-DE" sz="1000" kern="0" dirty="0">
                <a:solidFill>
                  <a:srgbClr val="FFFFFF"/>
                </a:solidFill>
              </a:rPr>
              <a:t>: USGS EROS Data Center (</a:t>
            </a:r>
            <a:r>
              <a:rPr lang="de-DE" sz="1000" kern="0" dirty="0" err="1">
                <a:solidFill>
                  <a:srgbClr val="FFFFFF"/>
                </a:solidFill>
              </a:rPr>
              <a:t>topography</a:t>
            </a:r>
            <a:r>
              <a:rPr lang="de-DE" sz="1000" kern="0" dirty="0">
                <a:solidFill>
                  <a:srgbClr val="FFFFFF"/>
                </a:solidFill>
              </a:rPr>
              <a:t>); USGS </a:t>
            </a:r>
            <a:r>
              <a:rPr lang="de-DE" sz="1000" kern="0" dirty="0" err="1">
                <a:solidFill>
                  <a:srgbClr val="FFFFFF"/>
                </a:solidFill>
              </a:rPr>
              <a:t>Terrestrial</a:t>
            </a:r>
            <a:r>
              <a:rPr lang="de-DE" sz="1000" kern="0" dirty="0">
                <a:solidFill>
                  <a:srgbClr val="FFFFFF"/>
                </a:solidFill>
              </a:rPr>
              <a:t> Remote </a:t>
            </a:r>
            <a:r>
              <a:rPr lang="de-DE" sz="1000" kern="0" dirty="0" err="1">
                <a:solidFill>
                  <a:srgbClr val="FFFFFF"/>
                </a:solidFill>
              </a:rPr>
              <a:t>Sensing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Flagstaff</a:t>
            </a:r>
            <a:r>
              <a:rPr lang="de-DE" sz="1000" kern="0" dirty="0">
                <a:solidFill>
                  <a:srgbClr val="FFFFFF"/>
                </a:solidFill>
              </a:rPr>
              <a:t> Field Center (</a:t>
            </a:r>
            <a:r>
              <a:rPr lang="de-DE" sz="1000" kern="0" dirty="0" err="1">
                <a:solidFill>
                  <a:srgbClr val="FFFFFF"/>
                </a:solidFill>
              </a:rPr>
              <a:t>Antarctica</a:t>
            </a:r>
            <a:r>
              <a:rPr lang="de-DE" sz="1000" kern="0" dirty="0">
                <a:solidFill>
                  <a:srgbClr val="FFFFFF"/>
                </a:solidFill>
              </a:rPr>
              <a:t>); Defense </a:t>
            </a:r>
            <a:r>
              <a:rPr lang="de-DE" sz="1000" kern="0" dirty="0" err="1">
                <a:solidFill>
                  <a:srgbClr val="FFFFFF"/>
                </a:solidFill>
              </a:rPr>
              <a:t>Meteorological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Satellite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Program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city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lights</a:t>
            </a:r>
            <a:r>
              <a:rPr lang="de-DE" sz="1000" kern="0" dirty="0">
                <a:solidFill>
                  <a:srgbClr val="FFFFFF"/>
                </a:solidFill>
              </a:rPr>
              <a:t>) via </a:t>
            </a:r>
            <a:r>
              <a:rPr lang="de-DE" sz="1000" kern="0" dirty="0">
                <a:solidFill>
                  <a:srgbClr val="FFFFFF"/>
                </a:solidFill>
                <a:hlinkClick r:id="rId8"/>
              </a:rPr>
              <a:t>https://climatekids.nasa.gov/why-earth/</a:t>
            </a:r>
            <a:r>
              <a:rPr lang="de-DE" sz="1000" kern="0" dirty="0">
                <a:solidFill>
                  <a:srgbClr val="FFFFFF"/>
                </a:solidFill>
              </a:rPr>
              <a:t> 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)]; Grafik</a:t>
            </a: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" grpId="0"/>
      <p:bldP spid="1057" grpId="0"/>
      <p:bldP spid="1058" grpId="0"/>
      <p:bldP spid="179" grpId="0" animBg="1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612000" y="2122787"/>
            <a:ext cx="31626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</a:rPr>
              <a:t>Über die Ortsveränderung der Erde im Laufe eines Jahres verschieben sich nahe Objekte vor weit entferntem Sternhintergrund.</a:t>
            </a:r>
          </a:p>
        </p:txBody>
      </p:sp>
      <p:sp>
        <p:nvSpPr>
          <p:cNvPr id="5" name="Text Box 209"/>
          <p:cNvSpPr txBox="1">
            <a:spLocks noChangeArrowheads="1"/>
          </p:cNvSpPr>
          <p:nvPr/>
        </p:nvSpPr>
        <p:spPr bwMode="auto">
          <a:xfrm>
            <a:off x="612000" y="1140553"/>
            <a:ext cx="323850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2400" b="1" cap="small" dirty="0">
                <a:solidFill>
                  <a:schemeClr val="bg1"/>
                </a:solidFill>
              </a:rPr>
              <a:t>Trigonometrische Parallaxe</a:t>
            </a:r>
          </a:p>
          <a:p>
            <a:pPr algn="l">
              <a:spcBef>
                <a:spcPct val="50000"/>
              </a:spcBef>
            </a:pPr>
            <a:endParaRPr lang="de-DE" sz="2400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de-DE" sz="2400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64B1F2D-B5FA-4E39-A0D8-D97EDA43D03E}"/>
              </a:ext>
            </a:extLst>
          </p:cNvPr>
          <p:cNvSpPr/>
          <p:nvPr/>
        </p:nvSpPr>
        <p:spPr bwMode="auto">
          <a:xfrm>
            <a:off x="4572000" y="668225"/>
            <a:ext cx="3713434" cy="4832817"/>
          </a:xfrm>
          <a:prstGeom prst="rect">
            <a:avLst/>
          </a:prstGeom>
          <a:solidFill>
            <a:srgbClr val="000000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4F3B8DD-132F-44CA-967B-22E1378D3A75}"/>
              </a:ext>
            </a:extLst>
          </p:cNvPr>
          <p:cNvSpPr/>
          <p:nvPr/>
        </p:nvSpPr>
        <p:spPr>
          <a:xfrm>
            <a:off x="4887063" y="2484468"/>
            <a:ext cx="30833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Hinweis: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dirty="0">
                <a:solidFill>
                  <a:schemeClr val="bg1"/>
                </a:solidFill>
              </a:rPr>
              <a:t>Animation</a:t>
            </a:r>
          </a:p>
          <a:p>
            <a:r>
              <a:rPr lang="de-DE" sz="1200" dirty="0">
                <a:solidFill>
                  <a:schemeClr val="bg1"/>
                </a:solidFill>
              </a:rPr>
              <a:t>siehe</a:t>
            </a:r>
          </a:p>
          <a:p>
            <a:r>
              <a:rPr lang="de-DE" sz="1200" dirty="0">
                <a:solidFill>
                  <a:schemeClr val="bg1"/>
                </a:solidFill>
              </a:rPr>
              <a:t>https://www.coe.edu/application/files/7715/5010/9655/paranim-2.gif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 48"/>
          <p:cNvSpPr>
            <a:spLocks noChangeShapeType="1"/>
          </p:cNvSpPr>
          <p:nvPr/>
        </p:nvSpPr>
        <p:spPr bwMode="auto">
          <a:xfrm flipV="1">
            <a:off x="3143250" y="1524000"/>
            <a:ext cx="1784350" cy="3529013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2" name="Oval 49"/>
          <p:cNvSpPr>
            <a:spLocks noChangeArrowheads="1"/>
          </p:cNvSpPr>
          <p:nvPr/>
        </p:nvSpPr>
        <p:spPr bwMode="auto">
          <a:xfrm>
            <a:off x="3132138" y="4581525"/>
            <a:ext cx="2592387" cy="1152525"/>
          </a:xfrm>
          <a:prstGeom prst="ellips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63" name="Picture 51" descr="e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138" y="5026025"/>
            <a:ext cx="257175" cy="2571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364" name="Group 57"/>
          <p:cNvGrpSpPr>
            <a:grpSpLocks/>
          </p:cNvGrpSpPr>
          <p:nvPr/>
        </p:nvGrpSpPr>
        <p:grpSpPr bwMode="auto">
          <a:xfrm>
            <a:off x="3995738" y="4724400"/>
            <a:ext cx="785812" cy="782638"/>
            <a:chOff x="2430" y="1667"/>
            <a:chExt cx="762" cy="762"/>
          </a:xfrm>
        </p:grpSpPr>
        <p:sp>
          <p:nvSpPr>
            <p:cNvPr id="365" name="Oval 58"/>
            <p:cNvSpPr>
              <a:spLocks noChangeArrowheads="1"/>
            </p:cNvSpPr>
            <p:nvPr/>
          </p:nvSpPr>
          <p:spPr bwMode="auto">
            <a:xfrm>
              <a:off x="2430" y="1667"/>
              <a:ext cx="762" cy="762"/>
            </a:xfrm>
            <a:prstGeom prst="ellipse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D00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Oval 59"/>
            <p:cNvSpPr>
              <a:spLocks noChangeAspect="1" noChangeArrowheads="1"/>
            </p:cNvSpPr>
            <p:nvPr/>
          </p:nvSpPr>
          <p:spPr bwMode="auto">
            <a:xfrm>
              <a:off x="2709" y="1942"/>
              <a:ext cx="207" cy="20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67" name="Line 60"/>
          <p:cNvSpPr>
            <a:spLocks noChangeShapeType="1"/>
          </p:cNvSpPr>
          <p:nvPr/>
        </p:nvSpPr>
        <p:spPr bwMode="auto">
          <a:xfrm flipV="1">
            <a:off x="4398963" y="2616200"/>
            <a:ext cx="4762" cy="248761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8" name="Line 61"/>
          <p:cNvSpPr>
            <a:spLocks noChangeShapeType="1"/>
          </p:cNvSpPr>
          <p:nvPr/>
        </p:nvSpPr>
        <p:spPr bwMode="auto">
          <a:xfrm flipH="1" flipV="1">
            <a:off x="3843338" y="1543050"/>
            <a:ext cx="1884362" cy="3568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9" name="Oval 62"/>
          <p:cNvSpPr>
            <a:spLocks noChangeArrowheads="1"/>
          </p:cNvSpPr>
          <p:nvPr/>
        </p:nvSpPr>
        <p:spPr bwMode="auto">
          <a:xfrm>
            <a:off x="3835400" y="1281113"/>
            <a:ext cx="1095375" cy="428625"/>
          </a:xfrm>
          <a:prstGeom prst="ellips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0" name="AutoShape 66"/>
          <p:cNvSpPr>
            <a:spLocks noChangeArrowheads="1"/>
          </p:cNvSpPr>
          <p:nvPr/>
        </p:nvSpPr>
        <p:spPr bwMode="auto">
          <a:xfrm>
            <a:off x="3341688" y="1255713"/>
            <a:ext cx="88900" cy="889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175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71" name="Group 91"/>
          <p:cNvGrpSpPr>
            <a:grpSpLocks noChangeAspect="1"/>
          </p:cNvGrpSpPr>
          <p:nvPr/>
        </p:nvGrpSpPr>
        <p:grpSpPr bwMode="auto">
          <a:xfrm>
            <a:off x="2805113" y="966788"/>
            <a:ext cx="960437" cy="795337"/>
            <a:chOff x="1387" y="304"/>
            <a:chExt cx="935" cy="774"/>
          </a:xfrm>
        </p:grpSpPr>
        <p:sp>
          <p:nvSpPr>
            <p:cNvPr id="372" name="AutoShape 64"/>
            <p:cNvSpPr>
              <a:spLocks noChangeAspect="1" noChangeArrowheads="1"/>
            </p:cNvSpPr>
            <p:nvPr/>
          </p:nvSpPr>
          <p:spPr bwMode="auto">
            <a:xfrm>
              <a:off x="1863" y="1044"/>
              <a:ext cx="34" cy="34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3" name="AutoShape 65"/>
            <p:cNvSpPr>
              <a:spLocks noChangeAspect="1" noChangeArrowheads="1"/>
            </p:cNvSpPr>
            <p:nvPr/>
          </p:nvSpPr>
          <p:spPr bwMode="auto">
            <a:xfrm>
              <a:off x="2228" y="635"/>
              <a:ext cx="34" cy="34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4" name="AutoShape 70"/>
            <p:cNvSpPr>
              <a:spLocks noChangeAspect="1" noChangeArrowheads="1"/>
            </p:cNvSpPr>
            <p:nvPr/>
          </p:nvSpPr>
          <p:spPr bwMode="auto">
            <a:xfrm>
              <a:off x="1751" y="842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5" name="AutoShape 74"/>
            <p:cNvSpPr>
              <a:spLocks noChangeAspect="1" noChangeArrowheads="1"/>
            </p:cNvSpPr>
            <p:nvPr/>
          </p:nvSpPr>
          <p:spPr bwMode="auto">
            <a:xfrm>
              <a:off x="1387" y="685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6" name="AutoShape 76"/>
            <p:cNvSpPr>
              <a:spLocks noChangeAspect="1" noChangeArrowheads="1"/>
            </p:cNvSpPr>
            <p:nvPr/>
          </p:nvSpPr>
          <p:spPr bwMode="auto">
            <a:xfrm>
              <a:off x="1703" y="470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7" name="AutoShape 77"/>
            <p:cNvSpPr>
              <a:spLocks noChangeAspect="1" noChangeArrowheads="1"/>
            </p:cNvSpPr>
            <p:nvPr/>
          </p:nvSpPr>
          <p:spPr bwMode="auto">
            <a:xfrm>
              <a:off x="2266" y="304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8" name="AutoShape 81"/>
            <p:cNvSpPr>
              <a:spLocks noChangeAspect="1" noChangeArrowheads="1"/>
            </p:cNvSpPr>
            <p:nvPr/>
          </p:nvSpPr>
          <p:spPr bwMode="auto">
            <a:xfrm>
              <a:off x="1959" y="348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9" name="AutoShape 83"/>
          <p:cNvSpPr>
            <a:spLocks noChangeArrowheads="1"/>
          </p:cNvSpPr>
          <p:nvPr/>
        </p:nvSpPr>
        <p:spPr bwMode="auto">
          <a:xfrm>
            <a:off x="4854575" y="1422400"/>
            <a:ext cx="144463" cy="144463"/>
          </a:xfrm>
          <a:prstGeom prst="star32">
            <a:avLst>
              <a:gd name="adj" fmla="val 37500"/>
            </a:avLst>
          </a:prstGeom>
          <a:solidFill>
            <a:srgbClr val="FFFF00"/>
          </a:solidFill>
          <a:ln w="3175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0" name="Line 85"/>
          <p:cNvSpPr>
            <a:spLocks noChangeShapeType="1"/>
          </p:cNvSpPr>
          <p:nvPr/>
        </p:nvSpPr>
        <p:spPr bwMode="auto">
          <a:xfrm flipV="1">
            <a:off x="3465513" y="1358900"/>
            <a:ext cx="1328737" cy="4173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1" name="Line 87"/>
          <p:cNvSpPr>
            <a:spLocks noChangeShapeType="1"/>
          </p:cNvSpPr>
          <p:nvPr/>
        </p:nvSpPr>
        <p:spPr bwMode="auto">
          <a:xfrm flipH="1" flipV="1">
            <a:off x="4002088" y="1651000"/>
            <a:ext cx="1223962" cy="30416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2" name="Line 88"/>
          <p:cNvSpPr>
            <a:spLocks noChangeShapeType="1"/>
          </p:cNvSpPr>
          <p:nvPr/>
        </p:nvSpPr>
        <p:spPr bwMode="auto">
          <a:xfrm flipV="1">
            <a:off x="4030663" y="1704975"/>
            <a:ext cx="525462" cy="28924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3" name="Line 89"/>
          <p:cNvSpPr>
            <a:spLocks noChangeShapeType="1"/>
          </p:cNvSpPr>
          <p:nvPr/>
        </p:nvSpPr>
        <p:spPr bwMode="auto">
          <a:xfrm>
            <a:off x="4405313" y="5110163"/>
            <a:ext cx="1309687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4" name="Line 86"/>
          <p:cNvSpPr>
            <a:spLocks noChangeShapeType="1"/>
          </p:cNvSpPr>
          <p:nvPr/>
        </p:nvSpPr>
        <p:spPr bwMode="auto">
          <a:xfrm flipH="1" flipV="1">
            <a:off x="4076700" y="1322388"/>
            <a:ext cx="1098550" cy="42910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5" name="Text Box 90"/>
          <p:cNvSpPr txBox="1">
            <a:spLocks noChangeArrowheads="1"/>
          </p:cNvSpPr>
          <p:nvPr/>
        </p:nvSpPr>
        <p:spPr bwMode="auto">
          <a:xfrm>
            <a:off x="5053013" y="5076825"/>
            <a:ext cx="6381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FF3300"/>
                </a:solidFill>
                <a:latin typeface="Arial" charset="0"/>
              </a:rPr>
              <a:t>1 AE</a:t>
            </a:r>
          </a:p>
        </p:txBody>
      </p:sp>
      <p:grpSp>
        <p:nvGrpSpPr>
          <p:cNvPr id="386" name="Group 101"/>
          <p:cNvGrpSpPr>
            <a:grpSpLocks noChangeAspect="1"/>
          </p:cNvGrpSpPr>
          <p:nvPr/>
        </p:nvGrpSpPr>
        <p:grpSpPr bwMode="auto">
          <a:xfrm rot="-2897480">
            <a:off x="4413250" y="1390651"/>
            <a:ext cx="511175" cy="387350"/>
            <a:chOff x="3376" y="312"/>
            <a:chExt cx="862" cy="654"/>
          </a:xfrm>
        </p:grpSpPr>
        <p:sp>
          <p:nvSpPr>
            <p:cNvPr id="387" name="AutoShape 102"/>
            <p:cNvSpPr>
              <a:spLocks noChangeAspect="1" noChangeArrowheads="1"/>
            </p:cNvSpPr>
            <p:nvPr/>
          </p:nvSpPr>
          <p:spPr bwMode="auto">
            <a:xfrm>
              <a:off x="3885" y="312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8" name="AutoShape 103"/>
            <p:cNvSpPr>
              <a:spLocks noChangeAspect="1" noChangeArrowheads="1"/>
            </p:cNvSpPr>
            <p:nvPr/>
          </p:nvSpPr>
          <p:spPr bwMode="auto">
            <a:xfrm>
              <a:off x="3376" y="910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9" name="AutoShape 104"/>
            <p:cNvSpPr>
              <a:spLocks noChangeAspect="1" noChangeArrowheads="1"/>
            </p:cNvSpPr>
            <p:nvPr/>
          </p:nvSpPr>
          <p:spPr bwMode="auto">
            <a:xfrm>
              <a:off x="4182" y="564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0" name="AutoShape 105"/>
            <p:cNvSpPr>
              <a:spLocks noChangeAspect="1" noChangeArrowheads="1"/>
            </p:cNvSpPr>
            <p:nvPr/>
          </p:nvSpPr>
          <p:spPr bwMode="auto">
            <a:xfrm>
              <a:off x="3890" y="587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1" name="AutoShape 106"/>
            <p:cNvSpPr>
              <a:spLocks noChangeAspect="1" noChangeArrowheads="1"/>
            </p:cNvSpPr>
            <p:nvPr/>
          </p:nvSpPr>
          <p:spPr bwMode="auto">
            <a:xfrm>
              <a:off x="3616" y="349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2" name="AutoShape 107"/>
            <p:cNvSpPr>
              <a:spLocks noChangeAspect="1" noChangeArrowheads="1"/>
            </p:cNvSpPr>
            <p:nvPr/>
          </p:nvSpPr>
          <p:spPr bwMode="auto">
            <a:xfrm>
              <a:off x="3422" y="578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3" name="AutoShape 108"/>
            <p:cNvSpPr>
              <a:spLocks noChangeAspect="1" noChangeArrowheads="1"/>
            </p:cNvSpPr>
            <p:nvPr/>
          </p:nvSpPr>
          <p:spPr bwMode="auto">
            <a:xfrm>
              <a:off x="4075" y="853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4" name="Group 146"/>
          <p:cNvGrpSpPr>
            <a:grpSpLocks/>
          </p:cNvGrpSpPr>
          <p:nvPr/>
        </p:nvGrpSpPr>
        <p:grpSpPr bwMode="auto">
          <a:xfrm>
            <a:off x="2973388" y="838200"/>
            <a:ext cx="2790825" cy="781050"/>
            <a:chOff x="1846" y="294"/>
            <a:chExt cx="1758" cy="492"/>
          </a:xfrm>
        </p:grpSpPr>
        <p:sp>
          <p:nvSpPr>
            <p:cNvPr id="395" name="AutoShape 69"/>
            <p:cNvSpPr>
              <a:spLocks noChangeArrowheads="1"/>
            </p:cNvSpPr>
            <p:nvPr/>
          </p:nvSpPr>
          <p:spPr bwMode="auto">
            <a:xfrm>
              <a:off x="3213" y="451"/>
              <a:ext cx="27" cy="30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6" name="AutoShape 75"/>
            <p:cNvSpPr>
              <a:spLocks noChangeArrowheads="1"/>
            </p:cNvSpPr>
            <p:nvPr/>
          </p:nvSpPr>
          <p:spPr bwMode="auto">
            <a:xfrm>
              <a:off x="1846" y="294"/>
              <a:ext cx="42" cy="43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7" name="AutoShape 78"/>
            <p:cNvSpPr>
              <a:spLocks noChangeArrowheads="1"/>
            </p:cNvSpPr>
            <p:nvPr/>
          </p:nvSpPr>
          <p:spPr bwMode="auto">
            <a:xfrm>
              <a:off x="2895" y="339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98" name="Group 92"/>
            <p:cNvGrpSpPr>
              <a:grpSpLocks noChangeAspect="1"/>
            </p:cNvGrpSpPr>
            <p:nvPr/>
          </p:nvGrpSpPr>
          <p:grpSpPr bwMode="auto">
            <a:xfrm>
              <a:off x="2494" y="339"/>
              <a:ext cx="322" cy="244"/>
              <a:chOff x="3376" y="312"/>
              <a:chExt cx="862" cy="654"/>
            </a:xfrm>
          </p:grpSpPr>
          <p:sp>
            <p:nvSpPr>
              <p:cNvPr id="408" name="AutoShape 67"/>
              <p:cNvSpPr>
                <a:spLocks noChangeAspect="1" noChangeArrowheads="1"/>
              </p:cNvSpPr>
              <p:nvPr/>
            </p:nvSpPr>
            <p:spPr bwMode="auto">
              <a:xfrm>
                <a:off x="3885" y="312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9" name="AutoShape 71"/>
              <p:cNvSpPr>
                <a:spLocks noChangeAspect="1" noChangeArrowheads="1"/>
              </p:cNvSpPr>
              <p:nvPr/>
            </p:nvSpPr>
            <p:spPr bwMode="auto">
              <a:xfrm>
                <a:off x="3376" y="910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AutoShape 72"/>
              <p:cNvSpPr>
                <a:spLocks noChangeAspect="1" noChangeArrowheads="1"/>
              </p:cNvSpPr>
              <p:nvPr/>
            </p:nvSpPr>
            <p:spPr bwMode="auto">
              <a:xfrm>
                <a:off x="4182" y="564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1" name="AutoShape 79"/>
              <p:cNvSpPr>
                <a:spLocks noChangeAspect="1" noChangeArrowheads="1"/>
              </p:cNvSpPr>
              <p:nvPr/>
            </p:nvSpPr>
            <p:spPr bwMode="auto">
              <a:xfrm>
                <a:off x="3890" y="587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2" name="AutoShape 80"/>
              <p:cNvSpPr>
                <a:spLocks noChangeAspect="1" noChangeArrowheads="1"/>
              </p:cNvSpPr>
              <p:nvPr/>
            </p:nvSpPr>
            <p:spPr bwMode="auto">
              <a:xfrm>
                <a:off x="3616" y="349"/>
                <a:ext cx="11" cy="11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AutoShape 82"/>
              <p:cNvSpPr>
                <a:spLocks noChangeAspect="1" noChangeArrowheads="1"/>
              </p:cNvSpPr>
              <p:nvPr/>
            </p:nvSpPr>
            <p:spPr bwMode="auto">
              <a:xfrm>
                <a:off x="3422" y="578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4" name="AutoShape 84"/>
              <p:cNvSpPr>
                <a:spLocks noChangeAspect="1" noChangeArrowheads="1"/>
              </p:cNvSpPr>
              <p:nvPr/>
            </p:nvSpPr>
            <p:spPr bwMode="auto">
              <a:xfrm>
                <a:off x="4075" y="853"/>
                <a:ext cx="11" cy="11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99" name="Group 93"/>
            <p:cNvGrpSpPr>
              <a:grpSpLocks noChangeAspect="1"/>
            </p:cNvGrpSpPr>
            <p:nvPr/>
          </p:nvGrpSpPr>
          <p:grpSpPr bwMode="auto">
            <a:xfrm rot="-2021404">
              <a:off x="3282" y="542"/>
              <a:ext cx="322" cy="244"/>
              <a:chOff x="3376" y="312"/>
              <a:chExt cx="862" cy="654"/>
            </a:xfrm>
          </p:grpSpPr>
          <p:sp>
            <p:nvSpPr>
              <p:cNvPr id="401" name="AutoShape 94"/>
              <p:cNvSpPr>
                <a:spLocks noChangeAspect="1" noChangeArrowheads="1"/>
              </p:cNvSpPr>
              <p:nvPr/>
            </p:nvSpPr>
            <p:spPr bwMode="auto">
              <a:xfrm>
                <a:off x="3885" y="312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2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3376" y="910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3" name="AutoShape 96"/>
              <p:cNvSpPr>
                <a:spLocks noChangeAspect="1" noChangeArrowheads="1"/>
              </p:cNvSpPr>
              <p:nvPr/>
            </p:nvSpPr>
            <p:spPr bwMode="auto">
              <a:xfrm>
                <a:off x="4182" y="564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AutoShape 97"/>
              <p:cNvSpPr>
                <a:spLocks noChangeAspect="1" noChangeArrowheads="1"/>
              </p:cNvSpPr>
              <p:nvPr/>
            </p:nvSpPr>
            <p:spPr bwMode="auto">
              <a:xfrm>
                <a:off x="3890" y="587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5" name="AutoShape 98"/>
              <p:cNvSpPr>
                <a:spLocks noChangeAspect="1" noChangeArrowheads="1"/>
              </p:cNvSpPr>
              <p:nvPr/>
            </p:nvSpPr>
            <p:spPr bwMode="auto">
              <a:xfrm>
                <a:off x="3616" y="349"/>
                <a:ext cx="11" cy="11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6" name="AutoShape 99"/>
              <p:cNvSpPr>
                <a:spLocks noChangeAspect="1" noChangeArrowheads="1"/>
              </p:cNvSpPr>
              <p:nvPr/>
            </p:nvSpPr>
            <p:spPr bwMode="auto">
              <a:xfrm>
                <a:off x="3422" y="578"/>
                <a:ext cx="56" cy="56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AutoShape 100"/>
              <p:cNvSpPr>
                <a:spLocks noChangeAspect="1" noChangeArrowheads="1"/>
              </p:cNvSpPr>
              <p:nvPr/>
            </p:nvSpPr>
            <p:spPr bwMode="auto">
              <a:xfrm>
                <a:off x="4075" y="853"/>
                <a:ext cx="11" cy="11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3175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00" name="AutoShape 109"/>
            <p:cNvSpPr>
              <a:spLocks noChangeArrowheads="1"/>
            </p:cNvSpPr>
            <p:nvPr/>
          </p:nvSpPr>
          <p:spPr bwMode="auto">
            <a:xfrm>
              <a:off x="3453" y="371"/>
              <a:ext cx="42" cy="43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15" name="AutoShape 148"/>
          <p:cNvSpPr>
            <a:spLocks noChangeArrowheads="1"/>
          </p:cNvSpPr>
          <p:nvPr/>
        </p:nvSpPr>
        <p:spPr bwMode="auto">
          <a:xfrm rot="859076">
            <a:off x="5597525" y="1566863"/>
            <a:ext cx="42863" cy="4762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175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6" name="AutoShape 149"/>
          <p:cNvSpPr>
            <a:spLocks noChangeArrowheads="1"/>
          </p:cNvSpPr>
          <p:nvPr/>
        </p:nvSpPr>
        <p:spPr bwMode="auto">
          <a:xfrm rot="859076">
            <a:off x="5311775" y="762000"/>
            <a:ext cx="66675" cy="68263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175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7" name="AutoShape 150"/>
          <p:cNvSpPr>
            <a:spLocks noChangeArrowheads="1"/>
          </p:cNvSpPr>
          <p:nvPr/>
        </p:nvSpPr>
        <p:spPr bwMode="auto">
          <a:xfrm rot="859076">
            <a:off x="5146675" y="1274763"/>
            <a:ext cx="88900" cy="889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175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18" name="Group 151"/>
          <p:cNvGrpSpPr>
            <a:grpSpLocks noChangeAspect="1"/>
          </p:cNvGrpSpPr>
          <p:nvPr/>
        </p:nvGrpSpPr>
        <p:grpSpPr bwMode="auto">
          <a:xfrm rot="859076">
            <a:off x="6243638" y="1136650"/>
            <a:ext cx="511175" cy="387350"/>
            <a:chOff x="3376" y="312"/>
            <a:chExt cx="862" cy="654"/>
          </a:xfrm>
        </p:grpSpPr>
        <p:sp>
          <p:nvSpPr>
            <p:cNvPr id="419" name="AutoShape 152"/>
            <p:cNvSpPr>
              <a:spLocks noChangeAspect="1" noChangeArrowheads="1"/>
            </p:cNvSpPr>
            <p:nvPr/>
          </p:nvSpPr>
          <p:spPr bwMode="auto">
            <a:xfrm>
              <a:off x="3885" y="312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0" name="AutoShape 153"/>
            <p:cNvSpPr>
              <a:spLocks noChangeAspect="1" noChangeArrowheads="1"/>
            </p:cNvSpPr>
            <p:nvPr/>
          </p:nvSpPr>
          <p:spPr bwMode="auto">
            <a:xfrm>
              <a:off x="3376" y="910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1" name="AutoShape 154"/>
            <p:cNvSpPr>
              <a:spLocks noChangeAspect="1" noChangeArrowheads="1"/>
            </p:cNvSpPr>
            <p:nvPr/>
          </p:nvSpPr>
          <p:spPr bwMode="auto">
            <a:xfrm>
              <a:off x="4182" y="564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2" name="AutoShape 155"/>
            <p:cNvSpPr>
              <a:spLocks noChangeAspect="1" noChangeArrowheads="1"/>
            </p:cNvSpPr>
            <p:nvPr/>
          </p:nvSpPr>
          <p:spPr bwMode="auto">
            <a:xfrm>
              <a:off x="3890" y="587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3" name="AutoShape 156"/>
            <p:cNvSpPr>
              <a:spLocks noChangeAspect="1" noChangeArrowheads="1"/>
            </p:cNvSpPr>
            <p:nvPr/>
          </p:nvSpPr>
          <p:spPr bwMode="auto">
            <a:xfrm>
              <a:off x="3616" y="349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4" name="AutoShape 157"/>
            <p:cNvSpPr>
              <a:spLocks noChangeAspect="1" noChangeArrowheads="1"/>
            </p:cNvSpPr>
            <p:nvPr/>
          </p:nvSpPr>
          <p:spPr bwMode="auto">
            <a:xfrm>
              <a:off x="3422" y="578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5" name="AutoShape 158"/>
            <p:cNvSpPr>
              <a:spLocks noChangeAspect="1" noChangeArrowheads="1"/>
            </p:cNvSpPr>
            <p:nvPr/>
          </p:nvSpPr>
          <p:spPr bwMode="auto">
            <a:xfrm>
              <a:off x="4075" y="853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6" name="Group 159"/>
          <p:cNvGrpSpPr>
            <a:grpSpLocks noChangeAspect="1"/>
          </p:cNvGrpSpPr>
          <p:nvPr/>
        </p:nvGrpSpPr>
        <p:grpSpPr bwMode="auto">
          <a:xfrm rot="-1162328">
            <a:off x="5619750" y="1785938"/>
            <a:ext cx="511175" cy="387350"/>
            <a:chOff x="3376" y="312"/>
            <a:chExt cx="862" cy="654"/>
          </a:xfrm>
        </p:grpSpPr>
        <p:sp>
          <p:nvSpPr>
            <p:cNvPr id="427" name="AutoShape 160"/>
            <p:cNvSpPr>
              <a:spLocks noChangeAspect="1" noChangeArrowheads="1"/>
            </p:cNvSpPr>
            <p:nvPr/>
          </p:nvSpPr>
          <p:spPr bwMode="auto">
            <a:xfrm>
              <a:off x="3885" y="312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8" name="AutoShape 161"/>
            <p:cNvSpPr>
              <a:spLocks noChangeAspect="1" noChangeArrowheads="1"/>
            </p:cNvSpPr>
            <p:nvPr/>
          </p:nvSpPr>
          <p:spPr bwMode="auto">
            <a:xfrm>
              <a:off x="3376" y="910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9" name="AutoShape 162"/>
            <p:cNvSpPr>
              <a:spLocks noChangeAspect="1" noChangeArrowheads="1"/>
            </p:cNvSpPr>
            <p:nvPr/>
          </p:nvSpPr>
          <p:spPr bwMode="auto">
            <a:xfrm>
              <a:off x="4182" y="564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0" name="AutoShape 163"/>
            <p:cNvSpPr>
              <a:spLocks noChangeAspect="1" noChangeArrowheads="1"/>
            </p:cNvSpPr>
            <p:nvPr/>
          </p:nvSpPr>
          <p:spPr bwMode="auto">
            <a:xfrm>
              <a:off x="3890" y="587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1" name="AutoShape 164"/>
            <p:cNvSpPr>
              <a:spLocks noChangeAspect="1" noChangeArrowheads="1"/>
            </p:cNvSpPr>
            <p:nvPr/>
          </p:nvSpPr>
          <p:spPr bwMode="auto">
            <a:xfrm>
              <a:off x="3616" y="349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2" name="AutoShape 165"/>
            <p:cNvSpPr>
              <a:spLocks noChangeAspect="1" noChangeArrowheads="1"/>
            </p:cNvSpPr>
            <p:nvPr/>
          </p:nvSpPr>
          <p:spPr bwMode="auto">
            <a:xfrm>
              <a:off x="3422" y="578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3" name="AutoShape 166"/>
            <p:cNvSpPr>
              <a:spLocks noChangeAspect="1" noChangeArrowheads="1"/>
            </p:cNvSpPr>
            <p:nvPr/>
          </p:nvSpPr>
          <p:spPr bwMode="auto">
            <a:xfrm>
              <a:off x="4075" y="853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34" name="AutoShape 167"/>
          <p:cNvSpPr>
            <a:spLocks noChangeArrowheads="1"/>
          </p:cNvSpPr>
          <p:nvPr/>
        </p:nvSpPr>
        <p:spPr bwMode="auto">
          <a:xfrm rot="859076">
            <a:off x="5995988" y="1539875"/>
            <a:ext cx="66675" cy="68263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175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35" name="Group 168"/>
          <p:cNvGrpSpPr>
            <a:grpSpLocks noChangeAspect="1"/>
          </p:cNvGrpSpPr>
          <p:nvPr/>
        </p:nvGrpSpPr>
        <p:grpSpPr bwMode="auto">
          <a:xfrm rot="859076">
            <a:off x="2493963" y="930275"/>
            <a:ext cx="511175" cy="387350"/>
            <a:chOff x="3376" y="312"/>
            <a:chExt cx="862" cy="654"/>
          </a:xfrm>
        </p:grpSpPr>
        <p:sp>
          <p:nvSpPr>
            <p:cNvPr id="436" name="AutoShape 169"/>
            <p:cNvSpPr>
              <a:spLocks noChangeAspect="1" noChangeArrowheads="1"/>
            </p:cNvSpPr>
            <p:nvPr/>
          </p:nvSpPr>
          <p:spPr bwMode="auto">
            <a:xfrm>
              <a:off x="3885" y="312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7" name="AutoShape 170"/>
            <p:cNvSpPr>
              <a:spLocks noChangeAspect="1" noChangeArrowheads="1"/>
            </p:cNvSpPr>
            <p:nvPr/>
          </p:nvSpPr>
          <p:spPr bwMode="auto">
            <a:xfrm>
              <a:off x="3376" y="910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8" name="AutoShape 171"/>
            <p:cNvSpPr>
              <a:spLocks noChangeAspect="1" noChangeArrowheads="1"/>
            </p:cNvSpPr>
            <p:nvPr/>
          </p:nvSpPr>
          <p:spPr bwMode="auto">
            <a:xfrm>
              <a:off x="4182" y="564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9" name="AutoShape 172"/>
            <p:cNvSpPr>
              <a:spLocks noChangeAspect="1" noChangeArrowheads="1"/>
            </p:cNvSpPr>
            <p:nvPr/>
          </p:nvSpPr>
          <p:spPr bwMode="auto">
            <a:xfrm>
              <a:off x="3890" y="587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0" name="AutoShape 173"/>
            <p:cNvSpPr>
              <a:spLocks noChangeAspect="1" noChangeArrowheads="1"/>
            </p:cNvSpPr>
            <p:nvPr/>
          </p:nvSpPr>
          <p:spPr bwMode="auto">
            <a:xfrm>
              <a:off x="3616" y="349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1" name="AutoShape 174"/>
            <p:cNvSpPr>
              <a:spLocks noChangeAspect="1" noChangeArrowheads="1"/>
            </p:cNvSpPr>
            <p:nvPr/>
          </p:nvSpPr>
          <p:spPr bwMode="auto">
            <a:xfrm>
              <a:off x="3422" y="578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2" name="AutoShape 175"/>
            <p:cNvSpPr>
              <a:spLocks noChangeAspect="1" noChangeArrowheads="1"/>
            </p:cNvSpPr>
            <p:nvPr/>
          </p:nvSpPr>
          <p:spPr bwMode="auto">
            <a:xfrm>
              <a:off x="4075" y="853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43" name="Group 176"/>
          <p:cNvGrpSpPr>
            <a:grpSpLocks noChangeAspect="1"/>
          </p:cNvGrpSpPr>
          <p:nvPr/>
        </p:nvGrpSpPr>
        <p:grpSpPr bwMode="auto">
          <a:xfrm rot="-2721508">
            <a:off x="2465387" y="1530351"/>
            <a:ext cx="511175" cy="387350"/>
            <a:chOff x="3376" y="312"/>
            <a:chExt cx="862" cy="654"/>
          </a:xfrm>
        </p:grpSpPr>
        <p:sp>
          <p:nvSpPr>
            <p:cNvPr id="444" name="AutoShape 177"/>
            <p:cNvSpPr>
              <a:spLocks noChangeAspect="1" noChangeArrowheads="1"/>
            </p:cNvSpPr>
            <p:nvPr/>
          </p:nvSpPr>
          <p:spPr bwMode="auto">
            <a:xfrm>
              <a:off x="3885" y="312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AutoShape 178"/>
            <p:cNvSpPr>
              <a:spLocks noChangeAspect="1" noChangeArrowheads="1"/>
            </p:cNvSpPr>
            <p:nvPr/>
          </p:nvSpPr>
          <p:spPr bwMode="auto">
            <a:xfrm>
              <a:off x="3376" y="910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AutoShape 179"/>
            <p:cNvSpPr>
              <a:spLocks noChangeAspect="1" noChangeArrowheads="1"/>
            </p:cNvSpPr>
            <p:nvPr/>
          </p:nvSpPr>
          <p:spPr bwMode="auto">
            <a:xfrm>
              <a:off x="4182" y="564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AutoShape 180"/>
            <p:cNvSpPr>
              <a:spLocks noChangeAspect="1" noChangeArrowheads="1"/>
            </p:cNvSpPr>
            <p:nvPr/>
          </p:nvSpPr>
          <p:spPr bwMode="auto">
            <a:xfrm>
              <a:off x="3890" y="587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8" name="AutoShape 181"/>
            <p:cNvSpPr>
              <a:spLocks noChangeAspect="1" noChangeArrowheads="1"/>
            </p:cNvSpPr>
            <p:nvPr/>
          </p:nvSpPr>
          <p:spPr bwMode="auto">
            <a:xfrm>
              <a:off x="3616" y="349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AutoShape 182"/>
            <p:cNvSpPr>
              <a:spLocks noChangeAspect="1" noChangeArrowheads="1"/>
            </p:cNvSpPr>
            <p:nvPr/>
          </p:nvSpPr>
          <p:spPr bwMode="auto">
            <a:xfrm>
              <a:off x="3422" y="578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0" name="AutoShape 183"/>
            <p:cNvSpPr>
              <a:spLocks noChangeAspect="1" noChangeArrowheads="1"/>
            </p:cNvSpPr>
            <p:nvPr/>
          </p:nvSpPr>
          <p:spPr bwMode="auto">
            <a:xfrm>
              <a:off x="4075" y="853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51" name="Line 184"/>
          <p:cNvSpPr>
            <a:spLocks noChangeShapeType="1"/>
          </p:cNvSpPr>
          <p:nvPr/>
        </p:nvSpPr>
        <p:spPr bwMode="auto">
          <a:xfrm flipH="1" flipV="1">
            <a:off x="4406900" y="2622550"/>
            <a:ext cx="1320800" cy="2489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2" name="AutoShape 63"/>
          <p:cNvSpPr>
            <a:spLocks noChangeArrowheads="1"/>
          </p:cNvSpPr>
          <p:nvPr/>
        </p:nvSpPr>
        <p:spPr bwMode="auto">
          <a:xfrm>
            <a:off x="4322763" y="2540000"/>
            <a:ext cx="144462" cy="144463"/>
          </a:xfrm>
          <a:prstGeom prst="star32">
            <a:avLst>
              <a:gd name="adj" fmla="val 37500"/>
            </a:avLst>
          </a:prstGeom>
          <a:solidFill>
            <a:srgbClr val="FFFF00"/>
          </a:solidFill>
          <a:ln w="3175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3" name="Freeform 185"/>
          <p:cNvSpPr>
            <a:spLocks/>
          </p:cNvSpPr>
          <p:nvPr/>
        </p:nvSpPr>
        <p:spPr bwMode="auto">
          <a:xfrm>
            <a:off x="4403725" y="3433763"/>
            <a:ext cx="434975" cy="984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00" y="59"/>
              </a:cxn>
              <a:cxn ang="0">
                <a:pos x="194" y="41"/>
              </a:cxn>
              <a:cxn ang="0">
                <a:pos x="274" y="0"/>
              </a:cxn>
            </a:cxnLst>
            <a:rect l="0" t="0" r="r" b="b"/>
            <a:pathLst>
              <a:path w="274" h="62">
                <a:moveTo>
                  <a:pt x="0" y="59"/>
                </a:moveTo>
                <a:cubicBezTo>
                  <a:pt x="17" y="59"/>
                  <a:pt x="68" y="62"/>
                  <a:pt x="100" y="59"/>
                </a:cubicBezTo>
                <a:cubicBezTo>
                  <a:pt x="132" y="56"/>
                  <a:pt x="165" y="51"/>
                  <a:pt x="194" y="41"/>
                </a:cubicBezTo>
                <a:cubicBezTo>
                  <a:pt x="223" y="31"/>
                  <a:pt x="257" y="9"/>
                  <a:pt x="274" y="0"/>
                </a:cubicBez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4" name="Text Box 186"/>
          <p:cNvSpPr txBox="1">
            <a:spLocks noChangeArrowheads="1"/>
          </p:cNvSpPr>
          <p:nvPr/>
        </p:nvSpPr>
        <p:spPr bwMode="auto">
          <a:xfrm>
            <a:off x="4411663" y="3043238"/>
            <a:ext cx="4238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3300"/>
                </a:solidFill>
                <a:latin typeface="Arial" charset="0"/>
              </a:rPr>
              <a:t>φ</a:t>
            </a:r>
          </a:p>
        </p:txBody>
      </p:sp>
      <p:sp>
        <p:nvSpPr>
          <p:cNvPr id="455" name="Text Box 187"/>
          <p:cNvSpPr txBox="1">
            <a:spLocks noChangeArrowheads="1"/>
          </p:cNvSpPr>
          <p:nvPr/>
        </p:nvSpPr>
        <p:spPr bwMode="auto">
          <a:xfrm>
            <a:off x="5522913" y="3144838"/>
            <a:ext cx="27098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φ</a:t>
            </a: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: Parallaxe</a:t>
            </a:r>
          </a:p>
        </p:txBody>
      </p:sp>
      <p:sp>
        <p:nvSpPr>
          <p:cNvPr id="456" name="Line 188"/>
          <p:cNvSpPr>
            <a:spLocks noChangeShapeType="1"/>
          </p:cNvSpPr>
          <p:nvPr/>
        </p:nvSpPr>
        <p:spPr bwMode="auto">
          <a:xfrm flipV="1">
            <a:off x="3100388" y="2628900"/>
            <a:ext cx="1100137" cy="171450"/>
          </a:xfrm>
          <a:prstGeom prst="line">
            <a:avLst/>
          </a:prstGeom>
          <a:noFill/>
          <a:ln w="12700">
            <a:solidFill>
              <a:srgbClr val="CCECFF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7" name="Text Box 189"/>
          <p:cNvSpPr txBox="1">
            <a:spLocks noChangeArrowheads="1"/>
          </p:cNvSpPr>
          <p:nvPr/>
        </p:nvSpPr>
        <p:spPr bwMode="auto">
          <a:xfrm>
            <a:off x="1400175" y="2614613"/>
            <a:ext cx="1757363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FFFF"/>
                </a:solidFill>
                <a:latin typeface="Arial" charset="0"/>
              </a:rPr>
              <a:t>Wahre Position des Sterns</a:t>
            </a:r>
          </a:p>
        </p:txBody>
      </p:sp>
      <p:sp>
        <p:nvSpPr>
          <p:cNvPr id="458" name="Line 190"/>
          <p:cNvSpPr>
            <a:spLocks noChangeShapeType="1"/>
          </p:cNvSpPr>
          <p:nvPr/>
        </p:nvSpPr>
        <p:spPr bwMode="auto">
          <a:xfrm flipH="1" flipV="1">
            <a:off x="5086350" y="1571625"/>
            <a:ext cx="857250" cy="557213"/>
          </a:xfrm>
          <a:prstGeom prst="line">
            <a:avLst/>
          </a:prstGeom>
          <a:noFill/>
          <a:ln w="12700">
            <a:solidFill>
              <a:srgbClr val="CCECFF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9" name="Text Box 191"/>
          <p:cNvSpPr txBox="1">
            <a:spLocks noChangeArrowheads="1"/>
          </p:cNvSpPr>
          <p:nvPr/>
        </p:nvSpPr>
        <p:spPr bwMode="auto">
          <a:xfrm>
            <a:off x="5480050" y="2136775"/>
            <a:ext cx="3033713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1600">
                <a:solidFill>
                  <a:srgbClr val="FFFFFF"/>
                </a:solidFill>
                <a:latin typeface="Arial" charset="0"/>
              </a:rPr>
              <a:t>Scheinbare Position des Sterns an der „Himmelskugel“</a:t>
            </a:r>
          </a:p>
          <a:p>
            <a:r>
              <a:rPr lang="de-DE" sz="1600">
                <a:solidFill>
                  <a:srgbClr val="FFFFFF"/>
                </a:solidFill>
                <a:latin typeface="Arial" charset="0"/>
              </a:rPr>
              <a:t>(vor weiter entfernten Sternen)</a:t>
            </a:r>
          </a:p>
        </p:txBody>
      </p:sp>
      <p:sp>
        <p:nvSpPr>
          <p:cNvPr id="460" name="Text Box 193"/>
          <p:cNvSpPr txBox="1">
            <a:spLocks noChangeArrowheads="1"/>
          </p:cNvSpPr>
          <p:nvPr/>
        </p:nvSpPr>
        <p:spPr bwMode="auto">
          <a:xfrm>
            <a:off x="4198938" y="4073525"/>
            <a:ext cx="6381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FF3300"/>
                </a:solidFill>
                <a:latin typeface="Arial" charset="0"/>
              </a:rPr>
              <a:t>r</a:t>
            </a:r>
          </a:p>
        </p:txBody>
      </p:sp>
      <p:sp>
        <p:nvSpPr>
          <p:cNvPr id="461" name="Rectangle 19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67" name="Group 204"/>
          <p:cNvGrpSpPr>
            <a:grpSpLocks noChangeAspect="1"/>
          </p:cNvGrpSpPr>
          <p:nvPr/>
        </p:nvGrpSpPr>
        <p:grpSpPr bwMode="auto">
          <a:xfrm rot="2958597">
            <a:off x="3733800" y="1517651"/>
            <a:ext cx="511175" cy="387350"/>
            <a:chOff x="3376" y="312"/>
            <a:chExt cx="862" cy="654"/>
          </a:xfrm>
        </p:grpSpPr>
        <p:sp>
          <p:nvSpPr>
            <p:cNvPr id="468" name="AutoShape 205"/>
            <p:cNvSpPr>
              <a:spLocks noChangeAspect="1" noChangeArrowheads="1"/>
            </p:cNvSpPr>
            <p:nvPr/>
          </p:nvSpPr>
          <p:spPr bwMode="auto">
            <a:xfrm>
              <a:off x="3885" y="312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9" name="AutoShape 206"/>
            <p:cNvSpPr>
              <a:spLocks noChangeAspect="1" noChangeArrowheads="1"/>
            </p:cNvSpPr>
            <p:nvPr/>
          </p:nvSpPr>
          <p:spPr bwMode="auto">
            <a:xfrm>
              <a:off x="3376" y="910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0" name="AutoShape 207"/>
            <p:cNvSpPr>
              <a:spLocks noChangeAspect="1" noChangeArrowheads="1"/>
            </p:cNvSpPr>
            <p:nvPr/>
          </p:nvSpPr>
          <p:spPr bwMode="auto">
            <a:xfrm>
              <a:off x="4182" y="564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1" name="AutoShape 208"/>
            <p:cNvSpPr>
              <a:spLocks noChangeAspect="1" noChangeArrowheads="1"/>
            </p:cNvSpPr>
            <p:nvPr/>
          </p:nvSpPr>
          <p:spPr bwMode="auto">
            <a:xfrm>
              <a:off x="3890" y="587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2" name="AutoShape 209"/>
            <p:cNvSpPr>
              <a:spLocks noChangeAspect="1" noChangeArrowheads="1"/>
            </p:cNvSpPr>
            <p:nvPr/>
          </p:nvSpPr>
          <p:spPr bwMode="auto">
            <a:xfrm>
              <a:off x="3616" y="349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3" name="AutoShape 210"/>
            <p:cNvSpPr>
              <a:spLocks noChangeAspect="1" noChangeArrowheads="1"/>
            </p:cNvSpPr>
            <p:nvPr/>
          </p:nvSpPr>
          <p:spPr bwMode="auto">
            <a:xfrm>
              <a:off x="3422" y="578"/>
              <a:ext cx="56" cy="5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4" name="AutoShape 211"/>
            <p:cNvSpPr>
              <a:spLocks noChangeAspect="1" noChangeArrowheads="1"/>
            </p:cNvSpPr>
            <p:nvPr/>
          </p:nvSpPr>
          <p:spPr bwMode="auto">
            <a:xfrm>
              <a:off x="4075" y="853"/>
              <a:ext cx="11" cy="1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3175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80" name="Text Box 199"/>
          <p:cNvSpPr txBox="1">
            <a:spLocks noChangeArrowheads="1"/>
          </p:cNvSpPr>
          <p:nvPr/>
        </p:nvSpPr>
        <p:spPr bwMode="auto">
          <a:xfrm>
            <a:off x="6038735" y="3908688"/>
            <a:ext cx="63817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3300"/>
                </a:solidFill>
                <a:latin typeface="Arial" charset="0"/>
              </a:rPr>
              <a:t>r</a:t>
            </a:r>
          </a:p>
        </p:txBody>
      </p:sp>
      <p:sp>
        <p:nvSpPr>
          <p:cNvPr id="481" name="Line 200"/>
          <p:cNvSpPr>
            <a:spLocks noChangeShapeType="1"/>
          </p:cNvSpPr>
          <p:nvPr/>
        </p:nvSpPr>
        <p:spPr bwMode="auto">
          <a:xfrm>
            <a:off x="6062663" y="4008602"/>
            <a:ext cx="487362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2" name="Text Box 201"/>
          <p:cNvSpPr txBox="1">
            <a:spLocks noChangeArrowheads="1"/>
          </p:cNvSpPr>
          <p:nvPr/>
        </p:nvSpPr>
        <p:spPr bwMode="auto">
          <a:xfrm>
            <a:off x="5946775" y="3676814"/>
            <a:ext cx="6969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3300"/>
                </a:solidFill>
                <a:latin typeface="Arial" charset="0"/>
              </a:rPr>
              <a:t>1 AE</a:t>
            </a:r>
          </a:p>
        </p:txBody>
      </p:sp>
      <p:sp>
        <p:nvSpPr>
          <p:cNvPr id="483" name="Text Box 202"/>
          <p:cNvSpPr txBox="1">
            <a:spLocks noChangeArrowheads="1"/>
          </p:cNvSpPr>
          <p:nvPr/>
        </p:nvSpPr>
        <p:spPr bwMode="auto">
          <a:xfrm>
            <a:off x="6515100" y="3813339"/>
            <a:ext cx="3984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484" name="Text Box 203"/>
          <p:cNvSpPr txBox="1">
            <a:spLocks noChangeArrowheads="1"/>
          </p:cNvSpPr>
          <p:nvPr/>
        </p:nvSpPr>
        <p:spPr bwMode="auto">
          <a:xfrm>
            <a:off x="6791325" y="3792702"/>
            <a:ext cx="8001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3300"/>
                </a:solidFill>
                <a:latin typeface="Arial" charset="0"/>
              </a:rPr>
              <a:t>tan φ</a:t>
            </a:r>
          </a:p>
        </p:txBody>
      </p:sp>
      <p:sp>
        <p:nvSpPr>
          <p:cNvPr id="485" name="Text Box 212"/>
          <p:cNvSpPr txBox="1">
            <a:spLocks noChangeArrowheads="1"/>
          </p:cNvSpPr>
          <p:nvPr/>
        </p:nvSpPr>
        <p:spPr bwMode="auto">
          <a:xfrm>
            <a:off x="6169025" y="4402302"/>
            <a:ext cx="63817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rgbClr val="FF3300"/>
                </a:solidFill>
                <a:latin typeface="Arial" charset="0"/>
              </a:rPr>
              <a:t>r</a:t>
            </a:r>
          </a:p>
        </p:txBody>
      </p:sp>
      <p:sp>
        <p:nvSpPr>
          <p:cNvPr id="486" name="Text Box 213"/>
          <p:cNvSpPr txBox="1">
            <a:spLocks noChangeArrowheads="1"/>
          </p:cNvSpPr>
          <p:nvPr/>
        </p:nvSpPr>
        <p:spPr bwMode="auto">
          <a:xfrm>
            <a:off x="6524626" y="4395952"/>
            <a:ext cx="39846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487" name="Text Box 214"/>
          <p:cNvSpPr txBox="1">
            <a:spLocks noChangeArrowheads="1"/>
          </p:cNvSpPr>
          <p:nvPr/>
        </p:nvSpPr>
        <p:spPr bwMode="auto">
          <a:xfrm>
            <a:off x="6837363" y="4253077"/>
            <a:ext cx="6969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3300"/>
                </a:solidFill>
                <a:latin typeface="Arial" charset="0"/>
              </a:rPr>
              <a:t>1 AE</a:t>
            </a:r>
          </a:p>
        </p:txBody>
      </p:sp>
      <p:sp>
        <p:nvSpPr>
          <p:cNvPr id="488" name="Line 215"/>
          <p:cNvSpPr>
            <a:spLocks noChangeShapeType="1"/>
          </p:cNvSpPr>
          <p:nvPr/>
        </p:nvSpPr>
        <p:spPr bwMode="auto">
          <a:xfrm>
            <a:off x="6959600" y="4578514"/>
            <a:ext cx="48736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9" name="Text Box 216"/>
          <p:cNvSpPr txBox="1">
            <a:spLocks noChangeArrowheads="1"/>
          </p:cNvSpPr>
          <p:nvPr/>
        </p:nvSpPr>
        <p:spPr bwMode="auto">
          <a:xfrm>
            <a:off x="6856413" y="4534064"/>
            <a:ext cx="800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3300"/>
                </a:solidFill>
                <a:latin typeface="Arial" charset="0"/>
              </a:rPr>
              <a:t>tan φ</a:t>
            </a: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BA1A79D0-AE6B-4DA3-9944-F1B730EC5C0A}"/>
              </a:ext>
            </a:extLst>
          </p:cNvPr>
          <p:cNvSpPr/>
          <p:nvPr/>
        </p:nvSpPr>
        <p:spPr>
          <a:xfrm>
            <a:off x="84782" y="5761264"/>
            <a:ext cx="9078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FFFF"/>
                </a:solidFill>
              </a:rPr>
              <a:t>Bild: NASA Goddard Space Flight Center Image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Reto Stöckli (</a:t>
            </a:r>
            <a:r>
              <a:rPr lang="de-DE" sz="1000" kern="0" dirty="0" err="1">
                <a:solidFill>
                  <a:srgbClr val="FFFFFF"/>
                </a:solidFill>
              </a:rPr>
              <a:t>land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surface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shallow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water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clouds</a:t>
            </a:r>
            <a:r>
              <a:rPr lang="de-DE" sz="1000" kern="0" dirty="0">
                <a:solidFill>
                  <a:srgbClr val="FFFFFF"/>
                </a:solidFill>
              </a:rPr>
              <a:t>). Enhancements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Robert </a:t>
            </a:r>
            <a:r>
              <a:rPr lang="de-DE" sz="1000" kern="0" dirty="0" err="1">
                <a:solidFill>
                  <a:srgbClr val="FFFFFF"/>
                </a:solidFill>
              </a:rPr>
              <a:t>Simmon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ocean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color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compositing</a:t>
            </a:r>
            <a:r>
              <a:rPr lang="de-DE" sz="1000" kern="0" dirty="0">
                <a:solidFill>
                  <a:srgbClr val="FFFFFF"/>
                </a:solidFill>
              </a:rPr>
              <a:t>, 3D </a:t>
            </a:r>
            <a:r>
              <a:rPr lang="de-DE" sz="1000" kern="0" dirty="0" err="1">
                <a:solidFill>
                  <a:srgbClr val="FFFFFF"/>
                </a:solidFill>
              </a:rPr>
              <a:t>globes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animation</a:t>
            </a:r>
            <a:r>
              <a:rPr lang="de-DE" sz="1000" kern="0" dirty="0">
                <a:solidFill>
                  <a:srgbClr val="FFFFFF"/>
                </a:solidFill>
              </a:rPr>
              <a:t>). Data and </a:t>
            </a:r>
            <a:r>
              <a:rPr lang="de-DE" sz="1000" kern="0" dirty="0" err="1">
                <a:solidFill>
                  <a:srgbClr val="FFFFFF"/>
                </a:solidFill>
              </a:rPr>
              <a:t>technical</a:t>
            </a:r>
            <a:r>
              <a:rPr lang="de-DE" sz="1000" kern="0" dirty="0">
                <a:solidFill>
                  <a:srgbClr val="FFFFFF"/>
                </a:solidFill>
              </a:rPr>
              <a:t> support: MODIS Land Group; MODIS Science Data Support Team; MODIS </a:t>
            </a:r>
            <a:r>
              <a:rPr lang="de-DE" sz="1000" kern="0" dirty="0" err="1">
                <a:solidFill>
                  <a:srgbClr val="FFFFFF"/>
                </a:solidFill>
              </a:rPr>
              <a:t>Atmosphere</a:t>
            </a:r>
            <a:r>
              <a:rPr lang="de-DE" sz="1000" kern="0" dirty="0">
                <a:solidFill>
                  <a:srgbClr val="FFFFFF"/>
                </a:solidFill>
              </a:rPr>
              <a:t> Group; MODIS Ocean Group Additional </a:t>
            </a:r>
            <a:r>
              <a:rPr lang="de-DE" sz="1000" kern="0" dirty="0" err="1">
                <a:solidFill>
                  <a:srgbClr val="FFFFFF"/>
                </a:solidFill>
              </a:rPr>
              <a:t>data</a:t>
            </a:r>
            <a:r>
              <a:rPr lang="de-DE" sz="1000" kern="0" dirty="0">
                <a:solidFill>
                  <a:srgbClr val="FFFFFF"/>
                </a:solidFill>
              </a:rPr>
              <a:t>: USGS EROS Data Center (</a:t>
            </a:r>
            <a:r>
              <a:rPr lang="de-DE" sz="1000" kern="0" dirty="0" err="1">
                <a:solidFill>
                  <a:srgbClr val="FFFFFF"/>
                </a:solidFill>
              </a:rPr>
              <a:t>topography</a:t>
            </a:r>
            <a:r>
              <a:rPr lang="de-DE" sz="1000" kern="0" dirty="0">
                <a:solidFill>
                  <a:srgbClr val="FFFFFF"/>
                </a:solidFill>
              </a:rPr>
              <a:t>); USGS </a:t>
            </a:r>
            <a:r>
              <a:rPr lang="de-DE" sz="1000" kern="0" dirty="0" err="1">
                <a:solidFill>
                  <a:srgbClr val="FFFFFF"/>
                </a:solidFill>
              </a:rPr>
              <a:t>Terrestrial</a:t>
            </a:r>
            <a:r>
              <a:rPr lang="de-DE" sz="1000" kern="0" dirty="0">
                <a:solidFill>
                  <a:srgbClr val="FFFFFF"/>
                </a:solidFill>
              </a:rPr>
              <a:t> Remote </a:t>
            </a:r>
            <a:r>
              <a:rPr lang="de-DE" sz="1000" kern="0" dirty="0" err="1">
                <a:solidFill>
                  <a:srgbClr val="FFFFFF"/>
                </a:solidFill>
              </a:rPr>
              <a:t>Sensing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Flagstaff</a:t>
            </a:r>
            <a:r>
              <a:rPr lang="de-DE" sz="1000" kern="0" dirty="0">
                <a:solidFill>
                  <a:srgbClr val="FFFFFF"/>
                </a:solidFill>
              </a:rPr>
              <a:t> Field Center (</a:t>
            </a:r>
            <a:r>
              <a:rPr lang="de-DE" sz="1000" kern="0" dirty="0" err="1">
                <a:solidFill>
                  <a:srgbClr val="FFFFFF"/>
                </a:solidFill>
              </a:rPr>
              <a:t>Antarctica</a:t>
            </a:r>
            <a:r>
              <a:rPr lang="de-DE" sz="1000" kern="0" dirty="0">
                <a:solidFill>
                  <a:srgbClr val="FFFFFF"/>
                </a:solidFill>
              </a:rPr>
              <a:t>); Defense </a:t>
            </a:r>
            <a:r>
              <a:rPr lang="de-DE" sz="1000" kern="0" dirty="0" err="1">
                <a:solidFill>
                  <a:srgbClr val="FFFFFF"/>
                </a:solidFill>
              </a:rPr>
              <a:t>Meteorological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Satellite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Program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city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lights</a:t>
            </a:r>
            <a:r>
              <a:rPr lang="de-DE" sz="1000" kern="0" dirty="0">
                <a:solidFill>
                  <a:srgbClr val="FFFFFF"/>
                </a:solidFill>
              </a:rPr>
              <a:t>) via </a:t>
            </a:r>
            <a:r>
              <a:rPr lang="de-DE" sz="1000" kern="0" dirty="0">
                <a:solidFill>
                  <a:srgbClr val="FFFFFF"/>
                </a:solidFill>
                <a:hlinkClick r:id="rId3"/>
              </a:rPr>
              <a:t>https://climatekids.nasa.gov/why-earth/</a:t>
            </a:r>
            <a:r>
              <a:rPr lang="de-DE" sz="1000" kern="0" dirty="0">
                <a:solidFill>
                  <a:srgbClr val="FFFFFF"/>
                </a:solidFill>
              </a:rPr>
              <a:t> 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)]; Grafik</a:t>
            </a: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7 C 0.00017 -0.00185 0.00034 -0.00301 -0.00053 -0.00555 C -0.00139 -0.0081 -0.00191 -0.01134 -0.00573 -0.01458 C -0.00955 -0.01782 -0.01771 -0.02314 -0.02344 -0.02569 C -0.02917 -0.02824 -0.03351 -0.02893 -0.04063 -0.02986 C -0.04775 -0.03078 -0.05816 -0.03148 -0.06615 -0.03125 C -0.07414 -0.03101 -0.08299 -0.02939 -0.08907 -0.02777 C -0.09514 -0.02615 -0.09844 -0.02384 -0.10261 -0.02152 C -0.10678 -0.01921 -0.11129 -0.01597 -0.11407 -0.01319 C -0.11684 -0.01041 -0.11823 -0.00763 -0.11875 -0.00416 C -0.11928 -0.00069 -0.11789 0.0044 -0.11719 0.00695 C -0.1165 0.00949 -0.11632 0.00949 -0.11407 0.01181 C -0.11181 0.01412 -0.1073 0.01852 -0.10313 0.02084 C -0.09896 0.02315 -0.0948 0.02477 -0.08907 0.02639 C -0.08334 0.02801 -0.07639 0.03056 -0.06875 0.03125 C -0.06112 0.03195 -0.05035 0.03149 -0.04271 0.03056 C -0.03507 0.02963 -0.02848 0.02709 -0.02292 0.025 C -0.01737 0.02292 -0.01233 0.01991 -0.00886 0.01737 C -0.00539 0.01482 -0.00296 0.0125 -0.00157 0.00973 C -0.00018 0.00695 -0.00018 0.00324 4.72222E-6 0.0007 Z " pathEditMode="relative" rAng="0" ptsTypes="aaaaaaaaaaaaaaaaaaaa">
                                      <p:cBhvr>
                                        <p:cTn id="30" dur="12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C 1.66667E-6 0.00463 0.00017 0.01065 0.00156 0.01528 C 0.00295 0.01991 0.0059 0.02361 0.00833 0.02778 C 0.01076 0.03194 0.01284 0.03611 0.01666 0.04028 C 0.02048 0.04444 0.02586 0.0493 0.03177 0.05347 C 0.03767 0.05764 0.04427 0.06157 0.05208 0.06528 C 0.05989 0.06898 0.06788 0.07338 0.07864 0.07639 C 0.08941 0.0794 0.10434 0.08194 0.11718 0.08333 C 0.13003 0.08472 0.14305 0.08542 0.15573 0.08472 C 0.1684 0.08403 0.18125 0.08217 0.19375 0.07917 C 0.20625 0.07616 0.22066 0.07153 0.23125 0.06667 C 0.24184 0.0618 0.25104 0.05463 0.25781 0.0493 C 0.26458 0.04398 0.26753 0.04051 0.27135 0.03542 C 0.27517 0.03032 0.27916 0.02384 0.28125 0.01805 C 0.28333 0.01227 0.28402 0.00509 0.28437 0.00069 C 0.28472 -0.0037 0.28402 -0.00486 0.28333 -0.00833 C 0.28264 -0.01181 0.28211 -0.01597 0.27968 -0.02083 C 0.27725 -0.0257 0.27378 -0.03241 0.26875 -0.0382 C 0.26371 -0.04398 0.25555 -0.05046 0.24948 -0.05486 C 0.2434 -0.05926 0.23819 -0.06158 0.23177 -0.06458 C 0.22534 -0.06759 0.21961 -0.07083 0.21041 -0.07361 C 0.20121 -0.07639 0.18784 -0.07963 0.17604 -0.08125 C 0.16423 -0.08287 0.15086 -0.08333 0.13958 -0.08333 C 0.1283 -0.08333 0.11909 -0.0831 0.10781 -0.08125 C 0.09652 -0.0794 0.08125 -0.07523 0.07135 -0.07222 C 0.06146 -0.06921 0.05607 -0.06667 0.04843 -0.0625 C 0.0408 -0.05833 0.03177 -0.05232 0.02552 -0.04722 C 0.01927 -0.04213 0.01441 -0.03611 0.01093 -0.03125 C 0.00746 -0.02639 0.00625 -0.0213 0.00468 -0.01806 C 0.00312 -0.01482 0.00243 -0.01528 0.00156 -0.0125 C 0.00069 -0.00972 1.66667E-6 -0.00463 1.66667E-6 1.48148E-6 Z " pathEditMode="relative" ptsTypes="aaaaaaaaaaaaaaaaaaaaaaaaaaaaaaa">
                                      <p:cBhvr>
                                        <p:cTn id="32" dur="12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" grpId="0" animBg="1"/>
      <p:bldP spid="367" grpId="0" animBg="1"/>
      <p:bldP spid="368" grpId="0" animBg="1"/>
      <p:bldP spid="369" grpId="0" animBg="1"/>
      <p:bldP spid="379" grpId="0" animBg="1"/>
      <p:bldP spid="379" grpId="1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/>
      <p:bldP spid="451" grpId="0" animBg="1"/>
      <p:bldP spid="453" grpId="0" animBg="1"/>
      <p:bldP spid="454" grpId="0"/>
      <p:bldP spid="455" grpId="0"/>
      <p:bldP spid="456" grpId="0" animBg="1"/>
      <p:bldP spid="457" grpId="0"/>
      <p:bldP spid="458" grpId="0" animBg="1"/>
      <p:bldP spid="459" grpId="0"/>
      <p:bldP spid="460" grpId="0"/>
      <p:bldP spid="480" grpId="0"/>
      <p:bldP spid="481" grpId="0" animBg="1"/>
      <p:bldP spid="482" grpId="0"/>
      <p:bldP spid="483" grpId="0"/>
      <p:bldP spid="484" grpId="0"/>
      <p:bldP spid="485" grpId="0"/>
      <p:bldP spid="486" grpId="0"/>
      <p:bldP spid="487" grpId="0"/>
      <p:bldP spid="488" grpId="0" animBg="1"/>
      <p:bldP spid="489" grpId="0"/>
      <p:bldP spid="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Ellipse 64"/>
          <p:cNvSpPr/>
          <p:nvPr/>
        </p:nvSpPr>
        <p:spPr bwMode="auto">
          <a:xfrm>
            <a:off x="5467349" y="1676400"/>
            <a:ext cx="3420000" cy="3419475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uppieren 10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algn="l" defTabSz="82936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500" kern="0" dirty="0">
                  <a:solidFill>
                    <a:srgbClr val="FFFFFF"/>
                  </a:solidFill>
                  <a:latin typeface="Arial"/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defTabSz="829366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</a:pPr>
              <a:r>
                <a:rPr lang="de-DE" sz="1300" dirty="0">
                  <a:solidFill>
                    <a:srgbClr val="FFFFFF"/>
                  </a:solidFill>
                  <a:latin typeface="Arial" pitchFamily="18"/>
                  <a:ea typeface="MS Gothic" pitchFamily="2"/>
                  <a:cs typeface="Tahoma" pitchFamily="2"/>
                </a:rPr>
                <a:t>ZPG </a:t>
              </a:r>
              <a:r>
                <a:rPr lang="de-DE" sz="1300" dirty="0">
                  <a:solidFill>
                    <a:srgbClr val="CCCCFF"/>
                  </a:solidFill>
                  <a:latin typeface="Arial" pitchFamily="18"/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l" defTabSz="829366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200" cap="small" dirty="0">
                  <a:solidFill>
                    <a:srgbClr val="FFFFD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3.1.3 Sterne</a:t>
              </a:r>
              <a:r>
                <a:rPr lang="de-DE" sz="2200" b="1" cap="small" baseline="0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rPr>
                <a:t> und ihre Planeten</a:t>
              </a:r>
              <a:endParaRPr lang="de-DE" sz="2200" b="1" cap="small" dirty="0">
                <a:solidFill>
                  <a:schemeClr val="bg1"/>
                </a:solidFill>
                <a:latin typeface="Arial" pitchFamily="34" charset="0"/>
                <a:ea typeface="MS Gothic" pitchFamily="2"/>
                <a:cs typeface="Arial" pitchFamily="34" charset="0"/>
              </a:endParaRPr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 bwMode="auto">
          <a:xfrm flipH="1">
            <a:off x="6873875" y="3810000"/>
            <a:ext cx="842963" cy="1165225"/>
            <a:chOff x="2594" y="1944"/>
            <a:chExt cx="4024" cy="4274"/>
          </a:xfrm>
        </p:grpSpPr>
        <p:sp>
          <p:nvSpPr>
            <p:cNvPr id="1028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9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0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1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2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5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103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5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8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9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0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2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6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7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1048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9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0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1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2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3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55" name="AutoShape 31"/>
          <p:cNvSpPr>
            <a:spLocks noChangeArrowheads="1"/>
          </p:cNvSpPr>
          <p:nvPr/>
        </p:nvSpPr>
        <p:spPr bwMode="auto">
          <a:xfrm rot="20790079">
            <a:off x="1552575" y="2576513"/>
            <a:ext cx="249238" cy="415925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 rot="20328475">
            <a:off x="565150" y="4597400"/>
            <a:ext cx="673100" cy="279400"/>
            <a:chOff x="8650" y="4564"/>
            <a:chExt cx="638" cy="283"/>
          </a:xfrm>
        </p:grpSpPr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8820" y="4564"/>
              <a:ext cx="296" cy="283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shade val="21569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8650" y="4671"/>
              <a:ext cx="638" cy="67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71" y="15"/>
                </a:cxn>
                <a:cxn ang="0">
                  <a:pos x="41" y="42"/>
                </a:cxn>
                <a:cxn ang="0">
                  <a:pos x="320" y="66"/>
                </a:cxn>
                <a:cxn ang="0">
                  <a:pos x="596" y="36"/>
                </a:cxn>
                <a:cxn ang="0">
                  <a:pos x="575" y="12"/>
                </a:cxn>
                <a:cxn ang="0">
                  <a:pos x="464" y="3"/>
                </a:cxn>
              </a:cxnLst>
              <a:rect l="0" t="0" r="r" b="b"/>
              <a:pathLst>
                <a:path w="638" h="67">
                  <a:moveTo>
                    <a:pt x="167" y="0"/>
                  </a:moveTo>
                  <a:cubicBezTo>
                    <a:pt x="151" y="2"/>
                    <a:pt x="92" y="8"/>
                    <a:pt x="71" y="15"/>
                  </a:cubicBezTo>
                  <a:cubicBezTo>
                    <a:pt x="50" y="22"/>
                    <a:pt x="0" y="34"/>
                    <a:pt x="41" y="42"/>
                  </a:cubicBezTo>
                  <a:cubicBezTo>
                    <a:pt x="82" y="50"/>
                    <a:pt x="228" y="67"/>
                    <a:pt x="320" y="66"/>
                  </a:cubicBezTo>
                  <a:cubicBezTo>
                    <a:pt x="412" y="65"/>
                    <a:pt x="554" y="45"/>
                    <a:pt x="596" y="36"/>
                  </a:cubicBezTo>
                  <a:cubicBezTo>
                    <a:pt x="638" y="27"/>
                    <a:pt x="597" y="17"/>
                    <a:pt x="575" y="12"/>
                  </a:cubicBezTo>
                  <a:cubicBezTo>
                    <a:pt x="553" y="7"/>
                    <a:pt x="487" y="5"/>
                    <a:pt x="464" y="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7927975" y="804863"/>
            <a:ext cx="295275" cy="2619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3017838" y="4213225"/>
            <a:ext cx="247650" cy="231775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642938" y="1085850"/>
            <a:ext cx="168275" cy="1539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4311650" y="2932113"/>
            <a:ext cx="168275" cy="15398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3" name="AutoShape 39"/>
          <p:cNvSpPr>
            <a:spLocks noChangeAspect="1" noChangeArrowheads="1"/>
          </p:cNvSpPr>
          <p:nvPr/>
        </p:nvSpPr>
        <p:spPr bwMode="auto">
          <a:xfrm>
            <a:off x="5716588" y="1273175"/>
            <a:ext cx="215900" cy="1920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7" name="Group 40"/>
          <p:cNvGrpSpPr>
            <a:grpSpLocks noChangeAspect="1"/>
          </p:cNvGrpSpPr>
          <p:nvPr/>
        </p:nvGrpSpPr>
        <p:grpSpPr bwMode="auto">
          <a:xfrm rot="19238221">
            <a:off x="2768600" y="866774"/>
            <a:ext cx="714375" cy="1349375"/>
            <a:chOff x="4612" y="6685"/>
            <a:chExt cx="1529" cy="2916"/>
          </a:xfrm>
        </p:grpSpPr>
        <p:sp>
          <p:nvSpPr>
            <p:cNvPr id="106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80" name="AutoShape 56"/>
          <p:cNvSpPr>
            <a:spLocks noChangeArrowheads="1"/>
          </p:cNvSpPr>
          <p:nvPr/>
        </p:nvSpPr>
        <p:spPr bwMode="auto">
          <a:xfrm>
            <a:off x="395288" y="3336925"/>
            <a:ext cx="169862" cy="153988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5172075" y="1746250"/>
            <a:ext cx="357187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ts val="563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Tahoma" pitchFamily="34" charset="0"/>
              <a:cs typeface="Arial" pitchFamily="34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ts val="563"/>
              </a:spcAft>
              <a:buClrTx/>
              <a:buSzTx/>
              <a:buFontTx/>
              <a:buNone/>
              <a:tabLst/>
            </a:pPr>
            <a:r>
              <a:rPr kumimoji="0" lang="de-DE" sz="3600" b="1" i="0" u="none" strike="noStrike" cap="small" normalizeH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Astronomie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563"/>
              </a:spcBef>
              <a:spcAft>
                <a:spcPts val="563"/>
              </a:spcAft>
              <a:buClrTx/>
              <a:buSzTx/>
              <a:buFontTx/>
              <a:buNone/>
              <a:tabLst/>
            </a:pPr>
            <a:r>
              <a:rPr kumimoji="0" lang="de-DE" sz="3600" b="1" i="0" u="none" strike="noStrike" cap="small" normalizeH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Wahlfach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1438276" y="5105400"/>
            <a:ext cx="638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cap="small" dirty="0"/>
              <a:t>Entfernungsbestimmung</a:t>
            </a:r>
          </a:p>
          <a:p>
            <a:r>
              <a:rPr lang="de-DE" sz="4000" b="1" cap="small" dirty="0"/>
              <a:t>2. Teil</a:t>
            </a:r>
          </a:p>
        </p:txBody>
      </p:sp>
      <p:sp>
        <p:nvSpPr>
          <p:cNvPr id="66" name="Rechteck 65"/>
          <p:cNvSpPr/>
          <p:nvPr/>
        </p:nvSpPr>
        <p:spPr>
          <a:xfrm>
            <a:off x="7470648" y="6257151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392"/>
          <p:cNvGrpSpPr/>
          <p:nvPr/>
        </p:nvGrpSpPr>
        <p:grpSpPr>
          <a:xfrm>
            <a:off x="-5921457" y="-2908800"/>
            <a:ext cx="12388241" cy="12388235"/>
            <a:chOff x="-5921457" y="-2051152"/>
            <a:chExt cx="12388241" cy="12388235"/>
          </a:xfrm>
        </p:grpSpPr>
        <p:sp>
          <p:nvSpPr>
            <p:cNvPr id="394" name="Oval 15"/>
            <p:cNvSpPr>
              <a:spLocks noChangeAspect="1" noChangeArrowheads="1"/>
            </p:cNvSpPr>
            <p:nvPr/>
          </p:nvSpPr>
          <p:spPr bwMode="auto">
            <a:xfrm>
              <a:off x="-4968515" y="-1098210"/>
              <a:ext cx="10482357" cy="10482353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5" name="Oval 17"/>
            <p:cNvSpPr>
              <a:spLocks noChangeAspect="1" noChangeArrowheads="1"/>
            </p:cNvSpPr>
            <p:nvPr/>
          </p:nvSpPr>
          <p:spPr bwMode="auto">
            <a:xfrm>
              <a:off x="-5444986" y="-1574681"/>
              <a:ext cx="11435299" cy="1143529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6" name="Oval 18"/>
            <p:cNvSpPr>
              <a:spLocks noChangeAspect="1" noChangeArrowheads="1"/>
            </p:cNvSpPr>
            <p:nvPr/>
          </p:nvSpPr>
          <p:spPr bwMode="auto">
            <a:xfrm>
              <a:off x="-5921457" y="-2051152"/>
              <a:ext cx="12388241" cy="1238823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" name="Gruppieren 388"/>
          <p:cNvGrpSpPr/>
          <p:nvPr/>
        </p:nvGrpSpPr>
        <p:grpSpPr>
          <a:xfrm>
            <a:off x="-4492044" y="-1479388"/>
            <a:ext cx="9529416" cy="9529412"/>
            <a:chOff x="-4492044" y="-621740"/>
            <a:chExt cx="9529416" cy="9529412"/>
          </a:xfrm>
        </p:grpSpPr>
        <p:sp>
          <p:nvSpPr>
            <p:cNvPr id="390" name="Oval 12"/>
            <p:cNvSpPr>
              <a:spLocks noChangeAspect="1" noChangeArrowheads="1"/>
            </p:cNvSpPr>
            <p:nvPr/>
          </p:nvSpPr>
          <p:spPr bwMode="auto">
            <a:xfrm>
              <a:off x="-4015574" y="-145269"/>
              <a:ext cx="8576474" cy="857647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1" name="Oval 13"/>
            <p:cNvSpPr>
              <a:spLocks noChangeAspect="1" noChangeArrowheads="1"/>
            </p:cNvSpPr>
            <p:nvPr/>
          </p:nvSpPr>
          <p:spPr bwMode="auto">
            <a:xfrm>
              <a:off x="-3539103" y="331201"/>
              <a:ext cx="7623533" cy="7623529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2" name="Oval 16"/>
            <p:cNvSpPr>
              <a:spLocks noChangeAspect="1" noChangeArrowheads="1"/>
            </p:cNvSpPr>
            <p:nvPr/>
          </p:nvSpPr>
          <p:spPr bwMode="auto">
            <a:xfrm>
              <a:off x="-4492044" y="-621740"/>
              <a:ext cx="9529416" cy="9529412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" name="Gruppieren 384"/>
          <p:cNvGrpSpPr/>
          <p:nvPr/>
        </p:nvGrpSpPr>
        <p:grpSpPr>
          <a:xfrm>
            <a:off x="-3062632" y="-49976"/>
            <a:ext cx="6670591" cy="6670588"/>
            <a:chOff x="-3062632" y="807672"/>
            <a:chExt cx="6670591" cy="6670588"/>
          </a:xfrm>
        </p:grpSpPr>
        <p:sp>
          <p:nvSpPr>
            <p:cNvPr id="386" name="Oval 10"/>
            <p:cNvSpPr>
              <a:spLocks noChangeAspect="1" noChangeArrowheads="1"/>
            </p:cNvSpPr>
            <p:nvPr/>
          </p:nvSpPr>
          <p:spPr bwMode="auto">
            <a:xfrm>
              <a:off x="-2109690" y="1760613"/>
              <a:ext cx="4764708" cy="4799938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7" name="Oval 11"/>
            <p:cNvSpPr>
              <a:spLocks noChangeAspect="1" noChangeArrowheads="1"/>
            </p:cNvSpPr>
            <p:nvPr/>
          </p:nvSpPr>
          <p:spPr bwMode="auto">
            <a:xfrm>
              <a:off x="-2586161" y="1284142"/>
              <a:ext cx="5717650" cy="5717647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8" name="Oval 14"/>
            <p:cNvSpPr>
              <a:spLocks noChangeAspect="1" noChangeArrowheads="1"/>
            </p:cNvSpPr>
            <p:nvPr/>
          </p:nvSpPr>
          <p:spPr bwMode="auto">
            <a:xfrm>
              <a:off x="-3062632" y="807672"/>
              <a:ext cx="6670591" cy="6670588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" name="Gruppieren 379"/>
          <p:cNvGrpSpPr/>
          <p:nvPr/>
        </p:nvGrpSpPr>
        <p:grpSpPr>
          <a:xfrm>
            <a:off x="-1633220" y="1379436"/>
            <a:ext cx="3811766" cy="3811765"/>
            <a:chOff x="-1633220" y="2237084"/>
            <a:chExt cx="3811766" cy="3811765"/>
          </a:xfrm>
        </p:grpSpPr>
        <p:sp>
          <p:nvSpPr>
            <p:cNvPr id="381" name="Oval 6"/>
            <p:cNvSpPr>
              <a:spLocks noChangeAspect="1" noChangeArrowheads="1"/>
            </p:cNvSpPr>
            <p:nvPr/>
          </p:nvSpPr>
          <p:spPr bwMode="auto">
            <a:xfrm>
              <a:off x="-203807" y="3666495"/>
              <a:ext cx="952942" cy="952941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2" name="Oval 7"/>
            <p:cNvSpPr>
              <a:spLocks noChangeAspect="1" noChangeArrowheads="1"/>
            </p:cNvSpPr>
            <p:nvPr/>
          </p:nvSpPr>
          <p:spPr bwMode="auto">
            <a:xfrm>
              <a:off x="-680278" y="3190025"/>
              <a:ext cx="1905883" cy="1905882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3" name="Oval 8"/>
            <p:cNvSpPr>
              <a:spLocks noChangeAspect="1" noChangeArrowheads="1"/>
            </p:cNvSpPr>
            <p:nvPr/>
          </p:nvSpPr>
          <p:spPr bwMode="auto">
            <a:xfrm>
              <a:off x="-1156749" y="2713554"/>
              <a:ext cx="2858825" cy="2858824"/>
            </a:xfrm>
            <a:prstGeom prst="ellipse">
              <a:avLst/>
            </a:prstGeom>
            <a:noFill/>
            <a:ln w="9525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4" name="Oval 9"/>
            <p:cNvSpPr>
              <a:spLocks noChangeAspect="1" noChangeArrowheads="1"/>
            </p:cNvSpPr>
            <p:nvPr/>
          </p:nvSpPr>
          <p:spPr bwMode="auto">
            <a:xfrm>
              <a:off x="-1633220" y="2237084"/>
              <a:ext cx="3811766" cy="3811765"/>
            </a:xfrm>
            <a:prstGeom prst="ellipse">
              <a:avLst/>
            </a:prstGeom>
            <a:noFill/>
            <a:ln w="1905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47" name="Freeform 23"/>
          <p:cNvSpPr>
            <a:spLocks/>
          </p:cNvSpPr>
          <p:nvPr/>
        </p:nvSpPr>
        <p:spPr bwMode="auto">
          <a:xfrm>
            <a:off x="-4920378" y="2028807"/>
            <a:ext cx="14430138" cy="7222203"/>
          </a:xfrm>
          <a:custGeom>
            <a:avLst/>
            <a:gdLst/>
            <a:ahLst/>
            <a:cxnLst>
              <a:cxn ang="0">
                <a:pos x="0" y="7590"/>
              </a:cxn>
              <a:cxn ang="0">
                <a:pos x="15165" y="7575"/>
              </a:cxn>
              <a:cxn ang="0">
                <a:pos x="15075" y="4035"/>
              </a:cxn>
              <a:cxn ang="0">
                <a:pos x="765" y="0"/>
              </a:cxn>
              <a:cxn ang="0">
                <a:pos x="0" y="7590"/>
              </a:cxn>
            </a:cxnLst>
            <a:rect l="0" t="0" r="r" b="b"/>
            <a:pathLst>
              <a:path w="15165" h="7590">
                <a:moveTo>
                  <a:pt x="0" y="7590"/>
                </a:moveTo>
                <a:lnTo>
                  <a:pt x="15165" y="7575"/>
                </a:lnTo>
                <a:lnTo>
                  <a:pt x="15075" y="4035"/>
                </a:lnTo>
                <a:lnTo>
                  <a:pt x="765" y="0"/>
                </a:lnTo>
                <a:lnTo>
                  <a:pt x="0" y="75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-4634916" y="-2124673"/>
            <a:ext cx="13567090" cy="6808282"/>
          </a:xfrm>
          <a:custGeom>
            <a:avLst/>
            <a:gdLst/>
            <a:ahLst/>
            <a:cxnLst>
              <a:cxn ang="0">
                <a:pos x="0" y="7155"/>
              </a:cxn>
              <a:cxn ang="0">
                <a:pos x="14258" y="3128"/>
              </a:cxn>
              <a:cxn ang="0">
                <a:pos x="14220" y="0"/>
              </a:cxn>
              <a:cxn ang="0">
                <a:pos x="0" y="15"/>
              </a:cxn>
              <a:cxn ang="0">
                <a:pos x="0" y="7155"/>
              </a:cxn>
            </a:cxnLst>
            <a:rect l="0" t="0" r="r" b="b"/>
            <a:pathLst>
              <a:path w="14258" h="7155">
                <a:moveTo>
                  <a:pt x="0" y="7155"/>
                </a:moveTo>
                <a:lnTo>
                  <a:pt x="14258" y="3128"/>
                </a:lnTo>
                <a:lnTo>
                  <a:pt x="14220" y="0"/>
                </a:lnTo>
                <a:lnTo>
                  <a:pt x="0" y="15"/>
                </a:lnTo>
                <a:lnTo>
                  <a:pt x="0" y="715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 rot="20659014">
            <a:off x="1141897" y="2933723"/>
            <a:ext cx="978185" cy="147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Sonnensystem</a:t>
            </a:r>
          </a:p>
        </p:txBody>
      </p:sp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 rot="20659014">
            <a:off x="3514092" y="2207697"/>
            <a:ext cx="1375930" cy="161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Nahegelegene Sterne</a:t>
            </a:r>
          </a:p>
        </p:txBody>
      </p: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 rot="20659014">
            <a:off x="5130762" y="1851820"/>
            <a:ext cx="849727" cy="1189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Milchstraße</a:t>
            </a: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5786374" y="1209530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4416154" y="1609177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174391" y="1994551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1661439" y="2365653"/>
            <a:ext cx="945833" cy="3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de-DE" sz="1600" b="0" i="0" u="none" strike="noStrike" cap="none" normalizeH="0" baseline="3000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-3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Lj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Grafik 43" descr="Die Erd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617" y="3116378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ext Box 37"/>
          <p:cNvSpPr txBox="1">
            <a:spLocks noChangeArrowheads="1"/>
          </p:cNvSpPr>
          <p:nvPr/>
        </p:nvSpPr>
        <p:spPr bwMode="auto">
          <a:xfrm>
            <a:off x="876417" y="3177318"/>
            <a:ext cx="1368318" cy="2930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Laufzeit</a:t>
            </a:r>
          </a:p>
        </p:txBody>
      </p:sp>
      <p:pic>
        <p:nvPicPr>
          <p:cNvPr id="212" name="Grafik 211"/>
          <p:cNvPicPr/>
          <p:nvPr/>
        </p:nvPicPr>
        <p:blipFill>
          <a:blip r:embed="rId4" cstate="print">
            <a:lum bright="83000" contrast="100000"/>
          </a:blip>
          <a:srcRect l="26750" t="8209" r="29238" b="11940"/>
          <a:stretch>
            <a:fillRect/>
          </a:stretch>
        </p:blipFill>
        <p:spPr bwMode="auto">
          <a:xfrm>
            <a:off x="2877953" y="2713324"/>
            <a:ext cx="616017" cy="67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pieren 222"/>
          <p:cNvGrpSpPr/>
          <p:nvPr/>
        </p:nvGrpSpPr>
        <p:grpSpPr>
          <a:xfrm>
            <a:off x="3668427" y="2371586"/>
            <a:ext cx="1227755" cy="2025123"/>
            <a:chOff x="3668427" y="3229234"/>
            <a:chExt cx="1227755" cy="2025123"/>
          </a:xfrm>
        </p:grpSpPr>
        <p:sp>
          <p:nvSpPr>
            <p:cNvPr id="224" name="Ellipse 223"/>
            <p:cNvSpPr>
              <a:spLocks noChangeAspect="1"/>
            </p:cNvSpPr>
            <p:nvPr/>
          </p:nvSpPr>
          <p:spPr bwMode="auto">
            <a:xfrm>
              <a:off x="3699943" y="349397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Ellipse 224"/>
            <p:cNvSpPr>
              <a:spLocks noChangeAspect="1"/>
            </p:cNvSpPr>
            <p:nvPr/>
          </p:nvSpPr>
          <p:spPr bwMode="auto">
            <a:xfrm>
              <a:off x="4204210" y="383435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Ellipse 225"/>
            <p:cNvSpPr>
              <a:spLocks noChangeAspect="1"/>
            </p:cNvSpPr>
            <p:nvPr/>
          </p:nvSpPr>
          <p:spPr bwMode="auto">
            <a:xfrm>
              <a:off x="3917407" y="359482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7" name="Ellipse 226"/>
            <p:cNvSpPr>
              <a:spLocks noChangeAspect="1"/>
            </p:cNvSpPr>
            <p:nvPr/>
          </p:nvSpPr>
          <p:spPr bwMode="auto">
            <a:xfrm>
              <a:off x="3718853" y="382174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8" name="Ellipse 227"/>
            <p:cNvSpPr>
              <a:spLocks noChangeAspect="1"/>
            </p:cNvSpPr>
            <p:nvPr/>
          </p:nvSpPr>
          <p:spPr bwMode="auto">
            <a:xfrm>
              <a:off x="3753522" y="411799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Ellipse 228"/>
            <p:cNvSpPr>
              <a:spLocks noChangeAspect="1"/>
            </p:cNvSpPr>
            <p:nvPr/>
          </p:nvSpPr>
          <p:spPr bwMode="auto">
            <a:xfrm>
              <a:off x="4156934" y="336160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Ellipse 229"/>
            <p:cNvSpPr>
              <a:spLocks noChangeAspect="1"/>
            </p:cNvSpPr>
            <p:nvPr/>
          </p:nvSpPr>
          <p:spPr bwMode="auto">
            <a:xfrm>
              <a:off x="4289302" y="367361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Ellipse 230"/>
            <p:cNvSpPr>
              <a:spLocks noChangeAspect="1"/>
            </p:cNvSpPr>
            <p:nvPr/>
          </p:nvSpPr>
          <p:spPr bwMode="auto">
            <a:xfrm>
              <a:off x="4557194" y="323868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Ellipse 231"/>
            <p:cNvSpPr>
              <a:spLocks noChangeAspect="1"/>
            </p:cNvSpPr>
            <p:nvPr/>
          </p:nvSpPr>
          <p:spPr bwMode="auto">
            <a:xfrm>
              <a:off x="4579255" y="351603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Ellipse 232"/>
            <p:cNvSpPr>
              <a:spLocks noChangeAspect="1"/>
            </p:cNvSpPr>
            <p:nvPr/>
          </p:nvSpPr>
          <p:spPr bwMode="auto">
            <a:xfrm>
              <a:off x="4799871" y="322923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Ellipse 233"/>
            <p:cNvSpPr>
              <a:spLocks noChangeAspect="1"/>
            </p:cNvSpPr>
            <p:nvPr/>
          </p:nvSpPr>
          <p:spPr bwMode="auto">
            <a:xfrm>
              <a:off x="4837691" y="364525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5" name="Ellipse 234"/>
            <p:cNvSpPr>
              <a:spLocks noChangeAspect="1"/>
            </p:cNvSpPr>
            <p:nvPr/>
          </p:nvSpPr>
          <p:spPr bwMode="auto">
            <a:xfrm>
              <a:off x="4676956" y="387532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6" name="Ellipse 235"/>
            <p:cNvSpPr>
              <a:spLocks noChangeAspect="1"/>
            </p:cNvSpPr>
            <p:nvPr/>
          </p:nvSpPr>
          <p:spPr bwMode="auto">
            <a:xfrm>
              <a:off x="4100205" y="470420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Ellipse 236"/>
            <p:cNvSpPr>
              <a:spLocks noChangeAspect="1"/>
            </p:cNvSpPr>
            <p:nvPr/>
          </p:nvSpPr>
          <p:spPr bwMode="auto">
            <a:xfrm>
              <a:off x="4342882" y="469475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Ellipse 237"/>
            <p:cNvSpPr>
              <a:spLocks noChangeAspect="1"/>
            </p:cNvSpPr>
            <p:nvPr/>
          </p:nvSpPr>
          <p:spPr bwMode="auto">
            <a:xfrm>
              <a:off x="4191602" y="489015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Ellipse 238"/>
            <p:cNvSpPr>
              <a:spLocks noChangeAspect="1"/>
            </p:cNvSpPr>
            <p:nvPr/>
          </p:nvSpPr>
          <p:spPr bwMode="auto">
            <a:xfrm>
              <a:off x="4330276" y="510131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0" name="Ellipse 239"/>
            <p:cNvSpPr>
              <a:spLocks noChangeAspect="1"/>
            </p:cNvSpPr>
            <p:nvPr/>
          </p:nvSpPr>
          <p:spPr bwMode="auto">
            <a:xfrm>
              <a:off x="3923712" y="481766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Ellipse 240"/>
            <p:cNvSpPr>
              <a:spLocks noChangeAspect="1"/>
            </p:cNvSpPr>
            <p:nvPr/>
          </p:nvSpPr>
          <p:spPr bwMode="auto">
            <a:xfrm>
              <a:off x="3725157" y="485548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2" name="Ellipse 241"/>
            <p:cNvSpPr>
              <a:spLocks noChangeAspect="1"/>
            </p:cNvSpPr>
            <p:nvPr/>
          </p:nvSpPr>
          <p:spPr bwMode="auto">
            <a:xfrm>
              <a:off x="3832313" y="467584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3" name="Ellipse 242"/>
            <p:cNvSpPr>
              <a:spLocks noChangeAspect="1"/>
            </p:cNvSpPr>
            <p:nvPr/>
          </p:nvSpPr>
          <p:spPr bwMode="auto">
            <a:xfrm>
              <a:off x="3668427" y="497209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4" name="Ellipse 243"/>
            <p:cNvSpPr>
              <a:spLocks noChangeAspect="1"/>
            </p:cNvSpPr>
            <p:nvPr/>
          </p:nvSpPr>
          <p:spPr bwMode="auto">
            <a:xfrm>
              <a:off x="3838617" y="505719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5" name="Ellipse 244"/>
            <p:cNvSpPr>
              <a:spLocks noChangeAspect="1"/>
            </p:cNvSpPr>
            <p:nvPr/>
          </p:nvSpPr>
          <p:spPr bwMode="auto">
            <a:xfrm>
              <a:off x="4645440" y="468529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6" name="Ellipse 245"/>
            <p:cNvSpPr>
              <a:spLocks noChangeAspect="1"/>
            </p:cNvSpPr>
            <p:nvPr/>
          </p:nvSpPr>
          <p:spPr bwMode="auto">
            <a:xfrm>
              <a:off x="4642288" y="498155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7" name="Ellipse 246"/>
            <p:cNvSpPr>
              <a:spLocks noChangeAspect="1"/>
            </p:cNvSpPr>
            <p:nvPr/>
          </p:nvSpPr>
          <p:spPr bwMode="auto">
            <a:xfrm>
              <a:off x="4872358" y="4893305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8" name="Ellipse 247"/>
            <p:cNvSpPr>
              <a:spLocks noChangeAspect="1"/>
            </p:cNvSpPr>
            <p:nvPr/>
          </p:nvSpPr>
          <p:spPr bwMode="auto">
            <a:xfrm>
              <a:off x="4052928" y="512652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9" name="Ellipse 248"/>
            <p:cNvSpPr>
              <a:spLocks noChangeAspect="1"/>
            </p:cNvSpPr>
            <p:nvPr/>
          </p:nvSpPr>
          <p:spPr bwMode="auto">
            <a:xfrm>
              <a:off x="4557193" y="523053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0" name="Ellipse 249"/>
            <p:cNvSpPr>
              <a:spLocks noChangeAspect="1"/>
            </p:cNvSpPr>
            <p:nvPr/>
          </p:nvSpPr>
          <p:spPr bwMode="auto">
            <a:xfrm>
              <a:off x="3968394" y="419307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1" name="Ellipse 250"/>
            <p:cNvSpPr>
              <a:spLocks noChangeAspect="1"/>
            </p:cNvSpPr>
            <p:nvPr/>
          </p:nvSpPr>
          <p:spPr bwMode="auto">
            <a:xfrm>
              <a:off x="3786720" y="4421259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2" name="Ellipse 251"/>
            <p:cNvSpPr>
              <a:spLocks noChangeAspect="1"/>
            </p:cNvSpPr>
            <p:nvPr/>
          </p:nvSpPr>
          <p:spPr bwMode="auto">
            <a:xfrm>
              <a:off x="4309683" y="425793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3" name="Ellipse 252"/>
            <p:cNvSpPr>
              <a:spLocks noChangeAspect="1"/>
            </p:cNvSpPr>
            <p:nvPr/>
          </p:nvSpPr>
          <p:spPr bwMode="auto">
            <a:xfrm>
              <a:off x="4413689" y="401210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4" name="Ellipse 253"/>
            <p:cNvSpPr>
              <a:spLocks noChangeAspect="1"/>
            </p:cNvSpPr>
            <p:nvPr/>
          </p:nvSpPr>
          <p:spPr bwMode="auto">
            <a:xfrm>
              <a:off x="4815420" y="440697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5" name="Ellipse 254"/>
            <p:cNvSpPr>
              <a:spLocks noChangeAspect="1"/>
            </p:cNvSpPr>
            <p:nvPr/>
          </p:nvSpPr>
          <p:spPr bwMode="auto">
            <a:xfrm>
              <a:off x="4791117" y="412633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Ellipse 255"/>
            <p:cNvSpPr>
              <a:spLocks noChangeAspect="1"/>
            </p:cNvSpPr>
            <p:nvPr/>
          </p:nvSpPr>
          <p:spPr bwMode="auto">
            <a:xfrm>
              <a:off x="4410537" y="442496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Ellipse 256"/>
            <p:cNvSpPr>
              <a:spLocks noChangeAspect="1"/>
            </p:cNvSpPr>
            <p:nvPr/>
          </p:nvSpPr>
          <p:spPr bwMode="auto">
            <a:xfrm>
              <a:off x="4580727" y="451006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" name="Gruppieren 258"/>
          <p:cNvGrpSpPr/>
          <p:nvPr/>
        </p:nvGrpSpPr>
        <p:grpSpPr>
          <a:xfrm>
            <a:off x="4985819" y="1955565"/>
            <a:ext cx="1386809" cy="2825647"/>
            <a:chOff x="4985819" y="2813213"/>
            <a:chExt cx="1386809" cy="2825647"/>
          </a:xfrm>
        </p:grpSpPr>
        <p:sp>
          <p:nvSpPr>
            <p:cNvPr id="260" name="Ellipse 259"/>
            <p:cNvSpPr>
              <a:spLocks noChangeAspect="1"/>
            </p:cNvSpPr>
            <p:nvPr/>
          </p:nvSpPr>
          <p:spPr bwMode="auto">
            <a:xfrm>
              <a:off x="5184374" y="4691599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1" name="Ellipse 260"/>
            <p:cNvSpPr>
              <a:spLocks noChangeAspect="1"/>
            </p:cNvSpPr>
            <p:nvPr/>
          </p:nvSpPr>
          <p:spPr bwMode="auto">
            <a:xfrm>
              <a:off x="5004729" y="305904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2" name="Ellipse 261"/>
            <p:cNvSpPr>
              <a:spLocks noChangeAspect="1"/>
            </p:cNvSpPr>
            <p:nvPr/>
          </p:nvSpPr>
          <p:spPr bwMode="auto">
            <a:xfrm>
              <a:off x="5278923" y="345930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3" name="Ellipse 262"/>
            <p:cNvSpPr>
              <a:spLocks noChangeAspect="1"/>
            </p:cNvSpPr>
            <p:nvPr/>
          </p:nvSpPr>
          <p:spPr bwMode="auto">
            <a:xfrm>
              <a:off x="5247406" y="304959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4" name="Ellipse 263"/>
            <p:cNvSpPr>
              <a:spLocks noChangeAspect="1"/>
            </p:cNvSpPr>
            <p:nvPr/>
          </p:nvSpPr>
          <p:spPr bwMode="auto">
            <a:xfrm>
              <a:off x="5083520" y="334584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5" name="Ellipse 264"/>
            <p:cNvSpPr>
              <a:spLocks noChangeAspect="1"/>
            </p:cNvSpPr>
            <p:nvPr/>
          </p:nvSpPr>
          <p:spPr bwMode="auto">
            <a:xfrm>
              <a:off x="5152857" y="379653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6" name="Ellipse 265"/>
            <p:cNvSpPr>
              <a:spLocks noChangeAspect="1"/>
            </p:cNvSpPr>
            <p:nvPr/>
          </p:nvSpPr>
          <p:spPr bwMode="auto">
            <a:xfrm>
              <a:off x="5581480" y="304643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7" name="Ellipse 266"/>
            <p:cNvSpPr>
              <a:spLocks noChangeAspect="1"/>
            </p:cNvSpPr>
            <p:nvPr/>
          </p:nvSpPr>
          <p:spPr bwMode="auto">
            <a:xfrm>
              <a:off x="5764277" y="362634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8" name="Ellipse 267"/>
            <p:cNvSpPr>
              <a:spLocks noChangeAspect="1"/>
            </p:cNvSpPr>
            <p:nvPr/>
          </p:nvSpPr>
          <p:spPr bwMode="auto">
            <a:xfrm>
              <a:off x="5631907" y="335845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9" name="Ellipse 268"/>
            <p:cNvSpPr>
              <a:spLocks noChangeAspect="1"/>
            </p:cNvSpPr>
            <p:nvPr/>
          </p:nvSpPr>
          <p:spPr bwMode="auto">
            <a:xfrm>
              <a:off x="5647666" y="387532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0" name="Ellipse 269"/>
            <p:cNvSpPr>
              <a:spLocks noChangeAspect="1"/>
            </p:cNvSpPr>
            <p:nvPr/>
          </p:nvSpPr>
          <p:spPr bwMode="auto">
            <a:xfrm>
              <a:off x="5811552" y="379653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1" name="Ellipse 270"/>
            <p:cNvSpPr>
              <a:spLocks noChangeAspect="1"/>
            </p:cNvSpPr>
            <p:nvPr/>
          </p:nvSpPr>
          <p:spPr bwMode="auto">
            <a:xfrm>
              <a:off x="5928163" y="2841579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2" name="Ellipse 271"/>
            <p:cNvSpPr>
              <a:spLocks noChangeAspect="1"/>
            </p:cNvSpPr>
            <p:nvPr/>
          </p:nvSpPr>
          <p:spPr bwMode="auto">
            <a:xfrm>
              <a:off x="6148778" y="281321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3" name="Ellipse 272"/>
            <p:cNvSpPr>
              <a:spLocks noChangeAspect="1"/>
            </p:cNvSpPr>
            <p:nvPr/>
          </p:nvSpPr>
          <p:spPr bwMode="auto">
            <a:xfrm>
              <a:off x="5984892" y="301807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4" name="Ellipse 273"/>
            <p:cNvSpPr>
              <a:spLocks noChangeAspect="1"/>
            </p:cNvSpPr>
            <p:nvPr/>
          </p:nvSpPr>
          <p:spPr bwMode="auto">
            <a:xfrm>
              <a:off x="6038470" y="355070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5" name="Ellipse 274"/>
            <p:cNvSpPr>
              <a:spLocks noChangeAspect="1"/>
            </p:cNvSpPr>
            <p:nvPr/>
          </p:nvSpPr>
          <p:spPr bwMode="auto">
            <a:xfrm>
              <a:off x="6252784" y="298970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6" name="Ellipse 275"/>
            <p:cNvSpPr>
              <a:spLocks noChangeAspect="1"/>
            </p:cNvSpPr>
            <p:nvPr/>
          </p:nvSpPr>
          <p:spPr bwMode="auto">
            <a:xfrm>
              <a:off x="6142476" y="330487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7" name="Ellipse 276"/>
            <p:cNvSpPr>
              <a:spLocks noChangeAspect="1"/>
            </p:cNvSpPr>
            <p:nvPr/>
          </p:nvSpPr>
          <p:spPr bwMode="auto">
            <a:xfrm>
              <a:off x="6237026" y="357591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8" name="Ellipse 277"/>
            <p:cNvSpPr>
              <a:spLocks noChangeAspect="1"/>
            </p:cNvSpPr>
            <p:nvPr/>
          </p:nvSpPr>
          <p:spPr bwMode="auto">
            <a:xfrm>
              <a:off x="6303210" y="3421485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9" name="Ellipse 278"/>
            <p:cNvSpPr>
              <a:spLocks noChangeAspect="1"/>
            </p:cNvSpPr>
            <p:nvPr/>
          </p:nvSpPr>
          <p:spPr bwMode="auto">
            <a:xfrm>
              <a:off x="6139324" y="371773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0" name="Ellipse 279"/>
            <p:cNvSpPr>
              <a:spLocks noChangeAspect="1"/>
            </p:cNvSpPr>
            <p:nvPr/>
          </p:nvSpPr>
          <p:spPr bwMode="auto">
            <a:xfrm>
              <a:off x="6309514" y="380283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1" name="Ellipse 280"/>
            <p:cNvSpPr>
              <a:spLocks noChangeAspect="1"/>
            </p:cNvSpPr>
            <p:nvPr/>
          </p:nvSpPr>
          <p:spPr bwMode="auto">
            <a:xfrm>
              <a:off x="5026790" y="487439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2" name="Ellipse 281"/>
            <p:cNvSpPr>
              <a:spLocks noChangeAspect="1"/>
            </p:cNvSpPr>
            <p:nvPr/>
          </p:nvSpPr>
          <p:spPr bwMode="auto">
            <a:xfrm>
              <a:off x="5219041" y="541963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3" name="Ellipse 282"/>
            <p:cNvSpPr>
              <a:spLocks noChangeAspect="1"/>
            </p:cNvSpPr>
            <p:nvPr/>
          </p:nvSpPr>
          <p:spPr bwMode="auto">
            <a:xfrm>
              <a:off x="5329349" y="492167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4" name="Ellipse 283"/>
            <p:cNvSpPr>
              <a:spLocks noChangeAspect="1"/>
            </p:cNvSpPr>
            <p:nvPr/>
          </p:nvSpPr>
          <p:spPr bwMode="auto">
            <a:xfrm>
              <a:off x="4985819" y="531877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5" name="Ellipse 284"/>
            <p:cNvSpPr>
              <a:spLocks noChangeAspect="1"/>
            </p:cNvSpPr>
            <p:nvPr/>
          </p:nvSpPr>
          <p:spPr bwMode="auto">
            <a:xfrm>
              <a:off x="5285227" y="5142285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6" name="Ellipse 285"/>
            <p:cNvSpPr>
              <a:spLocks noChangeAspect="1"/>
            </p:cNvSpPr>
            <p:nvPr/>
          </p:nvSpPr>
          <p:spPr bwMode="auto">
            <a:xfrm>
              <a:off x="5594087" y="4795605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7" name="Ellipse 286"/>
            <p:cNvSpPr>
              <a:spLocks noChangeAspect="1"/>
            </p:cNvSpPr>
            <p:nvPr/>
          </p:nvSpPr>
          <p:spPr bwMode="auto">
            <a:xfrm>
              <a:off x="5861979" y="477669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8" name="Ellipse 287"/>
            <p:cNvSpPr>
              <a:spLocks noChangeAspect="1"/>
            </p:cNvSpPr>
            <p:nvPr/>
          </p:nvSpPr>
          <p:spPr bwMode="auto">
            <a:xfrm>
              <a:off x="5568874" y="490276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9" name="Ellipse 288"/>
            <p:cNvSpPr>
              <a:spLocks noChangeAspect="1"/>
            </p:cNvSpPr>
            <p:nvPr/>
          </p:nvSpPr>
          <p:spPr bwMode="auto">
            <a:xfrm>
              <a:off x="5531055" y="519271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0" name="Ellipse 289"/>
            <p:cNvSpPr>
              <a:spLocks noChangeAspect="1"/>
            </p:cNvSpPr>
            <p:nvPr/>
          </p:nvSpPr>
          <p:spPr bwMode="auto">
            <a:xfrm>
              <a:off x="5622453" y="547321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1" name="Ellipse 290"/>
            <p:cNvSpPr>
              <a:spLocks noChangeAspect="1"/>
            </p:cNvSpPr>
            <p:nvPr/>
          </p:nvSpPr>
          <p:spPr bwMode="auto">
            <a:xfrm>
              <a:off x="6348804" y="451861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2" name="Ellipse 291"/>
            <p:cNvSpPr>
              <a:spLocks noChangeAspect="1"/>
            </p:cNvSpPr>
            <p:nvPr/>
          </p:nvSpPr>
          <p:spPr bwMode="auto">
            <a:xfrm>
              <a:off x="6277998" y="498155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3" name="Ellipse 292"/>
            <p:cNvSpPr>
              <a:spLocks noChangeAspect="1"/>
            </p:cNvSpPr>
            <p:nvPr/>
          </p:nvSpPr>
          <p:spPr bwMode="auto">
            <a:xfrm>
              <a:off x="6120415" y="561503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4" name="Ellipse 293"/>
            <p:cNvSpPr>
              <a:spLocks noChangeAspect="1"/>
            </p:cNvSpPr>
            <p:nvPr/>
          </p:nvSpPr>
          <p:spPr bwMode="auto">
            <a:xfrm>
              <a:off x="5962832" y="535975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5" name="Ellipse 294"/>
            <p:cNvSpPr>
              <a:spLocks noChangeAspect="1"/>
            </p:cNvSpPr>
            <p:nvPr/>
          </p:nvSpPr>
          <p:spPr bwMode="auto">
            <a:xfrm>
              <a:off x="6054231" y="5095011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6" name="Ellipse 295"/>
            <p:cNvSpPr>
              <a:spLocks noChangeAspect="1"/>
            </p:cNvSpPr>
            <p:nvPr/>
          </p:nvSpPr>
          <p:spPr bwMode="auto">
            <a:xfrm>
              <a:off x="6114671" y="414363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7" name="Ellipse 296"/>
            <p:cNvSpPr>
              <a:spLocks noChangeAspect="1"/>
            </p:cNvSpPr>
            <p:nvPr/>
          </p:nvSpPr>
          <p:spPr bwMode="auto">
            <a:xfrm>
              <a:off x="6290114" y="398590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8" name="Ellipse 297"/>
            <p:cNvSpPr>
              <a:spLocks noChangeAspect="1"/>
            </p:cNvSpPr>
            <p:nvPr/>
          </p:nvSpPr>
          <p:spPr bwMode="auto">
            <a:xfrm>
              <a:off x="6251314" y="426647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9" name="Ellipse 298"/>
            <p:cNvSpPr>
              <a:spLocks noChangeAspect="1"/>
            </p:cNvSpPr>
            <p:nvPr/>
          </p:nvSpPr>
          <p:spPr bwMode="auto">
            <a:xfrm>
              <a:off x="6317498" y="4112047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0" name="Ellipse 299"/>
            <p:cNvSpPr>
              <a:spLocks noChangeAspect="1"/>
            </p:cNvSpPr>
            <p:nvPr/>
          </p:nvSpPr>
          <p:spPr bwMode="auto">
            <a:xfrm>
              <a:off x="6153612" y="440830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1" name="Ellipse 300"/>
            <p:cNvSpPr>
              <a:spLocks noChangeAspect="1"/>
            </p:cNvSpPr>
            <p:nvPr/>
          </p:nvSpPr>
          <p:spPr bwMode="auto">
            <a:xfrm>
              <a:off x="6130921" y="4576739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2" name="Ellipse 301"/>
            <p:cNvSpPr>
              <a:spLocks noChangeAspect="1"/>
            </p:cNvSpPr>
            <p:nvPr/>
          </p:nvSpPr>
          <p:spPr bwMode="auto">
            <a:xfrm>
              <a:off x="5745577" y="431984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3" name="Ellipse 302"/>
            <p:cNvSpPr>
              <a:spLocks noChangeAspect="1"/>
            </p:cNvSpPr>
            <p:nvPr/>
          </p:nvSpPr>
          <p:spPr bwMode="auto">
            <a:xfrm>
              <a:off x="5685277" y="4062108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4" name="Ellipse 303"/>
            <p:cNvSpPr>
              <a:spLocks noChangeAspect="1"/>
            </p:cNvSpPr>
            <p:nvPr/>
          </p:nvSpPr>
          <p:spPr bwMode="auto">
            <a:xfrm>
              <a:off x="5222615" y="4023590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5" name="Ellipse 304"/>
            <p:cNvSpPr>
              <a:spLocks noChangeAspect="1"/>
            </p:cNvSpPr>
            <p:nvPr/>
          </p:nvSpPr>
          <p:spPr bwMode="auto">
            <a:xfrm>
              <a:off x="5846011" y="4178722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6" name="Ellipse 305"/>
            <p:cNvSpPr>
              <a:spLocks noChangeAspect="1"/>
            </p:cNvSpPr>
            <p:nvPr/>
          </p:nvSpPr>
          <p:spPr bwMode="auto">
            <a:xfrm>
              <a:off x="5682125" y="4474975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7" name="Ellipse 306"/>
            <p:cNvSpPr>
              <a:spLocks noChangeAspect="1"/>
            </p:cNvSpPr>
            <p:nvPr/>
          </p:nvSpPr>
          <p:spPr bwMode="auto">
            <a:xfrm>
              <a:off x="5768971" y="464103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8" name="Ellipse 307"/>
            <p:cNvSpPr>
              <a:spLocks noChangeAspect="1"/>
            </p:cNvSpPr>
            <p:nvPr/>
          </p:nvSpPr>
          <p:spPr bwMode="auto">
            <a:xfrm>
              <a:off x="5124070" y="4253169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9" name="Ellipse 308"/>
            <p:cNvSpPr>
              <a:spLocks noChangeAspect="1"/>
            </p:cNvSpPr>
            <p:nvPr/>
          </p:nvSpPr>
          <p:spPr bwMode="auto">
            <a:xfrm>
              <a:off x="5388810" y="4123953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0" name="Ellipse 309"/>
            <p:cNvSpPr>
              <a:spLocks noChangeAspect="1"/>
            </p:cNvSpPr>
            <p:nvPr/>
          </p:nvSpPr>
          <p:spPr bwMode="auto">
            <a:xfrm>
              <a:off x="5224924" y="4420206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1" name="Ellipse 310"/>
            <p:cNvSpPr>
              <a:spLocks noChangeAspect="1"/>
            </p:cNvSpPr>
            <p:nvPr/>
          </p:nvSpPr>
          <p:spPr bwMode="auto">
            <a:xfrm>
              <a:off x="5426070" y="4436244"/>
              <a:ext cx="23824" cy="2382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0" name="Text Box 39"/>
          <p:cNvSpPr txBox="1">
            <a:spLocks noChangeArrowheads="1"/>
          </p:cNvSpPr>
          <p:nvPr/>
        </p:nvSpPr>
        <p:spPr bwMode="auto">
          <a:xfrm>
            <a:off x="4252489" y="3159239"/>
            <a:ext cx="2522539" cy="314009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Hauptreihenanpassung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 Box 38"/>
          <p:cNvSpPr txBox="1">
            <a:spLocks noChangeArrowheads="1"/>
          </p:cNvSpPr>
          <p:nvPr/>
        </p:nvSpPr>
        <p:spPr bwMode="auto">
          <a:xfrm>
            <a:off x="1986867" y="3472296"/>
            <a:ext cx="3272354" cy="30639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70C0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Parallaxe</a:t>
            </a:r>
          </a:p>
        </p:txBody>
      </p:sp>
      <p:pic>
        <p:nvPicPr>
          <p:cNvPr id="210" name="Grafik 209"/>
          <p:cNvPicPr/>
          <p:nvPr/>
        </p:nvPicPr>
        <p:blipFill>
          <a:blip r:embed="rId5" cstate="print">
            <a:lum bright="75000" contrast="100000"/>
          </a:blip>
          <a:srcRect l="6299" r="9445"/>
          <a:stretch>
            <a:fillRect/>
          </a:stretch>
        </p:blipFill>
        <p:spPr bwMode="auto">
          <a:xfrm>
            <a:off x="4706754" y="2369250"/>
            <a:ext cx="1029903" cy="6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5" name="Gruppieren 174"/>
          <p:cNvGrpSpPr/>
          <p:nvPr/>
        </p:nvGrpSpPr>
        <p:grpSpPr>
          <a:xfrm>
            <a:off x="0" y="0"/>
            <a:ext cx="9144000" cy="6871954"/>
            <a:chOff x="0" y="0"/>
            <a:chExt cx="9144000" cy="6871954"/>
          </a:xfrm>
        </p:grpSpPr>
        <p:grpSp>
          <p:nvGrpSpPr>
            <p:cNvPr id="176" name="Gruppieren 60"/>
            <p:cNvGrpSpPr/>
            <p:nvPr/>
          </p:nvGrpSpPr>
          <p:grpSpPr>
            <a:xfrm>
              <a:off x="0" y="0"/>
              <a:ext cx="9144000" cy="6871954"/>
              <a:chOff x="0" y="0"/>
              <a:chExt cx="9144000" cy="6871954"/>
            </a:xfrm>
          </p:grpSpPr>
          <p:pic>
            <p:nvPicPr>
              <p:cNvPr id="208" name="Grafik 207" descr="Rahmen Astronomie unten.pn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209" name="Grafik 208" descr="Rahmen Astronomie oben.png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211" name="Textfeld 210"/>
              <p:cNvSpPr txBox="1"/>
              <p:nvPr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algn="l" defTabSz="8293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1500" kern="0" dirty="0">
                    <a:solidFill>
                      <a:srgbClr val="FFFFFF"/>
                    </a:solidFill>
                    <a:latin typeface="Arial"/>
                  </a:rPr>
                  <a:t>S. Hanssen</a:t>
                </a:r>
              </a:p>
            </p:txBody>
          </p:sp>
          <p:sp>
            <p:nvSpPr>
              <p:cNvPr id="213" name="Rechteck 212"/>
              <p:cNvSpPr/>
              <p:nvPr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defTabSz="829366" fontAlgn="auto" hangingPunct="0">
                  <a:spcBef>
                    <a:spcPts val="0"/>
                  </a:spcBef>
                  <a:spcAft>
                    <a:spcPts val="0"/>
                  </a:spcAft>
                  <a:buFont typeface="StarSymbol"/>
                  <a:buNone/>
                </a:pPr>
                <a:r>
                  <a:rPr lang="de-DE" sz="1300" dirty="0">
                    <a:solidFill>
                      <a:srgbClr val="FFFF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ZPG </a:t>
                </a:r>
                <a:r>
                  <a:rPr lang="de-DE" sz="1300" dirty="0">
                    <a:solidFill>
                      <a:srgbClr val="CCCCFF"/>
                    </a:solidFill>
                    <a:latin typeface="Arial" pitchFamily="18"/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214" name="Grafik 213"/>
              <p:cNvPicPr>
                <a:picLocks noChangeAspect="1"/>
              </p:cNvPicPr>
              <p:nvPr/>
            </p:nvPicPr>
            <p:blipFill>
              <a:blip r:embed="rId8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5" name="Titel 1"/>
              <p:cNvSpPr txBox="1">
                <a:spLocks/>
              </p:cNvSpPr>
              <p:nvPr/>
            </p:nvSpPr>
            <p:spPr>
              <a:xfrm>
                <a:off x="2" y="2"/>
                <a:ext cx="4685210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algn="l" defTabSz="829366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3.1.3 Sterne</a:t>
                </a:r>
                <a:r>
                  <a:rPr lang="de-DE" sz="2200" b="1" cap="small" baseline="0" dirty="0">
                    <a:solidFill>
                      <a:schemeClr val="bg1"/>
                    </a:solidFill>
                    <a:latin typeface="Arial" pitchFamily="34" charset="0"/>
                    <a:ea typeface="MS Gothic" pitchFamily="2"/>
                    <a:cs typeface="Arial" pitchFamily="34" charset="0"/>
                  </a:rPr>
                  <a:t> und ihre Planeten</a:t>
                </a:r>
                <a:endParaRPr lang="de-DE" sz="2200" b="1" cap="small" dirty="0">
                  <a:solidFill>
                    <a:schemeClr val="bg1"/>
                  </a:solidFill>
                  <a:latin typeface="Arial" pitchFamily="34" charset="0"/>
                  <a:ea typeface="MS Gothic" pitchFamily="2"/>
                  <a:cs typeface="Arial" pitchFamily="34" charset="0"/>
                </a:endParaRPr>
              </a:p>
            </p:txBody>
          </p:sp>
        </p:grpSp>
        <p:sp>
          <p:nvSpPr>
            <p:cNvPr id="177" name="Titel 1"/>
            <p:cNvSpPr txBox="1">
              <a:spLocks/>
            </p:cNvSpPr>
            <p:nvPr/>
          </p:nvSpPr>
          <p:spPr>
            <a:xfrm>
              <a:off x="5303519" y="0"/>
              <a:ext cx="3840481" cy="391886"/>
            </a:xfrm>
            <a:prstGeom prst="rect">
              <a:avLst/>
            </a:prstGeom>
          </p:spPr>
          <p:txBody>
            <a:bodyPr lIns="82936" tIns="41469" rIns="82936" bIns="41469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Entfernungsbestimmung</a:t>
              </a:r>
            </a:p>
          </p:txBody>
        </p:sp>
        <p:grpSp>
          <p:nvGrpSpPr>
            <p:cNvPr id="181" name="Group 3"/>
            <p:cNvGrpSpPr>
              <a:grpSpLocks noChangeAspect="1"/>
            </p:cNvGrpSpPr>
            <p:nvPr/>
          </p:nvGrpSpPr>
          <p:grpSpPr bwMode="auto">
            <a:xfrm flipH="1">
              <a:off x="5507998" y="89998"/>
              <a:ext cx="200164" cy="276654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182" name="Oval 4"/>
              <p:cNvSpPr>
                <a:spLocks noChangeAspect="1" noChangeArrowheads="1"/>
              </p:cNvSpPr>
              <p:nvPr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3" name="AutoShape 5"/>
              <p:cNvSpPr>
                <a:spLocks noChangeAspect="1" noChangeArrowheads="1"/>
              </p:cNvSpPr>
              <p:nvPr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4" name="Rectangle 6"/>
              <p:cNvSpPr>
                <a:spLocks noChangeAspect="1" noChangeArrowheads="1"/>
              </p:cNvSpPr>
              <p:nvPr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5" name="AutoShape 7"/>
              <p:cNvSpPr>
                <a:spLocks noChangeAspect="1" noChangeArrowheads="1"/>
              </p:cNvSpPr>
              <p:nvPr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6" name="AutoShape 8"/>
              <p:cNvSpPr>
                <a:spLocks noChangeAspect="1" noChangeArrowheads="1"/>
              </p:cNvSpPr>
              <p:nvPr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7" name="Group 9"/>
              <p:cNvGrpSpPr>
                <a:grpSpLocks noChangeAspect="1"/>
              </p:cNvGrpSpPr>
              <p:nvPr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194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5" name="AutoShape 1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6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8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0" name="AutoShape 16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1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2" name="AutoShape 1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3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4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6" name="Rectangle 2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7" name="Rectangle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8" name="Rectangle 24"/>
              <p:cNvSpPr>
                <a:spLocks noChangeAspect="1" noChangeArrowheads="1"/>
              </p:cNvSpPr>
              <p:nvPr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9" name="Rectangle 25"/>
              <p:cNvSpPr>
                <a:spLocks noChangeAspect="1" noChangeArrowheads="1"/>
              </p:cNvSpPr>
              <p:nvPr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0" name="AutoShape 26"/>
              <p:cNvSpPr>
                <a:spLocks noChangeAspect="1" noChangeArrowheads="1"/>
              </p:cNvSpPr>
              <p:nvPr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1" name="Oval 27"/>
              <p:cNvSpPr>
                <a:spLocks noChangeAspect="1" noChangeArrowheads="1"/>
              </p:cNvSpPr>
              <p:nvPr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2" name="AutoShape 28"/>
              <p:cNvSpPr>
                <a:spLocks noChangeAspect="1" noChangeArrowheads="1"/>
              </p:cNvSpPr>
              <p:nvPr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59" name="Rechteck 158">
            <a:extLst>
              <a:ext uri="{FF2B5EF4-FFF2-40B4-BE49-F238E27FC236}">
                <a16:creationId xmlns:a16="http://schemas.microsoft.com/office/drawing/2014/main" id="{B64A13F1-CDA4-4CBB-A3BA-6F088EE5DD69}"/>
              </a:ext>
            </a:extLst>
          </p:cNvPr>
          <p:cNvSpPr/>
          <p:nvPr/>
        </p:nvSpPr>
        <p:spPr>
          <a:xfrm>
            <a:off x="84782" y="5761264"/>
            <a:ext cx="9078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FFFF"/>
                </a:solidFill>
              </a:rPr>
              <a:t>Bild: NASA Goddard Space Flight Center Image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Reto Stöckli (</a:t>
            </a:r>
            <a:r>
              <a:rPr lang="de-DE" sz="1000" kern="0" dirty="0" err="1">
                <a:solidFill>
                  <a:srgbClr val="FFFFFF"/>
                </a:solidFill>
              </a:rPr>
              <a:t>land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surface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shallow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water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clouds</a:t>
            </a:r>
            <a:r>
              <a:rPr lang="de-DE" sz="1000" kern="0" dirty="0">
                <a:solidFill>
                  <a:srgbClr val="FFFFFF"/>
                </a:solidFill>
              </a:rPr>
              <a:t>). Enhancements </a:t>
            </a:r>
            <a:r>
              <a:rPr lang="de-DE" sz="1000" kern="0" dirty="0" err="1">
                <a:solidFill>
                  <a:srgbClr val="FFFFFF"/>
                </a:solidFill>
              </a:rPr>
              <a:t>by</a:t>
            </a:r>
            <a:r>
              <a:rPr lang="de-DE" sz="1000" kern="0" dirty="0">
                <a:solidFill>
                  <a:srgbClr val="FFFFFF"/>
                </a:solidFill>
              </a:rPr>
              <a:t> Robert </a:t>
            </a:r>
            <a:r>
              <a:rPr lang="de-DE" sz="1000" kern="0" dirty="0" err="1">
                <a:solidFill>
                  <a:srgbClr val="FFFFFF"/>
                </a:solidFill>
              </a:rPr>
              <a:t>Simmon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ocean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color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compositing</a:t>
            </a:r>
            <a:r>
              <a:rPr lang="de-DE" sz="1000" kern="0" dirty="0">
                <a:solidFill>
                  <a:srgbClr val="FFFFFF"/>
                </a:solidFill>
              </a:rPr>
              <a:t>, 3D </a:t>
            </a:r>
            <a:r>
              <a:rPr lang="de-DE" sz="1000" kern="0" dirty="0" err="1">
                <a:solidFill>
                  <a:srgbClr val="FFFFFF"/>
                </a:solidFill>
              </a:rPr>
              <a:t>globes</a:t>
            </a:r>
            <a:r>
              <a:rPr lang="de-DE" sz="1000" kern="0" dirty="0">
                <a:solidFill>
                  <a:srgbClr val="FFFFFF"/>
                </a:solidFill>
              </a:rPr>
              <a:t>, </a:t>
            </a:r>
            <a:r>
              <a:rPr lang="de-DE" sz="1000" kern="0" dirty="0" err="1">
                <a:solidFill>
                  <a:srgbClr val="FFFFFF"/>
                </a:solidFill>
              </a:rPr>
              <a:t>animation</a:t>
            </a:r>
            <a:r>
              <a:rPr lang="de-DE" sz="1000" kern="0" dirty="0">
                <a:solidFill>
                  <a:srgbClr val="FFFFFF"/>
                </a:solidFill>
              </a:rPr>
              <a:t>). Data and </a:t>
            </a:r>
            <a:r>
              <a:rPr lang="de-DE" sz="1000" kern="0" dirty="0" err="1">
                <a:solidFill>
                  <a:srgbClr val="FFFFFF"/>
                </a:solidFill>
              </a:rPr>
              <a:t>technical</a:t>
            </a:r>
            <a:r>
              <a:rPr lang="de-DE" sz="1000" kern="0" dirty="0">
                <a:solidFill>
                  <a:srgbClr val="FFFFFF"/>
                </a:solidFill>
              </a:rPr>
              <a:t> support: MODIS Land Group; MODIS Science Data Support Team; MODIS </a:t>
            </a:r>
            <a:r>
              <a:rPr lang="de-DE" sz="1000" kern="0" dirty="0" err="1">
                <a:solidFill>
                  <a:srgbClr val="FFFFFF"/>
                </a:solidFill>
              </a:rPr>
              <a:t>Atmosphere</a:t>
            </a:r>
            <a:r>
              <a:rPr lang="de-DE" sz="1000" kern="0" dirty="0">
                <a:solidFill>
                  <a:srgbClr val="FFFFFF"/>
                </a:solidFill>
              </a:rPr>
              <a:t> Group; MODIS Ocean Group Additional </a:t>
            </a:r>
            <a:r>
              <a:rPr lang="de-DE" sz="1000" kern="0" dirty="0" err="1">
                <a:solidFill>
                  <a:srgbClr val="FFFFFF"/>
                </a:solidFill>
              </a:rPr>
              <a:t>data</a:t>
            </a:r>
            <a:r>
              <a:rPr lang="de-DE" sz="1000" kern="0" dirty="0">
                <a:solidFill>
                  <a:srgbClr val="FFFFFF"/>
                </a:solidFill>
              </a:rPr>
              <a:t>: USGS EROS Data Center (</a:t>
            </a:r>
            <a:r>
              <a:rPr lang="de-DE" sz="1000" kern="0" dirty="0" err="1">
                <a:solidFill>
                  <a:srgbClr val="FFFFFF"/>
                </a:solidFill>
              </a:rPr>
              <a:t>topography</a:t>
            </a:r>
            <a:r>
              <a:rPr lang="de-DE" sz="1000" kern="0" dirty="0">
                <a:solidFill>
                  <a:srgbClr val="FFFFFF"/>
                </a:solidFill>
              </a:rPr>
              <a:t>); USGS </a:t>
            </a:r>
            <a:r>
              <a:rPr lang="de-DE" sz="1000" kern="0" dirty="0" err="1">
                <a:solidFill>
                  <a:srgbClr val="FFFFFF"/>
                </a:solidFill>
              </a:rPr>
              <a:t>Terrestrial</a:t>
            </a:r>
            <a:r>
              <a:rPr lang="de-DE" sz="1000" kern="0" dirty="0">
                <a:solidFill>
                  <a:srgbClr val="FFFFFF"/>
                </a:solidFill>
              </a:rPr>
              <a:t> Remote </a:t>
            </a:r>
            <a:r>
              <a:rPr lang="de-DE" sz="1000" kern="0" dirty="0" err="1">
                <a:solidFill>
                  <a:srgbClr val="FFFFFF"/>
                </a:solidFill>
              </a:rPr>
              <a:t>Sensing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Flagstaff</a:t>
            </a:r>
            <a:r>
              <a:rPr lang="de-DE" sz="1000" kern="0" dirty="0">
                <a:solidFill>
                  <a:srgbClr val="FFFFFF"/>
                </a:solidFill>
              </a:rPr>
              <a:t> Field Center (</a:t>
            </a:r>
            <a:r>
              <a:rPr lang="de-DE" sz="1000" kern="0" dirty="0" err="1">
                <a:solidFill>
                  <a:srgbClr val="FFFFFF"/>
                </a:solidFill>
              </a:rPr>
              <a:t>Antarctica</a:t>
            </a:r>
            <a:r>
              <a:rPr lang="de-DE" sz="1000" kern="0" dirty="0">
                <a:solidFill>
                  <a:srgbClr val="FFFFFF"/>
                </a:solidFill>
              </a:rPr>
              <a:t>); Defense </a:t>
            </a:r>
            <a:r>
              <a:rPr lang="de-DE" sz="1000" kern="0" dirty="0" err="1">
                <a:solidFill>
                  <a:srgbClr val="FFFFFF"/>
                </a:solidFill>
              </a:rPr>
              <a:t>Meteorological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Satellite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Program</a:t>
            </a:r>
            <a:r>
              <a:rPr lang="de-DE" sz="1000" kern="0" dirty="0">
                <a:solidFill>
                  <a:srgbClr val="FFFFFF"/>
                </a:solidFill>
              </a:rPr>
              <a:t> (</a:t>
            </a:r>
            <a:r>
              <a:rPr lang="de-DE" sz="1000" kern="0" dirty="0" err="1">
                <a:solidFill>
                  <a:srgbClr val="FFFFFF"/>
                </a:solidFill>
              </a:rPr>
              <a:t>city</a:t>
            </a:r>
            <a:r>
              <a:rPr lang="de-DE" sz="1000" kern="0" dirty="0">
                <a:solidFill>
                  <a:srgbClr val="FFFFFF"/>
                </a:solidFill>
              </a:rPr>
              <a:t> </a:t>
            </a:r>
            <a:r>
              <a:rPr lang="de-DE" sz="1000" kern="0" dirty="0" err="1">
                <a:solidFill>
                  <a:srgbClr val="FFFFFF"/>
                </a:solidFill>
              </a:rPr>
              <a:t>lights</a:t>
            </a:r>
            <a:r>
              <a:rPr lang="de-DE" sz="1000" kern="0" dirty="0">
                <a:solidFill>
                  <a:srgbClr val="FFFFFF"/>
                </a:solidFill>
              </a:rPr>
              <a:t>) via </a:t>
            </a:r>
            <a:r>
              <a:rPr lang="de-DE" sz="1000" kern="0" dirty="0">
                <a:solidFill>
                  <a:srgbClr val="FFFFFF"/>
                </a:solidFill>
                <a:hlinkClick r:id="rId9"/>
              </a:rPr>
              <a:t>https://climatekids.nasa.gov/why-earth/</a:t>
            </a:r>
            <a:r>
              <a:rPr lang="de-DE" sz="1000" kern="0" dirty="0">
                <a:solidFill>
                  <a:srgbClr val="FFFFFF"/>
                </a:solidFill>
              </a:rPr>
              <a:t> [Public Domain (PD-</a:t>
            </a:r>
            <a:r>
              <a:rPr lang="de-DE" sz="1000" kern="0" dirty="0" err="1">
                <a:solidFill>
                  <a:srgbClr val="FFFFFF"/>
                </a:solidFill>
              </a:rPr>
              <a:t>USGov</a:t>
            </a:r>
            <a:r>
              <a:rPr lang="de-DE" sz="1000" kern="0" dirty="0">
                <a:solidFill>
                  <a:srgbClr val="FFFFFF"/>
                </a:solidFill>
              </a:rPr>
              <a:t>)]; Grafik</a:t>
            </a: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" grpId="0"/>
      <p:bldP spid="1056" grpId="0"/>
      <p:bldP spid="180" grpId="0" animBg="1"/>
      <p:bldP spid="1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 Box 4"/>
          <p:cNvSpPr txBox="1">
            <a:spLocks noChangeArrowheads="1"/>
          </p:cNvSpPr>
          <p:nvPr/>
        </p:nvSpPr>
        <p:spPr bwMode="auto">
          <a:xfrm>
            <a:off x="188915" y="527260"/>
            <a:ext cx="1728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Leuchtkraft M</a:t>
            </a:r>
          </a:p>
        </p:txBody>
      </p:sp>
      <p:sp>
        <p:nvSpPr>
          <p:cNvPr id="739" name="Line 5"/>
          <p:cNvSpPr>
            <a:spLocks noChangeShapeType="1"/>
          </p:cNvSpPr>
          <p:nvPr/>
        </p:nvSpPr>
        <p:spPr bwMode="auto">
          <a:xfrm flipH="1" flipV="1">
            <a:off x="1000075" y="919320"/>
            <a:ext cx="0" cy="48966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 w="med" len="lg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40" name="Line 6"/>
          <p:cNvSpPr>
            <a:spLocks noChangeShapeType="1"/>
          </p:cNvSpPr>
          <p:nvPr/>
        </p:nvSpPr>
        <p:spPr bwMode="auto">
          <a:xfrm flipH="1">
            <a:off x="1000074" y="5816000"/>
            <a:ext cx="64808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 w="med" len="lg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41" name="Text Box 7"/>
          <p:cNvSpPr txBox="1">
            <a:spLocks noChangeArrowheads="1"/>
          </p:cNvSpPr>
          <p:nvPr/>
        </p:nvSpPr>
        <p:spPr bwMode="auto">
          <a:xfrm>
            <a:off x="2584295" y="6104040"/>
            <a:ext cx="3514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Spektralklasse (Temperatur)</a:t>
            </a:r>
          </a:p>
        </p:txBody>
      </p:sp>
      <p:cxnSp>
        <p:nvCxnSpPr>
          <p:cNvPr id="742" name="Gerade Verbindung 741"/>
          <p:cNvCxnSpPr/>
          <p:nvPr/>
        </p:nvCxnSpPr>
        <p:spPr bwMode="auto">
          <a:xfrm>
            <a:off x="928065" y="365570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3" name="Gerade Verbindung 742"/>
          <p:cNvCxnSpPr/>
          <p:nvPr/>
        </p:nvCxnSpPr>
        <p:spPr bwMode="auto">
          <a:xfrm>
            <a:off x="928065" y="408776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4" name="Gerade Verbindung 743"/>
          <p:cNvCxnSpPr/>
          <p:nvPr/>
        </p:nvCxnSpPr>
        <p:spPr bwMode="auto">
          <a:xfrm>
            <a:off x="928065" y="451982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5" name="Gerade Verbindung 744"/>
          <p:cNvCxnSpPr/>
          <p:nvPr/>
        </p:nvCxnSpPr>
        <p:spPr bwMode="auto">
          <a:xfrm>
            <a:off x="928065" y="495188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6" name="Gerade Verbindung 745"/>
          <p:cNvCxnSpPr/>
          <p:nvPr/>
        </p:nvCxnSpPr>
        <p:spPr bwMode="auto">
          <a:xfrm>
            <a:off x="928065" y="538394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7" name="Gerade Verbindung 746"/>
          <p:cNvCxnSpPr/>
          <p:nvPr/>
        </p:nvCxnSpPr>
        <p:spPr bwMode="auto">
          <a:xfrm>
            <a:off x="17201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8" name="Gerade Verbindung 747"/>
          <p:cNvCxnSpPr/>
          <p:nvPr/>
        </p:nvCxnSpPr>
        <p:spPr bwMode="auto">
          <a:xfrm>
            <a:off x="24402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9" name="Gerade Verbindung 748"/>
          <p:cNvCxnSpPr/>
          <p:nvPr/>
        </p:nvCxnSpPr>
        <p:spPr bwMode="auto">
          <a:xfrm>
            <a:off x="31603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0" name="Gerade Verbindung 749"/>
          <p:cNvCxnSpPr/>
          <p:nvPr/>
        </p:nvCxnSpPr>
        <p:spPr bwMode="auto">
          <a:xfrm>
            <a:off x="38804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1" name="Gerade Verbindung 750"/>
          <p:cNvCxnSpPr/>
          <p:nvPr/>
        </p:nvCxnSpPr>
        <p:spPr bwMode="auto">
          <a:xfrm>
            <a:off x="46005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2" name="Gerade Verbindung 751"/>
          <p:cNvCxnSpPr/>
          <p:nvPr/>
        </p:nvCxnSpPr>
        <p:spPr bwMode="auto">
          <a:xfrm>
            <a:off x="60407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3" name="Gerade Verbindung 752"/>
          <p:cNvCxnSpPr/>
          <p:nvPr/>
        </p:nvCxnSpPr>
        <p:spPr bwMode="auto">
          <a:xfrm>
            <a:off x="53206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4" name="Gerade Verbindung 753"/>
          <p:cNvCxnSpPr/>
          <p:nvPr/>
        </p:nvCxnSpPr>
        <p:spPr bwMode="auto">
          <a:xfrm>
            <a:off x="6760875" y="5816000"/>
            <a:ext cx="0" cy="7201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5" name="Text Box 4"/>
          <p:cNvSpPr txBox="1">
            <a:spLocks noChangeArrowheads="1"/>
          </p:cNvSpPr>
          <p:nvPr/>
        </p:nvSpPr>
        <p:spPr bwMode="auto">
          <a:xfrm>
            <a:off x="279975" y="437580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+7,5</a:t>
            </a:r>
          </a:p>
        </p:txBody>
      </p:sp>
      <p:cxnSp>
        <p:nvCxnSpPr>
          <p:cNvPr id="756" name="Gerade Verbindung 755"/>
          <p:cNvCxnSpPr/>
          <p:nvPr/>
        </p:nvCxnSpPr>
        <p:spPr bwMode="auto">
          <a:xfrm>
            <a:off x="928065" y="192746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7" name="Gerade Verbindung 756"/>
          <p:cNvCxnSpPr/>
          <p:nvPr/>
        </p:nvCxnSpPr>
        <p:spPr bwMode="auto">
          <a:xfrm>
            <a:off x="928065" y="149540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8" name="Text Box 4"/>
          <p:cNvSpPr txBox="1">
            <a:spLocks noChangeArrowheads="1"/>
          </p:cNvSpPr>
          <p:nvPr/>
        </p:nvSpPr>
        <p:spPr bwMode="auto">
          <a:xfrm>
            <a:off x="19362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B</a:t>
            </a:r>
          </a:p>
        </p:txBody>
      </p:sp>
      <p:sp>
        <p:nvSpPr>
          <p:cNvPr id="759" name="Text Box 4"/>
          <p:cNvSpPr txBox="1">
            <a:spLocks noChangeArrowheads="1"/>
          </p:cNvSpPr>
          <p:nvPr/>
        </p:nvSpPr>
        <p:spPr bwMode="auto">
          <a:xfrm>
            <a:off x="12161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O</a:t>
            </a:r>
          </a:p>
        </p:txBody>
      </p:sp>
      <p:sp>
        <p:nvSpPr>
          <p:cNvPr id="760" name="Text Box 4"/>
          <p:cNvSpPr txBox="1">
            <a:spLocks noChangeArrowheads="1"/>
          </p:cNvSpPr>
          <p:nvPr/>
        </p:nvSpPr>
        <p:spPr bwMode="auto">
          <a:xfrm>
            <a:off x="48166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K</a:t>
            </a:r>
          </a:p>
        </p:txBody>
      </p:sp>
      <p:sp>
        <p:nvSpPr>
          <p:cNvPr id="761" name="Text Box 4"/>
          <p:cNvSpPr txBox="1">
            <a:spLocks noChangeArrowheads="1"/>
          </p:cNvSpPr>
          <p:nvPr/>
        </p:nvSpPr>
        <p:spPr bwMode="auto">
          <a:xfrm>
            <a:off x="26563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</a:t>
            </a:r>
          </a:p>
        </p:txBody>
      </p:sp>
      <p:sp>
        <p:nvSpPr>
          <p:cNvPr id="762" name="Text Box 4"/>
          <p:cNvSpPr txBox="1">
            <a:spLocks noChangeArrowheads="1"/>
          </p:cNvSpPr>
          <p:nvPr/>
        </p:nvSpPr>
        <p:spPr bwMode="auto">
          <a:xfrm>
            <a:off x="55367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M</a:t>
            </a:r>
          </a:p>
        </p:txBody>
      </p:sp>
      <p:sp>
        <p:nvSpPr>
          <p:cNvPr id="763" name="Text Box 4"/>
          <p:cNvSpPr txBox="1">
            <a:spLocks noChangeArrowheads="1"/>
          </p:cNvSpPr>
          <p:nvPr/>
        </p:nvSpPr>
        <p:spPr bwMode="auto">
          <a:xfrm>
            <a:off x="33764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</a:rPr>
              <a:t>F</a:t>
            </a:r>
          </a:p>
        </p:txBody>
      </p:sp>
      <p:sp>
        <p:nvSpPr>
          <p:cNvPr id="764" name="Text Box 4"/>
          <p:cNvSpPr txBox="1">
            <a:spLocks noChangeArrowheads="1"/>
          </p:cNvSpPr>
          <p:nvPr/>
        </p:nvSpPr>
        <p:spPr bwMode="auto">
          <a:xfrm>
            <a:off x="40965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23"/>
                </a:solidFill>
                <a:effectLst/>
                <a:uLnTx/>
                <a:uFillTx/>
              </a:rPr>
              <a:t>G</a:t>
            </a:r>
          </a:p>
        </p:txBody>
      </p:sp>
      <p:sp>
        <p:nvSpPr>
          <p:cNvPr id="765" name="Text Box 4"/>
          <p:cNvSpPr txBox="1">
            <a:spLocks noChangeArrowheads="1"/>
          </p:cNvSpPr>
          <p:nvPr/>
        </p:nvSpPr>
        <p:spPr bwMode="auto">
          <a:xfrm>
            <a:off x="69769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</a:rPr>
              <a:t>T</a:t>
            </a:r>
          </a:p>
        </p:txBody>
      </p:sp>
      <p:sp>
        <p:nvSpPr>
          <p:cNvPr id="766" name="Text Box 4"/>
          <p:cNvSpPr txBox="1">
            <a:spLocks noChangeArrowheads="1"/>
          </p:cNvSpPr>
          <p:nvPr/>
        </p:nvSpPr>
        <p:spPr bwMode="auto">
          <a:xfrm>
            <a:off x="6256805" y="5816000"/>
            <a:ext cx="36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L</a:t>
            </a:r>
          </a:p>
        </p:txBody>
      </p:sp>
      <p:cxnSp>
        <p:nvCxnSpPr>
          <p:cNvPr id="767" name="Gerade Verbindung 766"/>
          <p:cNvCxnSpPr/>
          <p:nvPr/>
        </p:nvCxnSpPr>
        <p:spPr bwMode="auto">
          <a:xfrm>
            <a:off x="928065" y="279158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8" name="Gerade Verbindung 767"/>
          <p:cNvCxnSpPr/>
          <p:nvPr/>
        </p:nvCxnSpPr>
        <p:spPr bwMode="auto">
          <a:xfrm>
            <a:off x="928065" y="322364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9" name="Gerade Verbindung 768"/>
          <p:cNvCxnSpPr/>
          <p:nvPr/>
        </p:nvCxnSpPr>
        <p:spPr bwMode="auto">
          <a:xfrm>
            <a:off x="928065" y="235952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0" name="Gerade Verbindung 769"/>
          <p:cNvCxnSpPr/>
          <p:nvPr/>
        </p:nvCxnSpPr>
        <p:spPr bwMode="auto">
          <a:xfrm>
            <a:off x="928065" y="106334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1" name="Text Box 4"/>
          <p:cNvSpPr txBox="1">
            <a:spLocks noChangeArrowheads="1"/>
          </p:cNvSpPr>
          <p:nvPr/>
        </p:nvSpPr>
        <p:spPr bwMode="auto">
          <a:xfrm>
            <a:off x="279975" y="394374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+5,0</a:t>
            </a:r>
          </a:p>
        </p:txBody>
      </p:sp>
      <p:sp>
        <p:nvSpPr>
          <p:cNvPr id="772" name="Text Box 4"/>
          <p:cNvSpPr txBox="1">
            <a:spLocks noChangeArrowheads="1"/>
          </p:cNvSpPr>
          <p:nvPr/>
        </p:nvSpPr>
        <p:spPr bwMode="auto">
          <a:xfrm>
            <a:off x="279975" y="351168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+2,5</a:t>
            </a:r>
          </a:p>
        </p:txBody>
      </p:sp>
      <p:sp>
        <p:nvSpPr>
          <p:cNvPr id="773" name="Text Box 4"/>
          <p:cNvSpPr txBox="1">
            <a:spLocks noChangeArrowheads="1"/>
          </p:cNvSpPr>
          <p:nvPr/>
        </p:nvSpPr>
        <p:spPr bwMode="auto">
          <a:xfrm>
            <a:off x="279975" y="307962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774" name="Text Box 4"/>
          <p:cNvSpPr txBox="1">
            <a:spLocks noChangeArrowheads="1"/>
          </p:cNvSpPr>
          <p:nvPr/>
        </p:nvSpPr>
        <p:spPr bwMode="auto">
          <a:xfrm>
            <a:off x="279975" y="221550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-5,0</a:t>
            </a:r>
          </a:p>
        </p:txBody>
      </p:sp>
      <p:sp>
        <p:nvSpPr>
          <p:cNvPr id="775" name="Text Box 4"/>
          <p:cNvSpPr txBox="1">
            <a:spLocks noChangeArrowheads="1"/>
          </p:cNvSpPr>
          <p:nvPr/>
        </p:nvSpPr>
        <p:spPr bwMode="auto">
          <a:xfrm>
            <a:off x="279975" y="264756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-2,5</a:t>
            </a:r>
          </a:p>
        </p:txBody>
      </p:sp>
      <p:sp>
        <p:nvSpPr>
          <p:cNvPr id="776" name="Text Box 4"/>
          <p:cNvSpPr txBox="1">
            <a:spLocks noChangeArrowheads="1"/>
          </p:cNvSpPr>
          <p:nvPr/>
        </p:nvSpPr>
        <p:spPr bwMode="auto">
          <a:xfrm>
            <a:off x="279975" y="91932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-12,5</a:t>
            </a:r>
          </a:p>
        </p:txBody>
      </p:sp>
      <p:sp>
        <p:nvSpPr>
          <p:cNvPr id="777" name="Text Box 4"/>
          <p:cNvSpPr txBox="1">
            <a:spLocks noChangeArrowheads="1"/>
          </p:cNvSpPr>
          <p:nvPr/>
        </p:nvSpPr>
        <p:spPr bwMode="auto">
          <a:xfrm>
            <a:off x="279975" y="135138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-10,0</a:t>
            </a:r>
          </a:p>
        </p:txBody>
      </p:sp>
      <p:sp>
        <p:nvSpPr>
          <p:cNvPr id="778" name="Text Box 4"/>
          <p:cNvSpPr txBox="1">
            <a:spLocks noChangeArrowheads="1"/>
          </p:cNvSpPr>
          <p:nvPr/>
        </p:nvSpPr>
        <p:spPr bwMode="auto">
          <a:xfrm>
            <a:off x="279975" y="178344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-7,5</a:t>
            </a:r>
          </a:p>
        </p:txBody>
      </p:sp>
      <p:sp>
        <p:nvSpPr>
          <p:cNvPr id="779" name="Text Box 4"/>
          <p:cNvSpPr txBox="1">
            <a:spLocks noChangeArrowheads="1"/>
          </p:cNvSpPr>
          <p:nvPr/>
        </p:nvSpPr>
        <p:spPr bwMode="auto">
          <a:xfrm>
            <a:off x="279975" y="480786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+10,0</a:t>
            </a:r>
          </a:p>
        </p:txBody>
      </p:sp>
      <p:sp>
        <p:nvSpPr>
          <p:cNvPr id="780" name="Text Box 4"/>
          <p:cNvSpPr txBox="1">
            <a:spLocks noChangeArrowheads="1"/>
          </p:cNvSpPr>
          <p:nvPr/>
        </p:nvSpPr>
        <p:spPr bwMode="auto">
          <a:xfrm>
            <a:off x="279975" y="523992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+12,5</a:t>
            </a:r>
          </a:p>
        </p:txBody>
      </p:sp>
      <p:sp>
        <p:nvSpPr>
          <p:cNvPr id="781" name="Text Box 4"/>
          <p:cNvSpPr txBox="1">
            <a:spLocks noChangeArrowheads="1"/>
          </p:cNvSpPr>
          <p:nvPr/>
        </p:nvSpPr>
        <p:spPr bwMode="auto">
          <a:xfrm>
            <a:off x="279975" y="567198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+15,0</a:t>
            </a:r>
          </a:p>
        </p:txBody>
      </p:sp>
      <p:sp>
        <p:nvSpPr>
          <p:cNvPr id="782" name="Line 5"/>
          <p:cNvSpPr>
            <a:spLocks noChangeShapeType="1"/>
          </p:cNvSpPr>
          <p:nvPr/>
        </p:nvSpPr>
        <p:spPr bwMode="auto">
          <a:xfrm flipH="1" flipV="1">
            <a:off x="7480975" y="919320"/>
            <a:ext cx="0" cy="48966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 w="med" len="lg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783" name="Gerade Verbindung 782"/>
          <p:cNvCxnSpPr/>
          <p:nvPr/>
        </p:nvCxnSpPr>
        <p:spPr bwMode="auto">
          <a:xfrm>
            <a:off x="7480975" y="401575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4" name="Gerade Verbindung 783"/>
          <p:cNvCxnSpPr/>
          <p:nvPr/>
        </p:nvCxnSpPr>
        <p:spPr bwMode="auto">
          <a:xfrm>
            <a:off x="7480975" y="214349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5" name="Gerade Verbindung 784"/>
          <p:cNvCxnSpPr/>
          <p:nvPr/>
        </p:nvCxnSpPr>
        <p:spPr bwMode="auto">
          <a:xfrm>
            <a:off x="7480975" y="300761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6" name="Gerade Verbindung 785"/>
          <p:cNvCxnSpPr/>
          <p:nvPr/>
        </p:nvCxnSpPr>
        <p:spPr bwMode="auto">
          <a:xfrm>
            <a:off x="7480975" y="487987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7" name="Gerade Verbindung 786"/>
          <p:cNvCxnSpPr/>
          <p:nvPr/>
        </p:nvCxnSpPr>
        <p:spPr bwMode="auto">
          <a:xfrm>
            <a:off x="7480975" y="127937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8" name="Gerade Verbindung 787"/>
          <p:cNvCxnSpPr/>
          <p:nvPr/>
        </p:nvCxnSpPr>
        <p:spPr bwMode="auto">
          <a:xfrm>
            <a:off x="7480975" y="5743990"/>
            <a:ext cx="7201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9" name="Text Box 4"/>
          <p:cNvSpPr txBox="1">
            <a:spLocks noChangeArrowheads="1"/>
          </p:cNvSpPr>
          <p:nvPr/>
        </p:nvSpPr>
        <p:spPr bwMode="auto">
          <a:xfrm>
            <a:off x="7480975" y="286359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100</a:t>
            </a:r>
          </a:p>
        </p:txBody>
      </p:sp>
      <p:sp>
        <p:nvSpPr>
          <p:cNvPr id="790" name="Text Box 4"/>
          <p:cNvSpPr txBox="1">
            <a:spLocks noChangeArrowheads="1"/>
          </p:cNvSpPr>
          <p:nvPr/>
        </p:nvSpPr>
        <p:spPr bwMode="auto">
          <a:xfrm>
            <a:off x="7480975" y="387173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1</a:t>
            </a:r>
          </a:p>
        </p:txBody>
      </p:sp>
      <p:sp>
        <p:nvSpPr>
          <p:cNvPr id="791" name="Text Box 4"/>
          <p:cNvSpPr txBox="1">
            <a:spLocks noChangeArrowheads="1"/>
          </p:cNvSpPr>
          <p:nvPr/>
        </p:nvSpPr>
        <p:spPr bwMode="auto">
          <a:xfrm>
            <a:off x="7480975" y="1135350"/>
            <a:ext cx="1224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1 000 000</a:t>
            </a:r>
          </a:p>
        </p:txBody>
      </p:sp>
      <p:sp>
        <p:nvSpPr>
          <p:cNvPr id="792" name="Text Box 4"/>
          <p:cNvSpPr txBox="1">
            <a:spLocks noChangeArrowheads="1"/>
          </p:cNvSpPr>
          <p:nvPr/>
        </p:nvSpPr>
        <p:spPr bwMode="auto">
          <a:xfrm>
            <a:off x="7480975" y="1999470"/>
            <a:ext cx="1008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10 000</a:t>
            </a:r>
          </a:p>
        </p:txBody>
      </p:sp>
      <p:sp>
        <p:nvSpPr>
          <p:cNvPr id="793" name="Text Box 4"/>
          <p:cNvSpPr txBox="1">
            <a:spLocks noChangeArrowheads="1"/>
          </p:cNvSpPr>
          <p:nvPr/>
        </p:nvSpPr>
        <p:spPr bwMode="auto">
          <a:xfrm>
            <a:off x="7480975" y="4735850"/>
            <a:ext cx="72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0,01</a:t>
            </a:r>
          </a:p>
        </p:txBody>
      </p:sp>
      <p:sp>
        <p:nvSpPr>
          <p:cNvPr id="794" name="Text Box 4"/>
          <p:cNvSpPr txBox="1">
            <a:spLocks noChangeArrowheads="1"/>
          </p:cNvSpPr>
          <p:nvPr/>
        </p:nvSpPr>
        <p:spPr bwMode="auto">
          <a:xfrm>
            <a:off x="7480975" y="5599970"/>
            <a:ext cx="1008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0,0001</a:t>
            </a:r>
          </a:p>
        </p:txBody>
      </p:sp>
      <p:sp>
        <p:nvSpPr>
          <p:cNvPr id="795" name="Text Box 4"/>
          <p:cNvSpPr txBox="1">
            <a:spLocks noChangeArrowheads="1"/>
          </p:cNvSpPr>
          <p:nvPr/>
        </p:nvSpPr>
        <p:spPr bwMode="auto">
          <a:xfrm>
            <a:off x="6338340" y="536785"/>
            <a:ext cx="24483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Sonnenleuchtkraft</a:t>
            </a:r>
          </a:p>
        </p:txBody>
      </p:sp>
      <p:sp>
        <p:nvSpPr>
          <p:cNvPr id="796" name="Ellipse 795"/>
          <p:cNvSpPr/>
          <p:nvPr/>
        </p:nvSpPr>
        <p:spPr bwMode="auto">
          <a:xfrm>
            <a:off x="3962009" y="3948113"/>
            <a:ext cx="124216" cy="12600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97" name="Ellipse 796"/>
          <p:cNvSpPr/>
          <p:nvPr/>
        </p:nvSpPr>
        <p:spPr bwMode="auto">
          <a:xfrm>
            <a:off x="1766227" y="3085584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98" name="Ellipse 797"/>
          <p:cNvSpPr/>
          <p:nvPr/>
        </p:nvSpPr>
        <p:spPr bwMode="auto">
          <a:xfrm>
            <a:off x="5585798" y="5654268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99" name="Ellipse 798"/>
          <p:cNvSpPr/>
          <p:nvPr/>
        </p:nvSpPr>
        <p:spPr bwMode="auto">
          <a:xfrm>
            <a:off x="3492939" y="4222312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0" name="Ellipse 799"/>
          <p:cNvSpPr/>
          <p:nvPr/>
        </p:nvSpPr>
        <p:spPr bwMode="auto">
          <a:xfrm>
            <a:off x="2405014" y="3125334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1" name="Ellipse 800"/>
          <p:cNvSpPr/>
          <p:nvPr/>
        </p:nvSpPr>
        <p:spPr bwMode="auto">
          <a:xfrm>
            <a:off x="6260282" y="5541100"/>
            <a:ext cx="54000" cy="540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2" name="Ellipse 801"/>
          <p:cNvSpPr/>
          <p:nvPr/>
        </p:nvSpPr>
        <p:spPr bwMode="auto">
          <a:xfrm>
            <a:off x="1243153" y="1465532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3" name="Ellipse 802"/>
          <p:cNvSpPr/>
          <p:nvPr/>
        </p:nvSpPr>
        <p:spPr bwMode="auto">
          <a:xfrm>
            <a:off x="2997498" y="3794253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4" name="Ellipse 803"/>
          <p:cNvSpPr/>
          <p:nvPr/>
        </p:nvSpPr>
        <p:spPr bwMode="auto">
          <a:xfrm>
            <a:off x="3931938" y="4170020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5" name="Ellipse 804"/>
          <p:cNvSpPr/>
          <p:nvPr/>
        </p:nvSpPr>
        <p:spPr bwMode="auto">
          <a:xfrm>
            <a:off x="5166321" y="511709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6" name="Ellipse 805"/>
          <p:cNvSpPr/>
          <p:nvPr/>
        </p:nvSpPr>
        <p:spPr bwMode="auto">
          <a:xfrm>
            <a:off x="1733548" y="1602843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7" name="Ellipse 806"/>
          <p:cNvSpPr/>
          <p:nvPr/>
        </p:nvSpPr>
        <p:spPr bwMode="auto">
          <a:xfrm>
            <a:off x="4203636" y="3991448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8" name="Ellipse 807"/>
          <p:cNvSpPr/>
          <p:nvPr/>
        </p:nvSpPr>
        <p:spPr bwMode="auto">
          <a:xfrm>
            <a:off x="5324757" y="4370185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9" name="Ellipse 808"/>
          <p:cNvSpPr/>
          <p:nvPr/>
        </p:nvSpPr>
        <p:spPr bwMode="auto">
          <a:xfrm>
            <a:off x="5839296" y="5002418"/>
            <a:ext cx="54000" cy="540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0" name="Ellipse 809"/>
          <p:cNvSpPr/>
          <p:nvPr/>
        </p:nvSpPr>
        <p:spPr bwMode="auto">
          <a:xfrm>
            <a:off x="4606515" y="405029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1" name="Ellipse 810"/>
          <p:cNvSpPr/>
          <p:nvPr/>
        </p:nvSpPr>
        <p:spPr bwMode="auto">
          <a:xfrm>
            <a:off x="2347864" y="385875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2" name="Ellipse 811"/>
          <p:cNvSpPr/>
          <p:nvPr/>
        </p:nvSpPr>
        <p:spPr bwMode="auto">
          <a:xfrm>
            <a:off x="1419223" y="1745718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3" name="Ellipse 812"/>
          <p:cNvSpPr/>
          <p:nvPr/>
        </p:nvSpPr>
        <p:spPr bwMode="auto">
          <a:xfrm>
            <a:off x="1614485" y="1845731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4" name="Ellipse 813"/>
          <p:cNvSpPr/>
          <p:nvPr/>
        </p:nvSpPr>
        <p:spPr bwMode="auto">
          <a:xfrm>
            <a:off x="1457323" y="2293405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5" name="Ellipse 814"/>
          <p:cNvSpPr/>
          <p:nvPr/>
        </p:nvSpPr>
        <p:spPr bwMode="auto">
          <a:xfrm>
            <a:off x="1685923" y="2093380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6" name="Ellipse 815"/>
          <p:cNvSpPr/>
          <p:nvPr/>
        </p:nvSpPr>
        <p:spPr bwMode="auto">
          <a:xfrm>
            <a:off x="1671635" y="2417231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7" name="Ellipse 816"/>
          <p:cNvSpPr/>
          <p:nvPr/>
        </p:nvSpPr>
        <p:spPr bwMode="auto">
          <a:xfrm>
            <a:off x="1547811" y="2036231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8" name="Ellipse 817"/>
          <p:cNvSpPr/>
          <p:nvPr/>
        </p:nvSpPr>
        <p:spPr bwMode="auto">
          <a:xfrm>
            <a:off x="1785936" y="2279118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9" name="Ellipse 818"/>
          <p:cNvSpPr/>
          <p:nvPr/>
        </p:nvSpPr>
        <p:spPr bwMode="auto">
          <a:xfrm>
            <a:off x="1609723" y="2612493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0" name="Ellipse 819"/>
          <p:cNvSpPr/>
          <p:nvPr/>
        </p:nvSpPr>
        <p:spPr bwMode="auto">
          <a:xfrm>
            <a:off x="1657348" y="2826805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1" name="Ellipse 820"/>
          <p:cNvSpPr/>
          <p:nvPr/>
        </p:nvSpPr>
        <p:spPr bwMode="auto">
          <a:xfrm>
            <a:off x="1814510" y="2579156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2" name="Ellipse 821"/>
          <p:cNvSpPr/>
          <p:nvPr/>
        </p:nvSpPr>
        <p:spPr bwMode="auto">
          <a:xfrm>
            <a:off x="2019252" y="3225346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3" name="Ellipse 822"/>
          <p:cNvSpPr/>
          <p:nvPr/>
        </p:nvSpPr>
        <p:spPr bwMode="auto">
          <a:xfrm>
            <a:off x="2095451" y="298245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4" name="Ellipse 823"/>
          <p:cNvSpPr/>
          <p:nvPr/>
        </p:nvSpPr>
        <p:spPr bwMode="auto">
          <a:xfrm>
            <a:off x="2171651" y="3220584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5" name="Ellipse 824"/>
          <p:cNvSpPr/>
          <p:nvPr/>
        </p:nvSpPr>
        <p:spPr bwMode="auto">
          <a:xfrm>
            <a:off x="2157364" y="361110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6" name="Ellipse 825"/>
          <p:cNvSpPr/>
          <p:nvPr/>
        </p:nvSpPr>
        <p:spPr bwMode="auto">
          <a:xfrm>
            <a:off x="1962102" y="284910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7" name="Ellipse 826"/>
          <p:cNvSpPr/>
          <p:nvPr/>
        </p:nvSpPr>
        <p:spPr bwMode="auto">
          <a:xfrm>
            <a:off x="2195464" y="336345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8" name="Ellipse 827"/>
          <p:cNvSpPr/>
          <p:nvPr/>
        </p:nvSpPr>
        <p:spPr bwMode="auto">
          <a:xfrm>
            <a:off x="2004964" y="302055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9" name="Ellipse 828"/>
          <p:cNvSpPr/>
          <p:nvPr/>
        </p:nvSpPr>
        <p:spPr bwMode="auto">
          <a:xfrm>
            <a:off x="2147839" y="2806247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0" name="Ellipse 829"/>
          <p:cNvSpPr/>
          <p:nvPr/>
        </p:nvSpPr>
        <p:spPr bwMode="auto">
          <a:xfrm>
            <a:off x="2271664" y="3406321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1" name="Ellipse 830"/>
          <p:cNvSpPr/>
          <p:nvPr/>
        </p:nvSpPr>
        <p:spPr bwMode="auto">
          <a:xfrm>
            <a:off x="2328814" y="3587296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2" name="Ellipse 831"/>
          <p:cNvSpPr/>
          <p:nvPr/>
        </p:nvSpPr>
        <p:spPr bwMode="auto">
          <a:xfrm>
            <a:off x="2309764" y="3187246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3" name="Ellipse 832"/>
          <p:cNvSpPr/>
          <p:nvPr/>
        </p:nvSpPr>
        <p:spPr bwMode="auto">
          <a:xfrm>
            <a:off x="2204989" y="303960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4" name="Ellipse 833"/>
          <p:cNvSpPr/>
          <p:nvPr/>
        </p:nvSpPr>
        <p:spPr bwMode="auto">
          <a:xfrm>
            <a:off x="2076401" y="3411084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5" name="Ellipse 834"/>
          <p:cNvSpPr/>
          <p:nvPr/>
        </p:nvSpPr>
        <p:spPr bwMode="auto">
          <a:xfrm>
            <a:off x="2290714" y="3296784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6" name="Ellipse 835"/>
          <p:cNvSpPr/>
          <p:nvPr/>
        </p:nvSpPr>
        <p:spPr bwMode="auto">
          <a:xfrm>
            <a:off x="2290714" y="2449059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7" name="Ellipse 836"/>
          <p:cNvSpPr/>
          <p:nvPr/>
        </p:nvSpPr>
        <p:spPr bwMode="auto">
          <a:xfrm>
            <a:off x="2214514" y="3530146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8" name="Ellipse 837"/>
          <p:cNvSpPr/>
          <p:nvPr/>
        </p:nvSpPr>
        <p:spPr bwMode="auto">
          <a:xfrm>
            <a:off x="2597448" y="3379915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39" name="Ellipse 838"/>
          <p:cNvSpPr/>
          <p:nvPr/>
        </p:nvSpPr>
        <p:spPr bwMode="auto">
          <a:xfrm>
            <a:off x="2659360" y="3598990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0" name="Ellipse 839"/>
          <p:cNvSpPr/>
          <p:nvPr/>
        </p:nvSpPr>
        <p:spPr bwMode="auto">
          <a:xfrm>
            <a:off x="2687935" y="3803778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1" name="Ellipse 840"/>
          <p:cNvSpPr/>
          <p:nvPr/>
        </p:nvSpPr>
        <p:spPr bwMode="auto">
          <a:xfrm>
            <a:off x="2840335" y="3637091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2" name="Ellipse 841"/>
          <p:cNvSpPr/>
          <p:nvPr/>
        </p:nvSpPr>
        <p:spPr bwMode="auto">
          <a:xfrm>
            <a:off x="2821285" y="3789490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3" name="Ellipse 842"/>
          <p:cNvSpPr/>
          <p:nvPr/>
        </p:nvSpPr>
        <p:spPr bwMode="auto">
          <a:xfrm>
            <a:off x="2973685" y="3941890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4" name="Ellipse 843"/>
          <p:cNvSpPr/>
          <p:nvPr/>
        </p:nvSpPr>
        <p:spPr bwMode="auto">
          <a:xfrm>
            <a:off x="2973685" y="3675190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5" name="Ellipse 844"/>
          <p:cNvSpPr/>
          <p:nvPr/>
        </p:nvSpPr>
        <p:spPr bwMode="auto">
          <a:xfrm>
            <a:off x="2921297" y="3841877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6" name="Ellipse 845"/>
          <p:cNvSpPr/>
          <p:nvPr/>
        </p:nvSpPr>
        <p:spPr bwMode="auto">
          <a:xfrm>
            <a:off x="2783185" y="3922840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7" name="Ellipse 846"/>
          <p:cNvSpPr/>
          <p:nvPr/>
        </p:nvSpPr>
        <p:spPr bwMode="auto">
          <a:xfrm>
            <a:off x="2678410" y="3494215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8" name="Ellipse 847"/>
          <p:cNvSpPr/>
          <p:nvPr/>
        </p:nvSpPr>
        <p:spPr bwMode="auto">
          <a:xfrm>
            <a:off x="2540297" y="3498977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9" name="Ellipse 848"/>
          <p:cNvSpPr/>
          <p:nvPr/>
        </p:nvSpPr>
        <p:spPr bwMode="auto">
          <a:xfrm>
            <a:off x="2578398" y="3846640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0" name="Ellipse 849"/>
          <p:cNvSpPr/>
          <p:nvPr/>
        </p:nvSpPr>
        <p:spPr bwMode="auto">
          <a:xfrm>
            <a:off x="2930822" y="4041903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1" name="Ellipse 850"/>
          <p:cNvSpPr/>
          <p:nvPr/>
        </p:nvSpPr>
        <p:spPr bwMode="auto">
          <a:xfrm>
            <a:off x="3078460" y="3932365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2" name="Ellipse 851"/>
          <p:cNvSpPr/>
          <p:nvPr/>
        </p:nvSpPr>
        <p:spPr bwMode="auto">
          <a:xfrm>
            <a:off x="3040360" y="4084765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3" name="Ellipse 852"/>
          <p:cNvSpPr/>
          <p:nvPr/>
        </p:nvSpPr>
        <p:spPr bwMode="auto">
          <a:xfrm>
            <a:off x="3016547" y="3718053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4" name="Ellipse 853"/>
          <p:cNvSpPr/>
          <p:nvPr/>
        </p:nvSpPr>
        <p:spPr bwMode="auto">
          <a:xfrm>
            <a:off x="2783185" y="3413252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5" name="Ellipse 854"/>
          <p:cNvSpPr/>
          <p:nvPr/>
        </p:nvSpPr>
        <p:spPr bwMode="auto">
          <a:xfrm>
            <a:off x="2583160" y="3665665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6" name="Ellipse 855"/>
          <p:cNvSpPr/>
          <p:nvPr/>
        </p:nvSpPr>
        <p:spPr bwMode="auto">
          <a:xfrm>
            <a:off x="2621260" y="3946652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7" name="Ellipse 856"/>
          <p:cNvSpPr/>
          <p:nvPr/>
        </p:nvSpPr>
        <p:spPr bwMode="auto">
          <a:xfrm>
            <a:off x="2787948" y="4051428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8" name="Ellipse 857"/>
          <p:cNvSpPr/>
          <p:nvPr/>
        </p:nvSpPr>
        <p:spPr bwMode="auto">
          <a:xfrm>
            <a:off x="3321489" y="3988949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59" name="Ellipse 858"/>
          <p:cNvSpPr/>
          <p:nvPr/>
        </p:nvSpPr>
        <p:spPr bwMode="auto">
          <a:xfrm>
            <a:off x="3488177" y="3979425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0" name="Ellipse 859"/>
          <p:cNvSpPr/>
          <p:nvPr/>
        </p:nvSpPr>
        <p:spPr bwMode="auto">
          <a:xfrm>
            <a:off x="3597714" y="4122300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1" name="Ellipse 860"/>
          <p:cNvSpPr/>
          <p:nvPr/>
        </p:nvSpPr>
        <p:spPr bwMode="auto">
          <a:xfrm>
            <a:off x="3231001" y="4174688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2" name="Ellipse 861"/>
          <p:cNvSpPr/>
          <p:nvPr/>
        </p:nvSpPr>
        <p:spPr bwMode="auto">
          <a:xfrm>
            <a:off x="3678677" y="4279462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3" name="Ellipse 862"/>
          <p:cNvSpPr/>
          <p:nvPr/>
        </p:nvSpPr>
        <p:spPr bwMode="auto">
          <a:xfrm>
            <a:off x="3359589" y="4265174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4" name="Ellipse 863"/>
          <p:cNvSpPr/>
          <p:nvPr/>
        </p:nvSpPr>
        <p:spPr bwMode="auto">
          <a:xfrm>
            <a:off x="3245289" y="3803211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5" name="Ellipse 864"/>
          <p:cNvSpPr/>
          <p:nvPr/>
        </p:nvSpPr>
        <p:spPr bwMode="auto">
          <a:xfrm>
            <a:off x="3235764" y="3979424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6" name="Ellipse 865"/>
          <p:cNvSpPr/>
          <p:nvPr/>
        </p:nvSpPr>
        <p:spPr bwMode="auto">
          <a:xfrm>
            <a:off x="3388164" y="4131824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7" name="Ellipse 866"/>
          <p:cNvSpPr/>
          <p:nvPr/>
        </p:nvSpPr>
        <p:spPr bwMode="auto">
          <a:xfrm>
            <a:off x="3545327" y="4369949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8" name="Ellipse 867"/>
          <p:cNvSpPr/>
          <p:nvPr/>
        </p:nvSpPr>
        <p:spPr bwMode="auto">
          <a:xfrm>
            <a:off x="3697727" y="4346136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69" name="Ellipse 868"/>
          <p:cNvSpPr/>
          <p:nvPr/>
        </p:nvSpPr>
        <p:spPr bwMode="auto">
          <a:xfrm>
            <a:off x="3688202" y="3879412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0" name="Ellipse 869"/>
          <p:cNvSpPr/>
          <p:nvPr/>
        </p:nvSpPr>
        <p:spPr bwMode="auto">
          <a:xfrm>
            <a:off x="3707251" y="4046099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1" name="Ellipse 870"/>
          <p:cNvSpPr/>
          <p:nvPr/>
        </p:nvSpPr>
        <p:spPr bwMode="auto">
          <a:xfrm>
            <a:off x="3402452" y="3836549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2" name="Ellipse 871"/>
          <p:cNvSpPr/>
          <p:nvPr/>
        </p:nvSpPr>
        <p:spPr bwMode="auto">
          <a:xfrm>
            <a:off x="3903363" y="3879507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3" name="Ellipse 872"/>
          <p:cNvSpPr/>
          <p:nvPr/>
        </p:nvSpPr>
        <p:spPr bwMode="auto">
          <a:xfrm>
            <a:off x="4117675" y="4246219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4" name="Ellipse 873"/>
          <p:cNvSpPr/>
          <p:nvPr/>
        </p:nvSpPr>
        <p:spPr bwMode="auto">
          <a:xfrm>
            <a:off x="4270075" y="4146207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5" name="Ellipse 874"/>
          <p:cNvSpPr/>
          <p:nvPr/>
        </p:nvSpPr>
        <p:spPr bwMode="auto">
          <a:xfrm>
            <a:off x="4146251" y="4474819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6" name="Ellipse 875"/>
          <p:cNvSpPr/>
          <p:nvPr/>
        </p:nvSpPr>
        <p:spPr bwMode="auto">
          <a:xfrm>
            <a:off x="3879550" y="4384332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7" name="Ellipse 876"/>
          <p:cNvSpPr/>
          <p:nvPr/>
        </p:nvSpPr>
        <p:spPr bwMode="auto">
          <a:xfrm>
            <a:off x="4208163" y="4403382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8" name="Ellipse 877"/>
          <p:cNvSpPr/>
          <p:nvPr/>
        </p:nvSpPr>
        <p:spPr bwMode="auto">
          <a:xfrm>
            <a:off x="4374851" y="4365282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9" name="Ellipse 878"/>
          <p:cNvSpPr/>
          <p:nvPr/>
        </p:nvSpPr>
        <p:spPr bwMode="auto">
          <a:xfrm>
            <a:off x="4417713" y="4224337"/>
            <a:ext cx="45719" cy="52069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0" name="Ellipse 879"/>
          <p:cNvSpPr/>
          <p:nvPr/>
        </p:nvSpPr>
        <p:spPr bwMode="auto">
          <a:xfrm>
            <a:off x="4251026" y="4484345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1" name="Ellipse 880"/>
          <p:cNvSpPr/>
          <p:nvPr/>
        </p:nvSpPr>
        <p:spPr bwMode="auto">
          <a:xfrm>
            <a:off x="4436763" y="4508157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2" name="Ellipse 881"/>
          <p:cNvSpPr/>
          <p:nvPr/>
        </p:nvSpPr>
        <p:spPr bwMode="auto">
          <a:xfrm>
            <a:off x="3979563" y="4417669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3" name="Ellipse 882"/>
          <p:cNvSpPr/>
          <p:nvPr/>
        </p:nvSpPr>
        <p:spPr bwMode="auto">
          <a:xfrm>
            <a:off x="4360563" y="4555782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4" name="Ellipse 883"/>
          <p:cNvSpPr/>
          <p:nvPr/>
        </p:nvSpPr>
        <p:spPr bwMode="auto">
          <a:xfrm>
            <a:off x="4284363" y="4270032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5" name="Ellipse 884"/>
          <p:cNvSpPr/>
          <p:nvPr/>
        </p:nvSpPr>
        <p:spPr bwMode="auto">
          <a:xfrm>
            <a:off x="4422475" y="4008095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6" name="Ellipse 885"/>
          <p:cNvSpPr/>
          <p:nvPr/>
        </p:nvSpPr>
        <p:spPr bwMode="auto">
          <a:xfrm>
            <a:off x="4637683" y="4712284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7" name="Ellipse 886"/>
          <p:cNvSpPr/>
          <p:nvPr/>
        </p:nvSpPr>
        <p:spPr bwMode="auto">
          <a:xfrm>
            <a:off x="4766271" y="477419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8" name="Ellipse 887"/>
          <p:cNvSpPr/>
          <p:nvPr/>
        </p:nvSpPr>
        <p:spPr bwMode="auto">
          <a:xfrm>
            <a:off x="4918671" y="4931359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9" name="Ellipse 888"/>
          <p:cNvSpPr/>
          <p:nvPr/>
        </p:nvSpPr>
        <p:spPr bwMode="auto">
          <a:xfrm>
            <a:off x="4780558" y="424079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0" name="Ellipse 889"/>
          <p:cNvSpPr/>
          <p:nvPr/>
        </p:nvSpPr>
        <p:spPr bwMode="auto">
          <a:xfrm>
            <a:off x="4651971" y="4350333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1" name="Ellipse 890"/>
          <p:cNvSpPr/>
          <p:nvPr/>
        </p:nvSpPr>
        <p:spPr bwMode="auto">
          <a:xfrm>
            <a:off x="4842471" y="456464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2" name="Ellipse 891"/>
          <p:cNvSpPr/>
          <p:nvPr/>
        </p:nvSpPr>
        <p:spPr bwMode="auto">
          <a:xfrm>
            <a:off x="4975821" y="4216984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3" name="Ellipse 892"/>
          <p:cNvSpPr/>
          <p:nvPr/>
        </p:nvSpPr>
        <p:spPr bwMode="auto">
          <a:xfrm>
            <a:off x="5052021" y="4683709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4" name="Ellipse 893"/>
          <p:cNvSpPr/>
          <p:nvPr/>
        </p:nvSpPr>
        <p:spPr bwMode="auto">
          <a:xfrm>
            <a:off x="5023446" y="4369383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5" name="Ellipse 894"/>
          <p:cNvSpPr/>
          <p:nvPr/>
        </p:nvSpPr>
        <p:spPr bwMode="auto">
          <a:xfrm>
            <a:off x="5400060" y="453984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6" name="Ellipse 895"/>
          <p:cNvSpPr/>
          <p:nvPr/>
        </p:nvSpPr>
        <p:spPr bwMode="auto">
          <a:xfrm>
            <a:off x="5666760" y="452079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7" name="Ellipse 896"/>
          <p:cNvSpPr/>
          <p:nvPr/>
        </p:nvSpPr>
        <p:spPr bwMode="auto">
          <a:xfrm>
            <a:off x="5590560" y="4697006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8" name="Ellipse 897"/>
          <p:cNvSpPr/>
          <p:nvPr/>
        </p:nvSpPr>
        <p:spPr bwMode="auto">
          <a:xfrm>
            <a:off x="5438160" y="4658906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9" name="Ellipse 898"/>
          <p:cNvSpPr/>
          <p:nvPr/>
        </p:nvSpPr>
        <p:spPr bwMode="auto">
          <a:xfrm>
            <a:off x="5704860" y="484464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0" name="Ellipse 899"/>
          <p:cNvSpPr/>
          <p:nvPr/>
        </p:nvSpPr>
        <p:spPr bwMode="auto">
          <a:xfrm>
            <a:off x="5628660" y="4944655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1" name="Ellipse 900"/>
          <p:cNvSpPr/>
          <p:nvPr/>
        </p:nvSpPr>
        <p:spPr bwMode="auto">
          <a:xfrm>
            <a:off x="5477157" y="4522585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2" name="Ellipse 901"/>
          <p:cNvSpPr/>
          <p:nvPr/>
        </p:nvSpPr>
        <p:spPr bwMode="auto">
          <a:xfrm>
            <a:off x="5400957" y="4822622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3" name="Ellipse 902"/>
          <p:cNvSpPr/>
          <p:nvPr/>
        </p:nvSpPr>
        <p:spPr bwMode="auto">
          <a:xfrm>
            <a:off x="5381907" y="501312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4" name="Ellipse 903"/>
          <p:cNvSpPr/>
          <p:nvPr/>
        </p:nvSpPr>
        <p:spPr bwMode="auto">
          <a:xfrm>
            <a:off x="5386670" y="516552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5" name="Ellipse 904"/>
          <p:cNvSpPr/>
          <p:nvPr/>
        </p:nvSpPr>
        <p:spPr bwMode="auto">
          <a:xfrm>
            <a:off x="5491445" y="4965498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6" name="Ellipse 905"/>
          <p:cNvSpPr/>
          <p:nvPr/>
        </p:nvSpPr>
        <p:spPr bwMode="auto">
          <a:xfrm>
            <a:off x="5534307" y="516552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7" name="Ellipse 906"/>
          <p:cNvSpPr/>
          <p:nvPr/>
        </p:nvSpPr>
        <p:spPr bwMode="auto">
          <a:xfrm>
            <a:off x="5448582" y="535602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8" name="Ellipse 907"/>
          <p:cNvSpPr/>
          <p:nvPr/>
        </p:nvSpPr>
        <p:spPr bwMode="auto">
          <a:xfrm>
            <a:off x="5586695" y="550842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9" name="Ellipse 908"/>
          <p:cNvSpPr/>
          <p:nvPr/>
        </p:nvSpPr>
        <p:spPr bwMode="auto">
          <a:xfrm>
            <a:off x="5686707" y="5317923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0" name="Ellipse 909"/>
          <p:cNvSpPr/>
          <p:nvPr/>
        </p:nvSpPr>
        <p:spPr bwMode="auto">
          <a:xfrm>
            <a:off x="5691470" y="5117898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1" name="Ellipse 910"/>
          <p:cNvSpPr/>
          <p:nvPr/>
        </p:nvSpPr>
        <p:spPr bwMode="auto">
          <a:xfrm>
            <a:off x="5958358" y="5235780"/>
            <a:ext cx="54000" cy="540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2" name="Ellipse 911"/>
          <p:cNvSpPr/>
          <p:nvPr/>
        </p:nvSpPr>
        <p:spPr bwMode="auto">
          <a:xfrm>
            <a:off x="6163146" y="5388180"/>
            <a:ext cx="54000" cy="540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3" name="Ellipse 912"/>
          <p:cNvSpPr/>
          <p:nvPr/>
        </p:nvSpPr>
        <p:spPr bwMode="auto">
          <a:xfrm>
            <a:off x="5929783" y="5635831"/>
            <a:ext cx="54000" cy="540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4" name="Ellipse 913"/>
          <p:cNvSpPr/>
          <p:nvPr/>
        </p:nvSpPr>
        <p:spPr bwMode="auto">
          <a:xfrm>
            <a:off x="5391432" y="5675111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5" name="Ellipse 914"/>
          <p:cNvSpPr/>
          <p:nvPr/>
        </p:nvSpPr>
        <p:spPr bwMode="auto">
          <a:xfrm>
            <a:off x="5581931" y="4222548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6" name="Ellipse 915"/>
          <p:cNvSpPr/>
          <p:nvPr/>
        </p:nvSpPr>
        <p:spPr bwMode="auto">
          <a:xfrm>
            <a:off x="5090121" y="4040771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7" name="Ellipse 916"/>
          <p:cNvSpPr/>
          <p:nvPr/>
        </p:nvSpPr>
        <p:spPr bwMode="auto">
          <a:xfrm>
            <a:off x="4856759" y="382169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8" name="Ellipse 917"/>
          <p:cNvSpPr/>
          <p:nvPr/>
        </p:nvSpPr>
        <p:spPr bwMode="auto">
          <a:xfrm>
            <a:off x="4732934" y="3626434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9" name="Ellipse 918"/>
          <p:cNvSpPr/>
          <p:nvPr/>
        </p:nvSpPr>
        <p:spPr bwMode="auto">
          <a:xfrm>
            <a:off x="4818659" y="4388434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0" name="Ellipse 919"/>
          <p:cNvSpPr/>
          <p:nvPr/>
        </p:nvSpPr>
        <p:spPr bwMode="auto">
          <a:xfrm>
            <a:off x="4994871" y="4507497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1" name="Ellipse 920"/>
          <p:cNvSpPr/>
          <p:nvPr/>
        </p:nvSpPr>
        <p:spPr bwMode="auto">
          <a:xfrm>
            <a:off x="5137746" y="4559884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2" name="Ellipse 921"/>
          <p:cNvSpPr/>
          <p:nvPr/>
        </p:nvSpPr>
        <p:spPr bwMode="auto">
          <a:xfrm>
            <a:off x="5118696" y="4864684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3" name="Ellipse 922"/>
          <p:cNvSpPr/>
          <p:nvPr/>
        </p:nvSpPr>
        <p:spPr bwMode="auto">
          <a:xfrm>
            <a:off x="4709121" y="4236034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4" name="Ellipse 923"/>
          <p:cNvSpPr/>
          <p:nvPr/>
        </p:nvSpPr>
        <p:spPr bwMode="auto">
          <a:xfrm>
            <a:off x="4904384" y="4321759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5" name="Ellipse 924"/>
          <p:cNvSpPr/>
          <p:nvPr/>
        </p:nvSpPr>
        <p:spPr bwMode="auto">
          <a:xfrm>
            <a:off x="4704359" y="456464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6" name="Ellipse 925"/>
          <p:cNvSpPr/>
          <p:nvPr/>
        </p:nvSpPr>
        <p:spPr bwMode="auto">
          <a:xfrm>
            <a:off x="5443818" y="4093960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7" name="Ellipse 926"/>
          <p:cNvSpPr/>
          <p:nvPr/>
        </p:nvSpPr>
        <p:spPr bwMode="auto">
          <a:xfrm>
            <a:off x="4008373" y="3486623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8" name="Ellipse 927"/>
          <p:cNvSpPr/>
          <p:nvPr/>
        </p:nvSpPr>
        <p:spPr bwMode="auto">
          <a:xfrm>
            <a:off x="4165536" y="3729510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29" name="Ellipse 928"/>
          <p:cNvSpPr/>
          <p:nvPr/>
        </p:nvSpPr>
        <p:spPr bwMode="auto">
          <a:xfrm>
            <a:off x="4370324" y="3658073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0" name="Ellipse 929"/>
          <p:cNvSpPr/>
          <p:nvPr/>
        </p:nvSpPr>
        <p:spPr bwMode="auto">
          <a:xfrm>
            <a:off x="4027424" y="4729635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1" name="Ellipse 930"/>
          <p:cNvSpPr/>
          <p:nvPr/>
        </p:nvSpPr>
        <p:spPr bwMode="auto">
          <a:xfrm>
            <a:off x="4232211" y="4643910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2" name="Ellipse 931"/>
          <p:cNvSpPr/>
          <p:nvPr/>
        </p:nvSpPr>
        <p:spPr bwMode="auto">
          <a:xfrm>
            <a:off x="4384611" y="4801073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3" name="Ellipse 932"/>
          <p:cNvSpPr/>
          <p:nvPr/>
        </p:nvSpPr>
        <p:spPr bwMode="auto">
          <a:xfrm>
            <a:off x="4084574" y="4124798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4" name="Ellipse 933"/>
          <p:cNvSpPr/>
          <p:nvPr/>
        </p:nvSpPr>
        <p:spPr bwMode="auto">
          <a:xfrm>
            <a:off x="4771034" y="4474159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5" name="Ellipse 934"/>
          <p:cNvSpPr/>
          <p:nvPr/>
        </p:nvSpPr>
        <p:spPr bwMode="auto">
          <a:xfrm>
            <a:off x="4932959" y="4669421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6" name="Ellipse 935"/>
          <p:cNvSpPr/>
          <p:nvPr/>
        </p:nvSpPr>
        <p:spPr bwMode="auto">
          <a:xfrm>
            <a:off x="3469127" y="3536511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7" name="Ellipse 936"/>
          <p:cNvSpPr/>
          <p:nvPr/>
        </p:nvSpPr>
        <p:spPr bwMode="auto">
          <a:xfrm>
            <a:off x="3273864" y="3550799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8" name="Ellipse 937"/>
          <p:cNvSpPr/>
          <p:nvPr/>
        </p:nvSpPr>
        <p:spPr bwMode="auto">
          <a:xfrm>
            <a:off x="3607240" y="3646049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39" name="Ellipse 938"/>
          <p:cNvSpPr/>
          <p:nvPr/>
        </p:nvSpPr>
        <p:spPr bwMode="auto">
          <a:xfrm>
            <a:off x="3307202" y="3265049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0" name="Ellipse 939"/>
          <p:cNvSpPr/>
          <p:nvPr/>
        </p:nvSpPr>
        <p:spPr bwMode="auto">
          <a:xfrm>
            <a:off x="2678411" y="2765553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1" name="Ellipse 940"/>
          <p:cNvSpPr/>
          <p:nvPr/>
        </p:nvSpPr>
        <p:spPr bwMode="auto">
          <a:xfrm>
            <a:off x="2697461" y="3179890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2" name="Ellipse 941"/>
          <p:cNvSpPr/>
          <p:nvPr/>
        </p:nvSpPr>
        <p:spPr bwMode="auto">
          <a:xfrm>
            <a:off x="2949873" y="3089403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3" name="Ellipse 942"/>
          <p:cNvSpPr/>
          <p:nvPr/>
        </p:nvSpPr>
        <p:spPr bwMode="auto">
          <a:xfrm>
            <a:off x="2949873" y="3498977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4" name="Ellipse 943"/>
          <p:cNvSpPr/>
          <p:nvPr/>
        </p:nvSpPr>
        <p:spPr bwMode="auto">
          <a:xfrm>
            <a:off x="2845099" y="2198816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5" name="Ellipse 944"/>
          <p:cNvSpPr/>
          <p:nvPr/>
        </p:nvSpPr>
        <p:spPr bwMode="auto">
          <a:xfrm>
            <a:off x="2133551" y="2120446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6" name="Ellipse 945"/>
          <p:cNvSpPr/>
          <p:nvPr/>
        </p:nvSpPr>
        <p:spPr bwMode="auto">
          <a:xfrm>
            <a:off x="1976389" y="2606222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7" name="Ellipse 946"/>
          <p:cNvSpPr/>
          <p:nvPr/>
        </p:nvSpPr>
        <p:spPr bwMode="auto">
          <a:xfrm>
            <a:off x="1957338" y="3430134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8" name="Ellipse 947"/>
          <p:cNvSpPr/>
          <p:nvPr/>
        </p:nvSpPr>
        <p:spPr bwMode="auto">
          <a:xfrm>
            <a:off x="2019251" y="3925434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49" name="Ellipse 948"/>
          <p:cNvSpPr/>
          <p:nvPr/>
        </p:nvSpPr>
        <p:spPr bwMode="auto">
          <a:xfrm>
            <a:off x="2390727" y="3482522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0" name="Ellipse 949"/>
          <p:cNvSpPr/>
          <p:nvPr/>
        </p:nvSpPr>
        <p:spPr bwMode="auto">
          <a:xfrm>
            <a:off x="1128710" y="2360080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1" name="Ellipse 950"/>
          <p:cNvSpPr/>
          <p:nvPr/>
        </p:nvSpPr>
        <p:spPr bwMode="auto">
          <a:xfrm>
            <a:off x="1228723" y="2112430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2" name="Ellipse 951"/>
          <p:cNvSpPr/>
          <p:nvPr/>
        </p:nvSpPr>
        <p:spPr bwMode="auto">
          <a:xfrm>
            <a:off x="1462085" y="1336142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3" name="Ellipse 952"/>
          <p:cNvSpPr/>
          <p:nvPr/>
        </p:nvSpPr>
        <p:spPr bwMode="auto">
          <a:xfrm>
            <a:off x="1709077" y="3633272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4" name="Ellipse 953"/>
          <p:cNvSpPr/>
          <p:nvPr/>
        </p:nvSpPr>
        <p:spPr bwMode="auto">
          <a:xfrm>
            <a:off x="1347785" y="2612492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5" name="Ellipse 954"/>
          <p:cNvSpPr/>
          <p:nvPr/>
        </p:nvSpPr>
        <p:spPr bwMode="auto">
          <a:xfrm>
            <a:off x="3316726" y="4469961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6" name="Ellipse 955"/>
          <p:cNvSpPr/>
          <p:nvPr/>
        </p:nvSpPr>
        <p:spPr bwMode="auto">
          <a:xfrm>
            <a:off x="3583426" y="3860361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7" name="Ellipse 956"/>
          <p:cNvSpPr/>
          <p:nvPr/>
        </p:nvSpPr>
        <p:spPr bwMode="auto">
          <a:xfrm>
            <a:off x="3578664" y="4022286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8" name="Ellipse 957"/>
          <p:cNvSpPr/>
          <p:nvPr/>
        </p:nvSpPr>
        <p:spPr bwMode="auto">
          <a:xfrm>
            <a:off x="4094099" y="3877148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59" name="Ellipse 958"/>
          <p:cNvSpPr/>
          <p:nvPr/>
        </p:nvSpPr>
        <p:spPr bwMode="auto">
          <a:xfrm>
            <a:off x="4289361" y="3948586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0" name="Ellipse 959"/>
          <p:cNvSpPr/>
          <p:nvPr/>
        </p:nvSpPr>
        <p:spPr bwMode="auto">
          <a:xfrm>
            <a:off x="4294124" y="4034311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1" name="Ellipse 960"/>
          <p:cNvSpPr/>
          <p:nvPr/>
        </p:nvSpPr>
        <p:spPr bwMode="auto">
          <a:xfrm>
            <a:off x="3903598" y="3781898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2" name="Ellipse 961"/>
          <p:cNvSpPr/>
          <p:nvPr/>
        </p:nvSpPr>
        <p:spPr bwMode="auto">
          <a:xfrm>
            <a:off x="2457402" y="3773034"/>
            <a:ext cx="54000" cy="54000"/>
          </a:xfrm>
          <a:prstGeom prst="ellipse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3" name="Ellipse 962"/>
          <p:cNvSpPr/>
          <p:nvPr/>
        </p:nvSpPr>
        <p:spPr bwMode="auto">
          <a:xfrm>
            <a:off x="2424065" y="3644446"/>
            <a:ext cx="54000" cy="54000"/>
          </a:xfrm>
          <a:prstGeom prst="ellipse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4" name="Ellipse 963"/>
          <p:cNvSpPr/>
          <p:nvPr/>
        </p:nvSpPr>
        <p:spPr bwMode="auto">
          <a:xfrm>
            <a:off x="2481215" y="3434897"/>
            <a:ext cx="54000" cy="54000"/>
          </a:xfrm>
          <a:prstGeom prst="ellipse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5" name="Ellipse 964"/>
          <p:cNvSpPr/>
          <p:nvPr/>
        </p:nvSpPr>
        <p:spPr bwMode="auto">
          <a:xfrm>
            <a:off x="2443115" y="3292022"/>
            <a:ext cx="54000" cy="54000"/>
          </a:xfrm>
          <a:prstGeom prst="ellipse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6" name="Ellipse 965"/>
          <p:cNvSpPr/>
          <p:nvPr/>
        </p:nvSpPr>
        <p:spPr bwMode="auto">
          <a:xfrm>
            <a:off x="3140513" y="3827023"/>
            <a:ext cx="54000" cy="5400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7" name="Ellipse 966"/>
          <p:cNvSpPr/>
          <p:nvPr/>
        </p:nvSpPr>
        <p:spPr bwMode="auto">
          <a:xfrm>
            <a:off x="3130988" y="4131823"/>
            <a:ext cx="54000" cy="5400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8" name="Ellipse 967"/>
          <p:cNvSpPr/>
          <p:nvPr/>
        </p:nvSpPr>
        <p:spPr bwMode="auto">
          <a:xfrm>
            <a:off x="3164326" y="3674623"/>
            <a:ext cx="54000" cy="5400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9" name="Ellipse 968"/>
          <p:cNvSpPr/>
          <p:nvPr/>
        </p:nvSpPr>
        <p:spPr bwMode="auto">
          <a:xfrm>
            <a:off x="3169088" y="4027048"/>
            <a:ext cx="54000" cy="5400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0" name="Ellipse 969"/>
          <p:cNvSpPr/>
          <p:nvPr/>
        </p:nvSpPr>
        <p:spPr bwMode="auto">
          <a:xfrm>
            <a:off x="3107176" y="3369823"/>
            <a:ext cx="54000" cy="5400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1" name="Ellipse 970"/>
          <p:cNvSpPr/>
          <p:nvPr/>
        </p:nvSpPr>
        <p:spPr bwMode="auto">
          <a:xfrm>
            <a:off x="3774776" y="4422432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2" name="Ellipse 971"/>
          <p:cNvSpPr/>
          <p:nvPr/>
        </p:nvSpPr>
        <p:spPr bwMode="auto">
          <a:xfrm>
            <a:off x="3827163" y="3989044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3" name="Ellipse 972"/>
          <p:cNvSpPr/>
          <p:nvPr/>
        </p:nvSpPr>
        <p:spPr bwMode="auto">
          <a:xfrm>
            <a:off x="3774776" y="4155732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4" name="Ellipse 973"/>
          <p:cNvSpPr/>
          <p:nvPr/>
        </p:nvSpPr>
        <p:spPr bwMode="auto">
          <a:xfrm>
            <a:off x="3774776" y="3508032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5" name="Ellipse 974"/>
          <p:cNvSpPr/>
          <p:nvPr/>
        </p:nvSpPr>
        <p:spPr bwMode="auto">
          <a:xfrm>
            <a:off x="4549365" y="4269371"/>
            <a:ext cx="54000" cy="54000"/>
          </a:xfrm>
          <a:prstGeom prst="ellipse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6" name="Ellipse 975"/>
          <p:cNvSpPr/>
          <p:nvPr/>
        </p:nvSpPr>
        <p:spPr bwMode="auto">
          <a:xfrm>
            <a:off x="4563652" y="4583696"/>
            <a:ext cx="54000" cy="54000"/>
          </a:xfrm>
          <a:prstGeom prst="ellipse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7" name="Ellipse 976"/>
          <p:cNvSpPr/>
          <p:nvPr/>
        </p:nvSpPr>
        <p:spPr bwMode="auto">
          <a:xfrm>
            <a:off x="4592228" y="4836109"/>
            <a:ext cx="54000" cy="54000"/>
          </a:xfrm>
          <a:prstGeom prst="ellipse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8" name="Ellipse 977"/>
          <p:cNvSpPr/>
          <p:nvPr/>
        </p:nvSpPr>
        <p:spPr bwMode="auto">
          <a:xfrm>
            <a:off x="4539840" y="3759784"/>
            <a:ext cx="54000" cy="54000"/>
          </a:xfrm>
          <a:prstGeom prst="ellipse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79" name="Ellipse 978"/>
          <p:cNvSpPr/>
          <p:nvPr/>
        </p:nvSpPr>
        <p:spPr bwMode="auto">
          <a:xfrm>
            <a:off x="5242520" y="4945647"/>
            <a:ext cx="54000" cy="54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0" name="Ellipse 979"/>
          <p:cNvSpPr/>
          <p:nvPr/>
        </p:nvSpPr>
        <p:spPr bwMode="auto">
          <a:xfrm>
            <a:off x="5271096" y="4669422"/>
            <a:ext cx="54000" cy="54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1" name="Ellipse 980"/>
          <p:cNvSpPr/>
          <p:nvPr/>
        </p:nvSpPr>
        <p:spPr bwMode="auto">
          <a:xfrm>
            <a:off x="5275858" y="4121735"/>
            <a:ext cx="54000" cy="54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2" name="Ellipse 981"/>
          <p:cNvSpPr/>
          <p:nvPr/>
        </p:nvSpPr>
        <p:spPr bwMode="auto">
          <a:xfrm>
            <a:off x="5213946" y="4302709"/>
            <a:ext cx="54000" cy="54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3" name="Ellipse 982"/>
          <p:cNvSpPr/>
          <p:nvPr/>
        </p:nvSpPr>
        <p:spPr bwMode="auto">
          <a:xfrm>
            <a:off x="1490661" y="5360455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4" name="Ellipse 983"/>
          <p:cNvSpPr/>
          <p:nvPr/>
        </p:nvSpPr>
        <p:spPr bwMode="auto">
          <a:xfrm>
            <a:off x="1523998" y="5060416"/>
            <a:ext cx="54000" cy="54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5" name="Ellipse 984"/>
          <p:cNvSpPr/>
          <p:nvPr/>
        </p:nvSpPr>
        <p:spPr bwMode="auto">
          <a:xfrm>
            <a:off x="2066876" y="5616122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6" name="Ellipse 985"/>
          <p:cNvSpPr/>
          <p:nvPr/>
        </p:nvSpPr>
        <p:spPr bwMode="auto">
          <a:xfrm>
            <a:off x="2526010" y="5451602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7" name="Ellipse 986"/>
          <p:cNvSpPr/>
          <p:nvPr/>
        </p:nvSpPr>
        <p:spPr bwMode="auto">
          <a:xfrm>
            <a:off x="3116560" y="5318252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8" name="Ellipse 987"/>
          <p:cNvSpPr/>
          <p:nvPr/>
        </p:nvSpPr>
        <p:spPr bwMode="auto">
          <a:xfrm>
            <a:off x="2721272" y="5132515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89" name="Ellipse 988"/>
          <p:cNvSpPr/>
          <p:nvPr/>
        </p:nvSpPr>
        <p:spPr bwMode="auto">
          <a:xfrm>
            <a:off x="2802235" y="4708652"/>
            <a:ext cx="54000" cy="5400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0" name="Ellipse 989"/>
          <p:cNvSpPr/>
          <p:nvPr/>
        </p:nvSpPr>
        <p:spPr bwMode="auto">
          <a:xfrm>
            <a:off x="3478651" y="5355786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1" name="Ellipse 990"/>
          <p:cNvSpPr/>
          <p:nvPr/>
        </p:nvSpPr>
        <p:spPr bwMode="auto">
          <a:xfrm>
            <a:off x="2281188" y="4844597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2" name="Ellipse 991"/>
          <p:cNvSpPr/>
          <p:nvPr/>
        </p:nvSpPr>
        <p:spPr bwMode="auto">
          <a:xfrm>
            <a:off x="1871613" y="4649334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3" name="Ellipse 992"/>
          <p:cNvSpPr/>
          <p:nvPr/>
        </p:nvSpPr>
        <p:spPr bwMode="auto">
          <a:xfrm>
            <a:off x="2138314" y="5163685"/>
            <a:ext cx="54000" cy="540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4" name="Ellipse 993"/>
          <p:cNvSpPr/>
          <p:nvPr/>
        </p:nvSpPr>
        <p:spPr bwMode="auto">
          <a:xfrm>
            <a:off x="3302439" y="4984311"/>
            <a:ext cx="54000" cy="54000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5" name="Ellipse 994"/>
          <p:cNvSpPr/>
          <p:nvPr/>
        </p:nvSpPr>
        <p:spPr bwMode="auto">
          <a:xfrm>
            <a:off x="3994085" y="2324573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6" name="Ellipse 995"/>
          <p:cNvSpPr/>
          <p:nvPr/>
        </p:nvSpPr>
        <p:spPr bwMode="auto">
          <a:xfrm>
            <a:off x="4113148" y="1929285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7" name="Ellipse 996"/>
          <p:cNvSpPr/>
          <p:nvPr/>
        </p:nvSpPr>
        <p:spPr bwMode="auto">
          <a:xfrm>
            <a:off x="4651972" y="1507121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8" name="Ellipse 997"/>
          <p:cNvSpPr/>
          <p:nvPr/>
        </p:nvSpPr>
        <p:spPr bwMode="auto">
          <a:xfrm>
            <a:off x="4937722" y="104039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99" name="Ellipse 998"/>
          <p:cNvSpPr/>
          <p:nvPr/>
        </p:nvSpPr>
        <p:spPr bwMode="auto">
          <a:xfrm>
            <a:off x="5510493" y="1326947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0" name="Ellipse 999"/>
          <p:cNvSpPr/>
          <p:nvPr/>
        </p:nvSpPr>
        <p:spPr bwMode="auto">
          <a:xfrm>
            <a:off x="5881968" y="1617459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1" name="Ellipse 1000"/>
          <p:cNvSpPr/>
          <p:nvPr/>
        </p:nvSpPr>
        <p:spPr bwMode="auto">
          <a:xfrm>
            <a:off x="5924830" y="2879521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2" name="Ellipse 1001"/>
          <p:cNvSpPr/>
          <p:nvPr/>
        </p:nvSpPr>
        <p:spPr bwMode="auto">
          <a:xfrm>
            <a:off x="5853393" y="3351009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3" name="Ellipse 1002"/>
          <p:cNvSpPr/>
          <p:nvPr/>
        </p:nvSpPr>
        <p:spPr bwMode="auto">
          <a:xfrm>
            <a:off x="4498911" y="2072160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4" name="Ellipse 1003"/>
          <p:cNvSpPr/>
          <p:nvPr/>
        </p:nvSpPr>
        <p:spPr bwMode="auto">
          <a:xfrm>
            <a:off x="4541773" y="2515073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5" name="Ellipse 1004"/>
          <p:cNvSpPr/>
          <p:nvPr/>
        </p:nvSpPr>
        <p:spPr bwMode="auto">
          <a:xfrm>
            <a:off x="5381905" y="1917497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6" name="Ellipse 1005"/>
          <p:cNvSpPr/>
          <p:nvPr/>
        </p:nvSpPr>
        <p:spPr bwMode="auto">
          <a:xfrm>
            <a:off x="5481918" y="2246109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7" name="Ellipse 1006"/>
          <p:cNvSpPr/>
          <p:nvPr/>
        </p:nvSpPr>
        <p:spPr bwMode="auto">
          <a:xfrm>
            <a:off x="5758143" y="2112760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8" name="Ellipse 1007"/>
          <p:cNvSpPr/>
          <p:nvPr/>
        </p:nvSpPr>
        <p:spPr bwMode="auto">
          <a:xfrm>
            <a:off x="4875809" y="1921459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09" name="Ellipse 1008"/>
          <p:cNvSpPr/>
          <p:nvPr/>
        </p:nvSpPr>
        <p:spPr bwMode="auto">
          <a:xfrm>
            <a:off x="5061547" y="2259596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0" name="Ellipse 1009"/>
          <p:cNvSpPr/>
          <p:nvPr/>
        </p:nvSpPr>
        <p:spPr bwMode="auto">
          <a:xfrm>
            <a:off x="5094884" y="1430921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1" name="Ellipse 1010"/>
          <p:cNvSpPr/>
          <p:nvPr/>
        </p:nvSpPr>
        <p:spPr bwMode="auto">
          <a:xfrm>
            <a:off x="4184585" y="2748436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2" name="Ellipse 1011"/>
          <p:cNvSpPr/>
          <p:nvPr/>
        </p:nvSpPr>
        <p:spPr bwMode="auto">
          <a:xfrm>
            <a:off x="4398897" y="3086573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3" name="Ellipse 1012"/>
          <p:cNvSpPr/>
          <p:nvPr/>
        </p:nvSpPr>
        <p:spPr bwMode="auto">
          <a:xfrm>
            <a:off x="4027423" y="3024661"/>
            <a:ext cx="54000" cy="54000"/>
          </a:xfrm>
          <a:prstGeom prst="ellipse">
            <a:avLst/>
          </a:prstGeom>
          <a:solidFill>
            <a:srgbClr val="FFFF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4" name="Ellipse 1013"/>
          <p:cNvSpPr/>
          <p:nvPr/>
        </p:nvSpPr>
        <p:spPr bwMode="auto">
          <a:xfrm>
            <a:off x="4913909" y="2550109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5" name="Ellipse 1014"/>
          <p:cNvSpPr/>
          <p:nvPr/>
        </p:nvSpPr>
        <p:spPr bwMode="auto">
          <a:xfrm>
            <a:off x="4742459" y="3274009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6" name="Ellipse 1015"/>
          <p:cNvSpPr/>
          <p:nvPr/>
        </p:nvSpPr>
        <p:spPr bwMode="auto">
          <a:xfrm>
            <a:off x="5080596" y="2954922"/>
            <a:ext cx="54000" cy="54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7" name="Ellipse 1016"/>
          <p:cNvSpPr/>
          <p:nvPr/>
        </p:nvSpPr>
        <p:spPr bwMode="auto">
          <a:xfrm>
            <a:off x="5520018" y="2755697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8" name="Ellipse 1017"/>
          <p:cNvSpPr/>
          <p:nvPr/>
        </p:nvSpPr>
        <p:spPr bwMode="auto">
          <a:xfrm>
            <a:off x="5410480" y="3360534"/>
            <a:ext cx="54000" cy="54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19" name="Freihandform 1018"/>
          <p:cNvSpPr/>
          <p:nvPr/>
        </p:nvSpPr>
        <p:spPr bwMode="auto">
          <a:xfrm>
            <a:off x="1341327" y="1414793"/>
            <a:ext cx="4526733" cy="3902043"/>
          </a:xfrm>
          <a:custGeom>
            <a:avLst/>
            <a:gdLst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526733 w 4526733"/>
              <a:gd name="connsiteY6" fmla="*/ 3902043 h 3902043"/>
              <a:gd name="connsiteX7" fmla="*/ 4526733 w 4526733"/>
              <a:gd name="connsiteY7" fmla="*/ 3902043 h 390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6733" h="3902043">
                <a:moveTo>
                  <a:pt x="0" y="0"/>
                </a:moveTo>
                <a:cubicBezTo>
                  <a:pt x="95061" y="373455"/>
                  <a:pt x="190123" y="746910"/>
                  <a:pt x="380246" y="1086415"/>
                </a:cubicBezTo>
                <a:cubicBezTo>
                  <a:pt x="570369" y="1425920"/>
                  <a:pt x="860080" y="1797112"/>
                  <a:pt x="1140737" y="2037029"/>
                </a:cubicBezTo>
                <a:cubicBezTo>
                  <a:pt x="1421395" y="2276946"/>
                  <a:pt x="1720159" y="2375025"/>
                  <a:pt x="2064191" y="2525916"/>
                </a:cubicBezTo>
                <a:cubicBezTo>
                  <a:pt x="2408223" y="2676807"/>
                  <a:pt x="2874476" y="2806574"/>
                  <a:pt x="3204927" y="2942376"/>
                </a:cubicBezTo>
                <a:cubicBezTo>
                  <a:pt x="3535378" y="3078178"/>
                  <a:pt x="3826598" y="3180784"/>
                  <a:pt x="4046899" y="3340728"/>
                </a:cubicBezTo>
                <a:cubicBezTo>
                  <a:pt x="4267200" y="3500673"/>
                  <a:pt x="4526733" y="3902043"/>
                  <a:pt x="4526733" y="3902043"/>
                </a:cubicBezTo>
                <a:lnTo>
                  <a:pt x="4526733" y="3902043"/>
                </a:lnTo>
              </a:path>
            </a:pathLst>
          </a:custGeom>
          <a:noFill/>
          <a:ln w="3492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020" name="Gruppieren 1019"/>
          <p:cNvGrpSpPr/>
          <p:nvPr/>
        </p:nvGrpSpPr>
        <p:grpSpPr>
          <a:xfrm>
            <a:off x="1890092" y="2614108"/>
            <a:ext cx="3796605" cy="3901892"/>
            <a:chOff x="1933527" y="1564271"/>
            <a:chExt cx="3796605" cy="3901892"/>
          </a:xfrm>
        </p:grpSpPr>
        <p:sp>
          <p:nvSpPr>
            <p:cNvPr id="1021" name="Ellipse 1020"/>
            <p:cNvSpPr/>
            <p:nvPr/>
          </p:nvSpPr>
          <p:spPr bwMode="auto">
            <a:xfrm>
              <a:off x="3903363" y="4303370"/>
              <a:ext cx="72000" cy="72000"/>
            </a:xfrm>
            <a:prstGeom prst="ellipse">
              <a:avLst/>
            </a:prstGeom>
            <a:solidFill>
              <a:srgbClr val="FFFF23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2" name="Ellipse 1021"/>
            <p:cNvSpPr/>
            <p:nvPr/>
          </p:nvSpPr>
          <p:spPr bwMode="auto">
            <a:xfrm>
              <a:off x="2143076" y="3353934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3" name="Ellipse 1022"/>
            <p:cNvSpPr/>
            <p:nvPr/>
          </p:nvSpPr>
          <p:spPr bwMode="auto">
            <a:xfrm>
              <a:off x="1933527" y="2982459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4" name="Ellipse 1023"/>
            <p:cNvSpPr/>
            <p:nvPr/>
          </p:nvSpPr>
          <p:spPr bwMode="auto">
            <a:xfrm>
              <a:off x="2185939" y="3663496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5" name="Ellipse 1024"/>
            <p:cNvSpPr/>
            <p:nvPr/>
          </p:nvSpPr>
          <p:spPr bwMode="auto">
            <a:xfrm>
              <a:off x="2630785" y="3732340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6" name="Ellipse 1025"/>
            <p:cNvSpPr/>
            <p:nvPr/>
          </p:nvSpPr>
          <p:spPr bwMode="auto">
            <a:xfrm>
              <a:off x="2659360" y="3937128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7" name="Ellipse 1026"/>
            <p:cNvSpPr/>
            <p:nvPr/>
          </p:nvSpPr>
          <p:spPr bwMode="auto">
            <a:xfrm>
              <a:off x="3049885" y="4065715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8" name="Ellipse 1027"/>
            <p:cNvSpPr/>
            <p:nvPr/>
          </p:nvSpPr>
          <p:spPr bwMode="auto">
            <a:xfrm>
              <a:off x="3292914" y="4122299"/>
              <a:ext cx="72000" cy="72000"/>
            </a:xfrm>
            <a:prstGeom prst="ellipse">
              <a:avLst/>
            </a:prstGeom>
            <a:solidFill>
              <a:srgbClr val="FFFF66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9" name="Ellipse 1028"/>
            <p:cNvSpPr/>
            <p:nvPr/>
          </p:nvSpPr>
          <p:spPr bwMode="auto">
            <a:xfrm>
              <a:off x="4535077" y="4717046"/>
              <a:ext cx="72000" cy="72000"/>
            </a:xfrm>
            <a:prstGeom prst="ellipse">
              <a:avLst/>
            </a:prstGeom>
            <a:solidFill>
              <a:srgbClr val="FFCC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0" name="Ellipse 1029"/>
            <p:cNvSpPr/>
            <p:nvPr/>
          </p:nvSpPr>
          <p:spPr bwMode="auto">
            <a:xfrm>
              <a:off x="4994871" y="4502733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1" name="Ellipse 1030"/>
            <p:cNvSpPr/>
            <p:nvPr/>
          </p:nvSpPr>
          <p:spPr bwMode="auto">
            <a:xfrm>
              <a:off x="5462870" y="5098848"/>
              <a:ext cx="72000" cy="72000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2" name="Ellipse 1031"/>
            <p:cNvSpPr/>
            <p:nvPr/>
          </p:nvSpPr>
          <p:spPr bwMode="auto">
            <a:xfrm>
              <a:off x="5658132" y="5394163"/>
              <a:ext cx="72000" cy="72000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3" name="Ellipse 1032"/>
            <p:cNvSpPr/>
            <p:nvPr/>
          </p:nvSpPr>
          <p:spPr bwMode="auto">
            <a:xfrm>
              <a:off x="5090121" y="4998034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4" name="Ellipse 1033"/>
            <p:cNvSpPr/>
            <p:nvPr/>
          </p:nvSpPr>
          <p:spPr bwMode="auto">
            <a:xfrm>
              <a:off x="5066309" y="1564271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5" name="Ellipse 1034"/>
            <p:cNvSpPr/>
            <p:nvPr/>
          </p:nvSpPr>
          <p:spPr bwMode="auto">
            <a:xfrm>
              <a:off x="4156010" y="2881786"/>
              <a:ext cx="72000" cy="72000"/>
            </a:xfrm>
            <a:prstGeom prst="ellipse">
              <a:avLst/>
            </a:prstGeom>
            <a:solidFill>
              <a:srgbClr val="FFFF23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6" name="Ellipse 1035"/>
            <p:cNvSpPr/>
            <p:nvPr/>
          </p:nvSpPr>
          <p:spPr bwMode="auto">
            <a:xfrm>
              <a:off x="4885334" y="2683459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037" name="Freihandform 1036"/>
          <p:cNvSpPr/>
          <p:nvPr/>
        </p:nvSpPr>
        <p:spPr bwMode="auto">
          <a:xfrm>
            <a:off x="1360125" y="2822607"/>
            <a:ext cx="4297725" cy="3559143"/>
          </a:xfrm>
          <a:custGeom>
            <a:avLst/>
            <a:gdLst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526733 w 4526733"/>
              <a:gd name="connsiteY6" fmla="*/ 3902043 h 3902043"/>
              <a:gd name="connsiteX7" fmla="*/ 4526733 w 4526733"/>
              <a:gd name="connsiteY7" fmla="*/ 3902043 h 3902043"/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269150 w 4526733"/>
              <a:gd name="connsiteY6" fmla="*/ 3568668 h 3902043"/>
              <a:gd name="connsiteX7" fmla="*/ 4526733 w 4526733"/>
              <a:gd name="connsiteY7" fmla="*/ 3902043 h 3902043"/>
              <a:gd name="connsiteX8" fmla="*/ 4526733 w 4526733"/>
              <a:gd name="connsiteY8" fmla="*/ 3902043 h 3902043"/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297725 w 4526733"/>
              <a:gd name="connsiteY6" fmla="*/ 3559143 h 3902043"/>
              <a:gd name="connsiteX7" fmla="*/ 4526733 w 4526733"/>
              <a:gd name="connsiteY7" fmla="*/ 3902043 h 3902043"/>
              <a:gd name="connsiteX8" fmla="*/ 4526733 w 4526733"/>
              <a:gd name="connsiteY8" fmla="*/ 3902043 h 3902043"/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297725 w 4526733"/>
              <a:gd name="connsiteY6" fmla="*/ 3559143 h 3902043"/>
              <a:gd name="connsiteX7" fmla="*/ 4526733 w 4526733"/>
              <a:gd name="connsiteY7" fmla="*/ 3902043 h 3902043"/>
              <a:gd name="connsiteX0" fmla="*/ 0 w 4297725"/>
              <a:gd name="connsiteY0" fmla="*/ 0 h 3559143"/>
              <a:gd name="connsiteX1" fmla="*/ 380246 w 4297725"/>
              <a:gd name="connsiteY1" fmla="*/ 1086415 h 3559143"/>
              <a:gd name="connsiteX2" fmla="*/ 1140737 w 4297725"/>
              <a:gd name="connsiteY2" fmla="*/ 2037029 h 3559143"/>
              <a:gd name="connsiteX3" fmla="*/ 2064191 w 4297725"/>
              <a:gd name="connsiteY3" fmla="*/ 2525916 h 3559143"/>
              <a:gd name="connsiteX4" fmla="*/ 3204927 w 4297725"/>
              <a:gd name="connsiteY4" fmla="*/ 2942376 h 3559143"/>
              <a:gd name="connsiteX5" fmla="*/ 4046899 w 4297725"/>
              <a:gd name="connsiteY5" fmla="*/ 3340728 h 3559143"/>
              <a:gd name="connsiteX6" fmla="*/ 4297725 w 4297725"/>
              <a:gd name="connsiteY6" fmla="*/ 3559143 h 355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7725" h="3559143">
                <a:moveTo>
                  <a:pt x="0" y="0"/>
                </a:moveTo>
                <a:cubicBezTo>
                  <a:pt x="95061" y="373455"/>
                  <a:pt x="190123" y="746910"/>
                  <a:pt x="380246" y="1086415"/>
                </a:cubicBezTo>
                <a:cubicBezTo>
                  <a:pt x="570369" y="1425920"/>
                  <a:pt x="860080" y="1797112"/>
                  <a:pt x="1140737" y="2037029"/>
                </a:cubicBezTo>
                <a:cubicBezTo>
                  <a:pt x="1421395" y="2276946"/>
                  <a:pt x="1720159" y="2375025"/>
                  <a:pt x="2064191" y="2525916"/>
                </a:cubicBezTo>
                <a:cubicBezTo>
                  <a:pt x="2408223" y="2676807"/>
                  <a:pt x="2874476" y="2806574"/>
                  <a:pt x="3204927" y="2942376"/>
                </a:cubicBezTo>
                <a:cubicBezTo>
                  <a:pt x="3535378" y="3078178"/>
                  <a:pt x="3864766" y="3237934"/>
                  <a:pt x="4046899" y="3340728"/>
                </a:cubicBezTo>
                <a:cubicBezTo>
                  <a:pt x="4229032" y="3443522"/>
                  <a:pt x="4217753" y="3465591"/>
                  <a:pt x="4297725" y="3559143"/>
                </a:cubicBezTo>
              </a:path>
            </a:pathLst>
          </a:custGeom>
          <a:noFill/>
          <a:ln w="3492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038" name="Gruppieren 1037"/>
          <p:cNvGrpSpPr/>
          <p:nvPr/>
        </p:nvGrpSpPr>
        <p:grpSpPr>
          <a:xfrm>
            <a:off x="1890092" y="1790971"/>
            <a:ext cx="3796605" cy="3959002"/>
            <a:chOff x="1933527" y="1564271"/>
            <a:chExt cx="3796605" cy="3959002"/>
          </a:xfrm>
        </p:grpSpPr>
        <p:sp>
          <p:nvSpPr>
            <p:cNvPr id="1039" name="Ellipse 1038"/>
            <p:cNvSpPr/>
            <p:nvPr/>
          </p:nvSpPr>
          <p:spPr bwMode="auto">
            <a:xfrm>
              <a:off x="3903363" y="4303370"/>
              <a:ext cx="72000" cy="72000"/>
            </a:xfrm>
            <a:prstGeom prst="ellipse">
              <a:avLst/>
            </a:prstGeom>
            <a:solidFill>
              <a:srgbClr val="FFFF23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0" name="Ellipse 1039"/>
            <p:cNvSpPr/>
            <p:nvPr/>
          </p:nvSpPr>
          <p:spPr bwMode="auto">
            <a:xfrm>
              <a:off x="2143076" y="3353934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1" name="Ellipse 1040"/>
            <p:cNvSpPr/>
            <p:nvPr/>
          </p:nvSpPr>
          <p:spPr bwMode="auto">
            <a:xfrm>
              <a:off x="1933527" y="2982459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2" name="Ellipse 1041"/>
            <p:cNvSpPr/>
            <p:nvPr/>
          </p:nvSpPr>
          <p:spPr bwMode="auto">
            <a:xfrm>
              <a:off x="2185939" y="3663496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3" name="Ellipse 1042"/>
            <p:cNvSpPr/>
            <p:nvPr/>
          </p:nvSpPr>
          <p:spPr bwMode="auto">
            <a:xfrm>
              <a:off x="2630785" y="3732340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4" name="Ellipse 1043"/>
            <p:cNvSpPr/>
            <p:nvPr/>
          </p:nvSpPr>
          <p:spPr bwMode="auto">
            <a:xfrm>
              <a:off x="2659360" y="3937128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5" name="Ellipse 1044"/>
            <p:cNvSpPr/>
            <p:nvPr/>
          </p:nvSpPr>
          <p:spPr bwMode="auto">
            <a:xfrm>
              <a:off x="3049885" y="4065715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6" name="Ellipse 1045"/>
            <p:cNvSpPr/>
            <p:nvPr/>
          </p:nvSpPr>
          <p:spPr bwMode="auto">
            <a:xfrm>
              <a:off x="3292914" y="4122299"/>
              <a:ext cx="72000" cy="72000"/>
            </a:xfrm>
            <a:prstGeom prst="ellipse">
              <a:avLst/>
            </a:prstGeom>
            <a:solidFill>
              <a:srgbClr val="FFFF66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7" name="Ellipse 1046"/>
            <p:cNvSpPr/>
            <p:nvPr/>
          </p:nvSpPr>
          <p:spPr bwMode="auto">
            <a:xfrm>
              <a:off x="4535077" y="4717046"/>
              <a:ext cx="72000" cy="72000"/>
            </a:xfrm>
            <a:prstGeom prst="ellipse">
              <a:avLst/>
            </a:prstGeom>
            <a:solidFill>
              <a:srgbClr val="FFCC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8" name="Ellipse 1047"/>
            <p:cNvSpPr/>
            <p:nvPr/>
          </p:nvSpPr>
          <p:spPr bwMode="auto">
            <a:xfrm>
              <a:off x="4994871" y="4502733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9" name="Ellipse 1048"/>
            <p:cNvSpPr/>
            <p:nvPr/>
          </p:nvSpPr>
          <p:spPr bwMode="auto">
            <a:xfrm>
              <a:off x="5462870" y="5098848"/>
              <a:ext cx="72000" cy="72000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50" name="Ellipse 1049"/>
            <p:cNvSpPr/>
            <p:nvPr/>
          </p:nvSpPr>
          <p:spPr bwMode="auto">
            <a:xfrm>
              <a:off x="5658132" y="5451273"/>
              <a:ext cx="72000" cy="72000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51" name="Ellipse 1050"/>
            <p:cNvSpPr/>
            <p:nvPr/>
          </p:nvSpPr>
          <p:spPr bwMode="auto">
            <a:xfrm>
              <a:off x="5090121" y="4998034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52" name="Ellipse 1051"/>
            <p:cNvSpPr/>
            <p:nvPr/>
          </p:nvSpPr>
          <p:spPr bwMode="auto">
            <a:xfrm>
              <a:off x="5066309" y="1564271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53" name="Ellipse 1052"/>
            <p:cNvSpPr/>
            <p:nvPr/>
          </p:nvSpPr>
          <p:spPr bwMode="auto">
            <a:xfrm>
              <a:off x="4156010" y="2881786"/>
              <a:ext cx="72000" cy="72000"/>
            </a:xfrm>
            <a:prstGeom prst="ellipse">
              <a:avLst/>
            </a:prstGeom>
            <a:solidFill>
              <a:srgbClr val="FFFF23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54" name="Ellipse 1053"/>
            <p:cNvSpPr/>
            <p:nvPr/>
          </p:nvSpPr>
          <p:spPr bwMode="auto">
            <a:xfrm>
              <a:off x="4885334" y="2683459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055" name="Freihandform 1054"/>
          <p:cNvSpPr/>
          <p:nvPr/>
        </p:nvSpPr>
        <p:spPr bwMode="auto">
          <a:xfrm>
            <a:off x="1288115" y="1999470"/>
            <a:ext cx="4526733" cy="3902043"/>
          </a:xfrm>
          <a:custGeom>
            <a:avLst/>
            <a:gdLst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526733 w 4526733"/>
              <a:gd name="connsiteY6" fmla="*/ 3902043 h 3902043"/>
              <a:gd name="connsiteX7" fmla="*/ 4526733 w 4526733"/>
              <a:gd name="connsiteY7" fmla="*/ 3902043 h 390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6733" h="3902043">
                <a:moveTo>
                  <a:pt x="0" y="0"/>
                </a:moveTo>
                <a:cubicBezTo>
                  <a:pt x="95061" y="373455"/>
                  <a:pt x="190123" y="746910"/>
                  <a:pt x="380246" y="1086415"/>
                </a:cubicBezTo>
                <a:cubicBezTo>
                  <a:pt x="570369" y="1425920"/>
                  <a:pt x="860080" y="1797112"/>
                  <a:pt x="1140737" y="2037029"/>
                </a:cubicBezTo>
                <a:cubicBezTo>
                  <a:pt x="1421395" y="2276946"/>
                  <a:pt x="1720159" y="2375025"/>
                  <a:pt x="2064191" y="2525916"/>
                </a:cubicBezTo>
                <a:cubicBezTo>
                  <a:pt x="2408223" y="2676807"/>
                  <a:pt x="2874476" y="2806574"/>
                  <a:pt x="3204927" y="2942376"/>
                </a:cubicBezTo>
                <a:cubicBezTo>
                  <a:pt x="3535378" y="3078178"/>
                  <a:pt x="3826598" y="3180784"/>
                  <a:pt x="4046899" y="3340728"/>
                </a:cubicBezTo>
                <a:cubicBezTo>
                  <a:pt x="4267200" y="3500673"/>
                  <a:pt x="4526733" y="3902043"/>
                  <a:pt x="4526733" y="3902043"/>
                </a:cubicBezTo>
                <a:lnTo>
                  <a:pt x="4526733" y="3902043"/>
                </a:lnTo>
              </a:path>
            </a:pathLst>
          </a:custGeom>
          <a:noFill/>
          <a:ln w="3492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056" name="Gruppieren 1055"/>
          <p:cNvGrpSpPr/>
          <p:nvPr/>
        </p:nvGrpSpPr>
        <p:grpSpPr>
          <a:xfrm>
            <a:off x="1864195" y="1207360"/>
            <a:ext cx="3796605" cy="3959002"/>
            <a:chOff x="1933527" y="1564271"/>
            <a:chExt cx="3796605" cy="3959002"/>
          </a:xfrm>
        </p:grpSpPr>
        <p:sp>
          <p:nvSpPr>
            <p:cNvPr id="1057" name="Ellipse 1056"/>
            <p:cNvSpPr/>
            <p:nvPr/>
          </p:nvSpPr>
          <p:spPr bwMode="auto">
            <a:xfrm>
              <a:off x="3903363" y="4303370"/>
              <a:ext cx="72000" cy="72000"/>
            </a:xfrm>
            <a:prstGeom prst="ellipse">
              <a:avLst/>
            </a:prstGeom>
            <a:solidFill>
              <a:srgbClr val="FFFF23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58" name="Ellipse 1057"/>
            <p:cNvSpPr/>
            <p:nvPr/>
          </p:nvSpPr>
          <p:spPr bwMode="auto">
            <a:xfrm>
              <a:off x="2143076" y="3353934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59" name="Ellipse 1058"/>
            <p:cNvSpPr/>
            <p:nvPr/>
          </p:nvSpPr>
          <p:spPr bwMode="auto">
            <a:xfrm>
              <a:off x="1933527" y="2982459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0" name="Ellipse 1059"/>
            <p:cNvSpPr/>
            <p:nvPr/>
          </p:nvSpPr>
          <p:spPr bwMode="auto">
            <a:xfrm>
              <a:off x="2185939" y="3663496"/>
              <a:ext cx="72000" cy="72000"/>
            </a:xfrm>
            <a:prstGeom prst="ellipse">
              <a:avLst/>
            </a:prstGeom>
            <a:solidFill>
              <a:srgbClr val="00B0F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1" name="Ellipse 1060"/>
            <p:cNvSpPr/>
            <p:nvPr/>
          </p:nvSpPr>
          <p:spPr bwMode="auto">
            <a:xfrm>
              <a:off x="2630785" y="3732340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2" name="Ellipse 1061"/>
            <p:cNvSpPr/>
            <p:nvPr/>
          </p:nvSpPr>
          <p:spPr bwMode="auto">
            <a:xfrm>
              <a:off x="2659360" y="3937128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3" name="Ellipse 1062"/>
            <p:cNvSpPr/>
            <p:nvPr/>
          </p:nvSpPr>
          <p:spPr bwMode="auto">
            <a:xfrm>
              <a:off x="3049885" y="4065715"/>
              <a:ext cx="72000" cy="72000"/>
            </a:xfrm>
            <a:prstGeom prst="ellipse">
              <a:avLst/>
            </a:prstGeom>
            <a:solidFill>
              <a:srgbClr val="FFFFFF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4" name="Ellipse 1063"/>
            <p:cNvSpPr/>
            <p:nvPr/>
          </p:nvSpPr>
          <p:spPr bwMode="auto">
            <a:xfrm>
              <a:off x="3292914" y="4122299"/>
              <a:ext cx="72000" cy="72000"/>
            </a:xfrm>
            <a:prstGeom prst="ellipse">
              <a:avLst/>
            </a:prstGeom>
            <a:solidFill>
              <a:srgbClr val="FFFF66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5" name="Ellipse 1064"/>
            <p:cNvSpPr/>
            <p:nvPr/>
          </p:nvSpPr>
          <p:spPr bwMode="auto">
            <a:xfrm>
              <a:off x="4535077" y="4717046"/>
              <a:ext cx="72000" cy="72000"/>
            </a:xfrm>
            <a:prstGeom prst="ellipse">
              <a:avLst/>
            </a:prstGeom>
            <a:solidFill>
              <a:srgbClr val="FFCC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6" name="Ellipse 1065"/>
            <p:cNvSpPr/>
            <p:nvPr/>
          </p:nvSpPr>
          <p:spPr bwMode="auto">
            <a:xfrm>
              <a:off x="4994871" y="4502733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7" name="Ellipse 1066"/>
            <p:cNvSpPr/>
            <p:nvPr/>
          </p:nvSpPr>
          <p:spPr bwMode="auto">
            <a:xfrm>
              <a:off x="5462870" y="5098848"/>
              <a:ext cx="72000" cy="72000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8" name="Ellipse 1067"/>
            <p:cNvSpPr/>
            <p:nvPr/>
          </p:nvSpPr>
          <p:spPr bwMode="auto">
            <a:xfrm>
              <a:off x="5658132" y="5451273"/>
              <a:ext cx="72000" cy="72000"/>
            </a:xfrm>
            <a:prstGeom prst="ellipse">
              <a:avLst/>
            </a:prstGeom>
            <a:solidFill>
              <a:srgbClr val="FF0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69" name="Ellipse 1068"/>
            <p:cNvSpPr/>
            <p:nvPr/>
          </p:nvSpPr>
          <p:spPr bwMode="auto">
            <a:xfrm>
              <a:off x="5090121" y="4998034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70" name="Ellipse 1069"/>
            <p:cNvSpPr/>
            <p:nvPr/>
          </p:nvSpPr>
          <p:spPr bwMode="auto">
            <a:xfrm>
              <a:off x="5066309" y="1564271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71" name="Ellipse 1070"/>
            <p:cNvSpPr/>
            <p:nvPr/>
          </p:nvSpPr>
          <p:spPr bwMode="auto">
            <a:xfrm>
              <a:off x="4156010" y="2881786"/>
              <a:ext cx="72000" cy="72000"/>
            </a:xfrm>
            <a:prstGeom prst="ellipse">
              <a:avLst/>
            </a:prstGeom>
            <a:solidFill>
              <a:srgbClr val="FFFF23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72" name="Ellipse 1071"/>
            <p:cNvSpPr/>
            <p:nvPr/>
          </p:nvSpPr>
          <p:spPr bwMode="auto">
            <a:xfrm>
              <a:off x="4885334" y="2683459"/>
              <a:ext cx="72000" cy="72000"/>
            </a:xfrm>
            <a:prstGeom prst="ellipse">
              <a:avLst/>
            </a:prstGeom>
            <a:solidFill>
              <a:srgbClr val="FFC000"/>
            </a:solidFill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073" name="Freihandform 1072"/>
          <p:cNvSpPr/>
          <p:nvPr/>
        </p:nvSpPr>
        <p:spPr bwMode="auto">
          <a:xfrm>
            <a:off x="1334228" y="1415859"/>
            <a:ext cx="4526733" cy="3902043"/>
          </a:xfrm>
          <a:custGeom>
            <a:avLst/>
            <a:gdLst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526733 w 4526733"/>
              <a:gd name="connsiteY6" fmla="*/ 3902043 h 3902043"/>
              <a:gd name="connsiteX7" fmla="*/ 4526733 w 4526733"/>
              <a:gd name="connsiteY7" fmla="*/ 3902043 h 390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6733" h="3902043">
                <a:moveTo>
                  <a:pt x="0" y="0"/>
                </a:moveTo>
                <a:cubicBezTo>
                  <a:pt x="95061" y="373455"/>
                  <a:pt x="190123" y="746910"/>
                  <a:pt x="380246" y="1086415"/>
                </a:cubicBezTo>
                <a:cubicBezTo>
                  <a:pt x="570369" y="1425920"/>
                  <a:pt x="860080" y="1797112"/>
                  <a:pt x="1140737" y="2037029"/>
                </a:cubicBezTo>
                <a:cubicBezTo>
                  <a:pt x="1421395" y="2276946"/>
                  <a:pt x="1720159" y="2375025"/>
                  <a:pt x="2064191" y="2525916"/>
                </a:cubicBezTo>
                <a:cubicBezTo>
                  <a:pt x="2408223" y="2676807"/>
                  <a:pt x="2874476" y="2806574"/>
                  <a:pt x="3204927" y="2942376"/>
                </a:cubicBezTo>
                <a:cubicBezTo>
                  <a:pt x="3535378" y="3078178"/>
                  <a:pt x="3826598" y="3180784"/>
                  <a:pt x="4046899" y="3340728"/>
                </a:cubicBezTo>
                <a:cubicBezTo>
                  <a:pt x="4267200" y="3500673"/>
                  <a:pt x="4526733" y="3902043"/>
                  <a:pt x="4526733" y="3902043"/>
                </a:cubicBezTo>
                <a:lnTo>
                  <a:pt x="4526733" y="3902043"/>
                </a:lnTo>
              </a:path>
            </a:pathLst>
          </a:custGeom>
          <a:noFill/>
          <a:ln w="3492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74" name="Pfeil nach oben 1073"/>
          <p:cNvSpPr/>
          <p:nvPr/>
        </p:nvSpPr>
        <p:spPr bwMode="auto">
          <a:xfrm>
            <a:off x="3563627" y="4259540"/>
            <a:ext cx="245096" cy="999241"/>
          </a:xfrm>
          <a:prstGeom prst="up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40" name="Rechteck 339"/>
          <p:cNvSpPr/>
          <p:nvPr/>
        </p:nvSpPr>
        <p:spPr>
          <a:xfrm>
            <a:off x="7635240" y="6257151"/>
            <a:ext cx="1508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 animBg="1"/>
      <p:bldP spid="1037" grpId="1" animBg="1"/>
      <p:bldP spid="1055" grpId="0" animBg="1"/>
      <p:bldP spid="1055" grpId="1" animBg="1"/>
      <p:bldP spid="1074" grpId="0" animBg="1"/>
      <p:bldP spid="1074" grpId="1" animBg="1"/>
    </p:bldLst>
  </p:timing>
</p:sld>
</file>

<file path=ppt/theme/theme1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1620</Words>
  <Application>Microsoft Office PowerPoint</Application>
  <PresentationFormat>Bildschirmpräsentation (4:3)</PresentationFormat>
  <Paragraphs>264</Paragraphs>
  <Slides>17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MS Gothic</vt:lpstr>
      <vt:lpstr>Arial</vt:lpstr>
      <vt:lpstr>Arial Black</vt:lpstr>
      <vt:lpstr>Calibri</vt:lpstr>
      <vt:lpstr>StarSymbol</vt:lpstr>
      <vt:lpstr>Tahoma</vt:lpstr>
      <vt:lpstr>Wingdings</vt:lpstr>
      <vt:lpstr>2_Standarddesign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Sven Hanssen</dc:creator>
  <cp:lastModifiedBy>zwakh</cp:lastModifiedBy>
  <cp:revision>1094</cp:revision>
  <cp:lastPrinted>2020-11-04T19:55:38Z</cp:lastPrinted>
  <dcterms:created xsi:type="dcterms:W3CDTF">2008-04-07T08:58:10Z</dcterms:created>
  <dcterms:modified xsi:type="dcterms:W3CDTF">2021-10-03T19:06:21Z</dcterms:modified>
</cp:coreProperties>
</file>