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43"/>
  </p:notesMasterIdLst>
  <p:sldIdLst>
    <p:sldId id="406" r:id="rId2"/>
    <p:sldId id="407" r:id="rId3"/>
    <p:sldId id="319" r:id="rId4"/>
    <p:sldId id="320" r:id="rId5"/>
    <p:sldId id="356" r:id="rId6"/>
    <p:sldId id="313" r:id="rId7"/>
    <p:sldId id="379" r:id="rId8"/>
    <p:sldId id="321" r:id="rId9"/>
    <p:sldId id="315" r:id="rId10"/>
    <p:sldId id="314" r:id="rId11"/>
    <p:sldId id="322" r:id="rId12"/>
    <p:sldId id="331" r:id="rId13"/>
    <p:sldId id="326" r:id="rId14"/>
    <p:sldId id="324" r:id="rId15"/>
    <p:sldId id="332" r:id="rId16"/>
    <p:sldId id="408" r:id="rId17"/>
    <p:sldId id="382" r:id="rId18"/>
    <p:sldId id="383" r:id="rId19"/>
    <p:sldId id="409" r:id="rId20"/>
    <p:sldId id="384" r:id="rId21"/>
    <p:sldId id="351" r:id="rId22"/>
    <p:sldId id="333" r:id="rId23"/>
    <p:sldId id="353" r:id="rId24"/>
    <p:sldId id="334" r:id="rId25"/>
    <p:sldId id="410" r:id="rId26"/>
    <p:sldId id="352" r:id="rId27"/>
    <p:sldId id="335" r:id="rId28"/>
    <p:sldId id="354" r:id="rId29"/>
    <p:sldId id="357" r:id="rId30"/>
    <p:sldId id="355" r:id="rId31"/>
    <p:sldId id="360" r:id="rId32"/>
    <p:sldId id="411" r:id="rId33"/>
    <p:sldId id="361" r:id="rId34"/>
    <p:sldId id="362" r:id="rId35"/>
    <p:sldId id="412" r:id="rId36"/>
    <p:sldId id="358" r:id="rId37"/>
    <p:sldId id="377" r:id="rId38"/>
    <p:sldId id="363" r:id="rId39"/>
    <p:sldId id="364" r:id="rId40"/>
    <p:sldId id="378" r:id="rId41"/>
    <p:sldId id="365" r:id="rId42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3300"/>
    <a:srgbClr val="FF3300"/>
    <a:srgbClr val="FF0000"/>
    <a:srgbClr val="FF9933"/>
    <a:srgbClr val="FFCC00"/>
    <a:srgbClr val="CC0000"/>
    <a:srgbClr val="000000"/>
    <a:srgbClr val="FFFFB1"/>
    <a:srgbClr val="FFF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3929" autoAdjust="0"/>
  </p:normalViewPr>
  <p:slideViewPr>
    <p:cSldViewPr snapToGrid="0">
      <p:cViewPr varScale="1">
        <p:scale>
          <a:sx n="107" d="100"/>
          <a:sy n="107" d="100"/>
        </p:scale>
        <p:origin x="19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01.10.2021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BF5F-C8E6-4F48-B4F6-539FF6173E70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B0207BD8-F3AF-48B8-A7C4-DB3553FC27EC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0671AF6E-282C-49BC-8050-302B2B8945CD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  <a:prstGeom prst="rect">
            <a:avLst/>
          </a:prstGeom>
        </p:spPr>
        <p:txBody>
          <a:bodyPr vert="eaVert"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B6FD8B5C-C241-4413-A85E-0CF08C6E8113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A6C6AA5F-DDD2-46FD-BE67-FADDD7F3B0F4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D8BE9B3F-B558-4940-AE3D-81B131373F84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</a:pPr>
            <a:fld id="{5FE357D7-B9A9-4238-8189-C3CAFAFFC689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459A7DD8-5831-4507-B9CF-4E5270B7BD02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82936" tIns="41469" rIns="82936" bIns="41469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82936" tIns="41469" rIns="82936" bIns="41469"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41D4E5DB-4F2A-4BE2-A377-118AE9CC5E52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ACB6DD8A-9C2B-4C14-8ED5-8EBDE3CE74C8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36" tIns="41469" rIns="82936" bIns="41469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36" tIns="41469" rIns="82936" bIns="41469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16BDEFE6-13E9-47FD-8FD1-7297F181BB9A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3AE8CB4B-1BFD-408D-9CC0-CB34BE8D6666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B83A041A-C1A6-437C-9197-74CCDCD3A688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36" tIns="41469" rIns="82936" bIns="41469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7EF3380C-02E4-4F5E-955D-564CAE7D3023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36" tIns="41469" rIns="82936" bIns="41469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739F8417-8CBF-4E90-B936-2C91406CDAD0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60"/>
          <p:cNvGrpSpPr/>
          <p:nvPr userDrawn="1"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58" name="Grafik 57" descr="Rahmen Astronomie unten.png"/>
            <p:cNvPicPr>
              <a:picLocks/>
            </p:cNvPicPr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53" name="Grafik 52" descr="Rahmen Astronomie oben.png"/>
            <p:cNvPicPr>
              <a:picLocks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55" name="Textfeld 54"/>
            <p:cNvSpPr txBox="1"/>
            <p:nvPr userDrawn="1"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S. Hanssen</a:t>
              </a:r>
            </a:p>
          </p:txBody>
        </p:sp>
        <p:sp>
          <p:nvSpPr>
            <p:cNvPr id="56" name="Rechteck 55"/>
            <p:cNvSpPr/>
            <p:nvPr userDrawn="1"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57" name="Grafik 56"/>
            <p:cNvPicPr>
              <a:picLocks noChangeAspect="1"/>
            </p:cNvPicPr>
            <p:nvPr userDrawn="1"/>
          </p:nvPicPr>
          <p:blipFill>
            <a:blip r:embed="rId1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Titel 1"/>
            <p:cNvSpPr txBox="1">
              <a:spLocks/>
            </p:cNvSpPr>
            <p:nvPr userDrawn="1"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3.1.3 Sterne und ihre Planeten</a:t>
              </a:r>
            </a:p>
          </p:txBody>
        </p:sp>
      </p:grpSp>
      <p:sp>
        <p:nvSpPr>
          <p:cNvPr id="47" name="Titel 1"/>
          <p:cNvSpPr txBox="1">
            <a:spLocks/>
          </p:cNvSpPr>
          <p:nvPr userDrawn="1"/>
        </p:nvSpPr>
        <p:spPr>
          <a:xfrm>
            <a:off x="7380390" y="0"/>
            <a:ext cx="1763610" cy="404580"/>
          </a:xfrm>
          <a:prstGeom prst="rect">
            <a:avLst/>
          </a:prstGeom>
        </p:spPr>
        <p:txBody>
          <a:bodyPr lIns="82936" tIns="41469" rIns="82936" bIns="41469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210" hangingPunct="0">
              <a:defRPr/>
            </a:pPr>
            <a:r>
              <a:rPr lang="de-DE" sz="2200" b="0" cap="small" dirty="0">
                <a:solidFill>
                  <a:srgbClr val="FFFFFF"/>
                </a:solidFill>
                <a:ea typeface="MS Gothic" pitchFamily="2"/>
                <a:cs typeface="Arial" pitchFamily="34" charset="0"/>
              </a:rPr>
              <a:t>Das HRD</a:t>
            </a:r>
          </a:p>
        </p:txBody>
      </p:sp>
      <p:grpSp>
        <p:nvGrpSpPr>
          <p:cNvPr id="48" name="Group 3"/>
          <p:cNvGrpSpPr>
            <a:grpSpLocks noChangeAspect="1"/>
          </p:cNvGrpSpPr>
          <p:nvPr userDrawn="1"/>
        </p:nvGrpSpPr>
        <p:grpSpPr bwMode="auto">
          <a:xfrm flipH="1">
            <a:off x="7560000" y="90000"/>
            <a:ext cx="200164" cy="276654"/>
            <a:chOff x="2594" y="1944"/>
            <a:chExt cx="4024" cy="4274"/>
          </a:xfrm>
          <a:solidFill>
            <a:schemeClr val="bg1"/>
          </a:solidFill>
        </p:grpSpPr>
        <p:sp>
          <p:nvSpPr>
            <p:cNvPr id="49" name="Oval 4"/>
            <p:cNvSpPr>
              <a:spLocks noChangeAspect="1" noChangeArrowheads="1"/>
            </p:cNvSpPr>
            <p:nvPr userDrawn="1"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0" name="AutoShape 5"/>
            <p:cNvSpPr>
              <a:spLocks noChangeAspect="1" noChangeArrowheads="1"/>
            </p:cNvSpPr>
            <p:nvPr userDrawn="1"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" name="Rectangle 6"/>
            <p:cNvSpPr>
              <a:spLocks noChangeAspect="1" noChangeArrowheads="1"/>
            </p:cNvSpPr>
            <p:nvPr userDrawn="1"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" name="AutoShape 7"/>
            <p:cNvSpPr>
              <a:spLocks noChangeAspect="1" noChangeArrowheads="1"/>
            </p:cNvSpPr>
            <p:nvPr userDrawn="1"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4" name="AutoShape 8"/>
            <p:cNvSpPr>
              <a:spLocks noChangeAspect="1" noChangeArrowheads="1"/>
            </p:cNvSpPr>
            <p:nvPr userDrawn="1"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60" name="Group 9"/>
            <p:cNvGrpSpPr>
              <a:grpSpLocks noChangeAspect="1"/>
            </p:cNvGrpSpPr>
            <p:nvPr userDrawn="1"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  <a:grpFill/>
          </p:grpSpPr>
          <p:sp>
            <p:nvSpPr>
              <p:cNvPr id="67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AutoShape 11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utoShape 12"/>
              <p:cNvSpPr>
                <a:spLocks noChangeAspect="1" noChangeArrowheads="1"/>
              </p:cNvSpPr>
              <p:nvPr userDrawn="1"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AutoShape 13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utoShape 14"/>
              <p:cNvSpPr>
                <a:spLocks noChangeAspect="1" noChangeArrowheads="1"/>
              </p:cNvSpPr>
              <p:nvPr userDrawn="1"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utoShape 16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AutoShape 18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19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20"/>
              <p:cNvSpPr>
                <a:spLocks noChangeAspect="1" noChangeArrowheads="1"/>
              </p:cNvSpPr>
              <p:nvPr userDrawn="1"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21"/>
              <p:cNvSpPr>
                <a:spLocks noChangeAspect="1" noChangeArrowheads="1"/>
              </p:cNvSpPr>
              <p:nvPr userDrawn="1"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22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23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Rectangle 24"/>
            <p:cNvSpPr>
              <a:spLocks noChangeAspect="1" noChangeArrowheads="1"/>
            </p:cNvSpPr>
            <p:nvPr userDrawn="1"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2" name="Rectangle 25"/>
            <p:cNvSpPr>
              <a:spLocks noChangeAspect="1" noChangeArrowheads="1"/>
            </p:cNvSpPr>
            <p:nvPr userDrawn="1"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3" name="AutoShape 26"/>
            <p:cNvSpPr>
              <a:spLocks noChangeAspect="1" noChangeArrowheads="1"/>
            </p:cNvSpPr>
            <p:nvPr userDrawn="1"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4" name="Oval 27"/>
            <p:cNvSpPr>
              <a:spLocks noChangeAspect="1" noChangeArrowheads="1"/>
            </p:cNvSpPr>
            <p:nvPr userDrawn="1"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5" name="AutoShape 28"/>
            <p:cNvSpPr>
              <a:spLocks noChangeAspect="1" noChangeArrowheads="1"/>
            </p:cNvSpPr>
            <p:nvPr userDrawn="1"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6" name="Rectangle 29"/>
            <p:cNvSpPr>
              <a:spLocks noChangeAspect="1" noChangeArrowheads="1"/>
            </p:cNvSpPr>
            <p:nvPr userDrawn="1"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mega_Centauri_by_ESO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o.org/public/images/eso0844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Omega_Centauri_by_ESO.jp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mega_Centauri_by_ESO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Omega_Centauri_by_ESO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3.1.3 Sterne und ihre Planeten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6873875" y="3810000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5" y="804863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8" y="4213225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8" y="1085850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5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2768600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8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0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1438276" y="5372100"/>
            <a:ext cx="638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cap="small" dirty="0">
                <a:solidFill>
                  <a:srgbClr val="000000"/>
                </a:solidFill>
              </a:rPr>
              <a:t>Das HRD</a:t>
            </a:r>
          </a:p>
        </p:txBody>
      </p:sp>
      <p:sp>
        <p:nvSpPr>
          <p:cNvPr id="66" name="Rechteck 65"/>
          <p:cNvSpPr/>
          <p:nvPr/>
        </p:nvSpPr>
        <p:spPr>
          <a:xfrm>
            <a:off x="7461595" y="626454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500" y="5949350"/>
            <a:ext cx="648090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99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66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66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7" name="Gerade Verbindung 66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77" name="Gerade Verbindung 76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Gerade Verbindung 103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Gerade Verbindung 104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Gerade Verbindung 105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Gerade Verbindung 106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11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112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113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114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11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11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11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118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79" name="Rechteck 78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B1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66" name="Rechteck 65"/>
          <p:cNvSpPr/>
          <p:nvPr/>
        </p:nvSpPr>
        <p:spPr>
          <a:xfrm>
            <a:off x="2195670" y="1556740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FF23"/>
                </a:solidFill>
              </a:rPr>
              <a:t>Sonne: Spektralklasse G2; 4,8 Mag</a:t>
            </a:r>
            <a:endParaRPr lang="de-DE" dirty="0"/>
          </a:p>
        </p:txBody>
      </p:sp>
      <p:sp>
        <p:nvSpPr>
          <p:cNvPr id="67" name="Line 5"/>
          <p:cNvSpPr>
            <a:spLocks noChangeShapeType="1"/>
          </p:cNvSpPr>
          <p:nvPr/>
        </p:nvSpPr>
        <p:spPr bwMode="auto">
          <a:xfrm flipH="1" flipV="1">
            <a:off x="3995920" y="4149100"/>
            <a:ext cx="0" cy="18002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 flipH="1">
            <a:off x="971500" y="4149100"/>
            <a:ext cx="302442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3933434" y="4081463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4067930" y="393307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FF23"/>
                </a:solidFill>
              </a:rPr>
              <a:t>Sonne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2" grpId="0" animBg="1"/>
      <p:bldP spid="74" grpId="0" animBg="1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66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74" name="Ellipse 73"/>
          <p:cNvSpPr/>
          <p:nvPr/>
        </p:nvSpPr>
        <p:spPr bwMode="auto">
          <a:xfrm>
            <a:off x="3933434" y="4081463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1737652" y="3218934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5557223" y="578761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64364" y="43556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376439" y="3258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6231707" y="567445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1214578" y="159888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2968923" y="39276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903363" y="430337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5137746" y="52504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1704973" y="173619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4175061" y="41247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5296182" y="45035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5810721" y="5135768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4577940" y="41836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Ellipse 124"/>
          <p:cNvSpPr/>
          <p:nvPr/>
        </p:nvSpPr>
        <p:spPr bwMode="auto">
          <a:xfrm>
            <a:off x="2319289" y="39921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1390648" y="18790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1585910" y="19790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1428748" y="24267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1657348" y="22267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1643060" y="2550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1519236" y="2169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Ellipse 131"/>
          <p:cNvSpPr/>
          <p:nvPr/>
        </p:nvSpPr>
        <p:spPr bwMode="auto">
          <a:xfrm>
            <a:off x="1757361" y="24124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Ellipse 132"/>
          <p:cNvSpPr/>
          <p:nvPr/>
        </p:nvSpPr>
        <p:spPr bwMode="auto">
          <a:xfrm>
            <a:off x="1581148" y="274584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Ellipse 133"/>
          <p:cNvSpPr/>
          <p:nvPr/>
        </p:nvSpPr>
        <p:spPr bwMode="auto">
          <a:xfrm>
            <a:off x="1628773" y="29601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Ellipse 134"/>
          <p:cNvSpPr/>
          <p:nvPr/>
        </p:nvSpPr>
        <p:spPr bwMode="auto">
          <a:xfrm>
            <a:off x="1785935" y="271250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Ellipse 135"/>
          <p:cNvSpPr/>
          <p:nvPr/>
        </p:nvSpPr>
        <p:spPr bwMode="auto">
          <a:xfrm>
            <a:off x="1990677" y="33586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2066876" y="3115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Ellipse 137"/>
          <p:cNvSpPr/>
          <p:nvPr/>
        </p:nvSpPr>
        <p:spPr bwMode="auto">
          <a:xfrm>
            <a:off x="2143076" y="33539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Ellipse 138"/>
          <p:cNvSpPr/>
          <p:nvPr/>
        </p:nvSpPr>
        <p:spPr bwMode="auto">
          <a:xfrm>
            <a:off x="2128789" y="3744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Ellipse 139"/>
          <p:cNvSpPr/>
          <p:nvPr/>
        </p:nvSpPr>
        <p:spPr bwMode="auto">
          <a:xfrm>
            <a:off x="1933527" y="2982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Ellipse 140"/>
          <p:cNvSpPr/>
          <p:nvPr/>
        </p:nvSpPr>
        <p:spPr bwMode="auto">
          <a:xfrm>
            <a:off x="2166889" y="3496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Ellipse 141"/>
          <p:cNvSpPr/>
          <p:nvPr/>
        </p:nvSpPr>
        <p:spPr bwMode="auto">
          <a:xfrm>
            <a:off x="1976389" y="31539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Ellipse 142"/>
          <p:cNvSpPr/>
          <p:nvPr/>
        </p:nvSpPr>
        <p:spPr bwMode="auto">
          <a:xfrm>
            <a:off x="2119264" y="293959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Ellipse 143"/>
          <p:cNvSpPr/>
          <p:nvPr/>
        </p:nvSpPr>
        <p:spPr bwMode="auto">
          <a:xfrm>
            <a:off x="2243089" y="3539671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Ellipse 144"/>
          <p:cNvSpPr/>
          <p:nvPr/>
        </p:nvSpPr>
        <p:spPr bwMode="auto">
          <a:xfrm>
            <a:off x="2300239" y="372064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Ellipse 145"/>
          <p:cNvSpPr/>
          <p:nvPr/>
        </p:nvSpPr>
        <p:spPr bwMode="auto">
          <a:xfrm>
            <a:off x="2281189" y="33205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Ellipse 146"/>
          <p:cNvSpPr/>
          <p:nvPr/>
        </p:nvSpPr>
        <p:spPr bwMode="auto">
          <a:xfrm>
            <a:off x="2176414" y="31729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Ellipse 147"/>
          <p:cNvSpPr/>
          <p:nvPr/>
        </p:nvSpPr>
        <p:spPr bwMode="auto">
          <a:xfrm>
            <a:off x="2047826" y="35444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Ellipse 148"/>
          <p:cNvSpPr/>
          <p:nvPr/>
        </p:nvSpPr>
        <p:spPr bwMode="auto">
          <a:xfrm>
            <a:off x="2262139" y="34301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Ellipse 149"/>
          <p:cNvSpPr/>
          <p:nvPr/>
        </p:nvSpPr>
        <p:spPr bwMode="auto">
          <a:xfrm>
            <a:off x="2262139" y="25824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Ellipse 150"/>
          <p:cNvSpPr/>
          <p:nvPr/>
        </p:nvSpPr>
        <p:spPr bwMode="auto">
          <a:xfrm>
            <a:off x="2185939" y="36634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Ellipse 151"/>
          <p:cNvSpPr/>
          <p:nvPr/>
        </p:nvSpPr>
        <p:spPr bwMode="auto">
          <a:xfrm>
            <a:off x="2568873" y="35132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Ellipse 152"/>
          <p:cNvSpPr/>
          <p:nvPr/>
        </p:nvSpPr>
        <p:spPr bwMode="auto">
          <a:xfrm>
            <a:off x="2630785" y="37323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Ellipse 153"/>
          <p:cNvSpPr/>
          <p:nvPr/>
        </p:nvSpPr>
        <p:spPr bwMode="auto">
          <a:xfrm>
            <a:off x="2659360" y="393712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Ellipse 154"/>
          <p:cNvSpPr/>
          <p:nvPr/>
        </p:nvSpPr>
        <p:spPr bwMode="auto">
          <a:xfrm>
            <a:off x="2811760" y="3770441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Ellipse 155"/>
          <p:cNvSpPr/>
          <p:nvPr/>
        </p:nvSpPr>
        <p:spPr bwMode="auto">
          <a:xfrm>
            <a:off x="2792710" y="39228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Ellipse 156"/>
          <p:cNvSpPr/>
          <p:nvPr/>
        </p:nvSpPr>
        <p:spPr bwMode="auto">
          <a:xfrm>
            <a:off x="2945110" y="4075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Ellipse 157"/>
          <p:cNvSpPr/>
          <p:nvPr/>
        </p:nvSpPr>
        <p:spPr bwMode="auto">
          <a:xfrm>
            <a:off x="2945110" y="38085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Ellipse 158"/>
          <p:cNvSpPr/>
          <p:nvPr/>
        </p:nvSpPr>
        <p:spPr bwMode="auto">
          <a:xfrm>
            <a:off x="2892722" y="39752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Ellipse 159"/>
          <p:cNvSpPr/>
          <p:nvPr/>
        </p:nvSpPr>
        <p:spPr bwMode="auto">
          <a:xfrm>
            <a:off x="2754610" y="40561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2649835" y="36275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Ellipse 161"/>
          <p:cNvSpPr/>
          <p:nvPr/>
        </p:nvSpPr>
        <p:spPr bwMode="auto">
          <a:xfrm>
            <a:off x="2511722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Ellipse 162"/>
          <p:cNvSpPr/>
          <p:nvPr/>
        </p:nvSpPr>
        <p:spPr bwMode="auto">
          <a:xfrm>
            <a:off x="2549823" y="39799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Ellipse 163"/>
          <p:cNvSpPr/>
          <p:nvPr/>
        </p:nvSpPr>
        <p:spPr bwMode="auto">
          <a:xfrm>
            <a:off x="2902247" y="41752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Ellipse 164"/>
          <p:cNvSpPr/>
          <p:nvPr/>
        </p:nvSpPr>
        <p:spPr bwMode="auto">
          <a:xfrm>
            <a:off x="3049885" y="40657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Ellipse 165"/>
          <p:cNvSpPr/>
          <p:nvPr/>
        </p:nvSpPr>
        <p:spPr bwMode="auto">
          <a:xfrm>
            <a:off x="3011785" y="42181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Ellipse 166"/>
          <p:cNvSpPr/>
          <p:nvPr/>
        </p:nvSpPr>
        <p:spPr bwMode="auto">
          <a:xfrm>
            <a:off x="2987972" y="38514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2754610" y="3546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2554585" y="37990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2592685" y="4080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2759373" y="418477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Ellipse 171"/>
          <p:cNvSpPr/>
          <p:nvPr/>
        </p:nvSpPr>
        <p:spPr bwMode="auto">
          <a:xfrm>
            <a:off x="3292914" y="4122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Ellipse 172"/>
          <p:cNvSpPr/>
          <p:nvPr/>
        </p:nvSpPr>
        <p:spPr bwMode="auto">
          <a:xfrm>
            <a:off x="3459602" y="4112775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Ellipse 173"/>
          <p:cNvSpPr/>
          <p:nvPr/>
        </p:nvSpPr>
        <p:spPr bwMode="auto">
          <a:xfrm>
            <a:off x="3569139" y="4255650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Ellipse 174"/>
          <p:cNvSpPr/>
          <p:nvPr/>
        </p:nvSpPr>
        <p:spPr bwMode="auto">
          <a:xfrm>
            <a:off x="3202426" y="4308038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Ellipse 175"/>
          <p:cNvSpPr/>
          <p:nvPr/>
        </p:nvSpPr>
        <p:spPr bwMode="auto">
          <a:xfrm>
            <a:off x="3650102" y="441281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Ellipse 176"/>
          <p:cNvSpPr/>
          <p:nvPr/>
        </p:nvSpPr>
        <p:spPr bwMode="auto">
          <a:xfrm>
            <a:off x="3331014" y="439852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Ellipse 177"/>
          <p:cNvSpPr/>
          <p:nvPr/>
        </p:nvSpPr>
        <p:spPr bwMode="auto">
          <a:xfrm>
            <a:off x="3216714" y="39365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3207189" y="41127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Ellipse 179"/>
          <p:cNvSpPr/>
          <p:nvPr/>
        </p:nvSpPr>
        <p:spPr bwMode="auto">
          <a:xfrm>
            <a:off x="3359589" y="42651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Ellipse 180"/>
          <p:cNvSpPr/>
          <p:nvPr/>
        </p:nvSpPr>
        <p:spPr bwMode="auto">
          <a:xfrm>
            <a:off x="3516752" y="4503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Ellipse 181"/>
          <p:cNvSpPr/>
          <p:nvPr/>
        </p:nvSpPr>
        <p:spPr bwMode="auto">
          <a:xfrm>
            <a:off x="3669152" y="447948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Ellipse 182"/>
          <p:cNvSpPr/>
          <p:nvPr/>
        </p:nvSpPr>
        <p:spPr bwMode="auto">
          <a:xfrm>
            <a:off x="3659627" y="40127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Ellipse 183"/>
          <p:cNvSpPr/>
          <p:nvPr/>
        </p:nvSpPr>
        <p:spPr bwMode="auto">
          <a:xfrm>
            <a:off x="3678676" y="41794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Ellipse 184"/>
          <p:cNvSpPr/>
          <p:nvPr/>
        </p:nvSpPr>
        <p:spPr bwMode="auto">
          <a:xfrm>
            <a:off x="3373877" y="39698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Ellipse 185"/>
          <p:cNvSpPr/>
          <p:nvPr/>
        </p:nvSpPr>
        <p:spPr bwMode="auto">
          <a:xfrm>
            <a:off x="3874788" y="40128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Ellipse 186"/>
          <p:cNvSpPr/>
          <p:nvPr/>
        </p:nvSpPr>
        <p:spPr bwMode="auto">
          <a:xfrm>
            <a:off x="4089100" y="43795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Ellipse 187"/>
          <p:cNvSpPr/>
          <p:nvPr/>
        </p:nvSpPr>
        <p:spPr bwMode="auto">
          <a:xfrm>
            <a:off x="4241500" y="42795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Ellipse 188"/>
          <p:cNvSpPr/>
          <p:nvPr/>
        </p:nvSpPr>
        <p:spPr bwMode="auto">
          <a:xfrm>
            <a:off x="4117676" y="46081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Ellipse 189"/>
          <p:cNvSpPr/>
          <p:nvPr/>
        </p:nvSpPr>
        <p:spPr bwMode="auto">
          <a:xfrm>
            <a:off x="3850975" y="45176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1" name="Ellipse 190"/>
          <p:cNvSpPr/>
          <p:nvPr/>
        </p:nvSpPr>
        <p:spPr bwMode="auto">
          <a:xfrm>
            <a:off x="4179588" y="45367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2" name="Ellipse 191"/>
          <p:cNvSpPr/>
          <p:nvPr/>
        </p:nvSpPr>
        <p:spPr bwMode="auto">
          <a:xfrm>
            <a:off x="4346276" y="44986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Ellipse 192"/>
          <p:cNvSpPr/>
          <p:nvPr/>
        </p:nvSpPr>
        <p:spPr bwMode="auto">
          <a:xfrm>
            <a:off x="4389138" y="4357687"/>
            <a:ext cx="45719" cy="52069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Ellipse 193"/>
          <p:cNvSpPr/>
          <p:nvPr/>
        </p:nvSpPr>
        <p:spPr bwMode="auto">
          <a:xfrm>
            <a:off x="4222451" y="461769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Ellipse 194"/>
          <p:cNvSpPr/>
          <p:nvPr/>
        </p:nvSpPr>
        <p:spPr bwMode="auto">
          <a:xfrm>
            <a:off x="4408188" y="464150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Ellipse 195"/>
          <p:cNvSpPr/>
          <p:nvPr/>
        </p:nvSpPr>
        <p:spPr bwMode="auto">
          <a:xfrm>
            <a:off x="3950988" y="455101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Ellipse 196"/>
          <p:cNvSpPr/>
          <p:nvPr/>
        </p:nvSpPr>
        <p:spPr bwMode="auto">
          <a:xfrm>
            <a:off x="4331988" y="46891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Ellipse 197"/>
          <p:cNvSpPr/>
          <p:nvPr/>
        </p:nvSpPr>
        <p:spPr bwMode="auto">
          <a:xfrm>
            <a:off x="4255788" y="44033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9" name="Ellipse 198"/>
          <p:cNvSpPr/>
          <p:nvPr/>
        </p:nvSpPr>
        <p:spPr bwMode="auto">
          <a:xfrm>
            <a:off x="4393900" y="414144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Ellipse 199"/>
          <p:cNvSpPr/>
          <p:nvPr/>
        </p:nvSpPr>
        <p:spPr bwMode="auto">
          <a:xfrm>
            <a:off x="4609108" y="48456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Ellipse 200"/>
          <p:cNvSpPr/>
          <p:nvPr/>
        </p:nvSpPr>
        <p:spPr bwMode="auto">
          <a:xfrm>
            <a:off x="4737696" y="49075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2" name="Ellipse 201"/>
          <p:cNvSpPr/>
          <p:nvPr/>
        </p:nvSpPr>
        <p:spPr bwMode="auto">
          <a:xfrm>
            <a:off x="4890096" y="50647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Ellipse 202"/>
          <p:cNvSpPr/>
          <p:nvPr/>
        </p:nvSpPr>
        <p:spPr bwMode="auto">
          <a:xfrm>
            <a:off x="4751983" y="43741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" name="Ellipse 203"/>
          <p:cNvSpPr/>
          <p:nvPr/>
        </p:nvSpPr>
        <p:spPr bwMode="auto">
          <a:xfrm>
            <a:off x="4623396" y="448368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Ellipse 204"/>
          <p:cNvSpPr/>
          <p:nvPr/>
        </p:nvSpPr>
        <p:spPr bwMode="auto">
          <a:xfrm>
            <a:off x="4813896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Ellipse 205"/>
          <p:cNvSpPr/>
          <p:nvPr/>
        </p:nvSpPr>
        <p:spPr bwMode="auto">
          <a:xfrm>
            <a:off x="4947246" y="43503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5023446" y="48170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Ellipse 207"/>
          <p:cNvSpPr/>
          <p:nvPr/>
        </p:nvSpPr>
        <p:spPr bwMode="auto">
          <a:xfrm>
            <a:off x="4994871" y="450273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5371485" y="46731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Ellipse 209"/>
          <p:cNvSpPr/>
          <p:nvPr/>
        </p:nvSpPr>
        <p:spPr bwMode="auto">
          <a:xfrm>
            <a:off x="5638185" y="465414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Ellipse 210"/>
          <p:cNvSpPr/>
          <p:nvPr/>
        </p:nvSpPr>
        <p:spPr bwMode="auto">
          <a:xfrm>
            <a:off x="5561985" y="48303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Ellipse 211"/>
          <p:cNvSpPr/>
          <p:nvPr/>
        </p:nvSpPr>
        <p:spPr bwMode="auto">
          <a:xfrm>
            <a:off x="5409585" y="47922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Ellipse 212"/>
          <p:cNvSpPr/>
          <p:nvPr/>
        </p:nvSpPr>
        <p:spPr bwMode="auto">
          <a:xfrm>
            <a:off x="5676285" y="49779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4" name="Ellipse 213"/>
          <p:cNvSpPr/>
          <p:nvPr/>
        </p:nvSpPr>
        <p:spPr bwMode="auto">
          <a:xfrm>
            <a:off x="5600085" y="507800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" name="Ellipse 214"/>
          <p:cNvSpPr/>
          <p:nvPr/>
        </p:nvSpPr>
        <p:spPr bwMode="auto">
          <a:xfrm>
            <a:off x="5448582" y="46559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Ellipse 215"/>
          <p:cNvSpPr/>
          <p:nvPr/>
        </p:nvSpPr>
        <p:spPr bwMode="auto">
          <a:xfrm>
            <a:off x="5372382" y="495597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Ellipse 216"/>
          <p:cNvSpPr/>
          <p:nvPr/>
        </p:nvSpPr>
        <p:spPr bwMode="auto">
          <a:xfrm>
            <a:off x="5353332" y="51464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8" name="Ellipse 217"/>
          <p:cNvSpPr/>
          <p:nvPr/>
        </p:nvSpPr>
        <p:spPr bwMode="auto">
          <a:xfrm>
            <a:off x="5358095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Ellipse 218"/>
          <p:cNvSpPr/>
          <p:nvPr/>
        </p:nvSpPr>
        <p:spPr bwMode="auto">
          <a:xfrm>
            <a:off x="5462870" y="50988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0" name="Ellipse 219"/>
          <p:cNvSpPr/>
          <p:nvPr/>
        </p:nvSpPr>
        <p:spPr bwMode="auto">
          <a:xfrm>
            <a:off x="5505732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>
            <a:off x="5420007" y="54893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2" name="Ellipse 221"/>
          <p:cNvSpPr/>
          <p:nvPr/>
        </p:nvSpPr>
        <p:spPr bwMode="auto">
          <a:xfrm>
            <a:off x="5558120" y="56417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Ellipse 222"/>
          <p:cNvSpPr/>
          <p:nvPr/>
        </p:nvSpPr>
        <p:spPr bwMode="auto">
          <a:xfrm>
            <a:off x="5658132" y="54512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62895" y="52512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Ellipse 224"/>
          <p:cNvSpPr/>
          <p:nvPr/>
        </p:nvSpPr>
        <p:spPr bwMode="auto">
          <a:xfrm>
            <a:off x="5929783" y="53691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6" name="Ellipse 225"/>
          <p:cNvSpPr/>
          <p:nvPr/>
        </p:nvSpPr>
        <p:spPr bwMode="auto">
          <a:xfrm>
            <a:off x="6134571" y="55215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7" name="Ellipse 226"/>
          <p:cNvSpPr/>
          <p:nvPr/>
        </p:nvSpPr>
        <p:spPr bwMode="auto">
          <a:xfrm>
            <a:off x="5901208" y="5769181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Ellipse 227"/>
          <p:cNvSpPr/>
          <p:nvPr/>
        </p:nvSpPr>
        <p:spPr bwMode="auto">
          <a:xfrm>
            <a:off x="5362857" y="580846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9" name="Ellipse 228"/>
          <p:cNvSpPr/>
          <p:nvPr/>
        </p:nvSpPr>
        <p:spPr bwMode="auto">
          <a:xfrm>
            <a:off x="5553356" y="435589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Ellipse 229"/>
          <p:cNvSpPr/>
          <p:nvPr/>
        </p:nvSpPr>
        <p:spPr bwMode="auto">
          <a:xfrm>
            <a:off x="5061546" y="417412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Ellipse 230"/>
          <p:cNvSpPr/>
          <p:nvPr/>
        </p:nvSpPr>
        <p:spPr bwMode="auto">
          <a:xfrm>
            <a:off x="4828184" y="39550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Ellipse 231"/>
          <p:cNvSpPr/>
          <p:nvPr/>
        </p:nvSpPr>
        <p:spPr bwMode="auto">
          <a:xfrm>
            <a:off x="4704359" y="3759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Ellipse 232"/>
          <p:cNvSpPr/>
          <p:nvPr/>
        </p:nvSpPr>
        <p:spPr bwMode="auto">
          <a:xfrm>
            <a:off x="4790084" y="4521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Ellipse 233"/>
          <p:cNvSpPr/>
          <p:nvPr/>
        </p:nvSpPr>
        <p:spPr bwMode="auto">
          <a:xfrm>
            <a:off x="4966296" y="4640847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" name="Ellipse 234"/>
          <p:cNvSpPr/>
          <p:nvPr/>
        </p:nvSpPr>
        <p:spPr bwMode="auto">
          <a:xfrm>
            <a:off x="5109171" y="46932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Ellipse 235"/>
          <p:cNvSpPr/>
          <p:nvPr/>
        </p:nvSpPr>
        <p:spPr bwMode="auto">
          <a:xfrm>
            <a:off x="5090121" y="49980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Ellipse 236"/>
          <p:cNvSpPr/>
          <p:nvPr/>
        </p:nvSpPr>
        <p:spPr bwMode="auto">
          <a:xfrm>
            <a:off x="4680546" y="43693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8" name="Ellipse 237"/>
          <p:cNvSpPr/>
          <p:nvPr/>
        </p:nvSpPr>
        <p:spPr bwMode="auto">
          <a:xfrm>
            <a:off x="4875809" y="44551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Ellipse 238"/>
          <p:cNvSpPr/>
          <p:nvPr/>
        </p:nvSpPr>
        <p:spPr bwMode="auto">
          <a:xfrm>
            <a:off x="4675784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0" name="Ellipse 239"/>
          <p:cNvSpPr/>
          <p:nvPr/>
        </p:nvSpPr>
        <p:spPr bwMode="auto">
          <a:xfrm>
            <a:off x="5415243" y="42273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1" name="Ellipse 240"/>
          <p:cNvSpPr/>
          <p:nvPr/>
        </p:nvSpPr>
        <p:spPr bwMode="auto">
          <a:xfrm>
            <a:off x="3979798" y="361997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2" name="Ellipse 241"/>
          <p:cNvSpPr/>
          <p:nvPr/>
        </p:nvSpPr>
        <p:spPr bwMode="auto">
          <a:xfrm>
            <a:off x="4136961" y="38628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3" name="Ellipse 242"/>
          <p:cNvSpPr/>
          <p:nvPr/>
        </p:nvSpPr>
        <p:spPr bwMode="auto">
          <a:xfrm>
            <a:off x="4341749" y="3791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4" name="Ellipse 243"/>
          <p:cNvSpPr/>
          <p:nvPr/>
        </p:nvSpPr>
        <p:spPr bwMode="auto">
          <a:xfrm>
            <a:off x="3998849" y="486298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" name="Ellipse 244"/>
          <p:cNvSpPr/>
          <p:nvPr/>
        </p:nvSpPr>
        <p:spPr bwMode="auto">
          <a:xfrm>
            <a:off x="4203636" y="47772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Ellipse 245"/>
          <p:cNvSpPr/>
          <p:nvPr/>
        </p:nvSpPr>
        <p:spPr bwMode="auto">
          <a:xfrm>
            <a:off x="4356036" y="4934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Ellipse 246"/>
          <p:cNvSpPr/>
          <p:nvPr/>
        </p:nvSpPr>
        <p:spPr bwMode="auto">
          <a:xfrm>
            <a:off x="4055999" y="42581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Ellipse 247"/>
          <p:cNvSpPr/>
          <p:nvPr/>
        </p:nvSpPr>
        <p:spPr bwMode="auto">
          <a:xfrm>
            <a:off x="4742459" y="46075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Ellipse 249"/>
          <p:cNvSpPr/>
          <p:nvPr/>
        </p:nvSpPr>
        <p:spPr bwMode="auto">
          <a:xfrm>
            <a:off x="4904384" y="48027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Ellipse 250"/>
          <p:cNvSpPr/>
          <p:nvPr/>
        </p:nvSpPr>
        <p:spPr bwMode="auto">
          <a:xfrm>
            <a:off x="3440552" y="36698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Ellipse 251"/>
          <p:cNvSpPr/>
          <p:nvPr/>
        </p:nvSpPr>
        <p:spPr bwMode="auto">
          <a:xfrm>
            <a:off x="3245289" y="36841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Ellipse 252"/>
          <p:cNvSpPr/>
          <p:nvPr/>
        </p:nvSpPr>
        <p:spPr bwMode="auto">
          <a:xfrm>
            <a:off x="3578665" y="3779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4" name="Ellipse 253"/>
          <p:cNvSpPr/>
          <p:nvPr/>
        </p:nvSpPr>
        <p:spPr bwMode="auto">
          <a:xfrm>
            <a:off x="3278627" y="3398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5" name="Ellipse 254"/>
          <p:cNvSpPr/>
          <p:nvPr/>
        </p:nvSpPr>
        <p:spPr bwMode="auto">
          <a:xfrm>
            <a:off x="2649836" y="28989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Ellipse 255"/>
          <p:cNvSpPr/>
          <p:nvPr/>
        </p:nvSpPr>
        <p:spPr bwMode="auto">
          <a:xfrm>
            <a:off x="2668886" y="3313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7" name="Ellipse 256"/>
          <p:cNvSpPr/>
          <p:nvPr/>
        </p:nvSpPr>
        <p:spPr bwMode="auto">
          <a:xfrm>
            <a:off x="2921298" y="32227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8" name="Ellipse 257"/>
          <p:cNvSpPr/>
          <p:nvPr/>
        </p:nvSpPr>
        <p:spPr bwMode="auto">
          <a:xfrm>
            <a:off x="2921298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Ellipse 258"/>
          <p:cNvSpPr/>
          <p:nvPr/>
        </p:nvSpPr>
        <p:spPr bwMode="auto">
          <a:xfrm>
            <a:off x="2816524" y="2332166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Ellipse 259"/>
          <p:cNvSpPr/>
          <p:nvPr/>
        </p:nvSpPr>
        <p:spPr bwMode="auto">
          <a:xfrm>
            <a:off x="2104976" y="22537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Ellipse 260"/>
          <p:cNvSpPr/>
          <p:nvPr/>
        </p:nvSpPr>
        <p:spPr bwMode="auto">
          <a:xfrm>
            <a:off x="1947814" y="27395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Ellipse 261"/>
          <p:cNvSpPr/>
          <p:nvPr/>
        </p:nvSpPr>
        <p:spPr bwMode="auto">
          <a:xfrm>
            <a:off x="1928763" y="35634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3" name="Ellipse 262"/>
          <p:cNvSpPr/>
          <p:nvPr/>
        </p:nvSpPr>
        <p:spPr bwMode="auto">
          <a:xfrm>
            <a:off x="1990676" y="40587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Ellipse 263"/>
          <p:cNvSpPr/>
          <p:nvPr/>
        </p:nvSpPr>
        <p:spPr bwMode="auto">
          <a:xfrm>
            <a:off x="2362152" y="36158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Ellipse 264"/>
          <p:cNvSpPr/>
          <p:nvPr/>
        </p:nvSpPr>
        <p:spPr bwMode="auto">
          <a:xfrm>
            <a:off x="1100135" y="24934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" name="Ellipse 265"/>
          <p:cNvSpPr/>
          <p:nvPr/>
        </p:nvSpPr>
        <p:spPr bwMode="auto">
          <a:xfrm>
            <a:off x="1200148" y="224578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7" name="Ellipse 266"/>
          <p:cNvSpPr/>
          <p:nvPr/>
        </p:nvSpPr>
        <p:spPr bwMode="auto">
          <a:xfrm>
            <a:off x="1433510" y="146949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Ellipse 267"/>
          <p:cNvSpPr/>
          <p:nvPr/>
        </p:nvSpPr>
        <p:spPr bwMode="auto">
          <a:xfrm>
            <a:off x="1680502" y="376662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9" name="Ellipse 268"/>
          <p:cNvSpPr/>
          <p:nvPr/>
        </p:nvSpPr>
        <p:spPr bwMode="auto">
          <a:xfrm>
            <a:off x="1319210" y="274584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1" name="Ellipse 270"/>
          <p:cNvSpPr/>
          <p:nvPr/>
        </p:nvSpPr>
        <p:spPr bwMode="auto">
          <a:xfrm>
            <a:off x="3554851" y="39937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2" name="Ellipse 271"/>
          <p:cNvSpPr/>
          <p:nvPr/>
        </p:nvSpPr>
        <p:spPr bwMode="auto">
          <a:xfrm>
            <a:off x="3550089" y="41556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3" name="Ellipse 272"/>
          <p:cNvSpPr/>
          <p:nvPr/>
        </p:nvSpPr>
        <p:spPr bwMode="auto">
          <a:xfrm>
            <a:off x="4065524" y="40104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4" name="Ellipse 273"/>
          <p:cNvSpPr/>
          <p:nvPr/>
        </p:nvSpPr>
        <p:spPr bwMode="auto">
          <a:xfrm>
            <a:off x="4260786" y="408193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5" name="Ellipse 274"/>
          <p:cNvSpPr/>
          <p:nvPr/>
        </p:nvSpPr>
        <p:spPr bwMode="auto">
          <a:xfrm>
            <a:off x="4265549" y="416766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" name="Ellipse 275"/>
          <p:cNvSpPr/>
          <p:nvPr/>
        </p:nvSpPr>
        <p:spPr bwMode="auto">
          <a:xfrm>
            <a:off x="3875023" y="39152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" name="Ellipse 276"/>
          <p:cNvSpPr/>
          <p:nvPr/>
        </p:nvSpPr>
        <p:spPr bwMode="auto">
          <a:xfrm>
            <a:off x="2428827" y="3906384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Ellipse 277"/>
          <p:cNvSpPr/>
          <p:nvPr/>
        </p:nvSpPr>
        <p:spPr bwMode="auto">
          <a:xfrm>
            <a:off x="2395490" y="3777796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9" name="Ellipse 278"/>
          <p:cNvSpPr/>
          <p:nvPr/>
        </p:nvSpPr>
        <p:spPr bwMode="auto">
          <a:xfrm>
            <a:off x="2452640" y="3568247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0" name="Ellipse 279"/>
          <p:cNvSpPr/>
          <p:nvPr/>
        </p:nvSpPr>
        <p:spPr bwMode="auto">
          <a:xfrm>
            <a:off x="2414540" y="3425372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" name="Ellipse 280"/>
          <p:cNvSpPr/>
          <p:nvPr/>
        </p:nvSpPr>
        <p:spPr bwMode="auto">
          <a:xfrm>
            <a:off x="3111938" y="39603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2" name="Ellipse 281"/>
          <p:cNvSpPr/>
          <p:nvPr/>
        </p:nvSpPr>
        <p:spPr bwMode="auto">
          <a:xfrm>
            <a:off x="3102413" y="4265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Ellipse 282"/>
          <p:cNvSpPr/>
          <p:nvPr/>
        </p:nvSpPr>
        <p:spPr bwMode="auto">
          <a:xfrm>
            <a:off x="3135751" y="38079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4" name="Ellipse 283"/>
          <p:cNvSpPr/>
          <p:nvPr/>
        </p:nvSpPr>
        <p:spPr bwMode="auto">
          <a:xfrm>
            <a:off x="3140513" y="4160398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5" name="Ellipse 284"/>
          <p:cNvSpPr/>
          <p:nvPr/>
        </p:nvSpPr>
        <p:spPr bwMode="auto">
          <a:xfrm>
            <a:off x="3078601" y="3503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" name="Ellipse 285"/>
          <p:cNvSpPr/>
          <p:nvPr/>
        </p:nvSpPr>
        <p:spPr bwMode="auto">
          <a:xfrm>
            <a:off x="3746201" y="45557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9" name="Ellipse 288"/>
          <p:cNvSpPr/>
          <p:nvPr/>
        </p:nvSpPr>
        <p:spPr bwMode="auto">
          <a:xfrm>
            <a:off x="3798588" y="412239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0" name="Ellipse 289"/>
          <p:cNvSpPr/>
          <p:nvPr/>
        </p:nvSpPr>
        <p:spPr bwMode="auto">
          <a:xfrm>
            <a:off x="3746201" y="42890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1" name="Ellipse 290"/>
          <p:cNvSpPr/>
          <p:nvPr/>
        </p:nvSpPr>
        <p:spPr bwMode="auto">
          <a:xfrm>
            <a:off x="3746201" y="36413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2" name="Ellipse 291"/>
          <p:cNvSpPr/>
          <p:nvPr/>
        </p:nvSpPr>
        <p:spPr bwMode="auto">
          <a:xfrm>
            <a:off x="4520790" y="4402721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3" name="Ellipse 292"/>
          <p:cNvSpPr/>
          <p:nvPr/>
        </p:nvSpPr>
        <p:spPr bwMode="auto">
          <a:xfrm>
            <a:off x="4535077" y="4717046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4" name="Ellipse 293"/>
          <p:cNvSpPr/>
          <p:nvPr/>
        </p:nvSpPr>
        <p:spPr bwMode="auto">
          <a:xfrm>
            <a:off x="4563653" y="4969459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5" name="Ellipse 294"/>
          <p:cNvSpPr/>
          <p:nvPr/>
        </p:nvSpPr>
        <p:spPr bwMode="auto">
          <a:xfrm>
            <a:off x="4511265" y="3893134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6" name="Ellipse 295"/>
          <p:cNvSpPr/>
          <p:nvPr/>
        </p:nvSpPr>
        <p:spPr bwMode="auto">
          <a:xfrm>
            <a:off x="5213945" y="5078997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7" name="Ellipse 296"/>
          <p:cNvSpPr/>
          <p:nvPr/>
        </p:nvSpPr>
        <p:spPr bwMode="auto">
          <a:xfrm>
            <a:off x="5242521" y="4802772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8" name="Ellipse 297"/>
          <p:cNvSpPr/>
          <p:nvPr/>
        </p:nvSpPr>
        <p:spPr bwMode="auto">
          <a:xfrm>
            <a:off x="5247283" y="4255085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9" name="Ellipse 298"/>
          <p:cNvSpPr/>
          <p:nvPr/>
        </p:nvSpPr>
        <p:spPr bwMode="auto">
          <a:xfrm>
            <a:off x="5185371" y="4436059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9" name="Gerade Verbindung 248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7" name="Rechteck 286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6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7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8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9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1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2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3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4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6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7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8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90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0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2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30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40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500"/>
                            </p:stCondLst>
                            <p:childTnLst>
                              <p:par>
                                <p:cTn id="3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60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700"/>
                            </p:stCondLst>
                            <p:childTnLst>
                              <p:par>
                                <p:cTn id="3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8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9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00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10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20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30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4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500"/>
                            </p:stCondLst>
                            <p:childTnLst>
                              <p:par>
                                <p:cTn id="3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9600"/>
                            </p:stCondLst>
                            <p:childTnLst>
                              <p:par>
                                <p:cTn id="3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700"/>
                            </p:stCondLst>
                            <p:childTnLst>
                              <p:par>
                                <p:cTn id="3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8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9900"/>
                            </p:stCondLst>
                            <p:childTnLst>
                              <p:par>
                                <p:cTn id="4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100"/>
                            </p:stCondLst>
                            <p:childTnLst>
                              <p:par>
                                <p:cTn id="4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2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30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40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60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700"/>
                            </p:stCondLst>
                            <p:childTnLst>
                              <p:par>
                                <p:cTn id="4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00"/>
                            </p:stCondLst>
                            <p:childTnLst>
                              <p:par>
                                <p:cTn id="4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1200"/>
                            </p:stCondLst>
                            <p:childTnLst>
                              <p:par>
                                <p:cTn id="4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1300"/>
                            </p:stCondLst>
                            <p:childTnLst>
                              <p:par>
                                <p:cTn id="4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400"/>
                            </p:stCondLst>
                            <p:childTnLst>
                              <p:par>
                                <p:cTn id="4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600"/>
                            </p:stCondLst>
                            <p:childTnLst>
                              <p:par>
                                <p:cTn id="4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1700"/>
                            </p:stCondLst>
                            <p:childTnLst>
                              <p:par>
                                <p:cTn id="4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800"/>
                            </p:stCondLst>
                            <p:childTnLst>
                              <p:par>
                                <p:cTn id="4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900"/>
                            </p:stCondLst>
                            <p:childTnLst>
                              <p:par>
                                <p:cTn id="4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4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4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2300"/>
                            </p:stCondLst>
                            <p:childTnLst>
                              <p:par>
                                <p:cTn id="4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5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2600"/>
                            </p:stCondLst>
                            <p:childTnLst>
                              <p:par>
                                <p:cTn id="5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2700"/>
                            </p:stCondLst>
                            <p:childTnLst>
                              <p:par>
                                <p:cTn id="5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2800"/>
                            </p:stCondLst>
                            <p:childTnLst>
                              <p:par>
                                <p:cTn id="5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5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3100"/>
                            </p:stCondLst>
                            <p:childTnLst>
                              <p:par>
                                <p:cTn id="5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3300"/>
                            </p:stCondLst>
                            <p:childTnLst>
                              <p:par>
                                <p:cTn id="5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3400"/>
                            </p:stCondLst>
                            <p:childTnLst>
                              <p:par>
                                <p:cTn id="5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3600"/>
                            </p:stCondLst>
                            <p:childTnLst>
                              <p:par>
                                <p:cTn id="5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37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3800"/>
                            </p:stCondLst>
                            <p:childTnLst>
                              <p:par>
                                <p:cTn id="5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3900"/>
                            </p:stCondLst>
                            <p:childTnLst>
                              <p:par>
                                <p:cTn id="5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4100"/>
                            </p:stCondLst>
                            <p:childTnLst>
                              <p:par>
                                <p:cTn id="5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4200"/>
                            </p:stCondLst>
                            <p:childTnLst>
                              <p:par>
                                <p:cTn id="5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4300"/>
                            </p:stCondLst>
                            <p:childTnLst>
                              <p:par>
                                <p:cTn id="5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4400"/>
                            </p:stCondLst>
                            <p:childTnLst>
                              <p:par>
                                <p:cTn id="5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1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4600"/>
                            </p:stCondLst>
                            <p:childTnLst>
                              <p:par>
                                <p:cTn id="5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1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4700"/>
                            </p:stCondLst>
                            <p:childTnLst>
                              <p:par>
                                <p:cTn id="5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4800"/>
                            </p:stCondLst>
                            <p:childTnLst>
                              <p:par>
                                <p:cTn id="5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4900"/>
                            </p:stCondLst>
                            <p:childTnLst>
                              <p:par>
                                <p:cTn id="6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1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5100"/>
                            </p:stCondLst>
                            <p:childTnLst>
                              <p:par>
                                <p:cTn id="6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1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6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5300"/>
                            </p:stCondLst>
                            <p:childTnLst>
                              <p:par>
                                <p:cTn id="6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1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5400"/>
                            </p:stCondLst>
                            <p:childTnLst>
                              <p:par>
                                <p:cTn id="6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5600"/>
                            </p:stCondLst>
                            <p:childTnLst>
                              <p:par>
                                <p:cTn id="6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5700"/>
                            </p:stCondLst>
                            <p:childTnLst>
                              <p:par>
                                <p:cTn id="6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1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5800"/>
                            </p:stCondLst>
                            <p:childTnLst>
                              <p:par>
                                <p:cTn id="6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5900"/>
                            </p:stCondLst>
                            <p:childTnLst>
                              <p:par>
                                <p:cTn id="6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6100"/>
                            </p:stCondLst>
                            <p:childTnLst>
                              <p:par>
                                <p:cTn id="6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1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6200"/>
                            </p:stCondLst>
                            <p:childTnLst>
                              <p:par>
                                <p:cTn id="6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1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6300"/>
                            </p:stCondLst>
                            <p:childTnLst>
                              <p:par>
                                <p:cTn id="6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6400"/>
                            </p:stCondLst>
                            <p:childTnLst>
                              <p:par>
                                <p:cTn id="6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6600"/>
                            </p:stCondLst>
                            <p:childTnLst>
                              <p:par>
                                <p:cTn id="6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1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6700"/>
                            </p:stCondLst>
                            <p:childTnLst>
                              <p:par>
                                <p:cTn id="6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6800"/>
                            </p:stCondLst>
                            <p:childTnLst>
                              <p:par>
                                <p:cTn id="6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6900"/>
                            </p:stCondLst>
                            <p:childTnLst>
                              <p:par>
                                <p:cTn id="6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1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7100"/>
                            </p:stCondLst>
                            <p:childTnLst>
                              <p:par>
                                <p:cTn id="6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1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7200"/>
                            </p:stCondLst>
                            <p:childTnLst>
                              <p:par>
                                <p:cTn id="6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1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17300"/>
                            </p:stCondLst>
                            <p:childTnLst>
                              <p:par>
                                <p:cTn id="6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1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7400"/>
                            </p:stCondLst>
                            <p:childTnLst>
                              <p:par>
                                <p:cTn id="7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1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17600"/>
                            </p:stCondLst>
                            <p:childTnLst>
                              <p:par>
                                <p:cTn id="7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1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7700"/>
                            </p:stCondLst>
                            <p:childTnLst>
                              <p:par>
                                <p:cTn id="7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1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1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17900"/>
                            </p:stCondLst>
                            <p:childTnLst>
                              <p:par>
                                <p:cTn id="7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1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1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7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1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7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18300"/>
                            </p:stCondLst>
                            <p:childTnLst>
                              <p:par>
                                <p:cTn id="7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1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8400"/>
                            </p:stCondLst>
                            <p:childTnLst>
                              <p:par>
                                <p:cTn id="7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1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1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3" grpId="0" animBg="1"/>
      <p:bldP spid="77" grpId="0" animBg="1"/>
      <p:bldP spid="78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66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74" name="Ellipse 73"/>
          <p:cNvSpPr/>
          <p:nvPr/>
        </p:nvSpPr>
        <p:spPr bwMode="auto">
          <a:xfrm>
            <a:off x="3933434" y="4081463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1737652" y="3218934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5557223" y="578761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64364" y="43556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376439" y="3258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6231707" y="567445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1214578" y="159888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2968923" y="39276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903363" y="430337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5137746" y="52504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1704973" y="173619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4175061" y="41247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5296182" y="45035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5810721" y="5135768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4577940" y="41836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Ellipse 124"/>
          <p:cNvSpPr/>
          <p:nvPr/>
        </p:nvSpPr>
        <p:spPr bwMode="auto">
          <a:xfrm>
            <a:off x="2319289" y="39921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1390648" y="18790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1585910" y="19790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1428748" y="24267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1657348" y="22267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1643060" y="2550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1519236" y="2169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Ellipse 131"/>
          <p:cNvSpPr/>
          <p:nvPr/>
        </p:nvSpPr>
        <p:spPr bwMode="auto">
          <a:xfrm>
            <a:off x="1757361" y="24124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Ellipse 132"/>
          <p:cNvSpPr/>
          <p:nvPr/>
        </p:nvSpPr>
        <p:spPr bwMode="auto">
          <a:xfrm>
            <a:off x="1581148" y="274584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Ellipse 133"/>
          <p:cNvSpPr/>
          <p:nvPr/>
        </p:nvSpPr>
        <p:spPr bwMode="auto">
          <a:xfrm>
            <a:off x="1628773" y="29601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Ellipse 134"/>
          <p:cNvSpPr/>
          <p:nvPr/>
        </p:nvSpPr>
        <p:spPr bwMode="auto">
          <a:xfrm>
            <a:off x="1785935" y="271250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Ellipse 135"/>
          <p:cNvSpPr/>
          <p:nvPr/>
        </p:nvSpPr>
        <p:spPr bwMode="auto">
          <a:xfrm>
            <a:off x="1990677" y="33586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2066876" y="3115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Ellipse 137"/>
          <p:cNvSpPr/>
          <p:nvPr/>
        </p:nvSpPr>
        <p:spPr bwMode="auto">
          <a:xfrm>
            <a:off x="2143076" y="33539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Ellipse 138"/>
          <p:cNvSpPr/>
          <p:nvPr/>
        </p:nvSpPr>
        <p:spPr bwMode="auto">
          <a:xfrm>
            <a:off x="2128789" y="3744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Ellipse 139"/>
          <p:cNvSpPr/>
          <p:nvPr/>
        </p:nvSpPr>
        <p:spPr bwMode="auto">
          <a:xfrm>
            <a:off x="1933527" y="2982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Ellipse 140"/>
          <p:cNvSpPr/>
          <p:nvPr/>
        </p:nvSpPr>
        <p:spPr bwMode="auto">
          <a:xfrm>
            <a:off x="2166889" y="3496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Ellipse 141"/>
          <p:cNvSpPr/>
          <p:nvPr/>
        </p:nvSpPr>
        <p:spPr bwMode="auto">
          <a:xfrm>
            <a:off x="1976389" y="31539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Ellipse 142"/>
          <p:cNvSpPr/>
          <p:nvPr/>
        </p:nvSpPr>
        <p:spPr bwMode="auto">
          <a:xfrm>
            <a:off x="2119264" y="293959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Ellipse 143"/>
          <p:cNvSpPr/>
          <p:nvPr/>
        </p:nvSpPr>
        <p:spPr bwMode="auto">
          <a:xfrm>
            <a:off x="2243089" y="3539671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Ellipse 144"/>
          <p:cNvSpPr/>
          <p:nvPr/>
        </p:nvSpPr>
        <p:spPr bwMode="auto">
          <a:xfrm>
            <a:off x="2300239" y="372064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Ellipse 145"/>
          <p:cNvSpPr/>
          <p:nvPr/>
        </p:nvSpPr>
        <p:spPr bwMode="auto">
          <a:xfrm>
            <a:off x="2281189" y="33205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Ellipse 146"/>
          <p:cNvSpPr/>
          <p:nvPr/>
        </p:nvSpPr>
        <p:spPr bwMode="auto">
          <a:xfrm>
            <a:off x="2176414" y="31729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Ellipse 147"/>
          <p:cNvSpPr/>
          <p:nvPr/>
        </p:nvSpPr>
        <p:spPr bwMode="auto">
          <a:xfrm>
            <a:off x="2047826" y="35444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Ellipse 148"/>
          <p:cNvSpPr/>
          <p:nvPr/>
        </p:nvSpPr>
        <p:spPr bwMode="auto">
          <a:xfrm>
            <a:off x="2262139" y="34301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Ellipse 149"/>
          <p:cNvSpPr/>
          <p:nvPr/>
        </p:nvSpPr>
        <p:spPr bwMode="auto">
          <a:xfrm>
            <a:off x="2262139" y="25824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Ellipse 150"/>
          <p:cNvSpPr/>
          <p:nvPr/>
        </p:nvSpPr>
        <p:spPr bwMode="auto">
          <a:xfrm>
            <a:off x="2185939" y="36634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Ellipse 151"/>
          <p:cNvSpPr/>
          <p:nvPr/>
        </p:nvSpPr>
        <p:spPr bwMode="auto">
          <a:xfrm>
            <a:off x="2568873" y="35132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Ellipse 152"/>
          <p:cNvSpPr/>
          <p:nvPr/>
        </p:nvSpPr>
        <p:spPr bwMode="auto">
          <a:xfrm>
            <a:off x="2630785" y="37323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Ellipse 153"/>
          <p:cNvSpPr/>
          <p:nvPr/>
        </p:nvSpPr>
        <p:spPr bwMode="auto">
          <a:xfrm>
            <a:off x="2659360" y="393712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Ellipse 154"/>
          <p:cNvSpPr/>
          <p:nvPr/>
        </p:nvSpPr>
        <p:spPr bwMode="auto">
          <a:xfrm>
            <a:off x="2811760" y="3770441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Ellipse 155"/>
          <p:cNvSpPr/>
          <p:nvPr/>
        </p:nvSpPr>
        <p:spPr bwMode="auto">
          <a:xfrm>
            <a:off x="2792710" y="39228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Ellipse 156"/>
          <p:cNvSpPr/>
          <p:nvPr/>
        </p:nvSpPr>
        <p:spPr bwMode="auto">
          <a:xfrm>
            <a:off x="2945110" y="4075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Ellipse 157"/>
          <p:cNvSpPr/>
          <p:nvPr/>
        </p:nvSpPr>
        <p:spPr bwMode="auto">
          <a:xfrm>
            <a:off x="2945110" y="38085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Ellipse 158"/>
          <p:cNvSpPr/>
          <p:nvPr/>
        </p:nvSpPr>
        <p:spPr bwMode="auto">
          <a:xfrm>
            <a:off x="2892722" y="39752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Ellipse 159"/>
          <p:cNvSpPr/>
          <p:nvPr/>
        </p:nvSpPr>
        <p:spPr bwMode="auto">
          <a:xfrm>
            <a:off x="2754610" y="40561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2649835" y="36275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Ellipse 161"/>
          <p:cNvSpPr/>
          <p:nvPr/>
        </p:nvSpPr>
        <p:spPr bwMode="auto">
          <a:xfrm>
            <a:off x="2511722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Ellipse 162"/>
          <p:cNvSpPr/>
          <p:nvPr/>
        </p:nvSpPr>
        <p:spPr bwMode="auto">
          <a:xfrm>
            <a:off x="2549823" y="39799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Ellipse 163"/>
          <p:cNvSpPr/>
          <p:nvPr/>
        </p:nvSpPr>
        <p:spPr bwMode="auto">
          <a:xfrm>
            <a:off x="2902247" y="41752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Ellipse 164"/>
          <p:cNvSpPr/>
          <p:nvPr/>
        </p:nvSpPr>
        <p:spPr bwMode="auto">
          <a:xfrm>
            <a:off x="3049885" y="40657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Ellipse 165"/>
          <p:cNvSpPr/>
          <p:nvPr/>
        </p:nvSpPr>
        <p:spPr bwMode="auto">
          <a:xfrm>
            <a:off x="3011785" y="42181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Ellipse 166"/>
          <p:cNvSpPr/>
          <p:nvPr/>
        </p:nvSpPr>
        <p:spPr bwMode="auto">
          <a:xfrm>
            <a:off x="2987972" y="38514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2754610" y="3546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2554585" y="37990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2592685" y="4080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2759373" y="418477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Ellipse 171"/>
          <p:cNvSpPr/>
          <p:nvPr/>
        </p:nvSpPr>
        <p:spPr bwMode="auto">
          <a:xfrm>
            <a:off x="3292914" y="4122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Ellipse 172"/>
          <p:cNvSpPr/>
          <p:nvPr/>
        </p:nvSpPr>
        <p:spPr bwMode="auto">
          <a:xfrm>
            <a:off x="3459602" y="4112775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Ellipse 173"/>
          <p:cNvSpPr/>
          <p:nvPr/>
        </p:nvSpPr>
        <p:spPr bwMode="auto">
          <a:xfrm>
            <a:off x="3569139" y="4255650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Ellipse 174"/>
          <p:cNvSpPr/>
          <p:nvPr/>
        </p:nvSpPr>
        <p:spPr bwMode="auto">
          <a:xfrm>
            <a:off x="3202426" y="4308038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Ellipse 175"/>
          <p:cNvSpPr/>
          <p:nvPr/>
        </p:nvSpPr>
        <p:spPr bwMode="auto">
          <a:xfrm>
            <a:off x="3650102" y="441281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Ellipse 176"/>
          <p:cNvSpPr/>
          <p:nvPr/>
        </p:nvSpPr>
        <p:spPr bwMode="auto">
          <a:xfrm>
            <a:off x="3331014" y="439852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Ellipse 177"/>
          <p:cNvSpPr/>
          <p:nvPr/>
        </p:nvSpPr>
        <p:spPr bwMode="auto">
          <a:xfrm>
            <a:off x="3216714" y="39365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3207189" y="41127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Ellipse 179"/>
          <p:cNvSpPr/>
          <p:nvPr/>
        </p:nvSpPr>
        <p:spPr bwMode="auto">
          <a:xfrm>
            <a:off x="3359589" y="42651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Ellipse 180"/>
          <p:cNvSpPr/>
          <p:nvPr/>
        </p:nvSpPr>
        <p:spPr bwMode="auto">
          <a:xfrm>
            <a:off x="3516752" y="4503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Ellipse 181"/>
          <p:cNvSpPr/>
          <p:nvPr/>
        </p:nvSpPr>
        <p:spPr bwMode="auto">
          <a:xfrm>
            <a:off x="3669152" y="447948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Ellipse 182"/>
          <p:cNvSpPr/>
          <p:nvPr/>
        </p:nvSpPr>
        <p:spPr bwMode="auto">
          <a:xfrm>
            <a:off x="3659627" y="40127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Ellipse 183"/>
          <p:cNvSpPr/>
          <p:nvPr/>
        </p:nvSpPr>
        <p:spPr bwMode="auto">
          <a:xfrm>
            <a:off x="3678676" y="41794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Ellipse 184"/>
          <p:cNvSpPr/>
          <p:nvPr/>
        </p:nvSpPr>
        <p:spPr bwMode="auto">
          <a:xfrm>
            <a:off x="3373877" y="39698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Ellipse 185"/>
          <p:cNvSpPr/>
          <p:nvPr/>
        </p:nvSpPr>
        <p:spPr bwMode="auto">
          <a:xfrm>
            <a:off x="3874788" y="40128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Ellipse 186"/>
          <p:cNvSpPr/>
          <p:nvPr/>
        </p:nvSpPr>
        <p:spPr bwMode="auto">
          <a:xfrm>
            <a:off x="4089100" y="43795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Ellipse 187"/>
          <p:cNvSpPr/>
          <p:nvPr/>
        </p:nvSpPr>
        <p:spPr bwMode="auto">
          <a:xfrm>
            <a:off x="4241500" y="42795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Ellipse 188"/>
          <p:cNvSpPr/>
          <p:nvPr/>
        </p:nvSpPr>
        <p:spPr bwMode="auto">
          <a:xfrm>
            <a:off x="4117676" y="46081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Ellipse 189"/>
          <p:cNvSpPr/>
          <p:nvPr/>
        </p:nvSpPr>
        <p:spPr bwMode="auto">
          <a:xfrm>
            <a:off x="3850975" y="45176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1" name="Ellipse 190"/>
          <p:cNvSpPr/>
          <p:nvPr/>
        </p:nvSpPr>
        <p:spPr bwMode="auto">
          <a:xfrm>
            <a:off x="4179588" y="45367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2" name="Ellipse 191"/>
          <p:cNvSpPr/>
          <p:nvPr/>
        </p:nvSpPr>
        <p:spPr bwMode="auto">
          <a:xfrm>
            <a:off x="4346276" y="44986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Ellipse 192"/>
          <p:cNvSpPr/>
          <p:nvPr/>
        </p:nvSpPr>
        <p:spPr bwMode="auto">
          <a:xfrm>
            <a:off x="4389138" y="4357687"/>
            <a:ext cx="45719" cy="52069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Ellipse 193"/>
          <p:cNvSpPr/>
          <p:nvPr/>
        </p:nvSpPr>
        <p:spPr bwMode="auto">
          <a:xfrm>
            <a:off x="4222451" y="461769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Ellipse 194"/>
          <p:cNvSpPr/>
          <p:nvPr/>
        </p:nvSpPr>
        <p:spPr bwMode="auto">
          <a:xfrm>
            <a:off x="4408188" y="464150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Ellipse 195"/>
          <p:cNvSpPr/>
          <p:nvPr/>
        </p:nvSpPr>
        <p:spPr bwMode="auto">
          <a:xfrm>
            <a:off x="3950988" y="455101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Ellipse 196"/>
          <p:cNvSpPr/>
          <p:nvPr/>
        </p:nvSpPr>
        <p:spPr bwMode="auto">
          <a:xfrm>
            <a:off x="4331988" y="46891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Ellipse 197"/>
          <p:cNvSpPr/>
          <p:nvPr/>
        </p:nvSpPr>
        <p:spPr bwMode="auto">
          <a:xfrm>
            <a:off x="4255788" y="44033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9" name="Ellipse 198"/>
          <p:cNvSpPr/>
          <p:nvPr/>
        </p:nvSpPr>
        <p:spPr bwMode="auto">
          <a:xfrm>
            <a:off x="4393900" y="414144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Ellipse 199"/>
          <p:cNvSpPr/>
          <p:nvPr/>
        </p:nvSpPr>
        <p:spPr bwMode="auto">
          <a:xfrm>
            <a:off x="4609108" y="48456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Ellipse 200"/>
          <p:cNvSpPr/>
          <p:nvPr/>
        </p:nvSpPr>
        <p:spPr bwMode="auto">
          <a:xfrm>
            <a:off x="4737696" y="49075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2" name="Ellipse 201"/>
          <p:cNvSpPr/>
          <p:nvPr/>
        </p:nvSpPr>
        <p:spPr bwMode="auto">
          <a:xfrm>
            <a:off x="4890096" y="50647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Ellipse 202"/>
          <p:cNvSpPr/>
          <p:nvPr/>
        </p:nvSpPr>
        <p:spPr bwMode="auto">
          <a:xfrm>
            <a:off x="4751983" y="43741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" name="Ellipse 203"/>
          <p:cNvSpPr/>
          <p:nvPr/>
        </p:nvSpPr>
        <p:spPr bwMode="auto">
          <a:xfrm>
            <a:off x="4623396" y="448368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Ellipse 204"/>
          <p:cNvSpPr/>
          <p:nvPr/>
        </p:nvSpPr>
        <p:spPr bwMode="auto">
          <a:xfrm>
            <a:off x="4813896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Ellipse 205"/>
          <p:cNvSpPr/>
          <p:nvPr/>
        </p:nvSpPr>
        <p:spPr bwMode="auto">
          <a:xfrm>
            <a:off x="4947246" y="43503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5023446" y="48170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Ellipse 207"/>
          <p:cNvSpPr/>
          <p:nvPr/>
        </p:nvSpPr>
        <p:spPr bwMode="auto">
          <a:xfrm>
            <a:off x="4994871" y="450273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5371485" y="46731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Ellipse 209"/>
          <p:cNvSpPr/>
          <p:nvPr/>
        </p:nvSpPr>
        <p:spPr bwMode="auto">
          <a:xfrm>
            <a:off x="5638185" y="465414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Ellipse 210"/>
          <p:cNvSpPr/>
          <p:nvPr/>
        </p:nvSpPr>
        <p:spPr bwMode="auto">
          <a:xfrm>
            <a:off x="5561985" y="48303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Ellipse 211"/>
          <p:cNvSpPr/>
          <p:nvPr/>
        </p:nvSpPr>
        <p:spPr bwMode="auto">
          <a:xfrm>
            <a:off x="5409585" y="47922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Ellipse 212"/>
          <p:cNvSpPr/>
          <p:nvPr/>
        </p:nvSpPr>
        <p:spPr bwMode="auto">
          <a:xfrm>
            <a:off x="5676285" y="49779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4" name="Ellipse 213"/>
          <p:cNvSpPr/>
          <p:nvPr/>
        </p:nvSpPr>
        <p:spPr bwMode="auto">
          <a:xfrm>
            <a:off x="5600085" y="507800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" name="Ellipse 214"/>
          <p:cNvSpPr/>
          <p:nvPr/>
        </p:nvSpPr>
        <p:spPr bwMode="auto">
          <a:xfrm>
            <a:off x="5448582" y="46559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Ellipse 215"/>
          <p:cNvSpPr/>
          <p:nvPr/>
        </p:nvSpPr>
        <p:spPr bwMode="auto">
          <a:xfrm>
            <a:off x="5372382" y="495597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Ellipse 216"/>
          <p:cNvSpPr/>
          <p:nvPr/>
        </p:nvSpPr>
        <p:spPr bwMode="auto">
          <a:xfrm>
            <a:off x="5353332" y="51464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8" name="Ellipse 217"/>
          <p:cNvSpPr/>
          <p:nvPr/>
        </p:nvSpPr>
        <p:spPr bwMode="auto">
          <a:xfrm>
            <a:off x="5358095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Ellipse 218"/>
          <p:cNvSpPr/>
          <p:nvPr/>
        </p:nvSpPr>
        <p:spPr bwMode="auto">
          <a:xfrm>
            <a:off x="5462870" y="50988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0" name="Ellipse 219"/>
          <p:cNvSpPr/>
          <p:nvPr/>
        </p:nvSpPr>
        <p:spPr bwMode="auto">
          <a:xfrm>
            <a:off x="5505732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>
            <a:off x="5420007" y="54893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2" name="Ellipse 221"/>
          <p:cNvSpPr/>
          <p:nvPr/>
        </p:nvSpPr>
        <p:spPr bwMode="auto">
          <a:xfrm>
            <a:off x="5558120" y="56417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Ellipse 222"/>
          <p:cNvSpPr/>
          <p:nvPr/>
        </p:nvSpPr>
        <p:spPr bwMode="auto">
          <a:xfrm>
            <a:off x="5658132" y="54512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62895" y="52512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Ellipse 224"/>
          <p:cNvSpPr/>
          <p:nvPr/>
        </p:nvSpPr>
        <p:spPr bwMode="auto">
          <a:xfrm>
            <a:off x="5929783" y="53691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6" name="Ellipse 225"/>
          <p:cNvSpPr/>
          <p:nvPr/>
        </p:nvSpPr>
        <p:spPr bwMode="auto">
          <a:xfrm>
            <a:off x="6134571" y="55215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7" name="Ellipse 226"/>
          <p:cNvSpPr/>
          <p:nvPr/>
        </p:nvSpPr>
        <p:spPr bwMode="auto">
          <a:xfrm>
            <a:off x="5901208" y="5769181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Ellipse 227"/>
          <p:cNvSpPr/>
          <p:nvPr/>
        </p:nvSpPr>
        <p:spPr bwMode="auto">
          <a:xfrm>
            <a:off x="5362857" y="580846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9" name="Ellipse 228"/>
          <p:cNvSpPr/>
          <p:nvPr/>
        </p:nvSpPr>
        <p:spPr bwMode="auto">
          <a:xfrm>
            <a:off x="5553356" y="435589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Ellipse 229"/>
          <p:cNvSpPr/>
          <p:nvPr/>
        </p:nvSpPr>
        <p:spPr bwMode="auto">
          <a:xfrm>
            <a:off x="5061546" y="417412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Ellipse 230"/>
          <p:cNvSpPr/>
          <p:nvPr/>
        </p:nvSpPr>
        <p:spPr bwMode="auto">
          <a:xfrm>
            <a:off x="4828184" y="39550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Ellipse 231"/>
          <p:cNvSpPr/>
          <p:nvPr/>
        </p:nvSpPr>
        <p:spPr bwMode="auto">
          <a:xfrm>
            <a:off x="4704359" y="3759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Ellipse 232"/>
          <p:cNvSpPr/>
          <p:nvPr/>
        </p:nvSpPr>
        <p:spPr bwMode="auto">
          <a:xfrm>
            <a:off x="4790084" y="4521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Ellipse 233"/>
          <p:cNvSpPr/>
          <p:nvPr/>
        </p:nvSpPr>
        <p:spPr bwMode="auto">
          <a:xfrm>
            <a:off x="4966296" y="4640847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" name="Ellipse 234"/>
          <p:cNvSpPr/>
          <p:nvPr/>
        </p:nvSpPr>
        <p:spPr bwMode="auto">
          <a:xfrm>
            <a:off x="5109171" y="46932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Ellipse 235"/>
          <p:cNvSpPr/>
          <p:nvPr/>
        </p:nvSpPr>
        <p:spPr bwMode="auto">
          <a:xfrm>
            <a:off x="5090121" y="49980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Ellipse 236"/>
          <p:cNvSpPr/>
          <p:nvPr/>
        </p:nvSpPr>
        <p:spPr bwMode="auto">
          <a:xfrm>
            <a:off x="4680546" y="43693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8" name="Ellipse 237"/>
          <p:cNvSpPr/>
          <p:nvPr/>
        </p:nvSpPr>
        <p:spPr bwMode="auto">
          <a:xfrm>
            <a:off x="4875809" y="44551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Ellipse 238"/>
          <p:cNvSpPr/>
          <p:nvPr/>
        </p:nvSpPr>
        <p:spPr bwMode="auto">
          <a:xfrm>
            <a:off x="4675784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0" name="Ellipse 239"/>
          <p:cNvSpPr/>
          <p:nvPr/>
        </p:nvSpPr>
        <p:spPr bwMode="auto">
          <a:xfrm>
            <a:off x="5415243" y="42273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1" name="Ellipse 240"/>
          <p:cNvSpPr/>
          <p:nvPr/>
        </p:nvSpPr>
        <p:spPr bwMode="auto">
          <a:xfrm>
            <a:off x="3979798" y="361997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2" name="Ellipse 241"/>
          <p:cNvSpPr/>
          <p:nvPr/>
        </p:nvSpPr>
        <p:spPr bwMode="auto">
          <a:xfrm>
            <a:off x="4136961" y="38628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3" name="Ellipse 242"/>
          <p:cNvSpPr/>
          <p:nvPr/>
        </p:nvSpPr>
        <p:spPr bwMode="auto">
          <a:xfrm>
            <a:off x="4341749" y="3791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4" name="Ellipse 243"/>
          <p:cNvSpPr/>
          <p:nvPr/>
        </p:nvSpPr>
        <p:spPr bwMode="auto">
          <a:xfrm>
            <a:off x="3998849" y="486298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" name="Ellipse 244"/>
          <p:cNvSpPr/>
          <p:nvPr/>
        </p:nvSpPr>
        <p:spPr bwMode="auto">
          <a:xfrm>
            <a:off x="4203636" y="47772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Ellipse 245"/>
          <p:cNvSpPr/>
          <p:nvPr/>
        </p:nvSpPr>
        <p:spPr bwMode="auto">
          <a:xfrm>
            <a:off x="4356036" y="4934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Ellipse 246"/>
          <p:cNvSpPr/>
          <p:nvPr/>
        </p:nvSpPr>
        <p:spPr bwMode="auto">
          <a:xfrm>
            <a:off x="4055999" y="42581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Ellipse 247"/>
          <p:cNvSpPr/>
          <p:nvPr/>
        </p:nvSpPr>
        <p:spPr bwMode="auto">
          <a:xfrm>
            <a:off x="4742459" y="46075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Ellipse 249"/>
          <p:cNvSpPr/>
          <p:nvPr/>
        </p:nvSpPr>
        <p:spPr bwMode="auto">
          <a:xfrm>
            <a:off x="4904384" y="48027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Ellipse 250"/>
          <p:cNvSpPr/>
          <p:nvPr/>
        </p:nvSpPr>
        <p:spPr bwMode="auto">
          <a:xfrm>
            <a:off x="3440552" y="36698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Ellipse 251"/>
          <p:cNvSpPr/>
          <p:nvPr/>
        </p:nvSpPr>
        <p:spPr bwMode="auto">
          <a:xfrm>
            <a:off x="3245289" y="36841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Ellipse 252"/>
          <p:cNvSpPr/>
          <p:nvPr/>
        </p:nvSpPr>
        <p:spPr bwMode="auto">
          <a:xfrm>
            <a:off x="3578665" y="3779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4" name="Ellipse 253"/>
          <p:cNvSpPr/>
          <p:nvPr/>
        </p:nvSpPr>
        <p:spPr bwMode="auto">
          <a:xfrm>
            <a:off x="3278627" y="3398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5" name="Ellipse 254"/>
          <p:cNvSpPr/>
          <p:nvPr/>
        </p:nvSpPr>
        <p:spPr bwMode="auto">
          <a:xfrm>
            <a:off x="2649836" y="28989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Ellipse 255"/>
          <p:cNvSpPr/>
          <p:nvPr/>
        </p:nvSpPr>
        <p:spPr bwMode="auto">
          <a:xfrm>
            <a:off x="2668886" y="3313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7" name="Ellipse 256"/>
          <p:cNvSpPr/>
          <p:nvPr/>
        </p:nvSpPr>
        <p:spPr bwMode="auto">
          <a:xfrm>
            <a:off x="2921298" y="32227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8" name="Ellipse 257"/>
          <p:cNvSpPr/>
          <p:nvPr/>
        </p:nvSpPr>
        <p:spPr bwMode="auto">
          <a:xfrm>
            <a:off x="2921298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Ellipse 258"/>
          <p:cNvSpPr/>
          <p:nvPr/>
        </p:nvSpPr>
        <p:spPr bwMode="auto">
          <a:xfrm>
            <a:off x="2816524" y="2332166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Ellipse 259"/>
          <p:cNvSpPr/>
          <p:nvPr/>
        </p:nvSpPr>
        <p:spPr bwMode="auto">
          <a:xfrm>
            <a:off x="2104976" y="22537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Ellipse 260"/>
          <p:cNvSpPr/>
          <p:nvPr/>
        </p:nvSpPr>
        <p:spPr bwMode="auto">
          <a:xfrm>
            <a:off x="1947814" y="27395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Ellipse 261"/>
          <p:cNvSpPr/>
          <p:nvPr/>
        </p:nvSpPr>
        <p:spPr bwMode="auto">
          <a:xfrm>
            <a:off x="1928763" y="35634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3" name="Ellipse 262"/>
          <p:cNvSpPr/>
          <p:nvPr/>
        </p:nvSpPr>
        <p:spPr bwMode="auto">
          <a:xfrm>
            <a:off x="1990676" y="40587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Ellipse 263"/>
          <p:cNvSpPr/>
          <p:nvPr/>
        </p:nvSpPr>
        <p:spPr bwMode="auto">
          <a:xfrm>
            <a:off x="2362152" y="36158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Ellipse 264"/>
          <p:cNvSpPr/>
          <p:nvPr/>
        </p:nvSpPr>
        <p:spPr bwMode="auto">
          <a:xfrm>
            <a:off x="1100135" y="24934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" name="Ellipse 265"/>
          <p:cNvSpPr/>
          <p:nvPr/>
        </p:nvSpPr>
        <p:spPr bwMode="auto">
          <a:xfrm>
            <a:off x="1200148" y="224578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7" name="Ellipse 266"/>
          <p:cNvSpPr/>
          <p:nvPr/>
        </p:nvSpPr>
        <p:spPr bwMode="auto">
          <a:xfrm>
            <a:off x="1433510" y="146949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Ellipse 267"/>
          <p:cNvSpPr/>
          <p:nvPr/>
        </p:nvSpPr>
        <p:spPr bwMode="auto">
          <a:xfrm>
            <a:off x="1680502" y="376662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9" name="Ellipse 268"/>
          <p:cNvSpPr/>
          <p:nvPr/>
        </p:nvSpPr>
        <p:spPr bwMode="auto">
          <a:xfrm>
            <a:off x="1319210" y="274584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Ellipse 269"/>
          <p:cNvSpPr/>
          <p:nvPr/>
        </p:nvSpPr>
        <p:spPr bwMode="auto">
          <a:xfrm>
            <a:off x="3288151" y="46033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1" name="Ellipse 270"/>
          <p:cNvSpPr/>
          <p:nvPr/>
        </p:nvSpPr>
        <p:spPr bwMode="auto">
          <a:xfrm>
            <a:off x="3554851" y="39937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2" name="Ellipse 271"/>
          <p:cNvSpPr/>
          <p:nvPr/>
        </p:nvSpPr>
        <p:spPr bwMode="auto">
          <a:xfrm>
            <a:off x="3550089" y="41556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3" name="Ellipse 272"/>
          <p:cNvSpPr/>
          <p:nvPr/>
        </p:nvSpPr>
        <p:spPr bwMode="auto">
          <a:xfrm>
            <a:off x="4065524" y="40104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4" name="Ellipse 273"/>
          <p:cNvSpPr/>
          <p:nvPr/>
        </p:nvSpPr>
        <p:spPr bwMode="auto">
          <a:xfrm>
            <a:off x="4260786" y="408193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5" name="Ellipse 274"/>
          <p:cNvSpPr/>
          <p:nvPr/>
        </p:nvSpPr>
        <p:spPr bwMode="auto">
          <a:xfrm>
            <a:off x="4265549" y="416766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" name="Ellipse 275"/>
          <p:cNvSpPr/>
          <p:nvPr/>
        </p:nvSpPr>
        <p:spPr bwMode="auto">
          <a:xfrm>
            <a:off x="3875023" y="39152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" name="Ellipse 276"/>
          <p:cNvSpPr/>
          <p:nvPr/>
        </p:nvSpPr>
        <p:spPr bwMode="auto">
          <a:xfrm>
            <a:off x="2428827" y="3906384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Ellipse 277"/>
          <p:cNvSpPr/>
          <p:nvPr/>
        </p:nvSpPr>
        <p:spPr bwMode="auto">
          <a:xfrm>
            <a:off x="2395490" y="3777796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9" name="Ellipse 278"/>
          <p:cNvSpPr/>
          <p:nvPr/>
        </p:nvSpPr>
        <p:spPr bwMode="auto">
          <a:xfrm>
            <a:off x="2452640" y="3568247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0" name="Ellipse 279"/>
          <p:cNvSpPr/>
          <p:nvPr/>
        </p:nvSpPr>
        <p:spPr bwMode="auto">
          <a:xfrm>
            <a:off x="2414540" y="3425372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" name="Ellipse 280"/>
          <p:cNvSpPr/>
          <p:nvPr/>
        </p:nvSpPr>
        <p:spPr bwMode="auto">
          <a:xfrm>
            <a:off x="3111938" y="39603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2" name="Ellipse 281"/>
          <p:cNvSpPr/>
          <p:nvPr/>
        </p:nvSpPr>
        <p:spPr bwMode="auto">
          <a:xfrm>
            <a:off x="3102413" y="4265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Ellipse 282"/>
          <p:cNvSpPr/>
          <p:nvPr/>
        </p:nvSpPr>
        <p:spPr bwMode="auto">
          <a:xfrm>
            <a:off x="3135751" y="38079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4" name="Ellipse 283"/>
          <p:cNvSpPr/>
          <p:nvPr/>
        </p:nvSpPr>
        <p:spPr bwMode="auto">
          <a:xfrm>
            <a:off x="3140513" y="4160398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5" name="Ellipse 284"/>
          <p:cNvSpPr/>
          <p:nvPr/>
        </p:nvSpPr>
        <p:spPr bwMode="auto">
          <a:xfrm>
            <a:off x="3078601" y="350317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" name="Ellipse 285"/>
          <p:cNvSpPr/>
          <p:nvPr/>
        </p:nvSpPr>
        <p:spPr bwMode="auto">
          <a:xfrm>
            <a:off x="3746201" y="45557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9" name="Ellipse 288"/>
          <p:cNvSpPr/>
          <p:nvPr/>
        </p:nvSpPr>
        <p:spPr bwMode="auto">
          <a:xfrm>
            <a:off x="3798588" y="412239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0" name="Ellipse 289"/>
          <p:cNvSpPr/>
          <p:nvPr/>
        </p:nvSpPr>
        <p:spPr bwMode="auto">
          <a:xfrm>
            <a:off x="3746201" y="42890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1" name="Ellipse 290"/>
          <p:cNvSpPr/>
          <p:nvPr/>
        </p:nvSpPr>
        <p:spPr bwMode="auto">
          <a:xfrm>
            <a:off x="3746201" y="36413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2" name="Ellipse 291"/>
          <p:cNvSpPr/>
          <p:nvPr/>
        </p:nvSpPr>
        <p:spPr bwMode="auto">
          <a:xfrm>
            <a:off x="4520790" y="4402721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3" name="Ellipse 292"/>
          <p:cNvSpPr/>
          <p:nvPr/>
        </p:nvSpPr>
        <p:spPr bwMode="auto">
          <a:xfrm>
            <a:off x="4535077" y="4717046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4" name="Ellipse 293"/>
          <p:cNvSpPr/>
          <p:nvPr/>
        </p:nvSpPr>
        <p:spPr bwMode="auto">
          <a:xfrm>
            <a:off x="4563653" y="4969459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5" name="Ellipse 294"/>
          <p:cNvSpPr/>
          <p:nvPr/>
        </p:nvSpPr>
        <p:spPr bwMode="auto">
          <a:xfrm>
            <a:off x="4511265" y="3893134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6" name="Ellipse 295"/>
          <p:cNvSpPr/>
          <p:nvPr/>
        </p:nvSpPr>
        <p:spPr bwMode="auto">
          <a:xfrm>
            <a:off x="5213945" y="5078997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7" name="Ellipse 296"/>
          <p:cNvSpPr/>
          <p:nvPr/>
        </p:nvSpPr>
        <p:spPr bwMode="auto">
          <a:xfrm>
            <a:off x="5242521" y="4802772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8" name="Ellipse 297"/>
          <p:cNvSpPr/>
          <p:nvPr/>
        </p:nvSpPr>
        <p:spPr bwMode="auto">
          <a:xfrm>
            <a:off x="5247283" y="4255085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9" name="Ellipse 298"/>
          <p:cNvSpPr/>
          <p:nvPr/>
        </p:nvSpPr>
        <p:spPr bwMode="auto">
          <a:xfrm>
            <a:off x="5185371" y="4436059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0" name="Ellipse 299"/>
          <p:cNvSpPr/>
          <p:nvPr/>
        </p:nvSpPr>
        <p:spPr bwMode="auto">
          <a:xfrm>
            <a:off x="1462086" y="549380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1" name="Ellipse 300"/>
          <p:cNvSpPr/>
          <p:nvPr/>
        </p:nvSpPr>
        <p:spPr bwMode="auto">
          <a:xfrm>
            <a:off x="1495423" y="519376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Ellipse 301"/>
          <p:cNvSpPr/>
          <p:nvPr/>
        </p:nvSpPr>
        <p:spPr bwMode="auto">
          <a:xfrm>
            <a:off x="2038301" y="57494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3" name="Ellipse 302"/>
          <p:cNvSpPr/>
          <p:nvPr/>
        </p:nvSpPr>
        <p:spPr bwMode="auto">
          <a:xfrm>
            <a:off x="2497435" y="558495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4" name="Ellipse 303"/>
          <p:cNvSpPr/>
          <p:nvPr/>
        </p:nvSpPr>
        <p:spPr bwMode="auto">
          <a:xfrm>
            <a:off x="3087985" y="5451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5" name="Ellipse 304"/>
          <p:cNvSpPr/>
          <p:nvPr/>
        </p:nvSpPr>
        <p:spPr bwMode="auto">
          <a:xfrm>
            <a:off x="2692697" y="52658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6" name="Ellipse 305"/>
          <p:cNvSpPr/>
          <p:nvPr/>
        </p:nvSpPr>
        <p:spPr bwMode="auto">
          <a:xfrm>
            <a:off x="2773660" y="4842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" name="Ellipse 306"/>
          <p:cNvSpPr/>
          <p:nvPr/>
        </p:nvSpPr>
        <p:spPr bwMode="auto">
          <a:xfrm>
            <a:off x="3450076" y="54891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8" name="Ellipse 307"/>
          <p:cNvSpPr/>
          <p:nvPr/>
        </p:nvSpPr>
        <p:spPr bwMode="auto">
          <a:xfrm>
            <a:off x="2252613" y="497794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9" name="Ellipse 308"/>
          <p:cNvSpPr/>
          <p:nvPr/>
        </p:nvSpPr>
        <p:spPr bwMode="auto">
          <a:xfrm>
            <a:off x="1843038" y="4782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0" name="Ellipse 309"/>
          <p:cNvSpPr/>
          <p:nvPr/>
        </p:nvSpPr>
        <p:spPr bwMode="auto">
          <a:xfrm>
            <a:off x="2109739" y="5297035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1" name="Ellipse 310"/>
          <p:cNvSpPr/>
          <p:nvPr/>
        </p:nvSpPr>
        <p:spPr bwMode="auto">
          <a:xfrm>
            <a:off x="3273864" y="51176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2" name="Ellipse 311"/>
          <p:cNvSpPr/>
          <p:nvPr/>
        </p:nvSpPr>
        <p:spPr bwMode="auto">
          <a:xfrm>
            <a:off x="3965510" y="2457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3" name="Ellipse 312"/>
          <p:cNvSpPr/>
          <p:nvPr/>
        </p:nvSpPr>
        <p:spPr bwMode="auto">
          <a:xfrm>
            <a:off x="4084573" y="206263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4" name="Ellipse 313"/>
          <p:cNvSpPr/>
          <p:nvPr/>
        </p:nvSpPr>
        <p:spPr bwMode="auto">
          <a:xfrm>
            <a:off x="4623397" y="16404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5" name="Ellipse 314"/>
          <p:cNvSpPr/>
          <p:nvPr/>
        </p:nvSpPr>
        <p:spPr bwMode="auto">
          <a:xfrm>
            <a:off x="4909147" y="11737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6" name="Ellipse 315"/>
          <p:cNvSpPr/>
          <p:nvPr/>
        </p:nvSpPr>
        <p:spPr bwMode="auto">
          <a:xfrm>
            <a:off x="5481918" y="146029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" name="Ellipse 316"/>
          <p:cNvSpPr/>
          <p:nvPr/>
        </p:nvSpPr>
        <p:spPr bwMode="auto">
          <a:xfrm>
            <a:off x="5853393" y="175080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8" name="Ellipse 317"/>
          <p:cNvSpPr/>
          <p:nvPr/>
        </p:nvSpPr>
        <p:spPr bwMode="auto">
          <a:xfrm>
            <a:off x="5896255" y="301287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9" name="Ellipse 318"/>
          <p:cNvSpPr/>
          <p:nvPr/>
        </p:nvSpPr>
        <p:spPr bwMode="auto">
          <a:xfrm>
            <a:off x="5824818" y="34843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0" name="Ellipse 319"/>
          <p:cNvSpPr/>
          <p:nvPr/>
        </p:nvSpPr>
        <p:spPr bwMode="auto">
          <a:xfrm>
            <a:off x="4470336" y="220551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1" name="Ellipse 320"/>
          <p:cNvSpPr/>
          <p:nvPr/>
        </p:nvSpPr>
        <p:spPr bwMode="auto">
          <a:xfrm>
            <a:off x="4513198" y="2648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2" name="Ellipse 321"/>
          <p:cNvSpPr/>
          <p:nvPr/>
        </p:nvSpPr>
        <p:spPr bwMode="auto">
          <a:xfrm>
            <a:off x="5353330" y="20508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3" name="Ellipse 322"/>
          <p:cNvSpPr/>
          <p:nvPr/>
        </p:nvSpPr>
        <p:spPr bwMode="auto">
          <a:xfrm>
            <a:off x="5453343" y="23794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4" name="Ellipse 323"/>
          <p:cNvSpPr/>
          <p:nvPr/>
        </p:nvSpPr>
        <p:spPr bwMode="auto">
          <a:xfrm>
            <a:off x="5729568" y="22461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5" name="Ellipse 324"/>
          <p:cNvSpPr/>
          <p:nvPr/>
        </p:nvSpPr>
        <p:spPr bwMode="auto">
          <a:xfrm>
            <a:off x="4847234" y="20548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6" name="Ellipse 325"/>
          <p:cNvSpPr/>
          <p:nvPr/>
        </p:nvSpPr>
        <p:spPr bwMode="auto">
          <a:xfrm>
            <a:off x="5032972" y="23929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7" name="Ellipse 326"/>
          <p:cNvSpPr/>
          <p:nvPr/>
        </p:nvSpPr>
        <p:spPr bwMode="auto">
          <a:xfrm>
            <a:off x="5066309" y="15642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8" name="Ellipse 327"/>
          <p:cNvSpPr/>
          <p:nvPr/>
        </p:nvSpPr>
        <p:spPr bwMode="auto">
          <a:xfrm>
            <a:off x="4156010" y="288178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9" name="Ellipse 328"/>
          <p:cNvSpPr/>
          <p:nvPr/>
        </p:nvSpPr>
        <p:spPr bwMode="auto">
          <a:xfrm>
            <a:off x="4370322" y="3219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0" name="Ellipse 329"/>
          <p:cNvSpPr/>
          <p:nvPr/>
        </p:nvSpPr>
        <p:spPr bwMode="auto">
          <a:xfrm>
            <a:off x="3998848" y="315801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1" name="Ellipse 330"/>
          <p:cNvSpPr/>
          <p:nvPr/>
        </p:nvSpPr>
        <p:spPr bwMode="auto">
          <a:xfrm>
            <a:off x="4885334" y="26834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2" name="Ellipse 331"/>
          <p:cNvSpPr/>
          <p:nvPr/>
        </p:nvSpPr>
        <p:spPr bwMode="auto">
          <a:xfrm>
            <a:off x="4713884" y="34073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3" name="Ellipse 332"/>
          <p:cNvSpPr/>
          <p:nvPr/>
        </p:nvSpPr>
        <p:spPr bwMode="auto">
          <a:xfrm>
            <a:off x="5052021" y="3088272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Ellipse 333"/>
          <p:cNvSpPr/>
          <p:nvPr/>
        </p:nvSpPr>
        <p:spPr bwMode="auto">
          <a:xfrm>
            <a:off x="5491443" y="28890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5" name="Ellipse 334"/>
          <p:cNvSpPr/>
          <p:nvPr/>
        </p:nvSpPr>
        <p:spPr bwMode="auto">
          <a:xfrm>
            <a:off x="5381905" y="3493884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8" name="Rechteck 287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66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74" name="Ellipse 73"/>
          <p:cNvSpPr/>
          <p:nvPr/>
        </p:nvSpPr>
        <p:spPr bwMode="auto">
          <a:xfrm>
            <a:off x="3933434" y="4081463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1737652" y="3218934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5557223" y="578761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64364" y="43556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376439" y="3258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6231707" y="567445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1214578" y="159888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2968923" y="39276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903363" y="430337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5137746" y="52504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1704973" y="173619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4175061" y="41247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5296182" y="45035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5810721" y="5135768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4577940" y="41836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Ellipse 124"/>
          <p:cNvSpPr/>
          <p:nvPr/>
        </p:nvSpPr>
        <p:spPr bwMode="auto">
          <a:xfrm>
            <a:off x="2319289" y="39921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1390648" y="18790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1585910" y="19790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1428748" y="24267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1657348" y="22267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1643060" y="2550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1519236" y="2169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Ellipse 131"/>
          <p:cNvSpPr/>
          <p:nvPr/>
        </p:nvSpPr>
        <p:spPr bwMode="auto">
          <a:xfrm>
            <a:off x="1757361" y="24124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Ellipse 132"/>
          <p:cNvSpPr/>
          <p:nvPr/>
        </p:nvSpPr>
        <p:spPr bwMode="auto">
          <a:xfrm>
            <a:off x="1581148" y="274584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Ellipse 133"/>
          <p:cNvSpPr/>
          <p:nvPr/>
        </p:nvSpPr>
        <p:spPr bwMode="auto">
          <a:xfrm>
            <a:off x="1628773" y="29601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Ellipse 134"/>
          <p:cNvSpPr/>
          <p:nvPr/>
        </p:nvSpPr>
        <p:spPr bwMode="auto">
          <a:xfrm>
            <a:off x="1785935" y="271250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Ellipse 135"/>
          <p:cNvSpPr/>
          <p:nvPr/>
        </p:nvSpPr>
        <p:spPr bwMode="auto">
          <a:xfrm>
            <a:off x="1990677" y="33586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2066876" y="3115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Ellipse 137"/>
          <p:cNvSpPr/>
          <p:nvPr/>
        </p:nvSpPr>
        <p:spPr bwMode="auto">
          <a:xfrm>
            <a:off x="2143076" y="33539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Ellipse 138"/>
          <p:cNvSpPr/>
          <p:nvPr/>
        </p:nvSpPr>
        <p:spPr bwMode="auto">
          <a:xfrm>
            <a:off x="2128789" y="3744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Ellipse 139"/>
          <p:cNvSpPr/>
          <p:nvPr/>
        </p:nvSpPr>
        <p:spPr bwMode="auto">
          <a:xfrm>
            <a:off x="1933527" y="2982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Ellipse 140"/>
          <p:cNvSpPr/>
          <p:nvPr/>
        </p:nvSpPr>
        <p:spPr bwMode="auto">
          <a:xfrm>
            <a:off x="2166889" y="3496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Ellipse 141"/>
          <p:cNvSpPr/>
          <p:nvPr/>
        </p:nvSpPr>
        <p:spPr bwMode="auto">
          <a:xfrm>
            <a:off x="1976389" y="31539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Ellipse 142"/>
          <p:cNvSpPr/>
          <p:nvPr/>
        </p:nvSpPr>
        <p:spPr bwMode="auto">
          <a:xfrm>
            <a:off x="2119264" y="293959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Ellipse 143"/>
          <p:cNvSpPr/>
          <p:nvPr/>
        </p:nvSpPr>
        <p:spPr bwMode="auto">
          <a:xfrm>
            <a:off x="2243089" y="3539671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Ellipse 144"/>
          <p:cNvSpPr/>
          <p:nvPr/>
        </p:nvSpPr>
        <p:spPr bwMode="auto">
          <a:xfrm>
            <a:off x="2300239" y="372064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Ellipse 145"/>
          <p:cNvSpPr/>
          <p:nvPr/>
        </p:nvSpPr>
        <p:spPr bwMode="auto">
          <a:xfrm>
            <a:off x="2281189" y="33205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Ellipse 146"/>
          <p:cNvSpPr/>
          <p:nvPr/>
        </p:nvSpPr>
        <p:spPr bwMode="auto">
          <a:xfrm>
            <a:off x="2176414" y="31729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Ellipse 147"/>
          <p:cNvSpPr/>
          <p:nvPr/>
        </p:nvSpPr>
        <p:spPr bwMode="auto">
          <a:xfrm>
            <a:off x="2047826" y="35444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Ellipse 148"/>
          <p:cNvSpPr/>
          <p:nvPr/>
        </p:nvSpPr>
        <p:spPr bwMode="auto">
          <a:xfrm>
            <a:off x="2262139" y="34301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Ellipse 149"/>
          <p:cNvSpPr/>
          <p:nvPr/>
        </p:nvSpPr>
        <p:spPr bwMode="auto">
          <a:xfrm>
            <a:off x="2262139" y="25824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Ellipse 150"/>
          <p:cNvSpPr/>
          <p:nvPr/>
        </p:nvSpPr>
        <p:spPr bwMode="auto">
          <a:xfrm>
            <a:off x="2185939" y="36634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Ellipse 151"/>
          <p:cNvSpPr/>
          <p:nvPr/>
        </p:nvSpPr>
        <p:spPr bwMode="auto">
          <a:xfrm>
            <a:off x="2568873" y="35132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Ellipse 152"/>
          <p:cNvSpPr/>
          <p:nvPr/>
        </p:nvSpPr>
        <p:spPr bwMode="auto">
          <a:xfrm>
            <a:off x="2630785" y="37323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Ellipse 153"/>
          <p:cNvSpPr/>
          <p:nvPr/>
        </p:nvSpPr>
        <p:spPr bwMode="auto">
          <a:xfrm>
            <a:off x="2659360" y="393712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Ellipse 154"/>
          <p:cNvSpPr/>
          <p:nvPr/>
        </p:nvSpPr>
        <p:spPr bwMode="auto">
          <a:xfrm>
            <a:off x="2811760" y="3770441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Ellipse 155"/>
          <p:cNvSpPr/>
          <p:nvPr/>
        </p:nvSpPr>
        <p:spPr bwMode="auto">
          <a:xfrm>
            <a:off x="2792710" y="39228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Ellipse 156"/>
          <p:cNvSpPr/>
          <p:nvPr/>
        </p:nvSpPr>
        <p:spPr bwMode="auto">
          <a:xfrm>
            <a:off x="2945110" y="4075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Ellipse 157"/>
          <p:cNvSpPr/>
          <p:nvPr/>
        </p:nvSpPr>
        <p:spPr bwMode="auto">
          <a:xfrm>
            <a:off x="2945110" y="38085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Ellipse 158"/>
          <p:cNvSpPr/>
          <p:nvPr/>
        </p:nvSpPr>
        <p:spPr bwMode="auto">
          <a:xfrm>
            <a:off x="2892722" y="39752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Ellipse 159"/>
          <p:cNvSpPr/>
          <p:nvPr/>
        </p:nvSpPr>
        <p:spPr bwMode="auto">
          <a:xfrm>
            <a:off x="2754610" y="40561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2649835" y="36275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Ellipse 161"/>
          <p:cNvSpPr/>
          <p:nvPr/>
        </p:nvSpPr>
        <p:spPr bwMode="auto">
          <a:xfrm>
            <a:off x="2511722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Ellipse 162"/>
          <p:cNvSpPr/>
          <p:nvPr/>
        </p:nvSpPr>
        <p:spPr bwMode="auto">
          <a:xfrm>
            <a:off x="2549823" y="39799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Ellipse 163"/>
          <p:cNvSpPr/>
          <p:nvPr/>
        </p:nvSpPr>
        <p:spPr bwMode="auto">
          <a:xfrm>
            <a:off x="2902247" y="41752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Ellipse 164"/>
          <p:cNvSpPr/>
          <p:nvPr/>
        </p:nvSpPr>
        <p:spPr bwMode="auto">
          <a:xfrm>
            <a:off x="3049885" y="40657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Ellipse 165"/>
          <p:cNvSpPr/>
          <p:nvPr/>
        </p:nvSpPr>
        <p:spPr bwMode="auto">
          <a:xfrm>
            <a:off x="3011785" y="42181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Ellipse 166"/>
          <p:cNvSpPr/>
          <p:nvPr/>
        </p:nvSpPr>
        <p:spPr bwMode="auto">
          <a:xfrm>
            <a:off x="2987972" y="38514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2754610" y="3546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2554585" y="37990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2592685" y="4080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2759373" y="418477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Ellipse 171"/>
          <p:cNvSpPr/>
          <p:nvPr/>
        </p:nvSpPr>
        <p:spPr bwMode="auto">
          <a:xfrm>
            <a:off x="3292914" y="4122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Ellipse 172"/>
          <p:cNvSpPr/>
          <p:nvPr/>
        </p:nvSpPr>
        <p:spPr bwMode="auto">
          <a:xfrm>
            <a:off x="3459602" y="4112775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Ellipse 173"/>
          <p:cNvSpPr/>
          <p:nvPr/>
        </p:nvSpPr>
        <p:spPr bwMode="auto">
          <a:xfrm>
            <a:off x="3569139" y="4255650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Ellipse 174"/>
          <p:cNvSpPr/>
          <p:nvPr/>
        </p:nvSpPr>
        <p:spPr bwMode="auto">
          <a:xfrm>
            <a:off x="3202426" y="4308038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Ellipse 175"/>
          <p:cNvSpPr/>
          <p:nvPr/>
        </p:nvSpPr>
        <p:spPr bwMode="auto">
          <a:xfrm>
            <a:off x="3650102" y="441281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Ellipse 176"/>
          <p:cNvSpPr/>
          <p:nvPr/>
        </p:nvSpPr>
        <p:spPr bwMode="auto">
          <a:xfrm>
            <a:off x="3331014" y="439852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Ellipse 177"/>
          <p:cNvSpPr/>
          <p:nvPr/>
        </p:nvSpPr>
        <p:spPr bwMode="auto">
          <a:xfrm>
            <a:off x="3216714" y="39365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3207189" y="41127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Ellipse 179"/>
          <p:cNvSpPr/>
          <p:nvPr/>
        </p:nvSpPr>
        <p:spPr bwMode="auto">
          <a:xfrm>
            <a:off x="3359589" y="42651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Ellipse 180"/>
          <p:cNvSpPr/>
          <p:nvPr/>
        </p:nvSpPr>
        <p:spPr bwMode="auto">
          <a:xfrm>
            <a:off x="3516752" y="4503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Ellipse 181"/>
          <p:cNvSpPr/>
          <p:nvPr/>
        </p:nvSpPr>
        <p:spPr bwMode="auto">
          <a:xfrm>
            <a:off x="3669152" y="447948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Ellipse 182"/>
          <p:cNvSpPr/>
          <p:nvPr/>
        </p:nvSpPr>
        <p:spPr bwMode="auto">
          <a:xfrm>
            <a:off x="3659627" y="40127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Ellipse 183"/>
          <p:cNvSpPr/>
          <p:nvPr/>
        </p:nvSpPr>
        <p:spPr bwMode="auto">
          <a:xfrm>
            <a:off x="3678676" y="41794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Ellipse 184"/>
          <p:cNvSpPr/>
          <p:nvPr/>
        </p:nvSpPr>
        <p:spPr bwMode="auto">
          <a:xfrm>
            <a:off x="3373877" y="39698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Ellipse 185"/>
          <p:cNvSpPr/>
          <p:nvPr/>
        </p:nvSpPr>
        <p:spPr bwMode="auto">
          <a:xfrm>
            <a:off x="3874788" y="40128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Ellipse 186"/>
          <p:cNvSpPr/>
          <p:nvPr/>
        </p:nvSpPr>
        <p:spPr bwMode="auto">
          <a:xfrm>
            <a:off x="4089100" y="43795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Ellipse 187"/>
          <p:cNvSpPr/>
          <p:nvPr/>
        </p:nvSpPr>
        <p:spPr bwMode="auto">
          <a:xfrm>
            <a:off x="4241500" y="42795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Ellipse 188"/>
          <p:cNvSpPr/>
          <p:nvPr/>
        </p:nvSpPr>
        <p:spPr bwMode="auto">
          <a:xfrm>
            <a:off x="4117676" y="46081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Ellipse 189"/>
          <p:cNvSpPr/>
          <p:nvPr/>
        </p:nvSpPr>
        <p:spPr bwMode="auto">
          <a:xfrm>
            <a:off x="3850975" y="45176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1" name="Ellipse 190"/>
          <p:cNvSpPr/>
          <p:nvPr/>
        </p:nvSpPr>
        <p:spPr bwMode="auto">
          <a:xfrm>
            <a:off x="4179588" y="45367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2" name="Ellipse 191"/>
          <p:cNvSpPr/>
          <p:nvPr/>
        </p:nvSpPr>
        <p:spPr bwMode="auto">
          <a:xfrm>
            <a:off x="4346276" y="44986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Ellipse 192"/>
          <p:cNvSpPr/>
          <p:nvPr/>
        </p:nvSpPr>
        <p:spPr bwMode="auto">
          <a:xfrm>
            <a:off x="4389138" y="4357687"/>
            <a:ext cx="45719" cy="52069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Ellipse 193"/>
          <p:cNvSpPr/>
          <p:nvPr/>
        </p:nvSpPr>
        <p:spPr bwMode="auto">
          <a:xfrm>
            <a:off x="4222451" y="461769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Ellipse 194"/>
          <p:cNvSpPr/>
          <p:nvPr/>
        </p:nvSpPr>
        <p:spPr bwMode="auto">
          <a:xfrm>
            <a:off x="4408188" y="464150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Ellipse 195"/>
          <p:cNvSpPr/>
          <p:nvPr/>
        </p:nvSpPr>
        <p:spPr bwMode="auto">
          <a:xfrm>
            <a:off x="3950988" y="455101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Ellipse 196"/>
          <p:cNvSpPr/>
          <p:nvPr/>
        </p:nvSpPr>
        <p:spPr bwMode="auto">
          <a:xfrm>
            <a:off x="4331988" y="46891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Ellipse 197"/>
          <p:cNvSpPr/>
          <p:nvPr/>
        </p:nvSpPr>
        <p:spPr bwMode="auto">
          <a:xfrm>
            <a:off x="4255788" y="44033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9" name="Ellipse 198"/>
          <p:cNvSpPr/>
          <p:nvPr/>
        </p:nvSpPr>
        <p:spPr bwMode="auto">
          <a:xfrm>
            <a:off x="4393900" y="414144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Ellipse 199"/>
          <p:cNvSpPr/>
          <p:nvPr/>
        </p:nvSpPr>
        <p:spPr bwMode="auto">
          <a:xfrm>
            <a:off x="4609108" y="48456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Ellipse 200"/>
          <p:cNvSpPr/>
          <p:nvPr/>
        </p:nvSpPr>
        <p:spPr bwMode="auto">
          <a:xfrm>
            <a:off x="4737696" y="49075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2" name="Ellipse 201"/>
          <p:cNvSpPr/>
          <p:nvPr/>
        </p:nvSpPr>
        <p:spPr bwMode="auto">
          <a:xfrm>
            <a:off x="4890096" y="50647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Ellipse 202"/>
          <p:cNvSpPr/>
          <p:nvPr/>
        </p:nvSpPr>
        <p:spPr bwMode="auto">
          <a:xfrm>
            <a:off x="4751983" y="43741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" name="Ellipse 203"/>
          <p:cNvSpPr/>
          <p:nvPr/>
        </p:nvSpPr>
        <p:spPr bwMode="auto">
          <a:xfrm>
            <a:off x="4623396" y="448368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Ellipse 204"/>
          <p:cNvSpPr/>
          <p:nvPr/>
        </p:nvSpPr>
        <p:spPr bwMode="auto">
          <a:xfrm>
            <a:off x="4813896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Ellipse 205"/>
          <p:cNvSpPr/>
          <p:nvPr/>
        </p:nvSpPr>
        <p:spPr bwMode="auto">
          <a:xfrm>
            <a:off x="4947246" y="43503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5023446" y="48170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Ellipse 207"/>
          <p:cNvSpPr/>
          <p:nvPr/>
        </p:nvSpPr>
        <p:spPr bwMode="auto">
          <a:xfrm>
            <a:off x="4994871" y="450273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5371485" y="46731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Ellipse 209"/>
          <p:cNvSpPr/>
          <p:nvPr/>
        </p:nvSpPr>
        <p:spPr bwMode="auto">
          <a:xfrm>
            <a:off x="5638185" y="465414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Ellipse 210"/>
          <p:cNvSpPr/>
          <p:nvPr/>
        </p:nvSpPr>
        <p:spPr bwMode="auto">
          <a:xfrm>
            <a:off x="5561985" y="48303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Ellipse 211"/>
          <p:cNvSpPr/>
          <p:nvPr/>
        </p:nvSpPr>
        <p:spPr bwMode="auto">
          <a:xfrm>
            <a:off x="5409585" y="47922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Ellipse 212"/>
          <p:cNvSpPr/>
          <p:nvPr/>
        </p:nvSpPr>
        <p:spPr bwMode="auto">
          <a:xfrm>
            <a:off x="5676285" y="49779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4" name="Ellipse 213"/>
          <p:cNvSpPr/>
          <p:nvPr/>
        </p:nvSpPr>
        <p:spPr bwMode="auto">
          <a:xfrm>
            <a:off x="5600085" y="507800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" name="Ellipse 214"/>
          <p:cNvSpPr/>
          <p:nvPr/>
        </p:nvSpPr>
        <p:spPr bwMode="auto">
          <a:xfrm>
            <a:off x="5448582" y="46559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Ellipse 215"/>
          <p:cNvSpPr/>
          <p:nvPr/>
        </p:nvSpPr>
        <p:spPr bwMode="auto">
          <a:xfrm>
            <a:off x="5372382" y="495597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Ellipse 216"/>
          <p:cNvSpPr/>
          <p:nvPr/>
        </p:nvSpPr>
        <p:spPr bwMode="auto">
          <a:xfrm>
            <a:off x="5353332" y="51464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8" name="Ellipse 217"/>
          <p:cNvSpPr/>
          <p:nvPr/>
        </p:nvSpPr>
        <p:spPr bwMode="auto">
          <a:xfrm>
            <a:off x="5358095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Ellipse 218"/>
          <p:cNvSpPr/>
          <p:nvPr/>
        </p:nvSpPr>
        <p:spPr bwMode="auto">
          <a:xfrm>
            <a:off x="5462870" y="50988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0" name="Ellipse 219"/>
          <p:cNvSpPr/>
          <p:nvPr/>
        </p:nvSpPr>
        <p:spPr bwMode="auto">
          <a:xfrm>
            <a:off x="5505732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>
            <a:off x="5420007" y="54893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2" name="Ellipse 221"/>
          <p:cNvSpPr/>
          <p:nvPr/>
        </p:nvSpPr>
        <p:spPr bwMode="auto">
          <a:xfrm>
            <a:off x="5558120" y="56417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Ellipse 222"/>
          <p:cNvSpPr/>
          <p:nvPr/>
        </p:nvSpPr>
        <p:spPr bwMode="auto">
          <a:xfrm>
            <a:off x="5658132" y="54512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62895" y="52512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Ellipse 224"/>
          <p:cNvSpPr/>
          <p:nvPr/>
        </p:nvSpPr>
        <p:spPr bwMode="auto">
          <a:xfrm>
            <a:off x="5929783" y="53691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6" name="Ellipse 225"/>
          <p:cNvSpPr/>
          <p:nvPr/>
        </p:nvSpPr>
        <p:spPr bwMode="auto">
          <a:xfrm>
            <a:off x="6134571" y="55215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7" name="Ellipse 226"/>
          <p:cNvSpPr/>
          <p:nvPr/>
        </p:nvSpPr>
        <p:spPr bwMode="auto">
          <a:xfrm>
            <a:off x="5901208" y="5769181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Ellipse 227"/>
          <p:cNvSpPr/>
          <p:nvPr/>
        </p:nvSpPr>
        <p:spPr bwMode="auto">
          <a:xfrm>
            <a:off x="5362857" y="580846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9" name="Ellipse 228"/>
          <p:cNvSpPr/>
          <p:nvPr/>
        </p:nvSpPr>
        <p:spPr bwMode="auto">
          <a:xfrm>
            <a:off x="5553356" y="435589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Ellipse 229"/>
          <p:cNvSpPr/>
          <p:nvPr/>
        </p:nvSpPr>
        <p:spPr bwMode="auto">
          <a:xfrm>
            <a:off x="5061546" y="417412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Ellipse 230"/>
          <p:cNvSpPr/>
          <p:nvPr/>
        </p:nvSpPr>
        <p:spPr bwMode="auto">
          <a:xfrm>
            <a:off x="4828184" y="39550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Ellipse 231"/>
          <p:cNvSpPr/>
          <p:nvPr/>
        </p:nvSpPr>
        <p:spPr bwMode="auto">
          <a:xfrm>
            <a:off x="4704359" y="3759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Ellipse 232"/>
          <p:cNvSpPr/>
          <p:nvPr/>
        </p:nvSpPr>
        <p:spPr bwMode="auto">
          <a:xfrm>
            <a:off x="4790084" y="4521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Ellipse 233"/>
          <p:cNvSpPr/>
          <p:nvPr/>
        </p:nvSpPr>
        <p:spPr bwMode="auto">
          <a:xfrm>
            <a:off x="4966296" y="4640847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" name="Ellipse 234"/>
          <p:cNvSpPr/>
          <p:nvPr/>
        </p:nvSpPr>
        <p:spPr bwMode="auto">
          <a:xfrm>
            <a:off x="5109171" y="46932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Ellipse 235"/>
          <p:cNvSpPr/>
          <p:nvPr/>
        </p:nvSpPr>
        <p:spPr bwMode="auto">
          <a:xfrm>
            <a:off x="5090121" y="49980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Ellipse 236"/>
          <p:cNvSpPr/>
          <p:nvPr/>
        </p:nvSpPr>
        <p:spPr bwMode="auto">
          <a:xfrm>
            <a:off x="4680546" y="43693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8" name="Ellipse 237"/>
          <p:cNvSpPr/>
          <p:nvPr/>
        </p:nvSpPr>
        <p:spPr bwMode="auto">
          <a:xfrm>
            <a:off x="4875809" y="44551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Ellipse 238"/>
          <p:cNvSpPr/>
          <p:nvPr/>
        </p:nvSpPr>
        <p:spPr bwMode="auto">
          <a:xfrm>
            <a:off x="4675784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0" name="Ellipse 239"/>
          <p:cNvSpPr/>
          <p:nvPr/>
        </p:nvSpPr>
        <p:spPr bwMode="auto">
          <a:xfrm>
            <a:off x="5415243" y="42273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1" name="Ellipse 240"/>
          <p:cNvSpPr/>
          <p:nvPr/>
        </p:nvSpPr>
        <p:spPr bwMode="auto">
          <a:xfrm>
            <a:off x="3979798" y="361997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2" name="Ellipse 241"/>
          <p:cNvSpPr/>
          <p:nvPr/>
        </p:nvSpPr>
        <p:spPr bwMode="auto">
          <a:xfrm>
            <a:off x="4136961" y="38628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3" name="Ellipse 242"/>
          <p:cNvSpPr/>
          <p:nvPr/>
        </p:nvSpPr>
        <p:spPr bwMode="auto">
          <a:xfrm>
            <a:off x="4341749" y="3791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4" name="Ellipse 243"/>
          <p:cNvSpPr/>
          <p:nvPr/>
        </p:nvSpPr>
        <p:spPr bwMode="auto">
          <a:xfrm>
            <a:off x="3998849" y="486298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" name="Ellipse 244"/>
          <p:cNvSpPr/>
          <p:nvPr/>
        </p:nvSpPr>
        <p:spPr bwMode="auto">
          <a:xfrm>
            <a:off x="4203636" y="47772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Ellipse 245"/>
          <p:cNvSpPr/>
          <p:nvPr/>
        </p:nvSpPr>
        <p:spPr bwMode="auto">
          <a:xfrm>
            <a:off x="4356036" y="4934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Ellipse 246"/>
          <p:cNvSpPr/>
          <p:nvPr/>
        </p:nvSpPr>
        <p:spPr bwMode="auto">
          <a:xfrm>
            <a:off x="4055999" y="42581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Ellipse 247"/>
          <p:cNvSpPr/>
          <p:nvPr/>
        </p:nvSpPr>
        <p:spPr bwMode="auto">
          <a:xfrm>
            <a:off x="4742459" y="46075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Ellipse 249"/>
          <p:cNvSpPr/>
          <p:nvPr/>
        </p:nvSpPr>
        <p:spPr bwMode="auto">
          <a:xfrm>
            <a:off x="4904384" y="48027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Ellipse 250"/>
          <p:cNvSpPr/>
          <p:nvPr/>
        </p:nvSpPr>
        <p:spPr bwMode="auto">
          <a:xfrm>
            <a:off x="3440552" y="36698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Ellipse 251"/>
          <p:cNvSpPr/>
          <p:nvPr/>
        </p:nvSpPr>
        <p:spPr bwMode="auto">
          <a:xfrm>
            <a:off x="3245289" y="36841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Ellipse 252"/>
          <p:cNvSpPr/>
          <p:nvPr/>
        </p:nvSpPr>
        <p:spPr bwMode="auto">
          <a:xfrm>
            <a:off x="3578665" y="3779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4" name="Ellipse 253"/>
          <p:cNvSpPr/>
          <p:nvPr/>
        </p:nvSpPr>
        <p:spPr bwMode="auto">
          <a:xfrm>
            <a:off x="3278627" y="3398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5" name="Ellipse 254"/>
          <p:cNvSpPr/>
          <p:nvPr/>
        </p:nvSpPr>
        <p:spPr bwMode="auto">
          <a:xfrm>
            <a:off x="2649836" y="28989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Ellipse 255"/>
          <p:cNvSpPr/>
          <p:nvPr/>
        </p:nvSpPr>
        <p:spPr bwMode="auto">
          <a:xfrm>
            <a:off x="2668886" y="3313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7" name="Ellipse 256"/>
          <p:cNvSpPr/>
          <p:nvPr/>
        </p:nvSpPr>
        <p:spPr bwMode="auto">
          <a:xfrm>
            <a:off x="2921298" y="32227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8" name="Ellipse 257"/>
          <p:cNvSpPr/>
          <p:nvPr/>
        </p:nvSpPr>
        <p:spPr bwMode="auto">
          <a:xfrm>
            <a:off x="2921298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Ellipse 258"/>
          <p:cNvSpPr/>
          <p:nvPr/>
        </p:nvSpPr>
        <p:spPr bwMode="auto">
          <a:xfrm>
            <a:off x="2816524" y="2332166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Ellipse 259"/>
          <p:cNvSpPr/>
          <p:nvPr/>
        </p:nvSpPr>
        <p:spPr bwMode="auto">
          <a:xfrm>
            <a:off x="2104976" y="22537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Ellipse 260"/>
          <p:cNvSpPr/>
          <p:nvPr/>
        </p:nvSpPr>
        <p:spPr bwMode="auto">
          <a:xfrm>
            <a:off x="1947814" y="27395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Ellipse 261"/>
          <p:cNvSpPr/>
          <p:nvPr/>
        </p:nvSpPr>
        <p:spPr bwMode="auto">
          <a:xfrm>
            <a:off x="1928763" y="35634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3" name="Ellipse 262"/>
          <p:cNvSpPr/>
          <p:nvPr/>
        </p:nvSpPr>
        <p:spPr bwMode="auto">
          <a:xfrm>
            <a:off x="1990676" y="40587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Ellipse 263"/>
          <p:cNvSpPr/>
          <p:nvPr/>
        </p:nvSpPr>
        <p:spPr bwMode="auto">
          <a:xfrm>
            <a:off x="2362152" y="36158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Ellipse 264"/>
          <p:cNvSpPr/>
          <p:nvPr/>
        </p:nvSpPr>
        <p:spPr bwMode="auto">
          <a:xfrm>
            <a:off x="1100135" y="24934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" name="Ellipse 265"/>
          <p:cNvSpPr/>
          <p:nvPr/>
        </p:nvSpPr>
        <p:spPr bwMode="auto">
          <a:xfrm>
            <a:off x="1200148" y="224578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7" name="Ellipse 266"/>
          <p:cNvSpPr/>
          <p:nvPr/>
        </p:nvSpPr>
        <p:spPr bwMode="auto">
          <a:xfrm>
            <a:off x="1433510" y="146949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Ellipse 267"/>
          <p:cNvSpPr/>
          <p:nvPr/>
        </p:nvSpPr>
        <p:spPr bwMode="auto">
          <a:xfrm>
            <a:off x="1680502" y="376662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9" name="Ellipse 268"/>
          <p:cNvSpPr/>
          <p:nvPr/>
        </p:nvSpPr>
        <p:spPr bwMode="auto">
          <a:xfrm>
            <a:off x="1319210" y="274584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Ellipse 269"/>
          <p:cNvSpPr/>
          <p:nvPr/>
        </p:nvSpPr>
        <p:spPr bwMode="auto">
          <a:xfrm>
            <a:off x="3288151" y="46033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1" name="Ellipse 270"/>
          <p:cNvSpPr/>
          <p:nvPr/>
        </p:nvSpPr>
        <p:spPr bwMode="auto">
          <a:xfrm>
            <a:off x="3554851" y="39937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2" name="Ellipse 271"/>
          <p:cNvSpPr/>
          <p:nvPr/>
        </p:nvSpPr>
        <p:spPr bwMode="auto">
          <a:xfrm>
            <a:off x="3550089" y="41556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3" name="Ellipse 272"/>
          <p:cNvSpPr/>
          <p:nvPr/>
        </p:nvSpPr>
        <p:spPr bwMode="auto">
          <a:xfrm>
            <a:off x="4065524" y="40104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4" name="Ellipse 273"/>
          <p:cNvSpPr/>
          <p:nvPr/>
        </p:nvSpPr>
        <p:spPr bwMode="auto">
          <a:xfrm>
            <a:off x="4260786" y="408193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5" name="Ellipse 274"/>
          <p:cNvSpPr/>
          <p:nvPr/>
        </p:nvSpPr>
        <p:spPr bwMode="auto">
          <a:xfrm>
            <a:off x="4265549" y="416766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" name="Ellipse 275"/>
          <p:cNvSpPr/>
          <p:nvPr/>
        </p:nvSpPr>
        <p:spPr bwMode="auto">
          <a:xfrm>
            <a:off x="3875023" y="39152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" name="Ellipse 276"/>
          <p:cNvSpPr/>
          <p:nvPr/>
        </p:nvSpPr>
        <p:spPr bwMode="auto">
          <a:xfrm>
            <a:off x="2428827" y="3906384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Ellipse 277"/>
          <p:cNvSpPr/>
          <p:nvPr/>
        </p:nvSpPr>
        <p:spPr bwMode="auto">
          <a:xfrm>
            <a:off x="2395490" y="3777796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9" name="Ellipse 278"/>
          <p:cNvSpPr/>
          <p:nvPr/>
        </p:nvSpPr>
        <p:spPr bwMode="auto">
          <a:xfrm>
            <a:off x="2452640" y="3568247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0" name="Ellipse 279"/>
          <p:cNvSpPr/>
          <p:nvPr/>
        </p:nvSpPr>
        <p:spPr bwMode="auto">
          <a:xfrm>
            <a:off x="2414540" y="3425372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" name="Ellipse 280"/>
          <p:cNvSpPr/>
          <p:nvPr/>
        </p:nvSpPr>
        <p:spPr bwMode="auto">
          <a:xfrm>
            <a:off x="3111938" y="39603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2" name="Ellipse 281"/>
          <p:cNvSpPr/>
          <p:nvPr/>
        </p:nvSpPr>
        <p:spPr bwMode="auto">
          <a:xfrm>
            <a:off x="3102413" y="4265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Ellipse 282"/>
          <p:cNvSpPr/>
          <p:nvPr/>
        </p:nvSpPr>
        <p:spPr bwMode="auto">
          <a:xfrm>
            <a:off x="3135751" y="38079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4" name="Ellipse 283"/>
          <p:cNvSpPr/>
          <p:nvPr/>
        </p:nvSpPr>
        <p:spPr bwMode="auto">
          <a:xfrm>
            <a:off x="3140513" y="4160398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5" name="Ellipse 284"/>
          <p:cNvSpPr/>
          <p:nvPr/>
        </p:nvSpPr>
        <p:spPr bwMode="auto">
          <a:xfrm>
            <a:off x="3078601" y="3503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" name="Ellipse 285"/>
          <p:cNvSpPr/>
          <p:nvPr/>
        </p:nvSpPr>
        <p:spPr bwMode="auto">
          <a:xfrm>
            <a:off x="3746201" y="45557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9" name="Ellipse 288"/>
          <p:cNvSpPr/>
          <p:nvPr/>
        </p:nvSpPr>
        <p:spPr bwMode="auto">
          <a:xfrm>
            <a:off x="3798588" y="412239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0" name="Ellipse 289"/>
          <p:cNvSpPr/>
          <p:nvPr/>
        </p:nvSpPr>
        <p:spPr bwMode="auto">
          <a:xfrm>
            <a:off x="3746201" y="42890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1" name="Ellipse 290"/>
          <p:cNvSpPr/>
          <p:nvPr/>
        </p:nvSpPr>
        <p:spPr bwMode="auto">
          <a:xfrm>
            <a:off x="3746201" y="36413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2" name="Ellipse 291"/>
          <p:cNvSpPr/>
          <p:nvPr/>
        </p:nvSpPr>
        <p:spPr bwMode="auto">
          <a:xfrm>
            <a:off x="4520790" y="4402721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3" name="Ellipse 292"/>
          <p:cNvSpPr/>
          <p:nvPr/>
        </p:nvSpPr>
        <p:spPr bwMode="auto">
          <a:xfrm>
            <a:off x="4535077" y="4717046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4" name="Ellipse 293"/>
          <p:cNvSpPr/>
          <p:nvPr/>
        </p:nvSpPr>
        <p:spPr bwMode="auto">
          <a:xfrm>
            <a:off x="4563653" y="4969459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5" name="Ellipse 294"/>
          <p:cNvSpPr/>
          <p:nvPr/>
        </p:nvSpPr>
        <p:spPr bwMode="auto">
          <a:xfrm>
            <a:off x="4511265" y="3893134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6" name="Ellipse 295"/>
          <p:cNvSpPr/>
          <p:nvPr/>
        </p:nvSpPr>
        <p:spPr bwMode="auto">
          <a:xfrm>
            <a:off x="5213945" y="5078997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7" name="Ellipse 296"/>
          <p:cNvSpPr/>
          <p:nvPr/>
        </p:nvSpPr>
        <p:spPr bwMode="auto">
          <a:xfrm>
            <a:off x="5242521" y="4802772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8" name="Ellipse 297"/>
          <p:cNvSpPr/>
          <p:nvPr/>
        </p:nvSpPr>
        <p:spPr bwMode="auto">
          <a:xfrm>
            <a:off x="5247283" y="4255085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9" name="Ellipse 298"/>
          <p:cNvSpPr/>
          <p:nvPr/>
        </p:nvSpPr>
        <p:spPr bwMode="auto">
          <a:xfrm>
            <a:off x="5185371" y="4436059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0" name="Ellipse 299"/>
          <p:cNvSpPr/>
          <p:nvPr/>
        </p:nvSpPr>
        <p:spPr bwMode="auto">
          <a:xfrm>
            <a:off x="1462086" y="549380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1" name="Ellipse 300"/>
          <p:cNvSpPr/>
          <p:nvPr/>
        </p:nvSpPr>
        <p:spPr bwMode="auto">
          <a:xfrm>
            <a:off x="1495423" y="519376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Ellipse 301"/>
          <p:cNvSpPr/>
          <p:nvPr/>
        </p:nvSpPr>
        <p:spPr bwMode="auto">
          <a:xfrm>
            <a:off x="2038301" y="57494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3" name="Ellipse 302"/>
          <p:cNvSpPr/>
          <p:nvPr/>
        </p:nvSpPr>
        <p:spPr bwMode="auto">
          <a:xfrm>
            <a:off x="2497435" y="558495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4" name="Ellipse 303"/>
          <p:cNvSpPr/>
          <p:nvPr/>
        </p:nvSpPr>
        <p:spPr bwMode="auto">
          <a:xfrm>
            <a:off x="3087985" y="5451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5" name="Ellipse 304"/>
          <p:cNvSpPr/>
          <p:nvPr/>
        </p:nvSpPr>
        <p:spPr bwMode="auto">
          <a:xfrm>
            <a:off x="2692697" y="52658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6" name="Ellipse 305"/>
          <p:cNvSpPr/>
          <p:nvPr/>
        </p:nvSpPr>
        <p:spPr bwMode="auto">
          <a:xfrm>
            <a:off x="2773660" y="4842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" name="Ellipse 306"/>
          <p:cNvSpPr/>
          <p:nvPr/>
        </p:nvSpPr>
        <p:spPr bwMode="auto">
          <a:xfrm>
            <a:off x="3450076" y="54891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8" name="Ellipse 307"/>
          <p:cNvSpPr/>
          <p:nvPr/>
        </p:nvSpPr>
        <p:spPr bwMode="auto">
          <a:xfrm>
            <a:off x="2252613" y="497794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9" name="Ellipse 308"/>
          <p:cNvSpPr/>
          <p:nvPr/>
        </p:nvSpPr>
        <p:spPr bwMode="auto">
          <a:xfrm>
            <a:off x="1843038" y="4782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0" name="Ellipse 309"/>
          <p:cNvSpPr/>
          <p:nvPr/>
        </p:nvSpPr>
        <p:spPr bwMode="auto">
          <a:xfrm>
            <a:off x="2109739" y="5297035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1" name="Ellipse 310"/>
          <p:cNvSpPr/>
          <p:nvPr/>
        </p:nvSpPr>
        <p:spPr bwMode="auto">
          <a:xfrm>
            <a:off x="3273864" y="51176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2" name="Ellipse 311"/>
          <p:cNvSpPr/>
          <p:nvPr/>
        </p:nvSpPr>
        <p:spPr bwMode="auto">
          <a:xfrm>
            <a:off x="3965510" y="2457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3" name="Ellipse 312"/>
          <p:cNvSpPr/>
          <p:nvPr/>
        </p:nvSpPr>
        <p:spPr bwMode="auto">
          <a:xfrm>
            <a:off x="4084573" y="206263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4" name="Ellipse 313"/>
          <p:cNvSpPr/>
          <p:nvPr/>
        </p:nvSpPr>
        <p:spPr bwMode="auto">
          <a:xfrm>
            <a:off x="4623397" y="16404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5" name="Ellipse 314"/>
          <p:cNvSpPr/>
          <p:nvPr/>
        </p:nvSpPr>
        <p:spPr bwMode="auto">
          <a:xfrm>
            <a:off x="4909147" y="11737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6" name="Ellipse 315"/>
          <p:cNvSpPr/>
          <p:nvPr/>
        </p:nvSpPr>
        <p:spPr bwMode="auto">
          <a:xfrm>
            <a:off x="5481918" y="146029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" name="Ellipse 316"/>
          <p:cNvSpPr/>
          <p:nvPr/>
        </p:nvSpPr>
        <p:spPr bwMode="auto">
          <a:xfrm>
            <a:off x="5853393" y="175080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8" name="Ellipse 317"/>
          <p:cNvSpPr/>
          <p:nvPr/>
        </p:nvSpPr>
        <p:spPr bwMode="auto">
          <a:xfrm>
            <a:off x="5896255" y="301287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9" name="Ellipse 318"/>
          <p:cNvSpPr/>
          <p:nvPr/>
        </p:nvSpPr>
        <p:spPr bwMode="auto">
          <a:xfrm>
            <a:off x="5824818" y="34843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0" name="Ellipse 319"/>
          <p:cNvSpPr/>
          <p:nvPr/>
        </p:nvSpPr>
        <p:spPr bwMode="auto">
          <a:xfrm>
            <a:off x="4470336" y="220551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1" name="Ellipse 320"/>
          <p:cNvSpPr/>
          <p:nvPr/>
        </p:nvSpPr>
        <p:spPr bwMode="auto">
          <a:xfrm>
            <a:off x="4513198" y="2648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2" name="Ellipse 321"/>
          <p:cNvSpPr/>
          <p:nvPr/>
        </p:nvSpPr>
        <p:spPr bwMode="auto">
          <a:xfrm>
            <a:off x="5353330" y="20508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3" name="Ellipse 322"/>
          <p:cNvSpPr/>
          <p:nvPr/>
        </p:nvSpPr>
        <p:spPr bwMode="auto">
          <a:xfrm>
            <a:off x="5453343" y="23794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4" name="Ellipse 323"/>
          <p:cNvSpPr/>
          <p:nvPr/>
        </p:nvSpPr>
        <p:spPr bwMode="auto">
          <a:xfrm>
            <a:off x="5729568" y="22461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5" name="Ellipse 324"/>
          <p:cNvSpPr/>
          <p:nvPr/>
        </p:nvSpPr>
        <p:spPr bwMode="auto">
          <a:xfrm>
            <a:off x="4847234" y="20548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6" name="Ellipse 325"/>
          <p:cNvSpPr/>
          <p:nvPr/>
        </p:nvSpPr>
        <p:spPr bwMode="auto">
          <a:xfrm>
            <a:off x="5032972" y="23929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7" name="Ellipse 326"/>
          <p:cNvSpPr/>
          <p:nvPr/>
        </p:nvSpPr>
        <p:spPr bwMode="auto">
          <a:xfrm>
            <a:off x="5066309" y="15642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8" name="Ellipse 327"/>
          <p:cNvSpPr/>
          <p:nvPr/>
        </p:nvSpPr>
        <p:spPr bwMode="auto">
          <a:xfrm>
            <a:off x="4156010" y="288178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9" name="Ellipse 328"/>
          <p:cNvSpPr/>
          <p:nvPr/>
        </p:nvSpPr>
        <p:spPr bwMode="auto">
          <a:xfrm>
            <a:off x="4370322" y="3219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0" name="Ellipse 329"/>
          <p:cNvSpPr/>
          <p:nvPr/>
        </p:nvSpPr>
        <p:spPr bwMode="auto">
          <a:xfrm>
            <a:off x="3998848" y="315801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1" name="Ellipse 330"/>
          <p:cNvSpPr/>
          <p:nvPr/>
        </p:nvSpPr>
        <p:spPr bwMode="auto">
          <a:xfrm>
            <a:off x="4885334" y="26834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2" name="Ellipse 331"/>
          <p:cNvSpPr/>
          <p:nvPr/>
        </p:nvSpPr>
        <p:spPr bwMode="auto">
          <a:xfrm>
            <a:off x="4713884" y="34073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3" name="Ellipse 332"/>
          <p:cNvSpPr/>
          <p:nvPr/>
        </p:nvSpPr>
        <p:spPr bwMode="auto">
          <a:xfrm>
            <a:off x="5052021" y="3088272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Ellipse 333"/>
          <p:cNvSpPr/>
          <p:nvPr/>
        </p:nvSpPr>
        <p:spPr bwMode="auto">
          <a:xfrm>
            <a:off x="5491443" y="28890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5" name="Ellipse 334"/>
          <p:cNvSpPr/>
          <p:nvPr/>
        </p:nvSpPr>
        <p:spPr bwMode="auto">
          <a:xfrm>
            <a:off x="5381905" y="3493884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7" name="Text Box 4"/>
          <p:cNvSpPr txBox="1">
            <a:spLocks noChangeArrowheads="1"/>
          </p:cNvSpPr>
          <p:nvPr/>
        </p:nvSpPr>
        <p:spPr bwMode="auto">
          <a:xfrm>
            <a:off x="4975393" y="1144341"/>
            <a:ext cx="1460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Hyperriesen</a:t>
            </a:r>
          </a:p>
        </p:txBody>
      </p:sp>
      <p:sp>
        <p:nvSpPr>
          <p:cNvPr id="288" name="Text Box 4"/>
          <p:cNvSpPr txBox="1">
            <a:spLocks noChangeArrowheads="1"/>
          </p:cNvSpPr>
          <p:nvPr/>
        </p:nvSpPr>
        <p:spPr bwMode="auto">
          <a:xfrm>
            <a:off x="4525947" y="1843014"/>
            <a:ext cx="1460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Überriesen</a:t>
            </a:r>
          </a:p>
        </p:txBody>
      </p:sp>
      <p:sp>
        <p:nvSpPr>
          <p:cNvPr id="336" name="Text Box 4"/>
          <p:cNvSpPr txBox="1">
            <a:spLocks noChangeArrowheads="1"/>
          </p:cNvSpPr>
          <p:nvPr/>
        </p:nvSpPr>
        <p:spPr bwMode="auto">
          <a:xfrm>
            <a:off x="5252454" y="2665764"/>
            <a:ext cx="909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Riesen</a:t>
            </a:r>
          </a:p>
        </p:txBody>
      </p:sp>
      <p:sp>
        <p:nvSpPr>
          <p:cNvPr id="337" name="Text Box 4"/>
          <p:cNvSpPr txBox="1">
            <a:spLocks noChangeArrowheads="1"/>
          </p:cNvSpPr>
          <p:nvPr/>
        </p:nvSpPr>
        <p:spPr bwMode="auto">
          <a:xfrm>
            <a:off x="5554837" y="4784275"/>
            <a:ext cx="1588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Rote Zwerge</a:t>
            </a:r>
          </a:p>
        </p:txBody>
      </p:sp>
      <p:sp>
        <p:nvSpPr>
          <p:cNvPr id="338" name="Text Box 4"/>
          <p:cNvSpPr txBox="1">
            <a:spLocks noChangeArrowheads="1"/>
          </p:cNvSpPr>
          <p:nvPr/>
        </p:nvSpPr>
        <p:spPr bwMode="auto">
          <a:xfrm>
            <a:off x="5616703" y="5425563"/>
            <a:ext cx="1761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Braune Zwerge</a:t>
            </a:r>
          </a:p>
        </p:txBody>
      </p:sp>
      <p:sp>
        <p:nvSpPr>
          <p:cNvPr id="339" name="Text Box 4"/>
          <p:cNvSpPr txBox="1">
            <a:spLocks noChangeArrowheads="1"/>
          </p:cNvSpPr>
          <p:nvPr/>
        </p:nvSpPr>
        <p:spPr bwMode="auto">
          <a:xfrm>
            <a:off x="1683623" y="5285048"/>
            <a:ext cx="1998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Weiße Zwerge</a:t>
            </a:r>
          </a:p>
        </p:txBody>
      </p:sp>
      <p:sp>
        <p:nvSpPr>
          <p:cNvPr id="340" name="Text Box 4"/>
          <p:cNvSpPr txBox="1">
            <a:spLocks noChangeArrowheads="1"/>
          </p:cNvSpPr>
          <p:nvPr/>
        </p:nvSpPr>
        <p:spPr bwMode="auto">
          <a:xfrm>
            <a:off x="4607591" y="3451630"/>
            <a:ext cx="1460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Unterriesen</a:t>
            </a:r>
          </a:p>
        </p:txBody>
      </p:sp>
      <p:sp>
        <p:nvSpPr>
          <p:cNvPr id="341" name="Text Box 4"/>
          <p:cNvSpPr txBox="1">
            <a:spLocks noChangeArrowheads="1"/>
          </p:cNvSpPr>
          <p:nvPr/>
        </p:nvSpPr>
        <p:spPr bwMode="auto">
          <a:xfrm>
            <a:off x="2165825" y="4600189"/>
            <a:ext cx="1636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Unterzwerge</a:t>
            </a:r>
          </a:p>
        </p:txBody>
      </p:sp>
      <p:sp>
        <p:nvSpPr>
          <p:cNvPr id="342" name="Text Box 4"/>
          <p:cNvSpPr txBox="1">
            <a:spLocks noChangeArrowheads="1"/>
          </p:cNvSpPr>
          <p:nvPr/>
        </p:nvSpPr>
        <p:spPr bwMode="auto">
          <a:xfrm rot="1088989">
            <a:off x="3169412" y="4311582"/>
            <a:ext cx="1328378" cy="369332"/>
          </a:xfrm>
          <a:prstGeom prst="rect">
            <a:avLst/>
          </a:prstGeom>
          <a:solidFill>
            <a:srgbClr val="92D050">
              <a:alpha val="76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</a:rPr>
              <a:t>Hauptreihe</a:t>
            </a:r>
          </a:p>
        </p:txBody>
      </p:sp>
      <p:sp>
        <p:nvSpPr>
          <p:cNvPr id="343" name="Freihandform 342"/>
          <p:cNvSpPr/>
          <p:nvPr/>
        </p:nvSpPr>
        <p:spPr bwMode="auto">
          <a:xfrm>
            <a:off x="1312752" y="1548143"/>
            <a:ext cx="4526733" cy="3902043"/>
          </a:xfrm>
          <a:custGeom>
            <a:avLst/>
            <a:gdLst>
              <a:gd name="connsiteX0" fmla="*/ 0 w 4526733"/>
              <a:gd name="connsiteY0" fmla="*/ 0 h 3902043"/>
              <a:gd name="connsiteX1" fmla="*/ 380246 w 4526733"/>
              <a:gd name="connsiteY1" fmla="*/ 1086415 h 3902043"/>
              <a:gd name="connsiteX2" fmla="*/ 1140737 w 4526733"/>
              <a:gd name="connsiteY2" fmla="*/ 2037029 h 3902043"/>
              <a:gd name="connsiteX3" fmla="*/ 2064191 w 4526733"/>
              <a:gd name="connsiteY3" fmla="*/ 2525916 h 3902043"/>
              <a:gd name="connsiteX4" fmla="*/ 3204927 w 4526733"/>
              <a:gd name="connsiteY4" fmla="*/ 2942376 h 3902043"/>
              <a:gd name="connsiteX5" fmla="*/ 4046899 w 4526733"/>
              <a:gd name="connsiteY5" fmla="*/ 3340728 h 3902043"/>
              <a:gd name="connsiteX6" fmla="*/ 4526733 w 4526733"/>
              <a:gd name="connsiteY6" fmla="*/ 3902043 h 3902043"/>
              <a:gd name="connsiteX7" fmla="*/ 4526733 w 4526733"/>
              <a:gd name="connsiteY7" fmla="*/ 3902043 h 390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733" h="3902043">
                <a:moveTo>
                  <a:pt x="0" y="0"/>
                </a:moveTo>
                <a:cubicBezTo>
                  <a:pt x="95061" y="373455"/>
                  <a:pt x="190123" y="746910"/>
                  <a:pt x="380246" y="1086415"/>
                </a:cubicBezTo>
                <a:cubicBezTo>
                  <a:pt x="570369" y="1425920"/>
                  <a:pt x="860080" y="1797112"/>
                  <a:pt x="1140737" y="2037029"/>
                </a:cubicBezTo>
                <a:cubicBezTo>
                  <a:pt x="1421395" y="2276946"/>
                  <a:pt x="1720159" y="2375025"/>
                  <a:pt x="2064191" y="2525916"/>
                </a:cubicBezTo>
                <a:cubicBezTo>
                  <a:pt x="2408223" y="2676807"/>
                  <a:pt x="2874476" y="2806574"/>
                  <a:pt x="3204927" y="2942376"/>
                </a:cubicBezTo>
                <a:cubicBezTo>
                  <a:pt x="3535378" y="3078178"/>
                  <a:pt x="3826598" y="3180784"/>
                  <a:pt x="4046899" y="3340728"/>
                </a:cubicBezTo>
                <a:cubicBezTo>
                  <a:pt x="4267200" y="3500673"/>
                  <a:pt x="4526733" y="3902043"/>
                  <a:pt x="4526733" y="3902043"/>
                </a:cubicBezTo>
                <a:lnTo>
                  <a:pt x="4526733" y="3902043"/>
                </a:lnTo>
              </a:path>
            </a:pathLst>
          </a:custGeom>
          <a:noFill/>
          <a:ln w="349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4" name="Gerade Verbindung 343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6" name="Rechteck 345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  <p:bldP spid="288" grpId="0"/>
      <p:bldP spid="336" grpId="0"/>
      <p:bldP spid="337" grpId="0"/>
      <p:bldP spid="338" grpId="0"/>
      <p:bldP spid="339" grpId="0"/>
      <p:bldP spid="340" grpId="0"/>
      <p:bldP spid="341" grpId="0"/>
      <p:bldP spid="3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620610"/>
            <a:ext cx="8435975" cy="547276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000" dirty="0">
                <a:solidFill>
                  <a:schemeClr val="bg1"/>
                </a:solidFill>
              </a:rPr>
              <a:t>  </a:t>
            </a:r>
          </a:p>
          <a:p>
            <a:r>
              <a:rPr lang="de-DE" sz="2400" dirty="0">
                <a:solidFill>
                  <a:schemeClr val="bg1"/>
                </a:solidFill>
              </a:rPr>
              <a:t>Hauptreihensterne:</a:t>
            </a:r>
          </a:p>
          <a:p>
            <a:pPr>
              <a:spcAft>
                <a:spcPts val="1200"/>
              </a:spcAft>
              <a:buNone/>
            </a:pPr>
            <a:r>
              <a:rPr lang="de-DE" sz="2400" dirty="0">
                <a:solidFill>
                  <a:schemeClr val="bg1"/>
                </a:solidFill>
              </a:rPr>
              <a:t>	Sterne in ihrem besten Lebensalter, die (wie unsere Sonne) im Kern Wasserstoff zu Helium fusionieren.</a:t>
            </a:r>
          </a:p>
          <a:p>
            <a:r>
              <a:rPr lang="de-DE" sz="2400" dirty="0">
                <a:solidFill>
                  <a:schemeClr val="bg1"/>
                </a:solidFill>
              </a:rPr>
              <a:t>Riesen:</a:t>
            </a:r>
          </a:p>
          <a:p>
            <a:pPr>
              <a:spcAft>
                <a:spcPts val="1200"/>
              </a:spcAft>
              <a:buNone/>
            </a:pPr>
            <a:r>
              <a:rPr lang="de-DE" sz="2400" dirty="0">
                <a:solidFill>
                  <a:schemeClr val="bg1"/>
                </a:solidFill>
              </a:rPr>
              <a:t>	Sterne im Endstadium mit sehr großen Radien und daher kühlen Oberflächen und enormen Leuchtkräften, die das Hauptreihenstadium beendet haben.</a:t>
            </a:r>
          </a:p>
          <a:p>
            <a:r>
              <a:rPr lang="de-DE" sz="2400" dirty="0">
                <a:solidFill>
                  <a:schemeClr val="bg1"/>
                </a:solidFill>
              </a:rPr>
              <a:t>Weiße Zwerge:</a:t>
            </a:r>
          </a:p>
          <a:p>
            <a:pPr>
              <a:buNone/>
            </a:pPr>
            <a:r>
              <a:rPr lang="de-DE" sz="2400" dirty="0">
                <a:solidFill>
                  <a:schemeClr val="bg1"/>
                </a:solidFill>
              </a:rPr>
              <a:t>	Sehr heiße „Überbleibsel“ nach Sternexplosionen (</a:t>
            </a:r>
            <a:r>
              <a:rPr lang="de-DE" sz="2400" dirty="0" err="1">
                <a:solidFill>
                  <a:schemeClr val="bg1"/>
                </a:solidFill>
              </a:rPr>
              <a:t>Novae</a:t>
            </a:r>
            <a:r>
              <a:rPr lang="de-DE" sz="2400" dirty="0">
                <a:solidFill>
                  <a:schemeClr val="bg1"/>
                </a:solidFill>
              </a:rPr>
              <a:t>) mit sehr kleinen Radien und daher nur sehr kleinen Leuchtkräften.</a:t>
            </a:r>
          </a:p>
          <a:p>
            <a:pPr>
              <a:buNone/>
            </a:pPr>
            <a:endParaRPr lang="de-DE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2400" dirty="0">
                <a:solidFill>
                  <a:schemeClr val="bg1"/>
                </a:solidFill>
              </a:rPr>
              <a:t>	</a:t>
            </a:r>
            <a:endParaRPr lang="de-DE" sz="2400" dirty="0">
              <a:solidFill>
                <a:srgbClr val="FFFF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3.1.3 Sterne und ihre Planeten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6873875" y="3810000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5" y="804863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8" y="4213225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8" y="1085850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5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2768600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8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0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95420" y="5372100"/>
            <a:ext cx="835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cap="small" dirty="0">
                <a:solidFill>
                  <a:srgbClr val="000000"/>
                </a:solidFill>
              </a:rPr>
              <a:t>Leuchtkraft - Radius - Beziehung</a:t>
            </a:r>
          </a:p>
        </p:txBody>
      </p:sp>
      <p:sp>
        <p:nvSpPr>
          <p:cNvPr id="67" name="Rechteck 66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66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74" name="Ellipse 73"/>
          <p:cNvSpPr/>
          <p:nvPr/>
        </p:nvSpPr>
        <p:spPr bwMode="auto">
          <a:xfrm>
            <a:off x="3933434" y="4081463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1737652" y="3218934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5557223" y="578761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64364" y="43556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376439" y="3258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6231707" y="567445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1214578" y="159888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2968923" y="39276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903363" y="430337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5137746" y="52504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1704973" y="173619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4175061" y="41247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5296182" y="45035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5810721" y="5135768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4577940" y="41836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Ellipse 124"/>
          <p:cNvSpPr/>
          <p:nvPr/>
        </p:nvSpPr>
        <p:spPr bwMode="auto">
          <a:xfrm>
            <a:off x="2319289" y="39921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1390648" y="18790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1585910" y="19790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1428748" y="24267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1657348" y="22267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1643060" y="2550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1519236" y="2169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Ellipse 131"/>
          <p:cNvSpPr/>
          <p:nvPr/>
        </p:nvSpPr>
        <p:spPr bwMode="auto">
          <a:xfrm>
            <a:off x="1757361" y="24124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Ellipse 132"/>
          <p:cNvSpPr/>
          <p:nvPr/>
        </p:nvSpPr>
        <p:spPr bwMode="auto">
          <a:xfrm>
            <a:off x="1581148" y="274584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Ellipse 133"/>
          <p:cNvSpPr/>
          <p:nvPr/>
        </p:nvSpPr>
        <p:spPr bwMode="auto">
          <a:xfrm>
            <a:off x="1628773" y="29601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Ellipse 134"/>
          <p:cNvSpPr/>
          <p:nvPr/>
        </p:nvSpPr>
        <p:spPr bwMode="auto">
          <a:xfrm>
            <a:off x="1785935" y="271250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Ellipse 135"/>
          <p:cNvSpPr/>
          <p:nvPr/>
        </p:nvSpPr>
        <p:spPr bwMode="auto">
          <a:xfrm>
            <a:off x="1990677" y="33586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2066876" y="3115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Ellipse 137"/>
          <p:cNvSpPr/>
          <p:nvPr/>
        </p:nvSpPr>
        <p:spPr bwMode="auto">
          <a:xfrm>
            <a:off x="2143076" y="33539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Ellipse 138"/>
          <p:cNvSpPr/>
          <p:nvPr/>
        </p:nvSpPr>
        <p:spPr bwMode="auto">
          <a:xfrm>
            <a:off x="2128789" y="3744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Ellipse 139"/>
          <p:cNvSpPr/>
          <p:nvPr/>
        </p:nvSpPr>
        <p:spPr bwMode="auto">
          <a:xfrm>
            <a:off x="1933527" y="2982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Ellipse 140"/>
          <p:cNvSpPr/>
          <p:nvPr/>
        </p:nvSpPr>
        <p:spPr bwMode="auto">
          <a:xfrm>
            <a:off x="2166889" y="3496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Ellipse 141"/>
          <p:cNvSpPr/>
          <p:nvPr/>
        </p:nvSpPr>
        <p:spPr bwMode="auto">
          <a:xfrm>
            <a:off x="1976389" y="31539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Ellipse 142"/>
          <p:cNvSpPr/>
          <p:nvPr/>
        </p:nvSpPr>
        <p:spPr bwMode="auto">
          <a:xfrm>
            <a:off x="2119264" y="293959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Ellipse 143"/>
          <p:cNvSpPr/>
          <p:nvPr/>
        </p:nvSpPr>
        <p:spPr bwMode="auto">
          <a:xfrm>
            <a:off x="2243089" y="3539671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Ellipse 144"/>
          <p:cNvSpPr/>
          <p:nvPr/>
        </p:nvSpPr>
        <p:spPr bwMode="auto">
          <a:xfrm>
            <a:off x="2300239" y="372064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Ellipse 145"/>
          <p:cNvSpPr/>
          <p:nvPr/>
        </p:nvSpPr>
        <p:spPr bwMode="auto">
          <a:xfrm>
            <a:off x="2281189" y="33205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Ellipse 146"/>
          <p:cNvSpPr/>
          <p:nvPr/>
        </p:nvSpPr>
        <p:spPr bwMode="auto">
          <a:xfrm>
            <a:off x="2176414" y="31729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Ellipse 147"/>
          <p:cNvSpPr/>
          <p:nvPr/>
        </p:nvSpPr>
        <p:spPr bwMode="auto">
          <a:xfrm>
            <a:off x="2047826" y="35444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Ellipse 148"/>
          <p:cNvSpPr/>
          <p:nvPr/>
        </p:nvSpPr>
        <p:spPr bwMode="auto">
          <a:xfrm>
            <a:off x="2262139" y="34301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Ellipse 149"/>
          <p:cNvSpPr/>
          <p:nvPr/>
        </p:nvSpPr>
        <p:spPr bwMode="auto">
          <a:xfrm>
            <a:off x="2262139" y="25824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Ellipse 150"/>
          <p:cNvSpPr/>
          <p:nvPr/>
        </p:nvSpPr>
        <p:spPr bwMode="auto">
          <a:xfrm>
            <a:off x="2185939" y="36634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Ellipse 151"/>
          <p:cNvSpPr/>
          <p:nvPr/>
        </p:nvSpPr>
        <p:spPr bwMode="auto">
          <a:xfrm>
            <a:off x="2568873" y="35132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Ellipse 152"/>
          <p:cNvSpPr/>
          <p:nvPr/>
        </p:nvSpPr>
        <p:spPr bwMode="auto">
          <a:xfrm>
            <a:off x="2630785" y="37323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Ellipse 153"/>
          <p:cNvSpPr/>
          <p:nvPr/>
        </p:nvSpPr>
        <p:spPr bwMode="auto">
          <a:xfrm>
            <a:off x="2659360" y="393712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Ellipse 154"/>
          <p:cNvSpPr/>
          <p:nvPr/>
        </p:nvSpPr>
        <p:spPr bwMode="auto">
          <a:xfrm>
            <a:off x="2811760" y="3770441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Ellipse 155"/>
          <p:cNvSpPr/>
          <p:nvPr/>
        </p:nvSpPr>
        <p:spPr bwMode="auto">
          <a:xfrm>
            <a:off x="2792710" y="39228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Ellipse 156"/>
          <p:cNvSpPr/>
          <p:nvPr/>
        </p:nvSpPr>
        <p:spPr bwMode="auto">
          <a:xfrm>
            <a:off x="2945110" y="4075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Ellipse 157"/>
          <p:cNvSpPr/>
          <p:nvPr/>
        </p:nvSpPr>
        <p:spPr bwMode="auto">
          <a:xfrm>
            <a:off x="2945110" y="38085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Ellipse 158"/>
          <p:cNvSpPr/>
          <p:nvPr/>
        </p:nvSpPr>
        <p:spPr bwMode="auto">
          <a:xfrm>
            <a:off x="2892722" y="39752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Ellipse 159"/>
          <p:cNvSpPr/>
          <p:nvPr/>
        </p:nvSpPr>
        <p:spPr bwMode="auto">
          <a:xfrm>
            <a:off x="2754610" y="40561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2649835" y="36275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Ellipse 161"/>
          <p:cNvSpPr/>
          <p:nvPr/>
        </p:nvSpPr>
        <p:spPr bwMode="auto">
          <a:xfrm>
            <a:off x="2511722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Ellipse 162"/>
          <p:cNvSpPr/>
          <p:nvPr/>
        </p:nvSpPr>
        <p:spPr bwMode="auto">
          <a:xfrm>
            <a:off x="2549823" y="39799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Ellipse 163"/>
          <p:cNvSpPr/>
          <p:nvPr/>
        </p:nvSpPr>
        <p:spPr bwMode="auto">
          <a:xfrm>
            <a:off x="2902247" y="41752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Ellipse 164"/>
          <p:cNvSpPr/>
          <p:nvPr/>
        </p:nvSpPr>
        <p:spPr bwMode="auto">
          <a:xfrm>
            <a:off x="3049885" y="40657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Ellipse 165"/>
          <p:cNvSpPr/>
          <p:nvPr/>
        </p:nvSpPr>
        <p:spPr bwMode="auto">
          <a:xfrm>
            <a:off x="3011785" y="42181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Ellipse 166"/>
          <p:cNvSpPr/>
          <p:nvPr/>
        </p:nvSpPr>
        <p:spPr bwMode="auto">
          <a:xfrm>
            <a:off x="2987972" y="38514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2754610" y="3546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2554585" y="37990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2592685" y="4080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2759373" y="418477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Ellipse 171"/>
          <p:cNvSpPr/>
          <p:nvPr/>
        </p:nvSpPr>
        <p:spPr bwMode="auto">
          <a:xfrm>
            <a:off x="3292914" y="4122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Ellipse 172"/>
          <p:cNvSpPr/>
          <p:nvPr/>
        </p:nvSpPr>
        <p:spPr bwMode="auto">
          <a:xfrm>
            <a:off x="3459602" y="4112775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Ellipse 173"/>
          <p:cNvSpPr/>
          <p:nvPr/>
        </p:nvSpPr>
        <p:spPr bwMode="auto">
          <a:xfrm>
            <a:off x="3569139" y="4255650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Ellipse 174"/>
          <p:cNvSpPr/>
          <p:nvPr/>
        </p:nvSpPr>
        <p:spPr bwMode="auto">
          <a:xfrm>
            <a:off x="3202426" y="4308038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Ellipse 175"/>
          <p:cNvSpPr/>
          <p:nvPr/>
        </p:nvSpPr>
        <p:spPr bwMode="auto">
          <a:xfrm>
            <a:off x="3650102" y="441281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Ellipse 176"/>
          <p:cNvSpPr/>
          <p:nvPr/>
        </p:nvSpPr>
        <p:spPr bwMode="auto">
          <a:xfrm>
            <a:off x="3331014" y="439852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Ellipse 177"/>
          <p:cNvSpPr/>
          <p:nvPr/>
        </p:nvSpPr>
        <p:spPr bwMode="auto">
          <a:xfrm>
            <a:off x="3216714" y="39365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3207189" y="41127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Ellipse 179"/>
          <p:cNvSpPr/>
          <p:nvPr/>
        </p:nvSpPr>
        <p:spPr bwMode="auto">
          <a:xfrm>
            <a:off x="3359589" y="42651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Ellipse 180"/>
          <p:cNvSpPr/>
          <p:nvPr/>
        </p:nvSpPr>
        <p:spPr bwMode="auto">
          <a:xfrm>
            <a:off x="3516752" y="4503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Ellipse 181"/>
          <p:cNvSpPr/>
          <p:nvPr/>
        </p:nvSpPr>
        <p:spPr bwMode="auto">
          <a:xfrm>
            <a:off x="3669152" y="447948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Ellipse 182"/>
          <p:cNvSpPr/>
          <p:nvPr/>
        </p:nvSpPr>
        <p:spPr bwMode="auto">
          <a:xfrm>
            <a:off x="3659627" y="40127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Ellipse 183"/>
          <p:cNvSpPr/>
          <p:nvPr/>
        </p:nvSpPr>
        <p:spPr bwMode="auto">
          <a:xfrm>
            <a:off x="3678676" y="41794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Ellipse 184"/>
          <p:cNvSpPr/>
          <p:nvPr/>
        </p:nvSpPr>
        <p:spPr bwMode="auto">
          <a:xfrm>
            <a:off x="3373877" y="39698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Ellipse 185"/>
          <p:cNvSpPr/>
          <p:nvPr/>
        </p:nvSpPr>
        <p:spPr bwMode="auto">
          <a:xfrm>
            <a:off x="3874788" y="40128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Ellipse 186"/>
          <p:cNvSpPr/>
          <p:nvPr/>
        </p:nvSpPr>
        <p:spPr bwMode="auto">
          <a:xfrm>
            <a:off x="4089100" y="43795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Ellipse 187"/>
          <p:cNvSpPr/>
          <p:nvPr/>
        </p:nvSpPr>
        <p:spPr bwMode="auto">
          <a:xfrm>
            <a:off x="4241500" y="42795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Ellipse 188"/>
          <p:cNvSpPr/>
          <p:nvPr/>
        </p:nvSpPr>
        <p:spPr bwMode="auto">
          <a:xfrm>
            <a:off x="4117676" y="46081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Ellipse 189"/>
          <p:cNvSpPr/>
          <p:nvPr/>
        </p:nvSpPr>
        <p:spPr bwMode="auto">
          <a:xfrm>
            <a:off x="3850975" y="45176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1" name="Ellipse 190"/>
          <p:cNvSpPr/>
          <p:nvPr/>
        </p:nvSpPr>
        <p:spPr bwMode="auto">
          <a:xfrm>
            <a:off x="4179588" y="45367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2" name="Ellipse 191"/>
          <p:cNvSpPr/>
          <p:nvPr/>
        </p:nvSpPr>
        <p:spPr bwMode="auto">
          <a:xfrm>
            <a:off x="4346276" y="44986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Ellipse 192"/>
          <p:cNvSpPr/>
          <p:nvPr/>
        </p:nvSpPr>
        <p:spPr bwMode="auto">
          <a:xfrm>
            <a:off x="4389138" y="4357687"/>
            <a:ext cx="45719" cy="52069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Ellipse 193"/>
          <p:cNvSpPr/>
          <p:nvPr/>
        </p:nvSpPr>
        <p:spPr bwMode="auto">
          <a:xfrm>
            <a:off x="4222451" y="461769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Ellipse 194"/>
          <p:cNvSpPr/>
          <p:nvPr/>
        </p:nvSpPr>
        <p:spPr bwMode="auto">
          <a:xfrm>
            <a:off x="4408188" y="464150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Ellipse 195"/>
          <p:cNvSpPr/>
          <p:nvPr/>
        </p:nvSpPr>
        <p:spPr bwMode="auto">
          <a:xfrm>
            <a:off x="3950988" y="455101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Ellipse 196"/>
          <p:cNvSpPr/>
          <p:nvPr/>
        </p:nvSpPr>
        <p:spPr bwMode="auto">
          <a:xfrm>
            <a:off x="4331988" y="46891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Ellipse 197"/>
          <p:cNvSpPr/>
          <p:nvPr/>
        </p:nvSpPr>
        <p:spPr bwMode="auto">
          <a:xfrm>
            <a:off x="4255788" y="44033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9" name="Ellipse 198"/>
          <p:cNvSpPr/>
          <p:nvPr/>
        </p:nvSpPr>
        <p:spPr bwMode="auto">
          <a:xfrm>
            <a:off x="4393900" y="414144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Ellipse 199"/>
          <p:cNvSpPr/>
          <p:nvPr/>
        </p:nvSpPr>
        <p:spPr bwMode="auto">
          <a:xfrm>
            <a:off x="4609108" y="48456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Ellipse 200"/>
          <p:cNvSpPr/>
          <p:nvPr/>
        </p:nvSpPr>
        <p:spPr bwMode="auto">
          <a:xfrm>
            <a:off x="4737696" y="49075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2" name="Ellipse 201"/>
          <p:cNvSpPr/>
          <p:nvPr/>
        </p:nvSpPr>
        <p:spPr bwMode="auto">
          <a:xfrm>
            <a:off x="4890096" y="50647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Ellipse 202"/>
          <p:cNvSpPr/>
          <p:nvPr/>
        </p:nvSpPr>
        <p:spPr bwMode="auto">
          <a:xfrm>
            <a:off x="4751983" y="43741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" name="Ellipse 203"/>
          <p:cNvSpPr/>
          <p:nvPr/>
        </p:nvSpPr>
        <p:spPr bwMode="auto">
          <a:xfrm>
            <a:off x="4623396" y="448368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Ellipse 204"/>
          <p:cNvSpPr/>
          <p:nvPr/>
        </p:nvSpPr>
        <p:spPr bwMode="auto">
          <a:xfrm>
            <a:off x="4813896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Ellipse 205"/>
          <p:cNvSpPr/>
          <p:nvPr/>
        </p:nvSpPr>
        <p:spPr bwMode="auto">
          <a:xfrm>
            <a:off x="4947246" y="43503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5023446" y="48170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Ellipse 207"/>
          <p:cNvSpPr/>
          <p:nvPr/>
        </p:nvSpPr>
        <p:spPr bwMode="auto">
          <a:xfrm>
            <a:off x="4994871" y="450273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5371485" y="46731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Ellipse 209"/>
          <p:cNvSpPr/>
          <p:nvPr/>
        </p:nvSpPr>
        <p:spPr bwMode="auto">
          <a:xfrm>
            <a:off x="5638185" y="465414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Ellipse 210"/>
          <p:cNvSpPr/>
          <p:nvPr/>
        </p:nvSpPr>
        <p:spPr bwMode="auto">
          <a:xfrm>
            <a:off x="5561985" y="48303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Ellipse 211"/>
          <p:cNvSpPr/>
          <p:nvPr/>
        </p:nvSpPr>
        <p:spPr bwMode="auto">
          <a:xfrm>
            <a:off x="5409585" y="47922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Ellipse 212"/>
          <p:cNvSpPr/>
          <p:nvPr/>
        </p:nvSpPr>
        <p:spPr bwMode="auto">
          <a:xfrm>
            <a:off x="5676285" y="49779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4" name="Ellipse 213"/>
          <p:cNvSpPr/>
          <p:nvPr/>
        </p:nvSpPr>
        <p:spPr bwMode="auto">
          <a:xfrm>
            <a:off x="5600085" y="507800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" name="Ellipse 214"/>
          <p:cNvSpPr/>
          <p:nvPr/>
        </p:nvSpPr>
        <p:spPr bwMode="auto">
          <a:xfrm>
            <a:off x="5448582" y="46559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Ellipse 215"/>
          <p:cNvSpPr/>
          <p:nvPr/>
        </p:nvSpPr>
        <p:spPr bwMode="auto">
          <a:xfrm>
            <a:off x="5372382" y="495597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Ellipse 216"/>
          <p:cNvSpPr/>
          <p:nvPr/>
        </p:nvSpPr>
        <p:spPr bwMode="auto">
          <a:xfrm>
            <a:off x="5353332" y="51464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8" name="Ellipse 217"/>
          <p:cNvSpPr/>
          <p:nvPr/>
        </p:nvSpPr>
        <p:spPr bwMode="auto">
          <a:xfrm>
            <a:off x="5358095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Ellipse 218"/>
          <p:cNvSpPr/>
          <p:nvPr/>
        </p:nvSpPr>
        <p:spPr bwMode="auto">
          <a:xfrm>
            <a:off x="5462870" y="50988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0" name="Ellipse 219"/>
          <p:cNvSpPr/>
          <p:nvPr/>
        </p:nvSpPr>
        <p:spPr bwMode="auto">
          <a:xfrm>
            <a:off x="5505732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>
            <a:off x="5420007" y="54893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2" name="Ellipse 221"/>
          <p:cNvSpPr/>
          <p:nvPr/>
        </p:nvSpPr>
        <p:spPr bwMode="auto">
          <a:xfrm>
            <a:off x="5558120" y="56417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Ellipse 222"/>
          <p:cNvSpPr/>
          <p:nvPr/>
        </p:nvSpPr>
        <p:spPr bwMode="auto">
          <a:xfrm>
            <a:off x="5658132" y="54512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62895" y="52512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Ellipse 224"/>
          <p:cNvSpPr/>
          <p:nvPr/>
        </p:nvSpPr>
        <p:spPr bwMode="auto">
          <a:xfrm>
            <a:off x="5929783" y="53691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6" name="Ellipse 225"/>
          <p:cNvSpPr/>
          <p:nvPr/>
        </p:nvSpPr>
        <p:spPr bwMode="auto">
          <a:xfrm>
            <a:off x="6134571" y="55215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7" name="Ellipse 226"/>
          <p:cNvSpPr/>
          <p:nvPr/>
        </p:nvSpPr>
        <p:spPr bwMode="auto">
          <a:xfrm>
            <a:off x="5901208" y="5769181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Ellipse 227"/>
          <p:cNvSpPr/>
          <p:nvPr/>
        </p:nvSpPr>
        <p:spPr bwMode="auto">
          <a:xfrm>
            <a:off x="5362857" y="580846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9" name="Ellipse 228"/>
          <p:cNvSpPr/>
          <p:nvPr/>
        </p:nvSpPr>
        <p:spPr bwMode="auto">
          <a:xfrm>
            <a:off x="5553356" y="435589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Ellipse 229"/>
          <p:cNvSpPr/>
          <p:nvPr/>
        </p:nvSpPr>
        <p:spPr bwMode="auto">
          <a:xfrm>
            <a:off x="5061546" y="417412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Ellipse 230"/>
          <p:cNvSpPr/>
          <p:nvPr/>
        </p:nvSpPr>
        <p:spPr bwMode="auto">
          <a:xfrm>
            <a:off x="4828184" y="39550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Ellipse 231"/>
          <p:cNvSpPr/>
          <p:nvPr/>
        </p:nvSpPr>
        <p:spPr bwMode="auto">
          <a:xfrm>
            <a:off x="4704359" y="3759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Ellipse 232"/>
          <p:cNvSpPr/>
          <p:nvPr/>
        </p:nvSpPr>
        <p:spPr bwMode="auto">
          <a:xfrm>
            <a:off x="4790084" y="4521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Ellipse 233"/>
          <p:cNvSpPr/>
          <p:nvPr/>
        </p:nvSpPr>
        <p:spPr bwMode="auto">
          <a:xfrm>
            <a:off x="4966296" y="4640847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" name="Ellipse 234"/>
          <p:cNvSpPr/>
          <p:nvPr/>
        </p:nvSpPr>
        <p:spPr bwMode="auto">
          <a:xfrm>
            <a:off x="5109171" y="46932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Ellipse 235"/>
          <p:cNvSpPr/>
          <p:nvPr/>
        </p:nvSpPr>
        <p:spPr bwMode="auto">
          <a:xfrm>
            <a:off x="5090121" y="49980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Ellipse 236"/>
          <p:cNvSpPr/>
          <p:nvPr/>
        </p:nvSpPr>
        <p:spPr bwMode="auto">
          <a:xfrm>
            <a:off x="4680546" y="43693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8" name="Ellipse 237"/>
          <p:cNvSpPr/>
          <p:nvPr/>
        </p:nvSpPr>
        <p:spPr bwMode="auto">
          <a:xfrm>
            <a:off x="4875809" y="44551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Ellipse 238"/>
          <p:cNvSpPr/>
          <p:nvPr/>
        </p:nvSpPr>
        <p:spPr bwMode="auto">
          <a:xfrm>
            <a:off x="4675784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0" name="Ellipse 239"/>
          <p:cNvSpPr/>
          <p:nvPr/>
        </p:nvSpPr>
        <p:spPr bwMode="auto">
          <a:xfrm>
            <a:off x="5415243" y="42273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1" name="Ellipse 240"/>
          <p:cNvSpPr/>
          <p:nvPr/>
        </p:nvSpPr>
        <p:spPr bwMode="auto">
          <a:xfrm>
            <a:off x="3979798" y="361997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2" name="Ellipse 241"/>
          <p:cNvSpPr/>
          <p:nvPr/>
        </p:nvSpPr>
        <p:spPr bwMode="auto">
          <a:xfrm>
            <a:off x="4136961" y="38628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3" name="Ellipse 242"/>
          <p:cNvSpPr/>
          <p:nvPr/>
        </p:nvSpPr>
        <p:spPr bwMode="auto">
          <a:xfrm>
            <a:off x="4341749" y="3791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4" name="Ellipse 243"/>
          <p:cNvSpPr/>
          <p:nvPr/>
        </p:nvSpPr>
        <p:spPr bwMode="auto">
          <a:xfrm>
            <a:off x="3998849" y="486298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" name="Ellipse 244"/>
          <p:cNvSpPr/>
          <p:nvPr/>
        </p:nvSpPr>
        <p:spPr bwMode="auto">
          <a:xfrm>
            <a:off x="4203636" y="47772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Ellipse 245"/>
          <p:cNvSpPr/>
          <p:nvPr/>
        </p:nvSpPr>
        <p:spPr bwMode="auto">
          <a:xfrm>
            <a:off x="4356036" y="4934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Ellipse 246"/>
          <p:cNvSpPr/>
          <p:nvPr/>
        </p:nvSpPr>
        <p:spPr bwMode="auto">
          <a:xfrm>
            <a:off x="4055999" y="42581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Ellipse 247"/>
          <p:cNvSpPr/>
          <p:nvPr/>
        </p:nvSpPr>
        <p:spPr bwMode="auto">
          <a:xfrm>
            <a:off x="4742459" y="46075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Ellipse 249"/>
          <p:cNvSpPr/>
          <p:nvPr/>
        </p:nvSpPr>
        <p:spPr bwMode="auto">
          <a:xfrm>
            <a:off x="4904384" y="48027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Ellipse 250"/>
          <p:cNvSpPr/>
          <p:nvPr/>
        </p:nvSpPr>
        <p:spPr bwMode="auto">
          <a:xfrm>
            <a:off x="3440552" y="36698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Ellipse 251"/>
          <p:cNvSpPr/>
          <p:nvPr/>
        </p:nvSpPr>
        <p:spPr bwMode="auto">
          <a:xfrm>
            <a:off x="3245289" y="36841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Ellipse 252"/>
          <p:cNvSpPr/>
          <p:nvPr/>
        </p:nvSpPr>
        <p:spPr bwMode="auto">
          <a:xfrm>
            <a:off x="3578665" y="3779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4" name="Ellipse 253"/>
          <p:cNvSpPr/>
          <p:nvPr/>
        </p:nvSpPr>
        <p:spPr bwMode="auto">
          <a:xfrm>
            <a:off x="3278627" y="3398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5" name="Ellipse 254"/>
          <p:cNvSpPr/>
          <p:nvPr/>
        </p:nvSpPr>
        <p:spPr bwMode="auto">
          <a:xfrm>
            <a:off x="2649836" y="28989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Ellipse 255"/>
          <p:cNvSpPr/>
          <p:nvPr/>
        </p:nvSpPr>
        <p:spPr bwMode="auto">
          <a:xfrm>
            <a:off x="2668886" y="3313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7" name="Ellipse 256"/>
          <p:cNvSpPr/>
          <p:nvPr/>
        </p:nvSpPr>
        <p:spPr bwMode="auto">
          <a:xfrm>
            <a:off x="2921298" y="32227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8" name="Ellipse 257"/>
          <p:cNvSpPr/>
          <p:nvPr/>
        </p:nvSpPr>
        <p:spPr bwMode="auto">
          <a:xfrm>
            <a:off x="2921298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Ellipse 258"/>
          <p:cNvSpPr/>
          <p:nvPr/>
        </p:nvSpPr>
        <p:spPr bwMode="auto">
          <a:xfrm>
            <a:off x="2816524" y="2332166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Ellipse 259"/>
          <p:cNvSpPr/>
          <p:nvPr/>
        </p:nvSpPr>
        <p:spPr bwMode="auto">
          <a:xfrm>
            <a:off x="2104976" y="22537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Ellipse 260"/>
          <p:cNvSpPr/>
          <p:nvPr/>
        </p:nvSpPr>
        <p:spPr bwMode="auto">
          <a:xfrm>
            <a:off x="1947814" y="27395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Ellipse 261"/>
          <p:cNvSpPr/>
          <p:nvPr/>
        </p:nvSpPr>
        <p:spPr bwMode="auto">
          <a:xfrm>
            <a:off x="1928763" y="35634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3" name="Ellipse 262"/>
          <p:cNvSpPr/>
          <p:nvPr/>
        </p:nvSpPr>
        <p:spPr bwMode="auto">
          <a:xfrm>
            <a:off x="1990676" y="40587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Ellipse 263"/>
          <p:cNvSpPr/>
          <p:nvPr/>
        </p:nvSpPr>
        <p:spPr bwMode="auto">
          <a:xfrm>
            <a:off x="2362152" y="36158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Ellipse 264"/>
          <p:cNvSpPr/>
          <p:nvPr/>
        </p:nvSpPr>
        <p:spPr bwMode="auto">
          <a:xfrm>
            <a:off x="1100135" y="24934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" name="Ellipse 265"/>
          <p:cNvSpPr/>
          <p:nvPr/>
        </p:nvSpPr>
        <p:spPr bwMode="auto">
          <a:xfrm>
            <a:off x="1200148" y="224578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7" name="Ellipse 266"/>
          <p:cNvSpPr/>
          <p:nvPr/>
        </p:nvSpPr>
        <p:spPr bwMode="auto">
          <a:xfrm>
            <a:off x="1433510" y="146949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Ellipse 267"/>
          <p:cNvSpPr/>
          <p:nvPr/>
        </p:nvSpPr>
        <p:spPr bwMode="auto">
          <a:xfrm>
            <a:off x="1680502" y="376662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9" name="Ellipse 268"/>
          <p:cNvSpPr/>
          <p:nvPr/>
        </p:nvSpPr>
        <p:spPr bwMode="auto">
          <a:xfrm>
            <a:off x="1319210" y="274584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Ellipse 269"/>
          <p:cNvSpPr/>
          <p:nvPr/>
        </p:nvSpPr>
        <p:spPr bwMode="auto">
          <a:xfrm>
            <a:off x="3288151" y="46033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1" name="Ellipse 270"/>
          <p:cNvSpPr/>
          <p:nvPr/>
        </p:nvSpPr>
        <p:spPr bwMode="auto">
          <a:xfrm>
            <a:off x="3554851" y="39937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2" name="Ellipse 271"/>
          <p:cNvSpPr/>
          <p:nvPr/>
        </p:nvSpPr>
        <p:spPr bwMode="auto">
          <a:xfrm>
            <a:off x="3550089" y="41556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3" name="Ellipse 272"/>
          <p:cNvSpPr/>
          <p:nvPr/>
        </p:nvSpPr>
        <p:spPr bwMode="auto">
          <a:xfrm>
            <a:off x="4065524" y="40104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4" name="Ellipse 273"/>
          <p:cNvSpPr/>
          <p:nvPr/>
        </p:nvSpPr>
        <p:spPr bwMode="auto">
          <a:xfrm>
            <a:off x="4260786" y="408193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5" name="Ellipse 274"/>
          <p:cNvSpPr/>
          <p:nvPr/>
        </p:nvSpPr>
        <p:spPr bwMode="auto">
          <a:xfrm>
            <a:off x="4265549" y="416766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" name="Ellipse 275"/>
          <p:cNvSpPr/>
          <p:nvPr/>
        </p:nvSpPr>
        <p:spPr bwMode="auto">
          <a:xfrm>
            <a:off x="3875023" y="39152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" name="Ellipse 276"/>
          <p:cNvSpPr/>
          <p:nvPr/>
        </p:nvSpPr>
        <p:spPr bwMode="auto">
          <a:xfrm>
            <a:off x="2428827" y="3906384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Ellipse 277"/>
          <p:cNvSpPr/>
          <p:nvPr/>
        </p:nvSpPr>
        <p:spPr bwMode="auto">
          <a:xfrm>
            <a:off x="2395490" y="3777796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9" name="Ellipse 278"/>
          <p:cNvSpPr/>
          <p:nvPr/>
        </p:nvSpPr>
        <p:spPr bwMode="auto">
          <a:xfrm>
            <a:off x="2452640" y="3568247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0" name="Ellipse 279"/>
          <p:cNvSpPr/>
          <p:nvPr/>
        </p:nvSpPr>
        <p:spPr bwMode="auto">
          <a:xfrm>
            <a:off x="2414540" y="3425372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" name="Ellipse 280"/>
          <p:cNvSpPr/>
          <p:nvPr/>
        </p:nvSpPr>
        <p:spPr bwMode="auto">
          <a:xfrm>
            <a:off x="3111938" y="39603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2" name="Ellipse 281"/>
          <p:cNvSpPr/>
          <p:nvPr/>
        </p:nvSpPr>
        <p:spPr bwMode="auto">
          <a:xfrm>
            <a:off x="3102413" y="4265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Ellipse 282"/>
          <p:cNvSpPr/>
          <p:nvPr/>
        </p:nvSpPr>
        <p:spPr bwMode="auto">
          <a:xfrm>
            <a:off x="3135751" y="38079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4" name="Ellipse 283"/>
          <p:cNvSpPr/>
          <p:nvPr/>
        </p:nvSpPr>
        <p:spPr bwMode="auto">
          <a:xfrm>
            <a:off x="3140513" y="4160398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5" name="Ellipse 284"/>
          <p:cNvSpPr/>
          <p:nvPr/>
        </p:nvSpPr>
        <p:spPr bwMode="auto">
          <a:xfrm>
            <a:off x="3078601" y="3503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" name="Ellipse 285"/>
          <p:cNvSpPr/>
          <p:nvPr/>
        </p:nvSpPr>
        <p:spPr bwMode="auto">
          <a:xfrm>
            <a:off x="3746201" y="45557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9" name="Ellipse 288"/>
          <p:cNvSpPr/>
          <p:nvPr/>
        </p:nvSpPr>
        <p:spPr bwMode="auto">
          <a:xfrm>
            <a:off x="3798588" y="412239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0" name="Ellipse 289"/>
          <p:cNvSpPr/>
          <p:nvPr/>
        </p:nvSpPr>
        <p:spPr bwMode="auto">
          <a:xfrm>
            <a:off x="3746201" y="42890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1" name="Ellipse 290"/>
          <p:cNvSpPr/>
          <p:nvPr/>
        </p:nvSpPr>
        <p:spPr bwMode="auto">
          <a:xfrm>
            <a:off x="3746201" y="36413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2" name="Ellipse 291"/>
          <p:cNvSpPr/>
          <p:nvPr/>
        </p:nvSpPr>
        <p:spPr bwMode="auto">
          <a:xfrm>
            <a:off x="4520790" y="4402721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3" name="Ellipse 292"/>
          <p:cNvSpPr/>
          <p:nvPr/>
        </p:nvSpPr>
        <p:spPr bwMode="auto">
          <a:xfrm>
            <a:off x="4535077" y="4717046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4" name="Ellipse 293"/>
          <p:cNvSpPr/>
          <p:nvPr/>
        </p:nvSpPr>
        <p:spPr bwMode="auto">
          <a:xfrm>
            <a:off x="4563653" y="4969459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5" name="Ellipse 294"/>
          <p:cNvSpPr/>
          <p:nvPr/>
        </p:nvSpPr>
        <p:spPr bwMode="auto">
          <a:xfrm>
            <a:off x="4511265" y="3893134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6" name="Ellipse 295"/>
          <p:cNvSpPr/>
          <p:nvPr/>
        </p:nvSpPr>
        <p:spPr bwMode="auto">
          <a:xfrm>
            <a:off x="5213945" y="5078997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7" name="Ellipse 296"/>
          <p:cNvSpPr/>
          <p:nvPr/>
        </p:nvSpPr>
        <p:spPr bwMode="auto">
          <a:xfrm>
            <a:off x="5242521" y="4802772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8" name="Ellipse 297"/>
          <p:cNvSpPr/>
          <p:nvPr/>
        </p:nvSpPr>
        <p:spPr bwMode="auto">
          <a:xfrm>
            <a:off x="5247283" y="4255085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9" name="Ellipse 298"/>
          <p:cNvSpPr/>
          <p:nvPr/>
        </p:nvSpPr>
        <p:spPr bwMode="auto">
          <a:xfrm>
            <a:off x="5185371" y="4436059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0" name="Ellipse 299"/>
          <p:cNvSpPr/>
          <p:nvPr/>
        </p:nvSpPr>
        <p:spPr bwMode="auto">
          <a:xfrm>
            <a:off x="1462086" y="549380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1" name="Ellipse 300"/>
          <p:cNvSpPr/>
          <p:nvPr/>
        </p:nvSpPr>
        <p:spPr bwMode="auto">
          <a:xfrm>
            <a:off x="1495423" y="519376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Ellipse 301"/>
          <p:cNvSpPr/>
          <p:nvPr/>
        </p:nvSpPr>
        <p:spPr bwMode="auto">
          <a:xfrm>
            <a:off x="2038301" y="57494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3" name="Ellipse 302"/>
          <p:cNvSpPr/>
          <p:nvPr/>
        </p:nvSpPr>
        <p:spPr bwMode="auto">
          <a:xfrm>
            <a:off x="2497435" y="558495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4" name="Ellipse 303"/>
          <p:cNvSpPr/>
          <p:nvPr/>
        </p:nvSpPr>
        <p:spPr bwMode="auto">
          <a:xfrm>
            <a:off x="3087985" y="5451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5" name="Ellipse 304"/>
          <p:cNvSpPr/>
          <p:nvPr/>
        </p:nvSpPr>
        <p:spPr bwMode="auto">
          <a:xfrm>
            <a:off x="2692697" y="52658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6" name="Ellipse 305"/>
          <p:cNvSpPr/>
          <p:nvPr/>
        </p:nvSpPr>
        <p:spPr bwMode="auto">
          <a:xfrm>
            <a:off x="2773660" y="4842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" name="Ellipse 306"/>
          <p:cNvSpPr/>
          <p:nvPr/>
        </p:nvSpPr>
        <p:spPr bwMode="auto">
          <a:xfrm>
            <a:off x="3450076" y="54891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8" name="Ellipse 307"/>
          <p:cNvSpPr/>
          <p:nvPr/>
        </p:nvSpPr>
        <p:spPr bwMode="auto">
          <a:xfrm>
            <a:off x="2252613" y="497794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9" name="Ellipse 308"/>
          <p:cNvSpPr/>
          <p:nvPr/>
        </p:nvSpPr>
        <p:spPr bwMode="auto">
          <a:xfrm>
            <a:off x="1843038" y="4782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0" name="Ellipse 309"/>
          <p:cNvSpPr/>
          <p:nvPr/>
        </p:nvSpPr>
        <p:spPr bwMode="auto">
          <a:xfrm>
            <a:off x="2109739" y="5297035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1" name="Ellipse 310"/>
          <p:cNvSpPr/>
          <p:nvPr/>
        </p:nvSpPr>
        <p:spPr bwMode="auto">
          <a:xfrm>
            <a:off x="3273864" y="51176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2" name="Ellipse 311"/>
          <p:cNvSpPr/>
          <p:nvPr/>
        </p:nvSpPr>
        <p:spPr bwMode="auto">
          <a:xfrm>
            <a:off x="3965510" y="2457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3" name="Ellipse 312"/>
          <p:cNvSpPr/>
          <p:nvPr/>
        </p:nvSpPr>
        <p:spPr bwMode="auto">
          <a:xfrm>
            <a:off x="4084573" y="206263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4" name="Ellipse 313"/>
          <p:cNvSpPr/>
          <p:nvPr/>
        </p:nvSpPr>
        <p:spPr bwMode="auto">
          <a:xfrm>
            <a:off x="4623397" y="16404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5" name="Ellipse 314"/>
          <p:cNvSpPr/>
          <p:nvPr/>
        </p:nvSpPr>
        <p:spPr bwMode="auto">
          <a:xfrm>
            <a:off x="4909147" y="11737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6" name="Ellipse 315"/>
          <p:cNvSpPr/>
          <p:nvPr/>
        </p:nvSpPr>
        <p:spPr bwMode="auto">
          <a:xfrm>
            <a:off x="5481918" y="146029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" name="Ellipse 316"/>
          <p:cNvSpPr/>
          <p:nvPr/>
        </p:nvSpPr>
        <p:spPr bwMode="auto">
          <a:xfrm>
            <a:off x="5853393" y="175080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8" name="Ellipse 317"/>
          <p:cNvSpPr/>
          <p:nvPr/>
        </p:nvSpPr>
        <p:spPr bwMode="auto">
          <a:xfrm>
            <a:off x="5896255" y="301287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9" name="Ellipse 318"/>
          <p:cNvSpPr/>
          <p:nvPr/>
        </p:nvSpPr>
        <p:spPr bwMode="auto">
          <a:xfrm>
            <a:off x="5824818" y="34843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0" name="Ellipse 319"/>
          <p:cNvSpPr/>
          <p:nvPr/>
        </p:nvSpPr>
        <p:spPr bwMode="auto">
          <a:xfrm>
            <a:off x="4470336" y="220551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1" name="Ellipse 320"/>
          <p:cNvSpPr/>
          <p:nvPr/>
        </p:nvSpPr>
        <p:spPr bwMode="auto">
          <a:xfrm>
            <a:off x="4513198" y="2648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2" name="Ellipse 321"/>
          <p:cNvSpPr/>
          <p:nvPr/>
        </p:nvSpPr>
        <p:spPr bwMode="auto">
          <a:xfrm>
            <a:off x="5353330" y="20508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3" name="Ellipse 322"/>
          <p:cNvSpPr/>
          <p:nvPr/>
        </p:nvSpPr>
        <p:spPr bwMode="auto">
          <a:xfrm>
            <a:off x="5453343" y="23794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4" name="Ellipse 323"/>
          <p:cNvSpPr/>
          <p:nvPr/>
        </p:nvSpPr>
        <p:spPr bwMode="auto">
          <a:xfrm>
            <a:off x="5729568" y="22461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5" name="Ellipse 324"/>
          <p:cNvSpPr/>
          <p:nvPr/>
        </p:nvSpPr>
        <p:spPr bwMode="auto">
          <a:xfrm>
            <a:off x="4847234" y="20548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6" name="Ellipse 325"/>
          <p:cNvSpPr/>
          <p:nvPr/>
        </p:nvSpPr>
        <p:spPr bwMode="auto">
          <a:xfrm>
            <a:off x="5032972" y="23929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7" name="Ellipse 326"/>
          <p:cNvSpPr/>
          <p:nvPr/>
        </p:nvSpPr>
        <p:spPr bwMode="auto">
          <a:xfrm>
            <a:off x="5066309" y="15642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8" name="Ellipse 327"/>
          <p:cNvSpPr/>
          <p:nvPr/>
        </p:nvSpPr>
        <p:spPr bwMode="auto">
          <a:xfrm>
            <a:off x="4156010" y="288178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9" name="Ellipse 328"/>
          <p:cNvSpPr/>
          <p:nvPr/>
        </p:nvSpPr>
        <p:spPr bwMode="auto">
          <a:xfrm>
            <a:off x="4370322" y="3219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0" name="Ellipse 329"/>
          <p:cNvSpPr/>
          <p:nvPr/>
        </p:nvSpPr>
        <p:spPr bwMode="auto">
          <a:xfrm>
            <a:off x="3998848" y="315801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1" name="Ellipse 330"/>
          <p:cNvSpPr/>
          <p:nvPr/>
        </p:nvSpPr>
        <p:spPr bwMode="auto">
          <a:xfrm>
            <a:off x="4885334" y="26834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2" name="Ellipse 331"/>
          <p:cNvSpPr/>
          <p:nvPr/>
        </p:nvSpPr>
        <p:spPr bwMode="auto">
          <a:xfrm>
            <a:off x="4713884" y="34073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3" name="Ellipse 332"/>
          <p:cNvSpPr/>
          <p:nvPr/>
        </p:nvSpPr>
        <p:spPr bwMode="auto">
          <a:xfrm>
            <a:off x="5052021" y="3088272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4" name="Ellipse 333"/>
          <p:cNvSpPr/>
          <p:nvPr/>
        </p:nvSpPr>
        <p:spPr bwMode="auto">
          <a:xfrm>
            <a:off x="5491443" y="28890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5" name="Ellipse 334"/>
          <p:cNvSpPr/>
          <p:nvPr/>
        </p:nvSpPr>
        <p:spPr bwMode="auto">
          <a:xfrm>
            <a:off x="5381905" y="3493884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2" name="Text Box 4"/>
          <p:cNvSpPr txBox="1">
            <a:spLocks noChangeArrowheads="1"/>
          </p:cNvSpPr>
          <p:nvPr/>
        </p:nvSpPr>
        <p:spPr bwMode="auto">
          <a:xfrm rot="1088989">
            <a:off x="3169412" y="4311582"/>
            <a:ext cx="1328378" cy="369332"/>
          </a:xfrm>
          <a:prstGeom prst="rect">
            <a:avLst/>
          </a:prstGeom>
          <a:solidFill>
            <a:srgbClr val="92D050">
              <a:alpha val="76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</a:rPr>
              <a:t>Hauptreihe</a:t>
            </a:r>
          </a:p>
        </p:txBody>
      </p:sp>
      <p:sp>
        <p:nvSpPr>
          <p:cNvPr id="343" name="Freihandform 342"/>
          <p:cNvSpPr/>
          <p:nvPr/>
        </p:nvSpPr>
        <p:spPr bwMode="auto">
          <a:xfrm>
            <a:off x="1312752" y="1548143"/>
            <a:ext cx="4526733" cy="3902043"/>
          </a:xfrm>
          <a:custGeom>
            <a:avLst/>
            <a:gdLst>
              <a:gd name="connsiteX0" fmla="*/ 0 w 4526733"/>
              <a:gd name="connsiteY0" fmla="*/ 0 h 3902043"/>
              <a:gd name="connsiteX1" fmla="*/ 380246 w 4526733"/>
              <a:gd name="connsiteY1" fmla="*/ 1086415 h 3902043"/>
              <a:gd name="connsiteX2" fmla="*/ 1140737 w 4526733"/>
              <a:gd name="connsiteY2" fmla="*/ 2037029 h 3902043"/>
              <a:gd name="connsiteX3" fmla="*/ 2064191 w 4526733"/>
              <a:gd name="connsiteY3" fmla="*/ 2525916 h 3902043"/>
              <a:gd name="connsiteX4" fmla="*/ 3204927 w 4526733"/>
              <a:gd name="connsiteY4" fmla="*/ 2942376 h 3902043"/>
              <a:gd name="connsiteX5" fmla="*/ 4046899 w 4526733"/>
              <a:gd name="connsiteY5" fmla="*/ 3340728 h 3902043"/>
              <a:gd name="connsiteX6" fmla="*/ 4526733 w 4526733"/>
              <a:gd name="connsiteY6" fmla="*/ 3902043 h 3902043"/>
              <a:gd name="connsiteX7" fmla="*/ 4526733 w 4526733"/>
              <a:gd name="connsiteY7" fmla="*/ 3902043 h 390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733" h="3902043">
                <a:moveTo>
                  <a:pt x="0" y="0"/>
                </a:moveTo>
                <a:cubicBezTo>
                  <a:pt x="95061" y="373455"/>
                  <a:pt x="190123" y="746910"/>
                  <a:pt x="380246" y="1086415"/>
                </a:cubicBezTo>
                <a:cubicBezTo>
                  <a:pt x="570369" y="1425920"/>
                  <a:pt x="860080" y="1797112"/>
                  <a:pt x="1140737" y="2037029"/>
                </a:cubicBezTo>
                <a:cubicBezTo>
                  <a:pt x="1421395" y="2276946"/>
                  <a:pt x="1720159" y="2375025"/>
                  <a:pt x="2064191" y="2525916"/>
                </a:cubicBezTo>
                <a:cubicBezTo>
                  <a:pt x="2408223" y="2676807"/>
                  <a:pt x="2874476" y="2806574"/>
                  <a:pt x="3204927" y="2942376"/>
                </a:cubicBezTo>
                <a:cubicBezTo>
                  <a:pt x="3535378" y="3078178"/>
                  <a:pt x="3826598" y="3180784"/>
                  <a:pt x="4046899" y="3340728"/>
                </a:cubicBezTo>
                <a:cubicBezTo>
                  <a:pt x="4267200" y="3500673"/>
                  <a:pt x="4526733" y="3902043"/>
                  <a:pt x="4526733" y="3902043"/>
                </a:cubicBezTo>
                <a:lnTo>
                  <a:pt x="4526733" y="3902043"/>
                </a:lnTo>
              </a:path>
            </a:pathLst>
          </a:custGeom>
          <a:noFill/>
          <a:ln w="349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4" name="Gerade Verbindung 343"/>
          <p:cNvCxnSpPr/>
          <p:nvPr/>
        </p:nvCxnSpPr>
        <p:spPr bwMode="auto">
          <a:xfrm>
            <a:off x="1043510" y="2924930"/>
            <a:ext cx="5328739" cy="2181616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Gerade Verbindung 344"/>
          <p:cNvCxnSpPr/>
          <p:nvPr/>
        </p:nvCxnSpPr>
        <p:spPr bwMode="auto">
          <a:xfrm>
            <a:off x="1043510" y="3861060"/>
            <a:ext cx="4464620" cy="1800250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Gerade Verbindung 345"/>
          <p:cNvCxnSpPr/>
          <p:nvPr/>
        </p:nvCxnSpPr>
        <p:spPr bwMode="auto">
          <a:xfrm>
            <a:off x="971500" y="4797190"/>
            <a:ext cx="2592360" cy="1008140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7" name="Gerade Verbindung 346"/>
          <p:cNvCxnSpPr/>
          <p:nvPr/>
        </p:nvCxnSpPr>
        <p:spPr bwMode="auto">
          <a:xfrm>
            <a:off x="1043510" y="1988800"/>
            <a:ext cx="5328739" cy="2181616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Gerade Verbindung 347"/>
          <p:cNvCxnSpPr/>
          <p:nvPr/>
        </p:nvCxnSpPr>
        <p:spPr bwMode="auto">
          <a:xfrm>
            <a:off x="1043510" y="980660"/>
            <a:ext cx="5328739" cy="2181616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9" name="Text Box 4"/>
          <p:cNvSpPr txBox="1">
            <a:spLocks noChangeArrowheads="1"/>
          </p:cNvSpPr>
          <p:nvPr/>
        </p:nvSpPr>
        <p:spPr bwMode="auto">
          <a:xfrm>
            <a:off x="1115520" y="1916790"/>
            <a:ext cx="1253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R = 10 </a:t>
            </a:r>
            <a:r>
              <a:rPr lang="de-DE" sz="1600" dirty="0" err="1">
                <a:solidFill>
                  <a:srgbClr val="FFFFFF"/>
                </a:solidFill>
              </a:rPr>
              <a:t>R</a:t>
            </a:r>
            <a:r>
              <a:rPr lang="de-DE" sz="1600" baseline="-25000" dirty="0" err="1">
                <a:solidFill>
                  <a:srgbClr val="FFFFFF"/>
                </a:solidFill>
              </a:rPr>
              <a:t>ʘ</a:t>
            </a:r>
            <a:endParaRPr lang="de-DE" sz="1600" baseline="-25000" dirty="0">
              <a:solidFill>
                <a:srgbClr val="FFFFFF"/>
              </a:solidFill>
            </a:endParaRPr>
          </a:p>
        </p:txBody>
      </p:sp>
      <p:sp>
        <p:nvSpPr>
          <p:cNvPr id="350" name="Text Box 4"/>
          <p:cNvSpPr txBox="1">
            <a:spLocks noChangeArrowheads="1"/>
          </p:cNvSpPr>
          <p:nvPr/>
        </p:nvSpPr>
        <p:spPr bwMode="auto">
          <a:xfrm>
            <a:off x="1115520" y="2852920"/>
            <a:ext cx="1253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R = </a:t>
            </a:r>
            <a:r>
              <a:rPr lang="de-DE" sz="1600" dirty="0" err="1">
                <a:solidFill>
                  <a:srgbClr val="FFFFFF"/>
                </a:solidFill>
              </a:rPr>
              <a:t>R</a:t>
            </a:r>
            <a:r>
              <a:rPr lang="de-DE" sz="1600" baseline="-25000" dirty="0" err="1">
                <a:solidFill>
                  <a:srgbClr val="FFFFFF"/>
                </a:solidFill>
              </a:rPr>
              <a:t>ʘ</a:t>
            </a:r>
            <a:endParaRPr lang="de-DE" sz="1600" baseline="-25000" dirty="0">
              <a:solidFill>
                <a:srgbClr val="FFFFFF"/>
              </a:solidFill>
            </a:endParaRPr>
          </a:p>
        </p:txBody>
      </p:sp>
      <p:sp>
        <p:nvSpPr>
          <p:cNvPr id="351" name="Text Box 4"/>
          <p:cNvSpPr txBox="1">
            <a:spLocks noChangeArrowheads="1"/>
          </p:cNvSpPr>
          <p:nvPr/>
        </p:nvSpPr>
        <p:spPr bwMode="auto">
          <a:xfrm>
            <a:off x="1115520" y="3789050"/>
            <a:ext cx="1253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R = 0,1 </a:t>
            </a:r>
            <a:r>
              <a:rPr lang="de-DE" sz="1600" dirty="0" err="1">
                <a:solidFill>
                  <a:srgbClr val="FFFFFF"/>
                </a:solidFill>
              </a:rPr>
              <a:t>R</a:t>
            </a:r>
            <a:r>
              <a:rPr lang="de-DE" sz="1600" baseline="-25000" dirty="0" err="1">
                <a:solidFill>
                  <a:srgbClr val="FFFFFF"/>
                </a:solidFill>
              </a:rPr>
              <a:t>ʘ</a:t>
            </a:r>
            <a:endParaRPr lang="de-DE" sz="1600" baseline="-25000" dirty="0">
              <a:solidFill>
                <a:srgbClr val="FFFFFF"/>
              </a:solidFill>
            </a:endParaRPr>
          </a:p>
        </p:txBody>
      </p:sp>
      <p:sp>
        <p:nvSpPr>
          <p:cNvPr id="352" name="Text Box 4"/>
          <p:cNvSpPr txBox="1">
            <a:spLocks noChangeArrowheads="1"/>
          </p:cNvSpPr>
          <p:nvPr/>
        </p:nvSpPr>
        <p:spPr bwMode="auto">
          <a:xfrm>
            <a:off x="1115520" y="4725180"/>
            <a:ext cx="1656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R = 0,01 </a:t>
            </a:r>
            <a:r>
              <a:rPr lang="de-DE" sz="1600" dirty="0" err="1">
                <a:solidFill>
                  <a:srgbClr val="FFFFFF"/>
                </a:solidFill>
              </a:rPr>
              <a:t>R</a:t>
            </a:r>
            <a:r>
              <a:rPr lang="de-DE" sz="1600" baseline="-25000" dirty="0" err="1">
                <a:solidFill>
                  <a:srgbClr val="FFFFFF"/>
                </a:solidFill>
              </a:rPr>
              <a:t>ʘ</a:t>
            </a:r>
            <a:endParaRPr lang="de-DE" sz="1600" baseline="-25000" dirty="0">
              <a:solidFill>
                <a:srgbClr val="FFFFFF"/>
              </a:solidFill>
            </a:endParaRPr>
          </a:p>
        </p:txBody>
      </p:sp>
      <p:sp>
        <p:nvSpPr>
          <p:cNvPr id="353" name="Text Box 4"/>
          <p:cNvSpPr txBox="1">
            <a:spLocks noChangeArrowheads="1"/>
          </p:cNvSpPr>
          <p:nvPr/>
        </p:nvSpPr>
        <p:spPr bwMode="auto">
          <a:xfrm>
            <a:off x="1115520" y="908650"/>
            <a:ext cx="1253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R = 100 </a:t>
            </a:r>
            <a:r>
              <a:rPr lang="de-DE" sz="1600" dirty="0" err="1">
                <a:solidFill>
                  <a:srgbClr val="FFFFFF"/>
                </a:solidFill>
              </a:rPr>
              <a:t>R</a:t>
            </a:r>
            <a:r>
              <a:rPr lang="de-DE" sz="1600" baseline="-25000" dirty="0" err="1">
                <a:solidFill>
                  <a:srgbClr val="FFFFFF"/>
                </a:solidFill>
              </a:rPr>
              <a:t>ʘ</a:t>
            </a:r>
            <a:endParaRPr lang="de-DE" sz="1600" baseline="-25000" dirty="0">
              <a:solidFill>
                <a:srgbClr val="FFFFFF"/>
              </a:solidFill>
            </a:endParaRPr>
          </a:p>
        </p:txBody>
      </p:sp>
      <p:sp>
        <p:nvSpPr>
          <p:cNvPr id="337" name="Rechteck 336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  <p:bldP spid="350" grpId="0"/>
      <p:bldP spid="351" grpId="0"/>
      <p:bldP spid="352" grpId="0"/>
      <p:bldP spid="3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51400" y="548600"/>
            <a:ext cx="8208963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dirty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Hauptreihe wird von den Geraden der Steigung 4 geschnitten.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2400" dirty="0">
                <a:solidFill>
                  <a:schemeClr val="bg1"/>
                </a:solidFill>
              </a:rPr>
              <a:t>	→ Nur möglich, wenn mit wachsender Leuchtkraft</a:t>
            </a:r>
          </a:p>
          <a:p>
            <a:pPr>
              <a:buNone/>
            </a:pPr>
            <a:r>
              <a:rPr lang="de-DE" sz="2400" dirty="0">
                <a:solidFill>
                  <a:schemeClr val="bg1"/>
                </a:solidFill>
              </a:rPr>
              <a:t>	     auch die Radien (Oberflächen) größer werden.</a:t>
            </a:r>
          </a:p>
          <a:p>
            <a:pPr>
              <a:buNone/>
            </a:pPr>
            <a:endParaRPr lang="de-DE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2400" dirty="0">
                <a:solidFill>
                  <a:schemeClr val="bg1"/>
                </a:solidFill>
              </a:rPr>
              <a:t>	→ </a:t>
            </a:r>
            <a:r>
              <a:rPr lang="de-DE" sz="2400" dirty="0">
                <a:solidFill>
                  <a:srgbClr val="FFCC00"/>
                </a:solidFill>
              </a:rPr>
              <a:t>L (R;T) = 4</a:t>
            </a:r>
            <a:r>
              <a:rPr lang="el-GR" sz="2400" dirty="0">
                <a:solidFill>
                  <a:srgbClr val="FFCC00"/>
                </a:solidFill>
              </a:rPr>
              <a:t>π</a:t>
            </a:r>
            <a:r>
              <a:rPr lang="de-DE" sz="2400" dirty="0">
                <a:solidFill>
                  <a:srgbClr val="FFCC00"/>
                </a:solidFill>
              </a:rPr>
              <a:t> ∙ R</a:t>
            </a:r>
            <a:r>
              <a:rPr lang="de-DE" sz="2400" baseline="30000" dirty="0">
                <a:solidFill>
                  <a:srgbClr val="FFCC00"/>
                </a:solidFill>
              </a:rPr>
              <a:t>2</a:t>
            </a:r>
            <a:r>
              <a:rPr lang="de-DE" sz="2400" dirty="0">
                <a:solidFill>
                  <a:srgbClr val="FFCC00"/>
                </a:solidFill>
              </a:rPr>
              <a:t> ∙ </a:t>
            </a:r>
            <a:r>
              <a:rPr lang="el-GR" sz="2400" dirty="0">
                <a:solidFill>
                  <a:srgbClr val="FFCC00"/>
                </a:solidFill>
              </a:rPr>
              <a:t>σ</a:t>
            </a:r>
            <a:r>
              <a:rPr lang="de-DE" sz="2400" dirty="0">
                <a:solidFill>
                  <a:srgbClr val="FFCC00"/>
                </a:solidFill>
              </a:rPr>
              <a:t> ∙ T</a:t>
            </a:r>
            <a:r>
              <a:rPr lang="de-DE" sz="2400" baseline="30000" dirty="0">
                <a:solidFill>
                  <a:srgbClr val="FFCC00"/>
                </a:solidFill>
              </a:rPr>
              <a:t>4</a:t>
            </a:r>
            <a:endParaRPr lang="de-DE" sz="2400" dirty="0">
              <a:solidFill>
                <a:srgbClr val="FFCC00"/>
              </a:solidFill>
            </a:endParaRPr>
          </a:p>
          <a:p>
            <a:pPr>
              <a:buNone/>
            </a:pPr>
            <a:endParaRPr lang="de-DE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2400" dirty="0">
                <a:solidFill>
                  <a:schemeClr val="bg1"/>
                </a:solidFill>
              </a:rPr>
              <a:t>	</a:t>
            </a:r>
            <a:endParaRPr lang="de-DE" sz="2400" dirty="0">
              <a:solidFill>
                <a:srgbClr val="FFFF23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331550" y="3861060"/>
            <a:ext cx="720100" cy="43206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051650" y="3861060"/>
            <a:ext cx="2520350" cy="43206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Leuchtkraft - Radius - Beziehung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3.1.3 Sterne und ihre Planeten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6873875" y="3810000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5" y="804863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8" y="4213225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8" y="1085850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5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2768600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8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0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95420" y="5372100"/>
            <a:ext cx="835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cap="small" dirty="0">
                <a:solidFill>
                  <a:srgbClr val="000000"/>
                </a:solidFill>
              </a:rPr>
              <a:t>Masse - Leuchtkraft - Beziehung</a:t>
            </a:r>
          </a:p>
        </p:txBody>
      </p:sp>
      <p:sp>
        <p:nvSpPr>
          <p:cNvPr id="67" name="Rechteck 66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470" y="1196690"/>
            <a:ext cx="78490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cap="small" dirty="0">
                <a:solidFill>
                  <a:schemeClr val="bg1"/>
                </a:solidFill>
              </a:rPr>
              <a:t>Das</a:t>
            </a:r>
          </a:p>
          <a:p>
            <a:pPr algn="l"/>
            <a:r>
              <a:rPr lang="de-DE" sz="5400" cap="small" dirty="0">
                <a:solidFill>
                  <a:schemeClr val="bg1"/>
                </a:solidFill>
              </a:rPr>
              <a:t>		</a:t>
            </a:r>
            <a:r>
              <a:rPr lang="de-DE" sz="5400" cap="small" dirty="0">
                <a:solidFill>
                  <a:srgbClr val="FFFF00"/>
                </a:solidFill>
              </a:rPr>
              <a:t>H</a:t>
            </a:r>
            <a:r>
              <a:rPr lang="de-DE" sz="5400" cap="small" dirty="0">
                <a:solidFill>
                  <a:schemeClr val="bg1"/>
                </a:solidFill>
              </a:rPr>
              <a:t>ertzsprung</a:t>
            </a:r>
          </a:p>
          <a:p>
            <a:pPr algn="l"/>
            <a:r>
              <a:rPr lang="de-DE" sz="5400" cap="small" dirty="0">
                <a:solidFill>
                  <a:schemeClr val="bg1"/>
                </a:solidFill>
              </a:rPr>
              <a:t>		</a:t>
            </a:r>
            <a:r>
              <a:rPr lang="de-DE" sz="5400" cap="small" dirty="0">
                <a:solidFill>
                  <a:srgbClr val="FFFF00"/>
                </a:solidFill>
              </a:rPr>
              <a:t>R</a:t>
            </a:r>
            <a:r>
              <a:rPr lang="de-DE" sz="5400" cap="small" dirty="0">
                <a:solidFill>
                  <a:schemeClr val="bg1"/>
                </a:solidFill>
              </a:rPr>
              <a:t>ussel</a:t>
            </a:r>
          </a:p>
          <a:p>
            <a:pPr algn="l"/>
            <a:r>
              <a:rPr lang="de-DE" sz="5400" cap="small" dirty="0">
                <a:solidFill>
                  <a:schemeClr val="bg1"/>
                </a:solidFill>
              </a:rPr>
              <a:t>		</a:t>
            </a:r>
            <a:r>
              <a:rPr lang="de-DE" sz="5400" cap="small" dirty="0">
                <a:solidFill>
                  <a:srgbClr val="FFFF00"/>
                </a:solidFill>
              </a:rPr>
              <a:t>D</a:t>
            </a:r>
            <a:r>
              <a:rPr lang="de-DE" sz="5400" cap="small" dirty="0">
                <a:solidFill>
                  <a:schemeClr val="bg1"/>
                </a:solidFill>
              </a:rPr>
              <a:t>iagramm</a:t>
            </a:r>
          </a:p>
          <a:p>
            <a:r>
              <a:rPr lang="de-DE" sz="5400" cap="small" dirty="0">
                <a:solidFill>
                  <a:schemeClr val="bg1"/>
                </a:solidFill>
              </a:rPr>
              <a:t>(</a:t>
            </a:r>
            <a:r>
              <a:rPr lang="de-DE" sz="5400" cap="small" dirty="0">
                <a:solidFill>
                  <a:srgbClr val="FFFF00"/>
                </a:solidFill>
              </a:rPr>
              <a:t>HRD</a:t>
            </a:r>
            <a:r>
              <a:rPr lang="de-DE" sz="5400" cap="small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306228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cap="small" dirty="0">
                <a:solidFill>
                  <a:schemeClr val="bg1"/>
                </a:solidFill>
              </a:rPr>
              <a:t>Masse - Leuchtkraft - Beziehung</a:t>
            </a:r>
          </a:p>
          <a:p>
            <a:pPr algn="ctr"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bg1"/>
                </a:solidFill>
              </a:rPr>
              <a:t>Gilt nur für Hauptreihe</a:t>
            </a:r>
          </a:p>
          <a:p>
            <a:pPr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68720" y="1638676"/>
            <a:ext cx="2779" cy="431067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23488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30689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45091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2292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39440" y="3645030"/>
            <a:ext cx="360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51400" y="4365130"/>
            <a:ext cx="648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0,1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179390" y="50852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0,01</a:t>
            </a: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79390" y="29249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0" y="1484730"/>
            <a:ext cx="862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1000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23410" y="2204830"/>
            <a:ext cx="57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100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7" name="Gruppieren 46"/>
          <p:cNvGrpSpPr/>
          <p:nvPr/>
        </p:nvGrpSpPr>
        <p:grpSpPr>
          <a:xfrm>
            <a:off x="7524410" y="5589300"/>
            <a:ext cx="503814" cy="683656"/>
            <a:chOff x="4354912" y="2930010"/>
            <a:chExt cx="503814" cy="683656"/>
          </a:xfrm>
        </p:grpSpPr>
        <p:sp>
          <p:nvSpPr>
            <p:cNvPr id="39" name="Rechteck 38"/>
            <p:cNvSpPr/>
            <p:nvPr/>
          </p:nvSpPr>
          <p:spPr>
            <a:xfrm>
              <a:off x="4361474" y="3244334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FFFFFF"/>
                  </a:solidFill>
                </a:rPr>
                <a:t>M</a:t>
              </a:r>
              <a:r>
                <a:rPr lang="de-DE" baseline="-25000" dirty="0">
                  <a:solidFill>
                    <a:srgbClr val="FFFFFF"/>
                  </a:solidFill>
                </a:rPr>
                <a:t>ʘ</a:t>
              </a:r>
              <a:endParaRPr lang="de-DE" dirty="0"/>
            </a:p>
          </p:txBody>
        </p:sp>
        <p:cxnSp>
          <p:nvCxnSpPr>
            <p:cNvPr id="41" name="Gerade Verbindung 40"/>
            <p:cNvCxnSpPr/>
            <p:nvPr/>
          </p:nvCxnSpPr>
          <p:spPr bwMode="auto">
            <a:xfrm>
              <a:off x="4400550" y="3281363"/>
              <a:ext cx="290513" cy="0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Rechteck 44"/>
            <p:cNvSpPr/>
            <p:nvPr/>
          </p:nvSpPr>
          <p:spPr>
            <a:xfrm>
              <a:off x="4354912" y="2930010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FFFFFF"/>
                  </a:solidFill>
                </a:rPr>
                <a:t>M</a:t>
              </a:r>
              <a:endParaRPr lang="de-DE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1102167" y="1371776"/>
            <a:ext cx="439693" cy="683656"/>
            <a:chOff x="4386972" y="2930010"/>
            <a:chExt cx="439693" cy="683656"/>
          </a:xfrm>
        </p:grpSpPr>
        <p:sp>
          <p:nvSpPr>
            <p:cNvPr id="53" name="Rechteck 52"/>
            <p:cNvSpPr/>
            <p:nvPr/>
          </p:nvSpPr>
          <p:spPr>
            <a:xfrm>
              <a:off x="4393534" y="3244334"/>
              <a:ext cx="433131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 err="1">
                  <a:solidFill>
                    <a:srgbClr val="FFFFFF"/>
                  </a:solidFill>
                </a:rPr>
                <a:t>L</a:t>
              </a:r>
              <a:r>
                <a:rPr lang="de-DE" baseline="-25000" dirty="0" err="1">
                  <a:solidFill>
                    <a:srgbClr val="FFFFFF"/>
                  </a:solidFill>
                </a:rPr>
                <a:t>ʘ</a:t>
              </a:r>
              <a:endParaRPr lang="de-DE" dirty="0"/>
            </a:p>
          </p:txBody>
        </p:sp>
        <p:cxnSp>
          <p:nvCxnSpPr>
            <p:cNvPr id="55" name="Gerade Verbindung 54"/>
            <p:cNvCxnSpPr/>
            <p:nvPr/>
          </p:nvCxnSpPr>
          <p:spPr bwMode="auto">
            <a:xfrm>
              <a:off x="4400550" y="3281363"/>
              <a:ext cx="290513" cy="0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Rechteck 55"/>
            <p:cNvSpPr/>
            <p:nvPr/>
          </p:nvSpPr>
          <p:spPr>
            <a:xfrm>
              <a:off x="4386972" y="2930010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FFFFFF"/>
                  </a:solidFill>
                </a:rPr>
                <a:t>L</a:t>
              </a:r>
              <a:endParaRPr lang="de-DE" dirty="0"/>
            </a:p>
          </p:txBody>
        </p:sp>
      </p:grp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625163" y="6097010"/>
            <a:ext cx="360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263880" y="6110940"/>
            <a:ext cx="648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0,1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5758003" y="6119294"/>
            <a:ext cx="463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3770471" y="3728377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1289834" y="3670851"/>
            <a:ext cx="2483348" cy="1989934"/>
            <a:chOff x="1289834" y="3670851"/>
            <a:chExt cx="2483348" cy="1989934"/>
          </a:xfrm>
          <a:solidFill>
            <a:schemeClr val="bg1"/>
          </a:solidFill>
        </p:grpSpPr>
        <p:sp>
          <p:nvSpPr>
            <p:cNvPr id="66" name="Ellipse 65"/>
            <p:cNvSpPr/>
            <p:nvPr/>
          </p:nvSpPr>
          <p:spPr bwMode="auto">
            <a:xfrm>
              <a:off x="1289834" y="5606785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67" name="Ellipse 66"/>
            <p:cNvSpPr/>
            <p:nvPr/>
          </p:nvSpPr>
          <p:spPr bwMode="auto">
            <a:xfrm>
              <a:off x="1731945" y="527029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72" name="Ellipse 71"/>
            <p:cNvSpPr/>
            <p:nvPr/>
          </p:nvSpPr>
          <p:spPr bwMode="auto">
            <a:xfrm>
              <a:off x="2002040" y="5350269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1" name="Ellipse 90"/>
            <p:cNvSpPr/>
            <p:nvPr/>
          </p:nvSpPr>
          <p:spPr bwMode="auto">
            <a:xfrm>
              <a:off x="2172548" y="4887034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 bwMode="auto">
            <a:xfrm>
              <a:off x="2234413" y="497606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 bwMode="auto">
            <a:xfrm>
              <a:off x="2404920" y="491117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 bwMode="auto">
            <a:xfrm>
              <a:off x="2856084" y="461995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 bwMode="auto">
            <a:xfrm>
              <a:off x="2981324" y="474519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 bwMode="auto">
            <a:xfrm>
              <a:off x="2979815" y="4472083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 bwMode="auto">
            <a:xfrm>
              <a:off x="3059787" y="4552055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 bwMode="auto">
            <a:xfrm>
              <a:off x="3112600" y="4170301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 bwMode="auto">
            <a:xfrm>
              <a:off x="3255945" y="4268381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 bwMode="auto">
            <a:xfrm>
              <a:off x="3462666" y="410391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 bwMode="auto">
            <a:xfrm>
              <a:off x="3598469" y="3805145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 bwMode="auto">
            <a:xfrm>
              <a:off x="3443051" y="3957545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 bwMode="auto">
            <a:xfrm>
              <a:off x="3097510" y="422764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 bwMode="auto">
            <a:xfrm>
              <a:off x="3249910" y="438004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 bwMode="auto">
            <a:xfrm>
              <a:off x="3719182" y="3934911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 bwMode="auto">
            <a:xfrm>
              <a:off x="3690512" y="3670851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 bwMode="auto">
            <a:xfrm>
              <a:off x="3652790" y="4049589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 bwMode="auto">
            <a:xfrm>
              <a:off x="3249910" y="438004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3870073" y="2579909"/>
            <a:ext cx="1668535" cy="1034793"/>
            <a:chOff x="3870073" y="2579909"/>
            <a:chExt cx="1668535" cy="1034793"/>
          </a:xfrm>
          <a:solidFill>
            <a:schemeClr val="bg1"/>
          </a:solidFill>
        </p:grpSpPr>
        <p:sp>
          <p:nvSpPr>
            <p:cNvPr id="107" name="Ellipse 106"/>
            <p:cNvSpPr/>
            <p:nvPr/>
          </p:nvSpPr>
          <p:spPr bwMode="auto">
            <a:xfrm>
              <a:off x="3870073" y="3560702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 bwMode="auto">
            <a:xfrm>
              <a:off x="4014927" y="347016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 bwMode="auto">
            <a:xfrm>
              <a:off x="3995312" y="336907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 bwMode="auto">
            <a:xfrm>
              <a:off x="4111498" y="3385668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 bwMode="auto">
            <a:xfrm>
              <a:off x="4361977" y="3210634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 bwMode="auto">
            <a:xfrm>
              <a:off x="4559645" y="3172911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 bwMode="auto">
            <a:xfrm>
              <a:off x="4530975" y="3071814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 bwMode="auto">
            <a:xfrm>
              <a:off x="5235637" y="2699113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 bwMode="auto">
            <a:xfrm>
              <a:off x="4645653" y="3222706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 bwMode="auto">
            <a:xfrm>
              <a:off x="4997229" y="2940539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 bwMode="auto">
            <a:xfrm>
              <a:off x="5324663" y="2579909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 bwMode="auto">
            <a:xfrm>
              <a:off x="5341262" y="2768523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 bwMode="auto">
            <a:xfrm>
              <a:off x="5484608" y="2667426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125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323410" y="548600"/>
            <a:ext cx="8641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Masse </a:t>
            </a:r>
            <a:r>
              <a:rPr lang="de-DE" sz="2400" b="1" cap="small" dirty="0">
                <a:solidFill>
                  <a:schemeClr val="bg1"/>
                </a:solidFill>
              </a:rPr>
              <a:t>-</a:t>
            </a:r>
            <a:r>
              <a:rPr kumimoji="0" lang="de-DE" sz="24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Leuchtkraft - Beziehung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</a:t>
            </a:r>
          </a:p>
        </p:txBody>
      </p:sp>
      <p:grpSp>
        <p:nvGrpSpPr>
          <p:cNvPr id="81" name="Gruppieren 80"/>
          <p:cNvGrpSpPr/>
          <p:nvPr/>
        </p:nvGrpSpPr>
        <p:grpSpPr>
          <a:xfrm>
            <a:off x="4644010" y="4437140"/>
            <a:ext cx="1128451" cy="676287"/>
            <a:chOff x="5893388" y="3586115"/>
            <a:chExt cx="1128451" cy="676287"/>
          </a:xfrm>
        </p:grpSpPr>
        <p:grpSp>
          <p:nvGrpSpPr>
            <p:cNvPr id="126" name="Gruppieren 125"/>
            <p:cNvGrpSpPr/>
            <p:nvPr/>
          </p:nvGrpSpPr>
          <p:grpSpPr>
            <a:xfrm>
              <a:off x="6431613" y="3586115"/>
              <a:ext cx="590226" cy="676287"/>
              <a:chOff x="4314987" y="2937379"/>
              <a:chExt cx="590226" cy="676287"/>
            </a:xfrm>
          </p:grpSpPr>
          <p:sp>
            <p:nvSpPr>
              <p:cNvPr id="127" name="Rechteck 126"/>
              <p:cNvSpPr/>
              <p:nvPr/>
            </p:nvSpPr>
            <p:spPr>
              <a:xfrm>
                <a:off x="4314987" y="3244334"/>
                <a:ext cx="5902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C000"/>
                    </a:solidFill>
                  </a:rPr>
                  <a:t>M</a:t>
                </a:r>
                <a:r>
                  <a:rPr lang="de-DE" baseline="30000" dirty="0">
                    <a:solidFill>
                      <a:srgbClr val="FFC000"/>
                    </a:solidFill>
                  </a:rPr>
                  <a:t>3,5</a:t>
                </a:r>
                <a:endParaRPr lang="de-DE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28" name="Gerade Verbindung 127"/>
              <p:cNvCxnSpPr/>
              <p:nvPr/>
            </p:nvCxnSpPr>
            <p:spPr bwMode="auto">
              <a:xfrm>
                <a:off x="4400550" y="3281363"/>
                <a:ext cx="290513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9" name="Rechteck 128"/>
              <p:cNvSpPr/>
              <p:nvPr/>
            </p:nvSpPr>
            <p:spPr>
              <a:xfrm>
                <a:off x="4352842" y="2937379"/>
                <a:ext cx="3129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C000"/>
                    </a:solidFill>
                  </a:rPr>
                  <a:t>L</a:t>
                </a:r>
              </a:p>
            </p:txBody>
          </p:sp>
        </p:grp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5893388" y="3730135"/>
              <a:ext cx="581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dirty="0">
                  <a:solidFill>
                    <a:srgbClr val="FFC000"/>
                  </a:solidFill>
                </a:rPr>
                <a:t>c =</a:t>
              </a:r>
            </a:p>
          </p:txBody>
        </p:sp>
      </p:grpSp>
      <p:cxnSp>
        <p:nvCxnSpPr>
          <p:cNvPr id="83" name="Gerade Verbindung 82"/>
          <p:cNvCxnSpPr/>
          <p:nvPr/>
        </p:nvCxnSpPr>
        <p:spPr bwMode="auto">
          <a:xfrm flipV="1">
            <a:off x="1593410" y="2408222"/>
            <a:ext cx="4137434" cy="3096285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0" name="Gruppieren 89"/>
          <p:cNvGrpSpPr/>
          <p:nvPr/>
        </p:nvGrpSpPr>
        <p:grpSpPr>
          <a:xfrm>
            <a:off x="4644010" y="4005080"/>
            <a:ext cx="1022286" cy="369332"/>
            <a:chOff x="5667052" y="3154054"/>
            <a:chExt cx="1022286" cy="369332"/>
          </a:xfrm>
        </p:grpSpPr>
        <p:sp>
          <p:nvSpPr>
            <p:cNvPr id="87" name="Rechteck 86"/>
            <p:cNvSpPr/>
            <p:nvPr/>
          </p:nvSpPr>
          <p:spPr>
            <a:xfrm>
              <a:off x="6099112" y="3154054"/>
              <a:ext cx="590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FFC000"/>
                  </a:solidFill>
                </a:rPr>
                <a:t>M</a:t>
              </a:r>
              <a:r>
                <a:rPr lang="de-DE" baseline="30000" dirty="0">
                  <a:solidFill>
                    <a:srgbClr val="FFC000"/>
                  </a:solidFill>
                </a:rPr>
                <a:t>3,5</a:t>
              </a:r>
              <a:endParaRPr lang="de-DE" dirty="0">
                <a:solidFill>
                  <a:srgbClr val="FFC000"/>
                </a:solidFill>
              </a:endParaRPr>
            </a:p>
          </p:txBody>
        </p:sp>
        <p:sp>
          <p:nvSpPr>
            <p:cNvPr id="86" name="Text Box 4"/>
            <p:cNvSpPr txBox="1">
              <a:spLocks noChangeArrowheads="1"/>
            </p:cNvSpPr>
            <p:nvPr/>
          </p:nvSpPr>
          <p:spPr bwMode="auto">
            <a:xfrm>
              <a:off x="5667052" y="3154054"/>
              <a:ext cx="581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dirty="0">
                  <a:solidFill>
                    <a:srgbClr val="FFC000"/>
                  </a:solidFill>
                </a:rPr>
                <a:t>L ~</a:t>
              </a:r>
            </a:p>
          </p:txBody>
        </p:sp>
      </p:grpSp>
      <p:sp>
        <p:nvSpPr>
          <p:cNvPr id="88" name="Rechteck 87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6" grpId="0"/>
      <p:bldP spid="79" grpId="0"/>
      <p:bldP spid="57" grpId="0"/>
      <p:bldP spid="59" grpId="0"/>
      <p:bldP spid="60" grpId="0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306228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cap="small" dirty="0">
                <a:solidFill>
                  <a:schemeClr val="bg1"/>
                </a:solidFill>
              </a:rPr>
              <a:t>Masse - Leuchtkraft - Beziehung</a:t>
            </a:r>
          </a:p>
          <a:p>
            <a:pPr algn="ctr"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bg1"/>
                </a:solidFill>
              </a:rPr>
              <a:t>Gilt nur für Hauptreihe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bg1"/>
                </a:solidFill>
              </a:rPr>
              <a:t>Leuchtkraft ~ Masse</a:t>
            </a:r>
            <a:r>
              <a:rPr lang="de-DE" sz="2400" baseline="30000" dirty="0">
                <a:solidFill>
                  <a:schemeClr val="bg1"/>
                </a:solidFill>
              </a:rPr>
              <a:t>3,5  </a:t>
            </a:r>
            <a:r>
              <a:rPr lang="de-DE" sz="2400" dirty="0">
                <a:solidFill>
                  <a:schemeClr val="bg1"/>
                </a:solidFill>
              </a:rPr>
              <a:t>(Näherung!)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bg1"/>
                </a:solidFill>
              </a:rPr>
              <a:t>Da die Sonne selbst der Gleichung genügt gilt: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und damit:</a:t>
            </a:r>
          </a:p>
          <a:p>
            <a:pPr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699740" y="2924930"/>
            <a:ext cx="1939127" cy="1181765"/>
            <a:chOff x="2263367" y="3429000"/>
            <a:chExt cx="1939127" cy="1181765"/>
          </a:xfrm>
        </p:grpSpPr>
        <p:grpSp>
          <p:nvGrpSpPr>
            <p:cNvPr id="8" name="Gruppieren 7"/>
            <p:cNvGrpSpPr/>
            <p:nvPr/>
          </p:nvGrpSpPr>
          <p:grpSpPr>
            <a:xfrm>
              <a:off x="3271507" y="3429000"/>
              <a:ext cx="930987" cy="1181765"/>
              <a:chOff x="2859557" y="2306096"/>
              <a:chExt cx="762997" cy="1181765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2895787" y="3026196"/>
                <a:ext cx="7267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FFC000"/>
                    </a:solidFill>
                  </a:rPr>
                  <a:t>M</a:t>
                </a:r>
                <a:r>
                  <a:rPr lang="de-DE" sz="2400" baseline="-25000" dirty="0">
                    <a:solidFill>
                      <a:srgbClr val="FFC000"/>
                    </a:solidFill>
                  </a:rPr>
                  <a:t>ʘ</a:t>
                </a:r>
                <a:r>
                  <a:rPr lang="de-DE" sz="2400" baseline="30000" dirty="0">
                    <a:solidFill>
                      <a:srgbClr val="FFC000"/>
                    </a:solidFill>
                  </a:rPr>
                  <a:t>3,5</a:t>
                </a:r>
                <a:endParaRPr lang="de-DE" sz="24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859557" y="2306096"/>
                <a:ext cx="54906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de-DE" sz="2400" dirty="0" err="1">
                    <a:solidFill>
                      <a:srgbClr val="FFC000"/>
                    </a:solidFill>
                  </a:rPr>
                  <a:t>L</a:t>
                </a:r>
                <a:r>
                  <a:rPr lang="de-DE" sz="2400" baseline="-25000" dirty="0" err="1">
                    <a:solidFill>
                      <a:srgbClr val="FFC000"/>
                    </a:solidFill>
                  </a:rPr>
                  <a:t>ʘ</a:t>
                </a:r>
                <a:r>
                  <a:rPr lang="de-DE" sz="2400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p:grp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263367" y="3810660"/>
              <a:ext cx="9053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2400" dirty="0">
                  <a:solidFill>
                    <a:srgbClr val="FFC000"/>
                  </a:solidFill>
                </a:rPr>
                <a:t>c =</a:t>
              </a: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>
              <a:off x="3352944" y="4048809"/>
              <a:ext cx="720100" cy="0"/>
            </a:xfrm>
            <a:prstGeom prst="line">
              <a:avLst/>
            </a:prstGeom>
            <a:solidFill>
              <a:srgbClr val="000000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uppieren 30"/>
          <p:cNvGrpSpPr/>
          <p:nvPr/>
        </p:nvGrpSpPr>
        <p:grpSpPr>
          <a:xfrm>
            <a:off x="3133772" y="4509150"/>
            <a:ext cx="2374359" cy="1195888"/>
            <a:chOff x="4357941" y="4581160"/>
            <a:chExt cx="2374359" cy="1195888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357941" y="4653170"/>
              <a:ext cx="516487" cy="1109755"/>
              <a:chOff x="3417498" y="3501010"/>
              <a:chExt cx="516487" cy="1109755"/>
            </a:xfrm>
          </p:grpSpPr>
          <p:grpSp>
            <p:nvGrpSpPr>
              <p:cNvPr id="16" name="Gruppieren 7"/>
              <p:cNvGrpSpPr/>
              <p:nvPr/>
            </p:nvGrpSpPr>
            <p:grpSpPr>
              <a:xfrm>
                <a:off x="3417498" y="3501010"/>
                <a:ext cx="516487" cy="1109755"/>
                <a:chOff x="2979207" y="2378106"/>
                <a:chExt cx="423291" cy="1109755"/>
              </a:xfrm>
            </p:grpSpPr>
            <p:sp>
              <p:nvSpPr>
                <p:cNvPr id="19" name="Rechteck 18"/>
                <p:cNvSpPr/>
                <p:nvPr/>
              </p:nvSpPr>
              <p:spPr>
                <a:xfrm>
                  <a:off x="2979207" y="3026196"/>
                  <a:ext cx="42329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2400" dirty="0" err="1">
                      <a:solidFill>
                        <a:srgbClr val="FFC000"/>
                      </a:solidFill>
                    </a:rPr>
                    <a:t>L</a:t>
                  </a:r>
                  <a:r>
                    <a:rPr lang="de-DE" sz="2400" baseline="-25000" dirty="0" err="1">
                      <a:solidFill>
                        <a:srgbClr val="FFC000"/>
                      </a:solidFill>
                    </a:rPr>
                    <a:t>ʘ</a:t>
                  </a:r>
                  <a:endParaRPr lang="de-DE" sz="24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029949" y="2378106"/>
                  <a:ext cx="29648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de-DE" sz="2400" dirty="0">
                      <a:solidFill>
                        <a:srgbClr val="FFC000"/>
                      </a:solidFill>
                    </a:rPr>
                    <a:t>L</a:t>
                  </a:r>
                </a:p>
              </p:txBody>
            </p:sp>
          </p:grpSp>
          <p:cxnSp>
            <p:nvCxnSpPr>
              <p:cNvPr id="18" name="Gerade Verbindung 17"/>
              <p:cNvCxnSpPr/>
              <p:nvPr/>
            </p:nvCxnSpPr>
            <p:spPr bwMode="auto">
              <a:xfrm>
                <a:off x="3462661" y="4077090"/>
                <a:ext cx="432060" cy="0"/>
              </a:xfrm>
              <a:prstGeom prst="line">
                <a:avLst/>
              </a:prstGeom>
              <a:solidFill>
                <a:srgbClr val="000000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" name="Gruppieren 20"/>
            <p:cNvGrpSpPr/>
            <p:nvPr/>
          </p:nvGrpSpPr>
          <p:grpSpPr>
            <a:xfrm>
              <a:off x="4860039" y="4653170"/>
              <a:ext cx="1281044" cy="1109755"/>
              <a:chOff x="2695426" y="3501010"/>
              <a:chExt cx="1281044" cy="1109755"/>
            </a:xfrm>
          </p:grpSpPr>
          <p:grpSp>
            <p:nvGrpSpPr>
              <p:cNvPr id="22" name="Gruppieren 7"/>
              <p:cNvGrpSpPr/>
              <p:nvPr/>
            </p:nvGrpSpPr>
            <p:grpSpPr>
              <a:xfrm>
                <a:off x="3199500" y="3501010"/>
                <a:ext cx="776970" cy="1109755"/>
                <a:chOff x="2800542" y="2378106"/>
                <a:chExt cx="636771" cy="1109755"/>
              </a:xfrm>
            </p:grpSpPr>
            <p:sp>
              <p:nvSpPr>
                <p:cNvPr id="25" name="Rechteck 24"/>
                <p:cNvSpPr/>
                <p:nvPr/>
              </p:nvSpPr>
              <p:spPr>
                <a:xfrm>
                  <a:off x="2944393" y="3026196"/>
                  <a:ext cx="49292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2400" dirty="0" err="1">
                      <a:solidFill>
                        <a:srgbClr val="FFC000"/>
                      </a:solidFill>
                    </a:rPr>
                    <a:t>M</a:t>
                  </a:r>
                  <a:r>
                    <a:rPr lang="de-DE" sz="2400" baseline="-25000" dirty="0" err="1">
                      <a:solidFill>
                        <a:srgbClr val="FFC000"/>
                      </a:solidFill>
                    </a:rPr>
                    <a:t>ʘ</a:t>
                  </a:r>
                  <a:endParaRPr lang="de-DE" sz="24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800542" y="2378106"/>
                  <a:ext cx="53114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de-DE" sz="2400" dirty="0">
                      <a:solidFill>
                        <a:srgbClr val="FFC000"/>
                      </a:solidFill>
                    </a:rPr>
                    <a:t>M</a:t>
                  </a:r>
                </a:p>
              </p:txBody>
            </p:sp>
          </p:grpSp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2695426" y="3861060"/>
                <a:ext cx="4012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de-DE" sz="2400" dirty="0">
                    <a:solidFill>
                      <a:srgbClr val="FFC000"/>
                    </a:solidFill>
                  </a:rPr>
                  <a:t>=</a:t>
                </a:r>
              </a:p>
            </p:txBody>
          </p:sp>
          <p:cxnSp>
            <p:nvCxnSpPr>
              <p:cNvPr id="24" name="Gerade Verbindung 23"/>
              <p:cNvCxnSpPr/>
              <p:nvPr/>
            </p:nvCxnSpPr>
            <p:spPr bwMode="auto">
              <a:xfrm>
                <a:off x="3396672" y="4077090"/>
                <a:ext cx="504070" cy="0"/>
              </a:xfrm>
              <a:prstGeom prst="line">
                <a:avLst/>
              </a:prstGeom>
              <a:solidFill>
                <a:srgbClr val="000000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8" name="Runde Klammer links 27"/>
            <p:cNvSpPr/>
            <p:nvPr/>
          </p:nvSpPr>
          <p:spPr bwMode="auto">
            <a:xfrm>
              <a:off x="5436119" y="4687473"/>
              <a:ext cx="144021" cy="1080150"/>
            </a:xfrm>
            <a:prstGeom prst="leftBracket">
              <a:avLst/>
            </a:pr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unde Klammer rechts 28"/>
            <p:cNvSpPr/>
            <p:nvPr/>
          </p:nvSpPr>
          <p:spPr bwMode="auto">
            <a:xfrm>
              <a:off x="6084209" y="4696898"/>
              <a:ext cx="144019" cy="1080150"/>
            </a:xfrm>
            <a:prstGeom prst="rightBracket">
              <a:avLst/>
            </a:pr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156220" y="4581160"/>
              <a:ext cx="576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aseline="30000" dirty="0">
                  <a:solidFill>
                    <a:srgbClr val="FFC000"/>
                  </a:solidFill>
                </a:rPr>
                <a:t>3,5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597693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cap="small" dirty="0">
                <a:solidFill>
                  <a:schemeClr val="bg1"/>
                </a:solidFill>
              </a:rPr>
              <a:t>Masse - Leuchtkraft - Beziehung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70C0"/>
                </a:solidFill>
              </a:rPr>
              <a:t>O9 	Alnilam	40 </a:t>
            </a:r>
            <a:r>
              <a:rPr lang="de-DE" sz="2000" dirty="0" err="1">
                <a:solidFill>
                  <a:srgbClr val="0070C0"/>
                </a:solidFill>
              </a:rPr>
              <a:t>M</a:t>
            </a:r>
            <a:r>
              <a:rPr lang="de-DE" sz="2000" baseline="-25000" dirty="0" err="1">
                <a:solidFill>
                  <a:srgbClr val="0070C0"/>
                </a:solidFill>
              </a:rPr>
              <a:t>ʘ</a:t>
            </a:r>
            <a:r>
              <a:rPr lang="de-DE" sz="2000" baseline="-25000" dirty="0">
                <a:solidFill>
                  <a:srgbClr val="0070C0"/>
                </a:solidFill>
              </a:rPr>
              <a:t>	</a:t>
            </a:r>
            <a:r>
              <a:rPr lang="de-DE" sz="2000" dirty="0">
                <a:solidFill>
                  <a:srgbClr val="0070C0"/>
                </a:solidFill>
              </a:rPr>
              <a:t> 375 000L</a:t>
            </a:r>
            <a:r>
              <a:rPr lang="de-DE" sz="2000" baseline="-25000" dirty="0">
                <a:solidFill>
                  <a:srgbClr val="0070C0"/>
                </a:solidFill>
              </a:rPr>
              <a:t>ʘ		</a:t>
            </a:r>
            <a:r>
              <a:rPr lang="de-DE" sz="2000" dirty="0">
                <a:solidFill>
                  <a:srgbClr val="0070C0"/>
                </a:solidFill>
              </a:rPr>
              <a:t>25 000K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B0F0"/>
                </a:solidFill>
              </a:rPr>
              <a:t>B2 	Spica	11 </a:t>
            </a:r>
            <a:r>
              <a:rPr lang="de-DE" sz="2000" dirty="0" err="1">
                <a:solidFill>
                  <a:srgbClr val="00B0F0"/>
                </a:solidFill>
              </a:rPr>
              <a:t>M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	</a:t>
            </a:r>
            <a:r>
              <a:rPr lang="de-DE" sz="2000" dirty="0">
                <a:solidFill>
                  <a:srgbClr val="00B0F0"/>
                </a:solidFill>
              </a:rPr>
              <a:t>13 400 </a:t>
            </a:r>
            <a:r>
              <a:rPr lang="de-DE" sz="2000" dirty="0" err="1">
                <a:solidFill>
                  <a:srgbClr val="00B0F0"/>
                </a:solidFill>
              </a:rPr>
              <a:t>L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dirty="0">
                <a:solidFill>
                  <a:srgbClr val="00B0F0"/>
                </a:solidFill>
              </a:rPr>
              <a:t> 	</a:t>
            </a:r>
            <a:r>
              <a:rPr lang="de-DE" sz="2000" baseline="-25000" dirty="0">
                <a:solidFill>
                  <a:srgbClr val="00B0F0"/>
                </a:solidFill>
              </a:rPr>
              <a:t>	</a:t>
            </a:r>
            <a:r>
              <a:rPr lang="de-DE" sz="2000" dirty="0">
                <a:solidFill>
                  <a:srgbClr val="00B0F0"/>
                </a:solidFill>
              </a:rPr>
              <a:t>22 400K</a:t>
            </a:r>
            <a:endParaRPr lang="de-DE" sz="2000" baseline="-25000" dirty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B0F0"/>
                </a:solidFill>
              </a:rPr>
              <a:t>B2 	Bellatrix	8 </a:t>
            </a:r>
            <a:r>
              <a:rPr lang="de-DE" sz="2000" dirty="0" err="1">
                <a:solidFill>
                  <a:srgbClr val="00B0F0"/>
                </a:solidFill>
              </a:rPr>
              <a:t>M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	</a:t>
            </a:r>
            <a:r>
              <a:rPr lang="de-DE" sz="2000" dirty="0">
                <a:solidFill>
                  <a:srgbClr val="00B0F0"/>
                </a:solidFill>
              </a:rPr>
              <a:t>4000 </a:t>
            </a:r>
            <a:r>
              <a:rPr lang="de-DE" sz="2000" dirty="0" err="1">
                <a:solidFill>
                  <a:srgbClr val="00B0F0"/>
                </a:solidFill>
              </a:rPr>
              <a:t>L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dirty="0">
                <a:solidFill>
                  <a:srgbClr val="00B0F0"/>
                </a:solidFill>
              </a:rPr>
              <a:t> 	</a:t>
            </a:r>
            <a:r>
              <a:rPr lang="de-DE" sz="2000" baseline="-25000" dirty="0">
                <a:solidFill>
                  <a:srgbClr val="00B0F0"/>
                </a:solidFill>
              </a:rPr>
              <a:t>	</a:t>
            </a:r>
            <a:r>
              <a:rPr lang="de-DE" sz="2000" dirty="0">
                <a:solidFill>
                  <a:srgbClr val="00B0F0"/>
                </a:solidFill>
              </a:rPr>
              <a:t>19 000K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chemeClr val="bg1"/>
                </a:solidFill>
              </a:rPr>
              <a:t>A1 	Sirius	2,1 </a:t>
            </a:r>
            <a:r>
              <a:rPr lang="de-DE" sz="2000" dirty="0" err="1">
                <a:solidFill>
                  <a:schemeClr val="bg1"/>
                </a:solidFill>
              </a:rPr>
              <a:t>M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	</a:t>
            </a:r>
            <a:r>
              <a:rPr lang="de-DE" sz="2000" dirty="0">
                <a:solidFill>
                  <a:schemeClr val="bg1"/>
                </a:solidFill>
              </a:rPr>
              <a:t>25 </a:t>
            </a:r>
            <a:r>
              <a:rPr lang="de-DE" sz="2000" dirty="0" err="1">
                <a:solidFill>
                  <a:schemeClr val="bg1"/>
                </a:solidFill>
              </a:rPr>
              <a:t>L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dirty="0">
                <a:solidFill>
                  <a:schemeClr val="bg1"/>
                </a:solidFill>
              </a:rPr>
              <a:t> 	</a:t>
            </a:r>
            <a:r>
              <a:rPr lang="de-DE" sz="2000" baseline="-25000" dirty="0">
                <a:solidFill>
                  <a:schemeClr val="bg1"/>
                </a:solidFill>
              </a:rPr>
              <a:t>	</a:t>
            </a:r>
            <a:r>
              <a:rPr lang="de-DE" sz="2000" dirty="0">
                <a:solidFill>
                  <a:schemeClr val="bg1"/>
                </a:solidFill>
              </a:rPr>
              <a:t>9940K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chemeClr val="bg1"/>
                </a:solidFill>
              </a:rPr>
              <a:t>A7 	Atair	1,7 </a:t>
            </a:r>
            <a:r>
              <a:rPr lang="de-DE" sz="2000" dirty="0" err="1">
                <a:solidFill>
                  <a:schemeClr val="bg1"/>
                </a:solidFill>
              </a:rPr>
              <a:t>M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	</a:t>
            </a:r>
            <a:r>
              <a:rPr lang="de-DE" sz="2000" dirty="0">
                <a:solidFill>
                  <a:schemeClr val="bg1"/>
                </a:solidFill>
              </a:rPr>
              <a:t>11 </a:t>
            </a:r>
            <a:r>
              <a:rPr lang="de-DE" sz="2000" dirty="0" err="1">
                <a:solidFill>
                  <a:schemeClr val="bg1"/>
                </a:solidFill>
              </a:rPr>
              <a:t>L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dirty="0">
                <a:solidFill>
                  <a:schemeClr val="bg1"/>
                </a:solidFill>
              </a:rPr>
              <a:t> 	</a:t>
            </a:r>
            <a:r>
              <a:rPr lang="de-DE" sz="2000" baseline="-25000" dirty="0">
                <a:solidFill>
                  <a:schemeClr val="bg1"/>
                </a:solidFill>
              </a:rPr>
              <a:t>	 </a:t>
            </a:r>
            <a:r>
              <a:rPr lang="de-DE" sz="2000" dirty="0">
                <a:solidFill>
                  <a:schemeClr val="bg1"/>
                </a:solidFill>
              </a:rPr>
              <a:t>7800K</a:t>
            </a:r>
            <a:endParaRPr lang="de-DE" sz="2000" baseline="-25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B1"/>
                </a:solidFill>
              </a:rPr>
              <a:t>F5 	Procyon	1,5 </a:t>
            </a:r>
            <a:r>
              <a:rPr lang="de-DE" sz="2000" dirty="0" err="1">
                <a:solidFill>
                  <a:srgbClr val="FFFFB1"/>
                </a:solidFill>
              </a:rPr>
              <a:t>M</a:t>
            </a:r>
            <a:r>
              <a:rPr lang="de-DE" sz="2000" baseline="-25000" dirty="0" err="1">
                <a:solidFill>
                  <a:srgbClr val="FFFFB1"/>
                </a:solidFill>
              </a:rPr>
              <a:t>ʘ</a:t>
            </a:r>
            <a:r>
              <a:rPr lang="de-DE" sz="2000" baseline="-25000" dirty="0">
                <a:solidFill>
                  <a:srgbClr val="FFFFB1"/>
                </a:solidFill>
              </a:rPr>
              <a:t>	</a:t>
            </a:r>
            <a:r>
              <a:rPr lang="de-DE" sz="2000" dirty="0">
                <a:solidFill>
                  <a:srgbClr val="FFFFB1"/>
                </a:solidFill>
              </a:rPr>
              <a:t>7,7 </a:t>
            </a:r>
            <a:r>
              <a:rPr lang="de-DE" sz="2000" dirty="0" err="1">
                <a:solidFill>
                  <a:srgbClr val="FFFFB1"/>
                </a:solidFill>
              </a:rPr>
              <a:t>L</a:t>
            </a:r>
            <a:r>
              <a:rPr lang="de-DE" sz="2000" baseline="-25000" dirty="0" err="1">
                <a:solidFill>
                  <a:srgbClr val="FFFFB1"/>
                </a:solidFill>
              </a:rPr>
              <a:t>ʘ</a:t>
            </a:r>
            <a:r>
              <a:rPr lang="de-DE" sz="2000" dirty="0">
                <a:solidFill>
                  <a:srgbClr val="FFFFB1"/>
                </a:solidFill>
              </a:rPr>
              <a:t> 	</a:t>
            </a:r>
            <a:r>
              <a:rPr lang="de-DE" sz="2000" baseline="-25000" dirty="0">
                <a:solidFill>
                  <a:srgbClr val="FFFFB1"/>
                </a:solidFill>
              </a:rPr>
              <a:t>	</a:t>
            </a:r>
            <a:r>
              <a:rPr lang="de-DE" sz="2000" dirty="0">
                <a:solidFill>
                  <a:srgbClr val="FFFFB1"/>
                </a:solidFill>
              </a:rPr>
              <a:t>6650K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23"/>
                </a:solidFill>
              </a:rPr>
              <a:t>G2 	</a:t>
            </a:r>
            <a:r>
              <a:rPr lang="el-GR" sz="2000" dirty="0">
                <a:solidFill>
                  <a:srgbClr val="FFFF23"/>
                </a:solidFill>
              </a:rPr>
              <a:t>α</a:t>
            </a:r>
            <a:r>
              <a:rPr lang="de-DE" sz="2000" dirty="0">
                <a:solidFill>
                  <a:srgbClr val="FFFF23"/>
                </a:solidFill>
              </a:rPr>
              <a:t> Centauri 	1,1 </a:t>
            </a:r>
            <a:r>
              <a:rPr lang="de-DE" sz="2000" dirty="0" err="1">
                <a:solidFill>
                  <a:srgbClr val="FFFF23"/>
                </a:solidFill>
              </a:rPr>
              <a:t>M</a:t>
            </a:r>
            <a:r>
              <a:rPr lang="de-DE" sz="2000" baseline="-25000" dirty="0" err="1">
                <a:solidFill>
                  <a:srgbClr val="FFFF23"/>
                </a:solidFill>
              </a:rPr>
              <a:t>ʘ</a:t>
            </a:r>
            <a:r>
              <a:rPr lang="de-DE" sz="2000" baseline="-25000" dirty="0">
                <a:solidFill>
                  <a:srgbClr val="FFFF23"/>
                </a:solidFill>
              </a:rPr>
              <a:t>	</a:t>
            </a:r>
            <a:r>
              <a:rPr lang="de-DE" sz="2000" dirty="0">
                <a:solidFill>
                  <a:srgbClr val="FFFF23"/>
                </a:solidFill>
              </a:rPr>
              <a:t>1,5 </a:t>
            </a:r>
            <a:r>
              <a:rPr lang="de-DE" sz="2000" dirty="0" err="1">
                <a:solidFill>
                  <a:srgbClr val="FFFF23"/>
                </a:solidFill>
              </a:rPr>
              <a:t>L</a:t>
            </a:r>
            <a:r>
              <a:rPr lang="de-DE" sz="2000" baseline="-25000" dirty="0" err="1">
                <a:solidFill>
                  <a:srgbClr val="FFFF23"/>
                </a:solidFill>
              </a:rPr>
              <a:t>ʘ</a:t>
            </a:r>
            <a:r>
              <a:rPr lang="de-DE" sz="2000" dirty="0">
                <a:solidFill>
                  <a:srgbClr val="FFFF23"/>
                </a:solidFill>
              </a:rPr>
              <a:t> 	</a:t>
            </a:r>
            <a:r>
              <a:rPr lang="de-DE" sz="2000" baseline="-25000" dirty="0">
                <a:solidFill>
                  <a:srgbClr val="FFFF23"/>
                </a:solidFill>
              </a:rPr>
              <a:t>	</a:t>
            </a:r>
            <a:r>
              <a:rPr lang="de-DE" sz="2000" dirty="0">
                <a:solidFill>
                  <a:srgbClr val="FFFF23"/>
                </a:solidFill>
              </a:rPr>
              <a:t>5810K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23"/>
                </a:solidFill>
              </a:rPr>
              <a:t>G2 	Sonne	1,9∙10</a:t>
            </a:r>
            <a:r>
              <a:rPr lang="de-DE" sz="2000" baseline="30000" dirty="0">
                <a:solidFill>
                  <a:srgbClr val="FFFF23"/>
                </a:solidFill>
              </a:rPr>
              <a:t>30 </a:t>
            </a:r>
            <a:r>
              <a:rPr lang="de-DE" sz="2000" dirty="0">
                <a:solidFill>
                  <a:srgbClr val="FFFF23"/>
                </a:solidFill>
              </a:rPr>
              <a:t>kg	3,85∙10</a:t>
            </a:r>
            <a:r>
              <a:rPr lang="de-DE" sz="2000" baseline="30000" dirty="0">
                <a:solidFill>
                  <a:srgbClr val="FFFF23"/>
                </a:solidFill>
              </a:rPr>
              <a:t>26 </a:t>
            </a:r>
            <a:r>
              <a:rPr lang="de-DE" sz="2000" dirty="0">
                <a:solidFill>
                  <a:srgbClr val="FFFF23"/>
                </a:solidFill>
              </a:rPr>
              <a:t>W 		5778K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C000"/>
                </a:solidFill>
              </a:rPr>
              <a:t>K2 	</a:t>
            </a:r>
            <a:r>
              <a:rPr lang="de-DE" sz="2000" dirty="0" err="1">
                <a:solidFill>
                  <a:srgbClr val="FFC000"/>
                </a:solidFill>
              </a:rPr>
              <a:t>Eridani</a:t>
            </a:r>
            <a:r>
              <a:rPr lang="de-DE" sz="2000" dirty="0">
                <a:solidFill>
                  <a:srgbClr val="FFC000"/>
                </a:solidFill>
              </a:rPr>
              <a:t> 	0,85 </a:t>
            </a:r>
            <a:r>
              <a:rPr lang="de-DE" sz="2000" dirty="0" err="1">
                <a:solidFill>
                  <a:srgbClr val="FFC000"/>
                </a:solidFill>
              </a:rPr>
              <a:t>M</a:t>
            </a:r>
            <a:r>
              <a:rPr lang="de-DE" sz="2000" baseline="-25000" dirty="0" err="1">
                <a:solidFill>
                  <a:srgbClr val="FFC000"/>
                </a:solidFill>
              </a:rPr>
              <a:t>ʘ</a:t>
            </a:r>
            <a:r>
              <a:rPr lang="de-DE" sz="2000" baseline="-25000" dirty="0">
                <a:solidFill>
                  <a:srgbClr val="FFC000"/>
                </a:solidFill>
              </a:rPr>
              <a:t>	</a:t>
            </a:r>
            <a:r>
              <a:rPr lang="de-DE" sz="2000" dirty="0">
                <a:solidFill>
                  <a:srgbClr val="FFC000"/>
                </a:solidFill>
              </a:rPr>
              <a:t>0,28 </a:t>
            </a:r>
            <a:r>
              <a:rPr lang="de-DE" sz="2000" dirty="0" err="1">
                <a:solidFill>
                  <a:srgbClr val="FFC000"/>
                </a:solidFill>
              </a:rPr>
              <a:t>L</a:t>
            </a:r>
            <a:r>
              <a:rPr lang="de-DE" sz="2000" baseline="-25000" dirty="0" err="1">
                <a:solidFill>
                  <a:srgbClr val="FFC000"/>
                </a:solidFill>
              </a:rPr>
              <a:t>ʘ</a:t>
            </a:r>
            <a:r>
              <a:rPr lang="de-DE" sz="2000" dirty="0">
                <a:solidFill>
                  <a:srgbClr val="FFC000"/>
                </a:solidFill>
              </a:rPr>
              <a:t> 	</a:t>
            </a:r>
            <a:r>
              <a:rPr lang="de-DE" sz="2000" baseline="-25000" dirty="0">
                <a:solidFill>
                  <a:srgbClr val="FFC000"/>
                </a:solidFill>
              </a:rPr>
              <a:t>	</a:t>
            </a:r>
            <a:r>
              <a:rPr lang="de-DE" sz="2000" dirty="0">
                <a:solidFill>
                  <a:srgbClr val="FFC000"/>
                </a:solidFill>
              </a:rPr>
              <a:t>5100K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0000"/>
                </a:solidFill>
              </a:rPr>
              <a:t>M6 	</a:t>
            </a:r>
            <a:r>
              <a:rPr lang="de-DE" sz="2000" dirty="0" err="1">
                <a:solidFill>
                  <a:srgbClr val="FF0000"/>
                </a:solidFill>
              </a:rPr>
              <a:t>Prox</a:t>
            </a:r>
            <a:r>
              <a:rPr lang="de-DE" sz="2000" dirty="0">
                <a:solidFill>
                  <a:srgbClr val="FF0000"/>
                </a:solidFill>
              </a:rPr>
              <a:t>. Cent.	0,123 </a:t>
            </a:r>
            <a:r>
              <a:rPr lang="de-DE" sz="2000" dirty="0" err="1">
                <a:solidFill>
                  <a:srgbClr val="FF0000"/>
                </a:solidFill>
              </a:rPr>
              <a:t>M</a:t>
            </a:r>
            <a:r>
              <a:rPr lang="de-DE" sz="2000" baseline="-25000" dirty="0" err="1">
                <a:solidFill>
                  <a:srgbClr val="FF0000"/>
                </a:solidFill>
              </a:rPr>
              <a:t>ʘ</a:t>
            </a:r>
            <a:r>
              <a:rPr lang="de-DE" sz="2000" baseline="-25000" dirty="0">
                <a:solidFill>
                  <a:srgbClr val="FF0000"/>
                </a:solidFill>
              </a:rPr>
              <a:t>	</a:t>
            </a:r>
            <a:r>
              <a:rPr lang="de-DE" sz="2000" dirty="0">
                <a:solidFill>
                  <a:srgbClr val="FF0000"/>
                </a:solidFill>
              </a:rPr>
              <a:t>1,38∙10</a:t>
            </a:r>
            <a:r>
              <a:rPr lang="de-DE" sz="2000" baseline="30000" dirty="0">
                <a:solidFill>
                  <a:srgbClr val="FF0000"/>
                </a:solidFill>
              </a:rPr>
              <a:t>-4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L</a:t>
            </a:r>
            <a:r>
              <a:rPr lang="de-DE" sz="2000" baseline="-25000" dirty="0" err="1">
                <a:solidFill>
                  <a:srgbClr val="FF0000"/>
                </a:solidFill>
              </a:rPr>
              <a:t>ʘ</a:t>
            </a:r>
            <a:r>
              <a:rPr lang="de-DE" sz="2000" dirty="0">
                <a:solidFill>
                  <a:srgbClr val="FF0000"/>
                </a:solidFill>
              </a:rPr>
              <a:t> 	</a:t>
            </a:r>
            <a:r>
              <a:rPr lang="de-DE" sz="2000" baseline="-25000" dirty="0">
                <a:solidFill>
                  <a:srgbClr val="FF0000"/>
                </a:solidFill>
              </a:rPr>
              <a:t>	</a:t>
            </a:r>
            <a:r>
              <a:rPr lang="de-DE" sz="2000" dirty="0">
                <a:solidFill>
                  <a:srgbClr val="FF0000"/>
                </a:solidFill>
              </a:rPr>
              <a:t>3040K</a:t>
            </a:r>
          </a:p>
          <a:p>
            <a:pPr>
              <a:buNone/>
            </a:pPr>
            <a:endParaRPr lang="de-DE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endParaRPr lang="de-DE" dirty="0">
              <a:solidFill>
                <a:srgbClr val="FFFF23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2483710" y="1052670"/>
            <a:ext cx="3084655" cy="511271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195670" y="4581160"/>
            <a:ext cx="1467489" cy="367647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66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74" name="Ellipse 73"/>
          <p:cNvSpPr/>
          <p:nvPr/>
        </p:nvSpPr>
        <p:spPr bwMode="auto">
          <a:xfrm>
            <a:off x="3933434" y="4081463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1737652" y="3218934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5557223" y="578761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64364" y="43556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376439" y="3258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6231707" y="567445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1214578" y="159888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2968923" y="39276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903363" y="430337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5137746" y="52504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1704973" y="173619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4175061" y="41247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5296182" y="45035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5810721" y="5135768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4577940" y="41836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5" name="Ellipse 124"/>
          <p:cNvSpPr/>
          <p:nvPr/>
        </p:nvSpPr>
        <p:spPr bwMode="auto">
          <a:xfrm>
            <a:off x="2319289" y="39921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1390648" y="18790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1585910" y="19790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1428748" y="24267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1657348" y="22267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1643060" y="2550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1519236" y="2169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2" name="Ellipse 131"/>
          <p:cNvSpPr/>
          <p:nvPr/>
        </p:nvSpPr>
        <p:spPr bwMode="auto">
          <a:xfrm>
            <a:off x="1757361" y="24124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3" name="Ellipse 132"/>
          <p:cNvSpPr/>
          <p:nvPr/>
        </p:nvSpPr>
        <p:spPr bwMode="auto">
          <a:xfrm>
            <a:off x="1581148" y="274584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4" name="Ellipse 133"/>
          <p:cNvSpPr/>
          <p:nvPr/>
        </p:nvSpPr>
        <p:spPr bwMode="auto">
          <a:xfrm>
            <a:off x="1628773" y="29601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5" name="Ellipse 134"/>
          <p:cNvSpPr/>
          <p:nvPr/>
        </p:nvSpPr>
        <p:spPr bwMode="auto">
          <a:xfrm>
            <a:off x="1785935" y="271250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6" name="Ellipse 135"/>
          <p:cNvSpPr/>
          <p:nvPr/>
        </p:nvSpPr>
        <p:spPr bwMode="auto">
          <a:xfrm>
            <a:off x="1990677" y="33586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2066876" y="3115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8" name="Ellipse 137"/>
          <p:cNvSpPr/>
          <p:nvPr/>
        </p:nvSpPr>
        <p:spPr bwMode="auto">
          <a:xfrm>
            <a:off x="2143076" y="33539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9" name="Ellipse 138"/>
          <p:cNvSpPr/>
          <p:nvPr/>
        </p:nvSpPr>
        <p:spPr bwMode="auto">
          <a:xfrm>
            <a:off x="2128789" y="3744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0" name="Ellipse 139"/>
          <p:cNvSpPr/>
          <p:nvPr/>
        </p:nvSpPr>
        <p:spPr bwMode="auto">
          <a:xfrm>
            <a:off x="1933527" y="2982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1" name="Ellipse 140"/>
          <p:cNvSpPr/>
          <p:nvPr/>
        </p:nvSpPr>
        <p:spPr bwMode="auto">
          <a:xfrm>
            <a:off x="2166889" y="3496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2" name="Ellipse 141"/>
          <p:cNvSpPr/>
          <p:nvPr/>
        </p:nvSpPr>
        <p:spPr bwMode="auto">
          <a:xfrm>
            <a:off x="1976389" y="31539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3" name="Ellipse 142"/>
          <p:cNvSpPr/>
          <p:nvPr/>
        </p:nvSpPr>
        <p:spPr bwMode="auto">
          <a:xfrm>
            <a:off x="2119264" y="293959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4" name="Ellipse 143"/>
          <p:cNvSpPr/>
          <p:nvPr/>
        </p:nvSpPr>
        <p:spPr bwMode="auto">
          <a:xfrm>
            <a:off x="2243089" y="3539671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5" name="Ellipse 144"/>
          <p:cNvSpPr/>
          <p:nvPr/>
        </p:nvSpPr>
        <p:spPr bwMode="auto">
          <a:xfrm>
            <a:off x="2300239" y="372064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6" name="Ellipse 145"/>
          <p:cNvSpPr/>
          <p:nvPr/>
        </p:nvSpPr>
        <p:spPr bwMode="auto">
          <a:xfrm>
            <a:off x="2281189" y="33205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7" name="Ellipse 146"/>
          <p:cNvSpPr/>
          <p:nvPr/>
        </p:nvSpPr>
        <p:spPr bwMode="auto">
          <a:xfrm>
            <a:off x="2176414" y="31729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8" name="Ellipse 147"/>
          <p:cNvSpPr/>
          <p:nvPr/>
        </p:nvSpPr>
        <p:spPr bwMode="auto">
          <a:xfrm>
            <a:off x="2047826" y="35444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9" name="Ellipse 148"/>
          <p:cNvSpPr/>
          <p:nvPr/>
        </p:nvSpPr>
        <p:spPr bwMode="auto">
          <a:xfrm>
            <a:off x="2262139" y="34301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0" name="Ellipse 149"/>
          <p:cNvSpPr/>
          <p:nvPr/>
        </p:nvSpPr>
        <p:spPr bwMode="auto">
          <a:xfrm>
            <a:off x="2262139" y="25824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1" name="Ellipse 150"/>
          <p:cNvSpPr/>
          <p:nvPr/>
        </p:nvSpPr>
        <p:spPr bwMode="auto">
          <a:xfrm>
            <a:off x="2185939" y="36634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2" name="Ellipse 151"/>
          <p:cNvSpPr/>
          <p:nvPr/>
        </p:nvSpPr>
        <p:spPr bwMode="auto">
          <a:xfrm>
            <a:off x="2568873" y="35132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3" name="Ellipse 152"/>
          <p:cNvSpPr/>
          <p:nvPr/>
        </p:nvSpPr>
        <p:spPr bwMode="auto">
          <a:xfrm>
            <a:off x="2630785" y="37323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4" name="Ellipse 153"/>
          <p:cNvSpPr/>
          <p:nvPr/>
        </p:nvSpPr>
        <p:spPr bwMode="auto">
          <a:xfrm>
            <a:off x="2659360" y="393712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5" name="Ellipse 154"/>
          <p:cNvSpPr/>
          <p:nvPr/>
        </p:nvSpPr>
        <p:spPr bwMode="auto">
          <a:xfrm>
            <a:off x="2811760" y="3770441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6" name="Ellipse 155"/>
          <p:cNvSpPr/>
          <p:nvPr/>
        </p:nvSpPr>
        <p:spPr bwMode="auto">
          <a:xfrm>
            <a:off x="2792710" y="39228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7" name="Ellipse 156"/>
          <p:cNvSpPr/>
          <p:nvPr/>
        </p:nvSpPr>
        <p:spPr bwMode="auto">
          <a:xfrm>
            <a:off x="2945110" y="4075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8" name="Ellipse 157"/>
          <p:cNvSpPr/>
          <p:nvPr/>
        </p:nvSpPr>
        <p:spPr bwMode="auto">
          <a:xfrm>
            <a:off x="2945110" y="38085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9" name="Ellipse 158"/>
          <p:cNvSpPr/>
          <p:nvPr/>
        </p:nvSpPr>
        <p:spPr bwMode="auto">
          <a:xfrm>
            <a:off x="2892722" y="39752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0" name="Ellipse 159"/>
          <p:cNvSpPr/>
          <p:nvPr/>
        </p:nvSpPr>
        <p:spPr bwMode="auto">
          <a:xfrm>
            <a:off x="2754610" y="40561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2649835" y="36275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2" name="Ellipse 161"/>
          <p:cNvSpPr/>
          <p:nvPr/>
        </p:nvSpPr>
        <p:spPr bwMode="auto">
          <a:xfrm>
            <a:off x="2511722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3" name="Ellipse 162"/>
          <p:cNvSpPr/>
          <p:nvPr/>
        </p:nvSpPr>
        <p:spPr bwMode="auto">
          <a:xfrm>
            <a:off x="2549823" y="39799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4" name="Ellipse 163"/>
          <p:cNvSpPr/>
          <p:nvPr/>
        </p:nvSpPr>
        <p:spPr bwMode="auto">
          <a:xfrm>
            <a:off x="2902247" y="41752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5" name="Ellipse 164"/>
          <p:cNvSpPr/>
          <p:nvPr/>
        </p:nvSpPr>
        <p:spPr bwMode="auto">
          <a:xfrm>
            <a:off x="3049885" y="40657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6" name="Ellipse 165"/>
          <p:cNvSpPr/>
          <p:nvPr/>
        </p:nvSpPr>
        <p:spPr bwMode="auto">
          <a:xfrm>
            <a:off x="3011785" y="42181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7" name="Ellipse 166"/>
          <p:cNvSpPr/>
          <p:nvPr/>
        </p:nvSpPr>
        <p:spPr bwMode="auto">
          <a:xfrm>
            <a:off x="2987972" y="38514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2754610" y="3546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2554585" y="37990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2592685" y="4080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2759373" y="418477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2" name="Ellipse 171"/>
          <p:cNvSpPr/>
          <p:nvPr/>
        </p:nvSpPr>
        <p:spPr bwMode="auto">
          <a:xfrm>
            <a:off x="3292914" y="4122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3" name="Ellipse 172"/>
          <p:cNvSpPr/>
          <p:nvPr/>
        </p:nvSpPr>
        <p:spPr bwMode="auto">
          <a:xfrm>
            <a:off x="3459602" y="4112775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4" name="Ellipse 173"/>
          <p:cNvSpPr/>
          <p:nvPr/>
        </p:nvSpPr>
        <p:spPr bwMode="auto">
          <a:xfrm>
            <a:off x="3569139" y="4255650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5" name="Ellipse 174"/>
          <p:cNvSpPr/>
          <p:nvPr/>
        </p:nvSpPr>
        <p:spPr bwMode="auto">
          <a:xfrm>
            <a:off x="3202426" y="4308038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6" name="Ellipse 175"/>
          <p:cNvSpPr/>
          <p:nvPr/>
        </p:nvSpPr>
        <p:spPr bwMode="auto">
          <a:xfrm>
            <a:off x="3650102" y="441281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7" name="Ellipse 176"/>
          <p:cNvSpPr/>
          <p:nvPr/>
        </p:nvSpPr>
        <p:spPr bwMode="auto">
          <a:xfrm>
            <a:off x="3331014" y="439852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8" name="Ellipse 177"/>
          <p:cNvSpPr/>
          <p:nvPr/>
        </p:nvSpPr>
        <p:spPr bwMode="auto">
          <a:xfrm>
            <a:off x="3216714" y="39365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3207189" y="41127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0" name="Ellipse 179"/>
          <p:cNvSpPr/>
          <p:nvPr/>
        </p:nvSpPr>
        <p:spPr bwMode="auto">
          <a:xfrm>
            <a:off x="3359589" y="42651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1" name="Ellipse 180"/>
          <p:cNvSpPr/>
          <p:nvPr/>
        </p:nvSpPr>
        <p:spPr bwMode="auto">
          <a:xfrm>
            <a:off x="3516752" y="4503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2" name="Ellipse 181"/>
          <p:cNvSpPr/>
          <p:nvPr/>
        </p:nvSpPr>
        <p:spPr bwMode="auto">
          <a:xfrm>
            <a:off x="3669152" y="447948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3" name="Ellipse 182"/>
          <p:cNvSpPr/>
          <p:nvPr/>
        </p:nvSpPr>
        <p:spPr bwMode="auto">
          <a:xfrm>
            <a:off x="3659627" y="40127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4" name="Ellipse 183"/>
          <p:cNvSpPr/>
          <p:nvPr/>
        </p:nvSpPr>
        <p:spPr bwMode="auto">
          <a:xfrm>
            <a:off x="3678676" y="41794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5" name="Ellipse 184"/>
          <p:cNvSpPr/>
          <p:nvPr/>
        </p:nvSpPr>
        <p:spPr bwMode="auto">
          <a:xfrm>
            <a:off x="3373877" y="39698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6" name="Ellipse 185"/>
          <p:cNvSpPr/>
          <p:nvPr/>
        </p:nvSpPr>
        <p:spPr bwMode="auto">
          <a:xfrm>
            <a:off x="3874788" y="40128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7" name="Ellipse 186"/>
          <p:cNvSpPr/>
          <p:nvPr/>
        </p:nvSpPr>
        <p:spPr bwMode="auto">
          <a:xfrm>
            <a:off x="4089100" y="43795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8" name="Ellipse 187"/>
          <p:cNvSpPr/>
          <p:nvPr/>
        </p:nvSpPr>
        <p:spPr bwMode="auto">
          <a:xfrm>
            <a:off x="4241500" y="42795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9" name="Ellipse 188"/>
          <p:cNvSpPr/>
          <p:nvPr/>
        </p:nvSpPr>
        <p:spPr bwMode="auto">
          <a:xfrm>
            <a:off x="4117676" y="46081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0" name="Ellipse 189"/>
          <p:cNvSpPr/>
          <p:nvPr/>
        </p:nvSpPr>
        <p:spPr bwMode="auto">
          <a:xfrm>
            <a:off x="3850975" y="45176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1" name="Ellipse 190"/>
          <p:cNvSpPr/>
          <p:nvPr/>
        </p:nvSpPr>
        <p:spPr bwMode="auto">
          <a:xfrm>
            <a:off x="4179588" y="45367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2" name="Ellipse 191"/>
          <p:cNvSpPr/>
          <p:nvPr/>
        </p:nvSpPr>
        <p:spPr bwMode="auto">
          <a:xfrm>
            <a:off x="4346276" y="44986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3" name="Ellipse 192"/>
          <p:cNvSpPr/>
          <p:nvPr/>
        </p:nvSpPr>
        <p:spPr bwMode="auto">
          <a:xfrm>
            <a:off x="4389138" y="4357687"/>
            <a:ext cx="45719" cy="52069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4" name="Ellipse 193"/>
          <p:cNvSpPr/>
          <p:nvPr/>
        </p:nvSpPr>
        <p:spPr bwMode="auto">
          <a:xfrm>
            <a:off x="4222451" y="461769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5" name="Ellipse 194"/>
          <p:cNvSpPr/>
          <p:nvPr/>
        </p:nvSpPr>
        <p:spPr bwMode="auto">
          <a:xfrm>
            <a:off x="4408188" y="464150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6" name="Ellipse 195"/>
          <p:cNvSpPr/>
          <p:nvPr/>
        </p:nvSpPr>
        <p:spPr bwMode="auto">
          <a:xfrm>
            <a:off x="3950988" y="455101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7" name="Ellipse 196"/>
          <p:cNvSpPr/>
          <p:nvPr/>
        </p:nvSpPr>
        <p:spPr bwMode="auto">
          <a:xfrm>
            <a:off x="4331988" y="46891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8" name="Ellipse 197"/>
          <p:cNvSpPr/>
          <p:nvPr/>
        </p:nvSpPr>
        <p:spPr bwMode="auto">
          <a:xfrm>
            <a:off x="4255788" y="44033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9" name="Ellipse 198"/>
          <p:cNvSpPr/>
          <p:nvPr/>
        </p:nvSpPr>
        <p:spPr bwMode="auto">
          <a:xfrm>
            <a:off x="4393900" y="414144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0" name="Ellipse 199"/>
          <p:cNvSpPr/>
          <p:nvPr/>
        </p:nvSpPr>
        <p:spPr bwMode="auto">
          <a:xfrm>
            <a:off x="4609108" y="48456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1" name="Ellipse 200"/>
          <p:cNvSpPr/>
          <p:nvPr/>
        </p:nvSpPr>
        <p:spPr bwMode="auto">
          <a:xfrm>
            <a:off x="4737696" y="49075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2" name="Ellipse 201"/>
          <p:cNvSpPr/>
          <p:nvPr/>
        </p:nvSpPr>
        <p:spPr bwMode="auto">
          <a:xfrm>
            <a:off x="4890096" y="50647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3" name="Ellipse 202"/>
          <p:cNvSpPr/>
          <p:nvPr/>
        </p:nvSpPr>
        <p:spPr bwMode="auto">
          <a:xfrm>
            <a:off x="4751983" y="43741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4" name="Ellipse 203"/>
          <p:cNvSpPr/>
          <p:nvPr/>
        </p:nvSpPr>
        <p:spPr bwMode="auto">
          <a:xfrm>
            <a:off x="4623396" y="448368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5" name="Ellipse 204"/>
          <p:cNvSpPr/>
          <p:nvPr/>
        </p:nvSpPr>
        <p:spPr bwMode="auto">
          <a:xfrm>
            <a:off x="4813896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6" name="Ellipse 205"/>
          <p:cNvSpPr/>
          <p:nvPr/>
        </p:nvSpPr>
        <p:spPr bwMode="auto">
          <a:xfrm>
            <a:off x="4947246" y="43503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5023446" y="48170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8" name="Ellipse 207"/>
          <p:cNvSpPr/>
          <p:nvPr/>
        </p:nvSpPr>
        <p:spPr bwMode="auto">
          <a:xfrm>
            <a:off x="4994871" y="450273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5371485" y="46731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0" name="Ellipse 209"/>
          <p:cNvSpPr/>
          <p:nvPr/>
        </p:nvSpPr>
        <p:spPr bwMode="auto">
          <a:xfrm>
            <a:off x="5638185" y="465414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1" name="Ellipse 210"/>
          <p:cNvSpPr/>
          <p:nvPr/>
        </p:nvSpPr>
        <p:spPr bwMode="auto">
          <a:xfrm>
            <a:off x="5561985" y="48303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2" name="Ellipse 211"/>
          <p:cNvSpPr/>
          <p:nvPr/>
        </p:nvSpPr>
        <p:spPr bwMode="auto">
          <a:xfrm>
            <a:off x="5409585" y="47922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3" name="Ellipse 212"/>
          <p:cNvSpPr/>
          <p:nvPr/>
        </p:nvSpPr>
        <p:spPr bwMode="auto">
          <a:xfrm>
            <a:off x="5676285" y="49779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4" name="Ellipse 213"/>
          <p:cNvSpPr/>
          <p:nvPr/>
        </p:nvSpPr>
        <p:spPr bwMode="auto">
          <a:xfrm>
            <a:off x="5600085" y="507800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5" name="Ellipse 214"/>
          <p:cNvSpPr/>
          <p:nvPr/>
        </p:nvSpPr>
        <p:spPr bwMode="auto">
          <a:xfrm>
            <a:off x="5448582" y="46559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6" name="Ellipse 215"/>
          <p:cNvSpPr/>
          <p:nvPr/>
        </p:nvSpPr>
        <p:spPr bwMode="auto">
          <a:xfrm>
            <a:off x="5372382" y="495597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7" name="Ellipse 216"/>
          <p:cNvSpPr/>
          <p:nvPr/>
        </p:nvSpPr>
        <p:spPr bwMode="auto">
          <a:xfrm>
            <a:off x="5353332" y="51464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8" name="Ellipse 217"/>
          <p:cNvSpPr/>
          <p:nvPr/>
        </p:nvSpPr>
        <p:spPr bwMode="auto">
          <a:xfrm>
            <a:off x="5358095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9" name="Ellipse 218"/>
          <p:cNvSpPr/>
          <p:nvPr/>
        </p:nvSpPr>
        <p:spPr bwMode="auto">
          <a:xfrm>
            <a:off x="5462870" y="50988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0" name="Ellipse 219"/>
          <p:cNvSpPr/>
          <p:nvPr/>
        </p:nvSpPr>
        <p:spPr bwMode="auto">
          <a:xfrm>
            <a:off x="5505732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1" name="Ellipse 220"/>
          <p:cNvSpPr/>
          <p:nvPr/>
        </p:nvSpPr>
        <p:spPr bwMode="auto">
          <a:xfrm>
            <a:off x="5420007" y="54893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2" name="Ellipse 221"/>
          <p:cNvSpPr/>
          <p:nvPr/>
        </p:nvSpPr>
        <p:spPr bwMode="auto">
          <a:xfrm>
            <a:off x="5558120" y="56417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3" name="Ellipse 222"/>
          <p:cNvSpPr/>
          <p:nvPr/>
        </p:nvSpPr>
        <p:spPr bwMode="auto">
          <a:xfrm>
            <a:off x="5658132" y="54512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62895" y="52512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5" name="Ellipse 224"/>
          <p:cNvSpPr/>
          <p:nvPr/>
        </p:nvSpPr>
        <p:spPr bwMode="auto">
          <a:xfrm>
            <a:off x="5929783" y="53691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6" name="Ellipse 225"/>
          <p:cNvSpPr/>
          <p:nvPr/>
        </p:nvSpPr>
        <p:spPr bwMode="auto">
          <a:xfrm>
            <a:off x="6134571" y="55215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7" name="Ellipse 226"/>
          <p:cNvSpPr/>
          <p:nvPr/>
        </p:nvSpPr>
        <p:spPr bwMode="auto">
          <a:xfrm>
            <a:off x="5901208" y="5769181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8" name="Ellipse 227"/>
          <p:cNvSpPr/>
          <p:nvPr/>
        </p:nvSpPr>
        <p:spPr bwMode="auto">
          <a:xfrm>
            <a:off x="5362857" y="580846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9" name="Ellipse 228"/>
          <p:cNvSpPr/>
          <p:nvPr/>
        </p:nvSpPr>
        <p:spPr bwMode="auto">
          <a:xfrm>
            <a:off x="5553356" y="435589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0" name="Ellipse 229"/>
          <p:cNvSpPr/>
          <p:nvPr/>
        </p:nvSpPr>
        <p:spPr bwMode="auto">
          <a:xfrm>
            <a:off x="5061546" y="417412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1" name="Ellipse 230"/>
          <p:cNvSpPr/>
          <p:nvPr/>
        </p:nvSpPr>
        <p:spPr bwMode="auto">
          <a:xfrm>
            <a:off x="4828184" y="39550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2" name="Ellipse 231"/>
          <p:cNvSpPr/>
          <p:nvPr/>
        </p:nvSpPr>
        <p:spPr bwMode="auto">
          <a:xfrm>
            <a:off x="4704359" y="3759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3" name="Ellipse 232"/>
          <p:cNvSpPr/>
          <p:nvPr/>
        </p:nvSpPr>
        <p:spPr bwMode="auto">
          <a:xfrm>
            <a:off x="4790084" y="4521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4" name="Ellipse 233"/>
          <p:cNvSpPr/>
          <p:nvPr/>
        </p:nvSpPr>
        <p:spPr bwMode="auto">
          <a:xfrm>
            <a:off x="4966296" y="4640847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5" name="Ellipse 234"/>
          <p:cNvSpPr/>
          <p:nvPr/>
        </p:nvSpPr>
        <p:spPr bwMode="auto">
          <a:xfrm>
            <a:off x="5109171" y="46932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6" name="Ellipse 235"/>
          <p:cNvSpPr/>
          <p:nvPr/>
        </p:nvSpPr>
        <p:spPr bwMode="auto">
          <a:xfrm>
            <a:off x="5090121" y="49980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7" name="Ellipse 236"/>
          <p:cNvSpPr/>
          <p:nvPr/>
        </p:nvSpPr>
        <p:spPr bwMode="auto">
          <a:xfrm>
            <a:off x="4680546" y="43693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8" name="Ellipse 237"/>
          <p:cNvSpPr/>
          <p:nvPr/>
        </p:nvSpPr>
        <p:spPr bwMode="auto">
          <a:xfrm>
            <a:off x="4875809" y="44551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9" name="Ellipse 238"/>
          <p:cNvSpPr/>
          <p:nvPr/>
        </p:nvSpPr>
        <p:spPr bwMode="auto">
          <a:xfrm>
            <a:off x="4675784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0" name="Ellipse 239"/>
          <p:cNvSpPr/>
          <p:nvPr/>
        </p:nvSpPr>
        <p:spPr bwMode="auto">
          <a:xfrm>
            <a:off x="5415243" y="42273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1" name="Ellipse 240"/>
          <p:cNvSpPr/>
          <p:nvPr/>
        </p:nvSpPr>
        <p:spPr bwMode="auto">
          <a:xfrm>
            <a:off x="3979798" y="361997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2" name="Ellipse 241"/>
          <p:cNvSpPr/>
          <p:nvPr/>
        </p:nvSpPr>
        <p:spPr bwMode="auto">
          <a:xfrm>
            <a:off x="4136961" y="38628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3" name="Ellipse 242"/>
          <p:cNvSpPr/>
          <p:nvPr/>
        </p:nvSpPr>
        <p:spPr bwMode="auto">
          <a:xfrm>
            <a:off x="4341749" y="3791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4" name="Ellipse 243"/>
          <p:cNvSpPr/>
          <p:nvPr/>
        </p:nvSpPr>
        <p:spPr bwMode="auto">
          <a:xfrm>
            <a:off x="3998849" y="486298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5" name="Ellipse 244"/>
          <p:cNvSpPr/>
          <p:nvPr/>
        </p:nvSpPr>
        <p:spPr bwMode="auto">
          <a:xfrm>
            <a:off x="4203636" y="47772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6" name="Ellipse 245"/>
          <p:cNvSpPr/>
          <p:nvPr/>
        </p:nvSpPr>
        <p:spPr bwMode="auto">
          <a:xfrm>
            <a:off x="4356036" y="4934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7" name="Ellipse 246"/>
          <p:cNvSpPr/>
          <p:nvPr/>
        </p:nvSpPr>
        <p:spPr bwMode="auto">
          <a:xfrm>
            <a:off x="4055999" y="42581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8" name="Ellipse 247"/>
          <p:cNvSpPr/>
          <p:nvPr/>
        </p:nvSpPr>
        <p:spPr bwMode="auto">
          <a:xfrm>
            <a:off x="4742459" y="46075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0" name="Ellipse 249"/>
          <p:cNvSpPr/>
          <p:nvPr/>
        </p:nvSpPr>
        <p:spPr bwMode="auto">
          <a:xfrm>
            <a:off x="4904384" y="48027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1" name="Ellipse 250"/>
          <p:cNvSpPr/>
          <p:nvPr/>
        </p:nvSpPr>
        <p:spPr bwMode="auto">
          <a:xfrm>
            <a:off x="3440552" y="36698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2" name="Ellipse 251"/>
          <p:cNvSpPr/>
          <p:nvPr/>
        </p:nvSpPr>
        <p:spPr bwMode="auto">
          <a:xfrm>
            <a:off x="3245289" y="36841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3" name="Ellipse 252"/>
          <p:cNvSpPr/>
          <p:nvPr/>
        </p:nvSpPr>
        <p:spPr bwMode="auto">
          <a:xfrm>
            <a:off x="3578665" y="3779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4" name="Ellipse 253"/>
          <p:cNvSpPr/>
          <p:nvPr/>
        </p:nvSpPr>
        <p:spPr bwMode="auto">
          <a:xfrm>
            <a:off x="3278627" y="3398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5" name="Ellipse 254"/>
          <p:cNvSpPr/>
          <p:nvPr/>
        </p:nvSpPr>
        <p:spPr bwMode="auto">
          <a:xfrm>
            <a:off x="2649836" y="28989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6" name="Ellipse 255"/>
          <p:cNvSpPr/>
          <p:nvPr/>
        </p:nvSpPr>
        <p:spPr bwMode="auto">
          <a:xfrm>
            <a:off x="2668886" y="3313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7" name="Ellipse 256"/>
          <p:cNvSpPr/>
          <p:nvPr/>
        </p:nvSpPr>
        <p:spPr bwMode="auto">
          <a:xfrm>
            <a:off x="2921298" y="32227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8" name="Ellipse 257"/>
          <p:cNvSpPr/>
          <p:nvPr/>
        </p:nvSpPr>
        <p:spPr bwMode="auto">
          <a:xfrm>
            <a:off x="2921298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9" name="Ellipse 258"/>
          <p:cNvSpPr/>
          <p:nvPr/>
        </p:nvSpPr>
        <p:spPr bwMode="auto">
          <a:xfrm>
            <a:off x="2816524" y="2332166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0" name="Ellipse 259"/>
          <p:cNvSpPr/>
          <p:nvPr/>
        </p:nvSpPr>
        <p:spPr bwMode="auto">
          <a:xfrm>
            <a:off x="2104976" y="22537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1" name="Ellipse 260"/>
          <p:cNvSpPr/>
          <p:nvPr/>
        </p:nvSpPr>
        <p:spPr bwMode="auto">
          <a:xfrm>
            <a:off x="1947814" y="27395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2" name="Ellipse 261"/>
          <p:cNvSpPr/>
          <p:nvPr/>
        </p:nvSpPr>
        <p:spPr bwMode="auto">
          <a:xfrm>
            <a:off x="1928763" y="35634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3" name="Ellipse 262"/>
          <p:cNvSpPr/>
          <p:nvPr/>
        </p:nvSpPr>
        <p:spPr bwMode="auto">
          <a:xfrm>
            <a:off x="1990676" y="40587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4" name="Ellipse 263"/>
          <p:cNvSpPr/>
          <p:nvPr/>
        </p:nvSpPr>
        <p:spPr bwMode="auto">
          <a:xfrm>
            <a:off x="2362152" y="36158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5" name="Ellipse 264"/>
          <p:cNvSpPr/>
          <p:nvPr/>
        </p:nvSpPr>
        <p:spPr bwMode="auto">
          <a:xfrm>
            <a:off x="1100135" y="24934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6" name="Ellipse 265"/>
          <p:cNvSpPr/>
          <p:nvPr/>
        </p:nvSpPr>
        <p:spPr bwMode="auto">
          <a:xfrm>
            <a:off x="1200148" y="224578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7" name="Ellipse 266"/>
          <p:cNvSpPr/>
          <p:nvPr/>
        </p:nvSpPr>
        <p:spPr bwMode="auto">
          <a:xfrm>
            <a:off x="1433510" y="146949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8" name="Ellipse 267"/>
          <p:cNvSpPr/>
          <p:nvPr/>
        </p:nvSpPr>
        <p:spPr bwMode="auto">
          <a:xfrm>
            <a:off x="1680502" y="376662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9" name="Ellipse 268"/>
          <p:cNvSpPr/>
          <p:nvPr/>
        </p:nvSpPr>
        <p:spPr bwMode="auto">
          <a:xfrm>
            <a:off x="1319210" y="274584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0" name="Ellipse 269"/>
          <p:cNvSpPr/>
          <p:nvPr/>
        </p:nvSpPr>
        <p:spPr bwMode="auto">
          <a:xfrm>
            <a:off x="3288151" y="46033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1" name="Ellipse 270"/>
          <p:cNvSpPr/>
          <p:nvPr/>
        </p:nvSpPr>
        <p:spPr bwMode="auto">
          <a:xfrm>
            <a:off x="3554851" y="39937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2" name="Ellipse 271"/>
          <p:cNvSpPr/>
          <p:nvPr/>
        </p:nvSpPr>
        <p:spPr bwMode="auto">
          <a:xfrm>
            <a:off x="3550089" y="41556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3" name="Ellipse 272"/>
          <p:cNvSpPr/>
          <p:nvPr/>
        </p:nvSpPr>
        <p:spPr bwMode="auto">
          <a:xfrm>
            <a:off x="4065524" y="40104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4" name="Ellipse 273"/>
          <p:cNvSpPr/>
          <p:nvPr/>
        </p:nvSpPr>
        <p:spPr bwMode="auto">
          <a:xfrm>
            <a:off x="4260786" y="408193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5" name="Ellipse 274"/>
          <p:cNvSpPr/>
          <p:nvPr/>
        </p:nvSpPr>
        <p:spPr bwMode="auto">
          <a:xfrm>
            <a:off x="4265549" y="416766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6" name="Ellipse 275"/>
          <p:cNvSpPr/>
          <p:nvPr/>
        </p:nvSpPr>
        <p:spPr bwMode="auto">
          <a:xfrm>
            <a:off x="3875023" y="39152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7" name="Ellipse 276"/>
          <p:cNvSpPr/>
          <p:nvPr/>
        </p:nvSpPr>
        <p:spPr bwMode="auto">
          <a:xfrm>
            <a:off x="2428827" y="3906384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8" name="Ellipse 277"/>
          <p:cNvSpPr/>
          <p:nvPr/>
        </p:nvSpPr>
        <p:spPr bwMode="auto">
          <a:xfrm>
            <a:off x="2395490" y="3777796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9" name="Ellipse 278"/>
          <p:cNvSpPr/>
          <p:nvPr/>
        </p:nvSpPr>
        <p:spPr bwMode="auto">
          <a:xfrm>
            <a:off x="2452640" y="3568247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0" name="Ellipse 279"/>
          <p:cNvSpPr/>
          <p:nvPr/>
        </p:nvSpPr>
        <p:spPr bwMode="auto">
          <a:xfrm>
            <a:off x="2414540" y="3425372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1" name="Ellipse 280"/>
          <p:cNvSpPr/>
          <p:nvPr/>
        </p:nvSpPr>
        <p:spPr bwMode="auto">
          <a:xfrm>
            <a:off x="3111938" y="39603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2" name="Ellipse 281"/>
          <p:cNvSpPr/>
          <p:nvPr/>
        </p:nvSpPr>
        <p:spPr bwMode="auto">
          <a:xfrm>
            <a:off x="3102413" y="4265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3" name="Ellipse 282"/>
          <p:cNvSpPr/>
          <p:nvPr/>
        </p:nvSpPr>
        <p:spPr bwMode="auto">
          <a:xfrm>
            <a:off x="3135751" y="38079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4" name="Ellipse 283"/>
          <p:cNvSpPr/>
          <p:nvPr/>
        </p:nvSpPr>
        <p:spPr bwMode="auto">
          <a:xfrm>
            <a:off x="3140513" y="4160398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5" name="Ellipse 284"/>
          <p:cNvSpPr/>
          <p:nvPr/>
        </p:nvSpPr>
        <p:spPr bwMode="auto">
          <a:xfrm>
            <a:off x="3078601" y="3503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6" name="Ellipse 285"/>
          <p:cNvSpPr/>
          <p:nvPr/>
        </p:nvSpPr>
        <p:spPr bwMode="auto">
          <a:xfrm>
            <a:off x="3746201" y="45557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9" name="Ellipse 288"/>
          <p:cNvSpPr/>
          <p:nvPr/>
        </p:nvSpPr>
        <p:spPr bwMode="auto">
          <a:xfrm>
            <a:off x="3798588" y="412239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0" name="Ellipse 289"/>
          <p:cNvSpPr/>
          <p:nvPr/>
        </p:nvSpPr>
        <p:spPr bwMode="auto">
          <a:xfrm>
            <a:off x="3746201" y="42890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1" name="Ellipse 290"/>
          <p:cNvSpPr/>
          <p:nvPr/>
        </p:nvSpPr>
        <p:spPr bwMode="auto">
          <a:xfrm>
            <a:off x="3746201" y="36413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2" name="Ellipse 291"/>
          <p:cNvSpPr/>
          <p:nvPr/>
        </p:nvSpPr>
        <p:spPr bwMode="auto">
          <a:xfrm>
            <a:off x="4520790" y="4402721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3" name="Ellipse 292"/>
          <p:cNvSpPr/>
          <p:nvPr/>
        </p:nvSpPr>
        <p:spPr bwMode="auto">
          <a:xfrm>
            <a:off x="4535077" y="4717046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4" name="Ellipse 293"/>
          <p:cNvSpPr/>
          <p:nvPr/>
        </p:nvSpPr>
        <p:spPr bwMode="auto">
          <a:xfrm>
            <a:off x="4563653" y="4969459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5" name="Ellipse 294"/>
          <p:cNvSpPr/>
          <p:nvPr/>
        </p:nvSpPr>
        <p:spPr bwMode="auto">
          <a:xfrm>
            <a:off x="4511265" y="3893134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6" name="Ellipse 295"/>
          <p:cNvSpPr/>
          <p:nvPr/>
        </p:nvSpPr>
        <p:spPr bwMode="auto">
          <a:xfrm>
            <a:off x="5213945" y="5078997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7" name="Ellipse 296"/>
          <p:cNvSpPr/>
          <p:nvPr/>
        </p:nvSpPr>
        <p:spPr bwMode="auto">
          <a:xfrm>
            <a:off x="5242521" y="4802772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8" name="Ellipse 297"/>
          <p:cNvSpPr/>
          <p:nvPr/>
        </p:nvSpPr>
        <p:spPr bwMode="auto">
          <a:xfrm>
            <a:off x="5247283" y="4255085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9" name="Ellipse 298"/>
          <p:cNvSpPr/>
          <p:nvPr/>
        </p:nvSpPr>
        <p:spPr bwMode="auto">
          <a:xfrm>
            <a:off x="5185371" y="4436059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0" name="Ellipse 299"/>
          <p:cNvSpPr/>
          <p:nvPr/>
        </p:nvSpPr>
        <p:spPr bwMode="auto">
          <a:xfrm>
            <a:off x="1462086" y="549380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1" name="Ellipse 300"/>
          <p:cNvSpPr/>
          <p:nvPr/>
        </p:nvSpPr>
        <p:spPr bwMode="auto">
          <a:xfrm>
            <a:off x="1495423" y="519376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2" name="Ellipse 301"/>
          <p:cNvSpPr/>
          <p:nvPr/>
        </p:nvSpPr>
        <p:spPr bwMode="auto">
          <a:xfrm>
            <a:off x="2038301" y="57494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3" name="Ellipse 302"/>
          <p:cNvSpPr/>
          <p:nvPr/>
        </p:nvSpPr>
        <p:spPr bwMode="auto">
          <a:xfrm>
            <a:off x="2497435" y="558495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4" name="Ellipse 303"/>
          <p:cNvSpPr/>
          <p:nvPr/>
        </p:nvSpPr>
        <p:spPr bwMode="auto">
          <a:xfrm>
            <a:off x="3087985" y="5451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5" name="Ellipse 304"/>
          <p:cNvSpPr/>
          <p:nvPr/>
        </p:nvSpPr>
        <p:spPr bwMode="auto">
          <a:xfrm>
            <a:off x="2692697" y="52658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6" name="Ellipse 305"/>
          <p:cNvSpPr/>
          <p:nvPr/>
        </p:nvSpPr>
        <p:spPr bwMode="auto">
          <a:xfrm>
            <a:off x="2773660" y="4842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7" name="Ellipse 306"/>
          <p:cNvSpPr/>
          <p:nvPr/>
        </p:nvSpPr>
        <p:spPr bwMode="auto">
          <a:xfrm>
            <a:off x="3450076" y="54891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8" name="Ellipse 307"/>
          <p:cNvSpPr/>
          <p:nvPr/>
        </p:nvSpPr>
        <p:spPr bwMode="auto">
          <a:xfrm>
            <a:off x="2252613" y="497794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9" name="Ellipse 308"/>
          <p:cNvSpPr/>
          <p:nvPr/>
        </p:nvSpPr>
        <p:spPr bwMode="auto">
          <a:xfrm>
            <a:off x="1843038" y="4782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0" name="Ellipse 309"/>
          <p:cNvSpPr/>
          <p:nvPr/>
        </p:nvSpPr>
        <p:spPr bwMode="auto">
          <a:xfrm>
            <a:off x="2109739" y="5297035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1" name="Ellipse 310"/>
          <p:cNvSpPr/>
          <p:nvPr/>
        </p:nvSpPr>
        <p:spPr bwMode="auto">
          <a:xfrm>
            <a:off x="3273864" y="51176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2" name="Ellipse 311"/>
          <p:cNvSpPr/>
          <p:nvPr/>
        </p:nvSpPr>
        <p:spPr bwMode="auto">
          <a:xfrm>
            <a:off x="3965510" y="2457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3" name="Ellipse 312"/>
          <p:cNvSpPr/>
          <p:nvPr/>
        </p:nvSpPr>
        <p:spPr bwMode="auto">
          <a:xfrm>
            <a:off x="4084573" y="206263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4" name="Ellipse 313"/>
          <p:cNvSpPr/>
          <p:nvPr/>
        </p:nvSpPr>
        <p:spPr bwMode="auto">
          <a:xfrm>
            <a:off x="4623397" y="16404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5" name="Ellipse 314"/>
          <p:cNvSpPr/>
          <p:nvPr/>
        </p:nvSpPr>
        <p:spPr bwMode="auto">
          <a:xfrm>
            <a:off x="4909147" y="11737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6" name="Ellipse 315"/>
          <p:cNvSpPr/>
          <p:nvPr/>
        </p:nvSpPr>
        <p:spPr bwMode="auto">
          <a:xfrm>
            <a:off x="5481918" y="146029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7" name="Ellipse 316"/>
          <p:cNvSpPr/>
          <p:nvPr/>
        </p:nvSpPr>
        <p:spPr bwMode="auto">
          <a:xfrm>
            <a:off x="5853393" y="175080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8" name="Ellipse 317"/>
          <p:cNvSpPr/>
          <p:nvPr/>
        </p:nvSpPr>
        <p:spPr bwMode="auto">
          <a:xfrm>
            <a:off x="5896255" y="301287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9" name="Ellipse 318"/>
          <p:cNvSpPr/>
          <p:nvPr/>
        </p:nvSpPr>
        <p:spPr bwMode="auto">
          <a:xfrm>
            <a:off x="5824818" y="34843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0" name="Ellipse 319"/>
          <p:cNvSpPr/>
          <p:nvPr/>
        </p:nvSpPr>
        <p:spPr bwMode="auto">
          <a:xfrm>
            <a:off x="4470336" y="220551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1" name="Ellipse 320"/>
          <p:cNvSpPr/>
          <p:nvPr/>
        </p:nvSpPr>
        <p:spPr bwMode="auto">
          <a:xfrm>
            <a:off x="4513198" y="2648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2" name="Ellipse 321"/>
          <p:cNvSpPr/>
          <p:nvPr/>
        </p:nvSpPr>
        <p:spPr bwMode="auto">
          <a:xfrm>
            <a:off x="5353330" y="20508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3" name="Ellipse 322"/>
          <p:cNvSpPr/>
          <p:nvPr/>
        </p:nvSpPr>
        <p:spPr bwMode="auto">
          <a:xfrm>
            <a:off x="5453343" y="23794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4" name="Ellipse 323"/>
          <p:cNvSpPr/>
          <p:nvPr/>
        </p:nvSpPr>
        <p:spPr bwMode="auto">
          <a:xfrm>
            <a:off x="5729568" y="22461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5" name="Ellipse 324"/>
          <p:cNvSpPr/>
          <p:nvPr/>
        </p:nvSpPr>
        <p:spPr bwMode="auto">
          <a:xfrm>
            <a:off x="4847234" y="20548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6" name="Ellipse 325"/>
          <p:cNvSpPr/>
          <p:nvPr/>
        </p:nvSpPr>
        <p:spPr bwMode="auto">
          <a:xfrm>
            <a:off x="5032972" y="23929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7" name="Ellipse 326"/>
          <p:cNvSpPr/>
          <p:nvPr/>
        </p:nvSpPr>
        <p:spPr bwMode="auto">
          <a:xfrm>
            <a:off x="5066309" y="15642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8" name="Ellipse 327"/>
          <p:cNvSpPr/>
          <p:nvPr/>
        </p:nvSpPr>
        <p:spPr bwMode="auto">
          <a:xfrm>
            <a:off x="4156010" y="288178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9" name="Ellipse 328"/>
          <p:cNvSpPr/>
          <p:nvPr/>
        </p:nvSpPr>
        <p:spPr bwMode="auto">
          <a:xfrm>
            <a:off x="4370322" y="3219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0" name="Ellipse 329"/>
          <p:cNvSpPr/>
          <p:nvPr/>
        </p:nvSpPr>
        <p:spPr bwMode="auto">
          <a:xfrm>
            <a:off x="3998848" y="315801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1" name="Ellipse 330"/>
          <p:cNvSpPr/>
          <p:nvPr/>
        </p:nvSpPr>
        <p:spPr bwMode="auto">
          <a:xfrm>
            <a:off x="4885334" y="26834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2" name="Ellipse 331"/>
          <p:cNvSpPr/>
          <p:nvPr/>
        </p:nvSpPr>
        <p:spPr bwMode="auto">
          <a:xfrm>
            <a:off x="4713884" y="34073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3" name="Ellipse 332"/>
          <p:cNvSpPr/>
          <p:nvPr/>
        </p:nvSpPr>
        <p:spPr bwMode="auto">
          <a:xfrm>
            <a:off x="5052021" y="3088272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4" name="Ellipse 333"/>
          <p:cNvSpPr/>
          <p:nvPr/>
        </p:nvSpPr>
        <p:spPr bwMode="auto">
          <a:xfrm>
            <a:off x="5491443" y="28890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5" name="Ellipse 334"/>
          <p:cNvSpPr/>
          <p:nvPr/>
        </p:nvSpPr>
        <p:spPr bwMode="auto">
          <a:xfrm>
            <a:off x="5381905" y="3493884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4" name="Text Box 4"/>
          <p:cNvSpPr txBox="1">
            <a:spLocks noChangeArrowheads="1"/>
          </p:cNvSpPr>
          <p:nvPr/>
        </p:nvSpPr>
        <p:spPr bwMode="auto">
          <a:xfrm>
            <a:off x="1797628" y="1026645"/>
            <a:ext cx="96368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50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45" name="Text Box 4"/>
          <p:cNvSpPr txBox="1">
            <a:spLocks noChangeArrowheads="1"/>
          </p:cNvSpPr>
          <p:nvPr/>
        </p:nvSpPr>
        <p:spPr bwMode="auto">
          <a:xfrm>
            <a:off x="5324565" y="4112369"/>
            <a:ext cx="96368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0,5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47" name="Text Box 4"/>
          <p:cNvSpPr txBox="1">
            <a:spLocks noChangeArrowheads="1"/>
          </p:cNvSpPr>
          <p:nvPr/>
        </p:nvSpPr>
        <p:spPr bwMode="auto">
          <a:xfrm>
            <a:off x="4493485" y="3644795"/>
            <a:ext cx="96368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49" name="Text Box 4"/>
          <p:cNvSpPr txBox="1">
            <a:spLocks noChangeArrowheads="1"/>
          </p:cNvSpPr>
          <p:nvPr/>
        </p:nvSpPr>
        <p:spPr bwMode="auto">
          <a:xfrm>
            <a:off x="3135654" y="2659791"/>
            <a:ext cx="96368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5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50" name="Text Box 4"/>
          <p:cNvSpPr txBox="1">
            <a:spLocks noChangeArrowheads="1"/>
          </p:cNvSpPr>
          <p:nvPr/>
        </p:nvSpPr>
        <p:spPr bwMode="auto">
          <a:xfrm>
            <a:off x="2581759" y="2172915"/>
            <a:ext cx="96368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51" name="Text Box 4"/>
          <p:cNvSpPr txBox="1">
            <a:spLocks noChangeArrowheads="1"/>
          </p:cNvSpPr>
          <p:nvPr/>
        </p:nvSpPr>
        <p:spPr bwMode="auto">
          <a:xfrm>
            <a:off x="2100416" y="1657244"/>
            <a:ext cx="96368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20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52" name="Text Box 4"/>
          <p:cNvSpPr txBox="1">
            <a:spLocks noChangeArrowheads="1"/>
          </p:cNvSpPr>
          <p:nvPr/>
        </p:nvSpPr>
        <p:spPr bwMode="auto">
          <a:xfrm>
            <a:off x="5881493" y="4857017"/>
            <a:ext cx="1209633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0,25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53" name="Text Box 4"/>
          <p:cNvSpPr txBox="1">
            <a:spLocks noChangeArrowheads="1"/>
          </p:cNvSpPr>
          <p:nvPr/>
        </p:nvSpPr>
        <p:spPr bwMode="auto">
          <a:xfrm>
            <a:off x="6250423" y="5207840"/>
            <a:ext cx="96368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0,1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54" name="Line 5"/>
          <p:cNvSpPr>
            <a:spLocks noChangeShapeType="1"/>
          </p:cNvSpPr>
          <p:nvPr/>
        </p:nvSpPr>
        <p:spPr bwMode="auto">
          <a:xfrm flipV="1">
            <a:off x="1533525" y="1275139"/>
            <a:ext cx="273675" cy="16313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55" name="Line 5"/>
          <p:cNvSpPr>
            <a:spLocks noChangeShapeType="1"/>
          </p:cNvSpPr>
          <p:nvPr/>
        </p:nvSpPr>
        <p:spPr bwMode="auto">
          <a:xfrm flipV="1">
            <a:off x="1682436" y="1926203"/>
            <a:ext cx="372462" cy="23443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6" name="Line 5"/>
          <p:cNvSpPr>
            <a:spLocks noChangeShapeType="1"/>
          </p:cNvSpPr>
          <p:nvPr/>
        </p:nvSpPr>
        <p:spPr bwMode="auto">
          <a:xfrm flipV="1">
            <a:off x="2438400" y="3005702"/>
            <a:ext cx="695998" cy="44869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7" name="Line 5"/>
          <p:cNvSpPr>
            <a:spLocks noChangeShapeType="1"/>
          </p:cNvSpPr>
          <p:nvPr/>
        </p:nvSpPr>
        <p:spPr bwMode="auto">
          <a:xfrm flipV="1">
            <a:off x="3543300" y="3628002"/>
            <a:ext cx="607098" cy="37249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8" name="Line 5"/>
          <p:cNvSpPr>
            <a:spLocks noChangeShapeType="1"/>
          </p:cNvSpPr>
          <p:nvPr/>
        </p:nvSpPr>
        <p:spPr bwMode="auto">
          <a:xfrm flipV="1">
            <a:off x="5606736" y="5177403"/>
            <a:ext cx="372462" cy="23443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9" name="Line 5"/>
          <p:cNvSpPr>
            <a:spLocks noChangeShapeType="1"/>
          </p:cNvSpPr>
          <p:nvPr/>
        </p:nvSpPr>
        <p:spPr bwMode="auto">
          <a:xfrm flipV="1">
            <a:off x="5911536" y="5494903"/>
            <a:ext cx="372462" cy="23443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0" name="Line 5"/>
          <p:cNvSpPr>
            <a:spLocks noChangeShapeType="1"/>
          </p:cNvSpPr>
          <p:nvPr/>
        </p:nvSpPr>
        <p:spPr bwMode="auto">
          <a:xfrm flipV="1">
            <a:off x="4097023" y="3915340"/>
            <a:ext cx="372462" cy="23443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1" name="Line 5"/>
          <p:cNvSpPr>
            <a:spLocks noChangeShapeType="1"/>
          </p:cNvSpPr>
          <p:nvPr/>
        </p:nvSpPr>
        <p:spPr bwMode="auto">
          <a:xfrm flipV="1">
            <a:off x="2025336" y="2527300"/>
            <a:ext cx="514664" cy="30643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2" name="Line 5"/>
          <p:cNvSpPr>
            <a:spLocks noChangeShapeType="1"/>
          </p:cNvSpPr>
          <p:nvPr/>
        </p:nvSpPr>
        <p:spPr bwMode="auto">
          <a:xfrm flipV="1">
            <a:off x="3066736" y="3397250"/>
            <a:ext cx="667064" cy="40803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3" name="Line 5"/>
          <p:cNvSpPr>
            <a:spLocks noChangeShapeType="1"/>
          </p:cNvSpPr>
          <p:nvPr/>
        </p:nvSpPr>
        <p:spPr bwMode="auto">
          <a:xfrm flipV="1">
            <a:off x="4997136" y="4415403"/>
            <a:ext cx="372462" cy="23443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6" name="Text Box 4"/>
          <p:cNvSpPr txBox="1">
            <a:spLocks noChangeArrowheads="1"/>
          </p:cNvSpPr>
          <p:nvPr/>
        </p:nvSpPr>
        <p:spPr bwMode="auto">
          <a:xfrm>
            <a:off x="4163223" y="3312567"/>
            <a:ext cx="96368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2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48" name="Text Box 4"/>
          <p:cNvSpPr txBox="1">
            <a:spLocks noChangeArrowheads="1"/>
          </p:cNvSpPr>
          <p:nvPr/>
        </p:nvSpPr>
        <p:spPr bwMode="auto">
          <a:xfrm>
            <a:off x="3718770" y="3020907"/>
            <a:ext cx="96368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3 M</a:t>
            </a:r>
            <a:r>
              <a:rPr lang="de-DE" baseline="-25000" dirty="0">
                <a:solidFill>
                  <a:srgbClr val="FFFFFF"/>
                </a:solidFill>
              </a:rPr>
              <a:t>ʘ</a:t>
            </a:r>
          </a:p>
        </p:txBody>
      </p:sp>
      <p:sp>
        <p:nvSpPr>
          <p:cNvPr id="337" name="Rechteck 336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345" grpId="0" animBg="1"/>
      <p:bldP spid="347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46" grpId="0" animBg="1"/>
      <p:bldP spid="3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3.1.3 Sterne und ihre Planeten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6873875" y="3810000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5" y="804863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8" y="4213225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8" y="1085850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5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2768600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8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0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95420" y="5372100"/>
            <a:ext cx="835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cap="small" dirty="0">
                <a:solidFill>
                  <a:srgbClr val="000000"/>
                </a:solidFill>
              </a:rPr>
              <a:t>Masse - Radius - Beziehung</a:t>
            </a:r>
          </a:p>
        </p:txBody>
      </p:sp>
      <p:sp>
        <p:nvSpPr>
          <p:cNvPr id="67" name="Rechteck 66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ihandform 82"/>
          <p:cNvSpPr/>
          <p:nvPr/>
        </p:nvSpPr>
        <p:spPr bwMode="auto">
          <a:xfrm>
            <a:off x="1043510" y="3140960"/>
            <a:ext cx="5904820" cy="1366656"/>
          </a:xfrm>
          <a:custGeom>
            <a:avLst/>
            <a:gdLst>
              <a:gd name="connsiteX0" fmla="*/ 0 w 5051833"/>
              <a:gd name="connsiteY0" fmla="*/ 1294646 h 1294646"/>
              <a:gd name="connsiteX1" fmla="*/ 2888055 w 5051833"/>
              <a:gd name="connsiteY1" fmla="*/ 588475 h 1294646"/>
              <a:gd name="connsiteX2" fmla="*/ 5051833 w 5051833"/>
              <a:gd name="connsiteY2" fmla="*/ 0 h 1294646"/>
              <a:gd name="connsiteX0" fmla="*/ 0 w 5051833"/>
              <a:gd name="connsiteY0" fmla="*/ 1294646 h 1294646"/>
              <a:gd name="connsiteX1" fmla="*/ 2955189 w 5051833"/>
              <a:gd name="connsiteY1" fmla="*/ 431050 h 1294646"/>
              <a:gd name="connsiteX2" fmla="*/ 5051833 w 5051833"/>
              <a:gd name="connsiteY2" fmla="*/ 0 h 1294646"/>
              <a:gd name="connsiteX0" fmla="*/ 0 w 5051833"/>
              <a:gd name="connsiteY0" fmla="*/ 1294646 h 1294646"/>
              <a:gd name="connsiteX1" fmla="*/ 2448340 w 5051833"/>
              <a:gd name="connsiteY1" fmla="*/ 576080 h 1294646"/>
              <a:gd name="connsiteX2" fmla="*/ 5051833 w 5051833"/>
              <a:gd name="connsiteY2" fmla="*/ 0 h 1294646"/>
              <a:gd name="connsiteX0" fmla="*/ 0 w 5051833"/>
              <a:gd name="connsiteY0" fmla="*/ 1294646 h 1294646"/>
              <a:gd name="connsiteX1" fmla="*/ 2448340 w 5051833"/>
              <a:gd name="connsiteY1" fmla="*/ 576080 h 1294646"/>
              <a:gd name="connsiteX2" fmla="*/ 5051833 w 5051833"/>
              <a:gd name="connsiteY2" fmla="*/ 0 h 1294646"/>
              <a:gd name="connsiteX0" fmla="*/ 0 w 5051833"/>
              <a:gd name="connsiteY0" fmla="*/ 1294646 h 1294646"/>
              <a:gd name="connsiteX1" fmla="*/ 2448340 w 5051833"/>
              <a:gd name="connsiteY1" fmla="*/ 576080 h 1294646"/>
              <a:gd name="connsiteX2" fmla="*/ 5051833 w 5051833"/>
              <a:gd name="connsiteY2" fmla="*/ 0 h 1294646"/>
              <a:gd name="connsiteX0" fmla="*/ 0 w 5051833"/>
              <a:gd name="connsiteY0" fmla="*/ 1294646 h 1294646"/>
              <a:gd name="connsiteX1" fmla="*/ 2448340 w 5051833"/>
              <a:gd name="connsiteY1" fmla="*/ 576080 h 1294646"/>
              <a:gd name="connsiteX2" fmla="*/ 5051833 w 5051833"/>
              <a:gd name="connsiteY2" fmla="*/ 0 h 129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1833" h="1294646">
                <a:moveTo>
                  <a:pt x="0" y="1294646"/>
                </a:moveTo>
                <a:cubicBezTo>
                  <a:pt x="839768" y="1013979"/>
                  <a:pt x="1632227" y="815602"/>
                  <a:pt x="2448340" y="576080"/>
                </a:cubicBezTo>
                <a:cubicBezTo>
                  <a:pt x="3290312" y="360306"/>
                  <a:pt x="4457191" y="90371"/>
                  <a:pt x="5051833" y="0"/>
                </a:cubicBezTo>
              </a:path>
            </a:pathLst>
          </a:custGeom>
          <a:solidFill>
            <a:srgbClr val="000000"/>
          </a:solidFill>
          <a:ln w="317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68720" y="1638676"/>
            <a:ext cx="2779" cy="431067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23488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30689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45091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2292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39440" y="3645030"/>
            <a:ext cx="360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51400" y="4365130"/>
            <a:ext cx="648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-1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179390" y="50852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-2</a:t>
            </a: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79390" y="29249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23410" y="2204830"/>
            <a:ext cx="57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480307" y="6078903"/>
            <a:ext cx="611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0,0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276539" y="6083780"/>
            <a:ext cx="697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-1,0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5712738" y="6083080"/>
            <a:ext cx="5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1,0</a:t>
            </a:r>
          </a:p>
        </p:txBody>
      </p:sp>
      <p:sp>
        <p:nvSpPr>
          <p:cNvPr id="61" name="Ellipse 60"/>
          <p:cNvSpPr/>
          <p:nvPr/>
        </p:nvSpPr>
        <p:spPr bwMode="auto">
          <a:xfrm rot="1281037">
            <a:off x="3798564" y="3663319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grpSp>
        <p:nvGrpSpPr>
          <p:cNvPr id="134" name="Gruppieren 133"/>
          <p:cNvGrpSpPr/>
          <p:nvPr/>
        </p:nvGrpSpPr>
        <p:grpSpPr>
          <a:xfrm>
            <a:off x="1051488" y="3703747"/>
            <a:ext cx="2718369" cy="806122"/>
            <a:chOff x="1051488" y="3703747"/>
            <a:chExt cx="2718369" cy="806122"/>
          </a:xfrm>
          <a:solidFill>
            <a:schemeClr val="bg1"/>
          </a:solidFill>
        </p:grpSpPr>
        <p:sp>
          <p:nvSpPr>
            <p:cNvPr id="66" name="Ellipse 65"/>
            <p:cNvSpPr/>
            <p:nvPr/>
          </p:nvSpPr>
          <p:spPr bwMode="auto">
            <a:xfrm rot="1281037">
              <a:off x="1051488" y="4455869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7" name="Ellipse 66"/>
            <p:cNvSpPr/>
            <p:nvPr/>
          </p:nvSpPr>
          <p:spPr bwMode="auto">
            <a:xfrm rot="1281037">
              <a:off x="2635707" y="394104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2" name="Ellipse 71"/>
            <p:cNvSpPr/>
            <p:nvPr/>
          </p:nvSpPr>
          <p:spPr bwMode="auto">
            <a:xfrm rot="1281037">
              <a:off x="2059627" y="3941046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1" name="Ellipse 90"/>
            <p:cNvSpPr/>
            <p:nvPr/>
          </p:nvSpPr>
          <p:spPr bwMode="auto">
            <a:xfrm rot="1281037">
              <a:off x="2131637" y="401305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 bwMode="auto">
            <a:xfrm rot="1281037">
              <a:off x="2160871" y="4212328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 bwMode="auto">
            <a:xfrm rot="1281037">
              <a:off x="2343299" y="4213975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 bwMode="auto">
            <a:xfrm rot="1281037">
              <a:off x="2869525" y="4106998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 bwMode="auto">
            <a:xfrm rot="1281037">
              <a:off x="3038601" y="401432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 bwMode="auto">
            <a:xfrm rot="1281037">
              <a:off x="3272144" y="3781593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 bwMode="auto">
            <a:xfrm rot="1281037">
              <a:off x="3369943" y="392513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 bwMode="auto">
            <a:xfrm rot="1281037">
              <a:off x="3622356" y="3847209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 bwMode="auto">
            <a:xfrm rot="1281037">
              <a:off x="3657375" y="370374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 bwMode="auto">
            <a:xfrm rot="1281037">
              <a:off x="3237214" y="3829503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 bwMode="auto">
            <a:xfrm rot="1281037">
              <a:off x="3323670" y="4026929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 bwMode="auto">
            <a:xfrm rot="1281037">
              <a:off x="3715857" y="386903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 bwMode="auto">
            <a:xfrm rot="1281037">
              <a:off x="3323670" y="4026929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Gruppieren 132"/>
          <p:cNvGrpSpPr/>
          <p:nvPr/>
        </p:nvGrpSpPr>
        <p:grpSpPr>
          <a:xfrm>
            <a:off x="3922796" y="3292957"/>
            <a:ext cx="2655451" cy="544242"/>
            <a:chOff x="3922796" y="3292957"/>
            <a:chExt cx="2655451" cy="544242"/>
          </a:xfrm>
          <a:solidFill>
            <a:schemeClr val="bg1"/>
          </a:solidFill>
        </p:grpSpPr>
        <p:sp>
          <p:nvSpPr>
            <p:cNvPr id="95" name="Ellipse 94"/>
            <p:cNvSpPr/>
            <p:nvPr/>
          </p:nvSpPr>
          <p:spPr bwMode="auto">
            <a:xfrm rot="1281037">
              <a:off x="4507967" y="365300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 bwMode="auto">
            <a:xfrm rot="1281037">
              <a:off x="5084047" y="3364968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 bwMode="auto">
            <a:xfrm rot="1281037">
              <a:off x="3931888" y="365300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 bwMode="auto">
            <a:xfrm rot="1281037">
              <a:off x="3922796" y="3783199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 bwMode="auto">
            <a:xfrm rot="1281037">
              <a:off x="4075908" y="3580995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 bwMode="auto">
            <a:xfrm rot="1281037">
              <a:off x="4796008" y="343697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 bwMode="auto">
            <a:xfrm rot="1281037">
              <a:off x="4651987" y="3580998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 bwMode="auto">
            <a:xfrm rot="1281037">
              <a:off x="4796008" y="358099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 bwMode="auto">
            <a:xfrm rot="1281037">
              <a:off x="4651988" y="350898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 bwMode="auto">
            <a:xfrm rot="1281037">
              <a:off x="4940027" y="350898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 bwMode="auto">
            <a:xfrm rot="1281037">
              <a:off x="4983002" y="3379486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 bwMode="auto">
            <a:xfrm rot="1281037">
              <a:off x="5084047" y="350898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 bwMode="auto">
            <a:xfrm rot="1281037">
              <a:off x="6092186" y="329295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 bwMode="auto">
            <a:xfrm rot="1281037">
              <a:off x="5044979" y="345717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 bwMode="auto">
            <a:xfrm rot="1281037">
              <a:off x="5228068" y="336496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 bwMode="auto">
            <a:xfrm rot="1281037">
              <a:off x="6020177" y="336496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 bwMode="auto">
            <a:xfrm rot="1281037">
              <a:off x="5372087" y="3436978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 bwMode="auto">
            <a:xfrm rot="1281037">
              <a:off x="6524247" y="329295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125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323410" y="548600"/>
            <a:ext cx="84359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Masse </a:t>
            </a:r>
            <a:r>
              <a:rPr lang="de-DE" sz="2400" b="1" cap="small" dirty="0">
                <a:solidFill>
                  <a:schemeClr val="bg1"/>
                </a:solidFill>
              </a:rPr>
              <a:t>-</a:t>
            </a:r>
            <a:r>
              <a:rPr kumimoji="0" lang="de-DE" sz="24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Radius - Beziehung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</a:t>
            </a:r>
          </a:p>
        </p:txBody>
      </p:sp>
      <p:grpSp>
        <p:nvGrpSpPr>
          <p:cNvPr id="81" name="Gruppieren 80"/>
          <p:cNvGrpSpPr/>
          <p:nvPr/>
        </p:nvGrpSpPr>
        <p:grpSpPr>
          <a:xfrm>
            <a:off x="0" y="1281240"/>
            <a:ext cx="854929" cy="683656"/>
            <a:chOff x="1747317" y="1580005"/>
            <a:chExt cx="854929" cy="683656"/>
          </a:xfrm>
        </p:grpSpPr>
        <p:grpSp>
          <p:nvGrpSpPr>
            <p:cNvPr id="3" name="Gruppieren 47"/>
            <p:cNvGrpSpPr/>
            <p:nvPr/>
          </p:nvGrpSpPr>
          <p:grpSpPr>
            <a:xfrm>
              <a:off x="2124080" y="1580005"/>
              <a:ext cx="478166" cy="683656"/>
              <a:chOff x="4367736" y="2930010"/>
              <a:chExt cx="478166" cy="683656"/>
            </a:xfrm>
          </p:grpSpPr>
          <p:sp>
            <p:nvSpPr>
              <p:cNvPr id="53" name="Rechteck 52"/>
              <p:cNvSpPr/>
              <p:nvPr/>
            </p:nvSpPr>
            <p:spPr>
              <a:xfrm>
                <a:off x="4374298" y="3244334"/>
                <a:ext cx="471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err="1">
                    <a:solidFill>
                      <a:srgbClr val="FFFFFF"/>
                    </a:solidFill>
                  </a:rPr>
                  <a:t>R</a:t>
                </a:r>
                <a:r>
                  <a:rPr lang="de-DE" baseline="-25000" dirty="0" err="1">
                    <a:solidFill>
                      <a:srgbClr val="FFFFFF"/>
                    </a:solidFill>
                  </a:rPr>
                  <a:t>ʘ</a:t>
                </a:r>
                <a:endParaRPr lang="de-DE" dirty="0"/>
              </a:p>
            </p:txBody>
          </p:sp>
          <p:cxnSp>
            <p:nvCxnSpPr>
              <p:cNvPr id="55" name="Gerade Verbindung 54"/>
              <p:cNvCxnSpPr/>
              <p:nvPr/>
            </p:nvCxnSpPr>
            <p:spPr bwMode="auto">
              <a:xfrm>
                <a:off x="4400550" y="3281363"/>
                <a:ext cx="290513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Rechteck 55"/>
              <p:cNvSpPr/>
              <p:nvPr/>
            </p:nvSpPr>
            <p:spPr>
              <a:xfrm>
                <a:off x="4367736" y="2930010"/>
                <a:ext cx="3513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FFFF"/>
                    </a:solidFill>
                  </a:rPr>
                  <a:t>R</a:t>
                </a:r>
                <a:endParaRPr lang="de-DE" dirty="0"/>
              </a:p>
            </p:txBody>
          </p:sp>
        </p:grp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1747317" y="1751475"/>
              <a:ext cx="4448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dirty="0">
                  <a:solidFill>
                    <a:srgbClr val="FFFFFF"/>
                  </a:solidFill>
                </a:rPr>
                <a:t>lg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4599161" y="4420718"/>
            <a:ext cx="1173300" cy="692709"/>
            <a:chOff x="5848539" y="3569693"/>
            <a:chExt cx="1173300" cy="692709"/>
          </a:xfrm>
        </p:grpSpPr>
        <p:grpSp>
          <p:nvGrpSpPr>
            <p:cNvPr id="86" name="Gruppieren 125"/>
            <p:cNvGrpSpPr/>
            <p:nvPr/>
          </p:nvGrpSpPr>
          <p:grpSpPr>
            <a:xfrm>
              <a:off x="6431613" y="3569693"/>
              <a:ext cx="590226" cy="692709"/>
              <a:chOff x="4314987" y="2920957"/>
              <a:chExt cx="590226" cy="692709"/>
            </a:xfrm>
          </p:grpSpPr>
          <p:sp>
            <p:nvSpPr>
              <p:cNvPr id="88" name="Rechteck 87"/>
              <p:cNvSpPr/>
              <p:nvPr/>
            </p:nvSpPr>
            <p:spPr>
              <a:xfrm>
                <a:off x="4314987" y="3244334"/>
                <a:ext cx="5902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C000"/>
                    </a:solidFill>
                  </a:rPr>
                  <a:t>M</a:t>
                </a:r>
                <a:r>
                  <a:rPr lang="de-DE" baseline="30000" dirty="0">
                    <a:solidFill>
                      <a:srgbClr val="FFC000"/>
                    </a:solidFill>
                  </a:rPr>
                  <a:t>0,6</a:t>
                </a:r>
                <a:endParaRPr lang="de-DE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89" name="Gerade Verbindung 88"/>
              <p:cNvCxnSpPr/>
              <p:nvPr/>
            </p:nvCxnSpPr>
            <p:spPr bwMode="auto">
              <a:xfrm>
                <a:off x="4400550" y="3281363"/>
                <a:ext cx="290513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0" name="Rechteck 89"/>
              <p:cNvSpPr/>
              <p:nvPr/>
            </p:nvSpPr>
            <p:spPr>
              <a:xfrm>
                <a:off x="4385844" y="2920957"/>
                <a:ext cx="3513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C000"/>
                    </a:solidFill>
                  </a:rPr>
                  <a:t>R</a:t>
                </a:r>
              </a:p>
            </p:txBody>
          </p:sp>
        </p:grpSp>
        <p:sp>
          <p:nvSpPr>
            <p:cNvPr id="87" name="Text Box 4"/>
            <p:cNvSpPr txBox="1">
              <a:spLocks noChangeArrowheads="1"/>
            </p:cNvSpPr>
            <p:nvPr/>
          </p:nvSpPr>
          <p:spPr bwMode="auto">
            <a:xfrm>
              <a:off x="5848539" y="3756341"/>
              <a:ext cx="581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dirty="0">
                  <a:solidFill>
                    <a:srgbClr val="FFC000"/>
                  </a:solidFill>
                </a:rPr>
                <a:t>c =</a:t>
              </a:r>
            </a:p>
          </p:txBody>
        </p:sp>
      </p:grpSp>
      <p:grpSp>
        <p:nvGrpSpPr>
          <p:cNvPr id="122" name="Gruppieren 121"/>
          <p:cNvGrpSpPr/>
          <p:nvPr/>
        </p:nvGrpSpPr>
        <p:grpSpPr>
          <a:xfrm>
            <a:off x="4606705" y="4018309"/>
            <a:ext cx="1118979" cy="377458"/>
            <a:chOff x="5629747" y="3167283"/>
            <a:chExt cx="1118979" cy="377458"/>
          </a:xfrm>
        </p:grpSpPr>
        <p:sp>
          <p:nvSpPr>
            <p:cNvPr id="123" name="Rechteck 122"/>
            <p:cNvSpPr/>
            <p:nvPr/>
          </p:nvSpPr>
          <p:spPr>
            <a:xfrm>
              <a:off x="6158500" y="3167283"/>
              <a:ext cx="590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FFC000"/>
                  </a:solidFill>
                </a:rPr>
                <a:t>M</a:t>
              </a:r>
              <a:r>
                <a:rPr lang="de-DE" baseline="30000" dirty="0">
                  <a:solidFill>
                    <a:srgbClr val="FFC000"/>
                  </a:solidFill>
                </a:rPr>
                <a:t>0,6</a:t>
              </a:r>
              <a:endParaRPr lang="de-DE" dirty="0">
                <a:solidFill>
                  <a:srgbClr val="FFC000"/>
                </a:solidFill>
              </a:endParaRPr>
            </a:p>
          </p:txBody>
        </p:sp>
        <p:sp>
          <p:nvSpPr>
            <p:cNvPr id="124" name="Text Box 4"/>
            <p:cNvSpPr txBox="1">
              <a:spLocks noChangeArrowheads="1"/>
            </p:cNvSpPr>
            <p:nvPr/>
          </p:nvSpPr>
          <p:spPr bwMode="auto">
            <a:xfrm>
              <a:off x="5629747" y="3175409"/>
              <a:ext cx="581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dirty="0">
                  <a:solidFill>
                    <a:srgbClr val="FFC000"/>
                  </a:solidFill>
                </a:rPr>
                <a:t>R ~</a:t>
              </a:r>
            </a:p>
          </p:txBody>
        </p:sp>
      </p:grpSp>
      <p:grpSp>
        <p:nvGrpSpPr>
          <p:cNvPr id="126" name="Gruppieren 125"/>
          <p:cNvGrpSpPr/>
          <p:nvPr/>
        </p:nvGrpSpPr>
        <p:grpSpPr>
          <a:xfrm>
            <a:off x="7452400" y="5589300"/>
            <a:ext cx="874213" cy="683656"/>
            <a:chOff x="6537214" y="6006584"/>
            <a:chExt cx="874213" cy="683656"/>
          </a:xfrm>
        </p:grpSpPr>
        <p:grpSp>
          <p:nvGrpSpPr>
            <p:cNvPr id="127" name="Gruppieren 46"/>
            <p:cNvGrpSpPr/>
            <p:nvPr/>
          </p:nvGrpSpPr>
          <p:grpSpPr>
            <a:xfrm>
              <a:off x="6907613" y="6006584"/>
              <a:ext cx="503814" cy="683656"/>
              <a:chOff x="4354912" y="2930010"/>
              <a:chExt cx="503814" cy="683656"/>
            </a:xfrm>
          </p:grpSpPr>
          <p:sp>
            <p:nvSpPr>
              <p:cNvPr id="129" name="Rechteck 128"/>
              <p:cNvSpPr/>
              <p:nvPr/>
            </p:nvSpPr>
            <p:spPr>
              <a:xfrm>
                <a:off x="4361474" y="3244334"/>
                <a:ext cx="4972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FFFF"/>
                    </a:solidFill>
                  </a:rPr>
                  <a:t>M</a:t>
                </a:r>
                <a:r>
                  <a:rPr lang="de-DE" baseline="-25000" dirty="0">
                    <a:solidFill>
                      <a:srgbClr val="FFFFFF"/>
                    </a:solidFill>
                  </a:rPr>
                  <a:t>ʘ</a:t>
                </a:r>
                <a:endParaRPr lang="de-DE" dirty="0"/>
              </a:p>
            </p:txBody>
          </p:sp>
          <p:cxnSp>
            <p:nvCxnSpPr>
              <p:cNvPr id="130" name="Gerade Verbindung 129"/>
              <p:cNvCxnSpPr/>
              <p:nvPr/>
            </p:nvCxnSpPr>
            <p:spPr bwMode="auto">
              <a:xfrm>
                <a:off x="4400550" y="3281363"/>
                <a:ext cx="290513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1" name="Rechteck 130"/>
              <p:cNvSpPr/>
              <p:nvPr/>
            </p:nvSpPr>
            <p:spPr>
              <a:xfrm>
                <a:off x="4354912" y="2930010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FFFF"/>
                    </a:solidFill>
                  </a:rPr>
                  <a:t>M</a:t>
                </a:r>
                <a:endParaRPr lang="de-DE" dirty="0"/>
              </a:p>
            </p:txBody>
          </p:sp>
        </p:grpSp>
        <p:sp>
          <p:nvSpPr>
            <p:cNvPr id="128" name="Text Box 4"/>
            <p:cNvSpPr txBox="1">
              <a:spLocks noChangeArrowheads="1"/>
            </p:cNvSpPr>
            <p:nvPr/>
          </p:nvSpPr>
          <p:spPr bwMode="auto">
            <a:xfrm>
              <a:off x="6537214" y="6176921"/>
              <a:ext cx="4448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dirty="0">
                  <a:solidFill>
                    <a:srgbClr val="FFFFFF"/>
                  </a:solidFill>
                </a:rPr>
                <a:t>lg</a:t>
              </a:r>
            </a:p>
          </p:txBody>
        </p:sp>
      </p:grpSp>
      <p:sp>
        <p:nvSpPr>
          <p:cNvPr id="82" name="Rechteck 81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3" grpId="0"/>
      <p:bldP spid="74" grpId="0"/>
      <p:bldP spid="75" grpId="0"/>
      <p:bldP spid="76" grpId="0"/>
      <p:bldP spid="79" grpId="0"/>
      <p:bldP spid="57" grpId="0"/>
      <p:bldP spid="59" grpId="0"/>
      <p:bldP spid="60" grpId="0"/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cap="small" dirty="0">
                <a:solidFill>
                  <a:schemeClr val="bg1"/>
                </a:solidFill>
              </a:rPr>
              <a:t>Masse - Radius - Beziehung</a:t>
            </a:r>
          </a:p>
          <a:p>
            <a:pPr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Gilt nur für Hauptreihe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M &lt; </a:t>
            </a:r>
            <a:r>
              <a:rPr lang="de-DE" sz="2400" dirty="0" err="1">
                <a:solidFill>
                  <a:srgbClr val="FFFFFF"/>
                </a:solidFill>
              </a:rPr>
              <a:t>M</a:t>
            </a:r>
            <a:r>
              <a:rPr lang="de-DE" sz="2400" baseline="-25000" dirty="0" err="1">
                <a:solidFill>
                  <a:srgbClr val="FFFFFF"/>
                </a:solidFill>
              </a:rPr>
              <a:t>ʘ</a:t>
            </a:r>
            <a:r>
              <a:rPr lang="de-DE" sz="2400" baseline="-25000" dirty="0">
                <a:solidFill>
                  <a:srgbClr val="FFFFFF"/>
                </a:solidFill>
              </a:rPr>
              <a:t> </a:t>
            </a:r>
            <a:r>
              <a:rPr lang="de-DE" sz="2400" dirty="0">
                <a:solidFill>
                  <a:srgbClr val="FFFFFF"/>
                </a:solidFill>
              </a:rPr>
              <a:t>:</a:t>
            </a:r>
            <a:r>
              <a:rPr lang="de-DE" sz="2400" dirty="0">
                <a:solidFill>
                  <a:schemeClr val="bg1"/>
                </a:solidFill>
              </a:rPr>
              <a:t>	Radius ~ Masse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rgbClr val="FFFFFF"/>
                </a:solidFill>
              </a:rPr>
              <a:t>M &gt; </a:t>
            </a:r>
            <a:r>
              <a:rPr lang="de-DE" sz="2400" dirty="0" err="1">
                <a:solidFill>
                  <a:srgbClr val="FFFFFF"/>
                </a:solidFill>
              </a:rPr>
              <a:t>M</a:t>
            </a:r>
            <a:r>
              <a:rPr lang="de-DE" sz="2400" baseline="-25000" dirty="0" err="1">
                <a:solidFill>
                  <a:srgbClr val="FFFFFF"/>
                </a:solidFill>
              </a:rPr>
              <a:t>ʘ</a:t>
            </a:r>
            <a:r>
              <a:rPr lang="de-DE" sz="2400" baseline="-25000" dirty="0">
                <a:solidFill>
                  <a:srgbClr val="FFFFFF"/>
                </a:solidFill>
              </a:rPr>
              <a:t> </a:t>
            </a:r>
            <a:r>
              <a:rPr lang="de-DE" sz="2400" dirty="0">
                <a:solidFill>
                  <a:srgbClr val="FFFFFF"/>
                </a:solidFill>
              </a:rPr>
              <a:t>:</a:t>
            </a:r>
            <a:r>
              <a:rPr lang="de-DE" sz="2400" dirty="0">
                <a:solidFill>
                  <a:schemeClr val="bg1"/>
                </a:solidFill>
              </a:rPr>
              <a:t>	Radius ~ Masse</a:t>
            </a:r>
            <a:r>
              <a:rPr lang="de-DE" sz="2400" baseline="30000" dirty="0">
                <a:solidFill>
                  <a:schemeClr val="bg1"/>
                </a:solidFill>
              </a:rPr>
              <a:t>0,6</a:t>
            </a:r>
          </a:p>
          <a:p>
            <a:endParaRPr lang="de-DE" baseline="30000" dirty="0">
              <a:solidFill>
                <a:schemeClr val="bg1"/>
              </a:solidFill>
            </a:endParaRPr>
          </a:p>
          <a:p>
            <a:pPr>
              <a:buNone/>
            </a:pPr>
            <a:endParaRPr lang="de-DE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endParaRPr lang="de-DE" dirty="0">
              <a:solidFill>
                <a:srgbClr val="FFFF23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316015" y="4005080"/>
            <a:ext cx="2400006" cy="1195890"/>
            <a:chOff x="4332294" y="4581160"/>
            <a:chExt cx="2400006" cy="1195890"/>
          </a:xfrm>
        </p:grpSpPr>
        <p:grpSp>
          <p:nvGrpSpPr>
            <p:cNvPr id="21" name="Gruppieren 14"/>
            <p:cNvGrpSpPr/>
            <p:nvPr/>
          </p:nvGrpSpPr>
          <p:grpSpPr>
            <a:xfrm>
              <a:off x="4332294" y="4653170"/>
              <a:ext cx="567783" cy="1109755"/>
              <a:chOff x="3391851" y="3501010"/>
              <a:chExt cx="567783" cy="1109755"/>
            </a:xfrm>
          </p:grpSpPr>
          <p:grpSp>
            <p:nvGrpSpPr>
              <p:cNvPr id="31" name="Gruppieren 7"/>
              <p:cNvGrpSpPr/>
              <p:nvPr/>
            </p:nvGrpSpPr>
            <p:grpSpPr>
              <a:xfrm>
                <a:off x="3391851" y="3501010"/>
                <a:ext cx="567783" cy="1109755"/>
                <a:chOff x="2958188" y="2378106"/>
                <a:chExt cx="465331" cy="1109755"/>
              </a:xfrm>
            </p:grpSpPr>
            <p:sp>
              <p:nvSpPr>
                <p:cNvPr id="33" name="Rechteck 32"/>
                <p:cNvSpPr/>
                <p:nvPr/>
              </p:nvSpPr>
              <p:spPr>
                <a:xfrm>
                  <a:off x="2958188" y="3026196"/>
                  <a:ext cx="4653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2400" dirty="0" err="1">
                      <a:solidFill>
                        <a:srgbClr val="FFC000"/>
                      </a:solidFill>
                    </a:rPr>
                    <a:t>R</a:t>
                  </a:r>
                  <a:r>
                    <a:rPr lang="de-DE" sz="2400" baseline="-25000" dirty="0" err="1">
                      <a:solidFill>
                        <a:srgbClr val="FFC000"/>
                      </a:solidFill>
                    </a:rPr>
                    <a:t>ʘ</a:t>
                  </a:r>
                  <a:endParaRPr lang="de-DE" sz="24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3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014707" y="2378106"/>
                  <a:ext cx="33489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de-DE" sz="2400" dirty="0">
                      <a:solidFill>
                        <a:srgbClr val="FFC000"/>
                      </a:solidFill>
                    </a:rPr>
                    <a:t>R</a:t>
                  </a:r>
                </a:p>
              </p:txBody>
            </p:sp>
          </p:grpSp>
          <p:cxnSp>
            <p:nvCxnSpPr>
              <p:cNvPr id="32" name="Gerade Verbindung 31"/>
              <p:cNvCxnSpPr/>
              <p:nvPr/>
            </p:nvCxnSpPr>
            <p:spPr bwMode="auto">
              <a:xfrm>
                <a:off x="3415526" y="4077090"/>
                <a:ext cx="504070" cy="0"/>
              </a:xfrm>
              <a:prstGeom prst="line">
                <a:avLst/>
              </a:prstGeom>
              <a:solidFill>
                <a:srgbClr val="000000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Gruppieren 20"/>
            <p:cNvGrpSpPr/>
            <p:nvPr/>
          </p:nvGrpSpPr>
          <p:grpSpPr>
            <a:xfrm>
              <a:off x="4499990" y="4653170"/>
              <a:ext cx="1641095" cy="1109755"/>
              <a:chOff x="2335377" y="3501010"/>
              <a:chExt cx="1641095" cy="1109755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3199498" y="3501010"/>
                <a:ext cx="776974" cy="1109755"/>
                <a:chOff x="2800540" y="2378106"/>
                <a:chExt cx="636774" cy="1109755"/>
              </a:xfrm>
            </p:grpSpPr>
            <p:sp>
              <p:nvSpPr>
                <p:cNvPr id="29" name="Rechteck 28"/>
                <p:cNvSpPr/>
                <p:nvPr/>
              </p:nvSpPr>
              <p:spPr>
                <a:xfrm>
                  <a:off x="2944393" y="3026196"/>
                  <a:ext cx="4929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2400" dirty="0" err="1">
                      <a:solidFill>
                        <a:srgbClr val="FFC000"/>
                      </a:solidFill>
                    </a:rPr>
                    <a:t>M</a:t>
                  </a:r>
                  <a:r>
                    <a:rPr lang="de-DE" sz="2400" baseline="-25000" dirty="0" err="1">
                      <a:solidFill>
                        <a:srgbClr val="FFC000"/>
                      </a:solidFill>
                    </a:rPr>
                    <a:t>ʘ</a:t>
                  </a:r>
                  <a:endParaRPr lang="de-DE" sz="24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3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800540" y="2378106"/>
                  <a:ext cx="53114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de-DE" sz="2400" dirty="0">
                      <a:solidFill>
                        <a:srgbClr val="FFC000"/>
                      </a:solidFill>
                    </a:rPr>
                    <a:t>M</a:t>
                  </a:r>
                </a:p>
              </p:txBody>
            </p:sp>
          </p:grpSp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2335377" y="3861060"/>
                <a:ext cx="90534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de-DE" sz="2400" dirty="0">
                    <a:solidFill>
                      <a:srgbClr val="FFC000"/>
                    </a:solidFill>
                  </a:rPr>
                  <a:t>=</a:t>
                </a:r>
              </a:p>
            </p:txBody>
          </p:sp>
          <p:cxnSp>
            <p:nvCxnSpPr>
              <p:cNvPr id="28" name="Gerade Verbindung 27"/>
              <p:cNvCxnSpPr/>
              <p:nvPr/>
            </p:nvCxnSpPr>
            <p:spPr bwMode="auto">
              <a:xfrm>
                <a:off x="3415526" y="4077090"/>
                <a:ext cx="432060" cy="0"/>
              </a:xfrm>
              <a:prstGeom prst="line">
                <a:avLst/>
              </a:prstGeom>
              <a:solidFill>
                <a:srgbClr val="000000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3" name="Runde Klammer links 22"/>
            <p:cNvSpPr/>
            <p:nvPr/>
          </p:nvSpPr>
          <p:spPr bwMode="auto">
            <a:xfrm>
              <a:off x="5436119" y="4696900"/>
              <a:ext cx="144021" cy="1080150"/>
            </a:xfrm>
            <a:prstGeom prst="leftBracket">
              <a:avLst/>
            </a:pr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unde Klammer rechts 23"/>
            <p:cNvSpPr/>
            <p:nvPr/>
          </p:nvSpPr>
          <p:spPr bwMode="auto">
            <a:xfrm>
              <a:off x="6084210" y="4696900"/>
              <a:ext cx="144019" cy="1080150"/>
            </a:xfrm>
            <a:prstGeom prst="rightBracket">
              <a:avLst/>
            </a:pr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6156220" y="4581160"/>
              <a:ext cx="576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aseline="30000" dirty="0">
                  <a:solidFill>
                    <a:srgbClr val="FFC000"/>
                  </a:solidFill>
                </a:rPr>
                <a:t>0,6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597693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cap="small" dirty="0">
                <a:solidFill>
                  <a:schemeClr val="bg1"/>
                </a:solidFill>
              </a:rPr>
              <a:t>Masse - Radius - Beziehung</a:t>
            </a:r>
          </a:p>
          <a:p>
            <a:pPr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70C0"/>
                </a:solidFill>
              </a:rPr>
              <a:t>O9 	Alnilam	40 </a:t>
            </a:r>
            <a:r>
              <a:rPr lang="de-DE" sz="2000" dirty="0" err="1">
                <a:solidFill>
                  <a:srgbClr val="0070C0"/>
                </a:solidFill>
              </a:rPr>
              <a:t>M</a:t>
            </a:r>
            <a:r>
              <a:rPr lang="de-DE" sz="2000" baseline="-25000" dirty="0" err="1">
                <a:solidFill>
                  <a:srgbClr val="0070C0"/>
                </a:solidFill>
              </a:rPr>
              <a:t>ʘ</a:t>
            </a:r>
            <a:r>
              <a:rPr lang="de-DE" sz="2000" baseline="-25000" dirty="0">
                <a:solidFill>
                  <a:srgbClr val="0070C0"/>
                </a:solidFill>
              </a:rPr>
              <a:t>	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baseline="-25000" dirty="0">
                <a:solidFill>
                  <a:srgbClr val="0070C0"/>
                </a:solidFill>
              </a:rPr>
              <a:t>	</a:t>
            </a:r>
            <a:r>
              <a:rPr lang="de-DE" sz="2000" dirty="0">
                <a:solidFill>
                  <a:srgbClr val="0070C0"/>
                </a:solidFill>
              </a:rPr>
              <a:t>24 </a:t>
            </a:r>
            <a:r>
              <a:rPr lang="de-DE" sz="2000" dirty="0" err="1">
                <a:solidFill>
                  <a:srgbClr val="0070C0"/>
                </a:solidFill>
              </a:rPr>
              <a:t>R</a:t>
            </a:r>
            <a:r>
              <a:rPr lang="de-DE" sz="2000" baseline="-25000" dirty="0" err="1">
                <a:solidFill>
                  <a:srgbClr val="0070C0"/>
                </a:solidFill>
              </a:rPr>
              <a:t>ʘ</a:t>
            </a:r>
            <a:r>
              <a:rPr lang="de-DE" sz="2000" baseline="-25000" dirty="0">
                <a:solidFill>
                  <a:srgbClr val="0070C0"/>
                </a:solidFill>
              </a:rPr>
              <a:t> 	</a:t>
            </a:r>
            <a:r>
              <a:rPr lang="de-DE" sz="2000" dirty="0">
                <a:solidFill>
                  <a:srgbClr val="0070C0"/>
                </a:solidFill>
              </a:rPr>
              <a:t>25 000K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B0F0"/>
                </a:solidFill>
              </a:rPr>
              <a:t>B2 	Spica	11 </a:t>
            </a:r>
            <a:r>
              <a:rPr lang="de-DE" sz="2000" dirty="0" err="1">
                <a:solidFill>
                  <a:srgbClr val="00B0F0"/>
                </a:solidFill>
              </a:rPr>
              <a:t>M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	</a:t>
            </a:r>
            <a:r>
              <a:rPr lang="de-DE" sz="2000" dirty="0">
                <a:solidFill>
                  <a:srgbClr val="00B0F0"/>
                </a:solidFill>
              </a:rPr>
              <a:t> 	7,8 </a:t>
            </a:r>
            <a:r>
              <a:rPr lang="de-DE" sz="2000" dirty="0" err="1">
                <a:solidFill>
                  <a:srgbClr val="00B0F0"/>
                </a:solidFill>
              </a:rPr>
              <a:t>R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 	</a:t>
            </a:r>
            <a:r>
              <a:rPr lang="de-DE" sz="2000" dirty="0">
                <a:solidFill>
                  <a:srgbClr val="00B0F0"/>
                </a:solidFill>
              </a:rPr>
              <a:t>22 400K</a:t>
            </a:r>
            <a:endParaRPr lang="de-DE" sz="2000" baseline="-25000" dirty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B0F0"/>
                </a:solidFill>
              </a:rPr>
              <a:t>B2 	Bellatrix	8 </a:t>
            </a:r>
            <a:r>
              <a:rPr lang="de-DE" sz="2000" dirty="0" err="1">
                <a:solidFill>
                  <a:srgbClr val="00B0F0"/>
                </a:solidFill>
              </a:rPr>
              <a:t>M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	</a:t>
            </a:r>
            <a:r>
              <a:rPr lang="de-DE" sz="2000" dirty="0">
                <a:solidFill>
                  <a:srgbClr val="00B0F0"/>
                </a:solidFill>
              </a:rPr>
              <a:t>	5,4 </a:t>
            </a:r>
            <a:r>
              <a:rPr lang="de-DE" sz="2000" dirty="0" err="1">
                <a:solidFill>
                  <a:srgbClr val="00B0F0"/>
                </a:solidFill>
              </a:rPr>
              <a:t>R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 	</a:t>
            </a:r>
            <a:r>
              <a:rPr lang="de-DE" sz="2000" dirty="0">
                <a:solidFill>
                  <a:srgbClr val="00B0F0"/>
                </a:solidFill>
              </a:rPr>
              <a:t>19 000K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chemeClr val="bg1"/>
                </a:solidFill>
              </a:rPr>
              <a:t>A1 	Sirius	2,1 </a:t>
            </a:r>
            <a:r>
              <a:rPr lang="de-DE" sz="2000" dirty="0" err="1">
                <a:solidFill>
                  <a:schemeClr val="bg1"/>
                </a:solidFill>
              </a:rPr>
              <a:t>M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	</a:t>
            </a:r>
            <a:r>
              <a:rPr lang="de-DE" sz="2000" dirty="0">
                <a:solidFill>
                  <a:schemeClr val="bg1"/>
                </a:solidFill>
              </a:rPr>
              <a:t>	1,7 </a:t>
            </a:r>
            <a:r>
              <a:rPr lang="de-DE" sz="2000" dirty="0" err="1">
                <a:solidFill>
                  <a:schemeClr val="bg1"/>
                </a:solidFill>
              </a:rPr>
              <a:t>R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 	</a:t>
            </a:r>
            <a:r>
              <a:rPr lang="de-DE" sz="2000" dirty="0">
                <a:solidFill>
                  <a:schemeClr val="bg1"/>
                </a:solidFill>
              </a:rPr>
              <a:t>9940K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chemeClr val="bg1"/>
                </a:solidFill>
              </a:rPr>
              <a:t>A7 	Atair	1,7 </a:t>
            </a:r>
            <a:r>
              <a:rPr lang="de-DE" sz="2000" dirty="0" err="1">
                <a:solidFill>
                  <a:schemeClr val="bg1"/>
                </a:solidFill>
              </a:rPr>
              <a:t>M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	</a:t>
            </a:r>
            <a:r>
              <a:rPr lang="de-DE" sz="2000" dirty="0">
                <a:solidFill>
                  <a:schemeClr val="bg1"/>
                </a:solidFill>
              </a:rPr>
              <a:t>	1,7 </a:t>
            </a:r>
            <a:r>
              <a:rPr lang="de-DE" sz="2000" dirty="0" err="1">
                <a:solidFill>
                  <a:schemeClr val="bg1"/>
                </a:solidFill>
              </a:rPr>
              <a:t>R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	 </a:t>
            </a:r>
            <a:r>
              <a:rPr lang="de-DE" sz="2000" dirty="0">
                <a:solidFill>
                  <a:schemeClr val="bg1"/>
                </a:solidFill>
              </a:rPr>
              <a:t>7800K</a:t>
            </a:r>
            <a:endParaRPr lang="de-DE" sz="2000" baseline="-25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B1"/>
                </a:solidFill>
              </a:rPr>
              <a:t>F5 	Procyon	1,5 </a:t>
            </a:r>
            <a:r>
              <a:rPr lang="de-DE" sz="2000" dirty="0" err="1">
                <a:solidFill>
                  <a:srgbClr val="FFFFB1"/>
                </a:solidFill>
              </a:rPr>
              <a:t>M</a:t>
            </a:r>
            <a:r>
              <a:rPr lang="de-DE" sz="2000" baseline="-25000" dirty="0" err="1">
                <a:solidFill>
                  <a:srgbClr val="FFFFB1"/>
                </a:solidFill>
              </a:rPr>
              <a:t>ʘ</a:t>
            </a:r>
            <a:r>
              <a:rPr lang="de-DE" sz="2000" baseline="-25000" dirty="0">
                <a:solidFill>
                  <a:srgbClr val="FFFFB1"/>
                </a:solidFill>
              </a:rPr>
              <a:t>	</a:t>
            </a:r>
            <a:r>
              <a:rPr lang="de-DE" sz="2000" dirty="0">
                <a:solidFill>
                  <a:srgbClr val="FFFFB1"/>
                </a:solidFill>
              </a:rPr>
              <a:t>	1,8 </a:t>
            </a:r>
            <a:r>
              <a:rPr lang="de-DE" sz="2000" dirty="0" err="1">
                <a:solidFill>
                  <a:srgbClr val="FFFFB1"/>
                </a:solidFill>
              </a:rPr>
              <a:t>R</a:t>
            </a:r>
            <a:r>
              <a:rPr lang="de-DE" sz="2000" baseline="-25000" dirty="0" err="1">
                <a:solidFill>
                  <a:srgbClr val="FFFFB1"/>
                </a:solidFill>
              </a:rPr>
              <a:t>ʘ</a:t>
            </a:r>
            <a:r>
              <a:rPr lang="de-DE" sz="2000" baseline="-25000" dirty="0">
                <a:solidFill>
                  <a:srgbClr val="FFFFB1"/>
                </a:solidFill>
              </a:rPr>
              <a:t> 	</a:t>
            </a:r>
            <a:r>
              <a:rPr lang="de-DE" sz="2000" dirty="0">
                <a:solidFill>
                  <a:srgbClr val="FFFFB1"/>
                </a:solidFill>
              </a:rPr>
              <a:t>6650K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23"/>
                </a:solidFill>
              </a:rPr>
              <a:t>G2 	</a:t>
            </a:r>
            <a:r>
              <a:rPr lang="el-GR" sz="2000" dirty="0">
                <a:solidFill>
                  <a:srgbClr val="FFFF23"/>
                </a:solidFill>
              </a:rPr>
              <a:t>α</a:t>
            </a:r>
            <a:r>
              <a:rPr lang="de-DE" sz="2000" dirty="0">
                <a:solidFill>
                  <a:srgbClr val="FFFF23"/>
                </a:solidFill>
              </a:rPr>
              <a:t> Centauri 	1,1 </a:t>
            </a:r>
            <a:r>
              <a:rPr lang="de-DE" sz="2000" dirty="0" err="1">
                <a:solidFill>
                  <a:srgbClr val="FFFF23"/>
                </a:solidFill>
              </a:rPr>
              <a:t>M</a:t>
            </a:r>
            <a:r>
              <a:rPr lang="de-DE" sz="2000" baseline="-25000" dirty="0" err="1">
                <a:solidFill>
                  <a:srgbClr val="FFFF23"/>
                </a:solidFill>
              </a:rPr>
              <a:t>ʘ</a:t>
            </a:r>
            <a:r>
              <a:rPr lang="de-DE" sz="2000" baseline="-25000" dirty="0">
                <a:solidFill>
                  <a:srgbClr val="FFFF23"/>
                </a:solidFill>
              </a:rPr>
              <a:t>	</a:t>
            </a:r>
            <a:r>
              <a:rPr lang="de-DE" sz="2000" dirty="0">
                <a:solidFill>
                  <a:srgbClr val="FFFF23"/>
                </a:solidFill>
              </a:rPr>
              <a:t>	1,2 </a:t>
            </a:r>
            <a:r>
              <a:rPr lang="de-DE" sz="2000" dirty="0" err="1">
                <a:solidFill>
                  <a:srgbClr val="FFFF23"/>
                </a:solidFill>
              </a:rPr>
              <a:t>R</a:t>
            </a:r>
            <a:r>
              <a:rPr lang="de-DE" sz="2000" baseline="-25000" dirty="0" err="1">
                <a:solidFill>
                  <a:srgbClr val="FFFF23"/>
                </a:solidFill>
              </a:rPr>
              <a:t>ʘ</a:t>
            </a:r>
            <a:r>
              <a:rPr lang="de-DE" sz="2000" baseline="-25000" dirty="0">
                <a:solidFill>
                  <a:srgbClr val="FFFF23"/>
                </a:solidFill>
              </a:rPr>
              <a:t> 	</a:t>
            </a:r>
            <a:r>
              <a:rPr lang="de-DE" sz="2000" dirty="0">
                <a:solidFill>
                  <a:srgbClr val="FFFF23"/>
                </a:solidFill>
              </a:rPr>
              <a:t>5810K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23"/>
                </a:solidFill>
              </a:rPr>
              <a:t>G2 	Sonne	1,9∙10</a:t>
            </a:r>
            <a:r>
              <a:rPr lang="de-DE" sz="2000" baseline="30000" dirty="0">
                <a:solidFill>
                  <a:srgbClr val="FFFF23"/>
                </a:solidFill>
              </a:rPr>
              <a:t>30 </a:t>
            </a:r>
            <a:r>
              <a:rPr lang="de-DE" sz="2000" dirty="0">
                <a:solidFill>
                  <a:srgbClr val="FFFF23"/>
                </a:solidFill>
              </a:rPr>
              <a:t>kg		6,95∙10</a:t>
            </a:r>
            <a:r>
              <a:rPr lang="de-DE" sz="2000" baseline="30000" dirty="0">
                <a:solidFill>
                  <a:srgbClr val="FFFF23"/>
                </a:solidFill>
              </a:rPr>
              <a:t>5 </a:t>
            </a:r>
            <a:r>
              <a:rPr lang="de-DE" sz="2000" dirty="0">
                <a:solidFill>
                  <a:srgbClr val="FFFF23"/>
                </a:solidFill>
              </a:rPr>
              <a:t>km 	5778K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C000"/>
                </a:solidFill>
              </a:rPr>
              <a:t>K2 	</a:t>
            </a:r>
            <a:r>
              <a:rPr lang="de-DE" sz="2000" dirty="0" err="1">
                <a:solidFill>
                  <a:srgbClr val="FFC000"/>
                </a:solidFill>
              </a:rPr>
              <a:t>Eridani</a:t>
            </a:r>
            <a:r>
              <a:rPr lang="de-DE" sz="2000" dirty="0">
                <a:solidFill>
                  <a:srgbClr val="FFC000"/>
                </a:solidFill>
              </a:rPr>
              <a:t> 	0,85 </a:t>
            </a:r>
            <a:r>
              <a:rPr lang="de-DE" sz="2000" dirty="0" err="1">
                <a:solidFill>
                  <a:srgbClr val="FFC000"/>
                </a:solidFill>
              </a:rPr>
              <a:t>M</a:t>
            </a:r>
            <a:r>
              <a:rPr lang="de-DE" sz="2000" baseline="-25000" dirty="0" err="1">
                <a:solidFill>
                  <a:srgbClr val="FFC000"/>
                </a:solidFill>
              </a:rPr>
              <a:t>ʘ</a:t>
            </a:r>
            <a:r>
              <a:rPr lang="de-DE" sz="2000" baseline="-25000" dirty="0">
                <a:solidFill>
                  <a:srgbClr val="FFC000"/>
                </a:solidFill>
              </a:rPr>
              <a:t>	</a:t>
            </a:r>
            <a:r>
              <a:rPr lang="de-DE" sz="2000" dirty="0">
                <a:solidFill>
                  <a:srgbClr val="FFC000"/>
                </a:solidFill>
              </a:rPr>
              <a:t>	0,84 </a:t>
            </a:r>
            <a:r>
              <a:rPr lang="de-DE" sz="2000" dirty="0" err="1">
                <a:solidFill>
                  <a:srgbClr val="FFC000"/>
                </a:solidFill>
              </a:rPr>
              <a:t>R</a:t>
            </a:r>
            <a:r>
              <a:rPr lang="de-DE" sz="2000" baseline="-25000" dirty="0" err="1">
                <a:solidFill>
                  <a:srgbClr val="FFC000"/>
                </a:solidFill>
              </a:rPr>
              <a:t>ʘ</a:t>
            </a:r>
            <a:r>
              <a:rPr lang="de-DE" sz="2000" baseline="-25000" dirty="0">
                <a:solidFill>
                  <a:srgbClr val="FFC000"/>
                </a:solidFill>
              </a:rPr>
              <a:t> 	</a:t>
            </a:r>
            <a:r>
              <a:rPr lang="de-DE" sz="2000" dirty="0">
                <a:solidFill>
                  <a:srgbClr val="FFC000"/>
                </a:solidFill>
              </a:rPr>
              <a:t>5100K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0000"/>
                </a:solidFill>
              </a:rPr>
              <a:t>M6 	</a:t>
            </a:r>
            <a:r>
              <a:rPr lang="de-DE" sz="2000" dirty="0" err="1">
                <a:solidFill>
                  <a:srgbClr val="FF0000"/>
                </a:solidFill>
              </a:rPr>
              <a:t>Prox</a:t>
            </a:r>
            <a:r>
              <a:rPr lang="de-DE" sz="2000" dirty="0">
                <a:solidFill>
                  <a:srgbClr val="FF0000"/>
                </a:solidFill>
              </a:rPr>
              <a:t>. Cent.	0,123 </a:t>
            </a:r>
            <a:r>
              <a:rPr lang="de-DE" sz="2000" dirty="0" err="1">
                <a:solidFill>
                  <a:srgbClr val="FF0000"/>
                </a:solidFill>
              </a:rPr>
              <a:t>M</a:t>
            </a:r>
            <a:r>
              <a:rPr lang="de-DE" sz="2000" baseline="-25000" dirty="0" err="1">
                <a:solidFill>
                  <a:srgbClr val="FF0000"/>
                </a:solidFill>
              </a:rPr>
              <a:t>ʘ</a:t>
            </a:r>
            <a:r>
              <a:rPr lang="de-DE" sz="2000" baseline="-25000" dirty="0">
                <a:solidFill>
                  <a:srgbClr val="FF0000"/>
                </a:solidFill>
              </a:rPr>
              <a:t>	</a:t>
            </a:r>
            <a:r>
              <a:rPr lang="de-DE" sz="2000" dirty="0">
                <a:solidFill>
                  <a:srgbClr val="FF0000"/>
                </a:solidFill>
              </a:rPr>
              <a:t>	0,145 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baseline="-25000" dirty="0" err="1">
                <a:solidFill>
                  <a:srgbClr val="FF0000"/>
                </a:solidFill>
              </a:rPr>
              <a:t>ʘ</a:t>
            </a:r>
            <a:r>
              <a:rPr lang="de-DE" sz="2000" baseline="-25000" dirty="0">
                <a:solidFill>
                  <a:srgbClr val="FF0000"/>
                </a:solidFill>
              </a:rPr>
              <a:t> 	</a:t>
            </a:r>
            <a:r>
              <a:rPr lang="de-DE" sz="2000" dirty="0">
                <a:solidFill>
                  <a:srgbClr val="FF0000"/>
                </a:solidFill>
              </a:rPr>
              <a:t>3040K</a:t>
            </a:r>
          </a:p>
          <a:p>
            <a:pPr>
              <a:buNone/>
            </a:pPr>
            <a:endParaRPr lang="de-DE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endParaRPr lang="de-DE" dirty="0">
              <a:solidFill>
                <a:srgbClr val="FFFF23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2483710" y="1196690"/>
            <a:ext cx="4675694" cy="518525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339690" y="4797190"/>
            <a:ext cx="1467489" cy="367647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>
            <a:spLocks noChangeAspect="1"/>
          </p:cNvSpPr>
          <p:nvPr/>
        </p:nvSpPr>
        <p:spPr bwMode="auto">
          <a:xfrm>
            <a:off x="2356010" y="4758720"/>
            <a:ext cx="324000" cy="324000"/>
          </a:xfrm>
          <a:prstGeom prst="ellipse">
            <a:avLst/>
          </a:prstGeom>
          <a:gradFill flip="none" rotWithShape="1">
            <a:gsLst>
              <a:gs pos="100000">
                <a:srgbClr val="FFFF23"/>
              </a:gs>
              <a:gs pos="49000">
                <a:srgbClr val="FFFFB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366920" y="516220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FF23"/>
                </a:solidFill>
              </a:rPr>
              <a:t>Sonne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1707920" y="4907502"/>
            <a:ext cx="180000" cy="180000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49000">
                <a:srgbClr val="FFFF23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3075408" y="4758347"/>
            <a:ext cx="324000" cy="324000"/>
          </a:xfrm>
          <a:prstGeom prst="ellipse">
            <a:avLst/>
          </a:prstGeom>
          <a:gradFill flip="none" rotWithShape="1">
            <a:gsLst>
              <a:gs pos="72000">
                <a:srgbClr val="FFFFB1"/>
              </a:gs>
              <a:gs pos="26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>
            <a:spLocks noChangeAspect="1"/>
          </p:cNvSpPr>
          <p:nvPr/>
        </p:nvSpPr>
        <p:spPr bwMode="auto">
          <a:xfrm>
            <a:off x="3421317" y="3678869"/>
            <a:ext cx="1404000" cy="1404000"/>
          </a:xfrm>
          <a:prstGeom prst="ellipse">
            <a:avLst/>
          </a:prstGeom>
          <a:gradFill flip="none" rotWithShape="1">
            <a:gsLst>
              <a:gs pos="12000">
                <a:schemeClr val="bg1"/>
              </a:gs>
              <a:gs pos="67000">
                <a:srgbClr val="66CC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 bwMode="auto">
          <a:xfrm>
            <a:off x="4661034" y="764630"/>
            <a:ext cx="4320000" cy="4320000"/>
          </a:xfrm>
          <a:prstGeom prst="ellipse">
            <a:avLst/>
          </a:prstGeom>
          <a:gradFill flip="none" rotWithShape="1">
            <a:gsLst>
              <a:gs pos="73000">
                <a:srgbClr val="0070C0"/>
              </a:gs>
              <a:gs pos="48000">
                <a:srgbClr val="00B0F0"/>
              </a:gs>
              <a:gs pos="1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 bwMode="auto">
          <a:xfrm>
            <a:off x="992289" y="4941118"/>
            <a:ext cx="151200" cy="151200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49000">
                <a:srgbClr val="FF99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7380" y="5989562"/>
            <a:ext cx="461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M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23650" y="5989562"/>
            <a:ext cx="432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9280" y="5989562"/>
            <a:ext cx="310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45231" y="5989562"/>
            <a:ext cx="34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A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46607" y="5989562"/>
            <a:ext cx="313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B1"/>
                </a:solidFill>
              </a:rPr>
              <a:t>F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629872" y="5989562"/>
            <a:ext cx="351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00"/>
                </a:solidFill>
              </a:rPr>
              <a:t>G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95033" y="5989562"/>
            <a:ext cx="371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 bwMode="auto">
          <a:xfrm>
            <a:off x="350399" y="5061047"/>
            <a:ext cx="25200" cy="25200"/>
          </a:xfrm>
          <a:prstGeom prst="ellipse">
            <a:avLst/>
          </a:prstGeom>
          <a:gradFill>
            <a:gsLst>
              <a:gs pos="100000">
                <a:srgbClr val="C00000"/>
              </a:gs>
              <a:gs pos="49000">
                <a:srgbClr val="FF99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870990" y="5450244"/>
            <a:ext cx="1255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FFB1"/>
                </a:solidFill>
              </a:rPr>
              <a:t>Procyon</a:t>
            </a:r>
          </a:p>
        </p:txBody>
      </p:sp>
      <p:sp>
        <p:nvSpPr>
          <p:cNvPr id="21" name="Rechteck 20"/>
          <p:cNvSpPr/>
          <p:nvPr/>
        </p:nvSpPr>
        <p:spPr>
          <a:xfrm>
            <a:off x="2807120" y="516220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Sirius</a:t>
            </a:r>
          </a:p>
        </p:txBody>
      </p:sp>
      <p:sp>
        <p:nvSpPr>
          <p:cNvPr id="22" name="Rechteck 21"/>
          <p:cNvSpPr/>
          <p:nvPr/>
        </p:nvSpPr>
        <p:spPr>
          <a:xfrm>
            <a:off x="3743250" y="545024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Spica</a:t>
            </a:r>
          </a:p>
        </p:txBody>
      </p:sp>
      <p:sp>
        <p:nvSpPr>
          <p:cNvPr id="23" name="Rechteck 22"/>
          <p:cNvSpPr/>
          <p:nvPr/>
        </p:nvSpPr>
        <p:spPr>
          <a:xfrm>
            <a:off x="6374082" y="5450244"/>
            <a:ext cx="94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Alnilam</a:t>
            </a:r>
          </a:p>
        </p:txBody>
      </p:sp>
      <p:sp>
        <p:nvSpPr>
          <p:cNvPr id="24" name="Rechteck 23"/>
          <p:cNvSpPr/>
          <p:nvPr/>
        </p:nvSpPr>
        <p:spPr>
          <a:xfrm>
            <a:off x="646820" y="5450244"/>
            <a:ext cx="90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CC00"/>
                </a:solidFill>
              </a:rPr>
              <a:t>Eridani</a:t>
            </a:r>
            <a:endParaRPr lang="de-DE" dirty="0">
              <a:solidFill>
                <a:srgbClr val="FFCC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14760" y="3866024"/>
            <a:ext cx="208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Proxima</a:t>
            </a:r>
            <a:r>
              <a:rPr lang="de-DE" dirty="0">
                <a:solidFill>
                  <a:srgbClr val="FF0000"/>
                </a:solidFill>
              </a:rPr>
              <a:t> Centauri</a:t>
            </a:r>
          </a:p>
        </p:txBody>
      </p:sp>
      <p:cxnSp>
        <p:nvCxnSpPr>
          <p:cNvPr id="27" name="Gerade Verbindung mit Pfeil 26"/>
          <p:cNvCxnSpPr/>
          <p:nvPr/>
        </p:nvCxnSpPr>
        <p:spPr bwMode="auto">
          <a:xfrm flipH="1">
            <a:off x="435994" y="4258632"/>
            <a:ext cx="771524" cy="728662"/>
          </a:xfrm>
          <a:prstGeom prst="straightConnector1">
            <a:avLst/>
          </a:prstGeom>
          <a:solidFill>
            <a:srgbClr val="00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251400" y="548600"/>
            <a:ext cx="500582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Maßstäbliche Darstellung einiger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Hauptreihensterne</a:t>
            </a:r>
            <a:endParaRPr kumimoji="0" lang="de-DE" sz="2400" b="1" i="0" u="none" strike="noStrike" kern="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 animBg="1"/>
      <p:bldP spid="6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cap="small" dirty="0">
                <a:solidFill>
                  <a:schemeClr val="bg1"/>
                </a:solidFill>
              </a:rPr>
              <a:t>HRD</a:t>
            </a:r>
          </a:p>
          <a:p>
            <a:pPr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pPr algn="just"/>
            <a:r>
              <a:rPr lang="de-DE" sz="2400" dirty="0">
                <a:solidFill>
                  <a:schemeClr val="bg1"/>
                </a:solidFill>
              </a:rPr>
              <a:t>Entwickelt von dem dänischen Astronomen </a:t>
            </a:r>
            <a:r>
              <a:rPr lang="de-DE" sz="2400" dirty="0" err="1">
                <a:solidFill>
                  <a:schemeClr val="bg1"/>
                </a:solidFill>
              </a:rPr>
              <a:t>Ejnar</a:t>
            </a:r>
            <a:r>
              <a:rPr lang="de-DE" sz="2400" dirty="0">
                <a:solidFill>
                  <a:schemeClr val="bg1"/>
                </a:solidFill>
              </a:rPr>
              <a:t> Hertzsprung.</a:t>
            </a:r>
          </a:p>
          <a:p>
            <a:pPr algn="just"/>
            <a:endParaRPr lang="de-DE" sz="2400" dirty="0">
              <a:solidFill>
                <a:schemeClr val="bg1"/>
              </a:solidFill>
            </a:endParaRPr>
          </a:p>
          <a:p>
            <a:pPr algn="just"/>
            <a:r>
              <a:rPr lang="de-DE" sz="2400" dirty="0">
                <a:solidFill>
                  <a:schemeClr val="bg1"/>
                </a:solidFill>
              </a:rPr>
              <a:t>1913 von dem amerikanischen Astronomen Henry Norris Russell weiterentwickelt und publiziert.</a:t>
            </a:r>
          </a:p>
          <a:p>
            <a:pPr algn="just"/>
            <a:endParaRPr lang="de-DE" sz="2400" dirty="0">
              <a:solidFill>
                <a:schemeClr val="bg1"/>
              </a:solidFill>
            </a:endParaRPr>
          </a:p>
          <a:p>
            <a:pPr algn="just"/>
            <a:r>
              <a:rPr lang="de-DE" sz="2400" dirty="0">
                <a:solidFill>
                  <a:schemeClr val="bg1"/>
                </a:solidFill>
              </a:rPr>
              <a:t>Das HRD ist ein Zustandsdiagramm der Sterne, aus dem man die Zusammenhänge zwischen verschiedenen Zustandsgrößen entnehmen kann:</a:t>
            </a:r>
          </a:p>
          <a:p>
            <a:pPr algn="just">
              <a:buNone/>
            </a:pPr>
            <a:r>
              <a:rPr lang="de-DE" sz="2400" dirty="0">
                <a:solidFill>
                  <a:schemeClr val="bg1"/>
                </a:solidFill>
              </a:rPr>
              <a:t>	Spektralklasse, Temperatur, Radius, Masse, Leuchtkraft,…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597693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cap="small" dirty="0">
                <a:solidFill>
                  <a:schemeClr val="bg1"/>
                </a:solidFill>
              </a:rPr>
              <a:t>Masse - Leuchtkraft - Radius</a:t>
            </a:r>
          </a:p>
          <a:p>
            <a:pPr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70C0"/>
                </a:solidFill>
              </a:rPr>
              <a:t>O9 	Alnilam	40 </a:t>
            </a:r>
            <a:r>
              <a:rPr lang="de-DE" sz="2000" dirty="0" err="1">
                <a:solidFill>
                  <a:srgbClr val="0070C0"/>
                </a:solidFill>
              </a:rPr>
              <a:t>M</a:t>
            </a:r>
            <a:r>
              <a:rPr lang="de-DE" sz="2000" baseline="-25000" dirty="0" err="1">
                <a:solidFill>
                  <a:srgbClr val="0070C0"/>
                </a:solidFill>
              </a:rPr>
              <a:t>ʘ</a:t>
            </a:r>
            <a:r>
              <a:rPr lang="de-DE" sz="2000" baseline="-25000" dirty="0">
                <a:solidFill>
                  <a:srgbClr val="0070C0"/>
                </a:solidFill>
              </a:rPr>
              <a:t>	</a:t>
            </a:r>
            <a:r>
              <a:rPr lang="de-DE" sz="2000" dirty="0">
                <a:solidFill>
                  <a:srgbClr val="0070C0"/>
                </a:solidFill>
              </a:rPr>
              <a:t> 375 000L</a:t>
            </a:r>
            <a:r>
              <a:rPr lang="de-DE" sz="2000" baseline="-25000" dirty="0">
                <a:solidFill>
                  <a:srgbClr val="0070C0"/>
                </a:solidFill>
              </a:rPr>
              <a:t>ʘ	</a:t>
            </a:r>
            <a:r>
              <a:rPr lang="de-DE" sz="2000" dirty="0">
                <a:solidFill>
                  <a:srgbClr val="0070C0"/>
                </a:solidFill>
              </a:rPr>
              <a:t>24 </a:t>
            </a:r>
            <a:r>
              <a:rPr lang="de-DE" sz="2000" dirty="0" err="1">
                <a:solidFill>
                  <a:srgbClr val="0070C0"/>
                </a:solidFill>
              </a:rPr>
              <a:t>R</a:t>
            </a:r>
            <a:r>
              <a:rPr lang="de-DE" sz="2000" baseline="-25000" dirty="0" err="1">
                <a:solidFill>
                  <a:srgbClr val="0070C0"/>
                </a:solidFill>
              </a:rPr>
              <a:t>ʘ</a:t>
            </a:r>
            <a:r>
              <a:rPr lang="de-DE" sz="2000" baseline="-25000" dirty="0">
                <a:solidFill>
                  <a:srgbClr val="0070C0"/>
                </a:solidFill>
              </a:rPr>
              <a:t> 	</a:t>
            </a:r>
            <a:r>
              <a:rPr lang="de-DE" sz="2000" dirty="0">
                <a:solidFill>
                  <a:srgbClr val="0070C0"/>
                </a:solidFill>
              </a:rPr>
              <a:t>25 000K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B0F0"/>
                </a:solidFill>
              </a:rPr>
              <a:t>B2 	Spica	11 </a:t>
            </a:r>
            <a:r>
              <a:rPr lang="de-DE" sz="2000" dirty="0" err="1">
                <a:solidFill>
                  <a:srgbClr val="00B0F0"/>
                </a:solidFill>
              </a:rPr>
              <a:t>M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	</a:t>
            </a:r>
            <a:r>
              <a:rPr lang="de-DE" sz="2000" dirty="0">
                <a:solidFill>
                  <a:srgbClr val="00B0F0"/>
                </a:solidFill>
              </a:rPr>
              <a:t>13 400 </a:t>
            </a:r>
            <a:r>
              <a:rPr lang="de-DE" sz="2000" dirty="0" err="1">
                <a:solidFill>
                  <a:srgbClr val="00B0F0"/>
                </a:solidFill>
              </a:rPr>
              <a:t>L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dirty="0">
                <a:solidFill>
                  <a:srgbClr val="00B0F0"/>
                </a:solidFill>
              </a:rPr>
              <a:t> 	7,8 </a:t>
            </a:r>
            <a:r>
              <a:rPr lang="de-DE" sz="2000" dirty="0" err="1">
                <a:solidFill>
                  <a:srgbClr val="00B0F0"/>
                </a:solidFill>
              </a:rPr>
              <a:t>R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 	</a:t>
            </a:r>
            <a:r>
              <a:rPr lang="de-DE" sz="2000" dirty="0">
                <a:solidFill>
                  <a:srgbClr val="00B0F0"/>
                </a:solidFill>
              </a:rPr>
              <a:t>22 400K</a:t>
            </a:r>
            <a:endParaRPr lang="de-DE" sz="2000" baseline="-25000" dirty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B0F0"/>
                </a:solidFill>
              </a:rPr>
              <a:t>B2 	Bellatrix	8 </a:t>
            </a:r>
            <a:r>
              <a:rPr lang="de-DE" sz="2000" dirty="0" err="1">
                <a:solidFill>
                  <a:srgbClr val="00B0F0"/>
                </a:solidFill>
              </a:rPr>
              <a:t>M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	</a:t>
            </a:r>
            <a:r>
              <a:rPr lang="de-DE" sz="2000" dirty="0">
                <a:solidFill>
                  <a:srgbClr val="00B0F0"/>
                </a:solidFill>
              </a:rPr>
              <a:t>4000 </a:t>
            </a:r>
            <a:r>
              <a:rPr lang="de-DE" sz="2000" dirty="0" err="1">
                <a:solidFill>
                  <a:srgbClr val="00B0F0"/>
                </a:solidFill>
              </a:rPr>
              <a:t>L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dirty="0">
                <a:solidFill>
                  <a:srgbClr val="00B0F0"/>
                </a:solidFill>
              </a:rPr>
              <a:t> 	5,4 </a:t>
            </a:r>
            <a:r>
              <a:rPr lang="de-DE" sz="2000" dirty="0" err="1">
                <a:solidFill>
                  <a:srgbClr val="00B0F0"/>
                </a:solidFill>
              </a:rPr>
              <a:t>R</a:t>
            </a:r>
            <a:r>
              <a:rPr lang="de-DE" sz="2000" baseline="-25000" dirty="0" err="1">
                <a:solidFill>
                  <a:srgbClr val="00B0F0"/>
                </a:solidFill>
              </a:rPr>
              <a:t>ʘ</a:t>
            </a:r>
            <a:r>
              <a:rPr lang="de-DE" sz="2000" baseline="-25000" dirty="0">
                <a:solidFill>
                  <a:srgbClr val="00B0F0"/>
                </a:solidFill>
              </a:rPr>
              <a:t> 	</a:t>
            </a:r>
            <a:r>
              <a:rPr lang="de-DE" sz="2000" dirty="0">
                <a:solidFill>
                  <a:srgbClr val="00B0F0"/>
                </a:solidFill>
              </a:rPr>
              <a:t>19 000K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chemeClr val="bg1"/>
                </a:solidFill>
              </a:rPr>
              <a:t>A1 	Sirius	2,1 </a:t>
            </a:r>
            <a:r>
              <a:rPr lang="de-DE" sz="2000" dirty="0" err="1">
                <a:solidFill>
                  <a:schemeClr val="bg1"/>
                </a:solidFill>
              </a:rPr>
              <a:t>M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	</a:t>
            </a:r>
            <a:r>
              <a:rPr lang="de-DE" sz="2000" dirty="0">
                <a:solidFill>
                  <a:schemeClr val="bg1"/>
                </a:solidFill>
              </a:rPr>
              <a:t>25 </a:t>
            </a:r>
            <a:r>
              <a:rPr lang="de-DE" sz="2000" dirty="0" err="1">
                <a:solidFill>
                  <a:schemeClr val="bg1"/>
                </a:solidFill>
              </a:rPr>
              <a:t>L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dirty="0">
                <a:solidFill>
                  <a:schemeClr val="bg1"/>
                </a:solidFill>
              </a:rPr>
              <a:t> 	1,7 </a:t>
            </a:r>
            <a:r>
              <a:rPr lang="de-DE" sz="2000" dirty="0" err="1">
                <a:solidFill>
                  <a:schemeClr val="bg1"/>
                </a:solidFill>
              </a:rPr>
              <a:t>R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 	</a:t>
            </a:r>
            <a:r>
              <a:rPr lang="de-DE" sz="2000" dirty="0">
                <a:solidFill>
                  <a:schemeClr val="bg1"/>
                </a:solidFill>
              </a:rPr>
              <a:t>9940K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chemeClr val="bg1"/>
                </a:solidFill>
              </a:rPr>
              <a:t>A7 	Atair	1,7 </a:t>
            </a:r>
            <a:r>
              <a:rPr lang="de-DE" sz="2000" dirty="0" err="1">
                <a:solidFill>
                  <a:schemeClr val="bg1"/>
                </a:solidFill>
              </a:rPr>
              <a:t>M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	</a:t>
            </a:r>
            <a:r>
              <a:rPr lang="de-DE" sz="2000" dirty="0">
                <a:solidFill>
                  <a:schemeClr val="bg1"/>
                </a:solidFill>
              </a:rPr>
              <a:t>11 </a:t>
            </a:r>
            <a:r>
              <a:rPr lang="de-DE" sz="2000" dirty="0" err="1">
                <a:solidFill>
                  <a:schemeClr val="bg1"/>
                </a:solidFill>
              </a:rPr>
              <a:t>L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dirty="0">
                <a:solidFill>
                  <a:schemeClr val="bg1"/>
                </a:solidFill>
              </a:rPr>
              <a:t> 	1,7 </a:t>
            </a:r>
            <a:r>
              <a:rPr lang="de-DE" sz="2000" dirty="0" err="1">
                <a:solidFill>
                  <a:schemeClr val="bg1"/>
                </a:solidFill>
              </a:rPr>
              <a:t>R</a:t>
            </a:r>
            <a:r>
              <a:rPr lang="de-DE" sz="2000" baseline="-25000" dirty="0" err="1">
                <a:solidFill>
                  <a:schemeClr val="bg1"/>
                </a:solidFill>
              </a:rPr>
              <a:t>ʘ</a:t>
            </a:r>
            <a:r>
              <a:rPr lang="de-DE" sz="2000" baseline="-25000" dirty="0">
                <a:solidFill>
                  <a:schemeClr val="bg1"/>
                </a:solidFill>
              </a:rPr>
              <a:t>	 </a:t>
            </a:r>
            <a:r>
              <a:rPr lang="de-DE" sz="2000" dirty="0">
                <a:solidFill>
                  <a:schemeClr val="bg1"/>
                </a:solidFill>
              </a:rPr>
              <a:t>7800K</a:t>
            </a:r>
            <a:endParaRPr lang="de-DE" sz="2000" baseline="-25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B1"/>
                </a:solidFill>
              </a:rPr>
              <a:t>F5 	Procyon	1,5 </a:t>
            </a:r>
            <a:r>
              <a:rPr lang="de-DE" sz="2000" dirty="0" err="1">
                <a:solidFill>
                  <a:srgbClr val="FFFFB1"/>
                </a:solidFill>
              </a:rPr>
              <a:t>M</a:t>
            </a:r>
            <a:r>
              <a:rPr lang="de-DE" sz="2000" baseline="-25000" dirty="0" err="1">
                <a:solidFill>
                  <a:srgbClr val="FFFFB1"/>
                </a:solidFill>
              </a:rPr>
              <a:t>ʘ</a:t>
            </a:r>
            <a:r>
              <a:rPr lang="de-DE" sz="2000" baseline="-25000" dirty="0">
                <a:solidFill>
                  <a:srgbClr val="FFFFB1"/>
                </a:solidFill>
              </a:rPr>
              <a:t>	</a:t>
            </a:r>
            <a:r>
              <a:rPr lang="de-DE" sz="2000" dirty="0">
                <a:solidFill>
                  <a:srgbClr val="FFFFB1"/>
                </a:solidFill>
              </a:rPr>
              <a:t>7,7 </a:t>
            </a:r>
            <a:r>
              <a:rPr lang="de-DE" sz="2000" dirty="0" err="1">
                <a:solidFill>
                  <a:srgbClr val="FFFFB1"/>
                </a:solidFill>
              </a:rPr>
              <a:t>L</a:t>
            </a:r>
            <a:r>
              <a:rPr lang="de-DE" sz="2000" baseline="-25000" dirty="0" err="1">
                <a:solidFill>
                  <a:srgbClr val="FFFFB1"/>
                </a:solidFill>
              </a:rPr>
              <a:t>ʘ</a:t>
            </a:r>
            <a:r>
              <a:rPr lang="de-DE" sz="2000" dirty="0">
                <a:solidFill>
                  <a:srgbClr val="FFFFB1"/>
                </a:solidFill>
              </a:rPr>
              <a:t> 	1,8 </a:t>
            </a:r>
            <a:r>
              <a:rPr lang="de-DE" sz="2000" dirty="0" err="1">
                <a:solidFill>
                  <a:srgbClr val="FFFFB1"/>
                </a:solidFill>
              </a:rPr>
              <a:t>R</a:t>
            </a:r>
            <a:r>
              <a:rPr lang="de-DE" sz="2000" baseline="-25000" dirty="0" err="1">
                <a:solidFill>
                  <a:srgbClr val="FFFFB1"/>
                </a:solidFill>
              </a:rPr>
              <a:t>ʘ</a:t>
            </a:r>
            <a:r>
              <a:rPr lang="de-DE" sz="2000" baseline="-25000" dirty="0">
                <a:solidFill>
                  <a:srgbClr val="FFFFB1"/>
                </a:solidFill>
              </a:rPr>
              <a:t> 	</a:t>
            </a:r>
            <a:r>
              <a:rPr lang="de-DE" sz="2000" dirty="0">
                <a:solidFill>
                  <a:srgbClr val="FFFFB1"/>
                </a:solidFill>
              </a:rPr>
              <a:t>6650K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23"/>
                </a:solidFill>
              </a:rPr>
              <a:t>G2 	</a:t>
            </a:r>
            <a:r>
              <a:rPr lang="el-GR" sz="2000" dirty="0">
                <a:solidFill>
                  <a:srgbClr val="FFFF23"/>
                </a:solidFill>
              </a:rPr>
              <a:t>α</a:t>
            </a:r>
            <a:r>
              <a:rPr lang="de-DE" sz="2000" dirty="0">
                <a:solidFill>
                  <a:srgbClr val="FFFF23"/>
                </a:solidFill>
              </a:rPr>
              <a:t> Centauri 	1,1 </a:t>
            </a:r>
            <a:r>
              <a:rPr lang="de-DE" sz="2000" dirty="0" err="1">
                <a:solidFill>
                  <a:srgbClr val="FFFF23"/>
                </a:solidFill>
              </a:rPr>
              <a:t>M</a:t>
            </a:r>
            <a:r>
              <a:rPr lang="de-DE" sz="2000" baseline="-25000" dirty="0" err="1">
                <a:solidFill>
                  <a:srgbClr val="FFFF23"/>
                </a:solidFill>
              </a:rPr>
              <a:t>ʘ</a:t>
            </a:r>
            <a:r>
              <a:rPr lang="de-DE" sz="2000" baseline="-25000" dirty="0">
                <a:solidFill>
                  <a:srgbClr val="FFFF23"/>
                </a:solidFill>
              </a:rPr>
              <a:t>	</a:t>
            </a:r>
            <a:r>
              <a:rPr lang="de-DE" sz="2000" dirty="0">
                <a:solidFill>
                  <a:srgbClr val="FFFF23"/>
                </a:solidFill>
              </a:rPr>
              <a:t>1,5 </a:t>
            </a:r>
            <a:r>
              <a:rPr lang="de-DE" sz="2000" dirty="0" err="1">
                <a:solidFill>
                  <a:srgbClr val="FFFF23"/>
                </a:solidFill>
              </a:rPr>
              <a:t>L</a:t>
            </a:r>
            <a:r>
              <a:rPr lang="de-DE" sz="2000" baseline="-25000" dirty="0" err="1">
                <a:solidFill>
                  <a:srgbClr val="FFFF23"/>
                </a:solidFill>
              </a:rPr>
              <a:t>ʘ</a:t>
            </a:r>
            <a:r>
              <a:rPr lang="de-DE" sz="2000" dirty="0">
                <a:solidFill>
                  <a:srgbClr val="FFFF23"/>
                </a:solidFill>
              </a:rPr>
              <a:t> 	1,2 </a:t>
            </a:r>
            <a:r>
              <a:rPr lang="de-DE" sz="2000" dirty="0" err="1">
                <a:solidFill>
                  <a:srgbClr val="FFFF23"/>
                </a:solidFill>
              </a:rPr>
              <a:t>R</a:t>
            </a:r>
            <a:r>
              <a:rPr lang="de-DE" sz="2000" baseline="-25000" dirty="0" err="1">
                <a:solidFill>
                  <a:srgbClr val="FFFF23"/>
                </a:solidFill>
              </a:rPr>
              <a:t>ʘ</a:t>
            </a:r>
            <a:r>
              <a:rPr lang="de-DE" sz="2000" baseline="-25000" dirty="0">
                <a:solidFill>
                  <a:srgbClr val="FFFF23"/>
                </a:solidFill>
              </a:rPr>
              <a:t> 	</a:t>
            </a:r>
            <a:r>
              <a:rPr lang="de-DE" sz="2000" dirty="0">
                <a:solidFill>
                  <a:srgbClr val="FFFF23"/>
                </a:solidFill>
              </a:rPr>
              <a:t>5810K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23"/>
                </a:solidFill>
              </a:rPr>
              <a:t>G2 	Sonne	1,9∙10</a:t>
            </a:r>
            <a:r>
              <a:rPr lang="de-DE" sz="2000" baseline="30000" dirty="0">
                <a:solidFill>
                  <a:srgbClr val="FFFF23"/>
                </a:solidFill>
              </a:rPr>
              <a:t>30 </a:t>
            </a:r>
            <a:r>
              <a:rPr lang="de-DE" sz="2000" dirty="0">
                <a:solidFill>
                  <a:srgbClr val="FFFF23"/>
                </a:solidFill>
              </a:rPr>
              <a:t>kg	3,85∙10</a:t>
            </a:r>
            <a:r>
              <a:rPr lang="de-DE" sz="2000" baseline="30000" dirty="0">
                <a:solidFill>
                  <a:srgbClr val="FFFF23"/>
                </a:solidFill>
              </a:rPr>
              <a:t>26 </a:t>
            </a:r>
            <a:r>
              <a:rPr lang="de-DE" sz="2000" dirty="0">
                <a:solidFill>
                  <a:srgbClr val="FFFF23"/>
                </a:solidFill>
              </a:rPr>
              <a:t>W 	6,95∙10</a:t>
            </a:r>
            <a:r>
              <a:rPr lang="de-DE" sz="2000" baseline="30000" dirty="0">
                <a:solidFill>
                  <a:srgbClr val="FFFF23"/>
                </a:solidFill>
              </a:rPr>
              <a:t>5 </a:t>
            </a:r>
            <a:r>
              <a:rPr lang="de-DE" sz="2000" dirty="0">
                <a:solidFill>
                  <a:srgbClr val="FFFF23"/>
                </a:solidFill>
              </a:rPr>
              <a:t>km 	5778K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C000"/>
                </a:solidFill>
              </a:rPr>
              <a:t>K2 	</a:t>
            </a:r>
            <a:r>
              <a:rPr lang="de-DE" sz="2000" dirty="0" err="1">
                <a:solidFill>
                  <a:srgbClr val="FFC000"/>
                </a:solidFill>
              </a:rPr>
              <a:t>Eridani</a:t>
            </a:r>
            <a:r>
              <a:rPr lang="de-DE" sz="2000" dirty="0">
                <a:solidFill>
                  <a:srgbClr val="FFC000"/>
                </a:solidFill>
              </a:rPr>
              <a:t> 	0,85 </a:t>
            </a:r>
            <a:r>
              <a:rPr lang="de-DE" sz="2000" dirty="0" err="1">
                <a:solidFill>
                  <a:srgbClr val="FFC000"/>
                </a:solidFill>
              </a:rPr>
              <a:t>M</a:t>
            </a:r>
            <a:r>
              <a:rPr lang="de-DE" sz="2000" baseline="-25000" dirty="0" err="1">
                <a:solidFill>
                  <a:srgbClr val="FFC000"/>
                </a:solidFill>
              </a:rPr>
              <a:t>ʘ</a:t>
            </a:r>
            <a:r>
              <a:rPr lang="de-DE" sz="2000" baseline="-25000" dirty="0">
                <a:solidFill>
                  <a:srgbClr val="FFC000"/>
                </a:solidFill>
              </a:rPr>
              <a:t>	</a:t>
            </a:r>
            <a:r>
              <a:rPr lang="de-DE" sz="2000" dirty="0">
                <a:solidFill>
                  <a:srgbClr val="FFC000"/>
                </a:solidFill>
              </a:rPr>
              <a:t>0,28 </a:t>
            </a:r>
            <a:r>
              <a:rPr lang="de-DE" sz="2000" dirty="0" err="1">
                <a:solidFill>
                  <a:srgbClr val="FFC000"/>
                </a:solidFill>
              </a:rPr>
              <a:t>L</a:t>
            </a:r>
            <a:r>
              <a:rPr lang="de-DE" sz="2000" baseline="-25000" dirty="0" err="1">
                <a:solidFill>
                  <a:srgbClr val="FFC000"/>
                </a:solidFill>
              </a:rPr>
              <a:t>ʘ</a:t>
            </a:r>
            <a:r>
              <a:rPr lang="de-DE" sz="2000" dirty="0">
                <a:solidFill>
                  <a:srgbClr val="FFC000"/>
                </a:solidFill>
              </a:rPr>
              <a:t> 	0,84 </a:t>
            </a:r>
            <a:r>
              <a:rPr lang="de-DE" sz="2000" dirty="0" err="1">
                <a:solidFill>
                  <a:srgbClr val="FFC000"/>
                </a:solidFill>
              </a:rPr>
              <a:t>R</a:t>
            </a:r>
            <a:r>
              <a:rPr lang="de-DE" sz="2000" baseline="-25000" dirty="0" err="1">
                <a:solidFill>
                  <a:srgbClr val="FFC000"/>
                </a:solidFill>
              </a:rPr>
              <a:t>ʘ</a:t>
            </a:r>
            <a:r>
              <a:rPr lang="de-DE" sz="2000" baseline="-25000" dirty="0">
                <a:solidFill>
                  <a:srgbClr val="FFC000"/>
                </a:solidFill>
              </a:rPr>
              <a:t> 	</a:t>
            </a:r>
            <a:r>
              <a:rPr lang="de-DE" sz="2000" dirty="0">
                <a:solidFill>
                  <a:srgbClr val="FFC000"/>
                </a:solidFill>
              </a:rPr>
              <a:t>5100K</a:t>
            </a:r>
          </a:p>
          <a:p>
            <a:pPr>
              <a:spcAft>
                <a:spcPts val="1200"/>
              </a:spcAft>
              <a:buNone/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0000"/>
                </a:solidFill>
              </a:rPr>
              <a:t>M6 	</a:t>
            </a:r>
            <a:r>
              <a:rPr lang="de-DE" sz="2000" dirty="0" err="1">
                <a:solidFill>
                  <a:srgbClr val="FF0000"/>
                </a:solidFill>
              </a:rPr>
              <a:t>Prox</a:t>
            </a:r>
            <a:r>
              <a:rPr lang="de-DE" sz="2000" dirty="0">
                <a:solidFill>
                  <a:srgbClr val="FF0000"/>
                </a:solidFill>
              </a:rPr>
              <a:t>. Cent.	0,123 </a:t>
            </a:r>
            <a:r>
              <a:rPr lang="de-DE" sz="2000" dirty="0" err="1">
                <a:solidFill>
                  <a:srgbClr val="FF0000"/>
                </a:solidFill>
              </a:rPr>
              <a:t>M</a:t>
            </a:r>
            <a:r>
              <a:rPr lang="de-DE" sz="2000" baseline="-25000" dirty="0" err="1">
                <a:solidFill>
                  <a:srgbClr val="FF0000"/>
                </a:solidFill>
              </a:rPr>
              <a:t>ʘ</a:t>
            </a:r>
            <a:r>
              <a:rPr lang="de-DE" sz="2000" baseline="-25000" dirty="0">
                <a:solidFill>
                  <a:srgbClr val="FF0000"/>
                </a:solidFill>
              </a:rPr>
              <a:t>	</a:t>
            </a:r>
            <a:r>
              <a:rPr lang="de-DE" sz="2000" dirty="0">
                <a:solidFill>
                  <a:srgbClr val="FF0000"/>
                </a:solidFill>
              </a:rPr>
              <a:t>1,38∙10</a:t>
            </a:r>
            <a:r>
              <a:rPr lang="de-DE" sz="2000" baseline="30000" dirty="0">
                <a:solidFill>
                  <a:srgbClr val="FF0000"/>
                </a:solidFill>
              </a:rPr>
              <a:t>-4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L</a:t>
            </a:r>
            <a:r>
              <a:rPr lang="de-DE" sz="2000" baseline="-25000" dirty="0" err="1">
                <a:solidFill>
                  <a:srgbClr val="FF0000"/>
                </a:solidFill>
              </a:rPr>
              <a:t>ʘ</a:t>
            </a:r>
            <a:r>
              <a:rPr lang="de-DE" sz="2000" dirty="0">
                <a:solidFill>
                  <a:srgbClr val="FF0000"/>
                </a:solidFill>
              </a:rPr>
              <a:t> 	0,145 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baseline="-25000" dirty="0" err="1">
                <a:solidFill>
                  <a:srgbClr val="FF0000"/>
                </a:solidFill>
              </a:rPr>
              <a:t>ʘ</a:t>
            </a:r>
            <a:r>
              <a:rPr lang="de-DE" sz="2000" baseline="-25000" dirty="0">
                <a:solidFill>
                  <a:srgbClr val="FF0000"/>
                </a:solidFill>
              </a:rPr>
              <a:t> 	</a:t>
            </a:r>
            <a:r>
              <a:rPr lang="de-DE" sz="2000" dirty="0">
                <a:solidFill>
                  <a:srgbClr val="FF0000"/>
                </a:solidFill>
              </a:rPr>
              <a:t>3040K</a:t>
            </a:r>
          </a:p>
          <a:p>
            <a:pPr>
              <a:buNone/>
            </a:pPr>
            <a:endParaRPr lang="de-DE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endParaRPr lang="de-DE" dirty="0">
              <a:solidFill>
                <a:srgbClr val="FFFF23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2555720" y="1124680"/>
            <a:ext cx="1467489" cy="518525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580140" y="1196690"/>
            <a:ext cx="1580299" cy="518525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779890" y="1052670"/>
            <a:ext cx="1800250" cy="518525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411700" y="4725180"/>
            <a:ext cx="1467489" cy="367647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76993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cap="small" dirty="0">
                <a:solidFill>
                  <a:schemeClr val="bg1"/>
                </a:solidFill>
              </a:rPr>
              <a:t>Der Zusammenhang von Masse und Leuchtkraft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04846" y="661722"/>
            <a:ext cx="8465778" cy="57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Menschliche Sinnesempfindungen haben logarithmische</a:t>
            </a:r>
            <a:r>
              <a:rPr kumimoji="0" lang="de-DE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Filter:</a:t>
            </a: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400" kern="0" dirty="0">
                <a:solidFill>
                  <a:schemeClr val="bg1"/>
                </a:solidFill>
                <a:latin typeface="+mn-lt"/>
              </a:rPr>
              <a:t>	Helligkeit M ist proportional zum Logarithmus der Leuchtkraft L:</a:t>
            </a:r>
          </a:p>
          <a:p>
            <a:pPr marL="361950" lvl="0" indent="-342900" algn="l" eaLnBrk="0" hangingPunct="0">
              <a:spcBef>
                <a:spcPct val="20000"/>
              </a:spcBef>
              <a:defRPr/>
            </a:pPr>
            <a:r>
              <a:rPr lang="de-DE" sz="2400" kern="0" dirty="0">
                <a:solidFill>
                  <a:schemeClr val="bg1"/>
                </a:solidFill>
                <a:latin typeface="+mn-lt"/>
              </a:rPr>
              <a:t>				</a:t>
            </a:r>
            <a:r>
              <a:rPr lang="de-DE" sz="2400" kern="0" dirty="0">
                <a:solidFill>
                  <a:srgbClr val="FFC000"/>
                </a:solidFill>
                <a:latin typeface="+mn-lt"/>
              </a:rPr>
              <a:t>M </a:t>
            </a:r>
            <a:r>
              <a:rPr lang="de-DE" sz="2400" dirty="0">
                <a:solidFill>
                  <a:srgbClr val="FFC000"/>
                </a:solidFill>
              </a:rPr>
              <a:t>~</a:t>
            </a:r>
            <a:r>
              <a:rPr lang="de-DE" sz="2400" kern="0" dirty="0">
                <a:solidFill>
                  <a:srgbClr val="FFC000"/>
                </a:solidFill>
                <a:latin typeface="+mn-lt"/>
              </a:rPr>
              <a:t> lg L</a:t>
            </a:r>
          </a:p>
          <a:p>
            <a:pPr marL="361950" lvl="0" indent="-342900" algn="l" eaLnBrk="0" hangingPunct="0">
              <a:spcBef>
                <a:spcPct val="20000"/>
              </a:spcBef>
              <a:defRPr/>
            </a:pPr>
            <a:endParaRPr lang="de-DE" sz="1000" kern="0" dirty="0">
              <a:solidFill>
                <a:srgbClr val="FFC000"/>
              </a:solidFill>
              <a:latin typeface="+mn-lt"/>
            </a:endParaRP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400" kern="0" dirty="0">
                <a:solidFill>
                  <a:schemeClr val="bg1"/>
                </a:solidFill>
                <a:latin typeface="+mn-lt"/>
              </a:rPr>
              <a:t>	Für die Differenz zweier Helligkeiten gilt dann:</a:t>
            </a: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solidFill>
                <a:schemeClr val="bg1"/>
              </a:solidFill>
              <a:latin typeface="+mn-lt"/>
            </a:endParaRPr>
          </a:p>
          <a:p>
            <a:pPr marL="361950" lvl="0" indent="-342900" algn="l" eaLnBrk="0" hangingPunct="0">
              <a:spcBef>
                <a:spcPct val="20000"/>
              </a:spcBef>
              <a:defRPr/>
            </a:pPr>
            <a:r>
              <a:rPr lang="de-DE" sz="2400" kern="0" dirty="0">
                <a:solidFill>
                  <a:srgbClr val="FFC000"/>
                </a:solidFill>
                <a:latin typeface="+mn-lt"/>
              </a:rPr>
              <a:t>			</a:t>
            </a:r>
            <a:r>
              <a:rPr lang="de-DE" sz="1400" kern="0" dirty="0">
                <a:solidFill>
                  <a:srgbClr val="FFC000"/>
                </a:solidFill>
              </a:rPr>
              <a:t> </a:t>
            </a:r>
            <a:r>
              <a:rPr lang="de-DE" sz="2400" kern="0" dirty="0">
                <a:solidFill>
                  <a:srgbClr val="FFC000"/>
                </a:solidFill>
              </a:rPr>
              <a:t> M</a:t>
            </a:r>
            <a:r>
              <a:rPr lang="de-DE" sz="2400" kern="0" baseline="-25000" dirty="0">
                <a:solidFill>
                  <a:srgbClr val="FFC000"/>
                </a:solidFill>
              </a:rPr>
              <a:t>1 </a:t>
            </a:r>
            <a:r>
              <a:rPr lang="de-DE" sz="2400" b="1" dirty="0">
                <a:solidFill>
                  <a:srgbClr val="FFC000"/>
                </a:solidFill>
              </a:rPr>
              <a:t>–</a:t>
            </a:r>
            <a:r>
              <a:rPr lang="de-DE" sz="2400" kern="0" dirty="0">
                <a:solidFill>
                  <a:srgbClr val="FFC000"/>
                </a:solidFill>
              </a:rPr>
              <a:t> M</a:t>
            </a:r>
            <a:r>
              <a:rPr lang="de-DE" sz="2400" kern="0" baseline="-25000" dirty="0">
                <a:solidFill>
                  <a:srgbClr val="FFC000"/>
                </a:solidFill>
              </a:rPr>
              <a:t>2</a:t>
            </a:r>
            <a:r>
              <a:rPr lang="de-DE" sz="2400" kern="0" dirty="0">
                <a:solidFill>
                  <a:srgbClr val="FFC000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~ </a:t>
            </a:r>
            <a:r>
              <a:rPr lang="de-DE" sz="2400" kern="0" dirty="0">
                <a:solidFill>
                  <a:srgbClr val="FFC000"/>
                </a:solidFill>
                <a:latin typeface="+mn-lt"/>
              </a:rPr>
              <a:t>lg L</a:t>
            </a:r>
            <a:r>
              <a:rPr lang="de-DE" sz="2400" kern="0" baseline="-25000" dirty="0">
                <a:solidFill>
                  <a:srgbClr val="FFC000"/>
                </a:solidFill>
                <a:latin typeface="+mn-lt"/>
              </a:rPr>
              <a:t>1</a:t>
            </a:r>
            <a:r>
              <a:rPr lang="de-DE" sz="2400" kern="0" dirty="0">
                <a:solidFill>
                  <a:srgbClr val="FFC000"/>
                </a:solidFill>
                <a:latin typeface="+mn-lt"/>
              </a:rPr>
              <a:t>/L</a:t>
            </a:r>
            <a:r>
              <a:rPr lang="de-DE" sz="2400" kern="0" baseline="-25000" dirty="0">
                <a:solidFill>
                  <a:srgbClr val="FFC000"/>
                </a:solidFill>
                <a:latin typeface="+mn-lt"/>
              </a:rPr>
              <a:t>2</a:t>
            </a:r>
          </a:p>
          <a:p>
            <a:pPr marL="361950" lvl="0" indent="-342900" algn="l" eaLnBrk="0" hangingPunct="0">
              <a:spcBef>
                <a:spcPct val="20000"/>
              </a:spcBef>
              <a:defRPr/>
            </a:pPr>
            <a:endParaRPr lang="de-DE" sz="1000" kern="0" dirty="0">
              <a:solidFill>
                <a:srgbClr val="FFC000"/>
              </a:solidFill>
              <a:latin typeface="+mn-lt"/>
            </a:endParaRP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400" kern="0" dirty="0">
                <a:solidFill>
                  <a:schemeClr val="bg1"/>
                </a:solidFill>
                <a:latin typeface="+mn-lt"/>
              </a:rPr>
              <a:t>	Für die Belange der Astronomie ist der Proportionalitäts-</a:t>
            </a:r>
            <a:r>
              <a:rPr lang="de-DE" sz="2400" kern="0" dirty="0" err="1">
                <a:solidFill>
                  <a:schemeClr val="bg1"/>
                </a:solidFill>
                <a:latin typeface="+mn-lt"/>
              </a:rPr>
              <a:t>faktor</a:t>
            </a:r>
            <a:r>
              <a:rPr lang="de-DE" sz="2400" kern="0" dirty="0">
                <a:solidFill>
                  <a:schemeClr val="bg1"/>
                </a:solidFill>
                <a:latin typeface="+mn-lt"/>
              </a:rPr>
              <a:t> -2,5 notwendig, daraus folgt:</a:t>
            </a: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>
              <a:solidFill>
                <a:schemeClr val="bg1"/>
              </a:solidFill>
              <a:latin typeface="+mn-lt"/>
            </a:endParaRPr>
          </a:p>
          <a:p>
            <a:pPr marL="361950" indent="-342900" algn="l" eaLnBrk="0" hangingPunct="0">
              <a:spcBef>
                <a:spcPct val="20000"/>
              </a:spcBef>
              <a:defRPr/>
            </a:pPr>
            <a:r>
              <a:rPr lang="de-DE" sz="2400" kern="0" dirty="0">
                <a:solidFill>
                  <a:srgbClr val="FFC000"/>
                </a:solidFill>
              </a:rPr>
              <a:t>		  	 M</a:t>
            </a:r>
            <a:r>
              <a:rPr lang="de-DE" sz="2400" kern="0" baseline="-25000" dirty="0">
                <a:solidFill>
                  <a:srgbClr val="FFC000"/>
                </a:solidFill>
              </a:rPr>
              <a:t>1</a:t>
            </a:r>
            <a:r>
              <a:rPr lang="de-DE" sz="2400" b="1" dirty="0">
                <a:solidFill>
                  <a:srgbClr val="FFC000"/>
                </a:solidFill>
              </a:rPr>
              <a:t> –</a:t>
            </a:r>
            <a:r>
              <a:rPr lang="de-DE" sz="2400" kern="0" dirty="0">
                <a:solidFill>
                  <a:srgbClr val="FFC000"/>
                </a:solidFill>
              </a:rPr>
              <a:t> M</a:t>
            </a:r>
            <a:r>
              <a:rPr lang="de-DE" sz="2400" kern="0" baseline="-25000" dirty="0">
                <a:solidFill>
                  <a:srgbClr val="FFC000"/>
                </a:solidFill>
              </a:rPr>
              <a:t>2</a:t>
            </a:r>
            <a:r>
              <a:rPr lang="de-DE" sz="2400" kern="0" dirty="0">
                <a:solidFill>
                  <a:srgbClr val="FFC000"/>
                </a:solidFill>
              </a:rPr>
              <a:t> = -2,5 </a:t>
            </a:r>
            <a:r>
              <a:rPr lang="de-DE" sz="2400" dirty="0">
                <a:solidFill>
                  <a:srgbClr val="FFC000"/>
                </a:solidFill>
              </a:rPr>
              <a:t>∙</a:t>
            </a:r>
            <a:r>
              <a:rPr lang="de-DE" sz="2400" kern="0" dirty="0">
                <a:solidFill>
                  <a:srgbClr val="FFC000"/>
                </a:solidFill>
              </a:rPr>
              <a:t> lg L</a:t>
            </a:r>
            <a:r>
              <a:rPr lang="de-DE" sz="2400" kern="0" baseline="-25000" dirty="0">
                <a:solidFill>
                  <a:srgbClr val="FFC000"/>
                </a:solidFill>
              </a:rPr>
              <a:t>1</a:t>
            </a:r>
            <a:r>
              <a:rPr lang="de-DE" sz="2400" kern="0" dirty="0">
                <a:solidFill>
                  <a:srgbClr val="FFC000"/>
                </a:solidFill>
              </a:rPr>
              <a:t>/L</a:t>
            </a:r>
            <a:r>
              <a:rPr lang="de-DE" sz="2400" kern="0" baseline="-25000" dirty="0">
                <a:solidFill>
                  <a:srgbClr val="FFC000"/>
                </a:solidFill>
              </a:rPr>
              <a:t>2</a:t>
            </a:r>
            <a:endParaRPr lang="de-DE" sz="2400" kern="0" dirty="0">
              <a:solidFill>
                <a:srgbClr val="FFC000"/>
              </a:solidFill>
            </a:endParaRP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400" kern="0" dirty="0">
              <a:solidFill>
                <a:schemeClr val="bg1"/>
              </a:solidFill>
              <a:latin typeface="+mn-lt"/>
            </a:endParaRP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3.1.3 Sterne und ihre Planeten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6873875" y="3810000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5" y="804863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8" y="4213225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8" y="1085850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5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2768600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8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0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95420" y="5372100"/>
            <a:ext cx="835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cap="small" dirty="0">
                <a:solidFill>
                  <a:srgbClr val="000000"/>
                </a:solidFill>
              </a:rPr>
              <a:t>Alter von Hauptreihensternen</a:t>
            </a:r>
          </a:p>
        </p:txBody>
      </p:sp>
      <p:sp>
        <p:nvSpPr>
          <p:cNvPr id="67" name="Rechteck 66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04846" y="661722"/>
            <a:ext cx="8465778" cy="57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Verweilzeit auf der Hauptreihe:</a:t>
            </a: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400" kern="0" dirty="0">
                <a:solidFill>
                  <a:schemeClr val="bg1"/>
                </a:solidFill>
                <a:latin typeface="+mn-lt"/>
              </a:rPr>
              <a:t>	Abschätzung:</a:t>
            </a: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400" kern="0" dirty="0">
                <a:solidFill>
                  <a:schemeClr val="bg1"/>
                </a:solidFill>
                <a:latin typeface="+mn-lt"/>
              </a:rPr>
              <a:t>	Abhängig von Wasserstoffvorrat (≈ Sternmasse M) und Energieabgabe (Leuchtkraft L), also:</a:t>
            </a: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50" kern="0" dirty="0">
              <a:solidFill>
                <a:schemeClr val="bg1"/>
              </a:solidFill>
              <a:latin typeface="+mn-lt"/>
            </a:endParaRPr>
          </a:p>
          <a:p>
            <a:pPr marL="361950" lvl="0" indent="-342900" algn="l" eaLnBrk="0" hangingPunct="0">
              <a:spcBef>
                <a:spcPct val="20000"/>
              </a:spcBef>
              <a:defRPr/>
            </a:pPr>
            <a:r>
              <a:rPr lang="de-DE" sz="2400" kern="0" dirty="0">
                <a:solidFill>
                  <a:schemeClr val="bg1"/>
                </a:solidFill>
                <a:latin typeface="+mn-lt"/>
              </a:rPr>
              <a:t>				</a:t>
            </a:r>
            <a:r>
              <a:rPr lang="el-GR" sz="2400" kern="0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τ</a:t>
            </a:r>
            <a:r>
              <a:rPr lang="de-DE" sz="2400" kern="0" baseline="-25000" dirty="0">
                <a:solidFill>
                  <a:srgbClr val="FFC000"/>
                </a:solidFill>
                <a:latin typeface="+mn-lt"/>
              </a:rPr>
              <a:t>H</a:t>
            </a:r>
            <a:r>
              <a:rPr lang="de-DE" sz="2400" kern="0" dirty="0">
                <a:solidFill>
                  <a:srgbClr val="FFC000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~</a:t>
            </a:r>
            <a:r>
              <a:rPr lang="de-DE" sz="2400" kern="0" dirty="0">
                <a:solidFill>
                  <a:srgbClr val="FFC000"/>
                </a:solidFill>
                <a:latin typeface="+mn-lt"/>
              </a:rPr>
              <a:t> M/L</a:t>
            </a:r>
          </a:p>
          <a:p>
            <a:pPr marL="361950" lvl="0" indent="-342900" algn="l" eaLnBrk="0" hangingPunct="0">
              <a:spcBef>
                <a:spcPct val="20000"/>
              </a:spcBef>
              <a:defRPr/>
            </a:pPr>
            <a:endParaRPr lang="de-DE" sz="1000" kern="0" dirty="0">
              <a:solidFill>
                <a:srgbClr val="FFC000"/>
              </a:solidFill>
              <a:latin typeface="+mn-lt"/>
            </a:endParaRPr>
          </a:p>
          <a:p>
            <a:pPr marL="361950" indent="-342900" algn="l" eaLnBrk="0" hangingPunct="0">
              <a:spcBef>
                <a:spcPct val="20000"/>
              </a:spcBef>
              <a:defRPr/>
            </a:pPr>
            <a:r>
              <a:rPr lang="de-DE" sz="2400" kern="0" dirty="0">
                <a:solidFill>
                  <a:schemeClr val="bg1"/>
                </a:solidFill>
                <a:latin typeface="+mn-lt"/>
              </a:rPr>
              <a:t>	mit 		</a:t>
            </a:r>
            <a:r>
              <a:rPr lang="de-DE" sz="2400" dirty="0">
                <a:solidFill>
                  <a:srgbClr val="FFC000"/>
                </a:solidFill>
              </a:rPr>
              <a:t>L ~ M</a:t>
            </a:r>
            <a:r>
              <a:rPr lang="de-DE" sz="2400" baseline="30000" dirty="0">
                <a:solidFill>
                  <a:srgbClr val="FFC000"/>
                </a:solidFill>
              </a:rPr>
              <a:t>3,5	</a:t>
            </a:r>
            <a:r>
              <a:rPr lang="de-DE" sz="2400" kern="0" dirty="0">
                <a:solidFill>
                  <a:schemeClr val="bg1"/>
                </a:solidFill>
                <a:latin typeface="+mn-lt"/>
              </a:rPr>
              <a:t>bzw. </a:t>
            </a:r>
            <a:r>
              <a:rPr lang="de-DE" sz="2400" dirty="0">
                <a:solidFill>
                  <a:srgbClr val="FFC000"/>
                </a:solidFill>
              </a:rPr>
              <a:t>M ~ L</a:t>
            </a:r>
            <a:r>
              <a:rPr lang="de-DE" sz="2400" baseline="30000" dirty="0">
                <a:solidFill>
                  <a:srgbClr val="FFC000"/>
                </a:solidFill>
              </a:rPr>
              <a:t>2/7</a:t>
            </a:r>
            <a:endParaRPr lang="de-DE" sz="2400" dirty="0">
              <a:solidFill>
                <a:srgbClr val="FFC000"/>
              </a:solidFill>
            </a:endParaRPr>
          </a:p>
          <a:p>
            <a:pPr marL="361950" indent="-342900" algn="l" eaLnBrk="0" hangingPunct="0">
              <a:spcBef>
                <a:spcPct val="20000"/>
              </a:spcBef>
              <a:defRPr/>
            </a:pPr>
            <a:endParaRPr lang="de-DE" sz="1000" kern="0" dirty="0">
              <a:solidFill>
                <a:schemeClr val="bg1"/>
              </a:solidFill>
              <a:latin typeface="+mn-lt"/>
            </a:endParaRPr>
          </a:p>
          <a:p>
            <a:pPr marL="361950" lvl="0" indent="-342900" algn="l" eaLnBrk="0" hangingPunct="0">
              <a:spcBef>
                <a:spcPct val="20000"/>
              </a:spcBef>
              <a:defRPr/>
            </a:pPr>
            <a:r>
              <a:rPr lang="de-DE" sz="2400" kern="0" dirty="0">
                <a:solidFill>
                  <a:srgbClr val="FFC000"/>
                </a:solidFill>
                <a:latin typeface="+mn-lt"/>
              </a:rPr>
              <a:t>	</a:t>
            </a:r>
            <a:r>
              <a:rPr lang="de-DE" sz="2400" kern="0" dirty="0">
                <a:solidFill>
                  <a:schemeClr val="bg1"/>
                </a:solidFill>
                <a:latin typeface="+mn-lt"/>
              </a:rPr>
              <a:t>folgt:</a:t>
            </a:r>
          </a:p>
          <a:p>
            <a:pPr marL="361950" indent="-342900" algn="l" eaLnBrk="0" hangingPunct="0">
              <a:spcBef>
                <a:spcPct val="20000"/>
              </a:spcBef>
              <a:defRPr/>
            </a:pPr>
            <a:r>
              <a:rPr lang="de-DE" sz="2400" kern="0" dirty="0">
                <a:solidFill>
                  <a:srgbClr val="FFC000"/>
                </a:solidFill>
              </a:rPr>
              <a:t>	</a:t>
            </a:r>
            <a:r>
              <a:rPr lang="de-DE" sz="2400" kern="0" dirty="0">
                <a:solidFill>
                  <a:schemeClr val="bg1"/>
                </a:solidFill>
              </a:rPr>
              <a:t>			</a:t>
            </a:r>
            <a:r>
              <a:rPr lang="el-GR" sz="2400" kern="0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 τ</a:t>
            </a:r>
            <a:r>
              <a:rPr lang="de-DE" sz="2400" kern="0" baseline="-25000" dirty="0">
                <a:solidFill>
                  <a:srgbClr val="FFC000"/>
                </a:solidFill>
              </a:rPr>
              <a:t>H</a:t>
            </a:r>
            <a:r>
              <a:rPr lang="de-DE" sz="2400" kern="0" dirty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~</a:t>
            </a:r>
            <a:r>
              <a:rPr lang="de-DE" sz="2400" kern="0" dirty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L</a:t>
            </a:r>
            <a:r>
              <a:rPr lang="de-DE" sz="2400" baseline="30000" dirty="0">
                <a:solidFill>
                  <a:srgbClr val="FFC000"/>
                </a:solidFill>
              </a:rPr>
              <a:t>-5/7</a:t>
            </a:r>
          </a:p>
          <a:p>
            <a:pPr marL="361950" indent="-342900" algn="l" eaLnBrk="0" hangingPunct="0">
              <a:spcBef>
                <a:spcPct val="20000"/>
              </a:spcBef>
              <a:defRPr/>
            </a:pPr>
            <a:endParaRPr lang="de-DE" sz="1000" baseline="30000" dirty="0">
              <a:solidFill>
                <a:srgbClr val="FFC000"/>
              </a:solidFill>
            </a:endParaRPr>
          </a:p>
          <a:p>
            <a:pPr marL="361950" indent="-342900" algn="l" eaLnBrk="0" hangingPunct="0">
              <a:spcBef>
                <a:spcPct val="20000"/>
              </a:spcBef>
              <a:defRPr/>
            </a:pPr>
            <a:r>
              <a:rPr lang="de-DE" sz="2400" dirty="0">
                <a:solidFill>
                  <a:schemeClr val="bg1"/>
                </a:solidFill>
              </a:rPr>
              <a:t>→ Je größer die Leuchtkraft, desto kürzer die Lebensdauer des Sterns.</a:t>
            </a:r>
          </a:p>
          <a:p>
            <a:pPr marL="361950" lvl="0" indent="-342900" algn="l" eaLnBrk="0" hangingPunct="0">
              <a:spcBef>
                <a:spcPct val="20000"/>
              </a:spcBef>
              <a:defRPr/>
            </a:pPr>
            <a:endParaRPr lang="de-DE" sz="2400" kern="0" dirty="0">
              <a:solidFill>
                <a:srgbClr val="FFC000"/>
              </a:solidFill>
            </a:endParaRPr>
          </a:p>
          <a:p>
            <a:pPr marL="361950" indent="-342900" algn="l" eaLnBrk="0" hangingPunct="0">
              <a:spcBef>
                <a:spcPct val="20000"/>
              </a:spcBef>
              <a:defRPr/>
            </a:pPr>
            <a:endParaRPr lang="de-DE" sz="2400" kern="0" dirty="0">
              <a:solidFill>
                <a:srgbClr val="FFC000"/>
              </a:solidFill>
            </a:endParaRP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400" kern="0" dirty="0">
              <a:solidFill>
                <a:schemeClr val="bg1"/>
              </a:solidFill>
              <a:latin typeface="+mn-lt"/>
            </a:endParaRP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23410" y="548600"/>
            <a:ext cx="8435975" cy="769938"/>
          </a:xfrm>
          <a:prstGeom prst="rect">
            <a:avLst/>
          </a:prstGeom>
        </p:spPr>
        <p:txBody>
          <a:bodyPr/>
          <a:lstStyle/>
          <a:p>
            <a:pPr marL="342829" marR="0" lvl="0" indent="-34282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Alter von Hauptreihensternen</a:t>
            </a:r>
            <a:endParaRPr kumimoji="0" lang="de-DE" sz="2400" b="1" i="0" u="none" strike="noStrike" kern="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66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74" name="Ellipse 73"/>
          <p:cNvSpPr/>
          <p:nvPr/>
        </p:nvSpPr>
        <p:spPr bwMode="auto">
          <a:xfrm>
            <a:off x="3933434" y="4081463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1737652" y="3218934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5557223" y="578761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64364" y="43556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376439" y="3258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6231707" y="567445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1214578" y="159888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2968923" y="39276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903363" y="430337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5137746" y="52504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1704973" y="173619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4175061" y="41247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5296182" y="45035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5810721" y="5135768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4577940" y="41836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5" name="Ellipse 124"/>
          <p:cNvSpPr/>
          <p:nvPr/>
        </p:nvSpPr>
        <p:spPr bwMode="auto">
          <a:xfrm>
            <a:off x="2319289" y="39921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1390648" y="18790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1585910" y="19790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1428748" y="24267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1657348" y="22267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1643060" y="2550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1519236" y="2169581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2" name="Ellipse 131"/>
          <p:cNvSpPr/>
          <p:nvPr/>
        </p:nvSpPr>
        <p:spPr bwMode="auto">
          <a:xfrm>
            <a:off x="1757361" y="2412468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3" name="Ellipse 132"/>
          <p:cNvSpPr/>
          <p:nvPr/>
        </p:nvSpPr>
        <p:spPr bwMode="auto">
          <a:xfrm>
            <a:off x="1581148" y="2745843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4" name="Ellipse 133"/>
          <p:cNvSpPr/>
          <p:nvPr/>
        </p:nvSpPr>
        <p:spPr bwMode="auto">
          <a:xfrm>
            <a:off x="1628773" y="296015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5" name="Ellipse 134"/>
          <p:cNvSpPr/>
          <p:nvPr/>
        </p:nvSpPr>
        <p:spPr bwMode="auto">
          <a:xfrm>
            <a:off x="1785935" y="271250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6" name="Ellipse 135"/>
          <p:cNvSpPr/>
          <p:nvPr/>
        </p:nvSpPr>
        <p:spPr bwMode="auto">
          <a:xfrm>
            <a:off x="1990677" y="33586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2066876" y="3115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8" name="Ellipse 137"/>
          <p:cNvSpPr/>
          <p:nvPr/>
        </p:nvSpPr>
        <p:spPr bwMode="auto">
          <a:xfrm>
            <a:off x="2143076" y="33539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9" name="Ellipse 138"/>
          <p:cNvSpPr/>
          <p:nvPr/>
        </p:nvSpPr>
        <p:spPr bwMode="auto">
          <a:xfrm>
            <a:off x="2128789" y="3744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0" name="Ellipse 139"/>
          <p:cNvSpPr/>
          <p:nvPr/>
        </p:nvSpPr>
        <p:spPr bwMode="auto">
          <a:xfrm>
            <a:off x="1933527" y="29824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1" name="Ellipse 140"/>
          <p:cNvSpPr/>
          <p:nvPr/>
        </p:nvSpPr>
        <p:spPr bwMode="auto">
          <a:xfrm>
            <a:off x="2166889" y="34968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2" name="Ellipse 141"/>
          <p:cNvSpPr/>
          <p:nvPr/>
        </p:nvSpPr>
        <p:spPr bwMode="auto">
          <a:xfrm>
            <a:off x="1976389" y="31539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3" name="Ellipse 142"/>
          <p:cNvSpPr/>
          <p:nvPr/>
        </p:nvSpPr>
        <p:spPr bwMode="auto">
          <a:xfrm>
            <a:off x="2119264" y="293959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4" name="Ellipse 143"/>
          <p:cNvSpPr/>
          <p:nvPr/>
        </p:nvSpPr>
        <p:spPr bwMode="auto">
          <a:xfrm>
            <a:off x="2243089" y="3539671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5" name="Ellipse 144"/>
          <p:cNvSpPr/>
          <p:nvPr/>
        </p:nvSpPr>
        <p:spPr bwMode="auto">
          <a:xfrm>
            <a:off x="2300239" y="372064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6" name="Ellipse 145"/>
          <p:cNvSpPr/>
          <p:nvPr/>
        </p:nvSpPr>
        <p:spPr bwMode="auto">
          <a:xfrm>
            <a:off x="2281189" y="33205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7" name="Ellipse 146"/>
          <p:cNvSpPr/>
          <p:nvPr/>
        </p:nvSpPr>
        <p:spPr bwMode="auto">
          <a:xfrm>
            <a:off x="2176414" y="317295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8" name="Ellipse 147"/>
          <p:cNvSpPr/>
          <p:nvPr/>
        </p:nvSpPr>
        <p:spPr bwMode="auto">
          <a:xfrm>
            <a:off x="2047826" y="35444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49" name="Ellipse 148"/>
          <p:cNvSpPr/>
          <p:nvPr/>
        </p:nvSpPr>
        <p:spPr bwMode="auto">
          <a:xfrm>
            <a:off x="2262139" y="343013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0" name="Ellipse 149"/>
          <p:cNvSpPr/>
          <p:nvPr/>
        </p:nvSpPr>
        <p:spPr bwMode="auto">
          <a:xfrm>
            <a:off x="2262139" y="2582409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1" name="Ellipse 150"/>
          <p:cNvSpPr/>
          <p:nvPr/>
        </p:nvSpPr>
        <p:spPr bwMode="auto">
          <a:xfrm>
            <a:off x="2185939" y="36634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2" name="Ellipse 151"/>
          <p:cNvSpPr/>
          <p:nvPr/>
        </p:nvSpPr>
        <p:spPr bwMode="auto">
          <a:xfrm>
            <a:off x="2568873" y="35132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3" name="Ellipse 152"/>
          <p:cNvSpPr/>
          <p:nvPr/>
        </p:nvSpPr>
        <p:spPr bwMode="auto">
          <a:xfrm>
            <a:off x="2630785" y="37323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4" name="Ellipse 153"/>
          <p:cNvSpPr/>
          <p:nvPr/>
        </p:nvSpPr>
        <p:spPr bwMode="auto">
          <a:xfrm>
            <a:off x="2659360" y="393712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5" name="Ellipse 154"/>
          <p:cNvSpPr/>
          <p:nvPr/>
        </p:nvSpPr>
        <p:spPr bwMode="auto">
          <a:xfrm>
            <a:off x="2811760" y="3770441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6" name="Ellipse 155"/>
          <p:cNvSpPr/>
          <p:nvPr/>
        </p:nvSpPr>
        <p:spPr bwMode="auto">
          <a:xfrm>
            <a:off x="2792710" y="39228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7" name="Ellipse 156"/>
          <p:cNvSpPr/>
          <p:nvPr/>
        </p:nvSpPr>
        <p:spPr bwMode="auto">
          <a:xfrm>
            <a:off x="2945110" y="4075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8" name="Ellipse 157"/>
          <p:cNvSpPr/>
          <p:nvPr/>
        </p:nvSpPr>
        <p:spPr bwMode="auto">
          <a:xfrm>
            <a:off x="2945110" y="38085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9" name="Ellipse 158"/>
          <p:cNvSpPr/>
          <p:nvPr/>
        </p:nvSpPr>
        <p:spPr bwMode="auto">
          <a:xfrm>
            <a:off x="2892722" y="39752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0" name="Ellipse 159"/>
          <p:cNvSpPr/>
          <p:nvPr/>
        </p:nvSpPr>
        <p:spPr bwMode="auto">
          <a:xfrm>
            <a:off x="2754610" y="40561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2649835" y="36275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2" name="Ellipse 161"/>
          <p:cNvSpPr/>
          <p:nvPr/>
        </p:nvSpPr>
        <p:spPr bwMode="auto">
          <a:xfrm>
            <a:off x="2511722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3" name="Ellipse 162"/>
          <p:cNvSpPr/>
          <p:nvPr/>
        </p:nvSpPr>
        <p:spPr bwMode="auto">
          <a:xfrm>
            <a:off x="2549823" y="39799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4" name="Ellipse 163"/>
          <p:cNvSpPr/>
          <p:nvPr/>
        </p:nvSpPr>
        <p:spPr bwMode="auto">
          <a:xfrm>
            <a:off x="2902247" y="41752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5" name="Ellipse 164"/>
          <p:cNvSpPr/>
          <p:nvPr/>
        </p:nvSpPr>
        <p:spPr bwMode="auto">
          <a:xfrm>
            <a:off x="3049885" y="40657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6" name="Ellipse 165"/>
          <p:cNvSpPr/>
          <p:nvPr/>
        </p:nvSpPr>
        <p:spPr bwMode="auto">
          <a:xfrm>
            <a:off x="3011785" y="42181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7" name="Ellipse 166"/>
          <p:cNvSpPr/>
          <p:nvPr/>
        </p:nvSpPr>
        <p:spPr bwMode="auto">
          <a:xfrm>
            <a:off x="2987972" y="38514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2754610" y="3546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2554585" y="37990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2592685" y="4080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2759373" y="418477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2" name="Ellipse 171"/>
          <p:cNvSpPr/>
          <p:nvPr/>
        </p:nvSpPr>
        <p:spPr bwMode="auto">
          <a:xfrm>
            <a:off x="3292914" y="4122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3" name="Ellipse 172"/>
          <p:cNvSpPr/>
          <p:nvPr/>
        </p:nvSpPr>
        <p:spPr bwMode="auto">
          <a:xfrm>
            <a:off x="3459602" y="4112775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4" name="Ellipse 173"/>
          <p:cNvSpPr/>
          <p:nvPr/>
        </p:nvSpPr>
        <p:spPr bwMode="auto">
          <a:xfrm>
            <a:off x="3569139" y="4255650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5" name="Ellipse 174"/>
          <p:cNvSpPr/>
          <p:nvPr/>
        </p:nvSpPr>
        <p:spPr bwMode="auto">
          <a:xfrm>
            <a:off x="3202426" y="4308038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6" name="Ellipse 175"/>
          <p:cNvSpPr/>
          <p:nvPr/>
        </p:nvSpPr>
        <p:spPr bwMode="auto">
          <a:xfrm>
            <a:off x="3650102" y="441281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7" name="Ellipse 176"/>
          <p:cNvSpPr/>
          <p:nvPr/>
        </p:nvSpPr>
        <p:spPr bwMode="auto">
          <a:xfrm>
            <a:off x="3331014" y="439852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8" name="Ellipse 177"/>
          <p:cNvSpPr/>
          <p:nvPr/>
        </p:nvSpPr>
        <p:spPr bwMode="auto">
          <a:xfrm>
            <a:off x="3216714" y="39365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3207189" y="41127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0" name="Ellipse 179"/>
          <p:cNvSpPr/>
          <p:nvPr/>
        </p:nvSpPr>
        <p:spPr bwMode="auto">
          <a:xfrm>
            <a:off x="3359589" y="42651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1" name="Ellipse 180"/>
          <p:cNvSpPr/>
          <p:nvPr/>
        </p:nvSpPr>
        <p:spPr bwMode="auto">
          <a:xfrm>
            <a:off x="3516752" y="4503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2" name="Ellipse 181"/>
          <p:cNvSpPr/>
          <p:nvPr/>
        </p:nvSpPr>
        <p:spPr bwMode="auto">
          <a:xfrm>
            <a:off x="3669152" y="447948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3" name="Ellipse 182"/>
          <p:cNvSpPr/>
          <p:nvPr/>
        </p:nvSpPr>
        <p:spPr bwMode="auto">
          <a:xfrm>
            <a:off x="3659627" y="40127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4" name="Ellipse 183"/>
          <p:cNvSpPr/>
          <p:nvPr/>
        </p:nvSpPr>
        <p:spPr bwMode="auto">
          <a:xfrm>
            <a:off x="3678676" y="41794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5" name="Ellipse 184"/>
          <p:cNvSpPr/>
          <p:nvPr/>
        </p:nvSpPr>
        <p:spPr bwMode="auto">
          <a:xfrm>
            <a:off x="3373877" y="39698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6" name="Ellipse 185"/>
          <p:cNvSpPr/>
          <p:nvPr/>
        </p:nvSpPr>
        <p:spPr bwMode="auto">
          <a:xfrm>
            <a:off x="3874788" y="40128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7" name="Ellipse 186"/>
          <p:cNvSpPr/>
          <p:nvPr/>
        </p:nvSpPr>
        <p:spPr bwMode="auto">
          <a:xfrm>
            <a:off x="4089100" y="43795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8" name="Ellipse 187"/>
          <p:cNvSpPr/>
          <p:nvPr/>
        </p:nvSpPr>
        <p:spPr bwMode="auto">
          <a:xfrm>
            <a:off x="4241500" y="42795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9" name="Ellipse 188"/>
          <p:cNvSpPr/>
          <p:nvPr/>
        </p:nvSpPr>
        <p:spPr bwMode="auto">
          <a:xfrm>
            <a:off x="4117676" y="46081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0" name="Ellipse 189"/>
          <p:cNvSpPr/>
          <p:nvPr/>
        </p:nvSpPr>
        <p:spPr bwMode="auto">
          <a:xfrm>
            <a:off x="3850975" y="45176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1" name="Ellipse 190"/>
          <p:cNvSpPr/>
          <p:nvPr/>
        </p:nvSpPr>
        <p:spPr bwMode="auto">
          <a:xfrm>
            <a:off x="4179588" y="45367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2" name="Ellipse 191"/>
          <p:cNvSpPr/>
          <p:nvPr/>
        </p:nvSpPr>
        <p:spPr bwMode="auto">
          <a:xfrm>
            <a:off x="4346276" y="44986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3" name="Ellipse 192"/>
          <p:cNvSpPr/>
          <p:nvPr/>
        </p:nvSpPr>
        <p:spPr bwMode="auto">
          <a:xfrm>
            <a:off x="4389138" y="4357687"/>
            <a:ext cx="45719" cy="52069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4" name="Ellipse 193"/>
          <p:cNvSpPr/>
          <p:nvPr/>
        </p:nvSpPr>
        <p:spPr bwMode="auto">
          <a:xfrm>
            <a:off x="4222451" y="461769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5" name="Ellipse 194"/>
          <p:cNvSpPr/>
          <p:nvPr/>
        </p:nvSpPr>
        <p:spPr bwMode="auto">
          <a:xfrm>
            <a:off x="4408188" y="464150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6" name="Ellipse 195"/>
          <p:cNvSpPr/>
          <p:nvPr/>
        </p:nvSpPr>
        <p:spPr bwMode="auto">
          <a:xfrm>
            <a:off x="3950988" y="455101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7" name="Ellipse 196"/>
          <p:cNvSpPr/>
          <p:nvPr/>
        </p:nvSpPr>
        <p:spPr bwMode="auto">
          <a:xfrm>
            <a:off x="4331988" y="46891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8" name="Ellipse 197"/>
          <p:cNvSpPr/>
          <p:nvPr/>
        </p:nvSpPr>
        <p:spPr bwMode="auto">
          <a:xfrm>
            <a:off x="4255788" y="44033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9" name="Ellipse 198"/>
          <p:cNvSpPr/>
          <p:nvPr/>
        </p:nvSpPr>
        <p:spPr bwMode="auto">
          <a:xfrm>
            <a:off x="4393900" y="414144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0" name="Ellipse 199"/>
          <p:cNvSpPr/>
          <p:nvPr/>
        </p:nvSpPr>
        <p:spPr bwMode="auto">
          <a:xfrm>
            <a:off x="4609108" y="48456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1" name="Ellipse 200"/>
          <p:cNvSpPr/>
          <p:nvPr/>
        </p:nvSpPr>
        <p:spPr bwMode="auto">
          <a:xfrm>
            <a:off x="4737696" y="49075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2" name="Ellipse 201"/>
          <p:cNvSpPr/>
          <p:nvPr/>
        </p:nvSpPr>
        <p:spPr bwMode="auto">
          <a:xfrm>
            <a:off x="4890096" y="50647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3" name="Ellipse 202"/>
          <p:cNvSpPr/>
          <p:nvPr/>
        </p:nvSpPr>
        <p:spPr bwMode="auto">
          <a:xfrm>
            <a:off x="4751983" y="43741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4" name="Ellipse 203"/>
          <p:cNvSpPr/>
          <p:nvPr/>
        </p:nvSpPr>
        <p:spPr bwMode="auto">
          <a:xfrm>
            <a:off x="4623396" y="448368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5" name="Ellipse 204"/>
          <p:cNvSpPr/>
          <p:nvPr/>
        </p:nvSpPr>
        <p:spPr bwMode="auto">
          <a:xfrm>
            <a:off x="4813896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6" name="Ellipse 205"/>
          <p:cNvSpPr/>
          <p:nvPr/>
        </p:nvSpPr>
        <p:spPr bwMode="auto">
          <a:xfrm>
            <a:off x="4947246" y="43503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5023446" y="48170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8" name="Ellipse 207"/>
          <p:cNvSpPr/>
          <p:nvPr/>
        </p:nvSpPr>
        <p:spPr bwMode="auto">
          <a:xfrm>
            <a:off x="4994871" y="450273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5371485" y="46731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0" name="Ellipse 209"/>
          <p:cNvSpPr/>
          <p:nvPr/>
        </p:nvSpPr>
        <p:spPr bwMode="auto">
          <a:xfrm>
            <a:off x="5638185" y="465414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1" name="Ellipse 210"/>
          <p:cNvSpPr/>
          <p:nvPr/>
        </p:nvSpPr>
        <p:spPr bwMode="auto">
          <a:xfrm>
            <a:off x="5561985" y="48303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2" name="Ellipse 211"/>
          <p:cNvSpPr/>
          <p:nvPr/>
        </p:nvSpPr>
        <p:spPr bwMode="auto">
          <a:xfrm>
            <a:off x="5409585" y="47922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3" name="Ellipse 212"/>
          <p:cNvSpPr/>
          <p:nvPr/>
        </p:nvSpPr>
        <p:spPr bwMode="auto">
          <a:xfrm>
            <a:off x="5676285" y="49779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4" name="Ellipse 213"/>
          <p:cNvSpPr/>
          <p:nvPr/>
        </p:nvSpPr>
        <p:spPr bwMode="auto">
          <a:xfrm>
            <a:off x="5600085" y="507800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5" name="Ellipse 214"/>
          <p:cNvSpPr/>
          <p:nvPr/>
        </p:nvSpPr>
        <p:spPr bwMode="auto">
          <a:xfrm>
            <a:off x="5448582" y="46559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6" name="Ellipse 215"/>
          <p:cNvSpPr/>
          <p:nvPr/>
        </p:nvSpPr>
        <p:spPr bwMode="auto">
          <a:xfrm>
            <a:off x="5372382" y="495597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7" name="Ellipse 216"/>
          <p:cNvSpPr/>
          <p:nvPr/>
        </p:nvSpPr>
        <p:spPr bwMode="auto">
          <a:xfrm>
            <a:off x="5353332" y="51464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8" name="Ellipse 217"/>
          <p:cNvSpPr/>
          <p:nvPr/>
        </p:nvSpPr>
        <p:spPr bwMode="auto">
          <a:xfrm>
            <a:off x="5358095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9" name="Ellipse 218"/>
          <p:cNvSpPr/>
          <p:nvPr/>
        </p:nvSpPr>
        <p:spPr bwMode="auto">
          <a:xfrm>
            <a:off x="5462870" y="50988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0" name="Ellipse 219"/>
          <p:cNvSpPr/>
          <p:nvPr/>
        </p:nvSpPr>
        <p:spPr bwMode="auto">
          <a:xfrm>
            <a:off x="5505732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1" name="Ellipse 220"/>
          <p:cNvSpPr/>
          <p:nvPr/>
        </p:nvSpPr>
        <p:spPr bwMode="auto">
          <a:xfrm>
            <a:off x="5420007" y="54893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2" name="Ellipse 221"/>
          <p:cNvSpPr/>
          <p:nvPr/>
        </p:nvSpPr>
        <p:spPr bwMode="auto">
          <a:xfrm>
            <a:off x="5558120" y="56417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3" name="Ellipse 222"/>
          <p:cNvSpPr/>
          <p:nvPr/>
        </p:nvSpPr>
        <p:spPr bwMode="auto">
          <a:xfrm>
            <a:off x="5658132" y="54512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62895" y="52512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5" name="Ellipse 224"/>
          <p:cNvSpPr/>
          <p:nvPr/>
        </p:nvSpPr>
        <p:spPr bwMode="auto">
          <a:xfrm>
            <a:off x="5929783" y="53691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6" name="Ellipse 225"/>
          <p:cNvSpPr/>
          <p:nvPr/>
        </p:nvSpPr>
        <p:spPr bwMode="auto">
          <a:xfrm>
            <a:off x="6134571" y="55215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7" name="Ellipse 226"/>
          <p:cNvSpPr/>
          <p:nvPr/>
        </p:nvSpPr>
        <p:spPr bwMode="auto">
          <a:xfrm>
            <a:off x="5901208" y="5769181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8" name="Ellipse 227"/>
          <p:cNvSpPr/>
          <p:nvPr/>
        </p:nvSpPr>
        <p:spPr bwMode="auto">
          <a:xfrm>
            <a:off x="5362857" y="580846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9" name="Ellipse 228"/>
          <p:cNvSpPr/>
          <p:nvPr/>
        </p:nvSpPr>
        <p:spPr bwMode="auto">
          <a:xfrm>
            <a:off x="5553356" y="435589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0" name="Ellipse 229"/>
          <p:cNvSpPr/>
          <p:nvPr/>
        </p:nvSpPr>
        <p:spPr bwMode="auto">
          <a:xfrm>
            <a:off x="5061546" y="417412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1" name="Ellipse 230"/>
          <p:cNvSpPr/>
          <p:nvPr/>
        </p:nvSpPr>
        <p:spPr bwMode="auto">
          <a:xfrm>
            <a:off x="4828184" y="39550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2" name="Ellipse 231"/>
          <p:cNvSpPr/>
          <p:nvPr/>
        </p:nvSpPr>
        <p:spPr bwMode="auto">
          <a:xfrm>
            <a:off x="4704359" y="3759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3" name="Ellipse 232"/>
          <p:cNvSpPr/>
          <p:nvPr/>
        </p:nvSpPr>
        <p:spPr bwMode="auto">
          <a:xfrm>
            <a:off x="4790084" y="4521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4" name="Ellipse 233"/>
          <p:cNvSpPr/>
          <p:nvPr/>
        </p:nvSpPr>
        <p:spPr bwMode="auto">
          <a:xfrm>
            <a:off x="4966296" y="4640847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5" name="Ellipse 234"/>
          <p:cNvSpPr/>
          <p:nvPr/>
        </p:nvSpPr>
        <p:spPr bwMode="auto">
          <a:xfrm>
            <a:off x="5109171" y="46932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6" name="Ellipse 235"/>
          <p:cNvSpPr/>
          <p:nvPr/>
        </p:nvSpPr>
        <p:spPr bwMode="auto">
          <a:xfrm>
            <a:off x="5090121" y="49980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7" name="Ellipse 236"/>
          <p:cNvSpPr/>
          <p:nvPr/>
        </p:nvSpPr>
        <p:spPr bwMode="auto">
          <a:xfrm>
            <a:off x="4680546" y="43693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8" name="Ellipse 237"/>
          <p:cNvSpPr/>
          <p:nvPr/>
        </p:nvSpPr>
        <p:spPr bwMode="auto">
          <a:xfrm>
            <a:off x="4875809" y="44551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9" name="Ellipse 238"/>
          <p:cNvSpPr/>
          <p:nvPr/>
        </p:nvSpPr>
        <p:spPr bwMode="auto">
          <a:xfrm>
            <a:off x="4675784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0" name="Ellipse 239"/>
          <p:cNvSpPr/>
          <p:nvPr/>
        </p:nvSpPr>
        <p:spPr bwMode="auto">
          <a:xfrm>
            <a:off x="5415243" y="42273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1" name="Ellipse 240"/>
          <p:cNvSpPr/>
          <p:nvPr/>
        </p:nvSpPr>
        <p:spPr bwMode="auto">
          <a:xfrm>
            <a:off x="3979798" y="361997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2" name="Ellipse 241"/>
          <p:cNvSpPr/>
          <p:nvPr/>
        </p:nvSpPr>
        <p:spPr bwMode="auto">
          <a:xfrm>
            <a:off x="4136961" y="38628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3" name="Ellipse 242"/>
          <p:cNvSpPr/>
          <p:nvPr/>
        </p:nvSpPr>
        <p:spPr bwMode="auto">
          <a:xfrm>
            <a:off x="4341749" y="3791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4" name="Ellipse 243"/>
          <p:cNvSpPr/>
          <p:nvPr/>
        </p:nvSpPr>
        <p:spPr bwMode="auto">
          <a:xfrm>
            <a:off x="3998849" y="486298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5" name="Ellipse 244"/>
          <p:cNvSpPr/>
          <p:nvPr/>
        </p:nvSpPr>
        <p:spPr bwMode="auto">
          <a:xfrm>
            <a:off x="4203636" y="47772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6" name="Ellipse 245"/>
          <p:cNvSpPr/>
          <p:nvPr/>
        </p:nvSpPr>
        <p:spPr bwMode="auto">
          <a:xfrm>
            <a:off x="4356036" y="4934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7" name="Ellipse 246"/>
          <p:cNvSpPr/>
          <p:nvPr/>
        </p:nvSpPr>
        <p:spPr bwMode="auto">
          <a:xfrm>
            <a:off x="4055999" y="42581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8" name="Ellipse 247"/>
          <p:cNvSpPr/>
          <p:nvPr/>
        </p:nvSpPr>
        <p:spPr bwMode="auto">
          <a:xfrm>
            <a:off x="4742459" y="46075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0" name="Ellipse 249"/>
          <p:cNvSpPr/>
          <p:nvPr/>
        </p:nvSpPr>
        <p:spPr bwMode="auto">
          <a:xfrm>
            <a:off x="4904384" y="48027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1" name="Ellipse 250"/>
          <p:cNvSpPr/>
          <p:nvPr/>
        </p:nvSpPr>
        <p:spPr bwMode="auto">
          <a:xfrm>
            <a:off x="3440552" y="36698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2" name="Ellipse 251"/>
          <p:cNvSpPr/>
          <p:nvPr/>
        </p:nvSpPr>
        <p:spPr bwMode="auto">
          <a:xfrm>
            <a:off x="3245289" y="36841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3" name="Ellipse 252"/>
          <p:cNvSpPr/>
          <p:nvPr/>
        </p:nvSpPr>
        <p:spPr bwMode="auto">
          <a:xfrm>
            <a:off x="3578665" y="3779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4" name="Ellipse 253"/>
          <p:cNvSpPr/>
          <p:nvPr/>
        </p:nvSpPr>
        <p:spPr bwMode="auto">
          <a:xfrm>
            <a:off x="3278627" y="3398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5" name="Ellipse 254"/>
          <p:cNvSpPr/>
          <p:nvPr/>
        </p:nvSpPr>
        <p:spPr bwMode="auto">
          <a:xfrm>
            <a:off x="2649836" y="28989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6" name="Ellipse 255"/>
          <p:cNvSpPr/>
          <p:nvPr/>
        </p:nvSpPr>
        <p:spPr bwMode="auto">
          <a:xfrm>
            <a:off x="2668886" y="3313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7" name="Ellipse 256"/>
          <p:cNvSpPr/>
          <p:nvPr/>
        </p:nvSpPr>
        <p:spPr bwMode="auto">
          <a:xfrm>
            <a:off x="2921298" y="32227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8" name="Ellipse 257"/>
          <p:cNvSpPr/>
          <p:nvPr/>
        </p:nvSpPr>
        <p:spPr bwMode="auto">
          <a:xfrm>
            <a:off x="2921298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9" name="Ellipse 258"/>
          <p:cNvSpPr/>
          <p:nvPr/>
        </p:nvSpPr>
        <p:spPr bwMode="auto">
          <a:xfrm>
            <a:off x="2816524" y="2332166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0" name="Ellipse 259"/>
          <p:cNvSpPr/>
          <p:nvPr/>
        </p:nvSpPr>
        <p:spPr bwMode="auto">
          <a:xfrm>
            <a:off x="2104976" y="2253796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1" name="Ellipse 260"/>
          <p:cNvSpPr/>
          <p:nvPr/>
        </p:nvSpPr>
        <p:spPr bwMode="auto">
          <a:xfrm>
            <a:off x="1947814" y="27395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2" name="Ellipse 261"/>
          <p:cNvSpPr/>
          <p:nvPr/>
        </p:nvSpPr>
        <p:spPr bwMode="auto">
          <a:xfrm>
            <a:off x="1928763" y="35634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3" name="Ellipse 262"/>
          <p:cNvSpPr/>
          <p:nvPr/>
        </p:nvSpPr>
        <p:spPr bwMode="auto">
          <a:xfrm>
            <a:off x="1990676" y="40587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4" name="Ellipse 263"/>
          <p:cNvSpPr/>
          <p:nvPr/>
        </p:nvSpPr>
        <p:spPr bwMode="auto">
          <a:xfrm>
            <a:off x="2362152" y="36158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5" name="Ellipse 264"/>
          <p:cNvSpPr/>
          <p:nvPr/>
        </p:nvSpPr>
        <p:spPr bwMode="auto">
          <a:xfrm>
            <a:off x="1100135" y="249343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6" name="Ellipse 265"/>
          <p:cNvSpPr/>
          <p:nvPr/>
        </p:nvSpPr>
        <p:spPr bwMode="auto">
          <a:xfrm>
            <a:off x="1200148" y="2245780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7" name="Ellipse 266"/>
          <p:cNvSpPr/>
          <p:nvPr/>
        </p:nvSpPr>
        <p:spPr bwMode="auto">
          <a:xfrm>
            <a:off x="1433510" y="146949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8" name="Ellipse 267"/>
          <p:cNvSpPr/>
          <p:nvPr/>
        </p:nvSpPr>
        <p:spPr bwMode="auto">
          <a:xfrm>
            <a:off x="1680502" y="376662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69" name="Ellipse 268"/>
          <p:cNvSpPr/>
          <p:nvPr/>
        </p:nvSpPr>
        <p:spPr bwMode="auto">
          <a:xfrm>
            <a:off x="1319210" y="2745842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0" name="Ellipse 269"/>
          <p:cNvSpPr/>
          <p:nvPr/>
        </p:nvSpPr>
        <p:spPr bwMode="auto">
          <a:xfrm>
            <a:off x="3288151" y="46033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1" name="Ellipse 270"/>
          <p:cNvSpPr/>
          <p:nvPr/>
        </p:nvSpPr>
        <p:spPr bwMode="auto">
          <a:xfrm>
            <a:off x="3554851" y="39937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2" name="Ellipse 271"/>
          <p:cNvSpPr/>
          <p:nvPr/>
        </p:nvSpPr>
        <p:spPr bwMode="auto">
          <a:xfrm>
            <a:off x="3550089" y="41556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3" name="Ellipse 272"/>
          <p:cNvSpPr/>
          <p:nvPr/>
        </p:nvSpPr>
        <p:spPr bwMode="auto">
          <a:xfrm>
            <a:off x="4065524" y="40104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4" name="Ellipse 273"/>
          <p:cNvSpPr/>
          <p:nvPr/>
        </p:nvSpPr>
        <p:spPr bwMode="auto">
          <a:xfrm>
            <a:off x="4260786" y="408193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5" name="Ellipse 274"/>
          <p:cNvSpPr/>
          <p:nvPr/>
        </p:nvSpPr>
        <p:spPr bwMode="auto">
          <a:xfrm>
            <a:off x="4265549" y="416766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6" name="Ellipse 275"/>
          <p:cNvSpPr/>
          <p:nvPr/>
        </p:nvSpPr>
        <p:spPr bwMode="auto">
          <a:xfrm>
            <a:off x="3875023" y="39152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7" name="Ellipse 276"/>
          <p:cNvSpPr/>
          <p:nvPr/>
        </p:nvSpPr>
        <p:spPr bwMode="auto">
          <a:xfrm>
            <a:off x="2428827" y="3906384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8" name="Ellipse 277"/>
          <p:cNvSpPr/>
          <p:nvPr/>
        </p:nvSpPr>
        <p:spPr bwMode="auto">
          <a:xfrm>
            <a:off x="2395490" y="3777796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9" name="Ellipse 278"/>
          <p:cNvSpPr/>
          <p:nvPr/>
        </p:nvSpPr>
        <p:spPr bwMode="auto">
          <a:xfrm>
            <a:off x="2452640" y="3568247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0" name="Ellipse 279"/>
          <p:cNvSpPr/>
          <p:nvPr/>
        </p:nvSpPr>
        <p:spPr bwMode="auto">
          <a:xfrm>
            <a:off x="2414540" y="3425372"/>
            <a:ext cx="54000" cy="540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1" name="Ellipse 280"/>
          <p:cNvSpPr/>
          <p:nvPr/>
        </p:nvSpPr>
        <p:spPr bwMode="auto">
          <a:xfrm>
            <a:off x="3111938" y="39603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2" name="Ellipse 281"/>
          <p:cNvSpPr/>
          <p:nvPr/>
        </p:nvSpPr>
        <p:spPr bwMode="auto">
          <a:xfrm>
            <a:off x="3102413" y="4265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3" name="Ellipse 282"/>
          <p:cNvSpPr/>
          <p:nvPr/>
        </p:nvSpPr>
        <p:spPr bwMode="auto">
          <a:xfrm>
            <a:off x="3135751" y="38079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4" name="Ellipse 283"/>
          <p:cNvSpPr/>
          <p:nvPr/>
        </p:nvSpPr>
        <p:spPr bwMode="auto">
          <a:xfrm>
            <a:off x="3140513" y="4160398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5" name="Ellipse 284"/>
          <p:cNvSpPr/>
          <p:nvPr/>
        </p:nvSpPr>
        <p:spPr bwMode="auto">
          <a:xfrm>
            <a:off x="3078601" y="3503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6" name="Ellipse 285"/>
          <p:cNvSpPr/>
          <p:nvPr/>
        </p:nvSpPr>
        <p:spPr bwMode="auto">
          <a:xfrm>
            <a:off x="3746201" y="45557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9" name="Ellipse 288"/>
          <p:cNvSpPr/>
          <p:nvPr/>
        </p:nvSpPr>
        <p:spPr bwMode="auto">
          <a:xfrm>
            <a:off x="3798588" y="412239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0" name="Ellipse 289"/>
          <p:cNvSpPr/>
          <p:nvPr/>
        </p:nvSpPr>
        <p:spPr bwMode="auto">
          <a:xfrm>
            <a:off x="3746201" y="42890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1" name="Ellipse 290"/>
          <p:cNvSpPr/>
          <p:nvPr/>
        </p:nvSpPr>
        <p:spPr bwMode="auto">
          <a:xfrm>
            <a:off x="3746201" y="36413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2" name="Ellipse 291"/>
          <p:cNvSpPr/>
          <p:nvPr/>
        </p:nvSpPr>
        <p:spPr bwMode="auto">
          <a:xfrm>
            <a:off x="4520790" y="4402721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3" name="Ellipse 292"/>
          <p:cNvSpPr/>
          <p:nvPr/>
        </p:nvSpPr>
        <p:spPr bwMode="auto">
          <a:xfrm>
            <a:off x="4535077" y="4717046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4" name="Ellipse 293"/>
          <p:cNvSpPr/>
          <p:nvPr/>
        </p:nvSpPr>
        <p:spPr bwMode="auto">
          <a:xfrm>
            <a:off x="4563653" y="4969459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5" name="Ellipse 294"/>
          <p:cNvSpPr/>
          <p:nvPr/>
        </p:nvSpPr>
        <p:spPr bwMode="auto">
          <a:xfrm>
            <a:off x="4511265" y="3893134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6" name="Ellipse 295"/>
          <p:cNvSpPr/>
          <p:nvPr/>
        </p:nvSpPr>
        <p:spPr bwMode="auto">
          <a:xfrm>
            <a:off x="5213945" y="5078997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7" name="Ellipse 296"/>
          <p:cNvSpPr/>
          <p:nvPr/>
        </p:nvSpPr>
        <p:spPr bwMode="auto">
          <a:xfrm>
            <a:off x="5242521" y="4802772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8" name="Ellipse 297"/>
          <p:cNvSpPr/>
          <p:nvPr/>
        </p:nvSpPr>
        <p:spPr bwMode="auto">
          <a:xfrm>
            <a:off x="5247283" y="4255085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9" name="Ellipse 298"/>
          <p:cNvSpPr/>
          <p:nvPr/>
        </p:nvSpPr>
        <p:spPr bwMode="auto">
          <a:xfrm>
            <a:off x="5185371" y="4436059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0" name="Ellipse 299"/>
          <p:cNvSpPr/>
          <p:nvPr/>
        </p:nvSpPr>
        <p:spPr bwMode="auto">
          <a:xfrm>
            <a:off x="1462086" y="549380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1" name="Ellipse 300"/>
          <p:cNvSpPr/>
          <p:nvPr/>
        </p:nvSpPr>
        <p:spPr bwMode="auto">
          <a:xfrm>
            <a:off x="1495423" y="519376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2" name="Ellipse 301"/>
          <p:cNvSpPr/>
          <p:nvPr/>
        </p:nvSpPr>
        <p:spPr bwMode="auto">
          <a:xfrm>
            <a:off x="2038301" y="57494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3" name="Ellipse 302"/>
          <p:cNvSpPr/>
          <p:nvPr/>
        </p:nvSpPr>
        <p:spPr bwMode="auto">
          <a:xfrm>
            <a:off x="2497435" y="558495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4" name="Ellipse 303"/>
          <p:cNvSpPr/>
          <p:nvPr/>
        </p:nvSpPr>
        <p:spPr bwMode="auto">
          <a:xfrm>
            <a:off x="3087985" y="5451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5" name="Ellipse 304"/>
          <p:cNvSpPr/>
          <p:nvPr/>
        </p:nvSpPr>
        <p:spPr bwMode="auto">
          <a:xfrm>
            <a:off x="2692697" y="52658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6" name="Ellipse 305"/>
          <p:cNvSpPr/>
          <p:nvPr/>
        </p:nvSpPr>
        <p:spPr bwMode="auto">
          <a:xfrm>
            <a:off x="2773660" y="4842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7" name="Ellipse 306"/>
          <p:cNvSpPr/>
          <p:nvPr/>
        </p:nvSpPr>
        <p:spPr bwMode="auto">
          <a:xfrm>
            <a:off x="3450076" y="54891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8" name="Ellipse 307"/>
          <p:cNvSpPr/>
          <p:nvPr/>
        </p:nvSpPr>
        <p:spPr bwMode="auto">
          <a:xfrm>
            <a:off x="2252613" y="497794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9" name="Ellipse 308"/>
          <p:cNvSpPr/>
          <p:nvPr/>
        </p:nvSpPr>
        <p:spPr bwMode="auto">
          <a:xfrm>
            <a:off x="1843038" y="4782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0" name="Ellipse 309"/>
          <p:cNvSpPr/>
          <p:nvPr/>
        </p:nvSpPr>
        <p:spPr bwMode="auto">
          <a:xfrm>
            <a:off x="2109739" y="5297035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1" name="Ellipse 310"/>
          <p:cNvSpPr/>
          <p:nvPr/>
        </p:nvSpPr>
        <p:spPr bwMode="auto">
          <a:xfrm>
            <a:off x="3273864" y="51176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2" name="Ellipse 311"/>
          <p:cNvSpPr/>
          <p:nvPr/>
        </p:nvSpPr>
        <p:spPr bwMode="auto">
          <a:xfrm>
            <a:off x="3965510" y="2457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3" name="Ellipse 312"/>
          <p:cNvSpPr/>
          <p:nvPr/>
        </p:nvSpPr>
        <p:spPr bwMode="auto">
          <a:xfrm>
            <a:off x="4084573" y="206263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4" name="Ellipse 313"/>
          <p:cNvSpPr/>
          <p:nvPr/>
        </p:nvSpPr>
        <p:spPr bwMode="auto">
          <a:xfrm>
            <a:off x="4623397" y="16404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5" name="Ellipse 314"/>
          <p:cNvSpPr/>
          <p:nvPr/>
        </p:nvSpPr>
        <p:spPr bwMode="auto">
          <a:xfrm>
            <a:off x="4909147" y="11737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6" name="Ellipse 315"/>
          <p:cNvSpPr/>
          <p:nvPr/>
        </p:nvSpPr>
        <p:spPr bwMode="auto">
          <a:xfrm>
            <a:off x="5481918" y="146029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7" name="Ellipse 316"/>
          <p:cNvSpPr/>
          <p:nvPr/>
        </p:nvSpPr>
        <p:spPr bwMode="auto">
          <a:xfrm>
            <a:off x="5853393" y="175080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8" name="Ellipse 317"/>
          <p:cNvSpPr/>
          <p:nvPr/>
        </p:nvSpPr>
        <p:spPr bwMode="auto">
          <a:xfrm>
            <a:off x="5896255" y="301287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9" name="Ellipse 318"/>
          <p:cNvSpPr/>
          <p:nvPr/>
        </p:nvSpPr>
        <p:spPr bwMode="auto">
          <a:xfrm>
            <a:off x="5824818" y="34843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0" name="Ellipse 319"/>
          <p:cNvSpPr/>
          <p:nvPr/>
        </p:nvSpPr>
        <p:spPr bwMode="auto">
          <a:xfrm>
            <a:off x="4470336" y="220551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1" name="Ellipse 320"/>
          <p:cNvSpPr/>
          <p:nvPr/>
        </p:nvSpPr>
        <p:spPr bwMode="auto">
          <a:xfrm>
            <a:off x="4513198" y="2648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2" name="Ellipse 321"/>
          <p:cNvSpPr/>
          <p:nvPr/>
        </p:nvSpPr>
        <p:spPr bwMode="auto">
          <a:xfrm>
            <a:off x="5353330" y="20508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3" name="Ellipse 322"/>
          <p:cNvSpPr/>
          <p:nvPr/>
        </p:nvSpPr>
        <p:spPr bwMode="auto">
          <a:xfrm>
            <a:off x="5453343" y="23794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4" name="Ellipse 323"/>
          <p:cNvSpPr/>
          <p:nvPr/>
        </p:nvSpPr>
        <p:spPr bwMode="auto">
          <a:xfrm>
            <a:off x="5729568" y="22461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5" name="Ellipse 324"/>
          <p:cNvSpPr/>
          <p:nvPr/>
        </p:nvSpPr>
        <p:spPr bwMode="auto">
          <a:xfrm>
            <a:off x="4847234" y="20548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6" name="Ellipse 325"/>
          <p:cNvSpPr/>
          <p:nvPr/>
        </p:nvSpPr>
        <p:spPr bwMode="auto">
          <a:xfrm>
            <a:off x="5032972" y="23929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7" name="Ellipse 326"/>
          <p:cNvSpPr/>
          <p:nvPr/>
        </p:nvSpPr>
        <p:spPr bwMode="auto">
          <a:xfrm>
            <a:off x="5066309" y="15642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8" name="Ellipse 327"/>
          <p:cNvSpPr/>
          <p:nvPr/>
        </p:nvSpPr>
        <p:spPr bwMode="auto">
          <a:xfrm>
            <a:off x="4156010" y="288178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9" name="Ellipse 328"/>
          <p:cNvSpPr/>
          <p:nvPr/>
        </p:nvSpPr>
        <p:spPr bwMode="auto">
          <a:xfrm>
            <a:off x="4370322" y="3219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0" name="Ellipse 329"/>
          <p:cNvSpPr/>
          <p:nvPr/>
        </p:nvSpPr>
        <p:spPr bwMode="auto">
          <a:xfrm>
            <a:off x="3998848" y="315801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1" name="Ellipse 330"/>
          <p:cNvSpPr/>
          <p:nvPr/>
        </p:nvSpPr>
        <p:spPr bwMode="auto">
          <a:xfrm>
            <a:off x="4885334" y="26834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2" name="Ellipse 331"/>
          <p:cNvSpPr/>
          <p:nvPr/>
        </p:nvSpPr>
        <p:spPr bwMode="auto">
          <a:xfrm>
            <a:off x="4713884" y="34073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3" name="Ellipse 332"/>
          <p:cNvSpPr/>
          <p:nvPr/>
        </p:nvSpPr>
        <p:spPr bwMode="auto">
          <a:xfrm>
            <a:off x="5052021" y="3088272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4" name="Ellipse 333"/>
          <p:cNvSpPr/>
          <p:nvPr/>
        </p:nvSpPr>
        <p:spPr bwMode="auto">
          <a:xfrm>
            <a:off x="5491443" y="28890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5" name="Ellipse 334"/>
          <p:cNvSpPr/>
          <p:nvPr/>
        </p:nvSpPr>
        <p:spPr bwMode="auto">
          <a:xfrm>
            <a:off x="5381905" y="3493884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5" name="Text Box 4"/>
          <p:cNvSpPr txBox="1">
            <a:spLocks noChangeArrowheads="1"/>
          </p:cNvSpPr>
          <p:nvPr/>
        </p:nvSpPr>
        <p:spPr bwMode="auto">
          <a:xfrm>
            <a:off x="5324565" y="4112369"/>
            <a:ext cx="1811526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0,5 </a:t>
            </a:r>
            <a:r>
              <a:rPr lang="de-DE" dirty="0" err="1">
                <a:solidFill>
                  <a:srgbClr val="FFFFFF"/>
                </a:solidFill>
              </a:rPr>
              <a:t>M</a:t>
            </a:r>
            <a:r>
              <a:rPr lang="de-DE" baseline="-25000" dirty="0" err="1">
                <a:solidFill>
                  <a:srgbClr val="FFFFFF"/>
                </a:solidFill>
              </a:rPr>
              <a:t>ʘ</a:t>
            </a:r>
            <a:r>
              <a:rPr lang="de-DE" dirty="0">
                <a:solidFill>
                  <a:srgbClr val="FFFFFF"/>
                </a:solidFill>
              </a:rPr>
              <a:t> 10</a:t>
            </a:r>
            <a:r>
              <a:rPr lang="de-DE" baseline="30000" dirty="0">
                <a:solidFill>
                  <a:srgbClr val="FFFFFF"/>
                </a:solidFill>
              </a:rPr>
              <a:t>11</a:t>
            </a:r>
            <a:r>
              <a:rPr lang="de-DE" dirty="0">
                <a:solidFill>
                  <a:srgbClr val="FFFFFF"/>
                </a:solidFill>
              </a:rPr>
              <a:t> a</a:t>
            </a:r>
            <a:endParaRPr lang="de-DE" baseline="-25000" dirty="0">
              <a:solidFill>
                <a:srgbClr val="FFFFFF"/>
              </a:solidFill>
            </a:endParaRPr>
          </a:p>
        </p:txBody>
      </p:sp>
      <p:sp>
        <p:nvSpPr>
          <p:cNvPr id="347" name="Text Box 4"/>
          <p:cNvSpPr txBox="1">
            <a:spLocks noChangeArrowheads="1"/>
          </p:cNvSpPr>
          <p:nvPr/>
        </p:nvSpPr>
        <p:spPr bwMode="auto">
          <a:xfrm>
            <a:off x="4493484" y="3644795"/>
            <a:ext cx="1624511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 </a:t>
            </a:r>
            <a:r>
              <a:rPr lang="de-DE" dirty="0" err="1">
                <a:solidFill>
                  <a:srgbClr val="FFFFFF"/>
                </a:solidFill>
              </a:rPr>
              <a:t>M</a:t>
            </a:r>
            <a:r>
              <a:rPr lang="de-DE" baseline="-25000" dirty="0" err="1">
                <a:solidFill>
                  <a:srgbClr val="FFFFFF"/>
                </a:solidFill>
              </a:rPr>
              <a:t>ʘ</a:t>
            </a:r>
            <a:r>
              <a:rPr lang="de-DE" baseline="-25000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10</a:t>
            </a:r>
            <a:r>
              <a:rPr lang="de-DE" baseline="30000" dirty="0">
                <a:solidFill>
                  <a:srgbClr val="FFFFFF"/>
                </a:solidFill>
              </a:rPr>
              <a:t>10</a:t>
            </a:r>
            <a:r>
              <a:rPr lang="de-DE" dirty="0">
                <a:solidFill>
                  <a:srgbClr val="FFFFFF"/>
                </a:solidFill>
              </a:rPr>
              <a:t> a</a:t>
            </a:r>
            <a:endParaRPr lang="de-DE" baseline="-25000" dirty="0">
              <a:solidFill>
                <a:srgbClr val="FFFFFF"/>
              </a:solidFill>
            </a:endParaRPr>
          </a:p>
        </p:txBody>
      </p:sp>
      <p:sp>
        <p:nvSpPr>
          <p:cNvPr id="349" name="Text Box 4"/>
          <p:cNvSpPr txBox="1">
            <a:spLocks noChangeArrowheads="1"/>
          </p:cNvSpPr>
          <p:nvPr/>
        </p:nvSpPr>
        <p:spPr bwMode="auto">
          <a:xfrm>
            <a:off x="3135654" y="2659791"/>
            <a:ext cx="1672016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5 </a:t>
            </a:r>
            <a:r>
              <a:rPr lang="de-DE" dirty="0" err="1">
                <a:solidFill>
                  <a:srgbClr val="FFFFFF"/>
                </a:solidFill>
              </a:rPr>
              <a:t>M</a:t>
            </a:r>
            <a:r>
              <a:rPr lang="de-DE" baseline="-25000" dirty="0" err="1">
                <a:solidFill>
                  <a:srgbClr val="FFFFFF"/>
                </a:solidFill>
              </a:rPr>
              <a:t>ʘ</a:t>
            </a:r>
            <a:r>
              <a:rPr lang="de-DE" dirty="0">
                <a:solidFill>
                  <a:srgbClr val="FFFFFF"/>
                </a:solidFill>
              </a:rPr>
              <a:t> 10</a:t>
            </a:r>
            <a:r>
              <a:rPr lang="de-DE" baseline="30000" dirty="0">
                <a:solidFill>
                  <a:srgbClr val="FFFFFF"/>
                </a:solidFill>
              </a:rPr>
              <a:t>8</a:t>
            </a:r>
            <a:r>
              <a:rPr lang="de-DE" dirty="0">
                <a:solidFill>
                  <a:srgbClr val="FFFFFF"/>
                </a:solidFill>
              </a:rPr>
              <a:t> a</a:t>
            </a:r>
            <a:endParaRPr lang="de-DE" baseline="-25000" dirty="0">
              <a:solidFill>
                <a:srgbClr val="FFFFFF"/>
              </a:solidFill>
            </a:endParaRPr>
          </a:p>
        </p:txBody>
      </p:sp>
      <p:sp>
        <p:nvSpPr>
          <p:cNvPr id="351" name="Text Box 4"/>
          <p:cNvSpPr txBox="1">
            <a:spLocks noChangeArrowheads="1"/>
          </p:cNvSpPr>
          <p:nvPr/>
        </p:nvSpPr>
        <p:spPr bwMode="auto">
          <a:xfrm>
            <a:off x="2100416" y="1657243"/>
            <a:ext cx="1623172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20 </a:t>
            </a:r>
            <a:r>
              <a:rPr lang="de-DE" dirty="0" err="1">
                <a:solidFill>
                  <a:srgbClr val="FFFFFF"/>
                </a:solidFill>
              </a:rPr>
              <a:t>M</a:t>
            </a:r>
            <a:r>
              <a:rPr lang="de-DE" baseline="-25000" dirty="0" err="1">
                <a:solidFill>
                  <a:srgbClr val="FFFFFF"/>
                </a:solidFill>
              </a:rPr>
              <a:t>ʘ</a:t>
            </a:r>
            <a:r>
              <a:rPr lang="de-DE" baseline="-25000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10</a:t>
            </a:r>
            <a:r>
              <a:rPr lang="de-DE" baseline="30000" dirty="0">
                <a:solidFill>
                  <a:srgbClr val="FFFFFF"/>
                </a:solidFill>
              </a:rPr>
              <a:t>7</a:t>
            </a:r>
            <a:r>
              <a:rPr lang="de-DE" dirty="0">
                <a:solidFill>
                  <a:srgbClr val="FFFFFF"/>
                </a:solidFill>
              </a:rPr>
              <a:t> a</a:t>
            </a:r>
          </a:p>
        </p:txBody>
      </p:sp>
      <p:sp>
        <p:nvSpPr>
          <p:cNvPr id="355" name="Line 5"/>
          <p:cNvSpPr>
            <a:spLocks noChangeShapeType="1"/>
          </p:cNvSpPr>
          <p:nvPr/>
        </p:nvSpPr>
        <p:spPr bwMode="auto">
          <a:xfrm flipV="1">
            <a:off x="1682436" y="1926203"/>
            <a:ext cx="372462" cy="23443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6" name="Line 5"/>
          <p:cNvSpPr>
            <a:spLocks noChangeShapeType="1"/>
          </p:cNvSpPr>
          <p:nvPr/>
        </p:nvSpPr>
        <p:spPr bwMode="auto">
          <a:xfrm flipV="1">
            <a:off x="2438400" y="3005702"/>
            <a:ext cx="695998" cy="44869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7" name="Line 5"/>
          <p:cNvSpPr>
            <a:spLocks noChangeShapeType="1"/>
          </p:cNvSpPr>
          <p:nvPr/>
        </p:nvSpPr>
        <p:spPr bwMode="auto">
          <a:xfrm flipV="1">
            <a:off x="3543300" y="3628002"/>
            <a:ext cx="607098" cy="37249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0" name="Line 5"/>
          <p:cNvSpPr>
            <a:spLocks noChangeShapeType="1"/>
          </p:cNvSpPr>
          <p:nvPr/>
        </p:nvSpPr>
        <p:spPr bwMode="auto">
          <a:xfrm flipV="1">
            <a:off x="4097023" y="3915340"/>
            <a:ext cx="372462" cy="23443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3" name="Line 5"/>
          <p:cNvSpPr>
            <a:spLocks noChangeShapeType="1"/>
          </p:cNvSpPr>
          <p:nvPr/>
        </p:nvSpPr>
        <p:spPr bwMode="auto">
          <a:xfrm flipV="1">
            <a:off x="4997136" y="4415403"/>
            <a:ext cx="372462" cy="23443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6" name="Text Box 4"/>
          <p:cNvSpPr txBox="1">
            <a:spLocks noChangeArrowheads="1"/>
          </p:cNvSpPr>
          <p:nvPr/>
        </p:nvSpPr>
        <p:spPr bwMode="auto">
          <a:xfrm>
            <a:off x="4163222" y="3312567"/>
            <a:ext cx="1841651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>
                <a:solidFill>
                  <a:srgbClr val="FFFFFF"/>
                </a:solidFill>
              </a:rPr>
              <a:t>2 </a:t>
            </a:r>
            <a:r>
              <a:rPr lang="de-DE" dirty="0" err="1">
                <a:solidFill>
                  <a:srgbClr val="FFFFFF"/>
                </a:solidFill>
              </a:rPr>
              <a:t>M</a:t>
            </a:r>
            <a:r>
              <a:rPr lang="de-DE" baseline="-25000" dirty="0" err="1">
                <a:solidFill>
                  <a:srgbClr val="FFFFFF"/>
                </a:solidFill>
              </a:rPr>
              <a:t>ʘ</a:t>
            </a:r>
            <a:r>
              <a:rPr lang="de-DE" dirty="0">
                <a:solidFill>
                  <a:srgbClr val="FFFFFF"/>
                </a:solidFill>
              </a:rPr>
              <a:t> 10</a:t>
            </a:r>
            <a:r>
              <a:rPr lang="de-DE" baseline="30000" dirty="0">
                <a:solidFill>
                  <a:srgbClr val="FFFFFF"/>
                </a:solidFill>
              </a:rPr>
              <a:t>9</a:t>
            </a:r>
            <a:r>
              <a:rPr lang="de-DE" dirty="0">
                <a:solidFill>
                  <a:srgbClr val="FFFFFF"/>
                </a:solidFill>
              </a:rPr>
              <a:t> a</a:t>
            </a:r>
          </a:p>
        </p:txBody>
      </p:sp>
      <p:sp>
        <p:nvSpPr>
          <p:cNvPr id="337" name="Rechteck 336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347" grpId="0" animBg="1"/>
      <p:bldP spid="349" grpId="0" animBg="1"/>
      <p:bldP spid="351" grpId="0" animBg="1"/>
      <p:bldP spid="355" grpId="0" animBg="1"/>
      <p:bldP spid="356" grpId="0" animBg="1"/>
      <p:bldP spid="357" grpId="0" animBg="1"/>
      <p:bldP spid="360" grpId="0" animBg="1"/>
      <p:bldP spid="3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3.1.3 Sterne und ihre Planeten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6873875" y="3810000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5" y="804863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8" y="4213225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8" y="1085850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5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2768600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8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0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95420" y="5372100"/>
            <a:ext cx="835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cap="small" dirty="0">
                <a:solidFill>
                  <a:srgbClr val="000000"/>
                </a:solidFill>
              </a:rPr>
              <a:t>Das HRD von Kugelsternhaufen</a:t>
            </a:r>
          </a:p>
        </p:txBody>
      </p:sp>
      <p:sp>
        <p:nvSpPr>
          <p:cNvPr id="67" name="Rechteck 66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04846" y="944526"/>
            <a:ext cx="5420920" cy="213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Gruppen von Sternen, die zusammen entstanden sind.</a:t>
            </a:r>
          </a:p>
          <a:p>
            <a:pPr marL="3619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oberer Teil der Hauptreihe nicht mehr von Sternen besetzt.</a:t>
            </a:r>
          </a:p>
        </p:txBody>
      </p:sp>
      <p:pic>
        <p:nvPicPr>
          <p:cNvPr id="4" name="Picture 2" descr="Aufnahme des MPG/ESO Telesk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352" y="1197205"/>
            <a:ext cx="2898941" cy="2724346"/>
          </a:xfrm>
          <a:prstGeom prst="rect">
            <a:avLst/>
          </a:prstGeom>
          <a:noFill/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23410" y="548600"/>
            <a:ext cx="8435975" cy="769938"/>
          </a:xfrm>
          <a:prstGeom prst="rect">
            <a:avLst/>
          </a:prstGeom>
        </p:spPr>
        <p:txBody>
          <a:bodyPr/>
          <a:lstStyle/>
          <a:p>
            <a:pPr marL="342829" marR="0" lvl="0" indent="-34282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HRD von Kugelsternhaufen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F215036-2AD3-4780-813B-5E3AB7A57E73}"/>
              </a:ext>
            </a:extLst>
          </p:cNvPr>
          <p:cNvSpPr/>
          <p:nvPr/>
        </p:nvSpPr>
        <p:spPr>
          <a:xfrm>
            <a:off x="5011272" y="4021176"/>
            <a:ext cx="432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srgbClr val="FFFFFF"/>
                </a:solidFill>
              </a:rPr>
              <a:t>Bild: „Omega Centauri </a:t>
            </a:r>
            <a:r>
              <a:rPr lang="de-DE" sz="1000" kern="0" dirty="0" err="1">
                <a:solidFill>
                  <a:srgbClr val="FFFFFF"/>
                </a:solidFill>
              </a:rPr>
              <a:t>by</a:t>
            </a:r>
            <a:r>
              <a:rPr lang="de-DE" sz="1000" kern="0" dirty="0">
                <a:solidFill>
                  <a:srgbClr val="FFFFFF"/>
                </a:solidFill>
              </a:rPr>
              <a:t> ESO“ von European Southern Observatory (ESO: https://www.eso.org/public/images/eso0844a/) via  </a:t>
            </a:r>
            <a:r>
              <a:rPr lang="de-DE" sz="1000" kern="0" dirty="0">
                <a:solidFill>
                  <a:srgbClr val="FFFFFF"/>
                </a:solidFill>
                <a:hlinkClick r:id="rId3"/>
              </a:rPr>
              <a:t>https://commons.wikimedia.org/wiki/File:Omega_Centauri_by_ESO.jpg</a:t>
            </a:r>
            <a:r>
              <a:rPr lang="de-DE" sz="1000" kern="0" dirty="0">
                <a:solidFill>
                  <a:srgbClr val="FFFFFF"/>
                </a:solidFill>
              </a:rPr>
              <a:t>  [CC BY 4.0]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66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73" name="Ellipse 72"/>
          <p:cNvSpPr/>
          <p:nvPr/>
        </p:nvSpPr>
        <p:spPr bwMode="auto">
          <a:xfrm>
            <a:off x="5557223" y="578761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64364" y="43556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6231707" y="567445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2968923" y="39276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903363" y="430337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5137746" y="52504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4175061" y="41247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5296182" y="45035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5810721" y="5135768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4577940" y="41836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2" name="Ellipse 151"/>
          <p:cNvSpPr/>
          <p:nvPr/>
        </p:nvSpPr>
        <p:spPr bwMode="auto">
          <a:xfrm>
            <a:off x="2568873" y="35132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3" name="Ellipse 152"/>
          <p:cNvSpPr/>
          <p:nvPr/>
        </p:nvSpPr>
        <p:spPr bwMode="auto">
          <a:xfrm>
            <a:off x="2630785" y="37323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4" name="Ellipse 153"/>
          <p:cNvSpPr/>
          <p:nvPr/>
        </p:nvSpPr>
        <p:spPr bwMode="auto">
          <a:xfrm>
            <a:off x="2659360" y="393712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5" name="Ellipse 154"/>
          <p:cNvSpPr/>
          <p:nvPr/>
        </p:nvSpPr>
        <p:spPr bwMode="auto">
          <a:xfrm>
            <a:off x="2811760" y="3770441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6" name="Ellipse 155"/>
          <p:cNvSpPr/>
          <p:nvPr/>
        </p:nvSpPr>
        <p:spPr bwMode="auto">
          <a:xfrm>
            <a:off x="2792710" y="39228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8" name="Ellipse 157"/>
          <p:cNvSpPr/>
          <p:nvPr/>
        </p:nvSpPr>
        <p:spPr bwMode="auto">
          <a:xfrm>
            <a:off x="2945110" y="38085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59" name="Ellipse 158"/>
          <p:cNvSpPr/>
          <p:nvPr/>
        </p:nvSpPr>
        <p:spPr bwMode="auto">
          <a:xfrm>
            <a:off x="2892722" y="39752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0" name="Ellipse 159"/>
          <p:cNvSpPr/>
          <p:nvPr/>
        </p:nvSpPr>
        <p:spPr bwMode="auto">
          <a:xfrm>
            <a:off x="2754610" y="40561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1" name="Ellipse 160"/>
          <p:cNvSpPr/>
          <p:nvPr/>
        </p:nvSpPr>
        <p:spPr bwMode="auto">
          <a:xfrm>
            <a:off x="2649835" y="36275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2" name="Ellipse 161"/>
          <p:cNvSpPr/>
          <p:nvPr/>
        </p:nvSpPr>
        <p:spPr bwMode="auto">
          <a:xfrm>
            <a:off x="2511722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3" name="Ellipse 162"/>
          <p:cNvSpPr/>
          <p:nvPr/>
        </p:nvSpPr>
        <p:spPr bwMode="auto">
          <a:xfrm>
            <a:off x="2549823" y="397999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4" name="Ellipse 163"/>
          <p:cNvSpPr/>
          <p:nvPr/>
        </p:nvSpPr>
        <p:spPr bwMode="auto">
          <a:xfrm>
            <a:off x="2902247" y="41752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5" name="Ellipse 164"/>
          <p:cNvSpPr/>
          <p:nvPr/>
        </p:nvSpPr>
        <p:spPr bwMode="auto">
          <a:xfrm>
            <a:off x="3049885" y="40657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6" name="Ellipse 165"/>
          <p:cNvSpPr/>
          <p:nvPr/>
        </p:nvSpPr>
        <p:spPr bwMode="auto">
          <a:xfrm>
            <a:off x="3011785" y="42181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7" name="Ellipse 166"/>
          <p:cNvSpPr/>
          <p:nvPr/>
        </p:nvSpPr>
        <p:spPr bwMode="auto">
          <a:xfrm>
            <a:off x="2987972" y="385140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2754610" y="3546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2554585" y="379901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2592685" y="4080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2759373" y="4184778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2" name="Ellipse 171"/>
          <p:cNvSpPr/>
          <p:nvPr/>
        </p:nvSpPr>
        <p:spPr bwMode="auto">
          <a:xfrm>
            <a:off x="3292914" y="4122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3" name="Ellipse 172"/>
          <p:cNvSpPr/>
          <p:nvPr/>
        </p:nvSpPr>
        <p:spPr bwMode="auto">
          <a:xfrm>
            <a:off x="3459602" y="4112775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4" name="Ellipse 173"/>
          <p:cNvSpPr/>
          <p:nvPr/>
        </p:nvSpPr>
        <p:spPr bwMode="auto">
          <a:xfrm>
            <a:off x="3569139" y="4255650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5" name="Ellipse 174"/>
          <p:cNvSpPr/>
          <p:nvPr/>
        </p:nvSpPr>
        <p:spPr bwMode="auto">
          <a:xfrm>
            <a:off x="3202426" y="4308038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6" name="Ellipse 175"/>
          <p:cNvSpPr/>
          <p:nvPr/>
        </p:nvSpPr>
        <p:spPr bwMode="auto">
          <a:xfrm>
            <a:off x="3650102" y="441281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7" name="Ellipse 176"/>
          <p:cNvSpPr/>
          <p:nvPr/>
        </p:nvSpPr>
        <p:spPr bwMode="auto">
          <a:xfrm>
            <a:off x="3331014" y="439852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8" name="Ellipse 177"/>
          <p:cNvSpPr/>
          <p:nvPr/>
        </p:nvSpPr>
        <p:spPr bwMode="auto">
          <a:xfrm>
            <a:off x="3216714" y="39365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3207189" y="41127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0" name="Ellipse 179"/>
          <p:cNvSpPr/>
          <p:nvPr/>
        </p:nvSpPr>
        <p:spPr bwMode="auto">
          <a:xfrm>
            <a:off x="3359589" y="42651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1" name="Ellipse 180"/>
          <p:cNvSpPr/>
          <p:nvPr/>
        </p:nvSpPr>
        <p:spPr bwMode="auto">
          <a:xfrm>
            <a:off x="3516752" y="45032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2" name="Ellipse 181"/>
          <p:cNvSpPr/>
          <p:nvPr/>
        </p:nvSpPr>
        <p:spPr bwMode="auto">
          <a:xfrm>
            <a:off x="3669152" y="447948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3" name="Ellipse 182"/>
          <p:cNvSpPr/>
          <p:nvPr/>
        </p:nvSpPr>
        <p:spPr bwMode="auto">
          <a:xfrm>
            <a:off x="3659627" y="40127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4" name="Ellipse 183"/>
          <p:cNvSpPr/>
          <p:nvPr/>
        </p:nvSpPr>
        <p:spPr bwMode="auto">
          <a:xfrm>
            <a:off x="3678676" y="41794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5" name="Ellipse 184"/>
          <p:cNvSpPr/>
          <p:nvPr/>
        </p:nvSpPr>
        <p:spPr bwMode="auto">
          <a:xfrm>
            <a:off x="3373877" y="39698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6" name="Ellipse 185"/>
          <p:cNvSpPr/>
          <p:nvPr/>
        </p:nvSpPr>
        <p:spPr bwMode="auto">
          <a:xfrm>
            <a:off x="3874788" y="40128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7" name="Ellipse 186"/>
          <p:cNvSpPr/>
          <p:nvPr/>
        </p:nvSpPr>
        <p:spPr bwMode="auto">
          <a:xfrm>
            <a:off x="4089100" y="43795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8" name="Ellipse 187"/>
          <p:cNvSpPr/>
          <p:nvPr/>
        </p:nvSpPr>
        <p:spPr bwMode="auto">
          <a:xfrm>
            <a:off x="4241500" y="42795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9" name="Ellipse 188"/>
          <p:cNvSpPr/>
          <p:nvPr/>
        </p:nvSpPr>
        <p:spPr bwMode="auto">
          <a:xfrm>
            <a:off x="4117676" y="46081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0" name="Ellipse 189"/>
          <p:cNvSpPr/>
          <p:nvPr/>
        </p:nvSpPr>
        <p:spPr bwMode="auto">
          <a:xfrm>
            <a:off x="3850975" y="45176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1" name="Ellipse 190"/>
          <p:cNvSpPr/>
          <p:nvPr/>
        </p:nvSpPr>
        <p:spPr bwMode="auto">
          <a:xfrm>
            <a:off x="4179588" y="45367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2" name="Ellipse 191"/>
          <p:cNvSpPr/>
          <p:nvPr/>
        </p:nvSpPr>
        <p:spPr bwMode="auto">
          <a:xfrm>
            <a:off x="4346276" y="44986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3" name="Ellipse 192"/>
          <p:cNvSpPr/>
          <p:nvPr/>
        </p:nvSpPr>
        <p:spPr bwMode="auto">
          <a:xfrm>
            <a:off x="4389138" y="4357687"/>
            <a:ext cx="45719" cy="52069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4" name="Ellipse 193"/>
          <p:cNvSpPr/>
          <p:nvPr/>
        </p:nvSpPr>
        <p:spPr bwMode="auto">
          <a:xfrm>
            <a:off x="4222451" y="461769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5" name="Ellipse 194"/>
          <p:cNvSpPr/>
          <p:nvPr/>
        </p:nvSpPr>
        <p:spPr bwMode="auto">
          <a:xfrm>
            <a:off x="4408188" y="464150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6" name="Ellipse 195"/>
          <p:cNvSpPr/>
          <p:nvPr/>
        </p:nvSpPr>
        <p:spPr bwMode="auto">
          <a:xfrm>
            <a:off x="3950988" y="455101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7" name="Ellipse 196"/>
          <p:cNvSpPr/>
          <p:nvPr/>
        </p:nvSpPr>
        <p:spPr bwMode="auto">
          <a:xfrm>
            <a:off x="4331988" y="46891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8" name="Ellipse 197"/>
          <p:cNvSpPr/>
          <p:nvPr/>
        </p:nvSpPr>
        <p:spPr bwMode="auto">
          <a:xfrm>
            <a:off x="4255788" y="440338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9" name="Ellipse 198"/>
          <p:cNvSpPr/>
          <p:nvPr/>
        </p:nvSpPr>
        <p:spPr bwMode="auto">
          <a:xfrm>
            <a:off x="4393900" y="414144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0" name="Ellipse 199"/>
          <p:cNvSpPr/>
          <p:nvPr/>
        </p:nvSpPr>
        <p:spPr bwMode="auto">
          <a:xfrm>
            <a:off x="4609108" y="48456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1" name="Ellipse 200"/>
          <p:cNvSpPr/>
          <p:nvPr/>
        </p:nvSpPr>
        <p:spPr bwMode="auto">
          <a:xfrm>
            <a:off x="4737696" y="49075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2" name="Ellipse 201"/>
          <p:cNvSpPr/>
          <p:nvPr/>
        </p:nvSpPr>
        <p:spPr bwMode="auto">
          <a:xfrm>
            <a:off x="4890096" y="50647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3" name="Ellipse 202"/>
          <p:cNvSpPr/>
          <p:nvPr/>
        </p:nvSpPr>
        <p:spPr bwMode="auto">
          <a:xfrm>
            <a:off x="4751983" y="43741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4" name="Ellipse 203"/>
          <p:cNvSpPr/>
          <p:nvPr/>
        </p:nvSpPr>
        <p:spPr bwMode="auto">
          <a:xfrm>
            <a:off x="4623396" y="448368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5" name="Ellipse 204"/>
          <p:cNvSpPr/>
          <p:nvPr/>
        </p:nvSpPr>
        <p:spPr bwMode="auto">
          <a:xfrm>
            <a:off x="4813896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6" name="Ellipse 205"/>
          <p:cNvSpPr/>
          <p:nvPr/>
        </p:nvSpPr>
        <p:spPr bwMode="auto">
          <a:xfrm>
            <a:off x="4947246" y="43503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5023446" y="48170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8" name="Ellipse 207"/>
          <p:cNvSpPr/>
          <p:nvPr/>
        </p:nvSpPr>
        <p:spPr bwMode="auto">
          <a:xfrm>
            <a:off x="4994871" y="450273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5371485" y="46731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0" name="Ellipse 209"/>
          <p:cNvSpPr/>
          <p:nvPr/>
        </p:nvSpPr>
        <p:spPr bwMode="auto">
          <a:xfrm>
            <a:off x="5638185" y="465414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1" name="Ellipse 210"/>
          <p:cNvSpPr/>
          <p:nvPr/>
        </p:nvSpPr>
        <p:spPr bwMode="auto">
          <a:xfrm>
            <a:off x="5561985" y="48303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2" name="Ellipse 211"/>
          <p:cNvSpPr/>
          <p:nvPr/>
        </p:nvSpPr>
        <p:spPr bwMode="auto">
          <a:xfrm>
            <a:off x="5409585" y="47922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3" name="Ellipse 212"/>
          <p:cNvSpPr/>
          <p:nvPr/>
        </p:nvSpPr>
        <p:spPr bwMode="auto">
          <a:xfrm>
            <a:off x="5676285" y="49779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4" name="Ellipse 213"/>
          <p:cNvSpPr/>
          <p:nvPr/>
        </p:nvSpPr>
        <p:spPr bwMode="auto">
          <a:xfrm>
            <a:off x="5600085" y="507800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5" name="Ellipse 214"/>
          <p:cNvSpPr/>
          <p:nvPr/>
        </p:nvSpPr>
        <p:spPr bwMode="auto">
          <a:xfrm>
            <a:off x="5448582" y="46559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6" name="Ellipse 215"/>
          <p:cNvSpPr/>
          <p:nvPr/>
        </p:nvSpPr>
        <p:spPr bwMode="auto">
          <a:xfrm>
            <a:off x="5372382" y="495597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7" name="Ellipse 216"/>
          <p:cNvSpPr/>
          <p:nvPr/>
        </p:nvSpPr>
        <p:spPr bwMode="auto">
          <a:xfrm>
            <a:off x="5353332" y="51464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8" name="Ellipse 217"/>
          <p:cNvSpPr/>
          <p:nvPr/>
        </p:nvSpPr>
        <p:spPr bwMode="auto">
          <a:xfrm>
            <a:off x="5358095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9" name="Ellipse 218"/>
          <p:cNvSpPr/>
          <p:nvPr/>
        </p:nvSpPr>
        <p:spPr bwMode="auto">
          <a:xfrm>
            <a:off x="5462870" y="50988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0" name="Ellipse 219"/>
          <p:cNvSpPr/>
          <p:nvPr/>
        </p:nvSpPr>
        <p:spPr bwMode="auto">
          <a:xfrm>
            <a:off x="5505732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1" name="Ellipse 220"/>
          <p:cNvSpPr/>
          <p:nvPr/>
        </p:nvSpPr>
        <p:spPr bwMode="auto">
          <a:xfrm>
            <a:off x="5420007" y="54893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2" name="Ellipse 221"/>
          <p:cNvSpPr/>
          <p:nvPr/>
        </p:nvSpPr>
        <p:spPr bwMode="auto">
          <a:xfrm>
            <a:off x="5558120" y="56417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3" name="Ellipse 222"/>
          <p:cNvSpPr/>
          <p:nvPr/>
        </p:nvSpPr>
        <p:spPr bwMode="auto">
          <a:xfrm>
            <a:off x="5658132" y="54512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62895" y="52512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5" name="Ellipse 224"/>
          <p:cNvSpPr/>
          <p:nvPr/>
        </p:nvSpPr>
        <p:spPr bwMode="auto">
          <a:xfrm>
            <a:off x="5929783" y="53691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6" name="Ellipse 225"/>
          <p:cNvSpPr/>
          <p:nvPr/>
        </p:nvSpPr>
        <p:spPr bwMode="auto">
          <a:xfrm>
            <a:off x="6134571" y="55215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7" name="Ellipse 226"/>
          <p:cNvSpPr/>
          <p:nvPr/>
        </p:nvSpPr>
        <p:spPr bwMode="auto">
          <a:xfrm>
            <a:off x="5901208" y="5769181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8" name="Ellipse 227"/>
          <p:cNvSpPr/>
          <p:nvPr/>
        </p:nvSpPr>
        <p:spPr bwMode="auto">
          <a:xfrm>
            <a:off x="5362857" y="580846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9" name="Ellipse 228"/>
          <p:cNvSpPr/>
          <p:nvPr/>
        </p:nvSpPr>
        <p:spPr bwMode="auto">
          <a:xfrm>
            <a:off x="5553356" y="435589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0" name="Ellipse 229"/>
          <p:cNvSpPr/>
          <p:nvPr/>
        </p:nvSpPr>
        <p:spPr bwMode="auto">
          <a:xfrm>
            <a:off x="5061546" y="417412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1" name="Ellipse 230"/>
          <p:cNvSpPr/>
          <p:nvPr/>
        </p:nvSpPr>
        <p:spPr bwMode="auto">
          <a:xfrm>
            <a:off x="4828184" y="39550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2" name="Ellipse 231"/>
          <p:cNvSpPr/>
          <p:nvPr/>
        </p:nvSpPr>
        <p:spPr bwMode="auto">
          <a:xfrm>
            <a:off x="4704359" y="3759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3" name="Ellipse 232"/>
          <p:cNvSpPr/>
          <p:nvPr/>
        </p:nvSpPr>
        <p:spPr bwMode="auto">
          <a:xfrm>
            <a:off x="4790084" y="4521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4" name="Ellipse 233"/>
          <p:cNvSpPr/>
          <p:nvPr/>
        </p:nvSpPr>
        <p:spPr bwMode="auto">
          <a:xfrm>
            <a:off x="4966296" y="4640847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5" name="Ellipse 234"/>
          <p:cNvSpPr/>
          <p:nvPr/>
        </p:nvSpPr>
        <p:spPr bwMode="auto">
          <a:xfrm>
            <a:off x="5109171" y="46932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6" name="Ellipse 235"/>
          <p:cNvSpPr/>
          <p:nvPr/>
        </p:nvSpPr>
        <p:spPr bwMode="auto">
          <a:xfrm>
            <a:off x="5090121" y="49980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7" name="Ellipse 236"/>
          <p:cNvSpPr/>
          <p:nvPr/>
        </p:nvSpPr>
        <p:spPr bwMode="auto">
          <a:xfrm>
            <a:off x="4680546" y="43693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8" name="Ellipse 237"/>
          <p:cNvSpPr/>
          <p:nvPr/>
        </p:nvSpPr>
        <p:spPr bwMode="auto">
          <a:xfrm>
            <a:off x="4875809" y="44551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9" name="Ellipse 238"/>
          <p:cNvSpPr/>
          <p:nvPr/>
        </p:nvSpPr>
        <p:spPr bwMode="auto">
          <a:xfrm>
            <a:off x="4675784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0" name="Ellipse 239"/>
          <p:cNvSpPr/>
          <p:nvPr/>
        </p:nvSpPr>
        <p:spPr bwMode="auto">
          <a:xfrm>
            <a:off x="5415243" y="42273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1" name="Ellipse 240"/>
          <p:cNvSpPr/>
          <p:nvPr/>
        </p:nvSpPr>
        <p:spPr bwMode="auto">
          <a:xfrm>
            <a:off x="3979798" y="361997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2" name="Ellipse 241"/>
          <p:cNvSpPr/>
          <p:nvPr/>
        </p:nvSpPr>
        <p:spPr bwMode="auto">
          <a:xfrm>
            <a:off x="4136961" y="38628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3" name="Ellipse 242"/>
          <p:cNvSpPr/>
          <p:nvPr/>
        </p:nvSpPr>
        <p:spPr bwMode="auto">
          <a:xfrm>
            <a:off x="4341749" y="3791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4" name="Ellipse 243"/>
          <p:cNvSpPr/>
          <p:nvPr/>
        </p:nvSpPr>
        <p:spPr bwMode="auto">
          <a:xfrm>
            <a:off x="3998849" y="486298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5" name="Ellipse 244"/>
          <p:cNvSpPr/>
          <p:nvPr/>
        </p:nvSpPr>
        <p:spPr bwMode="auto">
          <a:xfrm>
            <a:off x="4203636" y="47772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6" name="Ellipse 245"/>
          <p:cNvSpPr/>
          <p:nvPr/>
        </p:nvSpPr>
        <p:spPr bwMode="auto">
          <a:xfrm>
            <a:off x="4356036" y="4934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7" name="Ellipse 246"/>
          <p:cNvSpPr/>
          <p:nvPr/>
        </p:nvSpPr>
        <p:spPr bwMode="auto">
          <a:xfrm>
            <a:off x="4055999" y="42581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8" name="Ellipse 247"/>
          <p:cNvSpPr/>
          <p:nvPr/>
        </p:nvSpPr>
        <p:spPr bwMode="auto">
          <a:xfrm>
            <a:off x="4742459" y="46075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0" name="Ellipse 249"/>
          <p:cNvSpPr/>
          <p:nvPr/>
        </p:nvSpPr>
        <p:spPr bwMode="auto">
          <a:xfrm>
            <a:off x="4904384" y="48027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1" name="Ellipse 250"/>
          <p:cNvSpPr/>
          <p:nvPr/>
        </p:nvSpPr>
        <p:spPr bwMode="auto">
          <a:xfrm>
            <a:off x="3440552" y="36698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2" name="Ellipse 251"/>
          <p:cNvSpPr/>
          <p:nvPr/>
        </p:nvSpPr>
        <p:spPr bwMode="auto">
          <a:xfrm>
            <a:off x="3245289" y="368414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3" name="Ellipse 252"/>
          <p:cNvSpPr/>
          <p:nvPr/>
        </p:nvSpPr>
        <p:spPr bwMode="auto">
          <a:xfrm>
            <a:off x="3578665" y="3779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4" name="Ellipse 253"/>
          <p:cNvSpPr/>
          <p:nvPr/>
        </p:nvSpPr>
        <p:spPr bwMode="auto">
          <a:xfrm>
            <a:off x="3278627" y="3398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6" name="Ellipse 255"/>
          <p:cNvSpPr/>
          <p:nvPr/>
        </p:nvSpPr>
        <p:spPr bwMode="auto">
          <a:xfrm>
            <a:off x="2668886" y="3313240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7" name="Ellipse 256"/>
          <p:cNvSpPr/>
          <p:nvPr/>
        </p:nvSpPr>
        <p:spPr bwMode="auto">
          <a:xfrm>
            <a:off x="2921298" y="3222753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8" name="Ellipse 257"/>
          <p:cNvSpPr/>
          <p:nvPr/>
        </p:nvSpPr>
        <p:spPr bwMode="auto">
          <a:xfrm>
            <a:off x="2921298" y="3632327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0" name="Ellipse 269"/>
          <p:cNvSpPr/>
          <p:nvPr/>
        </p:nvSpPr>
        <p:spPr bwMode="auto">
          <a:xfrm>
            <a:off x="3288151" y="46033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2" name="Ellipse 271"/>
          <p:cNvSpPr/>
          <p:nvPr/>
        </p:nvSpPr>
        <p:spPr bwMode="auto">
          <a:xfrm>
            <a:off x="3550089" y="41556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3" name="Ellipse 272"/>
          <p:cNvSpPr/>
          <p:nvPr/>
        </p:nvSpPr>
        <p:spPr bwMode="auto">
          <a:xfrm>
            <a:off x="4065524" y="40104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4" name="Ellipse 273"/>
          <p:cNvSpPr/>
          <p:nvPr/>
        </p:nvSpPr>
        <p:spPr bwMode="auto">
          <a:xfrm>
            <a:off x="4260786" y="408193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5" name="Ellipse 274"/>
          <p:cNvSpPr/>
          <p:nvPr/>
        </p:nvSpPr>
        <p:spPr bwMode="auto">
          <a:xfrm>
            <a:off x="4265549" y="416766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6" name="Ellipse 275"/>
          <p:cNvSpPr/>
          <p:nvPr/>
        </p:nvSpPr>
        <p:spPr bwMode="auto">
          <a:xfrm>
            <a:off x="3875023" y="39152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grpSp>
        <p:nvGrpSpPr>
          <p:cNvPr id="348" name="Gruppieren 347"/>
          <p:cNvGrpSpPr/>
          <p:nvPr/>
        </p:nvGrpSpPr>
        <p:grpSpPr>
          <a:xfrm>
            <a:off x="1100135" y="1469492"/>
            <a:ext cx="2957515" cy="2737971"/>
            <a:chOff x="1100135" y="1469492"/>
            <a:chExt cx="2957515" cy="2737971"/>
          </a:xfrm>
        </p:grpSpPr>
        <p:sp>
          <p:nvSpPr>
            <p:cNvPr id="74" name="Ellipse 73"/>
            <p:cNvSpPr/>
            <p:nvPr/>
          </p:nvSpPr>
          <p:spPr bwMode="auto">
            <a:xfrm>
              <a:off x="3933434" y="4081463"/>
              <a:ext cx="124216" cy="126000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 bwMode="auto">
            <a:xfrm>
              <a:off x="1737652" y="3218934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 bwMode="auto">
            <a:xfrm>
              <a:off x="2376439" y="3258684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 bwMode="auto">
            <a:xfrm>
              <a:off x="1214578" y="1598882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 bwMode="auto">
            <a:xfrm>
              <a:off x="1704973" y="1736193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 bwMode="auto">
            <a:xfrm>
              <a:off x="2319289" y="3992109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 bwMode="auto">
            <a:xfrm>
              <a:off x="1390648" y="1879068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 bwMode="auto">
            <a:xfrm>
              <a:off x="1585910" y="1979081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 bwMode="auto">
            <a:xfrm>
              <a:off x="1428748" y="2426755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 bwMode="auto">
            <a:xfrm>
              <a:off x="1657348" y="2226730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 bwMode="auto">
            <a:xfrm>
              <a:off x="1643060" y="2550581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 bwMode="auto">
            <a:xfrm>
              <a:off x="1519236" y="2169581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2" name="Ellipse 131"/>
            <p:cNvSpPr/>
            <p:nvPr/>
          </p:nvSpPr>
          <p:spPr bwMode="auto">
            <a:xfrm>
              <a:off x="1757361" y="2412468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3" name="Ellipse 132"/>
            <p:cNvSpPr/>
            <p:nvPr/>
          </p:nvSpPr>
          <p:spPr bwMode="auto">
            <a:xfrm>
              <a:off x="1581148" y="2745843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4" name="Ellipse 133"/>
            <p:cNvSpPr/>
            <p:nvPr/>
          </p:nvSpPr>
          <p:spPr bwMode="auto">
            <a:xfrm>
              <a:off x="1628773" y="2960155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5" name="Ellipse 134"/>
            <p:cNvSpPr/>
            <p:nvPr/>
          </p:nvSpPr>
          <p:spPr bwMode="auto">
            <a:xfrm>
              <a:off x="1785935" y="2712506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6" name="Ellipse 135"/>
            <p:cNvSpPr/>
            <p:nvPr/>
          </p:nvSpPr>
          <p:spPr bwMode="auto">
            <a:xfrm>
              <a:off x="1990677" y="3358696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7" name="Ellipse 136"/>
            <p:cNvSpPr/>
            <p:nvPr/>
          </p:nvSpPr>
          <p:spPr bwMode="auto">
            <a:xfrm>
              <a:off x="2066876" y="3115809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8" name="Ellipse 137"/>
            <p:cNvSpPr/>
            <p:nvPr/>
          </p:nvSpPr>
          <p:spPr bwMode="auto">
            <a:xfrm>
              <a:off x="2143076" y="3353934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9" name="Ellipse 138"/>
            <p:cNvSpPr/>
            <p:nvPr/>
          </p:nvSpPr>
          <p:spPr bwMode="auto">
            <a:xfrm>
              <a:off x="2128789" y="3744459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0" name="Ellipse 139"/>
            <p:cNvSpPr/>
            <p:nvPr/>
          </p:nvSpPr>
          <p:spPr bwMode="auto">
            <a:xfrm>
              <a:off x="1933527" y="2982459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1" name="Ellipse 140"/>
            <p:cNvSpPr/>
            <p:nvPr/>
          </p:nvSpPr>
          <p:spPr bwMode="auto">
            <a:xfrm>
              <a:off x="2166889" y="3496809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2" name="Ellipse 141"/>
            <p:cNvSpPr/>
            <p:nvPr/>
          </p:nvSpPr>
          <p:spPr bwMode="auto">
            <a:xfrm>
              <a:off x="1976389" y="3153909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3" name="Ellipse 142"/>
            <p:cNvSpPr/>
            <p:nvPr/>
          </p:nvSpPr>
          <p:spPr bwMode="auto">
            <a:xfrm>
              <a:off x="2119264" y="2939597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4" name="Ellipse 143"/>
            <p:cNvSpPr/>
            <p:nvPr/>
          </p:nvSpPr>
          <p:spPr bwMode="auto">
            <a:xfrm>
              <a:off x="2243089" y="3539671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5" name="Ellipse 144"/>
            <p:cNvSpPr/>
            <p:nvPr/>
          </p:nvSpPr>
          <p:spPr bwMode="auto">
            <a:xfrm>
              <a:off x="2300239" y="3720646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6" name="Ellipse 145"/>
            <p:cNvSpPr/>
            <p:nvPr/>
          </p:nvSpPr>
          <p:spPr bwMode="auto">
            <a:xfrm>
              <a:off x="2281189" y="3320596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7" name="Ellipse 146"/>
            <p:cNvSpPr/>
            <p:nvPr/>
          </p:nvSpPr>
          <p:spPr bwMode="auto">
            <a:xfrm>
              <a:off x="2176414" y="3172959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8" name="Ellipse 147"/>
            <p:cNvSpPr/>
            <p:nvPr/>
          </p:nvSpPr>
          <p:spPr bwMode="auto">
            <a:xfrm>
              <a:off x="2047826" y="3544434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49" name="Ellipse 148"/>
            <p:cNvSpPr/>
            <p:nvPr/>
          </p:nvSpPr>
          <p:spPr bwMode="auto">
            <a:xfrm>
              <a:off x="2262139" y="3430134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50" name="Ellipse 149"/>
            <p:cNvSpPr/>
            <p:nvPr/>
          </p:nvSpPr>
          <p:spPr bwMode="auto">
            <a:xfrm>
              <a:off x="2262139" y="2582409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51" name="Ellipse 150"/>
            <p:cNvSpPr/>
            <p:nvPr/>
          </p:nvSpPr>
          <p:spPr bwMode="auto">
            <a:xfrm>
              <a:off x="2185939" y="3663496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57" name="Ellipse 156"/>
            <p:cNvSpPr/>
            <p:nvPr/>
          </p:nvSpPr>
          <p:spPr bwMode="auto">
            <a:xfrm>
              <a:off x="2945110" y="4075240"/>
              <a:ext cx="54000" cy="54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55" name="Ellipse 254"/>
            <p:cNvSpPr/>
            <p:nvPr/>
          </p:nvSpPr>
          <p:spPr bwMode="auto">
            <a:xfrm>
              <a:off x="2649836" y="2898903"/>
              <a:ext cx="54000" cy="54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59" name="Ellipse 258"/>
            <p:cNvSpPr/>
            <p:nvPr/>
          </p:nvSpPr>
          <p:spPr bwMode="auto">
            <a:xfrm>
              <a:off x="2816524" y="2332166"/>
              <a:ext cx="54000" cy="54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0" name="Ellipse 259"/>
            <p:cNvSpPr/>
            <p:nvPr/>
          </p:nvSpPr>
          <p:spPr bwMode="auto">
            <a:xfrm>
              <a:off x="2104976" y="2253796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1" name="Ellipse 260"/>
            <p:cNvSpPr/>
            <p:nvPr/>
          </p:nvSpPr>
          <p:spPr bwMode="auto">
            <a:xfrm>
              <a:off x="1947814" y="2739572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2" name="Ellipse 261"/>
            <p:cNvSpPr/>
            <p:nvPr/>
          </p:nvSpPr>
          <p:spPr bwMode="auto">
            <a:xfrm>
              <a:off x="1928763" y="3563484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3" name="Ellipse 262"/>
            <p:cNvSpPr/>
            <p:nvPr/>
          </p:nvSpPr>
          <p:spPr bwMode="auto">
            <a:xfrm>
              <a:off x="1990676" y="4058784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4" name="Ellipse 263"/>
            <p:cNvSpPr/>
            <p:nvPr/>
          </p:nvSpPr>
          <p:spPr bwMode="auto">
            <a:xfrm>
              <a:off x="2362152" y="3615872"/>
              <a:ext cx="54000" cy="54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5" name="Ellipse 264"/>
            <p:cNvSpPr/>
            <p:nvPr/>
          </p:nvSpPr>
          <p:spPr bwMode="auto">
            <a:xfrm>
              <a:off x="1100135" y="2493430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6" name="Ellipse 265"/>
            <p:cNvSpPr/>
            <p:nvPr/>
          </p:nvSpPr>
          <p:spPr bwMode="auto">
            <a:xfrm>
              <a:off x="1200148" y="2245780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7" name="Ellipse 266"/>
            <p:cNvSpPr/>
            <p:nvPr/>
          </p:nvSpPr>
          <p:spPr bwMode="auto">
            <a:xfrm>
              <a:off x="1433510" y="1469492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8" name="Ellipse 267"/>
            <p:cNvSpPr/>
            <p:nvPr/>
          </p:nvSpPr>
          <p:spPr bwMode="auto">
            <a:xfrm>
              <a:off x="1680502" y="3766622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9" name="Ellipse 268"/>
            <p:cNvSpPr/>
            <p:nvPr/>
          </p:nvSpPr>
          <p:spPr bwMode="auto">
            <a:xfrm>
              <a:off x="1319210" y="2745842"/>
              <a:ext cx="54000" cy="54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71" name="Ellipse 270"/>
            <p:cNvSpPr/>
            <p:nvPr/>
          </p:nvSpPr>
          <p:spPr bwMode="auto">
            <a:xfrm>
              <a:off x="3554851" y="3993711"/>
              <a:ext cx="54000" cy="54000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77" name="Ellipse 276"/>
            <p:cNvSpPr/>
            <p:nvPr/>
          </p:nvSpPr>
          <p:spPr bwMode="auto">
            <a:xfrm>
              <a:off x="2428827" y="3906384"/>
              <a:ext cx="54000" cy="54000"/>
            </a:xfrm>
            <a:prstGeom prst="ellipse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78" name="Ellipse 277"/>
            <p:cNvSpPr/>
            <p:nvPr/>
          </p:nvSpPr>
          <p:spPr bwMode="auto">
            <a:xfrm>
              <a:off x="2395490" y="3777796"/>
              <a:ext cx="54000" cy="54000"/>
            </a:xfrm>
            <a:prstGeom prst="ellipse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79" name="Ellipse 278"/>
            <p:cNvSpPr/>
            <p:nvPr/>
          </p:nvSpPr>
          <p:spPr bwMode="auto">
            <a:xfrm>
              <a:off x="2452640" y="3568247"/>
              <a:ext cx="54000" cy="54000"/>
            </a:xfrm>
            <a:prstGeom prst="ellipse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80" name="Ellipse 279"/>
            <p:cNvSpPr/>
            <p:nvPr/>
          </p:nvSpPr>
          <p:spPr bwMode="auto">
            <a:xfrm>
              <a:off x="2414540" y="3425372"/>
              <a:ext cx="54000" cy="54000"/>
            </a:xfrm>
            <a:prstGeom prst="ellipse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281" name="Ellipse 280"/>
          <p:cNvSpPr/>
          <p:nvPr/>
        </p:nvSpPr>
        <p:spPr bwMode="auto">
          <a:xfrm>
            <a:off x="3111938" y="39603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2" name="Ellipse 281"/>
          <p:cNvSpPr/>
          <p:nvPr/>
        </p:nvSpPr>
        <p:spPr bwMode="auto">
          <a:xfrm>
            <a:off x="3102413" y="4265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3" name="Ellipse 282"/>
          <p:cNvSpPr/>
          <p:nvPr/>
        </p:nvSpPr>
        <p:spPr bwMode="auto">
          <a:xfrm>
            <a:off x="3135751" y="38079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4" name="Ellipse 283"/>
          <p:cNvSpPr/>
          <p:nvPr/>
        </p:nvSpPr>
        <p:spPr bwMode="auto">
          <a:xfrm>
            <a:off x="3140513" y="4160398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5" name="Ellipse 284"/>
          <p:cNvSpPr/>
          <p:nvPr/>
        </p:nvSpPr>
        <p:spPr bwMode="auto">
          <a:xfrm>
            <a:off x="3078601" y="3503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6" name="Ellipse 285"/>
          <p:cNvSpPr/>
          <p:nvPr/>
        </p:nvSpPr>
        <p:spPr bwMode="auto">
          <a:xfrm>
            <a:off x="3746201" y="45557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9" name="Ellipse 288"/>
          <p:cNvSpPr/>
          <p:nvPr/>
        </p:nvSpPr>
        <p:spPr bwMode="auto">
          <a:xfrm>
            <a:off x="3798588" y="412239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0" name="Ellipse 289"/>
          <p:cNvSpPr/>
          <p:nvPr/>
        </p:nvSpPr>
        <p:spPr bwMode="auto">
          <a:xfrm>
            <a:off x="3746201" y="42890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1" name="Ellipse 290"/>
          <p:cNvSpPr/>
          <p:nvPr/>
        </p:nvSpPr>
        <p:spPr bwMode="auto">
          <a:xfrm>
            <a:off x="3746201" y="36413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2" name="Ellipse 291"/>
          <p:cNvSpPr/>
          <p:nvPr/>
        </p:nvSpPr>
        <p:spPr bwMode="auto">
          <a:xfrm>
            <a:off x="4520790" y="4402721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3" name="Ellipse 292"/>
          <p:cNvSpPr/>
          <p:nvPr/>
        </p:nvSpPr>
        <p:spPr bwMode="auto">
          <a:xfrm>
            <a:off x="4535077" y="4717046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4" name="Ellipse 293"/>
          <p:cNvSpPr/>
          <p:nvPr/>
        </p:nvSpPr>
        <p:spPr bwMode="auto">
          <a:xfrm>
            <a:off x="4563653" y="4969459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5" name="Ellipse 294"/>
          <p:cNvSpPr/>
          <p:nvPr/>
        </p:nvSpPr>
        <p:spPr bwMode="auto">
          <a:xfrm>
            <a:off x="4511265" y="3893134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6" name="Ellipse 295"/>
          <p:cNvSpPr/>
          <p:nvPr/>
        </p:nvSpPr>
        <p:spPr bwMode="auto">
          <a:xfrm>
            <a:off x="5213945" y="5078997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7" name="Ellipse 296"/>
          <p:cNvSpPr/>
          <p:nvPr/>
        </p:nvSpPr>
        <p:spPr bwMode="auto">
          <a:xfrm>
            <a:off x="5242521" y="4802772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8" name="Ellipse 297"/>
          <p:cNvSpPr/>
          <p:nvPr/>
        </p:nvSpPr>
        <p:spPr bwMode="auto">
          <a:xfrm>
            <a:off x="5247283" y="4255085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9" name="Ellipse 298"/>
          <p:cNvSpPr/>
          <p:nvPr/>
        </p:nvSpPr>
        <p:spPr bwMode="auto">
          <a:xfrm>
            <a:off x="5185371" y="4436059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0" name="Ellipse 299"/>
          <p:cNvSpPr/>
          <p:nvPr/>
        </p:nvSpPr>
        <p:spPr bwMode="auto">
          <a:xfrm>
            <a:off x="1462086" y="5493805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1" name="Ellipse 300"/>
          <p:cNvSpPr/>
          <p:nvPr/>
        </p:nvSpPr>
        <p:spPr bwMode="auto">
          <a:xfrm>
            <a:off x="1495423" y="5193766"/>
            <a:ext cx="54000" cy="54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2" name="Ellipse 301"/>
          <p:cNvSpPr/>
          <p:nvPr/>
        </p:nvSpPr>
        <p:spPr bwMode="auto">
          <a:xfrm>
            <a:off x="2038301" y="5749472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3" name="Ellipse 302"/>
          <p:cNvSpPr/>
          <p:nvPr/>
        </p:nvSpPr>
        <p:spPr bwMode="auto">
          <a:xfrm>
            <a:off x="2497435" y="558495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4" name="Ellipse 303"/>
          <p:cNvSpPr/>
          <p:nvPr/>
        </p:nvSpPr>
        <p:spPr bwMode="auto">
          <a:xfrm>
            <a:off x="3087985" y="5451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5" name="Ellipse 304"/>
          <p:cNvSpPr/>
          <p:nvPr/>
        </p:nvSpPr>
        <p:spPr bwMode="auto">
          <a:xfrm>
            <a:off x="2692697" y="5265865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6" name="Ellipse 305"/>
          <p:cNvSpPr/>
          <p:nvPr/>
        </p:nvSpPr>
        <p:spPr bwMode="auto">
          <a:xfrm>
            <a:off x="2773660" y="4842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7" name="Ellipse 306"/>
          <p:cNvSpPr/>
          <p:nvPr/>
        </p:nvSpPr>
        <p:spPr bwMode="auto">
          <a:xfrm>
            <a:off x="3450076" y="54891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8" name="Ellipse 307"/>
          <p:cNvSpPr/>
          <p:nvPr/>
        </p:nvSpPr>
        <p:spPr bwMode="auto">
          <a:xfrm>
            <a:off x="2252613" y="4977947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9" name="Ellipse 308"/>
          <p:cNvSpPr/>
          <p:nvPr/>
        </p:nvSpPr>
        <p:spPr bwMode="auto">
          <a:xfrm>
            <a:off x="1843038" y="4782684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0" name="Ellipse 309"/>
          <p:cNvSpPr/>
          <p:nvPr/>
        </p:nvSpPr>
        <p:spPr bwMode="auto">
          <a:xfrm>
            <a:off x="2109739" y="5297035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1" name="Ellipse 310"/>
          <p:cNvSpPr/>
          <p:nvPr/>
        </p:nvSpPr>
        <p:spPr bwMode="auto">
          <a:xfrm>
            <a:off x="3273864" y="51176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2" name="Ellipse 311"/>
          <p:cNvSpPr/>
          <p:nvPr/>
        </p:nvSpPr>
        <p:spPr bwMode="auto">
          <a:xfrm>
            <a:off x="3965510" y="2457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3" name="Ellipse 312"/>
          <p:cNvSpPr/>
          <p:nvPr/>
        </p:nvSpPr>
        <p:spPr bwMode="auto">
          <a:xfrm>
            <a:off x="4084573" y="206263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4" name="Ellipse 313"/>
          <p:cNvSpPr/>
          <p:nvPr/>
        </p:nvSpPr>
        <p:spPr bwMode="auto">
          <a:xfrm>
            <a:off x="4623397" y="16404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5" name="Ellipse 314"/>
          <p:cNvSpPr/>
          <p:nvPr/>
        </p:nvSpPr>
        <p:spPr bwMode="auto">
          <a:xfrm>
            <a:off x="4909147" y="11737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6" name="Ellipse 315"/>
          <p:cNvSpPr/>
          <p:nvPr/>
        </p:nvSpPr>
        <p:spPr bwMode="auto">
          <a:xfrm>
            <a:off x="5481918" y="146029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7" name="Ellipse 316"/>
          <p:cNvSpPr/>
          <p:nvPr/>
        </p:nvSpPr>
        <p:spPr bwMode="auto">
          <a:xfrm>
            <a:off x="5853393" y="175080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8" name="Ellipse 317"/>
          <p:cNvSpPr/>
          <p:nvPr/>
        </p:nvSpPr>
        <p:spPr bwMode="auto">
          <a:xfrm>
            <a:off x="5896255" y="301287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9" name="Ellipse 318"/>
          <p:cNvSpPr/>
          <p:nvPr/>
        </p:nvSpPr>
        <p:spPr bwMode="auto">
          <a:xfrm>
            <a:off x="5824818" y="34843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0" name="Ellipse 319"/>
          <p:cNvSpPr/>
          <p:nvPr/>
        </p:nvSpPr>
        <p:spPr bwMode="auto">
          <a:xfrm>
            <a:off x="4470336" y="220551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1" name="Ellipse 320"/>
          <p:cNvSpPr/>
          <p:nvPr/>
        </p:nvSpPr>
        <p:spPr bwMode="auto">
          <a:xfrm>
            <a:off x="4513198" y="2648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2" name="Ellipse 321"/>
          <p:cNvSpPr/>
          <p:nvPr/>
        </p:nvSpPr>
        <p:spPr bwMode="auto">
          <a:xfrm>
            <a:off x="5353330" y="20508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3" name="Ellipse 322"/>
          <p:cNvSpPr/>
          <p:nvPr/>
        </p:nvSpPr>
        <p:spPr bwMode="auto">
          <a:xfrm>
            <a:off x="5453343" y="23794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4" name="Ellipse 323"/>
          <p:cNvSpPr/>
          <p:nvPr/>
        </p:nvSpPr>
        <p:spPr bwMode="auto">
          <a:xfrm>
            <a:off x="5729568" y="22461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5" name="Ellipse 324"/>
          <p:cNvSpPr/>
          <p:nvPr/>
        </p:nvSpPr>
        <p:spPr bwMode="auto">
          <a:xfrm>
            <a:off x="4847234" y="20548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6" name="Ellipse 325"/>
          <p:cNvSpPr/>
          <p:nvPr/>
        </p:nvSpPr>
        <p:spPr bwMode="auto">
          <a:xfrm>
            <a:off x="5032972" y="23929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7" name="Ellipse 326"/>
          <p:cNvSpPr/>
          <p:nvPr/>
        </p:nvSpPr>
        <p:spPr bwMode="auto">
          <a:xfrm>
            <a:off x="5066309" y="15642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8" name="Ellipse 327"/>
          <p:cNvSpPr/>
          <p:nvPr/>
        </p:nvSpPr>
        <p:spPr bwMode="auto">
          <a:xfrm>
            <a:off x="4156010" y="288178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9" name="Ellipse 328"/>
          <p:cNvSpPr/>
          <p:nvPr/>
        </p:nvSpPr>
        <p:spPr bwMode="auto">
          <a:xfrm>
            <a:off x="4370322" y="3219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0" name="Ellipse 329"/>
          <p:cNvSpPr/>
          <p:nvPr/>
        </p:nvSpPr>
        <p:spPr bwMode="auto">
          <a:xfrm>
            <a:off x="3998848" y="315801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1" name="Ellipse 330"/>
          <p:cNvSpPr/>
          <p:nvPr/>
        </p:nvSpPr>
        <p:spPr bwMode="auto">
          <a:xfrm>
            <a:off x="4885334" y="26834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2" name="Ellipse 331"/>
          <p:cNvSpPr/>
          <p:nvPr/>
        </p:nvSpPr>
        <p:spPr bwMode="auto">
          <a:xfrm>
            <a:off x="4713884" y="34073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3" name="Ellipse 332"/>
          <p:cNvSpPr/>
          <p:nvPr/>
        </p:nvSpPr>
        <p:spPr bwMode="auto">
          <a:xfrm>
            <a:off x="5052021" y="3088272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4" name="Ellipse 333"/>
          <p:cNvSpPr/>
          <p:nvPr/>
        </p:nvSpPr>
        <p:spPr bwMode="auto">
          <a:xfrm>
            <a:off x="5491443" y="28890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5" name="Ellipse 334"/>
          <p:cNvSpPr/>
          <p:nvPr/>
        </p:nvSpPr>
        <p:spPr bwMode="auto">
          <a:xfrm>
            <a:off x="5381905" y="3493884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7" name="Ellipse 286"/>
          <p:cNvSpPr/>
          <p:nvPr/>
        </p:nvSpPr>
        <p:spPr bwMode="auto">
          <a:xfrm>
            <a:off x="5436355" y="173524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8" name="Ellipse 287"/>
          <p:cNvSpPr/>
          <p:nvPr/>
        </p:nvSpPr>
        <p:spPr bwMode="auto">
          <a:xfrm>
            <a:off x="5285527" y="132046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6" name="Ellipse 335"/>
          <p:cNvSpPr/>
          <p:nvPr/>
        </p:nvSpPr>
        <p:spPr bwMode="auto">
          <a:xfrm>
            <a:off x="5635890" y="212331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7" name="Ellipse 336"/>
          <p:cNvSpPr/>
          <p:nvPr/>
        </p:nvSpPr>
        <p:spPr bwMode="auto">
          <a:xfrm>
            <a:off x="4665598" y="28008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8" name="Ellipse 337"/>
          <p:cNvSpPr/>
          <p:nvPr/>
        </p:nvSpPr>
        <p:spPr bwMode="auto">
          <a:xfrm>
            <a:off x="4440925" y="243474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9" name="Ellipse 338"/>
          <p:cNvSpPr/>
          <p:nvPr/>
        </p:nvSpPr>
        <p:spPr bwMode="auto">
          <a:xfrm>
            <a:off x="4877478" y="173292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0" name="Ellipse 339"/>
          <p:cNvSpPr/>
          <p:nvPr/>
        </p:nvSpPr>
        <p:spPr bwMode="auto">
          <a:xfrm>
            <a:off x="4860196" y="225296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1" name="Ellipse 340"/>
          <p:cNvSpPr/>
          <p:nvPr/>
        </p:nvSpPr>
        <p:spPr bwMode="auto">
          <a:xfrm>
            <a:off x="5133573" y="2158700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2" name="Ellipse 341"/>
          <p:cNvSpPr/>
          <p:nvPr/>
        </p:nvSpPr>
        <p:spPr bwMode="auto">
          <a:xfrm>
            <a:off x="4756500" y="3176795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3" name="Ellipse 342"/>
          <p:cNvSpPr/>
          <p:nvPr/>
        </p:nvSpPr>
        <p:spPr bwMode="auto">
          <a:xfrm>
            <a:off x="4879049" y="25263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4" name="Ellipse 343"/>
          <p:cNvSpPr/>
          <p:nvPr/>
        </p:nvSpPr>
        <p:spPr bwMode="auto">
          <a:xfrm>
            <a:off x="5675707" y="315609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5" name="Ellipse 344"/>
          <p:cNvSpPr/>
          <p:nvPr/>
        </p:nvSpPr>
        <p:spPr bwMode="auto">
          <a:xfrm>
            <a:off x="5611291" y="2592054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6" name="Ellipse 345"/>
          <p:cNvSpPr/>
          <p:nvPr/>
        </p:nvSpPr>
        <p:spPr bwMode="auto">
          <a:xfrm>
            <a:off x="5648998" y="274288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7" name="Freihandform 346"/>
          <p:cNvSpPr/>
          <p:nvPr/>
        </p:nvSpPr>
        <p:spPr bwMode="auto">
          <a:xfrm>
            <a:off x="1312752" y="1548143"/>
            <a:ext cx="4526733" cy="3902043"/>
          </a:xfrm>
          <a:custGeom>
            <a:avLst/>
            <a:gdLst>
              <a:gd name="connsiteX0" fmla="*/ 0 w 4526733"/>
              <a:gd name="connsiteY0" fmla="*/ 0 h 3902043"/>
              <a:gd name="connsiteX1" fmla="*/ 380246 w 4526733"/>
              <a:gd name="connsiteY1" fmla="*/ 1086415 h 3902043"/>
              <a:gd name="connsiteX2" fmla="*/ 1140737 w 4526733"/>
              <a:gd name="connsiteY2" fmla="*/ 2037029 h 3902043"/>
              <a:gd name="connsiteX3" fmla="*/ 2064191 w 4526733"/>
              <a:gd name="connsiteY3" fmla="*/ 2525916 h 3902043"/>
              <a:gd name="connsiteX4" fmla="*/ 3204927 w 4526733"/>
              <a:gd name="connsiteY4" fmla="*/ 2942376 h 3902043"/>
              <a:gd name="connsiteX5" fmla="*/ 4046899 w 4526733"/>
              <a:gd name="connsiteY5" fmla="*/ 3340728 h 3902043"/>
              <a:gd name="connsiteX6" fmla="*/ 4526733 w 4526733"/>
              <a:gd name="connsiteY6" fmla="*/ 3902043 h 3902043"/>
              <a:gd name="connsiteX7" fmla="*/ 4526733 w 4526733"/>
              <a:gd name="connsiteY7" fmla="*/ 3902043 h 390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733" h="3902043">
                <a:moveTo>
                  <a:pt x="0" y="0"/>
                </a:moveTo>
                <a:cubicBezTo>
                  <a:pt x="95061" y="373455"/>
                  <a:pt x="190123" y="746910"/>
                  <a:pt x="380246" y="1086415"/>
                </a:cubicBezTo>
                <a:cubicBezTo>
                  <a:pt x="570369" y="1425920"/>
                  <a:pt x="860080" y="1797112"/>
                  <a:pt x="1140737" y="2037029"/>
                </a:cubicBezTo>
                <a:cubicBezTo>
                  <a:pt x="1421395" y="2276946"/>
                  <a:pt x="1720159" y="2375025"/>
                  <a:pt x="2064191" y="2525916"/>
                </a:cubicBezTo>
                <a:cubicBezTo>
                  <a:pt x="2408223" y="2676807"/>
                  <a:pt x="2874476" y="2806574"/>
                  <a:pt x="3204927" y="2942376"/>
                </a:cubicBezTo>
                <a:cubicBezTo>
                  <a:pt x="3535378" y="3078178"/>
                  <a:pt x="3826598" y="3180784"/>
                  <a:pt x="4046899" y="3340728"/>
                </a:cubicBezTo>
                <a:cubicBezTo>
                  <a:pt x="4267200" y="3500673"/>
                  <a:pt x="4526733" y="3902043"/>
                  <a:pt x="4526733" y="3902043"/>
                </a:cubicBezTo>
                <a:lnTo>
                  <a:pt x="4526733" y="3902043"/>
                </a:lnTo>
              </a:path>
            </a:pathLst>
          </a:custGeom>
          <a:noFill/>
          <a:ln w="349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0" name="Freihandform 349"/>
          <p:cNvSpPr/>
          <p:nvPr/>
        </p:nvSpPr>
        <p:spPr bwMode="auto">
          <a:xfrm>
            <a:off x="2601920" y="1536569"/>
            <a:ext cx="3186138" cy="3827283"/>
          </a:xfrm>
          <a:custGeom>
            <a:avLst/>
            <a:gdLst>
              <a:gd name="connsiteX0" fmla="*/ 1872792 w 2523242"/>
              <a:gd name="connsiteY0" fmla="*/ 0 h 3827283"/>
              <a:gd name="connsiteX1" fmla="*/ 1363745 w 2523242"/>
              <a:gd name="connsiteY1" fmla="*/ 735291 h 3827283"/>
              <a:gd name="connsiteX2" fmla="*/ 383357 w 2523242"/>
              <a:gd name="connsiteY2" fmla="*/ 1772239 h 3827283"/>
              <a:gd name="connsiteX3" fmla="*/ 128833 w 2523242"/>
              <a:gd name="connsiteY3" fmla="*/ 2460396 h 3827283"/>
              <a:gd name="connsiteX4" fmla="*/ 1156355 w 2523242"/>
              <a:gd name="connsiteY4" fmla="*/ 2912883 h 3827283"/>
              <a:gd name="connsiteX5" fmla="*/ 1919926 w 2523242"/>
              <a:gd name="connsiteY5" fmla="*/ 3252247 h 3827283"/>
              <a:gd name="connsiteX6" fmla="*/ 2278145 w 2523242"/>
              <a:gd name="connsiteY6" fmla="*/ 3516198 h 3827283"/>
              <a:gd name="connsiteX7" fmla="*/ 2523242 w 2523242"/>
              <a:gd name="connsiteY7" fmla="*/ 3827283 h 3827283"/>
              <a:gd name="connsiteX0" fmla="*/ 2546686 w 3197136"/>
              <a:gd name="connsiteY0" fmla="*/ 0 h 3827283"/>
              <a:gd name="connsiteX1" fmla="*/ 2037639 w 3197136"/>
              <a:gd name="connsiteY1" fmla="*/ 735291 h 3827283"/>
              <a:gd name="connsiteX2" fmla="*/ 1057251 w 3197136"/>
              <a:gd name="connsiteY2" fmla="*/ 1772239 h 3827283"/>
              <a:gd name="connsiteX3" fmla="*/ 128833 w 3197136"/>
              <a:gd name="connsiteY3" fmla="*/ 2200839 h 3827283"/>
              <a:gd name="connsiteX4" fmla="*/ 1830249 w 3197136"/>
              <a:gd name="connsiteY4" fmla="*/ 2912883 h 3827283"/>
              <a:gd name="connsiteX5" fmla="*/ 2593820 w 3197136"/>
              <a:gd name="connsiteY5" fmla="*/ 3252247 h 3827283"/>
              <a:gd name="connsiteX6" fmla="*/ 2952039 w 3197136"/>
              <a:gd name="connsiteY6" fmla="*/ 3516198 h 3827283"/>
              <a:gd name="connsiteX7" fmla="*/ 3197136 w 3197136"/>
              <a:gd name="connsiteY7" fmla="*/ 3827283 h 3827283"/>
              <a:gd name="connsiteX0" fmla="*/ 2546686 w 3197136"/>
              <a:gd name="connsiteY0" fmla="*/ 0 h 3827283"/>
              <a:gd name="connsiteX1" fmla="*/ 2037639 w 3197136"/>
              <a:gd name="connsiteY1" fmla="*/ 735291 h 3827283"/>
              <a:gd name="connsiteX2" fmla="*/ 1368336 w 3197136"/>
              <a:gd name="connsiteY2" fmla="*/ 1508289 h 3827283"/>
              <a:gd name="connsiteX3" fmla="*/ 1057251 w 3197136"/>
              <a:gd name="connsiteY3" fmla="*/ 1772239 h 3827283"/>
              <a:gd name="connsiteX4" fmla="*/ 128833 w 3197136"/>
              <a:gd name="connsiteY4" fmla="*/ 2200839 h 3827283"/>
              <a:gd name="connsiteX5" fmla="*/ 1830249 w 3197136"/>
              <a:gd name="connsiteY5" fmla="*/ 2912883 h 3827283"/>
              <a:gd name="connsiteX6" fmla="*/ 2593820 w 3197136"/>
              <a:gd name="connsiteY6" fmla="*/ 3252247 h 3827283"/>
              <a:gd name="connsiteX7" fmla="*/ 2952039 w 3197136"/>
              <a:gd name="connsiteY7" fmla="*/ 3516198 h 3827283"/>
              <a:gd name="connsiteX8" fmla="*/ 3197136 w 3197136"/>
              <a:gd name="connsiteY8" fmla="*/ 3827283 h 3827283"/>
              <a:gd name="connsiteX0" fmla="*/ 2546686 w 3197136"/>
              <a:gd name="connsiteY0" fmla="*/ 0 h 3827283"/>
              <a:gd name="connsiteX1" fmla="*/ 2037639 w 3197136"/>
              <a:gd name="connsiteY1" fmla="*/ 735291 h 3827283"/>
              <a:gd name="connsiteX2" fmla="*/ 1707700 w 3197136"/>
              <a:gd name="connsiteY2" fmla="*/ 1489435 h 3827283"/>
              <a:gd name="connsiteX3" fmla="*/ 1057251 w 3197136"/>
              <a:gd name="connsiteY3" fmla="*/ 1772239 h 3827283"/>
              <a:gd name="connsiteX4" fmla="*/ 128833 w 3197136"/>
              <a:gd name="connsiteY4" fmla="*/ 2200839 h 3827283"/>
              <a:gd name="connsiteX5" fmla="*/ 1830249 w 3197136"/>
              <a:gd name="connsiteY5" fmla="*/ 2912883 h 3827283"/>
              <a:gd name="connsiteX6" fmla="*/ 2593820 w 3197136"/>
              <a:gd name="connsiteY6" fmla="*/ 3252247 h 3827283"/>
              <a:gd name="connsiteX7" fmla="*/ 2952039 w 3197136"/>
              <a:gd name="connsiteY7" fmla="*/ 3516198 h 3827283"/>
              <a:gd name="connsiteX8" fmla="*/ 3197136 w 3197136"/>
              <a:gd name="connsiteY8" fmla="*/ 3827283 h 3827283"/>
              <a:gd name="connsiteX0" fmla="*/ 2535688 w 3186138"/>
              <a:gd name="connsiteY0" fmla="*/ 0 h 3827283"/>
              <a:gd name="connsiteX1" fmla="*/ 2026641 w 3186138"/>
              <a:gd name="connsiteY1" fmla="*/ 735291 h 3827283"/>
              <a:gd name="connsiteX2" fmla="*/ 1696702 w 3186138"/>
              <a:gd name="connsiteY2" fmla="*/ 1489435 h 3827283"/>
              <a:gd name="connsiteX3" fmla="*/ 1112240 w 3186138"/>
              <a:gd name="connsiteY3" fmla="*/ 1904215 h 3827283"/>
              <a:gd name="connsiteX4" fmla="*/ 117835 w 3186138"/>
              <a:gd name="connsiteY4" fmla="*/ 2200839 h 3827283"/>
              <a:gd name="connsiteX5" fmla="*/ 1819251 w 3186138"/>
              <a:gd name="connsiteY5" fmla="*/ 2912883 h 3827283"/>
              <a:gd name="connsiteX6" fmla="*/ 2582822 w 3186138"/>
              <a:gd name="connsiteY6" fmla="*/ 3252247 h 3827283"/>
              <a:gd name="connsiteX7" fmla="*/ 2941041 w 3186138"/>
              <a:gd name="connsiteY7" fmla="*/ 3516198 h 3827283"/>
              <a:gd name="connsiteX8" fmla="*/ 3186138 w 3186138"/>
              <a:gd name="connsiteY8" fmla="*/ 3827283 h 3827283"/>
              <a:gd name="connsiteX0" fmla="*/ 2535688 w 3186138"/>
              <a:gd name="connsiteY0" fmla="*/ 0 h 3827283"/>
              <a:gd name="connsiteX1" fmla="*/ 2026641 w 3186138"/>
              <a:gd name="connsiteY1" fmla="*/ 735291 h 3827283"/>
              <a:gd name="connsiteX2" fmla="*/ 2196323 w 3186138"/>
              <a:gd name="connsiteY2" fmla="*/ 961534 h 3827283"/>
              <a:gd name="connsiteX3" fmla="*/ 1696702 w 3186138"/>
              <a:gd name="connsiteY3" fmla="*/ 1489435 h 3827283"/>
              <a:gd name="connsiteX4" fmla="*/ 1112240 w 3186138"/>
              <a:gd name="connsiteY4" fmla="*/ 1904215 h 3827283"/>
              <a:gd name="connsiteX5" fmla="*/ 117835 w 3186138"/>
              <a:gd name="connsiteY5" fmla="*/ 2200839 h 3827283"/>
              <a:gd name="connsiteX6" fmla="*/ 1819251 w 3186138"/>
              <a:gd name="connsiteY6" fmla="*/ 2912883 h 3827283"/>
              <a:gd name="connsiteX7" fmla="*/ 2582822 w 3186138"/>
              <a:gd name="connsiteY7" fmla="*/ 3252247 h 3827283"/>
              <a:gd name="connsiteX8" fmla="*/ 2941041 w 3186138"/>
              <a:gd name="connsiteY8" fmla="*/ 3516198 h 3827283"/>
              <a:gd name="connsiteX9" fmla="*/ 3186138 w 3186138"/>
              <a:gd name="connsiteY9" fmla="*/ 3827283 h 3827283"/>
              <a:gd name="connsiteX0" fmla="*/ 2535688 w 3186138"/>
              <a:gd name="connsiteY0" fmla="*/ 0 h 3827283"/>
              <a:gd name="connsiteX1" fmla="*/ 2196323 w 3186138"/>
              <a:gd name="connsiteY1" fmla="*/ 961534 h 3827283"/>
              <a:gd name="connsiteX2" fmla="*/ 1696702 w 3186138"/>
              <a:gd name="connsiteY2" fmla="*/ 1489435 h 3827283"/>
              <a:gd name="connsiteX3" fmla="*/ 1112240 w 3186138"/>
              <a:gd name="connsiteY3" fmla="*/ 1904215 h 3827283"/>
              <a:gd name="connsiteX4" fmla="*/ 117835 w 3186138"/>
              <a:gd name="connsiteY4" fmla="*/ 2200839 h 3827283"/>
              <a:gd name="connsiteX5" fmla="*/ 1819251 w 3186138"/>
              <a:gd name="connsiteY5" fmla="*/ 2912883 h 3827283"/>
              <a:gd name="connsiteX6" fmla="*/ 2582822 w 3186138"/>
              <a:gd name="connsiteY6" fmla="*/ 3252247 h 3827283"/>
              <a:gd name="connsiteX7" fmla="*/ 2941041 w 3186138"/>
              <a:gd name="connsiteY7" fmla="*/ 3516198 h 3827283"/>
              <a:gd name="connsiteX8" fmla="*/ 3186138 w 3186138"/>
              <a:gd name="connsiteY8" fmla="*/ 3827283 h 3827283"/>
              <a:gd name="connsiteX0" fmla="*/ 2535688 w 3186138"/>
              <a:gd name="connsiteY0" fmla="*/ 0 h 3827283"/>
              <a:gd name="connsiteX1" fmla="*/ 2196323 w 3186138"/>
              <a:gd name="connsiteY1" fmla="*/ 961534 h 3827283"/>
              <a:gd name="connsiteX2" fmla="*/ 1800397 w 3186138"/>
              <a:gd name="connsiteY2" fmla="*/ 1527142 h 3827283"/>
              <a:gd name="connsiteX3" fmla="*/ 1112240 w 3186138"/>
              <a:gd name="connsiteY3" fmla="*/ 1904215 h 3827283"/>
              <a:gd name="connsiteX4" fmla="*/ 117835 w 3186138"/>
              <a:gd name="connsiteY4" fmla="*/ 2200839 h 3827283"/>
              <a:gd name="connsiteX5" fmla="*/ 1819251 w 3186138"/>
              <a:gd name="connsiteY5" fmla="*/ 2912883 h 3827283"/>
              <a:gd name="connsiteX6" fmla="*/ 2582822 w 3186138"/>
              <a:gd name="connsiteY6" fmla="*/ 3252247 h 3827283"/>
              <a:gd name="connsiteX7" fmla="*/ 2941041 w 3186138"/>
              <a:gd name="connsiteY7" fmla="*/ 3516198 h 3827283"/>
              <a:gd name="connsiteX8" fmla="*/ 3186138 w 3186138"/>
              <a:gd name="connsiteY8" fmla="*/ 3827283 h 382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6138" h="3827283">
                <a:moveTo>
                  <a:pt x="2535688" y="0"/>
                </a:moveTo>
                <a:cubicBezTo>
                  <a:pt x="2464987" y="200320"/>
                  <a:pt x="2318871" y="707010"/>
                  <a:pt x="2196323" y="961534"/>
                </a:cubicBezTo>
                <a:cubicBezTo>
                  <a:pt x="2073775" y="1216058"/>
                  <a:pt x="1981077" y="1370029"/>
                  <a:pt x="1800397" y="1527142"/>
                </a:cubicBezTo>
                <a:cubicBezTo>
                  <a:pt x="1619717" y="1684255"/>
                  <a:pt x="1392667" y="1791932"/>
                  <a:pt x="1112240" y="1904215"/>
                </a:cubicBezTo>
                <a:cubicBezTo>
                  <a:pt x="831813" y="2016498"/>
                  <a:pt x="0" y="2032728"/>
                  <a:pt x="117835" y="2200839"/>
                </a:cubicBezTo>
                <a:cubicBezTo>
                  <a:pt x="235670" y="2368950"/>
                  <a:pt x="1819251" y="2912883"/>
                  <a:pt x="1819251" y="2912883"/>
                </a:cubicBezTo>
                <a:cubicBezTo>
                  <a:pt x="2117766" y="3044858"/>
                  <a:pt x="2395857" y="3151695"/>
                  <a:pt x="2582822" y="3252247"/>
                </a:cubicBezTo>
                <a:cubicBezTo>
                  <a:pt x="2769787" y="3352799"/>
                  <a:pt x="2840488" y="3420359"/>
                  <a:pt x="2941041" y="3516198"/>
                </a:cubicBezTo>
                <a:cubicBezTo>
                  <a:pt x="3041594" y="3612037"/>
                  <a:pt x="3113866" y="3719660"/>
                  <a:pt x="3186138" y="3827283"/>
                </a:cubicBezTo>
              </a:path>
            </a:pathLst>
          </a:custGeom>
          <a:noFill/>
          <a:ln w="349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1" name="Rechteck 350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01" grpId="0" animBg="1"/>
      <p:bldP spid="287" grpId="0" animBg="1"/>
      <p:bldP spid="288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7" grpId="1" animBg="1"/>
      <p:bldP spid="3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04846" y="944526"/>
            <a:ext cx="5420920" cy="213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de-DE" sz="3200" kern="0" dirty="0">
                <a:solidFill>
                  <a:srgbClr val="FFC000"/>
                </a:solidFill>
                <a:latin typeface="Arial"/>
              </a:rPr>
              <a:t>  </a:t>
            </a:r>
            <a:endParaRPr lang="de-DE" sz="3600" b="1" kern="0" dirty="0">
              <a:solidFill>
                <a:srgbClr val="FFC000"/>
              </a:solidFill>
              <a:latin typeface="Arial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de-DE" sz="800" kern="0" dirty="0">
              <a:solidFill>
                <a:srgbClr val="FFFFFF"/>
              </a:solidFill>
              <a:latin typeface="Arial"/>
            </a:endParaRPr>
          </a:p>
          <a:p>
            <a:pPr marL="36195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  <a:latin typeface="Arial"/>
              </a:rPr>
              <a:t>Gruppen von Sternen, die zusammen entstanden sind.</a:t>
            </a:r>
          </a:p>
          <a:p>
            <a:pPr marL="361950" indent="-342900" algn="l" eaLnBrk="0" hangingPunct="0">
              <a:spcBef>
                <a:spcPct val="20000"/>
              </a:spcBef>
              <a:defRPr/>
            </a:pPr>
            <a:endParaRPr lang="de-DE" sz="1600" kern="0" dirty="0">
              <a:solidFill>
                <a:srgbClr val="FFFFFF"/>
              </a:solidFill>
              <a:latin typeface="Arial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  <a:latin typeface="Arial"/>
              </a:rPr>
              <a:t>oberer Teil der Hauptreihe nicht mehr von Sternen besetzt.</a:t>
            </a:r>
          </a:p>
        </p:txBody>
      </p:sp>
      <p:pic>
        <p:nvPicPr>
          <p:cNvPr id="4" name="Picture 2" descr="Aufnahme des MPG/ESO Telesk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352" y="1197205"/>
            <a:ext cx="2898941" cy="2724346"/>
          </a:xfrm>
          <a:prstGeom prst="rect">
            <a:avLst/>
          </a:prstGeom>
          <a:noFill/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23410" y="3933070"/>
            <a:ext cx="8418644" cy="28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  <a:latin typeface="Arial"/>
              </a:rPr>
              <a:t>Hauptreihenast knickt zum Ast der Roten Riesen ab.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de-DE" sz="1000" kern="0" dirty="0">
                <a:solidFill>
                  <a:srgbClr val="FFFFFF"/>
                </a:solidFill>
                <a:latin typeface="Arial"/>
              </a:rPr>
              <a:t>	</a:t>
            </a:r>
            <a:r>
              <a:rPr lang="de-DE" sz="2400" kern="0" dirty="0">
                <a:solidFill>
                  <a:srgbClr val="FFFFFF"/>
                </a:solidFill>
                <a:latin typeface="Arial"/>
              </a:rPr>
              <a:t>Kugelsternhaufen besitzen in der Hauptreihe nur Sterne mit langer Lebensdauer → sehr alt (</a:t>
            </a:r>
            <a:r>
              <a:rPr lang="de-DE" sz="2400" dirty="0">
                <a:solidFill>
                  <a:schemeClr val="bg1"/>
                </a:solidFill>
              </a:rPr>
              <a:t>~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kern="0" dirty="0">
                <a:solidFill>
                  <a:srgbClr val="FFFFFF"/>
                </a:solidFill>
                <a:latin typeface="Arial"/>
              </a:rPr>
              <a:t>10 </a:t>
            </a:r>
            <a:r>
              <a:rPr lang="de-DE" sz="2400" kern="0" dirty="0" err="1">
                <a:solidFill>
                  <a:srgbClr val="FFFFFF"/>
                </a:solidFill>
                <a:latin typeface="Arial"/>
              </a:rPr>
              <a:t>Mrd</a:t>
            </a:r>
            <a:r>
              <a:rPr lang="de-DE" sz="2400" kern="0" dirty="0">
                <a:solidFill>
                  <a:srgbClr val="FFFFFF"/>
                </a:solidFill>
                <a:latin typeface="Arial"/>
              </a:rPr>
              <a:t> a) 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de-DE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410" y="548600"/>
            <a:ext cx="8435975" cy="769938"/>
          </a:xfrm>
          <a:prstGeom prst="rect">
            <a:avLst/>
          </a:prstGeom>
        </p:spPr>
        <p:txBody>
          <a:bodyPr/>
          <a:lstStyle/>
          <a:p>
            <a:pPr marL="342829" marR="0" lvl="0" indent="-34282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HRD von Kugelsternhaufen</a:t>
            </a:r>
          </a:p>
        </p:txBody>
      </p:sp>
      <p:sp>
        <p:nvSpPr>
          <p:cNvPr id="8" name="Rechteck 7"/>
          <p:cNvSpPr/>
          <p:nvPr/>
        </p:nvSpPr>
        <p:spPr>
          <a:xfrm>
            <a:off x="3744807" y="5755402"/>
            <a:ext cx="49972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srgbClr val="FFFFFF"/>
                </a:solidFill>
              </a:rPr>
              <a:t>Bild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</a:t>
            </a:r>
            <a:r>
              <a:rPr lang="de-DE" sz="1000" kern="0" dirty="0">
                <a:solidFill>
                  <a:srgbClr val="FFFFFF"/>
                </a:solidFill>
              </a:rPr>
              <a:t>„Omega Centauri </a:t>
            </a:r>
            <a:r>
              <a:rPr lang="de-DE" sz="1000" kern="0" dirty="0" err="1">
                <a:solidFill>
                  <a:srgbClr val="FFFFFF"/>
                </a:solidFill>
              </a:rPr>
              <a:t>by</a:t>
            </a:r>
            <a:r>
              <a:rPr lang="de-DE" sz="1000" kern="0" dirty="0">
                <a:solidFill>
                  <a:srgbClr val="FFFFFF"/>
                </a:solidFill>
              </a:rPr>
              <a:t> ESO“ von European Southern Observatory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srgbClr val="FFFFFF"/>
                </a:solidFill>
              </a:rPr>
              <a:t>(ESO: </a:t>
            </a:r>
            <a:r>
              <a:rPr lang="de-DE" sz="1000" kern="0" dirty="0">
                <a:solidFill>
                  <a:srgbClr val="FFFFFF"/>
                </a:solidFill>
                <a:hlinkClick r:id="rId3"/>
              </a:rPr>
              <a:t>https://www.eso.org/public/images/eso0844a/</a:t>
            </a:r>
            <a:r>
              <a:rPr lang="de-DE" sz="1000" kern="0" dirty="0">
                <a:solidFill>
                  <a:srgbClr val="FFFFFF"/>
                </a:solidFill>
              </a:rPr>
              <a:t>) via  </a:t>
            </a:r>
            <a:r>
              <a:rPr lang="de-DE" sz="1000" kern="0" dirty="0">
                <a:solidFill>
                  <a:srgbClr val="FFFFFF"/>
                </a:solidFill>
                <a:hlinkClick r:id="rId4"/>
              </a:rPr>
              <a:t>https://commons.wikimedia.org/wiki/File:Omega_Centauri_by_ESO.jpg</a:t>
            </a:r>
            <a:r>
              <a:rPr lang="de-DE" sz="1000" kern="0" dirty="0">
                <a:solidFill>
                  <a:srgbClr val="FFFFFF"/>
                </a:solidFill>
              </a:rPr>
              <a:t> [CC BY 4.0]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548600"/>
            <a:ext cx="17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 M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42211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46531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50852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5172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51400" y="45091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+7,5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206081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66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899490" y="292493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899490" y="33569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99490" y="249287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899490" y="119669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400" y="40770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+5,0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1400" y="36450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+2,5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1400" y="32129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51400" y="234885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-5,0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1400" y="27809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-2,5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51400" y="10526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-12,5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400" y="14847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-10,0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51400" y="191679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-7,5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51400" y="494121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+10,0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51400" y="537327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+12,5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51400" y="580533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+15,0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452400" y="1052670"/>
            <a:ext cx="0" cy="4896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7452400" y="414910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7452400" y="22768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7452400" y="314096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>
            <a:off x="7452400" y="50132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7452400" y="141272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7452400" y="587734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7452400" y="299694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452400" y="400508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452400" y="1268700"/>
            <a:ext cx="122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1 000 000</a:t>
            </a: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7452400" y="21328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10 000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7452400" y="4869200"/>
            <a:ext cx="72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0,01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7452400" y="5733320"/>
            <a:ext cx="100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 0,0001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6300240" y="548600"/>
            <a:ext cx="244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Sonnenleuchtkraft</a:t>
            </a:r>
          </a:p>
        </p:txBody>
      </p:sp>
      <p:sp>
        <p:nvSpPr>
          <p:cNvPr id="73" name="Ellipse 72"/>
          <p:cNvSpPr/>
          <p:nvPr/>
        </p:nvSpPr>
        <p:spPr bwMode="auto">
          <a:xfrm>
            <a:off x="5557223" y="578761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64364" y="435566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6231707" y="567445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903363" y="430337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5137746" y="52504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4175061" y="41247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5296182" y="45035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5810721" y="5135768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4577940" y="41836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6" name="Ellipse 175"/>
          <p:cNvSpPr/>
          <p:nvPr/>
        </p:nvSpPr>
        <p:spPr bwMode="auto">
          <a:xfrm>
            <a:off x="3650102" y="441281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7" name="Ellipse 176"/>
          <p:cNvSpPr/>
          <p:nvPr/>
        </p:nvSpPr>
        <p:spPr bwMode="auto">
          <a:xfrm>
            <a:off x="3331014" y="439852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8" name="Ellipse 177"/>
          <p:cNvSpPr/>
          <p:nvPr/>
        </p:nvSpPr>
        <p:spPr bwMode="auto">
          <a:xfrm>
            <a:off x="3216714" y="39365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79" name="Ellipse 178"/>
          <p:cNvSpPr/>
          <p:nvPr/>
        </p:nvSpPr>
        <p:spPr bwMode="auto">
          <a:xfrm>
            <a:off x="3207189" y="41127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0" name="Ellipse 179"/>
          <p:cNvSpPr/>
          <p:nvPr/>
        </p:nvSpPr>
        <p:spPr bwMode="auto">
          <a:xfrm>
            <a:off x="3359589" y="426517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2" name="Ellipse 181"/>
          <p:cNvSpPr/>
          <p:nvPr/>
        </p:nvSpPr>
        <p:spPr bwMode="auto">
          <a:xfrm>
            <a:off x="3669152" y="447948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6" name="Ellipse 185"/>
          <p:cNvSpPr/>
          <p:nvPr/>
        </p:nvSpPr>
        <p:spPr bwMode="auto">
          <a:xfrm>
            <a:off x="3874788" y="40128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7" name="Ellipse 186"/>
          <p:cNvSpPr/>
          <p:nvPr/>
        </p:nvSpPr>
        <p:spPr bwMode="auto">
          <a:xfrm>
            <a:off x="4089100" y="43795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8" name="Ellipse 187"/>
          <p:cNvSpPr/>
          <p:nvPr/>
        </p:nvSpPr>
        <p:spPr bwMode="auto">
          <a:xfrm>
            <a:off x="4241500" y="427955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89" name="Ellipse 188"/>
          <p:cNvSpPr/>
          <p:nvPr/>
        </p:nvSpPr>
        <p:spPr bwMode="auto">
          <a:xfrm>
            <a:off x="4117676" y="460816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1" name="Ellipse 190"/>
          <p:cNvSpPr/>
          <p:nvPr/>
        </p:nvSpPr>
        <p:spPr bwMode="auto">
          <a:xfrm>
            <a:off x="4066466" y="566794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2" name="Ellipse 191"/>
          <p:cNvSpPr/>
          <p:nvPr/>
        </p:nvSpPr>
        <p:spPr bwMode="auto">
          <a:xfrm>
            <a:off x="4346276" y="449863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3" name="Ellipse 192"/>
          <p:cNvSpPr/>
          <p:nvPr/>
        </p:nvSpPr>
        <p:spPr bwMode="auto">
          <a:xfrm>
            <a:off x="4389138" y="4357687"/>
            <a:ext cx="45719" cy="52069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4" name="Ellipse 193"/>
          <p:cNvSpPr/>
          <p:nvPr/>
        </p:nvSpPr>
        <p:spPr bwMode="auto">
          <a:xfrm>
            <a:off x="4222451" y="461769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5" name="Ellipse 194"/>
          <p:cNvSpPr/>
          <p:nvPr/>
        </p:nvSpPr>
        <p:spPr bwMode="auto">
          <a:xfrm>
            <a:off x="4408188" y="464150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6" name="Ellipse 195"/>
          <p:cNvSpPr/>
          <p:nvPr/>
        </p:nvSpPr>
        <p:spPr bwMode="auto">
          <a:xfrm>
            <a:off x="3950988" y="455101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99" name="Ellipse 198"/>
          <p:cNvSpPr/>
          <p:nvPr/>
        </p:nvSpPr>
        <p:spPr bwMode="auto">
          <a:xfrm>
            <a:off x="4393900" y="414144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0" name="Ellipse 199"/>
          <p:cNvSpPr/>
          <p:nvPr/>
        </p:nvSpPr>
        <p:spPr bwMode="auto">
          <a:xfrm>
            <a:off x="4609108" y="48456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1" name="Ellipse 200"/>
          <p:cNvSpPr/>
          <p:nvPr/>
        </p:nvSpPr>
        <p:spPr bwMode="auto">
          <a:xfrm>
            <a:off x="4737696" y="49075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2" name="Ellipse 201"/>
          <p:cNvSpPr/>
          <p:nvPr/>
        </p:nvSpPr>
        <p:spPr bwMode="auto">
          <a:xfrm>
            <a:off x="4890096" y="50647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3" name="Ellipse 202"/>
          <p:cNvSpPr/>
          <p:nvPr/>
        </p:nvSpPr>
        <p:spPr bwMode="auto">
          <a:xfrm>
            <a:off x="4751983" y="43741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4" name="Ellipse 203"/>
          <p:cNvSpPr/>
          <p:nvPr/>
        </p:nvSpPr>
        <p:spPr bwMode="auto">
          <a:xfrm>
            <a:off x="4623396" y="448368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5" name="Ellipse 204"/>
          <p:cNvSpPr/>
          <p:nvPr/>
        </p:nvSpPr>
        <p:spPr bwMode="auto">
          <a:xfrm>
            <a:off x="4813896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6" name="Ellipse 205"/>
          <p:cNvSpPr/>
          <p:nvPr/>
        </p:nvSpPr>
        <p:spPr bwMode="auto">
          <a:xfrm>
            <a:off x="4947246" y="43503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5023446" y="48170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8" name="Ellipse 207"/>
          <p:cNvSpPr/>
          <p:nvPr/>
        </p:nvSpPr>
        <p:spPr bwMode="auto">
          <a:xfrm>
            <a:off x="4994871" y="450273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09" name="Ellipse 208"/>
          <p:cNvSpPr/>
          <p:nvPr/>
        </p:nvSpPr>
        <p:spPr bwMode="auto">
          <a:xfrm>
            <a:off x="5371485" y="46731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0" name="Ellipse 209"/>
          <p:cNvSpPr/>
          <p:nvPr/>
        </p:nvSpPr>
        <p:spPr bwMode="auto">
          <a:xfrm>
            <a:off x="5638185" y="465414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1" name="Ellipse 210"/>
          <p:cNvSpPr/>
          <p:nvPr/>
        </p:nvSpPr>
        <p:spPr bwMode="auto">
          <a:xfrm>
            <a:off x="5561985" y="48303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2" name="Ellipse 211"/>
          <p:cNvSpPr/>
          <p:nvPr/>
        </p:nvSpPr>
        <p:spPr bwMode="auto">
          <a:xfrm>
            <a:off x="5409585" y="479225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3" name="Ellipse 212"/>
          <p:cNvSpPr/>
          <p:nvPr/>
        </p:nvSpPr>
        <p:spPr bwMode="auto">
          <a:xfrm>
            <a:off x="5676285" y="49779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4" name="Ellipse 213"/>
          <p:cNvSpPr/>
          <p:nvPr/>
        </p:nvSpPr>
        <p:spPr bwMode="auto">
          <a:xfrm>
            <a:off x="5600085" y="507800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5" name="Ellipse 214"/>
          <p:cNvSpPr/>
          <p:nvPr/>
        </p:nvSpPr>
        <p:spPr bwMode="auto">
          <a:xfrm>
            <a:off x="5448582" y="465593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6" name="Ellipse 215"/>
          <p:cNvSpPr/>
          <p:nvPr/>
        </p:nvSpPr>
        <p:spPr bwMode="auto">
          <a:xfrm>
            <a:off x="5372382" y="495597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7" name="Ellipse 216"/>
          <p:cNvSpPr/>
          <p:nvPr/>
        </p:nvSpPr>
        <p:spPr bwMode="auto">
          <a:xfrm>
            <a:off x="5353332" y="51464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8" name="Ellipse 217"/>
          <p:cNvSpPr/>
          <p:nvPr/>
        </p:nvSpPr>
        <p:spPr bwMode="auto">
          <a:xfrm>
            <a:off x="5358095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19" name="Ellipse 218"/>
          <p:cNvSpPr/>
          <p:nvPr/>
        </p:nvSpPr>
        <p:spPr bwMode="auto">
          <a:xfrm>
            <a:off x="5462870" y="50988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0" name="Ellipse 219"/>
          <p:cNvSpPr/>
          <p:nvPr/>
        </p:nvSpPr>
        <p:spPr bwMode="auto">
          <a:xfrm>
            <a:off x="5505732" y="52988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1" name="Ellipse 220"/>
          <p:cNvSpPr/>
          <p:nvPr/>
        </p:nvSpPr>
        <p:spPr bwMode="auto">
          <a:xfrm>
            <a:off x="5420007" y="54893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2" name="Ellipse 221"/>
          <p:cNvSpPr/>
          <p:nvPr/>
        </p:nvSpPr>
        <p:spPr bwMode="auto">
          <a:xfrm>
            <a:off x="5558120" y="56417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3" name="Ellipse 222"/>
          <p:cNvSpPr/>
          <p:nvPr/>
        </p:nvSpPr>
        <p:spPr bwMode="auto">
          <a:xfrm>
            <a:off x="5658132" y="545127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62895" y="525124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5" name="Ellipse 224"/>
          <p:cNvSpPr/>
          <p:nvPr/>
        </p:nvSpPr>
        <p:spPr bwMode="auto">
          <a:xfrm>
            <a:off x="5929783" y="53691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6" name="Ellipse 225"/>
          <p:cNvSpPr/>
          <p:nvPr/>
        </p:nvSpPr>
        <p:spPr bwMode="auto">
          <a:xfrm>
            <a:off x="6134571" y="5521530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7" name="Ellipse 226"/>
          <p:cNvSpPr/>
          <p:nvPr/>
        </p:nvSpPr>
        <p:spPr bwMode="auto">
          <a:xfrm>
            <a:off x="5901208" y="5769181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8" name="Ellipse 227"/>
          <p:cNvSpPr/>
          <p:nvPr/>
        </p:nvSpPr>
        <p:spPr bwMode="auto">
          <a:xfrm>
            <a:off x="5362857" y="580846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29" name="Ellipse 228"/>
          <p:cNvSpPr/>
          <p:nvPr/>
        </p:nvSpPr>
        <p:spPr bwMode="auto">
          <a:xfrm>
            <a:off x="5553356" y="435589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0" name="Ellipse 229"/>
          <p:cNvSpPr/>
          <p:nvPr/>
        </p:nvSpPr>
        <p:spPr bwMode="auto">
          <a:xfrm>
            <a:off x="5061546" y="417412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1" name="Ellipse 230"/>
          <p:cNvSpPr/>
          <p:nvPr/>
        </p:nvSpPr>
        <p:spPr bwMode="auto">
          <a:xfrm>
            <a:off x="4828184" y="39550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2" name="Ellipse 231"/>
          <p:cNvSpPr/>
          <p:nvPr/>
        </p:nvSpPr>
        <p:spPr bwMode="auto">
          <a:xfrm>
            <a:off x="4704359" y="3759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3" name="Ellipse 232"/>
          <p:cNvSpPr/>
          <p:nvPr/>
        </p:nvSpPr>
        <p:spPr bwMode="auto">
          <a:xfrm>
            <a:off x="4790084" y="45217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4" name="Ellipse 233"/>
          <p:cNvSpPr/>
          <p:nvPr/>
        </p:nvSpPr>
        <p:spPr bwMode="auto">
          <a:xfrm>
            <a:off x="4966296" y="4640847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5" name="Ellipse 234"/>
          <p:cNvSpPr/>
          <p:nvPr/>
        </p:nvSpPr>
        <p:spPr bwMode="auto">
          <a:xfrm>
            <a:off x="5109171" y="46932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6" name="Ellipse 235"/>
          <p:cNvSpPr/>
          <p:nvPr/>
        </p:nvSpPr>
        <p:spPr bwMode="auto">
          <a:xfrm>
            <a:off x="5090121" y="499803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7" name="Ellipse 236"/>
          <p:cNvSpPr/>
          <p:nvPr/>
        </p:nvSpPr>
        <p:spPr bwMode="auto">
          <a:xfrm>
            <a:off x="4680546" y="43693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8" name="Ellipse 237"/>
          <p:cNvSpPr/>
          <p:nvPr/>
        </p:nvSpPr>
        <p:spPr bwMode="auto">
          <a:xfrm>
            <a:off x="4875809" y="44551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39" name="Ellipse 238"/>
          <p:cNvSpPr/>
          <p:nvPr/>
        </p:nvSpPr>
        <p:spPr bwMode="auto">
          <a:xfrm>
            <a:off x="4675784" y="469799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0" name="Ellipse 239"/>
          <p:cNvSpPr/>
          <p:nvPr/>
        </p:nvSpPr>
        <p:spPr bwMode="auto">
          <a:xfrm>
            <a:off x="5415243" y="42273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1" name="Ellipse 240"/>
          <p:cNvSpPr/>
          <p:nvPr/>
        </p:nvSpPr>
        <p:spPr bwMode="auto">
          <a:xfrm>
            <a:off x="3979798" y="361997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2" name="Ellipse 241"/>
          <p:cNvSpPr/>
          <p:nvPr/>
        </p:nvSpPr>
        <p:spPr bwMode="auto">
          <a:xfrm>
            <a:off x="4136961" y="38628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3" name="Ellipse 242"/>
          <p:cNvSpPr/>
          <p:nvPr/>
        </p:nvSpPr>
        <p:spPr bwMode="auto">
          <a:xfrm>
            <a:off x="4341749" y="3791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4" name="Ellipse 243"/>
          <p:cNvSpPr/>
          <p:nvPr/>
        </p:nvSpPr>
        <p:spPr bwMode="auto">
          <a:xfrm>
            <a:off x="3998849" y="486298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5" name="Ellipse 244"/>
          <p:cNvSpPr/>
          <p:nvPr/>
        </p:nvSpPr>
        <p:spPr bwMode="auto">
          <a:xfrm>
            <a:off x="4203636" y="477726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6" name="Ellipse 245"/>
          <p:cNvSpPr/>
          <p:nvPr/>
        </p:nvSpPr>
        <p:spPr bwMode="auto">
          <a:xfrm>
            <a:off x="4356036" y="4934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7" name="Ellipse 246"/>
          <p:cNvSpPr/>
          <p:nvPr/>
        </p:nvSpPr>
        <p:spPr bwMode="auto">
          <a:xfrm>
            <a:off x="4055999" y="425814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8" name="Ellipse 247"/>
          <p:cNvSpPr/>
          <p:nvPr/>
        </p:nvSpPr>
        <p:spPr bwMode="auto">
          <a:xfrm>
            <a:off x="4742459" y="46075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0" name="Ellipse 249"/>
          <p:cNvSpPr/>
          <p:nvPr/>
        </p:nvSpPr>
        <p:spPr bwMode="auto">
          <a:xfrm>
            <a:off x="4904384" y="48027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3" name="Ellipse 252"/>
          <p:cNvSpPr/>
          <p:nvPr/>
        </p:nvSpPr>
        <p:spPr bwMode="auto">
          <a:xfrm>
            <a:off x="3578665" y="3779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54" name="Ellipse 253"/>
          <p:cNvSpPr/>
          <p:nvPr/>
        </p:nvSpPr>
        <p:spPr bwMode="auto">
          <a:xfrm>
            <a:off x="3278627" y="3398399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0" name="Ellipse 269"/>
          <p:cNvSpPr/>
          <p:nvPr/>
        </p:nvSpPr>
        <p:spPr bwMode="auto">
          <a:xfrm>
            <a:off x="3288151" y="46033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1" name="Ellipse 270"/>
          <p:cNvSpPr/>
          <p:nvPr/>
        </p:nvSpPr>
        <p:spPr bwMode="auto">
          <a:xfrm>
            <a:off x="3554851" y="399371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2" name="Ellipse 271"/>
          <p:cNvSpPr/>
          <p:nvPr/>
        </p:nvSpPr>
        <p:spPr bwMode="auto">
          <a:xfrm>
            <a:off x="3550089" y="41556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3" name="Ellipse 272"/>
          <p:cNvSpPr/>
          <p:nvPr/>
        </p:nvSpPr>
        <p:spPr bwMode="auto">
          <a:xfrm>
            <a:off x="4065524" y="4010498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4" name="Ellipse 273"/>
          <p:cNvSpPr/>
          <p:nvPr/>
        </p:nvSpPr>
        <p:spPr bwMode="auto">
          <a:xfrm>
            <a:off x="4260786" y="408193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75" name="Ellipse 274"/>
          <p:cNvSpPr/>
          <p:nvPr/>
        </p:nvSpPr>
        <p:spPr bwMode="auto">
          <a:xfrm>
            <a:off x="4265549" y="416766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2" name="Ellipse 281"/>
          <p:cNvSpPr/>
          <p:nvPr/>
        </p:nvSpPr>
        <p:spPr bwMode="auto">
          <a:xfrm>
            <a:off x="3102413" y="42651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3" name="Ellipse 282"/>
          <p:cNvSpPr/>
          <p:nvPr/>
        </p:nvSpPr>
        <p:spPr bwMode="auto">
          <a:xfrm>
            <a:off x="3135751" y="3807973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4" name="Ellipse 283"/>
          <p:cNvSpPr/>
          <p:nvPr/>
        </p:nvSpPr>
        <p:spPr bwMode="auto">
          <a:xfrm>
            <a:off x="3140513" y="4160398"/>
            <a:ext cx="54000" cy="54000"/>
          </a:xfrm>
          <a:prstGeom prst="ellipse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6" name="Ellipse 285"/>
          <p:cNvSpPr/>
          <p:nvPr/>
        </p:nvSpPr>
        <p:spPr bwMode="auto">
          <a:xfrm>
            <a:off x="3746201" y="45557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9" name="Ellipse 288"/>
          <p:cNvSpPr/>
          <p:nvPr/>
        </p:nvSpPr>
        <p:spPr bwMode="auto">
          <a:xfrm>
            <a:off x="3798588" y="4122394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0" name="Ellipse 289"/>
          <p:cNvSpPr/>
          <p:nvPr/>
        </p:nvSpPr>
        <p:spPr bwMode="auto">
          <a:xfrm>
            <a:off x="3746201" y="42890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1" name="Ellipse 290"/>
          <p:cNvSpPr/>
          <p:nvPr/>
        </p:nvSpPr>
        <p:spPr bwMode="auto">
          <a:xfrm>
            <a:off x="3746201" y="3641382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2" name="Ellipse 291"/>
          <p:cNvSpPr/>
          <p:nvPr/>
        </p:nvSpPr>
        <p:spPr bwMode="auto">
          <a:xfrm>
            <a:off x="4520790" y="4402721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3" name="Ellipse 292"/>
          <p:cNvSpPr/>
          <p:nvPr/>
        </p:nvSpPr>
        <p:spPr bwMode="auto">
          <a:xfrm>
            <a:off x="4535077" y="4717046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4" name="Ellipse 293"/>
          <p:cNvSpPr/>
          <p:nvPr/>
        </p:nvSpPr>
        <p:spPr bwMode="auto">
          <a:xfrm>
            <a:off x="4563653" y="4969459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5" name="Ellipse 294"/>
          <p:cNvSpPr/>
          <p:nvPr/>
        </p:nvSpPr>
        <p:spPr bwMode="auto">
          <a:xfrm>
            <a:off x="4511265" y="3893134"/>
            <a:ext cx="54000" cy="54000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6" name="Ellipse 295"/>
          <p:cNvSpPr/>
          <p:nvPr/>
        </p:nvSpPr>
        <p:spPr bwMode="auto">
          <a:xfrm>
            <a:off x="5213945" y="5078997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7" name="Ellipse 296"/>
          <p:cNvSpPr/>
          <p:nvPr/>
        </p:nvSpPr>
        <p:spPr bwMode="auto">
          <a:xfrm>
            <a:off x="5242521" y="4802772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8" name="Ellipse 297"/>
          <p:cNvSpPr/>
          <p:nvPr/>
        </p:nvSpPr>
        <p:spPr bwMode="auto">
          <a:xfrm>
            <a:off x="5247283" y="4255085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99" name="Ellipse 298"/>
          <p:cNvSpPr/>
          <p:nvPr/>
        </p:nvSpPr>
        <p:spPr bwMode="auto">
          <a:xfrm>
            <a:off x="5185371" y="4436059"/>
            <a:ext cx="54000" cy="54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3" name="Ellipse 302"/>
          <p:cNvSpPr/>
          <p:nvPr/>
        </p:nvSpPr>
        <p:spPr bwMode="auto">
          <a:xfrm>
            <a:off x="2497435" y="558495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4" name="Ellipse 303"/>
          <p:cNvSpPr/>
          <p:nvPr/>
        </p:nvSpPr>
        <p:spPr bwMode="auto">
          <a:xfrm>
            <a:off x="3087985" y="54516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6" name="Ellipse 305"/>
          <p:cNvSpPr/>
          <p:nvPr/>
        </p:nvSpPr>
        <p:spPr bwMode="auto">
          <a:xfrm>
            <a:off x="2773660" y="4842002"/>
            <a:ext cx="54000" cy="5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7" name="Ellipse 306"/>
          <p:cNvSpPr/>
          <p:nvPr/>
        </p:nvSpPr>
        <p:spPr bwMode="auto">
          <a:xfrm>
            <a:off x="3450076" y="5489136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0" name="Ellipse 309"/>
          <p:cNvSpPr/>
          <p:nvPr/>
        </p:nvSpPr>
        <p:spPr bwMode="auto">
          <a:xfrm>
            <a:off x="2109739" y="5297035"/>
            <a:ext cx="54000" cy="54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1" name="Ellipse 310"/>
          <p:cNvSpPr/>
          <p:nvPr/>
        </p:nvSpPr>
        <p:spPr bwMode="auto">
          <a:xfrm>
            <a:off x="3273864" y="5117661"/>
            <a:ext cx="54000" cy="54000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2" name="Ellipse 311"/>
          <p:cNvSpPr/>
          <p:nvPr/>
        </p:nvSpPr>
        <p:spPr bwMode="auto">
          <a:xfrm>
            <a:off x="3965510" y="2457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3" name="Ellipse 312"/>
          <p:cNvSpPr/>
          <p:nvPr/>
        </p:nvSpPr>
        <p:spPr bwMode="auto">
          <a:xfrm>
            <a:off x="4084573" y="2062635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4" name="Ellipse 313"/>
          <p:cNvSpPr/>
          <p:nvPr/>
        </p:nvSpPr>
        <p:spPr bwMode="auto">
          <a:xfrm>
            <a:off x="4623397" y="16404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5" name="Ellipse 314"/>
          <p:cNvSpPr/>
          <p:nvPr/>
        </p:nvSpPr>
        <p:spPr bwMode="auto">
          <a:xfrm>
            <a:off x="4909147" y="11737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6" name="Ellipse 315"/>
          <p:cNvSpPr/>
          <p:nvPr/>
        </p:nvSpPr>
        <p:spPr bwMode="auto">
          <a:xfrm>
            <a:off x="5481918" y="146029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7" name="Ellipse 316"/>
          <p:cNvSpPr/>
          <p:nvPr/>
        </p:nvSpPr>
        <p:spPr bwMode="auto">
          <a:xfrm>
            <a:off x="5853393" y="175080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8" name="Ellipse 317"/>
          <p:cNvSpPr/>
          <p:nvPr/>
        </p:nvSpPr>
        <p:spPr bwMode="auto">
          <a:xfrm>
            <a:off x="5896255" y="301287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19" name="Ellipse 318"/>
          <p:cNvSpPr/>
          <p:nvPr/>
        </p:nvSpPr>
        <p:spPr bwMode="auto">
          <a:xfrm>
            <a:off x="5824818" y="34843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0" name="Ellipse 319"/>
          <p:cNvSpPr/>
          <p:nvPr/>
        </p:nvSpPr>
        <p:spPr bwMode="auto">
          <a:xfrm>
            <a:off x="4470336" y="2205510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1" name="Ellipse 320"/>
          <p:cNvSpPr/>
          <p:nvPr/>
        </p:nvSpPr>
        <p:spPr bwMode="auto">
          <a:xfrm>
            <a:off x="4513198" y="26484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2" name="Ellipse 321"/>
          <p:cNvSpPr/>
          <p:nvPr/>
        </p:nvSpPr>
        <p:spPr bwMode="auto">
          <a:xfrm>
            <a:off x="5353330" y="20508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3" name="Ellipse 322"/>
          <p:cNvSpPr/>
          <p:nvPr/>
        </p:nvSpPr>
        <p:spPr bwMode="auto">
          <a:xfrm>
            <a:off x="5453343" y="23794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4" name="Ellipse 323"/>
          <p:cNvSpPr/>
          <p:nvPr/>
        </p:nvSpPr>
        <p:spPr bwMode="auto">
          <a:xfrm>
            <a:off x="5729568" y="2246110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5" name="Ellipse 324"/>
          <p:cNvSpPr/>
          <p:nvPr/>
        </p:nvSpPr>
        <p:spPr bwMode="auto">
          <a:xfrm>
            <a:off x="4847234" y="205480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6" name="Ellipse 325"/>
          <p:cNvSpPr/>
          <p:nvPr/>
        </p:nvSpPr>
        <p:spPr bwMode="auto">
          <a:xfrm>
            <a:off x="5032972" y="23929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7" name="Ellipse 326"/>
          <p:cNvSpPr/>
          <p:nvPr/>
        </p:nvSpPr>
        <p:spPr bwMode="auto">
          <a:xfrm>
            <a:off x="5066309" y="1564271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8" name="Ellipse 327"/>
          <p:cNvSpPr/>
          <p:nvPr/>
        </p:nvSpPr>
        <p:spPr bwMode="auto">
          <a:xfrm>
            <a:off x="4156010" y="2881786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29" name="Ellipse 328"/>
          <p:cNvSpPr/>
          <p:nvPr/>
        </p:nvSpPr>
        <p:spPr bwMode="auto">
          <a:xfrm>
            <a:off x="4370322" y="32199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0" name="Ellipse 329"/>
          <p:cNvSpPr/>
          <p:nvPr/>
        </p:nvSpPr>
        <p:spPr bwMode="auto">
          <a:xfrm>
            <a:off x="3998848" y="3158011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1" name="Ellipse 330"/>
          <p:cNvSpPr/>
          <p:nvPr/>
        </p:nvSpPr>
        <p:spPr bwMode="auto">
          <a:xfrm>
            <a:off x="4885334" y="26834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2" name="Ellipse 331"/>
          <p:cNvSpPr/>
          <p:nvPr/>
        </p:nvSpPr>
        <p:spPr bwMode="auto">
          <a:xfrm>
            <a:off x="4713884" y="340735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3" name="Ellipse 332"/>
          <p:cNvSpPr/>
          <p:nvPr/>
        </p:nvSpPr>
        <p:spPr bwMode="auto">
          <a:xfrm>
            <a:off x="5052021" y="3088272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4" name="Ellipse 333"/>
          <p:cNvSpPr/>
          <p:nvPr/>
        </p:nvSpPr>
        <p:spPr bwMode="auto">
          <a:xfrm>
            <a:off x="5491443" y="28890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5" name="Ellipse 334"/>
          <p:cNvSpPr/>
          <p:nvPr/>
        </p:nvSpPr>
        <p:spPr bwMode="auto">
          <a:xfrm>
            <a:off x="5381905" y="3493884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7" name="Ellipse 286"/>
          <p:cNvSpPr/>
          <p:nvPr/>
        </p:nvSpPr>
        <p:spPr bwMode="auto">
          <a:xfrm>
            <a:off x="5436355" y="173524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88" name="Ellipse 287"/>
          <p:cNvSpPr/>
          <p:nvPr/>
        </p:nvSpPr>
        <p:spPr bwMode="auto">
          <a:xfrm>
            <a:off x="5285527" y="132046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6" name="Ellipse 335"/>
          <p:cNvSpPr/>
          <p:nvPr/>
        </p:nvSpPr>
        <p:spPr bwMode="auto">
          <a:xfrm>
            <a:off x="5635890" y="2123316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7" name="Ellipse 336"/>
          <p:cNvSpPr/>
          <p:nvPr/>
        </p:nvSpPr>
        <p:spPr bwMode="auto">
          <a:xfrm>
            <a:off x="4665598" y="2800823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8" name="Ellipse 337"/>
          <p:cNvSpPr/>
          <p:nvPr/>
        </p:nvSpPr>
        <p:spPr bwMode="auto">
          <a:xfrm>
            <a:off x="4440925" y="2434749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39" name="Ellipse 338"/>
          <p:cNvSpPr/>
          <p:nvPr/>
        </p:nvSpPr>
        <p:spPr bwMode="auto">
          <a:xfrm>
            <a:off x="4877478" y="173292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0" name="Ellipse 339"/>
          <p:cNvSpPr/>
          <p:nvPr/>
        </p:nvSpPr>
        <p:spPr bwMode="auto">
          <a:xfrm>
            <a:off x="4860196" y="2252969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1" name="Ellipse 340"/>
          <p:cNvSpPr/>
          <p:nvPr/>
        </p:nvSpPr>
        <p:spPr bwMode="auto">
          <a:xfrm>
            <a:off x="5133573" y="2158700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2" name="Ellipse 341"/>
          <p:cNvSpPr/>
          <p:nvPr/>
        </p:nvSpPr>
        <p:spPr bwMode="auto">
          <a:xfrm>
            <a:off x="4756500" y="3176795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3" name="Ellipse 342"/>
          <p:cNvSpPr/>
          <p:nvPr/>
        </p:nvSpPr>
        <p:spPr bwMode="auto">
          <a:xfrm>
            <a:off x="4879049" y="25263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4" name="Ellipse 343"/>
          <p:cNvSpPr/>
          <p:nvPr/>
        </p:nvSpPr>
        <p:spPr bwMode="auto">
          <a:xfrm>
            <a:off x="5675707" y="3156091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5" name="Ellipse 344"/>
          <p:cNvSpPr/>
          <p:nvPr/>
        </p:nvSpPr>
        <p:spPr bwMode="auto">
          <a:xfrm>
            <a:off x="5611291" y="2592054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6" name="Ellipse 345"/>
          <p:cNvSpPr/>
          <p:nvPr/>
        </p:nvSpPr>
        <p:spPr bwMode="auto">
          <a:xfrm>
            <a:off x="5648998" y="274288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7" name="Ellipse 346"/>
          <p:cNvSpPr/>
          <p:nvPr/>
        </p:nvSpPr>
        <p:spPr bwMode="auto">
          <a:xfrm>
            <a:off x="4319948" y="2813392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8" name="Ellipse 347"/>
          <p:cNvSpPr/>
          <p:nvPr/>
        </p:nvSpPr>
        <p:spPr bwMode="auto">
          <a:xfrm>
            <a:off x="4274385" y="2626427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49" name="Ellipse 348"/>
          <p:cNvSpPr/>
          <p:nvPr/>
        </p:nvSpPr>
        <p:spPr bwMode="auto">
          <a:xfrm>
            <a:off x="4370224" y="2995644"/>
            <a:ext cx="54000" cy="54000"/>
          </a:xfrm>
          <a:prstGeom prst="ellipse">
            <a:avLst/>
          </a:prstGeom>
          <a:solidFill>
            <a:srgbClr val="FFFF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0" name="Ellipse 349"/>
          <p:cNvSpPr/>
          <p:nvPr/>
        </p:nvSpPr>
        <p:spPr bwMode="auto">
          <a:xfrm>
            <a:off x="5407780" y="2578993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1" name="Ellipse 350"/>
          <p:cNvSpPr/>
          <p:nvPr/>
        </p:nvSpPr>
        <p:spPr bwMode="auto">
          <a:xfrm>
            <a:off x="5502048" y="207937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2" name="Ellipse 351"/>
          <p:cNvSpPr/>
          <p:nvPr/>
        </p:nvSpPr>
        <p:spPr bwMode="auto">
          <a:xfrm>
            <a:off x="5758143" y="26842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3" name="Ellipse 352"/>
          <p:cNvSpPr/>
          <p:nvPr/>
        </p:nvSpPr>
        <p:spPr bwMode="auto">
          <a:xfrm>
            <a:off x="5586889" y="228676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4" name="Ellipse 353"/>
          <p:cNvSpPr/>
          <p:nvPr/>
        </p:nvSpPr>
        <p:spPr bwMode="auto">
          <a:xfrm>
            <a:off x="5605743" y="163631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5" name="Ellipse 354"/>
          <p:cNvSpPr/>
          <p:nvPr/>
        </p:nvSpPr>
        <p:spPr bwMode="auto">
          <a:xfrm>
            <a:off x="5605743" y="2531859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6" name="Ellipse 355"/>
          <p:cNvSpPr/>
          <p:nvPr/>
        </p:nvSpPr>
        <p:spPr bwMode="auto">
          <a:xfrm>
            <a:off x="5494487" y="1887645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7" name="Ellipse 356"/>
          <p:cNvSpPr/>
          <p:nvPr/>
        </p:nvSpPr>
        <p:spPr bwMode="auto">
          <a:xfrm>
            <a:off x="5701877" y="176509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8" name="Ellipse 357"/>
          <p:cNvSpPr/>
          <p:nvPr/>
        </p:nvSpPr>
        <p:spPr bwMode="auto">
          <a:xfrm>
            <a:off x="5324804" y="1114647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59" name="Ellipse 358"/>
          <p:cNvSpPr/>
          <p:nvPr/>
        </p:nvSpPr>
        <p:spPr bwMode="auto">
          <a:xfrm>
            <a:off x="4846007" y="2950698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0" name="Ellipse 359"/>
          <p:cNvSpPr/>
          <p:nvPr/>
        </p:nvSpPr>
        <p:spPr bwMode="auto">
          <a:xfrm>
            <a:off x="4979553" y="297112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1" name="Ellipse 360"/>
          <p:cNvSpPr/>
          <p:nvPr/>
        </p:nvSpPr>
        <p:spPr bwMode="auto">
          <a:xfrm>
            <a:off x="4987409" y="25453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2" name="Ellipse 361"/>
          <p:cNvSpPr/>
          <p:nvPr/>
        </p:nvSpPr>
        <p:spPr bwMode="auto">
          <a:xfrm>
            <a:off x="5102102" y="302768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3" name="Ellipse 362"/>
          <p:cNvSpPr/>
          <p:nvPr/>
        </p:nvSpPr>
        <p:spPr bwMode="auto">
          <a:xfrm>
            <a:off x="5185372" y="2545346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4" name="Ellipse 363"/>
          <p:cNvSpPr/>
          <p:nvPr/>
        </p:nvSpPr>
        <p:spPr bwMode="auto">
          <a:xfrm>
            <a:off x="4951273" y="2207553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5" name="Ellipse 364"/>
          <p:cNvSpPr/>
          <p:nvPr/>
        </p:nvSpPr>
        <p:spPr bwMode="auto">
          <a:xfrm>
            <a:off x="4894713" y="2792014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66" name="Ellipse 365"/>
          <p:cNvSpPr/>
          <p:nvPr/>
        </p:nvSpPr>
        <p:spPr bwMode="auto">
          <a:xfrm>
            <a:off x="5113099" y="2793585"/>
            <a:ext cx="54000" cy="54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249" name="Freihandform 248"/>
          <p:cNvSpPr/>
          <p:nvPr/>
        </p:nvSpPr>
        <p:spPr bwMode="auto">
          <a:xfrm>
            <a:off x="2601920" y="1536569"/>
            <a:ext cx="3186138" cy="3827283"/>
          </a:xfrm>
          <a:custGeom>
            <a:avLst/>
            <a:gdLst>
              <a:gd name="connsiteX0" fmla="*/ 1872792 w 2523242"/>
              <a:gd name="connsiteY0" fmla="*/ 0 h 3827283"/>
              <a:gd name="connsiteX1" fmla="*/ 1363745 w 2523242"/>
              <a:gd name="connsiteY1" fmla="*/ 735291 h 3827283"/>
              <a:gd name="connsiteX2" fmla="*/ 383357 w 2523242"/>
              <a:gd name="connsiteY2" fmla="*/ 1772239 h 3827283"/>
              <a:gd name="connsiteX3" fmla="*/ 128833 w 2523242"/>
              <a:gd name="connsiteY3" fmla="*/ 2460396 h 3827283"/>
              <a:gd name="connsiteX4" fmla="*/ 1156355 w 2523242"/>
              <a:gd name="connsiteY4" fmla="*/ 2912883 h 3827283"/>
              <a:gd name="connsiteX5" fmla="*/ 1919926 w 2523242"/>
              <a:gd name="connsiteY5" fmla="*/ 3252247 h 3827283"/>
              <a:gd name="connsiteX6" fmla="*/ 2278145 w 2523242"/>
              <a:gd name="connsiteY6" fmla="*/ 3516198 h 3827283"/>
              <a:gd name="connsiteX7" fmla="*/ 2523242 w 2523242"/>
              <a:gd name="connsiteY7" fmla="*/ 3827283 h 3827283"/>
              <a:gd name="connsiteX0" fmla="*/ 2546686 w 3197136"/>
              <a:gd name="connsiteY0" fmla="*/ 0 h 3827283"/>
              <a:gd name="connsiteX1" fmla="*/ 2037639 w 3197136"/>
              <a:gd name="connsiteY1" fmla="*/ 735291 h 3827283"/>
              <a:gd name="connsiteX2" fmla="*/ 1057251 w 3197136"/>
              <a:gd name="connsiteY2" fmla="*/ 1772239 h 3827283"/>
              <a:gd name="connsiteX3" fmla="*/ 128833 w 3197136"/>
              <a:gd name="connsiteY3" fmla="*/ 2200839 h 3827283"/>
              <a:gd name="connsiteX4" fmla="*/ 1830249 w 3197136"/>
              <a:gd name="connsiteY4" fmla="*/ 2912883 h 3827283"/>
              <a:gd name="connsiteX5" fmla="*/ 2593820 w 3197136"/>
              <a:gd name="connsiteY5" fmla="*/ 3252247 h 3827283"/>
              <a:gd name="connsiteX6" fmla="*/ 2952039 w 3197136"/>
              <a:gd name="connsiteY6" fmla="*/ 3516198 h 3827283"/>
              <a:gd name="connsiteX7" fmla="*/ 3197136 w 3197136"/>
              <a:gd name="connsiteY7" fmla="*/ 3827283 h 3827283"/>
              <a:gd name="connsiteX0" fmla="*/ 2546686 w 3197136"/>
              <a:gd name="connsiteY0" fmla="*/ 0 h 3827283"/>
              <a:gd name="connsiteX1" fmla="*/ 2037639 w 3197136"/>
              <a:gd name="connsiteY1" fmla="*/ 735291 h 3827283"/>
              <a:gd name="connsiteX2" fmla="*/ 1368336 w 3197136"/>
              <a:gd name="connsiteY2" fmla="*/ 1508289 h 3827283"/>
              <a:gd name="connsiteX3" fmla="*/ 1057251 w 3197136"/>
              <a:gd name="connsiteY3" fmla="*/ 1772239 h 3827283"/>
              <a:gd name="connsiteX4" fmla="*/ 128833 w 3197136"/>
              <a:gd name="connsiteY4" fmla="*/ 2200839 h 3827283"/>
              <a:gd name="connsiteX5" fmla="*/ 1830249 w 3197136"/>
              <a:gd name="connsiteY5" fmla="*/ 2912883 h 3827283"/>
              <a:gd name="connsiteX6" fmla="*/ 2593820 w 3197136"/>
              <a:gd name="connsiteY6" fmla="*/ 3252247 h 3827283"/>
              <a:gd name="connsiteX7" fmla="*/ 2952039 w 3197136"/>
              <a:gd name="connsiteY7" fmla="*/ 3516198 h 3827283"/>
              <a:gd name="connsiteX8" fmla="*/ 3197136 w 3197136"/>
              <a:gd name="connsiteY8" fmla="*/ 3827283 h 3827283"/>
              <a:gd name="connsiteX0" fmla="*/ 2546686 w 3197136"/>
              <a:gd name="connsiteY0" fmla="*/ 0 h 3827283"/>
              <a:gd name="connsiteX1" fmla="*/ 2037639 w 3197136"/>
              <a:gd name="connsiteY1" fmla="*/ 735291 h 3827283"/>
              <a:gd name="connsiteX2" fmla="*/ 1707700 w 3197136"/>
              <a:gd name="connsiteY2" fmla="*/ 1489435 h 3827283"/>
              <a:gd name="connsiteX3" fmla="*/ 1057251 w 3197136"/>
              <a:gd name="connsiteY3" fmla="*/ 1772239 h 3827283"/>
              <a:gd name="connsiteX4" fmla="*/ 128833 w 3197136"/>
              <a:gd name="connsiteY4" fmla="*/ 2200839 h 3827283"/>
              <a:gd name="connsiteX5" fmla="*/ 1830249 w 3197136"/>
              <a:gd name="connsiteY5" fmla="*/ 2912883 h 3827283"/>
              <a:gd name="connsiteX6" fmla="*/ 2593820 w 3197136"/>
              <a:gd name="connsiteY6" fmla="*/ 3252247 h 3827283"/>
              <a:gd name="connsiteX7" fmla="*/ 2952039 w 3197136"/>
              <a:gd name="connsiteY7" fmla="*/ 3516198 h 3827283"/>
              <a:gd name="connsiteX8" fmla="*/ 3197136 w 3197136"/>
              <a:gd name="connsiteY8" fmla="*/ 3827283 h 3827283"/>
              <a:gd name="connsiteX0" fmla="*/ 2535688 w 3186138"/>
              <a:gd name="connsiteY0" fmla="*/ 0 h 3827283"/>
              <a:gd name="connsiteX1" fmla="*/ 2026641 w 3186138"/>
              <a:gd name="connsiteY1" fmla="*/ 735291 h 3827283"/>
              <a:gd name="connsiteX2" fmla="*/ 1696702 w 3186138"/>
              <a:gd name="connsiteY2" fmla="*/ 1489435 h 3827283"/>
              <a:gd name="connsiteX3" fmla="*/ 1112240 w 3186138"/>
              <a:gd name="connsiteY3" fmla="*/ 1904215 h 3827283"/>
              <a:gd name="connsiteX4" fmla="*/ 117835 w 3186138"/>
              <a:gd name="connsiteY4" fmla="*/ 2200839 h 3827283"/>
              <a:gd name="connsiteX5" fmla="*/ 1819251 w 3186138"/>
              <a:gd name="connsiteY5" fmla="*/ 2912883 h 3827283"/>
              <a:gd name="connsiteX6" fmla="*/ 2582822 w 3186138"/>
              <a:gd name="connsiteY6" fmla="*/ 3252247 h 3827283"/>
              <a:gd name="connsiteX7" fmla="*/ 2941041 w 3186138"/>
              <a:gd name="connsiteY7" fmla="*/ 3516198 h 3827283"/>
              <a:gd name="connsiteX8" fmla="*/ 3186138 w 3186138"/>
              <a:gd name="connsiteY8" fmla="*/ 3827283 h 3827283"/>
              <a:gd name="connsiteX0" fmla="*/ 2535688 w 3186138"/>
              <a:gd name="connsiteY0" fmla="*/ 0 h 3827283"/>
              <a:gd name="connsiteX1" fmla="*/ 2026641 w 3186138"/>
              <a:gd name="connsiteY1" fmla="*/ 735291 h 3827283"/>
              <a:gd name="connsiteX2" fmla="*/ 2196323 w 3186138"/>
              <a:gd name="connsiteY2" fmla="*/ 961534 h 3827283"/>
              <a:gd name="connsiteX3" fmla="*/ 1696702 w 3186138"/>
              <a:gd name="connsiteY3" fmla="*/ 1489435 h 3827283"/>
              <a:gd name="connsiteX4" fmla="*/ 1112240 w 3186138"/>
              <a:gd name="connsiteY4" fmla="*/ 1904215 h 3827283"/>
              <a:gd name="connsiteX5" fmla="*/ 117835 w 3186138"/>
              <a:gd name="connsiteY5" fmla="*/ 2200839 h 3827283"/>
              <a:gd name="connsiteX6" fmla="*/ 1819251 w 3186138"/>
              <a:gd name="connsiteY6" fmla="*/ 2912883 h 3827283"/>
              <a:gd name="connsiteX7" fmla="*/ 2582822 w 3186138"/>
              <a:gd name="connsiteY7" fmla="*/ 3252247 h 3827283"/>
              <a:gd name="connsiteX8" fmla="*/ 2941041 w 3186138"/>
              <a:gd name="connsiteY8" fmla="*/ 3516198 h 3827283"/>
              <a:gd name="connsiteX9" fmla="*/ 3186138 w 3186138"/>
              <a:gd name="connsiteY9" fmla="*/ 3827283 h 3827283"/>
              <a:gd name="connsiteX0" fmla="*/ 2535688 w 3186138"/>
              <a:gd name="connsiteY0" fmla="*/ 0 h 3827283"/>
              <a:gd name="connsiteX1" fmla="*/ 2196323 w 3186138"/>
              <a:gd name="connsiteY1" fmla="*/ 961534 h 3827283"/>
              <a:gd name="connsiteX2" fmla="*/ 1696702 w 3186138"/>
              <a:gd name="connsiteY2" fmla="*/ 1489435 h 3827283"/>
              <a:gd name="connsiteX3" fmla="*/ 1112240 w 3186138"/>
              <a:gd name="connsiteY3" fmla="*/ 1904215 h 3827283"/>
              <a:gd name="connsiteX4" fmla="*/ 117835 w 3186138"/>
              <a:gd name="connsiteY4" fmla="*/ 2200839 h 3827283"/>
              <a:gd name="connsiteX5" fmla="*/ 1819251 w 3186138"/>
              <a:gd name="connsiteY5" fmla="*/ 2912883 h 3827283"/>
              <a:gd name="connsiteX6" fmla="*/ 2582822 w 3186138"/>
              <a:gd name="connsiteY6" fmla="*/ 3252247 h 3827283"/>
              <a:gd name="connsiteX7" fmla="*/ 2941041 w 3186138"/>
              <a:gd name="connsiteY7" fmla="*/ 3516198 h 3827283"/>
              <a:gd name="connsiteX8" fmla="*/ 3186138 w 3186138"/>
              <a:gd name="connsiteY8" fmla="*/ 3827283 h 3827283"/>
              <a:gd name="connsiteX0" fmla="*/ 2535688 w 3186138"/>
              <a:gd name="connsiteY0" fmla="*/ 0 h 3827283"/>
              <a:gd name="connsiteX1" fmla="*/ 2196323 w 3186138"/>
              <a:gd name="connsiteY1" fmla="*/ 961534 h 3827283"/>
              <a:gd name="connsiteX2" fmla="*/ 1800397 w 3186138"/>
              <a:gd name="connsiteY2" fmla="*/ 1527142 h 3827283"/>
              <a:gd name="connsiteX3" fmla="*/ 1112240 w 3186138"/>
              <a:gd name="connsiteY3" fmla="*/ 1904215 h 3827283"/>
              <a:gd name="connsiteX4" fmla="*/ 117835 w 3186138"/>
              <a:gd name="connsiteY4" fmla="*/ 2200839 h 3827283"/>
              <a:gd name="connsiteX5" fmla="*/ 1819251 w 3186138"/>
              <a:gd name="connsiteY5" fmla="*/ 2912883 h 3827283"/>
              <a:gd name="connsiteX6" fmla="*/ 2582822 w 3186138"/>
              <a:gd name="connsiteY6" fmla="*/ 3252247 h 3827283"/>
              <a:gd name="connsiteX7" fmla="*/ 2941041 w 3186138"/>
              <a:gd name="connsiteY7" fmla="*/ 3516198 h 3827283"/>
              <a:gd name="connsiteX8" fmla="*/ 3186138 w 3186138"/>
              <a:gd name="connsiteY8" fmla="*/ 3827283 h 382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6138" h="3827283">
                <a:moveTo>
                  <a:pt x="2535688" y="0"/>
                </a:moveTo>
                <a:cubicBezTo>
                  <a:pt x="2464987" y="200320"/>
                  <a:pt x="2318871" y="707010"/>
                  <a:pt x="2196323" y="961534"/>
                </a:cubicBezTo>
                <a:cubicBezTo>
                  <a:pt x="2073775" y="1216058"/>
                  <a:pt x="1981077" y="1370029"/>
                  <a:pt x="1800397" y="1527142"/>
                </a:cubicBezTo>
                <a:cubicBezTo>
                  <a:pt x="1619717" y="1684255"/>
                  <a:pt x="1392667" y="1791932"/>
                  <a:pt x="1112240" y="1904215"/>
                </a:cubicBezTo>
                <a:cubicBezTo>
                  <a:pt x="831813" y="2016498"/>
                  <a:pt x="0" y="2032728"/>
                  <a:pt x="117835" y="2200839"/>
                </a:cubicBezTo>
                <a:cubicBezTo>
                  <a:pt x="235670" y="2368950"/>
                  <a:pt x="1819251" y="2912883"/>
                  <a:pt x="1819251" y="2912883"/>
                </a:cubicBezTo>
                <a:cubicBezTo>
                  <a:pt x="2117766" y="3044858"/>
                  <a:pt x="2395857" y="3151695"/>
                  <a:pt x="2582822" y="3252247"/>
                </a:cubicBezTo>
                <a:cubicBezTo>
                  <a:pt x="2769787" y="3352799"/>
                  <a:pt x="2840488" y="3420359"/>
                  <a:pt x="2941041" y="3516198"/>
                </a:cubicBezTo>
                <a:cubicBezTo>
                  <a:pt x="3041594" y="3612037"/>
                  <a:pt x="3113866" y="3719660"/>
                  <a:pt x="3186138" y="3827283"/>
                </a:cubicBezTo>
              </a:path>
            </a:pathLst>
          </a:custGeom>
          <a:noFill/>
          <a:ln w="349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Freihandform 250"/>
          <p:cNvSpPr/>
          <p:nvPr/>
        </p:nvSpPr>
        <p:spPr bwMode="auto">
          <a:xfrm>
            <a:off x="3582978" y="1373278"/>
            <a:ext cx="2206651" cy="3982719"/>
          </a:xfrm>
          <a:custGeom>
            <a:avLst/>
            <a:gdLst>
              <a:gd name="connsiteX0" fmla="*/ 1872792 w 2523242"/>
              <a:gd name="connsiteY0" fmla="*/ 0 h 3827283"/>
              <a:gd name="connsiteX1" fmla="*/ 1363745 w 2523242"/>
              <a:gd name="connsiteY1" fmla="*/ 735291 h 3827283"/>
              <a:gd name="connsiteX2" fmla="*/ 383357 w 2523242"/>
              <a:gd name="connsiteY2" fmla="*/ 1772239 h 3827283"/>
              <a:gd name="connsiteX3" fmla="*/ 128833 w 2523242"/>
              <a:gd name="connsiteY3" fmla="*/ 2460396 h 3827283"/>
              <a:gd name="connsiteX4" fmla="*/ 1156355 w 2523242"/>
              <a:gd name="connsiteY4" fmla="*/ 2912883 h 3827283"/>
              <a:gd name="connsiteX5" fmla="*/ 1919926 w 2523242"/>
              <a:gd name="connsiteY5" fmla="*/ 3252247 h 3827283"/>
              <a:gd name="connsiteX6" fmla="*/ 2278145 w 2523242"/>
              <a:gd name="connsiteY6" fmla="*/ 3516198 h 3827283"/>
              <a:gd name="connsiteX7" fmla="*/ 2523242 w 2523242"/>
              <a:gd name="connsiteY7" fmla="*/ 3827283 h 3827283"/>
              <a:gd name="connsiteX0" fmla="*/ 2546686 w 3197136"/>
              <a:gd name="connsiteY0" fmla="*/ 0 h 3827283"/>
              <a:gd name="connsiteX1" fmla="*/ 2037639 w 3197136"/>
              <a:gd name="connsiteY1" fmla="*/ 735291 h 3827283"/>
              <a:gd name="connsiteX2" fmla="*/ 1057251 w 3197136"/>
              <a:gd name="connsiteY2" fmla="*/ 1772239 h 3827283"/>
              <a:gd name="connsiteX3" fmla="*/ 128833 w 3197136"/>
              <a:gd name="connsiteY3" fmla="*/ 2200839 h 3827283"/>
              <a:gd name="connsiteX4" fmla="*/ 1830249 w 3197136"/>
              <a:gd name="connsiteY4" fmla="*/ 2912883 h 3827283"/>
              <a:gd name="connsiteX5" fmla="*/ 2593820 w 3197136"/>
              <a:gd name="connsiteY5" fmla="*/ 3252247 h 3827283"/>
              <a:gd name="connsiteX6" fmla="*/ 2952039 w 3197136"/>
              <a:gd name="connsiteY6" fmla="*/ 3516198 h 3827283"/>
              <a:gd name="connsiteX7" fmla="*/ 3197136 w 3197136"/>
              <a:gd name="connsiteY7" fmla="*/ 3827283 h 3827283"/>
              <a:gd name="connsiteX0" fmla="*/ 2546686 w 3197136"/>
              <a:gd name="connsiteY0" fmla="*/ 0 h 3827283"/>
              <a:gd name="connsiteX1" fmla="*/ 2037639 w 3197136"/>
              <a:gd name="connsiteY1" fmla="*/ 735291 h 3827283"/>
              <a:gd name="connsiteX2" fmla="*/ 1368336 w 3197136"/>
              <a:gd name="connsiteY2" fmla="*/ 1508289 h 3827283"/>
              <a:gd name="connsiteX3" fmla="*/ 1057251 w 3197136"/>
              <a:gd name="connsiteY3" fmla="*/ 1772239 h 3827283"/>
              <a:gd name="connsiteX4" fmla="*/ 128833 w 3197136"/>
              <a:gd name="connsiteY4" fmla="*/ 2200839 h 3827283"/>
              <a:gd name="connsiteX5" fmla="*/ 1830249 w 3197136"/>
              <a:gd name="connsiteY5" fmla="*/ 2912883 h 3827283"/>
              <a:gd name="connsiteX6" fmla="*/ 2593820 w 3197136"/>
              <a:gd name="connsiteY6" fmla="*/ 3252247 h 3827283"/>
              <a:gd name="connsiteX7" fmla="*/ 2952039 w 3197136"/>
              <a:gd name="connsiteY7" fmla="*/ 3516198 h 3827283"/>
              <a:gd name="connsiteX8" fmla="*/ 3197136 w 3197136"/>
              <a:gd name="connsiteY8" fmla="*/ 3827283 h 3827283"/>
              <a:gd name="connsiteX0" fmla="*/ 2546686 w 3197136"/>
              <a:gd name="connsiteY0" fmla="*/ 0 h 3827283"/>
              <a:gd name="connsiteX1" fmla="*/ 2037639 w 3197136"/>
              <a:gd name="connsiteY1" fmla="*/ 735291 h 3827283"/>
              <a:gd name="connsiteX2" fmla="*/ 1707700 w 3197136"/>
              <a:gd name="connsiteY2" fmla="*/ 1489435 h 3827283"/>
              <a:gd name="connsiteX3" fmla="*/ 1057251 w 3197136"/>
              <a:gd name="connsiteY3" fmla="*/ 1772239 h 3827283"/>
              <a:gd name="connsiteX4" fmla="*/ 128833 w 3197136"/>
              <a:gd name="connsiteY4" fmla="*/ 2200839 h 3827283"/>
              <a:gd name="connsiteX5" fmla="*/ 1830249 w 3197136"/>
              <a:gd name="connsiteY5" fmla="*/ 2912883 h 3827283"/>
              <a:gd name="connsiteX6" fmla="*/ 2593820 w 3197136"/>
              <a:gd name="connsiteY6" fmla="*/ 3252247 h 3827283"/>
              <a:gd name="connsiteX7" fmla="*/ 2952039 w 3197136"/>
              <a:gd name="connsiteY7" fmla="*/ 3516198 h 3827283"/>
              <a:gd name="connsiteX8" fmla="*/ 3197136 w 3197136"/>
              <a:gd name="connsiteY8" fmla="*/ 3827283 h 3827283"/>
              <a:gd name="connsiteX0" fmla="*/ 2535688 w 3186138"/>
              <a:gd name="connsiteY0" fmla="*/ 0 h 3827283"/>
              <a:gd name="connsiteX1" fmla="*/ 2026641 w 3186138"/>
              <a:gd name="connsiteY1" fmla="*/ 735291 h 3827283"/>
              <a:gd name="connsiteX2" fmla="*/ 1696702 w 3186138"/>
              <a:gd name="connsiteY2" fmla="*/ 1489435 h 3827283"/>
              <a:gd name="connsiteX3" fmla="*/ 1112240 w 3186138"/>
              <a:gd name="connsiteY3" fmla="*/ 1904215 h 3827283"/>
              <a:gd name="connsiteX4" fmla="*/ 117835 w 3186138"/>
              <a:gd name="connsiteY4" fmla="*/ 2200839 h 3827283"/>
              <a:gd name="connsiteX5" fmla="*/ 1819251 w 3186138"/>
              <a:gd name="connsiteY5" fmla="*/ 2912883 h 3827283"/>
              <a:gd name="connsiteX6" fmla="*/ 2582822 w 3186138"/>
              <a:gd name="connsiteY6" fmla="*/ 3252247 h 3827283"/>
              <a:gd name="connsiteX7" fmla="*/ 2941041 w 3186138"/>
              <a:gd name="connsiteY7" fmla="*/ 3516198 h 3827283"/>
              <a:gd name="connsiteX8" fmla="*/ 3186138 w 3186138"/>
              <a:gd name="connsiteY8" fmla="*/ 3827283 h 3827283"/>
              <a:gd name="connsiteX0" fmla="*/ 2535688 w 3186138"/>
              <a:gd name="connsiteY0" fmla="*/ 0 h 3827283"/>
              <a:gd name="connsiteX1" fmla="*/ 2026641 w 3186138"/>
              <a:gd name="connsiteY1" fmla="*/ 735291 h 3827283"/>
              <a:gd name="connsiteX2" fmla="*/ 2196323 w 3186138"/>
              <a:gd name="connsiteY2" fmla="*/ 961534 h 3827283"/>
              <a:gd name="connsiteX3" fmla="*/ 1696702 w 3186138"/>
              <a:gd name="connsiteY3" fmla="*/ 1489435 h 3827283"/>
              <a:gd name="connsiteX4" fmla="*/ 1112240 w 3186138"/>
              <a:gd name="connsiteY4" fmla="*/ 1904215 h 3827283"/>
              <a:gd name="connsiteX5" fmla="*/ 117835 w 3186138"/>
              <a:gd name="connsiteY5" fmla="*/ 2200839 h 3827283"/>
              <a:gd name="connsiteX6" fmla="*/ 1819251 w 3186138"/>
              <a:gd name="connsiteY6" fmla="*/ 2912883 h 3827283"/>
              <a:gd name="connsiteX7" fmla="*/ 2582822 w 3186138"/>
              <a:gd name="connsiteY7" fmla="*/ 3252247 h 3827283"/>
              <a:gd name="connsiteX8" fmla="*/ 2941041 w 3186138"/>
              <a:gd name="connsiteY8" fmla="*/ 3516198 h 3827283"/>
              <a:gd name="connsiteX9" fmla="*/ 3186138 w 3186138"/>
              <a:gd name="connsiteY9" fmla="*/ 3827283 h 3827283"/>
              <a:gd name="connsiteX0" fmla="*/ 2535688 w 3186138"/>
              <a:gd name="connsiteY0" fmla="*/ 0 h 3827283"/>
              <a:gd name="connsiteX1" fmla="*/ 2196323 w 3186138"/>
              <a:gd name="connsiteY1" fmla="*/ 961534 h 3827283"/>
              <a:gd name="connsiteX2" fmla="*/ 1696702 w 3186138"/>
              <a:gd name="connsiteY2" fmla="*/ 1489435 h 3827283"/>
              <a:gd name="connsiteX3" fmla="*/ 1112240 w 3186138"/>
              <a:gd name="connsiteY3" fmla="*/ 1904215 h 3827283"/>
              <a:gd name="connsiteX4" fmla="*/ 117835 w 3186138"/>
              <a:gd name="connsiteY4" fmla="*/ 2200839 h 3827283"/>
              <a:gd name="connsiteX5" fmla="*/ 1819251 w 3186138"/>
              <a:gd name="connsiteY5" fmla="*/ 2912883 h 3827283"/>
              <a:gd name="connsiteX6" fmla="*/ 2582822 w 3186138"/>
              <a:gd name="connsiteY6" fmla="*/ 3252247 h 3827283"/>
              <a:gd name="connsiteX7" fmla="*/ 2941041 w 3186138"/>
              <a:gd name="connsiteY7" fmla="*/ 3516198 h 3827283"/>
              <a:gd name="connsiteX8" fmla="*/ 3186138 w 3186138"/>
              <a:gd name="connsiteY8" fmla="*/ 3827283 h 3827283"/>
              <a:gd name="connsiteX0" fmla="*/ 2535688 w 3186138"/>
              <a:gd name="connsiteY0" fmla="*/ 0 h 3827283"/>
              <a:gd name="connsiteX1" fmla="*/ 2196323 w 3186138"/>
              <a:gd name="connsiteY1" fmla="*/ 961534 h 3827283"/>
              <a:gd name="connsiteX2" fmla="*/ 1800397 w 3186138"/>
              <a:gd name="connsiteY2" fmla="*/ 1527142 h 3827283"/>
              <a:gd name="connsiteX3" fmla="*/ 1112240 w 3186138"/>
              <a:gd name="connsiteY3" fmla="*/ 1904215 h 3827283"/>
              <a:gd name="connsiteX4" fmla="*/ 117835 w 3186138"/>
              <a:gd name="connsiteY4" fmla="*/ 2200839 h 3827283"/>
              <a:gd name="connsiteX5" fmla="*/ 1819251 w 3186138"/>
              <a:gd name="connsiteY5" fmla="*/ 2912883 h 3827283"/>
              <a:gd name="connsiteX6" fmla="*/ 2582822 w 3186138"/>
              <a:gd name="connsiteY6" fmla="*/ 3252247 h 3827283"/>
              <a:gd name="connsiteX7" fmla="*/ 2941041 w 3186138"/>
              <a:gd name="connsiteY7" fmla="*/ 3516198 h 3827283"/>
              <a:gd name="connsiteX8" fmla="*/ 3186138 w 3186138"/>
              <a:gd name="connsiteY8" fmla="*/ 3827283 h 3827283"/>
              <a:gd name="connsiteX0" fmla="*/ 1607001 w 2257451"/>
              <a:gd name="connsiteY0" fmla="*/ 0 h 3827283"/>
              <a:gd name="connsiteX1" fmla="*/ 1267636 w 2257451"/>
              <a:gd name="connsiteY1" fmla="*/ 961534 h 3827283"/>
              <a:gd name="connsiteX2" fmla="*/ 871710 w 2257451"/>
              <a:gd name="connsiteY2" fmla="*/ 1527142 h 3827283"/>
              <a:gd name="connsiteX3" fmla="*/ 183553 w 2257451"/>
              <a:gd name="connsiteY3" fmla="*/ 1904215 h 3827283"/>
              <a:gd name="connsiteX4" fmla="*/ 117835 w 2257451"/>
              <a:gd name="connsiteY4" fmla="*/ 2562789 h 3827283"/>
              <a:gd name="connsiteX5" fmla="*/ 890564 w 2257451"/>
              <a:gd name="connsiteY5" fmla="*/ 2912883 h 3827283"/>
              <a:gd name="connsiteX6" fmla="*/ 1654135 w 2257451"/>
              <a:gd name="connsiteY6" fmla="*/ 3252247 h 3827283"/>
              <a:gd name="connsiteX7" fmla="*/ 2012354 w 2257451"/>
              <a:gd name="connsiteY7" fmla="*/ 3516198 h 3827283"/>
              <a:gd name="connsiteX8" fmla="*/ 2257451 w 2257451"/>
              <a:gd name="connsiteY8" fmla="*/ 3827283 h 3827283"/>
              <a:gd name="connsiteX0" fmla="*/ 1594301 w 2244751"/>
              <a:gd name="connsiteY0" fmla="*/ 0 h 3827283"/>
              <a:gd name="connsiteX1" fmla="*/ 1254936 w 2244751"/>
              <a:gd name="connsiteY1" fmla="*/ 961534 h 3827283"/>
              <a:gd name="connsiteX2" fmla="*/ 859010 w 2244751"/>
              <a:gd name="connsiteY2" fmla="*/ 1527142 h 3827283"/>
              <a:gd name="connsiteX3" fmla="*/ 247053 w 2244751"/>
              <a:gd name="connsiteY3" fmla="*/ 2032803 h 3827283"/>
              <a:gd name="connsiteX4" fmla="*/ 105135 w 2244751"/>
              <a:gd name="connsiteY4" fmla="*/ 2562789 h 3827283"/>
              <a:gd name="connsiteX5" fmla="*/ 877864 w 2244751"/>
              <a:gd name="connsiteY5" fmla="*/ 2912883 h 3827283"/>
              <a:gd name="connsiteX6" fmla="*/ 1641435 w 2244751"/>
              <a:gd name="connsiteY6" fmla="*/ 3252247 h 3827283"/>
              <a:gd name="connsiteX7" fmla="*/ 1999654 w 2244751"/>
              <a:gd name="connsiteY7" fmla="*/ 3516198 h 3827283"/>
              <a:gd name="connsiteX8" fmla="*/ 2244751 w 2244751"/>
              <a:gd name="connsiteY8" fmla="*/ 3827283 h 3827283"/>
              <a:gd name="connsiteX0" fmla="*/ 1594301 w 2244751"/>
              <a:gd name="connsiteY0" fmla="*/ 0 h 3827283"/>
              <a:gd name="connsiteX1" fmla="*/ 1254936 w 2244751"/>
              <a:gd name="connsiteY1" fmla="*/ 961534 h 3827283"/>
              <a:gd name="connsiteX2" fmla="*/ 878060 w 2244751"/>
              <a:gd name="connsiteY2" fmla="*/ 1579530 h 3827283"/>
              <a:gd name="connsiteX3" fmla="*/ 247053 w 2244751"/>
              <a:gd name="connsiteY3" fmla="*/ 2032803 h 3827283"/>
              <a:gd name="connsiteX4" fmla="*/ 105135 w 2244751"/>
              <a:gd name="connsiteY4" fmla="*/ 2562789 h 3827283"/>
              <a:gd name="connsiteX5" fmla="*/ 877864 w 2244751"/>
              <a:gd name="connsiteY5" fmla="*/ 2912883 h 3827283"/>
              <a:gd name="connsiteX6" fmla="*/ 1641435 w 2244751"/>
              <a:gd name="connsiteY6" fmla="*/ 3252247 h 3827283"/>
              <a:gd name="connsiteX7" fmla="*/ 1999654 w 2244751"/>
              <a:gd name="connsiteY7" fmla="*/ 3516198 h 3827283"/>
              <a:gd name="connsiteX8" fmla="*/ 2244751 w 2244751"/>
              <a:gd name="connsiteY8" fmla="*/ 3827283 h 3827283"/>
              <a:gd name="connsiteX0" fmla="*/ 1556201 w 2206651"/>
              <a:gd name="connsiteY0" fmla="*/ 0 h 3827283"/>
              <a:gd name="connsiteX1" fmla="*/ 1216836 w 2206651"/>
              <a:gd name="connsiteY1" fmla="*/ 961534 h 3827283"/>
              <a:gd name="connsiteX2" fmla="*/ 839960 w 2206651"/>
              <a:gd name="connsiteY2" fmla="*/ 1579530 h 3827283"/>
              <a:gd name="connsiteX3" fmla="*/ 208953 w 2206651"/>
              <a:gd name="connsiteY3" fmla="*/ 2032803 h 3827283"/>
              <a:gd name="connsiteX4" fmla="*/ 105135 w 2206651"/>
              <a:gd name="connsiteY4" fmla="*/ 2543739 h 3827283"/>
              <a:gd name="connsiteX5" fmla="*/ 839764 w 2206651"/>
              <a:gd name="connsiteY5" fmla="*/ 2912883 h 3827283"/>
              <a:gd name="connsiteX6" fmla="*/ 1603335 w 2206651"/>
              <a:gd name="connsiteY6" fmla="*/ 3252247 h 3827283"/>
              <a:gd name="connsiteX7" fmla="*/ 1961554 w 2206651"/>
              <a:gd name="connsiteY7" fmla="*/ 3516198 h 3827283"/>
              <a:gd name="connsiteX8" fmla="*/ 2206651 w 2206651"/>
              <a:gd name="connsiteY8" fmla="*/ 3827283 h 3827283"/>
              <a:gd name="connsiteX0" fmla="*/ 1556201 w 2206651"/>
              <a:gd name="connsiteY0" fmla="*/ 0 h 3827283"/>
              <a:gd name="connsiteX1" fmla="*/ 1216836 w 2206651"/>
              <a:gd name="connsiteY1" fmla="*/ 961534 h 3827283"/>
              <a:gd name="connsiteX2" fmla="*/ 1020935 w 2206651"/>
              <a:gd name="connsiteY2" fmla="*/ 1660492 h 3827283"/>
              <a:gd name="connsiteX3" fmla="*/ 208953 w 2206651"/>
              <a:gd name="connsiteY3" fmla="*/ 2032803 h 3827283"/>
              <a:gd name="connsiteX4" fmla="*/ 105135 w 2206651"/>
              <a:gd name="connsiteY4" fmla="*/ 2543739 h 3827283"/>
              <a:gd name="connsiteX5" fmla="*/ 839764 w 2206651"/>
              <a:gd name="connsiteY5" fmla="*/ 2912883 h 3827283"/>
              <a:gd name="connsiteX6" fmla="*/ 1603335 w 2206651"/>
              <a:gd name="connsiteY6" fmla="*/ 3252247 h 3827283"/>
              <a:gd name="connsiteX7" fmla="*/ 1961554 w 2206651"/>
              <a:gd name="connsiteY7" fmla="*/ 3516198 h 3827283"/>
              <a:gd name="connsiteX8" fmla="*/ 2206651 w 2206651"/>
              <a:gd name="connsiteY8" fmla="*/ 3827283 h 3827283"/>
              <a:gd name="connsiteX0" fmla="*/ 1556201 w 2206651"/>
              <a:gd name="connsiteY0" fmla="*/ 0 h 3827283"/>
              <a:gd name="connsiteX1" fmla="*/ 1431148 w 2206651"/>
              <a:gd name="connsiteY1" fmla="*/ 999634 h 3827283"/>
              <a:gd name="connsiteX2" fmla="*/ 1020935 w 2206651"/>
              <a:gd name="connsiteY2" fmla="*/ 1660492 h 3827283"/>
              <a:gd name="connsiteX3" fmla="*/ 208953 w 2206651"/>
              <a:gd name="connsiteY3" fmla="*/ 2032803 h 3827283"/>
              <a:gd name="connsiteX4" fmla="*/ 105135 w 2206651"/>
              <a:gd name="connsiteY4" fmla="*/ 2543739 h 3827283"/>
              <a:gd name="connsiteX5" fmla="*/ 839764 w 2206651"/>
              <a:gd name="connsiteY5" fmla="*/ 2912883 h 3827283"/>
              <a:gd name="connsiteX6" fmla="*/ 1603335 w 2206651"/>
              <a:gd name="connsiteY6" fmla="*/ 3252247 h 3827283"/>
              <a:gd name="connsiteX7" fmla="*/ 1961554 w 2206651"/>
              <a:gd name="connsiteY7" fmla="*/ 3516198 h 3827283"/>
              <a:gd name="connsiteX8" fmla="*/ 2206651 w 2206651"/>
              <a:gd name="connsiteY8" fmla="*/ 3827283 h 3827283"/>
              <a:gd name="connsiteX0" fmla="*/ 1556201 w 2206651"/>
              <a:gd name="connsiteY0" fmla="*/ 137982 h 3965265"/>
              <a:gd name="connsiteX1" fmla="*/ 1731972 w 2206651"/>
              <a:gd name="connsiteY1" fmla="*/ 166606 h 3965265"/>
              <a:gd name="connsiteX2" fmla="*/ 1431148 w 2206651"/>
              <a:gd name="connsiteY2" fmla="*/ 1137616 h 3965265"/>
              <a:gd name="connsiteX3" fmla="*/ 1020935 w 2206651"/>
              <a:gd name="connsiteY3" fmla="*/ 1798474 h 3965265"/>
              <a:gd name="connsiteX4" fmla="*/ 208953 w 2206651"/>
              <a:gd name="connsiteY4" fmla="*/ 2170785 h 3965265"/>
              <a:gd name="connsiteX5" fmla="*/ 105135 w 2206651"/>
              <a:gd name="connsiteY5" fmla="*/ 2681721 h 3965265"/>
              <a:gd name="connsiteX6" fmla="*/ 839764 w 2206651"/>
              <a:gd name="connsiteY6" fmla="*/ 3050865 h 3965265"/>
              <a:gd name="connsiteX7" fmla="*/ 1603335 w 2206651"/>
              <a:gd name="connsiteY7" fmla="*/ 3390229 h 3965265"/>
              <a:gd name="connsiteX8" fmla="*/ 1961554 w 2206651"/>
              <a:gd name="connsiteY8" fmla="*/ 3654180 h 3965265"/>
              <a:gd name="connsiteX9" fmla="*/ 2206651 w 2206651"/>
              <a:gd name="connsiteY9" fmla="*/ 3965265 h 3965265"/>
              <a:gd name="connsiteX0" fmla="*/ 1770514 w 2206651"/>
              <a:gd name="connsiteY0" fmla="*/ 50669 h 3982727"/>
              <a:gd name="connsiteX1" fmla="*/ 1731972 w 2206651"/>
              <a:gd name="connsiteY1" fmla="*/ 184068 h 3982727"/>
              <a:gd name="connsiteX2" fmla="*/ 1431148 w 2206651"/>
              <a:gd name="connsiteY2" fmla="*/ 1155078 h 3982727"/>
              <a:gd name="connsiteX3" fmla="*/ 1020935 w 2206651"/>
              <a:gd name="connsiteY3" fmla="*/ 1815936 h 3982727"/>
              <a:gd name="connsiteX4" fmla="*/ 208953 w 2206651"/>
              <a:gd name="connsiteY4" fmla="*/ 2188247 h 3982727"/>
              <a:gd name="connsiteX5" fmla="*/ 105135 w 2206651"/>
              <a:gd name="connsiteY5" fmla="*/ 2699183 h 3982727"/>
              <a:gd name="connsiteX6" fmla="*/ 839764 w 2206651"/>
              <a:gd name="connsiteY6" fmla="*/ 3068327 h 3982727"/>
              <a:gd name="connsiteX7" fmla="*/ 1603335 w 2206651"/>
              <a:gd name="connsiteY7" fmla="*/ 3407691 h 3982727"/>
              <a:gd name="connsiteX8" fmla="*/ 1961554 w 2206651"/>
              <a:gd name="connsiteY8" fmla="*/ 3671642 h 3982727"/>
              <a:gd name="connsiteX9" fmla="*/ 2206651 w 2206651"/>
              <a:gd name="connsiteY9" fmla="*/ 3982727 h 3982727"/>
              <a:gd name="connsiteX0" fmla="*/ 1770514 w 2206651"/>
              <a:gd name="connsiteY0" fmla="*/ 50661 h 3982719"/>
              <a:gd name="connsiteX1" fmla="*/ 1765310 w 2206651"/>
              <a:gd name="connsiteY1" fmla="*/ 50710 h 3982719"/>
              <a:gd name="connsiteX2" fmla="*/ 1731972 w 2206651"/>
              <a:gd name="connsiteY2" fmla="*/ 184060 h 3982719"/>
              <a:gd name="connsiteX3" fmla="*/ 1431148 w 2206651"/>
              <a:gd name="connsiteY3" fmla="*/ 1155070 h 3982719"/>
              <a:gd name="connsiteX4" fmla="*/ 1020935 w 2206651"/>
              <a:gd name="connsiteY4" fmla="*/ 1815928 h 3982719"/>
              <a:gd name="connsiteX5" fmla="*/ 208953 w 2206651"/>
              <a:gd name="connsiteY5" fmla="*/ 2188239 h 3982719"/>
              <a:gd name="connsiteX6" fmla="*/ 105135 w 2206651"/>
              <a:gd name="connsiteY6" fmla="*/ 2699175 h 3982719"/>
              <a:gd name="connsiteX7" fmla="*/ 839764 w 2206651"/>
              <a:gd name="connsiteY7" fmla="*/ 3068319 h 3982719"/>
              <a:gd name="connsiteX8" fmla="*/ 1603335 w 2206651"/>
              <a:gd name="connsiteY8" fmla="*/ 3407683 h 3982719"/>
              <a:gd name="connsiteX9" fmla="*/ 1961554 w 2206651"/>
              <a:gd name="connsiteY9" fmla="*/ 3671634 h 3982719"/>
              <a:gd name="connsiteX10" fmla="*/ 2206651 w 2206651"/>
              <a:gd name="connsiteY10" fmla="*/ 3982719 h 398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6651" h="3982719">
                <a:moveTo>
                  <a:pt x="1770514" y="50661"/>
                </a:moveTo>
                <a:cubicBezTo>
                  <a:pt x="1771234" y="51463"/>
                  <a:pt x="1771734" y="28477"/>
                  <a:pt x="1765310" y="50710"/>
                </a:cubicBezTo>
                <a:cubicBezTo>
                  <a:pt x="1758886" y="72943"/>
                  <a:pt x="1787666" y="0"/>
                  <a:pt x="1731972" y="184060"/>
                </a:cubicBezTo>
                <a:cubicBezTo>
                  <a:pt x="1676278" y="368120"/>
                  <a:pt x="1549654" y="883092"/>
                  <a:pt x="1431148" y="1155070"/>
                </a:cubicBezTo>
                <a:cubicBezTo>
                  <a:pt x="1312642" y="1427048"/>
                  <a:pt x="1224634" y="1643733"/>
                  <a:pt x="1020935" y="1815928"/>
                </a:cubicBezTo>
                <a:cubicBezTo>
                  <a:pt x="817236" y="1988123"/>
                  <a:pt x="361586" y="2041031"/>
                  <a:pt x="208953" y="2188239"/>
                </a:cubicBezTo>
                <a:cubicBezTo>
                  <a:pt x="56320" y="2335447"/>
                  <a:pt x="0" y="2552495"/>
                  <a:pt x="105135" y="2699175"/>
                </a:cubicBezTo>
                <a:cubicBezTo>
                  <a:pt x="210270" y="2845855"/>
                  <a:pt x="839764" y="3068319"/>
                  <a:pt x="839764" y="3068319"/>
                </a:cubicBezTo>
                <a:cubicBezTo>
                  <a:pt x="1138279" y="3200294"/>
                  <a:pt x="1416370" y="3307131"/>
                  <a:pt x="1603335" y="3407683"/>
                </a:cubicBezTo>
                <a:cubicBezTo>
                  <a:pt x="1790300" y="3508235"/>
                  <a:pt x="1861001" y="3575795"/>
                  <a:pt x="1961554" y="3671634"/>
                </a:cubicBezTo>
                <a:cubicBezTo>
                  <a:pt x="2062107" y="3767473"/>
                  <a:pt x="2134379" y="3875096"/>
                  <a:pt x="2206651" y="3982719"/>
                </a:cubicBezTo>
              </a:path>
            </a:pathLst>
          </a:custGeom>
          <a:noFill/>
          <a:ln w="349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2" name="Gruppieren 371"/>
          <p:cNvGrpSpPr/>
          <p:nvPr/>
        </p:nvGrpSpPr>
        <p:grpSpPr>
          <a:xfrm>
            <a:off x="2549823" y="3513265"/>
            <a:ext cx="492149" cy="725513"/>
            <a:chOff x="2549823" y="3513265"/>
            <a:chExt cx="492149" cy="725513"/>
          </a:xfrm>
          <a:solidFill>
            <a:schemeClr val="bg1"/>
          </a:solidFill>
        </p:grpSpPr>
        <p:sp>
          <p:nvSpPr>
            <p:cNvPr id="269" name="Ellipse 268"/>
            <p:cNvSpPr/>
            <p:nvPr/>
          </p:nvSpPr>
          <p:spPr bwMode="auto">
            <a:xfrm>
              <a:off x="2968923" y="3927603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76" name="Ellipse 275"/>
            <p:cNvSpPr/>
            <p:nvPr/>
          </p:nvSpPr>
          <p:spPr bwMode="auto">
            <a:xfrm>
              <a:off x="2568873" y="3513265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78" name="Ellipse 277"/>
            <p:cNvSpPr/>
            <p:nvPr/>
          </p:nvSpPr>
          <p:spPr bwMode="auto">
            <a:xfrm>
              <a:off x="2659360" y="3937128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79" name="Ellipse 278"/>
            <p:cNvSpPr/>
            <p:nvPr/>
          </p:nvSpPr>
          <p:spPr bwMode="auto">
            <a:xfrm>
              <a:off x="2811760" y="3770441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81" name="Ellipse 280"/>
            <p:cNvSpPr/>
            <p:nvPr/>
          </p:nvSpPr>
          <p:spPr bwMode="auto">
            <a:xfrm>
              <a:off x="2945110" y="380854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85" name="Ellipse 284"/>
            <p:cNvSpPr/>
            <p:nvPr/>
          </p:nvSpPr>
          <p:spPr bwMode="auto">
            <a:xfrm>
              <a:off x="2892722" y="397522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00" name="Ellipse 299"/>
            <p:cNvSpPr/>
            <p:nvPr/>
          </p:nvSpPr>
          <p:spPr bwMode="auto">
            <a:xfrm>
              <a:off x="2754610" y="405619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01" name="Ellipse 300"/>
            <p:cNvSpPr/>
            <p:nvPr/>
          </p:nvSpPr>
          <p:spPr bwMode="auto">
            <a:xfrm>
              <a:off x="2649835" y="3627565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02" name="Ellipse 301"/>
            <p:cNvSpPr/>
            <p:nvPr/>
          </p:nvSpPr>
          <p:spPr bwMode="auto">
            <a:xfrm>
              <a:off x="2549823" y="3979990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05" name="Ellipse 304"/>
            <p:cNvSpPr/>
            <p:nvPr/>
          </p:nvSpPr>
          <p:spPr bwMode="auto">
            <a:xfrm>
              <a:off x="2902247" y="4175253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09" name="Ellipse 308"/>
            <p:cNvSpPr/>
            <p:nvPr/>
          </p:nvSpPr>
          <p:spPr bwMode="auto">
            <a:xfrm>
              <a:off x="2987972" y="3851403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67" name="Ellipse 366"/>
            <p:cNvSpPr/>
            <p:nvPr/>
          </p:nvSpPr>
          <p:spPr bwMode="auto">
            <a:xfrm>
              <a:off x="2754610" y="3546602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68" name="Ellipse 367"/>
            <p:cNvSpPr/>
            <p:nvPr/>
          </p:nvSpPr>
          <p:spPr bwMode="auto">
            <a:xfrm>
              <a:off x="2554585" y="3799015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69" name="Ellipse 368"/>
            <p:cNvSpPr/>
            <p:nvPr/>
          </p:nvSpPr>
          <p:spPr bwMode="auto">
            <a:xfrm>
              <a:off x="2592685" y="4080002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70" name="Ellipse 369"/>
            <p:cNvSpPr/>
            <p:nvPr/>
          </p:nvSpPr>
          <p:spPr bwMode="auto">
            <a:xfrm>
              <a:off x="2759373" y="4184778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71" name="Ellipse 370"/>
            <p:cNvSpPr/>
            <p:nvPr/>
          </p:nvSpPr>
          <p:spPr bwMode="auto">
            <a:xfrm>
              <a:off x="2921298" y="3632327"/>
              <a:ext cx="54000" cy="54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255" name="Rechteck 254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312" grpId="0" animBg="1"/>
      <p:bldP spid="313" grpId="0" animBg="1"/>
      <p:bldP spid="320" grpId="0" animBg="1"/>
      <p:bldP spid="348" grpId="0" animBg="1"/>
      <p:bldP spid="249" grpId="1" animBg="1"/>
      <p:bldP spid="2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513762" cy="2951163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de-DE" sz="2400" b="1" cap="small" dirty="0">
                <a:solidFill>
                  <a:srgbClr val="FFFFFF"/>
                </a:solidFill>
              </a:rPr>
              <a:t>HRD</a:t>
            </a:r>
          </a:p>
          <a:p>
            <a:pPr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Ordinate:	Leuchtkraft  (Stefan Boltzmann-Gesetz)</a:t>
            </a:r>
          </a:p>
          <a:p>
            <a:pPr>
              <a:spcAft>
                <a:spcPts val="1200"/>
              </a:spcAft>
              <a:buNone/>
            </a:pPr>
            <a:r>
              <a:rPr lang="de-DE" sz="2400" dirty="0">
                <a:solidFill>
                  <a:schemeClr val="bg1"/>
                </a:solidFill>
              </a:rPr>
              <a:t>			</a:t>
            </a:r>
            <a:r>
              <a:rPr lang="de-DE" sz="2400" dirty="0">
                <a:solidFill>
                  <a:srgbClr val="FFCC00"/>
                </a:solidFill>
              </a:rPr>
              <a:t>L = A ∙ </a:t>
            </a:r>
            <a:r>
              <a:rPr lang="el-GR" sz="2400" dirty="0">
                <a:solidFill>
                  <a:srgbClr val="FFCC00"/>
                </a:solidFill>
              </a:rPr>
              <a:t>σ</a:t>
            </a:r>
            <a:r>
              <a:rPr lang="de-DE" sz="2400" dirty="0">
                <a:solidFill>
                  <a:srgbClr val="FFCC00"/>
                </a:solidFill>
              </a:rPr>
              <a:t> ∙ T</a:t>
            </a:r>
            <a:r>
              <a:rPr lang="de-DE" sz="2400" baseline="30000" dirty="0">
                <a:solidFill>
                  <a:srgbClr val="FFCC00"/>
                </a:solidFill>
              </a:rPr>
              <a:t>4 </a:t>
            </a:r>
            <a:r>
              <a:rPr lang="de-DE" sz="2400" dirty="0">
                <a:solidFill>
                  <a:srgbClr val="FFCC00"/>
                </a:solidFill>
              </a:rPr>
              <a:t>= 4</a:t>
            </a:r>
            <a:r>
              <a:rPr lang="el-GR" sz="2400" dirty="0">
                <a:solidFill>
                  <a:srgbClr val="FFCC00"/>
                </a:solidFill>
              </a:rPr>
              <a:t>π</a:t>
            </a:r>
            <a:r>
              <a:rPr lang="de-DE" sz="2400" dirty="0">
                <a:solidFill>
                  <a:srgbClr val="FFCC00"/>
                </a:solidFill>
              </a:rPr>
              <a:t> ∙ R</a:t>
            </a:r>
            <a:r>
              <a:rPr lang="de-DE" sz="2400" baseline="30000" dirty="0">
                <a:solidFill>
                  <a:srgbClr val="FFCC00"/>
                </a:solidFill>
              </a:rPr>
              <a:t>2</a:t>
            </a:r>
            <a:r>
              <a:rPr lang="de-DE" sz="2400" dirty="0">
                <a:solidFill>
                  <a:srgbClr val="FFCC00"/>
                </a:solidFill>
              </a:rPr>
              <a:t> ∙ </a:t>
            </a:r>
            <a:r>
              <a:rPr lang="el-GR" sz="2400" dirty="0">
                <a:solidFill>
                  <a:srgbClr val="FFCC00"/>
                </a:solidFill>
              </a:rPr>
              <a:t>σ</a:t>
            </a:r>
            <a:r>
              <a:rPr lang="de-DE" sz="2400" dirty="0">
                <a:solidFill>
                  <a:srgbClr val="FFCC00"/>
                </a:solidFill>
              </a:rPr>
              <a:t> ∙ T</a:t>
            </a:r>
            <a:r>
              <a:rPr lang="de-DE" sz="2400" baseline="30000" dirty="0">
                <a:solidFill>
                  <a:srgbClr val="FFCC00"/>
                </a:solidFill>
              </a:rPr>
              <a:t>4</a:t>
            </a:r>
            <a:endParaRPr lang="de-DE" sz="2400" dirty="0">
              <a:solidFill>
                <a:srgbClr val="FFCC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chemeClr val="bg1"/>
                </a:solidFill>
              </a:rPr>
              <a:t>Abszisse:	Temperatur bzw.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solidFill>
                  <a:srgbClr val="FFC000"/>
                </a:solidFill>
              </a:rPr>
              <a:t>			Spektralklasse</a:t>
            </a:r>
            <a:r>
              <a:rPr lang="de-DE" sz="240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55720" y="2996940"/>
            <a:ext cx="926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2400" dirty="0">
                <a:solidFill>
                  <a:srgbClr val="0070C0"/>
                </a:solidFill>
              </a:rPr>
              <a:t>O</a:t>
            </a:r>
          </a:p>
          <a:p>
            <a:pPr algn="l">
              <a:buNone/>
            </a:pPr>
            <a:r>
              <a:rPr lang="de-DE" sz="2400" dirty="0">
                <a:solidFill>
                  <a:srgbClr val="00B0F0"/>
                </a:solidFill>
              </a:rPr>
              <a:t>B</a:t>
            </a:r>
          </a:p>
          <a:p>
            <a:pPr algn="l">
              <a:buNone/>
            </a:pPr>
            <a:r>
              <a:rPr lang="de-DE" sz="2400" dirty="0">
                <a:solidFill>
                  <a:schemeClr val="bg1"/>
                </a:solidFill>
              </a:rPr>
              <a:t>A</a:t>
            </a:r>
          </a:p>
          <a:p>
            <a:pPr algn="l">
              <a:buNone/>
            </a:pPr>
            <a:r>
              <a:rPr lang="de-DE" sz="2400" dirty="0">
                <a:solidFill>
                  <a:srgbClr val="FFFFB1"/>
                </a:solidFill>
              </a:rPr>
              <a:t>F</a:t>
            </a:r>
          </a:p>
          <a:p>
            <a:pPr algn="l">
              <a:buNone/>
            </a:pPr>
            <a:r>
              <a:rPr lang="de-DE" sz="2400" dirty="0">
                <a:solidFill>
                  <a:srgbClr val="FFFF00"/>
                </a:solidFill>
              </a:rPr>
              <a:t>G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K</a:t>
            </a:r>
          </a:p>
          <a:p>
            <a:pPr algn="l">
              <a:buNone/>
            </a:pPr>
            <a:r>
              <a:rPr lang="de-DE" sz="2400" dirty="0">
                <a:solidFill>
                  <a:srgbClr val="FF0000"/>
                </a:solidFill>
              </a:rPr>
              <a:t>M</a:t>
            </a:r>
          </a:p>
          <a:p>
            <a:pPr algn="l">
              <a:buNone/>
            </a:pPr>
            <a:r>
              <a:rPr lang="de-DE" sz="2400" dirty="0">
                <a:solidFill>
                  <a:srgbClr val="C00000"/>
                </a:solidFill>
              </a:rPr>
              <a:t>L</a:t>
            </a:r>
          </a:p>
          <a:p>
            <a:pPr algn="l">
              <a:buNone/>
            </a:pPr>
            <a:r>
              <a:rPr lang="de-DE" sz="2400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31800" y="2996940"/>
            <a:ext cx="28105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O</a:t>
            </a:r>
            <a:r>
              <a:rPr lang="de-DE" sz="2400" dirty="0">
                <a:solidFill>
                  <a:schemeClr val="bg1"/>
                </a:solidFill>
              </a:rPr>
              <a:t>h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B</a:t>
            </a:r>
            <a:r>
              <a:rPr lang="de-DE" sz="2400" dirty="0">
                <a:solidFill>
                  <a:schemeClr val="bg1"/>
                </a:solidFill>
              </a:rPr>
              <a:t>ei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A</a:t>
            </a:r>
            <a:r>
              <a:rPr lang="de-DE" sz="2400" dirty="0">
                <a:solidFill>
                  <a:schemeClr val="bg1"/>
                </a:solidFill>
              </a:rPr>
              <a:t>llen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F</a:t>
            </a:r>
            <a:r>
              <a:rPr lang="de-DE" sz="2400" dirty="0">
                <a:solidFill>
                  <a:schemeClr val="bg1"/>
                </a:solidFill>
              </a:rPr>
              <a:t>ixsternen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G</a:t>
            </a:r>
            <a:r>
              <a:rPr lang="de-DE" sz="2400" dirty="0">
                <a:solidFill>
                  <a:schemeClr val="bg1"/>
                </a:solidFill>
              </a:rPr>
              <a:t>ibt‘s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K</a:t>
            </a:r>
            <a:r>
              <a:rPr lang="de-DE" sz="2400" dirty="0">
                <a:solidFill>
                  <a:schemeClr val="bg1"/>
                </a:solidFill>
              </a:rPr>
              <a:t>ennzeichnende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M</a:t>
            </a:r>
            <a:r>
              <a:rPr lang="de-DE" sz="2400" dirty="0">
                <a:solidFill>
                  <a:schemeClr val="bg1"/>
                </a:solidFill>
              </a:rPr>
              <a:t>erkmale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131800" y="2996940"/>
            <a:ext cx="2664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O</a:t>
            </a:r>
            <a:r>
              <a:rPr lang="de-DE" sz="2400" dirty="0">
                <a:solidFill>
                  <a:schemeClr val="bg1"/>
                </a:solidFill>
              </a:rPr>
              <a:t>h</a:t>
            </a:r>
            <a:endParaRPr lang="de-DE" sz="2400" dirty="0">
              <a:solidFill>
                <a:srgbClr val="FFC000"/>
              </a:solidFill>
            </a:endParaRPr>
          </a:p>
          <a:p>
            <a:pPr algn="l">
              <a:buNone/>
            </a:pPr>
            <a:r>
              <a:rPr lang="de-DE" sz="2400" dirty="0" err="1">
                <a:solidFill>
                  <a:srgbClr val="FFC000"/>
                </a:solidFill>
              </a:rPr>
              <a:t>B</a:t>
            </a:r>
            <a:r>
              <a:rPr lang="de-DE" sz="2400" dirty="0" err="1">
                <a:solidFill>
                  <a:schemeClr val="bg1"/>
                </a:solidFill>
              </a:rPr>
              <a:t>e</a:t>
            </a:r>
            <a:endParaRPr lang="de-DE" sz="2400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A</a:t>
            </a:r>
            <a:endParaRPr lang="de-DE" sz="2400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F</a:t>
            </a:r>
            <a:r>
              <a:rPr lang="de-DE" sz="2400" dirty="0">
                <a:solidFill>
                  <a:schemeClr val="bg1"/>
                </a:solidFill>
              </a:rPr>
              <a:t>ine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G</a:t>
            </a:r>
            <a:r>
              <a:rPr lang="de-DE" sz="2400" dirty="0">
                <a:solidFill>
                  <a:schemeClr val="bg1"/>
                </a:solidFill>
              </a:rPr>
              <a:t>irl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K</a:t>
            </a:r>
            <a:r>
              <a:rPr lang="de-DE" sz="2400" dirty="0">
                <a:solidFill>
                  <a:schemeClr val="bg1"/>
                </a:solidFill>
              </a:rPr>
              <a:t>iss</a:t>
            </a:r>
          </a:p>
          <a:p>
            <a:pPr algn="l">
              <a:buNone/>
            </a:pPr>
            <a:r>
              <a:rPr lang="de-DE" sz="2400" dirty="0" err="1">
                <a:solidFill>
                  <a:srgbClr val="FFC000"/>
                </a:solidFill>
              </a:rPr>
              <a:t>M</a:t>
            </a:r>
            <a:r>
              <a:rPr lang="de-DE" sz="2400" dirty="0" err="1">
                <a:solidFill>
                  <a:schemeClr val="bg1"/>
                </a:solidFill>
              </a:rPr>
              <a:t>y</a:t>
            </a:r>
            <a:endParaRPr lang="de-DE" sz="2400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de-DE" sz="2400" dirty="0" err="1">
                <a:solidFill>
                  <a:srgbClr val="FFC000"/>
                </a:solidFill>
              </a:rPr>
              <a:t>L</a:t>
            </a:r>
            <a:r>
              <a:rPr lang="de-DE" sz="2400" dirty="0" err="1">
                <a:solidFill>
                  <a:schemeClr val="bg1"/>
                </a:solidFill>
              </a:rPr>
              <a:t>ips</a:t>
            </a:r>
            <a:endParaRPr lang="de-DE" sz="2400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de-DE" sz="2400" dirty="0" err="1">
                <a:solidFill>
                  <a:srgbClr val="FFC000"/>
                </a:solidFill>
              </a:rPr>
              <a:t>T</a:t>
            </a:r>
            <a:r>
              <a:rPr lang="de-DE" sz="2400" dirty="0" err="1">
                <a:solidFill>
                  <a:schemeClr val="bg1"/>
                </a:solidFill>
              </a:rPr>
              <a:t>onight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31800" y="2996940"/>
            <a:ext cx="1656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O</a:t>
            </a:r>
            <a:r>
              <a:rPr lang="de-DE" sz="2400" dirty="0">
                <a:solidFill>
                  <a:schemeClr val="bg1"/>
                </a:solidFill>
              </a:rPr>
              <a:t>hne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B</a:t>
            </a:r>
            <a:r>
              <a:rPr lang="de-DE" sz="2400" dirty="0">
                <a:solidFill>
                  <a:schemeClr val="bg1"/>
                </a:solidFill>
              </a:rPr>
              <a:t>ier</a:t>
            </a:r>
          </a:p>
          <a:p>
            <a:pPr algn="l">
              <a:buNone/>
            </a:pPr>
            <a:r>
              <a:rPr lang="de-DE" sz="2400" dirty="0" err="1">
                <a:solidFill>
                  <a:srgbClr val="FFC000"/>
                </a:solidFill>
              </a:rPr>
              <a:t>A</a:t>
            </a:r>
            <a:r>
              <a:rPr lang="de-DE" sz="2400" dirty="0" err="1">
                <a:solidFill>
                  <a:schemeClr val="bg1"/>
                </a:solidFill>
              </a:rPr>
              <a:t>us‘m</a:t>
            </a:r>
            <a:endParaRPr lang="de-DE" sz="2400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F</a:t>
            </a:r>
            <a:r>
              <a:rPr lang="de-DE" sz="2400" dirty="0">
                <a:solidFill>
                  <a:schemeClr val="bg1"/>
                </a:solidFill>
              </a:rPr>
              <a:t>ass</a:t>
            </a:r>
          </a:p>
          <a:p>
            <a:pPr algn="l">
              <a:buNone/>
            </a:pPr>
            <a:r>
              <a:rPr lang="de-DE" sz="2400" dirty="0">
                <a:solidFill>
                  <a:srgbClr val="FFC000"/>
                </a:solidFill>
              </a:rPr>
              <a:t>G</a:t>
            </a:r>
            <a:r>
              <a:rPr lang="de-DE" sz="2400" dirty="0">
                <a:solidFill>
                  <a:schemeClr val="bg1"/>
                </a:solidFill>
              </a:rPr>
              <a:t>ibt‘s</a:t>
            </a:r>
          </a:p>
          <a:p>
            <a:pPr algn="l">
              <a:buNone/>
            </a:pPr>
            <a:r>
              <a:rPr lang="de-DE" sz="2400" dirty="0" err="1">
                <a:solidFill>
                  <a:srgbClr val="FFC000"/>
                </a:solidFill>
              </a:rPr>
              <a:t>K</a:t>
            </a:r>
            <a:r>
              <a:rPr lang="de-DE" sz="2400" dirty="0" err="1">
                <a:solidFill>
                  <a:schemeClr val="bg1"/>
                </a:solidFill>
              </a:rPr>
              <a:t>oa</a:t>
            </a:r>
            <a:endParaRPr lang="de-DE" sz="2400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de-DE" sz="2400" dirty="0" err="1">
                <a:solidFill>
                  <a:srgbClr val="FFC000"/>
                </a:solidFill>
              </a:rPr>
              <a:t>M</a:t>
            </a:r>
            <a:r>
              <a:rPr lang="de-DE" sz="2400" dirty="0" err="1">
                <a:solidFill>
                  <a:schemeClr val="bg1"/>
                </a:solidFill>
              </a:rPr>
              <a:t>ass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211950" y="1556740"/>
            <a:ext cx="2304320" cy="43206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 uiExpand="1" build="p"/>
      <p:bldP spid="6" grpId="1" uiExpand="1" build="allAtOnce"/>
      <p:bldP spid="9" grpId="0" build="p"/>
      <p:bldP spid="9" grpId="1" build="allAtOnce"/>
      <p:bldP spid="10" grpId="0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04846" y="944526"/>
            <a:ext cx="5420920" cy="213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de-DE" sz="3200" kern="0" dirty="0">
                <a:solidFill>
                  <a:srgbClr val="FFC000"/>
                </a:solidFill>
                <a:latin typeface="Arial"/>
              </a:rPr>
              <a:t>  </a:t>
            </a:r>
            <a:endParaRPr lang="de-DE" sz="3600" b="1" kern="0" dirty="0">
              <a:solidFill>
                <a:srgbClr val="FFC000"/>
              </a:solidFill>
              <a:latin typeface="Arial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de-DE" sz="800" kern="0" dirty="0">
              <a:solidFill>
                <a:srgbClr val="FFFFFF"/>
              </a:solidFill>
              <a:latin typeface="Arial"/>
            </a:endParaRPr>
          </a:p>
          <a:p>
            <a:pPr marL="36195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  <a:latin typeface="Arial"/>
              </a:rPr>
              <a:t>Gruppen von Sternen, die zusammen entstanden sind.</a:t>
            </a:r>
          </a:p>
          <a:p>
            <a:pPr marL="361950" indent="-342900" algn="l" eaLnBrk="0" hangingPunct="0">
              <a:spcBef>
                <a:spcPct val="20000"/>
              </a:spcBef>
              <a:defRPr/>
            </a:pPr>
            <a:endParaRPr lang="de-DE" sz="1600" kern="0" dirty="0">
              <a:solidFill>
                <a:srgbClr val="FFFFFF"/>
              </a:solidFill>
              <a:latin typeface="Arial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  <a:latin typeface="Arial"/>
              </a:rPr>
              <a:t>oberer Teil der Hauptreihe nicht mehr von Sternen besetzt.</a:t>
            </a:r>
          </a:p>
        </p:txBody>
      </p:sp>
      <p:pic>
        <p:nvPicPr>
          <p:cNvPr id="4" name="Picture 2" descr="Aufnahme des MPG/ESO Telesk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684" y="548600"/>
            <a:ext cx="2898941" cy="2724346"/>
          </a:xfrm>
          <a:prstGeom prst="rect">
            <a:avLst/>
          </a:prstGeom>
          <a:noFill/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23410" y="3933070"/>
            <a:ext cx="8418644" cy="28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  <a:latin typeface="Arial"/>
              </a:rPr>
              <a:t>Hauptreihenast knickt zum Ast der Roten Riesen ab.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de-DE" sz="1000" kern="0" dirty="0">
                <a:solidFill>
                  <a:srgbClr val="FFFFFF"/>
                </a:solidFill>
                <a:latin typeface="Arial"/>
              </a:rPr>
              <a:t>	</a:t>
            </a:r>
            <a:r>
              <a:rPr lang="de-DE" sz="2400" kern="0" dirty="0">
                <a:solidFill>
                  <a:srgbClr val="FFFFFF"/>
                </a:solidFill>
                <a:latin typeface="Arial"/>
              </a:rPr>
              <a:t>Kugelsternhaufen besitzen in der Hauptreihe nur Sterne mit langer Lebensdauer → sehr alt (</a:t>
            </a:r>
            <a:r>
              <a:rPr lang="de-DE" sz="2400" dirty="0">
                <a:solidFill>
                  <a:schemeClr val="bg1"/>
                </a:solidFill>
              </a:rPr>
              <a:t>~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kern="0" dirty="0">
                <a:solidFill>
                  <a:srgbClr val="FFFFFF"/>
                </a:solidFill>
                <a:latin typeface="Arial"/>
              </a:rPr>
              <a:t>10 </a:t>
            </a:r>
            <a:r>
              <a:rPr lang="de-DE" sz="2400" kern="0" dirty="0" err="1">
                <a:solidFill>
                  <a:srgbClr val="FFFFFF"/>
                </a:solidFill>
                <a:latin typeface="Arial"/>
              </a:rPr>
              <a:t>Mrd</a:t>
            </a:r>
            <a:r>
              <a:rPr lang="de-DE" sz="2400" kern="0" dirty="0">
                <a:solidFill>
                  <a:srgbClr val="FFFFFF"/>
                </a:solidFill>
                <a:latin typeface="Arial"/>
              </a:rPr>
              <a:t> a)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de-DE" sz="1000" kern="0" dirty="0">
              <a:solidFill>
                <a:srgbClr val="FFFFFF"/>
              </a:solidFill>
              <a:latin typeface="Arial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kern="0" dirty="0">
                <a:solidFill>
                  <a:srgbClr val="FFFFFF"/>
                </a:solidFill>
                <a:latin typeface="Arial"/>
              </a:rPr>
              <a:t>Abknickpunkt tiefer: Hauptreihensterne mit geringerer Masse (mit deutlich längerer Lebensdauer) haben Rotes-Riesen-Stadium erreicht → älterer Sternhaufen!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de-DE" sz="2400" kern="0" dirty="0">
              <a:solidFill>
                <a:srgbClr val="FFFFFF"/>
              </a:solidFill>
              <a:latin typeface="Arial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de-DE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410" y="548600"/>
            <a:ext cx="8435975" cy="769938"/>
          </a:xfrm>
          <a:prstGeom prst="rect">
            <a:avLst/>
          </a:prstGeom>
        </p:spPr>
        <p:txBody>
          <a:bodyPr/>
          <a:lstStyle/>
          <a:p>
            <a:pPr marL="342829" marR="0" lvl="0" indent="-34282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HRD von Kugelsternhaufen</a:t>
            </a:r>
          </a:p>
        </p:txBody>
      </p:sp>
      <p:sp>
        <p:nvSpPr>
          <p:cNvPr id="9" name="Rechteck 8"/>
          <p:cNvSpPr/>
          <p:nvPr/>
        </p:nvSpPr>
        <p:spPr>
          <a:xfrm>
            <a:off x="4993342" y="3250211"/>
            <a:ext cx="432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srgbClr val="FFFFFF"/>
                </a:solidFill>
              </a:rPr>
              <a:t>Bild: „Omega Centauri </a:t>
            </a:r>
            <a:r>
              <a:rPr lang="de-DE" sz="1000" kern="0" dirty="0" err="1">
                <a:solidFill>
                  <a:srgbClr val="FFFFFF"/>
                </a:solidFill>
              </a:rPr>
              <a:t>by</a:t>
            </a:r>
            <a:r>
              <a:rPr lang="de-DE" sz="1000" kern="0" dirty="0">
                <a:solidFill>
                  <a:srgbClr val="FFFFFF"/>
                </a:solidFill>
              </a:rPr>
              <a:t> ESO“ von European Southern Observatory (ESO: https://www.eso.org/public/images/eso0844a/) via  </a:t>
            </a:r>
            <a:r>
              <a:rPr lang="de-DE" sz="1000" kern="0" dirty="0">
                <a:solidFill>
                  <a:srgbClr val="FFFFFF"/>
                </a:solidFill>
                <a:hlinkClick r:id="rId3"/>
              </a:rPr>
              <a:t>https://commons.wikimedia.org/wiki/File:Omega_Centauri_by_ESO.jpg</a:t>
            </a:r>
            <a:r>
              <a:rPr lang="de-DE" sz="1000" kern="0" dirty="0">
                <a:solidFill>
                  <a:srgbClr val="FFFFFF"/>
                </a:solidFill>
              </a:rPr>
              <a:t>  [CC BY 4.0]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39466" y="2996940"/>
            <a:ext cx="2842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M2</a:t>
            </a:r>
          </a:p>
          <a:p>
            <a:r>
              <a:rPr lang="de-DE" dirty="0">
                <a:solidFill>
                  <a:schemeClr val="bg1"/>
                </a:solidFill>
              </a:rPr>
              <a:t>(Wassermann)</a:t>
            </a:r>
          </a:p>
          <a:p>
            <a:r>
              <a:rPr lang="de-DE" dirty="0">
                <a:solidFill>
                  <a:schemeClr val="bg1"/>
                </a:solidFill>
              </a:rPr>
              <a:t>12 </a:t>
            </a:r>
            <a:r>
              <a:rPr lang="de-DE" dirty="0" err="1">
                <a:solidFill>
                  <a:schemeClr val="bg1"/>
                </a:solidFill>
              </a:rPr>
              <a:t>Mrd</a:t>
            </a:r>
            <a:r>
              <a:rPr lang="de-DE" dirty="0">
                <a:solidFill>
                  <a:schemeClr val="bg1"/>
                </a:solidFill>
              </a:rPr>
              <a:t> a (HST)</a:t>
            </a:r>
          </a:p>
        </p:txBody>
      </p:sp>
      <p:pic>
        <p:nvPicPr>
          <p:cNvPr id="116738" name="Picture 2" descr="Aufnahme des Hubble-Weltraumtelesk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620259"/>
            <a:ext cx="2376680" cy="2376681"/>
          </a:xfrm>
          <a:prstGeom prst="rect">
            <a:avLst/>
          </a:prstGeom>
          <a:noFill/>
        </p:spPr>
      </p:pic>
      <p:pic>
        <p:nvPicPr>
          <p:cNvPr id="6" name="Picture 2" descr="Aufnahme des MPG/ESO Telesko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2693" y="476940"/>
            <a:ext cx="2681500" cy="2520000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5662353" y="2989297"/>
            <a:ext cx="2842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Omega Centauri</a:t>
            </a:r>
          </a:p>
          <a:p>
            <a:r>
              <a:rPr lang="de-DE" dirty="0">
                <a:solidFill>
                  <a:schemeClr val="bg1"/>
                </a:solidFill>
              </a:rPr>
              <a:t>(Zentaur Südhimmel)</a:t>
            </a:r>
          </a:p>
          <a:p>
            <a:r>
              <a:rPr lang="de-DE" dirty="0">
                <a:solidFill>
                  <a:schemeClr val="bg1"/>
                </a:solidFill>
              </a:rPr>
              <a:t>10 </a:t>
            </a:r>
            <a:r>
              <a:rPr lang="de-DE" dirty="0" err="1">
                <a:solidFill>
                  <a:schemeClr val="bg1"/>
                </a:solidFill>
              </a:rPr>
              <a:t>Mrd</a:t>
            </a:r>
            <a:r>
              <a:rPr lang="de-DE" dirty="0">
                <a:solidFill>
                  <a:schemeClr val="bg1"/>
                </a:solidFill>
              </a:rPr>
              <a:t> a (ESO)</a:t>
            </a:r>
          </a:p>
        </p:txBody>
      </p:sp>
      <p:sp>
        <p:nvSpPr>
          <p:cNvPr id="8" name="Rechteck 7"/>
          <p:cNvSpPr/>
          <p:nvPr/>
        </p:nvSpPr>
        <p:spPr>
          <a:xfrm>
            <a:off x="3950556" y="456778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M13</a:t>
            </a:r>
          </a:p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Herkules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10 </a:t>
            </a:r>
            <a:r>
              <a:rPr lang="en-US" dirty="0" err="1">
                <a:solidFill>
                  <a:schemeClr val="bg1"/>
                </a:solidFill>
              </a:rPr>
              <a:t>Mrd</a:t>
            </a:r>
            <a:r>
              <a:rPr lang="en-US" dirty="0">
                <a:solidFill>
                  <a:schemeClr val="bg1"/>
                </a:solidFill>
              </a:rPr>
              <a:t> a</a:t>
            </a:r>
          </a:p>
          <a:p>
            <a:r>
              <a:rPr lang="en-US" dirty="0">
                <a:solidFill>
                  <a:schemeClr val="bg1"/>
                </a:solidFill>
              </a:rPr>
              <a:t>(Adam Block/Mount Lemmon </a:t>
            </a:r>
            <a:r>
              <a:rPr lang="en-US" dirty="0" err="1">
                <a:solidFill>
                  <a:schemeClr val="bg1"/>
                </a:solidFill>
              </a:rPr>
              <a:t>SkyCenter</a:t>
            </a:r>
            <a:r>
              <a:rPr lang="en-US" dirty="0">
                <a:solidFill>
                  <a:schemeClr val="bg1"/>
                </a:solidFill>
              </a:rPr>
              <a:t>/University of Arizona)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16740" name="Picture 4" descr="Aufnahme mit einem 60-cm-Telesk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556" y="3965640"/>
            <a:ext cx="3780000" cy="2520000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8706682-0AE4-44A6-8D94-34CE02E29135}"/>
              </a:ext>
            </a:extLst>
          </p:cNvPr>
          <p:cNvSpPr/>
          <p:nvPr/>
        </p:nvSpPr>
        <p:spPr>
          <a:xfrm>
            <a:off x="4910775" y="3843018"/>
            <a:ext cx="42332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srgbClr val="FFFFFF"/>
                </a:solidFill>
              </a:rPr>
              <a:t>Bild oben: „Omega Centauri </a:t>
            </a:r>
            <a:r>
              <a:rPr lang="de-DE" sz="1000" kern="0" dirty="0" err="1">
                <a:solidFill>
                  <a:srgbClr val="FFFFFF"/>
                </a:solidFill>
              </a:rPr>
              <a:t>by</a:t>
            </a:r>
            <a:r>
              <a:rPr lang="de-DE" sz="1000" kern="0" dirty="0">
                <a:solidFill>
                  <a:srgbClr val="FFFFFF"/>
                </a:solidFill>
              </a:rPr>
              <a:t> ESO“ von European Southern Observatory (ESO: https://www.eso.org/public/images/eso0844a/) via  </a:t>
            </a:r>
            <a:r>
              <a:rPr lang="de-DE" sz="1000" kern="0" dirty="0">
                <a:solidFill>
                  <a:srgbClr val="FFFFFF"/>
                </a:solidFill>
                <a:hlinkClick r:id="rId5"/>
              </a:rPr>
              <a:t>https://commons.wikimedia.org/wiki/File:Omega_Centauri_by_ESO.jpg</a:t>
            </a:r>
            <a:r>
              <a:rPr lang="de-DE" sz="1000" kern="0" dirty="0">
                <a:solidFill>
                  <a:srgbClr val="FFFFFF"/>
                </a:solidFill>
              </a:rPr>
              <a:t>  [CC BY 4.0]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EEDEA06-3202-42E1-B09D-0EA3E8187D2B}"/>
              </a:ext>
            </a:extLst>
          </p:cNvPr>
          <p:cNvSpPr/>
          <p:nvPr/>
        </p:nvSpPr>
        <p:spPr>
          <a:xfrm>
            <a:off x="3289915" y="442395"/>
            <a:ext cx="18592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srgbClr val="FFFFFF"/>
                </a:solidFill>
              </a:rPr>
              <a:t>Bild links: „Messier 2 -HST-L </a:t>
            </a:r>
            <a:r>
              <a:rPr lang="de-DE" sz="1000" kern="0" dirty="0" err="1">
                <a:solidFill>
                  <a:srgbClr val="FFFFFF"/>
                </a:solidFill>
              </a:rPr>
              <a:t>hlsp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acsggct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hst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acs-wfc</a:t>
            </a:r>
            <a:r>
              <a:rPr lang="de-DE" sz="1000" kern="0" dirty="0">
                <a:solidFill>
                  <a:srgbClr val="FFFFFF"/>
                </a:solidFill>
              </a:rPr>
              <a:t> ngc7089 f606w-AB R814GB606“ von HST / Fabian RRRR (</a:t>
            </a:r>
            <a:r>
              <a:rPr lang="de-DE" sz="1000" kern="0" dirty="0" err="1">
                <a:solidFill>
                  <a:srgbClr val="FFFFFF"/>
                </a:solidFill>
              </a:rPr>
              <a:t>talk</a:t>
            </a:r>
            <a:r>
              <a:rPr lang="de-DE" sz="1000" kern="0" dirty="0">
                <a:solidFill>
                  <a:srgbClr val="FFFFFF"/>
                </a:solidFill>
              </a:rPr>
              <a:t>) - </a:t>
            </a:r>
            <a:r>
              <a:rPr lang="de-DE" sz="1000" kern="0" dirty="0" err="1">
                <a:solidFill>
                  <a:srgbClr val="FFFFFF"/>
                </a:solidFill>
              </a:rPr>
              <a:t>Based</a:t>
            </a:r>
            <a:r>
              <a:rPr lang="de-DE" sz="1000" kern="0" dirty="0">
                <a:solidFill>
                  <a:srgbClr val="FFFFFF"/>
                </a:solidFill>
              </a:rPr>
              <a:t> on </a:t>
            </a:r>
            <a:r>
              <a:rPr lang="de-DE" sz="1000" kern="0" dirty="0" err="1">
                <a:solidFill>
                  <a:srgbClr val="FFFFFF"/>
                </a:solidFill>
              </a:rPr>
              <a:t>observations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made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with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the</a:t>
            </a:r>
            <a:r>
              <a:rPr lang="de-DE" sz="1000" kern="0" dirty="0">
                <a:solidFill>
                  <a:srgbClr val="FFFFFF"/>
                </a:solidFill>
              </a:rPr>
              <a:t> NASA/ESA Hubble Space </a:t>
            </a:r>
            <a:r>
              <a:rPr lang="de-DE" sz="1000" kern="0" dirty="0" err="1">
                <a:solidFill>
                  <a:srgbClr val="FFFFFF"/>
                </a:solidFill>
              </a:rPr>
              <a:t>Telescope</a:t>
            </a:r>
            <a:r>
              <a:rPr lang="de-DE" sz="1000" kern="0" dirty="0">
                <a:solidFill>
                  <a:srgbClr val="FFFFFF"/>
                </a:solidFill>
              </a:rPr>
              <a:t>, and </a:t>
            </a:r>
            <a:r>
              <a:rPr lang="de-DE" sz="1000" kern="0" dirty="0" err="1">
                <a:solidFill>
                  <a:srgbClr val="FFFFFF"/>
                </a:solidFill>
              </a:rPr>
              <a:t>obtained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from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the</a:t>
            </a:r>
            <a:r>
              <a:rPr lang="de-DE" sz="1000" kern="0" dirty="0">
                <a:solidFill>
                  <a:srgbClr val="FFFFFF"/>
                </a:solidFill>
              </a:rPr>
              <a:t> Hubble Legacy Archive, </a:t>
            </a:r>
            <a:r>
              <a:rPr lang="de-DE" sz="1000" kern="0" dirty="0" err="1">
                <a:solidFill>
                  <a:srgbClr val="FFFFFF"/>
                </a:solidFill>
              </a:rPr>
              <a:t>which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is</a:t>
            </a:r>
            <a:r>
              <a:rPr lang="de-DE" sz="1000" kern="0" dirty="0">
                <a:solidFill>
                  <a:srgbClr val="FFFFFF"/>
                </a:solidFill>
              </a:rPr>
              <a:t> a </a:t>
            </a:r>
            <a:r>
              <a:rPr lang="de-DE" sz="1000" kern="0" dirty="0" err="1">
                <a:solidFill>
                  <a:srgbClr val="FFFFFF"/>
                </a:solidFill>
              </a:rPr>
              <a:t>collaboration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between</a:t>
            </a:r>
            <a:r>
              <a:rPr lang="de-DE" sz="1000" kern="0" dirty="0">
                <a:solidFill>
                  <a:srgbClr val="FFFFFF"/>
                </a:solidFill>
              </a:rPr>
              <a:t> </a:t>
            </a:r>
            <a:r>
              <a:rPr lang="de-DE" sz="1000" kern="0" dirty="0" err="1">
                <a:solidFill>
                  <a:srgbClr val="FFFFFF"/>
                </a:solidFill>
              </a:rPr>
              <a:t>the</a:t>
            </a:r>
            <a:r>
              <a:rPr lang="de-DE" sz="1000" kern="0" dirty="0">
                <a:solidFill>
                  <a:srgbClr val="FFFFFF"/>
                </a:solidFill>
              </a:rPr>
              <a:t> Space </a:t>
            </a:r>
            <a:r>
              <a:rPr lang="de-DE" sz="1000" kern="0" dirty="0" err="1">
                <a:solidFill>
                  <a:srgbClr val="FFFFFF"/>
                </a:solidFill>
              </a:rPr>
              <a:t>Telescope</a:t>
            </a:r>
            <a:r>
              <a:rPr lang="de-DE" sz="1000" kern="0" dirty="0">
                <a:solidFill>
                  <a:srgbClr val="FFFFFF"/>
                </a:solidFill>
              </a:rPr>
              <a:t> Science Institute (</a:t>
            </a:r>
            <a:r>
              <a:rPr lang="de-DE" sz="1000" kern="0" dirty="0" err="1">
                <a:solidFill>
                  <a:srgbClr val="FFFFFF"/>
                </a:solidFill>
              </a:rPr>
              <a:t>STScI</a:t>
            </a:r>
            <a:r>
              <a:rPr lang="de-DE" sz="1000" kern="0" dirty="0">
                <a:solidFill>
                  <a:srgbClr val="FFFFFF"/>
                </a:solidFill>
              </a:rPr>
              <a:t>/NASA), </a:t>
            </a:r>
            <a:r>
              <a:rPr lang="de-DE" sz="1000" kern="0" dirty="0" err="1">
                <a:solidFill>
                  <a:srgbClr val="FFFFFF"/>
                </a:solidFill>
              </a:rPr>
              <a:t>the</a:t>
            </a:r>
            <a:r>
              <a:rPr lang="de-DE" sz="1000" kern="0" dirty="0">
                <a:solidFill>
                  <a:srgbClr val="FFFFFF"/>
                </a:solidFill>
              </a:rPr>
              <a:t> Space </a:t>
            </a:r>
            <a:r>
              <a:rPr lang="de-DE" sz="1000" kern="0" dirty="0" err="1">
                <a:solidFill>
                  <a:srgbClr val="FFFFFF"/>
                </a:solidFill>
              </a:rPr>
              <a:t>Telescope</a:t>
            </a:r>
            <a:r>
              <a:rPr lang="de-DE" sz="1000" kern="0" dirty="0">
                <a:solidFill>
                  <a:srgbClr val="FFFFFF"/>
                </a:solidFill>
              </a:rPr>
              <a:t> European </a:t>
            </a:r>
            <a:r>
              <a:rPr lang="de-DE" sz="1000" kern="0" dirty="0" err="1">
                <a:solidFill>
                  <a:srgbClr val="FFFFFF"/>
                </a:solidFill>
              </a:rPr>
              <a:t>Coordinating</a:t>
            </a:r>
            <a:r>
              <a:rPr lang="de-DE" sz="1000" kern="0" dirty="0">
                <a:solidFill>
                  <a:srgbClr val="FFFFFF"/>
                </a:solidFill>
              </a:rPr>
              <a:t> Facility (ST-ECF/ESA) and </a:t>
            </a:r>
            <a:r>
              <a:rPr lang="de-DE" sz="1000" kern="0" dirty="0" err="1">
                <a:solidFill>
                  <a:srgbClr val="FFFFFF"/>
                </a:solidFill>
              </a:rPr>
              <a:t>the</a:t>
            </a:r>
            <a:r>
              <a:rPr lang="de-DE" sz="1000" kern="0" dirty="0">
                <a:solidFill>
                  <a:srgbClr val="FFFFFF"/>
                </a:solidFill>
              </a:rPr>
              <a:t> Canadian </a:t>
            </a:r>
            <a:r>
              <a:rPr lang="de-DE" sz="1000" kern="0" dirty="0" err="1">
                <a:solidFill>
                  <a:srgbClr val="FFFFFF"/>
                </a:solidFill>
              </a:rPr>
              <a:t>Astronomy</a:t>
            </a:r>
            <a:r>
              <a:rPr lang="de-DE" sz="1000" kern="0" dirty="0">
                <a:solidFill>
                  <a:srgbClr val="FFFFFF"/>
                </a:solidFill>
              </a:rPr>
              <a:t> Data </a:t>
            </a:r>
            <a:r>
              <a:rPr lang="de-DE" sz="1000" kern="0" dirty="0" err="1">
                <a:solidFill>
                  <a:srgbClr val="FFFFFF"/>
                </a:solidFill>
              </a:rPr>
              <a:t>Centre</a:t>
            </a:r>
            <a:r>
              <a:rPr lang="de-DE" sz="1000" kern="0" dirty="0">
                <a:solidFill>
                  <a:srgbClr val="FFFFFF"/>
                </a:solidFill>
              </a:rPr>
              <a:t> (CADC/NRC/CSA) via  </a:t>
            </a:r>
            <a:r>
              <a:rPr lang="de-DE" sz="1000" kern="0" dirty="0">
                <a:solidFill>
                  <a:srgbClr val="FFFFFF"/>
                </a:solidFill>
                <a:hlinkClick r:id="rId5"/>
              </a:rPr>
              <a:t>https://commons.wikimedia.org/wiki/File:Omega_Centauri_by_ESO.jpg</a:t>
            </a:r>
            <a:r>
              <a:rPr lang="de-DE" sz="1000" kern="0" dirty="0">
                <a:solidFill>
                  <a:srgbClr val="FFFFFF"/>
                </a:solidFill>
              </a:rPr>
              <a:t>  [CC BY-SA 3.0]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40C3A22-4F82-44F5-A1CF-72B6D158DAC3}"/>
              </a:ext>
            </a:extLst>
          </p:cNvPr>
          <p:cNvSpPr/>
          <p:nvPr/>
        </p:nvSpPr>
        <p:spPr>
          <a:xfrm>
            <a:off x="3950556" y="6098612"/>
            <a:ext cx="5289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srgbClr val="FFFFFF"/>
                </a:solidFill>
              </a:rPr>
              <a:t>Bild links: „M13s“ von </a:t>
            </a:r>
            <a:r>
              <a:rPr lang="en-US" sz="1000" kern="0" dirty="0">
                <a:solidFill>
                  <a:srgbClr val="FFFFFF"/>
                </a:solidFill>
              </a:rPr>
              <a:t>Adam Block/Mount Lemmon </a:t>
            </a:r>
            <a:r>
              <a:rPr lang="en-US" sz="1000" kern="0" dirty="0" err="1">
                <a:solidFill>
                  <a:srgbClr val="FFFFFF"/>
                </a:solidFill>
              </a:rPr>
              <a:t>SkyCenter</a:t>
            </a:r>
            <a:r>
              <a:rPr lang="en-US" sz="1000" kern="0" dirty="0">
                <a:solidFill>
                  <a:srgbClr val="FFFFFF"/>
                </a:solidFill>
              </a:rPr>
              <a:t>/University of Arizona </a:t>
            </a:r>
            <a:r>
              <a:rPr lang="de-DE" sz="1000" kern="0" dirty="0">
                <a:solidFill>
                  <a:srgbClr val="FFFFFF"/>
                </a:solidFill>
              </a:rPr>
              <a:t>via  </a:t>
            </a:r>
            <a:r>
              <a:rPr lang="de-DE" sz="1000" kern="0" dirty="0">
                <a:solidFill>
                  <a:srgbClr val="FFFFFF"/>
                </a:solidFill>
                <a:hlinkClick r:id="rId5"/>
              </a:rPr>
              <a:t>https://commons.wikimedia.org/wiki/File:Omega_Centauri_by_ESO.jpg</a:t>
            </a:r>
            <a:r>
              <a:rPr lang="de-DE" sz="1000" kern="0" dirty="0">
                <a:solidFill>
                  <a:srgbClr val="FFFFFF"/>
                </a:solidFill>
              </a:rPr>
              <a:t> [CC BY-SA 3.0 US]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597693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cap="small" dirty="0">
                <a:solidFill>
                  <a:schemeClr val="bg1"/>
                </a:solidFill>
              </a:rPr>
              <a:t>Spektralklasse - Temperatur</a:t>
            </a:r>
          </a:p>
          <a:p>
            <a:pPr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70C0"/>
                </a:solidFill>
              </a:rPr>
              <a:t>O9 	Alnilam		</a:t>
            </a:r>
            <a:r>
              <a:rPr lang="de-DE" sz="2000" baseline="-25000" dirty="0">
                <a:solidFill>
                  <a:srgbClr val="0070C0"/>
                </a:solidFill>
              </a:rPr>
              <a:t>		</a:t>
            </a:r>
            <a:r>
              <a:rPr lang="de-DE" sz="2000" dirty="0">
                <a:solidFill>
                  <a:srgbClr val="0070C0"/>
                </a:solidFill>
              </a:rPr>
              <a:t>25 000K</a:t>
            </a: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B0F0"/>
                </a:solidFill>
              </a:rPr>
              <a:t>B2 	Spica		</a:t>
            </a:r>
            <a:r>
              <a:rPr lang="de-DE" sz="2000" baseline="-25000" dirty="0">
                <a:solidFill>
                  <a:srgbClr val="00B0F0"/>
                </a:solidFill>
              </a:rPr>
              <a:t>		</a:t>
            </a:r>
            <a:r>
              <a:rPr lang="de-DE" sz="2000" dirty="0">
                <a:solidFill>
                  <a:srgbClr val="00B0F0"/>
                </a:solidFill>
              </a:rPr>
              <a:t>22 400K</a:t>
            </a:r>
            <a:endParaRPr lang="de-DE" sz="2000" baseline="-25000" dirty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00B0F0"/>
                </a:solidFill>
              </a:rPr>
              <a:t>B2 	Bellatrix		</a:t>
            </a:r>
            <a:r>
              <a:rPr lang="de-DE" sz="2000" baseline="-25000" dirty="0">
                <a:solidFill>
                  <a:srgbClr val="00B0F0"/>
                </a:solidFill>
              </a:rPr>
              <a:t>		</a:t>
            </a:r>
            <a:r>
              <a:rPr lang="de-DE" sz="2000" dirty="0">
                <a:solidFill>
                  <a:srgbClr val="00B0F0"/>
                </a:solidFill>
              </a:rPr>
              <a:t>19 000K</a:t>
            </a: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chemeClr val="bg1"/>
                </a:solidFill>
              </a:rPr>
              <a:t>A1 	Sirius		</a:t>
            </a:r>
            <a:r>
              <a:rPr lang="de-DE" sz="2000" baseline="-25000" dirty="0">
                <a:solidFill>
                  <a:schemeClr val="bg1"/>
                </a:solidFill>
              </a:rPr>
              <a:t>		</a:t>
            </a:r>
            <a:r>
              <a:rPr lang="de-DE" sz="2000" dirty="0">
                <a:solidFill>
                  <a:schemeClr val="bg1"/>
                </a:solidFill>
              </a:rPr>
              <a:t>9940K</a:t>
            </a: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chemeClr val="bg1"/>
                </a:solidFill>
              </a:rPr>
              <a:t>A7 	Atair		</a:t>
            </a:r>
            <a:r>
              <a:rPr lang="de-DE" sz="2000" baseline="-25000" dirty="0">
                <a:solidFill>
                  <a:schemeClr val="bg1"/>
                </a:solidFill>
              </a:rPr>
              <a:t>		 </a:t>
            </a:r>
            <a:r>
              <a:rPr lang="de-DE" sz="2000" dirty="0">
                <a:solidFill>
                  <a:schemeClr val="bg1"/>
                </a:solidFill>
              </a:rPr>
              <a:t>7800K</a:t>
            </a:r>
            <a:endParaRPr lang="de-DE" sz="2000" baseline="-25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B1"/>
                </a:solidFill>
              </a:rPr>
              <a:t>F5 	Procyon		</a:t>
            </a:r>
            <a:r>
              <a:rPr lang="de-DE" sz="2000" baseline="-25000" dirty="0">
                <a:solidFill>
                  <a:srgbClr val="FFFFB1"/>
                </a:solidFill>
              </a:rPr>
              <a:t>		</a:t>
            </a:r>
            <a:r>
              <a:rPr lang="de-DE" sz="2000" dirty="0">
                <a:solidFill>
                  <a:srgbClr val="FFFFB1"/>
                </a:solidFill>
              </a:rPr>
              <a:t>6650K</a:t>
            </a: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23"/>
                </a:solidFill>
              </a:rPr>
              <a:t>G2 	</a:t>
            </a:r>
            <a:r>
              <a:rPr lang="el-GR" sz="2000" dirty="0">
                <a:solidFill>
                  <a:srgbClr val="FFFF23"/>
                </a:solidFill>
              </a:rPr>
              <a:t>α</a:t>
            </a:r>
            <a:r>
              <a:rPr lang="de-DE" sz="2000" dirty="0">
                <a:solidFill>
                  <a:srgbClr val="FFFF23"/>
                </a:solidFill>
              </a:rPr>
              <a:t> Centauri 		</a:t>
            </a:r>
            <a:r>
              <a:rPr lang="de-DE" sz="2000" baseline="-25000" dirty="0">
                <a:solidFill>
                  <a:srgbClr val="FFFF23"/>
                </a:solidFill>
              </a:rPr>
              <a:t>		</a:t>
            </a:r>
            <a:r>
              <a:rPr lang="de-DE" sz="2000" dirty="0">
                <a:solidFill>
                  <a:srgbClr val="FFFF23"/>
                </a:solidFill>
              </a:rPr>
              <a:t>5810K</a:t>
            </a: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FF23"/>
                </a:solidFill>
              </a:rPr>
              <a:t>G2 	Sonne				5778K</a:t>
            </a: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C000"/>
                </a:solidFill>
              </a:rPr>
              <a:t>K2 	</a:t>
            </a:r>
            <a:r>
              <a:rPr lang="de-DE" sz="2000" dirty="0" err="1">
                <a:solidFill>
                  <a:srgbClr val="FFC000"/>
                </a:solidFill>
              </a:rPr>
              <a:t>Eridani</a:t>
            </a:r>
            <a:r>
              <a:rPr lang="de-DE" sz="2000" dirty="0">
                <a:solidFill>
                  <a:srgbClr val="FFC000"/>
                </a:solidFill>
              </a:rPr>
              <a:t> 		</a:t>
            </a:r>
            <a:r>
              <a:rPr lang="de-DE" sz="2000" baseline="-25000" dirty="0">
                <a:solidFill>
                  <a:srgbClr val="FFC000"/>
                </a:solidFill>
              </a:rPr>
              <a:t>		</a:t>
            </a:r>
            <a:r>
              <a:rPr lang="de-DE" sz="2000" dirty="0">
                <a:solidFill>
                  <a:srgbClr val="FFC000"/>
                </a:solidFill>
              </a:rPr>
              <a:t>5100K</a:t>
            </a:r>
          </a:p>
          <a:p>
            <a:pPr>
              <a:spcAft>
                <a:spcPts val="1200"/>
              </a:spcAft>
              <a:tabLst>
                <a:tab pos="811213" algn="l"/>
                <a:tab pos="3233738" algn="r"/>
                <a:tab pos="4930775" algn="r"/>
                <a:tab pos="6542088" algn="r"/>
                <a:tab pos="8162925" algn="r"/>
              </a:tabLst>
            </a:pPr>
            <a:r>
              <a:rPr lang="de-DE" sz="2000" dirty="0">
                <a:solidFill>
                  <a:srgbClr val="FF0000"/>
                </a:solidFill>
              </a:rPr>
              <a:t>M6 	</a:t>
            </a:r>
            <a:r>
              <a:rPr lang="de-DE" sz="2000" dirty="0" err="1">
                <a:solidFill>
                  <a:srgbClr val="FF0000"/>
                </a:solidFill>
              </a:rPr>
              <a:t>Proxima</a:t>
            </a:r>
            <a:r>
              <a:rPr lang="de-DE" sz="2000" dirty="0">
                <a:solidFill>
                  <a:srgbClr val="FF0000"/>
                </a:solidFill>
              </a:rPr>
              <a:t> Centauri		</a:t>
            </a:r>
            <a:r>
              <a:rPr lang="de-DE" sz="2000" baseline="-25000" dirty="0">
                <a:solidFill>
                  <a:srgbClr val="FF0000"/>
                </a:solidFill>
              </a:rPr>
              <a:t>		</a:t>
            </a:r>
            <a:r>
              <a:rPr lang="de-DE" sz="2000" dirty="0">
                <a:solidFill>
                  <a:srgbClr val="FF0000"/>
                </a:solidFill>
              </a:rPr>
              <a:t>3040K</a:t>
            </a:r>
          </a:p>
          <a:p>
            <a:pPr>
              <a:buNone/>
            </a:pPr>
            <a:endParaRPr lang="de-DE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endParaRPr lang="de-DE" dirty="0">
              <a:solidFill>
                <a:srgbClr val="FFFF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476590"/>
            <a:ext cx="1368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908650"/>
            <a:ext cx="0" cy="5040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23488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30689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45091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2292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39440" y="3645030"/>
            <a:ext cx="360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51400" y="4365130"/>
            <a:ext cx="648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0,1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179390" y="50852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0,01</a:t>
            </a: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79390" y="29249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0" y="764630"/>
            <a:ext cx="934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10 000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0" y="1484730"/>
            <a:ext cx="862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1000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23410" y="2204830"/>
            <a:ext cx="57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100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9086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B1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38" name="Rechteck 37"/>
          <p:cNvSpPr/>
          <p:nvPr/>
        </p:nvSpPr>
        <p:spPr>
          <a:xfrm>
            <a:off x="1475570" y="47659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 = 1</a:t>
            </a:r>
          </a:p>
        </p:txBody>
      </p:sp>
      <p:sp>
        <p:nvSpPr>
          <p:cNvPr id="39" name="Rechteck 38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5" grpId="0" animBg="1"/>
      <p:bldP spid="81926" grpId="0" animBg="1"/>
      <p:bldP spid="81927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908650"/>
            <a:ext cx="0" cy="5040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23488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30689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45091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2292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39440" y="3645030"/>
            <a:ext cx="360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51400" y="4365130"/>
            <a:ext cx="648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0,1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179390" y="50852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0,01</a:t>
            </a: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79390" y="29249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0" y="764630"/>
            <a:ext cx="934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10 000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0" y="1484730"/>
            <a:ext cx="862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1000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23410" y="2204830"/>
            <a:ext cx="57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100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9086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B1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23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1043510" y="1844780"/>
            <a:ext cx="4779390" cy="3148552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Ellipse 41"/>
          <p:cNvSpPr/>
          <p:nvPr/>
        </p:nvSpPr>
        <p:spPr bwMode="auto">
          <a:xfrm>
            <a:off x="3923910" y="3717040"/>
            <a:ext cx="124216" cy="126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971500" y="3068950"/>
            <a:ext cx="3656029" cy="2411690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959257" y="966322"/>
            <a:ext cx="394042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Sterne mit gleicher Oberfläche, aber unterschiedlichen Temperaturen liegen auf einer Geraden mit der Steigung 4:</a:t>
            </a:r>
          </a:p>
          <a:p>
            <a:pPr algn="l">
              <a:spcBef>
                <a:spcPct val="50000"/>
              </a:spcBef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5292100" y="2060810"/>
            <a:ext cx="2520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kern="0" dirty="0">
                <a:solidFill>
                  <a:srgbClr val="FFCC00"/>
                </a:solidFill>
                <a:latin typeface="Arial"/>
              </a:rPr>
              <a:t>    L =  A ∙ </a:t>
            </a:r>
            <a:r>
              <a:rPr lang="el-GR" kern="0" dirty="0">
                <a:solidFill>
                  <a:srgbClr val="FFCC00"/>
                </a:solidFill>
                <a:latin typeface="Arial"/>
              </a:rPr>
              <a:t>σ</a:t>
            </a:r>
            <a:r>
              <a:rPr lang="de-DE" kern="0" dirty="0">
                <a:solidFill>
                  <a:srgbClr val="FFCC00"/>
                </a:solidFill>
                <a:latin typeface="Arial"/>
              </a:rPr>
              <a:t> ∙ T</a:t>
            </a:r>
            <a:r>
              <a:rPr lang="de-DE" kern="0" baseline="30000" dirty="0">
                <a:solidFill>
                  <a:srgbClr val="FFCC00"/>
                </a:solidFill>
                <a:latin typeface="Arial"/>
              </a:rPr>
              <a:t>4 </a:t>
            </a:r>
          </a:p>
          <a:p>
            <a:pPr algn="l"/>
            <a:r>
              <a:rPr lang="de-DE" kern="0" dirty="0">
                <a:solidFill>
                  <a:srgbClr val="FFCC00"/>
                </a:solidFill>
                <a:latin typeface="Arial"/>
              </a:rPr>
              <a:t>lg L</a:t>
            </a:r>
            <a:r>
              <a:rPr lang="de-DE" dirty="0">
                <a:solidFill>
                  <a:srgbClr val="FFCC00"/>
                </a:solidFill>
              </a:rPr>
              <a:t> ~ 4 lg T</a:t>
            </a:r>
            <a:r>
              <a:rPr lang="de-DE" kern="0" dirty="0">
                <a:solidFill>
                  <a:srgbClr val="FFCC00"/>
                </a:solidFill>
                <a:latin typeface="Arial"/>
              </a:rPr>
              <a:t> </a:t>
            </a:r>
            <a:endParaRPr lang="de-DE" dirty="0">
              <a:solidFill>
                <a:srgbClr val="FFCC00"/>
              </a:solidFill>
            </a:endParaRPr>
          </a:p>
        </p:txBody>
      </p:sp>
      <p:cxnSp>
        <p:nvCxnSpPr>
          <p:cNvPr id="53" name="Gerade Verbindung 52"/>
          <p:cNvCxnSpPr/>
          <p:nvPr/>
        </p:nvCxnSpPr>
        <p:spPr bwMode="auto">
          <a:xfrm>
            <a:off x="1043510" y="4437140"/>
            <a:ext cx="1712537" cy="1128073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259540" y="2132820"/>
            <a:ext cx="1001003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R = </a:t>
            </a:r>
            <a:r>
              <a:rPr lang="de-DE" sz="1600" dirty="0" err="1">
                <a:solidFill>
                  <a:srgbClr val="FFFFFF"/>
                </a:solidFill>
              </a:rPr>
              <a:t>R</a:t>
            </a:r>
            <a:r>
              <a:rPr lang="de-DE" sz="1600" baseline="-25000" dirty="0" err="1">
                <a:solidFill>
                  <a:srgbClr val="FFFFFF"/>
                </a:solidFill>
              </a:rPr>
              <a:t>ʘ</a:t>
            </a:r>
            <a:endParaRPr lang="de-DE" sz="1600" baseline="-25000" dirty="0">
              <a:solidFill>
                <a:srgbClr val="FFFFFF"/>
              </a:solidFill>
            </a:endParaRPr>
          </a:p>
        </p:txBody>
      </p:sp>
      <p:cxnSp>
        <p:nvCxnSpPr>
          <p:cNvPr id="57" name="Gerade Verbindung 56"/>
          <p:cNvCxnSpPr/>
          <p:nvPr/>
        </p:nvCxnSpPr>
        <p:spPr bwMode="auto">
          <a:xfrm>
            <a:off x="1547580" y="908650"/>
            <a:ext cx="4347330" cy="2860512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259540" y="908650"/>
            <a:ext cx="1253956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R = 10 </a:t>
            </a:r>
            <a:r>
              <a:rPr lang="de-DE" sz="1600" dirty="0" err="1">
                <a:solidFill>
                  <a:srgbClr val="FFFFFF"/>
                </a:solidFill>
              </a:rPr>
              <a:t>R</a:t>
            </a:r>
            <a:r>
              <a:rPr lang="de-DE" sz="1600" baseline="-25000" dirty="0" err="1">
                <a:solidFill>
                  <a:srgbClr val="FFFFFF"/>
                </a:solidFill>
              </a:rPr>
              <a:t>ʘ</a:t>
            </a:r>
            <a:endParaRPr lang="de-DE" sz="1600" baseline="-25000" dirty="0">
              <a:solidFill>
                <a:srgbClr val="FFFFFF"/>
              </a:solidFill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259540" y="3501010"/>
            <a:ext cx="1253956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R = 0,1 </a:t>
            </a:r>
            <a:r>
              <a:rPr lang="de-DE" sz="1600" dirty="0" err="1">
                <a:solidFill>
                  <a:srgbClr val="FFFFFF"/>
                </a:solidFill>
              </a:rPr>
              <a:t>R</a:t>
            </a:r>
            <a:r>
              <a:rPr lang="de-DE" sz="1600" baseline="-25000" dirty="0" err="1">
                <a:solidFill>
                  <a:srgbClr val="FFFFFF"/>
                </a:solidFill>
              </a:rPr>
              <a:t>ʘ</a:t>
            </a:r>
            <a:endParaRPr lang="de-DE" sz="1600" baseline="-25000" dirty="0">
              <a:solidFill>
                <a:srgbClr val="FFFFFF"/>
              </a:solidFill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1259540" y="4797190"/>
            <a:ext cx="1440200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>
                <a:solidFill>
                  <a:srgbClr val="FFFFFF"/>
                </a:solidFill>
              </a:rPr>
              <a:t>R </a:t>
            </a:r>
            <a:r>
              <a:rPr lang="de-DE" sz="1600">
                <a:solidFill>
                  <a:srgbClr val="FFFFFF"/>
                </a:solidFill>
              </a:rPr>
              <a:t>= 0,01 </a:t>
            </a:r>
            <a:r>
              <a:rPr lang="de-DE" sz="1600" dirty="0" err="1">
                <a:solidFill>
                  <a:srgbClr val="FFFFFF"/>
                </a:solidFill>
              </a:rPr>
              <a:t>R</a:t>
            </a:r>
            <a:r>
              <a:rPr lang="de-DE" sz="1600" baseline="-25000" dirty="0" err="1">
                <a:solidFill>
                  <a:srgbClr val="FFFFFF"/>
                </a:solidFill>
              </a:rPr>
              <a:t>ʘ</a:t>
            </a:r>
            <a:endParaRPr lang="de-DE" sz="1600" baseline="-25000" dirty="0">
              <a:solidFill>
                <a:srgbClr val="FFFFFF"/>
              </a:solidFill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79390" y="476590"/>
            <a:ext cx="1368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</a:t>
            </a:r>
          </a:p>
        </p:txBody>
      </p:sp>
      <p:sp>
        <p:nvSpPr>
          <p:cNvPr id="67" name="Rechteck 66"/>
          <p:cNvSpPr/>
          <p:nvPr/>
        </p:nvSpPr>
        <p:spPr>
          <a:xfrm>
            <a:off x="1475570" y="47659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 = 1</a:t>
            </a:r>
          </a:p>
        </p:txBody>
      </p:sp>
      <p:sp>
        <p:nvSpPr>
          <p:cNvPr id="55" name="Rechteck 54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/>
      <p:bldP spid="47" grpId="0"/>
      <p:bldP spid="56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410" y="548600"/>
            <a:ext cx="8435975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400" b="1" dirty="0">
                <a:solidFill>
                  <a:schemeClr val="bg1"/>
                </a:solidFill>
              </a:rPr>
              <a:t>HRD</a:t>
            </a:r>
          </a:p>
          <a:p>
            <a:pPr>
              <a:buNone/>
            </a:pPr>
            <a:endParaRPr lang="de-DE" sz="8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Leuchtkraft eines Sterns lässt sich auch als absolute Helligkeit M angeben. </a:t>
            </a:r>
          </a:p>
          <a:p>
            <a:pPr>
              <a:buNone/>
            </a:pPr>
            <a:r>
              <a:rPr lang="de-DE" sz="2400" dirty="0">
                <a:solidFill>
                  <a:schemeClr val="bg1"/>
                </a:solidFill>
              </a:rPr>
              <a:t>	(Stern in einer Entfernung von 10 Parsec</a:t>
            </a:r>
          </a:p>
          <a:p>
            <a:pPr>
              <a:buNone/>
            </a:pPr>
            <a:r>
              <a:rPr lang="de-DE" sz="2400" dirty="0">
                <a:solidFill>
                  <a:schemeClr val="bg1"/>
                </a:solidFill>
              </a:rPr>
              <a:t>	(= 32,6 Lichtjahre).</a:t>
            </a:r>
          </a:p>
          <a:p>
            <a:pPr>
              <a:buNone/>
            </a:pPr>
            <a:r>
              <a:rPr lang="de-DE" dirty="0">
                <a:solidFill>
                  <a:schemeClr val="bg1"/>
                </a:solidFill>
              </a:rPr>
              <a:t>	</a:t>
            </a:r>
            <a:endParaRPr lang="de-DE" dirty="0">
              <a:solidFill>
                <a:srgbClr val="FFFF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90" y="476590"/>
            <a:ext cx="1368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Leuchtkraft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971500" y="908650"/>
            <a:ext cx="0" cy="5040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971499" y="5949350"/>
            <a:ext cx="64808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55720" y="6165380"/>
            <a:ext cx="351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Spektralklasse (Temperatur)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99490" y="23488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99490" y="30689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899490" y="37890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899490" y="45091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899490" y="52292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6916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24117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1318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8519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60122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2921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6732300" y="5949350"/>
            <a:ext cx="0" cy="7201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39440" y="3645030"/>
            <a:ext cx="360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51400" y="4365130"/>
            <a:ext cx="648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0,1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179390" y="50852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0,01</a:t>
            </a: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79390" y="2924930"/>
            <a:ext cx="72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0" y="764630"/>
            <a:ext cx="934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10 000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0" y="1484730"/>
            <a:ext cx="862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1000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23410" y="2204830"/>
            <a:ext cx="57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100</a:t>
            </a:r>
          </a:p>
        </p:txBody>
      </p:sp>
      <p:cxnSp>
        <p:nvCxnSpPr>
          <p:cNvPr id="80" name="Gerade Verbindung 79"/>
          <p:cNvCxnSpPr/>
          <p:nvPr/>
        </p:nvCxnSpPr>
        <p:spPr bwMode="auto">
          <a:xfrm>
            <a:off x="899490" y="16287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>
            <a:off x="899490" y="908650"/>
            <a:ext cx="72010" cy="0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9076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75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7880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26277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5081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3478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B1"/>
                </a:solidFill>
              </a:rPr>
              <a:t>F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0679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9483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993300"/>
                </a:solidFill>
              </a:rPr>
              <a:t>T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228230" y="5949350"/>
            <a:ext cx="36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38" name="Rechteck 37"/>
          <p:cNvSpPr/>
          <p:nvPr/>
        </p:nvSpPr>
        <p:spPr>
          <a:xfrm>
            <a:off x="1475570" y="47659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Sonne = 1</a:t>
            </a:r>
          </a:p>
        </p:txBody>
      </p:sp>
      <p:sp>
        <p:nvSpPr>
          <p:cNvPr id="40" name="Rechteck 39"/>
          <p:cNvSpPr/>
          <p:nvPr/>
        </p:nvSpPr>
        <p:spPr>
          <a:xfrm>
            <a:off x="7470648" y="6266204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38" grpId="0"/>
    </p:bldLst>
  </p:timing>
</p:sld>
</file>

<file path=ppt/theme/theme1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2674</Words>
  <Application>Microsoft Office PowerPoint</Application>
  <PresentationFormat>Bildschirmpräsentation (4:3)</PresentationFormat>
  <Paragraphs>776</Paragraphs>
  <Slides>41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Microsoft YaHei</vt:lpstr>
      <vt:lpstr>MS Gothic</vt:lpstr>
      <vt:lpstr>Arial</vt:lpstr>
      <vt:lpstr>Calibri</vt:lpstr>
      <vt:lpstr>StarSymbol</vt:lpstr>
      <vt:lpstr>Tahoma</vt:lpstr>
      <vt:lpstr>9_Standarddesign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Sven Hanssen</dc:creator>
  <cp:lastModifiedBy>zwakh</cp:lastModifiedBy>
  <cp:revision>708</cp:revision>
  <dcterms:created xsi:type="dcterms:W3CDTF">2008-04-07T08:58:10Z</dcterms:created>
  <dcterms:modified xsi:type="dcterms:W3CDTF">2021-10-01T14:12:34Z</dcterms:modified>
</cp:coreProperties>
</file>