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8.jpeg" ContentType="image/jpe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7.wmf" ContentType="image/x-wmf"/>
  <Override PartName="/ppt/media/image15.wmf" ContentType="image/x-wmf"/>
  <Override PartName="/ppt/media/image16.wmf" ContentType="image/x-wmf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8ABD905-9146-4E55-9290-DB3905AD2259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870120" y="1257480"/>
            <a:ext cx="6032160" cy="3393720"/>
          </a:xfrm>
          <a:prstGeom prst="rect">
            <a:avLst/>
          </a:prstGeom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6120" cy="396036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latin typeface="Arial"/>
                <a:ea typeface="ヒラギノ角ゴ Pro W3"/>
              </a:rPr>
              <a:t>- die ZPG 9/10 wollte das Rad nicht wieder neu erfinden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de-DE" sz="2000" spc="-1" strike="noStrike">
                <a:latin typeface="Arial"/>
                <a:ea typeface="ヒラギノ角ゴ Pro W3"/>
              </a:rPr>
              <a:t>- Ziel: Verstetigung bereits eingeführter und bewährter Ideen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65" name="TextShape 3"/>
          <p:cNvSpPr txBox="1"/>
          <p:nvPr/>
        </p:nvSpPr>
        <p:spPr>
          <a:xfrm>
            <a:off x="4402080" y="9553680"/>
            <a:ext cx="3368160" cy="504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CB8F9F3-89E4-411B-A001-6B3D1044C9EA}" type="slidenum">
              <a:rPr b="0" lang="de-DE" sz="1200" spc="-1" strike="noStrike">
                <a:solidFill>
                  <a:srgbClr val="000000"/>
                </a:solidFill>
                <a:latin typeface="Arial"/>
                <a:ea typeface="MS PGothic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</a:t>
            </a: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Titeltextes </a:t>
            </a: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durch </a:t>
            </a: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Klicken </a:t>
            </a: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512360" y="504000"/>
            <a:ext cx="7127280" cy="62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de-DE" sz="4400" spc="-1" strike="noStrike">
                <a:solidFill>
                  <a:srgbClr val="2b511a"/>
                </a:solidFill>
                <a:latin typeface="Arial"/>
                <a:ea typeface="DejaVu Sans"/>
              </a:rPr>
              <a:t>Stoffwechselprozesse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512000" y="1833480"/>
            <a:ext cx="7343640" cy="29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IBK BP 2016 (Biologie LF):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(1) die Stoffwechselprozesse Fotosynthese und Zellatmung als Reaktionsgleichungen mit Summenformeln beschreiben.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(2) die Teilprozesse der Fotosynthese und der Zellatmung den Reaktionsräumen zuordnen und im Hinblick auf die Energieumwandlung beschreiben.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Noto Sans CJK SC"/>
              </a:rPr>
              <a:t>(3) die energetischen Kopplung erläutern (ATP als Energieüberträger).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22" name="Grafik 83" descr=""/>
          <p:cNvPicPr/>
          <p:nvPr/>
        </p:nvPicPr>
        <p:blipFill>
          <a:blip r:embed="rId1"/>
          <a:stretch/>
        </p:blipFill>
        <p:spPr>
          <a:xfrm>
            <a:off x="7101000" y="288000"/>
            <a:ext cx="1754640" cy="1017720"/>
          </a:xfrm>
          <a:prstGeom prst="rect">
            <a:avLst/>
          </a:prstGeom>
          <a:ln>
            <a:noFill/>
          </a:ln>
        </p:spPr>
      </p:pic>
      <p:grpSp>
        <p:nvGrpSpPr>
          <p:cNvPr id="123" name="Group 3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124" name="CustomShape 4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FE42ABF4-A4F2-42CE-9217-221529BBE52B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125" name="Line 5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203760" y="188640"/>
            <a:ext cx="9337680" cy="47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Stunde 5/6: 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Teilreaktionen der Fotosynthese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1197000" y="2373480"/>
            <a:ext cx="1119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558ed5"/>
                </a:solidFill>
                <a:latin typeface="Arial"/>
                <a:ea typeface="DejaVu Sans"/>
              </a:rPr>
              <a:t>Fachtext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2324160" y="2558160"/>
            <a:ext cx="1099440" cy="1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4"/>
          <p:cNvSpPr/>
          <p:nvPr/>
        </p:nvSpPr>
        <p:spPr>
          <a:xfrm>
            <a:off x="3467880" y="2386080"/>
            <a:ext cx="2762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558ed5"/>
                </a:solidFill>
                <a:latin typeface="Arial"/>
                <a:ea typeface="DejaVu Sans"/>
              </a:rPr>
              <a:t>Abbildung/Fließschema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13" name="CustomShape 5"/>
          <p:cNvSpPr/>
          <p:nvPr/>
        </p:nvSpPr>
        <p:spPr>
          <a:xfrm>
            <a:off x="1205280" y="1973520"/>
            <a:ext cx="35751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558ed5"/>
                </a:solidFill>
                <a:latin typeface="Arial"/>
                <a:ea typeface="DejaVu Sans"/>
              </a:rPr>
              <a:t>Kommunikationskompetenz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14" name="CustomShape 6"/>
          <p:cNvSpPr/>
          <p:nvPr/>
        </p:nvSpPr>
        <p:spPr>
          <a:xfrm>
            <a:off x="1212840" y="873000"/>
            <a:ext cx="5650560" cy="102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Inhaltliche Vertiefung, </a:t>
            </a:r>
            <a:r>
              <a:rPr b="1" lang="de-DE" sz="2000" spc="-1" strike="noStrike">
                <a:solidFill>
                  <a:srgbClr val="558ed5"/>
                </a:solidFill>
                <a:latin typeface="Arial"/>
                <a:ea typeface="DejaVu Sans"/>
              </a:rPr>
              <a:t>Experimentierkompetenz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Historische Experimente zur Erforschung 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der Fotosynthese nachvollziehen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15" name="CustomShape 7"/>
          <p:cNvSpPr/>
          <p:nvPr/>
        </p:nvSpPr>
        <p:spPr>
          <a:xfrm>
            <a:off x="1276920" y="2940120"/>
            <a:ext cx="5303520" cy="134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de-DE" sz="2000" spc="-1" strike="noStrike">
                <a:solidFill>
                  <a:srgbClr val="558ed5"/>
                </a:solidFill>
                <a:latin typeface="Arial"/>
                <a:ea typeface="DejaVu Sans"/>
              </a:rPr>
              <a:t>Bewertungskompetenz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de-DE" sz="1800" spc="-1" strike="noStrike">
                <a:solidFill>
                  <a:srgbClr val="558ed5"/>
                </a:solidFill>
                <a:latin typeface="Arial"/>
                <a:ea typeface="DejaVu Sans"/>
              </a:rPr>
              <a:t>Bezüge zu anderen Unterrichtsfächern herstellen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Chemische Hintergrundinfo: Rolle von ATP und NADPH</a:t>
            </a:r>
            <a:r>
              <a:rPr b="0" lang="de-DE" sz="16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br/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Reduktion im </a:t>
            </a:r>
            <a:r>
              <a:rPr b="0" lang="de-DE" sz="1600" spc="-1" strike="noStrike" cap="small">
                <a:solidFill>
                  <a:srgbClr val="000000"/>
                </a:solidFill>
                <a:latin typeface="Arial"/>
                <a:ea typeface="DejaVu Sans"/>
              </a:rPr>
              <a:t>Calvin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DejaVu Sans"/>
              </a:rPr>
              <a:t>-Zyklus</a:t>
            </a:r>
            <a:endParaRPr b="0" lang="de-DE" sz="1600" spc="-1" strike="noStrike">
              <a:latin typeface="Arial"/>
            </a:endParaRPr>
          </a:p>
        </p:txBody>
      </p:sp>
      <p:pic>
        <p:nvPicPr>
          <p:cNvPr id="216" name="Grafik 11" descr=""/>
          <p:cNvPicPr/>
          <p:nvPr/>
        </p:nvPicPr>
        <p:blipFill>
          <a:blip r:embed="rId1"/>
          <a:srcRect l="0" t="0" r="1553" b="0"/>
          <a:stretch/>
        </p:blipFill>
        <p:spPr>
          <a:xfrm>
            <a:off x="6698880" y="3230280"/>
            <a:ext cx="3108600" cy="841680"/>
          </a:xfrm>
          <a:prstGeom prst="rect">
            <a:avLst/>
          </a:prstGeom>
          <a:ln>
            <a:noFill/>
          </a:ln>
        </p:spPr>
      </p:pic>
      <p:pic>
        <p:nvPicPr>
          <p:cNvPr id="217" name="Grafik 12" descr=""/>
          <p:cNvPicPr/>
          <p:nvPr/>
        </p:nvPicPr>
        <p:blipFill>
          <a:blip r:embed="rId2"/>
          <a:stretch/>
        </p:blipFill>
        <p:spPr>
          <a:xfrm>
            <a:off x="7756560" y="580320"/>
            <a:ext cx="2050920" cy="2258280"/>
          </a:xfrm>
          <a:prstGeom prst="rect">
            <a:avLst/>
          </a:prstGeom>
          <a:ln>
            <a:noFill/>
          </a:ln>
        </p:spPr>
      </p:pic>
      <p:sp>
        <p:nvSpPr>
          <p:cNvPr id="218" name="CustomShape 8"/>
          <p:cNvSpPr/>
          <p:nvPr/>
        </p:nvSpPr>
        <p:spPr>
          <a:xfrm>
            <a:off x="8264880" y="2835360"/>
            <a:ext cx="154800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i="1" lang="de-DE" sz="9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0" lang="de-DE" sz="900" spc="-1" strike="noStrike">
                <a:solidFill>
                  <a:srgbClr val="000000"/>
                </a:solidFill>
                <a:latin typeface="Arial"/>
                <a:ea typeface="DejaVu Sans"/>
              </a:rPr>
              <a:t>© C</a:t>
            </a:r>
            <a:r>
              <a:rPr b="0" i="1" lang="de-DE" sz="900" spc="-1" strike="noStrike">
                <a:solidFill>
                  <a:srgbClr val="000000"/>
                </a:solidFill>
                <a:latin typeface="Arial"/>
                <a:ea typeface="DejaVu Sans"/>
              </a:rPr>
              <a:t>ornelsen/Tom Menzel)</a:t>
            </a:r>
            <a:endParaRPr b="0" lang="de-DE" sz="900" spc="-1" strike="noStrike">
              <a:latin typeface="Arial"/>
            </a:endParaRPr>
          </a:p>
        </p:txBody>
      </p:sp>
      <p:grpSp>
        <p:nvGrpSpPr>
          <p:cNvPr id="219" name="Group 9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220" name="CustomShape 10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DF93C724-ED2E-4081-A5B3-EEEDC1FAB300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221" name="Line 11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2" name="CustomShape 12"/>
          <p:cNvSpPr/>
          <p:nvPr/>
        </p:nvSpPr>
        <p:spPr>
          <a:xfrm>
            <a:off x="7588080" y="4078440"/>
            <a:ext cx="228420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de-DE" sz="900" spc="-1" strike="noStrike">
                <a:solidFill>
                  <a:srgbClr val="000000"/>
                </a:solidFill>
                <a:latin typeface="Arial"/>
                <a:ea typeface="DejaVu Sans"/>
              </a:rPr>
              <a:t>(Abbildung: Jochen Müller, ZPG Biologie)</a:t>
            </a:r>
            <a:endParaRPr b="0" lang="de-DE" sz="9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9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Stunde 7/8: 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Energiespeicherung – Bsp. Kartoffelknolle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4" name="Group 2"/>
          <p:cNvGrpSpPr/>
          <p:nvPr/>
        </p:nvGrpSpPr>
        <p:grpSpPr>
          <a:xfrm>
            <a:off x="585000" y="1397880"/>
            <a:ext cx="3564000" cy="3471120"/>
            <a:chOff x="585000" y="1397880"/>
            <a:chExt cx="3564000" cy="3471120"/>
          </a:xfrm>
        </p:grpSpPr>
        <p:pic>
          <p:nvPicPr>
            <p:cNvPr id="225" name="Grafik 6" descr=""/>
            <p:cNvPicPr/>
            <p:nvPr/>
          </p:nvPicPr>
          <p:blipFill>
            <a:blip r:embed="rId1"/>
            <a:srcRect l="0" t="1567" r="46750" b="0"/>
            <a:stretch/>
          </p:blipFill>
          <p:spPr>
            <a:xfrm>
              <a:off x="585000" y="1397880"/>
              <a:ext cx="3564000" cy="347112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26" name="Grafik 7" descr=""/>
            <p:cNvPicPr/>
            <p:nvPr/>
          </p:nvPicPr>
          <p:blipFill>
            <a:blip r:embed="rId2"/>
            <a:srcRect l="3971" t="32178" r="32697" b="7578"/>
            <a:stretch/>
          </p:blipFill>
          <p:spPr>
            <a:xfrm>
              <a:off x="761040" y="2015640"/>
              <a:ext cx="3128400" cy="285336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227" name="CustomShape 3"/>
          <p:cNvSpPr/>
          <p:nvPr/>
        </p:nvSpPr>
        <p:spPr>
          <a:xfrm>
            <a:off x="693000" y="4869360"/>
            <a:ext cx="3196440" cy="49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330" spc="-1" strike="noStrike">
                <a:solidFill>
                  <a:srgbClr val="000000"/>
                </a:solidFill>
                <a:latin typeface="Arial"/>
                <a:ea typeface="Calibri"/>
              </a:rPr>
              <a:t>Versuch zur Stärke-Synthese</a:t>
            </a:r>
            <a:endParaRPr b="0" lang="de-DE" sz="133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870" spc="-1" strike="noStrike">
                <a:solidFill>
                  <a:srgbClr val="404040"/>
                </a:solidFill>
                <a:latin typeface="Arial"/>
                <a:ea typeface="Calibri"/>
              </a:rPr>
              <a:t>Abbildung erstellt von Thomas Armbruster (ZPG Biologie)</a:t>
            </a:r>
            <a:r>
              <a:rPr b="0" lang="de-DE" sz="133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de-DE" sz="1330" spc="-1" strike="noStrike"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4410360" y="1397880"/>
            <a:ext cx="497700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Kommunikationskompetenz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Fachtextanalyse und Erstellung Grafik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Experimentierkompetenz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Versuch zur Stärkesynthese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Differenzierung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gestufte Hilfen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Formatives Assessment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Anwendungsaufgaben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Osmose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18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energetische Kopplung</a:t>
            </a:r>
            <a:endParaRPr b="0" lang="de-DE" sz="1800" spc="-1" strike="noStrike">
              <a:latin typeface="Arial"/>
            </a:endParaRPr>
          </a:p>
        </p:txBody>
      </p:sp>
      <p:grpSp>
        <p:nvGrpSpPr>
          <p:cNvPr id="229" name="Group 5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230" name="CustomShape 6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26F7B933-DACE-4BC9-92CF-9184496F3095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231" name="Line 7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031400" y="661680"/>
            <a:ext cx="7822800" cy="3843000"/>
          </a:xfrm>
          <a:custGeom>
            <a:avLst/>
            <a:gdLst/>
            <a:ahLst/>
            <a:rect l="l" t="t" r="r" b="b"/>
            <a:pathLst>
              <a:path w="9461500" h="4648216">
                <a:moveTo>
                  <a:pt x="635000" y="12716"/>
                </a:moveTo>
                <a:cubicBezTo>
                  <a:pt x="624417" y="8483"/>
                  <a:pt x="614602" y="1048"/>
                  <a:pt x="603250" y="16"/>
                </a:cubicBezTo>
                <a:cubicBezTo>
                  <a:pt x="598130" y="-449"/>
                  <a:pt x="549451" y="8836"/>
                  <a:pt x="539750" y="12716"/>
                </a:cubicBezTo>
                <a:cubicBezTo>
                  <a:pt x="526567" y="17989"/>
                  <a:pt x="514833" y="26493"/>
                  <a:pt x="501650" y="31766"/>
                </a:cubicBezTo>
                <a:cubicBezTo>
                  <a:pt x="493547" y="35007"/>
                  <a:pt x="484609" y="35608"/>
                  <a:pt x="476250" y="38116"/>
                </a:cubicBezTo>
                <a:cubicBezTo>
                  <a:pt x="463428" y="41963"/>
                  <a:pt x="451137" y="47569"/>
                  <a:pt x="438150" y="50816"/>
                </a:cubicBezTo>
                <a:cubicBezTo>
                  <a:pt x="400259" y="60289"/>
                  <a:pt x="421358" y="55731"/>
                  <a:pt x="374650" y="63516"/>
                </a:cubicBezTo>
                <a:cubicBezTo>
                  <a:pt x="361950" y="71983"/>
                  <a:pt x="350202" y="82090"/>
                  <a:pt x="336550" y="88916"/>
                </a:cubicBezTo>
                <a:cubicBezTo>
                  <a:pt x="328083" y="93149"/>
                  <a:pt x="319267" y="96746"/>
                  <a:pt x="311150" y="101616"/>
                </a:cubicBezTo>
                <a:cubicBezTo>
                  <a:pt x="298062" y="109469"/>
                  <a:pt x="282208" y="114805"/>
                  <a:pt x="273050" y="127016"/>
                </a:cubicBezTo>
                <a:cubicBezTo>
                  <a:pt x="266700" y="135483"/>
                  <a:pt x="262035" y="145528"/>
                  <a:pt x="254000" y="152416"/>
                </a:cubicBezTo>
                <a:cubicBezTo>
                  <a:pt x="246813" y="158576"/>
                  <a:pt x="235992" y="159203"/>
                  <a:pt x="228600" y="165116"/>
                </a:cubicBezTo>
                <a:cubicBezTo>
                  <a:pt x="184748" y="200198"/>
                  <a:pt x="200614" y="191847"/>
                  <a:pt x="177800" y="222266"/>
                </a:cubicBezTo>
                <a:cubicBezTo>
                  <a:pt x="169668" y="233109"/>
                  <a:pt x="161467" y="243942"/>
                  <a:pt x="152400" y="254016"/>
                </a:cubicBezTo>
                <a:cubicBezTo>
                  <a:pt x="142388" y="265141"/>
                  <a:pt x="129630" y="273792"/>
                  <a:pt x="120650" y="285766"/>
                </a:cubicBezTo>
                <a:cubicBezTo>
                  <a:pt x="110411" y="299418"/>
                  <a:pt x="104412" y="315819"/>
                  <a:pt x="95250" y="330216"/>
                </a:cubicBezTo>
                <a:cubicBezTo>
                  <a:pt x="89568" y="339145"/>
                  <a:pt x="82550" y="347149"/>
                  <a:pt x="76200" y="355616"/>
                </a:cubicBezTo>
                <a:cubicBezTo>
                  <a:pt x="69961" y="374333"/>
                  <a:pt x="66008" y="387434"/>
                  <a:pt x="57150" y="406416"/>
                </a:cubicBezTo>
                <a:cubicBezTo>
                  <a:pt x="47142" y="427861"/>
                  <a:pt x="25400" y="469916"/>
                  <a:pt x="25400" y="469916"/>
                </a:cubicBezTo>
                <a:cubicBezTo>
                  <a:pt x="23283" y="482616"/>
                  <a:pt x="22750" y="495684"/>
                  <a:pt x="19050" y="508016"/>
                </a:cubicBezTo>
                <a:cubicBezTo>
                  <a:pt x="16330" y="517083"/>
                  <a:pt x="8094" y="524112"/>
                  <a:pt x="6350" y="533416"/>
                </a:cubicBezTo>
                <a:cubicBezTo>
                  <a:pt x="1653" y="558467"/>
                  <a:pt x="2117" y="584216"/>
                  <a:pt x="0" y="609616"/>
                </a:cubicBezTo>
                <a:cubicBezTo>
                  <a:pt x="2117" y="643483"/>
                  <a:pt x="-58" y="677894"/>
                  <a:pt x="6350" y="711216"/>
                </a:cubicBezTo>
                <a:cubicBezTo>
                  <a:pt x="10655" y="733603"/>
                  <a:pt x="27279" y="752362"/>
                  <a:pt x="31750" y="774716"/>
                </a:cubicBezTo>
                <a:cubicBezTo>
                  <a:pt x="33867" y="785299"/>
                  <a:pt x="34226" y="796392"/>
                  <a:pt x="38100" y="806466"/>
                </a:cubicBezTo>
                <a:cubicBezTo>
                  <a:pt x="53810" y="847313"/>
                  <a:pt x="73557" y="874415"/>
                  <a:pt x="101600" y="908066"/>
                </a:cubicBezTo>
                <a:cubicBezTo>
                  <a:pt x="109265" y="917264"/>
                  <a:pt x="119115" y="924455"/>
                  <a:pt x="127000" y="933466"/>
                </a:cubicBezTo>
                <a:cubicBezTo>
                  <a:pt x="158326" y="969267"/>
                  <a:pt x="132806" y="950452"/>
                  <a:pt x="171450" y="984266"/>
                </a:cubicBezTo>
                <a:cubicBezTo>
                  <a:pt x="179415" y="991235"/>
                  <a:pt x="186972" y="999517"/>
                  <a:pt x="196850" y="1003316"/>
                </a:cubicBezTo>
                <a:cubicBezTo>
                  <a:pt x="215064" y="1010321"/>
                  <a:pt x="234950" y="1011783"/>
                  <a:pt x="254000" y="1016016"/>
                </a:cubicBezTo>
                <a:cubicBezTo>
                  <a:pt x="279400" y="1030833"/>
                  <a:pt x="306675" y="1042823"/>
                  <a:pt x="330200" y="1060466"/>
                </a:cubicBezTo>
                <a:cubicBezTo>
                  <a:pt x="335953" y="1064780"/>
                  <a:pt x="365365" y="1087573"/>
                  <a:pt x="374650" y="1092216"/>
                </a:cubicBezTo>
                <a:cubicBezTo>
                  <a:pt x="394227" y="1102005"/>
                  <a:pt x="426988" y="1102727"/>
                  <a:pt x="444500" y="1104916"/>
                </a:cubicBezTo>
                <a:cubicBezTo>
                  <a:pt x="450850" y="1107033"/>
                  <a:pt x="457114" y="1109427"/>
                  <a:pt x="463550" y="1111266"/>
                </a:cubicBezTo>
                <a:cubicBezTo>
                  <a:pt x="488350" y="1118352"/>
                  <a:pt x="501513" y="1118708"/>
                  <a:pt x="527050" y="1130316"/>
                </a:cubicBezTo>
                <a:cubicBezTo>
                  <a:pt x="538286" y="1135423"/>
                  <a:pt x="547761" y="1143846"/>
                  <a:pt x="558800" y="1149366"/>
                </a:cubicBezTo>
                <a:cubicBezTo>
                  <a:pt x="568950" y="1154441"/>
                  <a:pt x="593755" y="1159353"/>
                  <a:pt x="603250" y="1162066"/>
                </a:cubicBezTo>
                <a:cubicBezTo>
                  <a:pt x="609686" y="1163905"/>
                  <a:pt x="615665" y="1167531"/>
                  <a:pt x="622300" y="1168416"/>
                </a:cubicBezTo>
                <a:cubicBezTo>
                  <a:pt x="647564" y="1171785"/>
                  <a:pt x="673100" y="1172649"/>
                  <a:pt x="698500" y="1174766"/>
                </a:cubicBezTo>
                <a:cubicBezTo>
                  <a:pt x="726516" y="1181770"/>
                  <a:pt x="751864" y="1188344"/>
                  <a:pt x="781050" y="1193816"/>
                </a:cubicBezTo>
                <a:cubicBezTo>
                  <a:pt x="795761" y="1196574"/>
                  <a:pt x="810737" y="1197705"/>
                  <a:pt x="825500" y="1200166"/>
                </a:cubicBezTo>
                <a:cubicBezTo>
                  <a:pt x="836146" y="1201940"/>
                  <a:pt x="846779" y="1203898"/>
                  <a:pt x="857250" y="1206516"/>
                </a:cubicBezTo>
                <a:cubicBezTo>
                  <a:pt x="863744" y="1208139"/>
                  <a:pt x="869643" y="1212165"/>
                  <a:pt x="876300" y="1212866"/>
                </a:cubicBezTo>
                <a:cubicBezTo>
                  <a:pt x="910046" y="1216418"/>
                  <a:pt x="944033" y="1217099"/>
                  <a:pt x="977900" y="1219216"/>
                </a:cubicBezTo>
                <a:cubicBezTo>
                  <a:pt x="1090170" y="1237928"/>
                  <a:pt x="950125" y="1214166"/>
                  <a:pt x="1047750" y="1231916"/>
                </a:cubicBezTo>
                <a:cubicBezTo>
                  <a:pt x="1060418" y="1234219"/>
                  <a:pt x="1073008" y="1237349"/>
                  <a:pt x="1085850" y="1238266"/>
                </a:cubicBezTo>
                <a:cubicBezTo>
                  <a:pt x="1132346" y="1241587"/>
                  <a:pt x="1178983" y="1242499"/>
                  <a:pt x="1225550" y="1244616"/>
                </a:cubicBezTo>
                <a:cubicBezTo>
                  <a:pt x="1243708" y="1247210"/>
                  <a:pt x="1304387" y="1256144"/>
                  <a:pt x="1320800" y="1257316"/>
                </a:cubicBezTo>
                <a:cubicBezTo>
                  <a:pt x="1363079" y="1260336"/>
                  <a:pt x="1405479" y="1261315"/>
                  <a:pt x="1447800" y="1263666"/>
                </a:cubicBezTo>
                <a:lnTo>
                  <a:pt x="1549400" y="1270016"/>
                </a:lnTo>
                <a:lnTo>
                  <a:pt x="1854200" y="1263666"/>
                </a:lnTo>
                <a:cubicBezTo>
                  <a:pt x="1867066" y="1263189"/>
                  <a:pt x="1879524" y="1258913"/>
                  <a:pt x="1892300" y="1257316"/>
                </a:cubicBezTo>
                <a:cubicBezTo>
                  <a:pt x="1996930" y="1244237"/>
                  <a:pt x="1920774" y="1259110"/>
                  <a:pt x="2051050" y="1238266"/>
                </a:cubicBezTo>
                <a:cubicBezTo>
                  <a:pt x="2072365" y="1234856"/>
                  <a:pt x="2093293" y="1229317"/>
                  <a:pt x="2114550" y="1225566"/>
                </a:cubicBezTo>
                <a:cubicBezTo>
                  <a:pt x="2145356" y="1220130"/>
                  <a:pt x="2185896" y="1216228"/>
                  <a:pt x="2216150" y="1212866"/>
                </a:cubicBezTo>
                <a:cubicBezTo>
                  <a:pt x="2230967" y="1208633"/>
                  <a:pt x="2245439" y="1202923"/>
                  <a:pt x="2260600" y="1200166"/>
                </a:cubicBezTo>
                <a:cubicBezTo>
                  <a:pt x="2292114" y="1194436"/>
                  <a:pt x="2324191" y="1192337"/>
                  <a:pt x="2355850" y="1187466"/>
                </a:cubicBezTo>
                <a:cubicBezTo>
                  <a:pt x="2379240" y="1183868"/>
                  <a:pt x="2402417" y="1178999"/>
                  <a:pt x="2425700" y="1174766"/>
                </a:cubicBezTo>
                <a:cubicBezTo>
                  <a:pt x="2479408" y="1138960"/>
                  <a:pt x="2416858" y="1176976"/>
                  <a:pt x="2552700" y="1143016"/>
                </a:cubicBezTo>
                <a:cubicBezTo>
                  <a:pt x="2594656" y="1132527"/>
                  <a:pt x="2569440" y="1137748"/>
                  <a:pt x="2628900" y="1130316"/>
                </a:cubicBezTo>
                <a:cubicBezTo>
                  <a:pt x="2691517" y="1109444"/>
                  <a:pt x="2575654" y="1146802"/>
                  <a:pt x="2692400" y="1117616"/>
                </a:cubicBezTo>
                <a:cubicBezTo>
                  <a:pt x="2711881" y="1112746"/>
                  <a:pt x="2730069" y="1103436"/>
                  <a:pt x="2749550" y="1098566"/>
                </a:cubicBezTo>
                <a:cubicBezTo>
                  <a:pt x="2772508" y="1092826"/>
                  <a:pt x="2796364" y="1091286"/>
                  <a:pt x="2819400" y="1085866"/>
                </a:cubicBezTo>
                <a:cubicBezTo>
                  <a:pt x="2832431" y="1082800"/>
                  <a:pt x="2844705" y="1077103"/>
                  <a:pt x="2857500" y="1073166"/>
                </a:cubicBezTo>
                <a:cubicBezTo>
                  <a:pt x="2872228" y="1068634"/>
                  <a:pt x="2887001" y="1064203"/>
                  <a:pt x="2901950" y="1060466"/>
                </a:cubicBezTo>
                <a:lnTo>
                  <a:pt x="3162300" y="996966"/>
                </a:lnTo>
                <a:cubicBezTo>
                  <a:pt x="3170778" y="994894"/>
                  <a:pt x="3179341" y="993124"/>
                  <a:pt x="3187700" y="990616"/>
                </a:cubicBezTo>
                <a:cubicBezTo>
                  <a:pt x="3342072" y="944305"/>
                  <a:pt x="3165140" y="998083"/>
                  <a:pt x="3308350" y="952516"/>
                </a:cubicBezTo>
                <a:cubicBezTo>
                  <a:pt x="3335785" y="943787"/>
                  <a:pt x="3364169" y="937808"/>
                  <a:pt x="3390900" y="927116"/>
                </a:cubicBezTo>
                <a:cubicBezTo>
                  <a:pt x="3401483" y="922883"/>
                  <a:pt x="3411627" y="917317"/>
                  <a:pt x="3422650" y="914416"/>
                </a:cubicBezTo>
                <a:cubicBezTo>
                  <a:pt x="3451958" y="906703"/>
                  <a:pt x="3483412" y="906621"/>
                  <a:pt x="3511550" y="895366"/>
                </a:cubicBezTo>
                <a:cubicBezTo>
                  <a:pt x="3593905" y="862424"/>
                  <a:pt x="3619094" y="851225"/>
                  <a:pt x="3721100" y="819166"/>
                </a:cubicBezTo>
                <a:cubicBezTo>
                  <a:pt x="3746077" y="811316"/>
                  <a:pt x="3772899" y="809605"/>
                  <a:pt x="3797300" y="800116"/>
                </a:cubicBezTo>
                <a:cubicBezTo>
                  <a:pt x="3835400" y="785299"/>
                  <a:pt x="3875036" y="773948"/>
                  <a:pt x="3911600" y="755666"/>
                </a:cubicBezTo>
                <a:cubicBezTo>
                  <a:pt x="3920067" y="751433"/>
                  <a:pt x="3928074" y="746116"/>
                  <a:pt x="3937000" y="742966"/>
                </a:cubicBezTo>
                <a:cubicBezTo>
                  <a:pt x="3964148" y="733384"/>
                  <a:pt x="3991930" y="725690"/>
                  <a:pt x="4019550" y="717566"/>
                </a:cubicBezTo>
                <a:cubicBezTo>
                  <a:pt x="4036970" y="712442"/>
                  <a:pt x="4096607" y="699784"/>
                  <a:pt x="4102100" y="698516"/>
                </a:cubicBezTo>
                <a:cubicBezTo>
                  <a:pt x="4110604" y="696554"/>
                  <a:pt x="4119328" y="695230"/>
                  <a:pt x="4127500" y="692166"/>
                </a:cubicBezTo>
                <a:cubicBezTo>
                  <a:pt x="4205417" y="662947"/>
                  <a:pt x="4071376" y="697583"/>
                  <a:pt x="4210050" y="666766"/>
                </a:cubicBezTo>
                <a:cubicBezTo>
                  <a:pt x="4218517" y="662533"/>
                  <a:pt x="4226587" y="657390"/>
                  <a:pt x="4235450" y="654066"/>
                </a:cubicBezTo>
                <a:cubicBezTo>
                  <a:pt x="4253251" y="647391"/>
                  <a:pt x="4281880" y="645024"/>
                  <a:pt x="4298950" y="641366"/>
                </a:cubicBezTo>
                <a:cubicBezTo>
                  <a:pt x="4445866" y="609884"/>
                  <a:pt x="4217437" y="650894"/>
                  <a:pt x="4438650" y="615966"/>
                </a:cubicBezTo>
                <a:cubicBezTo>
                  <a:pt x="4488066" y="608163"/>
                  <a:pt x="4453740" y="610111"/>
                  <a:pt x="4508500" y="603266"/>
                </a:cubicBezTo>
                <a:cubicBezTo>
                  <a:pt x="4566859" y="595971"/>
                  <a:pt x="4612830" y="594364"/>
                  <a:pt x="4673600" y="590566"/>
                </a:cubicBezTo>
                <a:lnTo>
                  <a:pt x="4908550" y="596916"/>
                </a:lnTo>
                <a:cubicBezTo>
                  <a:pt x="4961125" y="599019"/>
                  <a:pt x="5050469" y="609265"/>
                  <a:pt x="5099050" y="615966"/>
                </a:cubicBezTo>
                <a:cubicBezTo>
                  <a:pt x="5124559" y="619484"/>
                  <a:pt x="5149758" y="625024"/>
                  <a:pt x="5175250" y="628666"/>
                </a:cubicBezTo>
                <a:cubicBezTo>
                  <a:pt x="5194225" y="631377"/>
                  <a:pt x="5213425" y="632305"/>
                  <a:pt x="5232400" y="635016"/>
                </a:cubicBezTo>
                <a:cubicBezTo>
                  <a:pt x="5271216" y="640561"/>
                  <a:pt x="5254886" y="640783"/>
                  <a:pt x="5289550" y="647716"/>
                </a:cubicBezTo>
                <a:cubicBezTo>
                  <a:pt x="5296726" y="649151"/>
                  <a:pt x="5362721" y="659406"/>
                  <a:pt x="5384800" y="666766"/>
                </a:cubicBezTo>
                <a:cubicBezTo>
                  <a:pt x="5395614" y="670371"/>
                  <a:pt x="5405632" y="676191"/>
                  <a:pt x="5416550" y="679466"/>
                </a:cubicBezTo>
                <a:cubicBezTo>
                  <a:pt x="5426888" y="682567"/>
                  <a:pt x="5437962" y="682715"/>
                  <a:pt x="5448300" y="685816"/>
                </a:cubicBezTo>
                <a:cubicBezTo>
                  <a:pt x="5459218" y="689091"/>
                  <a:pt x="5468935" y="695990"/>
                  <a:pt x="5480050" y="698516"/>
                </a:cubicBezTo>
                <a:cubicBezTo>
                  <a:pt x="5515681" y="706614"/>
                  <a:pt x="5552001" y="711305"/>
                  <a:pt x="5588000" y="717566"/>
                </a:cubicBezTo>
                <a:lnTo>
                  <a:pt x="5626100" y="723916"/>
                </a:lnTo>
                <a:cubicBezTo>
                  <a:pt x="5698144" y="752734"/>
                  <a:pt x="5610781" y="718509"/>
                  <a:pt x="5734050" y="762016"/>
                </a:cubicBezTo>
                <a:cubicBezTo>
                  <a:pt x="5744799" y="765810"/>
                  <a:pt x="5755088" y="770821"/>
                  <a:pt x="5765800" y="774716"/>
                </a:cubicBezTo>
                <a:cubicBezTo>
                  <a:pt x="5778381" y="779291"/>
                  <a:pt x="5791319" y="782841"/>
                  <a:pt x="5803900" y="787416"/>
                </a:cubicBezTo>
                <a:cubicBezTo>
                  <a:pt x="5831675" y="797516"/>
                  <a:pt x="5844103" y="805404"/>
                  <a:pt x="5873750" y="812816"/>
                </a:cubicBezTo>
                <a:cubicBezTo>
                  <a:pt x="5939066" y="829145"/>
                  <a:pt x="5938311" y="804562"/>
                  <a:pt x="6026150" y="857266"/>
                </a:cubicBezTo>
                <a:cubicBezTo>
                  <a:pt x="6036733" y="863616"/>
                  <a:pt x="6046507" y="871569"/>
                  <a:pt x="6057900" y="876316"/>
                </a:cubicBezTo>
                <a:cubicBezTo>
                  <a:pt x="6072124" y="882243"/>
                  <a:pt x="6087731" y="884143"/>
                  <a:pt x="6102350" y="889016"/>
                </a:cubicBezTo>
                <a:cubicBezTo>
                  <a:pt x="6113164" y="892621"/>
                  <a:pt x="6123351" y="897922"/>
                  <a:pt x="6134100" y="901716"/>
                </a:cubicBezTo>
                <a:cubicBezTo>
                  <a:pt x="6159348" y="910627"/>
                  <a:pt x="6186038" y="915794"/>
                  <a:pt x="6210300" y="927116"/>
                </a:cubicBezTo>
                <a:cubicBezTo>
                  <a:pt x="6242050" y="941933"/>
                  <a:pt x="6274212" y="955897"/>
                  <a:pt x="6305550" y="971566"/>
                </a:cubicBezTo>
                <a:cubicBezTo>
                  <a:pt x="6322483" y="980033"/>
                  <a:pt x="6339085" y="989197"/>
                  <a:pt x="6356350" y="996966"/>
                </a:cubicBezTo>
                <a:cubicBezTo>
                  <a:pt x="6381443" y="1008258"/>
                  <a:pt x="6407652" y="1016999"/>
                  <a:pt x="6432550" y="1028716"/>
                </a:cubicBezTo>
                <a:cubicBezTo>
                  <a:pt x="6443717" y="1033971"/>
                  <a:pt x="6453261" y="1042246"/>
                  <a:pt x="6464300" y="1047766"/>
                </a:cubicBezTo>
                <a:cubicBezTo>
                  <a:pt x="6518731" y="1074982"/>
                  <a:pt x="6474318" y="1046233"/>
                  <a:pt x="6521450" y="1073166"/>
                </a:cubicBezTo>
                <a:cubicBezTo>
                  <a:pt x="6528076" y="1076952"/>
                  <a:pt x="6533414" y="1083032"/>
                  <a:pt x="6540500" y="1085866"/>
                </a:cubicBezTo>
                <a:cubicBezTo>
                  <a:pt x="6554807" y="1091589"/>
                  <a:pt x="6570468" y="1093300"/>
                  <a:pt x="6584950" y="1098566"/>
                </a:cubicBezTo>
                <a:cubicBezTo>
                  <a:pt x="6593846" y="1101801"/>
                  <a:pt x="6601700" y="1107421"/>
                  <a:pt x="6610350" y="1111266"/>
                </a:cubicBezTo>
                <a:cubicBezTo>
                  <a:pt x="6620766" y="1115895"/>
                  <a:pt x="6631905" y="1118868"/>
                  <a:pt x="6642100" y="1123966"/>
                </a:cubicBezTo>
                <a:cubicBezTo>
                  <a:pt x="6653139" y="1129486"/>
                  <a:pt x="6663061" y="1137022"/>
                  <a:pt x="6673850" y="1143016"/>
                </a:cubicBezTo>
                <a:cubicBezTo>
                  <a:pt x="6702442" y="1158901"/>
                  <a:pt x="6777890" y="1190247"/>
                  <a:pt x="6788150" y="1193816"/>
                </a:cubicBezTo>
                <a:cubicBezTo>
                  <a:pt x="6806582" y="1200227"/>
                  <a:pt x="6826787" y="1200345"/>
                  <a:pt x="6845300" y="1206516"/>
                </a:cubicBezTo>
                <a:cubicBezTo>
                  <a:pt x="6893801" y="1222683"/>
                  <a:pt x="6891659" y="1228531"/>
                  <a:pt x="6927850" y="1244616"/>
                </a:cubicBezTo>
                <a:cubicBezTo>
                  <a:pt x="6938266" y="1249245"/>
                  <a:pt x="6949405" y="1252218"/>
                  <a:pt x="6959600" y="1257316"/>
                </a:cubicBezTo>
                <a:cubicBezTo>
                  <a:pt x="6966426" y="1260729"/>
                  <a:pt x="6971635" y="1267010"/>
                  <a:pt x="6978650" y="1270016"/>
                </a:cubicBezTo>
                <a:cubicBezTo>
                  <a:pt x="6986672" y="1273454"/>
                  <a:pt x="6995771" y="1273606"/>
                  <a:pt x="7004050" y="1276366"/>
                </a:cubicBezTo>
                <a:cubicBezTo>
                  <a:pt x="7014864" y="1279971"/>
                  <a:pt x="7024986" y="1285461"/>
                  <a:pt x="7035800" y="1289066"/>
                </a:cubicBezTo>
                <a:cubicBezTo>
                  <a:pt x="7056765" y="1296054"/>
                  <a:pt x="7078608" y="1300357"/>
                  <a:pt x="7099300" y="1308116"/>
                </a:cubicBezTo>
                <a:cubicBezTo>
                  <a:pt x="7112595" y="1313102"/>
                  <a:pt x="7124217" y="1321893"/>
                  <a:pt x="7137400" y="1327166"/>
                </a:cubicBezTo>
                <a:cubicBezTo>
                  <a:pt x="7145503" y="1330407"/>
                  <a:pt x="7154470" y="1330913"/>
                  <a:pt x="7162800" y="1333516"/>
                </a:cubicBezTo>
                <a:cubicBezTo>
                  <a:pt x="7188355" y="1341502"/>
                  <a:pt x="7214141" y="1348972"/>
                  <a:pt x="7239000" y="1358916"/>
                </a:cubicBezTo>
                <a:cubicBezTo>
                  <a:pt x="7246086" y="1361750"/>
                  <a:pt x="7250878" y="1369008"/>
                  <a:pt x="7258050" y="1371616"/>
                </a:cubicBezTo>
                <a:cubicBezTo>
                  <a:pt x="7274454" y="1377581"/>
                  <a:pt x="7291985" y="1379819"/>
                  <a:pt x="7308850" y="1384316"/>
                </a:cubicBezTo>
                <a:cubicBezTo>
                  <a:pt x="7323739" y="1388286"/>
                  <a:pt x="7338681" y="1392143"/>
                  <a:pt x="7353300" y="1397016"/>
                </a:cubicBezTo>
                <a:cubicBezTo>
                  <a:pt x="7441757" y="1426502"/>
                  <a:pt x="7372326" y="1408123"/>
                  <a:pt x="7429500" y="1422416"/>
                </a:cubicBezTo>
                <a:cubicBezTo>
                  <a:pt x="7494611" y="1465824"/>
                  <a:pt x="7357870" y="1377076"/>
                  <a:pt x="7524750" y="1460516"/>
                </a:cubicBezTo>
                <a:cubicBezTo>
                  <a:pt x="7537450" y="1466866"/>
                  <a:pt x="7549597" y="1474469"/>
                  <a:pt x="7562850" y="1479566"/>
                </a:cubicBezTo>
                <a:cubicBezTo>
                  <a:pt x="7626258" y="1503954"/>
                  <a:pt x="7588629" y="1478199"/>
                  <a:pt x="7645400" y="1511316"/>
                </a:cubicBezTo>
                <a:cubicBezTo>
                  <a:pt x="7658584" y="1519007"/>
                  <a:pt x="7670800" y="1528249"/>
                  <a:pt x="7683500" y="1536716"/>
                </a:cubicBezTo>
                <a:cubicBezTo>
                  <a:pt x="7689850" y="1540949"/>
                  <a:pt x="7695724" y="1546003"/>
                  <a:pt x="7702550" y="1549416"/>
                </a:cubicBezTo>
                <a:cubicBezTo>
                  <a:pt x="7782909" y="1589596"/>
                  <a:pt x="7695877" y="1545199"/>
                  <a:pt x="7785100" y="1593866"/>
                </a:cubicBezTo>
                <a:cubicBezTo>
                  <a:pt x="7793410" y="1598399"/>
                  <a:pt x="7802927" y="1600886"/>
                  <a:pt x="7810500" y="1606566"/>
                </a:cubicBezTo>
                <a:cubicBezTo>
                  <a:pt x="7820079" y="1613750"/>
                  <a:pt x="7826550" y="1624486"/>
                  <a:pt x="7835900" y="1631966"/>
                </a:cubicBezTo>
                <a:cubicBezTo>
                  <a:pt x="7847819" y="1641501"/>
                  <a:pt x="7862348" y="1647507"/>
                  <a:pt x="7874000" y="1657366"/>
                </a:cubicBezTo>
                <a:cubicBezTo>
                  <a:pt x="8009653" y="1772149"/>
                  <a:pt x="7863593" y="1653309"/>
                  <a:pt x="7937500" y="1727216"/>
                </a:cubicBezTo>
                <a:cubicBezTo>
                  <a:pt x="7951299" y="1741015"/>
                  <a:pt x="7967133" y="1752616"/>
                  <a:pt x="7981950" y="1765316"/>
                </a:cubicBezTo>
                <a:cubicBezTo>
                  <a:pt x="8003151" y="1807717"/>
                  <a:pt x="8021594" y="1842202"/>
                  <a:pt x="8039100" y="1885966"/>
                </a:cubicBezTo>
                <a:cubicBezTo>
                  <a:pt x="8047728" y="1907536"/>
                  <a:pt x="8061059" y="1954222"/>
                  <a:pt x="8064500" y="1974866"/>
                </a:cubicBezTo>
                <a:lnTo>
                  <a:pt x="8070850" y="2012966"/>
                </a:lnTo>
                <a:cubicBezTo>
                  <a:pt x="8068733" y="2044716"/>
                  <a:pt x="8067666" y="2076553"/>
                  <a:pt x="8064500" y="2108216"/>
                </a:cubicBezTo>
                <a:cubicBezTo>
                  <a:pt x="8061797" y="2135244"/>
                  <a:pt x="8058487" y="2136726"/>
                  <a:pt x="8051800" y="2159016"/>
                </a:cubicBezTo>
                <a:cubicBezTo>
                  <a:pt x="8026786" y="2242397"/>
                  <a:pt x="8051958" y="2171359"/>
                  <a:pt x="8026400" y="2228866"/>
                </a:cubicBezTo>
                <a:cubicBezTo>
                  <a:pt x="8021771" y="2239282"/>
                  <a:pt x="8017595" y="2249904"/>
                  <a:pt x="8013700" y="2260616"/>
                </a:cubicBezTo>
                <a:cubicBezTo>
                  <a:pt x="8009125" y="2273197"/>
                  <a:pt x="8009032" y="2288006"/>
                  <a:pt x="8001000" y="2298716"/>
                </a:cubicBezTo>
                <a:cubicBezTo>
                  <a:pt x="7994650" y="2307183"/>
                  <a:pt x="7988101" y="2315504"/>
                  <a:pt x="7981950" y="2324116"/>
                </a:cubicBezTo>
                <a:cubicBezTo>
                  <a:pt x="7977514" y="2330326"/>
                  <a:pt x="7974063" y="2337243"/>
                  <a:pt x="7969250" y="2343166"/>
                </a:cubicBezTo>
                <a:cubicBezTo>
                  <a:pt x="7946520" y="2371141"/>
                  <a:pt x="7924888" y="2400228"/>
                  <a:pt x="7899400" y="2425716"/>
                </a:cubicBezTo>
                <a:cubicBezTo>
                  <a:pt x="7890933" y="2434183"/>
                  <a:pt x="7883350" y="2443636"/>
                  <a:pt x="7874000" y="2451116"/>
                </a:cubicBezTo>
                <a:cubicBezTo>
                  <a:pt x="7862081" y="2460651"/>
                  <a:pt x="7847626" y="2466745"/>
                  <a:pt x="7835900" y="2476516"/>
                </a:cubicBezTo>
                <a:cubicBezTo>
                  <a:pt x="7771986" y="2529778"/>
                  <a:pt x="7825743" y="2503439"/>
                  <a:pt x="7766050" y="2527316"/>
                </a:cubicBezTo>
                <a:cubicBezTo>
                  <a:pt x="7727667" y="2565699"/>
                  <a:pt x="7755448" y="2541239"/>
                  <a:pt x="7721600" y="2565416"/>
                </a:cubicBezTo>
                <a:cubicBezTo>
                  <a:pt x="7716994" y="2568706"/>
                  <a:pt x="7685608" y="2593262"/>
                  <a:pt x="7677150" y="2597166"/>
                </a:cubicBezTo>
                <a:cubicBezTo>
                  <a:pt x="7656451" y="2606719"/>
                  <a:pt x="7635277" y="2615357"/>
                  <a:pt x="7613650" y="2622566"/>
                </a:cubicBezTo>
                <a:cubicBezTo>
                  <a:pt x="7607300" y="2624683"/>
                  <a:pt x="7600587" y="2625923"/>
                  <a:pt x="7594600" y="2628916"/>
                </a:cubicBezTo>
                <a:cubicBezTo>
                  <a:pt x="7587774" y="2632329"/>
                  <a:pt x="7582376" y="2638203"/>
                  <a:pt x="7575550" y="2641616"/>
                </a:cubicBezTo>
                <a:cubicBezTo>
                  <a:pt x="7569563" y="2644609"/>
                  <a:pt x="7562487" y="2644973"/>
                  <a:pt x="7556500" y="2647966"/>
                </a:cubicBezTo>
                <a:cubicBezTo>
                  <a:pt x="7501573" y="2675429"/>
                  <a:pt x="7547821" y="2661248"/>
                  <a:pt x="7499350" y="2673366"/>
                </a:cubicBezTo>
                <a:cubicBezTo>
                  <a:pt x="7493000" y="2677599"/>
                  <a:pt x="7487345" y="2683131"/>
                  <a:pt x="7480300" y="2686066"/>
                </a:cubicBezTo>
                <a:cubicBezTo>
                  <a:pt x="7419950" y="2711212"/>
                  <a:pt x="7434830" y="2701261"/>
                  <a:pt x="7378700" y="2711466"/>
                </a:cubicBezTo>
                <a:cubicBezTo>
                  <a:pt x="7370114" y="2713027"/>
                  <a:pt x="7361691" y="2715418"/>
                  <a:pt x="7353300" y="2717816"/>
                </a:cubicBezTo>
                <a:cubicBezTo>
                  <a:pt x="7346864" y="2719655"/>
                  <a:pt x="7340836" y="2722969"/>
                  <a:pt x="7334250" y="2724166"/>
                </a:cubicBezTo>
                <a:cubicBezTo>
                  <a:pt x="7317460" y="2727219"/>
                  <a:pt x="7300383" y="2728399"/>
                  <a:pt x="7283450" y="2730516"/>
                </a:cubicBezTo>
                <a:cubicBezTo>
                  <a:pt x="7272867" y="2734749"/>
                  <a:pt x="7262697" y="2740217"/>
                  <a:pt x="7251700" y="2743216"/>
                </a:cubicBezTo>
                <a:cubicBezTo>
                  <a:pt x="7239278" y="2746604"/>
                  <a:pt x="7226225" y="2747041"/>
                  <a:pt x="7213600" y="2749566"/>
                </a:cubicBezTo>
                <a:cubicBezTo>
                  <a:pt x="7205042" y="2751278"/>
                  <a:pt x="7196778" y="2754308"/>
                  <a:pt x="7188200" y="2755916"/>
                </a:cubicBezTo>
                <a:cubicBezTo>
                  <a:pt x="7162891" y="2760661"/>
                  <a:pt x="7136982" y="2762371"/>
                  <a:pt x="7112000" y="2768616"/>
                </a:cubicBezTo>
                <a:lnTo>
                  <a:pt x="7061200" y="2781316"/>
                </a:lnTo>
                <a:cubicBezTo>
                  <a:pt x="7052733" y="2783433"/>
                  <a:pt x="7044426" y="2786339"/>
                  <a:pt x="7035800" y="2787666"/>
                </a:cubicBezTo>
                <a:cubicBezTo>
                  <a:pt x="6832616" y="2818925"/>
                  <a:pt x="7050930" y="2786521"/>
                  <a:pt x="6896100" y="2806716"/>
                </a:cubicBezTo>
                <a:cubicBezTo>
                  <a:pt x="6866417" y="2810588"/>
                  <a:pt x="6836727" y="2814495"/>
                  <a:pt x="6807200" y="2819416"/>
                </a:cubicBezTo>
                <a:cubicBezTo>
                  <a:pt x="6798592" y="2820851"/>
                  <a:pt x="6790479" y="2824852"/>
                  <a:pt x="6781800" y="2825766"/>
                </a:cubicBezTo>
                <a:cubicBezTo>
                  <a:pt x="6745684" y="2829568"/>
                  <a:pt x="6592629" y="2837059"/>
                  <a:pt x="6565900" y="2838466"/>
                </a:cubicBezTo>
                <a:lnTo>
                  <a:pt x="5988050" y="2832116"/>
                </a:lnTo>
                <a:cubicBezTo>
                  <a:pt x="5964395" y="2831420"/>
                  <a:pt x="5941682" y="2822351"/>
                  <a:pt x="5918200" y="2819416"/>
                </a:cubicBezTo>
                <a:cubicBezTo>
                  <a:pt x="5859404" y="2812067"/>
                  <a:pt x="5716317" y="2808293"/>
                  <a:pt x="5676900" y="2806716"/>
                </a:cubicBezTo>
                <a:lnTo>
                  <a:pt x="5600700" y="2800366"/>
                </a:lnTo>
                <a:lnTo>
                  <a:pt x="5499100" y="2794016"/>
                </a:lnTo>
                <a:cubicBezTo>
                  <a:pt x="5479994" y="2792488"/>
                  <a:pt x="5460949" y="2790199"/>
                  <a:pt x="5441950" y="2787666"/>
                </a:cubicBezTo>
                <a:cubicBezTo>
                  <a:pt x="5429188" y="2785964"/>
                  <a:pt x="5416687" y="2782303"/>
                  <a:pt x="5403850" y="2781316"/>
                </a:cubicBezTo>
                <a:cubicBezTo>
                  <a:pt x="5263077" y="2770487"/>
                  <a:pt x="5085489" y="2764083"/>
                  <a:pt x="4946650" y="2755916"/>
                </a:cubicBezTo>
                <a:lnTo>
                  <a:pt x="4838700" y="2749566"/>
                </a:lnTo>
                <a:cubicBezTo>
                  <a:pt x="4735004" y="2744853"/>
                  <a:pt x="4631151" y="2743341"/>
                  <a:pt x="4527550" y="2736866"/>
                </a:cubicBezTo>
                <a:lnTo>
                  <a:pt x="4324350" y="2724166"/>
                </a:lnTo>
                <a:cubicBezTo>
                  <a:pt x="4288372" y="2721963"/>
                  <a:pt x="4252425" y="2719037"/>
                  <a:pt x="4216400" y="2717816"/>
                </a:cubicBezTo>
                <a:lnTo>
                  <a:pt x="3841750" y="2705116"/>
                </a:lnTo>
                <a:lnTo>
                  <a:pt x="2749550" y="2711466"/>
                </a:lnTo>
                <a:cubicBezTo>
                  <a:pt x="2698709" y="2711985"/>
                  <a:pt x="2647881" y="2714434"/>
                  <a:pt x="2597150" y="2717816"/>
                </a:cubicBezTo>
                <a:cubicBezTo>
                  <a:pt x="2301038" y="2737557"/>
                  <a:pt x="2557566" y="2722317"/>
                  <a:pt x="2419350" y="2736866"/>
                </a:cubicBezTo>
                <a:cubicBezTo>
                  <a:pt x="2301008" y="2749323"/>
                  <a:pt x="2181508" y="2756849"/>
                  <a:pt x="2063750" y="2774966"/>
                </a:cubicBezTo>
                <a:cubicBezTo>
                  <a:pt x="2024360" y="2781026"/>
                  <a:pt x="1950799" y="2794879"/>
                  <a:pt x="1924050" y="2800366"/>
                </a:cubicBezTo>
                <a:cubicBezTo>
                  <a:pt x="1731733" y="2839816"/>
                  <a:pt x="1836826" y="2823712"/>
                  <a:pt x="1733550" y="2838466"/>
                </a:cubicBezTo>
                <a:cubicBezTo>
                  <a:pt x="1720850" y="2842699"/>
                  <a:pt x="1708349" y="2847583"/>
                  <a:pt x="1695450" y="2851166"/>
                </a:cubicBezTo>
                <a:cubicBezTo>
                  <a:pt x="1670223" y="2858173"/>
                  <a:pt x="1644199" y="2862278"/>
                  <a:pt x="1619250" y="2870216"/>
                </a:cubicBezTo>
                <a:cubicBezTo>
                  <a:pt x="1503050" y="2907189"/>
                  <a:pt x="1601249" y="2888033"/>
                  <a:pt x="1517650" y="2901966"/>
                </a:cubicBezTo>
                <a:cubicBezTo>
                  <a:pt x="1473857" y="2925015"/>
                  <a:pt x="1356058" y="2985234"/>
                  <a:pt x="1308100" y="3016266"/>
                </a:cubicBezTo>
                <a:cubicBezTo>
                  <a:pt x="1300560" y="3021145"/>
                  <a:pt x="1296234" y="3029928"/>
                  <a:pt x="1289050" y="3035316"/>
                </a:cubicBezTo>
                <a:cubicBezTo>
                  <a:pt x="1209728" y="3094808"/>
                  <a:pt x="1320664" y="2987323"/>
                  <a:pt x="1187450" y="3105166"/>
                </a:cubicBezTo>
                <a:cubicBezTo>
                  <a:pt x="1119845" y="3164970"/>
                  <a:pt x="1091934" y="3202292"/>
                  <a:pt x="1035050" y="3263916"/>
                </a:cubicBezTo>
                <a:cubicBezTo>
                  <a:pt x="1028959" y="3270515"/>
                  <a:pt x="1021844" y="3276148"/>
                  <a:pt x="1016000" y="3282966"/>
                </a:cubicBezTo>
                <a:cubicBezTo>
                  <a:pt x="1009112" y="3291001"/>
                  <a:pt x="1003678" y="3300196"/>
                  <a:pt x="996950" y="3308366"/>
                </a:cubicBezTo>
                <a:cubicBezTo>
                  <a:pt x="974036" y="3336191"/>
                  <a:pt x="948996" y="3362283"/>
                  <a:pt x="927100" y="3390916"/>
                </a:cubicBezTo>
                <a:cubicBezTo>
                  <a:pt x="921350" y="3398435"/>
                  <a:pt x="919199" y="3408157"/>
                  <a:pt x="914400" y="3416316"/>
                </a:cubicBezTo>
                <a:cubicBezTo>
                  <a:pt x="898018" y="3444165"/>
                  <a:pt x="879291" y="3470622"/>
                  <a:pt x="863600" y="3498866"/>
                </a:cubicBezTo>
                <a:cubicBezTo>
                  <a:pt x="858064" y="3508830"/>
                  <a:pt x="855529" y="3520200"/>
                  <a:pt x="850900" y="3530616"/>
                </a:cubicBezTo>
                <a:cubicBezTo>
                  <a:pt x="847055" y="3539266"/>
                  <a:pt x="841929" y="3547315"/>
                  <a:pt x="838200" y="3556016"/>
                </a:cubicBezTo>
                <a:cubicBezTo>
                  <a:pt x="832734" y="3568770"/>
                  <a:pt x="828722" y="3587577"/>
                  <a:pt x="825500" y="3600466"/>
                </a:cubicBezTo>
                <a:cubicBezTo>
                  <a:pt x="823383" y="3623749"/>
                  <a:pt x="819150" y="3646937"/>
                  <a:pt x="819150" y="3670316"/>
                </a:cubicBezTo>
                <a:cubicBezTo>
                  <a:pt x="819150" y="3793754"/>
                  <a:pt x="816271" y="3854958"/>
                  <a:pt x="844550" y="3962416"/>
                </a:cubicBezTo>
                <a:cubicBezTo>
                  <a:pt x="846959" y="3971570"/>
                  <a:pt x="852653" y="3979541"/>
                  <a:pt x="857250" y="3987816"/>
                </a:cubicBezTo>
                <a:cubicBezTo>
                  <a:pt x="873825" y="4017651"/>
                  <a:pt x="895374" y="4045027"/>
                  <a:pt x="908050" y="4076716"/>
                </a:cubicBezTo>
                <a:cubicBezTo>
                  <a:pt x="932979" y="4139039"/>
                  <a:pt x="912690" y="4100406"/>
                  <a:pt x="990600" y="4178316"/>
                </a:cubicBezTo>
                <a:lnTo>
                  <a:pt x="1009650" y="4197366"/>
                </a:lnTo>
                <a:cubicBezTo>
                  <a:pt x="1016000" y="4203716"/>
                  <a:pt x="1021914" y="4210535"/>
                  <a:pt x="1028700" y="4216416"/>
                </a:cubicBezTo>
                <a:cubicBezTo>
                  <a:pt x="1060450" y="4243933"/>
                  <a:pt x="1087923" y="4277350"/>
                  <a:pt x="1123950" y="4298966"/>
                </a:cubicBezTo>
                <a:cubicBezTo>
                  <a:pt x="1145117" y="4311666"/>
                  <a:pt x="1166686" y="4323718"/>
                  <a:pt x="1187450" y="4337066"/>
                </a:cubicBezTo>
                <a:cubicBezTo>
                  <a:pt x="1196352" y="4342789"/>
                  <a:pt x="1203691" y="4350813"/>
                  <a:pt x="1212850" y="4356116"/>
                </a:cubicBezTo>
                <a:cubicBezTo>
                  <a:pt x="1243991" y="4374145"/>
                  <a:pt x="1275916" y="4390824"/>
                  <a:pt x="1308100" y="4406916"/>
                </a:cubicBezTo>
                <a:cubicBezTo>
                  <a:pt x="1330976" y="4418354"/>
                  <a:pt x="1354579" y="4428279"/>
                  <a:pt x="1377950" y="4438666"/>
                </a:cubicBezTo>
                <a:cubicBezTo>
                  <a:pt x="1401650" y="4449199"/>
                  <a:pt x="1472469" y="4481254"/>
                  <a:pt x="1511300" y="4495816"/>
                </a:cubicBezTo>
                <a:cubicBezTo>
                  <a:pt x="1534498" y="4504515"/>
                  <a:pt x="1558147" y="4512015"/>
                  <a:pt x="1581150" y="4521216"/>
                </a:cubicBezTo>
                <a:cubicBezTo>
                  <a:pt x="1702682" y="4569829"/>
                  <a:pt x="1584597" y="4524910"/>
                  <a:pt x="1752600" y="4578366"/>
                </a:cubicBezTo>
                <a:cubicBezTo>
                  <a:pt x="1763462" y="4581822"/>
                  <a:pt x="1773135" y="4589027"/>
                  <a:pt x="1784350" y="4591066"/>
                </a:cubicBezTo>
                <a:cubicBezTo>
                  <a:pt x="1819997" y="4597547"/>
                  <a:pt x="1856317" y="4599533"/>
                  <a:pt x="1892300" y="4603766"/>
                </a:cubicBezTo>
                <a:cubicBezTo>
                  <a:pt x="1947298" y="4618765"/>
                  <a:pt x="2000321" y="4634947"/>
                  <a:pt x="2057400" y="4641866"/>
                </a:cubicBezTo>
                <a:cubicBezTo>
                  <a:pt x="2095281" y="4646458"/>
                  <a:pt x="2133600" y="4646099"/>
                  <a:pt x="2171700" y="4648216"/>
                </a:cubicBezTo>
                <a:cubicBezTo>
                  <a:pt x="2241550" y="4646099"/>
                  <a:pt x="2311516" y="4646414"/>
                  <a:pt x="2381250" y="4641866"/>
                </a:cubicBezTo>
                <a:cubicBezTo>
                  <a:pt x="2409031" y="4640054"/>
                  <a:pt x="2436089" y="4631848"/>
                  <a:pt x="2463800" y="4629166"/>
                </a:cubicBezTo>
                <a:cubicBezTo>
                  <a:pt x="2535612" y="4622216"/>
                  <a:pt x="2580432" y="4625843"/>
                  <a:pt x="2647950" y="4616466"/>
                </a:cubicBezTo>
                <a:cubicBezTo>
                  <a:pt x="2701030" y="4609094"/>
                  <a:pt x="2753783" y="4599533"/>
                  <a:pt x="2806700" y="4591066"/>
                </a:cubicBezTo>
                <a:cubicBezTo>
                  <a:pt x="2819400" y="4586833"/>
                  <a:pt x="2831732" y="4581270"/>
                  <a:pt x="2844800" y="4578366"/>
                </a:cubicBezTo>
                <a:cubicBezTo>
                  <a:pt x="2869937" y="4572780"/>
                  <a:pt x="2895641" y="4570141"/>
                  <a:pt x="2921000" y="4565666"/>
                </a:cubicBezTo>
                <a:cubicBezTo>
                  <a:pt x="2931629" y="4563790"/>
                  <a:pt x="2942337" y="4562156"/>
                  <a:pt x="2952750" y="4559316"/>
                </a:cubicBezTo>
                <a:cubicBezTo>
                  <a:pt x="3063325" y="4529159"/>
                  <a:pt x="2876078" y="4561511"/>
                  <a:pt x="3117850" y="4521216"/>
                </a:cubicBezTo>
                <a:cubicBezTo>
                  <a:pt x="3155950" y="4514866"/>
                  <a:pt x="3194500" y="4510794"/>
                  <a:pt x="3232150" y="4502166"/>
                </a:cubicBezTo>
                <a:cubicBezTo>
                  <a:pt x="3296208" y="4487486"/>
                  <a:pt x="3358893" y="4467305"/>
                  <a:pt x="3422650" y="4451366"/>
                </a:cubicBezTo>
                <a:cubicBezTo>
                  <a:pt x="3439583" y="4447133"/>
                  <a:pt x="3456375" y="4442288"/>
                  <a:pt x="3473450" y="4438666"/>
                </a:cubicBezTo>
                <a:cubicBezTo>
                  <a:pt x="3526240" y="4427468"/>
                  <a:pt x="3579655" y="4419214"/>
                  <a:pt x="3632200" y="4406916"/>
                </a:cubicBezTo>
                <a:cubicBezTo>
                  <a:pt x="3679197" y="4395917"/>
                  <a:pt x="3724782" y="4379287"/>
                  <a:pt x="3771900" y="4368816"/>
                </a:cubicBezTo>
                <a:cubicBezTo>
                  <a:pt x="3790950" y="4364583"/>
                  <a:pt x="3810118" y="4360849"/>
                  <a:pt x="3829050" y="4356116"/>
                </a:cubicBezTo>
                <a:cubicBezTo>
                  <a:pt x="3835544" y="4354493"/>
                  <a:pt x="3841616" y="4351428"/>
                  <a:pt x="3848100" y="4349766"/>
                </a:cubicBezTo>
                <a:cubicBezTo>
                  <a:pt x="3924184" y="4330257"/>
                  <a:pt x="4000025" y="4309655"/>
                  <a:pt x="4076700" y="4292616"/>
                </a:cubicBezTo>
                <a:lnTo>
                  <a:pt x="4133850" y="4279916"/>
                </a:lnTo>
                <a:cubicBezTo>
                  <a:pt x="4150840" y="4275918"/>
                  <a:pt x="4167842" y="4271922"/>
                  <a:pt x="4184650" y="4267216"/>
                </a:cubicBezTo>
                <a:cubicBezTo>
                  <a:pt x="4220768" y="4257103"/>
                  <a:pt x="4256025" y="4243778"/>
                  <a:pt x="4292600" y="4235466"/>
                </a:cubicBezTo>
                <a:cubicBezTo>
                  <a:pt x="4349276" y="4222585"/>
                  <a:pt x="4406997" y="4214810"/>
                  <a:pt x="4464050" y="4203716"/>
                </a:cubicBezTo>
                <a:cubicBezTo>
                  <a:pt x="4483206" y="4199991"/>
                  <a:pt x="4502361" y="4196108"/>
                  <a:pt x="4521200" y="4191016"/>
                </a:cubicBezTo>
                <a:cubicBezTo>
                  <a:pt x="4822406" y="4109609"/>
                  <a:pt x="4574689" y="4166854"/>
                  <a:pt x="4876800" y="4102116"/>
                </a:cubicBezTo>
                <a:lnTo>
                  <a:pt x="5035550" y="4064016"/>
                </a:lnTo>
                <a:lnTo>
                  <a:pt x="5149850" y="4038616"/>
                </a:lnTo>
                <a:cubicBezTo>
                  <a:pt x="5164834" y="4035020"/>
                  <a:pt x="5179154" y="4028756"/>
                  <a:pt x="5194300" y="4025916"/>
                </a:cubicBezTo>
                <a:cubicBezTo>
                  <a:pt x="5213139" y="4022384"/>
                  <a:pt x="5232642" y="4023260"/>
                  <a:pt x="5251450" y="4019566"/>
                </a:cubicBezTo>
                <a:cubicBezTo>
                  <a:pt x="5351253" y="3999962"/>
                  <a:pt x="5450317" y="3976759"/>
                  <a:pt x="5549900" y="3956066"/>
                </a:cubicBezTo>
                <a:lnTo>
                  <a:pt x="5740400" y="3917966"/>
                </a:lnTo>
                <a:lnTo>
                  <a:pt x="5975350" y="3867166"/>
                </a:lnTo>
                <a:lnTo>
                  <a:pt x="6032500" y="3854466"/>
                </a:lnTo>
                <a:cubicBezTo>
                  <a:pt x="6051550" y="3850233"/>
                  <a:pt x="6070374" y="3844810"/>
                  <a:pt x="6089650" y="3841766"/>
                </a:cubicBezTo>
                <a:lnTo>
                  <a:pt x="6210300" y="3822716"/>
                </a:lnTo>
                <a:cubicBezTo>
                  <a:pt x="6227181" y="3820215"/>
                  <a:pt x="6244295" y="3819332"/>
                  <a:pt x="6261100" y="3816366"/>
                </a:cubicBezTo>
                <a:cubicBezTo>
                  <a:pt x="6280318" y="3812975"/>
                  <a:pt x="6299039" y="3807097"/>
                  <a:pt x="6318250" y="3803666"/>
                </a:cubicBezTo>
                <a:cubicBezTo>
                  <a:pt x="6358331" y="3796509"/>
                  <a:pt x="6398777" y="3791534"/>
                  <a:pt x="6438900" y="3784616"/>
                </a:cubicBezTo>
                <a:cubicBezTo>
                  <a:pt x="6460172" y="3780948"/>
                  <a:pt x="6481277" y="3776363"/>
                  <a:pt x="6502400" y="3771916"/>
                </a:cubicBezTo>
                <a:cubicBezTo>
                  <a:pt x="6521496" y="3767896"/>
                  <a:pt x="6540155" y="3761371"/>
                  <a:pt x="6559550" y="3759216"/>
                </a:cubicBezTo>
                <a:cubicBezTo>
                  <a:pt x="6616506" y="3752888"/>
                  <a:pt x="6673903" y="3751410"/>
                  <a:pt x="6731000" y="3746516"/>
                </a:cubicBezTo>
                <a:cubicBezTo>
                  <a:pt x="6748003" y="3745059"/>
                  <a:pt x="6764782" y="3741427"/>
                  <a:pt x="6781800" y="3740166"/>
                </a:cubicBezTo>
                <a:cubicBezTo>
                  <a:pt x="6881905" y="3732751"/>
                  <a:pt x="7027462" y="3730139"/>
                  <a:pt x="7118350" y="3727466"/>
                </a:cubicBezTo>
                <a:lnTo>
                  <a:pt x="7562850" y="3740166"/>
                </a:lnTo>
                <a:cubicBezTo>
                  <a:pt x="7582003" y="3740893"/>
                  <a:pt x="7600885" y="3745100"/>
                  <a:pt x="7620000" y="3746516"/>
                </a:cubicBezTo>
                <a:cubicBezTo>
                  <a:pt x="7866516" y="3764776"/>
                  <a:pt x="7599024" y="3738626"/>
                  <a:pt x="7854950" y="3765566"/>
                </a:cubicBezTo>
                <a:cubicBezTo>
                  <a:pt x="7874000" y="3769799"/>
                  <a:pt x="7892824" y="3775222"/>
                  <a:pt x="7912100" y="3778266"/>
                </a:cubicBezTo>
                <a:cubicBezTo>
                  <a:pt x="8021523" y="3795543"/>
                  <a:pt x="7930519" y="3771758"/>
                  <a:pt x="8032750" y="3797316"/>
                </a:cubicBezTo>
                <a:cubicBezTo>
                  <a:pt x="8235421" y="3847984"/>
                  <a:pt x="8141409" y="3834789"/>
                  <a:pt x="8261350" y="3848116"/>
                </a:cubicBezTo>
                <a:cubicBezTo>
                  <a:pt x="8398187" y="3886601"/>
                  <a:pt x="8476262" y="3906084"/>
                  <a:pt x="8604250" y="3949716"/>
                </a:cubicBezTo>
                <a:cubicBezTo>
                  <a:pt x="8651149" y="3965704"/>
                  <a:pt x="8697646" y="3982876"/>
                  <a:pt x="8743950" y="4000516"/>
                </a:cubicBezTo>
                <a:cubicBezTo>
                  <a:pt x="8786557" y="4016747"/>
                  <a:pt x="8828725" y="4034113"/>
                  <a:pt x="8870950" y="4051316"/>
                </a:cubicBezTo>
                <a:cubicBezTo>
                  <a:pt x="8885879" y="4057398"/>
                  <a:pt x="8900982" y="4063157"/>
                  <a:pt x="8915400" y="4070366"/>
                </a:cubicBezTo>
                <a:cubicBezTo>
                  <a:pt x="8928100" y="4076716"/>
                  <a:pt x="8940574" y="4083540"/>
                  <a:pt x="8953500" y="4089416"/>
                </a:cubicBezTo>
                <a:cubicBezTo>
                  <a:pt x="9010435" y="4115295"/>
                  <a:pt x="9068243" y="4139241"/>
                  <a:pt x="9124950" y="4165616"/>
                </a:cubicBezTo>
                <a:cubicBezTo>
                  <a:pt x="9159282" y="4181584"/>
                  <a:pt x="9194082" y="4196935"/>
                  <a:pt x="9226550" y="4216416"/>
                </a:cubicBezTo>
                <a:cubicBezTo>
                  <a:pt x="9236817" y="4222576"/>
                  <a:pt x="9242321" y="4234699"/>
                  <a:pt x="9251950" y="4241816"/>
                </a:cubicBezTo>
                <a:cubicBezTo>
                  <a:pt x="9471219" y="4403884"/>
                  <a:pt x="9300687" y="4275717"/>
                  <a:pt x="9417050" y="4349766"/>
                </a:cubicBezTo>
                <a:cubicBezTo>
                  <a:pt x="9459338" y="4376676"/>
                  <a:pt x="9425116" y="4363038"/>
                  <a:pt x="9461500" y="4375166"/>
                </a:cubicBezTo>
                <a:lnTo>
                  <a:pt x="9442450" y="4381516"/>
                </a:lnTo>
              </a:path>
            </a:pathLst>
          </a:custGeom>
          <a:noFill/>
          <a:ln w="76320">
            <a:solidFill>
              <a:srgbClr val="e1000d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3" name="CustomShape 2"/>
          <p:cNvSpPr/>
          <p:nvPr/>
        </p:nvSpPr>
        <p:spPr>
          <a:xfrm>
            <a:off x="1229760" y="966240"/>
            <a:ext cx="1671840" cy="1842480"/>
          </a:xfrm>
          <a:prstGeom prst="roundRect">
            <a:avLst>
              <a:gd name="adj" fmla="val 11963"/>
            </a:avLst>
          </a:prstGeom>
          <a:solidFill>
            <a:srgbClr val="ffb7ff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4" name="CustomShape 3"/>
          <p:cNvSpPr/>
          <p:nvPr/>
        </p:nvSpPr>
        <p:spPr>
          <a:xfrm>
            <a:off x="1229760" y="966240"/>
            <a:ext cx="1671840" cy="464400"/>
          </a:xfrm>
          <a:prstGeom prst="roundRect">
            <a:avLst>
              <a:gd name="adj" fmla="val 43681"/>
            </a:avLst>
          </a:prstGeom>
          <a:solidFill>
            <a:srgbClr val="820082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0" bIns="45000" anchor="ctr"/>
          <a:p>
            <a:pPr algn="ctr">
              <a:lnSpc>
                <a:spcPct val="100000"/>
              </a:lnSpc>
            </a:pPr>
            <a:r>
              <a:rPr b="1" lang="de-DE" sz="1990" spc="-1" strike="noStrike">
                <a:solidFill>
                  <a:srgbClr val="ffffff"/>
                </a:solidFill>
                <a:latin typeface="Calibri"/>
                <a:ea typeface="DejaVu Sans"/>
              </a:rPr>
              <a:t>ZPG I</a:t>
            </a:r>
            <a:endParaRPr b="0" lang="de-DE" sz="199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330" spc="-1" strike="noStrike">
                <a:solidFill>
                  <a:srgbClr val="ffffff"/>
                </a:solidFill>
                <a:latin typeface="Calibri"/>
                <a:ea typeface="DejaVu Sans"/>
              </a:rPr>
              <a:t>(2011)</a:t>
            </a:r>
            <a:endParaRPr b="0" lang="de-DE" sz="1330" spc="-1" strike="noStrike"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1294200" y="1408320"/>
            <a:ext cx="1543320" cy="122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kompetenz-orentierter U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Egg Race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Binnendifferen-zierung</a:t>
            </a:r>
            <a:endParaRPr b="0" lang="de-DE" sz="1490" spc="-1" strike="noStrike"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3224880" y="966240"/>
            <a:ext cx="1671840" cy="1842480"/>
          </a:xfrm>
          <a:prstGeom prst="roundRect">
            <a:avLst>
              <a:gd name="adj" fmla="val 11963"/>
            </a:avLst>
          </a:prstGeom>
          <a:solidFill>
            <a:srgbClr val="a498ff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37" name="CustomShape 6"/>
          <p:cNvSpPr/>
          <p:nvPr/>
        </p:nvSpPr>
        <p:spPr>
          <a:xfrm>
            <a:off x="3224880" y="966240"/>
            <a:ext cx="1671840" cy="464400"/>
          </a:xfrm>
          <a:prstGeom prst="roundRect">
            <a:avLst>
              <a:gd name="adj" fmla="val 43681"/>
            </a:avLst>
          </a:prstGeom>
          <a:solidFill>
            <a:srgbClr val="2200ff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0" bIns="45000" anchor="ctr"/>
          <a:p>
            <a:pPr algn="ctr">
              <a:lnSpc>
                <a:spcPct val="100000"/>
              </a:lnSpc>
            </a:pPr>
            <a:r>
              <a:rPr b="1" lang="de-DE" sz="1990" spc="-1" strike="noStrike">
                <a:solidFill>
                  <a:srgbClr val="ffffff"/>
                </a:solidFill>
                <a:latin typeface="Calibri"/>
                <a:ea typeface="DejaVu Sans"/>
              </a:rPr>
              <a:t>ZPG II</a:t>
            </a:r>
            <a:endParaRPr b="0" lang="de-DE" sz="199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330" spc="-1" strike="noStrike">
                <a:solidFill>
                  <a:srgbClr val="ffffff"/>
                </a:solidFill>
                <a:latin typeface="Calibri"/>
                <a:ea typeface="DejaVu Sans"/>
              </a:rPr>
              <a:t>(2012)</a:t>
            </a:r>
            <a:endParaRPr b="0" lang="de-DE" sz="1330" spc="-1" strike="noStrike">
              <a:latin typeface="Arial"/>
            </a:endParaRPr>
          </a:p>
        </p:txBody>
      </p:sp>
      <p:sp>
        <p:nvSpPr>
          <p:cNvPr id="238" name="CustomShape 7"/>
          <p:cNvSpPr/>
          <p:nvPr/>
        </p:nvSpPr>
        <p:spPr>
          <a:xfrm>
            <a:off x="3289320" y="1408680"/>
            <a:ext cx="1543320" cy="9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Concept Cartoon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Experimente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Modellbildung</a:t>
            </a:r>
            <a:endParaRPr b="0" lang="de-DE" sz="1490" spc="-1" strike="noStrike">
              <a:latin typeface="Arial"/>
            </a:endParaRPr>
          </a:p>
        </p:txBody>
      </p:sp>
      <p:sp>
        <p:nvSpPr>
          <p:cNvPr id="239" name="CustomShape 8"/>
          <p:cNvSpPr/>
          <p:nvPr/>
        </p:nvSpPr>
        <p:spPr>
          <a:xfrm>
            <a:off x="5221440" y="966240"/>
            <a:ext cx="1673280" cy="1842480"/>
          </a:xfrm>
          <a:prstGeom prst="roundRect">
            <a:avLst>
              <a:gd name="adj" fmla="val 11963"/>
            </a:avLst>
          </a:prstGeom>
          <a:solidFill>
            <a:srgbClr val="84e1ff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0" name="CustomShape 9"/>
          <p:cNvSpPr/>
          <p:nvPr/>
        </p:nvSpPr>
        <p:spPr>
          <a:xfrm>
            <a:off x="5221440" y="966240"/>
            <a:ext cx="1673280" cy="464400"/>
          </a:xfrm>
          <a:prstGeom prst="roundRect">
            <a:avLst>
              <a:gd name="adj" fmla="val 43681"/>
            </a:avLst>
          </a:prstGeom>
          <a:solidFill>
            <a:srgbClr val="15ace4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0" bIns="45000" anchor="ctr"/>
          <a:p>
            <a:pPr algn="ctr">
              <a:lnSpc>
                <a:spcPct val="100000"/>
              </a:lnSpc>
            </a:pPr>
            <a:r>
              <a:rPr b="1" lang="de-DE" sz="1990" spc="-1" strike="noStrike">
                <a:solidFill>
                  <a:srgbClr val="ffffff"/>
                </a:solidFill>
                <a:latin typeface="Calibri"/>
                <a:ea typeface="DejaVu Sans"/>
              </a:rPr>
              <a:t>ZPG III</a:t>
            </a:r>
            <a:endParaRPr b="0" lang="de-DE" sz="199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330" spc="-1" strike="noStrike">
                <a:solidFill>
                  <a:srgbClr val="ffffff"/>
                </a:solidFill>
                <a:latin typeface="Calibri"/>
                <a:ea typeface="DejaVu Sans"/>
              </a:rPr>
              <a:t>(2014)</a:t>
            </a:r>
            <a:endParaRPr b="0" lang="de-DE" sz="1330" spc="-1" strike="noStrike">
              <a:latin typeface="Arial"/>
            </a:endParaRPr>
          </a:p>
        </p:txBody>
      </p:sp>
      <p:sp>
        <p:nvSpPr>
          <p:cNvPr id="241" name="CustomShape 10"/>
          <p:cNvSpPr/>
          <p:nvPr/>
        </p:nvSpPr>
        <p:spPr>
          <a:xfrm>
            <a:off x="5285880" y="1408680"/>
            <a:ext cx="1544400" cy="9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formatives Assessment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Modell-experiment</a:t>
            </a:r>
            <a:endParaRPr b="0" lang="de-DE" sz="1490" spc="-1" strike="noStrike">
              <a:latin typeface="Arial"/>
            </a:endParaRPr>
          </a:p>
        </p:txBody>
      </p:sp>
      <p:sp>
        <p:nvSpPr>
          <p:cNvPr id="242" name="CustomShape 11"/>
          <p:cNvSpPr/>
          <p:nvPr/>
        </p:nvSpPr>
        <p:spPr>
          <a:xfrm>
            <a:off x="7237440" y="966240"/>
            <a:ext cx="1671840" cy="1842480"/>
          </a:xfrm>
          <a:prstGeom prst="roundRect">
            <a:avLst>
              <a:gd name="adj" fmla="val 11963"/>
            </a:avLst>
          </a:prstGeom>
          <a:solidFill>
            <a:srgbClr val="8adca5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3" name="CustomShape 12"/>
          <p:cNvSpPr/>
          <p:nvPr/>
        </p:nvSpPr>
        <p:spPr>
          <a:xfrm>
            <a:off x="7237440" y="966240"/>
            <a:ext cx="1671840" cy="464400"/>
          </a:xfrm>
          <a:prstGeom prst="roundRect">
            <a:avLst>
              <a:gd name="adj" fmla="val 43681"/>
            </a:avLst>
          </a:prstGeom>
          <a:solidFill>
            <a:srgbClr val="18be3e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0" bIns="45000" anchor="ctr"/>
          <a:p>
            <a:pPr algn="ctr">
              <a:lnSpc>
                <a:spcPct val="100000"/>
              </a:lnSpc>
            </a:pPr>
            <a:r>
              <a:rPr b="1" lang="de-DE" sz="1990" spc="-1" strike="noStrike">
                <a:solidFill>
                  <a:srgbClr val="ffffff"/>
                </a:solidFill>
                <a:latin typeface="Calibri"/>
                <a:ea typeface="DejaVu Sans"/>
              </a:rPr>
              <a:t>ZPG BNT I </a:t>
            </a:r>
            <a:r>
              <a:rPr b="0" lang="de-DE" sz="1330" spc="-1" strike="noStrike">
                <a:solidFill>
                  <a:srgbClr val="ffffff"/>
                </a:solidFill>
                <a:latin typeface="Calibri"/>
                <a:ea typeface="DejaVu Sans"/>
              </a:rPr>
              <a:t>(2016)</a:t>
            </a:r>
            <a:endParaRPr b="0" lang="de-DE" sz="1330" spc="-1" strike="noStrike">
              <a:latin typeface="Arial"/>
            </a:endParaRPr>
          </a:p>
        </p:txBody>
      </p:sp>
      <p:sp>
        <p:nvSpPr>
          <p:cNvPr id="244" name="CustomShape 13"/>
          <p:cNvSpPr/>
          <p:nvPr/>
        </p:nvSpPr>
        <p:spPr>
          <a:xfrm>
            <a:off x="7301880" y="1408680"/>
            <a:ext cx="1607400" cy="5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Legekärtchen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Kreuzworträtsel</a:t>
            </a:r>
            <a:endParaRPr b="0" lang="de-DE" sz="1490" spc="-1" strike="noStrike">
              <a:latin typeface="Arial"/>
            </a:endParaRPr>
          </a:p>
        </p:txBody>
      </p:sp>
      <p:sp>
        <p:nvSpPr>
          <p:cNvPr id="245" name="CustomShape 14"/>
          <p:cNvSpPr/>
          <p:nvPr/>
        </p:nvSpPr>
        <p:spPr>
          <a:xfrm>
            <a:off x="1228680" y="3251520"/>
            <a:ext cx="1671840" cy="1842480"/>
          </a:xfrm>
          <a:prstGeom prst="roundRect">
            <a:avLst>
              <a:gd name="adj" fmla="val 11963"/>
            </a:avLst>
          </a:prstGeom>
          <a:solidFill>
            <a:srgbClr val="fff75c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6" name="CustomShape 15"/>
          <p:cNvSpPr/>
          <p:nvPr/>
        </p:nvSpPr>
        <p:spPr>
          <a:xfrm>
            <a:off x="1228680" y="3251520"/>
            <a:ext cx="1671840" cy="464400"/>
          </a:xfrm>
          <a:prstGeom prst="roundRect">
            <a:avLst>
              <a:gd name="adj" fmla="val 43681"/>
            </a:avLst>
          </a:prstGeom>
          <a:solidFill>
            <a:srgbClr val="cfb708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0" bIns="45000" anchor="ctr"/>
          <a:p>
            <a:pPr algn="ctr">
              <a:lnSpc>
                <a:spcPct val="100000"/>
              </a:lnSpc>
            </a:pPr>
            <a:r>
              <a:rPr b="1" lang="de-DE" sz="1990" spc="-1" strike="noStrike">
                <a:solidFill>
                  <a:srgbClr val="ffffff"/>
                </a:solidFill>
                <a:latin typeface="Calibri"/>
                <a:ea typeface="DejaVu Sans"/>
              </a:rPr>
              <a:t>ZPG 7/8</a:t>
            </a:r>
            <a:endParaRPr b="0" lang="de-DE" sz="199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330" spc="-1" strike="noStrike">
                <a:solidFill>
                  <a:srgbClr val="ffffff"/>
                </a:solidFill>
                <a:latin typeface="Calibri"/>
                <a:ea typeface="DejaVu Sans"/>
              </a:rPr>
              <a:t>(2016)</a:t>
            </a:r>
            <a:endParaRPr b="0" lang="de-DE" sz="1330" spc="-1" strike="noStrike">
              <a:latin typeface="Arial"/>
            </a:endParaRPr>
          </a:p>
        </p:txBody>
      </p:sp>
      <p:sp>
        <p:nvSpPr>
          <p:cNvPr id="247" name="CustomShape 16"/>
          <p:cNvSpPr/>
          <p:nvPr/>
        </p:nvSpPr>
        <p:spPr>
          <a:xfrm>
            <a:off x="1292760" y="3693600"/>
            <a:ext cx="1543320" cy="14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kooperatives Lernen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Erklärvideos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Fließschema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Low-Cost-Modelle</a:t>
            </a:r>
            <a:endParaRPr b="0" lang="de-DE" sz="1490" spc="-1" strike="noStrike">
              <a:latin typeface="Arial"/>
            </a:endParaRPr>
          </a:p>
        </p:txBody>
      </p:sp>
      <p:sp>
        <p:nvSpPr>
          <p:cNvPr id="248" name="CustomShape 17"/>
          <p:cNvSpPr/>
          <p:nvPr/>
        </p:nvSpPr>
        <p:spPr>
          <a:xfrm>
            <a:off x="3222360" y="3251520"/>
            <a:ext cx="1673280" cy="1842480"/>
          </a:xfrm>
          <a:prstGeom prst="roundRect">
            <a:avLst>
              <a:gd name="adj" fmla="val 11963"/>
            </a:avLst>
          </a:prstGeom>
          <a:solidFill>
            <a:srgbClr val="f7d36f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9" name="CustomShape 18"/>
          <p:cNvSpPr/>
          <p:nvPr/>
        </p:nvSpPr>
        <p:spPr>
          <a:xfrm>
            <a:off x="3222360" y="3251520"/>
            <a:ext cx="1673280" cy="464400"/>
          </a:xfrm>
          <a:prstGeom prst="roundRect">
            <a:avLst>
              <a:gd name="adj" fmla="val 43681"/>
            </a:avLst>
          </a:prstGeom>
          <a:solidFill>
            <a:srgbClr val="feac08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0" bIns="45000" anchor="ctr"/>
          <a:p>
            <a:pPr algn="ctr">
              <a:lnSpc>
                <a:spcPct val="100000"/>
              </a:lnSpc>
            </a:pPr>
            <a:r>
              <a:rPr b="1" lang="de-DE" sz="1990" spc="-1" strike="noStrike">
                <a:solidFill>
                  <a:srgbClr val="ffffff"/>
                </a:solidFill>
                <a:latin typeface="Calibri"/>
                <a:ea typeface="DejaVu Sans"/>
              </a:rPr>
              <a:t>ZPG BNT II </a:t>
            </a:r>
            <a:r>
              <a:rPr b="0" lang="de-DE" sz="1330" spc="-1" strike="noStrike">
                <a:solidFill>
                  <a:srgbClr val="ffffff"/>
                </a:solidFill>
                <a:latin typeface="Calibri"/>
                <a:ea typeface="DejaVu Sans"/>
              </a:rPr>
              <a:t>(2017)</a:t>
            </a:r>
            <a:endParaRPr b="0" lang="de-DE" sz="1330" spc="-1" strike="noStrike">
              <a:latin typeface="Arial"/>
            </a:endParaRPr>
          </a:p>
        </p:txBody>
      </p:sp>
      <p:sp>
        <p:nvSpPr>
          <p:cNvPr id="250" name="CustomShape 19"/>
          <p:cNvSpPr/>
          <p:nvPr/>
        </p:nvSpPr>
        <p:spPr>
          <a:xfrm>
            <a:off x="3286800" y="3693600"/>
            <a:ext cx="1544400" cy="77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Präkonzepte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Alltags- vs. Fachsprache</a:t>
            </a:r>
            <a:endParaRPr b="0" lang="de-DE" sz="1490" spc="-1" strike="noStrike">
              <a:latin typeface="Arial"/>
            </a:endParaRPr>
          </a:p>
        </p:txBody>
      </p:sp>
      <p:sp>
        <p:nvSpPr>
          <p:cNvPr id="251" name="CustomShape 20"/>
          <p:cNvSpPr/>
          <p:nvPr/>
        </p:nvSpPr>
        <p:spPr>
          <a:xfrm>
            <a:off x="5220000" y="3251520"/>
            <a:ext cx="1673280" cy="1842480"/>
          </a:xfrm>
          <a:prstGeom prst="roundRect">
            <a:avLst>
              <a:gd name="adj" fmla="val 11963"/>
            </a:avLst>
          </a:prstGeom>
          <a:solidFill>
            <a:srgbClr val="fda65f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52" name="CustomShape 21"/>
          <p:cNvSpPr/>
          <p:nvPr/>
        </p:nvSpPr>
        <p:spPr>
          <a:xfrm>
            <a:off x="5284440" y="3693600"/>
            <a:ext cx="1544400" cy="122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Wirkungs-diagramme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sprachsensibler Fach-U</a:t>
            </a:r>
            <a:endParaRPr b="0" lang="de-DE" sz="1490" spc="-1" strike="noStrike">
              <a:latin typeface="Arial"/>
            </a:endParaRPr>
          </a:p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Freilandarbeit</a:t>
            </a:r>
            <a:endParaRPr b="0" lang="de-DE" sz="1490" spc="-1" strike="noStrike">
              <a:latin typeface="Arial"/>
            </a:endParaRPr>
          </a:p>
        </p:txBody>
      </p:sp>
      <p:sp>
        <p:nvSpPr>
          <p:cNvPr id="253" name="CustomShape 22"/>
          <p:cNvSpPr/>
          <p:nvPr/>
        </p:nvSpPr>
        <p:spPr>
          <a:xfrm>
            <a:off x="5220000" y="3251520"/>
            <a:ext cx="1673280" cy="464400"/>
          </a:xfrm>
          <a:prstGeom prst="roundRect">
            <a:avLst>
              <a:gd name="adj" fmla="val 43681"/>
            </a:avLst>
          </a:prstGeom>
          <a:solidFill>
            <a:srgbClr val="e06602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0" bIns="45000" anchor="ctr"/>
          <a:p>
            <a:pPr algn="ctr">
              <a:lnSpc>
                <a:spcPct val="100000"/>
              </a:lnSpc>
            </a:pPr>
            <a:r>
              <a:rPr b="1" lang="de-DE" sz="1990" spc="-1" strike="noStrike">
                <a:solidFill>
                  <a:srgbClr val="ffffff"/>
                </a:solidFill>
                <a:latin typeface="Calibri"/>
                <a:ea typeface="DejaVu Sans"/>
              </a:rPr>
              <a:t>ZPG 9/10 </a:t>
            </a:r>
            <a:r>
              <a:rPr b="0" lang="de-DE" sz="1330" spc="-1" strike="noStrike">
                <a:solidFill>
                  <a:srgbClr val="ffffff"/>
                </a:solidFill>
                <a:latin typeface="Calibri"/>
                <a:ea typeface="DejaVu Sans"/>
              </a:rPr>
              <a:t>(2018)</a:t>
            </a:r>
            <a:endParaRPr b="0" lang="de-DE" sz="1330" spc="-1" strike="noStrike">
              <a:latin typeface="Arial"/>
            </a:endParaRPr>
          </a:p>
        </p:txBody>
      </p:sp>
      <p:sp>
        <p:nvSpPr>
          <p:cNvPr id="254" name="CustomShape 23"/>
          <p:cNvSpPr/>
          <p:nvPr/>
        </p:nvSpPr>
        <p:spPr>
          <a:xfrm>
            <a:off x="7237440" y="3251520"/>
            <a:ext cx="1671840" cy="1842480"/>
          </a:xfrm>
          <a:prstGeom prst="roundRect">
            <a:avLst>
              <a:gd name="adj" fmla="val 11963"/>
            </a:avLst>
          </a:prstGeom>
          <a:solidFill>
            <a:srgbClr val="fc978c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55" name="CustomShape 24"/>
          <p:cNvSpPr/>
          <p:nvPr/>
        </p:nvSpPr>
        <p:spPr>
          <a:xfrm>
            <a:off x="7237440" y="3251520"/>
            <a:ext cx="1671840" cy="464400"/>
          </a:xfrm>
          <a:prstGeom prst="roundRect">
            <a:avLst>
              <a:gd name="adj" fmla="val 43681"/>
            </a:avLst>
          </a:prstGeom>
          <a:solidFill>
            <a:srgbClr val="d11805"/>
          </a:solidFill>
          <a:ln w="9360">
            <a:solidFill>
              <a:schemeClr val="tx1"/>
            </a:solidFill>
            <a:round/>
          </a:ln>
          <a:effectLst>
            <a:outerShdw blurRad="40000" dir="5400000" dist="23000" rotWithShape="0">
              <a:srgbClr val="80808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0" bIns="45000" anchor="ctr"/>
          <a:p>
            <a:pPr algn="ctr">
              <a:lnSpc>
                <a:spcPct val="100000"/>
              </a:lnSpc>
            </a:pPr>
            <a:r>
              <a:rPr b="1" lang="de-DE" sz="1990" spc="-1" strike="noStrike">
                <a:solidFill>
                  <a:srgbClr val="ffffff"/>
                </a:solidFill>
                <a:latin typeface="Calibri"/>
                <a:ea typeface="DejaVu Sans"/>
              </a:rPr>
              <a:t>ZPG KS</a:t>
            </a:r>
            <a:endParaRPr b="0" lang="de-DE" sz="199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330" spc="-1" strike="noStrike">
                <a:solidFill>
                  <a:srgbClr val="ffffff"/>
                </a:solidFill>
                <a:latin typeface="Calibri"/>
                <a:ea typeface="DejaVu Sans"/>
              </a:rPr>
              <a:t>(2020)</a:t>
            </a:r>
            <a:endParaRPr b="0" lang="de-DE" sz="1330" spc="-1" strike="noStrike">
              <a:latin typeface="Arial"/>
            </a:endParaRPr>
          </a:p>
        </p:txBody>
      </p:sp>
      <p:sp>
        <p:nvSpPr>
          <p:cNvPr id="256" name="CustomShape 25"/>
          <p:cNvSpPr/>
          <p:nvPr/>
        </p:nvSpPr>
        <p:spPr>
          <a:xfrm>
            <a:off x="7301880" y="3693600"/>
            <a:ext cx="1543320" cy="9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Info-Grafik</a:t>
            </a:r>
            <a:br/>
            <a:r>
              <a:rPr b="0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als Teil des formativen Assessments</a:t>
            </a:r>
            <a:r>
              <a:rPr b="1" lang="de-DE" sz="1490" spc="-1" strike="noStrike">
                <a:solidFill>
                  <a:srgbClr val="000000"/>
                </a:solidFill>
                <a:latin typeface="Calibri"/>
                <a:ea typeface="MS PGothic"/>
              </a:rPr>
              <a:t> </a:t>
            </a:r>
            <a:endParaRPr b="0" lang="de-DE" sz="1490" spc="-1" strike="noStrike">
              <a:latin typeface="Arial"/>
            </a:endParaRPr>
          </a:p>
        </p:txBody>
      </p:sp>
      <p:sp>
        <p:nvSpPr>
          <p:cNvPr id="257" name="TextShape 26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1200" spc="-1" strike="noStrike">
                <a:solidFill>
                  <a:srgbClr val="8b8b8b"/>
                </a:solidFill>
                <a:latin typeface="Arial"/>
                <a:ea typeface="DejaVu Sans"/>
              </a:rPr>
              <a:t>ZPG Biologie 2020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258" name="TextShape 27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1A2FA59-FDE0-411D-B13E-A2C8EFFBAB97}" type="slidenum">
              <a:rPr b="0" lang="de-DE" sz="1200" spc="-1" strike="noStrike">
                <a:solidFill>
                  <a:srgbClr val="8b8b8b"/>
                </a:solidFill>
                <a:latin typeface="Arial"/>
                <a:ea typeface="DejaVu Sans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59" name="CustomShape 28"/>
          <p:cNvSpPr/>
          <p:nvPr/>
        </p:nvSpPr>
        <p:spPr>
          <a:xfrm>
            <a:off x="0" y="-1800"/>
            <a:ext cx="10080360" cy="84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2320" spc="-1" strike="noStrike">
                <a:solidFill>
                  <a:srgbClr val="000000"/>
                </a:solidFill>
                <a:latin typeface="Calibri"/>
                <a:ea typeface="MS PGothic"/>
              </a:rPr>
              <a:t>Didaktisch-methodische Schwerpunkte ZPG Biologie</a:t>
            </a:r>
            <a:endParaRPr b="0" lang="de-DE" sz="232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650" spc="-1" strike="noStrike">
                <a:solidFill>
                  <a:srgbClr val="000000"/>
                </a:solidFill>
                <a:latin typeface="Calibri"/>
                <a:ea typeface="MS PGothic"/>
              </a:rPr>
              <a:t>Aufgegriffene Rote Fäden: Stoffwechselprozesse</a:t>
            </a:r>
            <a:endParaRPr b="0" lang="de-DE" sz="2650" spc="-1" strike="noStrike">
              <a:latin typeface="Arial"/>
            </a:endParaRPr>
          </a:p>
        </p:txBody>
      </p:sp>
      <p:grpSp>
        <p:nvGrpSpPr>
          <p:cNvPr id="260" name="Group 29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261" name="CustomShape 30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627BF0D6-CC62-47D1-8422-8779132CA5BF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262" name="Line 31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"/>
          <p:cNvGrpSpPr/>
          <p:nvPr/>
        </p:nvGrpSpPr>
        <p:grpSpPr>
          <a:xfrm>
            <a:off x="1440000" y="1909800"/>
            <a:ext cx="6551640" cy="1473840"/>
            <a:chOff x="1440000" y="1909800"/>
            <a:chExt cx="6551640" cy="1473840"/>
          </a:xfrm>
        </p:grpSpPr>
        <p:sp>
          <p:nvSpPr>
            <p:cNvPr id="127" name="CustomShape 2"/>
            <p:cNvSpPr/>
            <p:nvPr/>
          </p:nvSpPr>
          <p:spPr>
            <a:xfrm>
              <a:off x="1440000" y="1909800"/>
              <a:ext cx="2375640" cy="1206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marL="216000" indent="-215640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Fotosynthese</a:t>
              </a:r>
              <a:endParaRPr b="0" lang="de-DE" sz="2000" spc="-1" strike="noStrike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Stärkesynthese</a:t>
              </a:r>
              <a:endParaRPr b="0" lang="de-DE" sz="2000" spc="-1" strike="noStrike">
                <a:latin typeface="Arial"/>
              </a:endParaRPr>
            </a:p>
          </p:txBody>
        </p:sp>
        <p:sp>
          <p:nvSpPr>
            <p:cNvPr id="128" name="CustomShape 3"/>
            <p:cNvSpPr/>
            <p:nvPr/>
          </p:nvSpPr>
          <p:spPr>
            <a:xfrm>
              <a:off x="4511160" y="1927440"/>
              <a:ext cx="3480480" cy="1456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Experimente</a:t>
              </a:r>
              <a:endParaRPr b="0" lang="de-DE" sz="2000" spc="-1" strike="noStrike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Schülerversuche</a:t>
              </a:r>
              <a:endParaRPr b="0" lang="de-DE" sz="2000" spc="-1" strike="noStrike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Demonstrationsversuche</a:t>
              </a:r>
              <a:endParaRPr b="0" lang="de-DE" sz="2000" spc="-1" strike="noStrike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Historische Versuche nachvollziehen</a:t>
              </a:r>
              <a:endParaRPr b="0" lang="de-DE" sz="2000" spc="-1" strike="noStrike">
                <a:latin typeface="Arial"/>
              </a:endParaRPr>
            </a:p>
          </p:txBody>
        </p:sp>
      </p:grpSp>
      <p:sp>
        <p:nvSpPr>
          <p:cNvPr id="129" name="CustomShape 4"/>
          <p:cNvSpPr/>
          <p:nvPr/>
        </p:nvSpPr>
        <p:spPr>
          <a:xfrm>
            <a:off x="1512720" y="504000"/>
            <a:ext cx="7127280" cy="62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de-DE" sz="4400" spc="-1" strike="noStrike">
                <a:solidFill>
                  <a:srgbClr val="2b511a"/>
                </a:solidFill>
                <a:latin typeface="Arial"/>
                <a:ea typeface="DejaVu Sans"/>
              </a:rPr>
              <a:t>Stoffwechselprozesse</a:t>
            </a:r>
            <a:endParaRPr b="0" lang="de-DE" sz="4400" spc="-1" strike="noStrike">
              <a:latin typeface="Arial"/>
            </a:endParaRPr>
          </a:p>
        </p:txBody>
      </p:sp>
      <p:pic>
        <p:nvPicPr>
          <p:cNvPr id="130" name="Grafik 91" descr=""/>
          <p:cNvPicPr/>
          <p:nvPr/>
        </p:nvPicPr>
        <p:blipFill>
          <a:blip r:embed="rId1"/>
          <a:stretch/>
        </p:blipFill>
        <p:spPr>
          <a:xfrm>
            <a:off x="7101360" y="288000"/>
            <a:ext cx="1754640" cy="1017720"/>
          </a:xfrm>
          <a:prstGeom prst="rect">
            <a:avLst/>
          </a:prstGeom>
          <a:ln>
            <a:noFill/>
          </a:ln>
        </p:spPr>
      </p:pic>
      <p:grpSp>
        <p:nvGrpSpPr>
          <p:cNvPr id="131" name="Group 5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132" name="CustomShape 6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95321908-572F-4721-B9B4-EEEF7CC820C5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133" name="Line 7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"/>
          <p:cNvGrpSpPr/>
          <p:nvPr/>
        </p:nvGrpSpPr>
        <p:grpSpPr>
          <a:xfrm>
            <a:off x="750960" y="1345320"/>
            <a:ext cx="8294040" cy="3062520"/>
            <a:chOff x="750960" y="1345320"/>
            <a:chExt cx="8294040" cy="3062520"/>
          </a:xfrm>
        </p:grpSpPr>
        <p:sp>
          <p:nvSpPr>
            <p:cNvPr id="135" name="CustomShape 2"/>
            <p:cNvSpPr/>
            <p:nvPr/>
          </p:nvSpPr>
          <p:spPr>
            <a:xfrm>
              <a:off x="750960" y="1345320"/>
              <a:ext cx="1943640" cy="1456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1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Stunde 1:</a:t>
              </a:r>
              <a:endParaRPr b="0" lang="de-DE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Vorwissen aktivieren, Assessment</a:t>
              </a:r>
              <a:endParaRPr b="0" lang="de-DE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Verortung</a:t>
              </a:r>
              <a:endParaRPr b="0" lang="de-DE" sz="2000" spc="-1" strike="noStrike">
                <a:latin typeface="Arial"/>
              </a:endParaRPr>
            </a:p>
          </p:txBody>
        </p:sp>
        <p:sp>
          <p:nvSpPr>
            <p:cNvPr id="136" name="CustomShape 3"/>
            <p:cNvSpPr/>
            <p:nvPr/>
          </p:nvSpPr>
          <p:spPr>
            <a:xfrm>
              <a:off x="2694960" y="3289680"/>
              <a:ext cx="1943640" cy="1118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1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Stunde 2/3/4:</a:t>
              </a:r>
              <a:endParaRPr b="0" lang="de-DE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Molekulare Grundlagen der Lichtabsorption</a:t>
              </a:r>
              <a:endParaRPr b="0" lang="de-DE" sz="2000" spc="-1" strike="noStrike">
                <a:latin typeface="Arial"/>
              </a:endParaRPr>
            </a:p>
          </p:txBody>
        </p:sp>
        <p:sp>
          <p:nvSpPr>
            <p:cNvPr id="137" name="CustomShape 4"/>
            <p:cNvSpPr/>
            <p:nvPr/>
          </p:nvSpPr>
          <p:spPr>
            <a:xfrm>
              <a:off x="5040000" y="1368000"/>
              <a:ext cx="2159640" cy="888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1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Stunde 5/6:</a:t>
              </a:r>
              <a:endParaRPr b="0" lang="de-DE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Teilreaktionen der Fotosynthese</a:t>
              </a:r>
              <a:endParaRPr b="0" lang="de-DE" sz="2000" spc="-1" strike="noStrike">
                <a:latin typeface="Arial"/>
              </a:endParaRPr>
            </a:p>
          </p:txBody>
        </p:sp>
        <p:sp>
          <p:nvSpPr>
            <p:cNvPr id="138" name="CustomShape 5"/>
            <p:cNvSpPr/>
            <p:nvPr/>
          </p:nvSpPr>
          <p:spPr>
            <a:xfrm>
              <a:off x="7101360" y="3289680"/>
              <a:ext cx="1943640" cy="658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1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Stunde 7/8:</a:t>
              </a:r>
              <a:endParaRPr b="0" lang="de-DE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Stärkesynthese</a:t>
              </a:r>
              <a:endParaRPr b="0" lang="de-DE" sz="2000" spc="-1" strike="noStrike">
                <a:latin typeface="Arial"/>
              </a:endParaRPr>
            </a:p>
          </p:txBody>
        </p:sp>
      </p:grpSp>
      <p:sp>
        <p:nvSpPr>
          <p:cNvPr id="139" name="CustomShape 6"/>
          <p:cNvSpPr/>
          <p:nvPr/>
        </p:nvSpPr>
        <p:spPr>
          <a:xfrm>
            <a:off x="1512720" y="504000"/>
            <a:ext cx="7127280" cy="62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de-DE" sz="4400" spc="-1" strike="noStrike">
                <a:solidFill>
                  <a:srgbClr val="2b511a"/>
                </a:solidFill>
                <a:latin typeface="Arial"/>
                <a:ea typeface="DejaVu Sans"/>
              </a:rPr>
              <a:t>Stoffwechselprozesse</a:t>
            </a:r>
            <a:endParaRPr b="0" lang="de-DE" sz="4400" spc="-1" strike="noStrike">
              <a:latin typeface="Arial"/>
            </a:endParaRPr>
          </a:p>
        </p:txBody>
      </p:sp>
      <p:pic>
        <p:nvPicPr>
          <p:cNvPr id="140" name="Grafik 104" descr=""/>
          <p:cNvPicPr/>
          <p:nvPr/>
        </p:nvPicPr>
        <p:blipFill>
          <a:blip r:embed="rId1"/>
          <a:stretch/>
        </p:blipFill>
        <p:spPr>
          <a:xfrm>
            <a:off x="7101360" y="288000"/>
            <a:ext cx="1754640" cy="1017720"/>
          </a:xfrm>
          <a:prstGeom prst="rect">
            <a:avLst/>
          </a:prstGeom>
          <a:ln>
            <a:noFill/>
          </a:ln>
        </p:spPr>
      </p:pic>
      <p:sp>
        <p:nvSpPr>
          <p:cNvPr id="141" name="CustomShape 7"/>
          <p:cNvSpPr/>
          <p:nvPr/>
        </p:nvSpPr>
        <p:spPr>
          <a:xfrm>
            <a:off x="2694960" y="2073600"/>
            <a:ext cx="971640" cy="1215720"/>
          </a:xfrm>
          <a:prstGeom prst="curvedConnector2">
            <a:avLst/>
          </a:pr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8"/>
          <p:cNvSpPr/>
          <p:nvPr/>
        </p:nvSpPr>
        <p:spPr>
          <a:xfrm flipV="1">
            <a:off x="4701240" y="2710440"/>
            <a:ext cx="1480680" cy="1591920"/>
          </a:xfrm>
          <a:prstGeom prst="curvedConnector2">
            <a:avLst/>
          </a:pr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9"/>
          <p:cNvSpPr/>
          <p:nvPr/>
        </p:nvSpPr>
        <p:spPr>
          <a:xfrm>
            <a:off x="7225920" y="1896840"/>
            <a:ext cx="971640" cy="1215720"/>
          </a:xfrm>
          <a:prstGeom prst="curvedConnector2">
            <a:avLst/>
          </a:prstGeom>
          <a:noFill/>
          <a:ln w="2844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4" name="Group 10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145" name="CustomShape 11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C0190D4C-FBAF-48D9-B752-98E5ECF0E021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146" name="Line 12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90320" y="648000"/>
            <a:ext cx="1932840" cy="145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Stunde 1: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Vorwissen aktivieren, Assessment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Verortung</a:t>
            </a:r>
            <a:endParaRPr b="0" lang="de-DE" sz="2000" spc="-1" strike="noStrike">
              <a:latin typeface="Arial"/>
            </a:endParaRPr>
          </a:p>
        </p:txBody>
      </p:sp>
      <p:pic>
        <p:nvPicPr>
          <p:cNvPr id="148" name="Grafik 109" descr=""/>
          <p:cNvPicPr/>
          <p:nvPr/>
        </p:nvPicPr>
        <p:blipFill>
          <a:blip r:embed="rId1"/>
          <a:stretch/>
        </p:blipFill>
        <p:spPr>
          <a:xfrm>
            <a:off x="3096000" y="648000"/>
            <a:ext cx="5687640" cy="4117320"/>
          </a:xfrm>
          <a:prstGeom prst="rect">
            <a:avLst/>
          </a:prstGeom>
          <a:ln>
            <a:noFill/>
          </a:ln>
        </p:spPr>
      </p:pic>
      <p:grpSp>
        <p:nvGrpSpPr>
          <p:cNvPr id="149" name="Group 2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150" name="CustomShape 3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B8D2A2E5-184C-4A9C-898E-345BEFF23B63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151" name="Line 4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"/>
          <p:cNvGrpSpPr/>
          <p:nvPr/>
        </p:nvGrpSpPr>
        <p:grpSpPr>
          <a:xfrm>
            <a:off x="1689840" y="1252080"/>
            <a:ext cx="7184880" cy="3378240"/>
            <a:chOff x="1689840" y="1252080"/>
            <a:chExt cx="7184880" cy="3378240"/>
          </a:xfrm>
        </p:grpSpPr>
        <p:pic>
          <p:nvPicPr>
            <p:cNvPr id="153" name="Grafik 116" descr=""/>
            <p:cNvPicPr/>
            <p:nvPr/>
          </p:nvPicPr>
          <p:blipFill>
            <a:blip r:embed="rId1"/>
            <a:stretch/>
          </p:blipFill>
          <p:spPr>
            <a:xfrm>
              <a:off x="1689840" y="2542680"/>
              <a:ext cx="2216880" cy="1285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Grafik 117" descr=""/>
            <p:cNvPicPr/>
            <p:nvPr/>
          </p:nvPicPr>
          <p:blipFill>
            <a:blip r:embed="rId2"/>
            <a:stretch/>
          </p:blipFill>
          <p:spPr>
            <a:xfrm>
              <a:off x="3452400" y="1252080"/>
              <a:ext cx="2758320" cy="1362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Grafik 118" descr=""/>
            <p:cNvPicPr/>
            <p:nvPr/>
          </p:nvPicPr>
          <p:blipFill>
            <a:blip r:embed="rId3"/>
            <a:stretch/>
          </p:blipFill>
          <p:spPr>
            <a:xfrm>
              <a:off x="5269320" y="2777040"/>
              <a:ext cx="3605400" cy="1853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6" name="Line 2"/>
            <p:cNvSpPr/>
            <p:nvPr/>
          </p:nvSpPr>
          <p:spPr>
            <a:xfrm flipV="1">
              <a:off x="3618720" y="2110320"/>
              <a:ext cx="1152000" cy="864000"/>
            </a:xfrm>
            <a:prstGeom prst="line">
              <a:avLst/>
            </a:prstGeom>
            <a:ln cap="rnd" w="12600">
              <a:solidFill>
                <a:srgbClr val="a3238e"/>
              </a:solidFill>
              <a:custDash>
                <a:ds d="100000" sp="100000"/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Line 3"/>
            <p:cNvSpPr/>
            <p:nvPr/>
          </p:nvSpPr>
          <p:spPr>
            <a:xfrm>
              <a:off x="5274720" y="2182320"/>
              <a:ext cx="1584000" cy="936000"/>
            </a:xfrm>
            <a:prstGeom prst="line">
              <a:avLst/>
            </a:prstGeom>
            <a:ln cap="rnd" w="12600">
              <a:solidFill>
                <a:srgbClr val="a3238e"/>
              </a:solidFill>
              <a:custDash>
                <a:ds d="100000" sp="100000"/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8" name="CustomShape 4"/>
          <p:cNvSpPr/>
          <p:nvPr/>
        </p:nvSpPr>
        <p:spPr>
          <a:xfrm>
            <a:off x="424080" y="338040"/>
            <a:ext cx="1932840" cy="145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Stunde 1: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Vorwissen aktivieren, Assessment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Verortung</a:t>
            </a:r>
            <a:endParaRPr b="0" lang="de-DE" sz="2000" spc="-1" strike="noStrike">
              <a:latin typeface="Arial"/>
            </a:endParaRPr>
          </a:p>
        </p:txBody>
      </p:sp>
      <p:grpSp>
        <p:nvGrpSpPr>
          <p:cNvPr id="159" name="Group 5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160" name="CustomShape 6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C8445AF8-CFE0-4B7C-B07C-6F7B1B67ECC4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161" name="Line 7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163" name="CustomShape 2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AE29BBC0-4F2B-4094-9A28-C44909A79E2E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164" name="Line 3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5" name="Group 4"/>
          <p:cNvGrpSpPr/>
          <p:nvPr/>
        </p:nvGrpSpPr>
        <p:grpSpPr>
          <a:xfrm>
            <a:off x="1008000" y="720000"/>
            <a:ext cx="8063640" cy="3600000"/>
            <a:chOff x="1008000" y="720000"/>
            <a:chExt cx="8063640" cy="3600000"/>
          </a:xfrm>
        </p:grpSpPr>
        <p:sp>
          <p:nvSpPr>
            <p:cNvPr id="166" name="CustomShape 5"/>
            <p:cNvSpPr/>
            <p:nvPr/>
          </p:nvSpPr>
          <p:spPr>
            <a:xfrm>
              <a:off x="1008000" y="720000"/>
              <a:ext cx="1943640" cy="1079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1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Stunde </a:t>
              </a:r>
              <a:r>
                <a:rPr b="1" lang="de-DE" sz="2000" spc="-1" strike="noStrike">
                  <a:solidFill>
                    <a:srgbClr val="a3238e"/>
                  </a:solidFill>
                  <a:latin typeface="Arial"/>
                  <a:ea typeface="DejaVu Sans"/>
                </a:rPr>
                <a:t>2/3</a:t>
              </a:r>
              <a:r>
                <a:rPr b="1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/4:</a:t>
              </a:r>
              <a:endParaRPr b="0" lang="de-DE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Molekulare Grundlagen der Lichtabsorption</a:t>
              </a:r>
              <a:endParaRPr b="0" lang="de-DE" sz="2000" spc="-1" strike="noStrike">
                <a:latin typeface="Arial"/>
              </a:endParaRPr>
            </a:p>
          </p:txBody>
        </p:sp>
        <p:pic>
          <p:nvPicPr>
            <p:cNvPr id="167" name="Grafik 125" descr=""/>
            <p:cNvPicPr/>
            <p:nvPr/>
          </p:nvPicPr>
          <p:blipFill>
            <a:blip r:embed="rId1"/>
            <a:stretch/>
          </p:blipFill>
          <p:spPr>
            <a:xfrm>
              <a:off x="3158640" y="1008000"/>
              <a:ext cx="5913000" cy="3167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8" name="TextShape 6"/>
            <p:cNvSpPr txBox="1"/>
            <p:nvPr/>
          </p:nvSpPr>
          <p:spPr>
            <a:xfrm>
              <a:off x="6912000" y="4113720"/>
              <a:ext cx="2088000" cy="206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de-DE" sz="800" spc="-1" strike="noStrike">
                  <a:latin typeface="Courier New"/>
                </a:rPr>
                <a:t>Abbildung: A. Theil-Schiebel</a:t>
              </a:r>
              <a:endParaRPr b="0" lang="de-DE" sz="800" spc="-1" strike="noStrike">
                <a:latin typeface="Courier New"/>
              </a:endParaRPr>
            </a:p>
          </p:txBody>
        </p:sp>
      </p:grp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170" name="CustomShape 2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E86583E2-3ADC-4E62-B94A-B36533425356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171" name="Line 3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2" name="Group 4"/>
          <p:cNvGrpSpPr/>
          <p:nvPr/>
        </p:nvGrpSpPr>
        <p:grpSpPr>
          <a:xfrm>
            <a:off x="884160" y="468000"/>
            <a:ext cx="8259840" cy="4356000"/>
            <a:chOff x="884160" y="468000"/>
            <a:chExt cx="8259840" cy="4356000"/>
          </a:xfrm>
        </p:grpSpPr>
        <p:sp>
          <p:nvSpPr>
            <p:cNvPr id="173" name="CustomShape 5"/>
            <p:cNvSpPr/>
            <p:nvPr/>
          </p:nvSpPr>
          <p:spPr>
            <a:xfrm>
              <a:off x="884160" y="468000"/>
              <a:ext cx="1943640" cy="1079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1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Stunde 2/3/</a:t>
              </a:r>
              <a:r>
                <a:rPr b="1" lang="de-DE" sz="2000" spc="-1" strike="noStrike">
                  <a:solidFill>
                    <a:srgbClr val="a3238e"/>
                  </a:solidFill>
                  <a:latin typeface="Arial"/>
                  <a:ea typeface="DejaVu Sans"/>
                </a:rPr>
                <a:t>4</a:t>
              </a:r>
              <a:r>
                <a:rPr b="1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:</a:t>
              </a:r>
              <a:endParaRPr b="0" lang="de-DE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Molekulare Grundlagen der Lichtabsorption</a:t>
              </a:r>
              <a:endParaRPr b="0" lang="de-DE" sz="2000" spc="-1" strike="noStrike">
                <a:latin typeface="Arial"/>
              </a:endParaRPr>
            </a:p>
          </p:txBody>
        </p:sp>
        <p:grpSp>
          <p:nvGrpSpPr>
            <p:cNvPr id="174" name="Group 6"/>
            <p:cNvGrpSpPr/>
            <p:nvPr/>
          </p:nvGrpSpPr>
          <p:grpSpPr>
            <a:xfrm>
              <a:off x="3087360" y="1008000"/>
              <a:ext cx="5984280" cy="1232280"/>
              <a:chOff x="3087360" y="1008000"/>
              <a:chExt cx="5984280" cy="1232280"/>
            </a:xfrm>
          </p:grpSpPr>
          <p:grpSp>
            <p:nvGrpSpPr>
              <p:cNvPr id="175" name="Group 7"/>
              <p:cNvGrpSpPr/>
              <p:nvPr/>
            </p:nvGrpSpPr>
            <p:grpSpPr>
              <a:xfrm>
                <a:off x="3087360" y="1008000"/>
                <a:ext cx="5984280" cy="1232280"/>
                <a:chOff x="3087360" y="1008000"/>
                <a:chExt cx="5984280" cy="1232280"/>
              </a:xfrm>
            </p:grpSpPr>
            <p:pic>
              <p:nvPicPr>
                <p:cNvPr id="176" name="Grafik 132" descr=""/>
                <p:cNvPicPr/>
                <p:nvPr/>
              </p:nvPicPr>
              <p:blipFill>
                <a:blip r:embed="rId1"/>
                <a:stretch/>
              </p:blipFill>
              <p:spPr>
                <a:xfrm>
                  <a:off x="3087360" y="1008000"/>
                  <a:ext cx="5598360" cy="59292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77" name="Grafik 133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3866400" y="1601280"/>
                  <a:ext cx="5205240" cy="63900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78" name="CustomShape 8"/>
              <p:cNvSpPr/>
              <p:nvPr/>
            </p:nvSpPr>
            <p:spPr>
              <a:xfrm>
                <a:off x="7327800" y="1064160"/>
                <a:ext cx="1357920" cy="2426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 algn="ctr">
                  <a:lnSpc>
                    <a:spcPct val="100000"/>
                  </a:lnSpc>
                </a:pPr>
                <a:r>
                  <a:rPr b="0" lang="de-DE" sz="1200" spc="-1" strike="noStrike">
                    <a:solidFill>
                      <a:srgbClr val="eeeeee"/>
                    </a:solidFill>
                    <a:latin typeface="Sawasdee"/>
                    <a:ea typeface="DejaVu Sans"/>
                  </a:rPr>
                  <a:t>Farbspektrum</a:t>
                </a:r>
                <a:endParaRPr b="0" lang="de-DE" sz="1200" spc="-1" strike="noStrike">
                  <a:latin typeface="Arial"/>
                </a:endParaRPr>
              </a:p>
            </p:txBody>
          </p:sp>
          <p:sp>
            <p:nvSpPr>
              <p:cNvPr id="179" name="CustomShape 9"/>
              <p:cNvSpPr/>
              <p:nvPr/>
            </p:nvSpPr>
            <p:spPr>
              <a:xfrm>
                <a:off x="7441920" y="1659240"/>
                <a:ext cx="1629720" cy="30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 algn="ctr">
                  <a:lnSpc>
                    <a:spcPct val="100000"/>
                  </a:lnSpc>
                </a:pPr>
                <a:r>
                  <a:rPr b="0" lang="de-DE" sz="1200" spc="-1" strike="noStrike">
                    <a:solidFill>
                      <a:srgbClr val="eeeeee"/>
                    </a:solidFill>
                    <a:latin typeface="Sawasdee"/>
                    <a:ea typeface="DejaVu Sans"/>
                  </a:rPr>
                  <a:t>Absorptionsspektrum</a:t>
                </a:r>
                <a:endParaRPr b="0" lang="de-DE" sz="1200" spc="-1" strike="noStrike">
                  <a:latin typeface="Arial"/>
                </a:endParaRPr>
              </a:p>
            </p:txBody>
          </p:sp>
        </p:grpSp>
        <p:sp>
          <p:nvSpPr>
            <p:cNvPr id="180" name="CustomShape 10"/>
            <p:cNvSpPr/>
            <p:nvPr/>
          </p:nvSpPr>
          <p:spPr>
            <a:xfrm>
              <a:off x="4730400" y="2976480"/>
              <a:ext cx="2597040" cy="733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Wirkungsspektrum</a:t>
              </a:r>
              <a:endParaRPr b="0" lang="de-DE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(Engelmannscher Bakterienversuch)</a:t>
              </a:r>
              <a:endParaRPr b="0" lang="de-DE" sz="2000" spc="-1" strike="noStrike">
                <a:latin typeface="Arial"/>
              </a:endParaRPr>
            </a:p>
          </p:txBody>
        </p:sp>
        <p:pic>
          <p:nvPicPr>
            <p:cNvPr id="181" name="" descr=""/>
            <p:cNvPicPr/>
            <p:nvPr/>
          </p:nvPicPr>
          <p:blipFill>
            <a:blip r:embed="rId3"/>
            <a:stretch/>
          </p:blipFill>
          <p:spPr>
            <a:xfrm>
              <a:off x="1152000" y="2556720"/>
              <a:ext cx="3294720" cy="2123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2" name="TextShape 11"/>
            <p:cNvSpPr txBox="1"/>
            <p:nvPr/>
          </p:nvSpPr>
          <p:spPr>
            <a:xfrm>
              <a:off x="6264000" y="4617720"/>
              <a:ext cx="2880000" cy="206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de-DE" sz="800" spc="-1" strike="noStrike">
                  <a:latin typeface="Courier New"/>
                </a:rPr>
                <a:t>Fotos und Grafiken: A. Theil-Schiebel</a:t>
              </a:r>
              <a:endParaRPr b="0" lang="de-DE" sz="800" spc="-1" strike="noStrike">
                <a:latin typeface="Courier New"/>
              </a:endParaRPr>
            </a:p>
          </p:txBody>
        </p:sp>
      </p:grp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884160" y="468000"/>
            <a:ext cx="194364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Stunde 2/3/</a:t>
            </a:r>
            <a:r>
              <a:rPr b="1" lang="de-DE" sz="2000" spc="-1" strike="noStrike">
                <a:solidFill>
                  <a:srgbClr val="a3238e"/>
                </a:solidFill>
                <a:latin typeface="Arial"/>
                <a:ea typeface="DejaVu Sans"/>
              </a:rPr>
              <a:t>4</a:t>
            </a: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DejaVu Sans"/>
              </a:rPr>
              <a:t>Molekulare Grundlagen der Lichtabsorption</a:t>
            </a:r>
            <a:endParaRPr b="0" lang="de-DE" sz="2000" spc="-1" strike="noStrike">
              <a:latin typeface="Arial"/>
            </a:endParaRPr>
          </a:p>
        </p:txBody>
      </p:sp>
      <p:grpSp>
        <p:nvGrpSpPr>
          <p:cNvPr id="184" name="Group 2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185" name="CustomShape 3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045081F3-789A-4FAB-9CF8-7A3EE857433A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186" name="Line 4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7" name="Group 5"/>
          <p:cNvGrpSpPr/>
          <p:nvPr/>
        </p:nvGrpSpPr>
        <p:grpSpPr>
          <a:xfrm>
            <a:off x="3820320" y="752400"/>
            <a:ext cx="3379680" cy="3639600"/>
            <a:chOff x="3820320" y="752400"/>
            <a:chExt cx="3379680" cy="3639600"/>
          </a:xfrm>
        </p:grpSpPr>
        <p:grpSp>
          <p:nvGrpSpPr>
            <p:cNvPr id="188" name="Group 6"/>
            <p:cNvGrpSpPr/>
            <p:nvPr/>
          </p:nvGrpSpPr>
          <p:grpSpPr>
            <a:xfrm>
              <a:off x="3820320" y="752400"/>
              <a:ext cx="3307680" cy="3639600"/>
              <a:chOff x="3820320" y="752400"/>
              <a:chExt cx="3307680" cy="3639600"/>
            </a:xfrm>
          </p:grpSpPr>
          <p:pic>
            <p:nvPicPr>
              <p:cNvPr id="189" name="Grafik 144" descr=""/>
              <p:cNvPicPr/>
              <p:nvPr/>
            </p:nvPicPr>
            <p:blipFill>
              <a:blip r:embed="rId1"/>
              <a:stretch/>
            </p:blipFill>
            <p:spPr>
              <a:xfrm>
                <a:off x="3939480" y="752400"/>
                <a:ext cx="3188520" cy="33159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90" name="CustomShape 7"/>
              <p:cNvSpPr/>
              <p:nvPr/>
            </p:nvSpPr>
            <p:spPr>
              <a:xfrm>
                <a:off x="3820320" y="4047480"/>
                <a:ext cx="1785240" cy="3445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 algn="ctr">
                  <a:lnSpc>
                    <a:spcPct val="100000"/>
                  </a:lnSpc>
                  <a:spcBef>
                    <a:spcPts val="850"/>
                  </a:spcBef>
                  <a:spcAft>
                    <a:spcPts val="850"/>
                  </a:spcAft>
                </a:pPr>
                <a:r>
                  <a:rPr b="0" lang="de-DE" sz="1800" spc="-1" strike="noStrike">
                    <a:solidFill>
                      <a:srgbClr val="000000"/>
                    </a:solidFill>
                    <a:latin typeface="Arial"/>
                    <a:ea typeface="DejaVu Sans"/>
                  </a:rPr>
                  <a:t>Rotfluoreszenz</a:t>
                </a:r>
                <a:endParaRPr b="0" lang="de-DE" sz="1800" spc="-1" strike="noStrike">
                  <a:latin typeface="Arial"/>
                </a:endParaRPr>
              </a:p>
            </p:txBody>
          </p:sp>
        </p:grpSp>
        <p:sp>
          <p:nvSpPr>
            <p:cNvPr id="191" name="TextShape 8"/>
            <p:cNvSpPr txBox="1"/>
            <p:nvPr/>
          </p:nvSpPr>
          <p:spPr>
            <a:xfrm>
              <a:off x="5472000" y="3744000"/>
              <a:ext cx="1728000" cy="206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de-DE" sz="800" spc="-1" strike="noStrike">
                  <a:solidFill>
                    <a:srgbClr val="cccccc"/>
                  </a:solidFill>
                  <a:latin typeface="Courier New"/>
                </a:rPr>
                <a:t>Foto: A. Theil-Schiebel</a:t>
              </a:r>
              <a:endParaRPr b="0" lang="de-DE" sz="800" spc="-1" strike="noStrike">
                <a:solidFill>
                  <a:srgbClr val="cccccc"/>
                </a:solidFill>
                <a:latin typeface="Courier New"/>
              </a:endParaRPr>
            </a:p>
          </p:txBody>
        </p:sp>
      </p:grp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203760" y="188640"/>
            <a:ext cx="9337680" cy="47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Stunde 5/6: 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DejaVu Sans"/>
              </a:rPr>
              <a:t>Teilreaktionen der Fotosynthese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93" name="Grafik 8" descr=""/>
          <p:cNvPicPr/>
          <p:nvPr/>
        </p:nvPicPr>
        <p:blipFill>
          <a:blip r:embed="rId1"/>
          <a:stretch/>
        </p:blipFill>
        <p:spPr>
          <a:xfrm>
            <a:off x="2752560" y="645480"/>
            <a:ext cx="3462480" cy="157356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505800" y="1247760"/>
            <a:ext cx="1449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Fotoreaktion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509040" y="3741120"/>
            <a:ext cx="194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Synthesereaktion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1197000" y="2373480"/>
            <a:ext cx="1119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558ed5"/>
                </a:solidFill>
                <a:latin typeface="Arial"/>
                <a:ea typeface="DejaVu Sans"/>
              </a:rPr>
              <a:t>Fachtext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97" name="Grafik 12" descr=""/>
          <p:cNvPicPr/>
          <p:nvPr/>
        </p:nvPicPr>
        <p:blipFill>
          <a:blip r:embed="rId2"/>
          <a:srcRect l="9301" t="13077" r="23593" b="7310"/>
          <a:stretch/>
        </p:blipFill>
        <p:spPr>
          <a:xfrm>
            <a:off x="2863440" y="2696760"/>
            <a:ext cx="3271680" cy="2327760"/>
          </a:xfrm>
          <a:prstGeom prst="rect">
            <a:avLst/>
          </a:prstGeom>
          <a:ln>
            <a:noFill/>
          </a:ln>
        </p:spPr>
      </p:pic>
      <p:sp>
        <p:nvSpPr>
          <p:cNvPr id="198" name="CustomShape 5"/>
          <p:cNvSpPr/>
          <p:nvPr/>
        </p:nvSpPr>
        <p:spPr>
          <a:xfrm>
            <a:off x="2324160" y="2558160"/>
            <a:ext cx="1099440" cy="1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6"/>
          <p:cNvSpPr/>
          <p:nvPr/>
        </p:nvSpPr>
        <p:spPr>
          <a:xfrm>
            <a:off x="3467880" y="2386080"/>
            <a:ext cx="2762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558ed5"/>
                </a:solidFill>
                <a:latin typeface="Arial"/>
                <a:ea typeface="DejaVu Sans"/>
              </a:rPr>
              <a:t>Abbildung/Fließschema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00" name="CustomShape 7"/>
          <p:cNvSpPr/>
          <p:nvPr/>
        </p:nvSpPr>
        <p:spPr>
          <a:xfrm>
            <a:off x="6275880" y="1499040"/>
            <a:ext cx="906480" cy="72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8"/>
          <p:cNvSpPr/>
          <p:nvPr/>
        </p:nvSpPr>
        <p:spPr>
          <a:xfrm flipV="1">
            <a:off x="6221520" y="3055320"/>
            <a:ext cx="960840" cy="88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9"/>
          <p:cNvSpPr/>
          <p:nvPr/>
        </p:nvSpPr>
        <p:spPr>
          <a:xfrm>
            <a:off x="6796080" y="2220120"/>
            <a:ext cx="32169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Bilanzierung der Teilprozesse: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Reaktionsgleichung der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Fotosynthese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03" name="CustomShape 10"/>
          <p:cNvSpPr/>
          <p:nvPr/>
        </p:nvSpPr>
        <p:spPr>
          <a:xfrm>
            <a:off x="1977840" y="1434600"/>
            <a:ext cx="713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11"/>
          <p:cNvSpPr/>
          <p:nvPr/>
        </p:nvSpPr>
        <p:spPr>
          <a:xfrm>
            <a:off x="2452680" y="3943080"/>
            <a:ext cx="478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12"/>
          <p:cNvSpPr/>
          <p:nvPr/>
        </p:nvSpPr>
        <p:spPr>
          <a:xfrm>
            <a:off x="8300880" y="4584960"/>
            <a:ext cx="1433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404040"/>
                </a:solidFill>
                <a:latin typeface="Arial"/>
                <a:ea typeface="Calibri"/>
              </a:rPr>
              <a:t>Abbildung: Frank Harder</a:t>
            </a:r>
            <a:endParaRPr b="0" lang="de-DE" sz="9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404040"/>
                </a:solidFill>
                <a:latin typeface="Arial"/>
                <a:ea typeface="Calibri"/>
              </a:rPr>
              <a:t>Schema: Jochen Müller</a:t>
            </a:r>
            <a:endParaRPr b="0" lang="de-DE" sz="9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404040"/>
                </a:solidFill>
                <a:latin typeface="Arial"/>
                <a:ea typeface="Calibri"/>
              </a:rPr>
              <a:t>(ZPG Biologie)</a:t>
            </a:r>
            <a:endParaRPr b="0" lang="de-DE" sz="9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de-DE" sz="900" spc="-1" strike="noStrike">
              <a:latin typeface="Arial"/>
            </a:endParaRPr>
          </a:p>
        </p:txBody>
      </p:sp>
      <p:grpSp>
        <p:nvGrpSpPr>
          <p:cNvPr id="206" name="Group 13"/>
          <p:cNvGrpSpPr/>
          <p:nvPr/>
        </p:nvGrpSpPr>
        <p:grpSpPr>
          <a:xfrm>
            <a:off x="720000" y="5311800"/>
            <a:ext cx="8640000" cy="231840"/>
            <a:chOff x="720000" y="5311800"/>
            <a:chExt cx="8640000" cy="231840"/>
          </a:xfrm>
        </p:grpSpPr>
        <p:sp>
          <p:nvSpPr>
            <p:cNvPr id="207" name="CustomShape 14"/>
            <p:cNvSpPr/>
            <p:nvPr/>
          </p:nvSpPr>
          <p:spPr>
            <a:xfrm>
              <a:off x="720000" y="5311800"/>
              <a:ext cx="8639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20001_p_stoffwechselprozesse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ZPG Biologie 2020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	</a:t>
              </a:r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Folie </a:t>
              </a:r>
              <a:fld id="{14590953-E6B2-41A1-BAEB-DDF758208E42}" type="slidenum"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&lt;Foliennummer&gt;</a:t>
              </a:fld>
              <a:r>
                <a:rPr b="0" lang="de-DE" sz="1000" spc="-1" strike="noStrike">
                  <a:solidFill>
                    <a:srgbClr val="666666"/>
                  </a:solidFill>
                  <a:latin typeface="Arial"/>
                  <a:ea typeface="DejaVu Sans"/>
                </a:rPr>
                <a:t>/12</a:t>
              </a:r>
              <a:endParaRPr b="0" lang="de-DE" sz="1000" spc="-1" strike="noStrike">
                <a:latin typeface="Arial"/>
              </a:endParaRPr>
            </a:p>
          </p:txBody>
        </p:sp>
        <p:sp>
          <p:nvSpPr>
            <p:cNvPr id="208" name="Line 15"/>
            <p:cNvSpPr/>
            <p:nvPr/>
          </p:nvSpPr>
          <p:spPr>
            <a:xfrm>
              <a:off x="720000" y="5311800"/>
              <a:ext cx="8640000" cy="360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LibreOffice/6.0.7.3$Linux_X86_64 LibreOffice_project/00m0$Build-3</Application>
  <Words>580</Words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2020-09-08T10:53:39Z</dcterms:created>
  <dc:creator>Jochen Müller</dc:creator>
  <dc:description/>
  <dc:language>de-DE</dc:language>
  <cp:lastModifiedBy/>
  <dcterms:modified xsi:type="dcterms:W3CDTF">2020-09-13T17:09:35Z</dcterms:modified>
  <cp:revision>41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Benutzerdefiniert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