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_rels/presentation.xml.rels" ContentType="application/vnd.openxmlformats-package.relationships+xml"/>
  <Override PartName="/ppt/media/image6.png" ContentType="image/png"/>
  <Override PartName="/ppt/media/image5.png" ContentType="image/png"/>
  <Override PartName="/ppt/media/image4.jpeg" ContentType="image/jpeg"/>
  <Override PartName="/ppt/media/image3.jpeg" ContentType="image/jpeg"/>
  <Override PartName="/ppt/media/image1.png" ContentType="image/png"/>
  <Override PartName="/ppt/media/image2.png" ContentType="image/png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2.xml" ContentType="application/vnd.openxmlformats-officedocument.theme+xml"/>
  <Override PartName="/ppt/theme/theme1.xml" ContentType="application/vnd.openxmlformats-officedocument.theme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6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</p:sldIdLst>
  <p:sldSz cx="10080625" cy="567055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2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2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320" y="1326600"/>
            <a:ext cx="442656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56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2320" y="3044160"/>
            <a:ext cx="442656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328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152320" y="1326600"/>
            <a:ext cx="4426560" cy="328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280" cy="4386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152320" y="1326600"/>
            <a:ext cx="4426560" cy="328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56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328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152320" y="1326600"/>
            <a:ext cx="442656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52320" y="3044160"/>
            <a:ext cx="442656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320" y="1326600"/>
            <a:ext cx="442656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2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2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2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2320" y="1326600"/>
            <a:ext cx="442656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56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5152320" y="3044160"/>
            <a:ext cx="442656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328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320" y="1326600"/>
            <a:ext cx="4426560" cy="328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280" cy="4386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320" y="1326600"/>
            <a:ext cx="4426560" cy="328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56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328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320" y="1326600"/>
            <a:ext cx="442656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320" y="3044160"/>
            <a:ext cx="442656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320" y="1326600"/>
            <a:ext cx="442656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2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de-DE" sz="1800" spc="-1" strike="noStrike">
                <a:latin typeface="Arial"/>
              </a:rPr>
              <a:t>Format des Titeltextes durch </a:t>
            </a:r>
            <a:r>
              <a:rPr b="0" lang="de-DE" sz="1800" spc="-1" strike="noStrike">
                <a:latin typeface="Arial"/>
              </a:rPr>
              <a:t>Klicken bearbeiten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latin typeface="Arial"/>
              </a:rPr>
              <a:t>Format des Gliederungstextes durch Klicken bearbeiten</a:t>
            </a:r>
            <a:endParaRPr b="0" lang="de-DE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latin typeface="Arial"/>
              </a:rPr>
              <a:t>Zweite Gliederungsebene</a:t>
            </a:r>
            <a:endParaRPr b="0" lang="de-DE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latin typeface="Arial"/>
              </a:rPr>
              <a:t>Dritte Gliederungsebene</a:t>
            </a:r>
            <a:endParaRPr b="0" lang="de-DE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latin typeface="Arial"/>
              </a:rPr>
              <a:t>Vierte Gliederungsebene</a:t>
            </a:r>
            <a:endParaRPr b="0" lang="de-DE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latin typeface="Arial"/>
              </a:rPr>
              <a:t>Fünfte Gliederungsebene</a:t>
            </a:r>
            <a:endParaRPr b="0" lang="de-DE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latin typeface="Arial"/>
              </a:rPr>
              <a:t>Sechste Gliederungsebene</a:t>
            </a:r>
            <a:endParaRPr b="0" lang="de-DE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latin typeface="Arial"/>
              </a:rPr>
              <a:t>Siebte Gliederungsebene</a:t>
            </a:r>
            <a:endParaRPr b="0" lang="de-DE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08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de-DE" sz="1800" spc="-1" strike="noStrike">
                <a:latin typeface="Arial"/>
              </a:rPr>
              <a:t>Format des Titeltextes durch Klicken bearbeiten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latin typeface="Arial"/>
              </a:rPr>
              <a:t>Format des Gliederungstextes durch Klicken bearbeiten</a:t>
            </a:r>
            <a:endParaRPr b="0" lang="de-DE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800" spc="-1" strike="noStrike">
                <a:latin typeface="Arial"/>
              </a:rPr>
              <a:t>Zweite Gliederungsebene</a:t>
            </a:r>
            <a:endParaRPr b="0" lang="de-DE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400" spc="-1" strike="noStrike">
                <a:latin typeface="Arial"/>
              </a:rPr>
              <a:t>Dritte Gliederungsebene</a:t>
            </a:r>
            <a:endParaRPr b="0" lang="de-DE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latin typeface="Arial"/>
              </a:rPr>
              <a:t>Vierte Gliederungsebene</a:t>
            </a:r>
            <a:endParaRPr b="0" lang="de-DE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latin typeface="Arial"/>
              </a:rPr>
              <a:t>Fünfte Gliederungsebene</a:t>
            </a:r>
            <a:endParaRPr b="0" lang="de-DE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latin typeface="Arial"/>
              </a:rPr>
              <a:t>Sechste Gliederungsebene</a:t>
            </a:r>
            <a:endParaRPr b="0" lang="de-DE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latin typeface="Arial"/>
              </a:rPr>
              <a:t>Siebte Gliederungsebene</a:t>
            </a:r>
            <a:endParaRPr b="0" lang="de-DE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hyperlink" Target="https://creativecommons.org/share-your-work/public-domain/cc0/" TargetMode="External"/><Relationship Id="rId3" Type="http://schemas.openxmlformats.org/officeDocument/2006/relationships/hyperlink" Target="https://www.publicdomainpictures.net/de/view-image.php?image=184695&amp;picture=ein-lachen-jeden-tag-122" TargetMode="External"/><Relationship Id="rId4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jpeg"/><Relationship Id="rId3" Type="http://schemas.openxmlformats.org/officeDocument/2006/relationships/hyperlink" Target="https://lehrerfortbildung-bw.de/u_matnatech/bio/gym/bp2016/fb10/h5p/" TargetMode="External"/><Relationship Id="rId4" Type="http://schemas.openxmlformats.org/officeDocument/2006/relationships/slideLayout" Target="../slideLayouts/slideLayout1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upload.wikimedia.org/wikipedia/commons/4/49/Plagiomnium_affine_laminazellen.jpeg" TargetMode="External"/><Relationship Id="rId5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432000" y="249840"/>
            <a:ext cx="9071280" cy="92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de-DE" sz="3600" spc="-1" strike="noStrike">
                <a:latin typeface="Arial"/>
              </a:rPr>
              <a:t>Leben von Licht und Luft?</a:t>
            </a:r>
            <a:br/>
            <a:r>
              <a:rPr b="0" lang="de-DE" sz="2900" spc="-1" strike="noStrike">
                <a:latin typeface="Arial"/>
              </a:rPr>
              <a:t>Stoffwechselprozesse bei Pflanzen</a:t>
            </a:r>
            <a:endParaRPr b="0" lang="de-DE" sz="2900" spc="-1" strike="noStrike">
              <a:latin typeface="Arial"/>
            </a:endParaRPr>
          </a:p>
        </p:txBody>
      </p:sp>
      <p:pic>
        <p:nvPicPr>
          <p:cNvPr id="77" name="" descr=""/>
          <p:cNvPicPr/>
          <p:nvPr/>
        </p:nvPicPr>
        <p:blipFill>
          <a:blip r:embed="rId1"/>
          <a:stretch/>
        </p:blipFill>
        <p:spPr>
          <a:xfrm>
            <a:off x="3096000" y="1296000"/>
            <a:ext cx="3671640" cy="3795840"/>
          </a:xfrm>
          <a:prstGeom prst="rect">
            <a:avLst/>
          </a:prstGeom>
          <a:ln>
            <a:noFill/>
          </a:ln>
        </p:spPr>
      </p:pic>
      <p:sp>
        <p:nvSpPr>
          <p:cNvPr id="78" name="CustomShape 2"/>
          <p:cNvSpPr/>
          <p:nvPr/>
        </p:nvSpPr>
        <p:spPr>
          <a:xfrm>
            <a:off x="6192000" y="4752000"/>
            <a:ext cx="2159640" cy="431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de-DE" sz="600" spc="-1" strike="noStrike">
                <a:latin typeface="Arial"/>
              </a:rPr>
              <a:t>Ein Lachen jeden Tag 122 von The Clown [</a:t>
            </a:r>
            <a:r>
              <a:rPr b="0" lang="de-DE" sz="600" spc="-1" strike="noStrike" u="sng">
                <a:solidFill>
                  <a:srgbClr val="0000ff"/>
                </a:solidFill>
                <a:uFillTx/>
                <a:latin typeface="Arial"/>
                <a:hlinkClick r:id="rId2"/>
              </a:rPr>
              <a:t>CC0</a:t>
            </a:r>
            <a:r>
              <a:rPr b="0" lang="de-DE" sz="600" spc="-1" strike="noStrike">
                <a:solidFill>
                  <a:srgbClr val="0000ff"/>
                </a:solidFill>
                <a:latin typeface="Arial"/>
              </a:rPr>
              <a:t>], via </a:t>
            </a:r>
            <a:r>
              <a:rPr b="0" lang="de-DE" sz="600" spc="-1" strike="noStrike" u="sng">
                <a:solidFill>
                  <a:srgbClr val="0000ff"/>
                </a:solidFill>
                <a:uFillTx/>
                <a:latin typeface="Arial"/>
                <a:hlinkClick r:id="rId3"/>
              </a:rPr>
              <a:t>https://www.publicdomainpictures.net/de/view-image.php?image=184695&amp;picture=ein-lachen-jeden-tag-122</a:t>
            </a:r>
            <a:endParaRPr b="0" lang="de-DE" sz="600" spc="-1" strike="noStrike">
              <a:latin typeface="Arial"/>
            </a:endParaRPr>
          </a:p>
        </p:txBody>
      </p:sp>
      <p:sp>
        <p:nvSpPr>
          <p:cNvPr id="79" name="CustomShape 3"/>
          <p:cNvSpPr/>
          <p:nvPr/>
        </p:nvSpPr>
        <p:spPr>
          <a:xfrm>
            <a:off x="503640" y="7000920"/>
            <a:ext cx="9143640" cy="242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de-DE" sz="1000" spc="-1" strike="noStrike">
                <a:solidFill>
                  <a:srgbClr val="808080"/>
                </a:solidFill>
                <a:latin typeface="Arial"/>
                <a:ea typeface="DejaVu Sans"/>
              </a:rPr>
              <a:t>40201_p_dilemmadiskussion_lehrer</a:t>
            </a:r>
            <a:r>
              <a:rPr b="0" lang="de-DE" sz="1000" spc="-1" strike="noStrike">
                <a:solidFill>
                  <a:srgbClr val="808080"/>
                </a:solidFill>
                <a:latin typeface="Arial"/>
                <a:ea typeface="DejaVu Sans"/>
              </a:rPr>
              <a:t>	</a:t>
            </a:r>
            <a:r>
              <a:rPr b="0" lang="de-DE" sz="1000" spc="-1" strike="noStrike">
                <a:solidFill>
                  <a:srgbClr val="808080"/>
                </a:solidFill>
                <a:latin typeface="Arial"/>
                <a:ea typeface="DejaVu Sans"/>
              </a:rPr>
              <a:t>	</a:t>
            </a:r>
            <a:r>
              <a:rPr b="0" lang="de-DE" sz="1000" spc="-1" strike="noStrike">
                <a:solidFill>
                  <a:srgbClr val="808080"/>
                </a:solidFill>
                <a:latin typeface="Arial"/>
                <a:ea typeface="DejaVu Sans"/>
              </a:rPr>
              <a:t>	</a:t>
            </a:r>
            <a:r>
              <a:rPr b="0" lang="de-DE" sz="1000" spc="-1" strike="noStrike">
                <a:solidFill>
                  <a:srgbClr val="808080"/>
                </a:solidFill>
                <a:latin typeface="Arial"/>
                <a:ea typeface="DejaVu Sans"/>
              </a:rPr>
              <a:t>ZPG Biologie 2020</a:t>
            </a:r>
            <a:r>
              <a:rPr b="0" lang="de-DE" sz="1000" spc="-1" strike="noStrike">
                <a:solidFill>
                  <a:srgbClr val="808080"/>
                </a:solidFill>
                <a:latin typeface="Arial"/>
                <a:ea typeface="DejaVu Sans"/>
              </a:rPr>
              <a:t>	</a:t>
            </a:r>
            <a:r>
              <a:rPr b="0" lang="de-DE" sz="1000" spc="-1" strike="noStrike">
                <a:solidFill>
                  <a:srgbClr val="808080"/>
                </a:solidFill>
                <a:latin typeface="Arial"/>
                <a:ea typeface="DejaVu Sans"/>
              </a:rPr>
              <a:t>	</a:t>
            </a:r>
            <a:r>
              <a:rPr b="0" lang="de-DE" sz="1000" spc="-1" strike="noStrike">
                <a:solidFill>
                  <a:srgbClr val="808080"/>
                </a:solidFill>
                <a:latin typeface="Arial"/>
                <a:ea typeface="DejaVu Sans"/>
              </a:rPr>
              <a:t>	</a:t>
            </a:r>
            <a:r>
              <a:rPr b="0" lang="de-DE" sz="1000" spc="-1" strike="noStrike">
                <a:solidFill>
                  <a:srgbClr val="808080"/>
                </a:solidFill>
                <a:latin typeface="Arial"/>
                <a:ea typeface="DejaVu Sans"/>
              </a:rPr>
              <a:t>	</a:t>
            </a:r>
            <a:r>
              <a:rPr b="0" lang="de-DE" sz="1000" spc="-1" strike="noStrike">
                <a:solidFill>
                  <a:srgbClr val="808080"/>
                </a:solidFill>
                <a:latin typeface="Arial"/>
                <a:ea typeface="DejaVu Sans"/>
              </a:rPr>
              <a:t>	</a:t>
            </a:r>
            <a:r>
              <a:rPr b="0" lang="de-DE" sz="1000" spc="-1" strike="noStrike">
                <a:solidFill>
                  <a:srgbClr val="808080"/>
                </a:solidFill>
                <a:latin typeface="Arial"/>
                <a:ea typeface="DejaVu Sans"/>
              </a:rPr>
              <a:t>	</a:t>
            </a:r>
            <a:r>
              <a:rPr b="0" lang="de-DE" sz="1000" spc="-1" strike="noStrike">
                <a:solidFill>
                  <a:srgbClr val="808080"/>
                </a:solidFill>
                <a:latin typeface="Arial"/>
                <a:ea typeface="DejaVu Sans"/>
              </a:rPr>
              <a:t>	</a:t>
            </a:r>
            <a:r>
              <a:rPr b="0" lang="de-DE" sz="1000" spc="-1" strike="noStrike">
                <a:solidFill>
                  <a:srgbClr val="808080"/>
                </a:solidFill>
                <a:latin typeface="Arial"/>
                <a:ea typeface="DejaVu Sans"/>
              </a:rPr>
              <a:t>Folie 1 / 20</a:t>
            </a:r>
            <a:endParaRPr b="0" lang="de-DE" sz="1000" spc="-1" strike="noStrike">
              <a:latin typeface="Arial"/>
            </a:endParaRPr>
          </a:p>
        </p:txBody>
      </p:sp>
      <p:sp>
        <p:nvSpPr>
          <p:cNvPr id="80" name="CustomShape 4"/>
          <p:cNvSpPr/>
          <p:nvPr/>
        </p:nvSpPr>
        <p:spPr>
          <a:xfrm>
            <a:off x="503640" y="7000920"/>
            <a:ext cx="9143640" cy="242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de-DE" sz="1000" spc="-1" strike="noStrike">
                <a:solidFill>
                  <a:srgbClr val="808080"/>
                </a:solidFill>
                <a:latin typeface="Arial"/>
                <a:ea typeface="DejaVu Sans"/>
              </a:rPr>
              <a:t>40201_p_dilemmadiskussion_lehrer</a:t>
            </a:r>
            <a:r>
              <a:rPr b="0" lang="de-DE" sz="1000" spc="-1" strike="noStrike">
                <a:solidFill>
                  <a:srgbClr val="808080"/>
                </a:solidFill>
                <a:latin typeface="Arial"/>
                <a:ea typeface="DejaVu Sans"/>
              </a:rPr>
              <a:t>	</a:t>
            </a:r>
            <a:r>
              <a:rPr b="0" lang="de-DE" sz="1000" spc="-1" strike="noStrike">
                <a:solidFill>
                  <a:srgbClr val="808080"/>
                </a:solidFill>
                <a:latin typeface="Arial"/>
                <a:ea typeface="DejaVu Sans"/>
              </a:rPr>
              <a:t>	</a:t>
            </a:r>
            <a:r>
              <a:rPr b="0" lang="de-DE" sz="1000" spc="-1" strike="noStrike">
                <a:solidFill>
                  <a:srgbClr val="808080"/>
                </a:solidFill>
                <a:latin typeface="Arial"/>
                <a:ea typeface="DejaVu Sans"/>
              </a:rPr>
              <a:t>	</a:t>
            </a:r>
            <a:r>
              <a:rPr b="0" lang="de-DE" sz="1000" spc="-1" strike="noStrike">
                <a:solidFill>
                  <a:srgbClr val="808080"/>
                </a:solidFill>
                <a:latin typeface="Arial"/>
                <a:ea typeface="DejaVu Sans"/>
              </a:rPr>
              <a:t>ZPG Biologie 2020</a:t>
            </a:r>
            <a:r>
              <a:rPr b="0" lang="de-DE" sz="1000" spc="-1" strike="noStrike">
                <a:solidFill>
                  <a:srgbClr val="808080"/>
                </a:solidFill>
                <a:latin typeface="Arial"/>
                <a:ea typeface="DejaVu Sans"/>
              </a:rPr>
              <a:t>	</a:t>
            </a:r>
            <a:r>
              <a:rPr b="0" lang="de-DE" sz="1000" spc="-1" strike="noStrike">
                <a:solidFill>
                  <a:srgbClr val="808080"/>
                </a:solidFill>
                <a:latin typeface="Arial"/>
                <a:ea typeface="DejaVu Sans"/>
              </a:rPr>
              <a:t>	</a:t>
            </a:r>
            <a:r>
              <a:rPr b="0" lang="de-DE" sz="1000" spc="-1" strike="noStrike">
                <a:solidFill>
                  <a:srgbClr val="808080"/>
                </a:solidFill>
                <a:latin typeface="Arial"/>
                <a:ea typeface="DejaVu Sans"/>
              </a:rPr>
              <a:t>	</a:t>
            </a:r>
            <a:r>
              <a:rPr b="0" lang="de-DE" sz="1000" spc="-1" strike="noStrike">
                <a:solidFill>
                  <a:srgbClr val="808080"/>
                </a:solidFill>
                <a:latin typeface="Arial"/>
                <a:ea typeface="DejaVu Sans"/>
              </a:rPr>
              <a:t>	</a:t>
            </a:r>
            <a:r>
              <a:rPr b="0" lang="de-DE" sz="1000" spc="-1" strike="noStrike">
                <a:solidFill>
                  <a:srgbClr val="808080"/>
                </a:solidFill>
                <a:latin typeface="Arial"/>
                <a:ea typeface="DejaVu Sans"/>
              </a:rPr>
              <a:t>	</a:t>
            </a:r>
            <a:r>
              <a:rPr b="0" lang="de-DE" sz="1000" spc="-1" strike="noStrike">
                <a:solidFill>
                  <a:srgbClr val="808080"/>
                </a:solidFill>
                <a:latin typeface="Arial"/>
                <a:ea typeface="DejaVu Sans"/>
              </a:rPr>
              <a:t>	</a:t>
            </a:r>
            <a:r>
              <a:rPr b="0" lang="de-DE" sz="1000" spc="-1" strike="noStrike">
                <a:solidFill>
                  <a:srgbClr val="808080"/>
                </a:solidFill>
                <a:latin typeface="Arial"/>
                <a:ea typeface="DejaVu Sans"/>
              </a:rPr>
              <a:t>	</a:t>
            </a:r>
            <a:r>
              <a:rPr b="0" lang="de-DE" sz="1000" spc="-1" strike="noStrike">
                <a:solidFill>
                  <a:srgbClr val="808080"/>
                </a:solidFill>
                <a:latin typeface="Arial"/>
                <a:ea typeface="DejaVu Sans"/>
              </a:rPr>
              <a:t>Folie 1 / 20</a:t>
            </a:r>
            <a:endParaRPr b="0" lang="de-DE" sz="1000" spc="-1" strike="noStrike">
              <a:latin typeface="Arial"/>
            </a:endParaRPr>
          </a:p>
        </p:txBody>
      </p:sp>
      <p:sp>
        <p:nvSpPr>
          <p:cNvPr id="81" name="CustomShape 5"/>
          <p:cNvSpPr/>
          <p:nvPr/>
        </p:nvSpPr>
        <p:spPr>
          <a:xfrm>
            <a:off x="432000" y="5339160"/>
            <a:ext cx="9215640" cy="204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de-DE" sz="800" spc="-1" strike="noStrike">
                <a:solidFill>
                  <a:srgbClr val="666666"/>
                </a:solidFill>
                <a:latin typeface="Arial"/>
              </a:rPr>
              <a:t>20101_p_eingangsdiagnostik_und</a:t>
            </a:r>
            <a:r>
              <a:rPr b="0" lang="de-DE" sz="800" spc="-1" strike="noStrike" u="sng">
                <a:solidFill>
                  <a:srgbClr val="666666"/>
                </a:solidFill>
                <a:uFillTx/>
                <a:latin typeface="Arial"/>
              </a:rPr>
              <a:t>_</a:t>
            </a:r>
            <a:r>
              <a:rPr b="0" lang="de-DE" sz="800" spc="-1" strike="noStrike">
                <a:solidFill>
                  <a:srgbClr val="666666"/>
                </a:solidFill>
                <a:latin typeface="Arial"/>
              </a:rPr>
              <a:t>chloroplast</a:t>
            </a:r>
            <a:r>
              <a:rPr b="0" lang="de-DE" sz="800" spc="-1" strike="noStrike">
                <a:solidFill>
                  <a:srgbClr val="666666"/>
                </a:solidFill>
                <a:latin typeface="Arial"/>
              </a:rPr>
              <a:t>	</a:t>
            </a:r>
            <a:r>
              <a:rPr b="0" lang="de-DE" sz="800" spc="-1" strike="noStrike">
                <a:solidFill>
                  <a:srgbClr val="666666"/>
                </a:solidFill>
                <a:latin typeface="Arial"/>
              </a:rPr>
              <a:t>	</a:t>
            </a:r>
            <a:r>
              <a:rPr b="0" lang="de-DE" sz="800" spc="-1" strike="noStrike">
                <a:solidFill>
                  <a:srgbClr val="666666"/>
                </a:solidFill>
                <a:latin typeface="Arial"/>
              </a:rPr>
              <a:t>	</a:t>
            </a:r>
            <a:r>
              <a:rPr b="0" lang="de-DE" sz="800" spc="-1" strike="noStrike">
                <a:solidFill>
                  <a:srgbClr val="666666"/>
                </a:solidFill>
                <a:latin typeface="Arial"/>
              </a:rPr>
              <a:t>	</a:t>
            </a:r>
            <a:r>
              <a:rPr b="0" lang="de-DE" sz="800" spc="-1" strike="noStrike">
                <a:solidFill>
                  <a:srgbClr val="666666"/>
                </a:solidFill>
                <a:latin typeface="Arial"/>
              </a:rPr>
              <a:t>	</a:t>
            </a:r>
            <a:r>
              <a:rPr b="0" lang="de-DE" sz="800" spc="-1" strike="noStrike">
                <a:solidFill>
                  <a:srgbClr val="666666"/>
                </a:solidFill>
                <a:latin typeface="Arial"/>
              </a:rPr>
              <a:t>ZPG Biologie 2020</a:t>
            </a:r>
            <a:r>
              <a:rPr b="0" lang="de-DE" sz="800" spc="-1" strike="noStrike">
                <a:solidFill>
                  <a:srgbClr val="666666"/>
                </a:solidFill>
                <a:latin typeface="Arial"/>
              </a:rPr>
              <a:t>	</a:t>
            </a:r>
            <a:r>
              <a:rPr b="0" lang="de-DE" sz="800" spc="-1" strike="noStrike">
                <a:solidFill>
                  <a:srgbClr val="666666"/>
                </a:solidFill>
                <a:latin typeface="Arial"/>
              </a:rPr>
              <a:t>	</a:t>
            </a:r>
            <a:r>
              <a:rPr b="0" lang="de-DE" sz="800" spc="-1" strike="noStrike">
                <a:solidFill>
                  <a:srgbClr val="666666"/>
                </a:solidFill>
                <a:latin typeface="Arial"/>
              </a:rPr>
              <a:t>	</a:t>
            </a:r>
            <a:r>
              <a:rPr b="0" lang="de-DE" sz="800" spc="-1" strike="noStrike">
                <a:solidFill>
                  <a:srgbClr val="666666"/>
                </a:solidFill>
                <a:latin typeface="Arial"/>
              </a:rPr>
              <a:t>	</a:t>
            </a:r>
            <a:r>
              <a:rPr b="0" lang="de-DE" sz="800" spc="-1" strike="noStrike">
                <a:solidFill>
                  <a:srgbClr val="666666"/>
                </a:solidFill>
                <a:latin typeface="Arial"/>
              </a:rPr>
              <a:t>	</a:t>
            </a:r>
            <a:r>
              <a:rPr b="0" lang="de-DE" sz="800" spc="-1" strike="noStrike">
                <a:solidFill>
                  <a:srgbClr val="666666"/>
                </a:solidFill>
                <a:latin typeface="Arial"/>
              </a:rPr>
              <a:t>Folie 1/4</a:t>
            </a:r>
            <a:endParaRPr b="0" lang="de-DE" sz="800" spc="-1" strike="noStrike">
              <a:latin typeface="Arial"/>
            </a:endParaRPr>
          </a:p>
        </p:txBody>
      </p:sp>
      <p:sp>
        <p:nvSpPr>
          <p:cNvPr id="82" name="Line 6"/>
          <p:cNvSpPr/>
          <p:nvPr/>
        </p:nvSpPr>
        <p:spPr>
          <a:xfrm>
            <a:off x="576000" y="5339160"/>
            <a:ext cx="8928000" cy="360"/>
          </a:xfrm>
          <a:prstGeom prst="line">
            <a:avLst/>
          </a:prstGeom>
          <a:ln>
            <a:solidFill>
              <a:srgbClr val="666666"/>
            </a:solidFill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504000" y="277560"/>
            <a:ext cx="9071280" cy="946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0" lang="de-DE" sz="2900" spc="-1" strike="noStrike">
                <a:latin typeface="Arial"/>
              </a:rPr>
              <a:t>Stoffwechselprozesse bei Pflanzen</a:t>
            </a:r>
            <a:br/>
            <a:r>
              <a:rPr b="1" lang="de-DE" sz="3600" spc="-1" strike="noStrike">
                <a:latin typeface="Arial"/>
              </a:rPr>
              <a:t>Die Fotosynthese</a:t>
            </a:r>
            <a:endParaRPr b="0" lang="de-DE" sz="3600" spc="-1" strike="noStrike">
              <a:latin typeface="Arial"/>
            </a:endParaRPr>
          </a:p>
        </p:txBody>
      </p:sp>
      <p:grpSp>
        <p:nvGrpSpPr>
          <p:cNvPr id="84" name="Group 2"/>
          <p:cNvGrpSpPr/>
          <p:nvPr/>
        </p:nvGrpSpPr>
        <p:grpSpPr>
          <a:xfrm>
            <a:off x="720000" y="1360080"/>
            <a:ext cx="8639640" cy="3535560"/>
            <a:chOff x="720000" y="1360080"/>
            <a:chExt cx="8639640" cy="3535560"/>
          </a:xfrm>
        </p:grpSpPr>
        <p:grpSp>
          <p:nvGrpSpPr>
            <p:cNvPr id="85" name="Group 3"/>
            <p:cNvGrpSpPr/>
            <p:nvPr/>
          </p:nvGrpSpPr>
          <p:grpSpPr>
            <a:xfrm>
              <a:off x="720000" y="1360080"/>
              <a:ext cx="8639640" cy="3535560"/>
              <a:chOff x="720000" y="1360080"/>
              <a:chExt cx="8639640" cy="3535560"/>
            </a:xfrm>
          </p:grpSpPr>
          <p:pic>
            <p:nvPicPr>
              <p:cNvPr id="86" name="" descr=""/>
              <p:cNvPicPr/>
              <p:nvPr/>
            </p:nvPicPr>
            <p:blipFill>
              <a:blip r:embed="rId1"/>
              <a:stretch/>
            </p:blipFill>
            <p:spPr>
              <a:xfrm>
                <a:off x="6552000" y="3096000"/>
                <a:ext cx="1799640" cy="179964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87" name="" descr=""/>
              <p:cNvPicPr/>
              <p:nvPr/>
            </p:nvPicPr>
            <p:blipFill>
              <a:blip r:embed="rId2"/>
              <a:stretch/>
            </p:blipFill>
            <p:spPr>
              <a:xfrm>
                <a:off x="720000" y="1440000"/>
                <a:ext cx="4895640" cy="328356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88" name="CustomShape 4"/>
              <p:cNvSpPr/>
              <p:nvPr/>
            </p:nvSpPr>
            <p:spPr>
              <a:xfrm>
                <a:off x="5760000" y="1360080"/>
                <a:ext cx="3599640" cy="17607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/>
              <a:p>
                <a:pPr>
                  <a:lnSpc>
                    <a:spcPct val="100000"/>
                  </a:lnSpc>
                </a:pPr>
                <a:r>
                  <a:rPr b="1" lang="de-DE" sz="1800" spc="-1" strike="noStrike">
                    <a:latin typeface="Arial"/>
                  </a:rPr>
                  <a:t>Testen Sie Ihr Vorwissen zur Fotosynthese!</a:t>
                </a:r>
                <a:endParaRPr b="0" lang="de-DE" sz="1800" spc="-1" strike="noStrike"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endParaRPr b="0" lang="de-DE" sz="1800" spc="-1" strike="noStrike">
                  <a:latin typeface="Arial"/>
                </a:endParaRPr>
              </a:p>
              <a:p>
                <a:pPr>
                  <a:lnSpc>
                    <a:spcPct val="100000"/>
                  </a:lnSpc>
                </a:pPr>
                <a:r>
                  <a:rPr b="0" lang="de-DE" sz="1600" spc="-1" strike="noStrike">
                    <a:latin typeface="Arial"/>
                  </a:rPr>
                  <a:t>Klicken Sie auf den </a:t>
                </a:r>
                <a:r>
                  <a:rPr b="0" lang="de-DE" sz="1600" spc="-1" strike="noStrike" u="sng">
                    <a:uFillTx/>
                    <a:latin typeface="Arial"/>
                    <a:hlinkClick r:id="rId3"/>
                  </a:rPr>
                  <a:t>Link zum Fotosynthese-Quiz</a:t>
                </a:r>
                <a:r>
                  <a:rPr b="0" lang="de-DE" sz="1600" spc="-1" strike="noStrike">
                    <a:latin typeface="Arial"/>
                  </a:rPr>
                  <a:t> oder scannen Sie den QR-Code mit Ihrem Tablet oder Smartphone.</a:t>
                </a:r>
                <a:endParaRPr b="0" lang="de-DE" sz="1600" spc="-1" strike="noStrike">
                  <a:latin typeface="Arial"/>
                </a:endParaRPr>
              </a:p>
            </p:txBody>
          </p:sp>
        </p:grpSp>
        <p:sp>
          <p:nvSpPr>
            <p:cNvPr id="89" name="CustomShape 5"/>
            <p:cNvSpPr/>
            <p:nvPr/>
          </p:nvSpPr>
          <p:spPr>
            <a:xfrm>
              <a:off x="4032000" y="4447800"/>
              <a:ext cx="1511640" cy="2318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/>
            <a:p>
              <a:pPr>
                <a:lnSpc>
                  <a:spcPct val="100000"/>
                </a:lnSpc>
              </a:pPr>
              <a:r>
                <a:rPr b="0" lang="de-DE" sz="1000" spc="-1" strike="noStrike">
                  <a:solidFill>
                    <a:srgbClr val="ffffff"/>
                  </a:solidFill>
                  <a:latin typeface="Arial"/>
                </a:rPr>
                <a:t>Foto: A. Theil-Schiebel</a:t>
              </a:r>
              <a:endParaRPr b="0" lang="de-DE" sz="1000" spc="-1" strike="noStrike">
                <a:latin typeface="Arial"/>
              </a:endParaRPr>
            </a:p>
          </p:txBody>
        </p:sp>
      </p:grpSp>
      <p:sp>
        <p:nvSpPr>
          <p:cNvPr id="90" name="CustomShape 6"/>
          <p:cNvSpPr/>
          <p:nvPr/>
        </p:nvSpPr>
        <p:spPr>
          <a:xfrm>
            <a:off x="432000" y="5339520"/>
            <a:ext cx="9215640" cy="204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de-DE" sz="800" spc="-1" strike="noStrike">
                <a:solidFill>
                  <a:srgbClr val="666666"/>
                </a:solidFill>
                <a:latin typeface="Arial"/>
              </a:rPr>
              <a:t>20101_p_eingangsdiagnostik_und</a:t>
            </a:r>
            <a:r>
              <a:rPr b="0" lang="de-DE" sz="800" spc="-1" strike="noStrike" u="sng">
                <a:solidFill>
                  <a:srgbClr val="666666"/>
                </a:solidFill>
                <a:uFillTx/>
                <a:latin typeface="Arial"/>
              </a:rPr>
              <a:t>_</a:t>
            </a:r>
            <a:r>
              <a:rPr b="0" lang="de-DE" sz="800" spc="-1" strike="noStrike">
                <a:solidFill>
                  <a:srgbClr val="666666"/>
                </a:solidFill>
                <a:latin typeface="Arial"/>
              </a:rPr>
              <a:t>chloroplast</a:t>
            </a:r>
            <a:r>
              <a:rPr b="0" lang="de-DE" sz="800" spc="-1" strike="noStrike">
                <a:solidFill>
                  <a:srgbClr val="666666"/>
                </a:solidFill>
                <a:latin typeface="Arial"/>
              </a:rPr>
              <a:t>	</a:t>
            </a:r>
            <a:r>
              <a:rPr b="0" lang="de-DE" sz="800" spc="-1" strike="noStrike">
                <a:solidFill>
                  <a:srgbClr val="666666"/>
                </a:solidFill>
                <a:latin typeface="Arial"/>
              </a:rPr>
              <a:t>	</a:t>
            </a:r>
            <a:r>
              <a:rPr b="0" lang="de-DE" sz="800" spc="-1" strike="noStrike">
                <a:solidFill>
                  <a:srgbClr val="666666"/>
                </a:solidFill>
                <a:latin typeface="Arial"/>
              </a:rPr>
              <a:t>	</a:t>
            </a:r>
            <a:r>
              <a:rPr b="0" lang="de-DE" sz="800" spc="-1" strike="noStrike">
                <a:solidFill>
                  <a:srgbClr val="666666"/>
                </a:solidFill>
                <a:latin typeface="Arial"/>
              </a:rPr>
              <a:t>	</a:t>
            </a:r>
            <a:r>
              <a:rPr b="0" lang="de-DE" sz="800" spc="-1" strike="noStrike">
                <a:solidFill>
                  <a:srgbClr val="666666"/>
                </a:solidFill>
                <a:latin typeface="Arial"/>
              </a:rPr>
              <a:t>	</a:t>
            </a:r>
            <a:r>
              <a:rPr b="0" lang="de-DE" sz="800" spc="-1" strike="noStrike">
                <a:solidFill>
                  <a:srgbClr val="666666"/>
                </a:solidFill>
                <a:latin typeface="Arial"/>
              </a:rPr>
              <a:t>ZPG Biologie 2020</a:t>
            </a:r>
            <a:r>
              <a:rPr b="0" lang="de-DE" sz="800" spc="-1" strike="noStrike">
                <a:solidFill>
                  <a:srgbClr val="666666"/>
                </a:solidFill>
                <a:latin typeface="Arial"/>
              </a:rPr>
              <a:t>	</a:t>
            </a:r>
            <a:r>
              <a:rPr b="0" lang="de-DE" sz="800" spc="-1" strike="noStrike">
                <a:solidFill>
                  <a:srgbClr val="666666"/>
                </a:solidFill>
                <a:latin typeface="Arial"/>
              </a:rPr>
              <a:t>	</a:t>
            </a:r>
            <a:r>
              <a:rPr b="0" lang="de-DE" sz="800" spc="-1" strike="noStrike">
                <a:solidFill>
                  <a:srgbClr val="666666"/>
                </a:solidFill>
                <a:latin typeface="Arial"/>
              </a:rPr>
              <a:t>	</a:t>
            </a:r>
            <a:r>
              <a:rPr b="0" lang="de-DE" sz="800" spc="-1" strike="noStrike">
                <a:solidFill>
                  <a:srgbClr val="666666"/>
                </a:solidFill>
                <a:latin typeface="Arial"/>
              </a:rPr>
              <a:t>	</a:t>
            </a:r>
            <a:r>
              <a:rPr b="0" lang="de-DE" sz="800" spc="-1" strike="noStrike">
                <a:solidFill>
                  <a:srgbClr val="666666"/>
                </a:solidFill>
                <a:latin typeface="Arial"/>
              </a:rPr>
              <a:t>	</a:t>
            </a:r>
            <a:r>
              <a:rPr b="0" lang="de-DE" sz="800" spc="-1" strike="noStrike">
                <a:solidFill>
                  <a:srgbClr val="666666"/>
                </a:solidFill>
                <a:latin typeface="Arial"/>
              </a:rPr>
              <a:t>Folie 2/4</a:t>
            </a:r>
            <a:endParaRPr b="0" lang="de-DE" sz="800" spc="-1" strike="noStrike">
              <a:latin typeface="Arial"/>
            </a:endParaRPr>
          </a:p>
        </p:txBody>
      </p:sp>
      <p:sp>
        <p:nvSpPr>
          <p:cNvPr id="91" name="Line 7"/>
          <p:cNvSpPr/>
          <p:nvPr/>
        </p:nvSpPr>
        <p:spPr>
          <a:xfrm>
            <a:off x="576000" y="5339160"/>
            <a:ext cx="8928000" cy="360"/>
          </a:xfrm>
          <a:prstGeom prst="line">
            <a:avLst/>
          </a:prstGeom>
          <a:ln>
            <a:solidFill>
              <a:srgbClr val="666666"/>
            </a:solidFill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" descr=""/>
          <p:cNvPicPr/>
          <p:nvPr/>
        </p:nvPicPr>
        <p:blipFill>
          <a:blip r:embed="rId1"/>
          <a:stretch/>
        </p:blipFill>
        <p:spPr>
          <a:xfrm>
            <a:off x="720000" y="0"/>
            <a:ext cx="8639640" cy="5039640"/>
          </a:xfrm>
          <a:prstGeom prst="rect">
            <a:avLst/>
          </a:prstGeom>
          <a:ln>
            <a:noFill/>
          </a:ln>
        </p:spPr>
      </p:pic>
      <p:sp>
        <p:nvSpPr>
          <p:cNvPr id="93" name="CustomShape 1"/>
          <p:cNvSpPr/>
          <p:nvPr/>
        </p:nvSpPr>
        <p:spPr>
          <a:xfrm>
            <a:off x="5472000" y="216000"/>
            <a:ext cx="3671640" cy="2231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lang="de-DE" sz="3200" spc="-1" strike="noStrike">
                <a:solidFill>
                  <a:srgbClr val="eeeeee"/>
                </a:solidFill>
                <a:latin typeface="Sawasdee"/>
                <a:ea typeface="Noto Sans CJK SC"/>
              </a:rPr>
              <a:t>Welche Rolle spielt die Sonne </a:t>
            </a:r>
            <a:br/>
            <a:r>
              <a:rPr b="1" lang="de-DE" sz="3200" spc="-1" strike="noStrike">
                <a:solidFill>
                  <a:srgbClr val="eeeeee"/>
                </a:solidFill>
                <a:latin typeface="Sawasdee"/>
                <a:ea typeface="Noto Sans CJK SC"/>
              </a:rPr>
              <a:t>bei der Fotosynthese ?</a:t>
            </a:r>
            <a:endParaRPr b="0" lang="de-DE" sz="3200" spc="-1" strike="noStrike">
              <a:latin typeface="Arial"/>
            </a:endParaRPr>
          </a:p>
        </p:txBody>
      </p:sp>
      <p:sp>
        <p:nvSpPr>
          <p:cNvPr id="94" name="CustomShape 2"/>
          <p:cNvSpPr/>
          <p:nvPr/>
        </p:nvSpPr>
        <p:spPr>
          <a:xfrm>
            <a:off x="7776000" y="4752000"/>
            <a:ext cx="1511640" cy="23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de-DE" sz="1000" spc="-1" strike="noStrike">
                <a:solidFill>
                  <a:srgbClr val="eeeeee"/>
                </a:solidFill>
                <a:latin typeface="Arial"/>
              </a:rPr>
              <a:t>Foto: A. Theil-Schiebel</a:t>
            </a:r>
            <a:endParaRPr b="0" lang="de-DE" sz="1000" spc="-1" strike="noStrike">
              <a:latin typeface="Arial"/>
            </a:endParaRPr>
          </a:p>
        </p:txBody>
      </p:sp>
      <p:sp>
        <p:nvSpPr>
          <p:cNvPr id="95" name="CustomShape 3"/>
          <p:cNvSpPr/>
          <p:nvPr/>
        </p:nvSpPr>
        <p:spPr>
          <a:xfrm>
            <a:off x="432000" y="5339520"/>
            <a:ext cx="9215640" cy="204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de-DE" sz="800" spc="-1" strike="noStrike">
                <a:solidFill>
                  <a:srgbClr val="666666"/>
                </a:solidFill>
                <a:latin typeface="Arial"/>
              </a:rPr>
              <a:t>20101_p_eingangsdiagnostik_und</a:t>
            </a:r>
            <a:r>
              <a:rPr b="0" lang="de-DE" sz="800" spc="-1" strike="noStrike" u="sng">
                <a:solidFill>
                  <a:srgbClr val="666666"/>
                </a:solidFill>
                <a:uFillTx/>
                <a:latin typeface="Arial"/>
              </a:rPr>
              <a:t>_</a:t>
            </a:r>
            <a:r>
              <a:rPr b="0" lang="de-DE" sz="800" spc="-1" strike="noStrike">
                <a:solidFill>
                  <a:srgbClr val="666666"/>
                </a:solidFill>
                <a:latin typeface="Arial"/>
              </a:rPr>
              <a:t>chloroplast</a:t>
            </a:r>
            <a:r>
              <a:rPr b="0" lang="de-DE" sz="800" spc="-1" strike="noStrike">
                <a:solidFill>
                  <a:srgbClr val="666666"/>
                </a:solidFill>
                <a:latin typeface="Arial"/>
              </a:rPr>
              <a:t>	</a:t>
            </a:r>
            <a:r>
              <a:rPr b="0" lang="de-DE" sz="800" spc="-1" strike="noStrike">
                <a:solidFill>
                  <a:srgbClr val="666666"/>
                </a:solidFill>
                <a:latin typeface="Arial"/>
              </a:rPr>
              <a:t>	</a:t>
            </a:r>
            <a:r>
              <a:rPr b="0" lang="de-DE" sz="800" spc="-1" strike="noStrike">
                <a:solidFill>
                  <a:srgbClr val="666666"/>
                </a:solidFill>
                <a:latin typeface="Arial"/>
              </a:rPr>
              <a:t>	</a:t>
            </a:r>
            <a:r>
              <a:rPr b="0" lang="de-DE" sz="800" spc="-1" strike="noStrike">
                <a:solidFill>
                  <a:srgbClr val="666666"/>
                </a:solidFill>
                <a:latin typeface="Arial"/>
              </a:rPr>
              <a:t>	</a:t>
            </a:r>
            <a:r>
              <a:rPr b="0" lang="de-DE" sz="800" spc="-1" strike="noStrike">
                <a:solidFill>
                  <a:srgbClr val="666666"/>
                </a:solidFill>
                <a:latin typeface="Arial"/>
              </a:rPr>
              <a:t>	</a:t>
            </a:r>
            <a:r>
              <a:rPr b="0" lang="de-DE" sz="800" spc="-1" strike="noStrike">
                <a:solidFill>
                  <a:srgbClr val="666666"/>
                </a:solidFill>
                <a:latin typeface="Arial"/>
              </a:rPr>
              <a:t>ZPG Biologie 2020</a:t>
            </a:r>
            <a:r>
              <a:rPr b="0" lang="de-DE" sz="800" spc="-1" strike="noStrike">
                <a:solidFill>
                  <a:srgbClr val="666666"/>
                </a:solidFill>
                <a:latin typeface="Arial"/>
              </a:rPr>
              <a:t>	</a:t>
            </a:r>
            <a:r>
              <a:rPr b="0" lang="de-DE" sz="800" spc="-1" strike="noStrike">
                <a:solidFill>
                  <a:srgbClr val="666666"/>
                </a:solidFill>
                <a:latin typeface="Arial"/>
              </a:rPr>
              <a:t>	</a:t>
            </a:r>
            <a:r>
              <a:rPr b="0" lang="de-DE" sz="800" spc="-1" strike="noStrike">
                <a:solidFill>
                  <a:srgbClr val="666666"/>
                </a:solidFill>
                <a:latin typeface="Arial"/>
              </a:rPr>
              <a:t>	</a:t>
            </a:r>
            <a:r>
              <a:rPr b="0" lang="de-DE" sz="800" spc="-1" strike="noStrike">
                <a:solidFill>
                  <a:srgbClr val="666666"/>
                </a:solidFill>
                <a:latin typeface="Arial"/>
              </a:rPr>
              <a:t>	</a:t>
            </a:r>
            <a:r>
              <a:rPr b="0" lang="de-DE" sz="800" spc="-1" strike="noStrike">
                <a:solidFill>
                  <a:srgbClr val="666666"/>
                </a:solidFill>
                <a:latin typeface="Arial"/>
              </a:rPr>
              <a:t>	</a:t>
            </a:r>
            <a:r>
              <a:rPr b="0" lang="de-DE" sz="800" spc="-1" strike="noStrike">
                <a:solidFill>
                  <a:srgbClr val="666666"/>
                </a:solidFill>
                <a:latin typeface="Arial"/>
              </a:rPr>
              <a:t>Folie 3/4</a:t>
            </a:r>
            <a:endParaRPr b="0" lang="de-DE" sz="800" spc="-1" strike="noStrike">
              <a:latin typeface="Arial"/>
            </a:endParaRPr>
          </a:p>
        </p:txBody>
      </p:sp>
      <p:sp>
        <p:nvSpPr>
          <p:cNvPr id="96" name="Line 4"/>
          <p:cNvSpPr/>
          <p:nvPr/>
        </p:nvSpPr>
        <p:spPr>
          <a:xfrm>
            <a:off x="576000" y="5339160"/>
            <a:ext cx="8928000" cy="360"/>
          </a:xfrm>
          <a:prstGeom prst="line">
            <a:avLst/>
          </a:prstGeom>
          <a:ln>
            <a:solidFill>
              <a:srgbClr val="666666"/>
            </a:solidFill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" descr=""/>
          <p:cNvPicPr/>
          <p:nvPr/>
        </p:nvPicPr>
        <p:blipFill>
          <a:blip r:embed="rId1"/>
          <a:stretch/>
        </p:blipFill>
        <p:spPr>
          <a:xfrm>
            <a:off x="1800000" y="3312360"/>
            <a:ext cx="2399760" cy="1799640"/>
          </a:xfrm>
          <a:prstGeom prst="rect">
            <a:avLst/>
          </a:prstGeom>
          <a:ln>
            <a:noFill/>
          </a:ln>
        </p:spPr>
      </p:pic>
      <p:sp>
        <p:nvSpPr>
          <p:cNvPr id="98" name="CustomShape 1"/>
          <p:cNvSpPr/>
          <p:nvPr/>
        </p:nvSpPr>
        <p:spPr>
          <a:xfrm>
            <a:off x="504360" y="277920"/>
            <a:ext cx="9071280" cy="58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de-DE" sz="3200" spc="-1" strike="noStrike">
                <a:latin typeface="Arial"/>
              </a:rPr>
              <a:t>Der Chloroplast als zentrale Struktur</a:t>
            </a:r>
            <a:endParaRPr b="0" lang="de-DE" sz="3200" spc="-1" strike="noStrike">
              <a:latin typeface="Arial"/>
            </a:endParaRPr>
          </a:p>
        </p:txBody>
      </p:sp>
      <p:sp>
        <p:nvSpPr>
          <p:cNvPr id="99" name="CustomShape 2"/>
          <p:cNvSpPr/>
          <p:nvPr/>
        </p:nvSpPr>
        <p:spPr>
          <a:xfrm>
            <a:off x="1008000" y="1038960"/>
            <a:ext cx="8063640" cy="198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de-DE" sz="1800" spc="-1" strike="noStrike">
                <a:latin typeface="Arial"/>
              </a:rPr>
              <a:t>Arbeitsauftrag:</a:t>
            </a:r>
            <a:endParaRPr b="0" lang="de-DE" sz="1800" spc="-1" strike="noStrike">
              <a:latin typeface="Arial"/>
            </a:endParaRPr>
          </a:p>
          <a:p>
            <a:pPr marL="144000" indent="-216000">
              <a:lnSpc>
                <a:spcPct val="100000"/>
              </a:lnSpc>
              <a:spcBef>
                <a:spcPts val="1417"/>
              </a:spcBef>
              <a:spcAft>
                <a:spcPts val="1134"/>
              </a:spcAft>
              <a:buClr>
                <a:srgbClr val="000000"/>
              </a:buClr>
              <a:buFont typeface="StarSymbol"/>
              <a:buAutoNum type="arabicParenR"/>
            </a:pPr>
            <a:r>
              <a:rPr b="0" lang="de-DE" sz="1800" spc="-1" strike="noStrike">
                <a:latin typeface="Arial"/>
                <a:ea typeface="Noto Sans CJK SC"/>
              </a:rPr>
              <a:t>Bearbeiten Sie das Arbeitsblatt. </a:t>
            </a:r>
            <a:br/>
            <a:r>
              <a:rPr b="0" i="1" lang="de-DE" sz="1600" spc="-1" strike="noStrike">
                <a:latin typeface="Arial"/>
                <a:ea typeface="Noto Sans CJK SC"/>
              </a:rPr>
              <a:t>(Einzelarbeit, Zeitvorgabe: Ca. 15 Minuten)</a:t>
            </a:r>
            <a:endParaRPr b="0" lang="de-DE" sz="1600" spc="-1" strike="noStrike">
              <a:latin typeface="Arial"/>
            </a:endParaRPr>
          </a:p>
          <a:p>
            <a:pPr marL="144000" indent="-216000">
              <a:lnSpc>
                <a:spcPct val="100000"/>
              </a:lnSpc>
              <a:spcBef>
                <a:spcPts val="1417"/>
              </a:spcBef>
              <a:spcAft>
                <a:spcPts val="1134"/>
              </a:spcAft>
              <a:buClr>
                <a:srgbClr val="000000"/>
              </a:buClr>
              <a:buFont typeface="StarSymbol"/>
              <a:buAutoNum type="arabicParenR"/>
            </a:pPr>
            <a:r>
              <a:rPr b="0" lang="de-DE" sz="1800" spc="-1" strike="noStrike">
                <a:latin typeface="Arial"/>
                <a:ea typeface="Noto Sans CJK SC"/>
              </a:rPr>
              <a:t>Besprechen Sie Ihre Lösungen mit anderen Schüler*innen, die ebenfalls schon fertig sind. </a:t>
            </a:r>
            <a:br/>
            <a:r>
              <a:rPr b="0" i="1" lang="de-DE" sz="1600" spc="-1" strike="noStrike">
                <a:latin typeface="Arial"/>
                <a:ea typeface="Noto Sans CJK SC"/>
              </a:rPr>
              <a:t>(Kleingruppe, Zeitvorgabe: Ca. 10 Minuten)</a:t>
            </a:r>
            <a:endParaRPr b="0" lang="de-DE" sz="1600" spc="-1" strike="noStrike">
              <a:latin typeface="Arial"/>
            </a:endParaRPr>
          </a:p>
        </p:txBody>
      </p:sp>
      <p:pic>
        <p:nvPicPr>
          <p:cNvPr id="100" name="" descr=""/>
          <p:cNvPicPr/>
          <p:nvPr/>
        </p:nvPicPr>
        <p:blipFill>
          <a:blip r:embed="rId2"/>
          <a:stretch/>
        </p:blipFill>
        <p:spPr>
          <a:xfrm>
            <a:off x="5112000" y="2952000"/>
            <a:ext cx="3527640" cy="2159640"/>
          </a:xfrm>
          <a:prstGeom prst="rect">
            <a:avLst/>
          </a:prstGeom>
          <a:ln>
            <a:noFill/>
          </a:ln>
        </p:spPr>
      </p:pic>
      <p:sp>
        <p:nvSpPr>
          <p:cNvPr id="101" name="CustomShape 3"/>
          <p:cNvSpPr/>
          <p:nvPr/>
        </p:nvSpPr>
        <p:spPr>
          <a:xfrm>
            <a:off x="648360" y="4680000"/>
            <a:ext cx="1223640" cy="318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de-DE" sz="600" spc="-1" strike="noStrike">
                <a:latin typeface="Arial"/>
              </a:rPr>
              <a:t>Plagonium affine, Laminazellen von Kristian Peters [</a:t>
            </a:r>
            <a:r>
              <a:rPr b="0" lang="de-DE" sz="600" spc="-1" strike="noStrike" u="sng">
                <a:solidFill>
                  <a:srgbClr val="0000ff"/>
                </a:solidFill>
                <a:uFillTx/>
                <a:latin typeface="Arial"/>
                <a:hlinkClick r:id="rId3"/>
              </a:rPr>
              <a:t>CC BY-SA 3.0</a:t>
            </a:r>
            <a:r>
              <a:rPr b="0" lang="de-DE" sz="600" spc="-1" strike="noStrike">
                <a:solidFill>
                  <a:srgbClr val="0000ff"/>
                </a:solidFill>
                <a:latin typeface="Arial"/>
              </a:rPr>
              <a:t>], via </a:t>
            </a:r>
            <a:r>
              <a:rPr b="0" lang="de-DE" sz="600" spc="-1" strike="noStrike" u="sng">
                <a:solidFill>
                  <a:srgbClr val="0000ff"/>
                </a:solidFill>
                <a:uFillTx/>
                <a:latin typeface="Arial"/>
                <a:hlinkClick r:id="rId4"/>
              </a:rPr>
              <a:t>Wikimedia Commons</a:t>
            </a:r>
            <a:endParaRPr b="0" lang="de-DE" sz="600" spc="-1" strike="noStrike">
              <a:latin typeface="Arial"/>
            </a:endParaRPr>
          </a:p>
        </p:txBody>
      </p:sp>
      <p:sp>
        <p:nvSpPr>
          <p:cNvPr id="102" name="Line 4"/>
          <p:cNvSpPr/>
          <p:nvPr/>
        </p:nvSpPr>
        <p:spPr>
          <a:xfrm>
            <a:off x="3528000" y="3528000"/>
            <a:ext cx="1584000" cy="144000"/>
          </a:xfrm>
          <a:prstGeom prst="line">
            <a:avLst/>
          </a:prstGeom>
          <a:ln w="18000">
            <a:solidFill>
              <a:srgbClr val="62a73b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03" name="CustomShape 5"/>
          <p:cNvSpPr/>
          <p:nvPr/>
        </p:nvSpPr>
        <p:spPr>
          <a:xfrm>
            <a:off x="432000" y="5339520"/>
            <a:ext cx="9215640" cy="204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de-DE" sz="800" spc="-1" strike="noStrike">
                <a:solidFill>
                  <a:srgbClr val="666666"/>
                </a:solidFill>
                <a:latin typeface="Arial"/>
              </a:rPr>
              <a:t>20101_p_eingangsdiagnostik_und</a:t>
            </a:r>
            <a:r>
              <a:rPr b="0" lang="de-DE" sz="800" spc="-1" strike="noStrike" u="sng">
                <a:solidFill>
                  <a:srgbClr val="666666"/>
                </a:solidFill>
                <a:uFillTx/>
                <a:latin typeface="Arial"/>
              </a:rPr>
              <a:t>_</a:t>
            </a:r>
            <a:r>
              <a:rPr b="0" lang="de-DE" sz="800" spc="-1" strike="noStrike">
                <a:solidFill>
                  <a:srgbClr val="666666"/>
                </a:solidFill>
                <a:latin typeface="Arial"/>
              </a:rPr>
              <a:t>chloroplast</a:t>
            </a:r>
            <a:r>
              <a:rPr b="0" lang="de-DE" sz="800" spc="-1" strike="noStrike">
                <a:solidFill>
                  <a:srgbClr val="666666"/>
                </a:solidFill>
                <a:latin typeface="Arial"/>
              </a:rPr>
              <a:t>	</a:t>
            </a:r>
            <a:r>
              <a:rPr b="0" lang="de-DE" sz="800" spc="-1" strike="noStrike">
                <a:solidFill>
                  <a:srgbClr val="666666"/>
                </a:solidFill>
                <a:latin typeface="Arial"/>
              </a:rPr>
              <a:t>	</a:t>
            </a:r>
            <a:r>
              <a:rPr b="0" lang="de-DE" sz="800" spc="-1" strike="noStrike">
                <a:solidFill>
                  <a:srgbClr val="666666"/>
                </a:solidFill>
                <a:latin typeface="Arial"/>
              </a:rPr>
              <a:t>	</a:t>
            </a:r>
            <a:r>
              <a:rPr b="0" lang="de-DE" sz="800" spc="-1" strike="noStrike">
                <a:solidFill>
                  <a:srgbClr val="666666"/>
                </a:solidFill>
                <a:latin typeface="Arial"/>
              </a:rPr>
              <a:t>	</a:t>
            </a:r>
            <a:r>
              <a:rPr b="0" lang="de-DE" sz="800" spc="-1" strike="noStrike">
                <a:solidFill>
                  <a:srgbClr val="666666"/>
                </a:solidFill>
                <a:latin typeface="Arial"/>
              </a:rPr>
              <a:t>	</a:t>
            </a:r>
            <a:r>
              <a:rPr b="0" lang="de-DE" sz="800" spc="-1" strike="noStrike">
                <a:solidFill>
                  <a:srgbClr val="666666"/>
                </a:solidFill>
                <a:latin typeface="Arial"/>
              </a:rPr>
              <a:t>ZPG Biologie 2020</a:t>
            </a:r>
            <a:r>
              <a:rPr b="0" lang="de-DE" sz="800" spc="-1" strike="noStrike">
                <a:solidFill>
                  <a:srgbClr val="666666"/>
                </a:solidFill>
                <a:latin typeface="Arial"/>
              </a:rPr>
              <a:t>	</a:t>
            </a:r>
            <a:r>
              <a:rPr b="0" lang="de-DE" sz="800" spc="-1" strike="noStrike">
                <a:solidFill>
                  <a:srgbClr val="666666"/>
                </a:solidFill>
                <a:latin typeface="Arial"/>
              </a:rPr>
              <a:t>	</a:t>
            </a:r>
            <a:r>
              <a:rPr b="0" lang="de-DE" sz="800" spc="-1" strike="noStrike">
                <a:solidFill>
                  <a:srgbClr val="666666"/>
                </a:solidFill>
                <a:latin typeface="Arial"/>
              </a:rPr>
              <a:t>	</a:t>
            </a:r>
            <a:r>
              <a:rPr b="0" lang="de-DE" sz="800" spc="-1" strike="noStrike">
                <a:solidFill>
                  <a:srgbClr val="666666"/>
                </a:solidFill>
                <a:latin typeface="Arial"/>
              </a:rPr>
              <a:t>	</a:t>
            </a:r>
            <a:r>
              <a:rPr b="0" lang="de-DE" sz="800" spc="-1" strike="noStrike">
                <a:solidFill>
                  <a:srgbClr val="666666"/>
                </a:solidFill>
                <a:latin typeface="Arial"/>
              </a:rPr>
              <a:t>	</a:t>
            </a:r>
            <a:r>
              <a:rPr b="0" lang="de-DE" sz="800" spc="-1" strike="noStrike">
                <a:solidFill>
                  <a:srgbClr val="666666"/>
                </a:solidFill>
                <a:latin typeface="Arial"/>
              </a:rPr>
              <a:t>Folie 4/4</a:t>
            </a:r>
            <a:endParaRPr b="0" lang="de-DE" sz="800" spc="-1" strike="noStrike">
              <a:latin typeface="Arial"/>
            </a:endParaRPr>
          </a:p>
        </p:txBody>
      </p:sp>
      <p:sp>
        <p:nvSpPr>
          <p:cNvPr id="104" name="Line 6"/>
          <p:cNvSpPr/>
          <p:nvPr/>
        </p:nvSpPr>
        <p:spPr>
          <a:xfrm>
            <a:off x="576000" y="5339160"/>
            <a:ext cx="8928000" cy="360"/>
          </a:xfrm>
          <a:prstGeom prst="line">
            <a:avLst/>
          </a:prstGeom>
          <a:ln>
            <a:solidFill>
              <a:srgbClr val="666666"/>
            </a:solidFill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</TotalTime>
  <Application>LibreOffice/6.0.7.3$Linux_X86_64 LibreOffice_project/00m0$Build-3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2019-11-03T18:12:59Z</dcterms:created>
  <dc:creator/>
  <dc:description/>
  <dc:language>de-DE</dc:language>
  <cp:lastModifiedBy/>
  <dcterms:modified xsi:type="dcterms:W3CDTF">2020-08-27T11:00:20Z</dcterms:modified>
  <cp:revision>75</cp:revision>
  <dc:subject/>
  <dc:title/>
</cp:coreProperties>
</file>