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2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8C1F6-B714-1745-9DBD-2CCB35735289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2E7DD-4525-4A44-BB41-C8B107F3B3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1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EC10E-10E2-D240-886E-0B93D2977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0A6057-8CEA-324E-A19A-CFF955217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9338D8-E84D-4248-A7EE-802EC0C1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BB288C-A9A8-1D4F-9870-35358245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A7E0F5-72D3-A643-8303-91DD19BC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76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A87F6-39D3-0F4B-B74F-1207863D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3F04E5-E13E-3846-90C6-3B311858B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629CC7-0F42-1744-9B61-850150A0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C990E0-FE9B-7742-8584-BEAE1051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EFDB3-F039-2845-99F1-305CC843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7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B0F6AE-588F-6D4B-9A97-3E3992E97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D45311-72D4-2E4F-A025-1BE6622B7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A520C9-455E-354E-AAB5-71764353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CFA453-D7EC-F748-B34B-DE02ADD2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429C37-05FA-0343-9BB2-7E9624AD8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49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D11116-266D-B14E-B025-94D0B5584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CA82B9-8098-5A4D-AB13-C56DFEFA6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C5CFC3-AF0C-E64A-BC4C-BE3C4FF4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F16331-DA82-4749-9ED5-7D62AB2D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641A2D-9528-CA4E-8C78-DA52FE46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6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43A94-4EF7-9742-8E58-F86C78031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FC0E03-214B-0A4F-8CB9-319C51D23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4A30D0-385B-BB46-89B6-28D64424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DEB481-56EE-194C-9515-61F55911A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1E0110-F7BA-D148-A8B6-BE6FEB39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05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78139-37DB-6547-B85C-35B77772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58D062-A47F-344A-AD2F-ACD0ACC4D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B0AAE1-F7B0-0E49-AC14-246CCABB8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977925-7FCA-5A41-A836-522B10EA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239511-CA54-434B-A568-B5B2946D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353C48-15C3-6740-812C-C6DFB98F5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30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8E2AB-4CC0-6D40-9B25-6FFFA6425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7CA239-E0D6-8345-A7A5-EE662836F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BD5896-3A88-F74D-A2AB-1FBCF95CA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D8B597C-CB8B-BE4E-975B-78AF58829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BD2F54-777D-E44E-A737-77A983902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F2C14ED-FE3A-D242-97F7-76ADBDE1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C83F323-A145-D34C-B181-A172A304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626FD6C-29E1-F04E-A9A7-F6F7A2D4C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95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31779-F719-1248-97B9-5D0516A0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FAB2B29-3144-2F42-A385-3F3590A7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047356-20C4-B347-9203-D55B8B92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60800F-FAD7-BF4F-8D04-688A5C3F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2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80FE1C1-2C4A-3640-80AA-615993CB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3D0444-4227-E34E-809A-EF305558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CD25EE-35D3-C649-AFA5-9361F619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33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B4CFA-2968-9647-A847-62003B2A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1CBAB9-CC5A-FD4A-A4DB-6DFD3CED3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3B436C-5A18-7545-97B8-414112505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9B6A49-483B-834B-A924-923AA3CB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4AB61B-B260-F542-B706-BEAA175C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C443F0-4681-144C-876A-5EB15174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79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F5941-EB39-FA46-863D-3F1A42DB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4789267-8DE4-7A4D-B153-5358F7476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6843D5-BC4B-C04E-B5D6-CBDC3E7C4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EAE1FE-522C-8F4B-91E4-851A18C9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44D64A-4394-6043-A55C-0563E4C8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D42746-20C3-614A-BE4E-AAA52305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4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DE49B41-BBB1-9E49-9091-956BED02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D0BD31-9221-0E44-AD13-5AEDCCCD7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EC5166-7054-C345-912F-61644311D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2F09E9-7224-D24B-AFB0-CB476D8D5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B0310D-62FD-B84B-85D4-4FC63E8DF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222FA-1082-EC42-BD92-75A86ABCB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20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234_Solanum_tuberosum_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iki/Solanum_tuberosum" TargetMode="External"/><Relationship Id="rId4" Type="http://schemas.openxmlformats.org/officeDocument/2006/relationships/hyperlink" Target="https://en.wikipedia.org/wiki/en:Am%C3%A9d%C3%A9e_Mascle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3C66C8D9-0F36-484D-A815-130AE8F1B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7" y="0"/>
            <a:ext cx="456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A78CB22A-4659-F04C-954D-B00AF986E4CC}"/>
              </a:ext>
            </a:extLst>
          </p:cNvPr>
          <p:cNvSpPr/>
          <p:nvPr/>
        </p:nvSpPr>
        <p:spPr>
          <a:xfrm>
            <a:off x="8294915" y="6175606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/>
              <a:t>Q: </a:t>
            </a:r>
            <a:r>
              <a:rPr lang="de-DE" sz="800" dirty="0">
                <a:hlinkClick r:id="rId3"/>
              </a:rPr>
              <a:t>https://commons.wikimedia.org/wiki/File:234_Solanum_tuberosum_L.jpg</a:t>
            </a:r>
            <a:endParaRPr lang="de-DE" sz="800" dirty="0"/>
          </a:p>
          <a:p>
            <a:r>
              <a:rPr lang="de-DE" sz="800" dirty="0"/>
              <a:t>Urheber: </a:t>
            </a:r>
            <a:r>
              <a:rPr lang="de-DE" sz="800" dirty="0">
                <a:hlinkClick r:id="rId4" tooltip="w:en:Amédée Masclef"/>
              </a:rPr>
              <a:t>Amédée Masclef</a:t>
            </a:r>
            <a:r>
              <a:rPr lang="de-DE" sz="800" dirty="0"/>
              <a:t> - Atlas des </a:t>
            </a:r>
            <a:r>
              <a:rPr lang="de-DE" sz="800" dirty="0" err="1"/>
              <a:t>plantes</a:t>
            </a:r>
            <a:r>
              <a:rPr lang="de-DE" sz="800" dirty="0"/>
              <a:t> de France. 1891</a:t>
            </a:r>
          </a:p>
          <a:p>
            <a:r>
              <a:rPr lang="de-DE" sz="800" dirty="0">
                <a:hlinkClick r:id="rId5" tooltip="Solanum tuberosum"/>
              </a:rPr>
              <a:t>Solanum tuberosum</a:t>
            </a:r>
            <a:r>
              <a:rPr lang="de-DE" sz="800" dirty="0"/>
              <a:t> L.</a:t>
            </a:r>
          </a:p>
          <a:p>
            <a:r>
              <a:rPr lang="de-DE" sz="800" dirty="0"/>
              <a:t>Gemeinfrei (</a:t>
            </a:r>
            <a:r>
              <a:rPr lang="de-DE" sz="800" dirty="0" err="1"/>
              <a:t>public</a:t>
            </a:r>
            <a:r>
              <a:rPr lang="de-DE" sz="800" dirty="0"/>
              <a:t> </a:t>
            </a:r>
            <a:r>
              <a:rPr lang="de-DE" sz="800" dirty="0" err="1"/>
              <a:t>domain</a:t>
            </a:r>
            <a:r>
              <a:rPr lang="de-DE" sz="800" dirty="0"/>
              <a:t>) (zuletzt geprüft: 29.11.2020, 18:34)</a:t>
            </a:r>
          </a:p>
        </p:txBody>
      </p:sp>
    </p:spTree>
    <p:extLst>
      <p:ext uri="{BB962C8B-B14F-4D97-AF65-F5344CB8AC3E}">
        <p14:creationId xmlns:p14="http://schemas.microsoft.com/office/powerpoint/2010/main" val="139673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30964D-A0B4-1242-91D8-F3E6E4E9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37E379-5FBA-1943-8E02-405DAA52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36A5A3-A06D-AB47-8FD1-FB4469E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2</a:t>
            </a:fld>
            <a:endParaRPr lang="de-DE"/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BAC6A016-11FD-7F44-85CF-E4BD15CE67C0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  <a:p>
            <a:pPr marL="0" indent="0" algn="ctr">
              <a:buNone/>
            </a:pPr>
            <a:r>
              <a:rPr lang="de-DE" dirty="0"/>
              <a:t>Bsp. Speicherstärke in der Kartoffelknolle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62BD3E0-6CAC-D34E-ABE3-AB90AE5E60C1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b="1" dirty="0"/>
              <a:t>Energiespeicherung </a:t>
            </a:r>
            <a:br>
              <a:rPr lang="de-DE" b="1" dirty="0"/>
            </a:br>
            <a:r>
              <a:rPr lang="de-DE" b="1" dirty="0"/>
              <a:t>bei Pflanzen</a:t>
            </a:r>
          </a:p>
        </p:txBody>
      </p:sp>
    </p:spTree>
    <p:extLst>
      <p:ext uri="{BB962C8B-B14F-4D97-AF65-F5344CB8AC3E}">
        <p14:creationId xmlns:p14="http://schemas.microsoft.com/office/powerpoint/2010/main" val="322968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DC27F-FF79-8F49-9472-56718B75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Sachinformation (</a:t>
            </a:r>
            <a:r>
              <a:rPr lang="de-DE" dirty="0">
                <a:solidFill>
                  <a:srgbClr val="7030A0"/>
                </a:solidFill>
              </a:rPr>
              <a:t>AB 1</a:t>
            </a:r>
            <a:r>
              <a:rPr lang="de-DE" dirty="0"/>
              <a:t>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CCC362D-0B72-FA4A-9FAB-40E74F3A861E}"/>
              </a:ext>
            </a:extLst>
          </p:cNvPr>
          <p:cNvSpPr txBox="1"/>
          <p:nvPr/>
        </p:nvSpPr>
        <p:spPr>
          <a:xfrm>
            <a:off x="838200" y="2008852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Informieren Sie sich zur zur Energiespeicherung bei Pflanzen (</a:t>
            </a:r>
            <a:r>
              <a:rPr lang="de-DE" dirty="0">
                <a:solidFill>
                  <a:srgbClr val="7030A0"/>
                </a:solidFill>
              </a:rPr>
              <a:t>AB 1</a:t>
            </a:r>
            <a:r>
              <a:rPr lang="de-DE" dirty="0"/>
              <a:t>) und</a:t>
            </a:r>
          </a:p>
          <a:p>
            <a:r>
              <a:rPr lang="de-DE" dirty="0"/>
              <a:t>bearbeiten Sie Aufgabe 1.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Zeitvorgabe: 10 Minuten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E035C00C-CE6D-BC43-A49C-2A0DCC7E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39813C8-9FBF-8940-8C47-BE7178A1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4E02F1-4F1D-5241-B0D0-C46B2A16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3</a:t>
            </a:fld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9A8F1BC-D02D-9A4E-A335-E1D594574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612" y="365125"/>
            <a:ext cx="4121188" cy="5832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6218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DC27F-FF79-8F49-9472-56718B757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0457"/>
          </a:xfrm>
        </p:spPr>
        <p:txBody>
          <a:bodyPr/>
          <a:lstStyle/>
          <a:p>
            <a:r>
              <a:rPr lang="de-DE" dirty="0"/>
              <a:t>Sachinformation (</a:t>
            </a:r>
            <a:r>
              <a:rPr lang="de-DE" dirty="0">
                <a:solidFill>
                  <a:srgbClr val="7030A0"/>
                </a:solidFill>
              </a:rPr>
              <a:t>AB 1</a:t>
            </a:r>
            <a:r>
              <a:rPr lang="de-DE" dirty="0"/>
              <a:t>) </a:t>
            </a:r>
            <a:br>
              <a:rPr lang="de-DE" dirty="0"/>
            </a:br>
            <a:r>
              <a:rPr lang="de-DE" dirty="0"/>
              <a:t>- </a:t>
            </a:r>
            <a:r>
              <a:rPr lang="de-DE" b="1" dirty="0">
                <a:solidFill>
                  <a:srgbClr val="00B050"/>
                </a:solidFill>
              </a:rPr>
              <a:t>LSG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E035C00C-CE6D-BC43-A49C-2A0DCC7E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39813C8-9FBF-8940-8C47-BE7178A1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4E02F1-4F1D-5241-B0D0-C46B2A16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4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EB79420-58FA-C844-8CC6-64594A0673C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6" t="2546" r="47530" b="18992"/>
          <a:stretch/>
        </p:blipFill>
        <p:spPr bwMode="auto">
          <a:xfrm>
            <a:off x="6749143" y="365125"/>
            <a:ext cx="4604657" cy="5917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F2CAC7DC-BD79-DA49-B36B-E5C121327E33}"/>
              </a:ext>
            </a:extLst>
          </p:cNvPr>
          <p:cNvSpPr/>
          <p:nvPr/>
        </p:nvSpPr>
        <p:spPr>
          <a:xfrm>
            <a:off x="4260788" y="5775249"/>
            <a:ext cx="41756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Abb. 1: </a:t>
            </a: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Beispiel-Schema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05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Abbildung erstellt von Thomas Armbruster (ZPG Biologie)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69558A9-24C4-3042-9206-C433A2D888D2}"/>
              </a:ext>
            </a:extLst>
          </p:cNvPr>
          <p:cNvSpPr txBox="1"/>
          <p:nvPr/>
        </p:nvSpPr>
        <p:spPr>
          <a:xfrm>
            <a:off x="838200" y="2008852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Informieren Sie sich zur zur Energiespeicherung bei Pflanzen (</a:t>
            </a:r>
            <a:r>
              <a:rPr lang="de-DE" dirty="0">
                <a:solidFill>
                  <a:srgbClr val="7030A0"/>
                </a:solidFill>
              </a:rPr>
              <a:t>AB 1</a:t>
            </a:r>
            <a:r>
              <a:rPr lang="de-DE" dirty="0"/>
              <a:t>) und</a:t>
            </a:r>
          </a:p>
          <a:p>
            <a:r>
              <a:rPr lang="de-DE" dirty="0"/>
              <a:t>bearbeiten Sie Aufgabe 1.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Zeitvorgabe: 10 Minuten</a:t>
            </a:r>
          </a:p>
        </p:txBody>
      </p:sp>
    </p:spTree>
    <p:extLst>
      <p:ext uri="{BB962C8B-B14F-4D97-AF65-F5344CB8AC3E}">
        <p14:creationId xmlns:p14="http://schemas.microsoft.com/office/powerpoint/2010/main" val="311643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2DF07-E2C2-3545-9DA9-15BA27603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Versuch zur Stärkesynthese</a:t>
            </a:r>
            <a:br>
              <a:rPr lang="de-DE" dirty="0"/>
            </a:br>
            <a:r>
              <a:rPr lang="de-DE" dirty="0"/>
              <a:t>in der Kartoffelknolle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E05C11-E0D8-6E4F-B69F-7C4234CA5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91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Führen Sie den Versuch (</a:t>
            </a:r>
            <a:r>
              <a:rPr lang="de-DE" sz="1800" dirty="0">
                <a:solidFill>
                  <a:srgbClr val="7030A0"/>
                </a:solidFill>
              </a:rPr>
              <a:t>AB 3 </a:t>
            </a:r>
            <a:r>
              <a:rPr lang="de-DE" sz="1800" dirty="0"/>
              <a:t>und </a:t>
            </a:r>
            <a:r>
              <a:rPr lang="de-DE" sz="1800" dirty="0">
                <a:solidFill>
                  <a:srgbClr val="7030A0"/>
                </a:solidFill>
              </a:rPr>
              <a:t>AB 2</a:t>
            </a:r>
            <a:r>
              <a:rPr lang="de-DE" sz="1800" dirty="0"/>
              <a:t>) im Team durch. Achten Sie auf eine sinnvolle Arbeitsteilung.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Bearbeiten Sie in „Leerlaufphasen“ (vgl. Durchführung Versuch Punkt 4) die Aufgaben 2 und 3 zur Sachinformation (</a:t>
            </a:r>
            <a:r>
              <a:rPr lang="de-DE" sz="1800" dirty="0">
                <a:solidFill>
                  <a:srgbClr val="7030A0"/>
                </a:solidFill>
              </a:rPr>
              <a:t>AB 1</a:t>
            </a:r>
            <a:r>
              <a:rPr lang="de-DE" sz="1800" dirty="0"/>
              <a:t>).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Bearbeiten Sie am Ende des Versuchs die Aufgaben 1 und 2 zum Versuch selbst (</a:t>
            </a:r>
            <a:r>
              <a:rPr lang="de-DE" sz="1800" dirty="0">
                <a:solidFill>
                  <a:srgbClr val="7030A0"/>
                </a:solidFill>
              </a:rPr>
              <a:t>AB 3</a:t>
            </a:r>
            <a:r>
              <a:rPr lang="de-DE" sz="1800" dirty="0"/>
              <a:t>). (Nutzen Sie ggf. die Hilfe.)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>
                <a:solidFill>
                  <a:srgbClr val="C00000"/>
                </a:solidFill>
              </a:rPr>
              <a:t>Sicherheitsinstruktion (Gefahrstoffe, Zentrifuge)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Zeitvorgabe: ca. 50 Minuten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C19755-B35F-7442-B7FD-6211F31C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129EBA-950E-DD40-A25E-28DA5762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4107D0-788C-6A4A-8815-9A50DE6E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5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5DEB09A-AEC8-CD42-9684-A859702E2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328" y="394390"/>
            <a:ext cx="4121188" cy="5832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9736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2DF07-E2C2-3545-9DA9-15BA27603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Versuch zur Stärkesynthese</a:t>
            </a:r>
            <a:br>
              <a:rPr lang="de-DE" dirty="0"/>
            </a:br>
            <a:r>
              <a:rPr lang="de-DE" dirty="0"/>
              <a:t>in der Kartoffelknolle - </a:t>
            </a:r>
            <a:r>
              <a:rPr lang="de-DE" b="1" dirty="0">
                <a:solidFill>
                  <a:srgbClr val="00B050"/>
                </a:solidFill>
              </a:rPr>
              <a:t>LSG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C19755-B35F-7442-B7FD-6211F31C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129EBA-950E-DD40-A25E-28DA5762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4107D0-788C-6A4A-8815-9A50DE6E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6</a:t>
            </a:fld>
            <a:endParaRPr lang="de-DE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51D376E-4287-5844-B2AA-D6DB6DE84F65}"/>
              </a:ext>
            </a:extLst>
          </p:cNvPr>
          <p:cNvGrpSpPr/>
          <p:nvPr/>
        </p:nvGrpSpPr>
        <p:grpSpPr>
          <a:xfrm>
            <a:off x="838199" y="1832036"/>
            <a:ext cx="3777343" cy="3824627"/>
            <a:chOff x="0" y="0"/>
            <a:chExt cx="3602355" cy="3746500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B62594BF-D867-5D45-9B22-188C52CB01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69" r="46751"/>
            <a:stretch/>
          </p:blipFill>
          <p:spPr bwMode="auto">
            <a:xfrm>
              <a:off x="0" y="0"/>
              <a:ext cx="3602355" cy="37465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Grafik 9" descr="Ein Bild, das Essen, Tisch enthält.&#10;&#10;Automatisch generierte Beschreibung">
              <a:extLst>
                <a:ext uri="{FF2B5EF4-FFF2-40B4-BE49-F238E27FC236}">
                  <a16:creationId xmlns:a16="http://schemas.microsoft.com/office/drawing/2014/main" id="{F70EEB00-BD30-9B44-A114-39E203BF62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2" t="32180" r="32704" b="7577"/>
            <a:stretch/>
          </p:blipFill>
          <p:spPr bwMode="auto">
            <a:xfrm>
              <a:off x="177800" y="666750"/>
              <a:ext cx="3162300" cy="30797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C6C98F4C-6E0B-C14E-B12D-0F89DF10AB33}"/>
              </a:ext>
            </a:extLst>
          </p:cNvPr>
          <p:cNvSpPr/>
          <p:nvPr/>
        </p:nvSpPr>
        <p:spPr>
          <a:xfrm>
            <a:off x="7260770" y="566241"/>
            <a:ext cx="4093029" cy="92333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Aufgaben: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Dokumentieren Sie Ihre Beobachtung.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Erläutern Sie das Versuchsergebnis.</a:t>
            </a:r>
            <a:r>
              <a:rPr lang="de-DE" dirty="0">
                <a:effectLst/>
              </a:rPr>
              <a:t> </a:t>
            </a:r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12C97CE-5574-D044-BBC4-FDA9CFA509B2}"/>
              </a:ext>
            </a:extLst>
          </p:cNvPr>
          <p:cNvSpPr/>
          <p:nvPr/>
        </p:nvSpPr>
        <p:spPr>
          <a:xfrm>
            <a:off x="5105400" y="1829863"/>
            <a:ext cx="62483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ausschließlich in Ansatz 1 Stärkenachweis positiv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de-DE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Farbintensität nimmt von oben nach unten hin ab, abhängig von der Reaktionsdauer und damit Stärkekonzentration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de-DE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Glucose-1-Phosphat unabdingbar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de-DE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Kartoffelpresssaft mit Enzymen ADP-Glucose-</a:t>
            </a:r>
            <a:r>
              <a:rPr lang="de-DE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Phosphorylase</a:t>
            </a: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DE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Stärkesynthase</a:t>
            </a: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(ansonsten auch bei Ansatz 1 keine Stärkebildung)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de-DE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Ansatz 3: zumindest eines der beiden Enzyme </a:t>
            </a:r>
            <a:r>
              <a:rPr lang="de-DE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Hexokinase</a:t>
            </a: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DE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Phospho-Glucomutase</a:t>
            </a: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fehlt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de-DE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Ansatz 2: fehlt zusätzlich noch ATP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0C7902D-25C7-0146-A8E7-3E8F5B392985}"/>
              </a:ext>
            </a:extLst>
          </p:cNvPr>
          <p:cNvSpPr/>
          <p:nvPr/>
        </p:nvSpPr>
        <p:spPr>
          <a:xfrm>
            <a:off x="838199" y="5798011"/>
            <a:ext cx="33356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Abb. 2: </a:t>
            </a: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Beispiel-Protokoll-Grafik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05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Abbildung erstellt von Thomas Armbruster (ZPG Biologie)</a:t>
            </a:r>
            <a:r>
              <a:rPr lang="de-DE" sz="1600" dirty="0">
                <a:effectLst/>
              </a:rPr>
              <a:t>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3252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6DE9D-520C-C944-BE63-0AA0A1A9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Sachinformation (</a:t>
            </a:r>
            <a:r>
              <a:rPr lang="de-DE" dirty="0">
                <a:solidFill>
                  <a:srgbClr val="7030A0"/>
                </a:solidFill>
              </a:rPr>
              <a:t>AB 1</a:t>
            </a:r>
            <a:r>
              <a:rPr lang="de-DE" dirty="0"/>
              <a:t>) – Aufgaben 2 und 3 </a:t>
            </a:r>
            <a:br>
              <a:rPr lang="de-DE" dirty="0"/>
            </a:br>
            <a:r>
              <a:rPr lang="de-DE" dirty="0"/>
              <a:t>- </a:t>
            </a:r>
            <a:r>
              <a:rPr lang="de-DE" b="1" dirty="0">
                <a:solidFill>
                  <a:srgbClr val="00B050"/>
                </a:solidFill>
              </a:rPr>
              <a:t>LSG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58A92D-F478-4D40-8086-05DDD72A8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de-DE" sz="1800" dirty="0"/>
              <a:t>Erklären Sie, welchen Vorteil es hat, dass Pflanzen die fotosynthetisch fixierte Energie in Form von Stärke und nicht in Form von Glucose und Fructose speichern.</a:t>
            </a:r>
          </a:p>
          <a:p>
            <a:pPr marL="0" lvl="0" indent="0">
              <a:buNone/>
            </a:pPr>
            <a:endParaRPr lang="de-DE" sz="1000" dirty="0"/>
          </a:p>
          <a:p>
            <a:pPr lvl="1"/>
            <a:r>
              <a:rPr lang="de-DE" sz="1800" i="1" dirty="0"/>
              <a:t>Monosaccharide Glucose und Fructose sind wasserlöslich </a:t>
            </a:r>
            <a:r>
              <a:rPr lang="de-DE" sz="1800" i="1" dirty="0">
                <a:sym typeface="Wingdings" pitchFamily="2" charset="2"/>
              </a:rPr>
              <a:t> </a:t>
            </a:r>
            <a:r>
              <a:rPr lang="de-DE" sz="1800" i="1" dirty="0"/>
              <a:t>osmotisch aktiv </a:t>
            </a:r>
            <a:r>
              <a:rPr lang="de-DE" sz="1800" i="1" dirty="0">
                <a:sym typeface="Wingdings" pitchFamily="2" charset="2"/>
              </a:rPr>
              <a:t> </a:t>
            </a:r>
            <a:r>
              <a:rPr lang="de-DE" sz="1800" i="1" dirty="0"/>
              <a:t>osmotischer Wert 	steigt </a:t>
            </a:r>
            <a:r>
              <a:rPr lang="de-DE" sz="1800" i="1" dirty="0">
                <a:sym typeface="Wingdings" pitchFamily="2" charset="2"/>
              </a:rPr>
              <a:t> Wasseraufnahme  </a:t>
            </a:r>
            <a:r>
              <a:rPr lang="de-DE" sz="1800" i="1" dirty="0"/>
              <a:t> Zellfunktionen evtl. gestört</a:t>
            </a:r>
          </a:p>
          <a:p>
            <a:pPr lvl="1"/>
            <a:r>
              <a:rPr lang="de-DE" sz="1800" i="1" dirty="0"/>
              <a:t>Bildung Disaccharid Saccharose halbiert osmotischen Effekt</a:t>
            </a:r>
          </a:p>
          <a:p>
            <a:pPr lvl="1"/>
            <a:r>
              <a:rPr lang="de-DE" sz="1800" i="1" dirty="0"/>
              <a:t>Bildung Assimilationsstärke und Speicherstärke: Stärke nicht wasserlöslich </a:t>
            </a:r>
            <a:r>
              <a:rPr lang="de-DE" sz="1800" i="1" dirty="0">
                <a:sym typeface="Wingdings" pitchFamily="2" charset="2"/>
              </a:rPr>
              <a:t> </a:t>
            </a:r>
            <a:r>
              <a:rPr lang="de-DE" sz="1800" i="1" dirty="0"/>
              <a:t>osmotisch </a:t>
            </a:r>
            <a:r>
              <a:rPr lang="de-DE" sz="1800" i="1" u="sng" dirty="0"/>
              <a:t>nicht</a:t>
            </a:r>
            <a:r>
              <a:rPr lang="de-DE" sz="1800" i="1" dirty="0"/>
              <a:t> aktiv </a:t>
            </a:r>
            <a:r>
              <a:rPr lang="de-DE" sz="1800" i="1" dirty="0">
                <a:sym typeface="Wingdings" pitchFamily="2" charset="2"/>
              </a:rPr>
              <a:t></a:t>
            </a:r>
            <a:r>
              <a:rPr lang="de-DE" sz="1800" i="1" dirty="0"/>
              <a:t> platzsparende Speicherung von großen Energiemengen </a:t>
            </a:r>
            <a:endParaRPr lang="de-DE" sz="1800" dirty="0"/>
          </a:p>
          <a:p>
            <a:pPr marL="0" indent="0">
              <a:buNone/>
            </a:pPr>
            <a:r>
              <a:rPr lang="de-DE" sz="1800" dirty="0"/>
              <a:t> 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de-DE" sz="1800" dirty="0"/>
              <a:t>Erläutern Sie anhand der Stärkesynthese das biologische Prinzip der energetischen Kopplung. </a:t>
            </a:r>
          </a:p>
          <a:p>
            <a:pPr marL="0" lvl="0" indent="0">
              <a:buNone/>
            </a:pPr>
            <a:endParaRPr lang="de-DE" sz="1000" dirty="0"/>
          </a:p>
          <a:p>
            <a:pPr lvl="1"/>
            <a:r>
              <a:rPr lang="de-DE" sz="1800" i="1" dirty="0"/>
              <a:t>endergonische (endotherme) Reaktionen durch zeitgleiche exergonische (exotherme) Reaktionen (Aktivierungsenergie)</a:t>
            </a:r>
          </a:p>
          <a:p>
            <a:pPr lvl="1"/>
            <a:r>
              <a:rPr lang="de-DE" sz="1800" i="1" dirty="0"/>
              <a:t>endergonische </a:t>
            </a:r>
            <a:r>
              <a:rPr lang="de-DE" sz="1800" i="1" dirty="0" err="1"/>
              <a:t>Glucoseaktivierung</a:t>
            </a:r>
            <a:r>
              <a:rPr lang="de-DE" sz="1800" i="1" dirty="0"/>
              <a:t> (zu Glucose-6-Phosphat) gekoppelt an exergonischen ATP-</a:t>
            </a:r>
            <a:r>
              <a:rPr lang="de-DE" sz="1800" i="1" dirty="0">
                <a:sym typeface="Wingdings" pitchFamily="2" charset="2"/>
              </a:rPr>
              <a:t>Abbau (zu ADP)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8FFE46-FD85-A443-AA58-26AE3F87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20501_p_staerkesynthese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608598-CDBC-524A-B9EB-C867FA99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B7A5EA-5927-0C42-BBCD-24D1173B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22FA-1082-EC42-BD92-75A86ABCB0A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58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Macintosh PowerPoint</Application>
  <PresentationFormat>Breitbild</PresentationFormat>
  <Paragraphs>78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Sachinformation (AB 1)</vt:lpstr>
      <vt:lpstr>Sachinformation (AB 1)  - LSG</vt:lpstr>
      <vt:lpstr>Versuch zur Stärkesynthese in der Kartoffelknolle</vt:lpstr>
      <vt:lpstr>Versuch zur Stärkesynthese in der Kartoffelknolle - LSG</vt:lpstr>
      <vt:lpstr>Sachinformation (AB 1) – Aufgaben 2 und 3  - LSG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Energiespeicherung  bei Pflanzen</dc:title>
  <dc:creator>Thomas Armbruster</dc:creator>
  <cp:lastModifiedBy>Thomas Armbruster</cp:lastModifiedBy>
  <cp:revision>19</cp:revision>
  <dcterms:created xsi:type="dcterms:W3CDTF">2020-09-09T13:40:41Z</dcterms:created>
  <dcterms:modified xsi:type="dcterms:W3CDTF">2020-11-29T17:35:18Z</dcterms:modified>
</cp:coreProperties>
</file>