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308" r:id="rId1"/>
  </p:sldMasterIdLst>
  <p:sldIdLst>
    <p:sldId id="256" r:id="rId2"/>
    <p:sldId id="269" r:id="rId3"/>
    <p:sldId id="277" r:id="rId4"/>
    <p:sldId id="274" r:id="rId5"/>
    <p:sldId id="278" r:id="rId6"/>
    <p:sldId id="275" r:id="rId7"/>
    <p:sldId id="276" r:id="rId8"/>
    <p:sldId id="294" r:id="rId9"/>
    <p:sldId id="295" r:id="rId10"/>
    <p:sldId id="292" r:id="rId11"/>
    <p:sldId id="293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1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15908C9F-F7E6-47B5-B245-136D03621F06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1" name="Rechtec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htec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htec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ec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DEA23-7B6E-4C9C-941C-1DD8E042C9F9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5C1A4-4528-4A56-9168-3D7C93632807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Gleichschenkliges Dreiec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5B45D-2C46-4B27-933F-74B1442C515A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D47FAB21-5DB4-48C7-9921-1459516AAEED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Rechtec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3982A-EF74-4863-93B4-939AEAD1E7B7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39EB0-57BE-481D-89CC-40A3D774B70A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3686BD-C1A3-48CA-8315-118AA4AE85E7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Gleichschenkliges Dreiec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A095A-ECF6-4776-8F0A-B7E4E0402744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5" name="Gerade Verbindung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Gleichschenkliges Dreiec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5CA626-7268-4145-BEA8-934EB597D05E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leichschenkliges Dreiec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6F0820-84B9-498C-A8BD-C91F58742711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leichschenkliges Dreiec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321D31B-5194-4AE4-B423-3894420563AF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8" name="Gerade Verbindung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Gerade Verbindung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leichschenkliges Dreiec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Clicker</a:t>
            </a:r>
            <a:r>
              <a:rPr lang="de-DE" dirty="0" smtClean="0"/>
              <a:t>-Fragen</a:t>
            </a:r>
            <a:br>
              <a:rPr lang="de-DE" dirty="0" smtClean="0"/>
            </a:br>
            <a:r>
              <a:rPr lang="de-DE" sz="2700" dirty="0" smtClean="0"/>
              <a:t>Atmung</a:t>
            </a:r>
            <a:endParaRPr lang="de-DE" sz="27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ZPG Biologie 2016</a:t>
            </a:r>
            <a:endParaRPr lang="de-DE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99592" y="2276872"/>
            <a:ext cx="1524000" cy="1209675"/>
          </a:xfrm>
          <a:prstGeom prst="rect">
            <a:avLst/>
          </a:prstGeom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7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cs typeface="Arial" pitchFamily="34" charset="0"/>
              </a:rPr>
              <a:t>? !</a:t>
            </a:r>
            <a:endParaRPr kumimoji="0" lang="de-DE" sz="11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60648"/>
            <a:ext cx="108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Lunge und Atmung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An den Lungenbläschen</a:t>
            </a:r>
          </a:p>
          <a:p>
            <a:pPr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a)	findet der Gasaustausch statt.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b)	wird Sauerstoff in das Blut aufgenommen, so dass die Organe damit versorgt  werden können. </a:t>
            </a:r>
          </a:p>
          <a:p>
            <a:pPr marL="514350" indent="-514350">
              <a:buAutoNum type="alphaLcParenR" startAt="2"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c)	Wird Kohlenstoffdioxid in das Blut abgegeben, weil Kohlenstoffdioxid in der Atemluft gefährlich ist. </a:t>
            </a:r>
          </a:p>
          <a:p>
            <a:pPr marL="514350" indent="-514350"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83568" y="6402814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smtClean="0">
                <a:latin typeface="+mn-lt"/>
              </a:rPr>
              <a:t>ZPG Biologie 2016</a:t>
            </a:r>
            <a:endParaRPr lang="de-DE" sz="1600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60648"/>
            <a:ext cx="108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Lunge und Atmung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An den Lungenbläschen</a:t>
            </a:r>
          </a:p>
          <a:p>
            <a:pPr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a)	</a:t>
            </a:r>
            <a:r>
              <a:rPr lang="de-DE" b="1" dirty="0" smtClean="0">
                <a:solidFill>
                  <a:srgbClr val="00B050"/>
                </a:solidFill>
              </a:rPr>
              <a:t>findet der Gasaustausch statt.</a:t>
            </a:r>
          </a:p>
          <a:p>
            <a:pPr marL="514350" indent="-514350">
              <a:buNone/>
            </a:pPr>
            <a:endParaRPr lang="de-DE" b="1" dirty="0" smtClean="0">
              <a:solidFill>
                <a:srgbClr val="00B050"/>
              </a:solidFill>
            </a:endParaRPr>
          </a:p>
          <a:p>
            <a:pPr marL="514350" indent="-514350">
              <a:buNone/>
            </a:pPr>
            <a:r>
              <a:rPr lang="de-DE" dirty="0" smtClean="0"/>
              <a:t>b)	</a:t>
            </a:r>
            <a:r>
              <a:rPr lang="de-DE" b="1" dirty="0" smtClean="0">
                <a:solidFill>
                  <a:srgbClr val="00B050"/>
                </a:solidFill>
              </a:rPr>
              <a:t>wird Sauerstoff in das Blut aufgenommen, so dass die Organe damit versorgt  werden können. </a:t>
            </a:r>
          </a:p>
          <a:p>
            <a:pPr marL="514350" indent="-514350">
              <a:buAutoNum type="alphaLcParenR" startAt="2"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c)	Wird Kohlenstoffdioxid in das Blut abgegeben, weil Kohlenstoffdioxid in der Atemluft gefährlich ist. </a:t>
            </a:r>
          </a:p>
          <a:p>
            <a:pPr marL="514350" indent="-514350"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83568" y="6402814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smtClean="0">
                <a:latin typeface="+mn-lt"/>
              </a:rPr>
              <a:t>ZPG Biologie 2016</a:t>
            </a:r>
            <a:endParaRPr lang="de-DE" sz="1600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Lunge und Atmung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Bei der Brustatmung</a:t>
            </a:r>
          </a:p>
          <a:p>
            <a:pPr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a)	hebt und senkt sich der gesamte Brustkorb. 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b)	vergrößert sich das Volumen im Brustkorb, so dass Luft einströmen kann. </a:t>
            </a:r>
          </a:p>
          <a:p>
            <a:pPr marL="514350" indent="-514350">
              <a:buAutoNum type="alphaLcParenR" startAt="2"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c)	wird wenig Energie verbraucht, denn der Brustkorb wird von der Schwerkraft nach unten gezogen. </a:t>
            </a:r>
          </a:p>
          <a:p>
            <a:pPr marL="514350" indent="-514350"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4" name="Picture 2" descr="C:\Users\Anke Richert\Documents\Eigene Dateien\RP-FB Bio\ZPG\ZPG 4\ZPG_2016\Fotos_Pool\Lungenmodelle\Lungenmodelle_18122015\IMG_1284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88640"/>
            <a:ext cx="575944" cy="863916"/>
          </a:xfrm>
          <a:prstGeom prst="rect">
            <a:avLst/>
          </a:prstGeom>
          <a:noFill/>
        </p:spPr>
      </p:pic>
      <p:sp>
        <p:nvSpPr>
          <p:cNvPr id="5" name="Textfeld 4"/>
          <p:cNvSpPr txBox="1"/>
          <p:nvPr/>
        </p:nvSpPr>
        <p:spPr>
          <a:xfrm>
            <a:off x="683568" y="6402814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smtClean="0">
                <a:latin typeface="+mn-lt"/>
              </a:rPr>
              <a:t>ZPG Biologie 2016</a:t>
            </a:r>
            <a:endParaRPr lang="de-DE" sz="1600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Lunge und Atmung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Bei der Brustatmung</a:t>
            </a:r>
          </a:p>
          <a:p>
            <a:pPr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a)	</a:t>
            </a:r>
            <a:r>
              <a:rPr lang="de-DE" b="1" dirty="0" smtClean="0">
                <a:solidFill>
                  <a:srgbClr val="00B050"/>
                </a:solidFill>
              </a:rPr>
              <a:t>hebt und senkt sich der gesamte Brustkorb. 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b)	</a:t>
            </a:r>
            <a:r>
              <a:rPr lang="de-DE" b="1" dirty="0" smtClean="0">
                <a:solidFill>
                  <a:srgbClr val="00B050"/>
                </a:solidFill>
              </a:rPr>
              <a:t>vergrößert sich das Volumen im Brustkorb, so dass Luft einströmen kann. </a:t>
            </a:r>
          </a:p>
          <a:p>
            <a:pPr marL="514350" indent="-514350">
              <a:buAutoNum type="alphaLcParenR" startAt="2"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c)	wird wenig Energie verbraucht, denn der Brustkorb wird von der Schwerkraft nach unten gezogen. </a:t>
            </a:r>
          </a:p>
          <a:p>
            <a:pPr marL="514350" indent="-514350"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5" name="Picture 2" descr="C:\Users\Anke Richert\Documents\Eigene Dateien\RP-FB Bio\ZPG\ZPG 4\ZPG_2016\Fotos_Pool\Lungenmodelle\Lungenmodelle_18122015\IMG_1284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88640"/>
            <a:ext cx="575944" cy="863916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683568" y="6402814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smtClean="0">
                <a:latin typeface="+mn-lt"/>
              </a:rPr>
              <a:t>ZPG Biologie 2016</a:t>
            </a:r>
            <a:endParaRPr lang="de-DE" sz="1600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Lunge und Atmung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Bei der Bauchatmung</a:t>
            </a:r>
          </a:p>
          <a:p>
            <a:pPr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a)	wird beim Ausatmen das Zwerchfell entspannt und nach unten gezogen. 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b)	wird beim Ausatmen das Zwerchfell entspannt und nach oben gedrückt. </a:t>
            </a:r>
          </a:p>
          <a:p>
            <a:pPr marL="514350" indent="-514350">
              <a:buAutoNum type="alphaLcParenR" startAt="2"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c)	wird viel Energie verbraucht, denn die Zwerchfellmuskulatur muss ständig bewegt werden. </a:t>
            </a:r>
          </a:p>
          <a:p>
            <a:pPr marL="514350" indent="-514350"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83568" y="6402814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smtClean="0">
                <a:latin typeface="+mn-lt"/>
              </a:rPr>
              <a:t>ZPG Biologie 2016</a:t>
            </a:r>
            <a:endParaRPr lang="de-DE" sz="1600" dirty="0">
              <a:latin typeface="+mn-lt"/>
            </a:endParaRPr>
          </a:p>
        </p:txBody>
      </p:sp>
      <p:pic>
        <p:nvPicPr>
          <p:cNvPr id="6" name="Grafik 5" descr="C:\Users\Anke Richert\AppData\Local\Microsoft\Windows\INetCache\Content.Word\IMG_066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88640"/>
            <a:ext cx="33816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Lunge und Atmung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Bei der Bauchatmung</a:t>
            </a:r>
          </a:p>
          <a:p>
            <a:pPr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a)	wird beim Ausatmen das Zwerchfell entspannt und nach unten gezogen. 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b)	</a:t>
            </a:r>
            <a:r>
              <a:rPr lang="de-DE" b="1" dirty="0" smtClean="0">
                <a:solidFill>
                  <a:srgbClr val="00B050"/>
                </a:solidFill>
              </a:rPr>
              <a:t>wird beim Ausatmen das Zwerchfell entspannt und nach oben gedrückt. </a:t>
            </a:r>
          </a:p>
          <a:p>
            <a:pPr marL="514350" indent="-514350">
              <a:buAutoNum type="alphaLcParenR" startAt="2"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c)	wird viel Energie verbraucht, denn die Zwerchfellmuskulatur muss ständig bewegt werden. </a:t>
            </a:r>
          </a:p>
          <a:p>
            <a:pPr marL="514350" indent="-514350"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83568" y="6402814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smtClean="0">
                <a:latin typeface="+mn-lt"/>
              </a:rPr>
              <a:t>ZPG Biologie 2016</a:t>
            </a:r>
            <a:endParaRPr lang="de-DE" sz="1600" dirty="0">
              <a:latin typeface="+mn-lt"/>
            </a:endParaRPr>
          </a:p>
        </p:txBody>
      </p:sp>
      <p:pic>
        <p:nvPicPr>
          <p:cNvPr id="6" name="Grafik 5" descr="C:\Users\Anke Richert\AppData\Local\Microsoft\Windows\INetCache\Content.Word\IMG_066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88640"/>
            <a:ext cx="33816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Lunge und Atmung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Modelle </a:t>
            </a:r>
          </a:p>
          <a:p>
            <a:pPr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a)	vereinfachen und reduzieren Strukturen und Prozesse auf das Wesentliche. 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b)	bilden die Wirklichkeit möglichst detailgetreu ab. </a:t>
            </a:r>
          </a:p>
          <a:p>
            <a:pPr marL="514350" indent="-514350">
              <a:buAutoNum type="alphaLcParenR" startAt="2"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c)	helfen Vorgänge besser zu verstehen. </a:t>
            </a:r>
          </a:p>
          <a:p>
            <a:pPr marL="514350" indent="-514350"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83568" y="6402814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smtClean="0">
                <a:latin typeface="+mn-lt"/>
              </a:rPr>
              <a:t>ZPG Biologie 2016</a:t>
            </a:r>
            <a:endParaRPr lang="de-DE" sz="1600" dirty="0">
              <a:latin typeface="+mn-lt"/>
            </a:endParaRPr>
          </a:p>
        </p:txBody>
      </p:sp>
      <p:pic>
        <p:nvPicPr>
          <p:cNvPr id="6" name="Grafik 5" descr="C:\Users\Anke Richert\AppData\Local\Microsoft\Windows\INetCache\Content.Word\IMG_066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88640"/>
            <a:ext cx="33816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Lunge und Atmung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Modelle </a:t>
            </a:r>
          </a:p>
          <a:p>
            <a:pPr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a)	</a:t>
            </a:r>
            <a:r>
              <a:rPr lang="de-DE" b="1" dirty="0" smtClean="0">
                <a:solidFill>
                  <a:srgbClr val="00B050"/>
                </a:solidFill>
              </a:rPr>
              <a:t>vereinfachen und reduzieren Strukturen und Prozesse auf das Wesentliche. 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b)	bilden die Wirklichkeit möglichst detailgetreu ab. </a:t>
            </a:r>
          </a:p>
          <a:p>
            <a:pPr marL="514350" indent="-514350">
              <a:buAutoNum type="alphaLcParenR" startAt="2"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c)	</a:t>
            </a:r>
            <a:r>
              <a:rPr lang="de-DE" b="1" dirty="0" smtClean="0">
                <a:solidFill>
                  <a:srgbClr val="00B050"/>
                </a:solidFill>
              </a:rPr>
              <a:t>helfen Vorgänge besser zu verstehen. </a:t>
            </a:r>
          </a:p>
          <a:p>
            <a:pPr marL="514350" indent="-514350"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83568" y="6402814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smtClean="0">
                <a:latin typeface="+mn-lt"/>
              </a:rPr>
              <a:t>ZPG Biologie 2016</a:t>
            </a:r>
            <a:endParaRPr lang="de-DE" sz="1600" dirty="0">
              <a:latin typeface="+mn-lt"/>
            </a:endParaRPr>
          </a:p>
        </p:txBody>
      </p:sp>
      <p:pic>
        <p:nvPicPr>
          <p:cNvPr id="6" name="Grafik 5" descr="C:\Users\Anke Richert\AppData\Local\Microsoft\Windows\INetCache\Content.Word\IMG_066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88640"/>
            <a:ext cx="33816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nke Richert\Documents\Eigene Dateien\RP-FB Bio\ZPG\ZPG 4\UE_Herz_BKL\Lungenpräp\IMG_0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60728"/>
            <a:ext cx="1080000" cy="72000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Lunge und Atmung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Die menschliche Lunge </a:t>
            </a:r>
          </a:p>
          <a:p>
            <a:pPr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a)	ist aus einem rechten und einem linken Lungenflügel aufgebaut. 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b)	schwimmt im Wasser, denn Fett hat eine geringere Dichte als Wasser. </a:t>
            </a:r>
          </a:p>
          <a:p>
            <a:pPr marL="514350" indent="-514350">
              <a:buAutoNum type="alphaLcParenR" startAt="2"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c)	ist wie ein Luftballon aufgebaut. </a:t>
            </a:r>
          </a:p>
          <a:p>
            <a:pPr marL="514350" indent="-514350"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83568" y="6402814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smtClean="0">
                <a:latin typeface="+mn-lt"/>
              </a:rPr>
              <a:t>ZPG Biologie 2016</a:t>
            </a:r>
            <a:endParaRPr lang="de-DE" sz="1600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nke Richert\Documents\Eigene Dateien\RP-FB Bio\ZPG\ZPG 4\UE_Herz_BKL\Lungenpräp\IMG_0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60728"/>
            <a:ext cx="1080000" cy="72000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Lunge und Atmung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Die menschliche Lunge </a:t>
            </a:r>
          </a:p>
          <a:p>
            <a:pPr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a)	</a:t>
            </a:r>
            <a:r>
              <a:rPr lang="de-DE" b="1" dirty="0" smtClean="0">
                <a:solidFill>
                  <a:srgbClr val="00B050"/>
                </a:solidFill>
              </a:rPr>
              <a:t>ist aus einem rechten und einem linken Lungenflügel aufgebaut. 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b)	schwimmt im Wasser, denn Fett hat eine geringere Dichte als Wasser. </a:t>
            </a:r>
          </a:p>
          <a:p>
            <a:pPr marL="514350" indent="-514350">
              <a:buAutoNum type="alphaLcParenR" startAt="2"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c)	ist wie ein Luftballon aufgebaut. </a:t>
            </a:r>
          </a:p>
          <a:p>
            <a:pPr marL="514350" indent="-514350"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83568" y="6402814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smtClean="0">
                <a:latin typeface="+mn-lt"/>
              </a:rPr>
              <a:t>ZPG Biologie 2016</a:t>
            </a:r>
            <a:endParaRPr lang="de-DE" sz="1600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Lunge und Atmung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680520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Man sollte durch die Nase einatmen, denn so</a:t>
            </a:r>
          </a:p>
          <a:p>
            <a:pPr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a)	gelangt mehr Luft in die Lunge.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b)	wird die Luft gefiltert, erwärmt und angefeuchtet.</a:t>
            </a:r>
          </a:p>
          <a:p>
            <a:pPr marL="514350" indent="-514350">
              <a:buAutoNum type="alphaLcParenR" startAt="2"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c)	wird die Luft gereinigt, erwärmt und getrocknet.</a:t>
            </a:r>
          </a:p>
          <a:p>
            <a:pPr marL="514350" indent="-514350"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1026" name="Picture 2" descr="C:\Users\Anke Richert\Documents\Eigene Dateien\RP-FB Bio\ZPG\ZPG 4\UE_Herz_BKL\Modelle_Nachtrag\Nase-Ausschnit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60648"/>
            <a:ext cx="1080000" cy="747823"/>
          </a:xfrm>
          <a:prstGeom prst="rect">
            <a:avLst/>
          </a:prstGeom>
          <a:noFill/>
        </p:spPr>
      </p:pic>
      <p:sp>
        <p:nvSpPr>
          <p:cNvPr id="5" name="Textfeld 4"/>
          <p:cNvSpPr txBox="1"/>
          <p:nvPr/>
        </p:nvSpPr>
        <p:spPr>
          <a:xfrm>
            <a:off x="683568" y="6402814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smtClean="0">
                <a:latin typeface="+mn-lt"/>
              </a:rPr>
              <a:t>ZPG Biologie 2016</a:t>
            </a:r>
            <a:endParaRPr lang="de-DE" sz="1600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C:\Users\Anke Richert\Documents\Eigene Dateien\RP-FB Bio\ZPG\ZPG 4\UE_Herz_BKL\Modelle_Nachtrag\IMG_218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60648"/>
            <a:ext cx="108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Lunge und Atmung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Das Atemzugvolumen</a:t>
            </a:r>
          </a:p>
          <a:p>
            <a:pPr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a)	ist die Luftmenge, die wir maximal ein- und ausatmen können.</a:t>
            </a:r>
            <a:br>
              <a:rPr lang="de-DE" dirty="0" smtClean="0"/>
            </a:b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b)	hängt von Alter, Geschlecht und Trainingszustand ab. </a:t>
            </a:r>
          </a:p>
          <a:p>
            <a:pPr marL="514350" indent="-514350">
              <a:buAutoNum type="alphaLcParenR" startAt="2"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c)	ist bei Kindern größer als bei Erwachsenen, weil sie immer ganz tief ein- und ausatmen. 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83568" y="6402814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smtClean="0">
                <a:latin typeface="+mn-lt"/>
              </a:rPr>
              <a:t>ZPG Biologie 2016</a:t>
            </a:r>
            <a:endParaRPr lang="de-DE" sz="1600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Lunge und Atmung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Das Atemzugvolumen</a:t>
            </a:r>
          </a:p>
          <a:p>
            <a:pPr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a)	ist die Luftmenge, die wir maximal ein- und ausatmen können.</a:t>
            </a:r>
            <a:br>
              <a:rPr lang="de-DE" dirty="0" smtClean="0"/>
            </a:b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b)	</a:t>
            </a:r>
            <a:r>
              <a:rPr lang="de-DE" b="1" dirty="0" smtClean="0">
                <a:solidFill>
                  <a:srgbClr val="00B050"/>
                </a:solidFill>
              </a:rPr>
              <a:t>hängt von Alter, Geschlecht und Trainingszustand ab. </a:t>
            </a:r>
          </a:p>
          <a:p>
            <a:pPr marL="514350" indent="-514350">
              <a:buAutoNum type="alphaLcParenR" startAt="2"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c)	ist bei Kindern größer als bei Erwachsenen, weil sie immer ganz tief ein- und ausatmen. 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6" name="Grafik 5" descr="C:\Users\Anke Richert\Documents\Eigene Dateien\RP-FB Bio\ZPG\ZPG 4\UE_Herz_BKL\Modelle_Nachtrag\IMG_218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60648"/>
            <a:ext cx="108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683568" y="6402814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smtClean="0">
                <a:latin typeface="+mn-lt"/>
              </a:rPr>
              <a:t>ZPG Biologie 2016</a:t>
            </a:r>
            <a:endParaRPr lang="de-DE" sz="1600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C:\Users\Anke Richert\Documents\Eigene Dateien\RP-FB Bio\ZPG\ZPG 4\Fotos_Pool\Modelle_Nachtrag\IMG_221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456" y="260648"/>
            <a:ext cx="108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Lunge und Atmung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Die Vitalkapazität</a:t>
            </a:r>
          </a:p>
          <a:p>
            <a:pPr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a)	ist die Luftmenge, die wir maximal ein- und ausatmen können.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b)	 ist die Luftmenge, die wir in Ruhe aus- und einatmen. </a:t>
            </a:r>
            <a:br>
              <a:rPr lang="de-DE" dirty="0" smtClean="0"/>
            </a:b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c)	kann man experimentell nicht bestimmen, weil eine Restmenge an Luft (= Restkapazität ) in der Lunge bleibt.</a:t>
            </a:r>
          </a:p>
          <a:p>
            <a:pPr marL="514350" indent="-514350"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83568" y="6402814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smtClean="0">
                <a:latin typeface="+mn-lt"/>
              </a:rPr>
              <a:t>ZPG Biologie 2016</a:t>
            </a:r>
            <a:endParaRPr lang="de-DE" sz="1600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C:\Users\Anke Richert\Documents\Eigene Dateien\RP-FB Bio\ZPG\ZPG 4\Fotos_Pool\Modelle_Nachtrag\IMG_221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456" y="260648"/>
            <a:ext cx="108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Lunge und Atmung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Die Vitalkapazität</a:t>
            </a:r>
          </a:p>
          <a:p>
            <a:pPr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a)	</a:t>
            </a:r>
            <a:r>
              <a:rPr lang="de-DE" b="1" dirty="0" smtClean="0">
                <a:solidFill>
                  <a:srgbClr val="00B050"/>
                </a:solidFill>
              </a:rPr>
              <a:t>ist die Luftmenge, die wir maximal ein- und ausatmen können.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b)	 ist die Luftmenge, die wir in Ruhe aus- und einatmen. </a:t>
            </a:r>
            <a:br>
              <a:rPr lang="de-DE" dirty="0" smtClean="0"/>
            </a:b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c)	kann man experimentell nicht bestimmen, weil eine Restmenge an Luft (= Restkapazität ) in der Lunge bleibt.</a:t>
            </a:r>
          </a:p>
          <a:p>
            <a:pPr marL="514350" indent="-514350"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83568" y="6402814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smtClean="0">
                <a:latin typeface="+mn-lt"/>
              </a:rPr>
              <a:t>ZPG Biologie 2016</a:t>
            </a:r>
            <a:endParaRPr lang="de-DE" sz="1600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nke Richert\Documents\Eigene Dateien\RP-FB Bio\ZPG\ZPG 4\UE_Herz_BKL\Modelle_Nachtrag\Nase-Ausschnit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60648"/>
            <a:ext cx="1080000" cy="747823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Lunge und Atmung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680520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Man sollte durch die Nase einatmen, denn so</a:t>
            </a:r>
          </a:p>
          <a:p>
            <a:pPr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a)	gelangt mehr Luft in die Lunge.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b)	</a:t>
            </a:r>
            <a:r>
              <a:rPr lang="de-DE" b="1" dirty="0" smtClean="0">
                <a:solidFill>
                  <a:srgbClr val="00B050"/>
                </a:solidFill>
              </a:rPr>
              <a:t>wird die Luft gefiltert, erwärmt und angefeuchtet.</a:t>
            </a:r>
          </a:p>
          <a:p>
            <a:pPr marL="514350" indent="-514350">
              <a:buAutoNum type="alphaLcParenR" startAt="2"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c)	wird die Luft gereinigt, erwärmt und getrocknet.</a:t>
            </a:r>
          </a:p>
          <a:p>
            <a:pPr marL="514350" indent="-514350"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83568" y="6402814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smtClean="0">
                <a:latin typeface="+mn-lt"/>
              </a:rPr>
              <a:t>ZPG Biologie 2016</a:t>
            </a:r>
            <a:endParaRPr lang="de-DE" sz="1600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Lunge und Atmung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680520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Atmet man durch den Mund</a:t>
            </a:r>
          </a:p>
          <a:p>
            <a:pPr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a)	gelangt weniger Luft in die Lungen.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b)	kann man die Luft verschlucken und bekommt Schluckauf.</a:t>
            </a:r>
          </a:p>
          <a:p>
            <a:pPr marL="514350" indent="-514350">
              <a:buAutoNum type="alphaLcParenR" startAt="2"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c)	kann man Gefahrstoffe schlechter oder gar nicht erkennen. </a:t>
            </a:r>
          </a:p>
          <a:p>
            <a:pPr marL="514350" indent="-514350"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5" name="Picture 2" descr="C:\Users\Anke Richert\Documents\Eigene Dateien\RP-FB Bio\ZPG\ZPG 4\UE_Herz_BKL\Modelle_Nachtrag\Nase-Ausschnit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60648"/>
            <a:ext cx="1080000" cy="747823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683568" y="6402814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smtClean="0">
                <a:latin typeface="+mn-lt"/>
              </a:rPr>
              <a:t>ZPG Biologie 2016</a:t>
            </a:r>
            <a:endParaRPr lang="de-DE" sz="1600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Lunge und Atmung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680520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Atmet man durch den Mund</a:t>
            </a:r>
          </a:p>
          <a:p>
            <a:pPr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a)	gelangt weniger Luft in die Lungen.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b)	kann man die Luft verschlucken und bekommt Schluckauf.</a:t>
            </a:r>
          </a:p>
          <a:p>
            <a:pPr marL="514350" indent="-514350">
              <a:buAutoNum type="alphaLcParenR" startAt="2"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c)	</a:t>
            </a:r>
            <a:r>
              <a:rPr lang="de-DE" b="1" dirty="0" smtClean="0">
                <a:solidFill>
                  <a:srgbClr val="00B050"/>
                </a:solidFill>
              </a:rPr>
              <a:t>kann man Gefahrstoffe schlechter oder gar nicht erkennen. </a:t>
            </a:r>
          </a:p>
          <a:p>
            <a:pPr marL="514350" indent="-514350"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5" name="Picture 2" descr="C:\Users\Anke Richert\Documents\Eigene Dateien\RP-FB Bio\ZPG\ZPG 4\UE_Herz_BKL\Modelle_Nachtrag\Nase-Ausschnit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60648"/>
            <a:ext cx="1080000" cy="747823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683568" y="6402814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smtClean="0">
                <a:latin typeface="+mn-lt"/>
              </a:rPr>
              <a:t>ZPG Biologie 2016</a:t>
            </a:r>
            <a:endParaRPr lang="de-DE" sz="1600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Lunge und Atmung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Die Luftröhre</a:t>
            </a:r>
          </a:p>
          <a:p>
            <a:pPr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a)	ist ein elastischer Schlauch, denn man muss Kopf und Hals auch drehen können. 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b)	ein festes Rohr, damit sie stabil bleibt. </a:t>
            </a:r>
          </a:p>
          <a:p>
            <a:pPr marL="514350" indent="-514350">
              <a:buAutoNum type="alphaLcParenR" startAt="2"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c)	mit Knorpelspangen verstärkt, damit sie bei Unterdruck nicht zusammenfällt. </a:t>
            </a:r>
          </a:p>
          <a:p>
            <a:pPr marL="514350" indent="-514350"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1026" name="Picture 2" descr="C:\Users\Anke Richert\Documents\Eigene Dateien\RP-FB Bio\ZPG\ZPG 4\ZPG_2016\ZPG_Fotos\Präparation_Schweinelunge_ZPG2016\Präparation_Schweinelunge_ZPG2016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60648"/>
            <a:ext cx="1080000" cy="720000"/>
          </a:xfrm>
          <a:prstGeom prst="rect">
            <a:avLst/>
          </a:prstGeom>
          <a:noFill/>
        </p:spPr>
      </p:pic>
      <p:sp>
        <p:nvSpPr>
          <p:cNvPr id="5" name="Textfeld 4"/>
          <p:cNvSpPr txBox="1"/>
          <p:nvPr/>
        </p:nvSpPr>
        <p:spPr>
          <a:xfrm>
            <a:off x="683568" y="6402814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smtClean="0">
                <a:latin typeface="+mn-lt"/>
              </a:rPr>
              <a:t>ZPG Biologie 2016</a:t>
            </a:r>
            <a:endParaRPr lang="de-DE" sz="1600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Lunge und Atmung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Die Luftröhre</a:t>
            </a:r>
          </a:p>
          <a:p>
            <a:pPr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a)	ist ein elastischer Schlauch, denn man muss Kopf und Hals auch drehen können. 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b)	ein knöchernes Rohr, damit sie stabil bleibt. </a:t>
            </a:r>
          </a:p>
          <a:p>
            <a:pPr marL="514350" indent="-514350">
              <a:buAutoNum type="alphaLcParenR" startAt="2"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c)	</a:t>
            </a:r>
            <a:r>
              <a:rPr lang="de-DE" b="1" dirty="0" smtClean="0">
                <a:solidFill>
                  <a:srgbClr val="00B050"/>
                </a:solidFill>
              </a:rPr>
              <a:t>mit Knorpelspangen verstärkt, damit sie bei Unterdruck nicht zusammenfällt. </a:t>
            </a:r>
          </a:p>
          <a:p>
            <a:pPr marL="514350" indent="-514350"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4" name="Picture 2" descr="C:\Users\Anke Richert\Documents\Eigene Dateien\RP-FB Bio\ZPG\ZPG 4\ZPG_2016\ZPG_Fotos\Präparation_Schweinelunge_ZPG2016\Präparation_Schweinelunge_ZPG2016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60648"/>
            <a:ext cx="1080000" cy="720000"/>
          </a:xfrm>
          <a:prstGeom prst="rect">
            <a:avLst/>
          </a:prstGeom>
          <a:noFill/>
        </p:spPr>
      </p:pic>
      <p:sp>
        <p:nvSpPr>
          <p:cNvPr id="5" name="Textfeld 4"/>
          <p:cNvSpPr txBox="1"/>
          <p:nvPr/>
        </p:nvSpPr>
        <p:spPr>
          <a:xfrm>
            <a:off x="683568" y="6402814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smtClean="0">
                <a:latin typeface="+mn-lt"/>
              </a:rPr>
              <a:t>ZPG Biologie 2016</a:t>
            </a:r>
            <a:endParaRPr lang="de-DE" sz="1600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Lunge und Atmung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Die Ausatemluft</a:t>
            </a:r>
          </a:p>
          <a:p>
            <a:pPr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a)	ist weniger als die </a:t>
            </a:r>
            <a:r>
              <a:rPr lang="de-DE" dirty="0" err="1" smtClean="0"/>
              <a:t>Einatemluft</a:t>
            </a:r>
            <a:r>
              <a:rPr lang="de-DE" dirty="0" smtClean="0"/>
              <a:t>, weil der Körper Luft aufgenommen hat.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b)	enthält weniger Sauerstoff, aber mehr Kohlenstoffdioxid als die </a:t>
            </a:r>
            <a:r>
              <a:rPr lang="de-DE" dirty="0" err="1" smtClean="0"/>
              <a:t>Einatemluft</a:t>
            </a:r>
            <a:r>
              <a:rPr lang="de-DE" dirty="0" smtClean="0"/>
              <a:t>. </a:t>
            </a:r>
          </a:p>
          <a:p>
            <a:pPr marL="514350" indent="-514350">
              <a:buAutoNum type="alphaLcParenR" startAt="2"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c)	enthält keinen Sauerstoff mehr, sondern nur noch Kohlenstoffdioxid. </a:t>
            </a:r>
          </a:p>
          <a:p>
            <a:pPr marL="514350" indent="-514350"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5" name="Grafik 4" descr="C:\Users\Anke Richert\Documents\Eigene Dateien\RP-FB Bio\ZPG\ZPG 4\UE_Herz_BKL\Modelle_Nachtrag\IMG_218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60648"/>
            <a:ext cx="108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683568" y="6402814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smtClean="0">
                <a:latin typeface="+mn-lt"/>
              </a:rPr>
              <a:t>ZPG Biologie 2016</a:t>
            </a:r>
            <a:endParaRPr lang="de-DE" sz="1600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Lunge und Atmung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Die Ausatemluft</a:t>
            </a:r>
          </a:p>
          <a:p>
            <a:pPr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a)	ist weniger als die </a:t>
            </a:r>
            <a:r>
              <a:rPr lang="de-DE" dirty="0" err="1" smtClean="0"/>
              <a:t>Einatemluft</a:t>
            </a:r>
            <a:r>
              <a:rPr lang="de-DE" dirty="0" smtClean="0"/>
              <a:t>, weil der Körper Luft aufgenommen hat.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b)	</a:t>
            </a:r>
            <a:r>
              <a:rPr lang="de-DE" b="1" dirty="0" smtClean="0">
                <a:solidFill>
                  <a:srgbClr val="00B050"/>
                </a:solidFill>
              </a:rPr>
              <a:t>enthält weniger Sauerstoff, aber mehr Kohlenstoff-</a:t>
            </a:r>
            <a:r>
              <a:rPr lang="de-DE" b="1" dirty="0" err="1" smtClean="0">
                <a:solidFill>
                  <a:srgbClr val="00B050"/>
                </a:solidFill>
              </a:rPr>
              <a:t>dioxid</a:t>
            </a:r>
            <a:r>
              <a:rPr lang="de-DE" b="1" dirty="0" smtClean="0">
                <a:solidFill>
                  <a:srgbClr val="00B050"/>
                </a:solidFill>
              </a:rPr>
              <a:t> als die </a:t>
            </a:r>
            <a:r>
              <a:rPr lang="de-DE" b="1" dirty="0" err="1" smtClean="0">
                <a:solidFill>
                  <a:srgbClr val="00B050"/>
                </a:solidFill>
              </a:rPr>
              <a:t>Einatemluft</a:t>
            </a:r>
            <a:r>
              <a:rPr lang="de-DE" b="1" dirty="0" smtClean="0">
                <a:solidFill>
                  <a:srgbClr val="00B050"/>
                </a:solidFill>
              </a:rPr>
              <a:t>. </a:t>
            </a:r>
          </a:p>
          <a:p>
            <a:pPr marL="514350" indent="-514350">
              <a:buAutoNum type="alphaLcParenR" startAt="2"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c)	enthält keinen Sauerstoff mehr, sondern nur noch Kohlenstoffdioxid. </a:t>
            </a:r>
          </a:p>
          <a:p>
            <a:pPr marL="514350" indent="-514350"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5" name="Grafik 4" descr="C:\Users\Anke Richert\Documents\Eigene Dateien\RP-FB Bio\ZPG\ZPG 4\UE_Herz_BKL\Modelle_Nachtrag\IMG_218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60648"/>
            <a:ext cx="108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683568" y="6402814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smtClean="0">
                <a:latin typeface="+mn-lt"/>
              </a:rPr>
              <a:t>ZPG Biologie 2016</a:t>
            </a:r>
            <a:endParaRPr lang="de-DE" sz="1600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Okeanos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keanos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252</Words>
  <Application>Microsoft Office PowerPoint</Application>
  <PresentationFormat>Bildschirmpräsentation (4:3)</PresentationFormat>
  <Paragraphs>199</Paragraphs>
  <Slides>23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Default Theme</vt:lpstr>
      <vt:lpstr>Clicker-Fragen Atmung</vt:lpstr>
      <vt:lpstr>Lunge und Atmung</vt:lpstr>
      <vt:lpstr>Lunge und Atmung</vt:lpstr>
      <vt:lpstr>Lunge und Atmung</vt:lpstr>
      <vt:lpstr>Lunge und Atmung</vt:lpstr>
      <vt:lpstr>Lunge und Atmung</vt:lpstr>
      <vt:lpstr>Lunge und Atmung</vt:lpstr>
      <vt:lpstr>Lunge und Atmung</vt:lpstr>
      <vt:lpstr>Lunge und Atmung</vt:lpstr>
      <vt:lpstr>Lunge und Atmung</vt:lpstr>
      <vt:lpstr>Lunge und Atmung</vt:lpstr>
      <vt:lpstr>Lunge und Atmung</vt:lpstr>
      <vt:lpstr>Lunge und Atmung</vt:lpstr>
      <vt:lpstr>Lunge und Atmung</vt:lpstr>
      <vt:lpstr>Lunge und Atmung</vt:lpstr>
      <vt:lpstr>Lunge und Atmung</vt:lpstr>
      <vt:lpstr>Lunge und Atmung</vt:lpstr>
      <vt:lpstr>Lunge und Atmung</vt:lpstr>
      <vt:lpstr>Lunge und Atmung</vt:lpstr>
      <vt:lpstr>Lunge und Atmung</vt:lpstr>
      <vt:lpstr>Lunge und Atmung</vt:lpstr>
      <vt:lpstr>Lunge und Atmung</vt:lpstr>
      <vt:lpstr>Lunge und Atmung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Clicker-Fragen Beispiele</dc:title>
  <dc:creator>Valued Acer Customer</dc:creator>
  <cp:lastModifiedBy>Anke Richert</cp:lastModifiedBy>
  <cp:revision>41</cp:revision>
  <dcterms:created xsi:type="dcterms:W3CDTF">2014-04-29T15:05:27Z</dcterms:created>
  <dcterms:modified xsi:type="dcterms:W3CDTF">2016-12-14T15:03:47Z</dcterms:modified>
</cp:coreProperties>
</file>