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277" r:id="rId1"/>
    <p:sldMasterId id="2147484289" r:id="rId2"/>
  </p:sldMasterIdLst>
  <p:notesMasterIdLst>
    <p:notesMasterId r:id="rId19"/>
  </p:notesMasterIdLst>
  <p:sldIdLst>
    <p:sldId id="256" r:id="rId3"/>
    <p:sldId id="271" r:id="rId4"/>
    <p:sldId id="272" r:id="rId5"/>
    <p:sldId id="273" r:id="rId6"/>
    <p:sldId id="274" r:id="rId7"/>
    <p:sldId id="275" r:id="rId8"/>
    <p:sldId id="281" r:id="rId9"/>
    <p:sldId id="276" r:id="rId10"/>
    <p:sldId id="277" r:id="rId11"/>
    <p:sldId id="278" r:id="rId12"/>
    <p:sldId id="265" r:id="rId13"/>
    <p:sldId id="283" r:id="rId14"/>
    <p:sldId id="284" r:id="rId15"/>
    <p:sldId id="279" r:id="rId16"/>
    <p:sldId id="282" r:id="rId17"/>
    <p:sldId id="280" r:id="rId18"/>
  </p:sldIdLst>
  <p:sldSz cx="9144000" cy="5715000" type="screen16x10"/>
  <p:notesSz cx="6858000" cy="9144000"/>
  <p:defaultTextStyle>
    <a:defPPr>
      <a:defRPr lang="en-US"/>
    </a:defPPr>
    <a:lvl1pPr marL="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3429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7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854"/>
    <p:restoredTop sz="93198" autoAdjust="0"/>
  </p:normalViewPr>
  <p:slideViewPr>
    <p:cSldViewPr snapToGrid="0" snapToObjects="1">
      <p:cViewPr varScale="1">
        <p:scale>
          <a:sx n="96" d="100"/>
          <a:sy n="96" d="100"/>
        </p:scale>
        <p:origin x="144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C6CC5-4DB5-8841-A948-023678AE02CA}" type="datetimeFigureOut">
              <a:rPr lang="de-DE" smtClean="0"/>
              <a:t>03.11.2016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E40950-A825-534A-8C4C-62685450383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5804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99770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13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5526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318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16602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917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7781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8234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9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6896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>
                <a:solidFill>
                  <a:prstClr val="black"/>
                </a:solidFill>
              </a:rPr>
              <a:pPr/>
              <a:t>10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2209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40950-A825-534A-8C4C-62685450383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32585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614329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0359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668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smtClean="0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46833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586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4617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88126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15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6987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60187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94852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279643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28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3097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624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65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875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4945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585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2344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087982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de-DE" smtClean="0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528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45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8" r:id="rId1"/>
    <p:sldLayoutId id="2147484279" r:id="rId2"/>
    <p:sldLayoutId id="2147484280" r:id="rId3"/>
    <p:sldLayoutId id="2147484281" r:id="rId4"/>
    <p:sldLayoutId id="2147484282" r:id="rId5"/>
    <p:sldLayoutId id="2147484283" r:id="rId6"/>
    <p:sldLayoutId id="2147484284" r:id="rId7"/>
    <p:sldLayoutId id="2147484285" r:id="rId8"/>
    <p:sldLayoutId id="2147484286" r:id="rId9"/>
    <p:sldLayoutId id="2147484287" r:id="rId10"/>
    <p:sldLayoutId id="2147484288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7580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jpeg"/><Relationship Id="rId2" Type="http://schemas.openxmlformats.org/officeDocument/2006/relationships/video" Target="../media/media1.tiff"/><Relationship Id="rId1" Type="http://schemas.microsoft.com/office/2007/relationships/media" Target="../media/media1.tiff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9.xml"/><Relationship Id="rId9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microsoft.com/office/2007/relationships/media" Target="../media/media3.tiff"/><Relationship Id="rId7" Type="http://schemas.openxmlformats.org/officeDocument/2006/relationships/image" Target="../media/image14.png"/><Relationship Id="rId2" Type="http://schemas.openxmlformats.org/officeDocument/2006/relationships/video" Target="../media/media2.tiff"/><Relationship Id="rId1" Type="http://schemas.microsoft.com/office/2007/relationships/media" Target="../media/media2.tiff"/><Relationship Id="rId6" Type="http://schemas.openxmlformats.org/officeDocument/2006/relationships/notesSlide" Target="../notesSlides/notesSlide10.xml"/><Relationship Id="rId11" Type="http://schemas.openxmlformats.org/officeDocument/2006/relationships/image" Target="../media/image18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7.png"/><Relationship Id="rId4" Type="http://schemas.openxmlformats.org/officeDocument/2006/relationships/video" Target="../media/media3.tiff"/><Relationship Id="rId9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91397/computer-smartphone-and-tablet" TargetMode="External"/><Relationship Id="rId2" Type="http://schemas.openxmlformats.org/officeDocument/2006/relationships/hyperlink" Target="https://openclipart.org/detail/13094/nosmoking-sign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Informationssysteme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DE" sz="2400" dirty="0" smtClean="0"/>
              <a:t>Sinnesorgane, Hormone, Sucht</a:t>
            </a:r>
            <a:endParaRPr lang="de-DE" sz="24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776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1077753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enger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zeitlicher Rahmen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25550" y="931571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750" y="2042953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/>
              </a:rPr>
              <a:t>BPK: ca. 16 Stunden gesamt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52750" y="3312704"/>
            <a:ext cx="5764530" cy="14884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Kürzung der </a:t>
            </a:r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Inhalte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	z. B. Bau der Nervenzelle</a:t>
            </a:r>
          </a:p>
          <a:p>
            <a:pPr>
              <a:tabLst>
                <a:tab pos="346075" algn="l"/>
              </a:tabLst>
            </a:pPr>
            <a:endParaRPr lang="de-DE" sz="800" dirty="0">
              <a:solidFill>
                <a:prstClr val="black"/>
              </a:solidFill>
              <a:latin typeface="Calibri" panose="020F0502020204030204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exemplarisches Vorgehen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	z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. B.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Neurobiologie </a:t>
            </a:r>
            <a:r>
              <a:rPr lang="de-DE" sz="2000" dirty="0">
                <a:solidFill>
                  <a:prstClr val="black"/>
                </a:solidFill>
                <a:latin typeface="Calibri" panose="020F0502020204030204"/>
              </a:rPr>
              <a:t>= Sinne = </a:t>
            </a: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Auge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solidFill>
                  <a:prstClr val="black"/>
                </a:solidFill>
                <a:latin typeface="Calibri" panose="020F0502020204030204"/>
              </a:rPr>
              <a:t>	z. B. Hormone = Blutzucker + Stress</a:t>
            </a:r>
            <a:endParaRPr lang="de-DE" sz="20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8857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Experimentell und phänomenologisch</a:t>
            </a:r>
            <a:endParaRPr lang="de-DE" dirty="0"/>
          </a:p>
        </p:txBody>
      </p:sp>
      <p:pic>
        <p:nvPicPr>
          <p:cNvPr id="6" name="Praktikum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 rot="20781074">
            <a:off x="356369" y="1491946"/>
            <a:ext cx="3672481" cy="241441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8" name="Bild 7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39269">
            <a:off x="-651" y="3605446"/>
            <a:ext cx="2733268" cy="158142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9" name="Bild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43207">
            <a:off x="3312254" y="1955911"/>
            <a:ext cx="2210641" cy="248180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420000">
            <a:off x="6581775" y="1408907"/>
            <a:ext cx="1809750" cy="151582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2" name="Grafik 1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21231508">
            <a:off x="5729093" y="3217597"/>
            <a:ext cx="3668053" cy="277898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7" name="Bild 6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1488" y="4777542"/>
            <a:ext cx="3119475" cy="5346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feld 12"/>
          <p:cNvSpPr txBox="1"/>
          <p:nvPr/>
        </p:nvSpPr>
        <p:spPr>
          <a:xfrm rot="420000">
            <a:off x="5804170" y="1329856"/>
            <a:ext cx="88582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Glucose-Toleranz-Test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735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325" y="943918"/>
            <a:ext cx="5400000" cy="19880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2898583" cy="1104636"/>
          </a:xfrm>
        </p:spPr>
        <p:txBody>
          <a:bodyPr/>
          <a:lstStyle/>
          <a:p>
            <a:r>
              <a:rPr lang="de-DE" dirty="0" smtClean="0"/>
              <a:t>Differenzierung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453"/>
          <a:stretch/>
        </p:blipFill>
        <p:spPr>
          <a:xfrm rot="20850581">
            <a:off x="111678" y="1385618"/>
            <a:ext cx="3427437" cy="271735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6" name="Grafik 1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47" t="1" r="1706" b="1467"/>
          <a:stretch/>
        </p:blipFill>
        <p:spPr>
          <a:xfrm rot="345773">
            <a:off x="736855" y="2990413"/>
            <a:ext cx="2797814" cy="205864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7496" y="1659127"/>
            <a:ext cx="5400000" cy="2642264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4" name="Grafik 1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58567" y="2539491"/>
            <a:ext cx="3937293" cy="21085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3" name="Grafik 1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57950" y="2909760"/>
            <a:ext cx="2734452" cy="183486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89567" y="4551840"/>
            <a:ext cx="5400000" cy="5630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68292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Formative Elemente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05418">
            <a:off x="309634" y="1148498"/>
            <a:ext cx="4667823" cy="161712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778190">
            <a:off x="763212" y="2796962"/>
            <a:ext cx="2791568" cy="2095287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10" name="teste dich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 rot="750825">
            <a:off x="5104519" y="636112"/>
            <a:ext cx="3521965" cy="2056925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06707">
            <a:off x="5174166" y="3019905"/>
            <a:ext cx="4031140" cy="2307314"/>
          </a:xfrm>
          <a:prstGeom prst="rect">
            <a:avLst/>
          </a:prstGeom>
        </p:spPr>
      </p:pic>
      <p:pic>
        <p:nvPicPr>
          <p:cNvPr id="11" name="Legekaertchen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rot="696190">
            <a:off x="3892705" y="2170283"/>
            <a:ext cx="1646840" cy="387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5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Sucht – Belohnung macht süchtig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28650" y="1283487"/>
            <a:ext cx="7886700" cy="3626115"/>
          </a:xfrm>
        </p:spPr>
        <p:txBody>
          <a:bodyPr>
            <a:normAutofit lnSpcReduction="10000"/>
          </a:bodyPr>
          <a:lstStyle/>
          <a:p>
            <a:r>
              <a:rPr lang="de-DE" sz="1800" dirty="0" smtClean="0"/>
              <a:t>Suchtprävention: ganzheitliche Aufgabe der gesamten Schulgemeinschaft, besonderer Beitrag der Biologie</a:t>
            </a:r>
          </a:p>
          <a:p>
            <a:r>
              <a:rPr lang="de-DE" sz="1800" dirty="0" smtClean="0"/>
              <a:t>Interesse der </a:t>
            </a:r>
            <a:r>
              <a:rPr lang="de-DE" sz="1800" dirty="0" err="1" smtClean="0"/>
              <a:t>SuS</a:t>
            </a:r>
            <a:r>
              <a:rPr lang="de-DE" sz="1800" dirty="0" smtClean="0"/>
              <a:t> groß (Alltagswelt)</a:t>
            </a:r>
          </a:p>
          <a:p>
            <a:r>
              <a:rPr lang="de-DE" sz="1800" dirty="0"/>
              <a:t>l</a:t>
            </a:r>
            <a:r>
              <a:rPr lang="de-DE" sz="1800" dirty="0" smtClean="0"/>
              <a:t>abile Entwicklungsphase großer Veränderungen und Neuorientierung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de-DE" sz="1800" dirty="0" smtClean="0"/>
              <a:t> Notwendigkeit </a:t>
            </a:r>
            <a:r>
              <a:rPr lang="de-DE" sz="1800" u="sng" dirty="0" smtClean="0"/>
              <a:t>und</a:t>
            </a:r>
            <a:r>
              <a:rPr lang="de-DE" sz="1800" dirty="0" smtClean="0"/>
              <a:t> Herausforderung in Kl. 7/8</a:t>
            </a:r>
          </a:p>
          <a:p>
            <a:pPr marL="0" indent="0">
              <a:buNone/>
            </a:pPr>
            <a:endParaRPr lang="de-DE" sz="800" dirty="0" smtClean="0"/>
          </a:p>
          <a:p>
            <a:r>
              <a:rPr lang="de-DE" sz="1800" dirty="0" smtClean="0"/>
              <a:t>Verknüpfungen: Essstörungen, Rauchen, … Religion/Ethik</a:t>
            </a:r>
          </a:p>
          <a:p>
            <a:r>
              <a:rPr lang="de-DE" sz="1800" dirty="0" smtClean="0"/>
              <a:t>Standard 3.2.2.4 (10): Klammer, Basis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Abhängigkeit verändert das Gehirn … und den restlichen Organismus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Reiz-Reaktion-Schema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>
                <a:sym typeface="Wingdings" panose="05000000000000000000" pitchFamily="2" charset="2"/>
              </a:rPr>
              <a:t>Belohnung, Motivation und Abhängigkeit</a:t>
            </a:r>
          </a:p>
          <a:p>
            <a:pPr marL="0" indent="0">
              <a:buNone/>
            </a:pPr>
            <a:r>
              <a:rPr lang="de-DE" sz="1800" dirty="0" smtClean="0">
                <a:sym typeface="Wingdings" panose="05000000000000000000" pitchFamily="2" charset="2"/>
              </a:rPr>
              <a:t> Beispielmaterial </a:t>
            </a:r>
            <a:r>
              <a:rPr lang="de-DE" sz="1800" b="1" dirty="0" smtClean="0">
                <a:sym typeface="Wingdings" panose="05000000000000000000" pitchFamily="2" charset="2"/>
              </a:rPr>
              <a:t>+</a:t>
            </a:r>
            <a:r>
              <a:rPr lang="de-DE" sz="1800" dirty="0" smtClean="0">
                <a:sym typeface="Wingdings" panose="05000000000000000000" pitchFamily="2" charset="2"/>
              </a:rPr>
              <a:t> individuelle, gruppenspezifische Wege</a:t>
            </a:r>
            <a:endParaRPr lang="de-DE" sz="18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ZPG </a:t>
            </a:r>
            <a:r>
              <a:rPr lang="en-US" dirty="0" err="1" smtClean="0"/>
              <a:t>Biologie</a:t>
            </a:r>
            <a:r>
              <a:rPr lang="en-US" dirty="0" smtClean="0"/>
              <a:t>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14</a:t>
            </a:fld>
            <a:endParaRPr lang="en-US" dirty="0"/>
          </a:p>
        </p:txBody>
      </p:sp>
      <p:pic>
        <p:nvPicPr>
          <p:cNvPr id="8" name="Picture 2" descr="No-Smoking Sign by tribu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35645" y="127080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runk owl by boci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7555" y="2801191"/>
            <a:ext cx="1080000" cy="95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Computer Smartphone and Tablet by agomjo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80" b="25934"/>
          <a:stretch/>
        </p:blipFill>
        <p:spPr bwMode="auto">
          <a:xfrm>
            <a:off x="7877555" y="4202428"/>
            <a:ext cx="1080000" cy="707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720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smtClean="0"/>
              <a:t>Vielen Dank für Ihre Aufmerksamkeit!</a:t>
            </a:r>
            <a:endParaRPr lang="de-DE" dirty="0"/>
          </a:p>
        </p:txBody>
      </p:sp>
      <p:sp>
        <p:nvSpPr>
          <p:cNvPr id="8" name="Untertitel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Viel Freude beim Sichten der Materialien!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881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Bildnachweise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Nicht-Rauchen-Schild: </a:t>
            </a:r>
            <a:r>
              <a:rPr lang="de-DE" sz="1200" u="sng" dirty="0">
                <a:solidFill>
                  <a:srgbClr val="0070C0"/>
                </a:solidFill>
              </a:rPr>
              <a:t>h</a:t>
            </a:r>
            <a:r>
              <a:rPr lang="de-DE" sz="1200" u="sng" dirty="0" smtClean="0">
                <a:solidFill>
                  <a:srgbClr val="0070C0"/>
                </a:solidFill>
                <a:hlinkClick r:id="rId2"/>
              </a:rPr>
              <a:t>t</a:t>
            </a:r>
            <a:r>
              <a:rPr lang="de-DE" sz="1200" dirty="0" smtClean="0">
                <a:hlinkClick r:id="rId2"/>
              </a:rPr>
              <a:t>tps</a:t>
            </a:r>
            <a:r>
              <a:rPr lang="de-DE" sz="1200" dirty="0">
                <a:hlinkClick r:id="rId2"/>
              </a:rPr>
              <a:t>://</a:t>
            </a:r>
            <a:r>
              <a:rPr lang="de-DE" sz="1200" dirty="0" smtClean="0">
                <a:hlinkClick r:id="rId2"/>
              </a:rPr>
              <a:t>openclipart.org/detail/13094/nosmoking-sign</a:t>
            </a:r>
            <a:r>
              <a:rPr lang="de-DE" sz="1200" dirty="0" smtClean="0"/>
              <a:t> Urheber: </a:t>
            </a:r>
            <a:r>
              <a:rPr lang="de-DE" sz="1200" dirty="0" err="1" smtClean="0"/>
              <a:t>tribut</a:t>
            </a:r>
            <a:r>
              <a:rPr lang="de-DE" sz="1200" dirty="0" smtClean="0"/>
              <a:t>, 15.09.2016, 16:43</a:t>
            </a:r>
          </a:p>
          <a:p>
            <a:r>
              <a:rPr lang="de-DE" sz="1200" dirty="0"/>
              <a:t>Computer etc.: 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openclipart.org/detail/191397/computer-smartphone-and-tablet</a:t>
            </a:r>
            <a:r>
              <a:rPr lang="de-DE" sz="1200" dirty="0" smtClean="0"/>
              <a:t> Urheber: </a:t>
            </a:r>
            <a:r>
              <a:rPr lang="de-DE" sz="1200" dirty="0" err="1" smtClean="0"/>
              <a:t>agomjo</a:t>
            </a:r>
            <a:r>
              <a:rPr lang="de-DE" sz="1200" dirty="0" smtClean="0"/>
              <a:t>, 15.09.2016, 16:45</a:t>
            </a:r>
          </a:p>
          <a:p>
            <a:r>
              <a:rPr lang="de-DE" sz="1200" dirty="0"/>
              <a:t>Trinker-Eule: </a:t>
            </a:r>
            <a:r>
              <a:rPr lang="de-DE" sz="1200" dirty="0">
                <a:hlinkClick r:id="rId3"/>
              </a:rPr>
              <a:t>https://</a:t>
            </a:r>
            <a:r>
              <a:rPr lang="de-DE" sz="1200" dirty="0" smtClean="0">
                <a:hlinkClick r:id="rId3"/>
              </a:rPr>
              <a:t>openclipart.org/detail/191397/computer-smartphone-and-tablet</a:t>
            </a:r>
            <a:r>
              <a:rPr lang="de-DE" sz="1200" dirty="0" smtClean="0"/>
              <a:t> Urheber: </a:t>
            </a:r>
            <a:r>
              <a:rPr lang="de-DE" sz="1200" dirty="0" err="1" smtClean="0"/>
              <a:t>bocian</a:t>
            </a:r>
            <a:r>
              <a:rPr lang="de-DE" sz="1200" dirty="0" smtClean="0"/>
              <a:t>, 15.09.2016, 16:47</a:t>
            </a:r>
          </a:p>
          <a:p>
            <a:r>
              <a:rPr lang="de-DE" sz="1200" dirty="0" smtClean="0"/>
              <a:t>Alle anderen Abbildungen sind selbst erstellt bzw. die Quellenangaben auf den ZPG-Arbeitsblättern angegeben.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14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72582255"/>
              </p:ext>
            </p:extLst>
          </p:nvPr>
        </p:nvGraphicFramePr>
        <p:xfrm>
          <a:off x="540000" y="432000"/>
          <a:ext cx="8084734" cy="4783467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956930"/>
                <a:gridCol w="3625496"/>
                <a:gridCol w="485084"/>
                <a:gridCol w="480233"/>
                <a:gridCol w="536826"/>
                <a:gridCol w="535208"/>
                <a:gridCol w="517424"/>
                <a:gridCol w="517424"/>
                <a:gridCol w="430109"/>
              </a:tblGrid>
              <a:tr h="522752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Thema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Differenzierung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Formative Elemente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Inhaltsbezogene Kompetenzen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Prozessbezog. </a:t>
                      </a: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Kompetenzen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Leitperspektiven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/>
                </a:tc>
              </a:tr>
              <a:tr h="151751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Erkenntnis-gewinnung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Kommuni-kation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Bewertung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410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Reiz-Reaktions-Schema, Sinnesorgane, Sinneszelle als Signalwandler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(1), (2)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(x)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420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Äußerer Bau des Auges und Schutzmaßnahmen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(3)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2, 6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430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Bau des Auges und Funktion der Bestandteile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(4)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2, 5, 6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  <a:tr h="8229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440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Fehlsichtigkeit und Korrektur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(5)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5, 6, 8, 11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(x)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</a:tr>
            </a:tbl>
          </a:graphicData>
        </a:graphic>
      </p:graphicFrame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005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006260"/>
              </p:ext>
            </p:extLst>
          </p:nvPr>
        </p:nvGraphicFramePr>
        <p:xfrm>
          <a:off x="540000" y="3888000"/>
          <a:ext cx="8084734" cy="1097280"/>
        </p:xfrm>
        <a:graphic>
          <a:graphicData uri="http://schemas.openxmlformats.org/drawingml/2006/table">
            <a:tbl>
              <a:tblPr firstRow="1" firstCol="1" bandRow="1" bandCol="1">
                <a:tableStyleId>{21E4AEA4-8DFA-4A89-87EB-49C32662AFE0}</a:tableStyleId>
              </a:tblPr>
              <a:tblGrid>
                <a:gridCol w="956930"/>
                <a:gridCol w="3625496"/>
                <a:gridCol w="485084"/>
                <a:gridCol w="480233"/>
                <a:gridCol w="536826"/>
                <a:gridCol w="535208"/>
                <a:gridCol w="517424"/>
                <a:gridCol w="517424"/>
                <a:gridCol w="430109"/>
              </a:tblGrid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rgbClr val="F8D7C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86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530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Sucht/Abhängigkeit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x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(10)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1 </a:t>
                      </a: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PG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VB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60493991"/>
              </p:ext>
            </p:extLst>
          </p:nvPr>
        </p:nvGraphicFramePr>
        <p:xfrm>
          <a:off x="540000" y="432000"/>
          <a:ext cx="8084734" cy="3994373"/>
        </p:xfrm>
        <a:graphic>
          <a:graphicData uri="http://schemas.openxmlformats.org/drawingml/2006/table">
            <a:tbl>
              <a:tblPr firstRow="1" firstCol="1" bandRow="1" bandCol="1">
                <a:tableStyleId>{93296810-A885-4BE3-A3E7-6D5BEEA58F35}</a:tableStyleId>
              </a:tblPr>
              <a:tblGrid>
                <a:gridCol w="956930"/>
                <a:gridCol w="3625496"/>
                <a:gridCol w="485084"/>
                <a:gridCol w="480233"/>
                <a:gridCol w="536826"/>
                <a:gridCol w="535208"/>
                <a:gridCol w="517424"/>
                <a:gridCol w="517424"/>
                <a:gridCol w="430109"/>
              </a:tblGrid>
              <a:tr h="461246"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Material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30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Thema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b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Differenzierung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Formative Elemente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rowSpan="2">
                  <a:txBody>
                    <a:bodyPr/>
                    <a:lstStyle/>
                    <a:p>
                      <a:pPr marL="71755" marR="71755"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Inhaltsbezogene Kompetenzen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solidFill>
                            <a:schemeClr val="tx1"/>
                          </a:solidFill>
                          <a:effectLst/>
                        </a:rPr>
                        <a:t>Prozessbezog. </a:t>
                      </a: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Kompetenzen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anchor="ctr"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Leitperspektiven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/>
                </a:tc>
              </a:tr>
              <a:tr h="1612887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Erkenntnis-gewinnung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Kommuni-kation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Bewertung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charset="0"/>
                        <a:ea typeface="Times New Roman" charset="0"/>
                      </a:endParaRPr>
                    </a:p>
                  </a:txBody>
                  <a:tcPr marL="51435" marR="51435" marT="0" marB="0" vert="vert270" anchor="ctr"/>
                </a:tc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</a:tr>
              <a:tr h="103395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solidFill>
                            <a:schemeClr val="tx1"/>
                          </a:solidFill>
                          <a:effectLst/>
                        </a:rPr>
                        <a:t>510</a:t>
                      </a:r>
                      <a:endParaRPr lang="de-DE" sz="1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Hormone allgemein, Blutzuckerregulation und </a:t>
                      </a:r>
                      <a:endParaRPr lang="de-CH" sz="1800" dirty="0" smtClean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Diabetes </a:t>
                      </a:r>
                      <a:r>
                        <a:rPr lang="de-CH" sz="1800" dirty="0">
                          <a:effectLst/>
                        </a:rPr>
                        <a:t>mellitus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x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x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(6</a:t>
                      </a:r>
                      <a:r>
                        <a:rPr lang="de-CH" sz="1800" dirty="0" smtClean="0">
                          <a:effectLst/>
                        </a:rPr>
                        <a:t>) </a:t>
                      </a:r>
                      <a:r>
                        <a:rPr lang="de-CH" sz="1800" dirty="0">
                          <a:effectLst/>
                        </a:rPr>
                        <a:t>(7</a:t>
                      </a:r>
                      <a:r>
                        <a:rPr lang="de-CH" sz="1800" dirty="0" smtClean="0">
                          <a:effectLst/>
                        </a:rPr>
                        <a:t>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(</a:t>
                      </a:r>
                      <a:r>
                        <a:rPr lang="de-CH" sz="1800" dirty="0">
                          <a:effectLst/>
                        </a:rPr>
                        <a:t>8)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11 </a:t>
                      </a:r>
                      <a:r>
                        <a:rPr lang="de-CH" sz="1800" dirty="0">
                          <a:effectLst/>
                        </a:rPr>
                        <a:t>13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2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4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7 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1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BO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PG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7546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solidFill>
                            <a:schemeClr val="tx1"/>
                          </a:solidFill>
                          <a:effectLst/>
                        </a:rPr>
                        <a:t>520</a:t>
                      </a:r>
                      <a:endParaRPr lang="de-DE" sz="1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Stress, Umgang mit Stress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x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x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(9)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 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1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3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 smtClean="0">
                          <a:effectLst/>
                        </a:rPr>
                        <a:t>5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>
                          <a:effectLst/>
                        </a:rPr>
                        <a:t>14</a:t>
                      </a:r>
                      <a:endParaRPr lang="de-DE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BO</a:t>
                      </a:r>
                      <a:endParaRPr lang="de-DE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de-CH" sz="1800" dirty="0">
                          <a:effectLst/>
                        </a:rPr>
                        <a:t>PG</a:t>
                      </a:r>
                      <a:endParaRPr lang="de-DE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579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+mn-lt"/>
              </a:rPr>
              <a:t>Themen-Verschiebungen 10 </a:t>
            </a:r>
            <a:r>
              <a:rPr lang="de-DE" sz="2400" b="1" dirty="0" smtClean="0"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89658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Themen-Verschiebungen 10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750" y="1651382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latin typeface="+mn-lt"/>
              </a:rPr>
              <a:t>Niveau bzw. Abstraktionsgrad</a:t>
            </a:r>
          </a:p>
        </p:txBody>
      </p:sp>
    </p:spTree>
    <p:extLst>
      <p:ext uri="{BB962C8B-B14F-4D97-AF65-F5344CB8AC3E}">
        <p14:creationId xmlns:p14="http://schemas.microsoft.com/office/powerpoint/2010/main" val="74709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00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Themen-Verschiebungen 10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000" y="1651382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Niveau bzw. Abstraktionsgrad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52000" y="2756018"/>
            <a:ext cx="61920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de-DE" sz="2400" dirty="0">
                <a:latin typeface="+mn-lt"/>
              </a:rPr>
              <a:t>stärkere didaktische Reduktion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latin typeface="+mn-lt"/>
              </a:rPr>
              <a:t>	z</a:t>
            </a:r>
            <a:r>
              <a:rPr lang="de-DE" sz="2000" dirty="0">
                <a:latin typeface="+mn-lt"/>
              </a:rPr>
              <a:t>. B. kein </a:t>
            </a:r>
            <a:r>
              <a:rPr lang="de-DE" sz="2000" dirty="0" smtClean="0">
                <a:latin typeface="+mn-lt"/>
              </a:rPr>
              <a:t>klassischer „technischer“ Hormon-Regelkreis</a:t>
            </a:r>
          </a:p>
          <a:p>
            <a:pPr>
              <a:tabLst>
                <a:tab pos="346075" algn="l"/>
              </a:tabLst>
            </a:pPr>
            <a:r>
              <a:rPr lang="de-DE" sz="2000" dirty="0" smtClean="0">
                <a:latin typeface="+mn-lt"/>
              </a:rPr>
              <a:t>	z. B. kein Strahlengang</a:t>
            </a:r>
          </a:p>
        </p:txBody>
      </p:sp>
    </p:spTree>
    <p:extLst>
      <p:ext uri="{BB962C8B-B14F-4D97-AF65-F5344CB8AC3E}">
        <p14:creationId xmlns:p14="http://schemas.microsoft.com/office/powerpoint/2010/main" val="32581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000" y="686182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Themen-Verschiebungen 10 </a:t>
            </a:r>
            <a:r>
              <a:rPr lang="de-DE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→</a:t>
            </a:r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sym typeface="Wingdings" panose="05000000000000000000" pitchFamily="2" charset="2"/>
              </a:rPr>
              <a:t> 8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401_informationssysteme</a:t>
            </a:r>
            <a:endParaRPr lang="en-US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ZPG Biologie 2016</a:t>
            </a:r>
            <a:endParaRPr lang="en-US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  <p:grpSp>
        <p:nvGrpSpPr>
          <p:cNvPr id="9" name="Gruppieren 8"/>
          <p:cNvGrpSpPr/>
          <p:nvPr/>
        </p:nvGrpSpPr>
        <p:grpSpPr>
          <a:xfrm>
            <a:off x="1080000" y="540000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000" y="1651382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Niveau bzw. Abstraktionsgrad</a:t>
            </a:r>
          </a:p>
        </p:txBody>
      </p:sp>
      <p:sp>
        <p:nvSpPr>
          <p:cNvPr id="15" name="Titel 1"/>
          <p:cNvSpPr txBox="1">
            <a:spLocks/>
          </p:cNvSpPr>
          <p:nvPr/>
        </p:nvSpPr>
        <p:spPr>
          <a:xfrm>
            <a:off x="2952000" y="2829587"/>
            <a:ext cx="6192000" cy="122179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342900" indent="-342900">
              <a:buFont typeface="Wingdings" charset="2"/>
              <a:buChar char="Ø"/>
            </a:pP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stärkere didaktische Reduktion</a:t>
            </a:r>
          </a:p>
          <a:p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z</a:t>
            </a:r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. B.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	kein klassischer „technischer“ Hormon-Regelkreis</a:t>
            </a:r>
          </a:p>
          <a:p>
            <a:r>
              <a:rPr lang="de-DE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</a:t>
            </a:r>
            <a:r>
              <a:rPr lang="de-DE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	kein Strahlengang</a:t>
            </a:r>
          </a:p>
        </p:txBody>
      </p:sp>
      <p:sp>
        <p:nvSpPr>
          <p:cNvPr id="3" name="Gewitterblitz 2"/>
          <p:cNvSpPr/>
          <p:nvPr/>
        </p:nvSpPr>
        <p:spPr>
          <a:xfrm>
            <a:off x="3192719" y="4051383"/>
            <a:ext cx="524147" cy="879565"/>
          </a:xfrm>
          <a:prstGeom prst="lightningBol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Textfeld 3"/>
          <p:cNvSpPr txBox="1"/>
          <p:nvPr/>
        </p:nvSpPr>
        <p:spPr>
          <a:xfrm>
            <a:off x="3827151" y="4051383"/>
            <a:ext cx="48018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v</a:t>
            </a:r>
            <a:r>
              <a:rPr lang="de-DE" sz="2400" dirty="0" smtClean="0"/>
              <a:t>orhandene Medien stufengerecht? z. B. Schulfilme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48532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1077753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latin typeface="+mn-lt"/>
              </a:rPr>
              <a:t>enger </a:t>
            </a:r>
            <a:r>
              <a:rPr lang="de-DE" sz="2400" dirty="0">
                <a:latin typeface="+mn-lt"/>
              </a:rPr>
              <a:t>zeitlicher Rahmen</a:t>
            </a:r>
            <a:endParaRPr lang="de-DE" sz="2400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25550" y="931571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chemeClr val="accent4">
                <a:lumMod val="50000"/>
              </a:schemeClr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3600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0" y="1077753"/>
            <a:ext cx="5764530" cy="1104636"/>
          </a:xfrm>
        </p:spPr>
        <p:txBody>
          <a:bodyPr>
            <a:normAutofit/>
          </a:bodyPr>
          <a:lstStyle/>
          <a:p>
            <a:r>
              <a:rPr lang="de-DE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enger </a:t>
            </a:r>
            <a:r>
              <a:rPr lang="de-DE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zeitlicher Rahmen</a:t>
            </a:r>
            <a:endParaRPr lang="de-DE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prstClr val="black">
                    <a:tint val="75000"/>
                  </a:prstClr>
                </a:solidFill>
              </a:rPr>
              <a:t>401_informationssysteme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ZPG Biologie 2016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9" name="Gruppieren 8"/>
          <p:cNvGrpSpPr/>
          <p:nvPr/>
        </p:nvGrpSpPr>
        <p:grpSpPr>
          <a:xfrm>
            <a:off x="1225550" y="931571"/>
            <a:ext cx="1193800" cy="3327400"/>
            <a:chOff x="812800" y="1968500"/>
            <a:chExt cx="1193800" cy="3327400"/>
          </a:xfrm>
        </p:grpSpPr>
        <p:sp>
          <p:nvSpPr>
            <p:cNvPr id="10" name="Rechteck 9"/>
            <p:cNvSpPr/>
            <p:nvPr/>
          </p:nvSpPr>
          <p:spPr>
            <a:xfrm>
              <a:off x="812800" y="1968500"/>
              <a:ext cx="1193800" cy="3327400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1" name="Oval 4"/>
            <p:cNvSpPr/>
            <p:nvPr/>
          </p:nvSpPr>
          <p:spPr>
            <a:xfrm>
              <a:off x="996950" y="2235200"/>
              <a:ext cx="857250" cy="8636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2" name="Oval 5"/>
            <p:cNvSpPr/>
            <p:nvPr/>
          </p:nvSpPr>
          <p:spPr>
            <a:xfrm>
              <a:off x="996950" y="3241675"/>
              <a:ext cx="857250" cy="863600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  <p:sp>
          <p:nvSpPr>
            <p:cNvPr id="13" name="Oval 6"/>
            <p:cNvSpPr/>
            <p:nvPr/>
          </p:nvSpPr>
          <p:spPr>
            <a:xfrm>
              <a:off x="996950" y="4248150"/>
              <a:ext cx="857250" cy="863600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prstClr val="white"/>
                </a:solidFill>
              </a:endParaRPr>
            </a:p>
          </p:txBody>
        </p:sp>
      </p:grpSp>
      <p:sp>
        <p:nvSpPr>
          <p:cNvPr id="14" name="Titel 1"/>
          <p:cNvSpPr txBox="1">
            <a:spLocks/>
          </p:cNvSpPr>
          <p:nvPr/>
        </p:nvSpPr>
        <p:spPr>
          <a:xfrm>
            <a:off x="2952750" y="2042953"/>
            <a:ext cx="576453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 smtClean="0">
                <a:solidFill>
                  <a:prstClr val="black"/>
                </a:solidFill>
                <a:latin typeface="Calibri" panose="020F0502020204030204"/>
              </a:rPr>
              <a:t>BPK: ca</a:t>
            </a:r>
            <a:r>
              <a:rPr lang="de-DE" sz="2400" dirty="0">
                <a:solidFill>
                  <a:prstClr val="black"/>
                </a:solidFill>
                <a:latin typeface="Calibri" panose="020F0502020204030204"/>
              </a:rPr>
              <a:t>. 16 Stunden gesamt</a:t>
            </a:r>
          </a:p>
        </p:txBody>
      </p:sp>
    </p:spTree>
    <p:extLst>
      <p:ext uri="{BB962C8B-B14F-4D97-AF65-F5344CB8AC3E}">
        <p14:creationId xmlns:p14="http://schemas.microsoft.com/office/powerpoint/2010/main" val="94160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478</Words>
  <Application>Microsoft Office PowerPoint</Application>
  <PresentationFormat>Bildschirmpräsentation (16:10)</PresentationFormat>
  <Paragraphs>202</Paragraphs>
  <Slides>16</Slides>
  <Notes>10</Notes>
  <HiddenSlides>0</HiddenSlides>
  <MMClips>3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Office-Design</vt:lpstr>
      <vt:lpstr>1_Office-Design</vt:lpstr>
      <vt:lpstr>Informationssysteme</vt:lpstr>
      <vt:lpstr>PowerPoint-Präsentation</vt:lpstr>
      <vt:lpstr>PowerPoint-Präsentation</vt:lpstr>
      <vt:lpstr>Themen-Verschiebungen 10 → 8</vt:lpstr>
      <vt:lpstr>Themen-Verschiebungen 10 → 8</vt:lpstr>
      <vt:lpstr>Themen-Verschiebungen 10 → 8</vt:lpstr>
      <vt:lpstr>Themen-Verschiebungen 10 → 8</vt:lpstr>
      <vt:lpstr>enger zeitlicher Rahmen</vt:lpstr>
      <vt:lpstr>enger zeitlicher Rahmen</vt:lpstr>
      <vt:lpstr>enger zeitlicher Rahmen</vt:lpstr>
      <vt:lpstr>Experimentell und phänomenologisch</vt:lpstr>
      <vt:lpstr>Differenzierung</vt:lpstr>
      <vt:lpstr>Formative Elemente</vt:lpstr>
      <vt:lpstr>Sucht – Belohnung macht süchtig</vt:lpstr>
      <vt:lpstr>Vielen Dank für Ihre Aufmerksamkeit!</vt:lpstr>
      <vt:lpstr>Bildnachweise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AR</dc:creator>
  <cp:lastModifiedBy>AR</cp:lastModifiedBy>
  <cp:revision>72</cp:revision>
  <dcterms:created xsi:type="dcterms:W3CDTF">2016-08-23T09:13:34Z</dcterms:created>
  <dcterms:modified xsi:type="dcterms:W3CDTF">2016-11-03T09:30:42Z</dcterms:modified>
</cp:coreProperties>
</file>