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7" r:id="rId1"/>
    <p:sldMasterId id="2147484289" r:id="rId2"/>
  </p:sldMasterIdLst>
  <p:notesMasterIdLst>
    <p:notesMasterId r:id="rId19"/>
  </p:notesMasterIdLst>
  <p:sldIdLst>
    <p:sldId id="256" r:id="rId3"/>
    <p:sldId id="271" r:id="rId4"/>
    <p:sldId id="272" r:id="rId5"/>
    <p:sldId id="273" r:id="rId6"/>
    <p:sldId id="274" r:id="rId7"/>
    <p:sldId id="275" r:id="rId8"/>
    <p:sldId id="281" r:id="rId9"/>
    <p:sldId id="276" r:id="rId10"/>
    <p:sldId id="277" r:id="rId11"/>
    <p:sldId id="278" r:id="rId12"/>
    <p:sldId id="265" r:id="rId13"/>
    <p:sldId id="283" r:id="rId14"/>
    <p:sldId id="284" r:id="rId15"/>
    <p:sldId id="279" r:id="rId16"/>
    <p:sldId id="282" r:id="rId17"/>
    <p:sldId id="280" r:id="rId18"/>
  </p:sldIdLst>
  <p:sldSz cx="9144000" cy="5715000" type="screen16x1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198" autoAdjust="0"/>
  </p:normalViewPr>
  <p:slideViewPr>
    <p:cSldViewPr snapToGrid="0" snapToObjects="1">
      <p:cViewPr varScale="1">
        <p:scale>
          <a:sx n="96" d="100"/>
          <a:sy n="96" d="100"/>
        </p:scale>
        <p:origin x="14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6CC5-4DB5-8841-A948-023678AE02CA}" type="datetimeFigureOut">
              <a:rPr lang="de-DE" smtClean="0"/>
              <a:t>03.11.2016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0950-A825-534A-8C4C-626854503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97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3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60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91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8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8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2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3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8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1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1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1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9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2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34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87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2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tiff"/><Relationship Id="rId1" Type="http://schemas.microsoft.com/office/2007/relationships/media" Target="../media/media1.tiff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.tiff"/><Relationship Id="rId7" Type="http://schemas.openxmlformats.org/officeDocument/2006/relationships/image" Target="../media/image14.png"/><Relationship Id="rId2" Type="http://schemas.openxmlformats.org/officeDocument/2006/relationships/video" Target="../media/media2.tiff"/><Relationship Id="rId1" Type="http://schemas.microsoft.com/office/2007/relationships/media" Target="../media/media2.tiff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video" Target="../media/media3.tif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1397/computer-smartphone-and-tablet" TargetMode="External"/><Relationship Id="rId2" Type="http://schemas.openxmlformats.org/officeDocument/2006/relationships/hyperlink" Target="https://openclipart.org/detail/13094/nosmoking-sig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Informationssysteme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Sinnesorgane, Hormone, Sucht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enger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zeitlicher Rahmen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2042953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BPK: ca. 16 Stunden gesamt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750" y="3312704"/>
            <a:ext cx="5764530" cy="148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Kürzung der </a:t>
            </a:r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Inhalte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z. B. Bau der Nervenzelle</a:t>
            </a:r>
          </a:p>
          <a:p>
            <a:pPr>
              <a:tabLst>
                <a:tab pos="346075" algn="l"/>
              </a:tabLst>
            </a:pPr>
            <a:endParaRPr lang="de-DE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exemplarisches Vorgehen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. B.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Neurobiologie 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= Sinne =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Auge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z. B. Hormone = Blutzucker + Stress</a:t>
            </a: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Experimentell und phänomenologisch</a:t>
            </a:r>
            <a:endParaRPr lang="de-DE" dirty="0"/>
          </a:p>
        </p:txBody>
      </p:sp>
      <p:pic>
        <p:nvPicPr>
          <p:cNvPr id="6" name="Praktik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781074">
            <a:off x="356369" y="1491946"/>
            <a:ext cx="3672481" cy="24144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Bild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9269">
            <a:off x="-651" y="3605446"/>
            <a:ext cx="2733268" cy="15814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3207">
            <a:off x="3312254" y="1955911"/>
            <a:ext cx="2210641" cy="24818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6581775" y="1408907"/>
            <a:ext cx="1809750" cy="15158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1508">
            <a:off x="5729093" y="3217597"/>
            <a:ext cx="3668053" cy="2778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d 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488" y="4777542"/>
            <a:ext cx="3119475" cy="534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 rot="420000">
            <a:off x="5804170" y="1329856"/>
            <a:ext cx="885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Glucose-Toleranz-Test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5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25" y="943918"/>
            <a:ext cx="5400000" cy="1988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2898583" cy="1104636"/>
          </a:xfrm>
        </p:spPr>
        <p:txBody>
          <a:bodyPr/>
          <a:lstStyle/>
          <a:p>
            <a:r>
              <a:rPr lang="de-DE" dirty="0" smtClean="0"/>
              <a:t>Differenzierung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3"/>
          <a:stretch/>
        </p:blipFill>
        <p:spPr>
          <a:xfrm rot="20850581">
            <a:off x="111678" y="1385618"/>
            <a:ext cx="3427437" cy="27173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" t="1" r="1706" b="1467"/>
          <a:stretch/>
        </p:blipFill>
        <p:spPr>
          <a:xfrm rot="345773">
            <a:off x="736855" y="2990413"/>
            <a:ext cx="2797814" cy="20586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496" y="1659127"/>
            <a:ext cx="5400000" cy="2642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567" y="2539491"/>
            <a:ext cx="3937293" cy="2108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0" y="2909760"/>
            <a:ext cx="2734452" cy="18348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567" y="4551840"/>
            <a:ext cx="5400000" cy="5630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2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Formative Elemente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5418">
            <a:off x="309634" y="1148498"/>
            <a:ext cx="4667823" cy="16171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8190">
            <a:off x="763212" y="2796962"/>
            <a:ext cx="2791568" cy="20952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teste d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750825">
            <a:off x="5104519" y="636112"/>
            <a:ext cx="3521965" cy="2056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6707">
            <a:off x="5174166" y="3019905"/>
            <a:ext cx="4031140" cy="2307314"/>
          </a:xfrm>
          <a:prstGeom prst="rect">
            <a:avLst/>
          </a:prstGeom>
        </p:spPr>
      </p:pic>
      <p:pic>
        <p:nvPicPr>
          <p:cNvPr id="11" name="Legekaertche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696190">
            <a:off x="3892705" y="2170283"/>
            <a:ext cx="1646840" cy="38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Sucht – Belohnung macht süchtig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83487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/>
              <a:t>Suchtprävention: ganzheitliche Aufgabe der gesamten Schulgemeinschaft, besonderer Beitrag der Biologie</a:t>
            </a:r>
          </a:p>
          <a:p>
            <a:r>
              <a:rPr lang="de-DE" sz="1800" dirty="0" smtClean="0"/>
              <a:t>Interesse der </a:t>
            </a:r>
            <a:r>
              <a:rPr lang="de-DE" sz="1800" dirty="0" err="1" smtClean="0"/>
              <a:t>SuS</a:t>
            </a:r>
            <a:r>
              <a:rPr lang="de-DE" sz="1800" dirty="0" smtClean="0"/>
              <a:t> groß (Alltagswelt)</a:t>
            </a:r>
          </a:p>
          <a:p>
            <a:r>
              <a:rPr lang="de-DE" sz="1800" dirty="0"/>
              <a:t>l</a:t>
            </a:r>
            <a:r>
              <a:rPr lang="de-DE" sz="1800" dirty="0" smtClean="0"/>
              <a:t>abile Entwicklungsphase großer Veränderungen und Neuorientierung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 dirty="0" smtClean="0"/>
              <a:t> Notwendigkeit </a:t>
            </a:r>
            <a:r>
              <a:rPr lang="de-DE" sz="1800" u="sng" dirty="0" smtClean="0"/>
              <a:t>und</a:t>
            </a:r>
            <a:r>
              <a:rPr lang="de-DE" sz="1800" dirty="0" smtClean="0"/>
              <a:t> Herausforderung in Kl. 7/8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sz="1800" dirty="0" smtClean="0"/>
              <a:t>Verknüpfungen: Essstörungen, Rauchen, … Religion/Ethik</a:t>
            </a:r>
          </a:p>
          <a:p>
            <a:r>
              <a:rPr lang="de-DE" sz="1800" dirty="0" smtClean="0"/>
              <a:t>Standard 3.2.2.4 (10): Klammer, Basis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Abhängigkeit verändert das Gehirn … und den restlichen Organismus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Reiz-Reaktion-Schema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Belohnung, Motivation und Abhängigkeit</a:t>
            </a:r>
          </a:p>
          <a:p>
            <a:pPr marL="0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Beispielmaterial </a:t>
            </a:r>
            <a:r>
              <a:rPr lang="de-DE" sz="1800" b="1" dirty="0" smtClean="0">
                <a:sym typeface="Wingdings" panose="05000000000000000000" pitchFamily="2" charset="2"/>
              </a:rPr>
              <a:t>+</a:t>
            </a:r>
            <a:r>
              <a:rPr lang="de-DE" sz="1800" dirty="0" smtClean="0">
                <a:sym typeface="Wingdings" panose="05000000000000000000" pitchFamily="2" charset="2"/>
              </a:rPr>
              <a:t> individuelle, gruppenspezifische Wege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ZPG </a:t>
            </a:r>
            <a:r>
              <a:rPr lang="en-US" dirty="0" err="1" smtClean="0"/>
              <a:t>Biologie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2" descr="No-Smoking Sign by tri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645" y="127080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unk owl by boc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555" y="2801191"/>
            <a:ext cx="1080000" cy="9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mputer Smartphone and Tablet by agom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80" b="25934"/>
          <a:stretch/>
        </p:blipFill>
        <p:spPr bwMode="auto">
          <a:xfrm>
            <a:off x="7877555" y="4202428"/>
            <a:ext cx="1080000" cy="7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Viel Freude beim Sichten der Materialien!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Nicht-Rauchen-Schild: </a:t>
            </a:r>
            <a:r>
              <a:rPr lang="de-DE" sz="1200" u="sng" dirty="0">
                <a:solidFill>
                  <a:srgbClr val="0070C0"/>
                </a:solidFill>
              </a:rPr>
              <a:t>h</a:t>
            </a:r>
            <a:r>
              <a:rPr lang="de-DE" sz="1200" u="sng" dirty="0" smtClean="0">
                <a:solidFill>
                  <a:srgbClr val="0070C0"/>
                </a:solidFill>
                <a:hlinkClick r:id="rId2"/>
              </a:rPr>
              <a:t>t</a:t>
            </a:r>
            <a:r>
              <a:rPr lang="de-DE" sz="1200" dirty="0" smtClean="0">
                <a:hlinkClick r:id="rId2"/>
              </a:rPr>
              <a:t>tps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openclipart.org/detail/13094/nosmoking-sign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tribut</a:t>
            </a:r>
            <a:r>
              <a:rPr lang="de-DE" sz="1200" dirty="0" smtClean="0"/>
              <a:t>, 15.09.2016, 16:43</a:t>
            </a:r>
          </a:p>
          <a:p>
            <a:r>
              <a:rPr lang="de-DE" sz="1200" dirty="0"/>
              <a:t>Computer etc.: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openclipart.org/detail/191397/computer-smartphone-and-tablet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agomjo</a:t>
            </a:r>
            <a:r>
              <a:rPr lang="de-DE" sz="1200" dirty="0" smtClean="0"/>
              <a:t>, 15.09.2016, 16:45</a:t>
            </a:r>
          </a:p>
          <a:p>
            <a:r>
              <a:rPr lang="de-DE" sz="1200" dirty="0"/>
              <a:t>Trinker-Eule: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openclipart.org/detail/191397/computer-smartphone-and-tablet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bocian</a:t>
            </a:r>
            <a:r>
              <a:rPr lang="de-DE" sz="1200" dirty="0" smtClean="0"/>
              <a:t>, 15.09.2016, 16:47</a:t>
            </a:r>
          </a:p>
          <a:p>
            <a:r>
              <a:rPr lang="de-DE" sz="1200" dirty="0" smtClean="0"/>
              <a:t>Alle anderen Abbildungen sind selbst erstellt bzw. die Quellenangaben auf den ZPG-Arbeitsblättern angegeben.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82255"/>
              </p:ext>
            </p:extLst>
          </p:nvPr>
        </p:nvGraphicFramePr>
        <p:xfrm>
          <a:off x="540000" y="432000"/>
          <a:ext cx="8084734" cy="47834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522752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Thema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Differenzierung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Formative Elemente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Inhaltsbezogene 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Prozessbezog.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Leitperspektiven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/>
                </a:tc>
              </a:tr>
              <a:tr h="15175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Erkenntnis-gewinnung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Kommuni-kation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Bewertung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Reiz-Reaktions-Schema, Sinnesorgane, Sinneszelle als Signalwandler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(1), (2)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(x)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Äußerer Bau des Auges und Schutzmaßnahmen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2, 6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Bau des Auges und Funktion der Bestandteile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2, 5, 6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Fehlsichtigkeit und Korrektur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5, 6, 8, 11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(x)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06260"/>
              </p:ext>
            </p:extLst>
          </p:nvPr>
        </p:nvGraphicFramePr>
        <p:xfrm>
          <a:off x="540000" y="3888000"/>
          <a:ext cx="8084734" cy="109728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530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Sucht/Abhängigkeit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(10)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VB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93991"/>
              </p:ext>
            </p:extLst>
          </p:nvPr>
        </p:nvGraphicFramePr>
        <p:xfrm>
          <a:off x="540000" y="432000"/>
          <a:ext cx="8084734" cy="3994373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461246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Thema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Differenzierung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Formative Elemente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Inhaltsbezogene Kompetenzen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Prozessbezog.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Leitperspektiven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/>
                </a:tc>
              </a:tr>
              <a:tr h="16128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Erkenntnis-gewinnung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Kommuni-kation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Bewertung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33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Hormone allgemein, Blutzuckerregulation und </a:t>
                      </a:r>
                      <a:endParaRPr lang="de-CH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Diabetes </a:t>
                      </a:r>
                      <a:r>
                        <a:rPr lang="de-CH" sz="1800" dirty="0">
                          <a:effectLst/>
                        </a:rPr>
                        <a:t>mellitus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x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(6</a:t>
                      </a:r>
                      <a:r>
                        <a:rPr lang="de-CH" sz="1800" dirty="0" smtClean="0">
                          <a:effectLst/>
                        </a:rPr>
                        <a:t>) </a:t>
                      </a:r>
                      <a:r>
                        <a:rPr lang="de-CH" sz="1800" dirty="0">
                          <a:effectLst/>
                        </a:rPr>
                        <a:t>(7</a:t>
                      </a:r>
                      <a:r>
                        <a:rPr lang="de-CH" sz="18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(</a:t>
                      </a:r>
                      <a:r>
                        <a:rPr lang="de-CH" sz="1800" dirty="0">
                          <a:effectLst/>
                        </a:rPr>
                        <a:t>8)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11 </a:t>
                      </a:r>
                      <a:r>
                        <a:rPr lang="de-CH" sz="1800" dirty="0">
                          <a:effectLst/>
                        </a:rPr>
                        <a:t>13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7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BO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PG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Stress, Umgang mit Stress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(9)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5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BO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PG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+mn-lt"/>
              </a:rPr>
              <a:t>Themen-Verschiebungen 10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96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+mn-lt"/>
              </a:rPr>
              <a:t>Niveau bzw. Abstraktionsgrad</a:t>
            </a:r>
          </a:p>
        </p:txBody>
      </p:sp>
    </p:spTree>
    <p:extLst>
      <p:ext uri="{BB962C8B-B14F-4D97-AF65-F5344CB8AC3E}">
        <p14:creationId xmlns:p14="http://schemas.microsoft.com/office/powerpoint/2010/main" val="7470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00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00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Niveau bzw. Abstraktionsgrad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000" y="2756018"/>
            <a:ext cx="6192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de-DE" sz="2400" dirty="0">
                <a:latin typeface="+mn-lt"/>
              </a:rPr>
              <a:t>stärkere didaktische Reduktion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latin typeface="+mn-lt"/>
              </a:rPr>
              <a:t>	z</a:t>
            </a:r>
            <a:r>
              <a:rPr lang="de-DE" sz="2000" dirty="0">
                <a:latin typeface="+mn-lt"/>
              </a:rPr>
              <a:t>. B. kein </a:t>
            </a:r>
            <a:r>
              <a:rPr lang="de-DE" sz="2000" dirty="0" smtClean="0">
                <a:latin typeface="+mn-lt"/>
              </a:rPr>
              <a:t>klassischer „technischer“ Hormon-Regelkreis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latin typeface="+mn-lt"/>
              </a:rPr>
              <a:t>	z. B. kein Strahlengang</a:t>
            </a:r>
          </a:p>
        </p:txBody>
      </p:sp>
    </p:spTree>
    <p:extLst>
      <p:ext uri="{BB962C8B-B14F-4D97-AF65-F5344CB8AC3E}">
        <p14:creationId xmlns:p14="http://schemas.microsoft.com/office/powerpoint/2010/main" val="3258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00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00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Niveau bzw. Abstraktionsgrad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000" y="2829587"/>
            <a:ext cx="6192000" cy="1221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stärkere didaktische Reduktion</a:t>
            </a:r>
          </a:p>
          <a:p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z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B.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kein klassischer „technischer“ Hormon-Regelkreis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	kein Strahlengang</a:t>
            </a:r>
          </a:p>
        </p:txBody>
      </p:sp>
      <p:sp>
        <p:nvSpPr>
          <p:cNvPr id="3" name="Gewitterblitz 2"/>
          <p:cNvSpPr/>
          <p:nvPr/>
        </p:nvSpPr>
        <p:spPr>
          <a:xfrm>
            <a:off x="3192719" y="4051383"/>
            <a:ext cx="524147" cy="87956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827151" y="4051383"/>
            <a:ext cx="480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</a:t>
            </a:r>
            <a:r>
              <a:rPr lang="de-DE" sz="2400" dirty="0" smtClean="0"/>
              <a:t>orhandene Medien stufengerecht? z. B. Schulfilme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53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+mn-lt"/>
              </a:rPr>
              <a:t>enger </a:t>
            </a:r>
            <a:r>
              <a:rPr lang="de-DE" sz="2400" dirty="0">
                <a:latin typeface="+mn-lt"/>
              </a:rPr>
              <a:t>zeitlicher Rahmen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enger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zeitlicher Rahmen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2042953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BPK: ca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. 16 Stunden gesamt</a:t>
            </a:r>
          </a:p>
        </p:txBody>
      </p:sp>
    </p:spTree>
    <p:extLst>
      <p:ext uri="{BB962C8B-B14F-4D97-AF65-F5344CB8AC3E}">
        <p14:creationId xmlns:p14="http://schemas.microsoft.com/office/powerpoint/2010/main" val="941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</Words>
  <Application>Microsoft Office PowerPoint</Application>
  <PresentationFormat>Bildschirmpräsentation (16:10)</PresentationFormat>
  <Paragraphs>202</Paragraphs>
  <Slides>16</Slides>
  <Notes>10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Office-Design</vt:lpstr>
      <vt:lpstr>1_Office-Design</vt:lpstr>
      <vt:lpstr>Informationssysteme</vt:lpstr>
      <vt:lpstr>PowerPoint-Präsentation</vt:lpstr>
      <vt:lpstr>PowerPoint-Präsentation</vt:lpstr>
      <vt:lpstr>Themen-Verschiebungen 10 → 8</vt:lpstr>
      <vt:lpstr>Themen-Verschiebungen 10 → 8</vt:lpstr>
      <vt:lpstr>Themen-Verschiebungen 10 → 8</vt:lpstr>
      <vt:lpstr>Themen-Verschiebungen 10 → 8</vt:lpstr>
      <vt:lpstr>enger zeitlicher Rahmen</vt:lpstr>
      <vt:lpstr>enger zeitlicher Rahmen</vt:lpstr>
      <vt:lpstr>enger zeitlicher Rahmen</vt:lpstr>
      <vt:lpstr>Experimentell und phänomenologisch</vt:lpstr>
      <vt:lpstr>Differenzierung</vt:lpstr>
      <vt:lpstr>Formative Elemente</vt:lpstr>
      <vt:lpstr>Sucht – Belohnung macht süchtig</vt:lpstr>
      <vt:lpstr>Vielen Dank für Ihre Aufmerksamkeit!</vt:lpstr>
      <vt:lpstr>Bildnachweise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</dc:creator>
  <cp:lastModifiedBy>AR</cp:lastModifiedBy>
  <cp:revision>72</cp:revision>
  <dcterms:created xsi:type="dcterms:W3CDTF">2016-08-23T09:13:34Z</dcterms:created>
  <dcterms:modified xsi:type="dcterms:W3CDTF">2016-11-03T09:28:07Z</dcterms:modified>
</cp:coreProperties>
</file>