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3" r:id="rId2"/>
    <p:sldId id="266" r:id="rId3"/>
    <p:sldId id="267" r:id="rId4"/>
    <p:sldId id="270" r:id="rId5"/>
    <p:sldId id="271" r:id="rId6"/>
    <p:sldId id="272" r:id="rId7"/>
    <p:sldId id="273" r:id="rId8"/>
    <p:sldId id="300" r:id="rId9"/>
    <p:sldId id="274" r:id="rId10"/>
    <p:sldId id="275" r:id="rId11"/>
    <p:sldId id="276" r:id="rId12"/>
    <p:sldId id="301" r:id="rId13"/>
    <p:sldId id="305" r:id="rId14"/>
    <p:sldId id="302" r:id="rId15"/>
    <p:sldId id="303" r:id="rId16"/>
    <p:sldId id="279" r:id="rId17"/>
    <p:sldId id="277" r:id="rId18"/>
    <p:sldId id="280" r:id="rId19"/>
    <p:sldId id="278" r:id="rId20"/>
    <p:sldId id="306" r:id="rId21"/>
    <p:sldId id="296" r:id="rId22"/>
    <p:sldId id="295" r:id="rId23"/>
    <p:sldId id="298" r:id="rId24"/>
    <p:sldId id="297" r:id="rId25"/>
    <p:sldId id="314" r:id="rId26"/>
    <p:sldId id="281" r:id="rId27"/>
    <p:sldId id="293" r:id="rId28"/>
    <p:sldId id="294" r:id="rId29"/>
    <p:sldId id="292" r:id="rId30"/>
    <p:sldId id="282" r:id="rId31"/>
    <p:sldId id="283" r:id="rId32"/>
    <p:sldId id="284" r:id="rId33"/>
    <p:sldId id="286" r:id="rId34"/>
    <p:sldId id="309" r:id="rId35"/>
    <p:sldId id="287" r:id="rId36"/>
    <p:sldId id="312" r:id="rId37"/>
    <p:sldId id="285" r:id="rId38"/>
    <p:sldId id="288" r:id="rId39"/>
    <p:sldId id="289" r:id="rId40"/>
    <p:sldId id="290" r:id="rId41"/>
    <p:sldId id="291" r:id="rId42"/>
    <p:sldId id="316" r:id="rId43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6" autoAdjust="0"/>
  </p:normalViewPr>
  <p:slideViewPr>
    <p:cSldViewPr snapToGrid="0">
      <p:cViewPr varScale="1">
        <p:scale>
          <a:sx n="92" d="100"/>
          <a:sy n="92" d="100"/>
        </p:scale>
        <p:origin x="-1194" y="-1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DF6575D-088F-4ADF-B1DF-C9E9AA42437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069F6EF-14E3-4B0B-80A5-114BAEA2BF52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052039"/>
            <a:ext cx="10080000" cy="507959"/>
          </a:xfrm>
          <a:prstGeom prst="rect">
            <a:avLst/>
          </a:prstGeom>
          <a:gradFill>
            <a:gsLst>
              <a:gs pos="0">
                <a:srgbClr val="0464B2"/>
              </a:gs>
              <a:gs pos="100000">
                <a:srgbClr val="004586"/>
              </a:gs>
            </a:gsLst>
            <a:lin ang="5400000"/>
          </a:gra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 kern="1200" dirty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itelplatzhalter 4"/>
          <p:cNvSpPr txBox="1">
            <a:spLocks noGrp="1"/>
          </p:cNvSpPr>
          <p:nvPr>
            <p:ph type="title"/>
          </p:nvPr>
        </p:nvSpPr>
        <p:spPr>
          <a:xfrm>
            <a:off x="191520" y="90360"/>
            <a:ext cx="6822719" cy="46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637840" y="7143480"/>
            <a:ext cx="1308240" cy="311400"/>
          </a:xfrm>
          <a:prstGeom prst="rect">
            <a:avLst/>
          </a:prstGeom>
          <a:noFill/>
          <a:ln w="0">
            <a:solidFill>
              <a:srgbClr val="CCCCFF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S Gothic" pitchFamily="2"/>
                <a:cs typeface="Tahoma" pitchFamily="2"/>
              </a:rPr>
              <a:t>ZPG 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CCCCFF"/>
                </a:solidFill>
                <a:latin typeface="Arial" pitchFamily="18"/>
                <a:ea typeface="MS Gothic" pitchFamily="2"/>
                <a:cs typeface="Tahoma" pitchFamily="2"/>
              </a:rPr>
              <a:t>IMP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7560" y="7166879"/>
            <a:ext cx="886319" cy="31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Titelleis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80625" cy="689105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 userDrawn="1"/>
        </p:nvSpPr>
        <p:spPr>
          <a:xfrm>
            <a:off x="0" y="0"/>
            <a:ext cx="6822719" cy="69301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FFD1"/>
                </a:solidFill>
                <a:effectLst/>
                <a:uLnTx/>
                <a:uFillTx/>
                <a:latin typeface="Arial" pitchFamily="34" charset="0"/>
                <a:ea typeface="MS Gothic" pitchFamily="2"/>
                <a:cs typeface="Arial" pitchFamily="34" charset="0"/>
              </a:rPr>
              <a:t> </a:t>
            </a: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Gothic" pitchFamily="2"/>
                <a:cs typeface="Arial" pitchFamily="34" charset="0"/>
              </a:rPr>
              <a:t>Unser Sonnensystem im Universum</a:t>
            </a:r>
            <a:endParaRPr kumimoji="0" lang="de-DE" sz="2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Gothic" pitchFamily="2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 userDrawn="1"/>
        </p:nvSpPr>
        <p:spPr>
          <a:xfrm>
            <a:off x="1001028" y="7103444"/>
            <a:ext cx="385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S. Hanssen (Version April</a:t>
            </a:r>
            <a:r>
              <a:rPr lang="de-DE" sz="1600" baseline="0" dirty="0" smtClean="0"/>
              <a:t> 2018)</a:t>
            </a:r>
            <a:endParaRPr lang="de-DE" sz="1600" dirty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7338546" y="58847"/>
            <a:ext cx="2585101" cy="499418"/>
            <a:chOff x="7338546" y="58847"/>
            <a:chExt cx="2585101" cy="499418"/>
          </a:xfrm>
        </p:grpSpPr>
        <p:sp>
          <p:nvSpPr>
            <p:cNvPr id="33" name="AutoShape 5"/>
            <p:cNvSpPr>
              <a:spLocks noChangeArrowheads="1"/>
            </p:cNvSpPr>
            <p:nvPr userDrawn="1"/>
          </p:nvSpPr>
          <p:spPr bwMode="auto">
            <a:xfrm>
              <a:off x="8288943" y="58847"/>
              <a:ext cx="155557" cy="155557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AutoShape 6"/>
            <p:cNvSpPr>
              <a:spLocks noChangeArrowheads="1"/>
            </p:cNvSpPr>
            <p:nvPr userDrawn="1"/>
          </p:nvSpPr>
          <p:spPr bwMode="auto">
            <a:xfrm>
              <a:off x="8616430" y="402708"/>
              <a:ext cx="155557" cy="155557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5" name="Group 7"/>
            <p:cNvGrpSpPr>
              <a:grpSpLocks/>
            </p:cNvGrpSpPr>
            <p:nvPr userDrawn="1"/>
          </p:nvGrpSpPr>
          <p:grpSpPr bwMode="auto">
            <a:xfrm rot="20188874">
              <a:off x="9014871" y="192572"/>
              <a:ext cx="908776" cy="322029"/>
              <a:chOff x="3882" y="5071"/>
              <a:chExt cx="3704" cy="1255"/>
            </a:xfrm>
          </p:grpSpPr>
          <p:sp>
            <p:nvSpPr>
              <p:cNvPr id="39" name="Oval 8"/>
              <p:cNvSpPr>
                <a:spLocks noChangeAspect="1" noChangeArrowheads="1"/>
              </p:cNvSpPr>
              <p:nvPr/>
            </p:nvSpPr>
            <p:spPr bwMode="auto">
              <a:xfrm>
                <a:off x="4181" y="5296"/>
                <a:ext cx="54" cy="6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9"/>
              <p:cNvSpPr>
                <a:spLocks noChangeAspect="1"/>
              </p:cNvSpPr>
              <p:nvPr/>
            </p:nvSpPr>
            <p:spPr bwMode="auto">
              <a:xfrm>
                <a:off x="3968" y="5134"/>
                <a:ext cx="431" cy="457"/>
              </a:xfrm>
              <a:custGeom>
                <a:avLst/>
                <a:gdLst/>
                <a:ahLst/>
                <a:cxnLst>
                  <a:cxn ang="0">
                    <a:pos x="367" y="51"/>
                  </a:cxn>
                  <a:cxn ang="0">
                    <a:pos x="238" y="51"/>
                  </a:cxn>
                  <a:cxn ang="0">
                    <a:pos x="46" y="154"/>
                  </a:cxn>
                  <a:cxn ang="0">
                    <a:pos x="33" y="437"/>
                  </a:cxn>
                  <a:cxn ang="0">
                    <a:pos x="110" y="617"/>
                  </a:cxn>
                  <a:cxn ang="0">
                    <a:pos x="187" y="668"/>
                  </a:cxn>
                  <a:cxn ang="0">
                    <a:pos x="701" y="745"/>
                  </a:cxn>
                  <a:cxn ang="0">
                    <a:pos x="714" y="707"/>
                  </a:cxn>
                  <a:cxn ang="0">
                    <a:pos x="727" y="578"/>
                  </a:cxn>
                  <a:cxn ang="0">
                    <a:pos x="830" y="488"/>
                  </a:cxn>
                  <a:cxn ang="0">
                    <a:pos x="791" y="282"/>
                  </a:cxn>
                  <a:cxn ang="0">
                    <a:pos x="714" y="205"/>
                  </a:cxn>
                  <a:cxn ang="0">
                    <a:pos x="676" y="167"/>
                  </a:cxn>
                  <a:cxn ang="0">
                    <a:pos x="534" y="0"/>
                  </a:cxn>
                  <a:cxn ang="0">
                    <a:pos x="367" y="51"/>
                  </a:cxn>
                </a:cxnLst>
                <a:rect l="0" t="0" r="r" b="b"/>
                <a:pathLst>
                  <a:path w="846" h="896">
                    <a:moveTo>
                      <a:pt x="367" y="51"/>
                    </a:moveTo>
                    <a:cubicBezTo>
                      <a:pt x="308" y="12"/>
                      <a:pt x="301" y="30"/>
                      <a:pt x="238" y="51"/>
                    </a:cubicBezTo>
                    <a:cubicBezTo>
                      <a:pt x="179" y="143"/>
                      <a:pt x="142" y="140"/>
                      <a:pt x="46" y="154"/>
                    </a:cubicBezTo>
                    <a:cubicBezTo>
                      <a:pt x="19" y="233"/>
                      <a:pt x="0" y="357"/>
                      <a:pt x="33" y="437"/>
                    </a:cubicBezTo>
                    <a:cubicBezTo>
                      <a:pt x="43" y="462"/>
                      <a:pt x="84" y="608"/>
                      <a:pt x="110" y="617"/>
                    </a:cubicBezTo>
                    <a:cubicBezTo>
                      <a:pt x="139" y="627"/>
                      <a:pt x="187" y="668"/>
                      <a:pt x="187" y="668"/>
                    </a:cubicBezTo>
                    <a:cubicBezTo>
                      <a:pt x="244" y="896"/>
                      <a:pt x="380" y="754"/>
                      <a:pt x="701" y="745"/>
                    </a:cubicBezTo>
                    <a:cubicBezTo>
                      <a:pt x="705" y="732"/>
                      <a:pt x="712" y="720"/>
                      <a:pt x="714" y="707"/>
                    </a:cubicBezTo>
                    <a:cubicBezTo>
                      <a:pt x="721" y="664"/>
                      <a:pt x="717" y="620"/>
                      <a:pt x="727" y="578"/>
                    </a:cubicBezTo>
                    <a:cubicBezTo>
                      <a:pt x="737" y="534"/>
                      <a:pt x="830" y="488"/>
                      <a:pt x="830" y="488"/>
                    </a:cubicBezTo>
                    <a:cubicBezTo>
                      <a:pt x="822" y="389"/>
                      <a:pt x="846" y="344"/>
                      <a:pt x="791" y="282"/>
                    </a:cubicBezTo>
                    <a:cubicBezTo>
                      <a:pt x="767" y="255"/>
                      <a:pt x="740" y="231"/>
                      <a:pt x="714" y="205"/>
                    </a:cubicBezTo>
                    <a:cubicBezTo>
                      <a:pt x="701" y="192"/>
                      <a:pt x="676" y="167"/>
                      <a:pt x="676" y="167"/>
                    </a:cubicBezTo>
                    <a:cubicBezTo>
                      <a:pt x="649" y="87"/>
                      <a:pt x="621" y="27"/>
                      <a:pt x="534" y="0"/>
                    </a:cubicBezTo>
                    <a:cubicBezTo>
                      <a:pt x="414" y="14"/>
                      <a:pt x="451" y="9"/>
                      <a:pt x="367" y="51"/>
                    </a:cubicBez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10"/>
              <p:cNvSpPr>
                <a:spLocks noChangeAspect="1"/>
              </p:cNvSpPr>
              <p:nvPr/>
            </p:nvSpPr>
            <p:spPr bwMode="auto">
              <a:xfrm>
                <a:off x="3882" y="5071"/>
                <a:ext cx="3141" cy="545"/>
              </a:xfrm>
              <a:custGeom>
                <a:avLst/>
                <a:gdLst/>
                <a:ahLst/>
                <a:cxnLst>
                  <a:cxn ang="0">
                    <a:pos x="6430" y="161"/>
                  </a:cxn>
                  <a:cxn ang="0">
                    <a:pos x="2328" y="84"/>
                  </a:cxn>
                  <a:cxn ang="0">
                    <a:pos x="580" y="71"/>
                  </a:cxn>
                  <a:cxn ang="0">
                    <a:pos x="52" y="508"/>
                  </a:cxn>
                  <a:cxn ang="0">
                    <a:pos x="271" y="958"/>
                  </a:cxn>
                  <a:cxn ang="0">
                    <a:pos x="1042" y="1138"/>
                  </a:cxn>
                  <a:cxn ang="0">
                    <a:pos x="3935" y="1151"/>
                  </a:cxn>
                  <a:cxn ang="0">
                    <a:pos x="6738" y="1100"/>
                  </a:cxn>
                </a:cxnLst>
                <a:rect l="0" t="0" r="r" b="b"/>
                <a:pathLst>
                  <a:path w="6738" h="1170">
                    <a:moveTo>
                      <a:pt x="6430" y="161"/>
                    </a:moveTo>
                    <a:cubicBezTo>
                      <a:pt x="4866" y="130"/>
                      <a:pt x="3303" y="99"/>
                      <a:pt x="2328" y="84"/>
                    </a:cubicBezTo>
                    <a:cubicBezTo>
                      <a:pt x="1353" y="69"/>
                      <a:pt x="959" y="0"/>
                      <a:pt x="580" y="71"/>
                    </a:cubicBezTo>
                    <a:cubicBezTo>
                      <a:pt x="201" y="142"/>
                      <a:pt x="104" y="360"/>
                      <a:pt x="52" y="508"/>
                    </a:cubicBezTo>
                    <a:cubicBezTo>
                      <a:pt x="0" y="656"/>
                      <a:pt x="106" y="853"/>
                      <a:pt x="271" y="958"/>
                    </a:cubicBezTo>
                    <a:cubicBezTo>
                      <a:pt x="436" y="1063"/>
                      <a:pt x="431" y="1106"/>
                      <a:pt x="1042" y="1138"/>
                    </a:cubicBezTo>
                    <a:cubicBezTo>
                      <a:pt x="1653" y="1170"/>
                      <a:pt x="2986" y="1157"/>
                      <a:pt x="3935" y="1151"/>
                    </a:cubicBezTo>
                    <a:cubicBezTo>
                      <a:pt x="4884" y="1145"/>
                      <a:pt x="5811" y="1122"/>
                      <a:pt x="6738" y="110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4294" y="5593"/>
                <a:ext cx="1633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9" y="103"/>
                  </a:cxn>
                  <a:cxn ang="0">
                    <a:pos x="1055" y="347"/>
                  </a:cxn>
                  <a:cxn ang="0">
                    <a:pos x="1633" y="733"/>
                  </a:cxn>
                </a:cxnLst>
                <a:rect l="0" t="0" r="r" b="b"/>
                <a:pathLst>
                  <a:path w="1633" h="733">
                    <a:moveTo>
                      <a:pt x="0" y="0"/>
                    </a:moveTo>
                    <a:cubicBezTo>
                      <a:pt x="156" y="22"/>
                      <a:pt x="313" y="45"/>
                      <a:pt x="489" y="103"/>
                    </a:cubicBezTo>
                    <a:cubicBezTo>
                      <a:pt x="665" y="161"/>
                      <a:pt x="864" y="242"/>
                      <a:pt x="1055" y="347"/>
                    </a:cubicBezTo>
                    <a:cubicBezTo>
                      <a:pt x="1246" y="452"/>
                      <a:pt x="1439" y="592"/>
                      <a:pt x="1633" y="73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5696" y="5606"/>
                <a:ext cx="797" cy="4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7" y="244"/>
                  </a:cxn>
                  <a:cxn ang="0">
                    <a:pos x="797" y="424"/>
                  </a:cxn>
                </a:cxnLst>
                <a:rect l="0" t="0" r="r" b="b"/>
                <a:pathLst>
                  <a:path w="797" h="424">
                    <a:moveTo>
                      <a:pt x="0" y="0"/>
                    </a:moveTo>
                    <a:cubicBezTo>
                      <a:pt x="197" y="86"/>
                      <a:pt x="394" y="173"/>
                      <a:pt x="527" y="244"/>
                    </a:cubicBezTo>
                    <a:cubicBezTo>
                      <a:pt x="660" y="315"/>
                      <a:pt x="728" y="369"/>
                      <a:pt x="797" y="42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 flipV="1">
                <a:off x="6467" y="5258"/>
                <a:ext cx="11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 flipV="1">
                <a:off x="5979" y="5464"/>
                <a:ext cx="1298" cy="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5259" y="5349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auto">
              <a:xfrm>
                <a:off x="5773" y="5901"/>
                <a:ext cx="668" cy="4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1" y="296"/>
                  </a:cxn>
                  <a:cxn ang="0">
                    <a:pos x="668" y="425"/>
                  </a:cxn>
                </a:cxnLst>
                <a:rect l="0" t="0" r="r" b="b"/>
                <a:pathLst>
                  <a:path w="668" h="425">
                    <a:moveTo>
                      <a:pt x="0" y="0"/>
                    </a:moveTo>
                    <a:cubicBezTo>
                      <a:pt x="195" y="112"/>
                      <a:pt x="390" y="225"/>
                      <a:pt x="501" y="296"/>
                    </a:cubicBezTo>
                    <a:cubicBezTo>
                      <a:pt x="612" y="367"/>
                      <a:pt x="640" y="396"/>
                      <a:pt x="668" y="42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>
                <a:off x="5554" y="5901"/>
                <a:ext cx="399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9" y="232"/>
                  </a:cxn>
                </a:cxnLst>
                <a:rect l="0" t="0" r="r" b="b"/>
                <a:pathLst>
                  <a:path w="399" h="232">
                    <a:moveTo>
                      <a:pt x="0" y="0"/>
                    </a:moveTo>
                    <a:cubicBezTo>
                      <a:pt x="0" y="0"/>
                      <a:pt x="199" y="116"/>
                      <a:pt x="399" y="23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8"/>
              <p:cNvSpPr>
                <a:spLocks/>
              </p:cNvSpPr>
              <p:nvPr/>
            </p:nvSpPr>
            <p:spPr bwMode="auto">
              <a:xfrm>
                <a:off x="6004" y="5863"/>
                <a:ext cx="502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6" y="141"/>
                  </a:cxn>
                  <a:cxn ang="0">
                    <a:pos x="502" y="296"/>
                  </a:cxn>
                </a:cxnLst>
                <a:rect l="0" t="0" r="r" b="b"/>
                <a:pathLst>
                  <a:path w="502" h="296">
                    <a:moveTo>
                      <a:pt x="0" y="0"/>
                    </a:moveTo>
                    <a:cubicBezTo>
                      <a:pt x="106" y="46"/>
                      <a:pt x="212" y="92"/>
                      <a:pt x="296" y="141"/>
                    </a:cubicBezTo>
                    <a:cubicBezTo>
                      <a:pt x="380" y="190"/>
                      <a:pt x="441" y="243"/>
                      <a:pt x="502" y="2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36" name="Group 17"/>
            <p:cNvGrpSpPr>
              <a:grpSpLocks noChangeAspect="1"/>
            </p:cNvGrpSpPr>
            <p:nvPr userDrawn="1"/>
          </p:nvGrpSpPr>
          <p:grpSpPr bwMode="auto">
            <a:xfrm rot="20923981">
              <a:off x="7338546" y="241149"/>
              <a:ext cx="760170" cy="314662"/>
              <a:chOff x="8650" y="4564"/>
              <a:chExt cx="638" cy="283"/>
            </a:xfrm>
          </p:grpSpPr>
          <p:sp>
            <p:nvSpPr>
              <p:cNvPr id="37" name="Oval 18"/>
              <p:cNvSpPr>
                <a:spLocks noChangeAspect="1" noChangeArrowheads="1"/>
              </p:cNvSpPr>
              <p:nvPr/>
            </p:nvSpPr>
            <p:spPr bwMode="auto">
              <a:xfrm>
                <a:off x="8820" y="4564"/>
                <a:ext cx="296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C0C0C0">
                      <a:gamma/>
                      <a:shade val="21569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" name="Freeform 19"/>
              <p:cNvSpPr>
                <a:spLocks noChangeAspect="1"/>
              </p:cNvSpPr>
              <p:nvPr/>
            </p:nvSpPr>
            <p:spPr bwMode="auto">
              <a:xfrm>
                <a:off x="8650" y="4668"/>
                <a:ext cx="638" cy="67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71" y="15"/>
                  </a:cxn>
                  <a:cxn ang="0">
                    <a:pos x="41" y="42"/>
                  </a:cxn>
                  <a:cxn ang="0">
                    <a:pos x="320" y="66"/>
                  </a:cxn>
                  <a:cxn ang="0">
                    <a:pos x="596" y="36"/>
                  </a:cxn>
                  <a:cxn ang="0">
                    <a:pos x="575" y="12"/>
                  </a:cxn>
                  <a:cxn ang="0">
                    <a:pos x="464" y="3"/>
                  </a:cxn>
                </a:cxnLst>
                <a:rect l="0" t="0" r="r" b="b"/>
                <a:pathLst>
                  <a:path w="638" h="67">
                    <a:moveTo>
                      <a:pt x="167" y="0"/>
                    </a:moveTo>
                    <a:cubicBezTo>
                      <a:pt x="151" y="2"/>
                      <a:pt x="92" y="8"/>
                      <a:pt x="71" y="15"/>
                    </a:cubicBezTo>
                    <a:cubicBezTo>
                      <a:pt x="50" y="22"/>
                      <a:pt x="0" y="34"/>
                      <a:pt x="41" y="42"/>
                    </a:cubicBezTo>
                    <a:cubicBezTo>
                      <a:pt x="82" y="50"/>
                      <a:pt x="228" y="67"/>
                      <a:pt x="320" y="66"/>
                    </a:cubicBezTo>
                    <a:cubicBezTo>
                      <a:pt x="412" y="65"/>
                      <a:pt x="554" y="45"/>
                      <a:pt x="596" y="36"/>
                    </a:cubicBezTo>
                    <a:cubicBezTo>
                      <a:pt x="638" y="27"/>
                      <a:pt x="597" y="17"/>
                      <a:pt x="575" y="12"/>
                    </a:cubicBezTo>
                    <a:cubicBezTo>
                      <a:pt x="553" y="7"/>
                      <a:pt x="487" y="5"/>
                      <a:pt x="464" y="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l" rtl="0" hangingPunct="0">
        <a:tabLst/>
        <a:defRPr lang="de-DE" sz="2800" b="0" i="0" u="none" strike="noStrike" kern="1200">
          <a:ln>
            <a:noFill/>
          </a:ln>
          <a:solidFill>
            <a:srgbClr val="FFFFD1"/>
          </a:solidFill>
          <a:latin typeface="Tahoma" pitchFamily="34"/>
          <a:ea typeface="MS Gothic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de-DE" sz="28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8/86/The_Four_Largest_Asteroids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Hintergrund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4" name="Gruppieren 25"/>
          <p:cNvGrpSpPr>
            <a:grpSpLocks noChangeAspect="1"/>
          </p:cNvGrpSpPr>
          <p:nvPr/>
        </p:nvGrpSpPr>
        <p:grpSpPr>
          <a:xfrm>
            <a:off x="1141819" y="509155"/>
            <a:ext cx="2266399" cy="6619383"/>
            <a:chOff x="1302905" y="979632"/>
            <a:chExt cx="1920875" cy="5610225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 bwMode="auto">
            <a:xfrm rot="19238221">
              <a:off x="1774393" y="5240482"/>
              <a:ext cx="715962" cy="1349375"/>
              <a:chOff x="4612" y="6685"/>
              <a:chExt cx="1529" cy="2916"/>
            </a:xfrm>
          </p:grpSpPr>
          <p:sp>
            <p:nvSpPr>
              <p:cNvPr id="1027" name="Oval 3"/>
              <p:cNvSpPr>
                <a:spLocks noChangeAspect="1" noChangeArrowheads="1"/>
              </p:cNvSpPr>
              <p:nvPr/>
            </p:nvSpPr>
            <p:spPr bwMode="auto">
              <a:xfrm>
                <a:off x="4612" y="6975"/>
                <a:ext cx="171" cy="170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8" name="Oval 4"/>
              <p:cNvSpPr>
                <a:spLocks noChangeAspect="1" noChangeArrowheads="1"/>
              </p:cNvSpPr>
              <p:nvPr/>
            </p:nvSpPr>
            <p:spPr bwMode="auto">
              <a:xfrm>
                <a:off x="5684" y="7193"/>
                <a:ext cx="146" cy="14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9" name="Oval 5"/>
              <p:cNvSpPr>
                <a:spLocks noChangeAspect="1" noChangeArrowheads="1"/>
              </p:cNvSpPr>
              <p:nvPr/>
            </p:nvSpPr>
            <p:spPr bwMode="auto">
              <a:xfrm>
                <a:off x="5250" y="8263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0" name="Oval 6"/>
              <p:cNvSpPr>
                <a:spLocks noChangeAspect="1" noChangeArrowheads="1"/>
              </p:cNvSpPr>
              <p:nvPr/>
            </p:nvSpPr>
            <p:spPr bwMode="auto">
              <a:xfrm>
                <a:off x="5079" y="8353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1" name="Oval 7"/>
              <p:cNvSpPr>
                <a:spLocks noChangeAspect="1" noChangeArrowheads="1"/>
              </p:cNvSpPr>
              <p:nvPr/>
            </p:nvSpPr>
            <p:spPr bwMode="auto">
              <a:xfrm>
                <a:off x="4787" y="9464"/>
                <a:ext cx="137" cy="137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2" name="Oval 8"/>
              <p:cNvSpPr>
                <a:spLocks noChangeAspect="1" noChangeArrowheads="1"/>
              </p:cNvSpPr>
              <p:nvPr/>
            </p:nvSpPr>
            <p:spPr bwMode="auto">
              <a:xfrm>
                <a:off x="5408" y="8142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3" name="Oval 9"/>
              <p:cNvSpPr>
                <a:spLocks noChangeAspect="1" noChangeArrowheads="1"/>
              </p:cNvSpPr>
              <p:nvPr/>
            </p:nvSpPr>
            <p:spPr bwMode="auto">
              <a:xfrm>
                <a:off x="5953" y="9272"/>
                <a:ext cx="188" cy="188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4" name="Oval 10"/>
              <p:cNvSpPr>
                <a:spLocks noChangeAspect="1" noChangeArrowheads="1"/>
              </p:cNvSpPr>
              <p:nvPr/>
            </p:nvSpPr>
            <p:spPr bwMode="auto">
              <a:xfrm>
                <a:off x="5385" y="6685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Oval 11"/>
              <p:cNvSpPr>
                <a:spLocks noChangeAspect="1" noChangeArrowheads="1"/>
              </p:cNvSpPr>
              <p:nvPr/>
            </p:nvSpPr>
            <p:spPr bwMode="auto">
              <a:xfrm>
                <a:off x="5257" y="8945"/>
                <a:ext cx="120" cy="118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Oval 12"/>
              <p:cNvSpPr>
                <a:spLocks noChangeAspect="1" noChangeArrowheads="1"/>
              </p:cNvSpPr>
              <p:nvPr/>
            </p:nvSpPr>
            <p:spPr bwMode="auto">
              <a:xfrm>
                <a:off x="5680" y="8464"/>
                <a:ext cx="103" cy="101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Oval 13"/>
              <p:cNvSpPr>
                <a:spLocks noChangeAspect="1" noChangeArrowheads="1"/>
              </p:cNvSpPr>
              <p:nvPr/>
            </p:nvSpPr>
            <p:spPr bwMode="auto">
              <a:xfrm>
                <a:off x="5321" y="6776"/>
                <a:ext cx="94" cy="93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Oval 14"/>
              <p:cNvSpPr>
                <a:spLocks noChangeAspect="1" noChangeArrowheads="1"/>
              </p:cNvSpPr>
              <p:nvPr/>
            </p:nvSpPr>
            <p:spPr bwMode="auto">
              <a:xfrm>
                <a:off x="5395" y="6753"/>
                <a:ext cx="84" cy="86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Oval 15"/>
              <p:cNvSpPr>
                <a:spLocks noChangeAspect="1" noChangeArrowheads="1"/>
              </p:cNvSpPr>
              <p:nvPr/>
            </p:nvSpPr>
            <p:spPr bwMode="auto">
              <a:xfrm>
                <a:off x="5291" y="8808"/>
                <a:ext cx="77" cy="76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Oval 16"/>
              <p:cNvSpPr>
                <a:spLocks noChangeAspect="1" noChangeArrowheads="1"/>
              </p:cNvSpPr>
              <p:nvPr/>
            </p:nvSpPr>
            <p:spPr bwMode="auto">
              <a:xfrm>
                <a:off x="5291" y="8979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Oval 17"/>
              <p:cNvSpPr>
                <a:spLocks noChangeAspect="1" noChangeArrowheads="1"/>
              </p:cNvSpPr>
              <p:nvPr/>
            </p:nvSpPr>
            <p:spPr bwMode="auto">
              <a:xfrm>
                <a:off x="5291" y="8894"/>
                <a:ext cx="69" cy="68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20790079">
              <a:off x="1458480" y="2065482"/>
              <a:ext cx="249238" cy="415925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20328475">
              <a:off x="2214130" y="3535507"/>
              <a:ext cx="674688" cy="279400"/>
              <a:chOff x="8650" y="4564"/>
              <a:chExt cx="638" cy="283"/>
            </a:xfrm>
          </p:grpSpPr>
          <p:sp>
            <p:nvSpPr>
              <p:cNvPr id="1044" name="Oval 20"/>
              <p:cNvSpPr>
                <a:spLocks noChangeArrowheads="1"/>
              </p:cNvSpPr>
              <p:nvPr/>
            </p:nvSpPr>
            <p:spPr bwMode="auto">
              <a:xfrm>
                <a:off x="8820" y="4564"/>
                <a:ext cx="296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C0C0C0">
                      <a:gamma/>
                      <a:shade val="21569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8650" y="4671"/>
                <a:ext cx="638" cy="67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71" y="15"/>
                  </a:cxn>
                  <a:cxn ang="0">
                    <a:pos x="41" y="42"/>
                  </a:cxn>
                  <a:cxn ang="0">
                    <a:pos x="320" y="66"/>
                  </a:cxn>
                  <a:cxn ang="0">
                    <a:pos x="596" y="36"/>
                  </a:cxn>
                  <a:cxn ang="0">
                    <a:pos x="575" y="12"/>
                  </a:cxn>
                  <a:cxn ang="0">
                    <a:pos x="464" y="3"/>
                  </a:cxn>
                </a:cxnLst>
                <a:rect l="0" t="0" r="r" b="b"/>
                <a:pathLst>
                  <a:path w="638" h="67">
                    <a:moveTo>
                      <a:pt x="167" y="0"/>
                    </a:moveTo>
                    <a:cubicBezTo>
                      <a:pt x="151" y="2"/>
                      <a:pt x="92" y="8"/>
                      <a:pt x="71" y="15"/>
                    </a:cubicBezTo>
                    <a:cubicBezTo>
                      <a:pt x="50" y="22"/>
                      <a:pt x="0" y="34"/>
                      <a:pt x="41" y="42"/>
                    </a:cubicBezTo>
                    <a:cubicBezTo>
                      <a:pt x="82" y="50"/>
                      <a:pt x="228" y="67"/>
                      <a:pt x="320" y="66"/>
                    </a:cubicBezTo>
                    <a:cubicBezTo>
                      <a:pt x="412" y="65"/>
                      <a:pt x="554" y="45"/>
                      <a:pt x="596" y="36"/>
                    </a:cubicBezTo>
                    <a:cubicBezTo>
                      <a:pt x="638" y="27"/>
                      <a:pt x="597" y="17"/>
                      <a:pt x="575" y="12"/>
                    </a:cubicBezTo>
                    <a:cubicBezTo>
                      <a:pt x="553" y="7"/>
                      <a:pt x="487" y="5"/>
                      <a:pt x="464" y="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2928505" y="1705120"/>
              <a:ext cx="295275" cy="261937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1302905" y="4221307"/>
              <a:ext cx="247650" cy="230188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1501343" y="979632"/>
              <a:ext cx="168275" cy="153988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5860473" y="2618509"/>
            <a:ext cx="3916590" cy="19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40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Unser Sonnensystem im Universum</a:t>
            </a:r>
          </a:p>
        </p:txBody>
      </p:sp>
      <p:grpSp>
        <p:nvGrpSpPr>
          <p:cNvPr id="7" name="Group 25"/>
          <p:cNvGrpSpPr>
            <a:grpSpLocks noChangeAspect="1"/>
          </p:cNvGrpSpPr>
          <p:nvPr/>
        </p:nvGrpSpPr>
        <p:grpSpPr bwMode="auto">
          <a:xfrm flipH="1">
            <a:off x="5074893" y="3044536"/>
            <a:ext cx="913968" cy="1265095"/>
            <a:chOff x="2594" y="1944"/>
            <a:chExt cx="4024" cy="4274"/>
          </a:xfrm>
        </p:grpSpPr>
        <p:sp>
          <p:nvSpPr>
            <p:cNvPr id="1050" name="Oval 26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AutoShape 27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Rectangle 28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AutoShape 29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4" name="AutoShape 30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8" name="Group 31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7" name="AutoShape 33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8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9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0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2" name="AutoShape 38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4" name="AutoShape 40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8" name="Rectangle 44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9" name="Rectangle 45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70" name="Rectangle 46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Rectangle 47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AutoShape 48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AutoShape 50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Rectangle 51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986608" y="5133109"/>
            <a:ext cx="39277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kern="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Teil</a:t>
            </a:r>
            <a:endParaRPr kumimoji="0" lang="de-DE" sz="4000" b="1" i="0" u="none" strike="noStrike" kern="0" cap="small" spc="0" normalizeH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39" y="7008813"/>
            <a:ext cx="1106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feld 62"/>
          <p:cNvSpPr txBox="1"/>
          <p:nvPr/>
        </p:nvSpPr>
        <p:spPr>
          <a:xfrm>
            <a:off x="9059977" y="7098010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Zeichnung:</a:t>
            </a:r>
          </a:p>
          <a:p>
            <a:r>
              <a:rPr lang="de-DE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Hanssen</a:t>
            </a:r>
            <a:endParaRPr lang="de-D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olar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2196256"/>
            <a:ext cx="7696200" cy="3046412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7824" y="5075981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873374" y="2196256"/>
            <a:ext cx="6467475" cy="3757612"/>
            <a:chOff x="1536" y="1152"/>
            <a:chExt cx="4074" cy="2367"/>
          </a:xfrm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208" y="3267"/>
              <a:ext cx="3402" cy="252"/>
            </a:xfrm>
            <a:prstGeom prst="rect">
              <a:avLst/>
            </a:pr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Die terrestrischen oder erdähnlichen Planeten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536" y="1152"/>
              <a:ext cx="576" cy="177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1824" y="3408"/>
              <a:ext cx="384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48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65312" y="6833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 inneren Planeten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6408464" y="5147989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http://www.solarviews.com 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Merkur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-3456632" y="755501"/>
            <a:ext cx="8568952" cy="6192688"/>
            <a:chOff x="-4789488" y="0"/>
            <a:chExt cx="9791701" cy="6858000"/>
          </a:xfrm>
        </p:grpSpPr>
        <p:pic>
          <p:nvPicPr>
            <p:cNvPr id="7" name="Picture 5" descr="C:\Users\scorza.IRS\Documents\Astronomie\Astronomie-allg\Bilder\Planeten\Erde\Erde-ohne-Mo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789488" y="0"/>
              <a:ext cx="755173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merkur-ganz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313" y="2205038"/>
              <a:ext cx="2374900" cy="237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29349" y="1764332"/>
            <a:ext cx="3851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Radius ca. 0,38 Erdradien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70% Eisen (Kern) und 30% Silikate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Fast keine Atmosphäre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Mondähnliche Oberfläche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Größte Temperaturunter-schiede im Sonnensystem: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+430°C (Tag) -170°C (Nacht)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176216" y="5003973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Bilder: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229350" y="5219997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Sonne-Merkur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58 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   1,2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Merkur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 5 mm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Venus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16687" y="2195661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Radius ca. 0,9 Erdradien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Aufbau ähnlich der Erde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</a:t>
            </a:r>
            <a:r>
              <a:rPr kumimoji="0" lang="de-DE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Atmosphäre; 92 bar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Treibhauseffekt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Heißester Planet des Sonnensystems: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+460°C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29350" y="5219997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Modell: 1:1 Mrd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 Sonne-Venus:    108 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 Erde:         1,2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 Venus:       1,1 cm</a:t>
            </a:r>
          </a:p>
        </p:txBody>
      </p:sp>
      <p:pic>
        <p:nvPicPr>
          <p:cNvPr id="18" name="Picture 5" descr="Ve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896" y="1979637"/>
            <a:ext cx="46085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Users\scorza.IRS\Documents\Astronomie\Astronomie-allg\Bilder\Planeten\Erde\Erde-ohne-M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1179" y="1835175"/>
            <a:ext cx="52212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4680272" y="6372125"/>
            <a:ext cx="10081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Bilder: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istl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3613"/>
            <a:ext cx="639071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5328344" y="6588149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Venus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16687" y="2267669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Radar-Aufnahme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der Oberfläche mit den </a:t>
            </a:r>
            <a:r>
              <a:rPr lang="de-DE" sz="2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ulkanen</a:t>
            </a:r>
            <a:endParaRPr kumimoji="0" lang="de-DE" sz="20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574675" algn="l"/>
              </a:tabLst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Gula Mons (rechts) and Sif Mons (links).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lang="de-DE" sz="2000" kern="0" dirty="0" smtClean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16687" y="6516141"/>
            <a:ext cx="35639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lang="de-DE" kern="0" baseline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(NASA</a:t>
            </a:r>
            <a:r>
              <a:rPr lang="de-DE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JPL Magellan 1990-1994)</a:t>
            </a:r>
          </a:p>
          <a:p>
            <a:pPr>
              <a:spcBef>
                <a:spcPct val="20000"/>
              </a:spcBef>
              <a:tabLst>
                <a:tab pos="574675" algn="l"/>
              </a:tabLst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lang="de-DE" sz="2000" kern="0" dirty="0" smtClean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Erde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Erde"/>
          <p:cNvPicPr>
            <a:picLocks noChangeAspect="1" noChangeArrowheads="1"/>
          </p:cNvPicPr>
          <p:nvPr/>
        </p:nvPicPr>
        <p:blipFill>
          <a:blip r:embed="rId2" cstate="print"/>
          <a:srcRect t="6202"/>
          <a:stretch>
            <a:fillRect/>
          </a:stretch>
        </p:blipFill>
        <p:spPr bwMode="auto">
          <a:xfrm>
            <a:off x="359793" y="1686081"/>
            <a:ext cx="5400600" cy="51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16687" y="1980729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Radius 6378 km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Einziger Planet mit flüssigem, gasförmigem, gefrorenem Wasser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Stickstoff-Sauerstoff-Atmosphäre -&gt; Leben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Mars</a:t>
            </a:r>
          </a:p>
        </p:txBody>
      </p:sp>
      <p:pic>
        <p:nvPicPr>
          <p:cNvPr id="8" name="Picture 4" descr="M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32" y="2195661"/>
            <a:ext cx="3231677" cy="33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C:\Users\scorza.IRS\Documents\Astronomie\Astronomie-allg\Bilder\Planeten\Erde\Erde-ohne-Mond.jpg"/>
          <p:cNvPicPr>
            <a:picLocks noChangeAspect="1" noChangeArrowheads="1"/>
          </p:cNvPicPr>
          <p:nvPr/>
        </p:nvPicPr>
        <p:blipFill>
          <a:blip r:embed="rId3" cstate="print"/>
          <a:srcRect t="1499" b="2472"/>
          <a:stretch>
            <a:fillRect/>
          </a:stretch>
        </p:blipFill>
        <p:spPr bwMode="auto">
          <a:xfrm>
            <a:off x="-4896768" y="755501"/>
            <a:ext cx="718217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29350" y="2096691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Radius ca. 0,6 Erdradien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Eisenoxid färbt Oberfläche rot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Trockeneis (CO</a:t>
            </a:r>
            <a:r>
              <a:rPr kumimoji="0" lang="de-DE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) und etwas Wassereis an den Polen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Durchschnittstemperatur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-55°C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Dünne CO</a:t>
            </a:r>
            <a:r>
              <a:rPr kumimoji="0" lang="de-DE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Atmosphäre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Zwei Monde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ø: 20 km / 12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29350" y="5192316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-Mars:      230 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    1,2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Mars:        6,8 mm</a:t>
            </a:r>
          </a:p>
        </p:txBody>
      </p:sp>
      <p:pic>
        <p:nvPicPr>
          <p:cNvPr id="12" name="Picture 13" descr="Phobos_deimos_d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088" y="5652045"/>
            <a:ext cx="1993324" cy="1251495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4608264" y="6804173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Bilder: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olar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2196256"/>
            <a:ext cx="7696200" cy="3046412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7824" y="5075981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" y="683368"/>
            <a:ext cx="100806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Asteroidengürtel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408464" y="5147989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http://www.solarviews.com 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2736056" y="2195661"/>
            <a:ext cx="2447925" cy="3857625"/>
            <a:chOff x="1474" y="1116"/>
            <a:chExt cx="1542" cy="2430"/>
          </a:xfrm>
        </p:grpSpPr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1655" y="3294"/>
              <a:ext cx="1361" cy="252"/>
            </a:xfrm>
            <a:prstGeom prst="rect">
              <a:avLst/>
            </a:pr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Asteroidengürtel</a:t>
              </a: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H="1">
              <a:off x="1519" y="3385"/>
              <a:ext cx="144" cy="1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1474" y="1116"/>
              <a:ext cx="96" cy="177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V="1">
              <a:off x="1519" y="2914"/>
              <a:ext cx="2" cy="48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516687" y="2123653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Millionen Objekte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(Größe: zwischen Metern und Kilometern)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Reste aus Entstehungszeit des Sonnensystems;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Gravitation des Jupiters verhinderte die Entstehung eines weiteren Planeten.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15776" y="827111"/>
            <a:ext cx="6264696" cy="6120680"/>
            <a:chOff x="215776" y="827111"/>
            <a:chExt cx="6264696" cy="6120680"/>
          </a:xfrm>
        </p:grpSpPr>
        <p:pic>
          <p:nvPicPr>
            <p:cNvPr id="10" name="Picture 6" descr="asteroids_bel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776" y="827111"/>
              <a:ext cx="6120680" cy="612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hteck 21"/>
            <p:cNvSpPr/>
            <p:nvPr/>
          </p:nvSpPr>
          <p:spPr>
            <a:xfrm>
              <a:off x="4680272" y="6516141"/>
              <a:ext cx="18002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100" dirty="0" err="1" smtClean="0">
                  <a:latin typeface="Arial" pitchFamily="34" charset="0"/>
                  <a:cs typeface="Arial" pitchFamily="34" charset="0"/>
                </a:rPr>
                <a:t>EasySky</a:t>
              </a:r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, Matthias Busch</a:t>
              </a:r>
            </a:p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www.easysky.de</a:t>
              </a:r>
              <a:endParaRPr lang="de-DE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0" y="2051645"/>
            <a:ext cx="6480472" cy="3240360"/>
            <a:chOff x="0" y="2051645"/>
            <a:chExt cx="6480472" cy="3240360"/>
          </a:xfrm>
        </p:grpSpPr>
        <p:pic>
          <p:nvPicPr>
            <p:cNvPr id="7170" name="Picture 2" descr="File:The Four Largest Asteroids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051645"/>
              <a:ext cx="6464559" cy="3240360"/>
            </a:xfrm>
            <a:prstGeom prst="rect">
              <a:avLst/>
            </a:prstGeom>
            <a:noFill/>
          </p:spPr>
        </p:pic>
        <p:sp>
          <p:nvSpPr>
            <p:cNvPr id="19" name="Rechteck 18"/>
            <p:cNvSpPr/>
            <p:nvPr/>
          </p:nvSpPr>
          <p:spPr>
            <a:xfrm>
              <a:off x="5544368" y="4931965"/>
              <a:ext cx="93610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Bild: NASA</a:t>
              </a:r>
              <a:endParaRPr lang="de-DE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-1" y="683368"/>
            <a:ext cx="10080625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Asteroidengürtel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olar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2196256"/>
            <a:ext cx="7696200" cy="3046412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7824" y="5075981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65312" y="6833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 äußeren Planeten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6408464" y="5147989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http://www.solarviews.com 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2736056" y="2195661"/>
            <a:ext cx="5029200" cy="3743325"/>
            <a:chOff x="1519" y="1162"/>
            <a:chExt cx="3168" cy="2358"/>
          </a:xfrm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2507" y="3268"/>
              <a:ext cx="1140" cy="252"/>
            </a:xfrm>
            <a:prstGeom prst="rect">
              <a:avLst/>
            </a:pr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Die Gasriesen</a:t>
              </a: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1519" y="1162"/>
              <a:ext cx="3168" cy="177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3179" y="2932"/>
              <a:ext cx="0" cy="336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Jupiter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Users\scorza.IRS\Documents\Astronomie\Astronomie-allg\Bilder\Planeten\Erde\Erde-ohne-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3733130"/>
            <a:ext cx="3857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 r="5968"/>
          <a:stretch>
            <a:fillRect/>
          </a:stretch>
        </p:blipFill>
        <p:spPr bwMode="auto">
          <a:xfrm>
            <a:off x="1007864" y="1691605"/>
            <a:ext cx="4536504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29350" y="5219030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-Jupiter:   780 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    1,2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Jupiter:       14 cm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29350" y="1618580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Radius ca. 11 Erdradien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Besteht überwiegend aus Wasserstoff und Helium (wie die Sonne)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 sieht nur riesige, dichte Atmosphäre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Farbgebung durch Ammoniak und Methanverbindungen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Wahrscheinlich fester Kern aus Eis und Silikaten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08264" y="6300117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Bilder: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771544" y="6469472"/>
            <a:ext cx="724545" cy="76997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buFontTx/>
              <a:buNone/>
            </a:pPr>
            <a:r>
              <a:rPr lang="de-DE" sz="3100" b="1" dirty="0">
                <a:solidFill>
                  <a:srgbClr val="FFCC66"/>
                </a:solidFill>
              </a:rPr>
              <a:t>   </a:t>
            </a:r>
            <a:endParaRPr lang="de-DE" sz="2000" dirty="0">
              <a:solidFill>
                <a:srgbClr val="FFCC66"/>
              </a:solidFill>
            </a:endParaRPr>
          </a:p>
        </p:txBody>
      </p:sp>
      <p:pic>
        <p:nvPicPr>
          <p:cNvPr id="57350" name="Picture 6" descr="P1100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8373" y="685800"/>
            <a:ext cx="11284528" cy="6373430"/>
          </a:xfrm>
          <a:prstGeom prst="rect">
            <a:avLst/>
          </a:prstGeom>
          <a:noFill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16282" y="702624"/>
            <a:ext cx="9072563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/>
            <a:r>
              <a:rPr lang="de-DE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 sind hier</a:t>
            </a:r>
          </a:p>
        </p:txBody>
      </p:sp>
      <p:sp>
        <p:nvSpPr>
          <p:cNvPr id="5" name="Rechteck 4"/>
          <p:cNvSpPr/>
          <p:nvPr/>
        </p:nvSpPr>
        <p:spPr>
          <a:xfrm>
            <a:off x="8712720" y="6732165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S. Hanssen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Jupiter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524" y="1765002"/>
            <a:ext cx="3554413" cy="5070475"/>
          </a:xfrm>
          <a:prstGeom prst="rect">
            <a:avLst/>
          </a:prstGeom>
          <a:noFill/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264448" y="2339677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Jupiter besitzt mindestens 63 Monde.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Die bekanntesten sind die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Galileischen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Monde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Europa, Ganymed,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Callisto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Sie sind bereits mit einem herkömmlichen Fernglas beobachtbar.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Jupitermonde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08264" y="6588149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552480" y="5147989"/>
            <a:ext cx="3168352" cy="1800200"/>
            <a:chOff x="6552480" y="5147989"/>
            <a:chExt cx="3168352" cy="1800200"/>
          </a:xfrm>
        </p:grpSpPr>
        <p:pic>
          <p:nvPicPr>
            <p:cNvPr id="46082" name="Picture 2" descr="Jupiter und Mon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80" y="5147989"/>
              <a:ext cx="2595636" cy="1800200"/>
            </a:xfrm>
            <a:prstGeom prst="rect">
              <a:avLst/>
            </a:prstGeom>
            <a:noFill/>
          </p:spPr>
        </p:pic>
        <p:sp>
          <p:nvSpPr>
            <p:cNvPr id="11" name="Rechteck 10"/>
            <p:cNvSpPr/>
            <p:nvPr/>
          </p:nvSpPr>
          <p:spPr>
            <a:xfrm>
              <a:off x="8064648" y="6588149"/>
              <a:ext cx="165618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Bild: Astrokramkiste</a:t>
              </a:r>
              <a:endParaRPr lang="de-DE" sz="11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8244458" y="190832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-144264" y="2123653"/>
            <a:ext cx="7143750" cy="3571875"/>
            <a:chOff x="-144264" y="2123653"/>
            <a:chExt cx="7143750" cy="3571875"/>
          </a:xfrm>
        </p:grpSpPr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44264" y="2123653"/>
              <a:ext cx="714375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Rechteck 80"/>
            <p:cNvSpPr/>
            <p:nvPr/>
          </p:nvSpPr>
          <p:spPr>
            <a:xfrm>
              <a:off x="4968304" y="5219997"/>
              <a:ext cx="100811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Bilder: NASA</a:t>
              </a:r>
              <a:endParaRPr lang="de-DE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Saturn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6516687" y="1763613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Radius ca. 9 Erdradien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Ähnliche Zusammensetzung wie Jupiter.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Dichte: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0,687 g/cm³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2" name="Rechteck 131"/>
          <p:cNvSpPr/>
          <p:nvPr/>
        </p:nvSpPr>
        <p:spPr>
          <a:xfrm>
            <a:off x="5184328" y="6588149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S. Hanssen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" name="Group 10"/>
          <p:cNvGrpSpPr>
            <a:grpSpLocks noChangeAspect="1"/>
          </p:cNvGrpSpPr>
          <p:nvPr/>
        </p:nvGrpSpPr>
        <p:grpSpPr bwMode="auto">
          <a:xfrm>
            <a:off x="503808" y="1835621"/>
            <a:ext cx="5940425" cy="4552950"/>
            <a:chOff x="2215" y="823"/>
            <a:chExt cx="12271" cy="9403"/>
          </a:xfrm>
        </p:grpSpPr>
        <p:graphicFrame>
          <p:nvGraphicFramePr>
            <p:cNvPr id="134" name="Object 11"/>
            <p:cNvGraphicFramePr>
              <a:graphicFrameLocks noChangeAspect="1"/>
            </p:cNvGraphicFramePr>
            <p:nvPr/>
          </p:nvGraphicFramePr>
          <p:xfrm>
            <a:off x="4204" y="1616"/>
            <a:ext cx="8974" cy="6976"/>
          </p:xfrm>
          <a:graphic>
            <a:graphicData uri="http://schemas.openxmlformats.org/presentationml/2006/ole">
              <p:oleObj spid="_x0000_s3079" name="Bild" r:id="rId4" imgW="6949440" imgH="5401800" progId="Word.Picture.8">
                <p:embed/>
              </p:oleObj>
            </a:graphicData>
          </a:graphic>
        </p:graphicFrame>
        <p:sp>
          <p:nvSpPr>
            <p:cNvPr id="135" name="Rectangle 12"/>
            <p:cNvSpPr>
              <a:spLocks noChangeAspect="1" noChangeArrowheads="1"/>
            </p:cNvSpPr>
            <p:nvPr/>
          </p:nvSpPr>
          <p:spPr bwMode="auto">
            <a:xfrm>
              <a:off x="2744" y="823"/>
              <a:ext cx="3079" cy="5095"/>
            </a:xfrm>
            <a:prstGeom prst="rect">
              <a:avLst/>
            </a:prstGeom>
            <a:solidFill>
              <a:srgbClr val="000000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Freeform 13"/>
            <p:cNvSpPr>
              <a:spLocks noChangeAspect="1"/>
            </p:cNvSpPr>
            <p:nvPr/>
          </p:nvSpPr>
          <p:spPr bwMode="auto">
            <a:xfrm>
              <a:off x="4310" y="1188"/>
              <a:ext cx="9536" cy="5103"/>
            </a:xfrm>
            <a:custGeom>
              <a:avLst/>
              <a:gdLst/>
              <a:ahLst/>
              <a:cxnLst>
                <a:cxn ang="0">
                  <a:pos x="1586" y="4895"/>
                </a:cxn>
                <a:cxn ang="0">
                  <a:pos x="2126" y="4340"/>
                </a:cxn>
                <a:cxn ang="0">
                  <a:pos x="2208" y="3447"/>
                </a:cxn>
                <a:cxn ang="0">
                  <a:pos x="2926" y="2314"/>
                </a:cxn>
                <a:cxn ang="0">
                  <a:pos x="4448" y="1737"/>
                </a:cxn>
                <a:cxn ang="0">
                  <a:pos x="5578" y="1937"/>
                </a:cxn>
                <a:cxn ang="0">
                  <a:pos x="6748" y="1247"/>
                </a:cxn>
                <a:cxn ang="0">
                  <a:pos x="8158" y="737"/>
                </a:cxn>
                <a:cxn ang="0">
                  <a:pos x="8528" y="937"/>
                </a:cxn>
                <a:cxn ang="0">
                  <a:pos x="7238" y="2617"/>
                </a:cxn>
                <a:cxn ang="0">
                  <a:pos x="6513" y="3500"/>
                </a:cxn>
                <a:cxn ang="0">
                  <a:pos x="6328" y="4527"/>
                </a:cxn>
                <a:cxn ang="0">
                  <a:pos x="6178" y="4997"/>
                </a:cxn>
                <a:cxn ang="0">
                  <a:pos x="6338" y="4927"/>
                </a:cxn>
                <a:cxn ang="0">
                  <a:pos x="6408" y="4797"/>
                </a:cxn>
                <a:cxn ang="0">
                  <a:pos x="6658" y="4727"/>
                </a:cxn>
                <a:cxn ang="0">
                  <a:pos x="6798" y="4647"/>
                </a:cxn>
                <a:cxn ang="0">
                  <a:pos x="6978" y="4587"/>
                </a:cxn>
                <a:cxn ang="0">
                  <a:pos x="7128" y="4597"/>
                </a:cxn>
                <a:cxn ang="0">
                  <a:pos x="7238" y="4687"/>
                </a:cxn>
                <a:cxn ang="0">
                  <a:pos x="7328" y="4797"/>
                </a:cxn>
                <a:cxn ang="0">
                  <a:pos x="7348" y="5007"/>
                </a:cxn>
                <a:cxn ang="0">
                  <a:pos x="7618" y="4907"/>
                </a:cxn>
                <a:cxn ang="0">
                  <a:pos x="7878" y="4907"/>
                </a:cxn>
                <a:cxn ang="0">
                  <a:pos x="7948" y="4727"/>
                </a:cxn>
                <a:cxn ang="0">
                  <a:pos x="7928" y="4487"/>
                </a:cxn>
                <a:cxn ang="0">
                  <a:pos x="7728" y="4267"/>
                </a:cxn>
                <a:cxn ang="0">
                  <a:pos x="8078" y="3937"/>
                </a:cxn>
                <a:cxn ang="0">
                  <a:pos x="8438" y="3567"/>
                </a:cxn>
                <a:cxn ang="0">
                  <a:pos x="8888" y="2667"/>
                </a:cxn>
                <a:cxn ang="0">
                  <a:pos x="7998" y="297"/>
                </a:cxn>
                <a:cxn ang="0">
                  <a:pos x="628" y="1117"/>
                </a:cxn>
                <a:cxn ang="0">
                  <a:pos x="1238" y="4137"/>
                </a:cxn>
              </a:cxnLst>
              <a:rect l="0" t="0" r="r" b="b"/>
              <a:pathLst>
                <a:path w="9536" h="5103">
                  <a:moveTo>
                    <a:pt x="1368" y="4977"/>
                  </a:moveTo>
                  <a:cubicBezTo>
                    <a:pt x="1426" y="5103"/>
                    <a:pt x="1494" y="4966"/>
                    <a:pt x="1586" y="4895"/>
                  </a:cubicBezTo>
                  <a:cubicBezTo>
                    <a:pt x="1678" y="4824"/>
                    <a:pt x="1833" y="4642"/>
                    <a:pt x="1923" y="4550"/>
                  </a:cubicBezTo>
                  <a:cubicBezTo>
                    <a:pt x="2013" y="4458"/>
                    <a:pt x="2090" y="4439"/>
                    <a:pt x="2126" y="4340"/>
                  </a:cubicBezTo>
                  <a:cubicBezTo>
                    <a:pt x="2162" y="4241"/>
                    <a:pt x="2124" y="4106"/>
                    <a:pt x="2138" y="3957"/>
                  </a:cubicBezTo>
                  <a:cubicBezTo>
                    <a:pt x="2152" y="3808"/>
                    <a:pt x="2153" y="3629"/>
                    <a:pt x="2208" y="3447"/>
                  </a:cubicBezTo>
                  <a:cubicBezTo>
                    <a:pt x="2263" y="3265"/>
                    <a:pt x="2348" y="3056"/>
                    <a:pt x="2468" y="2867"/>
                  </a:cubicBezTo>
                  <a:cubicBezTo>
                    <a:pt x="2588" y="2678"/>
                    <a:pt x="2729" y="2479"/>
                    <a:pt x="2926" y="2314"/>
                  </a:cubicBezTo>
                  <a:cubicBezTo>
                    <a:pt x="3123" y="2149"/>
                    <a:pt x="3394" y="1973"/>
                    <a:pt x="3648" y="1877"/>
                  </a:cubicBezTo>
                  <a:cubicBezTo>
                    <a:pt x="3902" y="1781"/>
                    <a:pt x="4186" y="1745"/>
                    <a:pt x="4448" y="1737"/>
                  </a:cubicBezTo>
                  <a:cubicBezTo>
                    <a:pt x="4710" y="1729"/>
                    <a:pt x="5030" y="1794"/>
                    <a:pt x="5218" y="1827"/>
                  </a:cubicBezTo>
                  <a:cubicBezTo>
                    <a:pt x="5406" y="1860"/>
                    <a:pt x="5440" y="1969"/>
                    <a:pt x="5578" y="1937"/>
                  </a:cubicBezTo>
                  <a:cubicBezTo>
                    <a:pt x="5716" y="1905"/>
                    <a:pt x="5853" y="1752"/>
                    <a:pt x="6048" y="1637"/>
                  </a:cubicBezTo>
                  <a:cubicBezTo>
                    <a:pt x="6243" y="1522"/>
                    <a:pt x="6493" y="1370"/>
                    <a:pt x="6748" y="1247"/>
                  </a:cubicBezTo>
                  <a:cubicBezTo>
                    <a:pt x="7003" y="1124"/>
                    <a:pt x="7343" y="982"/>
                    <a:pt x="7578" y="897"/>
                  </a:cubicBezTo>
                  <a:cubicBezTo>
                    <a:pt x="7813" y="812"/>
                    <a:pt x="8018" y="760"/>
                    <a:pt x="8158" y="737"/>
                  </a:cubicBezTo>
                  <a:cubicBezTo>
                    <a:pt x="8298" y="714"/>
                    <a:pt x="8356" y="724"/>
                    <a:pt x="8418" y="757"/>
                  </a:cubicBezTo>
                  <a:cubicBezTo>
                    <a:pt x="8480" y="790"/>
                    <a:pt x="8548" y="817"/>
                    <a:pt x="8528" y="937"/>
                  </a:cubicBezTo>
                  <a:cubicBezTo>
                    <a:pt x="8508" y="1057"/>
                    <a:pt x="8513" y="1197"/>
                    <a:pt x="8298" y="1477"/>
                  </a:cubicBezTo>
                  <a:cubicBezTo>
                    <a:pt x="8083" y="1757"/>
                    <a:pt x="7537" y="2304"/>
                    <a:pt x="7238" y="2617"/>
                  </a:cubicBezTo>
                  <a:cubicBezTo>
                    <a:pt x="6939" y="2930"/>
                    <a:pt x="6626" y="3210"/>
                    <a:pt x="6505" y="3357"/>
                  </a:cubicBezTo>
                  <a:cubicBezTo>
                    <a:pt x="6445" y="3517"/>
                    <a:pt x="6491" y="3245"/>
                    <a:pt x="6513" y="3500"/>
                  </a:cubicBezTo>
                  <a:cubicBezTo>
                    <a:pt x="6535" y="3755"/>
                    <a:pt x="6527" y="3950"/>
                    <a:pt x="6505" y="4115"/>
                  </a:cubicBezTo>
                  <a:cubicBezTo>
                    <a:pt x="6483" y="4280"/>
                    <a:pt x="6403" y="4393"/>
                    <a:pt x="6328" y="4527"/>
                  </a:cubicBezTo>
                  <a:cubicBezTo>
                    <a:pt x="6253" y="4661"/>
                    <a:pt x="6083" y="4839"/>
                    <a:pt x="6058" y="4917"/>
                  </a:cubicBezTo>
                  <a:cubicBezTo>
                    <a:pt x="6033" y="4995"/>
                    <a:pt x="6136" y="4984"/>
                    <a:pt x="6178" y="4997"/>
                  </a:cubicBezTo>
                  <a:cubicBezTo>
                    <a:pt x="6220" y="5010"/>
                    <a:pt x="6281" y="5009"/>
                    <a:pt x="6308" y="4997"/>
                  </a:cubicBezTo>
                  <a:cubicBezTo>
                    <a:pt x="6335" y="4985"/>
                    <a:pt x="6323" y="4949"/>
                    <a:pt x="6338" y="4927"/>
                  </a:cubicBezTo>
                  <a:cubicBezTo>
                    <a:pt x="6353" y="4905"/>
                    <a:pt x="6386" y="4888"/>
                    <a:pt x="6398" y="4867"/>
                  </a:cubicBezTo>
                  <a:cubicBezTo>
                    <a:pt x="6410" y="4846"/>
                    <a:pt x="6386" y="4829"/>
                    <a:pt x="6408" y="4797"/>
                  </a:cubicBezTo>
                  <a:cubicBezTo>
                    <a:pt x="6430" y="4765"/>
                    <a:pt x="6486" y="4689"/>
                    <a:pt x="6528" y="4677"/>
                  </a:cubicBezTo>
                  <a:cubicBezTo>
                    <a:pt x="6570" y="4665"/>
                    <a:pt x="6630" y="4732"/>
                    <a:pt x="6658" y="4727"/>
                  </a:cubicBezTo>
                  <a:cubicBezTo>
                    <a:pt x="6686" y="4722"/>
                    <a:pt x="6675" y="4660"/>
                    <a:pt x="6698" y="4647"/>
                  </a:cubicBezTo>
                  <a:cubicBezTo>
                    <a:pt x="6721" y="4634"/>
                    <a:pt x="6766" y="4644"/>
                    <a:pt x="6798" y="4647"/>
                  </a:cubicBezTo>
                  <a:cubicBezTo>
                    <a:pt x="6830" y="4650"/>
                    <a:pt x="6858" y="4677"/>
                    <a:pt x="6888" y="4667"/>
                  </a:cubicBezTo>
                  <a:cubicBezTo>
                    <a:pt x="6918" y="4657"/>
                    <a:pt x="6951" y="4590"/>
                    <a:pt x="6978" y="4587"/>
                  </a:cubicBezTo>
                  <a:cubicBezTo>
                    <a:pt x="7005" y="4584"/>
                    <a:pt x="7023" y="4645"/>
                    <a:pt x="7048" y="4647"/>
                  </a:cubicBezTo>
                  <a:cubicBezTo>
                    <a:pt x="7073" y="4649"/>
                    <a:pt x="7105" y="4602"/>
                    <a:pt x="7128" y="4597"/>
                  </a:cubicBezTo>
                  <a:cubicBezTo>
                    <a:pt x="7151" y="4592"/>
                    <a:pt x="7170" y="4602"/>
                    <a:pt x="7188" y="4617"/>
                  </a:cubicBezTo>
                  <a:cubicBezTo>
                    <a:pt x="7206" y="4632"/>
                    <a:pt x="7223" y="4665"/>
                    <a:pt x="7238" y="4687"/>
                  </a:cubicBezTo>
                  <a:cubicBezTo>
                    <a:pt x="7253" y="4709"/>
                    <a:pt x="7263" y="4729"/>
                    <a:pt x="7278" y="4747"/>
                  </a:cubicBezTo>
                  <a:cubicBezTo>
                    <a:pt x="7293" y="4765"/>
                    <a:pt x="7318" y="4774"/>
                    <a:pt x="7328" y="4797"/>
                  </a:cubicBezTo>
                  <a:cubicBezTo>
                    <a:pt x="7338" y="4820"/>
                    <a:pt x="7335" y="4852"/>
                    <a:pt x="7338" y="4887"/>
                  </a:cubicBezTo>
                  <a:cubicBezTo>
                    <a:pt x="7341" y="4922"/>
                    <a:pt x="7333" y="5000"/>
                    <a:pt x="7348" y="5007"/>
                  </a:cubicBezTo>
                  <a:cubicBezTo>
                    <a:pt x="7363" y="5014"/>
                    <a:pt x="7383" y="4944"/>
                    <a:pt x="7428" y="4927"/>
                  </a:cubicBezTo>
                  <a:cubicBezTo>
                    <a:pt x="7473" y="4910"/>
                    <a:pt x="7563" y="4910"/>
                    <a:pt x="7618" y="4907"/>
                  </a:cubicBezTo>
                  <a:cubicBezTo>
                    <a:pt x="7673" y="4904"/>
                    <a:pt x="7715" y="4907"/>
                    <a:pt x="7758" y="4907"/>
                  </a:cubicBezTo>
                  <a:cubicBezTo>
                    <a:pt x="7801" y="4907"/>
                    <a:pt x="7846" y="4927"/>
                    <a:pt x="7878" y="4907"/>
                  </a:cubicBezTo>
                  <a:cubicBezTo>
                    <a:pt x="7910" y="4887"/>
                    <a:pt x="7936" y="4817"/>
                    <a:pt x="7948" y="4787"/>
                  </a:cubicBezTo>
                  <a:cubicBezTo>
                    <a:pt x="7960" y="4757"/>
                    <a:pt x="7940" y="4750"/>
                    <a:pt x="7948" y="4727"/>
                  </a:cubicBezTo>
                  <a:cubicBezTo>
                    <a:pt x="7956" y="4704"/>
                    <a:pt x="8001" y="4687"/>
                    <a:pt x="7998" y="4647"/>
                  </a:cubicBezTo>
                  <a:cubicBezTo>
                    <a:pt x="7995" y="4607"/>
                    <a:pt x="7970" y="4535"/>
                    <a:pt x="7928" y="4487"/>
                  </a:cubicBezTo>
                  <a:cubicBezTo>
                    <a:pt x="7886" y="4439"/>
                    <a:pt x="7781" y="4394"/>
                    <a:pt x="7748" y="4357"/>
                  </a:cubicBezTo>
                  <a:cubicBezTo>
                    <a:pt x="7715" y="4320"/>
                    <a:pt x="7730" y="4300"/>
                    <a:pt x="7728" y="4267"/>
                  </a:cubicBezTo>
                  <a:cubicBezTo>
                    <a:pt x="7726" y="4234"/>
                    <a:pt x="7680" y="4212"/>
                    <a:pt x="7738" y="4157"/>
                  </a:cubicBezTo>
                  <a:cubicBezTo>
                    <a:pt x="7796" y="4102"/>
                    <a:pt x="7990" y="4009"/>
                    <a:pt x="8078" y="3937"/>
                  </a:cubicBezTo>
                  <a:cubicBezTo>
                    <a:pt x="8166" y="3865"/>
                    <a:pt x="8208" y="3789"/>
                    <a:pt x="8268" y="3727"/>
                  </a:cubicBezTo>
                  <a:cubicBezTo>
                    <a:pt x="8328" y="3665"/>
                    <a:pt x="8350" y="3659"/>
                    <a:pt x="8438" y="3567"/>
                  </a:cubicBezTo>
                  <a:cubicBezTo>
                    <a:pt x="8526" y="3475"/>
                    <a:pt x="8723" y="3327"/>
                    <a:pt x="8798" y="3177"/>
                  </a:cubicBezTo>
                  <a:cubicBezTo>
                    <a:pt x="8873" y="3027"/>
                    <a:pt x="8790" y="3070"/>
                    <a:pt x="8888" y="2667"/>
                  </a:cubicBezTo>
                  <a:cubicBezTo>
                    <a:pt x="8986" y="2264"/>
                    <a:pt x="9536" y="1152"/>
                    <a:pt x="9388" y="757"/>
                  </a:cubicBezTo>
                  <a:cubicBezTo>
                    <a:pt x="9240" y="362"/>
                    <a:pt x="9358" y="400"/>
                    <a:pt x="7998" y="297"/>
                  </a:cubicBezTo>
                  <a:cubicBezTo>
                    <a:pt x="6638" y="194"/>
                    <a:pt x="2456" y="0"/>
                    <a:pt x="1228" y="137"/>
                  </a:cubicBezTo>
                  <a:cubicBezTo>
                    <a:pt x="0" y="274"/>
                    <a:pt x="675" y="442"/>
                    <a:pt x="628" y="1117"/>
                  </a:cubicBezTo>
                  <a:cubicBezTo>
                    <a:pt x="581" y="1792"/>
                    <a:pt x="846" y="3687"/>
                    <a:pt x="948" y="4190"/>
                  </a:cubicBezTo>
                  <a:cubicBezTo>
                    <a:pt x="1050" y="4693"/>
                    <a:pt x="1168" y="4006"/>
                    <a:pt x="1238" y="4137"/>
                  </a:cubicBezTo>
                  <a:cubicBezTo>
                    <a:pt x="1308" y="4268"/>
                    <a:pt x="1273" y="4889"/>
                    <a:pt x="1368" y="4977"/>
                  </a:cubicBezTo>
                  <a:close/>
                </a:path>
              </a:pathLst>
            </a:custGeom>
            <a:solidFill>
              <a:srgbClr val="000000"/>
            </a:solidFill>
            <a:ln w="12700" cmpd="sng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4"/>
            <p:cNvSpPr>
              <a:spLocks noChangeAspect="1" noChangeArrowheads="1"/>
            </p:cNvSpPr>
            <p:nvPr/>
          </p:nvSpPr>
          <p:spPr bwMode="auto">
            <a:xfrm>
              <a:off x="11606" y="3766"/>
              <a:ext cx="2880" cy="190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AutoShape 15"/>
            <p:cNvSpPr>
              <a:spLocks noChangeAspect="1" noChangeArrowheads="1"/>
            </p:cNvSpPr>
            <p:nvPr/>
          </p:nvSpPr>
          <p:spPr bwMode="auto">
            <a:xfrm>
              <a:off x="11217" y="5581"/>
              <a:ext cx="2845" cy="463"/>
            </a:xfrm>
            <a:prstGeom prst="cloudCallout">
              <a:avLst>
                <a:gd name="adj1" fmla="val -44972"/>
                <a:gd name="adj2" fmla="val 26889"/>
              </a:avLst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AutoShape 16"/>
            <p:cNvSpPr>
              <a:spLocks noChangeAspect="1" noChangeArrowheads="1"/>
            </p:cNvSpPr>
            <p:nvPr/>
          </p:nvSpPr>
          <p:spPr bwMode="auto">
            <a:xfrm>
              <a:off x="7830" y="5448"/>
              <a:ext cx="2845" cy="605"/>
            </a:xfrm>
            <a:prstGeom prst="cloudCallout">
              <a:avLst>
                <a:gd name="adj1" fmla="val -97454"/>
                <a:gd name="adj2" fmla="val 35125"/>
              </a:avLst>
            </a:prstGeom>
            <a:solidFill>
              <a:srgbClr val="00CCFF">
                <a:alpha val="5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AutoShape 17"/>
            <p:cNvSpPr>
              <a:spLocks noChangeAspect="1" noChangeArrowheads="1"/>
            </p:cNvSpPr>
            <p:nvPr/>
          </p:nvSpPr>
          <p:spPr bwMode="auto">
            <a:xfrm>
              <a:off x="4355" y="5160"/>
              <a:ext cx="2845" cy="1081"/>
            </a:xfrm>
            <a:prstGeom prst="cloudCallout">
              <a:avLst>
                <a:gd name="adj1" fmla="val -93727"/>
                <a:gd name="adj2" fmla="val 35106"/>
              </a:avLst>
            </a:prstGeom>
            <a:solidFill>
              <a:srgbClr val="00CCFF">
                <a:alpha val="5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Freeform 18"/>
            <p:cNvSpPr>
              <a:spLocks noChangeAspect="1"/>
            </p:cNvSpPr>
            <p:nvPr/>
          </p:nvSpPr>
          <p:spPr bwMode="auto">
            <a:xfrm>
              <a:off x="2415" y="6159"/>
              <a:ext cx="11586" cy="3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0" y="3123"/>
                </a:cxn>
                <a:cxn ang="0">
                  <a:pos x="11254" y="3123"/>
                </a:cxn>
                <a:cxn ang="0">
                  <a:pos x="11586" y="0"/>
                </a:cxn>
                <a:cxn ang="0">
                  <a:pos x="0" y="0"/>
                </a:cxn>
              </a:cxnLst>
              <a:rect l="0" t="0" r="r" b="b"/>
              <a:pathLst>
                <a:path w="11586" h="3123">
                  <a:moveTo>
                    <a:pt x="0" y="0"/>
                  </a:moveTo>
                  <a:lnTo>
                    <a:pt x="2060" y="3123"/>
                  </a:lnTo>
                  <a:lnTo>
                    <a:pt x="11254" y="3123"/>
                  </a:lnTo>
                  <a:lnTo>
                    <a:pt x="1158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Freeform 19"/>
            <p:cNvSpPr>
              <a:spLocks noChangeAspect="1"/>
            </p:cNvSpPr>
            <p:nvPr/>
          </p:nvSpPr>
          <p:spPr bwMode="auto">
            <a:xfrm>
              <a:off x="4043" y="8533"/>
              <a:ext cx="968" cy="1685"/>
            </a:xfrm>
            <a:custGeom>
              <a:avLst/>
              <a:gdLst/>
              <a:ahLst/>
              <a:cxnLst>
                <a:cxn ang="0">
                  <a:pos x="339" y="5"/>
                </a:cxn>
                <a:cxn ang="0">
                  <a:pos x="167" y="103"/>
                </a:cxn>
                <a:cxn ang="0">
                  <a:pos x="83" y="292"/>
                </a:cxn>
                <a:cxn ang="0">
                  <a:pos x="119" y="538"/>
                </a:cxn>
                <a:cxn ang="0">
                  <a:pos x="218" y="658"/>
                </a:cxn>
                <a:cxn ang="0">
                  <a:pos x="233" y="730"/>
                </a:cxn>
                <a:cxn ang="0">
                  <a:pos x="128" y="721"/>
                </a:cxn>
                <a:cxn ang="0">
                  <a:pos x="23" y="787"/>
                </a:cxn>
                <a:cxn ang="0">
                  <a:pos x="9" y="895"/>
                </a:cxn>
                <a:cxn ang="0">
                  <a:pos x="79" y="995"/>
                </a:cxn>
                <a:cxn ang="0">
                  <a:pos x="236" y="1027"/>
                </a:cxn>
                <a:cxn ang="0">
                  <a:pos x="407" y="1018"/>
                </a:cxn>
                <a:cxn ang="0">
                  <a:pos x="503" y="919"/>
                </a:cxn>
                <a:cxn ang="0">
                  <a:pos x="519" y="755"/>
                </a:cxn>
                <a:cxn ang="0">
                  <a:pos x="449" y="675"/>
                </a:cxn>
                <a:cxn ang="0">
                  <a:pos x="419" y="585"/>
                </a:cxn>
                <a:cxn ang="0">
                  <a:pos x="489" y="465"/>
                </a:cxn>
                <a:cxn ang="0">
                  <a:pos x="581" y="325"/>
                </a:cxn>
                <a:cxn ang="0">
                  <a:pos x="572" y="148"/>
                </a:cxn>
                <a:cxn ang="0">
                  <a:pos x="479" y="35"/>
                </a:cxn>
                <a:cxn ang="0">
                  <a:pos x="339" y="5"/>
                </a:cxn>
              </a:cxnLst>
              <a:rect l="0" t="0" r="r" b="b"/>
              <a:pathLst>
                <a:path w="595" h="1036">
                  <a:moveTo>
                    <a:pt x="339" y="5"/>
                  </a:moveTo>
                  <a:cubicBezTo>
                    <a:pt x="287" y="16"/>
                    <a:pt x="210" y="55"/>
                    <a:pt x="167" y="103"/>
                  </a:cubicBezTo>
                  <a:cubicBezTo>
                    <a:pt x="124" y="151"/>
                    <a:pt x="91" y="220"/>
                    <a:pt x="83" y="292"/>
                  </a:cubicBezTo>
                  <a:cubicBezTo>
                    <a:pt x="75" y="364"/>
                    <a:pt x="97" y="477"/>
                    <a:pt x="119" y="538"/>
                  </a:cubicBezTo>
                  <a:cubicBezTo>
                    <a:pt x="141" y="599"/>
                    <a:pt x="199" y="626"/>
                    <a:pt x="218" y="658"/>
                  </a:cubicBezTo>
                  <a:cubicBezTo>
                    <a:pt x="237" y="690"/>
                    <a:pt x="248" y="720"/>
                    <a:pt x="233" y="730"/>
                  </a:cubicBezTo>
                  <a:cubicBezTo>
                    <a:pt x="218" y="740"/>
                    <a:pt x="163" y="712"/>
                    <a:pt x="128" y="721"/>
                  </a:cubicBezTo>
                  <a:cubicBezTo>
                    <a:pt x="93" y="730"/>
                    <a:pt x="43" y="758"/>
                    <a:pt x="23" y="787"/>
                  </a:cubicBezTo>
                  <a:cubicBezTo>
                    <a:pt x="3" y="816"/>
                    <a:pt x="0" y="860"/>
                    <a:pt x="9" y="895"/>
                  </a:cubicBezTo>
                  <a:cubicBezTo>
                    <a:pt x="18" y="930"/>
                    <a:pt x="41" y="973"/>
                    <a:pt x="79" y="995"/>
                  </a:cubicBezTo>
                  <a:cubicBezTo>
                    <a:pt x="117" y="1017"/>
                    <a:pt x="181" y="1023"/>
                    <a:pt x="236" y="1027"/>
                  </a:cubicBezTo>
                  <a:cubicBezTo>
                    <a:pt x="291" y="1031"/>
                    <a:pt x="362" y="1036"/>
                    <a:pt x="407" y="1018"/>
                  </a:cubicBezTo>
                  <a:cubicBezTo>
                    <a:pt x="452" y="1000"/>
                    <a:pt x="484" y="963"/>
                    <a:pt x="503" y="919"/>
                  </a:cubicBezTo>
                  <a:cubicBezTo>
                    <a:pt x="522" y="875"/>
                    <a:pt x="528" y="796"/>
                    <a:pt x="519" y="755"/>
                  </a:cubicBezTo>
                  <a:cubicBezTo>
                    <a:pt x="510" y="714"/>
                    <a:pt x="466" y="703"/>
                    <a:pt x="449" y="675"/>
                  </a:cubicBezTo>
                  <a:cubicBezTo>
                    <a:pt x="432" y="647"/>
                    <a:pt x="412" y="620"/>
                    <a:pt x="419" y="585"/>
                  </a:cubicBezTo>
                  <a:cubicBezTo>
                    <a:pt x="426" y="550"/>
                    <a:pt x="462" y="508"/>
                    <a:pt x="489" y="465"/>
                  </a:cubicBezTo>
                  <a:cubicBezTo>
                    <a:pt x="516" y="422"/>
                    <a:pt x="567" y="378"/>
                    <a:pt x="581" y="325"/>
                  </a:cubicBezTo>
                  <a:cubicBezTo>
                    <a:pt x="595" y="272"/>
                    <a:pt x="589" y="196"/>
                    <a:pt x="572" y="148"/>
                  </a:cubicBezTo>
                  <a:cubicBezTo>
                    <a:pt x="555" y="100"/>
                    <a:pt x="518" y="59"/>
                    <a:pt x="479" y="35"/>
                  </a:cubicBezTo>
                  <a:cubicBezTo>
                    <a:pt x="440" y="11"/>
                    <a:pt x="389" y="0"/>
                    <a:pt x="339" y="5"/>
                  </a:cubicBez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reeform 20"/>
            <p:cNvSpPr>
              <a:spLocks noChangeAspect="1"/>
            </p:cNvSpPr>
            <p:nvPr/>
          </p:nvSpPr>
          <p:spPr bwMode="auto">
            <a:xfrm flipH="1">
              <a:off x="12822" y="8541"/>
              <a:ext cx="1147" cy="1685"/>
            </a:xfrm>
            <a:custGeom>
              <a:avLst/>
              <a:gdLst/>
              <a:ahLst/>
              <a:cxnLst>
                <a:cxn ang="0">
                  <a:pos x="339" y="5"/>
                </a:cxn>
                <a:cxn ang="0">
                  <a:pos x="167" y="103"/>
                </a:cxn>
                <a:cxn ang="0">
                  <a:pos x="83" y="292"/>
                </a:cxn>
                <a:cxn ang="0">
                  <a:pos x="119" y="538"/>
                </a:cxn>
                <a:cxn ang="0">
                  <a:pos x="218" y="658"/>
                </a:cxn>
                <a:cxn ang="0">
                  <a:pos x="233" y="730"/>
                </a:cxn>
                <a:cxn ang="0">
                  <a:pos x="128" y="721"/>
                </a:cxn>
                <a:cxn ang="0">
                  <a:pos x="23" y="787"/>
                </a:cxn>
                <a:cxn ang="0">
                  <a:pos x="9" y="895"/>
                </a:cxn>
                <a:cxn ang="0">
                  <a:pos x="79" y="995"/>
                </a:cxn>
                <a:cxn ang="0">
                  <a:pos x="236" y="1027"/>
                </a:cxn>
                <a:cxn ang="0">
                  <a:pos x="407" y="1018"/>
                </a:cxn>
                <a:cxn ang="0">
                  <a:pos x="503" y="919"/>
                </a:cxn>
                <a:cxn ang="0">
                  <a:pos x="519" y="755"/>
                </a:cxn>
                <a:cxn ang="0">
                  <a:pos x="449" y="675"/>
                </a:cxn>
                <a:cxn ang="0">
                  <a:pos x="419" y="585"/>
                </a:cxn>
                <a:cxn ang="0">
                  <a:pos x="489" y="465"/>
                </a:cxn>
                <a:cxn ang="0">
                  <a:pos x="581" y="325"/>
                </a:cxn>
                <a:cxn ang="0">
                  <a:pos x="572" y="148"/>
                </a:cxn>
                <a:cxn ang="0">
                  <a:pos x="479" y="35"/>
                </a:cxn>
                <a:cxn ang="0">
                  <a:pos x="339" y="5"/>
                </a:cxn>
              </a:cxnLst>
              <a:rect l="0" t="0" r="r" b="b"/>
              <a:pathLst>
                <a:path w="595" h="1036">
                  <a:moveTo>
                    <a:pt x="339" y="5"/>
                  </a:moveTo>
                  <a:cubicBezTo>
                    <a:pt x="287" y="16"/>
                    <a:pt x="210" y="55"/>
                    <a:pt x="167" y="103"/>
                  </a:cubicBezTo>
                  <a:cubicBezTo>
                    <a:pt x="124" y="151"/>
                    <a:pt x="91" y="220"/>
                    <a:pt x="83" y="292"/>
                  </a:cubicBezTo>
                  <a:cubicBezTo>
                    <a:pt x="75" y="364"/>
                    <a:pt x="97" y="477"/>
                    <a:pt x="119" y="538"/>
                  </a:cubicBezTo>
                  <a:cubicBezTo>
                    <a:pt x="141" y="599"/>
                    <a:pt x="199" y="626"/>
                    <a:pt x="218" y="658"/>
                  </a:cubicBezTo>
                  <a:cubicBezTo>
                    <a:pt x="237" y="690"/>
                    <a:pt x="248" y="720"/>
                    <a:pt x="233" y="730"/>
                  </a:cubicBezTo>
                  <a:cubicBezTo>
                    <a:pt x="218" y="740"/>
                    <a:pt x="163" y="712"/>
                    <a:pt x="128" y="721"/>
                  </a:cubicBezTo>
                  <a:cubicBezTo>
                    <a:pt x="93" y="730"/>
                    <a:pt x="43" y="758"/>
                    <a:pt x="23" y="787"/>
                  </a:cubicBezTo>
                  <a:cubicBezTo>
                    <a:pt x="3" y="816"/>
                    <a:pt x="0" y="860"/>
                    <a:pt x="9" y="895"/>
                  </a:cubicBezTo>
                  <a:cubicBezTo>
                    <a:pt x="18" y="930"/>
                    <a:pt x="41" y="973"/>
                    <a:pt x="79" y="995"/>
                  </a:cubicBezTo>
                  <a:cubicBezTo>
                    <a:pt x="117" y="1017"/>
                    <a:pt x="181" y="1023"/>
                    <a:pt x="236" y="1027"/>
                  </a:cubicBezTo>
                  <a:cubicBezTo>
                    <a:pt x="291" y="1031"/>
                    <a:pt x="362" y="1036"/>
                    <a:pt x="407" y="1018"/>
                  </a:cubicBezTo>
                  <a:cubicBezTo>
                    <a:pt x="452" y="1000"/>
                    <a:pt x="484" y="963"/>
                    <a:pt x="503" y="919"/>
                  </a:cubicBezTo>
                  <a:cubicBezTo>
                    <a:pt x="522" y="875"/>
                    <a:pt x="528" y="796"/>
                    <a:pt x="519" y="755"/>
                  </a:cubicBezTo>
                  <a:cubicBezTo>
                    <a:pt x="510" y="714"/>
                    <a:pt x="466" y="703"/>
                    <a:pt x="449" y="675"/>
                  </a:cubicBezTo>
                  <a:cubicBezTo>
                    <a:pt x="432" y="647"/>
                    <a:pt x="412" y="620"/>
                    <a:pt x="419" y="585"/>
                  </a:cubicBezTo>
                  <a:cubicBezTo>
                    <a:pt x="426" y="550"/>
                    <a:pt x="462" y="508"/>
                    <a:pt x="489" y="465"/>
                  </a:cubicBezTo>
                  <a:cubicBezTo>
                    <a:pt x="516" y="422"/>
                    <a:pt x="567" y="378"/>
                    <a:pt x="581" y="325"/>
                  </a:cubicBezTo>
                  <a:cubicBezTo>
                    <a:pt x="595" y="272"/>
                    <a:pt x="589" y="196"/>
                    <a:pt x="572" y="148"/>
                  </a:cubicBezTo>
                  <a:cubicBezTo>
                    <a:pt x="555" y="100"/>
                    <a:pt x="518" y="59"/>
                    <a:pt x="479" y="35"/>
                  </a:cubicBezTo>
                  <a:cubicBezTo>
                    <a:pt x="440" y="11"/>
                    <a:pt x="389" y="0"/>
                    <a:pt x="339" y="5"/>
                  </a:cubicBez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21"/>
            <p:cNvSpPr>
              <a:spLocks noChangeAspect="1" noChangeArrowheads="1"/>
            </p:cNvSpPr>
            <p:nvPr/>
          </p:nvSpPr>
          <p:spPr bwMode="auto">
            <a:xfrm>
              <a:off x="12676" y="3004"/>
              <a:ext cx="1137" cy="1120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5" name="Group 22"/>
            <p:cNvGrpSpPr>
              <a:grpSpLocks noChangeAspect="1"/>
            </p:cNvGrpSpPr>
            <p:nvPr/>
          </p:nvGrpSpPr>
          <p:grpSpPr bwMode="auto">
            <a:xfrm>
              <a:off x="11142" y="5013"/>
              <a:ext cx="1324" cy="894"/>
              <a:chOff x="11873" y="4902"/>
              <a:chExt cx="1324" cy="894"/>
            </a:xfrm>
          </p:grpSpPr>
          <p:sp>
            <p:nvSpPr>
              <p:cNvPr id="153" name="Freeform 23"/>
              <p:cNvSpPr>
                <a:spLocks noChangeAspect="1"/>
              </p:cNvSpPr>
              <p:nvPr/>
            </p:nvSpPr>
            <p:spPr bwMode="auto">
              <a:xfrm>
                <a:off x="12213" y="4902"/>
                <a:ext cx="984" cy="894"/>
              </a:xfrm>
              <a:custGeom>
                <a:avLst/>
                <a:gdLst/>
                <a:ahLst/>
                <a:cxnLst>
                  <a:cxn ang="0">
                    <a:pos x="96" y="879"/>
                  </a:cxn>
                  <a:cxn ang="0">
                    <a:pos x="21" y="797"/>
                  </a:cxn>
                  <a:cxn ang="0">
                    <a:pos x="6" y="677"/>
                  </a:cxn>
                  <a:cxn ang="0">
                    <a:pos x="59" y="587"/>
                  </a:cxn>
                  <a:cxn ang="0">
                    <a:pos x="119" y="489"/>
                  </a:cxn>
                  <a:cxn ang="0">
                    <a:pos x="134" y="384"/>
                  </a:cxn>
                  <a:cxn ang="0">
                    <a:pos x="104" y="324"/>
                  </a:cxn>
                  <a:cxn ang="0">
                    <a:pos x="59" y="272"/>
                  </a:cxn>
                  <a:cxn ang="0">
                    <a:pos x="29" y="212"/>
                  </a:cxn>
                  <a:cxn ang="0">
                    <a:pos x="29" y="144"/>
                  </a:cxn>
                  <a:cxn ang="0">
                    <a:pos x="104" y="69"/>
                  </a:cxn>
                  <a:cxn ang="0">
                    <a:pos x="194" y="9"/>
                  </a:cxn>
                  <a:cxn ang="0">
                    <a:pos x="284" y="17"/>
                  </a:cxn>
                  <a:cxn ang="0">
                    <a:pos x="359" y="77"/>
                  </a:cxn>
                  <a:cxn ang="0">
                    <a:pos x="381" y="182"/>
                  </a:cxn>
                  <a:cxn ang="0">
                    <a:pos x="381" y="287"/>
                  </a:cxn>
                  <a:cxn ang="0">
                    <a:pos x="351" y="384"/>
                  </a:cxn>
                  <a:cxn ang="0">
                    <a:pos x="449" y="377"/>
                  </a:cxn>
                  <a:cxn ang="0">
                    <a:pos x="539" y="399"/>
                  </a:cxn>
                  <a:cxn ang="0">
                    <a:pos x="719" y="452"/>
                  </a:cxn>
                  <a:cxn ang="0">
                    <a:pos x="854" y="482"/>
                  </a:cxn>
                  <a:cxn ang="0">
                    <a:pos x="966" y="444"/>
                  </a:cxn>
                  <a:cxn ang="0">
                    <a:pos x="959" y="549"/>
                  </a:cxn>
                  <a:cxn ang="0">
                    <a:pos x="914" y="677"/>
                  </a:cxn>
                  <a:cxn ang="0">
                    <a:pos x="831" y="804"/>
                  </a:cxn>
                  <a:cxn ang="0">
                    <a:pos x="704" y="857"/>
                  </a:cxn>
                  <a:cxn ang="0">
                    <a:pos x="584" y="872"/>
                  </a:cxn>
                  <a:cxn ang="0">
                    <a:pos x="396" y="879"/>
                  </a:cxn>
                  <a:cxn ang="0">
                    <a:pos x="179" y="887"/>
                  </a:cxn>
                  <a:cxn ang="0">
                    <a:pos x="96" y="879"/>
                  </a:cxn>
                </a:cxnLst>
                <a:rect l="0" t="0" r="r" b="b"/>
                <a:pathLst>
                  <a:path w="984" h="894">
                    <a:moveTo>
                      <a:pt x="96" y="879"/>
                    </a:moveTo>
                    <a:cubicBezTo>
                      <a:pt x="70" y="864"/>
                      <a:pt x="36" y="831"/>
                      <a:pt x="21" y="797"/>
                    </a:cubicBezTo>
                    <a:cubicBezTo>
                      <a:pt x="6" y="763"/>
                      <a:pt x="0" y="712"/>
                      <a:pt x="6" y="677"/>
                    </a:cubicBezTo>
                    <a:cubicBezTo>
                      <a:pt x="12" y="642"/>
                      <a:pt x="40" y="618"/>
                      <a:pt x="59" y="587"/>
                    </a:cubicBezTo>
                    <a:cubicBezTo>
                      <a:pt x="78" y="556"/>
                      <a:pt x="106" y="523"/>
                      <a:pt x="119" y="489"/>
                    </a:cubicBezTo>
                    <a:cubicBezTo>
                      <a:pt x="132" y="455"/>
                      <a:pt x="136" y="411"/>
                      <a:pt x="134" y="384"/>
                    </a:cubicBezTo>
                    <a:cubicBezTo>
                      <a:pt x="132" y="357"/>
                      <a:pt x="116" y="343"/>
                      <a:pt x="104" y="324"/>
                    </a:cubicBezTo>
                    <a:cubicBezTo>
                      <a:pt x="92" y="305"/>
                      <a:pt x="71" y="291"/>
                      <a:pt x="59" y="272"/>
                    </a:cubicBezTo>
                    <a:cubicBezTo>
                      <a:pt x="47" y="253"/>
                      <a:pt x="34" y="233"/>
                      <a:pt x="29" y="212"/>
                    </a:cubicBezTo>
                    <a:cubicBezTo>
                      <a:pt x="24" y="191"/>
                      <a:pt x="17" y="168"/>
                      <a:pt x="29" y="144"/>
                    </a:cubicBezTo>
                    <a:cubicBezTo>
                      <a:pt x="41" y="120"/>
                      <a:pt x="77" y="91"/>
                      <a:pt x="104" y="69"/>
                    </a:cubicBezTo>
                    <a:cubicBezTo>
                      <a:pt x="131" y="47"/>
                      <a:pt x="164" y="18"/>
                      <a:pt x="194" y="9"/>
                    </a:cubicBezTo>
                    <a:cubicBezTo>
                      <a:pt x="224" y="0"/>
                      <a:pt x="257" y="6"/>
                      <a:pt x="284" y="17"/>
                    </a:cubicBezTo>
                    <a:cubicBezTo>
                      <a:pt x="311" y="28"/>
                      <a:pt x="343" y="49"/>
                      <a:pt x="359" y="77"/>
                    </a:cubicBezTo>
                    <a:cubicBezTo>
                      <a:pt x="375" y="105"/>
                      <a:pt x="377" y="147"/>
                      <a:pt x="381" y="182"/>
                    </a:cubicBezTo>
                    <a:cubicBezTo>
                      <a:pt x="385" y="217"/>
                      <a:pt x="386" y="253"/>
                      <a:pt x="381" y="287"/>
                    </a:cubicBezTo>
                    <a:cubicBezTo>
                      <a:pt x="376" y="321"/>
                      <a:pt x="340" y="369"/>
                      <a:pt x="351" y="384"/>
                    </a:cubicBezTo>
                    <a:cubicBezTo>
                      <a:pt x="362" y="399"/>
                      <a:pt x="418" y="374"/>
                      <a:pt x="449" y="377"/>
                    </a:cubicBezTo>
                    <a:cubicBezTo>
                      <a:pt x="480" y="380"/>
                      <a:pt x="494" y="386"/>
                      <a:pt x="539" y="399"/>
                    </a:cubicBezTo>
                    <a:cubicBezTo>
                      <a:pt x="584" y="412"/>
                      <a:pt x="667" y="438"/>
                      <a:pt x="719" y="452"/>
                    </a:cubicBezTo>
                    <a:cubicBezTo>
                      <a:pt x="771" y="466"/>
                      <a:pt x="813" y="483"/>
                      <a:pt x="854" y="482"/>
                    </a:cubicBezTo>
                    <a:cubicBezTo>
                      <a:pt x="895" y="481"/>
                      <a:pt x="948" y="433"/>
                      <a:pt x="966" y="444"/>
                    </a:cubicBezTo>
                    <a:cubicBezTo>
                      <a:pt x="984" y="455"/>
                      <a:pt x="968" y="510"/>
                      <a:pt x="959" y="549"/>
                    </a:cubicBezTo>
                    <a:cubicBezTo>
                      <a:pt x="950" y="588"/>
                      <a:pt x="935" y="635"/>
                      <a:pt x="914" y="677"/>
                    </a:cubicBezTo>
                    <a:cubicBezTo>
                      <a:pt x="893" y="719"/>
                      <a:pt x="866" y="774"/>
                      <a:pt x="831" y="804"/>
                    </a:cubicBezTo>
                    <a:cubicBezTo>
                      <a:pt x="796" y="834"/>
                      <a:pt x="745" y="846"/>
                      <a:pt x="704" y="857"/>
                    </a:cubicBezTo>
                    <a:cubicBezTo>
                      <a:pt x="663" y="868"/>
                      <a:pt x="635" y="868"/>
                      <a:pt x="584" y="872"/>
                    </a:cubicBezTo>
                    <a:cubicBezTo>
                      <a:pt x="533" y="876"/>
                      <a:pt x="463" y="877"/>
                      <a:pt x="396" y="879"/>
                    </a:cubicBezTo>
                    <a:cubicBezTo>
                      <a:pt x="329" y="881"/>
                      <a:pt x="225" y="886"/>
                      <a:pt x="179" y="887"/>
                    </a:cubicBezTo>
                    <a:cubicBezTo>
                      <a:pt x="133" y="888"/>
                      <a:pt x="122" y="894"/>
                      <a:pt x="96" y="87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Freeform 24"/>
              <p:cNvSpPr>
                <a:spLocks noChangeAspect="1"/>
              </p:cNvSpPr>
              <p:nvPr/>
            </p:nvSpPr>
            <p:spPr bwMode="auto">
              <a:xfrm>
                <a:off x="11873" y="5024"/>
                <a:ext cx="407" cy="193"/>
              </a:xfrm>
              <a:custGeom>
                <a:avLst/>
                <a:gdLst/>
                <a:ahLst/>
                <a:cxnLst>
                  <a:cxn ang="0">
                    <a:pos x="361" y="0"/>
                  </a:cxn>
                  <a:cxn ang="0">
                    <a:pos x="256" y="68"/>
                  </a:cxn>
                  <a:cxn ang="0">
                    <a:pos x="99" y="98"/>
                  </a:cxn>
                  <a:cxn ang="0">
                    <a:pos x="24" y="98"/>
                  </a:cxn>
                  <a:cxn ang="0">
                    <a:pos x="16" y="143"/>
                  </a:cxn>
                  <a:cxn ang="0">
                    <a:pos x="121" y="188"/>
                  </a:cxn>
                  <a:cxn ang="0">
                    <a:pos x="294" y="173"/>
                  </a:cxn>
                  <a:cxn ang="0">
                    <a:pos x="384" y="150"/>
                  </a:cxn>
                </a:cxnLst>
                <a:rect l="0" t="0" r="r" b="b"/>
                <a:pathLst>
                  <a:path w="384" h="193">
                    <a:moveTo>
                      <a:pt x="361" y="0"/>
                    </a:moveTo>
                    <a:cubicBezTo>
                      <a:pt x="330" y="26"/>
                      <a:pt x="300" y="52"/>
                      <a:pt x="256" y="68"/>
                    </a:cubicBezTo>
                    <a:cubicBezTo>
                      <a:pt x="212" y="84"/>
                      <a:pt x="138" y="93"/>
                      <a:pt x="99" y="98"/>
                    </a:cubicBezTo>
                    <a:cubicBezTo>
                      <a:pt x="60" y="103"/>
                      <a:pt x="38" y="91"/>
                      <a:pt x="24" y="98"/>
                    </a:cubicBezTo>
                    <a:cubicBezTo>
                      <a:pt x="10" y="105"/>
                      <a:pt x="0" y="128"/>
                      <a:pt x="16" y="143"/>
                    </a:cubicBezTo>
                    <a:cubicBezTo>
                      <a:pt x="32" y="158"/>
                      <a:pt x="75" y="183"/>
                      <a:pt x="121" y="188"/>
                    </a:cubicBezTo>
                    <a:cubicBezTo>
                      <a:pt x="167" y="193"/>
                      <a:pt x="250" y="179"/>
                      <a:pt x="294" y="173"/>
                    </a:cubicBezTo>
                    <a:cubicBezTo>
                      <a:pt x="338" y="167"/>
                      <a:pt x="361" y="158"/>
                      <a:pt x="384" y="150"/>
                    </a:cubicBezTo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Oval 25"/>
              <p:cNvSpPr>
                <a:spLocks noChangeAspect="1" noChangeArrowheads="1"/>
              </p:cNvSpPr>
              <p:nvPr/>
            </p:nvSpPr>
            <p:spPr bwMode="auto">
              <a:xfrm>
                <a:off x="12370" y="4995"/>
                <a:ext cx="75" cy="7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Freeform 26"/>
              <p:cNvSpPr>
                <a:spLocks noChangeAspect="1"/>
              </p:cNvSpPr>
              <p:nvPr/>
            </p:nvSpPr>
            <p:spPr bwMode="auto">
              <a:xfrm>
                <a:off x="12470" y="5302"/>
                <a:ext cx="604" cy="284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9" y="52"/>
                  </a:cxn>
                  <a:cxn ang="0">
                    <a:pos x="19" y="187"/>
                  </a:cxn>
                  <a:cxn ang="0">
                    <a:pos x="132" y="270"/>
                  </a:cxn>
                  <a:cxn ang="0">
                    <a:pos x="349" y="270"/>
                  </a:cxn>
                  <a:cxn ang="0">
                    <a:pos x="522" y="210"/>
                  </a:cxn>
                  <a:cxn ang="0">
                    <a:pos x="604" y="90"/>
                  </a:cxn>
                </a:cxnLst>
                <a:rect l="0" t="0" r="r" b="b"/>
                <a:pathLst>
                  <a:path w="604" h="284">
                    <a:moveTo>
                      <a:pt x="117" y="0"/>
                    </a:moveTo>
                    <a:cubicBezTo>
                      <a:pt x="76" y="10"/>
                      <a:pt x="35" y="21"/>
                      <a:pt x="19" y="52"/>
                    </a:cubicBezTo>
                    <a:cubicBezTo>
                      <a:pt x="3" y="83"/>
                      <a:pt x="0" y="151"/>
                      <a:pt x="19" y="187"/>
                    </a:cubicBezTo>
                    <a:cubicBezTo>
                      <a:pt x="38" y="223"/>
                      <a:pt x="77" y="256"/>
                      <a:pt x="132" y="270"/>
                    </a:cubicBezTo>
                    <a:cubicBezTo>
                      <a:pt x="187" y="284"/>
                      <a:pt x="284" y="280"/>
                      <a:pt x="349" y="270"/>
                    </a:cubicBezTo>
                    <a:cubicBezTo>
                      <a:pt x="414" y="260"/>
                      <a:pt x="480" y="240"/>
                      <a:pt x="522" y="210"/>
                    </a:cubicBezTo>
                    <a:cubicBezTo>
                      <a:pt x="564" y="180"/>
                      <a:pt x="584" y="135"/>
                      <a:pt x="604" y="90"/>
                    </a:cubicBezTo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6" name="Freeform 27"/>
            <p:cNvSpPr>
              <a:spLocks noChangeAspect="1"/>
            </p:cNvSpPr>
            <p:nvPr/>
          </p:nvSpPr>
          <p:spPr bwMode="auto">
            <a:xfrm>
              <a:off x="10193" y="2969"/>
              <a:ext cx="1242" cy="1135"/>
            </a:xfrm>
            <a:custGeom>
              <a:avLst/>
              <a:gdLst/>
              <a:ahLst/>
              <a:cxnLst>
                <a:cxn ang="0">
                  <a:pos x="0" y="451"/>
                </a:cxn>
                <a:cxn ang="0">
                  <a:pos x="300" y="241"/>
                </a:cxn>
                <a:cxn ang="0">
                  <a:pos x="547" y="129"/>
                </a:cxn>
                <a:cxn ang="0">
                  <a:pos x="810" y="39"/>
                </a:cxn>
                <a:cxn ang="0">
                  <a:pos x="1080" y="1"/>
                </a:cxn>
                <a:cxn ang="0">
                  <a:pos x="1207" y="31"/>
                </a:cxn>
                <a:cxn ang="0">
                  <a:pos x="1237" y="121"/>
                </a:cxn>
                <a:cxn ang="0">
                  <a:pos x="1177" y="309"/>
                </a:cxn>
                <a:cxn ang="0">
                  <a:pos x="1012" y="579"/>
                </a:cxn>
                <a:cxn ang="0">
                  <a:pos x="765" y="849"/>
                </a:cxn>
                <a:cxn ang="0">
                  <a:pos x="502" y="1104"/>
                </a:cxn>
                <a:cxn ang="0">
                  <a:pos x="450" y="1036"/>
                </a:cxn>
                <a:cxn ang="0">
                  <a:pos x="390" y="924"/>
                </a:cxn>
                <a:cxn ang="0">
                  <a:pos x="270" y="721"/>
                </a:cxn>
                <a:cxn ang="0">
                  <a:pos x="127" y="556"/>
                </a:cxn>
                <a:cxn ang="0">
                  <a:pos x="0" y="451"/>
                </a:cxn>
              </a:cxnLst>
              <a:rect l="0" t="0" r="r" b="b"/>
              <a:pathLst>
                <a:path w="1242" h="1135">
                  <a:moveTo>
                    <a:pt x="0" y="451"/>
                  </a:moveTo>
                  <a:cubicBezTo>
                    <a:pt x="31" y="401"/>
                    <a:pt x="209" y="295"/>
                    <a:pt x="300" y="241"/>
                  </a:cubicBezTo>
                  <a:cubicBezTo>
                    <a:pt x="391" y="187"/>
                    <a:pt x="462" y="163"/>
                    <a:pt x="547" y="129"/>
                  </a:cubicBezTo>
                  <a:cubicBezTo>
                    <a:pt x="632" y="95"/>
                    <a:pt x="721" y="60"/>
                    <a:pt x="810" y="39"/>
                  </a:cubicBezTo>
                  <a:cubicBezTo>
                    <a:pt x="899" y="18"/>
                    <a:pt x="1014" y="2"/>
                    <a:pt x="1080" y="1"/>
                  </a:cubicBezTo>
                  <a:cubicBezTo>
                    <a:pt x="1146" y="0"/>
                    <a:pt x="1181" y="11"/>
                    <a:pt x="1207" y="31"/>
                  </a:cubicBezTo>
                  <a:cubicBezTo>
                    <a:pt x="1233" y="51"/>
                    <a:pt x="1242" y="75"/>
                    <a:pt x="1237" y="121"/>
                  </a:cubicBezTo>
                  <a:cubicBezTo>
                    <a:pt x="1232" y="167"/>
                    <a:pt x="1214" y="233"/>
                    <a:pt x="1177" y="309"/>
                  </a:cubicBezTo>
                  <a:cubicBezTo>
                    <a:pt x="1140" y="385"/>
                    <a:pt x="1081" y="489"/>
                    <a:pt x="1012" y="579"/>
                  </a:cubicBezTo>
                  <a:cubicBezTo>
                    <a:pt x="943" y="669"/>
                    <a:pt x="850" y="762"/>
                    <a:pt x="765" y="849"/>
                  </a:cubicBezTo>
                  <a:cubicBezTo>
                    <a:pt x="680" y="936"/>
                    <a:pt x="554" y="1073"/>
                    <a:pt x="502" y="1104"/>
                  </a:cubicBezTo>
                  <a:cubicBezTo>
                    <a:pt x="450" y="1135"/>
                    <a:pt x="469" y="1066"/>
                    <a:pt x="450" y="1036"/>
                  </a:cubicBezTo>
                  <a:cubicBezTo>
                    <a:pt x="431" y="1006"/>
                    <a:pt x="420" y="977"/>
                    <a:pt x="390" y="924"/>
                  </a:cubicBezTo>
                  <a:cubicBezTo>
                    <a:pt x="360" y="871"/>
                    <a:pt x="314" y="782"/>
                    <a:pt x="270" y="721"/>
                  </a:cubicBezTo>
                  <a:cubicBezTo>
                    <a:pt x="226" y="660"/>
                    <a:pt x="172" y="601"/>
                    <a:pt x="127" y="556"/>
                  </a:cubicBezTo>
                  <a:cubicBezTo>
                    <a:pt x="82" y="511"/>
                    <a:pt x="27" y="473"/>
                    <a:pt x="0" y="451"/>
                  </a:cubicBez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AutoShape 28"/>
            <p:cNvSpPr>
              <a:spLocks noChangeAspect="1" noChangeArrowheads="1"/>
            </p:cNvSpPr>
            <p:nvPr/>
          </p:nvSpPr>
          <p:spPr bwMode="auto">
            <a:xfrm>
              <a:off x="10643" y="5432"/>
              <a:ext cx="1067" cy="672"/>
            </a:xfrm>
            <a:prstGeom prst="cloudCallout">
              <a:avLst>
                <a:gd name="adj1" fmla="val -126662"/>
                <a:gd name="adj2" fmla="val 26042"/>
              </a:avLst>
            </a:prstGeom>
            <a:solidFill>
              <a:srgbClr val="00CCFF">
                <a:alpha val="5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AutoShape 29"/>
            <p:cNvSpPr>
              <a:spLocks noChangeAspect="1" noChangeArrowheads="1"/>
            </p:cNvSpPr>
            <p:nvPr/>
          </p:nvSpPr>
          <p:spPr bwMode="auto">
            <a:xfrm>
              <a:off x="2215" y="5739"/>
              <a:ext cx="11941" cy="42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Freeform 30"/>
            <p:cNvSpPr>
              <a:spLocks noChangeAspect="1"/>
            </p:cNvSpPr>
            <p:nvPr/>
          </p:nvSpPr>
          <p:spPr bwMode="auto">
            <a:xfrm>
              <a:off x="11183" y="5228"/>
              <a:ext cx="367" cy="5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87" y="52"/>
                </a:cxn>
                <a:cxn ang="0">
                  <a:pos x="367" y="0"/>
                </a:cxn>
              </a:cxnLst>
              <a:rect l="0" t="0" r="r" b="b"/>
              <a:pathLst>
                <a:path w="367" h="59">
                  <a:moveTo>
                    <a:pt x="0" y="45"/>
                  </a:moveTo>
                  <a:cubicBezTo>
                    <a:pt x="63" y="52"/>
                    <a:pt x="126" y="59"/>
                    <a:pt x="187" y="52"/>
                  </a:cubicBezTo>
                  <a:cubicBezTo>
                    <a:pt x="248" y="45"/>
                    <a:pt x="307" y="22"/>
                    <a:pt x="367" y="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Freeform 31"/>
            <p:cNvSpPr>
              <a:spLocks noChangeAspect="1"/>
            </p:cNvSpPr>
            <p:nvPr/>
          </p:nvSpPr>
          <p:spPr bwMode="auto">
            <a:xfrm>
              <a:off x="12586" y="1706"/>
              <a:ext cx="444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107"/>
                </a:cxn>
                <a:cxn ang="0">
                  <a:pos x="444" y="463"/>
                </a:cxn>
              </a:cxnLst>
              <a:rect l="0" t="0" r="r" b="b"/>
              <a:pathLst>
                <a:path w="444" h="463">
                  <a:moveTo>
                    <a:pt x="0" y="0"/>
                  </a:moveTo>
                  <a:cubicBezTo>
                    <a:pt x="132" y="15"/>
                    <a:pt x="264" y="30"/>
                    <a:pt x="338" y="107"/>
                  </a:cubicBezTo>
                  <a:cubicBezTo>
                    <a:pt x="412" y="184"/>
                    <a:pt x="428" y="323"/>
                    <a:pt x="444" y="463"/>
                  </a:cubicBezTo>
                </a:path>
              </a:pathLst>
            </a:custGeom>
            <a:noFill/>
            <a:ln w="12700" cmpd="sng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Freeform 32"/>
            <p:cNvSpPr>
              <a:spLocks noChangeAspect="1"/>
            </p:cNvSpPr>
            <p:nvPr/>
          </p:nvSpPr>
          <p:spPr bwMode="auto">
            <a:xfrm>
              <a:off x="11199" y="3004"/>
              <a:ext cx="1245" cy="1298"/>
            </a:xfrm>
            <a:custGeom>
              <a:avLst/>
              <a:gdLst/>
              <a:ahLst/>
              <a:cxnLst>
                <a:cxn ang="0">
                  <a:pos x="1245" y="0"/>
                </a:cxn>
                <a:cxn ang="0">
                  <a:pos x="480" y="818"/>
                </a:cxn>
                <a:cxn ang="0">
                  <a:pos x="0" y="1298"/>
                </a:cxn>
              </a:cxnLst>
              <a:rect l="0" t="0" r="r" b="b"/>
              <a:pathLst>
                <a:path w="1245" h="1298">
                  <a:moveTo>
                    <a:pt x="1245" y="0"/>
                  </a:moveTo>
                  <a:cubicBezTo>
                    <a:pt x="966" y="301"/>
                    <a:pt x="687" y="602"/>
                    <a:pt x="480" y="818"/>
                  </a:cubicBezTo>
                  <a:cubicBezTo>
                    <a:pt x="273" y="1034"/>
                    <a:pt x="136" y="1166"/>
                    <a:pt x="0" y="1298"/>
                  </a:cubicBezTo>
                </a:path>
              </a:pathLst>
            </a:custGeom>
            <a:noFill/>
            <a:ln w="12700" cmpd="sng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reeform 33"/>
            <p:cNvSpPr>
              <a:spLocks noChangeAspect="1"/>
            </p:cNvSpPr>
            <p:nvPr/>
          </p:nvSpPr>
          <p:spPr bwMode="auto">
            <a:xfrm>
              <a:off x="10880" y="4640"/>
              <a:ext cx="56" cy="6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391"/>
                </a:cxn>
                <a:cxn ang="0">
                  <a:pos x="18" y="658"/>
                </a:cxn>
              </a:cxnLst>
              <a:rect l="0" t="0" r="r" b="b"/>
              <a:pathLst>
                <a:path w="56" h="658">
                  <a:moveTo>
                    <a:pt x="0" y="0"/>
                  </a:moveTo>
                  <a:cubicBezTo>
                    <a:pt x="25" y="140"/>
                    <a:pt x="50" y="281"/>
                    <a:pt x="53" y="391"/>
                  </a:cubicBezTo>
                  <a:cubicBezTo>
                    <a:pt x="56" y="501"/>
                    <a:pt x="37" y="579"/>
                    <a:pt x="18" y="658"/>
                  </a:cubicBezTo>
                </a:path>
              </a:pathLst>
            </a:custGeom>
            <a:noFill/>
            <a:ln w="12700" cmpd="sng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  <p:bldP spid="1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Saturn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677276" y="1766462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264" y="2123653"/>
            <a:ext cx="7143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29351" y="1622000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Vielzahl an Monden,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u.a. Titan (so groß wie Merkur und eigener Atmosphäre)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29351" y="5222450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-Saturn:   1,4 km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    1,2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Saturn:       11 cm</a:t>
            </a:r>
          </a:p>
        </p:txBody>
      </p:sp>
      <p:pic>
        <p:nvPicPr>
          <p:cNvPr id="12" name="Picture 8" descr="Titan_glo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1" y="3277762"/>
            <a:ext cx="1511300" cy="1511300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4968304" y="5219997"/>
            <a:ext cx="1152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Bilder: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192440" y="1619597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Radius ca. 4 Erdradien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Gashülle aus Wasserstoff und Helium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Eismantel aus Wasser, Methan und Ammoniak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Kerne aus Silikaten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„waagrechte“ Rotationsachse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Kleines Ringsystem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pic>
        <p:nvPicPr>
          <p:cNvPr id="11" name="Picture 4" descr="Ura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883" y="2957470"/>
            <a:ext cx="2304256" cy="23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229351" y="5222450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-Uranus:  2,9 km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    1,2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Uranus:        5 cm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1223638" y="4211886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9"/>
          <p:cNvSpPr/>
          <p:nvPr/>
        </p:nvSpPr>
        <p:spPr>
          <a:xfrm>
            <a:off x="1511670" y="3779838"/>
            <a:ext cx="228135" cy="864096"/>
          </a:xfrm>
          <a:custGeom>
            <a:avLst/>
            <a:gdLst>
              <a:gd name="connsiteX0" fmla="*/ 249382 w 685800"/>
              <a:gd name="connsiteY0" fmla="*/ 831273 h 831273"/>
              <a:gd name="connsiteX1" fmla="*/ 124691 w 685800"/>
              <a:gd name="connsiteY1" fmla="*/ 613064 h 831273"/>
              <a:gd name="connsiteX2" fmla="*/ 93518 w 685800"/>
              <a:gd name="connsiteY2" fmla="*/ 249382 h 831273"/>
              <a:gd name="connsiteX3" fmla="*/ 685800 w 685800"/>
              <a:gd name="connsiteY3" fmla="*/ 0 h 831273"/>
              <a:gd name="connsiteX0" fmla="*/ 207090 w 389756"/>
              <a:gd name="connsiteY0" fmla="*/ 759265 h 759265"/>
              <a:gd name="connsiteX1" fmla="*/ 82399 w 389756"/>
              <a:gd name="connsiteY1" fmla="*/ 541056 h 759265"/>
              <a:gd name="connsiteX2" fmla="*/ 51226 w 389756"/>
              <a:gd name="connsiteY2" fmla="*/ 177374 h 759265"/>
              <a:gd name="connsiteX3" fmla="*/ 389756 w 389756"/>
              <a:gd name="connsiteY3" fmla="*/ 0 h 759265"/>
              <a:gd name="connsiteX0" fmla="*/ 470601 w 653267"/>
              <a:gd name="connsiteY0" fmla="*/ 759265 h 759265"/>
              <a:gd name="connsiteX1" fmla="*/ 345910 w 653267"/>
              <a:gd name="connsiteY1" fmla="*/ 541056 h 759265"/>
              <a:gd name="connsiteX2" fmla="*/ 5195 w 653267"/>
              <a:gd name="connsiteY2" fmla="*/ 360040 h 759265"/>
              <a:gd name="connsiteX3" fmla="*/ 314737 w 653267"/>
              <a:gd name="connsiteY3" fmla="*/ 177374 h 759265"/>
              <a:gd name="connsiteX4" fmla="*/ 653267 w 653267"/>
              <a:gd name="connsiteY4" fmla="*/ 0 h 759265"/>
              <a:gd name="connsiteX0" fmla="*/ 486229 w 668895"/>
              <a:gd name="connsiteY0" fmla="*/ 759265 h 759265"/>
              <a:gd name="connsiteX1" fmla="*/ 361538 w 668895"/>
              <a:gd name="connsiteY1" fmla="*/ 541056 h 759265"/>
              <a:gd name="connsiteX2" fmla="*/ 20823 w 668895"/>
              <a:gd name="connsiteY2" fmla="*/ 360040 h 759265"/>
              <a:gd name="connsiteX3" fmla="*/ 236599 w 668895"/>
              <a:gd name="connsiteY3" fmla="*/ 72008 h 759265"/>
              <a:gd name="connsiteX4" fmla="*/ 668895 w 668895"/>
              <a:gd name="connsiteY4" fmla="*/ 0 h 759265"/>
              <a:gd name="connsiteX0" fmla="*/ 486229 w 668895"/>
              <a:gd name="connsiteY0" fmla="*/ 759492 h 759492"/>
              <a:gd name="connsiteX1" fmla="*/ 361538 w 668895"/>
              <a:gd name="connsiteY1" fmla="*/ 541283 h 759492"/>
              <a:gd name="connsiteX2" fmla="*/ 20823 w 668895"/>
              <a:gd name="connsiteY2" fmla="*/ 360267 h 759492"/>
              <a:gd name="connsiteX3" fmla="*/ 236599 w 668895"/>
              <a:gd name="connsiteY3" fmla="*/ 72235 h 759492"/>
              <a:gd name="connsiteX4" fmla="*/ 452623 w 668895"/>
              <a:gd name="connsiteY4" fmla="*/ 72235 h 759492"/>
              <a:gd name="connsiteX5" fmla="*/ 668895 w 668895"/>
              <a:gd name="connsiteY5" fmla="*/ 227 h 759492"/>
              <a:gd name="connsiteX0" fmla="*/ 486229 w 524631"/>
              <a:gd name="connsiteY0" fmla="*/ 735262 h 735262"/>
              <a:gd name="connsiteX1" fmla="*/ 361538 w 524631"/>
              <a:gd name="connsiteY1" fmla="*/ 517053 h 735262"/>
              <a:gd name="connsiteX2" fmla="*/ 20823 w 524631"/>
              <a:gd name="connsiteY2" fmla="*/ 336037 h 735262"/>
              <a:gd name="connsiteX3" fmla="*/ 236599 w 524631"/>
              <a:gd name="connsiteY3" fmla="*/ 48005 h 735262"/>
              <a:gd name="connsiteX4" fmla="*/ 452623 w 524631"/>
              <a:gd name="connsiteY4" fmla="*/ 48005 h 735262"/>
              <a:gd name="connsiteX5" fmla="*/ 524631 w 524631"/>
              <a:gd name="connsiteY5" fmla="*/ 192021 h 735262"/>
              <a:gd name="connsiteX0" fmla="*/ 477407 w 515809"/>
              <a:gd name="connsiteY0" fmla="*/ 735262 h 735262"/>
              <a:gd name="connsiteX1" fmla="*/ 155769 w 515809"/>
              <a:gd name="connsiteY1" fmla="*/ 552061 h 735262"/>
              <a:gd name="connsiteX2" fmla="*/ 12001 w 515809"/>
              <a:gd name="connsiteY2" fmla="*/ 336037 h 735262"/>
              <a:gd name="connsiteX3" fmla="*/ 227777 w 515809"/>
              <a:gd name="connsiteY3" fmla="*/ 48005 h 735262"/>
              <a:gd name="connsiteX4" fmla="*/ 443801 w 515809"/>
              <a:gd name="connsiteY4" fmla="*/ 48005 h 735262"/>
              <a:gd name="connsiteX5" fmla="*/ 515809 w 515809"/>
              <a:gd name="connsiteY5" fmla="*/ 192021 h 735262"/>
              <a:gd name="connsiteX0" fmla="*/ 477407 w 569415"/>
              <a:gd name="connsiteY0" fmla="*/ 735262 h 735262"/>
              <a:gd name="connsiteX1" fmla="*/ 515809 w 569415"/>
              <a:gd name="connsiteY1" fmla="*/ 480053 h 735262"/>
              <a:gd name="connsiteX2" fmla="*/ 155769 w 569415"/>
              <a:gd name="connsiteY2" fmla="*/ 552061 h 735262"/>
              <a:gd name="connsiteX3" fmla="*/ 12001 w 569415"/>
              <a:gd name="connsiteY3" fmla="*/ 336037 h 735262"/>
              <a:gd name="connsiteX4" fmla="*/ 227777 w 569415"/>
              <a:gd name="connsiteY4" fmla="*/ 48005 h 735262"/>
              <a:gd name="connsiteX5" fmla="*/ 443801 w 569415"/>
              <a:gd name="connsiteY5" fmla="*/ 48005 h 735262"/>
              <a:gd name="connsiteX6" fmla="*/ 515809 w 569415"/>
              <a:gd name="connsiteY6" fmla="*/ 192021 h 735262"/>
              <a:gd name="connsiteX0" fmla="*/ 477407 w 515809"/>
              <a:gd name="connsiteY0" fmla="*/ 735262 h 735262"/>
              <a:gd name="connsiteX1" fmla="*/ 155769 w 515809"/>
              <a:gd name="connsiteY1" fmla="*/ 552061 h 735262"/>
              <a:gd name="connsiteX2" fmla="*/ 12001 w 515809"/>
              <a:gd name="connsiteY2" fmla="*/ 336037 h 735262"/>
              <a:gd name="connsiteX3" fmla="*/ 227777 w 515809"/>
              <a:gd name="connsiteY3" fmla="*/ 48005 h 735262"/>
              <a:gd name="connsiteX4" fmla="*/ 443801 w 515809"/>
              <a:gd name="connsiteY4" fmla="*/ 48005 h 735262"/>
              <a:gd name="connsiteX5" fmla="*/ 515809 w 515809"/>
              <a:gd name="connsiteY5" fmla="*/ 192021 h 735262"/>
              <a:gd name="connsiteX0" fmla="*/ 477407 w 515809"/>
              <a:gd name="connsiteY0" fmla="*/ 735262 h 735262"/>
              <a:gd name="connsiteX1" fmla="*/ 443801 w 515809"/>
              <a:gd name="connsiteY1" fmla="*/ 480053 h 735262"/>
              <a:gd name="connsiteX2" fmla="*/ 155769 w 515809"/>
              <a:gd name="connsiteY2" fmla="*/ 552061 h 735262"/>
              <a:gd name="connsiteX3" fmla="*/ 12001 w 515809"/>
              <a:gd name="connsiteY3" fmla="*/ 336037 h 735262"/>
              <a:gd name="connsiteX4" fmla="*/ 227777 w 515809"/>
              <a:gd name="connsiteY4" fmla="*/ 48005 h 735262"/>
              <a:gd name="connsiteX5" fmla="*/ 443801 w 515809"/>
              <a:gd name="connsiteY5" fmla="*/ 48005 h 735262"/>
              <a:gd name="connsiteX6" fmla="*/ 515809 w 515809"/>
              <a:gd name="connsiteY6" fmla="*/ 192021 h 735262"/>
              <a:gd name="connsiteX0" fmla="*/ 477407 w 665674"/>
              <a:gd name="connsiteY0" fmla="*/ 735262 h 738612"/>
              <a:gd name="connsiteX1" fmla="*/ 660073 w 665674"/>
              <a:gd name="connsiteY1" fmla="*/ 696077 h 738612"/>
              <a:gd name="connsiteX2" fmla="*/ 443801 w 665674"/>
              <a:gd name="connsiteY2" fmla="*/ 480053 h 738612"/>
              <a:gd name="connsiteX3" fmla="*/ 155769 w 665674"/>
              <a:gd name="connsiteY3" fmla="*/ 552061 h 738612"/>
              <a:gd name="connsiteX4" fmla="*/ 12001 w 665674"/>
              <a:gd name="connsiteY4" fmla="*/ 336037 h 738612"/>
              <a:gd name="connsiteX5" fmla="*/ 227777 w 665674"/>
              <a:gd name="connsiteY5" fmla="*/ 48005 h 738612"/>
              <a:gd name="connsiteX6" fmla="*/ 443801 w 665674"/>
              <a:gd name="connsiteY6" fmla="*/ 48005 h 738612"/>
              <a:gd name="connsiteX7" fmla="*/ 515809 w 665674"/>
              <a:gd name="connsiteY7" fmla="*/ 192021 h 738612"/>
              <a:gd name="connsiteX0" fmla="*/ 660073 w 660073"/>
              <a:gd name="connsiteY0" fmla="*/ 696077 h 696077"/>
              <a:gd name="connsiteX1" fmla="*/ 443801 w 660073"/>
              <a:gd name="connsiteY1" fmla="*/ 480053 h 696077"/>
              <a:gd name="connsiteX2" fmla="*/ 155769 w 660073"/>
              <a:gd name="connsiteY2" fmla="*/ 552061 h 696077"/>
              <a:gd name="connsiteX3" fmla="*/ 12001 w 660073"/>
              <a:gd name="connsiteY3" fmla="*/ 336037 h 696077"/>
              <a:gd name="connsiteX4" fmla="*/ 227777 w 660073"/>
              <a:gd name="connsiteY4" fmla="*/ 48005 h 696077"/>
              <a:gd name="connsiteX5" fmla="*/ 443801 w 660073"/>
              <a:gd name="connsiteY5" fmla="*/ 48005 h 696077"/>
              <a:gd name="connsiteX6" fmla="*/ 515809 w 660073"/>
              <a:gd name="connsiteY6" fmla="*/ 192021 h 696077"/>
              <a:gd name="connsiteX0" fmla="*/ 515809 w 515809"/>
              <a:gd name="connsiteY0" fmla="*/ 408046 h 576064"/>
              <a:gd name="connsiteX1" fmla="*/ 443801 w 515809"/>
              <a:gd name="connsiteY1" fmla="*/ 480053 h 576064"/>
              <a:gd name="connsiteX2" fmla="*/ 155769 w 515809"/>
              <a:gd name="connsiteY2" fmla="*/ 552061 h 576064"/>
              <a:gd name="connsiteX3" fmla="*/ 12001 w 515809"/>
              <a:gd name="connsiteY3" fmla="*/ 336037 h 576064"/>
              <a:gd name="connsiteX4" fmla="*/ 227777 w 515809"/>
              <a:gd name="connsiteY4" fmla="*/ 48005 h 576064"/>
              <a:gd name="connsiteX5" fmla="*/ 443801 w 515809"/>
              <a:gd name="connsiteY5" fmla="*/ 48005 h 576064"/>
              <a:gd name="connsiteX6" fmla="*/ 515809 w 515809"/>
              <a:gd name="connsiteY6" fmla="*/ 192021 h 576064"/>
              <a:gd name="connsiteX0" fmla="*/ 515809 w 515809"/>
              <a:gd name="connsiteY0" fmla="*/ 408046 h 576064"/>
              <a:gd name="connsiteX1" fmla="*/ 443801 w 515809"/>
              <a:gd name="connsiteY1" fmla="*/ 480053 h 576064"/>
              <a:gd name="connsiteX2" fmla="*/ 155769 w 515809"/>
              <a:gd name="connsiteY2" fmla="*/ 552061 h 576064"/>
              <a:gd name="connsiteX3" fmla="*/ 12001 w 515809"/>
              <a:gd name="connsiteY3" fmla="*/ 336037 h 576064"/>
              <a:gd name="connsiteX4" fmla="*/ 227777 w 515809"/>
              <a:gd name="connsiteY4" fmla="*/ 48005 h 576064"/>
              <a:gd name="connsiteX5" fmla="*/ 443801 w 515809"/>
              <a:gd name="connsiteY5" fmla="*/ 48005 h 576064"/>
              <a:gd name="connsiteX6" fmla="*/ 515809 w 515809"/>
              <a:gd name="connsiteY6" fmla="*/ 192021 h 576064"/>
              <a:gd name="connsiteX0" fmla="*/ 515809 w 515809"/>
              <a:gd name="connsiteY0" fmla="*/ 408046 h 564063"/>
              <a:gd name="connsiteX1" fmla="*/ 155769 w 515809"/>
              <a:gd name="connsiteY1" fmla="*/ 552061 h 564063"/>
              <a:gd name="connsiteX2" fmla="*/ 12001 w 515809"/>
              <a:gd name="connsiteY2" fmla="*/ 336037 h 564063"/>
              <a:gd name="connsiteX3" fmla="*/ 227777 w 515809"/>
              <a:gd name="connsiteY3" fmla="*/ 48005 h 564063"/>
              <a:gd name="connsiteX4" fmla="*/ 443801 w 515809"/>
              <a:gd name="connsiteY4" fmla="*/ 48005 h 564063"/>
              <a:gd name="connsiteX5" fmla="*/ 515809 w 515809"/>
              <a:gd name="connsiteY5" fmla="*/ 192021 h 564063"/>
              <a:gd name="connsiteX0" fmla="*/ 527811 w 527811"/>
              <a:gd name="connsiteY0" fmla="*/ 408046 h 708081"/>
              <a:gd name="connsiteX1" fmla="*/ 383795 w 527811"/>
              <a:gd name="connsiteY1" fmla="*/ 696079 h 708081"/>
              <a:gd name="connsiteX2" fmla="*/ 24003 w 527811"/>
              <a:gd name="connsiteY2" fmla="*/ 336037 h 708081"/>
              <a:gd name="connsiteX3" fmla="*/ 239779 w 527811"/>
              <a:gd name="connsiteY3" fmla="*/ 48005 h 708081"/>
              <a:gd name="connsiteX4" fmla="*/ 455803 w 527811"/>
              <a:gd name="connsiteY4" fmla="*/ 48005 h 708081"/>
              <a:gd name="connsiteX5" fmla="*/ 527811 w 527811"/>
              <a:gd name="connsiteY5" fmla="*/ 192021 h 708081"/>
              <a:gd name="connsiteX0" fmla="*/ 384043 w 384043"/>
              <a:gd name="connsiteY0" fmla="*/ 408047 h 708081"/>
              <a:gd name="connsiteX1" fmla="*/ 240027 w 384043"/>
              <a:gd name="connsiteY1" fmla="*/ 696080 h 708081"/>
              <a:gd name="connsiteX2" fmla="*/ 24003 w 384043"/>
              <a:gd name="connsiteY2" fmla="*/ 336040 h 708081"/>
              <a:gd name="connsiteX3" fmla="*/ 96011 w 384043"/>
              <a:gd name="connsiteY3" fmla="*/ 48006 h 708081"/>
              <a:gd name="connsiteX4" fmla="*/ 312035 w 384043"/>
              <a:gd name="connsiteY4" fmla="*/ 48006 h 708081"/>
              <a:gd name="connsiteX5" fmla="*/ 384043 w 384043"/>
              <a:gd name="connsiteY5" fmla="*/ 192022 h 708081"/>
              <a:gd name="connsiteX0" fmla="*/ 369383 w 369383"/>
              <a:gd name="connsiteY0" fmla="*/ 408047 h 730207"/>
              <a:gd name="connsiteX1" fmla="*/ 225367 w 369383"/>
              <a:gd name="connsiteY1" fmla="*/ 696080 h 730207"/>
              <a:gd name="connsiteX2" fmla="*/ 137409 w 369383"/>
              <a:gd name="connsiteY2" fmla="*/ 612812 h 730207"/>
              <a:gd name="connsiteX3" fmla="*/ 9343 w 369383"/>
              <a:gd name="connsiteY3" fmla="*/ 336040 h 730207"/>
              <a:gd name="connsiteX4" fmla="*/ 81351 w 369383"/>
              <a:gd name="connsiteY4" fmla="*/ 48006 h 730207"/>
              <a:gd name="connsiteX5" fmla="*/ 297375 w 369383"/>
              <a:gd name="connsiteY5" fmla="*/ 48006 h 730207"/>
              <a:gd name="connsiteX6" fmla="*/ 369383 w 369383"/>
              <a:gd name="connsiteY6" fmla="*/ 192022 h 730207"/>
              <a:gd name="connsiteX0" fmla="*/ 369383 w 369383"/>
              <a:gd name="connsiteY0" fmla="*/ 408047 h 730208"/>
              <a:gd name="connsiteX1" fmla="*/ 297375 w 369383"/>
              <a:gd name="connsiteY1" fmla="*/ 696081 h 730208"/>
              <a:gd name="connsiteX2" fmla="*/ 137409 w 369383"/>
              <a:gd name="connsiteY2" fmla="*/ 612812 h 730208"/>
              <a:gd name="connsiteX3" fmla="*/ 9343 w 369383"/>
              <a:gd name="connsiteY3" fmla="*/ 336040 h 730208"/>
              <a:gd name="connsiteX4" fmla="*/ 81351 w 369383"/>
              <a:gd name="connsiteY4" fmla="*/ 48006 h 730208"/>
              <a:gd name="connsiteX5" fmla="*/ 297375 w 369383"/>
              <a:gd name="connsiteY5" fmla="*/ 48006 h 730208"/>
              <a:gd name="connsiteX6" fmla="*/ 369383 w 369383"/>
              <a:gd name="connsiteY6" fmla="*/ 192022 h 730208"/>
              <a:gd name="connsiteX0" fmla="*/ 369383 w 369383"/>
              <a:gd name="connsiteY0" fmla="*/ 408047 h 730208"/>
              <a:gd name="connsiteX1" fmla="*/ 297375 w 369383"/>
              <a:gd name="connsiteY1" fmla="*/ 696081 h 730208"/>
              <a:gd name="connsiteX2" fmla="*/ 137409 w 369383"/>
              <a:gd name="connsiteY2" fmla="*/ 612812 h 730208"/>
              <a:gd name="connsiteX3" fmla="*/ 9343 w 369383"/>
              <a:gd name="connsiteY3" fmla="*/ 336040 h 730208"/>
              <a:gd name="connsiteX4" fmla="*/ 81351 w 369383"/>
              <a:gd name="connsiteY4" fmla="*/ 48006 h 730208"/>
              <a:gd name="connsiteX5" fmla="*/ 297375 w 369383"/>
              <a:gd name="connsiteY5" fmla="*/ 48006 h 730208"/>
              <a:gd name="connsiteX6" fmla="*/ 369383 w 369383"/>
              <a:gd name="connsiteY6" fmla="*/ 192022 h 730208"/>
              <a:gd name="connsiteX0" fmla="*/ 369383 w 369383"/>
              <a:gd name="connsiteY0" fmla="*/ 408047 h 782671"/>
              <a:gd name="connsiteX1" fmla="*/ 297375 w 369383"/>
              <a:gd name="connsiteY1" fmla="*/ 696081 h 782671"/>
              <a:gd name="connsiteX2" fmla="*/ 137409 w 369383"/>
              <a:gd name="connsiteY2" fmla="*/ 612812 h 782671"/>
              <a:gd name="connsiteX3" fmla="*/ 9343 w 369383"/>
              <a:gd name="connsiteY3" fmla="*/ 336040 h 782671"/>
              <a:gd name="connsiteX4" fmla="*/ 81351 w 369383"/>
              <a:gd name="connsiteY4" fmla="*/ 48006 h 782671"/>
              <a:gd name="connsiteX5" fmla="*/ 297375 w 369383"/>
              <a:gd name="connsiteY5" fmla="*/ 48006 h 782671"/>
              <a:gd name="connsiteX6" fmla="*/ 369383 w 369383"/>
              <a:gd name="connsiteY6" fmla="*/ 192022 h 782671"/>
              <a:gd name="connsiteX0" fmla="*/ 360040 w 360040"/>
              <a:gd name="connsiteY0" fmla="*/ 408047 h 782671"/>
              <a:gd name="connsiteX1" fmla="*/ 288032 w 360040"/>
              <a:gd name="connsiteY1" fmla="*/ 696081 h 782671"/>
              <a:gd name="connsiteX2" fmla="*/ 72008 w 360040"/>
              <a:gd name="connsiteY2" fmla="*/ 624072 h 782671"/>
              <a:gd name="connsiteX3" fmla="*/ 0 w 360040"/>
              <a:gd name="connsiteY3" fmla="*/ 336040 h 782671"/>
              <a:gd name="connsiteX4" fmla="*/ 72008 w 360040"/>
              <a:gd name="connsiteY4" fmla="*/ 48006 h 782671"/>
              <a:gd name="connsiteX5" fmla="*/ 288032 w 360040"/>
              <a:gd name="connsiteY5" fmla="*/ 48006 h 782671"/>
              <a:gd name="connsiteX6" fmla="*/ 360040 w 360040"/>
              <a:gd name="connsiteY6" fmla="*/ 192022 h 782671"/>
              <a:gd name="connsiteX0" fmla="*/ 360040 w 360040"/>
              <a:gd name="connsiteY0" fmla="*/ 408045 h 782669"/>
              <a:gd name="connsiteX1" fmla="*/ 288032 w 360040"/>
              <a:gd name="connsiteY1" fmla="*/ 696079 h 782669"/>
              <a:gd name="connsiteX2" fmla="*/ 72008 w 360040"/>
              <a:gd name="connsiteY2" fmla="*/ 624070 h 782669"/>
              <a:gd name="connsiteX3" fmla="*/ 0 w 360040"/>
              <a:gd name="connsiteY3" fmla="*/ 336038 h 782669"/>
              <a:gd name="connsiteX4" fmla="*/ 72007 w 360040"/>
              <a:gd name="connsiteY4" fmla="*/ 48006 h 782669"/>
              <a:gd name="connsiteX5" fmla="*/ 288032 w 360040"/>
              <a:gd name="connsiteY5" fmla="*/ 48004 h 782669"/>
              <a:gd name="connsiteX6" fmla="*/ 360040 w 360040"/>
              <a:gd name="connsiteY6" fmla="*/ 192020 h 782669"/>
              <a:gd name="connsiteX0" fmla="*/ 372041 w 372041"/>
              <a:gd name="connsiteY0" fmla="*/ 480053 h 854677"/>
              <a:gd name="connsiteX1" fmla="*/ 300033 w 372041"/>
              <a:gd name="connsiteY1" fmla="*/ 768087 h 854677"/>
              <a:gd name="connsiteX2" fmla="*/ 84009 w 372041"/>
              <a:gd name="connsiteY2" fmla="*/ 696078 h 854677"/>
              <a:gd name="connsiteX3" fmla="*/ 12001 w 372041"/>
              <a:gd name="connsiteY3" fmla="*/ 408046 h 854677"/>
              <a:gd name="connsiteX4" fmla="*/ 156016 w 372041"/>
              <a:gd name="connsiteY4" fmla="*/ 48006 h 854677"/>
              <a:gd name="connsiteX5" fmla="*/ 300033 w 372041"/>
              <a:gd name="connsiteY5" fmla="*/ 120012 h 854677"/>
              <a:gd name="connsiteX6" fmla="*/ 372041 w 372041"/>
              <a:gd name="connsiteY6" fmla="*/ 264028 h 854677"/>
              <a:gd name="connsiteX0" fmla="*/ 372041 w 372041"/>
              <a:gd name="connsiteY0" fmla="*/ 408045 h 782669"/>
              <a:gd name="connsiteX1" fmla="*/ 300033 w 372041"/>
              <a:gd name="connsiteY1" fmla="*/ 696079 h 782669"/>
              <a:gd name="connsiteX2" fmla="*/ 84009 w 372041"/>
              <a:gd name="connsiteY2" fmla="*/ 624070 h 782669"/>
              <a:gd name="connsiteX3" fmla="*/ 12001 w 372041"/>
              <a:gd name="connsiteY3" fmla="*/ 336038 h 782669"/>
              <a:gd name="connsiteX4" fmla="*/ 156017 w 372041"/>
              <a:gd name="connsiteY4" fmla="*/ 48006 h 782669"/>
              <a:gd name="connsiteX5" fmla="*/ 300033 w 372041"/>
              <a:gd name="connsiteY5" fmla="*/ 48004 h 782669"/>
              <a:gd name="connsiteX6" fmla="*/ 372041 w 372041"/>
              <a:gd name="connsiteY6" fmla="*/ 192020 h 782669"/>
              <a:gd name="connsiteX0" fmla="*/ 372041 w 372041"/>
              <a:gd name="connsiteY0" fmla="*/ 408046 h 782669"/>
              <a:gd name="connsiteX1" fmla="*/ 300033 w 372041"/>
              <a:gd name="connsiteY1" fmla="*/ 696079 h 782669"/>
              <a:gd name="connsiteX2" fmla="*/ 84009 w 372041"/>
              <a:gd name="connsiteY2" fmla="*/ 624070 h 782669"/>
              <a:gd name="connsiteX3" fmla="*/ 12001 w 372041"/>
              <a:gd name="connsiteY3" fmla="*/ 336038 h 782669"/>
              <a:gd name="connsiteX4" fmla="*/ 156017 w 372041"/>
              <a:gd name="connsiteY4" fmla="*/ 48006 h 782669"/>
              <a:gd name="connsiteX5" fmla="*/ 300033 w 372041"/>
              <a:gd name="connsiteY5" fmla="*/ 48004 h 782669"/>
              <a:gd name="connsiteX6" fmla="*/ 372041 w 372041"/>
              <a:gd name="connsiteY6" fmla="*/ 192020 h 782669"/>
              <a:gd name="connsiteX0" fmla="*/ 372041 w 372041"/>
              <a:gd name="connsiteY0" fmla="*/ 408046 h 782669"/>
              <a:gd name="connsiteX1" fmla="*/ 300033 w 372041"/>
              <a:gd name="connsiteY1" fmla="*/ 696079 h 782669"/>
              <a:gd name="connsiteX2" fmla="*/ 84009 w 372041"/>
              <a:gd name="connsiteY2" fmla="*/ 624070 h 782669"/>
              <a:gd name="connsiteX3" fmla="*/ 12001 w 372041"/>
              <a:gd name="connsiteY3" fmla="*/ 336038 h 782669"/>
              <a:gd name="connsiteX4" fmla="*/ 156017 w 372041"/>
              <a:gd name="connsiteY4" fmla="*/ 48006 h 782669"/>
              <a:gd name="connsiteX5" fmla="*/ 300033 w 372041"/>
              <a:gd name="connsiteY5" fmla="*/ 48004 h 782669"/>
              <a:gd name="connsiteX6" fmla="*/ 372041 w 372041"/>
              <a:gd name="connsiteY6" fmla="*/ 192020 h 782669"/>
              <a:gd name="connsiteX0" fmla="*/ 372041 w 372041"/>
              <a:gd name="connsiteY0" fmla="*/ 408046 h 782669"/>
              <a:gd name="connsiteX1" fmla="*/ 300033 w 372041"/>
              <a:gd name="connsiteY1" fmla="*/ 696079 h 782669"/>
              <a:gd name="connsiteX2" fmla="*/ 84009 w 372041"/>
              <a:gd name="connsiteY2" fmla="*/ 624070 h 782669"/>
              <a:gd name="connsiteX3" fmla="*/ 12001 w 372041"/>
              <a:gd name="connsiteY3" fmla="*/ 336038 h 782669"/>
              <a:gd name="connsiteX4" fmla="*/ 156017 w 372041"/>
              <a:gd name="connsiteY4" fmla="*/ 48006 h 782669"/>
              <a:gd name="connsiteX5" fmla="*/ 300033 w 372041"/>
              <a:gd name="connsiteY5" fmla="*/ 48004 h 782669"/>
              <a:gd name="connsiteX6" fmla="*/ 372041 w 372041"/>
              <a:gd name="connsiteY6" fmla="*/ 192022 h 782669"/>
              <a:gd name="connsiteX0" fmla="*/ 372041 w 372041"/>
              <a:gd name="connsiteY0" fmla="*/ 408046 h 782669"/>
              <a:gd name="connsiteX1" fmla="*/ 300033 w 372041"/>
              <a:gd name="connsiteY1" fmla="*/ 696079 h 782669"/>
              <a:gd name="connsiteX2" fmla="*/ 84009 w 372041"/>
              <a:gd name="connsiteY2" fmla="*/ 624070 h 782669"/>
              <a:gd name="connsiteX3" fmla="*/ 12001 w 372041"/>
              <a:gd name="connsiteY3" fmla="*/ 336038 h 782669"/>
              <a:gd name="connsiteX4" fmla="*/ 156017 w 372041"/>
              <a:gd name="connsiteY4" fmla="*/ 48006 h 782669"/>
              <a:gd name="connsiteX5" fmla="*/ 300033 w 372041"/>
              <a:gd name="connsiteY5" fmla="*/ 48004 h 782669"/>
              <a:gd name="connsiteX6" fmla="*/ 372041 w 372041"/>
              <a:gd name="connsiteY6" fmla="*/ 264030 h 782669"/>
              <a:gd name="connsiteX0" fmla="*/ 372041 w 372041"/>
              <a:gd name="connsiteY0" fmla="*/ 468052 h 842675"/>
              <a:gd name="connsiteX1" fmla="*/ 300033 w 372041"/>
              <a:gd name="connsiteY1" fmla="*/ 756085 h 842675"/>
              <a:gd name="connsiteX2" fmla="*/ 84009 w 372041"/>
              <a:gd name="connsiteY2" fmla="*/ 684076 h 842675"/>
              <a:gd name="connsiteX3" fmla="*/ 12001 w 372041"/>
              <a:gd name="connsiteY3" fmla="*/ 396044 h 842675"/>
              <a:gd name="connsiteX4" fmla="*/ 156017 w 372041"/>
              <a:gd name="connsiteY4" fmla="*/ 108012 h 842675"/>
              <a:gd name="connsiteX5" fmla="*/ 300033 w 372041"/>
              <a:gd name="connsiteY5" fmla="*/ 36004 h 842675"/>
              <a:gd name="connsiteX6" fmla="*/ 372041 w 372041"/>
              <a:gd name="connsiteY6" fmla="*/ 324036 h 842675"/>
              <a:gd name="connsiteX0" fmla="*/ 360040 w 360040"/>
              <a:gd name="connsiteY0" fmla="*/ 468052 h 842675"/>
              <a:gd name="connsiteX1" fmla="*/ 288032 w 360040"/>
              <a:gd name="connsiteY1" fmla="*/ 756085 h 842675"/>
              <a:gd name="connsiteX2" fmla="*/ 72008 w 360040"/>
              <a:gd name="connsiteY2" fmla="*/ 684076 h 842675"/>
              <a:gd name="connsiteX3" fmla="*/ 0 w 360040"/>
              <a:gd name="connsiteY3" fmla="*/ 396044 h 842675"/>
              <a:gd name="connsiteX4" fmla="*/ 72008 w 360040"/>
              <a:gd name="connsiteY4" fmla="*/ 108012 h 842675"/>
              <a:gd name="connsiteX5" fmla="*/ 288032 w 360040"/>
              <a:gd name="connsiteY5" fmla="*/ 36004 h 842675"/>
              <a:gd name="connsiteX6" fmla="*/ 360040 w 360040"/>
              <a:gd name="connsiteY6" fmla="*/ 324036 h 842675"/>
              <a:gd name="connsiteX0" fmla="*/ 360040 w 360040"/>
              <a:gd name="connsiteY0" fmla="*/ 408045 h 782668"/>
              <a:gd name="connsiteX1" fmla="*/ 288032 w 360040"/>
              <a:gd name="connsiteY1" fmla="*/ 696078 h 782668"/>
              <a:gd name="connsiteX2" fmla="*/ 72008 w 360040"/>
              <a:gd name="connsiteY2" fmla="*/ 624069 h 782668"/>
              <a:gd name="connsiteX3" fmla="*/ 0 w 360040"/>
              <a:gd name="connsiteY3" fmla="*/ 336037 h 782668"/>
              <a:gd name="connsiteX4" fmla="*/ 72008 w 360040"/>
              <a:gd name="connsiteY4" fmla="*/ 48005 h 782668"/>
              <a:gd name="connsiteX5" fmla="*/ 288031 w 360040"/>
              <a:gd name="connsiteY5" fmla="*/ 48005 h 782668"/>
              <a:gd name="connsiteX6" fmla="*/ 360040 w 360040"/>
              <a:gd name="connsiteY6" fmla="*/ 264029 h 782668"/>
              <a:gd name="connsiteX0" fmla="*/ 360040 w 360040"/>
              <a:gd name="connsiteY0" fmla="*/ 408045 h 782668"/>
              <a:gd name="connsiteX1" fmla="*/ 288032 w 360040"/>
              <a:gd name="connsiteY1" fmla="*/ 696078 h 782668"/>
              <a:gd name="connsiteX2" fmla="*/ 72008 w 360040"/>
              <a:gd name="connsiteY2" fmla="*/ 624069 h 782668"/>
              <a:gd name="connsiteX3" fmla="*/ 0 w 360040"/>
              <a:gd name="connsiteY3" fmla="*/ 336037 h 782668"/>
              <a:gd name="connsiteX4" fmla="*/ 72008 w 360040"/>
              <a:gd name="connsiteY4" fmla="*/ 48005 h 782668"/>
              <a:gd name="connsiteX5" fmla="*/ 288031 w 360040"/>
              <a:gd name="connsiteY5" fmla="*/ 48005 h 782668"/>
              <a:gd name="connsiteX6" fmla="*/ 360040 w 360040"/>
              <a:gd name="connsiteY6" fmla="*/ 264029 h 782668"/>
              <a:gd name="connsiteX0" fmla="*/ 360040 w 378477"/>
              <a:gd name="connsiteY0" fmla="*/ 408045 h 782668"/>
              <a:gd name="connsiteX1" fmla="*/ 288032 w 378477"/>
              <a:gd name="connsiteY1" fmla="*/ 696078 h 782668"/>
              <a:gd name="connsiteX2" fmla="*/ 72008 w 378477"/>
              <a:gd name="connsiteY2" fmla="*/ 624069 h 782668"/>
              <a:gd name="connsiteX3" fmla="*/ 0 w 378477"/>
              <a:gd name="connsiteY3" fmla="*/ 336037 h 782668"/>
              <a:gd name="connsiteX4" fmla="*/ 72008 w 378477"/>
              <a:gd name="connsiteY4" fmla="*/ 48005 h 782668"/>
              <a:gd name="connsiteX5" fmla="*/ 360039 w 378477"/>
              <a:gd name="connsiteY5" fmla="*/ 48004 h 782668"/>
              <a:gd name="connsiteX6" fmla="*/ 360040 w 378477"/>
              <a:gd name="connsiteY6" fmla="*/ 264029 h 782668"/>
              <a:gd name="connsiteX0" fmla="*/ 360040 w 444160"/>
              <a:gd name="connsiteY0" fmla="*/ 408045 h 782668"/>
              <a:gd name="connsiteX1" fmla="*/ 288032 w 444160"/>
              <a:gd name="connsiteY1" fmla="*/ 696078 h 782668"/>
              <a:gd name="connsiteX2" fmla="*/ 72008 w 444160"/>
              <a:gd name="connsiteY2" fmla="*/ 624069 h 782668"/>
              <a:gd name="connsiteX3" fmla="*/ 0 w 444160"/>
              <a:gd name="connsiteY3" fmla="*/ 336037 h 782668"/>
              <a:gd name="connsiteX4" fmla="*/ 72008 w 444160"/>
              <a:gd name="connsiteY4" fmla="*/ 48005 h 782668"/>
              <a:gd name="connsiteX5" fmla="*/ 360039 w 444160"/>
              <a:gd name="connsiteY5" fmla="*/ 48004 h 782668"/>
              <a:gd name="connsiteX6" fmla="*/ 360040 w 444160"/>
              <a:gd name="connsiteY6" fmla="*/ 264029 h 782668"/>
              <a:gd name="connsiteX0" fmla="*/ 360040 w 372151"/>
              <a:gd name="connsiteY0" fmla="*/ 408046 h 782669"/>
              <a:gd name="connsiteX1" fmla="*/ 288032 w 372151"/>
              <a:gd name="connsiteY1" fmla="*/ 696079 h 782669"/>
              <a:gd name="connsiteX2" fmla="*/ 72008 w 372151"/>
              <a:gd name="connsiteY2" fmla="*/ 624070 h 782669"/>
              <a:gd name="connsiteX3" fmla="*/ 0 w 372151"/>
              <a:gd name="connsiteY3" fmla="*/ 336038 h 782669"/>
              <a:gd name="connsiteX4" fmla="*/ 72008 w 372151"/>
              <a:gd name="connsiteY4" fmla="*/ 48006 h 782669"/>
              <a:gd name="connsiteX5" fmla="*/ 288030 w 372151"/>
              <a:gd name="connsiteY5" fmla="*/ 48005 h 782669"/>
              <a:gd name="connsiteX6" fmla="*/ 360040 w 372151"/>
              <a:gd name="connsiteY6" fmla="*/ 264030 h 782669"/>
              <a:gd name="connsiteX0" fmla="*/ 360040 w 372151"/>
              <a:gd name="connsiteY0" fmla="*/ 408046 h 782669"/>
              <a:gd name="connsiteX1" fmla="*/ 288032 w 372151"/>
              <a:gd name="connsiteY1" fmla="*/ 696079 h 782669"/>
              <a:gd name="connsiteX2" fmla="*/ 72007 w 372151"/>
              <a:gd name="connsiteY2" fmla="*/ 624070 h 782669"/>
              <a:gd name="connsiteX3" fmla="*/ 0 w 372151"/>
              <a:gd name="connsiteY3" fmla="*/ 336038 h 782669"/>
              <a:gd name="connsiteX4" fmla="*/ 72008 w 372151"/>
              <a:gd name="connsiteY4" fmla="*/ 48006 h 782669"/>
              <a:gd name="connsiteX5" fmla="*/ 288030 w 372151"/>
              <a:gd name="connsiteY5" fmla="*/ 48005 h 782669"/>
              <a:gd name="connsiteX6" fmla="*/ 360040 w 372151"/>
              <a:gd name="connsiteY6" fmla="*/ 264030 h 782669"/>
              <a:gd name="connsiteX0" fmla="*/ 360040 w 372151"/>
              <a:gd name="connsiteY0" fmla="*/ 408046 h 710660"/>
              <a:gd name="connsiteX1" fmla="*/ 288031 w 372151"/>
              <a:gd name="connsiteY1" fmla="*/ 624070 h 710660"/>
              <a:gd name="connsiteX2" fmla="*/ 72007 w 372151"/>
              <a:gd name="connsiteY2" fmla="*/ 624070 h 710660"/>
              <a:gd name="connsiteX3" fmla="*/ 0 w 372151"/>
              <a:gd name="connsiteY3" fmla="*/ 336038 h 710660"/>
              <a:gd name="connsiteX4" fmla="*/ 72008 w 372151"/>
              <a:gd name="connsiteY4" fmla="*/ 48006 h 710660"/>
              <a:gd name="connsiteX5" fmla="*/ 288030 w 372151"/>
              <a:gd name="connsiteY5" fmla="*/ 48005 h 710660"/>
              <a:gd name="connsiteX6" fmla="*/ 360040 w 372151"/>
              <a:gd name="connsiteY6" fmla="*/ 264030 h 710660"/>
              <a:gd name="connsiteX0" fmla="*/ 360040 w 372151"/>
              <a:gd name="connsiteY0" fmla="*/ 408046 h 710660"/>
              <a:gd name="connsiteX1" fmla="*/ 288031 w 372151"/>
              <a:gd name="connsiteY1" fmla="*/ 624070 h 710660"/>
              <a:gd name="connsiteX2" fmla="*/ 72007 w 372151"/>
              <a:gd name="connsiteY2" fmla="*/ 624070 h 710660"/>
              <a:gd name="connsiteX3" fmla="*/ 0 w 372151"/>
              <a:gd name="connsiteY3" fmla="*/ 336038 h 710660"/>
              <a:gd name="connsiteX4" fmla="*/ 72008 w 372151"/>
              <a:gd name="connsiteY4" fmla="*/ 48006 h 710660"/>
              <a:gd name="connsiteX5" fmla="*/ 288030 w 372151"/>
              <a:gd name="connsiteY5" fmla="*/ 48005 h 710660"/>
              <a:gd name="connsiteX6" fmla="*/ 360039 w 372151"/>
              <a:gd name="connsiteY6" fmla="*/ 192022 h 710660"/>
              <a:gd name="connsiteX0" fmla="*/ 360039 w 372151"/>
              <a:gd name="connsiteY0" fmla="*/ 480054 h 710660"/>
              <a:gd name="connsiteX1" fmla="*/ 288031 w 372151"/>
              <a:gd name="connsiteY1" fmla="*/ 624070 h 710660"/>
              <a:gd name="connsiteX2" fmla="*/ 72007 w 372151"/>
              <a:gd name="connsiteY2" fmla="*/ 624070 h 710660"/>
              <a:gd name="connsiteX3" fmla="*/ 0 w 372151"/>
              <a:gd name="connsiteY3" fmla="*/ 336038 h 710660"/>
              <a:gd name="connsiteX4" fmla="*/ 72008 w 372151"/>
              <a:gd name="connsiteY4" fmla="*/ 48006 h 710660"/>
              <a:gd name="connsiteX5" fmla="*/ 288030 w 372151"/>
              <a:gd name="connsiteY5" fmla="*/ 48005 h 710660"/>
              <a:gd name="connsiteX6" fmla="*/ 360039 w 372151"/>
              <a:gd name="connsiteY6" fmla="*/ 192022 h 710660"/>
              <a:gd name="connsiteX0" fmla="*/ 360039 w 372151"/>
              <a:gd name="connsiteY0" fmla="*/ 480054 h 782668"/>
              <a:gd name="connsiteX1" fmla="*/ 288031 w 372151"/>
              <a:gd name="connsiteY1" fmla="*/ 696078 h 782668"/>
              <a:gd name="connsiteX2" fmla="*/ 72007 w 372151"/>
              <a:gd name="connsiteY2" fmla="*/ 624070 h 782668"/>
              <a:gd name="connsiteX3" fmla="*/ 0 w 372151"/>
              <a:gd name="connsiteY3" fmla="*/ 336038 h 782668"/>
              <a:gd name="connsiteX4" fmla="*/ 72008 w 372151"/>
              <a:gd name="connsiteY4" fmla="*/ 48006 h 782668"/>
              <a:gd name="connsiteX5" fmla="*/ 288030 w 372151"/>
              <a:gd name="connsiteY5" fmla="*/ 48005 h 782668"/>
              <a:gd name="connsiteX6" fmla="*/ 360039 w 372151"/>
              <a:gd name="connsiteY6" fmla="*/ 192022 h 782668"/>
              <a:gd name="connsiteX0" fmla="*/ 360039 w 372151"/>
              <a:gd name="connsiteY0" fmla="*/ 480054 h 782668"/>
              <a:gd name="connsiteX1" fmla="*/ 288031 w 372151"/>
              <a:gd name="connsiteY1" fmla="*/ 696078 h 782668"/>
              <a:gd name="connsiteX2" fmla="*/ 72007 w 372151"/>
              <a:gd name="connsiteY2" fmla="*/ 696078 h 782668"/>
              <a:gd name="connsiteX3" fmla="*/ 0 w 372151"/>
              <a:gd name="connsiteY3" fmla="*/ 336038 h 782668"/>
              <a:gd name="connsiteX4" fmla="*/ 72008 w 372151"/>
              <a:gd name="connsiteY4" fmla="*/ 48006 h 782668"/>
              <a:gd name="connsiteX5" fmla="*/ 288030 w 372151"/>
              <a:gd name="connsiteY5" fmla="*/ 48005 h 782668"/>
              <a:gd name="connsiteX6" fmla="*/ 360039 w 372151"/>
              <a:gd name="connsiteY6" fmla="*/ 192022 h 782668"/>
              <a:gd name="connsiteX0" fmla="*/ 360039 w 372151"/>
              <a:gd name="connsiteY0" fmla="*/ 480054 h 782668"/>
              <a:gd name="connsiteX1" fmla="*/ 288031 w 372151"/>
              <a:gd name="connsiteY1" fmla="*/ 696078 h 782668"/>
              <a:gd name="connsiteX2" fmla="*/ 72007 w 372151"/>
              <a:gd name="connsiteY2" fmla="*/ 696078 h 782668"/>
              <a:gd name="connsiteX3" fmla="*/ 0 w 372151"/>
              <a:gd name="connsiteY3" fmla="*/ 336038 h 782668"/>
              <a:gd name="connsiteX4" fmla="*/ 72008 w 372151"/>
              <a:gd name="connsiteY4" fmla="*/ 48006 h 782668"/>
              <a:gd name="connsiteX5" fmla="*/ 288030 w 372151"/>
              <a:gd name="connsiteY5" fmla="*/ 48005 h 782668"/>
              <a:gd name="connsiteX6" fmla="*/ 360039 w 372151"/>
              <a:gd name="connsiteY6" fmla="*/ 264030 h 782668"/>
              <a:gd name="connsiteX0" fmla="*/ 360039 w 372151"/>
              <a:gd name="connsiteY0" fmla="*/ 480054 h 782668"/>
              <a:gd name="connsiteX1" fmla="*/ 288031 w 372151"/>
              <a:gd name="connsiteY1" fmla="*/ 696078 h 782668"/>
              <a:gd name="connsiteX2" fmla="*/ 72007 w 372151"/>
              <a:gd name="connsiteY2" fmla="*/ 696078 h 782668"/>
              <a:gd name="connsiteX3" fmla="*/ 0 w 372151"/>
              <a:gd name="connsiteY3" fmla="*/ 336038 h 782668"/>
              <a:gd name="connsiteX4" fmla="*/ 72008 w 372151"/>
              <a:gd name="connsiteY4" fmla="*/ 48006 h 782668"/>
              <a:gd name="connsiteX5" fmla="*/ 288030 w 372151"/>
              <a:gd name="connsiteY5" fmla="*/ 48005 h 782668"/>
              <a:gd name="connsiteX6" fmla="*/ 360039 w 372151"/>
              <a:gd name="connsiteY6" fmla="*/ 264030 h 782668"/>
              <a:gd name="connsiteX0" fmla="*/ 360039 w 372151"/>
              <a:gd name="connsiteY0" fmla="*/ 480054 h 782668"/>
              <a:gd name="connsiteX1" fmla="*/ 288031 w 372151"/>
              <a:gd name="connsiteY1" fmla="*/ 696078 h 782668"/>
              <a:gd name="connsiteX2" fmla="*/ 72007 w 372151"/>
              <a:gd name="connsiteY2" fmla="*/ 624070 h 782668"/>
              <a:gd name="connsiteX3" fmla="*/ 0 w 372151"/>
              <a:gd name="connsiteY3" fmla="*/ 336038 h 782668"/>
              <a:gd name="connsiteX4" fmla="*/ 72008 w 372151"/>
              <a:gd name="connsiteY4" fmla="*/ 48006 h 782668"/>
              <a:gd name="connsiteX5" fmla="*/ 288030 w 372151"/>
              <a:gd name="connsiteY5" fmla="*/ 48005 h 782668"/>
              <a:gd name="connsiteX6" fmla="*/ 360039 w 372151"/>
              <a:gd name="connsiteY6" fmla="*/ 264030 h 782668"/>
              <a:gd name="connsiteX0" fmla="*/ 360039 w 372151"/>
              <a:gd name="connsiteY0" fmla="*/ 480054 h 782668"/>
              <a:gd name="connsiteX1" fmla="*/ 288031 w 372151"/>
              <a:gd name="connsiteY1" fmla="*/ 696078 h 782668"/>
              <a:gd name="connsiteX2" fmla="*/ 72007 w 372151"/>
              <a:gd name="connsiteY2" fmla="*/ 624070 h 782668"/>
              <a:gd name="connsiteX3" fmla="*/ 0 w 372151"/>
              <a:gd name="connsiteY3" fmla="*/ 336038 h 782668"/>
              <a:gd name="connsiteX4" fmla="*/ 72008 w 372151"/>
              <a:gd name="connsiteY4" fmla="*/ 48006 h 782668"/>
              <a:gd name="connsiteX5" fmla="*/ 288030 w 372151"/>
              <a:gd name="connsiteY5" fmla="*/ 48005 h 782668"/>
              <a:gd name="connsiteX6" fmla="*/ 360039 w 372151"/>
              <a:gd name="connsiteY6" fmla="*/ 264030 h 782668"/>
              <a:gd name="connsiteX0" fmla="*/ 360039 w 372151"/>
              <a:gd name="connsiteY0" fmla="*/ 480054 h 782668"/>
              <a:gd name="connsiteX1" fmla="*/ 288031 w 372151"/>
              <a:gd name="connsiteY1" fmla="*/ 696078 h 782668"/>
              <a:gd name="connsiteX2" fmla="*/ 72007 w 372151"/>
              <a:gd name="connsiteY2" fmla="*/ 696078 h 782668"/>
              <a:gd name="connsiteX3" fmla="*/ 0 w 372151"/>
              <a:gd name="connsiteY3" fmla="*/ 336038 h 782668"/>
              <a:gd name="connsiteX4" fmla="*/ 72008 w 372151"/>
              <a:gd name="connsiteY4" fmla="*/ 48006 h 782668"/>
              <a:gd name="connsiteX5" fmla="*/ 288030 w 372151"/>
              <a:gd name="connsiteY5" fmla="*/ 48005 h 782668"/>
              <a:gd name="connsiteX6" fmla="*/ 360039 w 372151"/>
              <a:gd name="connsiteY6" fmla="*/ 264030 h 782668"/>
              <a:gd name="connsiteX0" fmla="*/ 360039 w 372151"/>
              <a:gd name="connsiteY0" fmla="*/ 480054 h 765504"/>
              <a:gd name="connsiteX1" fmla="*/ 288031 w 372151"/>
              <a:gd name="connsiteY1" fmla="*/ 696078 h 765504"/>
              <a:gd name="connsiteX2" fmla="*/ 72007 w 372151"/>
              <a:gd name="connsiteY2" fmla="*/ 696078 h 765504"/>
              <a:gd name="connsiteX3" fmla="*/ 0 w 372151"/>
              <a:gd name="connsiteY3" fmla="*/ 336038 h 765504"/>
              <a:gd name="connsiteX4" fmla="*/ 72008 w 372151"/>
              <a:gd name="connsiteY4" fmla="*/ 48006 h 765504"/>
              <a:gd name="connsiteX5" fmla="*/ 288030 w 372151"/>
              <a:gd name="connsiteY5" fmla="*/ 48005 h 765504"/>
              <a:gd name="connsiteX6" fmla="*/ 360039 w 372151"/>
              <a:gd name="connsiteY6" fmla="*/ 264030 h 765504"/>
              <a:gd name="connsiteX0" fmla="*/ 360039 w 372151"/>
              <a:gd name="connsiteY0" fmla="*/ 480054 h 765504"/>
              <a:gd name="connsiteX1" fmla="*/ 288031 w 372151"/>
              <a:gd name="connsiteY1" fmla="*/ 696078 h 765504"/>
              <a:gd name="connsiteX2" fmla="*/ 72007 w 372151"/>
              <a:gd name="connsiteY2" fmla="*/ 696078 h 765504"/>
              <a:gd name="connsiteX3" fmla="*/ 0 w 372151"/>
              <a:gd name="connsiteY3" fmla="*/ 336038 h 765504"/>
              <a:gd name="connsiteX4" fmla="*/ 72008 w 372151"/>
              <a:gd name="connsiteY4" fmla="*/ 48006 h 765504"/>
              <a:gd name="connsiteX5" fmla="*/ 288030 w 372151"/>
              <a:gd name="connsiteY5" fmla="*/ 48005 h 765504"/>
              <a:gd name="connsiteX6" fmla="*/ 360039 w 372151"/>
              <a:gd name="connsiteY6" fmla="*/ 264030 h 765504"/>
              <a:gd name="connsiteX0" fmla="*/ 360039 w 372151"/>
              <a:gd name="connsiteY0" fmla="*/ 500468 h 785918"/>
              <a:gd name="connsiteX1" fmla="*/ 288031 w 372151"/>
              <a:gd name="connsiteY1" fmla="*/ 716492 h 785918"/>
              <a:gd name="connsiteX2" fmla="*/ 72007 w 372151"/>
              <a:gd name="connsiteY2" fmla="*/ 716492 h 785918"/>
              <a:gd name="connsiteX3" fmla="*/ 0 w 372151"/>
              <a:gd name="connsiteY3" fmla="*/ 356452 h 785918"/>
              <a:gd name="connsiteX4" fmla="*/ 72008 w 372151"/>
              <a:gd name="connsiteY4" fmla="*/ 68420 h 785918"/>
              <a:gd name="connsiteX5" fmla="*/ 288030 w 372151"/>
              <a:gd name="connsiteY5" fmla="*/ 68419 h 785918"/>
              <a:gd name="connsiteX6" fmla="*/ 360039 w 372151"/>
              <a:gd name="connsiteY6" fmla="*/ 284444 h 785918"/>
              <a:gd name="connsiteX0" fmla="*/ 360370 w 372482"/>
              <a:gd name="connsiteY0" fmla="*/ 500468 h 785918"/>
              <a:gd name="connsiteX1" fmla="*/ 288362 w 372482"/>
              <a:gd name="connsiteY1" fmla="*/ 716492 h 785918"/>
              <a:gd name="connsiteX2" fmla="*/ 72338 w 372482"/>
              <a:gd name="connsiteY2" fmla="*/ 716492 h 785918"/>
              <a:gd name="connsiteX3" fmla="*/ 331 w 372482"/>
              <a:gd name="connsiteY3" fmla="*/ 356452 h 785918"/>
              <a:gd name="connsiteX4" fmla="*/ 72339 w 372482"/>
              <a:gd name="connsiteY4" fmla="*/ 68420 h 785918"/>
              <a:gd name="connsiteX5" fmla="*/ 288361 w 372482"/>
              <a:gd name="connsiteY5" fmla="*/ 68419 h 785918"/>
              <a:gd name="connsiteX6" fmla="*/ 360370 w 372482"/>
              <a:gd name="connsiteY6" fmla="*/ 284444 h 785918"/>
              <a:gd name="connsiteX0" fmla="*/ 360039 w 372151"/>
              <a:gd name="connsiteY0" fmla="*/ 500468 h 785918"/>
              <a:gd name="connsiteX1" fmla="*/ 288031 w 372151"/>
              <a:gd name="connsiteY1" fmla="*/ 716492 h 785918"/>
              <a:gd name="connsiteX2" fmla="*/ 72007 w 372151"/>
              <a:gd name="connsiteY2" fmla="*/ 716492 h 785918"/>
              <a:gd name="connsiteX3" fmla="*/ 0 w 372151"/>
              <a:gd name="connsiteY3" fmla="*/ 356452 h 785918"/>
              <a:gd name="connsiteX4" fmla="*/ 72008 w 372151"/>
              <a:gd name="connsiteY4" fmla="*/ 68420 h 785918"/>
              <a:gd name="connsiteX5" fmla="*/ 288030 w 372151"/>
              <a:gd name="connsiteY5" fmla="*/ 68419 h 785918"/>
              <a:gd name="connsiteX6" fmla="*/ 360039 w 372151"/>
              <a:gd name="connsiteY6" fmla="*/ 284444 h 78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51" h="785918">
                <a:moveTo>
                  <a:pt x="360039" y="500468"/>
                </a:moveTo>
                <a:cubicBezTo>
                  <a:pt x="358428" y="618553"/>
                  <a:pt x="339902" y="666656"/>
                  <a:pt x="288031" y="716492"/>
                </a:cubicBezTo>
                <a:cubicBezTo>
                  <a:pt x="218710" y="785918"/>
                  <a:pt x="120012" y="776499"/>
                  <a:pt x="72007" y="716492"/>
                </a:cubicBezTo>
                <a:cubicBezTo>
                  <a:pt x="6812" y="633318"/>
                  <a:pt x="0" y="464464"/>
                  <a:pt x="0" y="356452"/>
                </a:cubicBezTo>
                <a:cubicBezTo>
                  <a:pt x="0" y="248440"/>
                  <a:pt x="8673" y="161423"/>
                  <a:pt x="72008" y="68420"/>
                </a:cubicBezTo>
                <a:cubicBezTo>
                  <a:pt x="146926" y="0"/>
                  <a:pt x="240025" y="32415"/>
                  <a:pt x="288030" y="68419"/>
                </a:cubicBezTo>
                <a:cubicBezTo>
                  <a:pt x="372151" y="149990"/>
                  <a:pt x="357658" y="284217"/>
                  <a:pt x="360039" y="284444"/>
                </a:cubicBezTo>
              </a:path>
            </a:pathLst>
          </a:cu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4" descr="Uranus-2,2micr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2971">
            <a:off x="744412" y="1763002"/>
            <a:ext cx="4624529" cy="484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scorza.IRS\Documents\Astronomie\Astronomie-allg\Bilder\Planeten\Erde\Erde-ohne-Mo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1845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3816176" y="6444133"/>
            <a:ext cx="2376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Keck-</a:t>
            </a:r>
            <a:r>
              <a:rPr lang="de-DE" sz="1100" dirty="0" err="1" smtClean="0">
                <a:latin typeface="Arial" pitchFamily="34" charset="0"/>
                <a:cs typeface="Arial" pitchFamily="34" charset="0"/>
              </a:rPr>
              <a:t>Telescope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, Hawaii (NIR)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816176" y="6228109"/>
            <a:ext cx="1584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Uranus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8" grpId="0"/>
      <p:bldP spid="20" grpId="0" animBg="1"/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Neptun</a:t>
            </a:r>
          </a:p>
        </p:txBody>
      </p:sp>
      <p:pic>
        <p:nvPicPr>
          <p:cNvPr id="7" name="Picture 4" descr="neptung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864" y="1835621"/>
            <a:ext cx="4706937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scorza.IRS\Documents\Astronomie\Astronomie-allg\Bilder\Planeten\Erde\Erde-ohne-M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3635821"/>
            <a:ext cx="7207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29350" y="1618704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Radius ca. 4 Erdradien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Aufbau ähnlich Uranus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Atmosphärische Struktur ähnlich Jupiter (z.B. „Fleck“)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29350" y="5219154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Sonne-Neptun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4,5 km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    1,2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Neptun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   5 cm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36256" y="5940077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Bilder: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Hintergrund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4" name="Gruppieren 25"/>
          <p:cNvGrpSpPr>
            <a:grpSpLocks noChangeAspect="1"/>
          </p:cNvGrpSpPr>
          <p:nvPr/>
        </p:nvGrpSpPr>
        <p:grpSpPr>
          <a:xfrm>
            <a:off x="1141819" y="509155"/>
            <a:ext cx="2266399" cy="6619383"/>
            <a:chOff x="1302905" y="979632"/>
            <a:chExt cx="1920875" cy="5610225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 bwMode="auto">
            <a:xfrm rot="19238221">
              <a:off x="1774393" y="5240482"/>
              <a:ext cx="715962" cy="1349375"/>
              <a:chOff x="4612" y="6685"/>
              <a:chExt cx="1529" cy="2916"/>
            </a:xfrm>
          </p:grpSpPr>
          <p:sp>
            <p:nvSpPr>
              <p:cNvPr id="1027" name="Oval 3"/>
              <p:cNvSpPr>
                <a:spLocks noChangeAspect="1" noChangeArrowheads="1"/>
              </p:cNvSpPr>
              <p:nvPr/>
            </p:nvSpPr>
            <p:spPr bwMode="auto">
              <a:xfrm>
                <a:off x="4612" y="6975"/>
                <a:ext cx="171" cy="170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8" name="Oval 4"/>
              <p:cNvSpPr>
                <a:spLocks noChangeAspect="1" noChangeArrowheads="1"/>
              </p:cNvSpPr>
              <p:nvPr/>
            </p:nvSpPr>
            <p:spPr bwMode="auto">
              <a:xfrm>
                <a:off x="5684" y="7193"/>
                <a:ext cx="146" cy="14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9" name="Oval 5"/>
              <p:cNvSpPr>
                <a:spLocks noChangeAspect="1" noChangeArrowheads="1"/>
              </p:cNvSpPr>
              <p:nvPr/>
            </p:nvSpPr>
            <p:spPr bwMode="auto">
              <a:xfrm>
                <a:off x="5250" y="8263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0" name="Oval 6"/>
              <p:cNvSpPr>
                <a:spLocks noChangeAspect="1" noChangeArrowheads="1"/>
              </p:cNvSpPr>
              <p:nvPr/>
            </p:nvSpPr>
            <p:spPr bwMode="auto">
              <a:xfrm>
                <a:off x="5079" y="8353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1" name="Oval 7"/>
              <p:cNvSpPr>
                <a:spLocks noChangeAspect="1" noChangeArrowheads="1"/>
              </p:cNvSpPr>
              <p:nvPr/>
            </p:nvSpPr>
            <p:spPr bwMode="auto">
              <a:xfrm>
                <a:off x="4787" y="9464"/>
                <a:ext cx="137" cy="137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2" name="Oval 8"/>
              <p:cNvSpPr>
                <a:spLocks noChangeAspect="1" noChangeArrowheads="1"/>
              </p:cNvSpPr>
              <p:nvPr/>
            </p:nvSpPr>
            <p:spPr bwMode="auto">
              <a:xfrm>
                <a:off x="5408" y="8142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3" name="Oval 9"/>
              <p:cNvSpPr>
                <a:spLocks noChangeAspect="1" noChangeArrowheads="1"/>
              </p:cNvSpPr>
              <p:nvPr/>
            </p:nvSpPr>
            <p:spPr bwMode="auto">
              <a:xfrm>
                <a:off x="5953" y="9272"/>
                <a:ext cx="188" cy="188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4" name="Oval 10"/>
              <p:cNvSpPr>
                <a:spLocks noChangeAspect="1" noChangeArrowheads="1"/>
              </p:cNvSpPr>
              <p:nvPr/>
            </p:nvSpPr>
            <p:spPr bwMode="auto">
              <a:xfrm>
                <a:off x="5385" y="6685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Oval 11"/>
              <p:cNvSpPr>
                <a:spLocks noChangeAspect="1" noChangeArrowheads="1"/>
              </p:cNvSpPr>
              <p:nvPr/>
            </p:nvSpPr>
            <p:spPr bwMode="auto">
              <a:xfrm>
                <a:off x="5257" y="8945"/>
                <a:ext cx="120" cy="118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Oval 12"/>
              <p:cNvSpPr>
                <a:spLocks noChangeAspect="1" noChangeArrowheads="1"/>
              </p:cNvSpPr>
              <p:nvPr/>
            </p:nvSpPr>
            <p:spPr bwMode="auto">
              <a:xfrm>
                <a:off x="5680" y="8464"/>
                <a:ext cx="103" cy="101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Oval 13"/>
              <p:cNvSpPr>
                <a:spLocks noChangeAspect="1" noChangeArrowheads="1"/>
              </p:cNvSpPr>
              <p:nvPr/>
            </p:nvSpPr>
            <p:spPr bwMode="auto">
              <a:xfrm>
                <a:off x="5321" y="6776"/>
                <a:ext cx="94" cy="93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Oval 14"/>
              <p:cNvSpPr>
                <a:spLocks noChangeAspect="1" noChangeArrowheads="1"/>
              </p:cNvSpPr>
              <p:nvPr/>
            </p:nvSpPr>
            <p:spPr bwMode="auto">
              <a:xfrm>
                <a:off x="5395" y="6753"/>
                <a:ext cx="84" cy="86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Oval 15"/>
              <p:cNvSpPr>
                <a:spLocks noChangeAspect="1" noChangeArrowheads="1"/>
              </p:cNvSpPr>
              <p:nvPr/>
            </p:nvSpPr>
            <p:spPr bwMode="auto">
              <a:xfrm>
                <a:off x="5291" y="8808"/>
                <a:ext cx="77" cy="76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Oval 16"/>
              <p:cNvSpPr>
                <a:spLocks noChangeAspect="1" noChangeArrowheads="1"/>
              </p:cNvSpPr>
              <p:nvPr/>
            </p:nvSpPr>
            <p:spPr bwMode="auto">
              <a:xfrm>
                <a:off x="5291" y="8979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Oval 17"/>
              <p:cNvSpPr>
                <a:spLocks noChangeAspect="1" noChangeArrowheads="1"/>
              </p:cNvSpPr>
              <p:nvPr/>
            </p:nvSpPr>
            <p:spPr bwMode="auto">
              <a:xfrm>
                <a:off x="5291" y="8894"/>
                <a:ext cx="69" cy="68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20790079">
              <a:off x="1458480" y="2065482"/>
              <a:ext cx="249238" cy="415925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20328475">
              <a:off x="2214130" y="3535507"/>
              <a:ext cx="674688" cy="279400"/>
              <a:chOff x="8650" y="4564"/>
              <a:chExt cx="638" cy="283"/>
            </a:xfrm>
          </p:grpSpPr>
          <p:sp>
            <p:nvSpPr>
              <p:cNvPr id="1044" name="Oval 20"/>
              <p:cNvSpPr>
                <a:spLocks noChangeArrowheads="1"/>
              </p:cNvSpPr>
              <p:nvPr/>
            </p:nvSpPr>
            <p:spPr bwMode="auto">
              <a:xfrm>
                <a:off x="8820" y="4564"/>
                <a:ext cx="296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C0C0C0">
                      <a:gamma/>
                      <a:shade val="21569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8650" y="4671"/>
                <a:ext cx="638" cy="67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71" y="15"/>
                  </a:cxn>
                  <a:cxn ang="0">
                    <a:pos x="41" y="42"/>
                  </a:cxn>
                  <a:cxn ang="0">
                    <a:pos x="320" y="66"/>
                  </a:cxn>
                  <a:cxn ang="0">
                    <a:pos x="596" y="36"/>
                  </a:cxn>
                  <a:cxn ang="0">
                    <a:pos x="575" y="12"/>
                  </a:cxn>
                  <a:cxn ang="0">
                    <a:pos x="464" y="3"/>
                  </a:cxn>
                </a:cxnLst>
                <a:rect l="0" t="0" r="r" b="b"/>
                <a:pathLst>
                  <a:path w="638" h="67">
                    <a:moveTo>
                      <a:pt x="167" y="0"/>
                    </a:moveTo>
                    <a:cubicBezTo>
                      <a:pt x="151" y="2"/>
                      <a:pt x="92" y="8"/>
                      <a:pt x="71" y="15"/>
                    </a:cubicBezTo>
                    <a:cubicBezTo>
                      <a:pt x="50" y="22"/>
                      <a:pt x="0" y="34"/>
                      <a:pt x="41" y="42"/>
                    </a:cubicBezTo>
                    <a:cubicBezTo>
                      <a:pt x="82" y="50"/>
                      <a:pt x="228" y="67"/>
                      <a:pt x="320" y="66"/>
                    </a:cubicBezTo>
                    <a:cubicBezTo>
                      <a:pt x="412" y="65"/>
                      <a:pt x="554" y="45"/>
                      <a:pt x="596" y="36"/>
                    </a:cubicBezTo>
                    <a:cubicBezTo>
                      <a:pt x="638" y="27"/>
                      <a:pt x="597" y="17"/>
                      <a:pt x="575" y="12"/>
                    </a:cubicBezTo>
                    <a:cubicBezTo>
                      <a:pt x="553" y="7"/>
                      <a:pt x="487" y="5"/>
                      <a:pt x="464" y="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2928505" y="1705120"/>
              <a:ext cx="295275" cy="261937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1302905" y="4221307"/>
              <a:ext cx="247650" cy="230188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1501343" y="979632"/>
              <a:ext cx="168275" cy="153988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5860473" y="2618509"/>
            <a:ext cx="3916590" cy="19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40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Unser Sonnensystem im Universum</a:t>
            </a:r>
          </a:p>
        </p:txBody>
      </p:sp>
      <p:grpSp>
        <p:nvGrpSpPr>
          <p:cNvPr id="7" name="Group 25"/>
          <p:cNvGrpSpPr>
            <a:grpSpLocks noChangeAspect="1"/>
          </p:cNvGrpSpPr>
          <p:nvPr/>
        </p:nvGrpSpPr>
        <p:grpSpPr bwMode="auto">
          <a:xfrm flipH="1">
            <a:off x="5074893" y="3044536"/>
            <a:ext cx="913968" cy="1265095"/>
            <a:chOff x="2594" y="1944"/>
            <a:chExt cx="4024" cy="4274"/>
          </a:xfrm>
        </p:grpSpPr>
        <p:sp>
          <p:nvSpPr>
            <p:cNvPr id="1050" name="Oval 26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AutoShape 27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Rectangle 28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AutoShape 29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4" name="AutoShape 30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8" name="Group 31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7" name="AutoShape 33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8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9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0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2" name="AutoShape 38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4" name="AutoShape 40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8" name="Rectangle 44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9" name="Rectangle 45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70" name="Rectangle 46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Rectangle 47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AutoShape 48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AutoShape 50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Rectangle 51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986608" y="5133109"/>
            <a:ext cx="39277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kern="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Teil</a:t>
            </a:r>
            <a:endParaRPr kumimoji="0" lang="de-DE" sz="4000" b="1" i="0" u="none" strike="noStrike" kern="0" cap="small" spc="0" normalizeH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39" y="7008813"/>
            <a:ext cx="1106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feld 62"/>
          <p:cNvSpPr txBox="1"/>
          <p:nvPr/>
        </p:nvSpPr>
        <p:spPr>
          <a:xfrm>
            <a:off x="9059977" y="7098010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Zeichnung:</a:t>
            </a:r>
          </a:p>
          <a:p>
            <a:r>
              <a:rPr lang="de-DE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Hanssen</a:t>
            </a:r>
            <a:endParaRPr lang="de-D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olar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2196256"/>
            <a:ext cx="7696200" cy="3046412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7824" y="5075981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65312" y="6833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Transneptunische Objekte</a:t>
            </a:r>
          </a:p>
        </p:txBody>
      </p:sp>
      <p:sp>
        <p:nvSpPr>
          <p:cNvPr id="18" name="Rechteck 17"/>
          <p:cNvSpPr/>
          <p:nvPr/>
        </p:nvSpPr>
        <p:spPr>
          <a:xfrm>
            <a:off x="6408464" y="5147989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http://www.solarviews.com 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688384" y="2195661"/>
            <a:ext cx="2917825" cy="4806950"/>
            <a:chOff x="3334" y="1169"/>
            <a:chExt cx="1838" cy="3028"/>
          </a:xfrm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644" y="1169"/>
              <a:ext cx="528" cy="177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4890" y="2945"/>
              <a:ext cx="2" cy="528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4740" y="3489"/>
              <a:ext cx="144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334" y="3339"/>
              <a:ext cx="1420" cy="858"/>
            </a:xfrm>
            <a:prstGeom prst="rect">
              <a:avLst/>
            </a:pr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Der Kuipergürtel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oder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Transneptunische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Objekte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65312" y="6833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Transneptunische Objekte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408464" y="2843733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Pluto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Entdeckt 1930 nach theoretischer Vorhersage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574675" algn="l"/>
              </a:tabLst>
            </a:pPr>
            <a:r>
              <a:rPr lang="de-DE" sz="2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Aufnahme von</a:t>
            </a:r>
          </a:p>
          <a:p>
            <a:pPr>
              <a:spcBef>
                <a:spcPct val="20000"/>
              </a:spcBef>
              <a:tabLst>
                <a:tab pos="574675" algn="l"/>
              </a:tabLst>
            </a:pPr>
            <a:r>
              <a:rPr lang="de-DE" sz="2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„New </a:t>
            </a:r>
            <a:r>
              <a:rPr lang="de-DE" sz="2000" kern="0" dirty="0" err="1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Horizons</a:t>
            </a:r>
            <a:r>
              <a:rPr lang="de-DE" sz="2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</a:p>
          <a:p>
            <a:pPr>
              <a:spcBef>
                <a:spcPct val="20000"/>
              </a:spcBef>
              <a:tabLst>
                <a:tab pos="574675" algn="l"/>
              </a:tabLst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14. Juli 2015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935856" y="125955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Kuiper-Gürtel</a:t>
            </a:r>
          </a:p>
        </p:txBody>
      </p:sp>
      <p:pic>
        <p:nvPicPr>
          <p:cNvPr id="12" name="Grafik 11" descr="K1600_Global_LORRI_mosaic_of_Pluto_in_tru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015" y="2051645"/>
            <a:ext cx="4397469" cy="4392488"/>
          </a:xfrm>
          <a:prstGeom prst="rect">
            <a:avLst/>
          </a:prstGeom>
        </p:spPr>
      </p:pic>
      <p:sp>
        <p:nvSpPr>
          <p:cNvPr id="23" name="Herz 22"/>
          <p:cNvSpPr/>
          <p:nvPr/>
        </p:nvSpPr>
        <p:spPr>
          <a:xfrm rot="747660">
            <a:off x="2564573" y="4087171"/>
            <a:ext cx="1998778" cy="2012387"/>
          </a:xfrm>
          <a:prstGeom prst="heart">
            <a:avLst/>
          </a:prstGeom>
          <a:gradFill flip="none" rotWithShape="1">
            <a:gsLst>
              <a:gs pos="100000">
                <a:srgbClr val="C00000"/>
              </a:gs>
              <a:gs pos="53000">
                <a:srgbClr val="FF0000">
                  <a:alpha val="4400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248224" y="6444133"/>
            <a:ext cx="9361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</a:p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Zeichnung: S. Hanssen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65312" y="6833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Transneptunische Objekte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408464" y="2843733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Pluto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Entdeckt 1930 nach theoretischer Vorhersage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574675" algn="l"/>
              </a:tabLst>
            </a:pPr>
            <a:r>
              <a:rPr lang="de-DE" sz="2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Aufnahme von</a:t>
            </a:r>
          </a:p>
          <a:p>
            <a:pPr>
              <a:spcBef>
                <a:spcPct val="20000"/>
              </a:spcBef>
              <a:tabLst>
                <a:tab pos="574675" algn="l"/>
              </a:tabLst>
            </a:pPr>
            <a:r>
              <a:rPr lang="de-DE" sz="2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„New </a:t>
            </a:r>
            <a:r>
              <a:rPr lang="de-DE" sz="2000" kern="0" dirty="0" err="1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Horizons</a:t>
            </a:r>
            <a:r>
              <a:rPr lang="de-DE" sz="2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</a:p>
          <a:p>
            <a:pPr>
              <a:spcBef>
                <a:spcPct val="20000"/>
              </a:spcBef>
              <a:tabLst>
                <a:tab pos="574675" algn="l"/>
              </a:tabLst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14. Juli 2015 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935856" y="125955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Kuiper-Gürtel</a:t>
            </a:r>
          </a:p>
        </p:txBody>
      </p:sp>
      <p:pic>
        <p:nvPicPr>
          <p:cNvPr id="12" name="Grafik 11" descr="K1600_Global_LORRI_mosaic_of_Pluto_in_tru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015" y="2051645"/>
            <a:ext cx="4397469" cy="4392488"/>
          </a:xfrm>
          <a:prstGeom prst="rect">
            <a:avLst/>
          </a:prstGeom>
        </p:spPr>
      </p:pic>
      <p:grpSp>
        <p:nvGrpSpPr>
          <p:cNvPr id="2050" name="Group 2"/>
          <p:cNvGrpSpPr>
            <a:grpSpLocks noChangeAspect="1"/>
          </p:cNvGrpSpPr>
          <p:nvPr/>
        </p:nvGrpSpPr>
        <p:grpSpPr bwMode="auto">
          <a:xfrm>
            <a:off x="2376016" y="3923853"/>
            <a:ext cx="2389531" cy="2232248"/>
            <a:chOff x="5402" y="5131"/>
            <a:chExt cx="7103" cy="6634"/>
          </a:xfrm>
        </p:grpSpPr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 rot="-2170042">
              <a:off x="8152" y="5131"/>
              <a:ext cx="989" cy="27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 rot="-2170042">
              <a:off x="7310" y="5564"/>
              <a:ext cx="1207" cy="3165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9945" y="9255"/>
              <a:ext cx="112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5" y="240"/>
                </a:cxn>
                <a:cxn ang="0">
                  <a:pos x="780" y="270"/>
                </a:cxn>
                <a:cxn ang="0">
                  <a:pos x="1125" y="195"/>
                </a:cxn>
              </a:cxnLst>
              <a:rect l="0" t="0" r="r" b="b"/>
              <a:pathLst>
                <a:path w="1125" h="285">
                  <a:moveTo>
                    <a:pt x="0" y="0"/>
                  </a:moveTo>
                  <a:cubicBezTo>
                    <a:pt x="107" y="97"/>
                    <a:pt x="215" y="195"/>
                    <a:pt x="345" y="240"/>
                  </a:cubicBezTo>
                  <a:cubicBezTo>
                    <a:pt x="475" y="285"/>
                    <a:pt x="650" y="277"/>
                    <a:pt x="780" y="270"/>
                  </a:cubicBezTo>
                  <a:cubicBezTo>
                    <a:pt x="910" y="263"/>
                    <a:pt x="1017" y="229"/>
                    <a:pt x="1125" y="195"/>
                  </a:cubicBezTo>
                </a:path>
              </a:pathLst>
            </a:custGeom>
            <a:noFill/>
            <a:ln w="7620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0650" y="5940"/>
              <a:ext cx="705" cy="1005"/>
            </a:xfrm>
            <a:custGeom>
              <a:avLst/>
              <a:gdLst/>
              <a:ahLst/>
              <a:cxnLst>
                <a:cxn ang="0">
                  <a:pos x="0" y="1005"/>
                </a:cxn>
                <a:cxn ang="0">
                  <a:pos x="60" y="600"/>
                </a:cxn>
                <a:cxn ang="0">
                  <a:pos x="240" y="285"/>
                </a:cxn>
                <a:cxn ang="0">
                  <a:pos x="600" y="75"/>
                </a:cxn>
                <a:cxn ang="0">
                  <a:pos x="855" y="0"/>
                </a:cxn>
              </a:cxnLst>
              <a:rect l="0" t="0" r="r" b="b"/>
              <a:pathLst>
                <a:path w="855" h="1005">
                  <a:moveTo>
                    <a:pt x="0" y="1005"/>
                  </a:moveTo>
                  <a:cubicBezTo>
                    <a:pt x="10" y="862"/>
                    <a:pt x="20" y="720"/>
                    <a:pt x="60" y="600"/>
                  </a:cubicBezTo>
                  <a:cubicBezTo>
                    <a:pt x="100" y="480"/>
                    <a:pt x="150" y="372"/>
                    <a:pt x="240" y="285"/>
                  </a:cubicBezTo>
                  <a:cubicBezTo>
                    <a:pt x="330" y="198"/>
                    <a:pt x="498" y="122"/>
                    <a:pt x="600" y="75"/>
                  </a:cubicBezTo>
                  <a:cubicBezTo>
                    <a:pt x="702" y="28"/>
                    <a:pt x="778" y="14"/>
                    <a:pt x="855" y="0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1428" y="5280"/>
              <a:ext cx="1077" cy="1822"/>
            </a:xfrm>
            <a:custGeom>
              <a:avLst/>
              <a:gdLst/>
              <a:ahLst/>
              <a:cxnLst>
                <a:cxn ang="0">
                  <a:pos x="287" y="1785"/>
                </a:cxn>
                <a:cxn ang="0">
                  <a:pos x="47" y="1560"/>
                </a:cxn>
                <a:cxn ang="0">
                  <a:pos x="2" y="1110"/>
                </a:cxn>
                <a:cxn ang="0">
                  <a:pos x="32" y="675"/>
                </a:cxn>
                <a:cxn ang="0">
                  <a:pos x="197" y="240"/>
                </a:cxn>
                <a:cxn ang="0">
                  <a:pos x="467" y="30"/>
                </a:cxn>
                <a:cxn ang="0">
                  <a:pos x="797" y="60"/>
                </a:cxn>
                <a:cxn ang="0">
                  <a:pos x="977" y="345"/>
                </a:cxn>
                <a:cxn ang="0">
                  <a:pos x="1067" y="840"/>
                </a:cxn>
                <a:cxn ang="0">
                  <a:pos x="1037" y="1305"/>
                </a:cxn>
                <a:cxn ang="0">
                  <a:pos x="902" y="1590"/>
                </a:cxn>
                <a:cxn ang="0">
                  <a:pos x="572" y="1785"/>
                </a:cxn>
                <a:cxn ang="0">
                  <a:pos x="287" y="1785"/>
                </a:cxn>
              </a:cxnLst>
              <a:rect l="0" t="0" r="r" b="b"/>
              <a:pathLst>
                <a:path w="1077" h="1822">
                  <a:moveTo>
                    <a:pt x="287" y="1785"/>
                  </a:moveTo>
                  <a:cubicBezTo>
                    <a:pt x="200" y="1748"/>
                    <a:pt x="94" y="1672"/>
                    <a:pt x="47" y="1560"/>
                  </a:cubicBezTo>
                  <a:cubicBezTo>
                    <a:pt x="0" y="1448"/>
                    <a:pt x="4" y="1257"/>
                    <a:pt x="2" y="1110"/>
                  </a:cubicBezTo>
                  <a:cubicBezTo>
                    <a:pt x="0" y="963"/>
                    <a:pt x="0" y="820"/>
                    <a:pt x="32" y="675"/>
                  </a:cubicBezTo>
                  <a:cubicBezTo>
                    <a:pt x="64" y="530"/>
                    <a:pt x="124" y="348"/>
                    <a:pt x="197" y="240"/>
                  </a:cubicBezTo>
                  <a:cubicBezTo>
                    <a:pt x="270" y="132"/>
                    <a:pt x="367" y="60"/>
                    <a:pt x="467" y="30"/>
                  </a:cubicBezTo>
                  <a:cubicBezTo>
                    <a:pt x="567" y="0"/>
                    <a:pt x="712" y="8"/>
                    <a:pt x="797" y="60"/>
                  </a:cubicBezTo>
                  <a:cubicBezTo>
                    <a:pt x="882" y="112"/>
                    <a:pt x="932" y="215"/>
                    <a:pt x="977" y="345"/>
                  </a:cubicBezTo>
                  <a:cubicBezTo>
                    <a:pt x="1022" y="475"/>
                    <a:pt x="1057" y="680"/>
                    <a:pt x="1067" y="840"/>
                  </a:cubicBezTo>
                  <a:cubicBezTo>
                    <a:pt x="1077" y="1000"/>
                    <a:pt x="1064" y="1180"/>
                    <a:pt x="1037" y="1305"/>
                  </a:cubicBezTo>
                  <a:cubicBezTo>
                    <a:pt x="1010" y="1430"/>
                    <a:pt x="979" y="1510"/>
                    <a:pt x="902" y="1590"/>
                  </a:cubicBezTo>
                  <a:cubicBezTo>
                    <a:pt x="825" y="1670"/>
                    <a:pt x="674" y="1753"/>
                    <a:pt x="572" y="1785"/>
                  </a:cubicBezTo>
                  <a:cubicBezTo>
                    <a:pt x="470" y="1817"/>
                    <a:pt x="374" y="1822"/>
                    <a:pt x="287" y="178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 rot="-2504431">
              <a:off x="7929" y="7219"/>
              <a:ext cx="376" cy="13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5402" y="8141"/>
              <a:ext cx="2376" cy="3624"/>
            </a:xfrm>
            <a:custGeom>
              <a:avLst/>
              <a:gdLst/>
              <a:ahLst/>
              <a:cxnLst>
                <a:cxn ang="0">
                  <a:pos x="1678" y="79"/>
                </a:cxn>
                <a:cxn ang="0">
                  <a:pos x="1653" y="310"/>
                </a:cxn>
                <a:cxn ang="0">
                  <a:pos x="1606" y="739"/>
                </a:cxn>
                <a:cxn ang="0">
                  <a:pos x="1993" y="1309"/>
                </a:cxn>
                <a:cxn ang="0">
                  <a:pos x="2368" y="2194"/>
                </a:cxn>
                <a:cxn ang="0">
                  <a:pos x="1948" y="3109"/>
                </a:cxn>
                <a:cxn ang="0">
                  <a:pos x="943" y="3559"/>
                </a:cxn>
                <a:cxn ang="0">
                  <a:pos x="253" y="3499"/>
                </a:cxn>
                <a:cxn ang="0">
                  <a:pos x="43" y="3049"/>
                </a:cxn>
                <a:cxn ang="0">
                  <a:pos x="509" y="2598"/>
                </a:cxn>
                <a:cxn ang="0">
                  <a:pos x="1228" y="2404"/>
                </a:cxn>
                <a:cxn ang="0">
                  <a:pos x="1663" y="2119"/>
                </a:cxn>
                <a:cxn ang="0">
                  <a:pos x="1393" y="1384"/>
                </a:cxn>
                <a:cxn ang="0">
                  <a:pos x="1198" y="889"/>
                </a:cxn>
                <a:cxn ang="0">
                  <a:pos x="1168" y="574"/>
                </a:cxn>
                <a:cxn ang="0">
                  <a:pos x="1288" y="214"/>
                </a:cxn>
                <a:cxn ang="0">
                  <a:pos x="1602" y="22"/>
                </a:cxn>
                <a:cxn ang="0">
                  <a:pos x="1678" y="79"/>
                </a:cxn>
              </a:cxnLst>
              <a:rect l="0" t="0" r="r" b="b"/>
              <a:pathLst>
                <a:path w="2376" h="3624">
                  <a:moveTo>
                    <a:pt x="1678" y="79"/>
                  </a:moveTo>
                  <a:cubicBezTo>
                    <a:pt x="1686" y="127"/>
                    <a:pt x="1665" y="200"/>
                    <a:pt x="1653" y="310"/>
                  </a:cubicBezTo>
                  <a:cubicBezTo>
                    <a:pt x="1641" y="420"/>
                    <a:pt x="1549" y="573"/>
                    <a:pt x="1606" y="739"/>
                  </a:cubicBezTo>
                  <a:cubicBezTo>
                    <a:pt x="1663" y="905"/>
                    <a:pt x="1866" y="1067"/>
                    <a:pt x="1993" y="1309"/>
                  </a:cubicBezTo>
                  <a:cubicBezTo>
                    <a:pt x="2120" y="1551"/>
                    <a:pt x="2376" y="1894"/>
                    <a:pt x="2368" y="2194"/>
                  </a:cubicBezTo>
                  <a:cubicBezTo>
                    <a:pt x="2360" y="2494"/>
                    <a:pt x="2185" y="2882"/>
                    <a:pt x="1948" y="3109"/>
                  </a:cubicBezTo>
                  <a:cubicBezTo>
                    <a:pt x="1711" y="3336"/>
                    <a:pt x="1225" y="3494"/>
                    <a:pt x="943" y="3559"/>
                  </a:cubicBezTo>
                  <a:cubicBezTo>
                    <a:pt x="661" y="3624"/>
                    <a:pt x="403" y="3584"/>
                    <a:pt x="253" y="3499"/>
                  </a:cubicBezTo>
                  <a:cubicBezTo>
                    <a:pt x="103" y="3414"/>
                    <a:pt x="0" y="3199"/>
                    <a:pt x="43" y="3049"/>
                  </a:cubicBezTo>
                  <a:cubicBezTo>
                    <a:pt x="86" y="2899"/>
                    <a:pt x="312" y="2705"/>
                    <a:pt x="509" y="2598"/>
                  </a:cubicBezTo>
                  <a:cubicBezTo>
                    <a:pt x="706" y="2491"/>
                    <a:pt x="1036" y="2484"/>
                    <a:pt x="1228" y="2404"/>
                  </a:cubicBezTo>
                  <a:cubicBezTo>
                    <a:pt x="1420" y="2324"/>
                    <a:pt x="1636" y="2289"/>
                    <a:pt x="1663" y="2119"/>
                  </a:cubicBezTo>
                  <a:cubicBezTo>
                    <a:pt x="1690" y="1949"/>
                    <a:pt x="1470" y="1589"/>
                    <a:pt x="1393" y="1384"/>
                  </a:cubicBezTo>
                  <a:cubicBezTo>
                    <a:pt x="1316" y="1179"/>
                    <a:pt x="1235" y="1024"/>
                    <a:pt x="1198" y="889"/>
                  </a:cubicBezTo>
                  <a:cubicBezTo>
                    <a:pt x="1161" y="754"/>
                    <a:pt x="1153" y="686"/>
                    <a:pt x="1168" y="574"/>
                  </a:cubicBezTo>
                  <a:cubicBezTo>
                    <a:pt x="1183" y="462"/>
                    <a:pt x="1216" y="306"/>
                    <a:pt x="1288" y="214"/>
                  </a:cubicBezTo>
                  <a:cubicBezTo>
                    <a:pt x="1360" y="122"/>
                    <a:pt x="1537" y="44"/>
                    <a:pt x="1602" y="22"/>
                  </a:cubicBezTo>
                  <a:cubicBezTo>
                    <a:pt x="1667" y="0"/>
                    <a:pt x="1670" y="31"/>
                    <a:pt x="1678" y="7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 rot="-2459210">
              <a:off x="8601" y="6389"/>
              <a:ext cx="353" cy="13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 rot="-173849">
              <a:off x="10005" y="6285"/>
              <a:ext cx="705" cy="1005"/>
            </a:xfrm>
            <a:custGeom>
              <a:avLst/>
              <a:gdLst/>
              <a:ahLst/>
              <a:cxnLst>
                <a:cxn ang="0">
                  <a:pos x="0" y="1005"/>
                </a:cxn>
                <a:cxn ang="0">
                  <a:pos x="60" y="600"/>
                </a:cxn>
                <a:cxn ang="0">
                  <a:pos x="240" y="285"/>
                </a:cxn>
                <a:cxn ang="0">
                  <a:pos x="600" y="75"/>
                </a:cxn>
                <a:cxn ang="0">
                  <a:pos x="855" y="0"/>
                </a:cxn>
              </a:cxnLst>
              <a:rect l="0" t="0" r="r" b="b"/>
              <a:pathLst>
                <a:path w="855" h="1005">
                  <a:moveTo>
                    <a:pt x="0" y="1005"/>
                  </a:moveTo>
                  <a:cubicBezTo>
                    <a:pt x="10" y="862"/>
                    <a:pt x="20" y="720"/>
                    <a:pt x="60" y="600"/>
                  </a:cubicBezTo>
                  <a:cubicBezTo>
                    <a:pt x="100" y="480"/>
                    <a:pt x="150" y="372"/>
                    <a:pt x="240" y="285"/>
                  </a:cubicBezTo>
                  <a:cubicBezTo>
                    <a:pt x="330" y="198"/>
                    <a:pt x="498" y="122"/>
                    <a:pt x="600" y="75"/>
                  </a:cubicBezTo>
                  <a:cubicBezTo>
                    <a:pt x="702" y="28"/>
                    <a:pt x="778" y="14"/>
                    <a:pt x="855" y="0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8" name="Rechteck 27"/>
          <p:cNvSpPr/>
          <p:nvPr/>
        </p:nvSpPr>
        <p:spPr>
          <a:xfrm>
            <a:off x="4248224" y="6444133"/>
            <a:ext cx="9361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</a:p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Zeichnung: S. Hanssen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7824" y="5075981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65312" y="6833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Transneptunische Objekte</a:t>
            </a:r>
          </a:p>
        </p:txBody>
      </p:sp>
      <p:sp>
        <p:nvSpPr>
          <p:cNvPr id="18" name="Rechteck 17"/>
          <p:cNvSpPr/>
          <p:nvPr/>
        </p:nvSpPr>
        <p:spPr>
          <a:xfrm>
            <a:off x="3456136" y="5796061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http://www.solarviews.com 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 descr="plutou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2339677"/>
            <a:ext cx="4495800" cy="3535362"/>
          </a:xfrm>
          <a:prstGeom prst="rect">
            <a:avLst/>
          </a:prstGeom>
          <a:noFill/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3808" y="6588149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600"/>
              </a:spcAft>
            </a:pPr>
            <a:r>
              <a:rPr lang="de-DE" sz="2000" dirty="0">
                <a:latin typeface="Tahoma" pitchFamily="34" charset="0"/>
                <a:ea typeface="ＭＳ Ｐゴシック" pitchFamily="34" charset="-128"/>
              </a:rPr>
              <a:t>Pluto und </a:t>
            </a:r>
            <a:r>
              <a:rPr lang="de-DE" sz="2000" dirty="0" err="1">
                <a:latin typeface="Tahoma" pitchFamily="34" charset="0"/>
                <a:ea typeface="ＭＳ Ｐゴシック" pitchFamily="34" charset="-128"/>
              </a:rPr>
              <a:t>Charon</a:t>
            </a:r>
            <a:r>
              <a:rPr lang="de-DE" sz="2000" dirty="0">
                <a:latin typeface="Tahoma" pitchFamily="34" charset="0"/>
                <a:ea typeface="ＭＳ Ｐゴシック" pitchFamily="34" charset="-128"/>
              </a:rPr>
              <a:t> im Vergleich zu den USA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264448" y="2411685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Pluto und sein Mond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Charon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Aufbau aus Gestein (75%) und Eis (25%)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Kleiner als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Erdmond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Sehr exzentrische Umlaufbahn, dadurch teilweise näher der Sonne als Neptun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6229350" y="5147989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-Pluto:    ~ 6 km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   1,2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Pluto:       2,3 mm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935856" y="125955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Kuiper-Gürtel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16" y="1767465"/>
            <a:ext cx="4748212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676853" y="6231515"/>
            <a:ext cx="6481763" cy="576262"/>
          </a:xfrm>
          <a:prstGeom prst="rect">
            <a:avLst/>
          </a:prstGeom>
          <a:solidFill>
            <a:srgbClr val="00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94341" y="68637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 Erde</a:t>
            </a:r>
          </a:p>
        </p:txBody>
      </p:sp>
      <p:sp>
        <p:nvSpPr>
          <p:cNvPr id="13" name="Rechteck 4"/>
          <p:cNvSpPr>
            <a:spLocks noChangeArrowheads="1"/>
          </p:cNvSpPr>
          <p:nvPr/>
        </p:nvSpPr>
        <p:spPr bwMode="auto">
          <a:xfrm>
            <a:off x="1181678" y="1983365"/>
            <a:ext cx="649288" cy="576262"/>
          </a:xfrm>
          <a:prstGeom prst="rect">
            <a:avLst/>
          </a:prstGeom>
          <a:solidFill>
            <a:srgbClr val="00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229350" y="2124372"/>
            <a:ext cx="3490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12 756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229350" y="5219997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1,3 cm</a:t>
            </a:r>
          </a:p>
        </p:txBody>
      </p:sp>
      <p:sp>
        <p:nvSpPr>
          <p:cNvPr id="16" name="Rechteck 15"/>
          <p:cNvSpPr/>
          <p:nvPr/>
        </p:nvSpPr>
        <p:spPr>
          <a:xfrm>
            <a:off x="4680272" y="5796061"/>
            <a:ext cx="10081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7824" y="5075981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65312" y="6833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Oortsche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Wolke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1316" b="1316"/>
          <a:stretch>
            <a:fillRect/>
          </a:stretch>
        </p:blipFill>
        <p:spPr bwMode="auto">
          <a:xfrm>
            <a:off x="2232000" y="1618868"/>
            <a:ext cx="54726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7704608" y="6588149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7824" y="5075981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65312" y="6833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Oortsche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Wolke</a:t>
            </a:r>
          </a:p>
        </p:txBody>
      </p:sp>
      <p:pic>
        <p:nvPicPr>
          <p:cNvPr id="7" name="Picture 5" descr="oort_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2051645"/>
            <a:ext cx="5292725" cy="4546600"/>
          </a:xfrm>
          <a:prstGeom prst="rect">
            <a:avLst/>
          </a:prstGeom>
          <a:noFill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264448" y="1835621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Gesteins-, Staub- und Eiskörpern unterschiedlicher Größe, die bei der Entstehung des Sonnensystems und dem Zusammenschluss zu Planeten übrig geblieben sind.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Radius bis zu 100 000 AE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229350" y="5219997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Äußerer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Radius    ca. 15 000 km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9872" y="305975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Entfernen wir uns nun aus unserem Sonnensystem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 l="25632" r="19942" b="31136"/>
          <a:stretch>
            <a:fillRect/>
          </a:stretch>
        </p:blipFill>
        <p:spPr bwMode="auto">
          <a:xfrm>
            <a:off x="0" y="2123653"/>
            <a:ext cx="6192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Proxima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Centauri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32000" y="1403573"/>
            <a:ext cx="56886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sonnennächste Stern</a:t>
            </a:r>
          </a:p>
        </p:txBody>
      </p:sp>
      <p:pic>
        <p:nvPicPr>
          <p:cNvPr id="11" name="Picture 15" descr="Proxima Centau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128" y="2987749"/>
            <a:ext cx="2376487" cy="2376685"/>
          </a:xfrm>
          <a:prstGeom prst="rect">
            <a:avLst/>
          </a:prstGeom>
          <a:noFill/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672160" y="4715941"/>
            <a:ext cx="503238" cy="7207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888358" y="3491136"/>
            <a:ext cx="1295400" cy="1296987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516687" y="2555701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Im Sternbild Zentaur –Südsternhimmel, daher von uns aus nicht beobachtbar.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Entfernung: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4,2 Lichtjahre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(1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Lj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= 9,46 Billionen km)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480472" y="5147989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Sonne-Proxima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Centauri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ca. 40 000 km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(das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entspricht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einer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Erdumrundung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…)</a:t>
            </a:r>
          </a:p>
        </p:txBody>
      </p:sp>
      <p:sp>
        <p:nvSpPr>
          <p:cNvPr id="17" name="Rechteck 16"/>
          <p:cNvSpPr/>
          <p:nvPr/>
        </p:nvSpPr>
        <p:spPr>
          <a:xfrm>
            <a:off x="5112320" y="6804173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</a:t>
            </a:r>
            <a:r>
              <a:rPr lang="de-DE" sz="11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1600_3_Nachbarschaft_der_Sonne_(beschrifte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960" y="683493"/>
            <a:ext cx="6336704" cy="6336704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2087984" y="6444133"/>
            <a:ext cx="5904656" cy="441340"/>
            <a:chOff x="-1368400" y="5147989"/>
            <a:chExt cx="5904656" cy="441340"/>
          </a:xfrm>
        </p:grpSpPr>
        <p:cxnSp>
          <p:nvCxnSpPr>
            <p:cNvPr id="4" name="Gerade Verbindung 3"/>
            <p:cNvCxnSpPr/>
            <p:nvPr/>
          </p:nvCxnSpPr>
          <p:spPr>
            <a:xfrm>
              <a:off x="-1368400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536256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-1368400" y="5364013"/>
              <a:ext cx="59046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hteck 6"/>
            <p:cNvSpPr/>
            <p:nvPr/>
          </p:nvSpPr>
          <p:spPr>
            <a:xfrm>
              <a:off x="863848" y="5219997"/>
              <a:ext cx="15121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40 Lichtjahre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Milchstraße mit Bal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75816" y="1475581"/>
            <a:ext cx="5256212" cy="5256212"/>
          </a:xfrm>
          <a:prstGeom prst="rect">
            <a:avLst/>
          </a:prstGeom>
          <a:noFill/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64741" y="68341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 Milchstraße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935856" y="6660157"/>
            <a:ext cx="4608513" cy="366713"/>
            <a:chOff x="340" y="3974"/>
            <a:chExt cx="2903" cy="231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340" y="4065"/>
              <a:ext cx="2903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1066" y="3974"/>
              <a:ext cx="1361" cy="23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100 000 Lichtjahre</a:t>
              </a: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2894489" y="4744407"/>
            <a:ext cx="1943100" cy="366712"/>
            <a:chOff x="1565" y="2523"/>
            <a:chExt cx="1224" cy="231"/>
          </a:xfrm>
        </p:grpSpPr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1565" y="2568"/>
              <a:ext cx="1224" cy="182"/>
              <a:chOff x="1565" y="2568"/>
              <a:chExt cx="1224" cy="182"/>
            </a:xfrm>
          </p:grpSpPr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1746" y="2568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1565" y="2659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2653" y="2568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 flipH="1">
                <a:off x="2653" y="2659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1837" y="2523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28 000 </a:t>
              </a:r>
              <a:r>
                <a:rPr kumimoji="0" lang="de-DE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Lj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6552480" y="5075981"/>
            <a:ext cx="3672161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Milchstraße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ca. 946 Mio km = 6,3 AE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(das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ist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mehr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als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die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Distanz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zum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Jupiter)</a:t>
            </a: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6516687" y="4067869"/>
            <a:ext cx="3563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Die Milchstraße enthält 200 bis 300 Milliarden Sterne</a:t>
            </a:r>
          </a:p>
        </p:txBody>
      </p:sp>
      <p:sp>
        <p:nvSpPr>
          <p:cNvPr id="34" name="Rechteck 33"/>
          <p:cNvSpPr/>
          <p:nvPr/>
        </p:nvSpPr>
        <p:spPr>
          <a:xfrm>
            <a:off x="3816176" y="6372125"/>
            <a:ext cx="2808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Robert Hurt/SSC/</a:t>
            </a:r>
            <a:r>
              <a:rPr lang="de-DE" sz="1100" dirty="0" err="1" smtClean="0">
                <a:latin typeface="Arial" pitchFamily="34" charset="0"/>
                <a:cs typeface="Arial" pitchFamily="34" charset="0"/>
              </a:rPr>
              <a:t>Caltech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/JPL/NASA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935856" y="6660157"/>
            <a:ext cx="4608512" cy="288925"/>
            <a:chOff x="935856" y="6660157"/>
            <a:chExt cx="4608512" cy="288925"/>
          </a:xfrm>
        </p:grpSpPr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5544368" y="6660157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935856" y="6660157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689153" y="2556668"/>
            <a:ext cx="35639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Alles bisher gesehene befindet sich etwa an der Pfeilspitze</a:t>
            </a: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H="1">
            <a:off x="4695824" y="3486150"/>
            <a:ext cx="1000125" cy="52387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3" grpId="0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Milchstraße mit Bal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75816" y="1475581"/>
            <a:ext cx="5256212" cy="5256212"/>
          </a:xfrm>
          <a:prstGeom prst="rect">
            <a:avLst/>
          </a:prstGeom>
          <a:noFill/>
        </p:spPr>
      </p:pic>
      <p:grpSp>
        <p:nvGrpSpPr>
          <p:cNvPr id="3" name="Gruppieren 38"/>
          <p:cNvGrpSpPr/>
          <p:nvPr/>
        </p:nvGrpSpPr>
        <p:grpSpPr>
          <a:xfrm rot="535873">
            <a:off x="4520964" y="3855224"/>
            <a:ext cx="262830" cy="722637"/>
            <a:chOff x="4473575" y="4139877"/>
            <a:chExt cx="262830" cy="722637"/>
          </a:xfrm>
        </p:grpSpPr>
        <p:sp>
          <p:nvSpPr>
            <p:cNvPr id="40" name="Ellipse 39"/>
            <p:cNvSpPr/>
            <p:nvPr/>
          </p:nvSpPr>
          <p:spPr>
            <a:xfrm>
              <a:off x="4473575" y="4139877"/>
              <a:ext cx="262830" cy="286073"/>
            </a:xfrm>
            <a:prstGeom prst="ellipse">
              <a:avLst/>
            </a:prstGeom>
            <a:gradFill flip="none" rotWithShape="1">
              <a:gsLst>
                <a:gs pos="75000">
                  <a:srgbClr val="FF0000">
                    <a:shade val="30000"/>
                    <a:satMod val="115000"/>
                    <a:alpha val="0"/>
                  </a:srgbClr>
                </a:gs>
                <a:gs pos="26000">
                  <a:srgbClr val="FF0000">
                    <a:shade val="67500"/>
                    <a:satMod val="115000"/>
                  </a:srgbClr>
                </a:gs>
                <a:gs pos="4000">
                  <a:srgbClr val="FF0000">
                    <a:shade val="100000"/>
                    <a:satMod val="115000"/>
                    <a:alpha val="9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lussdiagramm: Zusammenführen 40"/>
            <p:cNvSpPr/>
            <p:nvPr/>
          </p:nvSpPr>
          <p:spPr>
            <a:xfrm rot="10800000">
              <a:off x="4537777" y="4259511"/>
              <a:ext cx="153376" cy="603003"/>
            </a:xfrm>
            <a:prstGeom prst="flowChartMerge">
              <a:avLst/>
            </a:prstGeom>
            <a:gradFill flip="none" rotWithShape="1">
              <a:gsLst>
                <a:gs pos="7000">
                  <a:srgbClr val="FF0000">
                    <a:shade val="30000"/>
                    <a:satMod val="115000"/>
                    <a:alpha val="3000"/>
                  </a:srgbClr>
                </a:gs>
                <a:gs pos="24000">
                  <a:srgbClr val="FF0000">
                    <a:shade val="67500"/>
                    <a:satMod val="115000"/>
                    <a:alpha val="47000"/>
                  </a:srgbClr>
                </a:gs>
                <a:gs pos="72000">
                  <a:srgbClr val="FF0000">
                    <a:shade val="100000"/>
                    <a:satMod val="115000"/>
                    <a:alpha val="5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64741" y="68341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 Milchstraße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935856" y="6660157"/>
            <a:ext cx="4608513" cy="366713"/>
            <a:chOff x="340" y="3974"/>
            <a:chExt cx="2903" cy="231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340" y="4065"/>
              <a:ext cx="2903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1066" y="3974"/>
              <a:ext cx="1361" cy="23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100 000 Lichtjahre</a:t>
              </a:r>
            </a:p>
          </p:txBody>
        </p:sp>
      </p:grp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6089073" y="3683404"/>
            <a:ext cx="3991552" cy="258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Die meisten der seit 1996 entdeckten 3725 Exoplaneten in 2778 Sonnensystemen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(Stand: 27.04.2018) befinden sich in diesem („kleinen“) </a:t>
            </a:r>
            <a:r>
              <a:rPr lang="de-DE" sz="2000" kern="0" noProof="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ereich: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Entfernungen bis ca. 10 000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Lj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3816176" y="6372125"/>
            <a:ext cx="2808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Robert Hurt/SSC/</a:t>
            </a:r>
            <a:r>
              <a:rPr lang="de-DE" sz="1100" dirty="0" err="1" smtClean="0">
                <a:latin typeface="Arial" pitchFamily="34" charset="0"/>
                <a:cs typeface="Arial" pitchFamily="34" charset="0"/>
              </a:rPr>
              <a:t>Caltech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/JPL/NASA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en 36"/>
          <p:cNvGrpSpPr/>
          <p:nvPr/>
        </p:nvGrpSpPr>
        <p:grpSpPr>
          <a:xfrm>
            <a:off x="935856" y="6660157"/>
            <a:ext cx="4608512" cy="288925"/>
            <a:chOff x="935856" y="6660157"/>
            <a:chExt cx="4608512" cy="288925"/>
          </a:xfrm>
        </p:grpSpPr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5544368" y="6660157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935856" y="6660157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730717" y="3117777"/>
            <a:ext cx="3563938" cy="4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Unser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Sonnensystem</a:t>
            </a: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H="1">
            <a:off x="4695824" y="3486150"/>
            <a:ext cx="1000125" cy="52387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229100" y="3771899"/>
            <a:ext cx="841663" cy="82088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37"/>
          <p:cNvCxnSpPr/>
          <p:nvPr/>
        </p:nvCxnSpPr>
        <p:spPr>
          <a:xfrm>
            <a:off x="5091545" y="4270664"/>
            <a:ext cx="966355" cy="166254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63848" y="3059757"/>
            <a:ext cx="83529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Entfernen wir uns noch weiter…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568703" y="6732165"/>
            <a:ext cx="12241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(CC-BY-SA 3.0)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K1600_5_Lokale_Gruppe_(beschrifte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960" y="683493"/>
            <a:ext cx="6336704" cy="6336704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2087984" y="6444133"/>
            <a:ext cx="5904656" cy="441340"/>
            <a:chOff x="-1368400" y="5147989"/>
            <a:chExt cx="5904656" cy="441340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-1368400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4536256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-1368400" y="5364013"/>
              <a:ext cx="59046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/>
            <p:cNvSpPr/>
            <p:nvPr/>
          </p:nvSpPr>
          <p:spPr>
            <a:xfrm>
              <a:off x="647824" y="5219997"/>
              <a:ext cx="1872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4 Mio. Lichtjahre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015976" y="6588149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4 Mio. Lichtjahre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 descr="K1600_6_Virgo-Superhaufen_(beschrifte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960" y="683493"/>
            <a:ext cx="6336704" cy="633670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087984" y="6444133"/>
            <a:ext cx="5904656" cy="441340"/>
            <a:chOff x="-1368400" y="5147989"/>
            <a:chExt cx="5904656" cy="441340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-1368400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4536256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-1368400" y="5364013"/>
              <a:ext cx="59046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11"/>
            <p:cNvSpPr/>
            <p:nvPr/>
          </p:nvSpPr>
          <p:spPr>
            <a:xfrm>
              <a:off x="503808" y="5219997"/>
              <a:ext cx="21602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150 Mio. Lichtjahre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8568703" y="6732165"/>
            <a:ext cx="12241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(CC-BY-SA 3.0)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ASA-Apollo8-Dec24-Earthrise"/>
          <p:cNvPicPr>
            <a:picLocks noChangeAspect="1" noChangeArrowheads="1"/>
          </p:cNvPicPr>
          <p:nvPr/>
        </p:nvPicPr>
        <p:blipFill>
          <a:blip r:embed="rId2" cstate="print"/>
          <a:srcRect l="11753" t="33755"/>
          <a:stretch>
            <a:fillRect/>
          </a:stretch>
        </p:blipFill>
        <p:spPr bwMode="auto">
          <a:xfrm>
            <a:off x="0" y="2195661"/>
            <a:ext cx="6421807" cy="4820735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16687" y="2051645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Entfernung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	384 000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	3476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727825" y="5796061"/>
            <a:ext cx="3352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Aufnahme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von Apollo 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24. Dezember 1968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Mond</a:t>
            </a:r>
          </a:p>
        </p:txBody>
      </p:sp>
      <p:sp>
        <p:nvSpPr>
          <p:cNvPr id="8" name="Rechteck 7"/>
          <p:cNvSpPr/>
          <p:nvPr/>
        </p:nvSpPr>
        <p:spPr>
          <a:xfrm>
            <a:off x="5472360" y="6660157"/>
            <a:ext cx="936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  <p:bldP spid="7" grpId="0" build="p" autoUpdateAnimBg="0"/>
      <p:bldP spid="7" grpId="1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1600_7_Lokale_Superstruktur_(beschrifte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960" y="683493"/>
            <a:ext cx="6336704" cy="6336704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2087984" y="6444133"/>
            <a:ext cx="5904656" cy="441340"/>
            <a:chOff x="-1368400" y="5147989"/>
            <a:chExt cx="5904656" cy="441340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-1368400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4536256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-1368400" y="5364013"/>
              <a:ext cx="59046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/>
            <p:cNvSpPr/>
            <p:nvPr/>
          </p:nvSpPr>
          <p:spPr>
            <a:xfrm>
              <a:off x="575816" y="5219997"/>
              <a:ext cx="19442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2 Mrd. Lichtjahre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8568703" y="6732165"/>
            <a:ext cx="12241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(CC-BY-SA 3.0)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1600_8_Beobachtbares_Universum_(beschrifte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960" y="683493"/>
            <a:ext cx="6336704" cy="633670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087984" y="6444133"/>
            <a:ext cx="5904656" cy="441340"/>
            <a:chOff x="-1368400" y="5147989"/>
            <a:chExt cx="5904656" cy="441340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-1368400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4536256" y="5147989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-1368400" y="5364013"/>
              <a:ext cx="59046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11"/>
            <p:cNvSpPr/>
            <p:nvPr/>
          </p:nvSpPr>
          <p:spPr>
            <a:xfrm>
              <a:off x="431800" y="5219997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14,2 Mrd. Lichtjahre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8568703" y="6732165"/>
            <a:ext cx="12241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(CC-BY-SA 3.0)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916632" y="2131860"/>
            <a:ext cx="216024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Comic Sans MS" pitchFamily="66" charset="0"/>
              </a:rPr>
              <a:t>ICH BIN BEDEUTEND!</a:t>
            </a:r>
          </a:p>
          <a:p>
            <a:pPr algn="ctr"/>
            <a:endParaRPr lang="de-DE" sz="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13684" y="4748911"/>
            <a:ext cx="12241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de-DE" sz="1200" b="1" dirty="0" smtClean="0">
                <a:solidFill>
                  <a:schemeClr val="bg1"/>
                </a:solidFill>
                <a:latin typeface="Comic Sans MS" pitchFamily="66" charset="0"/>
              </a:rPr>
              <a:t>SCHRIE DAS STAUBKORN.</a:t>
            </a:r>
            <a:endParaRPr lang="de-DE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1655936" y="3419797"/>
            <a:ext cx="69119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Oval 5"/>
          <p:cNvSpPr>
            <a:spLocks noChangeAspect="1" noChangeArrowheads="1"/>
          </p:cNvSpPr>
          <p:nvPr/>
        </p:nvSpPr>
        <p:spPr bwMode="auto">
          <a:xfrm>
            <a:off x="1532111" y="3310260"/>
            <a:ext cx="215900" cy="215900"/>
          </a:xfrm>
          <a:prstGeom prst="ellipse">
            <a:avLst/>
          </a:prstGeom>
          <a:solidFill>
            <a:srgbClr val="0070C0"/>
          </a:solidFill>
          <a:ln w="63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" name="Oval 6"/>
          <p:cNvSpPr>
            <a:spLocks noChangeAspect="1" noChangeArrowheads="1"/>
          </p:cNvSpPr>
          <p:nvPr/>
        </p:nvSpPr>
        <p:spPr bwMode="auto">
          <a:xfrm>
            <a:off x="8536161" y="3389635"/>
            <a:ext cx="60325" cy="61912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229350" y="5219997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tabLst>
                <a:tab pos="574675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1:1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Mrd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30000"/>
              </a:spcBef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</a:pPr>
            <a:r>
              <a:rPr kumimoji="1" lang="en-US" sz="2000" dirty="0" err="1"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dirty="0" err="1">
                <a:latin typeface="Arial" pitchFamily="34" charset="0"/>
                <a:cs typeface="Arial" pitchFamily="34" charset="0"/>
              </a:rPr>
              <a:t>Erde-Mond</a:t>
            </a:r>
            <a:r>
              <a:rPr kumimoji="1" lang="en-US" sz="2000" dirty="0">
                <a:latin typeface="Arial" pitchFamily="34" charset="0"/>
                <a:cs typeface="Arial" pitchFamily="34" charset="0"/>
              </a:rPr>
              <a:t>: 38,4 cm</a:t>
            </a:r>
          </a:p>
          <a:p>
            <a:pPr eaLnBrk="0" hangingPunct="0">
              <a:spcBef>
                <a:spcPct val="30000"/>
              </a:spcBef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</a:pPr>
            <a:r>
              <a:rPr kumimoji="1" lang="en-US" sz="2000" dirty="0" err="1"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dirty="0" err="1"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dirty="0">
                <a:latin typeface="Arial" pitchFamily="34" charset="0"/>
                <a:cs typeface="Arial" pitchFamily="34" charset="0"/>
              </a:rPr>
              <a:t>:     </a:t>
            </a:r>
            <a:r>
              <a:rPr kumimoji="1" lang="en-US" sz="2000" dirty="0" smtClean="0">
                <a:latin typeface="Arial" pitchFamily="34" charset="0"/>
                <a:cs typeface="Arial" pitchFamily="34" charset="0"/>
              </a:rPr>
              <a:t>1,3 </a:t>
            </a:r>
            <a:r>
              <a:rPr kumimoji="1" lang="en-US" sz="2000" dirty="0">
                <a:latin typeface="Arial" pitchFamily="34" charset="0"/>
                <a:cs typeface="Arial" pitchFamily="34" charset="0"/>
              </a:rPr>
              <a:t>cm</a:t>
            </a:r>
          </a:p>
          <a:p>
            <a:pPr eaLnBrk="0" hangingPunct="0">
              <a:spcBef>
                <a:spcPct val="30000"/>
              </a:spcBef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</a:pPr>
            <a:r>
              <a:rPr kumimoji="1" lang="en-US" sz="2000" dirty="0" err="1"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dirty="0" err="1">
                <a:latin typeface="Arial" pitchFamily="34" charset="0"/>
                <a:cs typeface="Arial" pitchFamily="34" charset="0"/>
              </a:rPr>
              <a:t>Mond</a:t>
            </a:r>
            <a:r>
              <a:rPr kumimoji="1" lang="en-US" sz="2000" dirty="0">
                <a:latin typeface="Arial" pitchFamily="34" charset="0"/>
                <a:cs typeface="Arial" pitchFamily="34" charset="0"/>
              </a:rPr>
              <a:t>:  0,34 cm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35856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 Mond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35856" y="154758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Entfernungs- und Größenverhältnis</a:t>
            </a:r>
          </a:p>
        </p:txBody>
      </p:sp>
      <p:sp>
        <p:nvSpPr>
          <p:cNvPr id="9" name="Rechteck 8"/>
          <p:cNvSpPr/>
          <p:nvPr/>
        </p:nvSpPr>
        <p:spPr>
          <a:xfrm>
            <a:off x="7416576" y="4283893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S. Hanssen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51880" y="212365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Begeben wir uns ins Zentrum unseres Sonnensystems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21730" y="414295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150 Millionen km</a:t>
            </a:r>
            <a:br>
              <a:rPr kumimoji="0" lang="de-DE" sz="4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4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von der Erde entfernt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a/Sun92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1835621"/>
            <a:ext cx="4438650" cy="4410075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264448" y="1691605"/>
            <a:ext cx="3563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1 392 684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Masse: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99,8% des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Sonnensystems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75% H, 25% He (z. Zt.)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Temperatur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Oberfläche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	5800 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Kern:		15,6 Mio K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229350" y="5219997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Erde-Sonne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150 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1,3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1,4 m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3848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 </a:t>
            </a:r>
            <a:r>
              <a:rPr lang="de-DE" sz="44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onne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104208" y="6300117"/>
            <a:ext cx="936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2736056" y="5219997"/>
            <a:ext cx="39600" cy="39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304008" y="4427909"/>
            <a:ext cx="432048" cy="720080"/>
          </a:xfrm>
          <a:prstGeom prst="straightConnector1">
            <a:avLst/>
          </a:prstGeom>
          <a:ln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007864" y="377983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Ungefähre Größe der Erde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/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544368" y="2195661"/>
            <a:ext cx="439224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574675" algn="l"/>
              </a:tabLs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Synodische Rotationsdauer: 27,28 d</a:t>
            </a:r>
            <a:endParaRPr lang="de-DE" sz="2000" kern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Allerdings: Differentielle Rotation: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lang="de-DE" sz="20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Polregion: 31 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Äquator:    25 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3848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 </a:t>
            </a:r>
            <a:r>
              <a:rPr lang="de-DE" sz="44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onne</a:t>
            </a:r>
            <a:endParaRPr kumimoji="0" lang="de-DE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C:\Users\scorza.IRS\Documents\Astronomie\Astronomie-allg\Bilder\Sonne\suntur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1835621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4104208" y="6300117"/>
            <a:ext cx="936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Bild: NASA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29350" y="5219997"/>
            <a:ext cx="3851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4675" algn="l"/>
              </a:tabLst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1:1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Abstand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Erde-Sonne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150 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 1,3 cm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  <a:tabLst>
                <a:tab pos="574675" algn="l"/>
              </a:tabLst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Durchmesser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Sonne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   1,4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408464" y="5147989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http://www.solarviews.com 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solar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2195661"/>
            <a:ext cx="7696200" cy="3046412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16199" y="879623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rgbClr val="000000"/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Übersicht</a:t>
            </a: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de-DE" sz="4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7824" y="5075386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16199" y="5223023"/>
            <a:ext cx="5043368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Sonne und Planeten im Größenvergleich -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Die Abstände sind willkürlich gewählt.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3848" y="683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 inneren Planeten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uster-internet-prae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../../../../../ITG/AppData/Roaming/OpenOffice.org/3/user/template/muster-internet-praes.otp</Template>
  <TotalTime>0</TotalTime>
  <Words>1132</Words>
  <Application>Microsoft Office PowerPoint</Application>
  <PresentationFormat>Benutzerdefiniert</PresentationFormat>
  <Paragraphs>274</Paragraphs>
  <Slides>42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4" baseType="lpstr">
      <vt:lpstr>muster-internet-praes</vt:lpstr>
      <vt:lpstr>Bild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muster-internet-praes</dc:title>
  <dc:creator>Sven Hanssen</dc:creator>
  <cp:lastModifiedBy>Sven Hanssen</cp:lastModifiedBy>
  <cp:revision>165</cp:revision>
  <dcterms:created xsi:type="dcterms:W3CDTF">2009-09-16T16:16:24Z</dcterms:created>
  <dcterms:modified xsi:type="dcterms:W3CDTF">2018-05-30T17:24:44Z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