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2"/>
  </p:notesMasterIdLst>
  <p:sldIdLst>
    <p:sldId id="570" r:id="rId3"/>
    <p:sldId id="571" r:id="rId4"/>
    <p:sldId id="572" r:id="rId5"/>
    <p:sldId id="573" r:id="rId6"/>
    <p:sldId id="575" r:id="rId7"/>
    <p:sldId id="576" r:id="rId8"/>
    <p:sldId id="577" r:id="rId9"/>
    <p:sldId id="578" r:id="rId10"/>
    <p:sldId id="579" r:id="rId11"/>
    <p:sldId id="658" r:id="rId12"/>
    <p:sldId id="581" r:id="rId13"/>
    <p:sldId id="583" r:id="rId14"/>
    <p:sldId id="662" r:id="rId15"/>
    <p:sldId id="585" r:id="rId16"/>
    <p:sldId id="586" r:id="rId17"/>
    <p:sldId id="665" r:id="rId18"/>
    <p:sldId id="587" r:id="rId19"/>
    <p:sldId id="588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57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7" r:id="rId51"/>
    <p:sldId id="648" r:id="rId52"/>
    <p:sldId id="649" r:id="rId53"/>
    <p:sldId id="650" r:id="rId54"/>
    <p:sldId id="651" r:id="rId55"/>
    <p:sldId id="652" r:id="rId56"/>
    <p:sldId id="654" r:id="rId57"/>
    <p:sldId id="655" r:id="rId58"/>
    <p:sldId id="590" r:id="rId59"/>
    <p:sldId id="591" r:id="rId60"/>
    <p:sldId id="592" r:id="rId61"/>
    <p:sldId id="594" r:id="rId62"/>
    <p:sldId id="612" r:id="rId63"/>
    <p:sldId id="611" r:id="rId64"/>
    <p:sldId id="608" r:id="rId65"/>
    <p:sldId id="659" r:id="rId66"/>
    <p:sldId id="660" r:id="rId67"/>
    <p:sldId id="661" r:id="rId68"/>
    <p:sldId id="609" r:id="rId69"/>
    <p:sldId id="595" r:id="rId70"/>
    <p:sldId id="596" r:id="rId71"/>
    <p:sldId id="597" r:id="rId72"/>
    <p:sldId id="598" r:id="rId73"/>
    <p:sldId id="599" r:id="rId74"/>
    <p:sldId id="601" r:id="rId75"/>
    <p:sldId id="602" r:id="rId76"/>
    <p:sldId id="603" r:id="rId77"/>
    <p:sldId id="604" r:id="rId78"/>
    <p:sldId id="605" r:id="rId79"/>
    <p:sldId id="606" r:id="rId80"/>
    <p:sldId id="615" r:id="rId81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Uhl" initials="CU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9F3"/>
    <a:srgbClr val="004200"/>
    <a:srgbClr val="75FFB3"/>
    <a:srgbClr val="DB1C1D"/>
    <a:srgbClr val="F5878A"/>
    <a:srgbClr val="FFFFA3"/>
    <a:srgbClr val="D1D1F0"/>
    <a:srgbClr val="1C687A"/>
    <a:srgbClr val="750409"/>
    <a:srgbClr val="FA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05" autoAdjust="0"/>
  </p:normalViewPr>
  <p:slideViewPr>
    <p:cSldViewPr>
      <p:cViewPr varScale="1">
        <p:scale>
          <a:sx n="105" d="100"/>
          <a:sy n="105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r">
              <a:defRPr sz="1300"/>
            </a:lvl1pPr>
          </a:lstStyle>
          <a:p>
            <a:fld id="{8FF56C64-0EF7-4505-B7A7-22C4F51F7771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293688"/>
            <a:ext cx="3527425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5" tIns="49522" rIns="99045" bIns="4952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9498" y="3173090"/>
            <a:ext cx="6413011" cy="4029878"/>
          </a:xfrm>
          <a:prstGeom prst="rect">
            <a:avLst/>
          </a:prstGeom>
        </p:spPr>
        <p:txBody>
          <a:bodyPr vert="horz" lIns="99045" tIns="49522" rIns="99045" bIns="4952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r">
              <a:defRPr sz="1300"/>
            </a:lvl1pPr>
          </a:lstStyle>
          <a:p>
            <a:fld id="{B60CD0FA-85F9-4704-9617-456D40F8A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8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03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Erste schriftliche</a:t>
            </a:r>
            <a:r>
              <a:rPr lang="de-DE" baseline="0" dirty="0"/>
              <a:t> Abiturprüfung nach neuem Plan weiterhin erst 2023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Aber: mündliche Abiturprüfung nach neuem Plan bereits ab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6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3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3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546" marR="22546">
                  <a:lnSpc>
                    <a:spcPct val="120000"/>
                  </a:lnSpc>
                  <a:spcBef>
                    <a:spcPts val="313"/>
                  </a:spcBef>
                  <a:spcAft>
                    <a:spcPts val="313"/>
                  </a:spcAft>
                </a:pPr>
                <a:r>
                  <a:rPr lang="de-DE" sz="1300" i="1" dirty="0">
                    <a:latin typeface="Arial"/>
                    <a:ea typeface="Times New Roman"/>
                    <a:cs typeface="Times New Roman"/>
                  </a:rPr>
                  <a:t>Beschreiben: „Sachverhalte in vollständigen Sätzen mit eigenen Worten wiedergeben.“</a:t>
                </a:r>
                <a:endParaRPr lang="de-DE" sz="1300" dirty="0">
                  <a:latin typeface="Arial"/>
                  <a:ea typeface="Arial"/>
                  <a:cs typeface="Times New Roman"/>
                </a:endParaRPr>
              </a:p>
              <a:p>
                <a:pPr marL="398541" marR="22546">
                  <a:lnSpc>
                    <a:spcPct val="120000"/>
                  </a:lnSpc>
                  <a:spcBef>
                    <a:spcPts val="313"/>
                  </a:spcBef>
                  <a:spcAft>
                    <a:spcPts val="313"/>
                  </a:spcAft>
                </a:pPr>
                <a:r>
                  <a:rPr lang="de-DE" sz="1300" dirty="0">
                    <a:latin typeface="Arial"/>
                    <a:ea typeface="Times New Roman"/>
                    <a:cs typeface="Times New Roman"/>
                  </a:rPr>
                  <a:t>Unterschiede z.B. an der Anzahl defekter Schrauben (</a:t>
                </a:r>
                <a14:m>
                  <m:oMath xmlns:m="http://schemas.openxmlformats.org/officeDocument/2006/math"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ℕ</m:t>
                    </m:r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de-DE" sz="1300" dirty="0">
                    <a:latin typeface="Arial"/>
                    <a:ea typeface="Times New Roman"/>
                    <a:cs typeface="Times New Roman"/>
                  </a:rPr>
                  <a:t> in einer Stichprobe und der Streuung der Masse (</a:t>
                </a:r>
                <a14:m>
                  <m:oMath xmlns:m="http://schemas.openxmlformats.org/officeDocument/2006/math"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𝒎</m:t>
                    </m:r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sSubSup>
                      <m:sSubSupPr>
                        <m:ctrlPr>
                          <a:rPr lang="de-DE" sz="13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sSubSupPr>
                      <m:e>
                        <m:r>
                          <a:rPr lang="de-DE" sz="1300" b="1" i="1">
                            <a:latin typeface="Cambria Math"/>
                            <a:ea typeface="Times New Roman"/>
                            <a:cs typeface="Times New Roman"/>
                          </a:rPr>
                          <m:t>ℝ</m:t>
                        </m:r>
                      </m:e>
                      <m:sub>
                        <m:r>
                          <a:rPr lang="de-DE" sz="1300" b="1" i="1"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  <m:sup>
                        <m:r>
                          <a:rPr lang="de-DE" sz="1300" b="1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sup>
                    </m:sSubSup>
                    <m:r>
                      <a:rPr lang="de-DE" sz="1300" b="1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de-DE" sz="1300" dirty="0">
                    <a:latin typeface="Arial"/>
                    <a:ea typeface="Times New Roman"/>
                    <a:cs typeface="Times New Roman"/>
                  </a:rPr>
                  <a:t> der Schrauben einer Stichprobe um einen Mittelwert erläutern, dabei auch auf die Darstellungsformen Histogramm &lt;-&gt; Glockenkurve eingehen.</a:t>
                </a:r>
              </a:p>
              <a:p>
                <a:pPr marL="398541" marR="22546">
                  <a:lnSpc>
                    <a:spcPct val="120000"/>
                  </a:lnSpc>
                  <a:spcBef>
                    <a:spcPts val="313"/>
                  </a:spcBef>
                  <a:spcAft>
                    <a:spcPts val="313"/>
                  </a:spcAft>
                </a:pPr>
                <a:endParaRPr lang="de-DE" sz="1300" dirty="0">
                  <a:latin typeface="Arial"/>
                  <a:ea typeface="Arial"/>
                  <a:cs typeface="Times New Roman"/>
                </a:endParaRPr>
              </a:p>
              <a:p>
                <a:pPr marR="123342">
                  <a:lnSpc>
                    <a:spcPct val="120000"/>
                  </a:lnSpc>
                  <a:spcAft>
                    <a:spcPts val="313"/>
                  </a:spcAft>
                </a:pPr>
                <a:r>
                  <a:rPr lang="de-DE" sz="1300" i="1" dirty="0">
                    <a:latin typeface="Arial"/>
                    <a:ea typeface="Times New Roman"/>
                    <a:cs typeface="Times New Roman"/>
                  </a:rPr>
                  <a:t>Erläutern: „Sachverhalte auf der Grundlage von Vorkenntnissen so darlegen und veranschaulichen, dass sie verständlich werden.“</a:t>
                </a:r>
                <a:endParaRPr lang="de-DE" sz="1300" dirty="0">
                  <a:latin typeface="Arial"/>
                  <a:ea typeface="Arial"/>
                  <a:cs typeface="Times New Roman"/>
                </a:endParaRPr>
              </a:p>
              <a:p>
                <a:pPr marL="398541" algn="just">
                  <a:lnSpc>
                    <a:spcPct val="115000"/>
                  </a:lnSpc>
                </a:pPr>
                <a:r>
                  <a:rPr lang="de-DE" sz="1300" dirty="0">
                    <a:latin typeface="Arial"/>
                    <a:ea typeface="Times New Roman"/>
                    <a:cs typeface="Times New Roman"/>
                  </a:rPr>
                  <a:t>Unterschiede auch an anderen Verteilungen bzw. allgemein erläutern. Zusätzlich die Kenntnisse aus der Analysis miteinbringen.</a:t>
                </a:r>
                <a:endParaRPr lang="de-DE" sz="1300" dirty="0">
                  <a:latin typeface="Arial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44"/>
                  </a:spcAft>
                </a:pPr>
                <a:r>
                  <a:rPr lang="de-DE" sz="1300" dirty="0">
                    <a:latin typeface="Arial"/>
                    <a:ea typeface="Arial"/>
                    <a:cs typeface="Times New Roman"/>
                  </a:rPr>
                  <a:t> </a:t>
                </a:r>
              </a:p>
              <a:p>
                <a:pPr marL="185709" indent="-185709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1590" marR="21590" algn="l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e-DE" sz="1200" i="1" dirty="0" smtClean="0">
                    <a:effectLst/>
                    <a:latin typeface="Arial"/>
                    <a:ea typeface="Times New Roman"/>
                    <a:cs typeface="Times New Roman"/>
                  </a:rPr>
                  <a:t>Beschreiben: „Sachverhalte in vollständigen Sätzen mit eigenen Worten wiedergeben.“</a:t>
                </a:r>
                <a:endParaRPr lang="de-DE" sz="1200" dirty="0">
                  <a:effectLst/>
                  <a:latin typeface="Arial"/>
                  <a:ea typeface="Arial"/>
                  <a:cs typeface="Times New Roman"/>
                </a:endParaRPr>
              </a:p>
              <a:p>
                <a:pPr marL="381635" marR="21590" algn="l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e-DE" sz="1200" dirty="0">
                    <a:effectLst/>
                    <a:latin typeface="Arial"/>
                    <a:ea typeface="Times New Roman"/>
                    <a:cs typeface="Times New Roman"/>
                  </a:rPr>
                  <a:t>Unterschiede z.B. an der Anzahl defekter Schrauben (</a:t>
                </a:r>
                <a:r>
                  <a:rPr lang="de-DE" sz="1200" b="1" i="0">
                    <a:effectLst/>
                    <a:latin typeface="Cambria Math"/>
                    <a:ea typeface="Times New Roman"/>
                    <a:cs typeface="Times New Roman"/>
                  </a:rPr>
                  <a:t>𝒌∈ℕ)</a:t>
                </a:r>
                <a:r>
                  <a:rPr lang="de-DE" sz="1200" dirty="0">
                    <a:effectLst/>
                    <a:latin typeface="Arial"/>
                    <a:ea typeface="Times New Roman"/>
                    <a:cs typeface="Times New Roman"/>
                  </a:rPr>
                  <a:t> in einer Stichprobe und der Streuung der Masse (</a:t>
                </a:r>
                <a:r>
                  <a:rPr lang="de-DE" sz="1200" b="1" i="0">
                    <a:effectLst/>
                    <a:latin typeface="Cambria Math"/>
                    <a:ea typeface="Times New Roman"/>
                    <a:cs typeface="Times New Roman"/>
                  </a:rPr>
                  <a:t>𝒎∈ℝ</a:t>
                </a:r>
                <a:r>
                  <a:rPr lang="de-DE" sz="1200" b="0" i="0">
                    <a:effectLst/>
                    <a:latin typeface="Cambria Math"/>
                    <a:ea typeface="Times New Roman"/>
                    <a:cs typeface="Times New Roman"/>
                  </a:rPr>
                  <a:t>_</a:t>
                </a:r>
                <a:r>
                  <a:rPr lang="de-DE" sz="1200" b="1" i="0">
                    <a:effectLst/>
                    <a:latin typeface="Cambria Math"/>
                    <a:ea typeface="Times New Roman"/>
                    <a:cs typeface="Times New Roman"/>
                  </a:rPr>
                  <a:t>𝟎^+)</a:t>
                </a:r>
                <a:r>
                  <a:rPr lang="de-DE" sz="1200" dirty="0">
                    <a:effectLst/>
                    <a:latin typeface="Arial"/>
                    <a:ea typeface="Times New Roman"/>
                    <a:cs typeface="Times New Roman"/>
                  </a:rPr>
                  <a:t> der Schrauben einer Stichprobe um einen Mittelwert erläutern, dabei auch auf die Darstellungsformen Histogramm &lt;-&gt; Glockenkurve eingehen</a:t>
                </a:r>
                <a:r>
                  <a:rPr lang="de-DE" sz="1200" dirty="0" smtClean="0">
                    <a:effectLst/>
                    <a:latin typeface="Arial"/>
                    <a:ea typeface="Times New Roman"/>
                    <a:cs typeface="Times New Roman"/>
                  </a:rPr>
                  <a:t>.</a:t>
                </a:r>
              </a:p>
              <a:p>
                <a:pPr marL="381635" marR="21590" algn="l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de-DE" sz="1200" dirty="0">
                  <a:effectLst/>
                  <a:latin typeface="Arial"/>
                  <a:ea typeface="Arial"/>
                  <a:cs typeface="Times New Roman"/>
                </a:endParaRPr>
              </a:p>
              <a:p>
                <a:pPr marR="118110" algn="l">
                  <a:lnSpc>
                    <a:spcPct val="120000"/>
                  </a:lnSpc>
                  <a:spcAft>
                    <a:spcPts val="300"/>
                  </a:spcAft>
                </a:pPr>
                <a:r>
                  <a:rPr lang="de-DE" sz="1200" i="1" dirty="0">
                    <a:effectLst/>
                    <a:latin typeface="Arial"/>
                    <a:ea typeface="Times New Roman"/>
                    <a:cs typeface="Times New Roman"/>
                  </a:rPr>
                  <a:t>Erläutern: „Sachverhalte auf der Grundlage von Vorkenntnissen so darlegen und veranschaulichen, dass sie verständlich werden.“</a:t>
                </a:r>
                <a:endParaRPr lang="de-DE" sz="1200" dirty="0">
                  <a:effectLst/>
                  <a:latin typeface="Arial"/>
                  <a:ea typeface="Arial"/>
                  <a:cs typeface="Times New Roman"/>
                </a:endParaRPr>
              </a:p>
              <a:p>
                <a:pPr marL="38163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DE" sz="1200" dirty="0">
                    <a:effectLst/>
                    <a:latin typeface="Arial"/>
                    <a:ea typeface="Times New Roman"/>
                    <a:cs typeface="Times New Roman"/>
                  </a:rPr>
                  <a:t>Unterschiede auch an anderen Verteilungen bzw. allgemein erläutern. Zusätzlich die Kenntnisse aus der Analysis miteinbringen.</a:t>
                </a:r>
                <a:endParaRPr lang="de-DE" sz="1200" dirty="0">
                  <a:effectLst/>
                  <a:latin typeface="Arial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200" dirty="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</a:p>
              <a:p>
                <a:pPr marL="177831" indent="-177831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732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7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2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33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11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Reihe nach vorstellen, welche</a:t>
            </a:r>
            <a:r>
              <a:rPr lang="de-DE" baseline="0" dirty="0"/>
              <a:t> Entscheidungen / Änderungen in der Kommission getroffen wurden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Erste schriftliche</a:t>
            </a:r>
            <a:r>
              <a:rPr lang="de-DE" baseline="0" dirty="0"/>
              <a:t> Abiturprüfung nach neuem Plan weiterhin erst 2023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Aber: mündliche Abiturprüfung nach neuem Plan bereits ab 2021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Schriftliche Prüfung im LF 2021 nach </a:t>
            </a:r>
            <a:r>
              <a:rPr lang="de-DE" baseline="0" dirty="0" err="1"/>
              <a:t>BiPl</a:t>
            </a:r>
            <a:r>
              <a:rPr lang="de-DE" baseline="0" dirty="0"/>
              <a:t> 2004 – fürs LF interpretiert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45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Reduktion der Kettenregel auf Funktionen, deren innere Funktion linear ist, ist ohne Verlust von sachlogischen Zusammenhängen möglich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Entlastet den Unterricht im Basisfach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Wichtig: Auch das sehen / lesen, was </a:t>
            </a:r>
            <a:r>
              <a:rPr lang="de-DE" b="1" baseline="0" dirty="0"/>
              <a:t>nicht</a:t>
            </a:r>
            <a:r>
              <a:rPr lang="de-DE" baseline="0" dirty="0"/>
              <a:t> da steht.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37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Im Leistungsfach nach wie vor allgemeine Kettenregel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Einfache </a:t>
            </a:r>
            <a:r>
              <a:rPr lang="de-DE" baseline="0" dirty="0" err="1"/>
              <a:t>gebrochenrationale</a:t>
            </a:r>
            <a:r>
              <a:rPr lang="de-DE" baseline="0" dirty="0"/>
              <a:t> Funktionen sowohl durch BP 2004 („zusammengesetzte Funktionen“) als auch durch BP 2016 („deren Funktionsterm als Quotient“) im LF abgedeckt; </a:t>
            </a:r>
          </a:p>
          <a:p>
            <a:pPr algn="l"/>
            <a:r>
              <a:rPr lang="de-DE" baseline="0" dirty="0"/>
              <a:t>Grad der „Einfachheit“ ablesbar aus Item (4) ZVO: </a:t>
            </a:r>
            <a:br>
              <a:rPr lang="de-DE" baseline="0" dirty="0"/>
            </a:br>
            <a:r>
              <a:rPr lang="de-DE" baseline="0" dirty="0"/>
              <a:t>„</a:t>
            </a:r>
            <a:r>
              <a:rPr lang="de-DE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gebrochenrationale</a:t>
            </a:r>
            <a:r>
              <a:rPr lang="de-DE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Funktionen 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durch Verbindung der Ableitungsregeln in einfachen Fällen ableiten (zum Beispiel </a:t>
            </a:r>
            <a:r>
              <a:rPr lang="de-DE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(x) = 2/(3x^2-4),  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jedoch </a:t>
            </a:r>
            <a:r>
              <a:rPr lang="de-DE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(x) = x/(3x^2-4)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Die Unis erwartet also eine größere Vielfalt …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Denn die </a:t>
            </a:r>
            <a:r>
              <a:rPr lang="de-DE" baseline="0" dirty="0" err="1"/>
              <a:t>SuS</a:t>
            </a:r>
            <a:r>
              <a:rPr lang="de-DE" baseline="0" dirty="0"/>
              <a:t> mit Vertiefungskurs gibt es auch noch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7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Einerseits: Lesen, was da steht 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 auch wichtig: lesen, was </a:t>
            </a:r>
            <a:r>
              <a:rPr lang="de-DE" b="1" baseline="0" dirty="0"/>
              <a:t>nicht</a:t>
            </a:r>
            <a:r>
              <a:rPr lang="de-DE" baseline="0" dirty="0"/>
              <a:t> da steht.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37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Gauß-Verfahren im Basisfach mit Schwerpunkt auf der Anwendung zum Lösen von LGS; Konkrete Angabe der Lösung nur bei eindeutiger Lösbarkeit erforderlich, ansonsten reichen Aussagen wie „unlösbar“; „besitzt unendliche viele Lösungen“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Im Leistungsfach: Verständnis für den Algorithmus und die Interpretation der Lösungsmenge, auch LGS mit Parameter 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Leistungsfach:</a:t>
            </a:r>
            <a:r>
              <a:rPr lang="de-DE" baseline="0" dirty="0"/>
              <a:t> (wieder) mehr Aufgaben mit Parameter (-&gt; Modul)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Sowohl in der Aufgabenstellung als auch bei der Angabe von Lösungen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Basisfach: rechtes LGS auch</a:t>
            </a:r>
            <a:r>
              <a:rPr lang="de-DE" baseline="0" dirty="0"/>
              <a:t> möglich, aber</a:t>
            </a:r>
            <a:r>
              <a:rPr lang="de-DE" dirty="0"/>
              <a:t>: </a:t>
            </a:r>
          </a:p>
          <a:p>
            <a:r>
              <a:rPr lang="de-DE" dirty="0"/>
              <a:t>	Antwort für Basisfachschüler:</a:t>
            </a:r>
            <a:r>
              <a:rPr lang="de-DE" baseline="0" dirty="0"/>
              <a:t> Das LGS besitzt unendlich viele Lösungen (Abgelesen aus der Stufenform des LGS – letzte Zeile: 0 = 0)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3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Abstand Punkt – Ebene kommt bei </a:t>
            </a:r>
            <a:r>
              <a:rPr lang="de-DE" baseline="0" dirty="0" err="1"/>
              <a:t>RuF</a:t>
            </a:r>
            <a:r>
              <a:rPr lang="de-DE" baseline="0" dirty="0"/>
              <a:t> nochmal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Aber: nicht Abstand Punkt _ Gerade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Auf Vektorprodukt wird ebenfalls bei </a:t>
            </a:r>
            <a:r>
              <a:rPr lang="de-DE" baseline="0" dirty="0" err="1"/>
              <a:t>RuF</a:t>
            </a:r>
            <a:r>
              <a:rPr lang="de-DE" baseline="0" dirty="0"/>
              <a:t> eingegangen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Entscheidend ist, was </a:t>
            </a:r>
            <a:r>
              <a:rPr lang="de-DE" b="1" baseline="0" dirty="0"/>
              <a:t>nicht</a:t>
            </a:r>
            <a:r>
              <a:rPr lang="de-DE" baseline="0" dirty="0"/>
              <a:t> dasteht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für den Umgang mit dem Integral wieder der Vergleich mit LF hilfreich: Grenzprozess &lt;-&gt; Grenzwert; anschaulich &lt;-&gt; algebraisch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8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71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 defTabSz="954908">
              <a:buFont typeface="Arial" panose="020B0604020202020204" pitchFamily="34" charset="0"/>
              <a:buChar char="•"/>
              <a:defRPr/>
            </a:pPr>
            <a:r>
              <a:rPr lang="de-DE" baseline="0" dirty="0"/>
              <a:t>Vektorprodukt im Basisfach eher </a:t>
            </a:r>
            <a:r>
              <a:rPr lang="de-DE" baseline="0" dirty="0" err="1"/>
              <a:t>kalkülorientiert</a:t>
            </a:r>
            <a:endParaRPr lang="de-DE" baseline="0" dirty="0"/>
          </a:p>
          <a:p>
            <a:pPr marL="185709" indent="-185709" defTabSz="954908">
              <a:buFont typeface="Arial" panose="020B0604020202020204" pitchFamily="34" charset="0"/>
              <a:buChar char="•"/>
              <a:defRPr/>
            </a:pPr>
            <a:endParaRPr lang="de-DE" baseline="0" dirty="0"/>
          </a:p>
          <a:p>
            <a:pPr marL="185709" indent="-185709" defTabSz="954908">
              <a:buFont typeface="Arial" panose="020B0604020202020204" pitchFamily="34" charset="0"/>
              <a:buChar char="•"/>
              <a:defRPr/>
            </a:pPr>
            <a:r>
              <a:rPr lang="de-DE" baseline="0" dirty="0"/>
              <a:t>Für Leistungsfach ist das Vektorprodukt erst ab Abitur 2023 verpflichtend, dort dann aber mit  größerer Bedeutung der geometrischen Interpretation und auch in Beweisen.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2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Vorsicht bei geometrischer Interpretation des Betrags des</a:t>
            </a:r>
            <a:r>
              <a:rPr lang="de-DE" baseline="0" dirty="0"/>
              <a:t> Kreuzprodukts als Fläche: Der Betrag des Kreuzprodukts ist als Betrag eines Vektors streng betrachtet eine Länge.</a:t>
            </a:r>
            <a:endParaRPr lang="de-DE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242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Themen, die nicht dastehen beachten. Siehe auch ZVO: nicht Abstand Punkt – Gerade;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Konsequenz aus kein Abstand Punkt – Gerade, dann auch keine Spiegelung an Geraden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r>
              <a:rPr lang="de-DE" baseline="0" dirty="0"/>
              <a:t>-&gt; Reduktion im Detail ohne großen Schaden für das übergeordnete Themengebiet; z.B. Aufgabenstellung möglich: „Zeigen Sie, dass die Gerade mit der Gleichung … die Schnittgerade der beiden Ebenen … ist“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86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Item (6) genauer unter die Lupe nehmen: Formulierung im Leistungsfach kann in Abgrenzung zur Formulierung im Basisfach als „ohne Einschränkung“ auf je ein Objekt interpretiert werden 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Hier also eher Basisfach als Interpretationshilfe für das Leistungsfach 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52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3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Verkettung nur mit linearer innerer Funktion, da ja nur diese abgeleitet werden müssen.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Themen, die nicht dastehen beachten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Beim Thema „Verketten“ zeigt auch der Abgleich  mit LF, dass im Basisfach verkettete Funktionen stets vorgegeben sind, während im LF auch an ein aktives Verketten gedacht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8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3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Durch Blick in LF-Plan wird deutlich, was nicht gemacht werden muss.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Könnte auch positiv formuliert werden: „Extremwertaufgaben </a:t>
            </a:r>
            <a:r>
              <a:rPr lang="de-DE" b="1" baseline="0" dirty="0"/>
              <a:t>ohne </a:t>
            </a:r>
            <a:r>
              <a:rPr lang="de-DE" baseline="0" dirty="0"/>
              <a:t>Nebenbedingungen“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7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Durch Blick in LF-Plan wird deutlich, was nicht gemacht werden muss.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7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Das Wort „Integralfunktion“ sucht  man im BF vergeblich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hier wieder: Im BF Schwerpunkt auf Anwendung; Im LF: höherer Formalisierungsgrad; tieferes Verständnis.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3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39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45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Leere Folie wirken lassen ….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Gemäß KMK könnte es so aussehen; alle Inhalte die für grundlegendes Niveau nötig sind, haben wir bis Kl. 10 abgedeckt, aber ZVO soll weiter geführt werden, deshalb…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Erst dann Klick für: Testen von Hypothesen ist komplett gestrichen; Normalverteilung in unseren Augen für viele Studiengänge wichtiger als Hypothesentest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 es gibt – wie im LF auch – 3 Items zur Normalverteilung 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Das Wort „Dichtefunktion“ sucht  man aber z.B. im BF vergeblich; weitere Details im Modul zur Normalverteilung, da hier deutliche Unterschiede im </a:t>
            </a:r>
            <a:r>
              <a:rPr lang="de-DE" baseline="0" dirty="0" err="1"/>
              <a:t>Kopftext</a:t>
            </a: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Auch Hinweis auf Wiederholungen im </a:t>
            </a:r>
            <a:r>
              <a:rPr lang="de-DE" baseline="0" dirty="0" err="1"/>
              <a:t>Kopftext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6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Abgleich</a:t>
            </a:r>
            <a:r>
              <a:rPr lang="de-DE" baseline="0" dirty="0"/>
              <a:t> der Inhalte des BF mit dem Schwerpunktthemenerlass für das Abitur 2019 &amp; 2020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Welche Inhalte</a:t>
            </a:r>
            <a:r>
              <a:rPr lang="de-DE" baseline="0" dirty="0"/>
              <a:t> bleiben erhalten? Wo wird eingespart?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1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Reduktion im Anspruch bei LGS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Quotienten un</a:t>
            </a:r>
            <a:r>
              <a:rPr lang="de-DE" baseline="0" dirty="0"/>
              <a:t>d damit </a:t>
            </a:r>
            <a:r>
              <a:rPr lang="de-DE" baseline="0" dirty="0" err="1"/>
              <a:t>gebrochenrationale</a:t>
            </a:r>
            <a:r>
              <a:rPr lang="de-DE" baseline="0" dirty="0"/>
              <a:t> Funktionen entfallen</a:t>
            </a:r>
          </a:p>
          <a:p>
            <a:pPr marL="185709" indent="-185709" defTabSz="954908">
              <a:buFont typeface="Arial" panose="020B0604020202020204" pitchFamily="34" charset="0"/>
              <a:buChar char="•"/>
              <a:defRPr/>
            </a:pPr>
            <a:r>
              <a:rPr lang="de-DE" baseline="0" dirty="0"/>
              <a:t>Verkettungen auf deutlich niedrigerem Niveau</a:t>
            </a:r>
            <a:endParaRPr lang="de-DE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 defTabSz="954908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DB1C1D"/>
                </a:solidFill>
              </a:rPr>
              <a:t>Arbeitsauftrag:</a:t>
            </a:r>
            <a:r>
              <a:rPr lang="de-DE" b="1" baseline="0" dirty="0">
                <a:solidFill>
                  <a:srgbClr val="DB1C1D"/>
                </a:solidFill>
              </a:rPr>
              <a:t> Bitte notieren Sie parallel, wie viel Stunden durch diese Reduktionen / Kürzungen eingespart werden</a:t>
            </a:r>
            <a:endParaRPr lang="de-DE" b="1" dirty="0">
              <a:solidFill>
                <a:srgbClr val="DB1C1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7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4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TN notieren lassen, wie viel Stunden durch Kürzungen eingespart werden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0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602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TN</a:t>
            </a:r>
            <a:r>
              <a:rPr lang="de-DE" baseline="0" dirty="0"/>
              <a:t> notieren lassen, wie viel Stunden durch Kürzungen eingespart werden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52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5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TN</a:t>
            </a:r>
            <a:r>
              <a:rPr lang="de-DE" baseline="0" dirty="0"/>
              <a:t> notieren lassen, wie viel Stunden durch Kürzungen eingespart werden 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Rotationsvolumen taucht deshalb nicht auf, da als „NICHT“ im Schwerpunktthemenerlass aufgeführt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7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49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6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Erste schriftliche</a:t>
            </a:r>
            <a:r>
              <a:rPr lang="de-DE" baseline="0" dirty="0"/>
              <a:t> Abiturprüfung nach neuem Plan weiterhin erst 2023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Aber: mündliche Abiturprüfung nach neuem Plan bereits ab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577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TN</a:t>
            </a:r>
            <a:r>
              <a:rPr lang="de-DE" baseline="0" dirty="0"/>
              <a:t> notieren lassen, wie viel Stunden durch Kürzungen eingespart werden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511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77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TN notieren Einsparung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Abstand Punkt/Eben</a:t>
            </a:r>
            <a:r>
              <a:rPr lang="de-DE" baseline="0" dirty="0"/>
              <a:t>e trotzdem über Formel möglich – wird das „Neue Vektorprodukt“ der Nachhilfeinstitute werden ;-)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4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77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TN notieren Einsparung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Abstand Punkt/Eben</a:t>
            </a:r>
            <a:r>
              <a:rPr lang="de-DE" baseline="0" dirty="0"/>
              <a:t>e trotzdem über Formel möglich – wird das „Neue Vektorprodukt“ der Nachhilfeinstitute werden ;-)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4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24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Wahrscheinlich</a:t>
            </a:r>
            <a:r>
              <a:rPr lang="de-DE" baseline="0" dirty="0"/>
              <a:t> ausgeglichen bzgl. Unterrichtszeit, sofern wir davon ausgehen, dass Normalverteilung seither nicht unterrichtet wurde ;-)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Basisfach im Rahmen der Normalverteilung keine „Rückwärtsaufgaben“ – Bestimmung von k; n und p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endParaRPr lang="de-DE" baseline="0" dirty="0"/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>
                <a:solidFill>
                  <a:prstClr val="black"/>
                </a:solidFill>
              </a:rPr>
              <a:pPr/>
              <a:t>56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59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715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1291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5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3109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776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8903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114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352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602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4792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0049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282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320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67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366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710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975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309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828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4283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010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068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8511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763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1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76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BF: </a:t>
            </a:r>
            <a:r>
              <a:rPr lang="de-DE" dirty="0" err="1"/>
              <a:t>FuZ</a:t>
            </a:r>
            <a:r>
              <a:rPr lang="de-DE" dirty="0"/>
              <a:t> (12): vom Graphen der Funktion auf den Graphen einer Stammfunktion schließen und umgekehrt.</a:t>
            </a:r>
          </a:p>
          <a:p>
            <a:pPr marL="185709" indent="-185709">
              <a:buFont typeface="Arial" panose="020B0604020202020204" pitchFamily="34" charset="0"/>
              <a:buChar char="•"/>
            </a:pPr>
            <a:r>
              <a:rPr lang="de-DE" dirty="0"/>
              <a:t>LF: </a:t>
            </a:r>
            <a:r>
              <a:rPr lang="de-DE" dirty="0" err="1"/>
              <a:t>FuZ</a:t>
            </a:r>
            <a:r>
              <a:rPr lang="de-DE" dirty="0"/>
              <a:t> (16): die Begriffe Integralfunktion und </a:t>
            </a:r>
            <a:r>
              <a:rPr lang="de-DE" dirty="0" err="1"/>
              <a:t>Stammfunketion</a:t>
            </a:r>
            <a:r>
              <a:rPr lang="de-DE" dirty="0"/>
              <a:t> gegeneinander abgrenzen.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7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2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7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8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0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71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61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920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2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52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4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D07B6-6594-4079-BA71-AA0B4969C04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1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CDA2-51EA-4A66-AD39-62B244C543AE}" type="datetimeFigureOut">
              <a:rPr lang="de-DE" smtClean="0"/>
              <a:t>04.01.2020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C2FC-E115-4DA8-BF11-479AF8DC0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reative_Commons_license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pl.wikipedia.org/wiki/Licencje_Creative_Commons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s://en.wikipedia.org/wiki/Creative_Commons_license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en.wikipedia.org/wiki/Creative_Commons_licens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Normalenform%20ausgelagert.pptx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emf"/><Relationship Id="rId9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.jpe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60000" y="1440000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Mathematik</a:t>
            </a:r>
          </a:p>
          <a:p>
            <a:pPr algn="ctr" eaLnBrk="1" hangingPunct="1"/>
            <a:r>
              <a:rPr lang="de-DE" altLang="de-DE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Basisfach – Leistungsfach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80312" y="5013176"/>
            <a:ext cx="1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Claudia Uhl</a:t>
            </a: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Achim Pfeiffer</a:t>
            </a:r>
          </a:p>
        </p:txBody>
      </p:sp>
    </p:spTree>
    <p:extLst>
      <p:ext uri="{BB962C8B-B14F-4D97-AF65-F5344CB8AC3E}">
        <p14:creationId xmlns:p14="http://schemas.microsoft.com/office/powerpoint/2010/main" val="342159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4584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2400" kern="0" dirty="0"/>
              <a:t>Vorgaben der KMK für die allgemeine Hochschulreife vom 18.10.2012 (grundlegendes Niveau)</a:t>
            </a:r>
            <a:endParaRPr lang="de-DE" sz="1600" kern="0" dirty="0"/>
          </a:p>
          <a:p>
            <a:pPr>
              <a:spcBef>
                <a:spcPts val="1200"/>
              </a:spcBef>
            </a:pPr>
            <a:r>
              <a:rPr lang="de-DE" sz="2400" kern="0" dirty="0"/>
              <a:t>Dreistündiges Fach</a:t>
            </a:r>
            <a:endParaRPr lang="de-DE" sz="1600" kern="0" dirty="0"/>
          </a:p>
          <a:p>
            <a:pPr>
              <a:spcBef>
                <a:spcPts val="1200"/>
              </a:spcBef>
            </a:pPr>
            <a:r>
              <a:rPr lang="de-DE" sz="2400" kern="0" dirty="0"/>
              <a:t>4 schriftliche Klausuren</a:t>
            </a:r>
            <a:endParaRPr lang="de-DE" sz="1600" kern="0" dirty="0"/>
          </a:p>
          <a:p>
            <a:pPr>
              <a:spcBef>
                <a:spcPts val="1200"/>
              </a:spcBef>
            </a:pPr>
            <a:r>
              <a:rPr lang="de-DE" sz="2400" kern="0" dirty="0"/>
              <a:t>Mündliche Abiturprüfung</a:t>
            </a:r>
          </a:p>
          <a:p>
            <a:pPr>
              <a:spcBef>
                <a:spcPts val="1200"/>
              </a:spcBef>
            </a:pPr>
            <a:r>
              <a:rPr lang="de-DE" sz="2400" kern="0" dirty="0"/>
              <a:t>Neuer Bildungsplan für das BF </a:t>
            </a:r>
            <a:endParaRPr lang="de-DE" sz="1600" kern="0" dirty="0"/>
          </a:p>
          <a:p>
            <a:r>
              <a:rPr lang="de-DE" sz="2400" kern="0" dirty="0"/>
              <a:t>Problematik:</a:t>
            </a:r>
          </a:p>
          <a:p>
            <a:pPr lvl="1"/>
            <a:r>
              <a:rPr lang="de-DE" sz="2000" kern="0" dirty="0"/>
              <a:t>Die Abiturjahrgänge 2021 &amp; 2022 werden bis Klasse 10 nach dem BP 2004 unterrichtet. </a:t>
            </a:r>
          </a:p>
          <a:p>
            <a:pPr lvl="1"/>
            <a:r>
              <a:rPr lang="de-DE" sz="2000" kern="0" dirty="0"/>
              <a:t>Der neue BP für das BF muss sich aber am BP 2016 orientieren.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10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Organisatorische Rahmenbedingungen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82184" y="3244334"/>
            <a:ext cx="14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roadway" panose="04040905080B02020502" pitchFamily="82" charset="0"/>
              </a:rPr>
              <a:t>Basisfach</a:t>
            </a:r>
          </a:p>
        </p:txBody>
      </p:sp>
      <p:sp>
        <p:nvSpPr>
          <p:cNvPr id="25" name="Pfeil nach links 24"/>
          <p:cNvSpPr/>
          <p:nvPr/>
        </p:nvSpPr>
        <p:spPr>
          <a:xfrm flipH="1">
            <a:off x="4280555" y="3476538"/>
            <a:ext cx="209164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pc="100" dirty="0"/>
              <a:t>Infos heute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24435A5-311B-4A0D-BB96-D0C793B4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Geschweifte Klammer rechts 31">
            <a:extLst>
              <a:ext uri="{FF2B5EF4-FFF2-40B4-BE49-F238E27FC236}">
                <a16:creationId xmlns:a16="http://schemas.microsoft.com/office/drawing/2014/main" id="{2CDBB9FE-2F93-4B5A-AC01-6707AA8E80C5}"/>
              </a:ext>
            </a:extLst>
          </p:cNvPr>
          <p:cNvSpPr/>
          <p:nvPr/>
        </p:nvSpPr>
        <p:spPr>
          <a:xfrm>
            <a:off x="6617008" y="2447984"/>
            <a:ext cx="331958" cy="2304256"/>
          </a:xfrm>
          <a:prstGeom prst="rightBrace">
            <a:avLst>
              <a:gd name="adj1" fmla="val 77197"/>
              <a:gd name="adj2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9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39"/>
          <p:cNvSpPr/>
          <p:nvPr/>
        </p:nvSpPr>
        <p:spPr>
          <a:xfrm>
            <a:off x="500063" y="1507692"/>
            <a:ext cx="8052332" cy="721264"/>
          </a:xfrm>
          <a:prstGeom prst="roundRect">
            <a:avLst/>
          </a:prstGeom>
          <a:solidFill>
            <a:srgbClr val="FFDE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Erste mündliche Abiturprüfung nach „Bildungsplan für das Basisfach“ </a:t>
            </a:r>
            <a:r>
              <a:rPr lang="de-DE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41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11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4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2" y="4171913"/>
            <a:ext cx="7877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540662" y="3920356"/>
            <a:ext cx="5252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Ministeriumschreiben vom 24.10.18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Basisfach Mathematik - Organisatorisches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41986" y="5724789"/>
            <a:ext cx="160997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b="1" dirty="0"/>
              <a:t>…</a:t>
            </a:r>
          </a:p>
        </p:txBody>
      </p:sp>
      <p:sp>
        <p:nvSpPr>
          <p:cNvPr id="30" name="Textfeld 29"/>
          <p:cNvSpPr txBox="1"/>
          <p:nvPr/>
        </p:nvSpPr>
        <p:spPr>
          <a:xfrm rot="21045525">
            <a:off x="1878473" y="4681329"/>
            <a:ext cx="5684931" cy="553998"/>
          </a:xfrm>
          <a:prstGeom prst="rect">
            <a:avLst/>
          </a:prstGeom>
          <a:solidFill>
            <a:srgbClr val="FFDE75"/>
          </a:solidFill>
        </p:spPr>
        <p:txBody>
          <a:bodyPr wrap="square" tIns="0" bIns="0" rtlCol="0">
            <a:spAutoFit/>
          </a:bodyPr>
          <a:lstStyle/>
          <a:p>
            <a:r>
              <a:rPr lang="de-DE" b="1" dirty="0"/>
              <a:t>… bitte dieses Schreiben unbedingt beachten und das Vorgehen in der Fachschaft besprechen!</a:t>
            </a:r>
          </a:p>
        </p:txBody>
      </p:sp>
      <p:sp>
        <p:nvSpPr>
          <p:cNvPr id="31" name="Inhaltsplatzhalter 2"/>
          <p:cNvSpPr txBox="1">
            <a:spLocks/>
          </p:cNvSpPr>
          <p:nvPr/>
        </p:nvSpPr>
        <p:spPr>
          <a:xfrm>
            <a:off x="467544" y="2286190"/>
            <a:ext cx="8229600" cy="15134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kern="0" dirty="0"/>
              <a:t>Problematik:</a:t>
            </a:r>
          </a:p>
          <a:p>
            <a:pPr lvl="1"/>
            <a:r>
              <a:rPr lang="de-DE" sz="2000" kern="0" dirty="0"/>
              <a:t>Die Abiturjahrgänge 2021 &amp; 2022 werden bis Klasse 10 nach dem BP 2004 unterrichtet. </a:t>
            </a:r>
          </a:p>
          <a:p>
            <a:pPr lvl="1"/>
            <a:r>
              <a:rPr lang="de-DE" sz="2000" kern="0" dirty="0"/>
              <a:t>Der neue BP für das BF muss sich aber am BP 2016 orientieren.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C7C8EC5-785B-473B-90F0-3BD574CB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8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12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Rahmenbedingungen und Intentionen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5" name="Wolkenförmige Legende 34"/>
          <p:cNvSpPr/>
          <p:nvPr/>
        </p:nvSpPr>
        <p:spPr>
          <a:xfrm>
            <a:off x="2268696" y="1418996"/>
            <a:ext cx="2546568" cy="1083416"/>
          </a:xfrm>
          <a:prstGeom prst="cloudCallout">
            <a:avLst>
              <a:gd name="adj1" fmla="val 48538"/>
              <a:gd name="adj2" fmla="val 996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3-stündig</a:t>
            </a:r>
          </a:p>
        </p:txBody>
      </p:sp>
      <p:sp>
        <p:nvSpPr>
          <p:cNvPr id="36" name="Wolkenförmige Legende 35"/>
          <p:cNvSpPr/>
          <p:nvPr/>
        </p:nvSpPr>
        <p:spPr>
          <a:xfrm>
            <a:off x="281420" y="3858177"/>
            <a:ext cx="2994436" cy="1371024"/>
          </a:xfrm>
          <a:prstGeom prst="cloudCallout">
            <a:avLst>
              <a:gd name="adj1" fmla="val 80503"/>
              <a:gd name="adj2" fmla="val -6973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Inhalte im Unterricht stärker vorstrukturiert</a:t>
            </a:r>
          </a:p>
        </p:txBody>
      </p:sp>
      <p:sp>
        <p:nvSpPr>
          <p:cNvPr id="38" name="Wolkenförmige Legende 37"/>
          <p:cNvSpPr/>
          <p:nvPr/>
        </p:nvSpPr>
        <p:spPr>
          <a:xfrm>
            <a:off x="5545845" y="4397359"/>
            <a:ext cx="3316420" cy="1295136"/>
          </a:xfrm>
          <a:prstGeom prst="cloudCallout">
            <a:avLst>
              <a:gd name="adj1" fmla="val -63062"/>
              <a:gd name="adj2" fmla="val -8606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realitätsbezogenes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Vorgehen</a:t>
            </a:r>
          </a:p>
        </p:txBody>
      </p:sp>
      <p:sp>
        <p:nvSpPr>
          <p:cNvPr id="39" name="Wolkenförmige Legende 38"/>
          <p:cNvSpPr/>
          <p:nvPr/>
        </p:nvSpPr>
        <p:spPr>
          <a:xfrm>
            <a:off x="5447710" y="1438275"/>
            <a:ext cx="2814147" cy="1180027"/>
          </a:xfrm>
          <a:prstGeom prst="cloudCallout">
            <a:avLst>
              <a:gd name="adj1" fmla="val -65012"/>
              <a:gd name="adj2" fmla="val 8554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Mündliche Abiturprüfung</a:t>
            </a:r>
          </a:p>
        </p:txBody>
      </p:sp>
      <p:sp>
        <p:nvSpPr>
          <p:cNvPr id="40" name="Wolkenförmige Legende 39"/>
          <p:cNvSpPr/>
          <p:nvPr/>
        </p:nvSpPr>
        <p:spPr>
          <a:xfrm>
            <a:off x="5884055" y="2720694"/>
            <a:ext cx="3015049" cy="1505346"/>
          </a:xfrm>
          <a:prstGeom prst="cloudCallout">
            <a:avLst>
              <a:gd name="adj1" fmla="val -72205"/>
              <a:gd name="adj2" fmla="val -2427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Erkennen und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Erläutern mathematischer Zusammenhänge</a:t>
            </a:r>
          </a:p>
        </p:txBody>
      </p:sp>
      <p:sp>
        <p:nvSpPr>
          <p:cNvPr id="41" name="Wolkenförmige Legende 40"/>
          <p:cNvSpPr/>
          <p:nvPr/>
        </p:nvSpPr>
        <p:spPr>
          <a:xfrm>
            <a:off x="571108" y="2406507"/>
            <a:ext cx="2546568" cy="1295136"/>
          </a:xfrm>
          <a:prstGeom prst="cloudCallout">
            <a:avLst>
              <a:gd name="adj1" fmla="val 96357"/>
              <a:gd name="adj2" fmla="val 1130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Reduktion der Inhalte</a:t>
            </a:r>
          </a:p>
        </p:txBody>
      </p:sp>
      <p:sp>
        <p:nvSpPr>
          <p:cNvPr id="42" name="Wolkenförmige Legende 41"/>
          <p:cNvSpPr/>
          <p:nvPr/>
        </p:nvSpPr>
        <p:spPr>
          <a:xfrm>
            <a:off x="2331244" y="4835965"/>
            <a:ext cx="3241504" cy="1308400"/>
          </a:xfrm>
          <a:prstGeom prst="cloudCallout">
            <a:avLst>
              <a:gd name="adj1" fmla="val 13900"/>
              <a:gd name="adj2" fmla="val -12677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Argumentationen häufig anschaulich oder heuristisch</a:t>
            </a:r>
          </a:p>
        </p:txBody>
      </p:sp>
      <p:sp>
        <p:nvSpPr>
          <p:cNvPr id="43" name="Rechteck 42"/>
          <p:cNvSpPr/>
          <p:nvPr/>
        </p:nvSpPr>
        <p:spPr>
          <a:xfrm>
            <a:off x="4184987" y="2891534"/>
            <a:ext cx="1033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BF</a:t>
            </a:r>
            <a:endParaRPr lang="de-DE" sz="6000" dirty="0">
              <a:solidFill>
                <a:schemeClr val="accent6"/>
              </a:solidFill>
            </a:endParaRP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3E8C986-87F4-41D4-9079-66073A7A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Intentionen des Bildungsplans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3" name="Diagonal liegende Ecken des Rechtecks abrunden 22"/>
          <p:cNvSpPr/>
          <p:nvPr/>
        </p:nvSpPr>
        <p:spPr>
          <a:xfrm>
            <a:off x="648321" y="2739415"/>
            <a:ext cx="3528392" cy="3420000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Niveau</a:t>
            </a: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Vertiefung 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(Operatoren)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Präzisierung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Formalisierung 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sz="2200" b="1" dirty="0" err="1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Prozessbez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de-DE" sz="2200" b="1" dirty="0" err="1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5071400" y="2712889"/>
            <a:ext cx="3528000" cy="3420000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Inhalte</a:t>
            </a: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Diagonal liegende Ecken des Rechtecks abrunden 30"/>
          <p:cNvSpPr/>
          <p:nvPr/>
        </p:nvSpPr>
        <p:spPr>
          <a:xfrm>
            <a:off x="2106848" y="1581457"/>
            <a:ext cx="4930304" cy="911439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Reduktion</a:t>
            </a: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7419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14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7" name="Inhaltsplatzhalter 3"/>
          <p:cNvSpPr txBox="1">
            <a:spLocks/>
          </p:cNvSpPr>
          <p:nvPr/>
        </p:nvSpPr>
        <p:spPr>
          <a:xfrm>
            <a:off x="421234" y="14619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400" kern="0" dirty="0"/>
              <a:t>Basisfach:</a:t>
            </a:r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r>
              <a:rPr lang="de-DE" sz="2400" kern="0" dirty="0"/>
              <a:t>Leistungsfach BP 2016 </a:t>
            </a:r>
            <a:r>
              <a:rPr lang="de-DE" sz="2000" b="1" kern="0" dirty="0">
                <a:solidFill>
                  <a:srgbClr val="FF0000"/>
                </a:solidFill>
              </a:rPr>
              <a:t>(als Interpretationshilfe):</a:t>
            </a:r>
            <a:endParaRPr lang="de-DE" sz="2400" b="1" kern="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pic>
        <p:nvPicPr>
          <p:cNvPr id="4100" name="Picture 4" descr="Computergenerierter Alternativtext: Mit Normalverteilungen umgehen&#10;(1) den Unterschied zwischen diskreten und stetigen Zufallsgräßen am Beispiel binomial- und&#10;normalverteilter Zufallsgräßen beschreiben&#10;(2) den Zusammenhang der Kenngrößen Erwartungswert und Standardabweichung einer&#10;Normalverteilung und der zugehörigen Glockenkurve beschreiben&#10;(3) stochastische Situationen untersuchen, die zu annähernd normalvertellten Zufallsgräßen gehören,&#10;und Wahrscheinlichkeiten berechnen&#10;I 2.3 Modellieren 1, 4, 7,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7" y="1813754"/>
            <a:ext cx="6552000" cy="16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457200" y="4124321"/>
            <a:ext cx="6960618" cy="1988997"/>
            <a:chOff x="457200" y="4124321"/>
            <a:chExt cx="6960618" cy="1988997"/>
          </a:xfrm>
        </p:grpSpPr>
        <p:pic>
          <p:nvPicPr>
            <p:cNvPr id="4102" name="Picture 6" descr="Computergenerierter Alternativtext: Mit Normalverteilungen umgehen&#10;(8) den Unterschied zwischen diskreten und stetigen Zufallsgrößen erläutern&#10;(9) die Dichte funktion einer normalverteilten Zufallsgröße mithilfe von Erwartungswert&#10;und Standardabweichung angeben und die zugehörige Glockenkurve skizzieren&#10;(10) stochastische Situationen untersuchen, die zu annähernd normalverteilten Zufallsgrößen&#10;gehören, und Wahrscheinlichkeiten berechnen&#10;2.3 Modellieren 1,4, 5,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24321"/>
              <a:ext cx="6552000" cy="198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bgerundetes Rechteck 24"/>
            <p:cNvSpPr/>
            <p:nvPr/>
          </p:nvSpPr>
          <p:spPr>
            <a:xfrm>
              <a:off x="4953000" y="4465990"/>
              <a:ext cx="627112" cy="252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Pfeil nach rechts 25"/>
            <p:cNvSpPr/>
            <p:nvPr/>
          </p:nvSpPr>
          <p:spPr>
            <a:xfrm rot="9829603" flipV="1">
              <a:off x="5689818" y="4253045"/>
              <a:ext cx="1728000" cy="4571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57200" y="1600201"/>
            <a:ext cx="8229600" cy="2708342"/>
            <a:chOff x="457200" y="1600201"/>
            <a:chExt cx="8229600" cy="2708342"/>
          </a:xfrm>
        </p:grpSpPr>
        <p:sp>
          <p:nvSpPr>
            <p:cNvPr id="35" name="Inhaltsplatzhalter 2"/>
            <p:cNvSpPr txBox="1">
              <a:spLocks/>
            </p:cNvSpPr>
            <p:nvPr/>
          </p:nvSpPr>
          <p:spPr>
            <a:xfrm>
              <a:off x="457200" y="1600201"/>
              <a:ext cx="8229600" cy="139675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endParaRPr lang="de-DE" sz="2400" kern="0" dirty="0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2751666" y="2298577"/>
              <a:ext cx="808567" cy="20332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4754034" y="2137833"/>
              <a:ext cx="755650" cy="2049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5" descr="C:\Users\Claudia Uhl\AppData\Local\Microsoft\Windows\Temporary Internet Files\Content.IE5\IXZ4YB02\Exclamation_mark_red[1]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2" r="26556"/>
            <a:stretch/>
          </p:blipFill>
          <p:spPr bwMode="auto">
            <a:xfrm>
              <a:off x="7361833" y="3284984"/>
              <a:ext cx="392509" cy="102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Pfeil nach rechts 23"/>
            <p:cNvSpPr/>
            <p:nvPr/>
          </p:nvSpPr>
          <p:spPr>
            <a:xfrm rot="12885526" flipV="1">
              <a:off x="4838308" y="3205391"/>
              <a:ext cx="2772000" cy="4571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Pfeil nach rechts 26"/>
            <p:cNvSpPr/>
            <p:nvPr/>
          </p:nvSpPr>
          <p:spPr>
            <a:xfrm rot="11961861" flipV="1">
              <a:off x="2995536" y="3271560"/>
              <a:ext cx="4464000" cy="4571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err="1"/>
              <a:t>Bsp</a:t>
            </a:r>
            <a:r>
              <a:rPr lang="de-DE" altLang="de-DE" sz="2400" b="1" dirty="0"/>
              <a:t>: Niveaukonkretisierung mit Operatoren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8" name="Wolkenförmige Legende 37"/>
          <p:cNvSpPr/>
          <p:nvPr/>
        </p:nvSpPr>
        <p:spPr>
          <a:xfrm>
            <a:off x="5833622" y="584038"/>
            <a:ext cx="3316420" cy="1295136"/>
          </a:xfrm>
          <a:prstGeom prst="cloudCallout">
            <a:avLst>
              <a:gd name="adj1" fmla="val -66599"/>
              <a:gd name="adj2" fmla="val 6349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realitätsbezogenes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Vorgehen</a:t>
            </a:r>
          </a:p>
        </p:txBody>
      </p:sp>
      <p:sp>
        <p:nvSpPr>
          <p:cNvPr id="39" name="Wolkenförmige Legende 38"/>
          <p:cNvSpPr/>
          <p:nvPr/>
        </p:nvSpPr>
        <p:spPr>
          <a:xfrm>
            <a:off x="5489716" y="4717990"/>
            <a:ext cx="3552524" cy="1598844"/>
          </a:xfrm>
          <a:prstGeom prst="cloudCallout">
            <a:avLst>
              <a:gd name="adj1" fmla="val -55635"/>
              <a:gd name="adj2" fmla="val -47833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737697" y="2127267"/>
            <a:ext cx="2798207" cy="392171"/>
            <a:chOff x="2737697" y="2127267"/>
            <a:chExt cx="2798207" cy="39217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5568" y="2127267"/>
              <a:ext cx="790336" cy="23132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37697" y="2288372"/>
              <a:ext cx="841586" cy="231066"/>
            </a:xfrm>
            <a:prstGeom prst="rect">
              <a:avLst/>
            </a:prstGeom>
          </p:spPr>
        </p:pic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7179" y="4448047"/>
            <a:ext cx="649287" cy="2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13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/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15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7" name="Inhaltsplatzhalter 3"/>
          <p:cNvSpPr txBox="1">
            <a:spLocks/>
          </p:cNvSpPr>
          <p:nvPr/>
        </p:nvSpPr>
        <p:spPr>
          <a:xfrm>
            <a:off x="395536" y="1567333"/>
            <a:ext cx="849694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800" kern="0" dirty="0"/>
              <a:t>Basisfach:</a:t>
            </a:r>
          </a:p>
          <a:p>
            <a:pPr marL="0" indent="0">
              <a:buFontTx/>
              <a:buNone/>
            </a:pPr>
            <a:r>
              <a:rPr lang="de-DE" sz="2000" kern="0" dirty="0"/>
              <a:t>3.5.5 Leitidee Daten und Zufall (</a:t>
            </a:r>
            <a:r>
              <a:rPr lang="de-DE" sz="2000" kern="0" dirty="0" err="1"/>
              <a:t>Kopftext</a:t>
            </a:r>
            <a:r>
              <a:rPr lang="de-DE" sz="2000" kern="0" dirty="0"/>
              <a:t>)</a:t>
            </a:r>
          </a:p>
          <a:p>
            <a:pPr marL="0" indent="0">
              <a:buFontTx/>
              <a:buNone/>
            </a:pPr>
            <a:r>
              <a:rPr lang="de-DE" sz="2000" kern="0" dirty="0"/>
              <a:t>…Sie lernen diskret und stetig verteilte Zufallsgrößen kennen </a:t>
            </a:r>
            <a:br>
              <a:rPr lang="de-DE" sz="2000" kern="0" dirty="0"/>
            </a:br>
            <a:r>
              <a:rPr lang="de-DE" sz="2000" kern="0" dirty="0"/>
              <a:t>und berechnen die Werte einer normalverteilten Zufallsgröße </a:t>
            </a:r>
            <a:br>
              <a:rPr lang="de-DE" sz="2000" kern="0" dirty="0"/>
            </a:br>
            <a:r>
              <a:rPr lang="de-DE" sz="2000" kern="0" dirty="0"/>
              <a:t>ohne expliziten Bezug zur Analysis mit einem digitalen Hilfsmittel.</a:t>
            </a:r>
          </a:p>
          <a:p>
            <a:pPr marL="0" indent="0">
              <a:buFontTx/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400" kern="0" dirty="0"/>
              <a:t>Leistungsfach BP 2016 </a:t>
            </a:r>
            <a:r>
              <a:rPr lang="de-DE" sz="2000" b="1" kern="0" dirty="0">
                <a:solidFill>
                  <a:srgbClr val="FF0000"/>
                </a:solidFill>
              </a:rPr>
              <a:t>(als Interpretationshilfe):</a:t>
            </a:r>
            <a:endParaRPr lang="de-DE" sz="2400" b="1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kern="0" dirty="0"/>
              <a:t>3.4.5 Leitidee Daten und Zufall (</a:t>
            </a:r>
            <a:r>
              <a:rPr lang="de-DE" sz="2000" kern="0" dirty="0" err="1"/>
              <a:t>Kopftext</a:t>
            </a:r>
            <a:r>
              <a:rPr lang="de-DE" sz="2000" kern="0" dirty="0"/>
              <a:t>)</a:t>
            </a:r>
          </a:p>
          <a:p>
            <a:pPr marL="0" indent="0">
              <a:buNone/>
            </a:pPr>
            <a:r>
              <a:rPr lang="de-DE" sz="2000" kern="0" dirty="0"/>
              <a:t>… Sie benutzen digitale Hilfsmittel beim Umgang mit diskreten und stetigen Verteilungen. Im Kontext der Untersuchung normalverteilter Zufallsgrößen nutzen sie ihre in der Analysis gewonnenen Kompetenzen.</a:t>
            </a:r>
          </a:p>
          <a:p>
            <a:pPr marL="0" indent="0">
              <a:buFontTx/>
              <a:buNone/>
            </a:pPr>
            <a:endParaRPr lang="de-DE" sz="20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23" name="Abgerundetes Rechteck 22"/>
          <p:cNvSpPr/>
          <p:nvPr/>
        </p:nvSpPr>
        <p:spPr>
          <a:xfrm>
            <a:off x="2060186" y="5243292"/>
            <a:ext cx="6626613" cy="3566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433288" y="3070115"/>
            <a:ext cx="7451080" cy="3469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err="1"/>
              <a:t>Bsp</a:t>
            </a:r>
            <a:r>
              <a:rPr lang="de-DE" altLang="de-DE" sz="2400" b="1" dirty="0"/>
              <a:t>: Niveaukonkretisierung im </a:t>
            </a:r>
            <a:r>
              <a:rPr lang="de-DE" altLang="de-DE" sz="2400" b="1" dirty="0" err="1"/>
              <a:t>Kopftext</a:t>
            </a:r>
            <a:endParaRPr lang="de-DE" altLang="de-DE" sz="2400" b="1" dirty="0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7" name="Wolkenförmige Legende 26"/>
          <p:cNvSpPr/>
          <p:nvPr/>
        </p:nvSpPr>
        <p:spPr>
          <a:xfrm>
            <a:off x="166357" y="5821581"/>
            <a:ext cx="5299388" cy="991642"/>
          </a:xfrm>
          <a:prstGeom prst="cloudCallout">
            <a:avLst>
              <a:gd name="adj1" fmla="val 48889"/>
              <a:gd name="adj2" fmla="val -7734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</a:t>
            </a:r>
          </a:p>
        </p:txBody>
      </p:sp>
      <p:sp>
        <p:nvSpPr>
          <p:cNvPr id="28" name="Wolkenförmige Legende 27"/>
          <p:cNvSpPr/>
          <p:nvPr/>
        </p:nvSpPr>
        <p:spPr>
          <a:xfrm>
            <a:off x="4158828" y="1272254"/>
            <a:ext cx="4957606" cy="790624"/>
          </a:xfrm>
          <a:prstGeom prst="cloudCallout">
            <a:avLst>
              <a:gd name="adj1" fmla="val 19877"/>
              <a:gd name="adj2" fmla="val 161297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Argumentationen häufig anschaulich oder heuristisch</a:t>
            </a:r>
          </a:p>
        </p:txBody>
      </p:sp>
    </p:spTree>
    <p:extLst>
      <p:ext uri="{BB962C8B-B14F-4D97-AF65-F5344CB8AC3E}">
        <p14:creationId xmlns:p14="http://schemas.microsoft.com/office/powerpoint/2010/main" val="17476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16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Intentionen des Bildungsplans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3" name="Diagonal liegende Ecken des Rechtecks abrunden 22"/>
          <p:cNvSpPr/>
          <p:nvPr/>
        </p:nvSpPr>
        <p:spPr>
          <a:xfrm>
            <a:off x="648321" y="2739415"/>
            <a:ext cx="3528392" cy="3420000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Niveau</a:t>
            </a: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Vertiefung 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(Operatoren)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Präzisierung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Formalisierung 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sz="2200" b="1" dirty="0" err="1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Prozessbez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de-DE" sz="2200" b="1" dirty="0" err="1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</a:t>
            </a:r>
            <a:r>
              <a:rPr lang="de-DE" sz="2200" b="1" dirty="0">
                <a:solidFill>
                  <a:srgbClr val="7504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5071400" y="2712889"/>
            <a:ext cx="3528000" cy="3420000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Inhalte</a:t>
            </a:r>
          </a:p>
          <a:p>
            <a:endParaRPr lang="de-DE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Themen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Umfang der Teilthemen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Zusammenhänge erhalten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 Leitideen</a:t>
            </a:r>
          </a:p>
        </p:txBody>
      </p:sp>
      <p:sp>
        <p:nvSpPr>
          <p:cNvPr id="31" name="Diagonal liegende Ecken des Rechtecks abrunden 30"/>
          <p:cNvSpPr/>
          <p:nvPr/>
        </p:nvSpPr>
        <p:spPr>
          <a:xfrm>
            <a:off x="2106848" y="1581457"/>
            <a:ext cx="4930304" cy="911439"/>
          </a:xfrm>
          <a:prstGeom prst="round2DiagRect">
            <a:avLst/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Reduktion</a:t>
            </a: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42867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err="1"/>
              <a:t>Bsp</a:t>
            </a:r>
            <a:r>
              <a:rPr lang="de-DE" altLang="de-DE" sz="2400" b="1" dirty="0"/>
              <a:t>: Inhalte reduzieren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>
          <a:xfrm>
            <a:off x="426417" y="1361900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620">
              <a:lnSpc>
                <a:spcPct val="120000"/>
              </a:lnSpc>
              <a:spcAft>
                <a:spcPts val="300"/>
              </a:spcAft>
            </a:pPr>
            <a:r>
              <a:rPr lang="de-DE" sz="2400" dirty="0">
                <a:ea typeface="Arial"/>
                <a:cs typeface="Times New Roman"/>
              </a:rPr>
              <a:t>Quotienten von Funktionen </a:t>
            </a:r>
            <a:r>
              <a:rPr lang="de-DE" sz="1800" dirty="0">
                <a:ea typeface="Arial"/>
                <a:cs typeface="Times New Roman"/>
              </a:rPr>
              <a:t>(in einfachen Fällen)</a:t>
            </a:r>
            <a:endParaRPr lang="de-DE" sz="2400" dirty="0">
              <a:ea typeface="Arial"/>
              <a:cs typeface="Times New Roman"/>
            </a:endParaRPr>
          </a:p>
          <a:p>
            <a:pPr marL="7620">
              <a:lnSpc>
                <a:spcPct val="120000"/>
              </a:lnSpc>
              <a:spcAft>
                <a:spcPts val="300"/>
              </a:spcAft>
            </a:pPr>
            <a:r>
              <a:rPr lang="de-DE" sz="2400" dirty="0">
                <a:ea typeface="Arial"/>
                <a:cs typeface="Times New Roman"/>
              </a:rPr>
              <a:t>Funktionenscharen, Ortslinien</a:t>
            </a:r>
          </a:p>
          <a:p>
            <a:pPr marL="7620">
              <a:lnSpc>
                <a:spcPct val="120000"/>
              </a:lnSpc>
              <a:spcAft>
                <a:spcPts val="300"/>
              </a:spcAft>
            </a:pPr>
            <a:r>
              <a:rPr lang="de-DE" sz="2400" dirty="0">
                <a:ea typeface="Arial"/>
                <a:cs typeface="Times New Roman"/>
              </a:rPr>
              <a:t>Testen von Hypothesen</a:t>
            </a:r>
          </a:p>
          <a:p>
            <a:pPr marL="7620">
              <a:lnSpc>
                <a:spcPct val="120000"/>
              </a:lnSpc>
              <a:spcAft>
                <a:spcPts val="300"/>
              </a:spcAft>
            </a:pPr>
            <a:r>
              <a:rPr lang="de-DE" sz="2400" dirty="0">
                <a:ea typeface="Arial"/>
                <a:cs typeface="Times New Roman"/>
              </a:rPr>
              <a:t>Integralrechnung</a:t>
            </a:r>
          </a:p>
          <a:p>
            <a:pPr marL="864870" lvl="3" indent="-342900">
              <a:lnSpc>
                <a:spcPct val="120000"/>
              </a:lnSpc>
              <a:spcAft>
                <a:spcPts val="300"/>
              </a:spcAft>
            </a:pPr>
            <a:r>
              <a:rPr lang="de-DE" sz="1800" dirty="0">
                <a:ea typeface="Arial"/>
                <a:cs typeface="Times New Roman"/>
              </a:rPr>
              <a:t>Integralfunktion </a:t>
            </a:r>
          </a:p>
          <a:p>
            <a:pPr marL="864870" lvl="3" indent="-342900">
              <a:lnSpc>
                <a:spcPct val="120000"/>
              </a:lnSpc>
              <a:spcAft>
                <a:spcPts val="300"/>
              </a:spcAft>
            </a:pPr>
            <a:r>
              <a:rPr lang="de-DE" sz="1800" dirty="0">
                <a:ea typeface="Arial"/>
                <a:cs typeface="Times New Roman"/>
              </a:rPr>
              <a:t>Uneigentliche Integrale</a:t>
            </a:r>
          </a:p>
          <a:p>
            <a:pPr marL="864870" lvl="3" indent="-342900">
              <a:lnSpc>
                <a:spcPct val="120000"/>
              </a:lnSpc>
              <a:spcAft>
                <a:spcPts val="300"/>
              </a:spcAft>
            </a:pPr>
            <a:r>
              <a:rPr lang="de-DE" sz="1800" dirty="0">
                <a:ea typeface="Arial"/>
                <a:cs typeface="Times New Roman"/>
              </a:rPr>
              <a:t>unbegrenzte Flächen</a:t>
            </a:r>
          </a:p>
          <a:p>
            <a:pPr marL="864870" lvl="3" indent="-342900">
              <a:lnSpc>
                <a:spcPct val="120000"/>
              </a:lnSpc>
              <a:spcAft>
                <a:spcPts val="300"/>
              </a:spcAft>
            </a:pPr>
            <a:r>
              <a:rPr lang="de-DE" sz="1800" dirty="0">
                <a:ea typeface="Arial"/>
                <a:cs typeface="Times New Roman"/>
              </a:rPr>
              <a:t>Mittelwert</a:t>
            </a:r>
          </a:p>
          <a:p>
            <a:pPr marL="864870" lvl="3" indent="-342900">
              <a:lnSpc>
                <a:spcPct val="120000"/>
              </a:lnSpc>
              <a:spcAft>
                <a:spcPts val="300"/>
              </a:spcAft>
            </a:pPr>
            <a:r>
              <a:rPr lang="de-DE" sz="1800" dirty="0">
                <a:ea typeface="Arial"/>
                <a:cs typeface="Times New Roman"/>
              </a:rPr>
              <a:t>Volumen von Rotationskörpern</a:t>
            </a:r>
          </a:p>
          <a:p>
            <a:pPr marL="400050" lvl="1" indent="0">
              <a:lnSpc>
                <a:spcPct val="120000"/>
              </a:lnSpc>
              <a:spcAft>
                <a:spcPts val="300"/>
              </a:spcAft>
              <a:buNone/>
            </a:pPr>
            <a:endParaRPr lang="de-DE" sz="2400" dirty="0">
              <a:ea typeface="Arial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97785" y="1436531"/>
            <a:ext cx="2160240" cy="436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2150678" y="1412876"/>
            <a:ext cx="6572277" cy="1540662"/>
            <a:chOff x="2150678" y="1412876"/>
            <a:chExt cx="6572277" cy="1540662"/>
          </a:xfrm>
        </p:grpSpPr>
        <p:sp>
          <p:nvSpPr>
            <p:cNvPr id="2" name="Geschweifte Klammer rechts 1"/>
            <p:cNvSpPr/>
            <p:nvPr/>
          </p:nvSpPr>
          <p:spPr>
            <a:xfrm>
              <a:off x="5953830" y="1412876"/>
              <a:ext cx="1042670" cy="1511300"/>
            </a:xfrm>
            <a:prstGeom prst="rightBrace">
              <a:avLst>
                <a:gd name="adj1" fmla="val 5288"/>
                <a:gd name="adj2" fmla="val 50000"/>
              </a:avLst>
            </a:prstGeom>
            <a:ln w="38100">
              <a:solidFill>
                <a:srgbClr val="1C687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" name="Gerader Verbinder 3"/>
            <p:cNvCxnSpPr/>
            <p:nvPr/>
          </p:nvCxnSpPr>
          <p:spPr>
            <a:xfrm flipH="1">
              <a:off x="2184646" y="2924944"/>
              <a:ext cx="3795974" cy="28594"/>
            </a:xfrm>
            <a:prstGeom prst="line">
              <a:avLst/>
            </a:prstGeom>
            <a:ln w="38100">
              <a:solidFill>
                <a:srgbClr val="1C6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H="1">
              <a:off x="2150678" y="1414885"/>
              <a:ext cx="3933490" cy="10591"/>
            </a:xfrm>
            <a:prstGeom prst="line">
              <a:avLst/>
            </a:prstGeom>
            <a:ln w="38100">
              <a:solidFill>
                <a:srgbClr val="1C6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6996499" y="1632837"/>
              <a:ext cx="1726456" cy="1029476"/>
            </a:xfrm>
            <a:prstGeom prst="rect">
              <a:avLst/>
            </a:prstGeom>
            <a:noFill/>
            <a:ln w="38100">
              <a:solidFill>
                <a:srgbClr val="1C687A"/>
              </a:solidFill>
            </a:ln>
          </p:spPr>
          <p:txBody>
            <a:bodyPr wrap="square" tIns="144000" rIns="0" bIns="144000" rtlCol="0">
              <a:spAutoFit/>
            </a:bodyPr>
            <a:lstStyle/>
            <a:p>
              <a:pPr algn="ctr"/>
              <a:r>
                <a:rPr lang="de-DE" sz="2400" dirty="0"/>
                <a:t>Reduzieren im Block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2184646" y="3074642"/>
            <a:ext cx="6545401" cy="2649906"/>
            <a:chOff x="2184646" y="3074642"/>
            <a:chExt cx="6545401" cy="2649906"/>
          </a:xfrm>
        </p:grpSpPr>
        <p:sp>
          <p:nvSpPr>
            <p:cNvPr id="33" name="Geschweifte Klammer rechts 32"/>
            <p:cNvSpPr/>
            <p:nvPr/>
          </p:nvSpPr>
          <p:spPr>
            <a:xfrm>
              <a:off x="5936632" y="3074642"/>
              <a:ext cx="1011632" cy="2649906"/>
            </a:xfrm>
            <a:prstGeom prst="rightBrace">
              <a:avLst>
                <a:gd name="adj1" fmla="val 8333"/>
                <a:gd name="adj2" fmla="val 45527"/>
              </a:avLst>
            </a:prstGeom>
            <a:ln w="38100">
              <a:solidFill>
                <a:srgbClr val="1C687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r Verbinder 33"/>
            <p:cNvCxnSpPr/>
            <p:nvPr/>
          </p:nvCxnSpPr>
          <p:spPr>
            <a:xfrm flipH="1">
              <a:off x="2213062" y="5724548"/>
              <a:ext cx="3729920" cy="0"/>
            </a:xfrm>
            <a:prstGeom prst="line">
              <a:avLst/>
            </a:prstGeom>
            <a:ln w="38100">
              <a:solidFill>
                <a:srgbClr val="1C6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H="1" flipV="1">
              <a:off x="2184646" y="3074642"/>
              <a:ext cx="3823724" cy="25"/>
            </a:xfrm>
            <a:prstGeom prst="line">
              <a:avLst/>
            </a:prstGeom>
            <a:ln w="38100">
              <a:solidFill>
                <a:srgbClr val="1C6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6948264" y="3182136"/>
              <a:ext cx="1781783" cy="2210175"/>
            </a:xfrm>
            <a:prstGeom prst="rect">
              <a:avLst/>
            </a:prstGeom>
            <a:noFill/>
            <a:ln w="38100">
              <a:solidFill>
                <a:srgbClr val="1C687A"/>
              </a:solidFill>
            </a:ln>
          </p:spPr>
          <p:txBody>
            <a:bodyPr wrap="square" tIns="180000" rIns="0" bIns="180000" rtlCol="0">
              <a:spAutoFit/>
            </a:bodyPr>
            <a:lstStyle/>
            <a:p>
              <a:pPr algn="ctr" eaLnBrk="1" hangingPunct="1"/>
              <a:r>
                <a:rPr lang="de-DE" sz="2400" dirty="0"/>
                <a:t>Reduzieren im </a:t>
              </a:r>
              <a:r>
                <a:rPr lang="de-DE" altLang="de-DE" sz="2400" dirty="0"/>
                <a:t>Detail</a:t>
              </a:r>
            </a:p>
            <a:p>
              <a:pPr algn="ctr" eaLnBrk="1" hangingPunct="1"/>
              <a:r>
                <a:rPr lang="de-DE" altLang="de-DE" sz="2400" dirty="0"/>
                <a:t>Zusammen-hänge erhalten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7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26" y="-6580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18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Rahmenbedingungen und Intentionen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5" name="Wolkenförmige Legende 34"/>
          <p:cNvSpPr/>
          <p:nvPr/>
        </p:nvSpPr>
        <p:spPr>
          <a:xfrm>
            <a:off x="2268696" y="1418996"/>
            <a:ext cx="2546568" cy="1083416"/>
          </a:xfrm>
          <a:prstGeom prst="cloudCallout">
            <a:avLst>
              <a:gd name="adj1" fmla="val 48538"/>
              <a:gd name="adj2" fmla="val 996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3-stündig</a:t>
            </a:r>
          </a:p>
        </p:txBody>
      </p:sp>
      <p:sp>
        <p:nvSpPr>
          <p:cNvPr id="36" name="Wolkenförmige Legende 35"/>
          <p:cNvSpPr/>
          <p:nvPr/>
        </p:nvSpPr>
        <p:spPr>
          <a:xfrm>
            <a:off x="281420" y="3858177"/>
            <a:ext cx="2994436" cy="1371024"/>
          </a:xfrm>
          <a:prstGeom prst="cloudCallout">
            <a:avLst>
              <a:gd name="adj1" fmla="val 80503"/>
              <a:gd name="adj2" fmla="val -6973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Inhalte im Unterricht stärker vorstrukturiert</a:t>
            </a:r>
          </a:p>
        </p:txBody>
      </p:sp>
      <p:sp>
        <p:nvSpPr>
          <p:cNvPr id="38" name="Wolkenförmige Legende 37"/>
          <p:cNvSpPr/>
          <p:nvPr/>
        </p:nvSpPr>
        <p:spPr>
          <a:xfrm>
            <a:off x="5545845" y="4397359"/>
            <a:ext cx="3316420" cy="1295136"/>
          </a:xfrm>
          <a:prstGeom prst="cloudCallout">
            <a:avLst>
              <a:gd name="adj1" fmla="val -63062"/>
              <a:gd name="adj2" fmla="val -8606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realitätsbezogenes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Vorgehen</a:t>
            </a:r>
          </a:p>
        </p:txBody>
      </p:sp>
      <p:sp>
        <p:nvSpPr>
          <p:cNvPr id="39" name="Wolkenförmige Legende 38"/>
          <p:cNvSpPr/>
          <p:nvPr/>
        </p:nvSpPr>
        <p:spPr>
          <a:xfrm>
            <a:off x="5447710" y="1438275"/>
            <a:ext cx="2814147" cy="1180027"/>
          </a:xfrm>
          <a:prstGeom prst="cloudCallout">
            <a:avLst>
              <a:gd name="adj1" fmla="val -65012"/>
              <a:gd name="adj2" fmla="val 8554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Mündliche Abiturprüfung</a:t>
            </a:r>
          </a:p>
        </p:txBody>
      </p:sp>
      <p:sp>
        <p:nvSpPr>
          <p:cNvPr id="40" name="Wolkenförmige Legende 39"/>
          <p:cNvSpPr/>
          <p:nvPr/>
        </p:nvSpPr>
        <p:spPr>
          <a:xfrm>
            <a:off x="5884055" y="2720694"/>
            <a:ext cx="3015049" cy="1505346"/>
          </a:xfrm>
          <a:prstGeom prst="cloudCallout">
            <a:avLst>
              <a:gd name="adj1" fmla="val -72205"/>
              <a:gd name="adj2" fmla="val -2427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Erkennen und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Erläutern mathematischer Zusammenhänge</a:t>
            </a:r>
          </a:p>
        </p:txBody>
      </p:sp>
      <p:sp>
        <p:nvSpPr>
          <p:cNvPr id="41" name="Wolkenförmige Legende 40"/>
          <p:cNvSpPr/>
          <p:nvPr/>
        </p:nvSpPr>
        <p:spPr>
          <a:xfrm>
            <a:off x="571108" y="2406507"/>
            <a:ext cx="2546568" cy="1295136"/>
          </a:xfrm>
          <a:prstGeom prst="cloudCallout">
            <a:avLst>
              <a:gd name="adj1" fmla="val 96357"/>
              <a:gd name="adj2" fmla="val 11308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Reduktion der Inhalte</a:t>
            </a:r>
          </a:p>
        </p:txBody>
      </p:sp>
      <p:sp>
        <p:nvSpPr>
          <p:cNvPr id="42" name="Wolkenförmige Legende 41"/>
          <p:cNvSpPr/>
          <p:nvPr/>
        </p:nvSpPr>
        <p:spPr>
          <a:xfrm>
            <a:off x="2331244" y="4835965"/>
            <a:ext cx="3241504" cy="1308400"/>
          </a:xfrm>
          <a:prstGeom prst="cloudCallout">
            <a:avLst>
              <a:gd name="adj1" fmla="val 13900"/>
              <a:gd name="adj2" fmla="val -126771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Argumentationen häufig anschaulich oder heuristisch</a:t>
            </a:r>
          </a:p>
        </p:txBody>
      </p:sp>
      <p:sp>
        <p:nvSpPr>
          <p:cNvPr id="43" name="Rechteck 42"/>
          <p:cNvSpPr/>
          <p:nvPr/>
        </p:nvSpPr>
        <p:spPr>
          <a:xfrm>
            <a:off x="4184987" y="2891534"/>
            <a:ext cx="1033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BF</a:t>
            </a:r>
            <a:endParaRPr lang="de-DE" sz="6000" dirty="0">
              <a:solidFill>
                <a:schemeClr val="accent6"/>
              </a:solidFill>
            </a:endParaRP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28495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19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60000" y="1440000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Basisfach – im Detail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8462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716463" y="6551613"/>
            <a:ext cx="8162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2018/2019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27384"/>
            <a:ext cx="9142512" cy="6885384"/>
          </a:xfrm>
          <a:prstGeom prst="rect">
            <a:avLst/>
          </a:prstGeom>
        </p:spPr>
      </p:pic>
      <p:sp>
        <p:nvSpPr>
          <p:cNvPr id="18" name="TextBox 73"/>
          <p:cNvSpPr txBox="1"/>
          <p:nvPr/>
        </p:nvSpPr>
        <p:spPr>
          <a:xfrm>
            <a:off x="4309719" y="3792844"/>
            <a:ext cx="220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</a:rPr>
              <a:t>Einsatz</a:t>
            </a:r>
            <a:r>
              <a:rPr lang="en-US" sz="1800" dirty="0">
                <a:solidFill>
                  <a:schemeClr val="tx1"/>
                </a:solidFill>
              </a:rPr>
              <a:t> WTR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Inhalte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Operatoren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Musteraufgaben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84"/>
          <p:cNvSpPr txBox="1"/>
          <p:nvPr/>
        </p:nvSpPr>
        <p:spPr>
          <a:xfrm>
            <a:off x="-235163" y="1752411"/>
            <a:ext cx="196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err="1"/>
              <a:t>Basisfach</a:t>
            </a:r>
            <a:endParaRPr lang="en-US" dirty="0"/>
          </a:p>
          <a:p>
            <a:pPr algn="r"/>
            <a:r>
              <a:rPr lang="en-US" dirty="0" err="1"/>
              <a:t>Leistungsfach</a:t>
            </a:r>
            <a:endParaRPr lang="en-US" dirty="0"/>
          </a:p>
          <a:p>
            <a:r>
              <a:rPr lang="de-DE" dirty="0"/>
              <a:t>„</a:t>
            </a:r>
            <a:r>
              <a:rPr lang="en-US" dirty="0" err="1"/>
              <a:t>neue</a:t>
            </a:r>
            <a:r>
              <a:rPr lang="en-US" dirty="0"/>
              <a:t> NGVO” </a:t>
            </a:r>
          </a:p>
        </p:txBody>
      </p:sp>
      <p:sp>
        <p:nvSpPr>
          <p:cNvPr id="20" name="TextBox 84"/>
          <p:cNvSpPr txBox="1"/>
          <p:nvPr/>
        </p:nvSpPr>
        <p:spPr>
          <a:xfrm>
            <a:off x="5659049" y="1256841"/>
            <a:ext cx="315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err="1"/>
              <a:t>Basisfach</a:t>
            </a:r>
            <a:endParaRPr lang="en-US" dirty="0"/>
          </a:p>
          <a:p>
            <a:pPr algn="l"/>
            <a:r>
              <a:rPr lang="en-US" dirty="0" err="1"/>
              <a:t>Leistungsfach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    1. Abitur </a:t>
            </a:r>
            <a:r>
              <a:rPr lang="en-US" dirty="0" err="1"/>
              <a:t>nach</a:t>
            </a:r>
            <a:r>
              <a:rPr lang="en-US" dirty="0"/>
              <a:t> BP 2016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71663" y="199339"/>
            <a:ext cx="7272337" cy="620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Abiturprüfungstermine und die Bedingungen</a:t>
            </a:r>
          </a:p>
        </p:txBody>
      </p:sp>
      <p:sp>
        <p:nvSpPr>
          <p:cNvPr id="22" name="TextBox 73"/>
          <p:cNvSpPr txBox="1"/>
          <p:nvPr/>
        </p:nvSpPr>
        <p:spPr>
          <a:xfrm>
            <a:off x="7380312" y="3897877"/>
            <a:ext cx="220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Neue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Struktur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Merkhilfe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IQB</a:t>
            </a:r>
          </a:p>
        </p:txBody>
      </p:sp>
      <p:sp>
        <p:nvSpPr>
          <p:cNvPr id="2" name="Pfeil nach links 1"/>
          <p:cNvSpPr/>
          <p:nvPr/>
        </p:nvSpPr>
        <p:spPr>
          <a:xfrm rot="458057">
            <a:off x="3043591" y="2660355"/>
            <a:ext cx="4475970" cy="98409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pc="100" dirty="0"/>
              <a:t>Thema heute</a:t>
            </a:r>
          </a:p>
        </p:txBody>
      </p:sp>
      <p:sp>
        <p:nvSpPr>
          <p:cNvPr id="23" name="TextBox 84"/>
          <p:cNvSpPr txBox="1"/>
          <p:nvPr/>
        </p:nvSpPr>
        <p:spPr>
          <a:xfrm>
            <a:off x="-229676" y="1749956"/>
            <a:ext cx="196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err="1"/>
              <a:t>Basisfach</a:t>
            </a:r>
            <a:endParaRPr lang="en-US" dirty="0"/>
          </a:p>
          <a:p>
            <a:pPr algn="r"/>
            <a:r>
              <a:rPr lang="en-US" dirty="0" err="1"/>
              <a:t>Leistungsfach</a:t>
            </a:r>
            <a:endParaRPr lang="en-US" dirty="0"/>
          </a:p>
          <a:p>
            <a:r>
              <a:rPr lang="de-DE" dirty="0"/>
              <a:t>„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GVO”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736FBB-DFFE-4362-8E0A-497DDD5D4E2C}"/>
              </a:ext>
            </a:extLst>
          </p:cNvPr>
          <p:cNvSpPr txBox="1"/>
          <p:nvPr/>
        </p:nvSpPr>
        <p:spPr>
          <a:xfrm>
            <a:off x="8367812" y="6985635"/>
            <a:ext cx="4046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6" tooltip="https://en.wikipedia.org/wiki/Creative_Commons_license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7" tooltip="https://creativecommons.org/licenses/by-sa/3.0/"/>
              </a:rPr>
              <a:t>CC BY-SA</a:t>
            </a:r>
            <a:endParaRPr lang="de-DE" sz="90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44B87ED-E974-4907-97A7-BB90C07A99CA}"/>
              </a:ext>
            </a:extLst>
          </p:cNvPr>
          <p:cNvGrpSpPr/>
          <p:nvPr/>
        </p:nvGrpSpPr>
        <p:grpSpPr>
          <a:xfrm>
            <a:off x="4776550" y="6479571"/>
            <a:ext cx="4266497" cy="369332"/>
            <a:chOff x="4776550" y="6333267"/>
            <a:chExt cx="4266497" cy="36933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54447E6-AA3A-48D6-AE28-057FB4C2A99B}"/>
                </a:ext>
              </a:extLst>
            </p:cNvPr>
            <p:cNvSpPr txBox="1"/>
            <p:nvPr/>
          </p:nvSpPr>
          <p:spPr>
            <a:xfrm>
              <a:off x="4776550" y="6333267"/>
              <a:ext cx="3896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900" dirty="0">
                  <a:solidFill>
                    <a:schemeClr val="bg1"/>
                  </a:solidFill>
                </a:rPr>
                <a:t>Quelle der </a:t>
              </a:r>
              <a:r>
                <a:rPr lang="en-US" sz="900" dirty="0" err="1">
                  <a:solidFill>
                    <a:schemeClr val="bg1"/>
                  </a:solidFill>
                </a:rPr>
                <a:t>Grafik</a:t>
              </a:r>
              <a:r>
                <a:rPr lang="en-US" sz="900" dirty="0">
                  <a:solidFill>
                    <a:schemeClr val="bg1"/>
                  </a:solidFill>
                </a:rPr>
                <a:t>: Future Planning PowerPoint Template, </a:t>
              </a:r>
              <a:r>
                <a:rPr lang="en-US" sz="900" dirty="0" err="1">
                  <a:solidFill>
                    <a:schemeClr val="bg1"/>
                  </a:solidFill>
                </a:rPr>
                <a:t>slidehunter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39F05AD-E517-445D-AC01-98325C99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509608" y="6440752"/>
              <a:ext cx="252000" cy="2520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81EAB45-79E4-42F9-836C-F7A05260A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791047" y="6440752"/>
              <a:ext cx="252000" cy="252000"/>
            </a:xfrm>
            <a:prstGeom prst="rect">
              <a:avLst/>
            </a:prstGeom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93AF127-F5EE-4CCF-8D4F-7EC89452333D}"/>
              </a:ext>
            </a:extLst>
          </p:cNvPr>
          <p:cNvSpPr txBox="1"/>
          <p:nvPr/>
        </p:nvSpPr>
        <p:spPr>
          <a:xfrm>
            <a:off x="8791047" y="7107616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10" tooltip="https://pl.wikipedia.org/wiki/Licencje_Creative_Commons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7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8303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2" grpId="0"/>
      <p:bldP spid="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34169" y="139592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20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56000"/>
            <a:ext cx="6425397" cy="11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890164" y="2366087"/>
            <a:ext cx="1241749" cy="1616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5483401" y="2186109"/>
            <a:ext cx="1241749" cy="1866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557898" y="2996952"/>
            <a:ext cx="2155949" cy="1074132"/>
          </a:xfrm>
          <a:prstGeom prst="wedgeRoundRectCallout">
            <a:avLst>
              <a:gd name="adj1" fmla="val -194748"/>
              <a:gd name="adj2" fmla="val -100335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Reduktion im Anforderungsniveau</a:t>
            </a:r>
            <a:endParaRPr lang="de-DE" dirty="0">
              <a:solidFill>
                <a:srgbClr val="BBE0E3">
                  <a:lumMod val="2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6456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21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712374" y="1492127"/>
                <a:ext cx="2981861" cy="1446332"/>
              </a:xfrm>
              <a:prstGeom prst="wedgeRoundRectCallout">
                <a:avLst>
                  <a:gd name="adj1" fmla="val -5845"/>
                  <a:gd name="adj2" fmla="val 98273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b="1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Ich bin im Leistungsfach</a:t>
                </a:r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a:rPr lang="de-DE" altLang="de-DE" sz="200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(2</m:t>
                      </m:r>
                      <m:sSup>
                        <m:sSupPr>
                          <m:ctrlPr>
                            <a:rPr lang="de-DE" sz="2000" i="1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– 6) </m:t>
                      </m:r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</m:t>
                      </m:r>
                      <m:f>
                        <m:fPr>
                          <m:ctrlPr>
                            <a:rPr lang="de-DE" sz="2000" i="1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DE" sz="2000" i="1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000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de-DE" sz="2000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74" y="1492127"/>
                <a:ext cx="2981861" cy="1446332"/>
              </a:xfrm>
              <a:prstGeom prst="wedgeRoundRectCallout">
                <a:avLst>
                  <a:gd name="adj1" fmla="val -5845"/>
                  <a:gd name="adj2" fmla="val 98273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550769" y="4394780"/>
                <a:ext cx="3188068" cy="1230498"/>
              </a:xfrm>
              <a:prstGeom prst="wedgeRoundRectCallout">
                <a:avLst>
                  <a:gd name="adj1" fmla="val -116581"/>
                  <a:gd name="adj2" fmla="val -43914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b="1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Ich bin im Basisfach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a:rPr lang="de-DE" altLang="de-DE" sz="200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(2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– 6) </m:t>
                      </m:r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 2 </m:t>
                      </m:r>
                      <m:sSup>
                        <m:sSupPr>
                          <m:ctrlPr>
                            <a:rPr lang="de-DE" sz="2000" i="1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69" y="4394780"/>
                <a:ext cx="3188068" cy="1230498"/>
              </a:xfrm>
              <a:prstGeom prst="wedgeRoundRectCallout">
                <a:avLst>
                  <a:gd name="adj1" fmla="val -116581"/>
                  <a:gd name="adj2" fmla="val -43914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bgerundete rechteckige Legende 32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550769" y="2319632"/>
                <a:ext cx="3188067" cy="1656184"/>
              </a:xfrm>
              <a:prstGeom prst="wedgeRoundRectCallout">
                <a:avLst>
                  <a:gd name="adj1" fmla="val -124099"/>
                  <a:gd name="adj2" fmla="val 40425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sz="2000" b="1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Ich bin im Vertiefungskurs und kenne eventuell sogar die </a:t>
                </a:r>
                <a:r>
                  <a:rPr lang="de-DE" sz="2000" b="1" dirty="0" err="1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Quotientenregel</a:t>
                </a:r>
                <a:endParaRPr lang="de-DE" sz="2000" b="1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de-DE" sz="2000" dirty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</m:t>
                      </m:r>
                      <m:f>
                        <m:fPr>
                          <m:ctrlPr>
                            <a:rPr lang="de-DE" sz="2000" i="1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de-DE" sz="2000" i="1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000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de-DE" sz="2000" dirty="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dirty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Abgerundete rechteckige Legend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69" y="2319632"/>
                <a:ext cx="3188067" cy="1656184"/>
              </a:xfrm>
              <a:prstGeom prst="wedgeRoundRectCallout">
                <a:avLst>
                  <a:gd name="adj1" fmla="val -124099"/>
                  <a:gd name="adj2" fmla="val 40425"/>
                  <a:gd name="adj3" fmla="val 16667"/>
                </a:avLst>
              </a:prstGeom>
              <a:blipFill rotWithShape="1">
                <a:blip r:embed="rId7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347540" y="650655"/>
            <a:ext cx="2981861" cy="1188165"/>
          </a:xfrm>
          <a:prstGeom prst="roundRect">
            <a:avLst/>
          </a:prstGeom>
          <a:gradFill>
            <a:gsLst>
              <a:gs pos="0">
                <a:srgbClr val="FFFF00"/>
              </a:gs>
              <a:gs pos="14000">
                <a:srgbClr val="FFDEBD"/>
              </a:gs>
              <a:gs pos="50000">
                <a:srgbClr val="FFDE75"/>
              </a:gs>
              <a:gs pos="72000">
                <a:srgbClr val="FFEDB3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de-DE" b="1" dirty="0">
                <a:solidFill>
                  <a:srgbClr val="FF0000"/>
                </a:solidFill>
              </a:rPr>
              <a:t>Und alle sitzen später in der gleichen Vorlesung!</a:t>
            </a:r>
          </a:p>
        </p:txBody>
      </p:sp>
      <p:sp>
        <p:nvSpPr>
          <p:cNvPr id="36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21515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22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56000"/>
            <a:ext cx="6425397" cy="11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890164" y="2366087"/>
            <a:ext cx="1241749" cy="1616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031" name="Picture 7" descr="Computergenerierter Alternativtext: Integrationsregeln verwenden und Integrale berechnen&#10;(4) die Potenzre gel, die Regel für konstanten Faktor, die Summenre gel sowie das Verfahren der&#10;linearen Substitution für die Bestimmung einer Stamm funktion verwenden&#10;(5) Stammfunktionsterme zu den Funktionstermen&#10;sin(x) cos(x) eX angeb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583682"/>
            <a:ext cx="6425397" cy="11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bgerundetes Rechteck 38"/>
          <p:cNvSpPr/>
          <p:nvPr/>
        </p:nvSpPr>
        <p:spPr>
          <a:xfrm>
            <a:off x="935038" y="4446464"/>
            <a:ext cx="1692746" cy="267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bgerundete rechteckige Legende 39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6557899" y="4741798"/>
                <a:ext cx="2155949" cy="1074132"/>
              </a:xfrm>
              <a:prstGeom prst="wedgeRoundRectCallout">
                <a:avLst>
                  <a:gd name="adj1" fmla="val -229728"/>
                  <a:gd name="adj2" fmla="val -65230"/>
                  <a:gd name="adj3" fmla="val 16667"/>
                </a:avLst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</a:rPr>
                  <a:t>Nicht: </a:t>
                </a:r>
              </a:p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bzw. </a:t>
                </a:r>
                <a:b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F(x) = </a:t>
                </a:r>
                <a:r>
                  <a:rPr lang="de-DE" dirty="0" err="1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ln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(x)</a:t>
                </a:r>
              </a:p>
            </p:txBody>
          </p:sp>
        </mc:Choice>
        <mc:Fallback xmlns="">
          <p:sp>
            <p:nvSpPr>
              <p:cNvPr id="40" name="Abgerundete rechteckige Legend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99" y="4741798"/>
                <a:ext cx="2155949" cy="1074132"/>
              </a:xfrm>
              <a:prstGeom prst="wedgeRoundRectCallout">
                <a:avLst>
                  <a:gd name="adj1" fmla="val -229728"/>
                  <a:gd name="adj2" fmla="val -65230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Abgerundetes Rechteck 32"/>
          <p:cNvSpPr/>
          <p:nvPr/>
        </p:nvSpPr>
        <p:spPr>
          <a:xfrm>
            <a:off x="5483401" y="2186109"/>
            <a:ext cx="1241749" cy="1866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5490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23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1234" y="1540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800" dirty="0"/>
          </a:p>
          <a:p>
            <a:pPr marL="0" lvl="0" indent="0">
              <a:buNone/>
            </a:pPr>
            <a:r>
              <a:rPr lang="de-DE" sz="2400" dirty="0"/>
              <a:t> Leistungsfach: 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BP 2016 </a:t>
            </a:r>
            <a:r>
              <a:rPr lang="de-DE" sz="1800" dirty="0">
                <a:solidFill>
                  <a:srgbClr val="FF0000"/>
                </a:solidFill>
                <a:latin typeface="Arial" charset="0"/>
              </a:rPr>
              <a:t>(als Interpretationshilfe)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1" name="Picture 5" descr="C:\Users\Claudia Uhl\AppData\Local\Microsoft\Windows\Temporary Internet Files\Content.IE5\IXZ4YB02\Exclamation_mark_red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6556"/>
          <a:stretch/>
        </p:blipFill>
        <p:spPr bwMode="auto">
          <a:xfrm>
            <a:off x="7538031" y="3055533"/>
            <a:ext cx="392509" cy="10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47741" r="11801" b="9372"/>
          <a:stretch/>
        </p:blipFill>
        <p:spPr bwMode="auto">
          <a:xfrm>
            <a:off x="568575" y="3849719"/>
            <a:ext cx="6535650" cy="21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5" y="1656000"/>
            <a:ext cx="6535650" cy="13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bgerundetes Rechteck 42"/>
          <p:cNvSpPr/>
          <p:nvPr/>
        </p:nvSpPr>
        <p:spPr>
          <a:xfrm>
            <a:off x="3837472" y="2386057"/>
            <a:ext cx="1019420" cy="2766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600594" y="2521759"/>
            <a:ext cx="2924752" cy="1864284"/>
            <a:chOff x="4261551" y="2583953"/>
            <a:chExt cx="2924752" cy="1869240"/>
          </a:xfrm>
          <a:noFill/>
        </p:grpSpPr>
        <p:sp>
          <p:nvSpPr>
            <p:cNvPr id="10" name="Pfeil nach rechts 9"/>
            <p:cNvSpPr/>
            <p:nvPr/>
          </p:nvSpPr>
          <p:spPr>
            <a:xfrm rot="13990584">
              <a:off x="5825802" y="3391296"/>
              <a:ext cx="1660406" cy="4571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4" name="Pfeil nach rechts 43"/>
            <p:cNvSpPr/>
            <p:nvPr/>
          </p:nvSpPr>
          <p:spPr>
            <a:xfrm rot="9940803">
              <a:off x="4261551" y="4407352"/>
              <a:ext cx="2924752" cy="45841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644582" y="2563836"/>
            <a:ext cx="3856493" cy="1027533"/>
            <a:chOff x="3644582" y="2715550"/>
            <a:chExt cx="3856493" cy="1027533"/>
          </a:xfrm>
        </p:grpSpPr>
        <p:sp>
          <p:nvSpPr>
            <p:cNvPr id="46" name="Pfeil nach rechts 45"/>
            <p:cNvSpPr/>
            <p:nvPr/>
          </p:nvSpPr>
          <p:spPr>
            <a:xfrm rot="11856702">
              <a:off x="3644582" y="2715550"/>
              <a:ext cx="3856493" cy="5350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7" name="Pfeil nach rechts 46"/>
            <p:cNvSpPr/>
            <p:nvPr/>
          </p:nvSpPr>
          <p:spPr>
            <a:xfrm rot="10080000" flipV="1">
              <a:off x="3677944" y="3697364"/>
              <a:ext cx="3769526" cy="4571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2089969" y="2152422"/>
            <a:ext cx="696277" cy="2286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269357" y="4401955"/>
            <a:ext cx="696277" cy="2286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0" name="Wolkenförmige Legende 39"/>
          <p:cNvSpPr/>
          <p:nvPr/>
        </p:nvSpPr>
        <p:spPr>
          <a:xfrm>
            <a:off x="5848145" y="2594729"/>
            <a:ext cx="3316420" cy="1295136"/>
          </a:xfrm>
          <a:prstGeom prst="cloudCallout">
            <a:avLst>
              <a:gd name="adj1" fmla="val -115142"/>
              <a:gd name="adj2" fmla="val -6253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realitätsbezogenes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Vorgehen</a:t>
            </a:r>
          </a:p>
        </p:txBody>
      </p:sp>
      <p:sp>
        <p:nvSpPr>
          <p:cNvPr id="42" name="Wolkenförmige Legende 41"/>
          <p:cNvSpPr/>
          <p:nvPr/>
        </p:nvSpPr>
        <p:spPr>
          <a:xfrm>
            <a:off x="5599552" y="4700284"/>
            <a:ext cx="3552524" cy="1598844"/>
          </a:xfrm>
          <a:prstGeom prst="cloudCallout">
            <a:avLst>
              <a:gd name="adj1" fmla="val -106279"/>
              <a:gd name="adj2" fmla="val -6269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</a:t>
            </a:r>
          </a:p>
        </p:txBody>
      </p:sp>
      <p:sp>
        <p:nvSpPr>
          <p:cNvPr id="3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9905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6" grpId="0" animBg="1"/>
      <p:bldP spid="37" grpId="0" animBg="1"/>
      <p:bldP spid="40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34169" y="1560513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bgerundete rechteckige Legende 38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1148295" y="1644665"/>
                <a:ext cx="6721932" cy="1104240"/>
              </a:xfrm>
              <a:prstGeom prst="wedgeRoundRectCallout">
                <a:avLst>
                  <a:gd name="adj1" fmla="val -31891"/>
                  <a:gd name="adj2" fmla="val 155716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10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9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15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de-DE">
                          <a:solidFill>
                            <a:srgbClr val="BBE0E3">
                              <a:lumMod val="25000"/>
                            </a:srgbClr>
                          </a:solidFill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mr>
                      </m:m>
                      <m:r>
                        <a:rPr lang="de-DE" b="0" i="1" smtClean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/>
                        </a:rPr>
                        <m:t>𝐿</m:t>
                      </m:r>
                      <m:r>
                        <a:rPr lang="de-DE" sz="16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de-DE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de-DE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; </m:t>
                              </m:r>
                              <m:f>
                                <m:fPr>
                                  <m:ctrlP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de-DE" sz="16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de-DE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de-DE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16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de-DE" sz="16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∈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IR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rgbClr val="BBE0E3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9" name="Abgerundete rechteckige Legende 38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95" y="1644665"/>
                <a:ext cx="6721932" cy="1104240"/>
              </a:xfrm>
              <a:prstGeom prst="wedgeRoundRectCallout">
                <a:avLst>
                  <a:gd name="adj1" fmla="val -31891"/>
                  <a:gd name="adj2" fmla="val 15571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24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319362" y="3520262"/>
                <a:ext cx="3298547" cy="1748888"/>
              </a:xfrm>
              <a:prstGeom prst="wedgeRoundRectCallout">
                <a:avLst>
                  <a:gd name="adj1" fmla="val -94325"/>
                  <a:gd name="adj2" fmla="val 6002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i="1" smtClean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10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9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mtClean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15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BBE0E3">
                                        <a:lumMod val="25000"/>
                                      </a:srgb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de-DE">
                          <a:solidFill>
                            <a:srgbClr val="BBE0E3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de-DE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de-DE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de-DE" sz="1000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„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Das LGS besitzt unendlich viele Lösungen“</a:t>
                </a:r>
              </a:p>
            </p:txBody>
          </p:sp>
        </mc:Choice>
        <mc:Fallback xmlns="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362" y="3520262"/>
                <a:ext cx="3298547" cy="1748888"/>
              </a:xfrm>
              <a:prstGeom prst="wedgeRoundRectCallout">
                <a:avLst>
                  <a:gd name="adj1" fmla="val -94325"/>
                  <a:gd name="adj2" fmla="val 6002"/>
                  <a:gd name="adj3" fmla="val 16667"/>
                </a:avLst>
              </a:prstGeom>
              <a:blipFill>
                <a:blip r:embed="rId8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2132852" y="3935928"/>
            <a:ext cx="2043861" cy="704928"/>
            <a:chOff x="2132852" y="3935928"/>
            <a:chExt cx="2043861" cy="704928"/>
          </a:xfrm>
        </p:grpSpPr>
        <p:sp>
          <p:nvSpPr>
            <p:cNvPr id="3" name="Textfeld 2"/>
            <p:cNvSpPr txBox="1"/>
            <p:nvPr/>
          </p:nvSpPr>
          <p:spPr>
            <a:xfrm>
              <a:off x="3205153" y="4271524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132852" y="39359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  <p:sp>
        <p:nvSpPr>
          <p:cNvPr id="6" name="Abgerundetes Rechteck 5"/>
          <p:cNvSpPr/>
          <p:nvPr/>
        </p:nvSpPr>
        <p:spPr>
          <a:xfrm>
            <a:off x="5319363" y="5343543"/>
            <a:ext cx="3285086" cy="86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Keine Berechnung der Lösung im Falle unendlich vieler Lösungen.</a:t>
            </a:r>
          </a:p>
        </p:txBody>
      </p:sp>
      <p:sp>
        <p:nvSpPr>
          <p:cNvPr id="34" name="Wolkenförmige Legende 33"/>
          <p:cNvSpPr/>
          <p:nvPr/>
        </p:nvSpPr>
        <p:spPr>
          <a:xfrm>
            <a:off x="5412423" y="2709606"/>
            <a:ext cx="3548777" cy="787121"/>
          </a:xfrm>
          <a:prstGeom prst="cloudCallout">
            <a:avLst>
              <a:gd name="adj1" fmla="val -8056"/>
              <a:gd name="adj2" fmla="val -8432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erhöhter Formalisierungsgrad</a:t>
            </a:r>
          </a:p>
        </p:txBody>
      </p:sp>
      <p:sp>
        <p:nvSpPr>
          <p:cNvPr id="3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4260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6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25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 descr="Computergenerierter Alternativtext: Winkeiweiten, Abstände und Flächeninhalte in kartesischen Koordinatensystemen berechnen&#10;(1) die Orthogonalität zweier Vektoren mithilfe des Skalarprodukts überprüfen&#10;(2) Winkelweiten mithilfe des Skalarprodukts bestimmen&#10;(3) Schnittwinkelzwischen geometrischen Objekten (Geraden und Ebenen) bestimmen&#10;2.4 Mit symbolischen, formalen und technischen Elementen der Mathematik umgehen 4, 5, 6&#10;II 3.5.1 Leitidee Zahl — Variable — Operation (7)&#10;il 3.5.3 Leitidee Raum und Form (6), (7)&#10;(4) Abstände zwischen den geometrischen Objekten Punkt und Ebene ermitteln&#10;I 2.4 Mit symbolischen, formalen und technischen Elementen der Mathematik umgehen 4, 5, 6&#10;113.5.3 Leitidee Raum und Form (8)&#10;(5) das Vektorprodukt zum Ermitteln von Flächeninhalten anwenden&#10;I 2.4 Mit symbolischen, formalen und technischen Elementen der Mathematik umgehen 4, 5, 6&#10;11 3.5.1 Leitidee Zahl — Variable — Operation (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4"/>
          <a:stretch/>
        </p:blipFill>
        <p:spPr bwMode="auto">
          <a:xfrm>
            <a:off x="544814" y="1975610"/>
            <a:ext cx="6408000" cy="12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bgerundetes Rechteck 38"/>
          <p:cNvSpPr/>
          <p:nvPr/>
        </p:nvSpPr>
        <p:spPr>
          <a:xfrm>
            <a:off x="1202727" y="2551474"/>
            <a:ext cx="868646" cy="220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0" name="Picture 2" descr="Computergenerierter Alternativtext: Winkeiweiten, Abstände und Flächeninhalte in kartesischen Koordinatensystemen berechnen&#10;(1) die Orthogonalität zweier Vektoren mithilfe des Skalarprodukts überprüfen&#10;(2) Winkelweiten mithilfe des Skalarprodukts bestimmen&#10;(3) Schnittwinkelzwischen geometrischen Objekten (Geraden und Ebenen) bestimmen&#10;2.4 Mit symbolischen, formalen und technischen Elementen der Mathematik umgehen 4, 5, 6&#10;II 3.5.1 Leitidee Zahl — Variable — Operation (7)&#10;il 3.5.3 Leitidee Raum und Form (6), (7)&#10;(4) Abstände zwischen den geometrischen Objekten Punkt und Ebene ermitteln&#10;I 2.4 Mit symbolischen, formalen und technischen Elementen der Mathematik umgehen 4, 5, 6&#10;113.5.3 Leitidee Raum und Form (8)&#10;(5) das Vektorprodukt zum Ermitteln von Flächeninhalten anwenden&#10;I 2.4 Mit symbolischen, formalen und technischen Elementen der Mathematik umgehen 4, 5, 6&#10;11 3.5.1 Leitidee Zahl — Variable — Operation (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34"/>
          <a:stretch/>
        </p:blipFill>
        <p:spPr bwMode="auto">
          <a:xfrm>
            <a:off x="540000" y="1656000"/>
            <a:ext cx="6408000" cy="3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bgerundete rechteckige Legende 3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557899" y="2979375"/>
            <a:ext cx="2155949" cy="1074132"/>
          </a:xfrm>
          <a:prstGeom prst="wedgeRoundRectCallout">
            <a:avLst>
              <a:gd name="adj1" fmla="val -149762"/>
              <a:gd name="adj2" fmla="val -124643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Abstand zwischen Punkt und Gerade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3839757" y="1957681"/>
            <a:ext cx="1080000" cy="2008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2932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26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57125"/>
            <a:ext cx="6407999" cy="169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3089548" y="1955802"/>
            <a:ext cx="2522357" cy="2114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78210" y="3683614"/>
            <a:ext cx="842089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de-DE" sz="2400" kern="0" dirty="0">
                <a:solidFill>
                  <a:srgbClr val="000000"/>
                </a:solidFill>
                <a:latin typeface="Arial"/>
              </a:rPr>
              <a:t>Leistungsfach: </a:t>
            </a:r>
            <a:r>
              <a:rPr lang="de-DE" kern="0" dirty="0">
                <a:solidFill>
                  <a:srgbClr val="000000"/>
                </a:solidFill>
              </a:rPr>
              <a:t>BP 2016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092561"/>
            <a:ext cx="6407999" cy="9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bgerundete rechteckige Legende 3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368818" y="3534987"/>
            <a:ext cx="2345031" cy="1250358"/>
          </a:xfrm>
          <a:prstGeom prst="wedgeRoundRectCallout">
            <a:avLst>
              <a:gd name="adj1" fmla="val -63287"/>
              <a:gd name="adj2" fmla="val -107217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Mittelwert, Rotationsvolumen, unbegrenzte Flächen</a:t>
            </a:r>
          </a:p>
        </p:txBody>
      </p:sp>
      <p:pic>
        <p:nvPicPr>
          <p:cNvPr id="31" name="Picture 5" descr="C:\Users\Claudia Uhl\AppData\Local\Microsoft\Windows\Temporary Internet Files\Content.IE5\IXZ4YB02\Exclamation_mark_red[1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6556"/>
          <a:stretch/>
        </p:blipFill>
        <p:spPr bwMode="auto">
          <a:xfrm>
            <a:off x="7471370" y="2654303"/>
            <a:ext cx="392509" cy="10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feil nach rechts 32"/>
          <p:cNvSpPr/>
          <p:nvPr/>
        </p:nvSpPr>
        <p:spPr>
          <a:xfrm rot="11856702">
            <a:off x="3896235" y="2787399"/>
            <a:ext cx="3601613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 rot="9976430" flipV="1">
            <a:off x="3030393" y="3860313"/>
            <a:ext cx="4464000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2542064" y="4437589"/>
            <a:ext cx="2322160" cy="2008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2" name="Wolkenförmige Legende 31"/>
          <p:cNvSpPr/>
          <p:nvPr/>
        </p:nvSpPr>
        <p:spPr>
          <a:xfrm>
            <a:off x="5828705" y="2443799"/>
            <a:ext cx="3316420" cy="1295136"/>
          </a:xfrm>
          <a:prstGeom prst="cloudCallout">
            <a:avLst>
              <a:gd name="adj1" fmla="val -115142"/>
              <a:gd name="adj2" fmla="val -6253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Argumentationen häufig anschaulich oder heuristisch</a:t>
            </a:r>
          </a:p>
        </p:txBody>
      </p:sp>
      <p:sp>
        <p:nvSpPr>
          <p:cNvPr id="36" name="Wolkenförmige Legende 35"/>
          <p:cNvSpPr/>
          <p:nvPr/>
        </p:nvSpPr>
        <p:spPr>
          <a:xfrm>
            <a:off x="5580112" y="4690759"/>
            <a:ext cx="3552524" cy="1598844"/>
          </a:xfrm>
          <a:prstGeom prst="cloudCallout">
            <a:avLst>
              <a:gd name="adj1" fmla="val -106279"/>
              <a:gd name="adj2" fmla="val -6269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erhöhter Präzisierungs- und Formalisierungsgrad</a:t>
            </a:r>
          </a:p>
          <a:p>
            <a:pPr algn="ctr"/>
            <a:endParaRPr lang="de-DE" altLang="de-DE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25555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33" grpId="0" animBg="1"/>
      <p:bldP spid="34" grpId="0" animBg="1"/>
      <p:bldP spid="35" grpId="0" animBg="1"/>
      <p:bldP spid="32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27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4800060" y="3212976"/>
                <a:ext cx="4039139" cy="3384377"/>
              </a:xfrm>
              <a:prstGeom prst="wedgeRoundRectCallout">
                <a:avLst>
                  <a:gd name="adj1" fmla="val -72046"/>
                  <a:gd name="adj2" fmla="val -7084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Gegeben ist der Graph </a:t>
                </a:r>
                <a:b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der Funktion f   mit  f(x)= 4 – x</a:t>
                </a:r>
                <a:r>
                  <a:rPr lang="de-DE" sz="2000" baseline="30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. 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Berechnen Sie den Inhalt des grau schraffierten Vielecks.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Erläutern Sie, warum dieser Flächeninhalt ein Näherungswert für das Integral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2000" i="1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23"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  <m:e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(4 − </m:t>
                        </m:r>
                        <m:sSup>
                          <m:sSupPr>
                            <m:ctrlPr>
                              <a:rPr lang="de-DE" sz="2000" i="1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libri" panose="020F0502020204030204" pitchFamily="34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de-DE" sz="2000" i="0">
                                <a:solidFill>
                                  <a:srgbClr val="BBE0E3">
                                    <a:lumMod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</m:e>
                    </m:nary>
                  </m:oMath>
                </a14:m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  ist.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Beschreiben Sie, wie diese Näherung verbessert werden kann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de-DE" b="1" dirty="0">
                  <a:solidFill>
                    <a:srgbClr val="BBE0E3">
                      <a:lumMod val="25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60" y="3212976"/>
                <a:ext cx="4039139" cy="3384377"/>
              </a:xfrm>
              <a:prstGeom prst="wedgeRoundRectCallout">
                <a:avLst>
                  <a:gd name="adj1" fmla="val -72046"/>
                  <a:gd name="adj2" fmla="val -7084"/>
                  <a:gd name="adj3" fmla="val 16667"/>
                </a:avLst>
              </a:prstGeom>
              <a:blipFill>
                <a:blip r:embed="rId7"/>
                <a:stretch>
                  <a:fillRect b="-5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476036" y="1531238"/>
            <a:ext cx="5892782" cy="1596160"/>
          </a:xfrm>
          <a:prstGeom prst="wedgeRoundRectCallout">
            <a:avLst>
              <a:gd name="adj1" fmla="val -18335"/>
              <a:gd name="adj2" fmla="val 66400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Ermitteln Sie vier Näherungswerte für das Integral der Funktion  f   mit  f(x) = x</a:t>
            </a:r>
            <a:r>
              <a:rPr lang="de-DE" sz="2000" baseline="30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über dem Intervall [0;3]. </a:t>
            </a:r>
          </a:p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Bestimmen Sie dazu für zwei verschiedene Zerlegungen des Intervalls [0;3]  jeweils die Ober- und Untersumme.</a:t>
            </a:r>
            <a:endParaRPr lang="de-DE" sz="2000" b="1" dirty="0">
              <a:solidFill>
                <a:srgbClr val="BBE0E3">
                  <a:lumMod val="25000"/>
                </a:srgb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66" y="1179534"/>
            <a:ext cx="2183315" cy="222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DE3B106-F1A5-487C-9811-5728B1063E2A}"/>
              </a:ext>
            </a:extLst>
          </p:cNvPr>
          <p:cNvGrpSpPr/>
          <p:nvPr/>
        </p:nvGrpSpPr>
        <p:grpSpPr>
          <a:xfrm>
            <a:off x="2079216" y="3461791"/>
            <a:ext cx="2018950" cy="1346549"/>
            <a:chOff x="2572921" y="3331321"/>
            <a:chExt cx="2018950" cy="134654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C99E4BA-66C4-442A-BCF9-7B6E9C40D7DC}"/>
                </a:ext>
              </a:extLst>
            </p:cNvPr>
            <p:cNvSpPr txBox="1"/>
            <p:nvPr/>
          </p:nvSpPr>
          <p:spPr>
            <a:xfrm>
              <a:off x="3620311" y="4308538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AC6452-21C9-420F-A6D1-4364E169B237}"/>
                </a:ext>
              </a:extLst>
            </p:cNvPr>
            <p:cNvSpPr txBox="1"/>
            <p:nvPr/>
          </p:nvSpPr>
          <p:spPr>
            <a:xfrm>
              <a:off x="2572921" y="333132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A95488E-B97D-48A1-8920-F73161B097E0}"/>
              </a:ext>
            </a:extLst>
          </p:cNvPr>
          <p:cNvGrpSpPr/>
          <p:nvPr/>
        </p:nvGrpSpPr>
        <p:grpSpPr>
          <a:xfrm>
            <a:off x="6708701" y="2976243"/>
            <a:ext cx="1753538" cy="369332"/>
            <a:chOff x="6919184" y="6333267"/>
            <a:chExt cx="1753538" cy="369332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3E1EBD0-2DF5-4309-8426-7920BA4C4675}"/>
                </a:ext>
              </a:extLst>
            </p:cNvPr>
            <p:cNvSpPr txBox="1"/>
            <p:nvPr/>
          </p:nvSpPr>
          <p:spPr>
            <a:xfrm>
              <a:off x="6919184" y="6333267"/>
              <a:ext cx="1753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Grafik</a:t>
              </a:r>
              <a:r>
                <a:rPr lang="en-US" sz="900" dirty="0">
                  <a:solidFill>
                    <a:schemeClr val="bg1"/>
                  </a:solidFill>
                </a:rPr>
                <a:t>: C. Uhl 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257E4AEA-596C-4D23-ACA1-809E336A3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473032" y="6477328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3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13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28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02927" y="1671049"/>
            <a:ext cx="8283873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000000"/>
                </a:solidFill>
              </a:rPr>
              <a:t>Vektorprodukt </a:t>
            </a:r>
            <a:r>
              <a:rPr lang="de-DE" altLang="de-DE" sz="2400" b="1" dirty="0" err="1">
                <a:solidFill>
                  <a:srgbClr val="000000"/>
                </a:solidFill>
              </a:rPr>
              <a:t>Be</a:t>
            </a:r>
            <a:r>
              <a:rPr lang="de-DE" altLang="de-DE" sz="2400" b="1" dirty="0">
                <a:solidFill>
                  <a:srgbClr val="000000"/>
                </a:solidFill>
              </a:rPr>
              <a:t>- oder Entlastung?</a:t>
            </a:r>
          </a:p>
          <a:p>
            <a:pPr algn="ctr" eaLnBrk="1" hangingPunct="1"/>
            <a:endParaRPr lang="de-DE" altLang="de-DE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38976" r="10123" b="38634"/>
          <a:stretch/>
        </p:blipFill>
        <p:spPr bwMode="auto">
          <a:xfrm>
            <a:off x="457200" y="2264585"/>
            <a:ext cx="8316000" cy="146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bgerundetes Rechteck 31"/>
          <p:cNvSpPr/>
          <p:nvPr/>
        </p:nvSpPr>
        <p:spPr>
          <a:xfrm>
            <a:off x="457200" y="2911516"/>
            <a:ext cx="5227163" cy="3313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53045" r="9031" b="34334"/>
          <a:stretch/>
        </p:blipFill>
        <p:spPr bwMode="auto">
          <a:xfrm>
            <a:off x="457200" y="3729321"/>
            <a:ext cx="8316000" cy="83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61778" r="10046" b="19501"/>
          <a:stretch/>
        </p:blipFill>
        <p:spPr bwMode="auto">
          <a:xfrm>
            <a:off x="457200" y="4565382"/>
            <a:ext cx="8316000" cy="1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bgerundetes Rechteck 22"/>
          <p:cNvSpPr/>
          <p:nvPr/>
        </p:nvSpPr>
        <p:spPr>
          <a:xfrm>
            <a:off x="501634" y="3729517"/>
            <a:ext cx="5559801" cy="3313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699791" y="4933399"/>
            <a:ext cx="3136971" cy="3313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395288" y="2366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</p:spTree>
    <p:extLst>
      <p:ext uri="{BB962C8B-B14F-4D97-AF65-F5344CB8AC3E}">
        <p14:creationId xmlns:p14="http://schemas.microsoft.com/office/powerpoint/2010/main" val="3178577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1396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0557" y="476672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Basisfach: Vektorprodukt – Entlastung</a:t>
            </a:r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29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800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6D1230C-B198-4617-9FD6-CA4E89F428AD}"/>
              </a:ext>
            </a:extLst>
          </p:cNvPr>
          <p:cNvGrpSpPr/>
          <p:nvPr/>
        </p:nvGrpSpPr>
        <p:grpSpPr>
          <a:xfrm>
            <a:off x="5580112" y="4189119"/>
            <a:ext cx="1753538" cy="369332"/>
            <a:chOff x="6919184" y="6333267"/>
            <a:chExt cx="1753538" cy="369332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9BE5603-E7BE-49CC-A3C1-465639E0831D}"/>
                </a:ext>
              </a:extLst>
            </p:cNvPr>
            <p:cNvSpPr txBox="1"/>
            <p:nvPr/>
          </p:nvSpPr>
          <p:spPr>
            <a:xfrm>
              <a:off x="6919184" y="6333267"/>
              <a:ext cx="1753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900" dirty="0" err="1"/>
                <a:t>Grafik</a:t>
              </a:r>
              <a:r>
                <a:rPr lang="en-US" sz="900" dirty="0"/>
                <a:t>: </a:t>
              </a:r>
              <a:r>
                <a:rPr lang="en-US" sz="900" dirty="0" err="1"/>
                <a:t>C.Uhl</a:t>
              </a:r>
              <a:r>
                <a:rPr lang="en-US" sz="900" dirty="0"/>
                <a:t> </a:t>
              </a:r>
              <a:endParaRPr lang="de-DE" dirty="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C680765-C5A0-474A-BE33-EABB4619E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925056" y="647172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17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marL="742950" indent="-742950" algn="ctr" eaLnBrk="1" hangingPunct="1">
              <a:buAutoNum type="arabicPlain" startAt="2021"/>
            </a:pPr>
            <a:endParaRPr lang="de-DE" sz="2400" b="1" kern="0" dirty="0"/>
          </a:p>
          <a:p>
            <a:pPr algn="ctr" eaLnBrk="1" hangingPunct="1"/>
            <a:r>
              <a:rPr lang="de-DE" sz="2400" b="1" kern="0" dirty="0">
                <a:solidFill>
                  <a:srgbClr val="C00000"/>
                </a:solidFill>
                <a:sym typeface="Wingdings" panose="05000000000000000000" pitchFamily="2" charset="2"/>
              </a:rPr>
              <a:t>AGVO    </a:t>
            </a:r>
            <a:r>
              <a:rPr lang="de-DE" sz="2400" b="1" kern="0" dirty="0">
                <a:solidFill>
                  <a:srgbClr val="C00000"/>
                </a:solidFill>
              </a:rPr>
              <a:t> 2021 erstmals  Abitur  nach  Besuch </a:t>
            </a:r>
          </a:p>
          <a:p>
            <a:pPr algn="ctr" eaLnBrk="1" hangingPunct="1"/>
            <a:r>
              <a:rPr lang="de-DE" sz="2400" b="1" kern="0" dirty="0">
                <a:solidFill>
                  <a:srgbClr val="C00000"/>
                </a:solidFill>
              </a:rPr>
              <a:t>eines  Leistungsfachs (LF) oder  Basisfaches (BF).</a:t>
            </a:r>
            <a:endParaRPr lang="de-DE" altLang="de-D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Weiterentwicklung der gymnasialen Oberstufe</a:t>
            </a:r>
          </a:p>
        </p:txBody>
      </p:sp>
      <p:sp>
        <p:nvSpPr>
          <p:cNvPr id="35" name="Inhaltsplatzhalter 2"/>
          <p:cNvSpPr txBox="1">
            <a:spLocks/>
          </p:cNvSpPr>
          <p:nvPr/>
        </p:nvSpPr>
        <p:spPr>
          <a:xfrm>
            <a:off x="683568" y="1556681"/>
            <a:ext cx="6041646" cy="44465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kern="0" dirty="0"/>
              <a:t>Beschluss der KMK vom 16. Juni 2016</a:t>
            </a:r>
          </a:p>
          <a:p>
            <a:pPr lvl="1">
              <a:spcAft>
                <a:spcPts val="2400"/>
              </a:spcAft>
            </a:pPr>
            <a:r>
              <a:rPr lang="de-DE" sz="2000" kern="0" dirty="0"/>
              <a:t>Vereinbarung zur Gestaltung der </a:t>
            </a:r>
            <a:r>
              <a:rPr lang="de-DE" sz="2000" kern="0" dirty="0" err="1"/>
              <a:t>gymna-sialen</a:t>
            </a:r>
            <a:r>
              <a:rPr lang="de-DE" sz="2000" kern="0" dirty="0"/>
              <a:t> Oberstufe in der Sek II im Sinne einer stärkeren Vergleichbarkeit in den Ländern</a:t>
            </a:r>
          </a:p>
          <a:p>
            <a:r>
              <a:rPr lang="de-DE" sz="2400" dirty="0">
                <a:ea typeface="Arial"/>
                <a:cs typeface="Times New Roman"/>
              </a:rPr>
              <a:t>Beschluss des Ministerrats von BW </a:t>
            </a:r>
            <a:br>
              <a:rPr lang="de-DE" sz="2400" dirty="0">
                <a:ea typeface="Arial"/>
                <a:cs typeface="Times New Roman"/>
              </a:rPr>
            </a:br>
            <a:r>
              <a:rPr lang="de-DE" sz="2400" dirty="0">
                <a:ea typeface="Arial"/>
                <a:cs typeface="Times New Roman"/>
              </a:rPr>
              <a:t>vom 10. Oktober 2017</a:t>
            </a:r>
          </a:p>
          <a:p>
            <a:pPr lvl="1"/>
            <a:r>
              <a:rPr lang="de-DE" sz="2000" dirty="0">
                <a:ea typeface="Arial"/>
                <a:cs typeface="Times New Roman"/>
              </a:rPr>
              <a:t>Eckpunkte für eine Weiterentwicklung </a:t>
            </a:r>
            <a:br>
              <a:rPr lang="de-DE" sz="2000" dirty="0">
                <a:ea typeface="Arial"/>
                <a:cs typeface="Times New Roman"/>
              </a:rPr>
            </a:br>
            <a:r>
              <a:rPr lang="de-DE" sz="2000" dirty="0">
                <a:ea typeface="Arial"/>
                <a:cs typeface="Times New Roman"/>
              </a:rPr>
              <a:t>der gymnasialen Oberstufe</a:t>
            </a:r>
            <a:endParaRPr lang="de-DE" sz="2000" kern="0" dirty="0"/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</p:spTree>
    <p:extLst>
      <p:ext uri="{BB962C8B-B14F-4D97-AF65-F5344CB8AC3E}">
        <p14:creationId xmlns:p14="http://schemas.microsoft.com/office/powerpoint/2010/main" val="17632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de-DE" sz="36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00"/>
              </a:spcBef>
            </a:pPr>
            <a:endParaRPr lang="de-DE" sz="8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00"/>
              </a:spcBef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  Leistungsfach: </a:t>
            </a:r>
            <a:r>
              <a:rPr lang="de-DE" kern="0" dirty="0">
                <a:solidFill>
                  <a:srgbClr val="000000"/>
                </a:solidFill>
                <a:latin typeface="Arial"/>
              </a:rPr>
              <a:t>BP 2016 </a:t>
            </a:r>
            <a:r>
              <a:rPr lang="de-DE" kern="0" dirty="0">
                <a:solidFill>
                  <a:srgbClr val="FF0000"/>
                </a:solidFill>
                <a:latin typeface="Arial"/>
              </a:rPr>
              <a:t>(als Interpretationshilfe)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30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56000"/>
            <a:ext cx="6394381" cy="27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bgerundetes Rechteck 38"/>
          <p:cNvSpPr/>
          <p:nvPr/>
        </p:nvSpPr>
        <p:spPr>
          <a:xfrm>
            <a:off x="918481" y="3256986"/>
            <a:ext cx="4068000" cy="220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0" name="Abgerundete rechteckige Legende 3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47845" y="2453951"/>
            <a:ext cx="2155949" cy="720080"/>
          </a:xfrm>
          <a:prstGeom prst="wedgeRoundRectCallout">
            <a:avLst>
              <a:gd name="adj1" fmla="val -142514"/>
              <a:gd name="adj2" fmla="val -37935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  <a:hlinkClick r:id="rId5" action="ppaction://hlinkpres?slideindex=1&amp;slidetitle="/>
              </a:rPr>
              <a:t>Normalengleichung</a:t>
            </a:r>
            <a:endParaRPr lang="de-DE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50677" y="3339775"/>
            <a:ext cx="2155949" cy="864096"/>
          </a:xfrm>
          <a:prstGeom prst="wedgeRoundRectCallout">
            <a:avLst>
              <a:gd name="adj1" fmla="val -137100"/>
              <a:gd name="adj2" fmla="val -48293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Gleichung der Schnittgeraden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2218971" y="2318594"/>
            <a:ext cx="3234795" cy="2429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114476" y="3468208"/>
            <a:ext cx="2524616" cy="220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540000" y="4819275"/>
            <a:ext cx="6560781" cy="990055"/>
            <a:chOff x="555438" y="2030688"/>
            <a:chExt cx="6560781" cy="990055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55152" r="55203" b="41725"/>
            <a:stretch/>
          </p:blipFill>
          <p:spPr bwMode="auto">
            <a:xfrm>
              <a:off x="557212" y="2030688"/>
              <a:ext cx="6559007" cy="30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78248" r="55203" b="14759"/>
            <a:stretch/>
          </p:blipFill>
          <p:spPr bwMode="auto">
            <a:xfrm>
              <a:off x="555438" y="2328093"/>
              <a:ext cx="6559007" cy="69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577645" y="5384608"/>
            <a:ext cx="5967039" cy="387014"/>
            <a:chOff x="611561" y="5554133"/>
            <a:chExt cx="5967039" cy="387014"/>
          </a:xfrm>
        </p:grpSpPr>
        <p:sp>
          <p:nvSpPr>
            <p:cNvPr id="53" name="Abgerundetes Rechteck 52"/>
            <p:cNvSpPr/>
            <p:nvPr/>
          </p:nvSpPr>
          <p:spPr>
            <a:xfrm>
              <a:off x="611561" y="5706306"/>
              <a:ext cx="3168352" cy="2348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6051699" y="5554133"/>
              <a:ext cx="526901" cy="20850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47844" y="4473007"/>
            <a:ext cx="2155949" cy="864096"/>
          </a:xfrm>
          <a:prstGeom prst="wedgeRoundRectCallout">
            <a:avLst>
              <a:gd name="adj1" fmla="val -175903"/>
              <a:gd name="adj2" fmla="val -146234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Spiegelung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Punkt an Gerade</a:t>
            </a:r>
          </a:p>
        </p:txBody>
      </p:sp>
      <p:sp>
        <p:nvSpPr>
          <p:cNvPr id="55" name="Abgerundete rechteckige Legende 54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47843" y="5698366"/>
            <a:ext cx="2155949" cy="864096"/>
          </a:xfrm>
          <a:prstGeom prst="wedgeRoundRectCallout">
            <a:avLst>
              <a:gd name="adj1" fmla="val -218218"/>
              <a:gd name="adj2" fmla="val -260874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„Flugzeugaufgaben“</a:t>
            </a:r>
          </a:p>
        </p:txBody>
      </p:sp>
      <p:sp>
        <p:nvSpPr>
          <p:cNvPr id="35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5840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1" grpId="0" animBg="1"/>
      <p:bldP spid="2" grpId="0" animBg="1"/>
      <p:bldP spid="32" grpId="0" animBg="1"/>
      <p:bldP spid="33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95288" y="139764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de-DE" sz="36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sz="54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kern="0" dirty="0">
              <a:solidFill>
                <a:srgbClr val="FF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40000" y="3287259"/>
            <a:ext cx="6380307" cy="937995"/>
            <a:chOff x="567957" y="5125584"/>
            <a:chExt cx="6380307" cy="937995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55152" r="56190" b="41195"/>
            <a:stretch/>
          </p:blipFill>
          <p:spPr bwMode="auto">
            <a:xfrm>
              <a:off x="569731" y="5125584"/>
              <a:ext cx="6378533" cy="36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72812" r="56180" b="20764"/>
            <a:stretch/>
          </p:blipFill>
          <p:spPr bwMode="auto">
            <a:xfrm>
              <a:off x="567957" y="5427292"/>
              <a:ext cx="6380307" cy="63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31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Abgerundetes Rechteck 52"/>
          <p:cNvSpPr/>
          <p:nvPr/>
        </p:nvSpPr>
        <p:spPr>
          <a:xfrm>
            <a:off x="1442884" y="3649191"/>
            <a:ext cx="2481044" cy="2269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8823" y="2926503"/>
            <a:ext cx="567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kern="0" dirty="0">
                <a:solidFill>
                  <a:srgbClr val="000000"/>
                </a:solidFill>
              </a:rPr>
              <a:t>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11425" y="286369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kern="0" dirty="0">
                <a:solidFill>
                  <a:srgbClr val="000000"/>
                </a:solidFill>
                <a:latin typeface="Arial"/>
              </a:rPr>
              <a:t>Leistungsfach: </a:t>
            </a:r>
            <a:r>
              <a:rPr lang="de-DE" kern="0" dirty="0">
                <a:solidFill>
                  <a:srgbClr val="000000"/>
                </a:solidFill>
              </a:rPr>
              <a:t>BP 2016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40000" y="1656000"/>
            <a:ext cx="6696296" cy="908904"/>
            <a:chOff x="540000" y="1656000"/>
            <a:chExt cx="6396155" cy="71453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8"/>
            <a:stretch/>
          </p:blipFill>
          <p:spPr bwMode="auto">
            <a:xfrm>
              <a:off x="540000" y="1656000"/>
              <a:ext cx="6394381" cy="35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4" b="40692"/>
            <a:stretch/>
          </p:blipFill>
          <p:spPr bwMode="auto">
            <a:xfrm>
              <a:off x="541774" y="1971675"/>
              <a:ext cx="6394381" cy="39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bgerundetes Rechteck 31"/>
          <p:cNvSpPr/>
          <p:nvPr/>
        </p:nvSpPr>
        <p:spPr>
          <a:xfrm>
            <a:off x="2749086" y="2068523"/>
            <a:ext cx="2016000" cy="2124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896057" y="1848965"/>
            <a:ext cx="2155949" cy="864096"/>
          </a:xfrm>
          <a:prstGeom prst="wedgeRoundRectCallout">
            <a:avLst>
              <a:gd name="adj1" fmla="val -155547"/>
              <a:gd name="adj2" fmla="val 8015"/>
              <a:gd name="adj3" fmla="val 16667"/>
            </a:avLst>
          </a:prstGeom>
          <a:solidFill>
            <a:srgbClr val="F5878A"/>
          </a:solidFill>
          <a:ln w="28575">
            <a:solidFill>
              <a:srgbClr val="DB1C1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kern="0" dirty="0">
                <a:solidFill>
                  <a:srgbClr val="C00000"/>
                </a:solidFill>
              </a:rPr>
              <a:t>Abgrenzung gegenüber LF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5" name="Abgerundete rechteckige Legende 54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05501" y="3782932"/>
            <a:ext cx="2155949" cy="864096"/>
          </a:xfrm>
          <a:prstGeom prst="wedgeRoundRectCallout">
            <a:avLst>
              <a:gd name="adj1" fmla="val -161226"/>
              <a:gd name="adj2" fmla="val -213107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Geraden- und </a:t>
            </a:r>
            <a:r>
              <a:rPr lang="de-DE" dirty="0" err="1">
                <a:solidFill>
                  <a:srgbClr val="BBE0E3">
                    <a:lumMod val="25000"/>
                  </a:srgbClr>
                </a:solidFill>
              </a:rPr>
              <a:t>Ebenenscharen</a:t>
            </a:r>
            <a:endParaRPr lang="de-DE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7887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  <p:bldP spid="2" grpId="1"/>
      <p:bldP spid="33" grpId="0"/>
      <p:bldP spid="32" grpId="0" animBg="1"/>
      <p:bldP spid="31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01025" y="1321531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32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104003" y="3505277"/>
            <a:ext cx="3554519" cy="2242252"/>
          </a:xfrm>
          <a:prstGeom prst="wedgeRoundRectCallout">
            <a:avLst>
              <a:gd name="adj1" fmla="val -84115"/>
              <a:gd name="adj2" fmla="val -808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Gegeben ist eine Ebene  E durch </a:t>
            </a:r>
          </a:p>
          <a:p>
            <a:pPr algn="ctr">
              <a:lnSpc>
                <a:spcPct val="110000"/>
              </a:lnSpc>
            </a:pPr>
            <a:r>
              <a:rPr lang="de-DE" sz="200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 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: 2x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– 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+ a∙x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=12.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Bestimmen Sie den Wert von a, für den diese Ebene den Punkt  P(2/4/3)  enthält.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11124" y="1476348"/>
            <a:ext cx="4131900" cy="1792255"/>
          </a:xfrm>
          <a:prstGeom prst="wedgeRoundRectCallout">
            <a:avLst>
              <a:gd name="adj1" fmla="val -8934"/>
              <a:gd name="adj2" fmla="val 7163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Gegeben ist eine </a:t>
            </a:r>
            <a:r>
              <a:rPr lang="de-DE" sz="2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Ebenenschar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durch</a:t>
            </a:r>
          </a:p>
          <a:p>
            <a:pPr algn="ctr">
              <a:lnSpc>
                <a:spcPct val="110000"/>
              </a:lnSpc>
            </a:pPr>
            <a:r>
              <a:rPr lang="de-DE" sz="2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</a:t>
            </a:r>
            <a:r>
              <a:rPr lang="de-DE" sz="2000" baseline="-25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k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: 3x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+ k∙x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– k∙x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= 6 ;  k ∈ IR.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Untersuchen Sie, ob es eine Ebene  </a:t>
            </a:r>
            <a:r>
              <a:rPr lang="de-DE" sz="2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</a:t>
            </a:r>
            <a:r>
              <a:rPr lang="de-DE" sz="2000" baseline="-25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k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gibt, die zu keiner anderen Ebene der Schar orthogonal ist.</a:t>
            </a:r>
          </a:p>
        </p:txBody>
      </p:sp>
      <p:sp>
        <p:nvSpPr>
          <p:cNvPr id="3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EA7D949-38DE-47E0-8778-5D3A1CFAC7EF}"/>
              </a:ext>
            </a:extLst>
          </p:cNvPr>
          <p:cNvGrpSpPr/>
          <p:nvPr/>
        </p:nvGrpSpPr>
        <p:grpSpPr>
          <a:xfrm>
            <a:off x="1978104" y="3688946"/>
            <a:ext cx="2212904" cy="1130762"/>
            <a:chOff x="2772499" y="3625311"/>
            <a:chExt cx="1862243" cy="1130762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58B8B13-A5DB-402C-B23D-74A974C8D6C6}"/>
                </a:ext>
              </a:extLst>
            </p:cNvPr>
            <p:cNvSpPr txBox="1"/>
            <p:nvPr/>
          </p:nvSpPr>
          <p:spPr>
            <a:xfrm>
              <a:off x="3663182" y="4386741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AAD0DC7-0322-4273-814E-470EEC8E7D73}"/>
                </a:ext>
              </a:extLst>
            </p:cNvPr>
            <p:cNvSpPr txBox="1"/>
            <p:nvPr/>
          </p:nvSpPr>
          <p:spPr>
            <a:xfrm>
              <a:off x="2772499" y="362531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2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endParaRPr lang="de-DE" sz="12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</a:pPr>
            <a:r>
              <a:rPr lang="de-DE" sz="2400" kern="0" dirty="0">
                <a:solidFill>
                  <a:srgbClr val="000000"/>
                </a:solidFill>
                <a:latin typeface="Arial"/>
              </a:rPr>
              <a:t>  Leistungsfach: </a:t>
            </a:r>
            <a:r>
              <a:rPr lang="de-DE" kern="0" dirty="0">
                <a:solidFill>
                  <a:srgbClr val="000000"/>
                </a:solidFill>
              </a:rPr>
              <a:t>BP 2016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444385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33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369"/>
          <a:stretch/>
        </p:blipFill>
        <p:spPr bwMode="auto">
          <a:xfrm>
            <a:off x="540000" y="1656000"/>
            <a:ext cx="6405609" cy="11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Abgerundete rechteckige Legende 3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86661" y="2140648"/>
            <a:ext cx="2074790" cy="492053"/>
          </a:xfrm>
          <a:prstGeom prst="wedgeRoundRectCallout">
            <a:avLst>
              <a:gd name="adj1" fmla="val -91078"/>
              <a:gd name="adj2" fmla="val -48742"/>
              <a:gd name="adj3" fmla="val 16667"/>
            </a:avLst>
          </a:prstGeom>
          <a:solidFill>
            <a:srgbClr val="E4F2F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  <a:ea typeface="Cambria Math" panose="02040503050406030204" pitchFamily="18" charset="0"/>
              </a:rPr>
              <a:t>vgl. ZVO</a:t>
            </a:r>
          </a:p>
        </p:txBody>
      </p:sp>
      <p:sp>
        <p:nvSpPr>
          <p:cNvPr id="30" name="Rechteck 29"/>
          <p:cNvSpPr/>
          <p:nvPr/>
        </p:nvSpPr>
        <p:spPr>
          <a:xfrm>
            <a:off x="251520" y="3314308"/>
            <a:ext cx="828116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de-DE" sz="24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798879" y="1957330"/>
            <a:ext cx="2232000" cy="21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6" name="Picture 5" descr="C:\Users\Claudia Uhl\AppData\Local\Microsoft\Windows\Temporary Internet Files\Content.IE5\IXZ4YB02\Exclamation_mark_red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6556"/>
          <a:stretch/>
        </p:blipFill>
        <p:spPr bwMode="auto">
          <a:xfrm>
            <a:off x="7471370" y="2654303"/>
            <a:ext cx="392509" cy="10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867279"/>
            <a:ext cx="6419043" cy="6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bgerundetes Rechteck 31"/>
          <p:cNvSpPr/>
          <p:nvPr/>
        </p:nvSpPr>
        <p:spPr>
          <a:xfrm>
            <a:off x="795389" y="4223225"/>
            <a:ext cx="1440000" cy="220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1" name="Pfeil nach rechts 40"/>
          <p:cNvSpPr/>
          <p:nvPr/>
        </p:nvSpPr>
        <p:spPr>
          <a:xfrm rot="11719178">
            <a:off x="3093211" y="2719668"/>
            <a:ext cx="4364188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3" name="Pfeil nach rechts 42"/>
          <p:cNvSpPr/>
          <p:nvPr/>
        </p:nvSpPr>
        <p:spPr>
          <a:xfrm rot="10171988" flipV="1">
            <a:off x="2251950" y="3781187"/>
            <a:ext cx="5220000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2681288" y="1955083"/>
            <a:ext cx="692134" cy="220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999899" y="3143818"/>
            <a:ext cx="2089070" cy="864096"/>
          </a:xfrm>
          <a:prstGeom prst="wedgeRoundRectCallout">
            <a:avLst>
              <a:gd name="adj1" fmla="val -157406"/>
              <a:gd name="adj2" fmla="val -144946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Quotient</a:t>
            </a:r>
          </a:p>
        </p:txBody>
      </p:sp>
      <p:sp>
        <p:nvSpPr>
          <p:cNvPr id="35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392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2" grpId="0" animBg="1"/>
      <p:bldP spid="2" grpId="1" animBg="1"/>
      <p:bldP spid="32" grpId="0" animBg="1"/>
      <p:bldP spid="41" grpId="0" animBg="1"/>
      <p:bldP spid="43" grpId="0" animBg="1"/>
      <p:bldP spid="44" grpId="0" animBg="1"/>
      <p:bldP spid="31" grpId="0" animBg="1"/>
      <p:bldP spid="3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34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337676" y="3268603"/>
            <a:ext cx="3194763" cy="2464654"/>
          </a:xfrm>
          <a:prstGeom prst="wedgeRoundRectCallout">
            <a:avLst>
              <a:gd name="adj1" fmla="val -98344"/>
              <a:gd name="adj2" fmla="val -1023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Gegeben sind die Funktionen  f  und  g  mit</a:t>
            </a:r>
          </a:p>
          <a:p>
            <a:pPr algn="ctr"/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f(x) = sin(2x + 3) und </a:t>
            </a:r>
          </a:p>
          <a:p>
            <a:pPr algn="ctr"/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g(x) = (3 – 5x)</a:t>
            </a:r>
            <a:r>
              <a:rPr lang="de-DE" sz="2000" baseline="30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Geben Sie jeweils die Gleichungen der inneren und äußeren Funktionen an.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11123" y="1366838"/>
            <a:ext cx="5429029" cy="1901765"/>
          </a:xfrm>
          <a:prstGeom prst="wedgeRoundRectCallout">
            <a:avLst>
              <a:gd name="adj1" fmla="val -16431"/>
              <a:gd name="adj2" fmla="val 69658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Die Abbildung zeigt die </a:t>
            </a:r>
            <a:b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Graphen </a:t>
            </a:r>
            <a:r>
              <a:rPr lang="de-DE" sz="2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K</a:t>
            </a:r>
            <a:r>
              <a:rPr lang="de-DE" sz="2000" baseline="-25000" dirty="0" err="1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und K</a:t>
            </a:r>
            <a:r>
              <a:rPr lang="de-DE" sz="2000" baseline="-25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zweier Funktionen  f  und  g.</a:t>
            </a:r>
          </a:p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Bestimmen Sie  f(g(3)).</a:t>
            </a:r>
          </a:p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Bestimmen Sie einen Wert </a:t>
            </a:r>
          </a:p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für  x  so, dass f(g(x)) = 0 ist.</a:t>
            </a:r>
            <a:endParaRPr lang="de-DE" sz="1600" dirty="0">
              <a:solidFill>
                <a:srgbClr val="BBE0E3">
                  <a:lumMod val="25000"/>
                </a:srgb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A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8"/>
          <a:stretch/>
        </p:blipFill>
        <p:spPr bwMode="auto">
          <a:xfrm>
            <a:off x="3821919" y="1400928"/>
            <a:ext cx="1923337" cy="18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84A67DC-519F-412C-B87F-EC1BD789A69B}"/>
              </a:ext>
            </a:extLst>
          </p:cNvPr>
          <p:cNvGrpSpPr/>
          <p:nvPr/>
        </p:nvGrpSpPr>
        <p:grpSpPr>
          <a:xfrm>
            <a:off x="2079216" y="3595309"/>
            <a:ext cx="2097497" cy="1211135"/>
            <a:chOff x="2572921" y="3464839"/>
            <a:chExt cx="2097497" cy="1211135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D4CD01A-E89F-46F6-A839-8C5C32BCA7F7}"/>
                </a:ext>
              </a:extLst>
            </p:cNvPr>
            <p:cNvSpPr txBox="1"/>
            <p:nvPr/>
          </p:nvSpPr>
          <p:spPr>
            <a:xfrm>
              <a:off x="3698858" y="4306642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2A2A705-A439-4516-BB53-B10E0A6F4AE0}"/>
                </a:ext>
              </a:extLst>
            </p:cNvPr>
            <p:cNvSpPr txBox="1"/>
            <p:nvPr/>
          </p:nvSpPr>
          <p:spPr>
            <a:xfrm>
              <a:off x="2572921" y="34648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7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8623" y="147747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35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4" b="-3764"/>
          <a:stretch/>
        </p:blipFill>
        <p:spPr bwMode="auto">
          <a:xfrm>
            <a:off x="540000" y="1656000"/>
            <a:ext cx="6405609" cy="12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655636" y="2733682"/>
            <a:ext cx="2226531" cy="1124402"/>
          </a:xfrm>
          <a:prstGeom prst="wedgeRoundRectCallout">
            <a:avLst>
              <a:gd name="adj1" fmla="val -169649"/>
              <a:gd name="adj2" fmla="val -98696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Extremwertaufgaben mit Nebenbedingungen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69317" r="54189" b="12997"/>
          <a:stretch/>
        </p:blipFill>
        <p:spPr bwMode="auto">
          <a:xfrm>
            <a:off x="540000" y="3988529"/>
            <a:ext cx="6405609" cy="16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85775" y="1564829"/>
            <a:ext cx="833040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36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de-DE" sz="2400" kern="0" dirty="0">
                <a:solidFill>
                  <a:srgbClr val="000000"/>
                </a:solidFill>
                <a:latin typeface="Arial"/>
              </a:rPr>
              <a:t> Leistungsfach: </a:t>
            </a:r>
            <a:r>
              <a:rPr lang="de-DE" kern="0" dirty="0">
                <a:solidFill>
                  <a:srgbClr val="000000"/>
                </a:solidFill>
              </a:rPr>
              <a:t>BP 2016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2267904" y="4300591"/>
            <a:ext cx="1512008" cy="2655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36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00063" y="1268761"/>
                <a:ext cx="5440089" cy="1970646"/>
              </a:xfrm>
              <a:prstGeom prst="wedgeRoundRectCallout">
                <a:avLst>
                  <a:gd name="adj1" fmla="val -18595"/>
                  <a:gd name="adj2" fmla="val 63354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Der Querschnitt einer Bühne wird beschrieben durch den Graph der Funktion f mit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>
                        <a:solidFill>
                          <a:srgbClr val="BBE0E3">
                            <a:lumMod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i="1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de-DE" i="0">
                        <a:solidFill>
                          <a:srgbClr val="BBE0E3">
                            <a:lumMod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=−0,5</m:t>
                    </m:r>
                    <m:sSup>
                      <m:sSupPr>
                        <m:ctrlPr>
                          <a:rPr lang="de-DE" i="1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e-DE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0">
                        <a:solidFill>
                          <a:srgbClr val="BBE0E3">
                            <a:lumMod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+8; −4≤</m:t>
                    </m:r>
                    <m:r>
                      <m:rPr>
                        <m:sty m:val="p"/>
                      </m:rPr>
                      <a:rPr lang="de-DE" i="0">
                        <a:solidFill>
                          <a:srgbClr val="BBE0E3">
                            <a:lumMod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de-DE" i="0">
                        <a:solidFill>
                          <a:srgbClr val="BBE0E3">
                            <a:lumMod val="2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4  (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und f(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 in Meter).</a:t>
                </a:r>
              </a:p>
              <a:p>
                <a:pPr marL="93663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Auf der Bühne soll eine rechteckige Projektionsfläche aufgestellt werden. </a:t>
                </a:r>
              </a:p>
              <a:p>
                <a:pPr marL="93663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Ermitteln Sie die Maße der Projektionsfläche mit maximalem Inhalt.</a:t>
                </a:r>
              </a:p>
            </p:txBody>
          </p:sp>
        </mc:Choice>
        <mc:Fallback xmlns="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1268761"/>
                <a:ext cx="5440089" cy="1970646"/>
              </a:xfrm>
              <a:prstGeom prst="wedgeRoundRectCallout">
                <a:avLst>
                  <a:gd name="adj1" fmla="val -18595"/>
                  <a:gd name="adj2" fmla="val 63354"/>
                  <a:gd name="adj3" fmla="val 16667"/>
                </a:avLst>
              </a:prstGeom>
              <a:blipFill rotWithShape="1">
                <a:blip r:embed="rId6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4800061" y="3753756"/>
                <a:ext cx="4261389" cy="2195524"/>
              </a:xfrm>
              <a:prstGeom prst="wedgeRoundRectCallout">
                <a:avLst>
                  <a:gd name="adj1" fmla="val -72824"/>
                  <a:gd name="adj2" fmla="val -14002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Der Graph der Funktion f mit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=−0,1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de-DE" i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i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de-DE" i="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+3,6;</m:t>
                      </m:r>
                      <m:r>
                        <a:rPr lang="de-DE" b="0" i="0" smtClean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de-DE" i="0">
                          <a:solidFill>
                            <a:srgbClr val="BBE0E3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de-DE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und  f(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x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  in 100 m).</a:t>
                </a:r>
              </a:p>
              <a:p>
                <a:pPr algn="ctr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beschreibt modellhaft das Profil eines Geländequerschnitts.</a:t>
                </a:r>
              </a:p>
              <a:p>
                <a:endParaRPr lang="de-DE" sz="400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93663"/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Bestimmen Sie die Höhe des höchsten Punkts des Profils.</a:t>
                </a:r>
              </a:p>
            </p:txBody>
          </p:sp>
        </mc:Choice>
        <mc:Fallback xmlns="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61" y="3753756"/>
                <a:ext cx="4261389" cy="2195524"/>
              </a:xfrm>
              <a:prstGeom prst="wedgeRoundRectCallout">
                <a:avLst>
                  <a:gd name="adj1" fmla="val -72824"/>
                  <a:gd name="adj2" fmla="val -14002"/>
                  <a:gd name="adj3" fmla="val 16667"/>
                </a:avLst>
              </a:prstGeom>
              <a:blipFill rotWithShape="1">
                <a:blip r:embed="rId7"/>
                <a:stretch>
                  <a:fillRect t="-275" b="-30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gende mit Pfeil nach links 1"/>
          <p:cNvSpPr/>
          <p:nvPr/>
        </p:nvSpPr>
        <p:spPr>
          <a:xfrm>
            <a:off x="5652120" y="2020216"/>
            <a:ext cx="3084951" cy="1178559"/>
          </a:xfrm>
          <a:prstGeom prst="leftArrowCallout">
            <a:avLst>
              <a:gd name="adj1" fmla="val 35454"/>
              <a:gd name="adj2" fmla="val 12671"/>
              <a:gd name="adj3" fmla="val 40273"/>
              <a:gd name="adj4" fmla="val 85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Mögliche Fortsetzung: </a:t>
            </a:r>
          </a:p>
          <a:p>
            <a:pPr algn="ctr"/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Modellkritik bzgl. des Seitenverhältnisses der erhaltenen Lösung</a:t>
            </a:r>
          </a:p>
        </p:txBody>
      </p:sp>
      <p:sp>
        <p:nvSpPr>
          <p:cNvPr id="3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1C2FE52-BDCE-46F2-B2AC-33D7A02A57A3}"/>
              </a:ext>
            </a:extLst>
          </p:cNvPr>
          <p:cNvGrpSpPr/>
          <p:nvPr/>
        </p:nvGrpSpPr>
        <p:grpSpPr>
          <a:xfrm>
            <a:off x="1941972" y="3522119"/>
            <a:ext cx="2276588" cy="1428341"/>
            <a:chOff x="2435677" y="3391649"/>
            <a:chExt cx="2276588" cy="1428341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231D22C-2B52-4065-A1BD-133260A1F495}"/>
                </a:ext>
              </a:extLst>
            </p:cNvPr>
            <p:cNvSpPr txBox="1"/>
            <p:nvPr/>
          </p:nvSpPr>
          <p:spPr>
            <a:xfrm>
              <a:off x="3740705" y="4450658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8D740470-01EE-4FF4-9AD0-519328CDA182}"/>
                </a:ext>
              </a:extLst>
            </p:cNvPr>
            <p:cNvSpPr txBox="1"/>
            <p:nvPr/>
          </p:nvSpPr>
          <p:spPr>
            <a:xfrm>
              <a:off x="2435677" y="339164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37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4" b="-3764"/>
          <a:stretch/>
        </p:blipFill>
        <p:spPr bwMode="auto">
          <a:xfrm>
            <a:off x="540000" y="1656000"/>
            <a:ext cx="6405609" cy="12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bgerundetes Rechteck 38"/>
          <p:cNvSpPr/>
          <p:nvPr/>
        </p:nvSpPr>
        <p:spPr>
          <a:xfrm rot="10800000">
            <a:off x="5781406" y="2201569"/>
            <a:ext cx="611592" cy="226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69317" r="54189" b="12997"/>
          <a:stretch/>
        </p:blipFill>
        <p:spPr bwMode="auto">
          <a:xfrm>
            <a:off x="540000" y="4005064"/>
            <a:ext cx="6445546" cy="17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522023" y="1566915"/>
            <a:ext cx="2155949" cy="864096"/>
          </a:xfrm>
          <a:prstGeom prst="wedgeRoundRectCallout">
            <a:avLst>
              <a:gd name="adj1" fmla="val -56384"/>
              <a:gd name="adj2" fmla="val 29890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Funktionenscharen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542677" y="1566915"/>
            <a:ext cx="6357937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endParaRPr lang="de-DE" sz="1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de-DE" sz="2400" kern="0" dirty="0">
                <a:solidFill>
                  <a:srgbClr val="000000"/>
                </a:solidFill>
                <a:latin typeface="Arial"/>
              </a:rPr>
              <a:t>Leistungsfach: </a:t>
            </a:r>
            <a:r>
              <a:rPr lang="de-DE" kern="0" dirty="0">
                <a:solidFill>
                  <a:srgbClr val="000000"/>
                </a:solidFill>
              </a:rPr>
              <a:t>BP 2016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589649" y="3933056"/>
            <a:ext cx="2155949" cy="864096"/>
          </a:xfrm>
          <a:prstGeom prst="wedgeRoundRectCallout">
            <a:avLst>
              <a:gd name="adj1" fmla="val -77149"/>
              <a:gd name="adj2" fmla="val -221435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Ortslinien</a:t>
            </a:r>
          </a:p>
        </p:txBody>
      </p:sp>
      <p:sp>
        <p:nvSpPr>
          <p:cNvPr id="31" name="Pfeil nach rechts 30"/>
          <p:cNvSpPr/>
          <p:nvPr/>
        </p:nvSpPr>
        <p:spPr>
          <a:xfrm rot="12818788">
            <a:off x="5912089" y="2887083"/>
            <a:ext cx="1656000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 rot="9986408" flipV="1">
            <a:off x="2032039" y="4001227"/>
            <a:ext cx="5472000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4" name="Picture 5" descr="C:\Users\Claudia Uhl\AppData\Local\Microsoft\Windows\Temporary Internet Files\Content.IE5\IXZ4YB02\Exclamation_mark_red[1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6556"/>
          <a:stretch/>
        </p:blipFill>
        <p:spPr bwMode="auto">
          <a:xfrm>
            <a:off x="7471370" y="2654303"/>
            <a:ext cx="392509" cy="10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feil nach rechts 34"/>
          <p:cNvSpPr/>
          <p:nvPr/>
        </p:nvSpPr>
        <p:spPr>
          <a:xfrm rot="9664895" flipV="1">
            <a:off x="1261914" y="4383852"/>
            <a:ext cx="6372000" cy="457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36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39658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3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34169" y="1455676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38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2"/>
          <a:stretch/>
        </p:blipFill>
        <p:spPr bwMode="auto">
          <a:xfrm>
            <a:off x="540000" y="1656001"/>
            <a:ext cx="6388656" cy="17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85775" y="3707120"/>
            <a:ext cx="638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de-DE" dirty="0">
                <a:solidFill>
                  <a:srgbClr val="000000"/>
                </a:solidFill>
              </a:rPr>
              <a:t>Leistungsfach: </a:t>
            </a:r>
            <a:r>
              <a:rPr lang="de-DE" kern="0" dirty="0">
                <a:solidFill>
                  <a:srgbClr val="000000"/>
                </a:solidFill>
              </a:rPr>
              <a:t>BP 2016 </a:t>
            </a:r>
            <a:r>
              <a:rPr lang="de-DE" kern="0" dirty="0">
                <a:solidFill>
                  <a:srgbClr val="FF0000"/>
                </a:solidFill>
              </a:rPr>
              <a:t>(als Interpretationshilfe)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9383" r="54151" b="67239"/>
          <a:stretch/>
        </p:blipFill>
        <p:spPr bwMode="auto">
          <a:xfrm>
            <a:off x="561373" y="4088985"/>
            <a:ext cx="6444000" cy="32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A2DD6D23-4F23-5541-97DB-1771EFD6AFC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4"/>
          <a:stretch/>
        </p:blipFill>
        <p:spPr bwMode="auto">
          <a:xfrm>
            <a:off x="576312" y="4401181"/>
            <a:ext cx="6444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laudia Uhl\AppData\Local\Microsoft\Windows\Temporary Internet Files\Content.IE5\IXZ4YB02\Exclamation_mark_red[1].png">
            <a:extLst>
              <a:ext uri="{FF2B5EF4-FFF2-40B4-BE49-F238E27FC236}">
                <a16:creationId xmlns:a16="http://schemas.microsoft.com/office/drawing/2014/main" id="{983352A9-D671-AA40-8753-B2EBB8E5A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32" r="26556"/>
          <a:stretch/>
        </p:blipFill>
        <p:spPr bwMode="auto">
          <a:xfrm>
            <a:off x="7884368" y="2993796"/>
            <a:ext cx="392509" cy="10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4CC8094-EE6B-5C43-94C0-C4E3F359312C}"/>
              </a:ext>
            </a:extLst>
          </p:cNvPr>
          <p:cNvCxnSpPr/>
          <p:nvPr/>
        </p:nvCxnSpPr>
        <p:spPr>
          <a:xfrm flipH="1" flipV="1">
            <a:off x="4788024" y="3041421"/>
            <a:ext cx="3006082" cy="666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A16DB341-C31B-8042-ABD6-7186A6F14F9C}"/>
              </a:ext>
            </a:extLst>
          </p:cNvPr>
          <p:cNvCxnSpPr/>
          <p:nvPr/>
        </p:nvCxnSpPr>
        <p:spPr>
          <a:xfrm flipH="1">
            <a:off x="5781826" y="3728466"/>
            <a:ext cx="2012281" cy="782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bgerundetes Rechteck 39"/>
          <p:cNvSpPr/>
          <p:nvPr/>
        </p:nvSpPr>
        <p:spPr>
          <a:xfrm>
            <a:off x="4038119" y="2950543"/>
            <a:ext cx="672648" cy="2008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5172322" y="4419737"/>
            <a:ext cx="611498" cy="1825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6557900" y="3891786"/>
            <a:ext cx="2155949" cy="864096"/>
          </a:xfrm>
          <a:prstGeom prst="wedgeRoundRectCallout">
            <a:avLst>
              <a:gd name="adj1" fmla="val -67749"/>
              <a:gd name="adj2" fmla="val -279795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Integralfunktion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50186" r="54151" b="38434"/>
          <a:stretch/>
        </p:blipFill>
        <p:spPr bwMode="auto">
          <a:xfrm>
            <a:off x="561373" y="4615144"/>
            <a:ext cx="6444000" cy="10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lkenförmige Legende 38"/>
          <p:cNvSpPr/>
          <p:nvPr/>
        </p:nvSpPr>
        <p:spPr>
          <a:xfrm>
            <a:off x="5783419" y="1299593"/>
            <a:ext cx="3316420" cy="1295136"/>
          </a:xfrm>
          <a:prstGeom prst="cloudCallout">
            <a:avLst>
              <a:gd name="adj1" fmla="val -80390"/>
              <a:gd name="adj2" fmla="val 77940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 auf  Anwendungsaspekt</a:t>
            </a:r>
          </a:p>
        </p:txBody>
      </p:sp>
      <p:sp>
        <p:nvSpPr>
          <p:cNvPr id="43" name="Wolkenförmige Legende 42"/>
          <p:cNvSpPr/>
          <p:nvPr/>
        </p:nvSpPr>
        <p:spPr>
          <a:xfrm>
            <a:off x="5804736" y="3601759"/>
            <a:ext cx="3552524" cy="1598844"/>
          </a:xfrm>
          <a:prstGeom prst="cloudCallout">
            <a:avLst>
              <a:gd name="adj1" fmla="val -53728"/>
              <a:gd name="adj2" fmla="val 5347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Zusammenhänge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4607456" y="5229200"/>
            <a:ext cx="2052776" cy="1825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1695114" y="4671181"/>
            <a:ext cx="1152591" cy="1825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8604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3" grpId="0" animBg="1"/>
      <p:bldP spid="33" grpId="1" animBg="1"/>
      <p:bldP spid="39" grpId="0" animBg="1"/>
      <p:bldP spid="43" grpId="0" animBg="1"/>
      <p:bldP spid="46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95288" y="1464429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050" dirty="0">
              <a:solidFill>
                <a:srgbClr val="0000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39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461" y="16033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792818" y="3969055"/>
                <a:ext cx="2941785" cy="2112463"/>
              </a:xfrm>
              <a:prstGeom prst="wedgeRoundRectCallout">
                <a:avLst>
                  <a:gd name="adj1" fmla="val -116904"/>
                  <a:gd name="adj2" fmla="val -25363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Gegeben ist das Integral: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de-DE" sz="2000" i="1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e-DE" sz="200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de-DE" sz="200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e-DE" sz="200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de-DE" sz="2000" i="1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(1 −2</m:t>
                              </m:r>
                              <m:r>
                                <m:rPr>
                                  <m:nor/>
                                </m:rPr>
                                <a:rPr lang="de-DE" sz="200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de-DE" sz="200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de-DE" sz="2000">
                                  <a:solidFill>
                                    <a:srgbClr val="BBE0E3">
                                      <a:lumMod val="25000"/>
                                    </a:srgbClr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de-DE" sz="2000">
                              <a:solidFill>
                                <a:srgbClr val="BBE0E3">
                                  <a:lumMod val="25000"/>
                                </a:srgb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Berechnen Sie das Integral mithilfe des Hauptsatzes</a:t>
                </a:r>
                <a:r>
                  <a:rPr lang="de-DE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b="1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Abgerundete rechteckige Legende 30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818" y="3969055"/>
                <a:ext cx="2941785" cy="2112463"/>
              </a:xfrm>
              <a:prstGeom prst="wedgeRoundRectCallout">
                <a:avLst>
                  <a:gd name="adj1" fmla="val -116904"/>
                  <a:gd name="adj2" fmla="val -25363"/>
                  <a:gd name="adj3" fmla="val 16667"/>
                </a:avLst>
              </a:prstGeom>
              <a:blipFill>
                <a:blip r:embed="rId7"/>
                <a:stretch>
                  <a:fillRect r="-16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613615" y="1628800"/>
                <a:ext cx="4603203" cy="1384681"/>
              </a:xfrm>
              <a:prstGeom prst="wedgeRoundRectCallout">
                <a:avLst>
                  <a:gd name="adj1" fmla="val -16823"/>
                  <a:gd name="adj2" fmla="val 80792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Begründen Sie mithilfe des Hauptsatzes, dass jede Integralfunktion</a:t>
                </a:r>
              </a:p>
              <a:p>
                <a:pPr algn="ctr"/>
                <a:r>
                  <a:rPr lang="de-DE" sz="2000" dirty="0" err="1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de-DE" sz="2000" baseline="-25000" dirty="0" err="1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(x)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2000" i="1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23"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de-DE" sz="2000" b="0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x</m:t>
                        </m:r>
                      </m:sup>
                      <m:e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sz="2000" b="0" i="0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dt</m:t>
                        </m:r>
                        <m:r>
                          <m:rPr>
                            <m:nor/>
                          </m:rPr>
                          <a:rPr lang="de-DE" sz="2000" b="0" smtClean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nary>
                  </m:oMath>
                </a14:m>
                <a:endParaRPr lang="de-DE" sz="2000" dirty="0">
                  <a:solidFill>
                    <a:srgbClr val="BBE0E3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sz="20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mindestens eine Nullstelle besitzt.</a:t>
                </a:r>
              </a:p>
            </p:txBody>
          </p:sp>
        </mc:Choice>
        <mc:Fallback xmlns="">
          <p:sp>
            <p:nvSpPr>
              <p:cNvPr id="30" name="Abgerundete rechteckige Legende 29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5" y="1628800"/>
                <a:ext cx="4603203" cy="1384681"/>
              </a:xfrm>
              <a:prstGeom prst="wedgeRoundRectCallout">
                <a:avLst>
                  <a:gd name="adj1" fmla="val -16823"/>
                  <a:gd name="adj2" fmla="val 80792"/>
                  <a:gd name="adj3" fmla="val 16667"/>
                </a:avLst>
              </a:prstGeom>
              <a:blipFill>
                <a:blip r:embed="rId8"/>
                <a:stretch>
                  <a:fillRect t="-19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0BAEA9E-B653-4B1F-8E0C-7A834AF105B9}"/>
              </a:ext>
            </a:extLst>
          </p:cNvPr>
          <p:cNvGrpSpPr/>
          <p:nvPr/>
        </p:nvGrpSpPr>
        <p:grpSpPr>
          <a:xfrm>
            <a:off x="1941972" y="3435072"/>
            <a:ext cx="2234741" cy="1136306"/>
            <a:chOff x="2435677" y="3304602"/>
            <a:chExt cx="2234741" cy="1136306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D90E70F-690A-4CB4-B4F7-F87E1E7EEEE3}"/>
                </a:ext>
              </a:extLst>
            </p:cNvPr>
            <p:cNvSpPr txBox="1"/>
            <p:nvPr/>
          </p:nvSpPr>
          <p:spPr>
            <a:xfrm>
              <a:off x="3698858" y="4071576"/>
              <a:ext cx="97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BF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26CD19D-A137-49C2-9A4F-42D58575889B}"/>
                </a:ext>
              </a:extLst>
            </p:cNvPr>
            <p:cNvSpPr txBox="1"/>
            <p:nvPr/>
          </p:nvSpPr>
          <p:spPr>
            <a:xfrm>
              <a:off x="2435677" y="330460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accent2"/>
                  </a:solidFill>
                </a:rPr>
                <a:t>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469937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2400" kern="0" dirty="0"/>
              <a:t>Vorgaben der KMK für die allgemeine Hochschulreife vom 18.10.2012 (erweitertes Niveau)</a:t>
            </a:r>
            <a:endParaRPr lang="de-DE" sz="1600" kern="0" dirty="0"/>
          </a:p>
          <a:p>
            <a:pPr>
              <a:spcBef>
                <a:spcPts val="1200"/>
              </a:spcBef>
            </a:pPr>
            <a:r>
              <a:rPr lang="de-DE" sz="2400" kern="0" dirty="0"/>
              <a:t>Fünfstündiges Fach</a:t>
            </a:r>
          </a:p>
          <a:p>
            <a:pPr>
              <a:spcBef>
                <a:spcPts val="1200"/>
              </a:spcBef>
            </a:pPr>
            <a:r>
              <a:rPr lang="de-DE" sz="2400" kern="0" dirty="0"/>
              <a:t>7 schriftliche Klausuren</a:t>
            </a:r>
            <a:endParaRPr lang="de-DE" sz="1600" kern="0" dirty="0"/>
          </a:p>
          <a:p>
            <a:pPr>
              <a:spcBef>
                <a:spcPts val="1200"/>
              </a:spcBef>
            </a:pPr>
            <a:r>
              <a:rPr lang="de-DE" sz="2400" kern="0" dirty="0"/>
              <a:t>Schriftliche Abiturprüfung</a:t>
            </a:r>
          </a:p>
          <a:p>
            <a:pPr>
              <a:spcBef>
                <a:spcPts val="1200"/>
              </a:spcBef>
            </a:pPr>
            <a:r>
              <a:rPr lang="de-DE" sz="2400" kern="0" dirty="0"/>
              <a:t>Kein neuer Bildungsplan (BP):</a:t>
            </a:r>
            <a:endParaRPr lang="de-DE" sz="1600" kern="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kern="0" dirty="0"/>
              <a:t>Es gilt der Bildungsplan </a:t>
            </a:r>
            <a:br>
              <a:rPr lang="de-DE" sz="2000" kern="0" dirty="0"/>
            </a:br>
            <a:r>
              <a:rPr lang="de-DE" sz="2000" kern="0" dirty="0"/>
              <a:t>für das 4-stündige Kernfach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de-DE" sz="2000" kern="0" dirty="0"/>
          </a:p>
          <a:p>
            <a:pPr>
              <a:spcBef>
                <a:spcPts val="1200"/>
              </a:spcBef>
            </a:pPr>
            <a:endParaRPr lang="de-DE" sz="2400" kern="0" dirty="0"/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Organisatorische Rahmenbedingungen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5" name="Rechteck 4"/>
          <p:cNvSpPr/>
          <p:nvPr/>
        </p:nvSpPr>
        <p:spPr>
          <a:xfrm>
            <a:off x="6669275" y="3327406"/>
            <a:ext cx="1909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roadway" panose="04040905080B02020502" pitchFamily="82" charset="0"/>
              </a:rPr>
              <a:t>Leistungsfach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13BF44B0-534B-4B60-901D-C95162E69E34}"/>
              </a:ext>
            </a:extLst>
          </p:cNvPr>
          <p:cNvSpPr/>
          <p:nvPr/>
        </p:nvSpPr>
        <p:spPr>
          <a:xfrm>
            <a:off x="6228184" y="2420888"/>
            <a:ext cx="331958" cy="2304256"/>
          </a:xfrm>
          <a:prstGeom prst="rightBrace">
            <a:avLst>
              <a:gd name="adj1" fmla="val 77197"/>
              <a:gd name="adj2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2C1BE706-ABFF-4267-BCE6-C3BA67B3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8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40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5" y="4026307"/>
            <a:ext cx="6412715" cy="16671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7064531" y="4667052"/>
            <a:ext cx="1906621" cy="864096"/>
          </a:xfrm>
          <a:prstGeom prst="wedgeRoundRectCallout">
            <a:avLst>
              <a:gd name="adj1" fmla="val -150491"/>
              <a:gd name="adj2" fmla="val -16350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Begriff der Dichtefunktion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42"/>
          <a:stretch/>
        </p:blipFill>
        <p:spPr bwMode="auto">
          <a:xfrm>
            <a:off x="466455" y="3038102"/>
            <a:ext cx="8352000" cy="9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7064530" y="2103746"/>
            <a:ext cx="1906621" cy="864096"/>
          </a:xfrm>
          <a:prstGeom prst="wedgeRoundRectCallout">
            <a:avLst>
              <a:gd name="adj1" fmla="val -176458"/>
              <a:gd name="adj2" fmla="val -40483"/>
              <a:gd name="adj3" fmla="val 1666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Nicht: </a:t>
            </a:r>
          </a:p>
          <a:p>
            <a:pPr algn="ctr"/>
            <a:r>
              <a:rPr lang="de-DE" dirty="0">
                <a:solidFill>
                  <a:srgbClr val="BBE0E3">
                    <a:lumMod val="25000"/>
                  </a:srgbClr>
                </a:solidFill>
              </a:rPr>
              <a:t>Testen von Hypothesen</a:t>
            </a: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9634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58726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37431"/>
              </p:ext>
            </p:extLst>
          </p:nvPr>
        </p:nvGraphicFramePr>
        <p:xfrm>
          <a:off x="457200" y="1946494"/>
          <a:ext cx="8229600" cy="4028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Gleichungen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Exponentialgleichungen zur Basis 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LGS: Lösung bestimmen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Gauß-Algorithmus</a:t>
                      </a: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Funktionen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natürliche Exponentialfunktion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Summen, Differenzen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einfache Produkte und Quotienten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einfache gebrochen-rationale Funktionen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einfache Verkettungen</a:t>
                      </a: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84829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41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</p:spTree>
    <p:extLst>
      <p:ext uri="{BB962C8B-B14F-4D97-AF65-F5344CB8AC3E}">
        <p14:creationId xmlns:p14="http://schemas.microsoft.com/office/powerpoint/2010/main" val="2623662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58726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24758"/>
              </p:ext>
            </p:extLst>
          </p:nvPr>
        </p:nvGraphicFramePr>
        <p:xfrm>
          <a:off x="457200" y="1946494"/>
          <a:ext cx="8229600" cy="43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Gleichungen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Einfache Exponentialgleichungen zur Basis 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LGS: Lösungsvielfalt erkennen; eindeutige Lösung bestimmen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Gauß-Verfahren</a:t>
                      </a: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Exponentialgleichungen zur Basis 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LGS: Lösung(en)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bestimmen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Gauß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-Algorithmus</a:t>
                      </a: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Funktionen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natürliche Exponentialfunktion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Summen, Differenzen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einfache Produkte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Verkettungen mit linearer innerer Funktion</a:t>
                      </a: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natürliche Exponentialfunktion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Summen, Differenzen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einfache Produkte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und Quotienten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einfache gebrochen-rationale Funktionen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einfache Verkettungen</a:t>
                      </a: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84829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42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</p:spTree>
    <p:extLst>
      <p:ext uri="{BB962C8B-B14F-4D97-AF65-F5344CB8AC3E}">
        <p14:creationId xmlns:p14="http://schemas.microsoft.com/office/powerpoint/2010/main" val="1706639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83150"/>
              </p:ext>
            </p:extLst>
          </p:nvPr>
        </p:nvGraphicFramePr>
        <p:xfrm>
          <a:off x="457200" y="1965544"/>
          <a:ext cx="8229600" cy="319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Differential-rechnung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höhere Ableitungen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2131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Ableitungsregeln:</a:t>
                      </a:r>
                    </a:p>
                    <a:p>
                      <a:pPr marL="457200" lvl="1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Produktregel</a:t>
                      </a:r>
                    </a:p>
                    <a:p>
                      <a:pPr marL="457200" lvl="1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Kettenregel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Untersuchung von Funktionen und Graphen</a:t>
                      </a:r>
                      <a:endParaRPr lang="de-DE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Grenzverhalten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waagerechte Asymptoten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senkrechte Asymptoten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Krümmungsverhalten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Wendepunkte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503879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43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10065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9949"/>
              </p:ext>
            </p:extLst>
          </p:nvPr>
        </p:nvGraphicFramePr>
        <p:xfrm>
          <a:off x="457200" y="1965544"/>
          <a:ext cx="8229600" cy="329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Differential-rechnung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höhere Ableitungen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21310" algn="l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Ableitungsregeln: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Kettenregel mit linearer innerer Funktion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höhere Ableitungen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Ableitungsregeln: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321310" algn="l"/>
                        </a:tabLst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Kettenregel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(allgemein)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Untersuchung von Funktionen und Graphen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Grenzverhalten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waagerechte Asymptoten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Krümmungsverhalten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Wendepunkte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Grenzverhalten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waagerechte Asymptoten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senkrechte Asymptoten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Krümmungsverhalten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Wendepunkte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503879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44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2935176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07823"/>
              </p:ext>
            </p:extLst>
          </p:nvPr>
        </p:nvGraphicFramePr>
        <p:xfrm>
          <a:off x="457200" y="1956019"/>
          <a:ext cx="8229600" cy="221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Anwendungen der Differential-rechnung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von Funktionen mit vorgegebenen Eigenschaften in einfachen Fällen 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Funktionenscharen, Ortslinien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Extremwertbestimmungen, auch mit Nebenbedingungen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94354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45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1981611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27139"/>
              </p:ext>
            </p:extLst>
          </p:nvPr>
        </p:nvGraphicFramePr>
        <p:xfrm>
          <a:off x="457200" y="1965544"/>
          <a:ext cx="8229600" cy="221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Anwendungen der Differential-rechnung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von Funktionen, sofern der Term ohne Parameter angegeben</a:t>
                      </a:r>
                      <a:r>
                        <a:rPr lang="de-DE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werd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 kann</a:t>
                      </a:r>
                    </a:p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Extremwertbestimmungen, ohne</a:t>
                      </a:r>
                      <a:r>
                        <a:rPr lang="de-DE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Nebenbedingungen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von Funktionen mit vorgegebenen Eigenschaften in einfachen Fällen 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Funktionenscharen, Ortslinien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Extremwertbestimmungen,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auch mit Nebenbedingungen</a:t>
                      </a: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503879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46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559965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96940"/>
              </p:ext>
            </p:extLst>
          </p:nvPr>
        </p:nvGraphicFramePr>
        <p:xfrm>
          <a:off x="457200" y="1907377"/>
          <a:ext cx="8229600" cy="3955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0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Integral-rechnung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Stammfunktionen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Summenregel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Faktorregel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lineare Substitution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Integralfunktion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Hauptsatz der Differential- und Integralrechnung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Anwendungen der Integral-rechnung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Berechnung von Flächeninhalten (auch unbegrenzte Flächen)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rekonstruierter Bestand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Mittelwert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94354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47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1633683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22269"/>
              </p:ext>
            </p:extLst>
          </p:nvPr>
        </p:nvGraphicFramePr>
        <p:xfrm>
          <a:off x="457200" y="1956019"/>
          <a:ext cx="8229600" cy="398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1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Integral-rechnung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Stammfunktionen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Summenregel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Faktorregel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lineare Substitution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Hauptsatz der Differential- und Integralrechnung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Stammfunktionen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Summenregel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Faktorregel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lineare Substitution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Integralfunktion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Hauptsatz der Differential- und Integralrechnung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3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Anwendungen der Integral-rechnung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Berechnung von Flächeninhalten </a:t>
                      </a:r>
                    </a:p>
                    <a:p>
                      <a:pPr marL="131445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rekonstruierter Bestand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Berechnung von Flächeninhalten</a:t>
                      </a:r>
                      <a:b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(auch unbegrenzte Flächen)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rekonstruierter Bestand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Mittelwert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94354"/>
            <a:ext cx="1207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48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1929455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73242"/>
              </p:ext>
            </p:extLst>
          </p:nvPr>
        </p:nvGraphicFramePr>
        <p:xfrm>
          <a:off x="457200" y="1956019"/>
          <a:ext cx="8229600" cy="372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Vektoren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Skalarprodukt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 zwischen Vektoren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Orthogonalität </a:t>
                      </a: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Strecken, Geraden, Ebenen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Ebenen (Parameter-, Koordinaten-, </a:t>
                      </a:r>
                      <a:r>
                        <a:rPr lang="de-DE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Normalenform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Ebenenscharen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und</a:t>
                      </a:r>
                      <a:r>
                        <a:rPr lang="de-DE" sz="16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eradenscharen (einfache Fälle)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Zeichnerische Darstellung von Objekten im Raum: Schrägbilder, Spurpunkte, Spurgeraden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94354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49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64328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633073" y="3872042"/>
            <a:ext cx="1966068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Andererseits</a:t>
            </a:r>
          </a:p>
        </p:txBody>
      </p:sp>
      <p:graphicFrame>
        <p:nvGraphicFramePr>
          <p:cNvPr id="19" name="Inhaltsplatzhalter 3"/>
          <p:cNvGraphicFramePr>
            <a:graphicFrameLocks/>
          </p:cNvGraphicFramePr>
          <p:nvPr/>
        </p:nvGraphicFramePr>
        <p:xfrm>
          <a:off x="694805" y="2157031"/>
          <a:ext cx="7905816" cy="17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Kl. 5–8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Kl. 9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Kl. 10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Kl. 11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Kl. 12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2019/20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(04)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2020/21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(04)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(04)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2021/22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(16)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(04)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2022/23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(16)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(16)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4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293648" y="1609406"/>
            <a:ext cx="10998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BP 2016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681581" y="1621675"/>
            <a:ext cx="1099835" cy="369332"/>
          </a:xfrm>
          <a:prstGeom prst="rect">
            <a:avLst/>
          </a:prstGeom>
          <a:solidFill>
            <a:srgbClr val="D1D1F0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BP 2004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2599141" y="3061431"/>
            <a:ext cx="3382539" cy="721264"/>
          </a:xfrm>
          <a:prstGeom prst="roundRect">
            <a:avLst/>
          </a:prstGeom>
          <a:solidFill>
            <a:srgbClr val="FFDE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Erste schriftliche Abiturprüfung nach BP 2016 für das LF </a:t>
            </a:r>
            <a:r>
              <a:rPr lang="de-DE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547664" y="4332355"/>
            <a:ext cx="7219355" cy="1986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2000" kern="0" dirty="0"/>
              <a:t>Inhaltliche Unterschiede der beiden Bildungspläne sind in der Kursstufe nicht groß.</a:t>
            </a:r>
          </a:p>
          <a:p>
            <a:pPr>
              <a:spcBef>
                <a:spcPts val="1200"/>
              </a:spcBef>
            </a:pPr>
            <a:r>
              <a:rPr lang="de-DE" sz="2000" kern="0" dirty="0"/>
              <a:t>Inhalte des BP 2004, die nicht im BP 2016 stehen, werden weiterhin (wie schon ab 2019) von der Abiturprüfung ausgenommen (Folgen, Differentialgleichungen).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Welcher Bildungsplan findet Anwendung?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13" y="21878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02894"/>
              </p:ext>
            </p:extLst>
          </p:nvPr>
        </p:nvGraphicFramePr>
        <p:xfrm>
          <a:off x="457200" y="1946494"/>
          <a:ext cx="8229600" cy="372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Vektoren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Skalarprodukt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Vektorprodukt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 zwischen Vektoren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Orthogonalität</a:t>
                      </a: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Skalarprodukt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 zwischen Vektoren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 err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Orthogonalität</a:t>
                      </a: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Strecken, Geraden, Ebenen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Ebenen (Parameter-, Koordinaten-form)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Zeichnerische Darstellung von Objekten im Raum: Schrägbilder, Spurpunkte, Spurgeraden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Ebenen (Parameter-, Koordinaten-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Normalenform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Ebenenscharen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und Geradenscharen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(einfache Fälle)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Zeichnerische Darstellung von Objekten im Raum: Schrägbilder, Spurpunkte, Spurgeraden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50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84829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8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2599"/>
              </p:ext>
            </p:extLst>
          </p:nvPr>
        </p:nvGraphicFramePr>
        <p:xfrm>
          <a:off x="457200" y="1956019"/>
          <a:ext cx="8229600" cy="279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Lage-beziehungen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Lagebeziehungen zwischen Geraden und Ebenen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spc="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Schnittpunkt Gerade/Ebene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</a:t>
                      </a: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von Schnittgeraden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Spiegelung an Punkt bzw. Ebene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Spiegelung an Gerade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94354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51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4061516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21729"/>
              </p:ext>
            </p:extLst>
          </p:nvPr>
        </p:nvGraphicFramePr>
        <p:xfrm>
          <a:off x="457200" y="1946494"/>
          <a:ext cx="8229600" cy="279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Lage-beziehungen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Lagebeziehungen zwischen einer Geraden und einer Ebene, zwischen zwei Ebenen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Schnittpunkt Gerade/Ebene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Spiegelung an Punkt bzw. Eben</a:t>
                      </a: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Lagebeziehungen zwischen Gerade</a:t>
                      </a: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und Ebene</a:t>
                      </a: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spc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Schnittpunkt Gerade/Ebene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Bestimmung von Schnittgeraden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Spiegelung an Punkt bzw. Ebene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Spiegelung an Gerade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52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84829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85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22716"/>
              </p:ext>
            </p:extLst>
          </p:nvPr>
        </p:nvGraphicFramePr>
        <p:xfrm>
          <a:off x="457200" y="1956019"/>
          <a:ext cx="8229600" cy="343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Abstände und Winkel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Abstand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Punkt – Ebene (auch über HNF); Gerade – Ebene;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 – Ebene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Punkt – Gerade;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Gerade – Gerade (nur parallel)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Winkelberechnungen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Flächen- und Volumenberechnungen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Beschreibung von Bewegungen im Raum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94354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53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728777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56960"/>
              </p:ext>
            </p:extLst>
          </p:nvPr>
        </p:nvGraphicFramePr>
        <p:xfrm>
          <a:off x="457200" y="1946494"/>
          <a:ext cx="8229600" cy="343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Abstände und Winkel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Abstand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Punkt – Ebene;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Gerade – Ebene;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 – Ebene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endParaRPr lang="de-DE" sz="1600" kern="1200" spc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endParaRPr lang="de-DE" sz="1600" kern="1200" spc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Winkelberechnungen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Flächen- und Volumenberechnungen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Abstand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Punkt – Ebene </a:t>
                      </a: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(auch über HNF); </a:t>
                      </a: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Gerade – Ebene;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Ebene – Ebene;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Punkt – Gerade; 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21310" algn="l"/>
                        </a:tabLst>
                      </a:pPr>
                      <a:r>
                        <a:rPr lang="de-DE" sz="1600" kern="1200" spc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Gerade – Gerade (nur parallel)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Winkelberechnungen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spc="0" baseline="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Flächen- und Volumenberechnungen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Beschreibung von Bewegungen im Raum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54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84829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Analytische Geometrie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11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77206"/>
              </p:ext>
            </p:extLst>
          </p:nvPr>
        </p:nvGraphicFramePr>
        <p:xfrm>
          <a:off x="457200" y="1956019"/>
          <a:ext cx="8229600" cy="371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Binomial-verteilung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Wiederholung </a:t>
                      </a:r>
                      <a:b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auch Umkehraufgaben)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Testen von Hypothesen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Einseitiger Test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Fehler</a:t>
                      </a:r>
                      <a:r>
                        <a:rPr lang="de-DE" sz="16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erster Art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Normal-verteilung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1600" kern="1200" spc="-3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1494354"/>
            <a:ext cx="1708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Stochastik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55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</p:spTree>
    <p:extLst>
      <p:ext uri="{BB962C8B-B14F-4D97-AF65-F5344CB8AC3E}">
        <p14:creationId xmlns:p14="http://schemas.microsoft.com/office/powerpoint/2010/main" val="1320909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56377"/>
              </p:ext>
            </p:extLst>
          </p:nvPr>
        </p:nvGraphicFramePr>
        <p:xfrm>
          <a:off x="457200" y="1946494"/>
          <a:ext cx="8229600" cy="371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Basisfach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Kernfach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Abitur 2019 &amp; 2020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83" marR="58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Binomial-verteilung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Wiederholung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Standardabweichung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Wiederholung</a:t>
                      </a:r>
                      <a:b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kern="12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600" kern="12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auch Umkehraufgaben)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spc="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Testen von Hypothesen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Einseitiger Test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Fehler</a:t>
                      </a:r>
                      <a:r>
                        <a:rPr lang="de-DE" sz="16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erster Art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0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Glockenkurve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Erwartungswert, Standardabweichung</a:t>
                      </a:r>
                      <a:endParaRPr lang="de-DE" sz="1600" kern="1200" spc="-3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kern="1200" spc="-30" baseline="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56</a:t>
            </a:fld>
            <a:endParaRPr lang="de-DE" altLang="de-DE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solidFill>
                  <a:srgbClr val="000000"/>
                </a:solidFill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0000"/>
                </a:solidFill>
              </a:rPr>
              <a:t>Basisfach – im Detail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3538" y="723900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794888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ZVO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847706" y="794887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RuF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31456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FuZu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216818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DuZ</a:t>
            </a:r>
            <a:endParaRPr lang="de-DE" altLang="de-DE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92998" y="796131"/>
            <a:ext cx="1188000" cy="2889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18000" y="796925"/>
            <a:ext cx="1152000" cy="288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4" y="1484829"/>
            <a:ext cx="3294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Stochastik</a:t>
            </a:r>
            <a:endParaRPr lang="de-DE" altLang="de-D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06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57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60000" y="1440000"/>
            <a:ext cx="8496945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r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Mathematik</a:t>
            </a:r>
          </a:p>
          <a:p>
            <a:pPr algn="ctr" eaLnBrk="1" hangingPunct="1"/>
            <a:r>
              <a:rPr lang="de-DE" altLang="de-DE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Leistungsfach  </a:t>
            </a:r>
            <a:br>
              <a:rPr lang="de-DE" altLang="de-DE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de-DE" altLang="de-DE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Abitur 2021 &amp; 2022 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454501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58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2708250" y="1403016"/>
            <a:ext cx="2546568" cy="1083416"/>
          </a:xfrm>
          <a:prstGeom prst="cloudCallout">
            <a:avLst>
              <a:gd name="adj1" fmla="val 22937"/>
              <a:gd name="adj2" fmla="val 10046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5-stündig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Kein neuer BP</a:t>
            </a:r>
          </a:p>
        </p:txBody>
      </p:sp>
      <p:sp>
        <p:nvSpPr>
          <p:cNvPr id="18" name="Wolkenförmige Legende 17"/>
          <p:cNvSpPr/>
          <p:nvPr/>
        </p:nvSpPr>
        <p:spPr>
          <a:xfrm>
            <a:off x="192881" y="3654616"/>
            <a:ext cx="4866644" cy="1371024"/>
          </a:xfrm>
          <a:prstGeom prst="cloudCallout">
            <a:avLst>
              <a:gd name="adj1" fmla="val 32660"/>
              <a:gd name="adj2" fmla="val -715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erhöhter </a:t>
            </a:r>
            <a:r>
              <a:rPr lang="de-DE" altLang="de-DE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Komplexitäts</a:t>
            </a: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</a:t>
            </a:r>
            <a:r>
              <a:rPr lang="de-DE" altLang="de-DE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Vertiefungs</a:t>
            </a: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Präzisierungs- und Formalisierungsgrad</a:t>
            </a:r>
          </a:p>
        </p:txBody>
      </p:sp>
      <p:sp>
        <p:nvSpPr>
          <p:cNvPr id="23" name="Wolkenförmige Legende 22"/>
          <p:cNvSpPr/>
          <p:nvPr/>
        </p:nvSpPr>
        <p:spPr>
          <a:xfrm>
            <a:off x="5447710" y="1438275"/>
            <a:ext cx="2814147" cy="1180027"/>
          </a:xfrm>
          <a:prstGeom prst="cloudCallout">
            <a:avLst>
              <a:gd name="adj1" fmla="val -65012"/>
              <a:gd name="adj2" fmla="val 8554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Schriftliche Abiturprüfung</a:t>
            </a:r>
          </a:p>
        </p:txBody>
      </p:sp>
      <p:sp>
        <p:nvSpPr>
          <p:cNvPr id="29" name="Wolkenförmige Legende 28"/>
          <p:cNvSpPr/>
          <p:nvPr/>
        </p:nvSpPr>
        <p:spPr>
          <a:xfrm>
            <a:off x="6026113" y="2733813"/>
            <a:ext cx="2864409" cy="1356378"/>
          </a:xfrm>
          <a:prstGeom prst="cloudCallout">
            <a:avLst>
              <a:gd name="adj1" fmla="val -82255"/>
              <a:gd name="adj2" fmla="val -367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wissenschafts-propädeutisches Vorgehen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361976" y="2116866"/>
            <a:ext cx="2546568" cy="1295136"/>
          </a:xfrm>
          <a:prstGeom prst="cloudCallout">
            <a:avLst>
              <a:gd name="adj1" fmla="val 105334"/>
              <a:gd name="adj2" fmla="val 3026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3" name="Wolkenförmige Legende 32"/>
          <p:cNvSpPr/>
          <p:nvPr/>
        </p:nvSpPr>
        <p:spPr>
          <a:xfrm>
            <a:off x="3646856" y="4523122"/>
            <a:ext cx="5299388" cy="1598844"/>
          </a:xfrm>
          <a:prstGeom prst="cloudCallout">
            <a:avLst>
              <a:gd name="adj1" fmla="val -26201"/>
              <a:gd name="adj2" fmla="val -11406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 und deren Verwendung für Argumentationen</a:t>
            </a:r>
          </a:p>
        </p:txBody>
      </p:sp>
      <p:sp>
        <p:nvSpPr>
          <p:cNvPr id="2" name="Rechteck 1"/>
          <p:cNvSpPr/>
          <p:nvPr/>
        </p:nvSpPr>
        <p:spPr>
          <a:xfrm>
            <a:off x="4184987" y="2891534"/>
            <a:ext cx="1033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LF</a:t>
            </a:r>
            <a:endParaRPr lang="de-DE" sz="60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Rahmenbedingungen und Intentionen</a:t>
            </a: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448618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59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481600" cy="4680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2708250" y="1403016"/>
            <a:ext cx="2546568" cy="1083416"/>
          </a:xfrm>
          <a:prstGeom prst="cloudCallout">
            <a:avLst>
              <a:gd name="adj1" fmla="val 22937"/>
              <a:gd name="adj2" fmla="val 10046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5-stündig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Kein neuer BP</a:t>
            </a:r>
          </a:p>
        </p:txBody>
      </p:sp>
      <p:sp>
        <p:nvSpPr>
          <p:cNvPr id="18" name="Wolkenförmige Legende 17"/>
          <p:cNvSpPr/>
          <p:nvPr/>
        </p:nvSpPr>
        <p:spPr>
          <a:xfrm>
            <a:off x="192881" y="3654616"/>
            <a:ext cx="4866644" cy="1371024"/>
          </a:xfrm>
          <a:prstGeom prst="cloudCallout">
            <a:avLst>
              <a:gd name="adj1" fmla="val 32660"/>
              <a:gd name="adj2" fmla="val -715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erhöhter </a:t>
            </a:r>
            <a:r>
              <a:rPr lang="de-DE" altLang="de-DE" b="1" dirty="0" err="1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Komplexitäts</a:t>
            </a:r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</a:t>
            </a:r>
            <a:r>
              <a:rPr lang="de-DE" altLang="de-DE" b="1" dirty="0" err="1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Vertiefungs</a:t>
            </a:r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Präzisierungs- und Formalisierungsgrad</a:t>
            </a:r>
          </a:p>
        </p:txBody>
      </p:sp>
      <p:sp>
        <p:nvSpPr>
          <p:cNvPr id="23" name="Wolkenförmige Legende 22"/>
          <p:cNvSpPr/>
          <p:nvPr/>
        </p:nvSpPr>
        <p:spPr>
          <a:xfrm>
            <a:off x="5447710" y="1438275"/>
            <a:ext cx="2814147" cy="1180027"/>
          </a:xfrm>
          <a:prstGeom prst="cloudCallout">
            <a:avLst>
              <a:gd name="adj1" fmla="val -65012"/>
              <a:gd name="adj2" fmla="val 8554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Schriftliche Abiturprüfung</a:t>
            </a:r>
          </a:p>
        </p:txBody>
      </p:sp>
      <p:sp>
        <p:nvSpPr>
          <p:cNvPr id="29" name="Wolkenförmige Legende 28"/>
          <p:cNvSpPr/>
          <p:nvPr/>
        </p:nvSpPr>
        <p:spPr>
          <a:xfrm>
            <a:off x="6026113" y="2733813"/>
            <a:ext cx="2864409" cy="1356378"/>
          </a:xfrm>
          <a:prstGeom prst="cloudCallout">
            <a:avLst>
              <a:gd name="adj1" fmla="val -82255"/>
              <a:gd name="adj2" fmla="val -367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wissenschafts-propädeutisches Vorgehen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361976" y="2116866"/>
            <a:ext cx="2546568" cy="1295136"/>
          </a:xfrm>
          <a:prstGeom prst="cloudCallout">
            <a:avLst>
              <a:gd name="adj1" fmla="val 105334"/>
              <a:gd name="adj2" fmla="val 3026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3" name="Wolkenförmige Legende 32"/>
          <p:cNvSpPr/>
          <p:nvPr/>
        </p:nvSpPr>
        <p:spPr>
          <a:xfrm>
            <a:off x="3646856" y="4523122"/>
            <a:ext cx="5299388" cy="1598844"/>
          </a:xfrm>
          <a:prstGeom prst="cloudCallout">
            <a:avLst>
              <a:gd name="adj1" fmla="val -26201"/>
              <a:gd name="adj2" fmla="val -11406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D1D1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 und deren Verwendung für Argumentationen</a:t>
            </a:r>
          </a:p>
        </p:txBody>
      </p:sp>
      <p:sp>
        <p:nvSpPr>
          <p:cNvPr id="2" name="Rechteck 1"/>
          <p:cNvSpPr/>
          <p:nvPr/>
        </p:nvSpPr>
        <p:spPr>
          <a:xfrm>
            <a:off x="4184987" y="2891534"/>
            <a:ext cx="1033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LF</a:t>
            </a:r>
            <a:endParaRPr lang="de-DE" sz="60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</p:spTree>
    <p:extLst>
      <p:ext uri="{BB962C8B-B14F-4D97-AF65-F5344CB8AC3E}">
        <p14:creationId xmlns:p14="http://schemas.microsoft.com/office/powerpoint/2010/main" val="1918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329455" y="1505916"/>
            <a:ext cx="8814545" cy="27151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2200" kern="0" dirty="0"/>
              <a:t>Vorgaben der KMK für die allgemeine Hochschulreife vom 18.10.2012 (erweitertes Niveau)</a:t>
            </a:r>
          </a:p>
          <a:p>
            <a:pPr>
              <a:spcBef>
                <a:spcPts val="1200"/>
              </a:spcBef>
            </a:pPr>
            <a:r>
              <a:rPr lang="de-DE" sz="2200" kern="0" dirty="0"/>
              <a:t>Fünfstündiges Fach – 7 schriftliche Klausuren</a:t>
            </a:r>
          </a:p>
          <a:p>
            <a:pPr>
              <a:spcBef>
                <a:spcPts val="1200"/>
              </a:spcBef>
            </a:pPr>
            <a:r>
              <a:rPr lang="de-DE" sz="2200" kern="0" dirty="0"/>
              <a:t>Schriftliche Abiturprüfung als Abschluss</a:t>
            </a:r>
          </a:p>
          <a:p>
            <a:pPr>
              <a:spcBef>
                <a:spcPts val="1200"/>
              </a:spcBef>
            </a:pPr>
            <a:r>
              <a:rPr lang="de-DE" sz="2200" kern="0" dirty="0"/>
              <a:t>Kein neuer Bildungsplan: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kern="0" dirty="0"/>
              <a:t>Es gilt der Bildungsplan für das 4-stündige Kernfach.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de-DE" sz="2000" kern="0" dirty="0"/>
          </a:p>
          <a:p>
            <a:pPr>
              <a:spcBef>
                <a:spcPts val="1200"/>
              </a:spcBef>
            </a:pPr>
            <a:endParaRPr lang="de-DE" sz="2400" kern="0" dirty="0"/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Organisatorische Rahmenbedingungen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5463" y="4031352"/>
            <a:ext cx="8298497" cy="20159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41338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kern="0" dirty="0"/>
              <a:t>Abiturjahrgänge 2021 &amp; 2022: hier gilt der bisherige BP von 2004.</a:t>
            </a:r>
            <a:br>
              <a:rPr lang="de-DE" sz="2000" b="1" kern="0" dirty="0"/>
            </a:br>
            <a:r>
              <a:rPr lang="de-DE" sz="2000" kern="0" dirty="0"/>
              <a:t>Abiturjahrgänge ab 2023: der neue BP 2016 ist gültig.</a:t>
            </a:r>
          </a:p>
          <a:p>
            <a:pPr marL="541338" lvl="1" indent="-269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2000" kern="0" dirty="0"/>
              <a:t>Unterschied zwischen 2021 &amp; 2022 und ab 2023 wird gering sein:</a:t>
            </a:r>
          </a:p>
          <a:p>
            <a:pPr marL="719138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kern="0" dirty="0">
                <a:sym typeface="Wingdings" panose="05000000000000000000" pitchFamily="2" charset="2"/>
              </a:rPr>
              <a:t> BP 2004 wird </a:t>
            </a:r>
            <a:r>
              <a:rPr lang="de-DE" sz="2000" kern="0" dirty="0"/>
              <a:t>anders interpretiert als bislang (weniger „nicht“).</a:t>
            </a:r>
          </a:p>
          <a:p>
            <a:pPr marL="719138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kern="0" dirty="0">
                <a:sym typeface="Wingdings" panose="05000000000000000000" pitchFamily="2" charset="2"/>
              </a:rPr>
              <a:t></a:t>
            </a:r>
            <a:r>
              <a:rPr lang="de-DE" sz="2000" kern="0" dirty="0"/>
              <a:t> BP 2016 kann man schon jetzt als „Interpretationshilfe“ nutzen.</a:t>
            </a:r>
            <a:endParaRPr lang="de-DE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2E315FD3-4EF7-4326-B0D8-22D81739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67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3884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361900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LGS mit Parameter auf der rechten Seite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Volumen von Rotationskörpern</a:t>
            </a:r>
            <a:endParaRPr lang="de-DE" sz="24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Beweise mithilfe von Vektoren 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60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3" name="Pfeil nach links 22"/>
          <p:cNvSpPr/>
          <p:nvPr/>
        </p:nvSpPr>
        <p:spPr>
          <a:xfrm flipH="1">
            <a:off x="2911399" y="1666219"/>
            <a:ext cx="5744616" cy="692895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de-DE" b="1" spc="100" dirty="0"/>
              <a:t>Infos dazu am 2. Fortbildungstag im Herbst</a:t>
            </a:r>
          </a:p>
        </p:txBody>
      </p:sp>
      <p:sp>
        <p:nvSpPr>
          <p:cNvPr id="24" name="Pfeil nach links 23"/>
          <p:cNvSpPr/>
          <p:nvPr/>
        </p:nvSpPr>
        <p:spPr>
          <a:xfrm flipH="1">
            <a:off x="5101190" y="2348360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32" name="Pfeil nach links 31"/>
          <p:cNvSpPr/>
          <p:nvPr/>
        </p:nvSpPr>
        <p:spPr>
          <a:xfrm flipH="1">
            <a:off x="6518803" y="1330141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33" name="Pfeil nach links 32"/>
          <p:cNvSpPr/>
          <p:nvPr/>
        </p:nvSpPr>
        <p:spPr>
          <a:xfrm flipH="1">
            <a:off x="6862118" y="2363499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>
                <a:solidFill>
                  <a:srgbClr val="FFFF00"/>
                </a:solidFill>
              </a:rPr>
              <a:t>Appetizer</a:t>
            </a:r>
          </a:p>
        </p:txBody>
      </p:sp>
      <p:sp>
        <p:nvSpPr>
          <p:cNvPr id="36" name="Rechteck 35"/>
          <p:cNvSpPr/>
          <p:nvPr/>
        </p:nvSpPr>
        <p:spPr>
          <a:xfrm>
            <a:off x="667559" y="3090859"/>
            <a:ext cx="7700253" cy="2677656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de-DE" sz="2400" dirty="0">
                <a:latin typeface="+mn-lt"/>
              </a:rPr>
              <a:t>Leistungsfach: BP 2004</a:t>
            </a: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99" y="3645024"/>
            <a:ext cx="7135785" cy="1927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02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4" grpId="0" animBg="1"/>
      <p:bldP spid="32" grpId="0" animBg="1"/>
      <p:bldP spid="33" grpId="0" animBg="1"/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6" y="-65122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3884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361900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LGS mit Parameter auf der rechten Seite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Volumen von Rotationskörpern</a:t>
            </a:r>
            <a:endParaRPr lang="de-DE" sz="24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Beweise mithilfe von Vektoren 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61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4" name="Pfeil nach links 23"/>
          <p:cNvSpPr/>
          <p:nvPr/>
        </p:nvSpPr>
        <p:spPr>
          <a:xfrm flipH="1">
            <a:off x="5101190" y="2348360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32" name="Pfeil nach links 31"/>
          <p:cNvSpPr/>
          <p:nvPr/>
        </p:nvSpPr>
        <p:spPr>
          <a:xfrm flipH="1">
            <a:off x="6518803" y="1330141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33" name="Pfeil nach links 32"/>
          <p:cNvSpPr/>
          <p:nvPr/>
        </p:nvSpPr>
        <p:spPr>
          <a:xfrm flipH="1">
            <a:off x="6862118" y="2363499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>
                <a:solidFill>
                  <a:srgbClr val="FFFF00"/>
                </a:solidFill>
              </a:rPr>
              <a:t>Appetizer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562457"/>
            <a:ext cx="8155953" cy="2382784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611560" y="3090859"/>
            <a:ext cx="7432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de-DE" sz="2400" dirty="0">
                <a:latin typeface="+mn-lt"/>
              </a:rPr>
              <a:t>Leistungsfach: BP 2016 </a:t>
            </a:r>
            <a:r>
              <a:rPr lang="de-DE" sz="2400" kern="0" dirty="0">
                <a:solidFill>
                  <a:srgbClr val="FF0000"/>
                </a:solidFill>
              </a:rPr>
              <a:t>(als Interpretationshilfe)</a:t>
            </a:r>
          </a:p>
        </p:txBody>
      </p:sp>
    </p:spTree>
    <p:extLst>
      <p:ext uri="{BB962C8B-B14F-4D97-AF65-F5344CB8AC3E}">
        <p14:creationId xmlns:p14="http://schemas.microsoft.com/office/powerpoint/2010/main" val="2958083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63884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62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Abgerundete rechteckige Legende 43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60072" y="1412776"/>
                <a:ext cx="6028152" cy="1399821"/>
              </a:xfrm>
              <a:prstGeom prst="wedgeRoundRectCallout">
                <a:avLst>
                  <a:gd name="adj1" fmla="val -28697"/>
                  <a:gd name="adj2" fmla="val 90570"/>
                  <a:gd name="adj3" fmla="val 16667"/>
                </a:avLst>
              </a:prstGeom>
              <a:solidFill>
                <a:srgbClr val="E4F2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einem Quader ABCDEFGH mit quadratischer </a:t>
                </a:r>
                <a:b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Grundfläche sind die Raumdiagonale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200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/>
                          </a:rPr>
                          <m:t>DF</m:t>
                        </m:r>
                      </m:e>
                    </m:acc>
                  </m:oMath>
                </a14:m>
                <a: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</a:t>
                </a:r>
                <a:b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Seitendiagonale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200" i="0">
                            <a:solidFill>
                              <a:srgbClr val="BBE0E3">
                                <a:lumMod val="25000"/>
                              </a:srgbClr>
                            </a:solidFill>
                            <a:latin typeface="Cambria Math"/>
                          </a:rPr>
                          <m:t>AC</m:t>
                        </m:r>
                      </m:e>
                    </m:acc>
                  </m:oMath>
                </a14:m>
                <a:r>
                  <a:rPr lang="de-DE" sz="2200" dirty="0">
                    <a:solidFill>
                      <a:srgbClr val="BBE0E3">
                        <a:lumMod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zueinander orthogonal.  </a:t>
                </a:r>
              </a:p>
            </p:txBody>
          </p:sp>
        </mc:Choice>
        <mc:Fallback xmlns="">
          <p:sp>
            <p:nvSpPr>
              <p:cNvPr id="44" name="Abgerundete rechteckige Legende 43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2" y="1412776"/>
                <a:ext cx="6028152" cy="1399821"/>
              </a:xfrm>
              <a:prstGeom prst="wedgeRoundRectCallout">
                <a:avLst>
                  <a:gd name="adj1" fmla="val -28697"/>
                  <a:gd name="adj2" fmla="val 90570"/>
                  <a:gd name="adj3" fmla="val 16667"/>
                </a:avLst>
              </a:prstGeom>
              <a:blipFill>
                <a:blip r:embed="rId5"/>
                <a:stretch>
                  <a:fillRect l="-1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bgerundete rechteckige Legende 45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4855577" y="3212976"/>
            <a:ext cx="3864009" cy="1413922"/>
          </a:xfrm>
          <a:prstGeom prst="wedgeRoundRectCallout">
            <a:avLst>
              <a:gd name="adj1" fmla="val -95001"/>
              <a:gd name="adj2" fmla="val -4028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2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in einem Parallelogramm die Diagonalen gleich lang sind, dann ist das Parallelogramm ein Rechteck. 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941972" y="44417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2645775" y="3670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LF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671464" y="4941168"/>
            <a:ext cx="97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Basis-fach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E409F1B-2AB6-4765-B650-13EADCD7B219}"/>
              </a:ext>
            </a:extLst>
          </p:cNvPr>
          <p:cNvSpPr txBox="1"/>
          <p:nvPr/>
        </p:nvSpPr>
        <p:spPr>
          <a:xfrm>
            <a:off x="1551782" y="33964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LF</a:t>
            </a:r>
          </a:p>
        </p:txBody>
      </p:sp>
    </p:spTree>
    <p:extLst>
      <p:ext uri="{BB962C8B-B14F-4D97-AF65-F5344CB8AC3E}">
        <p14:creationId xmlns:p14="http://schemas.microsoft.com/office/powerpoint/2010/main" val="17129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361900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LGS mit Parameter auf der rechten Seite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Volumen von Rotationskörpern</a:t>
            </a:r>
            <a:endParaRPr lang="de-DE" sz="24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Beweise mithilfe von Vektoren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Abstand Gerade – Gerade (auch windschief)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Standardabweichung einer Binomialverteilung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Zweiseitiger Test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Fehler erster und zweiter Art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63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4" name="Pfeil nach links 23"/>
          <p:cNvSpPr/>
          <p:nvPr/>
        </p:nvSpPr>
        <p:spPr>
          <a:xfrm flipH="1">
            <a:off x="5101190" y="2348360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4810597" y="3846334"/>
            <a:ext cx="2065659" cy="928912"/>
            <a:chOff x="4810597" y="3846334"/>
            <a:chExt cx="2065659" cy="928912"/>
          </a:xfrm>
        </p:grpSpPr>
        <p:sp>
          <p:nvSpPr>
            <p:cNvPr id="25" name="Pfeil nach links 24"/>
            <p:cNvSpPr/>
            <p:nvPr/>
          </p:nvSpPr>
          <p:spPr>
            <a:xfrm flipH="1">
              <a:off x="5177861" y="3992798"/>
              <a:ext cx="1698395" cy="595881"/>
            </a:xfrm>
            <a:prstGeom prst="leftArrow">
              <a:avLst>
                <a:gd name="adj1" fmla="val 46559"/>
                <a:gd name="adj2" fmla="val 50000"/>
              </a:avLst>
            </a:prstGeom>
            <a:solidFill>
              <a:srgbClr val="DB1C1D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spc="100" dirty="0"/>
                <a:t>2. Tag</a:t>
              </a:r>
            </a:p>
          </p:txBody>
        </p:sp>
        <p:sp>
          <p:nvSpPr>
            <p:cNvPr id="31" name="Geschweifte Klammer rechts 30"/>
            <p:cNvSpPr/>
            <p:nvPr/>
          </p:nvSpPr>
          <p:spPr>
            <a:xfrm>
              <a:off x="4810597" y="3846334"/>
              <a:ext cx="320825" cy="928912"/>
            </a:xfrm>
            <a:prstGeom prst="rightBrace">
              <a:avLst/>
            </a:prstGeom>
            <a:ln w="57150">
              <a:solidFill>
                <a:srgbClr val="DB1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Pfeil nach links 31"/>
          <p:cNvSpPr/>
          <p:nvPr/>
        </p:nvSpPr>
        <p:spPr>
          <a:xfrm flipH="1">
            <a:off x="6518803" y="1330141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33" name="Pfeil nach links 32"/>
          <p:cNvSpPr/>
          <p:nvPr/>
        </p:nvSpPr>
        <p:spPr>
          <a:xfrm flipH="1">
            <a:off x="7024039" y="3992797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>
                <a:solidFill>
                  <a:srgbClr val="FFFF00"/>
                </a:solidFill>
              </a:rPr>
              <a:t>Appetizer</a:t>
            </a:r>
          </a:p>
        </p:txBody>
      </p:sp>
      <p:sp>
        <p:nvSpPr>
          <p:cNvPr id="36" name="Rechteck 35"/>
          <p:cNvSpPr/>
          <p:nvPr/>
        </p:nvSpPr>
        <p:spPr>
          <a:xfrm>
            <a:off x="608820" y="4784026"/>
            <a:ext cx="7970335" cy="1237262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de-DE" sz="2400" dirty="0">
                <a:latin typeface="+mn-lt"/>
              </a:rPr>
              <a:t>Leistungsfach: BP 2004</a:t>
            </a:r>
          </a:p>
          <a:p>
            <a:pPr lvl="0" eaLnBrk="0" hangingPunct="0">
              <a:spcBef>
                <a:spcPct val="20000"/>
              </a:spcBef>
            </a:pPr>
            <a:endParaRPr lang="de-DE" sz="2400" kern="0" dirty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spcBef>
                <a:spcPct val="20000"/>
              </a:spcBef>
            </a:pPr>
            <a:endParaRPr lang="de-DE" kern="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386" y="4896686"/>
            <a:ext cx="4094295" cy="281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598" y="5193039"/>
            <a:ext cx="3760760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363884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64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30" name="Rechteck 29"/>
          <p:cNvSpPr/>
          <p:nvPr/>
        </p:nvSpPr>
        <p:spPr>
          <a:xfrm>
            <a:off x="491100" y="1392653"/>
            <a:ext cx="1429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de-DE" sz="2400" dirty="0">
                <a:latin typeface="+mn-lt"/>
              </a:rPr>
              <a:t>BP 2016 </a:t>
            </a:r>
            <a:r>
              <a:rPr lang="de-DE" sz="2000" kern="0" dirty="0">
                <a:solidFill>
                  <a:srgbClr val="FF0000"/>
                </a:solidFill>
              </a:rPr>
              <a:t>(da wollen wir hin)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5"/>
          <a:srcRect b="9798"/>
          <a:stretch/>
        </p:blipFill>
        <p:spPr>
          <a:xfrm>
            <a:off x="1942626" y="1380644"/>
            <a:ext cx="6877542" cy="4640644"/>
          </a:xfrm>
          <a:prstGeom prst="rect">
            <a:avLst/>
          </a:prstGeom>
        </p:spPr>
      </p:pic>
      <p:sp>
        <p:nvSpPr>
          <p:cNvPr id="38" name="Abgerundetes Rechteck 37"/>
          <p:cNvSpPr/>
          <p:nvPr/>
        </p:nvSpPr>
        <p:spPr>
          <a:xfrm>
            <a:off x="1979712" y="2398952"/>
            <a:ext cx="6552728" cy="2379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4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87234" y="155736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65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30" name="Inhaltsplatzhalter 3"/>
          <p:cNvSpPr txBox="1">
            <a:spLocks/>
          </p:cNvSpPr>
          <p:nvPr/>
        </p:nvSpPr>
        <p:spPr>
          <a:xfrm>
            <a:off x="394461" y="163934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00063" y="1381632"/>
            <a:ext cx="4016120" cy="1663118"/>
          </a:xfrm>
          <a:prstGeom prst="wedgeRoundRectCallout">
            <a:avLst>
              <a:gd name="adj1" fmla="val -6111"/>
              <a:gd name="adj2" fmla="val 97690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Tageszeitung möchte durch die Befragung eines Teils ihrer </a:t>
            </a:r>
            <a:r>
              <a:rPr lang="de-DE" sz="200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Leser herausfinden</a:t>
            </a: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ob ihre Leser bereit wären, für einen größeren Sportteil auch einen höheren Preis zu zahlen.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88214" y="36304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LF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4757066" y="2306191"/>
            <a:ext cx="4016120" cy="1055034"/>
          </a:xfrm>
          <a:prstGeom prst="wedgeRoundRectCallout">
            <a:avLst>
              <a:gd name="adj1" fmla="val -91071"/>
              <a:gd name="adj2" fmla="val 105073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Folgen hätte es, wenn der Verlag aufgrund der Umfrage die falsche Entscheidung treffen würde?</a:t>
            </a: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440363" y="3605807"/>
            <a:ext cx="3306291" cy="903313"/>
          </a:xfrm>
          <a:prstGeom prst="wedgeRoundRectCallout">
            <a:avLst>
              <a:gd name="adj1" fmla="val -123054"/>
              <a:gd name="adj2" fmla="val 3261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dirty="0">
                <a:solidFill>
                  <a:srgbClr val="BBE0E3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sollte aus Sicht des Verlags die Nullhypothese formuliert werden?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975523" y="38727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LF</a:t>
            </a:r>
          </a:p>
        </p:txBody>
      </p:sp>
      <p:sp>
        <p:nvSpPr>
          <p:cNvPr id="36" name="Wolkenförmige Legende 35"/>
          <p:cNvSpPr/>
          <p:nvPr/>
        </p:nvSpPr>
        <p:spPr>
          <a:xfrm>
            <a:off x="6333176" y="935896"/>
            <a:ext cx="2546568" cy="1295136"/>
          </a:xfrm>
          <a:prstGeom prst="cloudCallout">
            <a:avLst>
              <a:gd name="adj1" fmla="val -64953"/>
              <a:gd name="adj2" fmla="val 6434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671464" y="4941168"/>
            <a:ext cx="97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Basis-fach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B07D658-1F12-4CB7-9724-531B9D758493}"/>
              </a:ext>
            </a:extLst>
          </p:cNvPr>
          <p:cNvSpPr txBox="1"/>
          <p:nvPr/>
        </p:nvSpPr>
        <p:spPr>
          <a:xfrm>
            <a:off x="2609660" y="38849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LF</a:t>
            </a:r>
          </a:p>
        </p:txBody>
      </p:sp>
    </p:spTree>
    <p:extLst>
      <p:ext uri="{BB962C8B-B14F-4D97-AF65-F5344CB8AC3E}">
        <p14:creationId xmlns:p14="http://schemas.microsoft.com/office/powerpoint/2010/main" val="25897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23" grpId="0" animBg="1"/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363884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66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30" name="Rechteck 29"/>
          <p:cNvSpPr/>
          <p:nvPr/>
        </p:nvSpPr>
        <p:spPr>
          <a:xfrm>
            <a:off x="491100" y="1392653"/>
            <a:ext cx="1429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de-DE" sz="2400" dirty="0">
                <a:latin typeface="+mn-lt"/>
              </a:rPr>
              <a:t>BP 2016 </a:t>
            </a:r>
            <a:r>
              <a:rPr lang="de-DE" sz="2000" kern="0" dirty="0">
                <a:solidFill>
                  <a:srgbClr val="FF0000"/>
                </a:solidFill>
              </a:rPr>
              <a:t>(da wollen wir hin)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5"/>
          <a:srcRect b="9798"/>
          <a:stretch/>
        </p:blipFill>
        <p:spPr>
          <a:xfrm>
            <a:off x="1942626" y="1380644"/>
            <a:ext cx="6877542" cy="4640644"/>
          </a:xfrm>
          <a:prstGeom prst="rect">
            <a:avLst/>
          </a:prstGeom>
        </p:spPr>
      </p:pic>
      <p:sp>
        <p:nvSpPr>
          <p:cNvPr id="38" name="Abgerundetes Rechteck 37"/>
          <p:cNvSpPr/>
          <p:nvPr/>
        </p:nvSpPr>
        <p:spPr>
          <a:xfrm>
            <a:off x="1979712" y="2398952"/>
            <a:ext cx="6552728" cy="2379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Abgerundetes Rechteck 38"/>
          <p:cNvSpPr/>
          <p:nvPr/>
        </p:nvSpPr>
        <p:spPr>
          <a:xfrm>
            <a:off x="1979712" y="3327420"/>
            <a:ext cx="6552728" cy="4682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Abgerundetes Rechteck 39"/>
          <p:cNvSpPr/>
          <p:nvPr/>
        </p:nvSpPr>
        <p:spPr>
          <a:xfrm>
            <a:off x="1979712" y="4526623"/>
            <a:ext cx="6552728" cy="6177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Abgerundetes Rechteck 40"/>
          <p:cNvSpPr/>
          <p:nvPr/>
        </p:nvSpPr>
        <p:spPr>
          <a:xfrm>
            <a:off x="1979712" y="5497682"/>
            <a:ext cx="6671122" cy="4795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7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34076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361900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LGS mit Parameter auf der rechten Seite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Volumen von Rotationskörpern</a:t>
            </a:r>
            <a:endParaRPr lang="de-DE" sz="24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Beweise mithilfe von Vektoren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Abstand Gerade – Gerade (auch windschief)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Standardabweichung einer Binomialverteilung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Zweiseitiger Test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Fehler erster und zweiter Art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Glockenkurve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Erwartungswert, Standardabweichung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Dichtefunktion 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4" name="Pfeil nach links 23"/>
          <p:cNvSpPr/>
          <p:nvPr/>
        </p:nvSpPr>
        <p:spPr>
          <a:xfrm flipH="1">
            <a:off x="5101190" y="2348360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6337161" y="4791735"/>
            <a:ext cx="2070124" cy="1159529"/>
            <a:chOff x="6337161" y="4791735"/>
            <a:chExt cx="2070124" cy="1159529"/>
          </a:xfrm>
        </p:grpSpPr>
        <p:sp>
          <p:nvSpPr>
            <p:cNvPr id="30" name="Pfeil nach links 29"/>
            <p:cNvSpPr/>
            <p:nvPr/>
          </p:nvSpPr>
          <p:spPr>
            <a:xfrm flipH="1">
              <a:off x="6708890" y="5073558"/>
              <a:ext cx="1698395" cy="595881"/>
            </a:xfrm>
            <a:prstGeom prst="leftArrow">
              <a:avLst>
                <a:gd name="adj1" fmla="val 46559"/>
                <a:gd name="adj2" fmla="val 50000"/>
              </a:avLst>
            </a:prstGeom>
            <a:solidFill>
              <a:srgbClr val="DB1C1D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spc="100" dirty="0"/>
                <a:t>heute</a:t>
              </a:r>
            </a:p>
          </p:txBody>
        </p:sp>
        <p:sp>
          <p:nvSpPr>
            <p:cNvPr id="3" name="Geschweifte Klammer rechts 2"/>
            <p:cNvSpPr/>
            <p:nvPr/>
          </p:nvSpPr>
          <p:spPr>
            <a:xfrm>
              <a:off x="6337161" y="4791735"/>
              <a:ext cx="322838" cy="1159529"/>
            </a:xfrm>
            <a:prstGeom prst="rightBrace">
              <a:avLst/>
            </a:prstGeom>
            <a:ln w="57150">
              <a:solidFill>
                <a:srgbClr val="DB1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810597" y="3846334"/>
            <a:ext cx="2065659" cy="928912"/>
            <a:chOff x="4810597" y="3846334"/>
            <a:chExt cx="2065659" cy="928912"/>
          </a:xfrm>
        </p:grpSpPr>
        <p:sp>
          <p:nvSpPr>
            <p:cNvPr id="25" name="Pfeil nach links 24"/>
            <p:cNvSpPr/>
            <p:nvPr/>
          </p:nvSpPr>
          <p:spPr>
            <a:xfrm flipH="1">
              <a:off x="5177861" y="3992798"/>
              <a:ext cx="1698395" cy="595881"/>
            </a:xfrm>
            <a:prstGeom prst="leftArrow">
              <a:avLst>
                <a:gd name="adj1" fmla="val 46559"/>
                <a:gd name="adj2" fmla="val 50000"/>
              </a:avLst>
            </a:prstGeom>
            <a:solidFill>
              <a:srgbClr val="DB1C1D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spc="100" dirty="0"/>
                <a:t>2. Tag</a:t>
              </a:r>
            </a:p>
          </p:txBody>
        </p:sp>
        <p:sp>
          <p:nvSpPr>
            <p:cNvPr id="31" name="Geschweifte Klammer rechts 30"/>
            <p:cNvSpPr/>
            <p:nvPr/>
          </p:nvSpPr>
          <p:spPr>
            <a:xfrm>
              <a:off x="4810597" y="3846334"/>
              <a:ext cx="320825" cy="928912"/>
            </a:xfrm>
            <a:prstGeom prst="rightBrace">
              <a:avLst/>
            </a:prstGeom>
            <a:ln w="57150">
              <a:solidFill>
                <a:srgbClr val="DB1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Pfeil nach links 31"/>
          <p:cNvSpPr/>
          <p:nvPr/>
        </p:nvSpPr>
        <p:spPr>
          <a:xfrm flipH="1">
            <a:off x="6518803" y="1330141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</p:spTree>
    <p:extLst>
      <p:ext uri="{BB962C8B-B14F-4D97-AF65-F5344CB8AC3E}">
        <p14:creationId xmlns:p14="http://schemas.microsoft.com/office/powerpoint/2010/main" val="32011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26417" y="1450876"/>
            <a:ext cx="8229600" cy="4767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400" b="1" dirty="0"/>
              <a:t>Mehrfache Unterscheidung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/>
              <a:t>zwischen Kernfach (Abitur 2019 &amp; 2020) </a:t>
            </a:r>
            <a:br>
              <a:rPr lang="de-DE" sz="2400" dirty="0"/>
            </a:br>
            <a:r>
              <a:rPr lang="de-DE" sz="2400" dirty="0"/>
              <a:t>und Leistungsfach (Abitur 2021 &amp; 2022) </a:t>
            </a:r>
            <a:br>
              <a:rPr lang="de-DE" sz="2400" dirty="0"/>
            </a:br>
            <a:r>
              <a:rPr lang="de-DE" sz="2400" dirty="0"/>
              <a:t>durch Formulierungen wie „einfache Fälle“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de-DE" sz="2400" dirty="0"/>
              <a:t> 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68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Inhaltsbezogene Kompetenzen im LF</a:t>
            </a:r>
          </a:p>
        </p:txBody>
      </p:sp>
      <p:sp>
        <p:nvSpPr>
          <p:cNvPr id="2" name="Rechteck 1"/>
          <p:cNvSpPr/>
          <p:nvPr/>
        </p:nvSpPr>
        <p:spPr>
          <a:xfrm>
            <a:off x="572060" y="3143818"/>
            <a:ext cx="8150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1.</a:t>
            </a:r>
          </a:p>
          <a:p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Viele Fragestellungen wären schon bislang möglich gewesen – sie kamen aber eher selten vor    </a:t>
            </a:r>
            <a:b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–&gt; es kommt auch auf die Häufigkeit dieser Fragen an!</a:t>
            </a:r>
          </a:p>
        </p:txBody>
      </p:sp>
      <p:sp>
        <p:nvSpPr>
          <p:cNvPr id="33" name="Rechteck 32"/>
          <p:cNvSpPr/>
          <p:nvPr/>
        </p:nvSpPr>
        <p:spPr>
          <a:xfrm>
            <a:off x="539552" y="4673821"/>
            <a:ext cx="79276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2.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im BF und LF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Ebenen- und Geradenscharen</a:t>
            </a:r>
          </a:p>
        </p:txBody>
      </p:sp>
      <p:sp>
        <p:nvSpPr>
          <p:cNvPr id="22" name="Pfeil nach links 21"/>
          <p:cNvSpPr/>
          <p:nvPr/>
        </p:nvSpPr>
        <p:spPr>
          <a:xfrm flipH="1">
            <a:off x="5518386" y="5497415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2. Tag</a:t>
            </a:r>
          </a:p>
        </p:txBody>
      </p:sp>
      <p:sp>
        <p:nvSpPr>
          <p:cNvPr id="23" name="Pfeil nach links 22"/>
          <p:cNvSpPr/>
          <p:nvPr/>
        </p:nvSpPr>
        <p:spPr>
          <a:xfrm flipH="1">
            <a:off x="4641297" y="4966569"/>
            <a:ext cx="1698395" cy="59588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pc="100" dirty="0"/>
              <a:t>heute</a:t>
            </a:r>
          </a:p>
        </p:txBody>
      </p:sp>
    </p:spTree>
    <p:extLst>
      <p:ext uri="{BB962C8B-B14F-4D97-AF65-F5344CB8AC3E}">
        <p14:creationId xmlns:p14="http://schemas.microsoft.com/office/powerpoint/2010/main" val="3810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22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Ein Blick in die ergänzenden Hinweise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69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19" y="1504295"/>
            <a:ext cx="8180575" cy="270516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612027" y="2398919"/>
            <a:ext cx="115176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Seite 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/>
          <a:srcRect b="29647"/>
          <a:stretch/>
        </p:blipFill>
        <p:spPr>
          <a:xfrm>
            <a:off x="588438" y="4318497"/>
            <a:ext cx="8175356" cy="177324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612027" y="4346899"/>
            <a:ext cx="115176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Seite 2</a:t>
            </a:r>
          </a:p>
        </p:txBody>
      </p:sp>
    </p:spTree>
    <p:extLst>
      <p:ext uri="{BB962C8B-B14F-4D97-AF65-F5344CB8AC3E}">
        <p14:creationId xmlns:p14="http://schemas.microsoft.com/office/powerpoint/2010/main" val="36546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77002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0000" y="1440000"/>
            <a:ext cx="8640000" cy="4896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2708250" y="1403016"/>
            <a:ext cx="2546568" cy="1083416"/>
          </a:xfrm>
          <a:prstGeom prst="cloudCallout">
            <a:avLst>
              <a:gd name="adj1" fmla="val 22937"/>
              <a:gd name="adj2" fmla="val 10046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5-stündig</a:t>
            </a:r>
          </a:p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Kein neuer BP</a:t>
            </a:r>
          </a:p>
        </p:txBody>
      </p:sp>
      <p:sp>
        <p:nvSpPr>
          <p:cNvPr id="18" name="Wolkenförmige Legende 17"/>
          <p:cNvSpPr/>
          <p:nvPr/>
        </p:nvSpPr>
        <p:spPr>
          <a:xfrm>
            <a:off x="192881" y="3654616"/>
            <a:ext cx="4866644" cy="1371024"/>
          </a:xfrm>
          <a:prstGeom prst="cloudCallout">
            <a:avLst>
              <a:gd name="adj1" fmla="val 32660"/>
              <a:gd name="adj2" fmla="val -7158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erhöhter </a:t>
            </a:r>
            <a:r>
              <a:rPr lang="de-DE" altLang="de-DE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Komplexitäts</a:t>
            </a: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</a:t>
            </a:r>
            <a:r>
              <a:rPr lang="de-DE" altLang="de-DE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Vertiefungs</a:t>
            </a: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‑, Präzisierungs- und Formalisierungsgrad</a:t>
            </a:r>
          </a:p>
        </p:txBody>
      </p:sp>
      <p:sp>
        <p:nvSpPr>
          <p:cNvPr id="23" name="Wolkenförmige Legende 22"/>
          <p:cNvSpPr/>
          <p:nvPr/>
        </p:nvSpPr>
        <p:spPr>
          <a:xfrm>
            <a:off x="5447710" y="1438275"/>
            <a:ext cx="2814147" cy="1180027"/>
          </a:xfrm>
          <a:prstGeom prst="cloudCallout">
            <a:avLst>
              <a:gd name="adj1" fmla="val -65012"/>
              <a:gd name="adj2" fmla="val 85544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Schriftliche Abiturprüfung</a:t>
            </a:r>
          </a:p>
        </p:txBody>
      </p:sp>
      <p:sp>
        <p:nvSpPr>
          <p:cNvPr id="29" name="Wolkenförmige Legende 28"/>
          <p:cNvSpPr/>
          <p:nvPr/>
        </p:nvSpPr>
        <p:spPr>
          <a:xfrm>
            <a:off x="6026113" y="2733813"/>
            <a:ext cx="2864409" cy="1356378"/>
          </a:xfrm>
          <a:prstGeom prst="cloudCallout">
            <a:avLst>
              <a:gd name="adj1" fmla="val -82255"/>
              <a:gd name="adj2" fmla="val -367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verstärktes wissenschafts-propädeutisches Vorgehen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361976" y="2116866"/>
            <a:ext cx="2546568" cy="1295136"/>
          </a:xfrm>
          <a:prstGeom prst="cloudCallout">
            <a:avLst>
              <a:gd name="adj1" fmla="val 105334"/>
              <a:gd name="adj2" fmla="val 30266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33" name="Wolkenförmige Legende 32"/>
          <p:cNvSpPr/>
          <p:nvPr/>
        </p:nvSpPr>
        <p:spPr>
          <a:xfrm>
            <a:off x="3646856" y="4523122"/>
            <a:ext cx="5299388" cy="1598844"/>
          </a:xfrm>
          <a:prstGeom prst="cloudCallout">
            <a:avLst>
              <a:gd name="adj1" fmla="val -26201"/>
              <a:gd name="adj2" fmla="val -114062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Verständnis mathematischer Begriffe und Zusammenhänge und deren Verwendung für Argumentationen</a:t>
            </a:r>
          </a:p>
        </p:txBody>
      </p:sp>
      <p:sp>
        <p:nvSpPr>
          <p:cNvPr id="2" name="Rechteck 1"/>
          <p:cNvSpPr/>
          <p:nvPr/>
        </p:nvSpPr>
        <p:spPr>
          <a:xfrm>
            <a:off x="4184987" y="2891534"/>
            <a:ext cx="1033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LF</a:t>
            </a:r>
            <a:endParaRPr lang="de-DE" sz="6000" dirty="0">
              <a:solidFill>
                <a:schemeClr val="accent6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Rahmenbedingungen und Intentionen</a:t>
            </a:r>
          </a:p>
        </p:txBody>
      </p:sp>
      <p:sp>
        <p:nvSpPr>
          <p:cNvPr id="26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CBE85C0-0D16-406E-80E1-A5A36890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24522"/>
          <a:stretch/>
        </p:blipFill>
        <p:spPr>
          <a:xfrm>
            <a:off x="531229" y="3691415"/>
            <a:ext cx="8200801" cy="2329873"/>
          </a:xfrm>
          <a:prstGeom prst="rect">
            <a:avLst/>
          </a:prstGeom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Ein Blick in die ergänzenden Hinweise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70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08015" y="3729652"/>
            <a:ext cx="12072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Seite 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29" y="1811509"/>
            <a:ext cx="8297510" cy="1761507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569601" y="1470207"/>
            <a:ext cx="115176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Seite 4</a:t>
            </a:r>
          </a:p>
        </p:txBody>
      </p:sp>
    </p:spTree>
    <p:extLst>
      <p:ext uri="{BB962C8B-B14F-4D97-AF65-F5344CB8AC3E}">
        <p14:creationId xmlns:p14="http://schemas.microsoft.com/office/powerpoint/2010/main" val="33824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Ein Blick in die ergänzenden Hinweise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71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18410" y="1456103"/>
            <a:ext cx="8330054" cy="4493177"/>
            <a:chOff x="418410" y="1379990"/>
            <a:chExt cx="8330054" cy="4493177"/>
          </a:xfrm>
          <a:noFill/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5"/>
            <a:srcRect r="8739"/>
            <a:stretch/>
          </p:blipFill>
          <p:spPr>
            <a:xfrm>
              <a:off x="418410" y="1379990"/>
              <a:ext cx="8330054" cy="4493177"/>
            </a:xfrm>
            <a:prstGeom prst="rect">
              <a:avLst/>
            </a:prstGeom>
            <a:grpFill/>
          </p:spPr>
        </p:pic>
        <p:cxnSp>
          <p:nvCxnSpPr>
            <p:cNvPr id="7" name="Gerader Verbinder 6"/>
            <p:cNvCxnSpPr/>
            <p:nvPr/>
          </p:nvCxnSpPr>
          <p:spPr>
            <a:xfrm>
              <a:off x="8748464" y="1916832"/>
              <a:ext cx="0" cy="388843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7092280" y="5651956"/>
            <a:ext cx="16558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Seite 9 – 11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994128" y="2898922"/>
            <a:ext cx="266751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kern="0" dirty="0">
                <a:solidFill>
                  <a:srgbClr val="C00000"/>
                </a:solidFill>
              </a:rPr>
              <a:t>Verplant sind 51 von 64 Unterrichtswochen</a:t>
            </a:r>
          </a:p>
        </p:txBody>
      </p:sp>
    </p:spTree>
    <p:extLst>
      <p:ext uri="{BB962C8B-B14F-4D97-AF65-F5344CB8AC3E}">
        <p14:creationId xmlns:p14="http://schemas.microsoft.com/office/powerpoint/2010/main" val="37195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80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46" y="1469404"/>
            <a:ext cx="7969660" cy="4629388"/>
          </a:xfrm>
          <a:prstGeom prst="rect">
            <a:avLst/>
          </a:prstGeom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Ein Blick in die ergänzenden Hinweise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72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6256" y="5229200"/>
            <a:ext cx="19276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Seite 12 – 15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840461" y="3149206"/>
            <a:ext cx="266751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kern="0" dirty="0">
                <a:solidFill>
                  <a:srgbClr val="C00000"/>
                </a:solidFill>
              </a:rPr>
              <a:t>Verplant sind 51 von 64 Unterrichtswochen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067944" y="5671497"/>
            <a:ext cx="4176464" cy="2212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9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80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73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Basisfach – Leistungsfach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Zum Beispiel die Frage: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Welcher Schüler soll LF, welcher BF wählen?</a:t>
            </a:r>
          </a:p>
        </p:txBody>
      </p:sp>
      <p:sp>
        <p:nvSpPr>
          <p:cNvPr id="21" name="Inhaltsplatzhalter 3"/>
          <p:cNvSpPr txBox="1">
            <a:spLocks/>
          </p:cNvSpPr>
          <p:nvPr/>
        </p:nvSpPr>
        <p:spPr>
          <a:xfrm>
            <a:off x="394461" y="160331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353609" y="1424215"/>
            <a:ext cx="1509090" cy="1693068"/>
          </a:xfrm>
          <a:prstGeom prst="wedgeRoundRectCallout">
            <a:avLst>
              <a:gd name="adj1" fmla="val 48561"/>
              <a:gd name="adj2" fmla="val 14253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gut in Mathe bin.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05909" y="52735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11677" y="44115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2023617" y="1439456"/>
            <a:ext cx="3583970" cy="1693068"/>
          </a:xfrm>
          <a:prstGeom prst="wedgeRoundRectCallout">
            <a:avLst>
              <a:gd name="adj1" fmla="val -39553"/>
              <a:gd name="adj2" fmla="val 103029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hab zwar nur mittelmäßige Noten in Mathe, interessiere mich aber für Mathe und will mich darum bemühen – ich wähle daher das LF.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1916833"/>
            <a:ext cx="2895854" cy="2083022"/>
          </a:xfrm>
          <a:prstGeom prst="wedgeRoundRectCallout">
            <a:avLst>
              <a:gd name="adj1" fmla="val -141821"/>
              <a:gd name="adj2" fmla="val 4986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bei 5 Stunden Unterricht mehr Zeit zum Üben habe – das wird mir gut tun, weil ich viel Übung brauche.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  <p:bldP spid="32" grpId="0" animBg="1"/>
      <p:bldP spid="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80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74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Basisfach – Leistungsfach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Zum Beispiel die Frage: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Welcher Schüler soll LF, welcher BF wählen?</a:t>
            </a:r>
          </a:p>
        </p:txBody>
      </p:sp>
      <p:sp>
        <p:nvSpPr>
          <p:cNvPr id="21" name="Inhaltsplatzhalter 3"/>
          <p:cNvSpPr txBox="1">
            <a:spLocks/>
          </p:cNvSpPr>
          <p:nvPr/>
        </p:nvSpPr>
        <p:spPr>
          <a:xfrm>
            <a:off x="394461" y="160331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1916833"/>
            <a:ext cx="2895854" cy="2083022"/>
          </a:xfrm>
          <a:prstGeom prst="wedgeRoundRectCallout">
            <a:avLst>
              <a:gd name="adj1" fmla="val -141821"/>
              <a:gd name="adj2" fmla="val 4986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bei 5 Stunden Unterricht mehr Zeit zum Üben habe – das wird mir gut tun, weil ich viel Übung brauche.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24" name="Inhaltsplatzhalter 2"/>
          <p:cNvSpPr txBox="1">
            <a:spLocks/>
          </p:cNvSpPr>
          <p:nvPr/>
        </p:nvSpPr>
        <p:spPr>
          <a:xfrm>
            <a:off x="457199" y="1484784"/>
            <a:ext cx="8419273" cy="47811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Falsch: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Es ist deutlich mehr Stoff zu</a:t>
            </a:r>
            <a:br>
              <a:rPr lang="de-DE" sz="2400" b="1" kern="0" dirty="0">
                <a:solidFill>
                  <a:srgbClr val="DB1C1D"/>
                </a:solidFill>
              </a:rPr>
            </a:br>
            <a:r>
              <a:rPr lang="de-DE" sz="2400" b="1" kern="0" dirty="0">
                <a:solidFill>
                  <a:srgbClr val="DB1C1D"/>
                </a:solidFill>
              </a:rPr>
              <a:t>bewältigen – auch im Vergleich </a:t>
            </a:r>
            <a:br>
              <a:rPr lang="de-DE" sz="2400" b="1" kern="0" dirty="0">
                <a:solidFill>
                  <a:srgbClr val="DB1C1D"/>
                </a:solidFill>
              </a:rPr>
            </a:br>
            <a:r>
              <a:rPr lang="de-DE" sz="2400" b="1" kern="0" dirty="0">
                <a:solidFill>
                  <a:srgbClr val="DB1C1D"/>
                </a:solidFill>
              </a:rPr>
              <a:t>zum 4-stündigen Fach – und das</a:t>
            </a:r>
            <a:br>
              <a:rPr lang="de-DE" sz="2400" b="1" kern="0" dirty="0">
                <a:solidFill>
                  <a:srgbClr val="DB1C1D"/>
                </a:solidFill>
              </a:rPr>
            </a:br>
            <a:r>
              <a:rPr lang="de-DE" sz="2400" b="1" kern="0" dirty="0">
                <a:solidFill>
                  <a:srgbClr val="DB1C1D"/>
                </a:solidFill>
              </a:rPr>
              <a:t>Basisfach wird besonders von </a:t>
            </a:r>
            <a:br>
              <a:rPr lang="de-DE" sz="2400" b="1" kern="0" dirty="0">
                <a:solidFill>
                  <a:srgbClr val="DB1C1D"/>
                </a:solidFill>
              </a:rPr>
            </a:br>
            <a:r>
              <a:rPr lang="de-DE" sz="2400" b="1" kern="0" dirty="0">
                <a:solidFill>
                  <a:srgbClr val="DB1C1D"/>
                </a:solidFill>
              </a:rPr>
              <a:t>abstrakten Inhalten </a:t>
            </a:r>
            <a:br>
              <a:rPr lang="de-DE" sz="2400" b="1" kern="0" dirty="0">
                <a:solidFill>
                  <a:srgbClr val="DB1C1D"/>
                </a:solidFill>
              </a:rPr>
            </a:br>
            <a:r>
              <a:rPr lang="de-DE" sz="2400" b="1" kern="0" dirty="0">
                <a:solidFill>
                  <a:srgbClr val="DB1C1D"/>
                </a:solidFill>
              </a:rPr>
              <a:t>befreit sein.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Der Bildungsplan wird nicht wie im 4-stündigen Fach fürs Abitur reduziert werden.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Wer mit den Anforderungen im Basisfach Probleme hat, wird diese im Leistungsfach erst recht haben.</a:t>
            </a:r>
          </a:p>
          <a:p>
            <a:pPr marL="0" indent="0">
              <a:buNone/>
            </a:pP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3487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6800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75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Basisfach – Leistungsfach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Zum Beispiel die Frage: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Welcher Schüler soll LF, welcher BF wählen?</a:t>
            </a:r>
          </a:p>
        </p:txBody>
      </p:sp>
      <p:sp>
        <p:nvSpPr>
          <p:cNvPr id="21" name="Inhaltsplatzhalter 3"/>
          <p:cNvSpPr txBox="1">
            <a:spLocks/>
          </p:cNvSpPr>
          <p:nvPr/>
        </p:nvSpPr>
        <p:spPr>
          <a:xfrm>
            <a:off x="394461" y="160331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353609" y="1424215"/>
            <a:ext cx="1509090" cy="1693068"/>
          </a:xfrm>
          <a:prstGeom prst="wedgeRoundRectCallout">
            <a:avLst>
              <a:gd name="adj1" fmla="val 48561"/>
              <a:gd name="adj2" fmla="val 14253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gut in Mathe bin.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05909" y="52735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11677" y="44115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2023617" y="1439456"/>
            <a:ext cx="3583970" cy="1693068"/>
          </a:xfrm>
          <a:prstGeom prst="wedgeRoundRectCallout">
            <a:avLst>
              <a:gd name="adj1" fmla="val -39553"/>
              <a:gd name="adj2" fmla="val 103029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hab zwar nur mittelmäßige Noten in Mathe, interessiere mich aber für Mathe und will mich darum bemühen – ich wähle daher das LF.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8" name="Abgerundete rechteckige Legende 37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4149080"/>
            <a:ext cx="2895854" cy="1757854"/>
          </a:xfrm>
          <a:prstGeom prst="wedgeRoundRectCallout">
            <a:avLst>
              <a:gd name="adj1" fmla="val -120185"/>
              <a:gd name="adj2" fmla="val -24130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keine mündliche Abi-Prüfung in Mathe machen möchte, dafür bin ich viel zu unsicher.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1916833"/>
            <a:ext cx="2895854" cy="2083022"/>
          </a:xfrm>
          <a:prstGeom prst="wedgeRoundRectCallout">
            <a:avLst>
              <a:gd name="adj1" fmla="val -141821"/>
              <a:gd name="adj2" fmla="val 4986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DB1C1D"/>
                </a:solidFill>
              </a:rPr>
              <a:t>Ich wähle das LF, weil ich bei 5 Stunden Unterricht mehr Zeit zum Üben habe – das wird mir gut tun, weil ich viel Übung brauche.</a:t>
            </a:r>
            <a:endParaRPr lang="de-DE" sz="2000" b="1" dirty="0">
              <a:solidFill>
                <a:srgbClr val="DB1C1D"/>
              </a:solidFill>
            </a:endParaRPr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5891517" y="2057297"/>
            <a:ext cx="2755917" cy="1800200"/>
          </a:xfrm>
          <a:prstGeom prst="line">
            <a:avLst/>
          </a:prstGeom>
          <a:ln w="244475" cmpd="tri">
            <a:solidFill>
              <a:srgbClr val="DB1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00211" y="1366837"/>
            <a:ext cx="8482012" cy="4873625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76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Basisfach – Leistungsfach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Zum Beispiel die Frage: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Welcher Schüler soll LF, welcher BF wählen?</a:t>
            </a:r>
          </a:p>
        </p:txBody>
      </p:sp>
      <p:sp>
        <p:nvSpPr>
          <p:cNvPr id="21" name="Inhaltsplatzhalter 3"/>
          <p:cNvSpPr txBox="1">
            <a:spLocks/>
          </p:cNvSpPr>
          <p:nvPr/>
        </p:nvSpPr>
        <p:spPr>
          <a:xfrm>
            <a:off x="394461" y="160331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38" name="Abgerundete rechteckige Legende 37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4149080"/>
            <a:ext cx="2895854" cy="1757854"/>
          </a:xfrm>
          <a:prstGeom prst="wedgeRoundRectCallout">
            <a:avLst>
              <a:gd name="adj1" fmla="val -120185"/>
              <a:gd name="adj2" fmla="val -24130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keine mündliche Abi-Prüfung in Mathe machen möchte, dafür bin ich viel zu unsicher.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24" name="Inhaltsplatzhalter 2"/>
          <p:cNvSpPr txBox="1">
            <a:spLocks/>
          </p:cNvSpPr>
          <p:nvPr/>
        </p:nvSpPr>
        <p:spPr>
          <a:xfrm>
            <a:off x="467544" y="1878079"/>
            <a:ext cx="4848070" cy="44179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Falsch: 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Mündliche Prüfungen kann man lernen und wird man üben. 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Das Mehr an Zeit ist in der schriftlichen Prüfung auch mit einem Mehr an anspruchsvollen Aufgaben gekoppelt.</a:t>
            </a:r>
          </a:p>
          <a:p>
            <a:pPr marL="0" indent="0">
              <a:buNone/>
            </a:pPr>
            <a:r>
              <a:rPr lang="de-DE" sz="2400" b="1" kern="0" dirty="0">
                <a:solidFill>
                  <a:srgbClr val="DB1C1D"/>
                </a:solidFill>
              </a:rPr>
              <a:t>Und bei 0 NP im Schriftlichen muss man im dann folgenden Mündlichen sogar 3 NP schaffen!</a:t>
            </a:r>
          </a:p>
        </p:txBody>
      </p:sp>
    </p:spTree>
    <p:extLst>
      <p:ext uri="{BB962C8B-B14F-4D97-AF65-F5344CB8AC3E}">
        <p14:creationId xmlns:p14="http://schemas.microsoft.com/office/powerpoint/2010/main" val="27224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00211" y="1366837"/>
            <a:ext cx="8482012" cy="4873625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77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Basisfach – Leistungsfach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Zum Beispiel die Frage: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Welcher Schüler soll LF, welcher BF wählen?</a:t>
            </a:r>
          </a:p>
        </p:txBody>
      </p:sp>
      <p:sp>
        <p:nvSpPr>
          <p:cNvPr id="21" name="Inhaltsplatzhalter 3"/>
          <p:cNvSpPr txBox="1">
            <a:spLocks/>
          </p:cNvSpPr>
          <p:nvPr/>
        </p:nvSpPr>
        <p:spPr>
          <a:xfrm>
            <a:off x="394461" y="160331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353609" y="1424215"/>
            <a:ext cx="1509090" cy="1693068"/>
          </a:xfrm>
          <a:prstGeom prst="wedgeRoundRectCallout">
            <a:avLst>
              <a:gd name="adj1" fmla="val 48561"/>
              <a:gd name="adj2" fmla="val 14253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wähle das LF, weil ich gut in Mathe bin.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05909" y="52735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11677" y="44115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</a:rPr>
              <a:t>LF</a:t>
            </a:r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2023617" y="1439456"/>
            <a:ext cx="3583970" cy="1693068"/>
          </a:xfrm>
          <a:prstGeom prst="wedgeRoundRectCallout">
            <a:avLst>
              <a:gd name="adj1" fmla="val -39553"/>
              <a:gd name="adj2" fmla="val 103029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BBE0E3">
                    <a:lumMod val="25000"/>
                  </a:srgbClr>
                </a:solidFill>
              </a:rPr>
              <a:t>Ich hab zwar nur mittelmäßige Noten in Mathe, interessiere mich aber für Mathe und will mich darum bemühen – ich wähle daher das LF.</a:t>
            </a:r>
            <a:endParaRPr lang="de-DE" sz="2000" b="1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38" name="Abgerundete rechteckige Legende 37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4149080"/>
            <a:ext cx="2895854" cy="1757854"/>
          </a:xfrm>
          <a:prstGeom prst="wedgeRoundRectCallout">
            <a:avLst>
              <a:gd name="adj1" fmla="val -120185"/>
              <a:gd name="adj2" fmla="val -24130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DB1C1D"/>
                </a:solidFill>
              </a:rPr>
              <a:t>Ich wähle das LF, weil ich keine mündliche Abi-Prüfung in Mathe machen möchte, dafür bin ich viel zu unsicher.</a:t>
            </a:r>
            <a:endParaRPr lang="de-DE" sz="2000" b="1" dirty="0">
              <a:solidFill>
                <a:srgbClr val="DB1C1D"/>
              </a:solidFill>
            </a:endParaRPr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E3F31797-D1ED-964A-8ED2-778902A87227}"/>
              </a:ext>
            </a:extLst>
          </p:cNvPr>
          <p:cNvSpPr/>
          <p:nvPr/>
        </p:nvSpPr>
        <p:spPr>
          <a:xfrm>
            <a:off x="5797080" y="1916833"/>
            <a:ext cx="2895854" cy="2083022"/>
          </a:xfrm>
          <a:prstGeom prst="wedgeRoundRectCallout">
            <a:avLst>
              <a:gd name="adj1" fmla="val -141821"/>
              <a:gd name="adj2" fmla="val 49865"/>
              <a:gd name="adj3" fmla="val 16667"/>
            </a:avLst>
          </a:prstGeom>
          <a:solidFill>
            <a:srgbClr val="E4F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sz="2000" dirty="0">
                <a:solidFill>
                  <a:srgbClr val="DB1C1D"/>
                </a:solidFill>
              </a:rPr>
              <a:t>Ich wähle das LF, weil ich bei 5 Stunden Unterricht mehr Zeit zum Üben habe – das wird mir gut tun, weil ich viel Übung brauche.</a:t>
            </a:r>
            <a:endParaRPr lang="de-DE" sz="2000" b="1" dirty="0">
              <a:solidFill>
                <a:srgbClr val="DB1C1D"/>
              </a:solidFill>
            </a:endParaRPr>
          </a:p>
        </p:txBody>
      </p:sp>
      <p:cxnSp>
        <p:nvCxnSpPr>
          <p:cNvPr id="28" name="Gerader Verbinder 27"/>
          <p:cNvCxnSpPr/>
          <p:nvPr/>
        </p:nvCxnSpPr>
        <p:spPr>
          <a:xfrm flipV="1">
            <a:off x="5891517" y="2057297"/>
            <a:ext cx="2755917" cy="1800200"/>
          </a:xfrm>
          <a:prstGeom prst="line">
            <a:avLst/>
          </a:prstGeom>
          <a:ln w="244475" cmpd="tri">
            <a:solidFill>
              <a:srgbClr val="DB1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V="1">
            <a:off x="5980620" y="4248823"/>
            <a:ext cx="2599265" cy="1556441"/>
          </a:xfrm>
          <a:prstGeom prst="line">
            <a:avLst/>
          </a:prstGeom>
          <a:ln w="244475" cmpd="tri">
            <a:solidFill>
              <a:srgbClr val="DB1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845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00211" y="1366838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78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5576" y="118312"/>
            <a:ext cx="7174420" cy="1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DB1C1D"/>
                </a:solidFill>
              </a:rPr>
              <a:t>Kurz zusammengefasst: 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457200" y="1484784"/>
            <a:ext cx="8229600" cy="47811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b="1" kern="0" dirty="0"/>
              <a:t>Schwächere</a:t>
            </a:r>
            <a:r>
              <a:rPr lang="de-DE" sz="2400" kern="0" dirty="0"/>
              <a:t> Schüler sollten nicht das </a:t>
            </a:r>
            <a:br>
              <a:rPr lang="de-DE" sz="2400" kern="0" dirty="0"/>
            </a:br>
            <a:r>
              <a:rPr lang="de-DE" sz="2400" kern="0" dirty="0"/>
              <a:t>Leistungsfach wählen, zumindest nicht</a:t>
            </a:r>
            <a:br>
              <a:rPr lang="de-DE" sz="2400" kern="0" dirty="0"/>
            </a:br>
            <a:r>
              <a:rPr lang="de-DE" sz="2400" kern="0" dirty="0"/>
              <a:t>aus (prüfungs-) taktischen Gründen. </a:t>
            </a:r>
            <a:br>
              <a:rPr lang="de-DE" sz="2400" kern="0" dirty="0"/>
            </a:br>
            <a:endParaRPr lang="de-DE" sz="2400" kern="0" dirty="0"/>
          </a:p>
          <a:p>
            <a:r>
              <a:rPr lang="de-DE" sz="2400" b="1" kern="0" dirty="0"/>
              <a:t>Gute</a:t>
            </a:r>
            <a:r>
              <a:rPr lang="de-DE" sz="2400" kern="0" dirty="0"/>
              <a:t> Schüler können problemlos das Leistungsfach wählen – der Unterricht wird sich an ihrem Leistungs-vermögen orientieren und er wird sich für sie lohnen!</a:t>
            </a:r>
            <a:br>
              <a:rPr lang="de-DE" sz="2400" kern="0" dirty="0"/>
            </a:br>
            <a:endParaRPr lang="de-DE" sz="2400" kern="0" dirty="0"/>
          </a:p>
          <a:p>
            <a:r>
              <a:rPr lang="de-DE" sz="2400" b="1" kern="0" dirty="0"/>
              <a:t>Interessierte</a:t>
            </a:r>
            <a:r>
              <a:rPr lang="de-DE" sz="2400" kern="0" dirty="0"/>
              <a:t> mittelmäßige Schüler können auch das Leistungsfach wählen – sie müssen aber mit mehr Arbeitsaufwand rechnen. </a:t>
            </a:r>
          </a:p>
          <a:p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1104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55" y="1227075"/>
            <a:ext cx="957916" cy="233859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" y="3824282"/>
            <a:ext cx="3028576" cy="2257235"/>
          </a:xfrm>
          <a:prstGeom prst="rect">
            <a:avLst/>
          </a:prstGeom>
        </p:spPr>
      </p:pic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nhaltsplatzhalter 2"/>
          <p:cNvSpPr txBox="1">
            <a:spLocks/>
          </p:cNvSpPr>
          <p:nvPr/>
        </p:nvSpPr>
        <p:spPr>
          <a:xfrm>
            <a:off x="457200" y="1600201"/>
            <a:ext cx="8229600" cy="22608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2400" kern="0" dirty="0"/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79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Überblick: Basisfach - Leistungsfach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Inhaltsplatzhalter 3"/>
          <p:cNvSpPr txBox="1">
            <a:spLocks/>
          </p:cNvSpPr>
          <p:nvPr/>
        </p:nvSpPr>
        <p:spPr>
          <a:xfrm>
            <a:off x="405086" y="155733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/>
          </a:p>
          <a:p>
            <a:pPr marL="0" indent="0">
              <a:buFontTx/>
              <a:buNone/>
            </a:pPr>
            <a:endParaRPr lang="de-DE" sz="2400" kern="0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8" y="1258852"/>
            <a:ext cx="8635331" cy="492572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31" y="1258852"/>
            <a:ext cx="8674519" cy="49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0851 0.17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1163 -0.1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73364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nhaltsplatzhalter 2"/>
              <p:cNvSpPr txBox="1">
                <a:spLocks/>
              </p:cNvSpPr>
              <p:nvPr/>
            </p:nvSpPr>
            <p:spPr>
              <a:xfrm>
                <a:off x="393570" y="1129315"/>
                <a:ext cx="8229600" cy="503598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br>
                  <a:rPr lang="de-DE" sz="2400" b="1" kern="0" dirty="0"/>
                </a:br>
                <a:r>
                  <a:rPr lang="de-DE" sz="2400" b="1" u="sng" kern="0" dirty="0"/>
                  <a:t>Kleines Beispiel aus der Analysis</a:t>
                </a:r>
              </a:p>
              <a:p>
                <a:r>
                  <a:rPr lang="de-DE" sz="2400" b="1" kern="0" dirty="0"/>
                  <a:t>Bisheriges Kernfach (und auch im BF)</a:t>
                </a:r>
              </a:p>
              <a:p>
                <a:pPr marL="719138" indent="0">
                  <a:buNone/>
                </a:pPr>
                <a:r>
                  <a:rPr lang="de-DE" sz="2200" b="0" dirty="0"/>
                  <a:t>Gegeben ist die Funktion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i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de-DE" sz="2200" b="0" dirty="0"/>
                  <a:t>  mit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</a:p>
              <a:p>
                <a:pPr marL="719138" indent="0">
                  <a:spcAft>
                    <a:spcPts val="600"/>
                  </a:spcAft>
                  <a:buNone/>
                </a:pPr>
                <a:r>
                  <a:rPr lang="de-DE" sz="2200" dirty="0"/>
                  <a:t>Berechnen Sie die Stelle, an der die Steigung des Graphen von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/>
                  <a:t> am kleinsten ist.</a:t>
                </a:r>
                <a:endParaRPr lang="de-DE" sz="2200" b="1" kern="0" dirty="0"/>
              </a:p>
              <a:p>
                <a:pPr>
                  <a:spcBef>
                    <a:spcPts val="0"/>
                  </a:spcBef>
                </a:pPr>
                <a:r>
                  <a:rPr lang="de-DE" sz="2400" b="1" kern="0" dirty="0"/>
                  <a:t>LF</a:t>
                </a:r>
              </a:p>
              <a:p>
                <a:pPr marL="719138" indent="0">
                  <a:spcBef>
                    <a:spcPts val="0"/>
                  </a:spcBef>
                  <a:buNone/>
                </a:pPr>
                <a:r>
                  <a:rPr lang="de-DE" sz="2200" dirty="0"/>
                  <a:t>Gegeben ist die Funktionenschar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de-DE" sz="2200" dirty="0"/>
                  <a:t>  mit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de-DE" sz="22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2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de-DE" sz="22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de-DE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sz="2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de-DE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719138" indent="0">
                  <a:buNone/>
                </a:pPr>
                <a:r>
                  <a:rPr lang="de-DE" sz="2200" dirty="0"/>
                  <a:t>Bestimmen Sie denjenigen Wert von k, für den der Graph von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de-DE" sz="2200" dirty="0"/>
                  <a:t>  an der Stelle  x = 2  einen Hochpunkt hat.</a:t>
                </a:r>
                <a:endParaRPr lang="de-DE" sz="2200" b="1" kern="0" dirty="0"/>
              </a:p>
              <a:p>
                <a:pPr marL="719138" indent="0">
                  <a:buNone/>
                </a:pPr>
                <a:br>
                  <a:rPr lang="de-DE" sz="2400" b="1" kern="0" dirty="0"/>
                </a:br>
                <a:endParaRPr lang="de-DE" sz="2400" dirty="0"/>
              </a:p>
              <a:p>
                <a:pPr marL="0" indent="0">
                  <a:buNone/>
                </a:pPr>
                <a:endParaRPr lang="de-DE" sz="2400" b="1" kern="0" dirty="0"/>
              </a:p>
            </p:txBody>
          </p:sp>
        </mc:Choice>
        <mc:Fallback xmlns="">
          <p:sp>
            <p:nvSpPr>
              <p:cNvPr id="3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0" y="1129315"/>
                <a:ext cx="8229600" cy="5035989"/>
              </a:xfrm>
              <a:prstGeom prst="rect">
                <a:avLst/>
              </a:prstGeom>
              <a:blipFill>
                <a:blip r:embed="rId5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Abgerundete rechteckige Legende 1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/>
              <p:nvPr/>
            </p:nvSpPr>
            <p:spPr>
              <a:xfrm>
                <a:off x="5796136" y="1428234"/>
                <a:ext cx="3168352" cy="632614"/>
              </a:xfrm>
              <a:prstGeom prst="wedgeRoundRectCallout">
                <a:avLst>
                  <a:gd name="adj1" fmla="val 4910"/>
                  <a:gd name="adj2" fmla="val 187356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′′</m:t>
                      </m:r>
                      <m:d>
                        <m:dPr>
                          <m:ctrlPr>
                            <a:rPr lang="de-D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DE" sz="2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de-DE" sz="2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de-DE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DE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Abgerundete rechteckige Legende 1">
                <a:extLst>
                  <a:ext uri="{FF2B5EF4-FFF2-40B4-BE49-F238E27FC236}">
                    <a16:creationId xmlns:a16="http://schemas.microsoft.com/office/drawing/2014/main" id="{E3F31797-D1ED-964A-8ED2-778902A8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28234"/>
                <a:ext cx="3168352" cy="632614"/>
              </a:xfrm>
              <a:prstGeom prst="wedgeRoundRectCallout">
                <a:avLst>
                  <a:gd name="adj1" fmla="val 4910"/>
                  <a:gd name="adj2" fmla="val 18735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bgerundete rechteckige Legende 18">
                <a:extLst>
                  <a:ext uri="{FF2B5EF4-FFF2-40B4-BE49-F238E27FC236}">
                    <a16:creationId xmlns:a16="http://schemas.microsoft.com/office/drawing/2014/main" id="{2AECE2FD-4BA0-834E-A0FB-55E8D23B4219}"/>
                  </a:ext>
                </a:extLst>
              </p:cNvPr>
              <p:cNvSpPr/>
              <p:nvPr/>
            </p:nvSpPr>
            <p:spPr>
              <a:xfrm>
                <a:off x="5192174" y="5326609"/>
                <a:ext cx="3766256" cy="851434"/>
              </a:xfrm>
              <a:prstGeom prst="wedgeRoundRectCallout">
                <a:avLst>
                  <a:gd name="adj1" fmla="val 8868"/>
                  <a:gd name="adj2" fmla="val -106958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 und  daher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Abgerundete rechteckige Legende 18">
                <a:extLst>
                  <a:ext uri="{FF2B5EF4-FFF2-40B4-BE49-F238E27FC236}">
                    <a16:creationId xmlns:a16="http://schemas.microsoft.com/office/drawing/2014/main" id="{2AECE2FD-4BA0-834E-A0FB-55E8D23B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74" y="5326609"/>
                <a:ext cx="3766256" cy="851434"/>
              </a:xfrm>
              <a:prstGeom prst="wedgeRoundRectCallout">
                <a:avLst>
                  <a:gd name="adj1" fmla="val 8868"/>
                  <a:gd name="adj2" fmla="val -10695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Wolkenförmige Legende 21"/>
          <p:cNvSpPr/>
          <p:nvPr/>
        </p:nvSpPr>
        <p:spPr>
          <a:xfrm>
            <a:off x="249403" y="5358140"/>
            <a:ext cx="4017968" cy="1065354"/>
          </a:xfrm>
          <a:prstGeom prst="cloudCallout">
            <a:avLst>
              <a:gd name="adj1" fmla="val 69266"/>
              <a:gd name="adj2" fmla="val -2782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erhöhter </a:t>
            </a:r>
            <a:r>
              <a:rPr lang="de-DE" altLang="de-DE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Komplexitäts</a:t>
            </a: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‑ </a:t>
            </a:r>
            <a:b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 Vertiefungsgrad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Verdeutlichung der Intentionen</a:t>
            </a: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sp>
        <p:nvSpPr>
          <p:cNvPr id="4" name="Rechteckiger Pfeil 3"/>
          <p:cNvSpPr/>
          <p:nvPr/>
        </p:nvSpPr>
        <p:spPr>
          <a:xfrm rot="3368433">
            <a:off x="329059" y="4983647"/>
            <a:ext cx="979928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2DCA744-D47C-40D1-BC85-6BA6CE60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60000" y="1440000"/>
            <a:ext cx="8482012" cy="473364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nhaltsplatzhalter 2"/>
              <p:cNvSpPr txBox="1">
                <a:spLocks/>
              </p:cNvSpPr>
              <p:nvPr/>
            </p:nvSpPr>
            <p:spPr>
              <a:xfrm>
                <a:off x="306022" y="1471526"/>
                <a:ext cx="8229600" cy="45438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de-DE" sz="2400" b="1" u="sng" kern="0" dirty="0"/>
                  <a:t>Noch ein kleines Beispiel aus der Analysis</a:t>
                </a:r>
              </a:p>
              <a:p>
                <a:r>
                  <a:rPr lang="de-DE" sz="2400" b="1" kern="0" dirty="0"/>
                  <a:t>Bisheriges Kernfach (und künftig auch im BF)</a:t>
                </a:r>
              </a:p>
              <a:p>
                <a:pPr marL="719138" indent="0">
                  <a:buNone/>
                </a:pPr>
                <a:r>
                  <a:rPr lang="de-DE" sz="2200" dirty="0"/>
                  <a:t>Ordnen Sie den Graphen der Funktionen f, g und h </a:t>
                </a:r>
                <a:br>
                  <a:rPr lang="de-DE" sz="2200" dirty="0"/>
                </a:br>
                <a:r>
                  <a:rPr lang="de-DE" sz="2200" dirty="0"/>
                  <a:t>den Graph einer zugehörigen Stammfunktion zu. </a:t>
                </a:r>
                <a:br>
                  <a:rPr lang="de-DE" sz="2200" dirty="0"/>
                </a:br>
                <a:r>
                  <a:rPr lang="de-DE" sz="2200" dirty="0"/>
                  <a:t>Begründen Sie ihre Entscheidung.</a:t>
                </a:r>
              </a:p>
              <a:p>
                <a:r>
                  <a:rPr lang="de-DE" sz="2400" b="1" kern="0" dirty="0"/>
                  <a:t>LF</a:t>
                </a:r>
              </a:p>
              <a:p>
                <a:pPr marL="719138" indent="0">
                  <a:buNone/>
                </a:pPr>
                <a:r>
                  <a:rPr lang="de-DE" sz="2200" dirty="0"/>
                  <a:t>Begründen Sie, dass jede Integralfunktion zur Funktion f mit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de-DE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200" dirty="0"/>
                  <a:t>  (x &gt; 0) genau eine Nullstelle hat.</a:t>
                </a:r>
              </a:p>
            </p:txBody>
          </p:sp>
        </mc:Choice>
        <mc:Fallback xmlns="">
          <p:sp>
            <p:nvSpPr>
              <p:cNvPr id="3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2" y="1471526"/>
                <a:ext cx="8229600" cy="4543863"/>
              </a:xfrm>
              <a:prstGeom prst="rect">
                <a:avLst/>
              </a:prstGeom>
              <a:blipFill>
                <a:blip r:embed="rId5"/>
                <a:stretch>
                  <a:fillRect l="-1111" t="-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8380413" y="6538913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9</a:t>
            </a:fld>
            <a:endParaRPr lang="de-DE" altLang="de-DE" sz="1100">
              <a:latin typeface="Calibri" pitchFamily="34" charset="0"/>
            </a:endParaRPr>
          </a:p>
        </p:txBody>
      </p:sp>
      <p:sp>
        <p:nvSpPr>
          <p:cNvPr id="23" name="Wolkenförmige Legende 22"/>
          <p:cNvSpPr/>
          <p:nvPr/>
        </p:nvSpPr>
        <p:spPr>
          <a:xfrm>
            <a:off x="485775" y="4885606"/>
            <a:ext cx="2546568" cy="1423714"/>
          </a:xfrm>
          <a:prstGeom prst="cloudCallout">
            <a:avLst>
              <a:gd name="adj1" fmla="val 73416"/>
              <a:gd name="adj2" fmla="val -59295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Neue Interpretation bisheriger Inhalte</a:t>
            </a:r>
          </a:p>
        </p:txBody>
      </p:sp>
      <p:sp>
        <p:nvSpPr>
          <p:cNvPr id="18" name="Wolkenförmige Legende 17"/>
          <p:cNvSpPr/>
          <p:nvPr/>
        </p:nvSpPr>
        <p:spPr>
          <a:xfrm>
            <a:off x="3396272" y="4708024"/>
            <a:ext cx="6468243" cy="1522120"/>
          </a:xfrm>
          <a:prstGeom prst="cloudCallout">
            <a:avLst>
              <a:gd name="adj1" fmla="val -61607"/>
              <a:gd name="adj2" fmla="val -5649"/>
            </a:avLst>
          </a:prstGeom>
          <a:gradFill flip="none" rotWithShape="1">
            <a:gsLst>
              <a:gs pos="22000">
                <a:schemeClr val="accent3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altLang="de-DE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„Neu“ heißt nicht immer, dass die Fragestellung bislang unmöglich war – es kommt auch auf die Häufigkeit dieser Fragen an!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9790" y="737302"/>
            <a:ext cx="7272337" cy="433388"/>
          </a:xfrm>
          <a:prstGeom prst="rect">
            <a:avLst/>
          </a:prstGeom>
          <a:gradFill rotWithShape="1">
            <a:gsLst>
              <a:gs pos="0">
                <a:srgbClr val="2DA2B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85775" y="808290"/>
            <a:ext cx="2160000" cy="2890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Rahmenbedingungen</a:t>
            </a:r>
            <a:endParaRPr lang="de-DE" altLang="de-DE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5337026" y="80822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Basisfach</a:t>
            </a:r>
          </a:p>
        </p:txBody>
      </p:sp>
      <p:sp>
        <p:nvSpPr>
          <p:cNvPr id="17" name="Pfeil nach links 16"/>
          <p:cNvSpPr/>
          <p:nvPr/>
        </p:nvSpPr>
        <p:spPr>
          <a:xfrm flipH="1">
            <a:off x="4176713" y="5881847"/>
            <a:ext cx="4931791" cy="984091"/>
          </a:xfrm>
          <a:prstGeom prst="leftArrow">
            <a:avLst>
              <a:gd name="adj1" fmla="val 46559"/>
              <a:gd name="adj2" fmla="val 50000"/>
            </a:avLst>
          </a:prstGeom>
          <a:solidFill>
            <a:srgbClr val="DB1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pc="100" dirty="0"/>
              <a:t>Dazu heute noch viel mehr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2911400" y="803035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Leistungsfach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90434" y="103518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Verdeutlichung der Intentionen</a:t>
            </a:r>
          </a:p>
        </p:txBody>
      </p:sp>
      <p:sp>
        <p:nvSpPr>
          <p:cNvPr id="19" name="Textfeld 10"/>
          <p:cNvSpPr txBox="1">
            <a:spLocks noChangeArrowheads="1"/>
          </p:cNvSpPr>
          <p:nvPr/>
        </p:nvSpPr>
        <p:spPr bwMode="auto">
          <a:xfrm>
            <a:off x="5980620" y="6538913"/>
            <a:ext cx="2387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Leistungsfach – Basisfach Mathematik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4D4EF72-1BDA-42A3-9C3B-01A70107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-11113"/>
            <a:ext cx="1503362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5727</Words>
  <Application>Microsoft Office PowerPoint</Application>
  <PresentationFormat>Bildschirmpräsentation (4:3)</PresentationFormat>
  <Paragraphs>1537</Paragraphs>
  <Slides>79</Slides>
  <Notes>79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79</vt:i4>
      </vt:variant>
    </vt:vector>
  </HeadingPairs>
  <TitlesOfParts>
    <vt:vector size="89" baseType="lpstr">
      <vt:lpstr>Arial</vt:lpstr>
      <vt:lpstr>Broadway</vt:lpstr>
      <vt:lpstr>Calibri</vt:lpstr>
      <vt:lpstr>Cambria Math</vt:lpstr>
      <vt:lpstr>Symbol</vt:lpstr>
      <vt:lpstr>Times New Roman</vt:lpstr>
      <vt:lpstr>Verdana</vt:lpstr>
      <vt:lpstr>Wingdings</vt:lpstr>
      <vt:lpstr>Standarddesign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Claudia Uhl;Achim Pfeiffer</dc:creator>
  <cp:lastModifiedBy>Claudia Uhl</cp:lastModifiedBy>
  <cp:revision>727</cp:revision>
  <cp:lastPrinted>2019-02-11T20:57:12Z</cp:lastPrinted>
  <dcterms:created xsi:type="dcterms:W3CDTF">2014-11-14T21:49:37Z</dcterms:created>
  <dcterms:modified xsi:type="dcterms:W3CDTF">2020-01-04T12:43:18Z</dcterms:modified>
</cp:coreProperties>
</file>