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570" r:id="rId3"/>
    <p:sldId id="621" r:id="rId4"/>
    <p:sldId id="615" r:id="rId5"/>
    <p:sldId id="618" r:id="rId6"/>
    <p:sldId id="616" r:id="rId7"/>
    <p:sldId id="620" r:id="rId8"/>
    <p:sldId id="617" r:id="rId9"/>
    <p:sldId id="619" r:id="rId10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a Uhl" initials="CU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78A"/>
    <a:srgbClr val="004200"/>
    <a:srgbClr val="75FFB3"/>
    <a:srgbClr val="DB1C1D"/>
    <a:srgbClr val="FFFFA3"/>
    <a:srgbClr val="D1D1F0"/>
    <a:srgbClr val="1C687A"/>
    <a:srgbClr val="750409"/>
    <a:srgbClr val="FAFCFE"/>
    <a:srgbClr val="77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0977" autoAdjust="0"/>
  </p:normalViewPr>
  <p:slideViewPr>
    <p:cSldViewPr>
      <p:cViewPr varScale="1">
        <p:scale>
          <a:sx n="100" d="100"/>
          <a:sy n="100" d="100"/>
        </p:scale>
        <p:origin x="18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r">
              <a:defRPr sz="1200"/>
            </a:lvl1pPr>
          </a:lstStyle>
          <a:p>
            <a:fld id="{8FF56C64-0EF7-4505-B7A7-22C4F51F7771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282575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3" tIns="47421" rIns="94843" bIns="4742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3452" y="3058904"/>
            <a:ext cx="6080538" cy="3884860"/>
          </a:xfrm>
          <a:prstGeom prst="rect">
            <a:avLst/>
          </a:prstGeom>
        </p:spPr>
        <p:txBody>
          <a:bodyPr vert="horz" lIns="94843" tIns="47421" rIns="94843" bIns="47421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8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r">
              <a:defRPr sz="1200"/>
            </a:lvl1pPr>
          </a:lstStyle>
          <a:p>
            <a:fld id="{B60CD0FA-85F9-4704-9617-456D40F8AC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1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8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31" indent="-177831">
              <a:buFont typeface="Arial" panose="020B0604020202020204" pitchFamily="34" charset="0"/>
              <a:buChar char="•"/>
            </a:pPr>
            <a:r>
              <a:rPr lang="de-DE" dirty="0"/>
              <a:t>Erste schriftliche</a:t>
            </a:r>
            <a:r>
              <a:rPr lang="de-DE" baseline="0" dirty="0"/>
              <a:t> Abiturprüfung nach neuem Plan weiterhin erst 2023</a:t>
            </a:r>
          </a:p>
          <a:p>
            <a:pPr marL="177831" indent="-177831">
              <a:buFont typeface="Arial" panose="020B0604020202020204" pitchFamily="34" charset="0"/>
              <a:buChar char="•"/>
            </a:pPr>
            <a:r>
              <a:rPr lang="de-DE" baseline="0" dirty="0"/>
              <a:t>Aber: mündliche Abiturprüfung nach neuem Plan bereits ab 2021</a:t>
            </a:r>
          </a:p>
          <a:p>
            <a:pPr marL="177831" indent="-177831">
              <a:buFont typeface="Arial" panose="020B0604020202020204" pitchFamily="34" charset="0"/>
              <a:buChar char="•"/>
            </a:pPr>
            <a:r>
              <a:rPr lang="de-DE" baseline="0" dirty="0"/>
              <a:t>Schriftliche Prüfung im LF 2021 nach </a:t>
            </a:r>
            <a:r>
              <a:rPr lang="de-DE" baseline="0" dirty="0" err="1"/>
              <a:t>BiPl</a:t>
            </a:r>
            <a:r>
              <a:rPr lang="de-DE" baseline="0" dirty="0"/>
              <a:t> 2004 – fürs LF interpretiert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21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31" indent="-17783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01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31" indent="-17783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7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31" indent="-17783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85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31" indent="-17783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87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31" indent="-17783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75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31" indent="-17783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27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9B94-E857-4078-8C70-1CAF4BA43F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4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0DED-B887-44A7-A506-EE55E3B330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0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7174-2BD9-4813-A288-E9DF99DE88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26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22A2-1D3B-40EA-B029-56C080087B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11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2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67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08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40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71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61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40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C752-75F4-4E85-98C4-B39334E57F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110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920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12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527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46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ACB0-B08C-4066-AA6C-7E83BECED3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8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BBD2-284B-477A-9BD7-8329FB6E55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4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93BC6-6556-4457-8B07-71ED92977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8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DF48-7556-4B09-8B99-965B41F97C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8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951F-63CA-4C74-9AEF-E0951E80C1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7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D07B6-6594-4079-BA71-AA0B4969C04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16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BD44-D4C3-4317-8511-C32DB7CA7D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01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3D07B6-6594-4079-BA71-AA0B4969C0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44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hyperlink" Target="https://en.wikipedia.org/wiki/Creative_Commons_licen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hyperlink" Target="https://pl.wikipedia.org/wiki/Licencje_Creative_Common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hyperlink" Target="geo1_01_praesentation_LGS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305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2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360000" y="1440000"/>
            <a:ext cx="8456613" cy="4176713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Mathematik</a:t>
            </a:r>
          </a:p>
          <a:p>
            <a:pPr algn="ctr" eaLnBrk="1" hangingPunct="1"/>
            <a:r>
              <a:rPr lang="de-DE" altLang="de-DE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Basisfach – Leistungsfach</a:t>
            </a: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342159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305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2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2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716463" y="6551613"/>
            <a:ext cx="8162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2018/2019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-27384"/>
            <a:ext cx="9142512" cy="6885384"/>
          </a:xfrm>
          <a:prstGeom prst="rect">
            <a:avLst/>
          </a:prstGeom>
        </p:spPr>
      </p:pic>
      <p:sp>
        <p:nvSpPr>
          <p:cNvPr id="18" name="TextBox 73"/>
          <p:cNvSpPr txBox="1"/>
          <p:nvPr/>
        </p:nvSpPr>
        <p:spPr>
          <a:xfrm>
            <a:off x="4309719" y="3792844"/>
            <a:ext cx="2205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800" dirty="0" err="1">
                <a:solidFill>
                  <a:schemeClr val="tx1"/>
                </a:solidFill>
              </a:rPr>
              <a:t>Einsatz</a:t>
            </a:r>
            <a:r>
              <a:rPr lang="en-US" sz="1800" dirty="0">
                <a:solidFill>
                  <a:schemeClr val="tx1"/>
                </a:solidFill>
              </a:rPr>
              <a:t> WTR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Inhalte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Operatoren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Musteraufgaben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84"/>
          <p:cNvSpPr txBox="1"/>
          <p:nvPr/>
        </p:nvSpPr>
        <p:spPr>
          <a:xfrm>
            <a:off x="-235163" y="1752411"/>
            <a:ext cx="1962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err="1"/>
              <a:t>Basisfach</a:t>
            </a:r>
            <a:endParaRPr lang="en-US" dirty="0"/>
          </a:p>
          <a:p>
            <a:pPr algn="r"/>
            <a:r>
              <a:rPr lang="en-US" dirty="0" err="1"/>
              <a:t>Leistungsfach</a:t>
            </a:r>
            <a:endParaRPr lang="en-US" dirty="0"/>
          </a:p>
          <a:p>
            <a:r>
              <a:rPr lang="de-DE" dirty="0"/>
              <a:t>„</a:t>
            </a:r>
            <a:r>
              <a:rPr lang="en-US" dirty="0" err="1"/>
              <a:t>neue</a:t>
            </a:r>
            <a:r>
              <a:rPr lang="en-US" dirty="0"/>
              <a:t> NGVO” </a:t>
            </a:r>
          </a:p>
        </p:txBody>
      </p:sp>
      <p:sp>
        <p:nvSpPr>
          <p:cNvPr id="20" name="TextBox 84"/>
          <p:cNvSpPr txBox="1"/>
          <p:nvPr/>
        </p:nvSpPr>
        <p:spPr>
          <a:xfrm>
            <a:off x="5659049" y="1256841"/>
            <a:ext cx="3155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err="1"/>
              <a:t>Basisfach</a:t>
            </a:r>
            <a:endParaRPr lang="en-US" dirty="0"/>
          </a:p>
          <a:p>
            <a:pPr algn="l"/>
            <a:r>
              <a:rPr lang="en-US" dirty="0" err="1"/>
              <a:t>Leistungsfach</a:t>
            </a:r>
            <a:r>
              <a:rPr lang="en-US" dirty="0"/>
              <a:t>:</a:t>
            </a:r>
          </a:p>
          <a:p>
            <a:pPr algn="l"/>
            <a:r>
              <a:rPr lang="en-US" dirty="0"/>
              <a:t>    1. Abitur </a:t>
            </a:r>
            <a:r>
              <a:rPr lang="en-US" dirty="0" err="1"/>
              <a:t>nach</a:t>
            </a:r>
            <a:r>
              <a:rPr lang="en-US" dirty="0"/>
              <a:t> BP 2016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71663" y="199339"/>
            <a:ext cx="7272337" cy="620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Abiturprüfungstermine und die Bedingungen</a:t>
            </a:r>
          </a:p>
        </p:txBody>
      </p:sp>
      <p:sp>
        <p:nvSpPr>
          <p:cNvPr id="22" name="TextBox 73"/>
          <p:cNvSpPr txBox="1"/>
          <p:nvPr/>
        </p:nvSpPr>
        <p:spPr>
          <a:xfrm>
            <a:off x="7380312" y="3897877"/>
            <a:ext cx="2205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Neue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Struktur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Merkhilfe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IQB</a:t>
            </a:r>
          </a:p>
        </p:txBody>
      </p:sp>
      <p:sp>
        <p:nvSpPr>
          <p:cNvPr id="2" name="Pfeil nach links 1"/>
          <p:cNvSpPr/>
          <p:nvPr/>
        </p:nvSpPr>
        <p:spPr>
          <a:xfrm rot="458057">
            <a:off x="3043591" y="2660355"/>
            <a:ext cx="4475970" cy="98409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spc="100" dirty="0"/>
              <a:t>Thema heute</a:t>
            </a:r>
          </a:p>
        </p:txBody>
      </p:sp>
      <p:sp>
        <p:nvSpPr>
          <p:cNvPr id="23" name="TextBox 84"/>
          <p:cNvSpPr txBox="1"/>
          <p:nvPr/>
        </p:nvSpPr>
        <p:spPr>
          <a:xfrm>
            <a:off x="-229676" y="1749956"/>
            <a:ext cx="1962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err="1"/>
              <a:t>Basisfach</a:t>
            </a:r>
            <a:endParaRPr lang="en-US" dirty="0"/>
          </a:p>
          <a:p>
            <a:pPr algn="r"/>
            <a:r>
              <a:rPr lang="en-US" dirty="0" err="1"/>
              <a:t>Leistungsfach</a:t>
            </a:r>
            <a:endParaRPr lang="en-US" dirty="0"/>
          </a:p>
          <a:p>
            <a:r>
              <a:rPr lang="de-DE" dirty="0"/>
              <a:t>„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GVO” 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95357FE-E93B-4A02-A7B2-0E8821D7E329}"/>
              </a:ext>
            </a:extLst>
          </p:cNvPr>
          <p:cNvGrpSpPr/>
          <p:nvPr/>
        </p:nvGrpSpPr>
        <p:grpSpPr>
          <a:xfrm>
            <a:off x="4776550" y="6479571"/>
            <a:ext cx="4266497" cy="369332"/>
            <a:chOff x="4776550" y="6333267"/>
            <a:chExt cx="4266497" cy="369332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12010FC-BADD-4F16-B1F0-CCCDD8CB2C2B}"/>
                </a:ext>
              </a:extLst>
            </p:cNvPr>
            <p:cNvSpPr txBox="1"/>
            <p:nvPr/>
          </p:nvSpPr>
          <p:spPr>
            <a:xfrm>
              <a:off x="4776550" y="6333267"/>
              <a:ext cx="3896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900" dirty="0">
                  <a:solidFill>
                    <a:schemeClr val="bg1"/>
                  </a:solidFill>
                </a:rPr>
                <a:t>Quelle der </a:t>
              </a:r>
              <a:r>
                <a:rPr lang="en-US" sz="900" dirty="0" err="1">
                  <a:solidFill>
                    <a:schemeClr val="bg1"/>
                  </a:solidFill>
                </a:rPr>
                <a:t>Grafik</a:t>
              </a:r>
              <a:r>
                <a:rPr lang="en-US" sz="900" dirty="0">
                  <a:solidFill>
                    <a:schemeClr val="bg1"/>
                  </a:solidFill>
                </a:rPr>
                <a:t>: Future Planning PowerPoint Template, </a:t>
              </a:r>
              <a:r>
                <a:rPr lang="en-US" sz="900" dirty="0" err="1">
                  <a:solidFill>
                    <a:schemeClr val="bg1"/>
                  </a:solidFill>
                </a:rPr>
                <a:t>slidehunter</a:t>
              </a:r>
              <a:r>
                <a:rPr lang="en-US" sz="900" dirty="0">
                  <a:solidFill>
                    <a:schemeClr val="bg1"/>
                  </a:solidFill>
                </a:rPr>
                <a:t> 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0F7D514-957F-48B2-B815-4631052B7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509608" y="6440752"/>
              <a:ext cx="252000" cy="2520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3AE64991-4FDA-45B2-9D13-F98B6E9D6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791047" y="6440752"/>
              <a:ext cx="25200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5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2" grpId="0"/>
      <p:bldP spid="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8833">
            <a:off x="5192361" y="1472150"/>
            <a:ext cx="2297832" cy="172337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" y="3824282"/>
            <a:ext cx="3028576" cy="2257235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895352" y="5169966"/>
            <a:ext cx="3100584" cy="92333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Erste Rückmeldungen aus den laufenden Basis- und Leistungsfächern?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/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3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53234" y="346697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Mathematik: Basisfach – Leistungsfach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Inhaltsplatzhalter 3"/>
          <p:cNvSpPr txBox="1">
            <a:spLocks/>
          </p:cNvSpPr>
          <p:nvPr/>
        </p:nvSpPr>
        <p:spPr>
          <a:xfrm>
            <a:off x="405086" y="155733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38" y="1258852"/>
            <a:ext cx="8635331" cy="4925721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31" y="1258852"/>
            <a:ext cx="8674519" cy="49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20851 0.178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1163 -0.1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77002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4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89402" y="1358821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6049875" y="1545895"/>
            <a:ext cx="2804980" cy="1535032"/>
          </a:xfrm>
          <a:prstGeom prst="cloudCallout">
            <a:avLst>
              <a:gd name="adj1" fmla="val -73653"/>
              <a:gd name="adj2" fmla="val 41448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Quotienten in einfachen Fällen senkrechte Asymptoten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Wolkenförmige Legende 17"/>
          <p:cNvSpPr/>
          <p:nvPr/>
        </p:nvSpPr>
        <p:spPr>
          <a:xfrm>
            <a:off x="168046" y="3889956"/>
            <a:ext cx="3900788" cy="1371024"/>
          </a:xfrm>
          <a:prstGeom prst="cloudCallout">
            <a:avLst>
              <a:gd name="adj1" fmla="val 32660"/>
              <a:gd name="adj2" fmla="val -7158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Integralfunktion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Uneigentliche Integrale</a:t>
            </a:r>
          </a:p>
        </p:txBody>
      </p:sp>
      <p:sp>
        <p:nvSpPr>
          <p:cNvPr id="23" name="Wolkenförmige Legende 22"/>
          <p:cNvSpPr/>
          <p:nvPr/>
        </p:nvSpPr>
        <p:spPr>
          <a:xfrm>
            <a:off x="3202328" y="1376081"/>
            <a:ext cx="2814147" cy="1180027"/>
          </a:xfrm>
          <a:prstGeom prst="cloudCallout">
            <a:avLst>
              <a:gd name="adj1" fmla="val 877"/>
              <a:gd name="adj2" fmla="val 9415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Allgemeine Kettenregel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Wolkenförmige Legende 28"/>
          <p:cNvSpPr/>
          <p:nvPr/>
        </p:nvSpPr>
        <p:spPr>
          <a:xfrm>
            <a:off x="5609961" y="3376604"/>
            <a:ext cx="3282895" cy="1127355"/>
          </a:xfrm>
          <a:prstGeom prst="cloudCallout">
            <a:avLst>
              <a:gd name="adj1" fmla="val -64976"/>
              <a:gd name="adj2" fmla="val -30712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Extremwerte mit Nebenbedingungen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Wolkenförmige Legende 30"/>
          <p:cNvSpPr/>
          <p:nvPr/>
        </p:nvSpPr>
        <p:spPr>
          <a:xfrm>
            <a:off x="36227" y="2326180"/>
            <a:ext cx="3284880" cy="1024102"/>
          </a:xfrm>
          <a:prstGeom prst="cloudCallout">
            <a:avLst>
              <a:gd name="adj1" fmla="val 71311"/>
              <a:gd name="adj2" fmla="val 3810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FunktionenscharenOrtslinien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Wolkenförmige Legende 32"/>
          <p:cNvSpPr/>
          <p:nvPr/>
        </p:nvSpPr>
        <p:spPr>
          <a:xfrm>
            <a:off x="3055961" y="4616068"/>
            <a:ext cx="5242264" cy="1598844"/>
          </a:xfrm>
          <a:prstGeom prst="cloudCallout">
            <a:avLst>
              <a:gd name="adj1" fmla="val -16188"/>
              <a:gd name="adj2" fmla="val -106119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unbegrenzte Flächen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Mittelwert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Volumen von Rotationskörpern</a:t>
            </a:r>
          </a:p>
        </p:txBody>
      </p:sp>
      <p:sp>
        <p:nvSpPr>
          <p:cNvPr id="2" name="Rechteck 1"/>
          <p:cNvSpPr/>
          <p:nvPr/>
        </p:nvSpPr>
        <p:spPr>
          <a:xfrm>
            <a:off x="3469602" y="2765487"/>
            <a:ext cx="2430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Analysis nur LF</a:t>
            </a:r>
            <a:endParaRPr lang="de-DE" sz="4800" dirty="0">
              <a:solidFill>
                <a:srgbClr val="C00000"/>
              </a:solidFill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353234" y="346697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Mathematik: Basisfach – Leistungsfach 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77002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5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89402" y="1358821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Wolkenförmige Legende 28"/>
          <p:cNvSpPr/>
          <p:nvPr/>
        </p:nvSpPr>
        <p:spPr>
          <a:xfrm>
            <a:off x="5440363" y="4908475"/>
            <a:ext cx="2965702" cy="1127355"/>
          </a:xfrm>
          <a:prstGeom prst="cloudCallout">
            <a:avLst>
              <a:gd name="adj1" fmla="val -70685"/>
              <a:gd name="adj2" fmla="val -11783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Gauß-Funktion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Wolkenförmige Legende 30"/>
          <p:cNvSpPr/>
          <p:nvPr/>
        </p:nvSpPr>
        <p:spPr>
          <a:xfrm>
            <a:off x="6317458" y="3825283"/>
            <a:ext cx="2670797" cy="1024102"/>
          </a:xfrm>
          <a:prstGeom prst="cloudCallout">
            <a:avLst>
              <a:gd name="adj1" fmla="val -68862"/>
              <a:gd name="adj2" fmla="val -3918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Dichtefunktion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849091" y="3395124"/>
            <a:ext cx="4690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Stochastik nur LF</a:t>
            </a:r>
            <a:endParaRPr lang="de-DE" sz="4800" dirty="0">
              <a:solidFill>
                <a:srgbClr val="C00000"/>
              </a:solidFill>
            </a:endParaRPr>
          </a:p>
        </p:txBody>
      </p:sp>
      <p:sp>
        <p:nvSpPr>
          <p:cNvPr id="22" name="Wolkenförmige Legende 21"/>
          <p:cNvSpPr/>
          <p:nvPr/>
        </p:nvSpPr>
        <p:spPr>
          <a:xfrm>
            <a:off x="348255" y="1380267"/>
            <a:ext cx="4835202" cy="1935705"/>
          </a:xfrm>
          <a:prstGeom prst="cloudCallout">
            <a:avLst>
              <a:gd name="adj1" fmla="val 32557"/>
              <a:gd name="adj2" fmla="val 6269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Testen von Hypothesen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Einseitiger Test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Zweiseitiger Test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Zielrichtung eines Testes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Fehler erster und zweiter Art</a:t>
            </a:r>
          </a:p>
        </p:txBody>
      </p:sp>
      <p:sp>
        <p:nvSpPr>
          <p:cNvPr id="24" name="Wolkenförmige Legende 23"/>
          <p:cNvSpPr/>
          <p:nvPr/>
        </p:nvSpPr>
        <p:spPr>
          <a:xfrm>
            <a:off x="249120" y="4601704"/>
            <a:ext cx="5063259" cy="1577705"/>
          </a:xfrm>
          <a:prstGeom prst="cloudCallout">
            <a:avLst>
              <a:gd name="adj1" fmla="val 21048"/>
              <a:gd name="adj2" fmla="val -74396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Berechnung von Wahrschein-</a:t>
            </a:r>
            <a:r>
              <a:rPr lang="de-D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lichkeiten</a:t>
            </a:r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bei normalverteilten Zufallsgrößen mit Bezug zur Analysis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Wolkenförmige Legende 24"/>
          <p:cNvSpPr/>
          <p:nvPr/>
        </p:nvSpPr>
        <p:spPr>
          <a:xfrm>
            <a:off x="6228184" y="1618698"/>
            <a:ext cx="2546568" cy="1295136"/>
          </a:xfrm>
          <a:prstGeom prst="cloudCallout">
            <a:avLst>
              <a:gd name="adj1" fmla="val -87501"/>
              <a:gd name="adj2" fmla="val 6078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Neue Interpretation bisheriger Inhalte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353234" y="346697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Mathematik: Basisfach – Leistungsfach 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53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77002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89402" y="1358821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Wolkenförmige Legende 28"/>
          <p:cNvSpPr/>
          <p:nvPr/>
        </p:nvSpPr>
        <p:spPr>
          <a:xfrm>
            <a:off x="5440363" y="4908475"/>
            <a:ext cx="2965702" cy="1127355"/>
          </a:xfrm>
          <a:prstGeom prst="cloudCallout">
            <a:avLst>
              <a:gd name="adj1" fmla="val -70685"/>
              <a:gd name="adj2" fmla="val -11783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Gauß-Funktion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Wolkenförmige Legende 30"/>
          <p:cNvSpPr/>
          <p:nvPr/>
        </p:nvSpPr>
        <p:spPr>
          <a:xfrm>
            <a:off x="6317458" y="3825283"/>
            <a:ext cx="2670797" cy="1024102"/>
          </a:xfrm>
          <a:prstGeom prst="cloudCallout">
            <a:avLst>
              <a:gd name="adj1" fmla="val -68862"/>
              <a:gd name="adj2" fmla="val -3918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Dichtefunktion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849091" y="3395124"/>
            <a:ext cx="4690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Stochastik nur LF</a:t>
            </a:r>
            <a:endParaRPr lang="de-DE" sz="4800" dirty="0">
              <a:solidFill>
                <a:srgbClr val="C00000"/>
              </a:solidFill>
            </a:endParaRPr>
          </a:p>
        </p:txBody>
      </p:sp>
      <p:sp>
        <p:nvSpPr>
          <p:cNvPr id="22" name="Wolkenförmige Legende 21"/>
          <p:cNvSpPr/>
          <p:nvPr/>
        </p:nvSpPr>
        <p:spPr>
          <a:xfrm>
            <a:off x="348255" y="1380267"/>
            <a:ext cx="4835202" cy="1935705"/>
          </a:xfrm>
          <a:prstGeom prst="cloudCallout">
            <a:avLst>
              <a:gd name="adj1" fmla="val 32557"/>
              <a:gd name="adj2" fmla="val 6269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rgbClr val="F5878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Testen von Hypothesen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Einseitiger Test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Zweiseitiger Test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Zielrichtung eines Testes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Fehler erster und zweiter Art</a:t>
            </a:r>
          </a:p>
        </p:txBody>
      </p:sp>
      <p:sp>
        <p:nvSpPr>
          <p:cNvPr id="24" name="Wolkenförmige Legende 23"/>
          <p:cNvSpPr/>
          <p:nvPr/>
        </p:nvSpPr>
        <p:spPr>
          <a:xfrm>
            <a:off x="249120" y="4601704"/>
            <a:ext cx="5063259" cy="1577705"/>
          </a:xfrm>
          <a:prstGeom prst="cloudCallout">
            <a:avLst>
              <a:gd name="adj1" fmla="val 21048"/>
              <a:gd name="adj2" fmla="val -74396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Berechnung von Wahrschein-</a:t>
            </a:r>
            <a:r>
              <a:rPr lang="de-D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lichkeiten</a:t>
            </a:r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bei normalverteilten Zufallsgrößen mit Bezug zur Analysis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Wolkenförmige Legende 24"/>
          <p:cNvSpPr/>
          <p:nvPr/>
        </p:nvSpPr>
        <p:spPr>
          <a:xfrm>
            <a:off x="6228184" y="1618698"/>
            <a:ext cx="2546568" cy="1295136"/>
          </a:xfrm>
          <a:prstGeom prst="cloudCallout">
            <a:avLst>
              <a:gd name="adj1" fmla="val -87501"/>
              <a:gd name="adj2" fmla="val 6078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Neue Interpretation bisheriger Inhalte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353234" y="346697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Mathematik: Basisfach – Leistungsfach 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13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77002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89402" y="1358821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6074855" y="1545932"/>
            <a:ext cx="2804980" cy="1535032"/>
          </a:xfrm>
          <a:prstGeom prst="cloudCallout">
            <a:avLst>
              <a:gd name="adj1" fmla="val -69729"/>
              <a:gd name="adj2" fmla="val 6351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Beweise (mithilfe von Vektoren)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Wolkenförmige Legende 17"/>
          <p:cNvSpPr/>
          <p:nvPr/>
        </p:nvSpPr>
        <p:spPr>
          <a:xfrm>
            <a:off x="146043" y="3445894"/>
            <a:ext cx="2459738" cy="723956"/>
          </a:xfrm>
          <a:prstGeom prst="cloudCallout">
            <a:avLst>
              <a:gd name="adj1" fmla="val 65704"/>
              <a:gd name="adj2" fmla="val -40008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Normalenform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Wolkenförmige Legende 22"/>
          <p:cNvSpPr/>
          <p:nvPr/>
        </p:nvSpPr>
        <p:spPr>
          <a:xfrm>
            <a:off x="3202328" y="1376081"/>
            <a:ext cx="2814147" cy="1180027"/>
          </a:xfrm>
          <a:prstGeom prst="cloudCallout">
            <a:avLst>
              <a:gd name="adj1" fmla="val 5089"/>
              <a:gd name="adj2" fmla="val 11209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LGS auch mit Parameter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Wolkenförmige Legende 28"/>
          <p:cNvSpPr/>
          <p:nvPr/>
        </p:nvSpPr>
        <p:spPr>
          <a:xfrm>
            <a:off x="6178298" y="3315972"/>
            <a:ext cx="2965702" cy="1127355"/>
          </a:xfrm>
          <a:prstGeom prst="cloudCallout">
            <a:avLst>
              <a:gd name="adj1" fmla="val -56982"/>
              <a:gd name="adj2" fmla="val -41977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Bestimmung von Schnittgeraden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Wolkenförmige Legende 30"/>
          <p:cNvSpPr/>
          <p:nvPr/>
        </p:nvSpPr>
        <p:spPr>
          <a:xfrm>
            <a:off x="5531301" y="4561157"/>
            <a:ext cx="3284880" cy="1024102"/>
          </a:xfrm>
          <a:prstGeom prst="cloudCallout">
            <a:avLst>
              <a:gd name="adj1" fmla="val -62460"/>
              <a:gd name="adj2" fmla="val -11524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Spiegelung an Gerade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Wolkenförmige Legende 32"/>
          <p:cNvSpPr/>
          <p:nvPr/>
        </p:nvSpPr>
        <p:spPr>
          <a:xfrm>
            <a:off x="313169" y="1717128"/>
            <a:ext cx="2970547" cy="1598844"/>
          </a:xfrm>
          <a:prstGeom prst="cloudCallout">
            <a:avLst>
              <a:gd name="adj1" fmla="val 68463"/>
              <a:gd name="adj2" fmla="val 49039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Ebenen- und Geradenscharen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14632" y="2874459"/>
            <a:ext cx="2561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Ana </a:t>
            </a:r>
            <a:r>
              <a:rPr lang="de-DE" altLang="de-DE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Geo</a:t>
            </a:r>
            <a: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b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nur LF</a:t>
            </a:r>
            <a:endParaRPr lang="de-DE" sz="4800" dirty="0">
              <a:solidFill>
                <a:srgbClr val="C00000"/>
              </a:solidFill>
            </a:endParaRPr>
          </a:p>
        </p:txBody>
      </p:sp>
      <p:sp>
        <p:nvSpPr>
          <p:cNvPr id="22" name="Wolkenförmige Legende 21"/>
          <p:cNvSpPr/>
          <p:nvPr/>
        </p:nvSpPr>
        <p:spPr>
          <a:xfrm>
            <a:off x="396756" y="4343480"/>
            <a:ext cx="4109070" cy="1101192"/>
          </a:xfrm>
          <a:prstGeom prst="cloudCallout">
            <a:avLst>
              <a:gd name="adj1" fmla="val 30118"/>
              <a:gd name="adj2" fmla="val -95243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Abstand Punkt – Ebene über </a:t>
            </a:r>
            <a:r>
              <a:rPr lang="de-D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Hesse’sche</a:t>
            </a:r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Normalenform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Wolkenförmige Legende 23"/>
          <p:cNvSpPr/>
          <p:nvPr/>
        </p:nvSpPr>
        <p:spPr>
          <a:xfrm>
            <a:off x="2292829" y="5144164"/>
            <a:ext cx="4392819" cy="1012788"/>
          </a:xfrm>
          <a:prstGeom prst="cloudCallout">
            <a:avLst>
              <a:gd name="adj1" fmla="val 5162"/>
              <a:gd name="adj2" fmla="val -166162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Abstand Punkt – Gerade Abstand Gerade – Gerade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353234" y="346697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Mathematik: Basisfach – Leistungsfach 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4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9" grpId="0" animBg="1"/>
      <p:bldP spid="31" grpId="0" animBg="1"/>
      <p:bldP spid="33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77002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8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89402" y="1358821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6074855" y="1545932"/>
            <a:ext cx="2804980" cy="1535032"/>
          </a:xfrm>
          <a:prstGeom prst="cloudCallout">
            <a:avLst>
              <a:gd name="adj1" fmla="val -69729"/>
              <a:gd name="adj2" fmla="val 6351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rgbClr val="F5878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Beweise (mithilfe von Vektoren)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Wolkenförmige Legende 17"/>
          <p:cNvSpPr/>
          <p:nvPr/>
        </p:nvSpPr>
        <p:spPr>
          <a:xfrm>
            <a:off x="146043" y="3445894"/>
            <a:ext cx="2459738" cy="723956"/>
          </a:xfrm>
          <a:prstGeom prst="cloudCallout">
            <a:avLst>
              <a:gd name="adj1" fmla="val 65704"/>
              <a:gd name="adj2" fmla="val -40008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Normalenform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Wolkenförmige Legende 22">
            <a:hlinkClick r:id="rId4" action="ppaction://hlinkpres?slideindex=1&amp;slidetitle="/>
          </p:cNvPr>
          <p:cNvSpPr/>
          <p:nvPr/>
        </p:nvSpPr>
        <p:spPr>
          <a:xfrm>
            <a:off x="3202328" y="1376081"/>
            <a:ext cx="2814147" cy="1180027"/>
          </a:xfrm>
          <a:prstGeom prst="cloudCallout">
            <a:avLst>
              <a:gd name="adj1" fmla="val 5089"/>
              <a:gd name="adj2" fmla="val 11209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rgbClr val="F5878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LGS auch mit Parameter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Wolkenförmige Legende 28"/>
          <p:cNvSpPr/>
          <p:nvPr/>
        </p:nvSpPr>
        <p:spPr>
          <a:xfrm>
            <a:off x="6178298" y="3315972"/>
            <a:ext cx="2965702" cy="1127355"/>
          </a:xfrm>
          <a:prstGeom prst="cloudCallout">
            <a:avLst>
              <a:gd name="adj1" fmla="val -56982"/>
              <a:gd name="adj2" fmla="val -41977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Bestimmung von Schnittgeraden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Wolkenförmige Legende 30"/>
          <p:cNvSpPr/>
          <p:nvPr/>
        </p:nvSpPr>
        <p:spPr>
          <a:xfrm>
            <a:off x="5531301" y="4561157"/>
            <a:ext cx="3284880" cy="1024102"/>
          </a:xfrm>
          <a:prstGeom prst="cloudCallout">
            <a:avLst>
              <a:gd name="adj1" fmla="val -62460"/>
              <a:gd name="adj2" fmla="val -11524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Spiegelung an Gerade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Wolkenförmige Legende 32"/>
          <p:cNvSpPr/>
          <p:nvPr/>
        </p:nvSpPr>
        <p:spPr>
          <a:xfrm>
            <a:off x="313169" y="1717128"/>
            <a:ext cx="2970547" cy="1598844"/>
          </a:xfrm>
          <a:prstGeom prst="cloudCallout">
            <a:avLst>
              <a:gd name="adj1" fmla="val 68463"/>
              <a:gd name="adj2" fmla="val 49039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rgbClr val="F5878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Ebenen- und Geradenscharen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14632" y="2874459"/>
            <a:ext cx="2561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Ana </a:t>
            </a:r>
            <a:r>
              <a:rPr lang="de-DE" altLang="de-DE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Geo</a:t>
            </a:r>
            <a: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b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de-DE" altLang="de-DE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nur LF</a:t>
            </a:r>
            <a:endParaRPr lang="de-DE" sz="4800" dirty="0">
              <a:solidFill>
                <a:srgbClr val="C00000"/>
              </a:solidFill>
            </a:endParaRPr>
          </a:p>
        </p:txBody>
      </p:sp>
      <p:sp>
        <p:nvSpPr>
          <p:cNvPr id="22" name="Wolkenförmige Legende 21"/>
          <p:cNvSpPr/>
          <p:nvPr/>
        </p:nvSpPr>
        <p:spPr>
          <a:xfrm>
            <a:off x="396756" y="4343480"/>
            <a:ext cx="4109070" cy="1101192"/>
          </a:xfrm>
          <a:prstGeom prst="cloudCallout">
            <a:avLst>
              <a:gd name="adj1" fmla="val 30118"/>
              <a:gd name="adj2" fmla="val -95243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Abstand Punkt – Ebene über </a:t>
            </a:r>
            <a:r>
              <a:rPr lang="de-D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Hesse’sche</a:t>
            </a:r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Normalenform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Wolkenförmige Legende 23"/>
          <p:cNvSpPr/>
          <p:nvPr/>
        </p:nvSpPr>
        <p:spPr>
          <a:xfrm>
            <a:off x="2292829" y="5144164"/>
            <a:ext cx="4392819" cy="1012788"/>
          </a:xfrm>
          <a:prstGeom prst="cloudCallout">
            <a:avLst>
              <a:gd name="adj1" fmla="val 5162"/>
              <a:gd name="adj2" fmla="val -166162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Abstand Punkt – Gerade Abstand Gerade – Gerade</a:t>
            </a:r>
            <a:endParaRPr lang="de-DE" altLang="de-DE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353234" y="346697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Mathematik: Basisfach – Leistungsfach 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7848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Bildschirmpräsentation (4:3)</PresentationFormat>
  <Paragraphs>103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Standarddesign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Brain-Club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Sabine Schray, Achim Pfeiffer;Achim Pfeiffer</dc:creator>
  <cp:lastModifiedBy>Claudia Uhl</cp:lastModifiedBy>
  <cp:revision>703</cp:revision>
  <cp:lastPrinted>2019-02-07T11:10:45Z</cp:lastPrinted>
  <dcterms:created xsi:type="dcterms:W3CDTF">2014-11-14T21:49:37Z</dcterms:created>
  <dcterms:modified xsi:type="dcterms:W3CDTF">2020-01-04T12:34:38Z</dcterms:modified>
</cp:coreProperties>
</file>