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46" r:id="rId2"/>
    <p:sldId id="399" r:id="rId3"/>
    <p:sldId id="424" r:id="rId4"/>
    <p:sldId id="425" r:id="rId5"/>
    <p:sldId id="423" r:id="rId6"/>
    <p:sldId id="426" r:id="rId7"/>
    <p:sldId id="421" r:id="rId8"/>
    <p:sldId id="402" r:id="rId9"/>
    <p:sldId id="417" r:id="rId10"/>
    <p:sldId id="429" r:id="rId11"/>
    <p:sldId id="430" r:id="rId12"/>
    <p:sldId id="427" r:id="rId13"/>
    <p:sldId id="428" r:id="rId14"/>
    <p:sldId id="431" r:id="rId15"/>
    <p:sldId id="432" r:id="rId16"/>
    <p:sldId id="433" r:id="rId17"/>
    <p:sldId id="406" r:id="rId18"/>
    <p:sldId id="434" r:id="rId19"/>
    <p:sldId id="435" r:id="rId20"/>
    <p:sldId id="436" r:id="rId21"/>
    <p:sldId id="437" r:id="rId22"/>
    <p:sldId id="438" r:id="rId23"/>
    <p:sldId id="439" r:id="rId24"/>
    <p:sldId id="440" r:id="rId25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B97"/>
    <a:srgbClr val="FFEDB3"/>
    <a:srgbClr val="FFDE75"/>
    <a:srgbClr val="FF9933"/>
    <a:srgbClr val="F5A401"/>
    <a:srgbClr val="FFAFAF"/>
    <a:srgbClr val="FF9999"/>
    <a:srgbClr val="FF8B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044" autoAdjust="0"/>
  </p:normalViewPr>
  <p:slideViewPr>
    <p:cSldViewPr>
      <p:cViewPr varScale="1">
        <p:scale>
          <a:sx n="80" d="100"/>
          <a:sy n="80" d="100"/>
        </p:scale>
        <p:origin x="17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66" y="-84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4828" tIns="47414" rIns="94828" bIns="474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28" tIns="47414" rIns="94828" bIns="47414" rtlCol="0"/>
          <a:lstStyle>
            <a:lvl1pPr algn="r">
              <a:defRPr sz="1200"/>
            </a:lvl1pPr>
          </a:lstStyle>
          <a:p>
            <a:fld id="{8FF56C64-0EF7-4505-B7A7-22C4F51F7771}" type="datetimeFigureOut">
              <a:rPr lang="de-DE" smtClean="0"/>
              <a:pPr/>
              <a:t>03.03.2020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6550" y="282575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8" tIns="47414" rIns="94828" bIns="474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93452" y="3058904"/>
            <a:ext cx="6080538" cy="3884860"/>
          </a:xfrm>
          <a:prstGeom prst="rect">
            <a:avLst/>
          </a:prstGeom>
        </p:spPr>
        <p:txBody>
          <a:bodyPr vert="horz" lIns="94828" tIns="47414" rIns="94828" bIns="4741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0" cy="495028"/>
          </a:xfrm>
          <a:prstGeom prst="rect">
            <a:avLst/>
          </a:prstGeom>
        </p:spPr>
        <p:txBody>
          <a:bodyPr vert="horz" lIns="94828" tIns="47414" rIns="94828" bIns="474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4828" tIns="47414" rIns="94828" bIns="47414" rtlCol="0" anchor="b"/>
          <a:lstStyle>
            <a:lvl1pPr algn="r">
              <a:defRPr sz="1200"/>
            </a:lvl1pPr>
          </a:lstStyle>
          <a:p>
            <a:fld id="{B60CD0FA-85F9-4704-9617-456D40F8AC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2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629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19B94-E857-4078-8C70-1CAF4BA43F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04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7174-2BD9-4813-A288-E9DF99DE88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C22A2-1D3B-40EA-B029-56C080087B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1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C752-75F4-4E85-98C4-B39334E57F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11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ACB0-B08C-4066-AA6C-7E83BECED3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86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BBD2-284B-477A-9BD7-8329FB6E55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93BC6-6556-4457-8B07-71ED929772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8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DF48-7556-4B09-8B99-965B41F97C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8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951F-63CA-4C74-9AEF-E0951E80C1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7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7BD44-D4C3-4317-8511-C32DB7CA7D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01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0DED-B887-44A7-A506-EE55E3B330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90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3D07B6-6594-4079-BA71-AA0B4969C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5305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12" name="Textfeld 16"/>
          <p:cNvSpPr txBox="1">
            <a:spLocks noChangeArrowheads="1"/>
          </p:cNvSpPr>
          <p:nvPr/>
        </p:nvSpPr>
        <p:spPr bwMode="auto">
          <a:xfrm>
            <a:off x="8263480" y="6446501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98CC8DC1-F19D-4D11-A977-ADD460703550}" type="slidenum">
              <a:rPr lang="de-DE" altLang="de-DE" sz="1100">
                <a:latin typeface="Calibri" pitchFamily="34" charset="0"/>
              </a:rPr>
              <a:pPr eaLnBrk="1" hangingPunct="1"/>
              <a:t>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55313" name="Rectangle 19"/>
          <p:cNvSpPr>
            <a:spLocks noChangeArrowheads="1"/>
          </p:cNvSpPr>
          <p:nvPr/>
        </p:nvSpPr>
        <p:spPr bwMode="auto">
          <a:xfrm>
            <a:off x="346075" y="1444625"/>
            <a:ext cx="8456613" cy="4176713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Vertiefungskurs</a:t>
            </a:r>
          </a:p>
          <a:p>
            <a:pPr algn="ctr" eaLnBrk="1" hangingPunct="1"/>
            <a:r>
              <a:rPr lang="de-DE" altLang="de-DE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Mathematik</a:t>
            </a:r>
          </a:p>
          <a:p>
            <a:pPr algn="ctr" eaLnBrk="1" hangingPunct="1"/>
            <a:endParaRPr lang="de-DE" altLang="de-DE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/>
            <a:endParaRPr lang="de-DE" altLang="de-DE" sz="36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EE8DD23C-E6AB-4297-AE0D-A3598062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62408"/>
            <a:ext cx="2895600" cy="305631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64" name="Zeichenbereich 37909">
            <a:extLst>
              <a:ext uri="{FF2B5EF4-FFF2-40B4-BE49-F238E27FC236}">
                <a16:creationId xmlns="" xmlns:a16="http://schemas.microsoft.com/office/drawing/2014/main" id="{6BCD1715-A2F7-4232-A140-1B1FE5B788B3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65" name="Rechteck 64">
              <a:extLst>
                <a:ext uri="{FF2B5EF4-FFF2-40B4-BE49-F238E27FC236}">
                  <a16:creationId xmlns="" xmlns:a16="http://schemas.microsoft.com/office/drawing/2014/main" id="{A6DA8A35-B6FD-4649-9EDA-5B6EB2E86486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6" name="Rectangle 5">
              <a:extLst>
                <a:ext uri="{FF2B5EF4-FFF2-40B4-BE49-F238E27FC236}">
                  <a16:creationId xmlns="" xmlns:a16="http://schemas.microsoft.com/office/drawing/2014/main" id="{47AA0C22-37F4-4224-BC59-14A924B44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">
              <a:extLst>
                <a:ext uri="{FF2B5EF4-FFF2-40B4-BE49-F238E27FC236}">
                  <a16:creationId xmlns="" xmlns:a16="http://schemas.microsoft.com/office/drawing/2014/main" id="{60D4E0A3-4E39-4C90-B7D4-4ADB2DA3C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7">
              <a:extLst>
                <a:ext uri="{FF2B5EF4-FFF2-40B4-BE49-F238E27FC236}">
                  <a16:creationId xmlns="" xmlns:a16="http://schemas.microsoft.com/office/drawing/2014/main" id="{05F45359-6CCE-4A77-AD08-DCE6D3C1A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8">
              <a:extLst>
                <a:ext uri="{FF2B5EF4-FFF2-40B4-BE49-F238E27FC236}">
                  <a16:creationId xmlns="" xmlns:a16="http://schemas.microsoft.com/office/drawing/2014/main" id="{57188D26-7578-4A2E-B48B-41434F9A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9">
              <a:extLst>
                <a:ext uri="{FF2B5EF4-FFF2-40B4-BE49-F238E27FC236}">
                  <a16:creationId xmlns="" xmlns:a16="http://schemas.microsoft.com/office/drawing/2014/main" id="{8693C9EF-DFDC-4D9F-BE1C-CA829FBF8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10">
              <a:extLst>
                <a:ext uri="{FF2B5EF4-FFF2-40B4-BE49-F238E27FC236}">
                  <a16:creationId xmlns="" xmlns:a16="http://schemas.microsoft.com/office/drawing/2014/main" id="{B77AC261-A01C-4C8C-AB64-40D44ACDF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11">
              <a:extLst>
                <a:ext uri="{FF2B5EF4-FFF2-40B4-BE49-F238E27FC236}">
                  <a16:creationId xmlns="" xmlns:a16="http://schemas.microsoft.com/office/drawing/2014/main" id="{FD52BE42-B86A-47BB-AD49-B6474FD83D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12">
              <a:extLst>
                <a:ext uri="{FF2B5EF4-FFF2-40B4-BE49-F238E27FC236}">
                  <a16:creationId xmlns="" xmlns:a16="http://schemas.microsoft.com/office/drawing/2014/main" id="{63FA04D7-16D8-4C10-9A66-18C9F5F3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13">
              <a:extLst>
                <a:ext uri="{FF2B5EF4-FFF2-40B4-BE49-F238E27FC236}">
                  <a16:creationId xmlns="" xmlns:a16="http://schemas.microsoft.com/office/drawing/2014/main" id="{CF14685E-9634-4CEE-9FDA-2CC6A7E39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15">
              <a:extLst>
                <a:ext uri="{FF2B5EF4-FFF2-40B4-BE49-F238E27FC236}">
                  <a16:creationId xmlns="" xmlns:a16="http://schemas.microsoft.com/office/drawing/2014/main" id="{7E7D55F7-9901-4C30-B7FF-9C6014788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16">
              <a:extLst>
                <a:ext uri="{FF2B5EF4-FFF2-40B4-BE49-F238E27FC236}">
                  <a16:creationId xmlns="" xmlns:a16="http://schemas.microsoft.com/office/drawing/2014/main" id="{59D4A53B-F173-4BA7-BB6D-A1B8181A5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="" xmlns:a16="http://schemas.microsoft.com/office/drawing/2014/main" id="{7568CCB0-3F56-4B69-9C97-D9232447F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19">
              <a:extLst>
                <a:ext uri="{FF2B5EF4-FFF2-40B4-BE49-F238E27FC236}">
                  <a16:creationId xmlns="" xmlns:a16="http://schemas.microsoft.com/office/drawing/2014/main" id="{640AE4C0-AEAB-4590-83E9-AAD9C741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20">
              <a:extLst>
                <a:ext uri="{FF2B5EF4-FFF2-40B4-BE49-F238E27FC236}">
                  <a16:creationId xmlns="" xmlns:a16="http://schemas.microsoft.com/office/drawing/2014/main" id="{D6D3ADB5-C548-4F15-B3C5-AB0DAC4D8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21">
              <a:extLst>
                <a:ext uri="{FF2B5EF4-FFF2-40B4-BE49-F238E27FC236}">
                  <a16:creationId xmlns="" xmlns:a16="http://schemas.microsoft.com/office/drawing/2014/main" id="{D3C2B272-2748-49D1-9226-5B31C0C21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22">
              <a:extLst>
                <a:ext uri="{FF2B5EF4-FFF2-40B4-BE49-F238E27FC236}">
                  <a16:creationId xmlns="" xmlns:a16="http://schemas.microsoft.com/office/drawing/2014/main" id="{464C511B-3AF6-4339-AB61-CFB14D35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23">
              <a:extLst>
                <a:ext uri="{FF2B5EF4-FFF2-40B4-BE49-F238E27FC236}">
                  <a16:creationId xmlns="" xmlns:a16="http://schemas.microsoft.com/office/drawing/2014/main" id="{A26B3769-B10F-4939-B2F9-15EBD785B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Line 24">
              <a:extLst>
                <a:ext uri="{FF2B5EF4-FFF2-40B4-BE49-F238E27FC236}">
                  <a16:creationId xmlns="" xmlns:a16="http://schemas.microsoft.com/office/drawing/2014/main" id="{AF1A485D-08D1-4E4B-8E1D-F25FFE698B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Rectangle 25">
              <a:extLst>
                <a:ext uri="{FF2B5EF4-FFF2-40B4-BE49-F238E27FC236}">
                  <a16:creationId xmlns="" xmlns:a16="http://schemas.microsoft.com/office/drawing/2014/main" id="{4510E70D-4FA7-49D9-9D88-38A48783C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5" name="Line 26">
              <a:extLst>
                <a:ext uri="{FF2B5EF4-FFF2-40B4-BE49-F238E27FC236}">
                  <a16:creationId xmlns="" xmlns:a16="http://schemas.microsoft.com/office/drawing/2014/main" id="{7337A555-4646-47F1-A4EE-996B56D4CD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Rectangle 27">
              <a:extLst>
                <a:ext uri="{FF2B5EF4-FFF2-40B4-BE49-F238E27FC236}">
                  <a16:creationId xmlns="" xmlns:a16="http://schemas.microsoft.com/office/drawing/2014/main" id="{D5B3577D-34C3-49CA-963A-7E91EBC5B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7" name="Line 28">
              <a:extLst>
                <a:ext uri="{FF2B5EF4-FFF2-40B4-BE49-F238E27FC236}">
                  <a16:creationId xmlns="" xmlns:a16="http://schemas.microsoft.com/office/drawing/2014/main" id="{8D37655C-65B5-484C-ABAA-FFD8831B4B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Rectangle 29">
              <a:extLst>
                <a:ext uri="{FF2B5EF4-FFF2-40B4-BE49-F238E27FC236}">
                  <a16:creationId xmlns="" xmlns:a16="http://schemas.microsoft.com/office/drawing/2014/main" id="{0D90B735-84FA-47F9-A6C7-B618446F5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9" name="Line 30">
              <a:extLst>
                <a:ext uri="{FF2B5EF4-FFF2-40B4-BE49-F238E27FC236}">
                  <a16:creationId xmlns="" xmlns:a16="http://schemas.microsoft.com/office/drawing/2014/main" id="{67E4F7BB-B696-44BA-8B7A-74DE2C089D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Rectangle 31">
              <a:extLst>
                <a:ext uri="{FF2B5EF4-FFF2-40B4-BE49-F238E27FC236}">
                  <a16:creationId xmlns="" xmlns:a16="http://schemas.microsoft.com/office/drawing/2014/main" id="{357D2975-23F7-4251-B4B9-2D8594B2E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1" name="Line 32">
              <a:extLst>
                <a:ext uri="{FF2B5EF4-FFF2-40B4-BE49-F238E27FC236}">
                  <a16:creationId xmlns="" xmlns:a16="http://schemas.microsoft.com/office/drawing/2014/main" id="{DF1C95A8-2050-4900-8120-137B8B54BB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33">
              <a:extLst>
                <a:ext uri="{FF2B5EF4-FFF2-40B4-BE49-F238E27FC236}">
                  <a16:creationId xmlns="" xmlns:a16="http://schemas.microsoft.com/office/drawing/2014/main" id="{8AAE3B4D-6A33-481C-8958-AA0F8F74C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3" name="Line 34">
              <a:extLst>
                <a:ext uri="{FF2B5EF4-FFF2-40B4-BE49-F238E27FC236}">
                  <a16:creationId xmlns="" xmlns:a16="http://schemas.microsoft.com/office/drawing/2014/main" id="{0A4D0E86-74AF-4534-8081-48DCF0EF0E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35">
              <a:extLst>
                <a:ext uri="{FF2B5EF4-FFF2-40B4-BE49-F238E27FC236}">
                  <a16:creationId xmlns="" xmlns:a16="http://schemas.microsoft.com/office/drawing/2014/main" id="{9F54B237-E76E-4B7B-930D-B5271553F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5" name="Line 36">
              <a:extLst>
                <a:ext uri="{FF2B5EF4-FFF2-40B4-BE49-F238E27FC236}">
                  <a16:creationId xmlns="" xmlns:a16="http://schemas.microsoft.com/office/drawing/2014/main" id="{0F5D290F-DC76-460D-A48B-565A36A7C1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Rectangle 37">
              <a:extLst>
                <a:ext uri="{FF2B5EF4-FFF2-40B4-BE49-F238E27FC236}">
                  <a16:creationId xmlns="" xmlns:a16="http://schemas.microsoft.com/office/drawing/2014/main" id="{46228CA9-C9F7-49FE-A1BA-B54E66C8F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7" name="Line 38">
              <a:extLst>
                <a:ext uri="{FF2B5EF4-FFF2-40B4-BE49-F238E27FC236}">
                  <a16:creationId xmlns="" xmlns:a16="http://schemas.microsoft.com/office/drawing/2014/main" id="{FC77BEF4-66DB-4CD5-8EDE-A1E7E6D049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Rectangle 39">
              <a:extLst>
                <a:ext uri="{FF2B5EF4-FFF2-40B4-BE49-F238E27FC236}">
                  <a16:creationId xmlns="" xmlns:a16="http://schemas.microsoft.com/office/drawing/2014/main" id="{97DFA184-352B-4AFC-A507-6BD45F707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9" name="Line 40">
              <a:extLst>
                <a:ext uri="{FF2B5EF4-FFF2-40B4-BE49-F238E27FC236}">
                  <a16:creationId xmlns="" xmlns:a16="http://schemas.microsoft.com/office/drawing/2014/main" id="{C1BAE5ED-6DC7-427E-A190-0ED6F2BA73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Rectangle 41">
              <a:extLst>
                <a:ext uri="{FF2B5EF4-FFF2-40B4-BE49-F238E27FC236}">
                  <a16:creationId xmlns="" xmlns:a16="http://schemas.microsoft.com/office/drawing/2014/main" id="{016789D0-E8B8-46C6-89FB-E90589865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1" name="Line 42">
              <a:extLst>
                <a:ext uri="{FF2B5EF4-FFF2-40B4-BE49-F238E27FC236}">
                  <a16:creationId xmlns="" xmlns:a16="http://schemas.microsoft.com/office/drawing/2014/main" id="{DA3DE62B-D69F-4AF8-A807-D34ABBA1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Rectangle 43">
              <a:extLst>
                <a:ext uri="{FF2B5EF4-FFF2-40B4-BE49-F238E27FC236}">
                  <a16:creationId xmlns="" xmlns:a16="http://schemas.microsoft.com/office/drawing/2014/main" id="{7072C49E-0F82-471B-A2EA-44547B92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3" name="Line 44">
              <a:extLst>
                <a:ext uri="{FF2B5EF4-FFF2-40B4-BE49-F238E27FC236}">
                  <a16:creationId xmlns="" xmlns:a16="http://schemas.microsoft.com/office/drawing/2014/main" id="{B92BFFC7-F2B6-4352-B134-CBD9028713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Rectangle 45">
              <a:extLst>
                <a:ext uri="{FF2B5EF4-FFF2-40B4-BE49-F238E27FC236}">
                  <a16:creationId xmlns="" xmlns:a16="http://schemas.microsoft.com/office/drawing/2014/main" id="{873BBEA0-BBBD-4585-B514-0E33DBD7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5" name="Line 46">
              <a:extLst>
                <a:ext uri="{FF2B5EF4-FFF2-40B4-BE49-F238E27FC236}">
                  <a16:creationId xmlns="" xmlns:a16="http://schemas.microsoft.com/office/drawing/2014/main" id="{E60FFC0A-E4F5-43B6-9167-250F727152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Rectangle 47">
              <a:extLst>
                <a:ext uri="{FF2B5EF4-FFF2-40B4-BE49-F238E27FC236}">
                  <a16:creationId xmlns="" xmlns:a16="http://schemas.microsoft.com/office/drawing/2014/main" id="{281D0438-CA56-42A0-836E-38C9E7D81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7" name="Line 48">
              <a:extLst>
                <a:ext uri="{FF2B5EF4-FFF2-40B4-BE49-F238E27FC236}">
                  <a16:creationId xmlns="" xmlns:a16="http://schemas.microsoft.com/office/drawing/2014/main" id="{A168788F-EEE4-4384-B88F-DA8D798CD7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Rectangle 49">
              <a:extLst>
                <a:ext uri="{FF2B5EF4-FFF2-40B4-BE49-F238E27FC236}">
                  <a16:creationId xmlns="" xmlns:a16="http://schemas.microsoft.com/office/drawing/2014/main" id="{C308B337-EDC6-4E7E-8D6B-DCBD2D37E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9" name="Line 50">
              <a:extLst>
                <a:ext uri="{FF2B5EF4-FFF2-40B4-BE49-F238E27FC236}">
                  <a16:creationId xmlns="" xmlns:a16="http://schemas.microsoft.com/office/drawing/2014/main" id="{85D18F75-8C0B-414F-9F5B-B17919D8A5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Rectangle 51">
              <a:extLst>
                <a:ext uri="{FF2B5EF4-FFF2-40B4-BE49-F238E27FC236}">
                  <a16:creationId xmlns="" xmlns:a16="http://schemas.microsoft.com/office/drawing/2014/main" id="{DD0D79BA-3213-4F3A-B0E2-4DAAEB08F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1" name="Line 52">
              <a:extLst>
                <a:ext uri="{FF2B5EF4-FFF2-40B4-BE49-F238E27FC236}">
                  <a16:creationId xmlns="" xmlns:a16="http://schemas.microsoft.com/office/drawing/2014/main" id="{E0B30C33-0211-4878-95D4-C62BBD8364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Rectangle 53">
              <a:extLst>
                <a:ext uri="{FF2B5EF4-FFF2-40B4-BE49-F238E27FC236}">
                  <a16:creationId xmlns="" xmlns:a16="http://schemas.microsoft.com/office/drawing/2014/main" id="{13BA6CDE-9F06-41D6-A5A8-7165CF90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3" name="Line 54">
              <a:extLst>
                <a:ext uri="{FF2B5EF4-FFF2-40B4-BE49-F238E27FC236}">
                  <a16:creationId xmlns="" xmlns:a16="http://schemas.microsoft.com/office/drawing/2014/main" id="{BE6C20BC-C183-4885-8328-598F6F9B1F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55">
              <a:extLst>
                <a:ext uri="{FF2B5EF4-FFF2-40B4-BE49-F238E27FC236}">
                  <a16:creationId xmlns="" xmlns:a16="http://schemas.microsoft.com/office/drawing/2014/main" id="{70B7E216-574F-41D4-8A08-242EE2383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1835696" y="5058636"/>
            <a:ext cx="6840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2000" dirty="0" smtClean="0">
                <a:latin typeface="Segoe Script" panose="020B0504020000000003" pitchFamily="34" charset="0"/>
              </a:rPr>
              <a:t>Jürgen </a:t>
            </a:r>
            <a:r>
              <a:rPr lang="de-DE" sz="2000" dirty="0" smtClean="0">
                <a:latin typeface="Segoe Script" panose="020B0504020000000003" pitchFamily="34" charset="0"/>
              </a:rPr>
              <a:t>Appel ; Stefanie Bertsch ; Torsten Schatz</a:t>
            </a:r>
            <a:endParaRPr lang="de-DE" sz="2000" dirty="0"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Vorläufiger Bildungsplan</a:t>
            </a:r>
          </a:p>
          <a:p>
            <a:r>
              <a:rPr lang="de-DE" sz="2800" dirty="0" smtClean="0"/>
              <a:t>Der vorläufige Bildungsplan in der vorliegenden</a:t>
            </a:r>
          </a:p>
          <a:p>
            <a:r>
              <a:rPr lang="de-DE" sz="2800" dirty="0" smtClean="0"/>
              <a:t>Fassung gilt </a:t>
            </a:r>
            <a:r>
              <a:rPr lang="de-DE" sz="2800" dirty="0" smtClean="0"/>
              <a:t>bis auf weiteres.</a:t>
            </a:r>
            <a:endParaRPr lang="de-DE" sz="2800" dirty="0" smtClean="0"/>
          </a:p>
          <a:p>
            <a:r>
              <a:rPr lang="de-DE" sz="2800" dirty="0" smtClean="0"/>
              <a:t>Zur Umsetzung haben die Regierungspräsidien</a:t>
            </a:r>
          </a:p>
          <a:p>
            <a:r>
              <a:rPr lang="de-DE" sz="2800" dirty="0" smtClean="0"/>
              <a:t>einen Vorschlag zur inhaltlichen Gestaltung der</a:t>
            </a:r>
          </a:p>
          <a:p>
            <a:r>
              <a:rPr lang="de-DE" sz="2800" dirty="0" smtClean="0"/>
              <a:t>zentralen Themen des Kurses entwickelt, der</a:t>
            </a:r>
          </a:p>
          <a:p>
            <a:pPr>
              <a:spcAft>
                <a:spcPts val="600"/>
              </a:spcAft>
            </a:pPr>
            <a:r>
              <a:rPr lang="de-DE" sz="2800" dirty="0" smtClean="0"/>
              <a:t>empfehlenden Charakter hat. </a:t>
            </a:r>
          </a:p>
          <a:p>
            <a:r>
              <a:rPr lang="de-DE" dirty="0" smtClean="0">
                <a:solidFill>
                  <a:srgbClr val="00B0F0"/>
                </a:solidFill>
              </a:rPr>
              <a:t>                                   Quelle: Informationen des RP Stuttgart zum VKM (Mai 2016)</a:t>
            </a:r>
            <a:endParaRPr lang="de-DE" altLang="de-DE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10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Vorläufiger Bildungsplan</a:t>
            </a:r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pic>
        <p:nvPicPr>
          <p:cNvPr id="73" name="Grafik 72"/>
          <p:cNvPicPr/>
          <p:nvPr/>
        </p:nvPicPr>
        <p:blipFill>
          <a:blip r:embed="rId4" cstate="print"/>
          <a:srcRect t="4674" r="4994" b="6657"/>
          <a:stretch>
            <a:fillRect/>
          </a:stretch>
        </p:blipFill>
        <p:spPr bwMode="auto">
          <a:xfrm>
            <a:off x="323528" y="0"/>
            <a:ext cx="4248472" cy="669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Grafik 73"/>
          <p:cNvPicPr/>
          <p:nvPr/>
        </p:nvPicPr>
        <p:blipFill>
          <a:blip r:embed="rId5" cstate="print"/>
          <a:srcRect b="3863"/>
          <a:stretch>
            <a:fillRect/>
          </a:stretch>
        </p:blipFill>
        <p:spPr bwMode="auto">
          <a:xfrm>
            <a:off x="4716016" y="1556792"/>
            <a:ext cx="417646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Klausuren und Prüfungen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Pro Halbjahr wird eine Klausur geschrieben.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Eine mündliche Abiturprüfung ist möglich, falls die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    Belegpflicht erfüllt ist.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800" dirty="0" smtClean="0">
                <a:solidFill>
                  <a:srgbClr val="00B0F0"/>
                </a:solidFill>
              </a:rPr>
              <a:t>Beispiel: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800" dirty="0" smtClean="0">
                <a:solidFill>
                  <a:srgbClr val="00B0F0"/>
                </a:solidFill>
              </a:rPr>
              <a:t>Schriftl. Prüfungen (LF): D; M; Fremdsprache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err="1" smtClean="0">
                <a:solidFill>
                  <a:srgbClr val="00B0F0"/>
                </a:solidFill>
              </a:rPr>
              <a:t>Mündl</a:t>
            </a:r>
            <a:r>
              <a:rPr lang="de-DE" altLang="de-DE" sz="2800" dirty="0" smtClean="0">
                <a:solidFill>
                  <a:srgbClr val="00B0F0"/>
                </a:solidFill>
              </a:rPr>
              <a:t>. Prüfungen: Gesellschaftwissenschaften; </a:t>
            </a:r>
            <a:r>
              <a:rPr lang="de-DE" altLang="de-DE" sz="2800" dirty="0" smtClean="0">
                <a:solidFill>
                  <a:srgbClr val="FF0000"/>
                </a:solidFill>
              </a:rPr>
              <a:t>VKM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600" b="1" dirty="0" smtClean="0"/>
              <a:t>Zertifikatsklausur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700" dirty="0" err="1" smtClean="0"/>
              <a:t>SuS</a:t>
            </a:r>
            <a:r>
              <a:rPr lang="de-DE" altLang="de-DE" sz="2700" dirty="0" smtClean="0"/>
              <a:t>, die den VKM in der Klassenstufe 11 besucht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700" dirty="0" smtClean="0"/>
              <a:t>haben, können freiwillig an einer Zertifikatsklausur, die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700" dirty="0" smtClean="0"/>
              <a:t>von der Universität Stuttgart erstellt wird, teilnehmen. 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700" dirty="0" smtClean="0"/>
              <a:t>Die erzielte Leistung bei der Zertifikatsklausur geht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700" b="1" dirty="0" smtClean="0"/>
              <a:t>nicht</a:t>
            </a:r>
            <a:r>
              <a:rPr lang="de-DE" altLang="de-DE" sz="2700" dirty="0" smtClean="0"/>
              <a:t> in die </a:t>
            </a:r>
            <a:r>
              <a:rPr lang="de-DE" altLang="de-DE" sz="2700" dirty="0" err="1" smtClean="0"/>
              <a:t>Kursnote</a:t>
            </a:r>
            <a:r>
              <a:rPr lang="de-DE" altLang="de-DE" sz="2700" dirty="0" smtClean="0"/>
              <a:t> des VKM ein. 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600" b="1" dirty="0" smtClean="0"/>
              <a:t>Zertifikatsklausur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Die Zertifikatsklausur kann an mehreren Universitäts-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err="1" smtClean="0"/>
              <a:t>standorten</a:t>
            </a:r>
            <a:r>
              <a:rPr lang="de-DE" altLang="de-DE" sz="2800" dirty="0" smtClean="0"/>
              <a:t> in Baden- Württemberg geschrieben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werden.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Der Termin wird zentral von den Universitäten fest-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gelegt. 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Die Anmeldung zur Teilnahme an der Zertifikats-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err="1" smtClean="0"/>
              <a:t>klausur</a:t>
            </a:r>
            <a:r>
              <a:rPr lang="de-DE" altLang="de-DE" sz="2800" dirty="0" smtClean="0"/>
              <a:t> erfolgt über die Kurslehrer*innen. 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600" b="1" dirty="0" smtClean="0"/>
              <a:t>Zertifikatsklausur</a:t>
            </a:r>
            <a:endParaRPr lang="de-DE" altLang="de-DE" sz="3600" b="1" dirty="0" smtClean="0"/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Die Zertifikatsklausur wird </a:t>
            </a:r>
            <a:r>
              <a:rPr lang="de-DE" altLang="de-DE" sz="2800" dirty="0" smtClean="0"/>
              <a:t>vom MINT- Kolleg</a:t>
            </a:r>
            <a:endParaRPr lang="de-DE" altLang="de-DE" sz="2800" dirty="0" smtClean="0"/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korrigiert.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Teilnehmende </a:t>
            </a:r>
            <a:r>
              <a:rPr lang="de-DE" altLang="de-DE" sz="2800" dirty="0" smtClean="0"/>
              <a:t>an der Zertifikatsklausur </a:t>
            </a:r>
            <a:r>
              <a:rPr lang="de-DE" altLang="de-DE" sz="2800" dirty="0" smtClean="0"/>
              <a:t>erhalten</a:t>
            </a:r>
            <a:endParaRPr lang="de-DE" altLang="de-DE" sz="2800" dirty="0" smtClean="0"/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ein Zertifikat. 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Die Zertifikate werden an die </a:t>
            </a:r>
            <a:r>
              <a:rPr lang="de-DE" altLang="de-DE" sz="2800" dirty="0" smtClean="0"/>
              <a:t>Teilnehmenden über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/>
              <a:t>d</a:t>
            </a:r>
            <a:r>
              <a:rPr lang="de-DE" altLang="de-DE" sz="2800" dirty="0" smtClean="0"/>
              <a:t>ie</a:t>
            </a:r>
            <a:r>
              <a:rPr lang="de-DE" altLang="de-DE" sz="2800" dirty="0" smtClean="0"/>
              <a:t> </a:t>
            </a:r>
            <a:r>
              <a:rPr lang="de-DE" altLang="de-DE" sz="2800" dirty="0" smtClean="0"/>
              <a:t>Schule </a:t>
            </a:r>
            <a:r>
              <a:rPr lang="de-DE" altLang="de-DE" sz="2800" dirty="0" smtClean="0"/>
              <a:t>verteilt.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altLang="de-DE" sz="3600" b="1" dirty="0" smtClean="0"/>
              <a:t>Zertifikatsklausur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Die Kurslehrer*innen sollten dafür Sorge tragen, 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dass die Themen der Zertifikatsklausur in der 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Klassenstufe 11 unterrichtet werden, damit die </a:t>
            </a:r>
            <a:r>
              <a:rPr lang="de-DE" altLang="de-DE" sz="2800" dirty="0" err="1" smtClean="0"/>
              <a:t>SuS</a:t>
            </a:r>
            <a:endParaRPr lang="de-DE" altLang="de-DE" sz="2800" dirty="0" smtClean="0"/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in der Lage sind, erfolgreich an der Zertifikatsklausur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teilnehmen zu können.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Themenbereiche in der Klassenstufe 11</a:t>
            </a:r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  <a:p>
            <a:pPr eaLnBrk="1" hangingPunct="1">
              <a:spcAft>
                <a:spcPts val="0"/>
              </a:spcAft>
            </a:pP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17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graphicFrame>
        <p:nvGraphicFramePr>
          <p:cNvPr id="71" name="Tabelle 3">
            <a:extLst>
              <a:ext uri="{FF2B5EF4-FFF2-40B4-BE49-F238E27FC236}">
                <a16:creationId xmlns="" xmlns:a16="http://schemas.microsoft.com/office/drawing/2014/main" id="{AF304012-6BD9-4781-9E88-836072F8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9776"/>
              </p:ext>
            </p:extLst>
          </p:nvPr>
        </p:nvGraphicFramePr>
        <p:xfrm>
          <a:off x="899592" y="2563778"/>
          <a:ext cx="7218947" cy="34454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218947">
                  <a:extLst>
                    <a:ext uri="{9D8B030D-6E8A-4147-A177-3AD203B41FA5}">
                      <a16:colId xmlns="" xmlns:a16="http://schemas.microsoft.com/office/drawing/2014/main" val="2922009884"/>
                    </a:ext>
                  </a:extLst>
                </a:gridCol>
              </a:tblGrid>
              <a:tr h="6890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1" baseline="0" dirty="0" smtClean="0">
                          <a:solidFill>
                            <a:schemeClr val="tx1"/>
                          </a:solidFill>
                        </a:rPr>
                        <a:t>Themenbereich</a:t>
                      </a:r>
                      <a:endParaRPr lang="de-DE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613512"/>
                  </a:ext>
                </a:extLst>
              </a:tr>
              <a:tr h="6890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Aussagenlogik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609668"/>
                  </a:ext>
                </a:extLst>
              </a:tr>
              <a:tr h="6890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Beweistechniken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9564867"/>
                  </a:ext>
                </a:extLst>
              </a:tr>
              <a:tr h="6890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Gleichungslehre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4576070"/>
                  </a:ext>
                </a:extLst>
              </a:tr>
              <a:tr h="6890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3200" b="0" dirty="0" smtClean="0">
                          <a:solidFill>
                            <a:schemeClr val="tx1"/>
                          </a:solidFill>
                        </a:rPr>
                        <a:t>Folgen</a:t>
                      </a:r>
                      <a:endParaRPr lang="de-DE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Die neue Kursstufe 2021 und der VKM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Das neue Wahlsystem hat teilweise zur Folge,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dass weniger </a:t>
            </a:r>
            <a:r>
              <a:rPr lang="de-DE" altLang="de-DE" sz="2800" dirty="0" err="1" smtClean="0"/>
              <a:t>SuS</a:t>
            </a:r>
            <a:r>
              <a:rPr lang="de-DE" altLang="de-DE" sz="2800" dirty="0" smtClean="0"/>
              <a:t> den VKM wählen.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Nachdenken über jahrgangsübergreifende Kurse.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Höhere Bereitschaft zur Kooperation von Nach-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barschulen.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Werbung für den VKM bei den </a:t>
            </a:r>
            <a:r>
              <a:rPr lang="de-DE" altLang="de-DE" sz="2800" dirty="0" err="1" smtClean="0"/>
              <a:t>SuS</a:t>
            </a:r>
            <a:r>
              <a:rPr lang="de-DE" altLang="de-DE" sz="2800" dirty="0" smtClean="0"/>
              <a:t> und den Eltern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verstärken.</a:t>
            </a: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18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Ziele der geplanten Fortbildung zum VKM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Der VKM sollte an noch mehr Schulen noch mehr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</a:t>
            </a:r>
            <a:r>
              <a:rPr lang="de-DE" altLang="de-DE" sz="2800" dirty="0" err="1" smtClean="0"/>
              <a:t>SuS</a:t>
            </a:r>
            <a:r>
              <a:rPr lang="de-DE" altLang="de-DE" sz="2800" dirty="0" smtClean="0"/>
              <a:t> erreichen.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Der VKM sollte in allen vier </a:t>
            </a:r>
            <a:r>
              <a:rPr lang="de-DE" altLang="de-DE" sz="2800" dirty="0" err="1" smtClean="0"/>
              <a:t>RPen</a:t>
            </a:r>
            <a:r>
              <a:rPr lang="de-DE" altLang="de-DE" sz="2800" dirty="0" smtClean="0"/>
              <a:t> gleich stark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vertreten sein.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Lehrer*innen sollen durch Materialien unterstützt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werden, wenn sie erstmals den VKM unterrichten.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Unterstützung für jahrgangsübergreifende Kurse</a:t>
            </a:r>
          </a:p>
          <a:p>
            <a:pPr eaLnBrk="1" hangingPunct="1">
              <a:spcAft>
                <a:spcPts val="0"/>
              </a:spcAft>
            </a:pPr>
            <a:r>
              <a:rPr lang="de-DE" altLang="de-DE" sz="2800" dirty="0" smtClean="0"/>
              <a:t>    geben.</a:t>
            </a: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19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Programmpunkte der Tagung VKM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3200" dirty="0" smtClean="0"/>
              <a:t>Montag, 30.03.20 (vormittags)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3200" dirty="0" smtClean="0"/>
              <a:t> </a:t>
            </a:r>
            <a:r>
              <a:rPr lang="de-DE" altLang="de-DE" sz="2800" dirty="0" smtClean="0"/>
              <a:t>Rahmenbedingungen des VKM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Impulsvortrag: Der VKM aus Sicht der Universität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(Priv.-</a:t>
            </a:r>
            <a:r>
              <a:rPr lang="de-DE" altLang="de-DE" sz="2800" dirty="0" err="1" smtClean="0"/>
              <a:t>Doz</a:t>
            </a:r>
            <a:r>
              <a:rPr lang="de-DE" altLang="de-DE" sz="2800" dirty="0" smtClean="0"/>
              <a:t>. Dr. Peter </a:t>
            </a:r>
            <a:r>
              <a:rPr lang="de-DE" altLang="de-DE" sz="2800" dirty="0" err="1" smtClean="0"/>
              <a:t>Lesky</a:t>
            </a:r>
            <a:r>
              <a:rPr lang="de-DE" altLang="de-DE" sz="2800" dirty="0" smtClean="0"/>
              <a:t>, Universität Stuttgart)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Austausch und Diskussion</a:t>
            </a: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Ziele der geplanten Fortbildung zum VKM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Unterstützung bei der Zeiteinteilung des VKM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    geben.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Beispiele für konkrete Abläufe von Unterrichts-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    </a:t>
            </a:r>
            <a:r>
              <a:rPr lang="de-DE" altLang="de-DE" sz="2800" dirty="0" err="1" smtClean="0"/>
              <a:t>einheiten</a:t>
            </a:r>
            <a:r>
              <a:rPr lang="de-DE" altLang="de-DE" sz="2800" dirty="0" smtClean="0"/>
              <a:t> aufzeigen.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Fachliche Unterstützung auch für unerfahrene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    Lehrer*innen anbieten.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Aufgaben, auch für Klausuren, vorstellen.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Mehr Lehrer*innen für den VKM begeistern.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20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Fortbildungsinhalte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Formale Aspekte des VKM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Material für verbindliche Unterrichtseinheiten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Material für einige Wahlthemen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Didaktische Hinweise (z.B. </a:t>
            </a:r>
            <a:r>
              <a:rPr lang="de-DE" altLang="de-DE" sz="2800" dirty="0" err="1" smtClean="0"/>
              <a:t>SuS</a:t>
            </a:r>
            <a:r>
              <a:rPr lang="de-DE" altLang="de-DE" sz="2800" dirty="0" smtClean="0"/>
              <a:t> mit IMP – Profil)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Klausuren und Klausuraufgaben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Anregungen für jahrgangsübergreifende Kurse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23528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Verbindliche Unterrichtseinheiten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FF0000"/>
                </a:solidFill>
              </a:rPr>
              <a:t> Aussagenlogik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FF0000"/>
                </a:solidFill>
              </a:rPr>
              <a:t> Beweisverfahren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FF0000"/>
                </a:solidFill>
              </a:rPr>
              <a:t> Gleichungen und Ungleichungen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FF0000"/>
                </a:solidFill>
              </a:rPr>
              <a:t> Folgen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00B0F0"/>
                </a:solidFill>
              </a:rPr>
              <a:t> Komplexe Zahlen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1" name="Geschweifte Klammer rechts 70"/>
          <p:cNvSpPr/>
          <p:nvPr/>
        </p:nvSpPr>
        <p:spPr>
          <a:xfrm>
            <a:off x="6012160" y="2708920"/>
            <a:ext cx="504056" cy="2376264"/>
          </a:xfrm>
          <a:prstGeom prst="rightBrace">
            <a:avLst>
              <a:gd name="adj1" fmla="val 8333"/>
              <a:gd name="adj2" fmla="val 50000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804248" y="3501008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Klassen-stufe 11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652120" y="522920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B0F0"/>
                </a:solidFill>
              </a:rPr>
              <a:t>Klassenstufe 12</a:t>
            </a:r>
            <a:endParaRPr lang="de-DE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/>
      <p:bldP spid="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251520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Wahlthemen (alle in Klassenstufe 12)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FF0000"/>
                </a:solidFill>
              </a:rPr>
              <a:t> Integrationstechniken  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00B0F0"/>
                </a:solidFill>
              </a:rPr>
              <a:t> Taylorreihen (Reihen)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00B0F0"/>
                </a:solidFill>
              </a:rPr>
              <a:t> Linienintegrale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00B0F0"/>
                </a:solidFill>
              </a:rPr>
              <a:t> Matrizen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>
                <a:solidFill>
                  <a:srgbClr val="00B0F0"/>
                </a:solidFill>
              </a:rPr>
              <a:t> Rechnen mit Restklassen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Textfeld 73"/>
          <p:cNvSpPr txBox="1"/>
          <p:nvPr/>
        </p:nvSpPr>
        <p:spPr>
          <a:xfrm>
            <a:off x="4211960" y="259200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werden dringend empfohlen</a:t>
            </a:r>
            <a:endParaRPr lang="de-D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251520" y="1340768"/>
            <a:ext cx="8482012" cy="4917595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Klausuren und Klausuraufgaben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Hinweise zum Erstellen von Klausuren   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Pool von 31 Klausuren (16 mit Lösungen)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Aufgabenpool mit 60 Aufgaben, die nach Themen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sortiert sind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4 themenbezogene Kurztests (3 mit Lösungen)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4 weitere Klausuraufgaben 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Programmpunkte der Tagung VKM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3200" dirty="0" smtClean="0"/>
              <a:t>Montag, 30.03.20 (nachmittags)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3200" dirty="0" smtClean="0"/>
              <a:t> </a:t>
            </a:r>
            <a:r>
              <a:rPr lang="de-DE" altLang="de-DE" sz="2800" dirty="0" smtClean="0"/>
              <a:t>Vorstellung der Themen aus der Klassenstufe 11</a:t>
            </a:r>
          </a:p>
          <a:p>
            <a:pPr algn="ctr" eaLnBrk="1" hangingPunct="1">
              <a:spcAft>
                <a:spcPts val="1800"/>
              </a:spcAft>
            </a:pPr>
            <a:r>
              <a:rPr lang="de-DE" altLang="de-DE" sz="2600" dirty="0" smtClean="0">
                <a:solidFill>
                  <a:srgbClr val="FF0000"/>
                </a:solidFill>
              </a:rPr>
              <a:t>Aussagenlogik; Beweisverfahren; Gleichungen; Folgen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Klausuren (Konzeption und Beispiele)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Zertifikatsklausur (Inhalte – Vorbereitung)</a:t>
            </a: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Programmpunkte der Tagung VKM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3200" dirty="0" smtClean="0"/>
              <a:t>Dienstag, 31.03.20 (vormittags)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3200" dirty="0" smtClean="0"/>
              <a:t> </a:t>
            </a:r>
            <a:r>
              <a:rPr lang="de-DE" altLang="de-DE" sz="2800" dirty="0" smtClean="0"/>
              <a:t>Vorstellung der Themen aus der Klassenstufe 12</a:t>
            </a:r>
          </a:p>
          <a:p>
            <a:pPr algn="ctr" eaLnBrk="1" hangingPunct="1">
              <a:spcAft>
                <a:spcPts val="1200"/>
              </a:spcAft>
            </a:pPr>
            <a:r>
              <a:rPr lang="de-DE" altLang="de-DE" sz="2600" dirty="0" smtClean="0">
                <a:solidFill>
                  <a:srgbClr val="FF0000"/>
                </a:solidFill>
              </a:rPr>
              <a:t>Komplexe Zahlen; Integrationstechniken; Wahlthemen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Jahrgangsübergreifende Kurse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Möglicher Ablauf eines Fortbildungstages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Zeit zur Planung in den ZSL - Regionalteams  </a:t>
            </a:r>
            <a:endParaRPr lang="de-DE" altLang="de-DE" sz="3200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sz="3200" b="1" dirty="0" smtClean="0"/>
              <a:t>Anliegen des Vertiefungskurs Mathematik</a:t>
            </a:r>
          </a:p>
          <a:p>
            <a:pPr>
              <a:spcAft>
                <a:spcPts val="600"/>
              </a:spcAft>
            </a:pPr>
            <a:r>
              <a:rPr lang="de-DE" sz="2800" dirty="0" smtClean="0"/>
              <a:t>Der VKM 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 soll Schülerinnen und Schüler besser auf die</a:t>
            </a:r>
          </a:p>
          <a:p>
            <a:r>
              <a:rPr lang="de-DE" sz="2800" dirty="0" smtClean="0"/>
              <a:t>   mathematischen Anforderungen der Hochschule</a:t>
            </a:r>
          </a:p>
          <a:p>
            <a:pPr>
              <a:spcAft>
                <a:spcPts val="1200"/>
              </a:spcAft>
            </a:pPr>
            <a:r>
              <a:rPr lang="de-DE" sz="2800" dirty="0" smtClean="0"/>
              <a:t>   (MINT!) vorbereiten.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de-DE" sz="2800" dirty="0" smtClean="0"/>
              <a:t> soll vertiefte Kenntnisse vermitteln. 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 soll exemplarisch Einblicke vermitteln, wie</a:t>
            </a:r>
          </a:p>
          <a:p>
            <a:pPr>
              <a:spcAft>
                <a:spcPts val="600"/>
              </a:spcAft>
            </a:pPr>
            <a:r>
              <a:rPr lang="de-DE" sz="2800" dirty="0" smtClean="0"/>
              <a:t>    Mathematik an der Hochschule betrieben wird. </a:t>
            </a:r>
          </a:p>
          <a:p>
            <a:r>
              <a:rPr lang="de-DE" sz="2800" dirty="0" smtClean="0"/>
              <a:t>                     </a:t>
            </a:r>
            <a:r>
              <a:rPr lang="de-DE" dirty="0" smtClean="0">
                <a:solidFill>
                  <a:srgbClr val="00B0F0"/>
                </a:solidFill>
              </a:rPr>
              <a:t>Quelle: Informationen des RP Stuttgart zum VKM (Mai 2016)</a:t>
            </a:r>
            <a:endParaRPr lang="de-DE" sz="2800" dirty="0" smtClean="0">
              <a:solidFill>
                <a:srgbClr val="00B0F0"/>
              </a:solidFill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Aufgaben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sz="3200" b="1" dirty="0" smtClean="0"/>
              <a:t>Anliegen des Vertiefungskurs Mathematik</a:t>
            </a:r>
          </a:p>
          <a:p>
            <a:pPr>
              <a:spcAft>
                <a:spcPts val="600"/>
              </a:spcAft>
            </a:pPr>
            <a:r>
              <a:rPr lang="de-DE" sz="2600" dirty="0" smtClean="0"/>
              <a:t>Der VKM </a:t>
            </a:r>
          </a:p>
          <a:p>
            <a:pPr>
              <a:buFont typeface="Wingdings" pitchFamily="2" charset="2"/>
              <a:buChar char="Ø"/>
            </a:pPr>
            <a:r>
              <a:rPr lang="de-DE" sz="2600" dirty="0" smtClean="0"/>
              <a:t> darf keinesfalls ein Abiturvorbereitungskurs sein.</a:t>
            </a:r>
          </a:p>
          <a:p>
            <a:r>
              <a:rPr lang="de-DE" sz="2600" dirty="0" smtClean="0"/>
              <a:t>    Das bedeutet, dass die behandelten Themen</a:t>
            </a:r>
          </a:p>
          <a:p>
            <a:r>
              <a:rPr lang="de-DE" sz="2600" dirty="0" smtClean="0"/>
              <a:t>    möglichst überschneidungsfrei zu den Themen</a:t>
            </a:r>
          </a:p>
          <a:p>
            <a:pPr>
              <a:spcAft>
                <a:spcPts val="1200"/>
              </a:spcAft>
            </a:pPr>
            <a:r>
              <a:rPr lang="de-DE" sz="2600" dirty="0" smtClean="0"/>
              <a:t>    der schriftlichen Abiturprüfung sein müssen. </a:t>
            </a:r>
          </a:p>
          <a:p>
            <a:pPr>
              <a:buFont typeface="Wingdings" pitchFamily="2" charset="2"/>
              <a:buChar char="Ø"/>
            </a:pPr>
            <a:r>
              <a:rPr lang="de-DE" sz="2600" dirty="0" smtClean="0"/>
              <a:t> darf keinesfalls eine Spielwiese für die Pflege</a:t>
            </a:r>
          </a:p>
          <a:p>
            <a:r>
              <a:rPr lang="de-DE" sz="2600" dirty="0" smtClean="0"/>
              <a:t>    eigener Hobbies oder selbst gewählter Inhalte der</a:t>
            </a:r>
          </a:p>
          <a:p>
            <a:r>
              <a:rPr lang="de-DE" sz="2600" dirty="0" smtClean="0"/>
              <a:t>    Lehrkraft sein. Es gilt der Bildungsplan in seiner</a:t>
            </a:r>
          </a:p>
          <a:p>
            <a:r>
              <a:rPr lang="de-DE" sz="2600" dirty="0" smtClean="0"/>
              <a:t>    momentan noch vorläufigen Fassung. </a:t>
            </a:r>
          </a:p>
          <a:p>
            <a:r>
              <a:rPr lang="de-DE" sz="2800" dirty="0" smtClean="0"/>
              <a:t>                      </a:t>
            </a:r>
            <a:r>
              <a:rPr lang="de-DE" dirty="0" smtClean="0">
                <a:solidFill>
                  <a:srgbClr val="00B0F0"/>
                </a:solidFill>
              </a:rPr>
              <a:t>Quelle: Informationen des RP Stuttgart zum VKM (Mai 2016)</a:t>
            </a:r>
            <a:endParaRPr lang="de-DE" sz="2800" dirty="0" smtClean="0">
              <a:solidFill>
                <a:srgbClr val="00B0F0"/>
              </a:solidFill>
            </a:endParaRP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 smtClean="0"/>
              <a:t>Anliegen des Vertiefungskurs Mathematik</a:t>
            </a:r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  <a:p>
            <a:pPr eaLnBrk="1" hangingPunct="1">
              <a:spcAft>
                <a:spcPts val="1800"/>
              </a:spcAft>
            </a:pPr>
            <a:endParaRPr lang="de-DE" altLang="de-DE" sz="3200" b="1" dirty="0" smtClean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7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pic>
        <p:nvPicPr>
          <p:cNvPr id="71" name="Grafik 70" descr="C:\Users\Appel\AppData\Local\Temp\geogebra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492896"/>
            <a:ext cx="5760720" cy="269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Grafik 71" descr="C:\Users\Appel\AppData\Local\Temp\geogebra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4000" y="2466000"/>
            <a:ext cx="5760720" cy="267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Seit wann gibt es den VKM?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Versuchsphase ab dem Schuljahr 2012/13 an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800" dirty="0" smtClean="0"/>
              <a:t>    einigen wenigen Gymnasien.</a:t>
            </a:r>
          </a:p>
          <a:p>
            <a:pPr>
              <a:buFont typeface="Wingdings" pitchFamily="2" charset="2"/>
              <a:buChar char="Ø"/>
            </a:pPr>
            <a:r>
              <a:rPr lang="de-DE" altLang="de-DE" sz="2800" dirty="0" smtClean="0"/>
              <a:t> </a:t>
            </a:r>
            <a:r>
              <a:rPr lang="de-DE" sz="2800" dirty="0" smtClean="0"/>
              <a:t>Der VKM wurde zum Schuljahr 2013/2014 von der</a:t>
            </a:r>
          </a:p>
          <a:p>
            <a:pPr>
              <a:spcAft>
                <a:spcPts val="1800"/>
              </a:spcAft>
            </a:pPr>
            <a:r>
              <a:rPr lang="de-DE" sz="2800" dirty="0" smtClean="0"/>
              <a:t>    Versuchsphase in die Regelphase überführt. </a:t>
            </a:r>
            <a:endParaRPr lang="de-DE" sz="3600" dirty="0" smtClean="0"/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 Jedes Gymnasium kann den Kurs seit dem</a:t>
            </a:r>
          </a:p>
          <a:p>
            <a:r>
              <a:rPr lang="de-DE" sz="2800" dirty="0" smtClean="0"/>
              <a:t>    Schuljahr 2013/14 einführen, eine Antragstellung</a:t>
            </a:r>
          </a:p>
          <a:p>
            <a:r>
              <a:rPr lang="de-DE" sz="2800" dirty="0" smtClean="0"/>
              <a:t>    ist nicht mehr notwendig. </a:t>
            </a:r>
            <a:r>
              <a:rPr lang="de-DE" altLang="de-DE" sz="2800" b="1" dirty="0" smtClean="0"/>
              <a:t> 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8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600" b="1" dirty="0" smtClean="0"/>
              <a:t>Der VKM als Kurs der Kursstufe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Der VKM gehört zum Wahlbereich („Orchideen“).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Der VKM wird 4 Halbjahre unterrichtet.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SuS</a:t>
            </a:r>
            <a:r>
              <a:rPr lang="de-DE" altLang="de-DE" sz="2800" dirty="0" smtClean="0"/>
              <a:t> des LF und des BF können den VKM wählen.</a:t>
            </a:r>
          </a:p>
          <a:p>
            <a:pPr eaLnBrk="1" hangingPunct="1"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SuS</a:t>
            </a:r>
            <a:r>
              <a:rPr lang="de-DE" altLang="de-DE" sz="2800" dirty="0" smtClean="0"/>
              <a:t> können den VKM nach Klassenstufe 11</a:t>
            </a:r>
          </a:p>
          <a:p>
            <a:pPr eaLnBrk="1" hangingPunct="1">
              <a:spcAft>
                <a:spcPts val="1200"/>
              </a:spcAft>
            </a:pPr>
            <a:r>
              <a:rPr lang="de-DE" altLang="de-DE" sz="2800" dirty="0" smtClean="0"/>
              <a:t>    abwählen.</a:t>
            </a:r>
          </a:p>
          <a:p>
            <a:pPr eaLnBrk="1" hangingPunct="1">
              <a:spcAft>
                <a:spcPts val="1800"/>
              </a:spcAft>
              <a:buFont typeface="Wingdings" pitchFamily="2" charset="2"/>
              <a:buChar char="Ø"/>
            </a:pPr>
            <a:r>
              <a:rPr lang="de-DE" altLang="de-DE" sz="2800" dirty="0" smtClean="0"/>
              <a:t> Jahrgangsübergreifende Kurse sind möglich.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9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Klausuren und Klausuraufgaben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="" xmlns:a16="http://schemas.microsoft.com/office/drawing/2014/main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="" xmlns:a16="http://schemas.microsoft.com/office/drawing/2014/main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="" xmlns:a16="http://schemas.microsoft.com/office/drawing/2014/main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="" xmlns:a16="http://schemas.microsoft.com/office/drawing/2014/main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3" name="Gruppierung 11">
            <a:extLst>
              <a:ext uri="{FF2B5EF4-FFF2-40B4-BE49-F238E27FC236}">
                <a16:creationId xmlns="" xmlns:a16="http://schemas.microsoft.com/office/drawing/2014/main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="" xmlns:a16="http://schemas.microsoft.com/office/drawing/2014/main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="" xmlns:a16="http://schemas.microsoft.com/office/drawing/2014/main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Programm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" name="AutoShape 6">
              <a:extLst>
                <a:ext uri="{FF2B5EF4-FFF2-40B4-BE49-F238E27FC236}">
                  <a16:creationId xmlns="" xmlns:a16="http://schemas.microsoft.com/office/drawing/2014/main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Anliegen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="" xmlns:a16="http://schemas.microsoft.com/office/drawing/2014/main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Formale Aspekte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6" name="AutoShape 8">
              <a:extLst>
                <a:ext uri="{FF2B5EF4-FFF2-40B4-BE49-F238E27FC236}">
                  <a16:creationId xmlns="" xmlns:a16="http://schemas.microsoft.com/office/drawing/2014/main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Fortbildung</a:t>
              </a:r>
              <a:endPara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="" xmlns:a16="http://schemas.microsoft.com/office/drawing/2014/main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4" name="Zeichenbereich 37909">
            <a:extLst>
              <a:ext uri="{FF2B5EF4-FFF2-40B4-BE49-F238E27FC236}">
                <a16:creationId xmlns="" xmlns:a16="http://schemas.microsoft.com/office/drawing/2014/main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="" xmlns:a16="http://schemas.microsoft.com/office/drawing/2014/main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="" xmlns:a16="http://schemas.microsoft.com/office/drawing/2014/main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="" xmlns:a16="http://schemas.microsoft.com/office/drawing/2014/main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="" xmlns:a16="http://schemas.microsoft.com/office/drawing/2014/main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="" xmlns:a16="http://schemas.microsoft.com/office/drawing/2014/main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="" xmlns:a16="http://schemas.microsoft.com/office/drawing/2014/main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="" xmlns:a16="http://schemas.microsoft.com/office/drawing/2014/main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="" xmlns:a16="http://schemas.microsoft.com/office/drawing/2014/main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="" xmlns:a16="http://schemas.microsoft.com/office/drawing/2014/main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="" xmlns:a16="http://schemas.microsoft.com/office/drawing/2014/main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="" xmlns:a16="http://schemas.microsoft.com/office/drawing/2014/main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="" xmlns:a16="http://schemas.microsoft.com/office/drawing/2014/main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="" xmlns:a16="http://schemas.microsoft.com/office/drawing/2014/main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="" xmlns:a16="http://schemas.microsoft.com/office/drawing/2014/main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="" xmlns:a16="http://schemas.microsoft.com/office/drawing/2014/main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="" xmlns:a16="http://schemas.microsoft.com/office/drawing/2014/main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="" xmlns:a16="http://schemas.microsoft.com/office/drawing/2014/main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="" xmlns:a16="http://schemas.microsoft.com/office/drawing/2014/main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="" xmlns:a16="http://schemas.microsoft.com/office/drawing/2014/main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="" xmlns:a16="http://schemas.microsoft.com/office/drawing/2014/main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="" xmlns:a16="http://schemas.microsoft.com/office/drawing/2014/main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="" xmlns:a16="http://schemas.microsoft.com/office/drawing/2014/main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="" xmlns:a16="http://schemas.microsoft.com/office/drawing/2014/main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="" xmlns:a16="http://schemas.microsoft.com/office/drawing/2014/main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="" xmlns:a16="http://schemas.microsoft.com/office/drawing/2014/main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="" xmlns:a16="http://schemas.microsoft.com/office/drawing/2014/main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="" xmlns:a16="http://schemas.microsoft.com/office/drawing/2014/main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="" xmlns:a16="http://schemas.microsoft.com/office/drawing/2014/main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="" xmlns:a16="http://schemas.microsoft.com/office/drawing/2014/main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="" xmlns:a16="http://schemas.microsoft.com/office/drawing/2014/main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="" xmlns:a16="http://schemas.microsoft.com/office/drawing/2014/main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="" xmlns:a16="http://schemas.microsoft.com/office/drawing/2014/main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="" xmlns:a16="http://schemas.microsoft.com/office/drawing/2014/main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="" xmlns:a16="http://schemas.microsoft.com/office/drawing/2014/main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="" xmlns:a16="http://schemas.microsoft.com/office/drawing/2014/main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="" xmlns:a16="http://schemas.microsoft.com/office/drawing/2014/main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="" xmlns:a16="http://schemas.microsoft.com/office/drawing/2014/main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="" xmlns:a16="http://schemas.microsoft.com/office/drawing/2014/main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="" xmlns:a16="http://schemas.microsoft.com/office/drawing/2014/main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="" xmlns:a16="http://schemas.microsoft.com/office/drawing/2014/main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="" xmlns:a16="http://schemas.microsoft.com/office/drawing/2014/main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="" xmlns:a16="http://schemas.microsoft.com/office/drawing/2014/main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="" xmlns:a16="http://schemas.microsoft.com/office/drawing/2014/main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="" xmlns:a16="http://schemas.microsoft.com/office/drawing/2014/main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="" xmlns:a16="http://schemas.microsoft.com/office/drawing/2014/main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="" xmlns:a16="http://schemas.microsoft.com/office/drawing/2014/main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="" xmlns:a16="http://schemas.microsoft.com/office/drawing/2014/main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="" xmlns:a16="http://schemas.microsoft.com/office/drawing/2014/main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="" xmlns:a16="http://schemas.microsoft.com/office/drawing/2014/main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1750</Words>
  <Application>Microsoft Office PowerPoint</Application>
  <PresentationFormat>Bildschirmpräsentation (4:3)</PresentationFormat>
  <Paragraphs>882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Calibri</vt:lpstr>
      <vt:lpstr>Segoe Script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Brain-Club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Claudia Uhl</dc:creator>
  <cp:lastModifiedBy>Jürgen Appel</cp:lastModifiedBy>
  <cp:revision>516</cp:revision>
  <cp:lastPrinted>2018-03-03T10:37:02Z</cp:lastPrinted>
  <dcterms:created xsi:type="dcterms:W3CDTF">2014-11-14T21:49:37Z</dcterms:created>
  <dcterms:modified xsi:type="dcterms:W3CDTF">2020-03-03T22:34:54Z</dcterms:modified>
</cp:coreProperties>
</file>