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bookmarkIdSeed="2">
  <p:sldMasterIdLst>
    <p:sldMasterId id="2147483741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797675" cy="9926638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071">
          <p15:clr>
            <a:srgbClr val="A4A3A4"/>
          </p15:clr>
        </p15:guide>
        <p15:guide id="2" orient="horz" pos="2069">
          <p15:clr>
            <a:srgbClr val="A4A3A4"/>
          </p15:clr>
        </p15:guide>
        <p15:guide id="3" orient="horz" pos="1570">
          <p15:clr>
            <a:srgbClr val="A4A3A4"/>
          </p15:clr>
        </p15:guide>
        <p15:guide id="4" orient="horz" pos="2568">
          <p15:clr>
            <a:srgbClr val="A4A3A4"/>
          </p15:clr>
        </p15:guide>
        <p15:guide id="5" orient="horz" pos="3022">
          <p15:clr>
            <a:srgbClr val="A4A3A4"/>
          </p15:clr>
        </p15:guide>
        <p15:guide id="6" orient="horz" pos="3566">
          <p15:clr>
            <a:srgbClr val="A4A3A4"/>
          </p15:clr>
        </p15:guide>
        <p15:guide id="7" pos="292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ollrath, Carmen (KM)" initials="Vol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2F2F"/>
    <a:srgbClr val="660066"/>
    <a:srgbClr val="FFFF99"/>
    <a:srgbClr val="6600FF"/>
    <a:srgbClr val="00FF99"/>
    <a:srgbClr val="008000"/>
    <a:srgbClr val="99CC00"/>
    <a:srgbClr val="33CC33"/>
    <a:srgbClr val="CCFF33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Mittlere Formatvorlage 1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8D230F3-CF80-4859-8CE7-A43EE81993B5}" styleName="Helle Formatvorlage 1 - Akz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38B1855-1B75-4FBE-930C-398BA8C253C6}" styleName="Designformatvorlage 2 - Akz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A488322-F2BA-4B5B-9748-0D474271808F}" styleName="Mittlere Formatvorlage 3 - Akz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Helle Formatvorlage 2 - Akz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6D9F66E-5EB9-4882-86FB-DCBF35E3C3E4}" styleName="Mittlere Formatvorlage 4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098" autoAdjust="0"/>
    <p:restoredTop sz="79006" autoAdjust="0"/>
  </p:normalViewPr>
  <p:slideViewPr>
    <p:cSldViewPr>
      <p:cViewPr>
        <p:scale>
          <a:sx n="74" d="100"/>
          <a:sy n="74" d="100"/>
        </p:scale>
        <p:origin x="-582" y="-288"/>
      </p:cViewPr>
      <p:guideLst>
        <p:guide orient="horz" pos="1071"/>
        <p:guide orient="horz" pos="2069"/>
        <p:guide orient="horz" pos="1570"/>
        <p:guide orient="horz" pos="2568"/>
        <p:guide orient="horz" pos="3022"/>
        <p:guide orient="horz" pos="3566"/>
        <p:guide pos="292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>
        <p:scale>
          <a:sx n="150" d="100"/>
          <a:sy n="150" d="100"/>
        </p:scale>
        <p:origin x="-756" y="4296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132951" y="579062"/>
            <a:ext cx="1019560" cy="153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000" i="1">
                <a:latin typeface="Arial" charset="0"/>
              </a:defRPr>
            </a:lvl1pPr>
          </a:lstStyle>
          <a:p>
            <a:r>
              <a:rPr lang="de-DE" dirty="0"/>
              <a:t>Titel des Vortrags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132950" y="9264869"/>
            <a:ext cx="2361001" cy="153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000" i="1">
                <a:latin typeface="Arial" charset="0"/>
              </a:defRPr>
            </a:lvl1pPr>
          </a:lstStyle>
          <a:p>
            <a:r>
              <a:rPr lang="de-DE" dirty="0"/>
              <a:t>Vortragender, Anlass, 1. Dezember 2003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032232" y="9264869"/>
            <a:ext cx="594743" cy="153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000" i="1">
                <a:latin typeface="Arial" charset="0"/>
              </a:defRPr>
            </a:lvl1pPr>
          </a:lstStyle>
          <a:p>
            <a:r>
              <a:rPr lang="de-DE" dirty="0"/>
              <a:t>Seite </a:t>
            </a:r>
            <a:fld id="{0A490618-A23A-42F9-955E-4E131AB85C2F}" type="slidenum">
              <a:rPr lang="de-DE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613458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132953" y="4715158"/>
            <a:ext cx="4531783" cy="446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Textformatierung des Masters zu bearbeiten.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60189" y="282806"/>
            <a:ext cx="594743" cy="153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000" i="1">
                <a:latin typeface="Arial" charset="0"/>
              </a:defRPr>
            </a:lvl1pPr>
          </a:lstStyle>
          <a:p>
            <a:r>
              <a:rPr lang="de-DE" dirty="0"/>
              <a:t>Seite </a:t>
            </a:r>
            <a:fld id="{F8FF1768-1DF2-410F-ABF6-E09C1CB8A556}" type="slidenum">
              <a:rPr lang="de-DE"/>
              <a:pPr/>
              <a:t>‹Nr.›</a:t>
            </a:fld>
            <a:endParaRPr lang="de-DE" dirty="0"/>
          </a:p>
        </p:txBody>
      </p:sp>
      <p:sp>
        <p:nvSpPr>
          <p:cNvPr id="3" name="Kopfzeilenplatzhalter 2"/>
          <p:cNvSpPr>
            <a:spLocks noGrp="1"/>
          </p:cNvSpPr>
          <p:nvPr>
            <p:ph type="hdr" sz="quarter"/>
          </p:nvPr>
        </p:nvSpPr>
        <p:spPr>
          <a:xfrm>
            <a:off x="6" y="0"/>
            <a:ext cx="294614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15042454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1pPr>
    <a:lvl2pPr marL="1905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2pPr>
    <a:lvl3pPr marL="3810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3pPr>
    <a:lvl4pPr marL="5715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4pPr>
    <a:lvl5pPr marL="7620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74848" y="908720"/>
            <a:ext cx="4038600" cy="4958011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65848" y="908720"/>
            <a:ext cx="4038600" cy="4958011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7" name="Fußzeilenplatzhalter 4"/>
          <p:cNvSpPr txBox="1">
            <a:spLocks/>
          </p:cNvSpPr>
          <p:nvPr userDrawn="1"/>
        </p:nvSpPr>
        <p:spPr>
          <a:xfrm>
            <a:off x="251967" y="6453188"/>
            <a:ext cx="7196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algn="ctr" rtl="0" eaLnBrk="0" fontAlgn="auto" hangingPunct="0">
              <a:spcBef>
                <a:spcPts val="0"/>
              </a:spcBef>
              <a:spcAft>
                <a:spcPts val="0"/>
              </a:spcAft>
              <a:defRPr sz="1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9pPr>
          </a:lstStyle>
          <a:p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2390" y="908720"/>
            <a:ext cx="8640089" cy="532859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7" name="Titel 1"/>
          <p:cNvSpPr>
            <a:spLocks noGrp="1"/>
          </p:cNvSpPr>
          <p:nvPr>
            <p:ph type="ctrTitle" hasCustomPrompt="1"/>
          </p:nvPr>
        </p:nvSpPr>
        <p:spPr>
          <a:xfrm>
            <a:off x="252389" y="260649"/>
            <a:ext cx="8640089" cy="648072"/>
          </a:xfrm>
          <a:prstGeom prst="rect">
            <a:avLst/>
          </a:prstGeom>
        </p:spPr>
        <p:txBody>
          <a:bodyPr/>
          <a:lstStyle>
            <a:lvl1pPr algn="l">
              <a:defRPr sz="3200">
                <a:latin typeface="+mj-lt"/>
              </a:defRPr>
            </a:lvl1pPr>
          </a:lstStyle>
          <a:p>
            <a:r>
              <a:rPr lang="de-DE" dirty="0" smtClean="0"/>
              <a:t>Titel durch Klicken bearbeiten</a:t>
            </a:r>
            <a:endParaRPr lang="de-DE" dirty="0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17104" y="6470524"/>
            <a:ext cx="4464050" cy="3649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dirty="0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Titel:</a:t>
            </a:r>
            <a:endParaRPr lang="de-DE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758879" y="646694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de-DE" dirty="0" smtClean="0"/>
              <a:t>Folie </a:t>
            </a:r>
            <a:fld id="{B28F9D38-746F-4F66-8DFA-FA7E04203DA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17104" y="6470524"/>
            <a:ext cx="4464050" cy="3649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dirty="0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Titel:</a:t>
            </a:r>
            <a:endParaRPr lang="de-DE" dirty="0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758879" y="646694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de-DE" dirty="0" smtClean="0"/>
              <a:t>Folie </a:t>
            </a:r>
            <a:fld id="{B28F9D38-746F-4F66-8DFA-FA7E04203DA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17104" y="6470524"/>
            <a:ext cx="4464050" cy="3649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dirty="0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Titel: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758879" y="646694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de-DE" dirty="0" smtClean="0"/>
              <a:t>Folie </a:t>
            </a:r>
            <a:fld id="{B28F9D38-746F-4F66-8DFA-FA7E04203DA6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223838" y="260712"/>
            <a:ext cx="8696325" cy="576000"/>
          </a:xfrm>
          <a:prstGeom prst="rect">
            <a:avLst/>
          </a:prstGeom>
          <a:solidFill>
            <a:srgbClr val="FFFF99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2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Bild 8"/>
          <p:cNvPicPr>
            <a:picLocks/>
          </p:cNvPicPr>
          <p:nvPr/>
        </p:nvPicPr>
        <p:blipFill>
          <a:blip r:embed="rId6" cstate="print"/>
          <a:stretch>
            <a:fillRect/>
          </a:stretch>
        </p:blipFill>
        <p:spPr>
          <a:xfrm flipV="1">
            <a:off x="217104" y="6345320"/>
            <a:ext cx="8712968" cy="3600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5" r:id="rId2"/>
    <p:sldLayoutId id="2147483747" r:id="rId3"/>
    <p:sldLayoutId id="2147483748" r:id="rId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7F7F7F"/>
        </a:buClr>
        <a:buFont typeface="Wingdings" pitchFamily="2" charset="2"/>
        <a:buChar char="§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257300" indent="-342900" algn="l" rtl="0" eaLnBrk="1" fontAlgn="base" hangingPunct="1">
        <a:spcBef>
          <a:spcPct val="20000"/>
        </a:spcBef>
        <a:spcAft>
          <a:spcPct val="0"/>
        </a:spcAft>
        <a:buClr>
          <a:srgbClr val="7F7F7F"/>
        </a:buClr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Individualisierung und Differenzierung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Eigendiagnose durch </a:t>
            </a:r>
          </a:p>
          <a:p>
            <a:r>
              <a:rPr lang="de-DE" dirty="0" smtClean="0"/>
              <a:t>Check-in-Aufgaben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34575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Eigendiagnose durch Schülerinnen und Schüler</a:t>
            </a:r>
          </a:p>
          <a:p>
            <a:r>
              <a:rPr lang="de-DE" dirty="0" smtClean="0"/>
              <a:t>Fachübergreifende Werkzeuge</a:t>
            </a:r>
          </a:p>
          <a:p>
            <a:pPr lvl="1"/>
            <a:r>
              <a:rPr lang="de-DE" dirty="0" smtClean="0"/>
              <a:t>siehe Fachmethoden in ZPG III von Florian Karsten</a:t>
            </a:r>
            <a:endParaRPr lang="de-DE" dirty="0"/>
          </a:p>
          <a:p>
            <a:pPr marL="342900" lvl="1" indent="-342900">
              <a:buClr>
                <a:srgbClr val="7F7F7F"/>
              </a:buClr>
              <a:buFont typeface="Wingdings" pitchFamily="2" charset="2"/>
              <a:buChar char="§"/>
            </a:pPr>
            <a:r>
              <a:rPr lang="de-DE" sz="2800" dirty="0" smtClean="0"/>
              <a:t>Fachspezifische Differenzierungswerkzeuge</a:t>
            </a:r>
          </a:p>
          <a:p>
            <a:pPr marL="857250" lvl="2">
              <a:buFont typeface="Wingdings" pitchFamily="2" charset="2"/>
              <a:buChar char="§"/>
            </a:pPr>
            <a:r>
              <a:rPr lang="de-DE" dirty="0" smtClean="0"/>
              <a:t>Cartoon-Aufgaben </a:t>
            </a:r>
          </a:p>
          <a:p>
            <a:pPr marL="1200150" lvl="3">
              <a:buFont typeface="Wingdings" pitchFamily="2" charset="2"/>
              <a:buChar char="§"/>
            </a:pPr>
            <a:r>
              <a:rPr lang="de-DE" dirty="0" smtClean="0"/>
              <a:t>(siehe ZPG II von Leisen)</a:t>
            </a:r>
          </a:p>
          <a:p>
            <a:pPr marL="857250" lvl="2">
              <a:buFont typeface="Wingdings" pitchFamily="2" charset="2"/>
              <a:buChar char="§"/>
            </a:pPr>
            <a:r>
              <a:rPr lang="de-DE" dirty="0" smtClean="0"/>
              <a:t>Begriffsnetze </a:t>
            </a:r>
          </a:p>
          <a:p>
            <a:pPr marL="1200150" lvl="3">
              <a:buFont typeface="Wingdings" pitchFamily="2" charset="2"/>
              <a:buChar char="§"/>
            </a:pPr>
            <a:r>
              <a:rPr lang="de-DE" dirty="0" smtClean="0"/>
              <a:t>(siehe ZPG II von Leisen)</a:t>
            </a:r>
          </a:p>
          <a:p>
            <a:pPr marL="857250" lvl="2">
              <a:buFont typeface="Wingdings" pitchFamily="2" charset="2"/>
              <a:buChar char="§"/>
            </a:pPr>
            <a:r>
              <a:rPr lang="de-DE" dirty="0" smtClean="0"/>
              <a:t>Aufgaben mit gestuften Hilfen </a:t>
            </a:r>
          </a:p>
          <a:p>
            <a:pPr marL="1200150" lvl="3">
              <a:buFont typeface="Wingdings" pitchFamily="2" charset="2"/>
              <a:buChar char="§"/>
            </a:pPr>
            <a:r>
              <a:rPr lang="de-DE" dirty="0" smtClean="0"/>
              <a:t>(siehe ZPG-Aufgaben von u.a. Rita </a:t>
            </a:r>
            <a:r>
              <a:rPr lang="de-DE" dirty="0" err="1" smtClean="0"/>
              <a:t>Wodzinski</a:t>
            </a:r>
            <a:r>
              <a:rPr lang="de-DE" dirty="0" smtClean="0"/>
              <a:t>)</a:t>
            </a:r>
          </a:p>
          <a:p>
            <a:pPr marL="857250" lvl="2">
              <a:buFont typeface="Wingdings" pitchFamily="2" charset="2"/>
              <a:buChar char="§"/>
            </a:pPr>
            <a:r>
              <a:rPr lang="de-DE" dirty="0" smtClean="0"/>
              <a:t>Checklisten</a:t>
            </a:r>
          </a:p>
          <a:p>
            <a:pPr marL="1200150" lvl="3">
              <a:buFont typeface="Wingdings" pitchFamily="2" charset="2"/>
              <a:buChar char="§"/>
            </a:pPr>
            <a:r>
              <a:rPr lang="de-DE" dirty="0" smtClean="0"/>
              <a:t>siehe ZPG III Florian Karsten</a:t>
            </a:r>
            <a:endParaRPr lang="de-DE" dirty="0"/>
          </a:p>
          <a:p>
            <a:pPr marL="857250" lvl="2">
              <a:buFont typeface="Wingdings" pitchFamily="2" charset="2"/>
              <a:buChar char="§"/>
            </a:pPr>
            <a:r>
              <a:rPr lang="de-DE" dirty="0" smtClean="0"/>
              <a:t>Check-in-Aufgaben </a:t>
            </a:r>
          </a:p>
          <a:p>
            <a:pPr marL="457200" lvl="1" indent="0">
              <a:buNone/>
            </a:pP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Individuelle Förderung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dirty="0" smtClean="0"/>
              <a:t>Check-in-Aufgaben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94429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lvl="3" indent="0">
              <a:buClr>
                <a:srgbClr val="7F7F7F"/>
              </a:buClr>
              <a:buNone/>
            </a:pPr>
            <a:r>
              <a:rPr lang="de-DE" sz="2400" dirty="0"/>
              <a:t>(siehe dazu </a:t>
            </a:r>
            <a:r>
              <a:rPr lang="de-DE" sz="2400" dirty="0" smtClean="0"/>
              <a:t>: </a:t>
            </a:r>
            <a:r>
              <a:rPr lang="de-DE" sz="2400" dirty="0"/>
              <a:t>A. </a:t>
            </a:r>
            <a:r>
              <a:rPr lang="de-DE" sz="2400" dirty="0" err="1"/>
              <a:t>Pysik</a:t>
            </a:r>
            <a:r>
              <a:rPr lang="de-DE" sz="2400" dirty="0"/>
              <a:t> und </a:t>
            </a:r>
            <a:r>
              <a:rPr lang="de-DE" sz="2400" dirty="0" err="1"/>
              <a:t>Ch</a:t>
            </a:r>
            <a:r>
              <a:rPr lang="de-DE" sz="2400" dirty="0"/>
              <a:t>. Bauer: Diagnostizieren und fördern – systematisch und effizient, </a:t>
            </a:r>
            <a:r>
              <a:rPr lang="de-DE" sz="2400" dirty="0" err="1"/>
              <a:t>PdN</a:t>
            </a:r>
            <a:r>
              <a:rPr lang="de-DE" sz="2400" dirty="0"/>
              <a:t> Physik 62(6) 2013)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Ziele</a:t>
            </a:r>
            <a:r>
              <a:rPr lang="de-DE" dirty="0" smtClean="0"/>
              <a:t>:</a:t>
            </a:r>
          </a:p>
          <a:p>
            <a:r>
              <a:rPr lang="de-DE" dirty="0" smtClean="0"/>
              <a:t>Effektive, sehr kurze Stundenwiederholungen</a:t>
            </a:r>
          </a:p>
          <a:p>
            <a:r>
              <a:rPr lang="de-DE" dirty="0" smtClean="0"/>
              <a:t>Zieltransparenz durch Nennungen der erwarteten Kompetenzen</a:t>
            </a:r>
          </a:p>
          <a:p>
            <a:r>
              <a:rPr lang="de-DE" dirty="0" smtClean="0"/>
              <a:t>Schnelle Selbstdiagnose </a:t>
            </a:r>
          </a:p>
          <a:p>
            <a:r>
              <a:rPr lang="de-DE" dirty="0" smtClean="0"/>
              <a:t>Fördermaßnahmen selbst oder mit Lehrkrafthilfe einleiten</a:t>
            </a:r>
          </a:p>
          <a:p>
            <a:pPr marL="457200" lvl="1" indent="0">
              <a:buNone/>
            </a:pP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Check-in-Aufgaben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dirty="0" smtClean="0"/>
              <a:t>Check-in-Aufgaben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99014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Einsatz:</a:t>
            </a:r>
          </a:p>
          <a:p>
            <a:r>
              <a:rPr lang="de-DE" dirty="0" smtClean="0"/>
              <a:t>Überprüfen, ob Kompetenzen</a:t>
            </a:r>
            <a:r>
              <a:rPr lang="de-DE" dirty="0" smtClean="0"/>
              <a:t>,</a:t>
            </a:r>
            <a:r>
              <a:rPr lang="de-DE" dirty="0" smtClean="0"/>
              <a:t> </a:t>
            </a:r>
            <a:r>
              <a:rPr lang="de-DE" dirty="0" smtClean="0"/>
              <a:t>die in der vorhergehenden Unterrichtsstunde erworben werden </a:t>
            </a:r>
            <a:r>
              <a:rPr lang="de-DE" dirty="0" smtClean="0"/>
              <a:t>sollten auch vorhanden sind.</a:t>
            </a:r>
            <a:endParaRPr lang="de-DE" dirty="0" smtClean="0"/>
          </a:p>
          <a:p>
            <a:r>
              <a:rPr lang="de-DE" dirty="0" smtClean="0"/>
              <a:t>Zu Beginn (möglichst jeder) Stunde </a:t>
            </a:r>
            <a:r>
              <a:rPr lang="de-DE" dirty="0"/>
              <a:t>erhalten </a:t>
            </a:r>
            <a:r>
              <a:rPr lang="de-DE" dirty="0" smtClean="0"/>
              <a:t>Sitznachbarn eine Aufgabe in A- </a:t>
            </a:r>
            <a:r>
              <a:rPr lang="de-DE" dirty="0" smtClean="0"/>
              <a:t>bzw. B-Version. </a:t>
            </a:r>
            <a:endParaRPr lang="de-DE" dirty="0" smtClean="0"/>
          </a:p>
          <a:p>
            <a:r>
              <a:rPr lang="de-DE" dirty="0"/>
              <a:t>I</a:t>
            </a:r>
            <a:r>
              <a:rPr lang="de-DE" dirty="0" smtClean="0"/>
              <a:t>ndividuelle Arbeitszeit: Nicht mehr als 3 Minuten </a:t>
            </a:r>
          </a:p>
          <a:p>
            <a:r>
              <a:rPr lang="de-DE" dirty="0" smtClean="0"/>
              <a:t>Anschließende Kontrolle durch </a:t>
            </a:r>
            <a:r>
              <a:rPr lang="de-DE" dirty="0" smtClean="0"/>
              <a:t>Sitznachbarn</a:t>
            </a:r>
            <a:endParaRPr lang="de-DE" dirty="0" smtClean="0"/>
          </a:p>
          <a:p>
            <a:pPr lvl="1"/>
            <a:r>
              <a:rPr lang="de-DE" dirty="0" smtClean="0"/>
              <a:t>Lösung wird durch Lehrkraft projiziert </a:t>
            </a:r>
          </a:p>
          <a:p>
            <a:pPr lvl="1"/>
            <a:r>
              <a:rPr lang="de-DE" dirty="0" smtClean="0"/>
              <a:t>Schülerinnen und Schüler bewerten ihre Kompetenzen</a:t>
            </a:r>
          </a:p>
          <a:p>
            <a:pPr lvl="1"/>
            <a:r>
              <a:rPr lang="de-DE" dirty="0" smtClean="0"/>
              <a:t>Zeitaufwand hierfür:  Nicht mehr als 2 Minuten</a:t>
            </a:r>
          </a:p>
          <a:p>
            <a:pPr marL="457200" lvl="1" indent="0">
              <a:buNone/>
            </a:pP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Check-in-Aufgaben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dirty="0" smtClean="0"/>
              <a:t>Check-in-Aufgaben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48486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Hinweise:</a:t>
            </a:r>
            <a:endParaRPr lang="de-DE" dirty="0" smtClean="0"/>
          </a:p>
          <a:p>
            <a:r>
              <a:rPr lang="de-DE" dirty="0" smtClean="0"/>
              <a:t>Aufgaben: Nicht </a:t>
            </a:r>
            <a:r>
              <a:rPr lang="de-DE" dirty="0"/>
              <a:t>unbedingt als Kopie </a:t>
            </a:r>
            <a:r>
              <a:rPr lang="de-DE" dirty="0" smtClean="0"/>
              <a:t>ausgeben sondern </a:t>
            </a:r>
            <a:r>
              <a:rPr lang="de-DE" dirty="0" smtClean="0"/>
              <a:t>wenn möglich projizieren </a:t>
            </a:r>
          </a:p>
          <a:p>
            <a:r>
              <a:rPr lang="de-DE" dirty="0" smtClean="0"/>
              <a:t>Schülerinnen </a:t>
            </a:r>
            <a:r>
              <a:rPr lang="de-DE" dirty="0" smtClean="0"/>
              <a:t>und Schüler: Halten ihren Kompetenzstand zu </a:t>
            </a:r>
            <a:r>
              <a:rPr lang="de-DE" dirty="0" smtClean="0"/>
              <a:t>den Aufgaben schriftlich fest</a:t>
            </a:r>
            <a:endParaRPr lang="de-DE" dirty="0" smtClean="0"/>
          </a:p>
          <a:p>
            <a:r>
              <a:rPr lang="de-DE" dirty="0" smtClean="0"/>
              <a:t>Summe </a:t>
            </a:r>
            <a:r>
              <a:rPr lang="de-DE" dirty="0" smtClean="0"/>
              <a:t>aller geforderten Kompetenzen: 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Kann Grundlage </a:t>
            </a:r>
            <a:r>
              <a:rPr lang="de-DE" dirty="0" smtClean="0"/>
              <a:t>einer Leistungskontrolle </a:t>
            </a:r>
            <a:r>
              <a:rPr lang="de-DE" dirty="0" smtClean="0"/>
              <a:t>sein</a:t>
            </a:r>
            <a:endParaRPr lang="de-DE" dirty="0" smtClean="0"/>
          </a:p>
          <a:p>
            <a:r>
              <a:rPr lang="de-DE" dirty="0" smtClean="0"/>
              <a:t>Vorbereitung </a:t>
            </a:r>
            <a:r>
              <a:rPr lang="de-DE" dirty="0" smtClean="0"/>
              <a:t>einer Leistungskontrolle: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Alle </a:t>
            </a:r>
            <a:r>
              <a:rPr lang="de-DE" dirty="0" smtClean="0"/>
              <a:t>abgefragten Kompetenzen werden in einer Checkliste zusammengefasst </a:t>
            </a:r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Check-in-Aufgaben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dirty="0" smtClean="0"/>
              <a:t>Check-in-Aufgaben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65557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Rückmeldungen von Schülerinnen und Schülern:</a:t>
            </a:r>
          </a:p>
          <a:p>
            <a:r>
              <a:rPr lang="de-DE" dirty="0" smtClean="0"/>
              <a:t>Diese Aufgaben sind zur Wiederholung der letzten Stunde sehr geeignet.</a:t>
            </a:r>
          </a:p>
          <a:p>
            <a:r>
              <a:rPr lang="de-DE" dirty="0" smtClean="0"/>
              <a:t>Durch diese Aufgaben wusste ich besser als sonst, über welche Grundkenntnisse ich verfügen sollte.</a:t>
            </a:r>
          </a:p>
          <a:p>
            <a:endParaRPr lang="de-DE" dirty="0"/>
          </a:p>
          <a:p>
            <a:pPr marL="457200" lvl="1" indent="0">
              <a:buNone/>
            </a:pPr>
            <a:r>
              <a:rPr lang="de-DE" dirty="0" smtClean="0"/>
              <a:t>Quelle: </a:t>
            </a:r>
            <a:r>
              <a:rPr lang="de-DE" dirty="0"/>
              <a:t>A. </a:t>
            </a:r>
            <a:r>
              <a:rPr lang="de-DE" dirty="0" err="1"/>
              <a:t>Pysik</a:t>
            </a:r>
            <a:r>
              <a:rPr lang="de-DE" dirty="0"/>
              <a:t> und </a:t>
            </a:r>
            <a:r>
              <a:rPr lang="de-DE" dirty="0" err="1"/>
              <a:t>Ch</a:t>
            </a:r>
            <a:r>
              <a:rPr lang="de-DE" dirty="0"/>
              <a:t>. Bauer: Diagnostizieren und fördern – systematisch und effizient, </a:t>
            </a:r>
            <a:r>
              <a:rPr lang="de-DE" dirty="0" err="1"/>
              <a:t>PdN</a:t>
            </a:r>
            <a:r>
              <a:rPr lang="de-DE" dirty="0"/>
              <a:t> Physik 62(6) 2013, S 16)</a:t>
            </a:r>
            <a:endParaRPr lang="de-DE" dirty="0" smtClean="0"/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Check-in-Aufgaben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dirty="0" smtClean="0"/>
              <a:t>Check-in-Aufgaben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63049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Check-in-Aufgaben zu den Themenbereichen aus dem Bildungsplan für die Klassenstufe 7/8:</a:t>
            </a:r>
            <a:endParaRPr lang="de-DE" dirty="0"/>
          </a:p>
          <a:p>
            <a:r>
              <a:rPr lang="de-DE" dirty="0" smtClean="0"/>
              <a:t>Optik (16 Aufgaben + Lösungen)</a:t>
            </a:r>
          </a:p>
          <a:p>
            <a:r>
              <a:rPr lang="de-DE" dirty="0" smtClean="0"/>
              <a:t>Optik-Ergänzung (6 Aufgaben + Lösungen)</a:t>
            </a:r>
          </a:p>
          <a:p>
            <a:pPr lvl="1"/>
            <a:r>
              <a:rPr lang="de-DE" dirty="0" smtClean="0"/>
              <a:t>Themen, die streng gesehen nicht den Anforderung des Bildungsplans gerecht werden</a:t>
            </a:r>
            <a:endParaRPr lang="de-DE" dirty="0" smtClean="0"/>
          </a:p>
          <a:p>
            <a:r>
              <a:rPr lang="de-DE" dirty="0" smtClean="0"/>
              <a:t>Akustik (4 Aufgaben + Lösungen)</a:t>
            </a:r>
          </a:p>
          <a:p>
            <a:r>
              <a:rPr lang="de-DE" dirty="0" smtClean="0"/>
              <a:t>Grundgrößen-der-Elektrizitätslehre (15 Aufgaben + Lösungen)</a:t>
            </a:r>
          </a:p>
          <a:p>
            <a:r>
              <a:rPr lang="de-DE" dirty="0" smtClean="0"/>
              <a:t>Grundgrößen-der-Elektrizitätslehre-Ergänzung </a:t>
            </a:r>
            <a:br>
              <a:rPr lang="de-DE" dirty="0" smtClean="0"/>
            </a:br>
            <a:r>
              <a:rPr lang="de-DE" dirty="0" smtClean="0"/>
              <a:t>(1 Aufgabe </a:t>
            </a:r>
            <a:r>
              <a:rPr lang="de-DE" dirty="0"/>
              <a:t>+ </a:t>
            </a:r>
            <a:r>
              <a:rPr lang="de-DE" dirty="0" smtClean="0"/>
              <a:t>Lösung)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Check-in-Aufgaben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dirty="0" smtClean="0"/>
              <a:t>Check-in-Aufgaben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44137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_ZPG-1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2015-04-05 G8 BP 2016 Physik-Leitperspektiven-pbK-ibK" id="{6D46AD23-E355-604C-B451-29306F04266A}" vid="{4DAB78A5-37DC-6748-8711-6A30687A6D40}"/>
    </a:ext>
  </a:ext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Powerpoint_ZPG-1</Template>
  <TotalTime>0</TotalTime>
  <Words>329</Words>
  <Application>Microsoft Office PowerPoint</Application>
  <PresentationFormat>Bildschirmpräsentation (4:3)</PresentationFormat>
  <Paragraphs>60</Paragraphs>
  <Slides>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Powerpoint_ZPG-1</vt:lpstr>
      <vt:lpstr>Individualisierung und Differenzierung</vt:lpstr>
      <vt:lpstr>Individuelle Förderung</vt:lpstr>
      <vt:lpstr>Check-in-Aufgaben</vt:lpstr>
      <vt:lpstr>Check-in-Aufgaben</vt:lpstr>
      <vt:lpstr>Check-in-Aufgaben</vt:lpstr>
      <vt:lpstr>Check-in-Aufgaben</vt:lpstr>
      <vt:lpstr>Check-in-Aufgaben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subject>PowerPoint-Präsentation</dc:subject>
  <dc:creator>Piffer</dc:creator>
  <cp:lastModifiedBy>Piffer</cp:lastModifiedBy>
  <cp:revision>11</cp:revision>
  <cp:lastPrinted>2014-11-07T09:42:53Z</cp:lastPrinted>
  <dcterms:created xsi:type="dcterms:W3CDTF">2015-07-10T14:36:28Z</dcterms:created>
  <dcterms:modified xsi:type="dcterms:W3CDTF">2015-07-23T19:14:36Z</dcterms:modified>
</cp:coreProperties>
</file>