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34" r:id="rId3"/>
    <p:sldId id="260" r:id="rId4"/>
    <p:sldId id="291" r:id="rId5"/>
    <p:sldId id="262" r:id="rId6"/>
    <p:sldId id="273" r:id="rId7"/>
    <p:sldId id="275" r:id="rId8"/>
    <p:sldId id="335" r:id="rId9"/>
    <p:sldId id="274" r:id="rId10"/>
    <p:sldId id="336" r:id="rId11"/>
    <p:sldId id="337" r:id="rId12"/>
    <p:sldId id="338" r:id="rId13"/>
    <p:sldId id="339" r:id="rId14"/>
    <p:sldId id="276" r:id="rId15"/>
    <p:sldId id="340" r:id="rId16"/>
    <p:sldId id="316" r:id="rId17"/>
    <p:sldId id="324" r:id="rId18"/>
    <p:sldId id="293" r:id="rId19"/>
    <p:sldId id="341" r:id="rId20"/>
    <p:sldId id="342" r:id="rId21"/>
    <p:sldId id="298" r:id="rId22"/>
    <p:sldId id="299" r:id="rId23"/>
    <p:sldId id="294" r:id="rId24"/>
    <p:sldId id="333" r:id="rId25"/>
    <p:sldId id="332" r:id="rId26"/>
    <p:sldId id="321"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p:restoredTop sz="78766"/>
  </p:normalViewPr>
  <p:slideViewPr>
    <p:cSldViewPr snapToGrid="0" snapToObjects="1">
      <p:cViewPr>
        <p:scale>
          <a:sx n="81" d="100"/>
          <a:sy n="81" d="100"/>
        </p:scale>
        <p:origin x="1880" y="14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8F0C2-6EF9-6B45-A3C4-DEB07FE30D16}" type="datetimeFigureOut">
              <a:rPr lang="de-DE" smtClean="0"/>
              <a:t>20.12.15</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AB685-2A5D-9A45-942C-3331B7B17417}" type="slidenum">
              <a:rPr lang="de-DE" smtClean="0"/>
              <a:t>‹Nr.›</a:t>
            </a:fld>
            <a:endParaRPr lang="de-DE"/>
          </a:p>
        </p:txBody>
      </p:sp>
    </p:spTree>
    <p:extLst>
      <p:ext uri="{BB962C8B-B14F-4D97-AF65-F5344CB8AC3E}">
        <p14:creationId xmlns:p14="http://schemas.microsoft.com/office/powerpoint/2010/main" val="125517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bezogen auf</a:t>
            </a:r>
            <a:r>
              <a:rPr lang="de-DE" baseline="0" dirty="0" smtClean="0"/>
              <a:t> Klassenstufe 7/8</a:t>
            </a:r>
          </a:p>
          <a:p>
            <a:endParaRPr lang="de-DE" baseline="0" dirty="0" smtClean="0"/>
          </a:p>
          <a:p>
            <a:r>
              <a:rPr lang="de-DE" baseline="0" dirty="0" smtClean="0"/>
              <a:t>2.1.x Prozessbezogene Kompetenzen</a:t>
            </a:r>
          </a:p>
          <a:p>
            <a:r>
              <a:rPr lang="de-DE" baseline="0" dirty="0" smtClean="0"/>
              <a:t>3,2,x Inhaltsbezogene Kompetenzen: Einführung in die Physik </a:t>
            </a:r>
            <a:r>
              <a:rPr lang="de-DE" u="sng" baseline="0" dirty="0" smtClean="0"/>
              <a:t>und</a:t>
            </a:r>
            <a:r>
              <a:rPr lang="de-DE" baseline="0" dirty="0" smtClean="0"/>
              <a:t> Optik (weitere Beispiel weiter unten; E-Lehre,...)</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2</a:t>
            </a:fld>
            <a:endParaRPr lang="de-DE"/>
          </a:p>
        </p:txBody>
      </p:sp>
    </p:spTree>
    <p:extLst>
      <p:ext uri="{BB962C8B-B14F-4D97-AF65-F5344CB8AC3E}">
        <p14:creationId xmlns:p14="http://schemas.microsoft.com/office/powerpoint/2010/main" val="51555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Grund</a:t>
            </a:r>
            <a:r>
              <a:rPr lang="de-DE" baseline="0" dirty="0" smtClean="0"/>
              <a:t> für das Erarbeiten an der Sonnenfinsternis:</a:t>
            </a:r>
          </a:p>
          <a:p>
            <a:r>
              <a:rPr lang="de-DE" baseline="0" dirty="0" smtClean="0"/>
              <a:t>Es wird hier bewusst ein Szenario gewählt, an dem man zur Überprüfung in eine verkleinerte Darstellung wechseln muss</a:t>
            </a:r>
          </a:p>
          <a:p>
            <a:r>
              <a:rPr lang="de-DE" baseline="0" dirty="0" smtClean="0">
                <a:sym typeface="Wingdings"/>
              </a:rPr>
              <a:t>Gründe:</a:t>
            </a:r>
          </a:p>
          <a:p>
            <a:pPr marL="171450" indent="-171450">
              <a:buFontTx/>
              <a:buChar char="-"/>
            </a:pPr>
            <a:r>
              <a:rPr lang="de-DE" baseline="0" dirty="0" smtClean="0">
                <a:sym typeface="Wingdings"/>
              </a:rPr>
              <a:t>Kontextorientierung</a:t>
            </a:r>
          </a:p>
          <a:p>
            <a:pPr marL="171450" indent="-171450">
              <a:buFontTx/>
              <a:buChar char="-"/>
            </a:pPr>
            <a:r>
              <a:rPr lang="de-DE" baseline="0" dirty="0" smtClean="0">
                <a:sym typeface="Wingdings"/>
              </a:rPr>
              <a:t>Charakter des Überprüfungscharakters des Versuches klarmachen</a:t>
            </a:r>
          </a:p>
          <a:p>
            <a:pPr marL="171450" indent="-171450">
              <a:buFontTx/>
              <a:buChar char="-"/>
            </a:pPr>
            <a:r>
              <a:rPr lang="de-DE" baseline="0" dirty="0" smtClean="0">
                <a:sym typeface="Wingdings"/>
              </a:rPr>
              <a:t>Der Sehvorgang (also die Tatsache, dass man Licht nur sieht, wenn es ins Auge gelangt, soll hier noch nicht thematisiert werden</a:t>
            </a:r>
            <a:br>
              <a:rPr lang="de-DE" baseline="0" dirty="0" smtClean="0">
                <a:sym typeface="Wingdings"/>
              </a:rPr>
            </a:br>
            <a:r>
              <a:rPr lang="de-DE" baseline="0" dirty="0" smtClean="0">
                <a:sym typeface="Wingdings"/>
              </a:rPr>
              <a:t>=&gt; Im Versuch (s.u.) wird der Beobachter markiert!</a:t>
            </a:r>
          </a:p>
          <a:p>
            <a:pPr marL="0" indent="0">
              <a:buFontTx/>
              <a:buNone/>
            </a:pPr>
            <a:r>
              <a:rPr lang="de-DE" baseline="0" dirty="0" err="1" smtClean="0">
                <a:sym typeface="Wingdings"/>
              </a:rPr>
              <a:t>Placemat</a:t>
            </a:r>
            <a:r>
              <a:rPr lang="de-DE" baseline="0" dirty="0" smtClean="0">
                <a:sym typeface="Wingdings"/>
              </a:rPr>
              <a:t> für Partnerarbeit </a:t>
            </a:r>
          </a:p>
        </p:txBody>
      </p:sp>
      <p:sp>
        <p:nvSpPr>
          <p:cNvPr id="4" name="Foliennummernplatzhalter 3"/>
          <p:cNvSpPr>
            <a:spLocks noGrp="1"/>
          </p:cNvSpPr>
          <p:nvPr>
            <p:ph type="sldNum" sz="quarter" idx="10"/>
          </p:nvPr>
        </p:nvSpPr>
        <p:spPr/>
        <p:txBody>
          <a:bodyPr/>
          <a:lstStyle/>
          <a:p>
            <a:fld id="{3F5AB685-2A5D-9A45-942C-3331B7B17417}" type="slidenum">
              <a:rPr lang="de-DE" smtClean="0"/>
              <a:t>15</a:t>
            </a:fld>
            <a:endParaRPr lang="de-DE"/>
          </a:p>
        </p:txBody>
      </p:sp>
    </p:spTree>
    <p:extLst>
      <p:ext uri="{BB962C8B-B14F-4D97-AF65-F5344CB8AC3E}">
        <p14:creationId xmlns:p14="http://schemas.microsoft.com/office/powerpoint/2010/main" val="203219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Zur besseren</a:t>
            </a:r>
            <a:r>
              <a:rPr lang="de-DE" baseline="0" dirty="0" smtClean="0"/>
              <a:t> Anschauung für den Schüler kann man den Beobachtungsort auf der Kugel markieren </a:t>
            </a:r>
            <a:r>
              <a:rPr lang="de-DE" baseline="0" dirty="0" smtClean="0">
                <a:sym typeface="Wingdings"/>
              </a:rPr>
              <a:t> Von hier aus sieht man den Schatten eigentlich</a:t>
            </a:r>
            <a:endParaRPr lang="de-DE" dirty="0" smtClean="0"/>
          </a:p>
          <a:p>
            <a:endParaRPr lang="de-DE" dirty="0" smtClean="0"/>
          </a:p>
          <a:p>
            <a:r>
              <a:rPr lang="de-DE" dirty="0" smtClean="0"/>
              <a:t>Nach</a:t>
            </a:r>
            <a:r>
              <a:rPr lang="de-DE" baseline="0" dirty="0" smtClean="0"/>
              <a:t> der Ergebnissicherung</a:t>
            </a:r>
            <a:endParaRPr lang="de-DE" dirty="0" smtClean="0"/>
          </a:p>
          <a:p>
            <a:r>
              <a:rPr lang="de-DE" dirty="0" smtClean="0"/>
              <a:t>An dieser Stelle sollte der</a:t>
            </a:r>
            <a:r>
              <a:rPr lang="de-DE" baseline="0" dirty="0" smtClean="0"/>
              <a:t> Unterschied der Lichtquellen angesprochen werden!</a:t>
            </a:r>
          </a:p>
          <a:p>
            <a:r>
              <a:rPr lang="de-DE" baseline="0" dirty="0" smtClean="0"/>
              <a:t>Sonnenstrahlen: werden von der Erde aus als zueinander parallele Lichtstrahlen betrachtet</a:t>
            </a:r>
          </a:p>
          <a:p>
            <a:r>
              <a:rPr lang="de-DE" baseline="0" dirty="0" smtClean="0"/>
              <a:t>Punktförmige Lichtquellen: Licht breitet sich in alle Raumrichtungen aus</a:t>
            </a:r>
          </a:p>
          <a:p>
            <a:r>
              <a:rPr lang="de-DE" baseline="0" dirty="0" smtClean="0"/>
              <a:t>Bei Sonnenschein kann man statt der Lichtquelle im Versuch auch das Sonnenlicht verwenden und so den Unterschied der Schatten klarmachen (Dies soll allerdings erst nach der Ergebnissicherung passieren!)</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16</a:t>
            </a:fld>
            <a:endParaRPr lang="de-DE"/>
          </a:p>
        </p:txBody>
      </p:sp>
    </p:spTree>
    <p:extLst>
      <p:ext uri="{BB962C8B-B14F-4D97-AF65-F5344CB8AC3E}">
        <p14:creationId xmlns:p14="http://schemas.microsoft.com/office/powerpoint/2010/main" val="1951498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Wenn</a:t>
            </a:r>
            <a:r>
              <a:rPr lang="de-DE" baseline="0" dirty="0" smtClean="0"/>
              <a:t> die gefundene Eigenschaft stimmt, kann man damit auch Vorhersagen treffen! (Oder Vermutungen anstellen bzw. Hypothesen aufstellen)</a:t>
            </a:r>
          </a:p>
          <a:p>
            <a:endParaRPr lang="de-DE" baseline="0" dirty="0" smtClean="0"/>
          </a:p>
          <a:p>
            <a:r>
              <a:rPr lang="de-DE" baseline="0" dirty="0" smtClean="0"/>
              <a:t>Dies soll am Beispiel des Schattenwurfes passieren!</a:t>
            </a:r>
            <a:br>
              <a:rPr lang="de-DE" baseline="0" dirty="0" smtClean="0"/>
            </a:br>
            <a:r>
              <a:rPr lang="de-DE" baseline="0" dirty="0" smtClean="0">
                <a:sym typeface="Wingdings"/>
              </a:rPr>
              <a:t> Schatten Vorhersagen (durch Zeichnen des Strahlengangs) dann am Versuch testen (kommt super raus!)</a:t>
            </a:r>
          </a:p>
          <a:p>
            <a:pPr marL="171450" indent="-171450">
              <a:buFont typeface="Wingdings" charset="2"/>
              <a:buChar char="à"/>
            </a:pPr>
            <a:r>
              <a:rPr lang="de-DE" baseline="0" dirty="0" smtClean="0">
                <a:sym typeface="Wingdings"/>
              </a:rPr>
              <a:t>Stärkt das Vertrauen, dass die Eigenschaft richtig zu sein scheint</a:t>
            </a:r>
          </a:p>
          <a:p>
            <a:pPr marL="171450" indent="-171450">
              <a:buFont typeface="Wingdings" charset="2"/>
              <a:buChar char="à"/>
            </a:pPr>
            <a:endParaRPr lang="de-DE" baseline="0" dirty="0" smtClean="0">
              <a:sym typeface="Wingdings"/>
            </a:endParaRPr>
          </a:p>
          <a:p>
            <a:pPr marL="0" indent="0">
              <a:buFont typeface="Wingdings" charset="2"/>
              <a:buNone/>
            </a:pPr>
            <a:r>
              <a:rPr lang="de-DE" baseline="0" dirty="0" smtClean="0">
                <a:sym typeface="Wingdings"/>
              </a:rPr>
              <a:t>Besprechung von Kern- und Halbschatten (hier zeigen die beiden verschiedenfarbigen LEDs schön an Welchen Stellen ein Schatten des roten bzw. grünen Lichtes ist!)</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17</a:t>
            </a:fld>
            <a:endParaRPr lang="de-DE"/>
          </a:p>
        </p:txBody>
      </p:sp>
    </p:spTree>
    <p:extLst>
      <p:ext uri="{BB962C8B-B14F-4D97-AF65-F5344CB8AC3E}">
        <p14:creationId xmlns:p14="http://schemas.microsoft.com/office/powerpoint/2010/main" val="935836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pPr marL="0" indent="0">
              <a:buNone/>
            </a:pPr>
            <a:r>
              <a:rPr lang="de-DE" baseline="0" dirty="0" smtClean="0">
                <a:sym typeface="Wingdings"/>
              </a:rPr>
              <a:t>Dies zeigen empirische Forschungen (z.B. Wiesner, Müller et al (Schülervorstellungen in der Physik), ...)</a:t>
            </a:r>
          </a:p>
        </p:txBody>
      </p:sp>
      <p:sp>
        <p:nvSpPr>
          <p:cNvPr id="4" name="Foliennummernplatzhalter 3"/>
          <p:cNvSpPr>
            <a:spLocks noGrp="1"/>
          </p:cNvSpPr>
          <p:nvPr>
            <p:ph type="sldNum" sz="quarter" idx="10"/>
          </p:nvPr>
        </p:nvSpPr>
        <p:spPr/>
        <p:txBody>
          <a:bodyPr/>
          <a:lstStyle/>
          <a:p>
            <a:fld id="{3F5AB685-2A5D-9A45-942C-3331B7B17417}" type="slidenum">
              <a:rPr lang="de-DE" smtClean="0"/>
              <a:t>18</a:t>
            </a:fld>
            <a:endParaRPr lang="de-DE"/>
          </a:p>
        </p:txBody>
      </p:sp>
    </p:spTree>
    <p:extLst>
      <p:ext uri="{BB962C8B-B14F-4D97-AF65-F5344CB8AC3E}">
        <p14:creationId xmlns:p14="http://schemas.microsoft.com/office/powerpoint/2010/main" val="2197210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klassischen Versuchsaufbauten wird</a:t>
            </a:r>
            <a:r>
              <a:rPr lang="de-DE" baseline="0" dirty="0" smtClean="0"/>
              <a:t> der Lichtweg durch Streuung sichtbar gemacht</a:t>
            </a:r>
          </a:p>
          <a:p>
            <a:r>
              <a:rPr lang="de-DE" baseline="0" dirty="0" smtClean="0"/>
              <a:t>Dadurch wird der Schüler darin bestärkt, dass Sender-Empfänger-Modell nicht ernst zu nehmen</a:t>
            </a:r>
          </a:p>
          <a:p>
            <a:pPr marL="171450" indent="-171450">
              <a:buFont typeface="Wingdings" charset="2"/>
              <a:buChar char="à"/>
            </a:pPr>
            <a:r>
              <a:rPr lang="de-DE" baseline="0" dirty="0" smtClean="0">
                <a:sym typeface="Wingdings"/>
              </a:rPr>
              <a:t>Man sieht den Lichtstrahl doch auf der Oberfläche</a:t>
            </a:r>
          </a:p>
          <a:p>
            <a:pPr marL="171450" indent="-171450">
              <a:buFont typeface="Wingdings" charset="2"/>
              <a:buChar char="à"/>
            </a:pPr>
            <a:r>
              <a:rPr lang="de-DE" baseline="0" dirty="0" smtClean="0">
                <a:sym typeface="Wingdings"/>
              </a:rPr>
              <a:t>Diese Lichtstrahlen sind aber beim normalen Sehvorgang nicht sichtbar und können im Alltag so nicht beobachtet werden!</a:t>
            </a:r>
            <a:br>
              <a:rPr lang="de-DE" baseline="0" dirty="0" smtClean="0">
                <a:sym typeface="Wingdings"/>
              </a:rPr>
            </a:br>
            <a:r>
              <a:rPr lang="de-DE" baseline="0" dirty="0" smtClean="0">
                <a:sym typeface="Wingdings"/>
              </a:rPr>
              <a:t>(nur mit speziellen Optiken sichtbar!)</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19</a:t>
            </a:fld>
            <a:endParaRPr lang="de-DE"/>
          </a:p>
        </p:txBody>
      </p:sp>
    </p:spTree>
    <p:extLst>
      <p:ext uri="{BB962C8B-B14F-4D97-AF65-F5344CB8AC3E}">
        <p14:creationId xmlns:p14="http://schemas.microsoft.com/office/powerpoint/2010/main" val="1345619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Zur Aktivierung bzw. Erarbeitung dieses Vorgehens kann z.B. die</a:t>
            </a:r>
            <a:r>
              <a:rPr lang="de-DE" baseline="0" dirty="0" smtClean="0"/>
              <a:t> Choice2Learn Aufgabe von Rolf </a:t>
            </a:r>
            <a:r>
              <a:rPr lang="de-DE" baseline="0" dirty="0" err="1" smtClean="0"/>
              <a:t>Piffer</a:t>
            </a:r>
            <a:r>
              <a:rPr lang="de-DE" baseline="0" dirty="0" smtClean="0"/>
              <a:t> (s. ZPG-Material) verwendet werden</a:t>
            </a:r>
          </a:p>
          <a:p>
            <a:endParaRPr lang="de-DE" baseline="0" dirty="0" smtClean="0"/>
          </a:p>
          <a:p>
            <a:r>
              <a:rPr lang="de-DE" baseline="0" dirty="0" smtClean="0"/>
              <a:t>Alternative: Video </a:t>
            </a:r>
            <a:r>
              <a:rPr lang="de-DE" baseline="0" dirty="0" smtClean="0">
                <a:sym typeface="Wingdings"/>
              </a:rPr>
              <a:t> leuchtet die Fahrradlampe im Dunkeln? Wie kann man dies erkennbar machen? </a:t>
            </a:r>
          </a:p>
          <a:p>
            <a:r>
              <a:rPr lang="de-DE" baseline="0" dirty="0" smtClean="0">
                <a:sym typeface="Wingdings"/>
              </a:rPr>
              <a:t>Ziel: Es muss klar sein, dass man das Licht nur dann sieht, wenn es auch ins Auge fällt!</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20</a:t>
            </a:fld>
            <a:endParaRPr lang="de-DE"/>
          </a:p>
        </p:txBody>
      </p:sp>
    </p:spTree>
    <p:extLst>
      <p:ext uri="{BB962C8B-B14F-4D97-AF65-F5344CB8AC3E}">
        <p14:creationId xmlns:p14="http://schemas.microsoft.com/office/powerpoint/2010/main" val="446602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Wiesner schlägt in seinem Optik-Kurs vor, als Empfänger</a:t>
            </a:r>
            <a:r>
              <a:rPr lang="de-DE" baseline="0" dirty="0" smtClean="0"/>
              <a:t> eine Lochkamera zu verwenden</a:t>
            </a:r>
          </a:p>
          <a:p>
            <a:r>
              <a:rPr lang="de-DE" baseline="0" dirty="0" smtClean="0"/>
              <a:t>z.B. Bau einer Lochkamera aus zwei Klopapierrollen</a:t>
            </a:r>
          </a:p>
          <a:p>
            <a:endParaRPr lang="de-DE" baseline="0" dirty="0" smtClean="0"/>
          </a:p>
          <a:p>
            <a:r>
              <a:rPr lang="de-DE" baseline="0" dirty="0" smtClean="0"/>
              <a:t>Beschreibung der Bildentstehung hier notwendig!</a:t>
            </a:r>
          </a:p>
          <a:p>
            <a:endParaRPr lang="de-DE" baseline="0" dirty="0" smtClean="0"/>
          </a:p>
          <a:p>
            <a:r>
              <a:rPr lang="de-DE" baseline="0" dirty="0" smtClean="0"/>
              <a:t>Problem:</a:t>
            </a:r>
          </a:p>
          <a:p>
            <a:r>
              <a:rPr lang="de-DE" baseline="0" dirty="0" smtClean="0"/>
              <a:t>Das Bild am Beobachtungsschirm ist sehr Lichtschwach, (Linsen sind an dieser Stelle noch nicht behandelt)</a:t>
            </a:r>
          </a:p>
          <a:p>
            <a:r>
              <a:rPr lang="de-DE" baseline="0" dirty="0" smtClean="0"/>
              <a:t>Ist aber im abgedunkelten Raum auch möglich</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21</a:t>
            </a:fld>
            <a:endParaRPr lang="de-DE"/>
          </a:p>
        </p:txBody>
      </p:sp>
    </p:spTree>
    <p:extLst>
      <p:ext uri="{BB962C8B-B14F-4D97-AF65-F5344CB8AC3E}">
        <p14:creationId xmlns:p14="http://schemas.microsoft.com/office/powerpoint/2010/main" val="1274703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Man kann den Schülern beide Alternativen vorstellen</a:t>
            </a:r>
          </a:p>
          <a:p>
            <a:r>
              <a:rPr lang="de-DE" dirty="0" smtClean="0"/>
              <a:t>Sie können dann selber wählen,</a:t>
            </a:r>
            <a:r>
              <a:rPr lang="de-DE" baseline="0" dirty="0" smtClean="0"/>
              <a:t> welches Modell des Sehvorgangs sie hier verwenden wollen</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22</a:t>
            </a:fld>
            <a:endParaRPr lang="de-DE"/>
          </a:p>
        </p:txBody>
      </p:sp>
    </p:spTree>
    <p:extLst>
      <p:ext uri="{BB962C8B-B14F-4D97-AF65-F5344CB8AC3E}">
        <p14:creationId xmlns:p14="http://schemas.microsoft.com/office/powerpoint/2010/main" val="148462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pPr marL="228600" indent="-228600">
              <a:buAutoNum type="arabicPeriod"/>
            </a:pPr>
            <a:r>
              <a:rPr lang="de-DE" dirty="0" smtClean="0"/>
              <a:t>Kontextorientiert: Mondphasen (Aufgreifen</a:t>
            </a:r>
            <a:r>
              <a:rPr lang="de-DE" baseline="0" dirty="0" smtClean="0"/>
              <a:t> der Hausaufgabe </a:t>
            </a:r>
            <a:r>
              <a:rPr lang="de-DE" baseline="0" dirty="0" smtClean="0">
                <a:sym typeface="Wingdings"/>
              </a:rPr>
              <a:t> vgl. Rückblick  Wie gelangt das Licht von der Sonne zu uns ins Auge?</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23</a:t>
            </a:fld>
            <a:endParaRPr lang="de-DE"/>
          </a:p>
        </p:txBody>
      </p:sp>
    </p:spTree>
    <p:extLst>
      <p:ext uri="{BB962C8B-B14F-4D97-AF65-F5344CB8AC3E}">
        <p14:creationId xmlns:p14="http://schemas.microsoft.com/office/powerpoint/2010/main" val="2197210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Klasse</a:t>
            </a:r>
            <a:r>
              <a:rPr lang="de-DE" baseline="0" dirty="0" smtClean="0"/>
              <a:t> zählt von 1 – 4 durch: Gruppe 1: 10° und 20°, Gruppe 2: 30° und 40°, Gruppe 3: 50° und 60°, Gruppe 4: 70° und 80°</a:t>
            </a:r>
          </a:p>
          <a:p>
            <a:endParaRPr lang="de-DE" baseline="0" dirty="0" smtClean="0"/>
          </a:p>
          <a:p>
            <a:r>
              <a:rPr lang="de-DE" baseline="0" dirty="0" smtClean="0"/>
              <a:t>=&gt; Bei 20 Schülern: 5 Werte für </a:t>
            </a:r>
            <a:r>
              <a:rPr lang="de-DE" baseline="0" smtClean="0"/>
              <a:t>den Brechungswinkel pro Einfallswinkel</a:t>
            </a:r>
            <a:endParaRPr lang="de-DE" baseline="0" dirty="0" smtClean="0"/>
          </a:p>
        </p:txBody>
      </p:sp>
      <p:sp>
        <p:nvSpPr>
          <p:cNvPr id="4" name="Foliennummernplatzhalter 3"/>
          <p:cNvSpPr>
            <a:spLocks noGrp="1"/>
          </p:cNvSpPr>
          <p:nvPr>
            <p:ph type="sldNum" sz="quarter" idx="10"/>
          </p:nvPr>
        </p:nvSpPr>
        <p:spPr/>
        <p:txBody>
          <a:bodyPr/>
          <a:lstStyle/>
          <a:p>
            <a:fld id="{3F5AB685-2A5D-9A45-942C-3331B7B17417}" type="slidenum">
              <a:rPr lang="de-DE" smtClean="0"/>
              <a:t>24</a:t>
            </a:fld>
            <a:endParaRPr lang="de-DE"/>
          </a:p>
        </p:txBody>
      </p:sp>
    </p:spTree>
    <p:extLst>
      <p:ext uri="{BB962C8B-B14F-4D97-AF65-F5344CB8AC3E}">
        <p14:creationId xmlns:p14="http://schemas.microsoft.com/office/powerpoint/2010/main" val="184959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de-DE" dirty="0" smtClean="0"/>
              <a:t>Wie entstehen Modelle und warum benötigt man sie?</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3</a:t>
            </a:fld>
            <a:endParaRPr lang="de-DE"/>
          </a:p>
        </p:txBody>
      </p:sp>
    </p:spTree>
    <p:extLst>
      <p:ext uri="{BB962C8B-B14F-4D97-AF65-F5344CB8AC3E}">
        <p14:creationId xmlns:p14="http://schemas.microsoft.com/office/powerpoint/2010/main" val="112805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Brechungskörper</a:t>
            </a:r>
            <a:r>
              <a:rPr lang="de-DE" baseline="0" dirty="0" smtClean="0"/>
              <a:t> aus Gelatine (vgl. Skript!)</a:t>
            </a:r>
          </a:p>
          <a:p>
            <a:endParaRPr lang="de-DE" baseline="0" dirty="0" smtClean="0"/>
          </a:p>
          <a:p>
            <a:r>
              <a:rPr lang="de-DE" baseline="0" dirty="0" smtClean="0"/>
              <a:t>Lichtstrahlen, die weit von der optischen Achse entfernt sin, müssen stark gebrochen werden, Lichtstrahlen die nah an der optischen Achse sind, werden weniger stark gebrochen.</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25</a:t>
            </a:fld>
            <a:endParaRPr lang="de-DE"/>
          </a:p>
        </p:txBody>
      </p:sp>
    </p:spTree>
    <p:extLst>
      <p:ext uri="{BB962C8B-B14F-4D97-AF65-F5344CB8AC3E}">
        <p14:creationId xmlns:p14="http://schemas.microsoft.com/office/powerpoint/2010/main" val="234857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de-DE" dirty="0" smtClean="0"/>
              <a:t>Grundwissen soll</a:t>
            </a:r>
            <a:r>
              <a:rPr lang="de-DE" baseline="0" dirty="0" smtClean="0"/>
              <a:t> auf Karteikarten gebracht werden</a:t>
            </a:r>
          </a:p>
          <a:p>
            <a:r>
              <a:rPr lang="de-DE" baseline="0" dirty="0" smtClean="0"/>
              <a:t>Notengebung: 3 Tests im Laufe jeder Einheit (Termin nicht bekannt)</a:t>
            </a:r>
          </a:p>
          <a:p>
            <a:r>
              <a:rPr lang="de-DE" baseline="0" dirty="0" smtClean="0"/>
              <a:t>Am Ende des Schuljahres: 4. Test: Termin bekannt, Fragen nur zu Basiswissen</a:t>
            </a:r>
          </a:p>
          <a:p>
            <a:endParaRPr lang="de-DE" baseline="0" dirty="0" smtClean="0"/>
          </a:p>
          <a:p>
            <a:r>
              <a:rPr lang="de-DE" baseline="0" dirty="0" smtClean="0"/>
              <a:t>Diagnosebogen: dient dazu, am Ende der Einheit zu prüfen, was man verstanden hat und was noch vertieft werden sollte! (auch einsetzbar vor KA!)</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27</a:t>
            </a:fld>
            <a:endParaRPr lang="de-DE"/>
          </a:p>
        </p:txBody>
      </p:sp>
    </p:spTree>
    <p:extLst>
      <p:ext uri="{BB962C8B-B14F-4D97-AF65-F5344CB8AC3E}">
        <p14:creationId xmlns:p14="http://schemas.microsoft.com/office/powerpoint/2010/main" val="193996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Andere Darstellungsform </a:t>
            </a:r>
            <a:r>
              <a:rPr lang="de-DE" dirty="0" smtClean="0">
                <a:sym typeface="Wingdings"/>
              </a:rPr>
              <a:t> zur Visualisierung</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4</a:t>
            </a:fld>
            <a:endParaRPr lang="de-DE"/>
          </a:p>
        </p:txBody>
      </p:sp>
    </p:spTree>
    <p:extLst>
      <p:ext uri="{BB962C8B-B14F-4D97-AF65-F5344CB8AC3E}">
        <p14:creationId xmlns:p14="http://schemas.microsoft.com/office/powerpoint/2010/main" val="113186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de-DE" dirty="0" smtClean="0"/>
              <a:t>Ein immer größer werdendes Problem (Sendung mit der Maus, Galileo,...)</a:t>
            </a:r>
            <a:r>
              <a:rPr lang="de-DE" baseline="0" dirty="0" smtClean="0"/>
              <a:t> </a:t>
            </a:r>
            <a:r>
              <a:rPr lang="de-DE" baseline="0" dirty="0" smtClean="0">
                <a:sym typeface="Wingdings"/>
              </a:rPr>
              <a:t> Schülervorstellungen,</a:t>
            </a:r>
          </a:p>
          <a:p>
            <a:r>
              <a:rPr lang="de-DE" baseline="0" dirty="0" smtClean="0">
                <a:sym typeface="Wingdings"/>
              </a:rPr>
              <a:t>Sind oft nicht gefestigt und teilweise auch gegen die „allgemeine Lehrmeinung“</a:t>
            </a:r>
          </a:p>
          <a:p>
            <a:r>
              <a:rPr lang="de-DE" baseline="0" dirty="0" smtClean="0">
                <a:sym typeface="Wingdings"/>
              </a:rPr>
              <a:t>Sind aber stark verwurzelt in den Gedanken der </a:t>
            </a:r>
            <a:r>
              <a:rPr lang="de-DE" baseline="0" dirty="0" err="1" smtClean="0">
                <a:sym typeface="Wingdings"/>
              </a:rPr>
              <a:t>SuS</a:t>
            </a:r>
            <a:r>
              <a:rPr lang="de-DE" baseline="0" dirty="0" smtClean="0">
                <a:sym typeface="Wingdings"/>
              </a:rPr>
              <a:t>  können nur schwer geändert werden!</a:t>
            </a:r>
          </a:p>
          <a:p>
            <a:endParaRPr lang="de-DE" baseline="0" dirty="0" smtClean="0">
              <a:sym typeface="Wingdings"/>
            </a:endParaRPr>
          </a:p>
          <a:p>
            <a:r>
              <a:rPr lang="de-DE" baseline="0" dirty="0" smtClean="0">
                <a:sym typeface="Wingdings"/>
              </a:rPr>
              <a:t>Modell ist nicht gleich dem Beobachtbarem  es bedarf eines gedanklichen Prozesses, das Beobachtete in ein mögliches Modell einzugliedern</a:t>
            </a:r>
          </a:p>
          <a:p>
            <a:endParaRPr lang="de-DE" baseline="0" dirty="0" smtClean="0">
              <a:sym typeface="Wingdings"/>
            </a:endParaRPr>
          </a:p>
          <a:p>
            <a:r>
              <a:rPr lang="de-DE" baseline="0" dirty="0" smtClean="0">
                <a:sym typeface="Wingdings"/>
              </a:rPr>
              <a:t>Diese Kompetenz ist oft noch nicht vorhanden (wird aber in vielen U-Sequenzen stillschweigend vorausgesetzt)</a:t>
            </a:r>
          </a:p>
          <a:p>
            <a:endParaRPr lang="de-DE" baseline="0" dirty="0" smtClean="0">
              <a:sym typeface="Wingdings"/>
            </a:endParaRPr>
          </a:p>
          <a:p>
            <a:r>
              <a:rPr lang="de-DE" dirty="0" smtClean="0"/>
              <a:t>Wie kann eine solche Modellkompetenz</a:t>
            </a:r>
            <a:r>
              <a:rPr lang="de-DE" baseline="0" dirty="0" smtClean="0"/>
              <a:t> erworben werden? (KLICK </a:t>
            </a:r>
            <a:r>
              <a:rPr lang="de-DE" baseline="0" dirty="0" smtClean="0">
                <a:sym typeface="Wingdings"/>
              </a:rPr>
              <a:t> nächste Folie)</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5</a:t>
            </a:fld>
            <a:endParaRPr lang="de-DE"/>
          </a:p>
        </p:txBody>
      </p:sp>
    </p:spTree>
    <p:extLst>
      <p:ext uri="{BB962C8B-B14F-4D97-AF65-F5344CB8AC3E}">
        <p14:creationId xmlns:p14="http://schemas.microsoft.com/office/powerpoint/2010/main" val="21229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Das „Neue“ kann immer nur aus der Perspektive des bereits „Vorhandenen“ interpretiert werden.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Das „Neue“ wird anders interpretiert, als es z. B. von der Lehrkraft gemeint war. </a:t>
            </a:r>
          </a:p>
          <a:p>
            <a:pPr marL="171450" marR="0" indent="-171450" algn="l" defTabSz="914400" rtl="0" eaLnBrk="1" fontAlgn="auto" latinLnBrk="0" hangingPunct="1">
              <a:lnSpc>
                <a:spcPct val="100000"/>
              </a:lnSpc>
              <a:spcBef>
                <a:spcPts val="0"/>
              </a:spcBef>
              <a:spcAft>
                <a:spcPts val="0"/>
              </a:spcAft>
              <a:buClrTx/>
              <a:buSzTx/>
              <a:buFont typeface="Symbol" charset="2"/>
              <a:buChar char="Þ"/>
              <a:tabLst/>
              <a:defRPr/>
            </a:pPr>
            <a:r>
              <a:rPr lang="de-DE" sz="1200" kern="1200" dirty="0" smtClean="0">
                <a:solidFill>
                  <a:schemeClr val="tx1"/>
                </a:solidFill>
                <a:effectLst/>
                <a:latin typeface="+mn-lt"/>
                <a:ea typeface="+mn-ea"/>
                <a:cs typeface="+mn-cs"/>
              </a:rPr>
              <a:t>Missverständnisse zwischen der Lehrkraft und den </a:t>
            </a:r>
            <a:r>
              <a:rPr lang="de-DE" sz="1200" kern="1200" dirty="0" err="1" smtClean="0">
                <a:solidFill>
                  <a:schemeClr val="tx1"/>
                </a:solidFill>
                <a:effectLst/>
                <a:latin typeface="+mn-lt"/>
                <a:ea typeface="+mn-ea"/>
                <a:cs typeface="+mn-cs"/>
              </a:rPr>
              <a:t>SuS</a:t>
            </a:r>
            <a:endParaRPr lang="de-DE"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Symbol" charset="2"/>
              <a:buChar char="Þ"/>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Symbol" charset="2"/>
              <a:buNone/>
              <a:tabLst/>
              <a:defRPr/>
            </a:pPr>
            <a:r>
              <a:rPr lang="de-DE" sz="1200" kern="1200" dirty="0" smtClean="0">
                <a:solidFill>
                  <a:schemeClr val="tx1"/>
                </a:solidFill>
                <a:effectLst/>
                <a:latin typeface="+mn-lt"/>
                <a:ea typeface="+mn-ea"/>
                <a:cs typeface="+mn-cs"/>
              </a:rPr>
              <a:t>Gründe:</a:t>
            </a:r>
            <a:r>
              <a:rPr lang="de-DE" sz="1200" kern="1200" baseline="0" dirty="0" smtClean="0">
                <a:solidFill>
                  <a:schemeClr val="tx1"/>
                </a:solidFill>
                <a:effectLst/>
                <a:latin typeface="+mn-lt"/>
                <a:ea typeface="+mn-ea"/>
                <a:cs typeface="+mn-cs"/>
              </a:rPr>
              <a:t> wissenschaftlich belegt (s. </a:t>
            </a:r>
            <a:r>
              <a:rPr lang="de-DE" sz="1200" kern="1200" baseline="0" dirty="0" err="1" smtClean="0">
                <a:solidFill>
                  <a:schemeClr val="tx1"/>
                </a:solidFill>
                <a:effectLst/>
                <a:latin typeface="+mn-lt"/>
                <a:ea typeface="+mn-ea"/>
                <a:cs typeface="+mn-cs"/>
              </a:rPr>
              <a:t>Duit</a:t>
            </a:r>
            <a:r>
              <a:rPr lang="de-DE"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Symbol" charset="2"/>
              <a:buNone/>
              <a:tabLst/>
              <a:defRPr/>
            </a:pPr>
            <a:endParaRPr lang="de-D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Symbol" charset="2"/>
              <a:buNone/>
              <a:tabLst/>
              <a:defRPr/>
            </a:pPr>
            <a:r>
              <a:rPr lang="de-DE" sz="1200" kern="1200" baseline="0" dirty="0" smtClean="0">
                <a:solidFill>
                  <a:schemeClr val="tx1"/>
                </a:solidFill>
                <a:effectLst/>
                <a:latin typeface="+mn-lt"/>
                <a:ea typeface="+mn-ea"/>
                <a:cs typeface="+mn-cs"/>
              </a:rPr>
              <a:t>Diese Sichtweise nennt man „konstruktivistisches Lernen“ </a:t>
            </a:r>
            <a:r>
              <a:rPr lang="de-DE" sz="1200" kern="1200" baseline="0" dirty="0" smtClean="0">
                <a:solidFill>
                  <a:schemeClr val="tx1"/>
                </a:solidFill>
                <a:effectLst/>
                <a:latin typeface="+mn-lt"/>
                <a:ea typeface="+mn-ea"/>
                <a:cs typeface="+mn-cs"/>
                <a:sym typeface="Wingdings"/>
              </a:rPr>
              <a:t> Jeder </a:t>
            </a:r>
            <a:r>
              <a:rPr lang="de-DE" sz="1200" b="1" kern="1200" baseline="0" dirty="0" smtClean="0">
                <a:solidFill>
                  <a:schemeClr val="tx1"/>
                </a:solidFill>
                <a:effectLst/>
                <a:latin typeface="+mn-lt"/>
                <a:ea typeface="+mn-ea"/>
                <a:cs typeface="+mn-cs"/>
                <a:sym typeface="Wingdings"/>
              </a:rPr>
              <a:t>erarbeitet</a:t>
            </a:r>
            <a:r>
              <a:rPr lang="de-DE" sz="1200" kern="1200" baseline="0" dirty="0" smtClean="0">
                <a:solidFill>
                  <a:schemeClr val="tx1"/>
                </a:solidFill>
                <a:effectLst/>
                <a:latin typeface="+mn-lt"/>
                <a:ea typeface="+mn-ea"/>
                <a:cs typeface="+mn-cs"/>
                <a:sym typeface="Wingdings"/>
              </a:rPr>
              <a:t> sein Wissen selbst!</a:t>
            </a:r>
          </a:p>
          <a:p>
            <a:pPr marL="0" marR="0" indent="0" algn="l" defTabSz="914400" rtl="0" eaLnBrk="1" fontAlgn="auto" latinLnBrk="0" hangingPunct="1">
              <a:lnSpc>
                <a:spcPct val="100000"/>
              </a:lnSpc>
              <a:spcBef>
                <a:spcPts val="0"/>
              </a:spcBef>
              <a:spcAft>
                <a:spcPts val="0"/>
              </a:spcAft>
              <a:buClrTx/>
              <a:buSzTx/>
              <a:buFont typeface="Symbol" charset="2"/>
              <a:buNone/>
              <a:tabLst/>
              <a:defRPr/>
            </a:pPr>
            <a:r>
              <a:rPr lang="de-DE" sz="1200" kern="1200" baseline="0" dirty="0" smtClean="0">
                <a:solidFill>
                  <a:schemeClr val="tx1"/>
                </a:solidFill>
                <a:effectLst/>
                <a:latin typeface="+mn-lt"/>
                <a:ea typeface="+mn-ea"/>
                <a:cs typeface="+mn-cs"/>
                <a:sym typeface="Wingdings"/>
              </a:rPr>
              <a:t>Es findet kein Transport von Wissen von der Lehrkraft zum S statt! (wie von vielen S und L stillschweigend so gedacht)</a:t>
            </a:r>
          </a:p>
          <a:p>
            <a:pPr marL="0" marR="0" indent="0" algn="l" defTabSz="914400" rtl="0" eaLnBrk="1" fontAlgn="auto" latinLnBrk="0" hangingPunct="1">
              <a:lnSpc>
                <a:spcPct val="100000"/>
              </a:lnSpc>
              <a:spcBef>
                <a:spcPts val="0"/>
              </a:spcBef>
              <a:spcAft>
                <a:spcPts val="0"/>
              </a:spcAft>
              <a:buClrTx/>
              <a:buSzTx/>
              <a:buFont typeface="Symbol" charset="2"/>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 typeface="Symbol" charset="2"/>
              <a:buNone/>
              <a:tabLst/>
              <a:defRPr/>
            </a:pPr>
            <a:r>
              <a:rPr lang="de-DE" dirty="0" smtClean="0"/>
              <a:t>Grund:</a:t>
            </a:r>
          </a:p>
          <a:p>
            <a:r>
              <a:rPr lang="de-DE" sz="1200" kern="1200" dirty="0" smtClean="0">
                <a:solidFill>
                  <a:schemeClr val="tx1"/>
                </a:solidFill>
                <a:effectLst/>
                <a:latin typeface="+mn-lt"/>
                <a:ea typeface="+mn-ea"/>
                <a:cs typeface="+mn-cs"/>
              </a:rPr>
              <a:t>Sinnesdaten, die der Lernende empfängt, haben keine ihnen gewissermaßen innewohnende Bedeutung.</a:t>
            </a:r>
          </a:p>
          <a:p>
            <a:r>
              <a:rPr lang="de-DE" sz="1200" kern="1200" dirty="0" smtClean="0">
                <a:solidFill>
                  <a:schemeClr val="tx1"/>
                </a:solidFill>
                <a:effectLst/>
                <a:latin typeface="+mn-lt"/>
                <a:ea typeface="+mn-ea"/>
                <a:cs typeface="+mn-cs"/>
              </a:rPr>
              <a:t>Die Sinnesdaten erhalten diese Bedeutung für den Empfangenden erst dadurch, dass dieser ihnen eine Bedeutung verleiht. </a:t>
            </a:r>
            <a:endParaRPr lang="de-DE" dirty="0" smtClean="0"/>
          </a:p>
          <a:p>
            <a:pPr marL="0" marR="0" indent="0" algn="l" defTabSz="914400" rtl="0" eaLnBrk="1" fontAlgn="auto" latinLnBrk="0" hangingPunct="1">
              <a:lnSpc>
                <a:spcPct val="100000"/>
              </a:lnSpc>
              <a:spcBef>
                <a:spcPts val="0"/>
              </a:spcBef>
              <a:spcAft>
                <a:spcPts val="0"/>
              </a:spcAft>
              <a:buClrTx/>
              <a:buSzTx/>
              <a:buFont typeface="Symbol" charset="2"/>
              <a:buNone/>
              <a:tabLst/>
              <a:defRPr/>
            </a:pP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6</a:t>
            </a:fld>
            <a:endParaRPr lang="de-DE"/>
          </a:p>
        </p:txBody>
      </p:sp>
    </p:spTree>
    <p:extLst>
      <p:ext uri="{BB962C8B-B14F-4D97-AF65-F5344CB8AC3E}">
        <p14:creationId xmlns:p14="http://schemas.microsoft.com/office/powerpoint/2010/main" val="1369133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de-DE" dirty="0" smtClean="0"/>
              <a:t>Hierbei</a:t>
            </a:r>
            <a:r>
              <a:rPr lang="de-DE" baseline="0" dirty="0" smtClean="0"/>
              <a:t> sollen die Schülervorstellungen nicht aufgegeben werden (ist oft nicht möglich, weil die Notwendigkeit für die S nicht besteht!)</a:t>
            </a:r>
          </a:p>
          <a:p>
            <a:endParaRPr lang="de-DE" baseline="0" dirty="0" smtClean="0"/>
          </a:p>
          <a:p>
            <a:r>
              <a:rPr lang="de-DE" baseline="0" dirty="0" smtClean="0"/>
              <a:t>Sondern</a:t>
            </a:r>
          </a:p>
          <a:p>
            <a:endParaRPr lang="de-DE" baseline="0" dirty="0" smtClean="0"/>
          </a:p>
          <a:p>
            <a:r>
              <a:rPr lang="de-DE" baseline="0" dirty="0" smtClean="0"/>
              <a:t>(KLICK)</a:t>
            </a:r>
          </a:p>
          <a:p>
            <a:r>
              <a:rPr lang="de-DE" dirty="0" smtClean="0"/>
              <a:t>Ziel des Unterrichts muss es sein, dass die physikalische Sichtweise</a:t>
            </a:r>
            <a:r>
              <a:rPr lang="de-DE" baseline="0" dirty="0" smtClean="0"/>
              <a:t> in bestimmten Situationen zu besseren Ergebnissen führt </a:t>
            </a:r>
          </a:p>
          <a:p>
            <a:endParaRPr lang="de-DE" baseline="0" dirty="0" smtClean="0"/>
          </a:p>
          <a:p>
            <a:r>
              <a:rPr lang="de-DE" baseline="0" dirty="0" smtClean="0"/>
              <a:t>(KLICK)</a:t>
            </a:r>
          </a:p>
          <a:p>
            <a:r>
              <a:rPr lang="de-DE" baseline="0" dirty="0" smtClean="0"/>
              <a:t>=&gt; Es bedarf eines langen Atems, bis man sich auf etwas neues einlässt! </a:t>
            </a:r>
            <a:r>
              <a:rPr lang="de-DE" baseline="0" dirty="0" smtClean="0">
                <a:sym typeface="Wingdings"/>
              </a:rPr>
              <a:t> Einleben in eine neue Kultur (</a:t>
            </a:r>
            <a:r>
              <a:rPr lang="de-DE" baseline="0" dirty="0" err="1" smtClean="0">
                <a:sym typeface="Wingdings"/>
              </a:rPr>
              <a:t>Duit</a:t>
            </a:r>
            <a:r>
              <a:rPr lang="de-DE" baseline="0" dirty="0" smtClean="0">
                <a:sym typeface="Wingdings"/>
              </a:rPr>
              <a:t>)</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7</a:t>
            </a:fld>
            <a:endParaRPr lang="de-DE"/>
          </a:p>
        </p:txBody>
      </p:sp>
    </p:spTree>
    <p:extLst>
      <p:ext uri="{BB962C8B-B14F-4D97-AF65-F5344CB8AC3E}">
        <p14:creationId xmlns:p14="http://schemas.microsoft.com/office/powerpoint/2010/main" val="1192707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de-DE" dirty="0" smtClean="0"/>
              <a:t>Damit man überhaupt</a:t>
            </a:r>
            <a:r>
              <a:rPr lang="de-DE" baseline="0" dirty="0" smtClean="0"/>
              <a:t> Erfolg haben kann, dass der Konzeptwechsel stattfinden kann, ist eine Anbindung an die Erfahrungswelt der </a:t>
            </a:r>
            <a:r>
              <a:rPr lang="de-DE" baseline="0" dirty="0" err="1" smtClean="0"/>
              <a:t>SuS</a:t>
            </a:r>
            <a:r>
              <a:rPr lang="de-DE" baseline="0" dirty="0" smtClean="0"/>
              <a:t> dringend erforderlich </a:t>
            </a:r>
            <a:r>
              <a:rPr lang="de-DE" baseline="0" dirty="0" smtClean="0">
                <a:sym typeface="Wingdings"/>
              </a:rPr>
              <a:t> Einbindung in Kontexte!</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9</a:t>
            </a:fld>
            <a:endParaRPr lang="de-DE"/>
          </a:p>
        </p:txBody>
      </p:sp>
    </p:spTree>
    <p:extLst>
      <p:ext uri="{BB962C8B-B14F-4D97-AF65-F5344CB8AC3E}">
        <p14:creationId xmlns:p14="http://schemas.microsoft.com/office/powerpoint/2010/main" val="887077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arenBoth"/>
            </a:pPr>
            <a:r>
              <a:rPr lang="de-DE" dirty="0" smtClean="0"/>
              <a:t>Hier soll gemeinsam (an Hand geeigneter</a:t>
            </a:r>
            <a:r>
              <a:rPr lang="de-DE" baseline="0" dirty="0" smtClean="0"/>
              <a:t> Beobachtungen und Vorhersagen) bei den Schülern die Idee wachsen, dass es sinnvoll ist, sich an die vereinbarten Regeln (Merkmale des Strahlenmodells) zu halten, da man hier bessere Ergebnisse liefert als ungenaue Denkweisen (teilweise geprägt durch Präkonzepte oder weil keine Vorstellung vorhanden ist!)</a:t>
            </a:r>
            <a:br>
              <a:rPr lang="de-DE" baseline="0" dirty="0" smtClean="0"/>
            </a:br>
            <a:r>
              <a:rPr lang="de-DE" baseline="0" dirty="0" smtClean="0"/>
              <a:t>Dazu ist es unerlässlich, dass eine starke kognitive Aktivierung der Schüler stattfindet, damit sie sich mit dem Stoff auseinandersetzen</a:t>
            </a:r>
          </a:p>
          <a:p>
            <a:pPr marL="228600" indent="-228600">
              <a:buAutoNum type="arabicParenBoth"/>
            </a:pPr>
            <a:r>
              <a:rPr lang="de-DE" baseline="0" dirty="0" smtClean="0"/>
              <a:t>Visualisierung der wichtigen Merkmale im Klassenzimmer (vgl. die drei letzten Folien!) mit dem Ziel, die Schüler dahingehend zu ermutigen, für Erklärungen und Vorhersagen diese Merkmale (und am Besten nur diese Merkmale) zu verwenden.</a:t>
            </a:r>
          </a:p>
          <a:p>
            <a:pPr marL="228600" indent="-228600">
              <a:buAutoNum type="arabicParenBoth"/>
            </a:pP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13</a:t>
            </a:fld>
            <a:endParaRPr lang="de-DE"/>
          </a:p>
        </p:txBody>
      </p:sp>
    </p:spTree>
    <p:extLst>
      <p:ext uri="{BB962C8B-B14F-4D97-AF65-F5344CB8AC3E}">
        <p14:creationId xmlns:p14="http://schemas.microsoft.com/office/powerpoint/2010/main" val="27853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pPr marL="0" indent="0">
              <a:buFont typeface="Wingdings" charset="2"/>
              <a:buNone/>
            </a:pPr>
            <a:r>
              <a:rPr lang="de-DE" dirty="0" smtClean="0"/>
              <a:t>Grün</a:t>
            </a:r>
            <a:r>
              <a:rPr lang="de-DE" baseline="0" dirty="0" smtClean="0"/>
              <a:t> dargestellt: Die Stellen an denen die Schüler ein neues Merkmal des Strahlenmodells erarbeiten</a:t>
            </a:r>
            <a:endParaRPr lang="de-DE" dirty="0"/>
          </a:p>
        </p:txBody>
      </p:sp>
      <p:sp>
        <p:nvSpPr>
          <p:cNvPr id="4" name="Foliennummernplatzhalter 3"/>
          <p:cNvSpPr>
            <a:spLocks noGrp="1"/>
          </p:cNvSpPr>
          <p:nvPr>
            <p:ph type="sldNum" sz="quarter" idx="10"/>
          </p:nvPr>
        </p:nvSpPr>
        <p:spPr/>
        <p:txBody>
          <a:bodyPr/>
          <a:lstStyle/>
          <a:p>
            <a:fld id="{3F5AB685-2A5D-9A45-942C-3331B7B17417}" type="slidenum">
              <a:rPr lang="de-DE" smtClean="0"/>
              <a:t>14</a:t>
            </a:fld>
            <a:endParaRPr lang="de-DE"/>
          </a:p>
        </p:txBody>
      </p:sp>
    </p:spTree>
    <p:extLst>
      <p:ext uri="{BB962C8B-B14F-4D97-AF65-F5344CB8AC3E}">
        <p14:creationId xmlns:p14="http://schemas.microsoft.com/office/powerpoint/2010/main" val="178243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a:prstGeom prst="rect">
            <a:avLst/>
          </a:prstGeo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Master-Untertitelformat bearbeiten</a:t>
            </a:r>
            <a:endParaRPr lang="de-DE"/>
          </a:p>
        </p:txBody>
      </p:sp>
    </p:spTree>
    <p:extLst>
      <p:ext uri="{BB962C8B-B14F-4D97-AF65-F5344CB8AC3E}">
        <p14:creationId xmlns:p14="http://schemas.microsoft.com/office/powerpoint/2010/main" val="31591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74848" y="908722"/>
            <a:ext cx="4038600" cy="4958011"/>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565848" y="908722"/>
            <a:ext cx="4038600" cy="4958011"/>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p:nvSpPr>
        <p:spPr>
          <a:xfrm>
            <a:off x="251968" y="6453190"/>
            <a:ext cx="719633" cy="365125"/>
          </a:xfrm>
          <a:prstGeom prst="rect">
            <a:avLst/>
          </a:prstGeom>
        </p:spPr>
        <p:txBody>
          <a:bodyPr vert="horz" lIns="68580" tIns="34290" rIns="68580" bIns="3429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sz="750" dirty="0"/>
          </a:p>
        </p:txBody>
      </p:sp>
    </p:spTree>
    <p:extLst>
      <p:ext uri="{BB962C8B-B14F-4D97-AF65-F5344CB8AC3E}">
        <p14:creationId xmlns:p14="http://schemas.microsoft.com/office/powerpoint/2010/main" val="108672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52391" y="908720"/>
            <a:ext cx="8640089" cy="532859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 1"/>
          <p:cNvSpPr>
            <a:spLocks noGrp="1"/>
          </p:cNvSpPr>
          <p:nvPr>
            <p:ph type="ctrTitle" hasCustomPrompt="1"/>
          </p:nvPr>
        </p:nvSpPr>
        <p:spPr>
          <a:xfrm>
            <a:off x="252390" y="260649"/>
            <a:ext cx="8640089" cy="648072"/>
          </a:xfrm>
          <a:prstGeom prst="rect">
            <a:avLst/>
          </a:prstGeom>
        </p:spPr>
        <p:txBody>
          <a:bodyPr/>
          <a:lstStyle>
            <a:lvl1pPr algn="l">
              <a:defRPr sz="2400">
                <a:latin typeface="+mj-lt"/>
              </a:defRPr>
            </a:lvl1pPr>
          </a:lstStyle>
          <a:p>
            <a:r>
              <a:rPr lang="de-DE" dirty="0" smtClean="0"/>
              <a:t>Titel durch Klicken bearbeiten</a:t>
            </a:r>
            <a:endParaRPr lang="de-DE" dirty="0"/>
          </a:p>
        </p:txBody>
      </p:sp>
      <p:sp>
        <p:nvSpPr>
          <p:cNvPr id="8" name="Fußzeilenplatzhalter 4"/>
          <p:cNvSpPr>
            <a:spLocks noGrp="1"/>
          </p:cNvSpPr>
          <p:nvPr>
            <p:ph type="ftr" sz="quarter" idx="3"/>
          </p:nvPr>
        </p:nvSpPr>
        <p:spPr>
          <a:xfrm>
            <a:off x="217105" y="6470526"/>
            <a:ext cx="4464050" cy="364977"/>
          </a:xfrm>
          <a:prstGeom prst="rect">
            <a:avLst/>
          </a:prstGeom>
        </p:spPr>
        <p:txBody>
          <a:bodyPr vert="horz" lIns="91440" tIns="45720" rIns="91440" bIns="45720" rtlCol="0" anchor="ctr"/>
          <a:lstStyle>
            <a:lvl1pPr algn="l" fontAlgn="auto">
              <a:spcBef>
                <a:spcPts val="0"/>
              </a:spcBef>
              <a:spcAft>
                <a:spcPts val="0"/>
              </a:spcAft>
              <a:defRPr sz="750" dirty="0" smtClean="0">
                <a:solidFill>
                  <a:schemeClr val="tx1">
                    <a:tint val="75000"/>
                  </a:schemeClr>
                </a:solidFill>
                <a:latin typeface="Arial" pitchFamily="34" charset="0"/>
                <a:cs typeface="Arial" pitchFamily="34" charset="0"/>
              </a:defRPr>
            </a:lvl1pPr>
          </a:lstStyle>
          <a:p>
            <a:endParaRPr lang="en-US" dirty="0"/>
          </a:p>
        </p:txBody>
      </p:sp>
      <p:sp>
        <p:nvSpPr>
          <p:cNvPr id="9" name="Foliennummernplatzhalter 5"/>
          <p:cNvSpPr>
            <a:spLocks noGrp="1"/>
          </p:cNvSpPr>
          <p:nvPr>
            <p:ph type="sldNum" sz="quarter" idx="4"/>
          </p:nvPr>
        </p:nvSpPr>
        <p:spPr>
          <a:xfrm>
            <a:off x="6758879" y="6466950"/>
            <a:ext cx="21336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fld id="{69E57DC2-970A-4B3E-BB1C-7A09969E49DF}" type="slidenum">
              <a:rPr lang="en-US" smtClean="0"/>
              <a:pPr/>
              <a:t>‹Nr.›</a:t>
            </a:fld>
            <a:endParaRPr lang="en-US"/>
          </a:p>
        </p:txBody>
      </p:sp>
    </p:spTree>
    <p:extLst>
      <p:ext uri="{BB962C8B-B14F-4D97-AF65-F5344CB8AC3E}">
        <p14:creationId xmlns:p14="http://schemas.microsoft.com/office/powerpoint/2010/main" val="18386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ußzeilenplatzhalter 4"/>
          <p:cNvSpPr>
            <a:spLocks noGrp="1"/>
          </p:cNvSpPr>
          <p:nvPr>
            <p:ph type="ftr" sz="quarter" idx="3"/>
          </p:nvPr>
        </p:nvSpPr>
        <p:spPr>
          <a:xfrm>
            <a:off x="217105" y="6470526"/>
            <a:ext cx="4464050" cy="364977"/>
          </a:xfrm>
          <a:prstGeom prst="rect">
            <a:avLst/>
          </a:prstGeom>
        </p:spPr>
        <p:txBody>
          <a:bodyPr vert="horz" lIns="91440" tIns="45720" rIns="91440" bIns="45720" rtlCol="0" anchor="ctr"/>
          <a:lstStyle>
            <a:lvl1pPr algn="l" fontAlgn="auto">
              <a:spcBef>
                <a:spcPts val="0"/>
              </a:spcBef>
              <a:spcAft>
                <a:spcPts val="0"/>
              </a:spcAft>
              <a:defRPr sz="750" dirty="0" smtClean="0">
                <a:solidFill>
                  <a:schemeClr val="tx1">
                    <a:tint val="75000"/>
                  </a:schemeClr>
                </a:solidFill>
                <a:latin typeface="Arial" pitchFamily="34" charset="0"/>
                <a:cs typeface="Arial" pitchFamily="34" charset="0"/>
              </a:defRPr>
            </a:lvl1pPr>
          </a:lstStyle>
          <a:p>
            <a:endParaRPr lang="en-US"/>
          </a:p>
        </p:txBody>
      </p:sp>
      <p:sp>
        <p:nvSpPr>
          <p:cNvPr id="5" name="Foliennummernplatzhalter 5"/>
          <p:cNvSpPr>
            <a:spLocks noGrp="1"/>
          </p:cNvSpPr>
          <p:nvPr>
            <p:ph type="sldNum" sz="quarter" idx="4"/>
          </p:nvPr>
        </p:nvSpPr>
        <p:spPr>
          <a:xfrm>
            <a:off x="6758879" y="6466950"/>
            <a:ext cx="21336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fld id="{69E57DC2-970A-4B3E-BB1C-7A09969E49DF}" type="slidenum">
              <a:rPr lang="en-US" smtClean="0"/>
              <a:t>‹Nr.›</a:t>
            </a:fld>
            <a:endParaRPr lang="en-US"/>
          </a:p>
        </p:txBody>
      </p:sp>
    </p:spTree>
    <p:extLst>
      <p:ext uri="{BB962C8B-B14F-4D97-AF65-F5344CB8AC3E}">
        <p14:creationId xmlns:p14="http://schemas.microsoft.com/office/powerpoint/2010/main" val="1437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028700" y="175474"/>
            <a:ext cx="7200900" cy="661737"/>
          </a:xfrm>
          <a:prstGeom prst="rect">
            <a:avLst/>
          </a:prstGeom>
        </p:spPr>
        <p:txBody>
          <a:bodyPr/>
          <a:lstStyle/>
          <a:p>
            <a:r>
              <a:rPr lang="de-DE" smtClean="0"/>
              <a:t>Mastertitelformat bearbeiten</a:t>
            </a:r>
            <a:endParaRPr lang="en-US"/>
          </a:p>
        </p:txBody>
      </p:sp>
      <p:sp>
        <p:nvSpPr>
          <p:cNvPr id="3" name="Content Placeholder 2"/>
          <p:cNvSpPr>
            <a:spLocks noGrp="1"/>
          </p:cNvSpPr>
          <p:nvPr>
            <p:ph idx="1"/>
          </p:nvPr>
        </p:nvSpPr>
        <p:spPr>
          <a:xfrm>
            <a:off x="1028700" y="837212"/>
            <a:ext cx="7200900" cy="5030190"/>
          </a:xfrm>
          <a:prstGeom prst="rect">
            <a:avLst/>
          </a:prstGeom>
        </p:spPr>
        <p:txBody>
          <a:bodyPr>
            <a:normAutofit/>
          </a:bodyPr>
          <a:lstStyle>
            <a:lvl1pPr>
              <a:defRPr sz="2100"/>
            </a:lvl1pPr>
            <a:lvl2pPr>
              <a:defRPr sz="2100"/>
            </a:lvl2pPr>
            <a:lvl3pPr>
              <a:defRPr sz="1800"/>
            </a:lvl3pPr>
            <a:lvl4pPr>
              <a:defRPr sz="1800"/>
            </a:lvl4pPr>
            <a:lvl5pPr>
              <a:defRPr sz="1500"/>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ooter Placeholder 4"/>
          <p:cNvSpPr>
            <a:spLocks noGrp="1"/>
          </p:cNvSpPr>
          <p:nvPr>
            <p:ph type="ftr" sz="quarter" idx="11"/>
          </p:nvPr>
        </p:nvSpPr>
        <p:spPr>
          <a:xfrm>
            <a:off x="1028700" y="6453386"/>
            <a:ext cx="4710623" cy="404614"/>
          </a:xfrm>
        </p:spPr>
        <p:txBody>
          <a:bodyPr/>
          <a:lstStyle/>
          <a:p>
            <a:r>
              <a:rPr lang="en-US" dirty="0" err="1" smtClean="0"/>
              <a:t>Modellbildung</a:t>
            </a:r>
            <a:r>
              <a:rPr lang="en-US" dirty="0" smtClean="0"/>
              <a:t> </a:t>
            </a:r>
            <a:r>
              <a:rPr lang="en-US" dirty="0" err="1" smtClean="0"/>
              <a:t>im</a:t>
            </a:r>
            <a:r>
              <a:rPr lang="en-US" dirty="0" smtClean="0"/>
              <a:t> </a:t>
            </a:r>
            <a:r>
              <a:rPr lang="en-US" dirty="0" err="1" smtClean="0"/>
              <a:t>Physikunterricht</a:t>
            </a:r>
            <a:endParaRPr lang="en-US" dirty="0"/>
          </a:p>
        </p:txBody>
      </p:sp>
      <p:sp>
        <p:nvSpPr>
          <p:cNvPr id="6" name="Slide Number Placeholder 5"/>
          <p:cNvSpPr>
            <a:spLocks noGrp="1"/>
          </p:cNvSpPr>
          <p:nvPr>
            <p:ph type="sldNum" sz="quarter" idx="12"/>
          </p:nvPr>
        </p:nvSpPr>
        <p:spPr/>
        <p:txBody>
          <a:bodyPr/>
          <a:lstStyle>
            <a:lvl1pPr>
              <a:defRPr/>
            </a:lvl1pPr>
          </a:lstStyle>
          <a:p>
            <a:fld id="{C280F632-AA14-A74D-8DF1-30CF84591683}" type="slidenum">
              <a:rPr lang="en-US" smtClean="0"/>
              <a:pPr/>
              <a:t>‹Nr.›</a:t>
            </a:fld>
            <a:endParaRPr lang="en-US" dirty="0"/>
          </a:p>
        </p:txBody>
      </p:sp>
    </p:spTree>
    <p:extLst>
      <p:ext uri="{BB962C8B-B14F-4D97-AF65-F5344CB8AC3E}">
        <p14:creationId xmlns:p14="http://schemas.microsoft.com/office/powerpoint/2010/main" val="10502207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217105" y="6470526"/>
            <a:ext cx="4464050" cy="364977"/>
          </a:xfrm>
          <a:prstGeom prst="rect">
            <a:avLst/>
          </a:prstGeom>
        </p:spPr>
        <p:txBody>
          <a:bodyPr vert="horz" lIns="91440" tIns="45720" rIns="91440" bIns="45720" rtlCol="0" anchor="ctr"/>
          <a:lstStyle>
            <a:lvl1pPr algn="l" fontAlgn="auto">
              <a:spcBef>
                <a:spcPts val="0"/>
              </a:spcBef>
              <a:spcAft>
                <a:spcPts val="0"/>
              </a:spcAft>
              <a:defRPr sz="750" dirty="0" smtClean="0">
                <a:solidFill>
                  <a:schemeClr val="tx1">
                    <a:tint val="75000"/>
                  </a:schemeClr>
                </a:solidFill>
                <a:latin typeface="Arial" pitchFamily="34" charset="0"/>
                <a:cs typeface="Arial" pitchFamily="34" charset="0"/>
              </a:defRPr>
            </a:lvl1pPr>
          </a:lstStyle>
          <a:p>
            <a:endParaRPr lang="en-US" dirty="0"/>
          </a:p>
        </p:txBody>
      </p:sp>
      <p:sp>
        <p:nvSpPr>
          <p:cNvPr id="6" name="Foliennummernplatzhalter 5"/>
          <p:cNvSpPr>
            <a:spLocks noGrp="1"/>
          </p:cNvSpPr>
          <p:nvPr>
            <p:ph type="sldNum" sz="quarter" idx="4"/>
          </p:nvPr>
        </p:nvSpPr>
        <p:spPr>
          <a:xfrm>
            <a:off x="6758879" y="6466950"/>
            <a:ext cx="21336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fld id="{69E57DC2-970A-4B3E-BB1C-7A09969E49DF}" type="slidenum">
              <a:rPr lang="en-US" smtClean="0"/>
              <a:pPr/>
              <a:t>‹Nr.›</a:t>
            </a:fld>
            <a:endParaRPr lang="en-US"/>
          </a:p>
        </p:txBody>
      </p:sp>
      <p:sp>
        <p:nvSpPr>
          <p:cNvPr id="10" name="Textfeld 9"/>
          <p:cNvSpPr txBox="1"/>
          <p:nvPr/>
        </p:nvSpPr>
        <p:spPr>
          <a:xfrm>
            <a:off x="223838" y="260712"/>
            <a:ext cx="8696325" cy="415498"/>
          </a:xfrm>
          <a:prstGeom prst="rect">
            <a:avLst/>
          </a:prstGeom>
          <a:solidFill>
            <a:srgbClr val="FFFF99"/>
          </a:solidFill>
        </p:spPr>
        <p:txBody>
          <a:bodyPr>
            <a:spAutoFit/>
          </a:bodyPr>
          <a:lstStyle/>
          <a:p>
            <a:pPr algn="ctr" fontAlgn="auto">
              <a:spcBef>
                <a:spcPts val="0"/>
              </a:spcBef>
              <a:spcAft>
                <a:spcPts val="0"/>
              </a:spcAft>
              <a:defRPr/>
            </a:pPr>
            <a:endParaRPr lang="de-DE" sz="2100" b="1" dirty="0">
              <a:latin typeface="Arial" pitchFamily="34" charset="0"/>
              <a:cs typeface="Arial" pitchFamily="34" charset="0"/>
            </a:endParaRPr>
          </a:p>
        </p:txBody>
      </p:sp>
      <p:pic>
        <p:nvPicPr>
          <p:cNvPr id="9" name="Bild 8"/>
          <p:cNvPicPr>
            <a:picLocks/>
          </p:cNvPicPr>
          <p:nvPr/>
        </p:nvPicPr>
        <p:blipFill>
          <a:blip r:embed="rId7" cstate="print"/>
          <a:stretch>
            <a:fillRect/>
          </a:stretch>
        </p:blipFill>
        <p:spPr>
          <a:xfrm flipV="1">
            <a:off x="217105" y="6345320"/>
            <a:ext cx="8712968" cy="36008"/>
          </a:xfrm>
          <a:prstGeom prst="rect">
            <a:avLst/>
          </a:prstGeom>
        </p:spPr>
      </p:pic>
    </p:spTree>
    <p:extLst>
      <p:ext uri="{BB962C8B-B14F-4D97-AF65-F5344CB8AC3E}">
        <p14:creationId xmlns:p14="http://schemas.microsoft.com/office/powerpoint/2010/main" val="1268423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Clr>
          <a:srgbClr val="7F7F7F"/>
        </a:buClr>
        <a:buFont typeface="Wingdings" pitchFamily="2" charset="2"/>
        <a:buChar char="§"/>
        <a:defRPr sz="1800" kern="1200">
          <a:solidFill>
            <a:schemeClr val="tx1"/>
          </a:solidFill>
          <a:latin typeface="Arial" pitchFamily="34" charset="0"/>
          <a:ea typeface="+mn-ea"/>
          <a:cs typeface="Arial" pitchFamily="34" charset="0"/>
        </a:defRPr>
      </a:lvl1pPr>
      <a:lvl2pPr marL="557213" indent="-214313" algn="l" rtl="0" eaLnBrk="1" fontAlgn="base" hangingPunct="1">
        <a:spcBef>
          <a:spcPct val="20000"/>
        </a:spcBef>
        <a:spcAft>
          <a:spcPct val="0"/>
        </a:spcAft>
        <a:buFont typeface="Arial" charset="0"/>
        <a:buChar char="–"/>
        <a:defRPr sz="1650" kern="1200">
          <a:solidFill>
            <a:schemeClr val="tx1"/>
          </a:solidFill>
          <a:latin typeface="Arial" pitchFamily="34" charset="0"/>
          <a:ea typeface="+mn-ea"/>
          <a:cs typeface="Arial" pitchFamily="34" charset="0"/>
        </a:defRPr>
      </a:lvl2pPr>
      <a:lvl3pPr marL="942975" indent="-257175" algn="l" rtl="0" eaLnBrk="1" fontAlgn="base" hangingPunct="1">
        <a:spcBef>
          <a:spcPct val="20000"/>
        </a:spcBef>
        <a:spcAft>
          <a:spcPct val="0"/>
        </a:spcAft>
        <a:buClr>
          <a:srgbClr val="7F7F7F"/>
        </a:buClr>
        <a:buFont typeface="Arial" charset="0"/>
        <a:buChar char="•"/>
        <a:defRPr sz="1500" kern="1200">
          <a:solidFill>
            <a:schemeClr val="tx1"/>
          </a:solidFill>
          <a:latin typeface="Arial" pitchFamily="34" charset="0"/>
          <a:ea typeface="+mn-ea"/>
          <a:cs typeface="Arial" pitchFamily="34" charset="0"/>
        </a:defRPr>
      </a:lvl3pPr>
      <a:lvl4pPr marL="1200150" indent="-17145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1543050" indent="-17145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jpeg"/><Relationship Id="rId6" Type="http://schemas.openxmlformats.org/officeDocument/2006/relationships/image" Target="../media/image17.png"/><Relationship Id="rId7" Type="http://schemas.openxmlformats.org/officeDocument/2006/relationships/image" Target="../media/image18.jpe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18.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9" Type="http://schemas.openxmlformats.org/officeDocument/2006/relationships/image" Target="../media/image32.jpeg"/><Relationship Id="rId1" Type="http://schemas.openxmlformats.org/officeDocument/2006/relationships/slideLayout" Target="../slideLayouts/slideLayout5.xml"/><Relationship Id="rId2"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036173"/>
            <a:ext cx="7772400" cy="1500527"/>
          </a:xfrm>
        </p:spPr>
        <p:txBody>
          <a:bodyPr/>
          <a:lstStyle/>
          <a:p>
            <a:r>
              <a:rPr lang="de-DE" sz="4500" dirty="0" smtClean="0"/>
              <a:t>Ein Zugang zur Modellbildung in Klassenstufe 7/8</a:t>
            </a:r>
            <a:endParaRPr lang="de-DE" sz="4500" dirty="0"/>
          </a:p>
        </p:txBody>
      </p:sp>
      <p:sp>
        <p:nvSpPr>
          <p:cNvPr id="3" name="Untertitel 2"/>
          <p:cNvSpPr>
            <a:spLocks noGrp="1"/>
          </p:cNvSpPr>
          <p:nvPr>
            <p:ph type="subTitle" idx="1"/>
          </p:nvPr>
        </p:nvSpPr>
        <p:spPr>
          <a:xfrm>
            <a:off x="1371600" y="2513052"/>
            <a:ext cx="6400800" cy="1752600"/>
          </a:xfrm>
        </p:spPr>
        <p:txBody>
          <a:bodyPr>
            <a:normAutofit/>
          </a:bodyPr>
          <a:lstStyle/>
          <a:p>
            <a:endParaRPr lang="de-DE" dirty="0" smtClean="0"/>
          </a:p>
          <a:p>
            <a:r>
              <a:rPr lang="de-DE" dirty="0" smtClean="0"/>
              <a:t>Am Beispiel der Optik</a:t>
            </a:r>
            <a:endParaRPr lang="de-DE" dirty="0"/>
          </a:p>
          <a:p>
            <a:r>
              <a:rPr lang="de-DE" dirty="0" smtClean="0"/>
              <a:t>Stephan </a:t>
            </a:r>
            <a:r>
              <a:rPr lang="de-DE" dirty="0" err="1" smtClean="0"/>
              <a:t>Juchem</a:t>
            </a:r>
            <a:r>
              <a:rPr lang="de-DE" dirty="0" smtClean="0"/>
              <a:t>, RP Tübingen</a:t>
            </a:r>
            <a:endParaRPr lang="de-DE" dirty="0"/>
          </a:p>
        </p:txBody>
      </p:sp>
      <p:pic>
        <p:nvPicPr>
          <p:cNvPr id="4" name="Bild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10305" y="3886200"/>
            <a:ext cx="2890795" cy="2105526"/>
          </a:xfrm>
          <a:prstGeom prst="rect">
            <a:avLst/>
          </a:prstGeom>
        </p:spPr>
      </p:pic>
    </p:spTree>
    <p:extLst>
      <p:ext uri="{BB962C8B-B14F-4D97-AF65-F5344CB8AC3E}">
        <p14:creationId xmlns:p14="http://schemas.microsoft.com/office/powerpoint/2010/main" val="180428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Merkmale des Strahlenmodells</a:t>
            </a:r>
            <a:endParaRPr lang="de-DE" dirty="0"/>
          </a:p>
        </p:txBody>
      </p:sp>
      <p:pic>
        <p:nvPicPr>
          <p:cNvPr id="4" name="Bild 3"/>
          <p:cNvPicPr>
            <a:picLocks noChangeAspect="1"/>
          </p:cNvPicPr>
          <p:nvPr/>
        </p:nvPicPr>
        <p:blipFill>
          <a:blip r:embed="rId2"/>
          <a:stretch>
            <a:fillRect/>
          </a:stretch>
        </p:blipFill>
        <p:spPr>
          <a:xfrm>
            <a:off x="524203" y="837211"/>
            <a:ext cx="8209893" cy="5386042"/>
          </a:xfrm>
          <a:prstGeom prst="rect">
            <a:avLst/>
          </a:prstGeom>
        </p:spPr>
      </p:pic>
    </p:spTree>
    <p:extLst>
      <p:ext uri="{BB962C8B-B14F-4D97-AF65-F5344CB8AC3E}">
        <p14:creationId xmlns:p14="http://schemas.microsoft.com/office/powerpoint/2010/main" val="78187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Merkmale des Strahlenmodells</a:t>
            </a:r>
            <a:endParaRPr lang="de-DE" dirty="0"/>
          </a:p>
        </p:txBody>
      </p:sp>
      <p:pic>
        <p:nvPicPr>
          <p:cNvPr id="5" name="Bild 4"/>
          <p:cNvPicPr>
            <a:picLocks noChangeAspect="1"/>
          </p:cNvPicPr>
          <p:nvPr/>
        </p:nvPicPr>
        <p:blipFill>
          <a:blip r:embed="rId2"/>
          <a:stretch>
            <a:fillRect/>
          </a:stretch>
        </p:blipFill>
        <p:spPr>
          <a:xfrm>
            <a:off x="835572" y="837211"/>
            <a:ext cx="7587155" cy="5478491"/>
          </a:xfrm>
          <a:prstGeom prst="rect">
            <a:avLst/>
          </a:prstGeom>
        </p:spPr>
      </p:pic>
    </p:spTree>
    <p:extLst>
      <p:ext uri="{BB962C8B-B14F-4D97-AF65-F5344CB8AC3E}">
        <p14:creationId xmlns:p14="http://schemas.microsoft.com/office/powerpoint/2010/main" val="292828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Merkmale des Strahlenmodells</a:t>
            </a:r>
            <a:endParaRPr lang="de-DE" dirty="0"/>
          </a:p>
        </p:txBody>
      </p:sp>
      <p:pic>
        <p:nvPicPr>
          <p:cNvPr id="4" name="Bild 3"/>
          <p:cNvPicPr>
            <a:picLocks noChangeAspect="1"/>
          </p:cNvPicPr>
          <p:nvPr/>
        </p:nvPicPr>
        <p:blipFill>
          <a:blip r:embed="rId2"/>
          <a:stretch>
            <a:fillRect/>
          </a:stretch>
        </p:blipFill>
        <p:spPr>
          <a:xfrm>
            <a:off x="681858" y="837211"/>
            <a:ext cx="7894583" cy="5263055"/>
          </a:xfrm>
          <a:prstGeom prst="rect">
            <a:avLst/>
          </a:prstGeom>
        </p:spPr>
      </p:pic>
    </p:spTree>
    <p:extLst>
      <p:ext uri="{BB962C8B-B14F-4D97-AF65-F5344CB8AC3E}">
        <p14:creationId xmlns:p14="http://schemas.microsoft.com/office/powerpoint/2010/main" val="1302755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Ziele der U-Einheit</a:t>
            </a:r>
            <a:endParaRPr lang="de-DE" dirty="0"/>
          </a:p>
        </p:txBody>
      </p:sp>
      <p:sp>
        <p:nvSpPr>
          <p:cNvPr id="3" name="Inhaltsplatzhalter 2"/>
          <p:cNvSpPr>
            <a:spLocks noGrp="1"/>
          </p:cNvSpPr>
          <p:nvPr>
            <p:ph idx="1"/>
          </p:nvPr>
        </p:nvSpPr>
        <p:spPr/>
        <p:txBody>
          <a:bodyPr/>
          <a:lstStyle/>
          <a:p>
            <a:r>
              <a:rPr lang="de-DE" dirty="0" smtClean="0"/>
              <a:t>Entwicklung der Merkmale Strahlenmodells auf Grundlage der Präkonzepte</a:t>
            </a:r>
            <a:br>
              <a:rPr lang="de-DE" dirty="0" smtClean="0"/>
            </a:br>
            <a:r>
              <a:rPr lang="de-DE" dirty="0" smtClean="0">
                <a:sym typeface="Wingdings"/>
              </a:rPr>
              <a:t> kognitive Aktivierung ist unerlässlich</a:t>
            </a:r>
          </a:p>
          <a:p>
            <a:pPr marL="0" indent="0">
              <a:buNone/>
            </a:pPr>
            <a:endParaRPr lang="de-DE" dirty="0" smtClean="0">
              <a:sym typeface="Wingdings"/>
            </a:endParaRPr>
          </a:p>
          <a:p>
            <a:r>
              <a:rPr lang="de-DE" dirty="0" smtClean="0">
                <a:sym typeface="Wingdings"/>
              </a:rPr>
              <a:t>Einsatz von Modellkarten</a:t>
            </a:r>
          </a:p>
          <a:p>
            <a:endParaRPr lang="de-DE" dirty="0"/>
          </a:p>
        </p:txBody>
      </p:sp>
      <p:pic>
        <p:nvPicPr>
          <p:cNvPr id="4" name="Bild 3"/>
          <p:cNvPicPr>
            <a:picLocks noChangeAspect="1"/>
          </p:cNvPicPr>
          <p:nvPr/>
        </p:nvPicPr>
        <p:blipFill>
          <a:blip r:embed="rId3"/>
          <a:stretch>
            <a:fillRect/>
          </a:stretch>
        </p:blipFill>
        <p:spPr>
          <a:xfrm>
            <a:off x="1028700" y="2776370"/>
            <a:ext cx="2208377" cy="1448790"/>
          </a:xfrm>
          <a:prstGeom prst="rect">
            <a:avLst/>
          </a:prstGeom>
        </p:spPr>
      </p:pic>
      <p:pic>
        <p:nvPicPr>
          <p:cNvPr id="5" name="Bild 4"/>
          <p:cNvPicPr>
            <a:picLocks noChangeAspect="1"/>
          </p:cNvPicPr>
          <p:nvPr/>
        </p:nvPicPr>
        <p:blipFill>
          <a:blip r:embed="rId4"/>
          <a:stretch>
            <a:fillRect/>
          </a:stretch>
        </p:blipFill>
        <p:spPr>
          <a:xfrm>
            <a:off x="3362377" y="2776371"/>
            <a:ext cx="1982133" cy="1431248"/>
          </a:xfrm>
          <a:prstGeom prst="rect">
            <a:avLst/>
          </a:prstGeom>
        </p:spPr>
      </p:pic>
      <p:pic>
        <p:nvPicPr>
          <p:cNvPr id="6" name="Bild 5"/>
          <p:cNvPicPr>
            <a:picLocks noChangeAspect="1"/>
          </p:cNvPicPr>
          <p:nvPr/>
        </p:nvPicPr>
        <p:blipFill>
          <a:blip r:embed="rId5"/>
          <a:stretch>
            <a:fillRect/>
          </a:stretch>
        </p:blipFill>
        <p:spPr>
          <a:xfrm>
            <a:off x="5469810" y="2776370"/>
            <a:ext cx="2096813" cy="1397875"/>
          </a:xfrm>
          <a:prstGeom prst="rect">
            <a:avLst/>
          </a:prstGeom>
        </p:spPr>
      </p:pic>
      <p:pic>
        <p:nvPicPr>
          <p:cNvPr id="7" name="Bild 6"/>
          <p:cNvPicPr>
            <a:picLocks noChangeAspect="1"/>
          </p:cNvPicPr>
          <p:nvPr/>
        </p:nvPicPr>
        <p:blipFill>
          <a:blip r:embed="rId6"/>
          <a:stretch>
            <a:fillRect/>
          </a:stretch>
        </p:blipFill>
        <p:spPr>
          <a:xfrm>
            <a:off x="1028700" y="4382815"/>
            <a:ext cx="2208377" cy="1397759"/>
          </a:xfrm>
          <a:prstGeom prst="rect">
            <a:avLst/>
          </a:prstGeom>
        </p:spPr>
      </p:pic>
      <p:pic>
        <p:nvPicPr>
          <p:cNvPr id="8" name="Bild 7"/>
          <p:cNvPicPr>
            <a:picLocks noChangeAspect="1"/>
          </p:cNvPicPr>
          <p:nvPr/>
        </p:nvPicPr>
        <p:blipFill>
          <a:blip r:embed="rId7"/>
          <a:stretch>
            <a:fillRect/>
          </a:stretch>
        </p:blipFill>
        <p:spPr>
          <a:xfrm>
            <a:off x="3362377" y="4382815"/>
            <a:ext cx="1982133" cy="1397759"/>
          </a:xfrm>
          <a:prstGeom prst="rect">
            <a:avLst/>
          </a:prstGeom>
        </p:spPr>
      </p:pic>
    </p:spTree>
    <p:extLst>
      <p:ext uri="{BB962C8B-B14F-4D97-AF65-F5344CB8AC3E}">
        <p14:creationId xmlns:p14="http://schemas.microsoft.com/office/powerpoint/2010/main" val="43066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Die komplette Unterrichtseinheit</a:t>
            </a:r>
            <a:endParaRPr lang="de-DE" dirty="0"/>
          </a:p>
        </p:txBody>
      </p:sp>
      <p:graphicFrame>
        <p:nvGraphicFramePr>
          <p:cNvPr id="10" name="Inhaltsplatzhalter 9"/>
          <p:cNvGraphicFramePr>
            <a:graphicFrameLocks noGrp="1"/>
          </p:cNvGraphicFramePr>
          <p:nvPr>
            <p:ph idx="1"/>
            <p:extLst>
              <p:ext uri="{D42A27DB-BD31-4B8C-83A1-F6EECF244321}">
                <p14:modId xmlns:p14="http://schemas.microsoft.com/office/powerpoint/2010/main" val="1272040127"/>
              </p:ext>
            </p:extLst>
          </p:nvPr>
        </p:nvGraphicFramePr>
        <p:xfrm>
          <a:off x="1028699" y="837211"/>
          <a:ext cx="7200901" cy="5311341"/>
        </p:xfrm>
        <a:graphic>
          <a:graphicData uri="http://schemas.openxmlformats.org/drawingml/2006/table">
            <a:tbl>
              <a:tblPr firstRow="1" bandRow="1">
                <a:tableStyleId>{5C22544A-7EE6-4342-B048-85BDC9FD1C3A}</a:tableStyleId>
              </a:tblPr>
              <a:tblGrid>
                <a:gridCol w="796226"/>
                <a:gridCol w="2592092"/>
                <a:gridCol w="3812583"/>
              </a:tblGrid>
              <a:tr h="273625">
                <a:tc>
                  <a:txBody>
                    <a:bodyPr/>
                    <a:lstStyle/>
                    <a:p>
                      <a:r>
                        <a:rPr lang="de-DE" sz="1400" dirty="0" smtClean="0"/>
                        <a:t>ES</a:t>
                      </a:r>
                      <a:endParaRPr lang="de-DE" sz="1400" dirty="0"/>
                    </a:p>
                  </a:txBody>
                  <a:tcPr marL="68580" marR="68580" marT="34290" marB="34290"/>
                </a:tc>
                <a:tc>
                  <a:txBody>
                    <a:bodyPr/>
                    <a:lstStyle/>
                    <a:p>
                      <a:r>
                        <a:rPr lang="de-DE" sz="1400" dirty="0" smtClean="0"/>
                        <a:t>Thema</a:t>
                      </a:r>
                      <a:endParaRPr lang="de-DE" sz="1400" dirty="0"/>
                    </a:p>
                  </a:txBody>
                  <a:tcPr marL="68580" marR="68580" marT="34290" marB="34290"/>
                </a:tc>
                <a:tc>
                  <a:txBody>
                    <a:bodyPr/>
                    <a:lstStyle/>
                    <a:p>
                      <a:r>
                        <a:rPr lang="de-DE" sz="1400" dirty="0" smtClean="0"/>
                        <a:t>Beschreibung</a:t>
                      </a:r>
                      <a:endParaRPr lang="de-DE" sz="1400" dirty="0"/>
                    </a:p>
                  </a:txBody>
                  <a:tcPr marL="68580" marR="68580" marT="34290" marB="34290"/>
                </a:tc>
              </a:tr>
              <a:tr h="480692">
                <a:tc>
                  <a:txBody>
                    <a:bodyPr/>
                    <a:lstStyle/>
                    <a:p>
                      <a:r>
                        <a:rPr lang="de-DE" sz="1400" dirty="0" smtClean="0"/>
                        <a:t>2</a:t>
                      </a:r>
                      <a:endParaRPr lang="de-DE" sz="1400" dirty="0"/>
                    </a:p>
                  </a:txBody>
                  <a:tcPr marL="68580" marR="68580" marT="34290" marB="34290"/>
                </a:tc>
                <a:tc>
                  <a:txBody>
                    <a:bodyPr/>
                    <a:lstStyle/>
                    <a:p>
                      <a:r>
                        <a:rPr lang="de-DE" sz="1400" dirty="0" smtClean="0"/>
                        <a:t>Mondphasen,</a:t>
                      </a:r>
                      <a:r>
                        <a:rPr lang="de-DE" sz="1400" baseline="0" dirty="0" smtClean="0"/>
                        <a:t> Sonnen- und Mondfinsternis</a:t>
                      </a:r>
                      <a:endParaRPr lang="de-DE" sz="1400" dirty="0"/>
                    </a:p>
                  </a:txBody>
                  <a:tcPr marL="68580" marR="68580" marT="34290" marB="34290"/>
                </a:tc>
                <a:tc>
                  <a:txBody>
                    <a:bodyPr/>
                    <a:lstStyle/>
                    <a:p>
                      <a:r>
                        <a:rPr lang="de-DE" sz="1400" dirty="0" smtClean="0"/>
                        <a:t>Kontextorientierter</a:t>
                      </a:r>
                      <a:r>
                        <a:rPr lang="de-DE" sz="1400" baseline="0" dirty="0" smtClean="0"/>
                        <a:t> Einstieg;</a:t>
                      </a:r>
                    </a:p>
                    <a:p>
                      <a:pPr marL="0" marR="0" indent="0" algn="l" defTabSz="685800" rtl="0" eaLnBrk="1" fontAlgn="auto" latinLnBrk="0" hangingPunct="1">
                        <a:lnSpc>
                          <a:spcPct val="100000"/>
                        </a:lnSpc>
                        <a:spcBef>
                          <a:spcPts val="0"/>
                        </a:spcBef>
                        <a:spcAft>
                          <a:spcPts val="0"/>
                        </a:spcAft>
                        <a:buClrTx/>
                        <a:buSzTx/>
                        <a:buFontTx/>
                        <a:buNone/>
                        <a:tabLst/>
                        <a:defRPr/>
                      </a:pPr>
                      <a:r>
                        <a:rPr lang="de-DE" sz="1400" baseline="0" dirty="0" smtClean="0">
                          <a:solidFill>
                            <a:srgbClr val="00B050"/>
                          </a:solidFill>
                        </a:rPr>
                        <a:t>Modellbildung 1: geradlinige Ausbreitung</a:t>
                      </a:r>
                    </a:p>
                  </a:txBody>
                  <a:tcPr marL="68580" marR="68580" marT="34290" marB="34290"/>
                </a:tc>
              </a:tr>
              <a:tr h="480692">
                <a:tc>
                  <a:txBody>
                    <a:bodyPr/>
                    <a:lstStyle/>
                    <a:p>
                      <a:r>
                        <a:rPr lang="de-DE" sz="1400" dirty="0" smtClean="0"/>
                        <a:t>2</a:t>
                      </a:r>
                      <a:endParaRPr lang="de-DE" sz="1400" dirty="0"/>
                    </a:p>
                  </a:txBody>
                  <a:tcPr marL="68580" marR="68580" marT="34290" marB="34290"/>
                </a:tc>
                <a:tc>
                  <a:txBody>
                    <a:bodyPr/>
                    <a:lstStyle/>
                    <a:p>
                      <a:r>
                        <a:rPr lang="de-DE" sz="1400" dirty="0" smtClean="0"/>
                        <a:t>Kern- und</a:t>
                      </a:r>
                      <a:r>
                        <a:rPr lang="de-DE" sz="1400" baseline="0" dirty="0" smtClean="0"/>
                        <a:t> Halbschatten</a:t>
                      </a:r>
                      <a:endParaRPr lang="de-DE" sz="1400" dirty="0"/>
                    </a:p>
                  </a:txBody>
                  <a:tcPr marL="68580" marR="68580" marT="34290" marB="34290"/>
                </a:tc>
                <a:tc>
                  <a:txBody>
                    <a:bodyPr/>
                    <a:lstStyle/>
                    <a:p>
                      <a:r>
                        <a:rPr lang="de-DE" sz="1400" baseline="0" dirty="0" smtClean="0"/>
                        <a:t>Vermutungen mit der Modelleigenschaft prüfen</a:t>
                      </a:r>
                    </a:p>
                    <a:p>
                      <a:r>
                        <a:rPr lang="de-DE" sz="1400" baseline="0" dirty="0" smtClean="0">
                          <a:solidFill>
                            <a:srgbClr val="00B050"/>
                          </a:solidFill>
                        </a:rPr>
                        <a:t>Modelleigenschaft 2: Durchdringung</a:t>
                      </a:r>
                    </a:p>
                  </a:txBody>
                  <a:tcPr marL="68580" marR="68580" marT="34290" marB="34290"/>
                </a:tc>
              </a:tr>
              <a:tr h="687759">
                <a:tc>
                  <a:txBody>
                    <a:bodyPr/>
                    <a:lstStyle/>
                    <a:p>
                      <a:r>
                        <a:rPr lang="de-DE" sz="1400" dirty="0" smtClean="0"/>
                        <a:t>2</a:t>
                      </a:r>
                      <a:endParaRPr lang="de-DE" sz="1400" dirty="0"/>
                    </a:p>
                  </a:txBody>
                  <a:tcPr marL="68580" marR="68580" marT="34290" marB="34290"/>
                </a:tc>
                <a:tc>
                  <a:txBody>
                    <a:bodyPr/>
                    <a:lstStyle/>
                    <a:p>
                      <a:r>
                        <a:rPr lang="de-DE" sz="1400" dirty="0" smtClean="0"/>
                        <a:t>Sehvorgang;</a:t>
                      </a:r>
                      <a:r>
                        <a:rPr lang="de-DE" sz="1400" baseline="0" dirty="0" smtClean="0"/>
                        <a:t> Lochkamera</a:t>
                      </a:r>
                      <a:endParaRPr lang="de-DE" sz="1400" dirty="0"/>
                    </a:p>
                  </a:txBody>
                  <a:tcPr marL="68580" marR="68580" marT="34290" marB="34290"/>
                </a:tc>
                <a:tc>
                  <a:txBody>
                    <a:bodyPr/>
                    <a:lstStyle/>
                    <a:p>
                      <a:r>
                        <a:rPr lang="de-DE" sz="1400" dirty="0" smtClean="0">
                          <a:solidFill>
                            <a:srgbClr val="00B050"/>
                          </a:solidFill>
                        </a:rPr>
                        <a:t>Modellbildung 3: Licht sieht man nur, wenn es ins Auge</a:t>
                      </a:r>
                      <a:r>
                        <a:rPr lang="de-DE" sz="1400" baseline="0" dirty="0" smtClean="0">
                          <a:solidFill>
                            <a:srgbClr val="00B050"/>
                          </a:solidFill>
                        </a:rPr>
                        <a:t> gelangt </a:t>
                      </a:r>
                    </a:p>
                    <a:p>
                      <a:pPr marL="285750" indent="-285750">
                        <a:buFont typeface="Wingdings" charset="2"/>
                        <a:buChar char="à"/>
                      </a:pPr>
                      <a:r>
                        <a:rPr lang="de-DE" sz="1400" baseline="0" dirty="0" smtClean="0">
                          <a:sym typeface="Wingdings"/>
                        </a:rPr>
                        <a:t>Sender-Empfänger-Modell oder </a:t>
                      </a:r>
                      <a:r>
                        <a:rPr lang="de-DE" sz="1400" baseline="0" dirty="0" smtClean="0">
                          <a:solidFill>
                            <a:schemeClr val="tx1"/>
                          </a:solidFill>
                        </a:rPr>
                        <a:t>Lochkamera</a:t>
                      </a:r>
                      <a:endParaRPr lang="de-DE" sz="1400" dirty="0">
                        <a:solidFill>
                          <a:schemeClr val="tx1"/>
                        </a:solidFill>
                      </a:endParaRPr>
                    </a:p>
                  </a:txBody>
                  <a:tcPr marL="68580" marR="68580" marT="34290" marB="34290"/>
                </a:tc>
              </a:tr>
              <a:tr h="480692">
                <a:tc>
                  <a:txBody>
                    <a:bodyPr/>
                    <a:lstStyle/>
                    <a:p>
                      <a:r>
                        <a:rPr lang="de-DE" sz="1400" dirty="0" smtClean="0"/>
                        <a:t>4</a:t>
                      </a:r>
                      <a:endParaRPr lang="de-DE" sz="1400" dirty="0"/>
                    </a:p>
                  </a:txBody>
                  <a:tcPr marL="68580" marR="68580" marT="34290" marB="34290"/>
                </a:tc>
                <a:tc>
                  <a:txBody>
                    <a:bodyPr/>
                    <a:lstStyle/>
                    <a:p>
                      <a:r>
                        <a:rPr lang="de-DE" sz="1400" dirty="0" smtClean="0"/>
                        <a:t>Reflexion und</a:t>
                      </a:r>
                      <a:r>
                        <a:rPr lang="de-DE" sz="1400" baseline="0" dirty="0" smtClean="0"/>
                        <a:t> Streuung</a:t>
                      </a:r>
                      <a:endParaRPr lang="de-DE" sz="1400" dirty="0"/>
                    </a:p>
                  </a:txBody>
                  <a:tcPr marL="68580" marR="68580" marT="34290" marB="34290"/>
                </a:tc>
                <a:tc>
                  <a:txBody>
                    <a:bodyPr/>
                    <a:lstStyle/>
                    <a:p>
                      <a:r>
                        <a:rPr lang="de-DE" sz="1400" baseline="0" dirty="0" smtClean="0"/>
                        <a:t>Kontextorientiert mit offener Aufgabe</a:t>
                      </a:r>
                    </a:p>
                    <a:p>
                      <a:pPr marL="0" marR="0" indent="0" algn="l" defTabSz="685800" rtl="0" eaLnBrk="1" fontAlgn="auto" latinLnBrk="0" hangingPunct="1">
                        <a:lnSpc>
                          <a:spcPct val="100000"/>
                        </a:lnSpc>
                        <a:spcBef>
                          <a:spcPts val="0"/>
                        </a:spcBef>
                        <a:spcAft>
                          <a:spcPts val="0"/>
                        </a:spcAft>
                        <a:buClrTx/>
                        <a:buSzTx/>
                        <a:buFontTx/>
                        <a:buNone/>
                        <a:tabLst/>
                        <a:defRPr/>
                      </a:pPr>
                      <a:r>
                        <a:rPr lang="de-DE" sz="1400" dirty="0" smtClean="0">
                          <a:solidFill>
                            <a:srgbClr val="00B050"/>
                          </a:solidFill>
                        </a:rPr>
                        <a:t>Modellbildung</a:t>
                      </a:r>
                      <a:r>
                        <a:rPr lang="de-DE" sz="1400" baseline="0" dirty="0" smtClean="0">
                          <a:solidFill>
                            <a:srgbClr val="00B050"/>
                          </a:solidFill>
                        </a:rPr>
                        <a:t> 4: Reflexionsgesetz</a:t>
                      </a:r>
                    </a:p>
                  </a:txBody>
                  <a:tcPr marL="68580" marR="68580" marT="34290" marB="34290"/>
                </a:tc>
              </a:tr>
              <a:tr h="480692">
                <a:tc>
                  <a:txBody>
                    <a:bodyPr/>
                    <a:lstStyle/>
                    <a:p>
                      <a:r>
                        <a:rPr lang="de-DE" sz="1400" dirty="0" smtClean="0"/>
                        <a:t>2</a:t>
                      </a:r>
                      <a:endParaRPr lang="de-DE" sz="1400" dirty="0"/>
                    </a:p>
                  </a:txBody>
                  <a:tcPr marL="68580" marR="68580" marT="34290" marB="34290"/>
                </a:tc>
                <a:tc>
                  <a:txBody>
                    <a:bodyPr/>
                    <a:lstStyle/>
                    <a:p>
                      <a:r>
                        <a:rPr lang="de-DE" sz="1400" dirty="0" smtClean="0"/>
                        <a:t>Spiegelbilder</a:t>
                      </a:r>
                      <a:endParaRPr lang="de-DE" sz="1400" dirty="0"/>
                    </a:p>
                  </a:txBody>
                  <a:tcPr marL="68580" marR="68580" marT="34290" marB="34290"/>
                </a:tc>
                <a:tc>
                  <a:txBody>
                    <a:bodyPr/>
                    <a:lstStyle/>
                    <a:p>
                      <a:r>
                        <a:rPr lang="de-DE" sz="1400" dirty="0" smtClean="0"/>
                        <a:t>Anwendung der</a:t>
                      </a:r>
                      <a:r>
                        <a:rPr lang="de-DE" sz="1400" baseline="0" dirty="0" smtClean="0"/>
                        <a:t> bisherigen Erkenntnisse des </a:t>
                      </a:r>
                      <a:r>
                        <a:rPr lang="de-DE" sz="1400" baseline="0" dirty="0" err="1" smtClean="0"/>
                        <a:t>Strahlenmodells</a:t>
                      </a:r>
                      <a:endParaRPr lang="de-DE" sz="1400" dirty="0"/>
                    </a:p>
                  </a:txBody>
                  <a:tcPr marL="68580" marR="68580" marT="34290" marB="34290"/>
                </a:tc>
              </a:tr>
              <a:tr h="687759">
                <a:tc>
                  <a:txBody>
                    <a:bodyPr/>
                    <a:lstStyle/>
                    <a:p>
                      <a:r>
                        <a:rPr lang="de-DE" sz="1400" dirty="0" smtClean="0"/>
                        <a:t>2</a:t>
                      </a:r>
                      <a:endParaRPr lang="de-DE" sz="1400" dirty="0"/>
                    </a:p>
                  </a:txBody>
                  <a:tcPr marL="68580" marR="68580" marT="34290" marB="34290"/>
                </a:tc>
                <a:tc>
                  <a:txBody>
                    <a:bodyPr/>
                    <a:lstStyle/>
                    <a:p>
                      <a:r>
                        <a:rPr lang="de-DE" sz="1400" dirty="0" smtClean="0"/>
                        <a:t>Brechung</a:t>
                      </a:r>
                      <a:endParaRPr lang="de-DE" sz="1400" dirty="0"/>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DE" sz="1400" baseline="0" dirty="0" smtClean="0"/>
                        <a:t>U-begleitende Versuche zur Brechung</a:t>
                      </a:r>
                      <a:endParaRPr lang="de-DE" sz="1400" dirty="0" smtClean="0"/>
                    </a:p>
                    <a:p>
                      <a:r>
                        <a:rPr lang="de-DE" sz="1400" dirty="0" smtClean="0">
                          <a:solidFill>
                            <a:srgbClr val="00B050"/>
                          </a:solidFill>
                        </a:rPr>
                        <a:t>Modellbildung 5: Brechung</a:t>
                      </a:r>
                      <a:r>
                        <a:rPr lang="de-DE" sz="1400" baseline="0" dirty="0" smtClean="0">
                          <a:solidFill>
                            <a:srgbClr val="00B050"/>
                          </a:solidFill>
                        </a:rPr>
                        <a:t>; Umkehrbarkeit des Lichtweges</a:t>
                      </a:r>
                    </a:p>
                  </a:txBody>
                  <a:tcPr marL="68580" marR="68580" marT="34290" marB="34290"/>
                </a:tc>
              </a:tr>
              <a:tr h="480692">
                <a:tc>
                  <a:txBody>
                    <a:bodyPr/>
                    <a:lstStyle/>
                    <a:p>
                      <a:r>
                        <a:rPr lang="de-DE" sz="1400" dirty="0" smtClean="0"/>
                        <a:t>4</a:t>
                      </a:r>
                      <a:endParaRPr lang="de-DE" sz="1400" dirty="0"/>
                    </a:p>
                  </a:txBody>
                  <a:tcPr marL="68580" marR="68580" marT="34290" marB="34290"/>
                </a:tc>
                <a:tc>
                  <a:txBody>
                    <a:bodyPr/>
                    <a:lstStyle/>
                    <a:p>
                      <a:r>
                        <a:rPr lang="de-DE" sz="1400" dirty="0" smtClean="0"/>
                        <a:t>Brechung:</a:t>
                      </a:r>
                      <a:r>
                        <a:rPr lang="de-DE" sz="1400" baseline="0" dirty="0" smtClean="0"/>
                        <a:t> </a:t>
                      </a:r>
                      <a:r>
                        <a:rPr lang="de-DE" sz="1400" baseline="0" dirty="0" smtClean="0">
                          <a:solidFill>
                            <a:schemeClr val="bg1">
                              <a:lumMod val="50000"/>
                            </a:schemeClr>
                          </a:solidFill>
                        </a:rPr>
                        <a:t>Totalreflexion</a:t>
                      </a:r>
                      <a:endParaRPr lang="de-DE" sz="1400" dirty="0">
                        <a:solidFill>
                          <a:schemeClr val="bg1">
                            <a:lumMod val="50000"/>
                          </a:schemeClr>
                        </a:solidFill>
                      </a:endParaRPr>
                    </a:p>
                  </a:txBody>
                  <a:tcPr marL="68580" marR="68580" marT="34290" marB="34290"/>
                </a:tc>
                <a:tc>
                  <a:txBody>
                    <a:bodyPr/>
                    <a:lstStyle/>
                    <a:p>
                      <a:r>
                        <a:rPr lang="de-DE" sz="1400" dirty="0" smtClean="0"/>
                        <a:t>Anwendung der</a:t>
                      </a:r>
                      <a:r>
                        <a:rPr lang="de-DE" sz="1400" baseline="0" dirty="0" smtClean="0"/>
                        <a:t> Erkenntnisse an kontextorientierten Aufgaben</a:t>
                      </a:r>
                      <a:endParaRPr lang="de-DE" sz="1400" dirty="0" smtClean="0"/>
                    </a:p>
                  </a:txBody>
                  <a:tcPr marL="68580" marR="68580" marT="34290" marB="34290"/>
                </a:tc>
              </a:tr>
              <a:tr h="687759">
                <a:tc>
                  <a:txBody>
                    <a:bodyPr/>
                    <a:lstStyle/>
                    <a:p>
                      <a:r>
                        <a:rPr lang="de-DE" sz="1400" dirty="0" smtClean="0"/>
                        <a:t>4</a:t>
                      </a:r>
                      <a:endParaRPr lang="de-DE" sz="1400" dirty="0"/>
                    </a:p>
                  </a:txBody>
                  <a:tcPr marL="68580" marR="68580" marT="34290" marB="34290"/>
                </a:tc>
                <a:tc>
                  <a:txBody>
                    <a:bodyPr/>
                    <a:lstStyle/>
                    <a:p>
                      <a:r>
                        <a:rPr lang="de-DE" sz="1400" dirty="0" smtClean="0"/>
                        <a:t>Sammellinse</a:t>
                      </a:r>
                      <a:endParaRPr lang="de-DE" sz="1400" dirty="0"/>
                    </a:p>
                  </a:txBody>
                  <a:tcPr marL="68580" marR="68580" marT="34290" marB="34290"/>
                </a:tc>
                <a:tc>
                  <a:txBody>
                    <a:bodyPr/>
                    <a:lstStyle/>
                    <a:p>
                      <a:r>
                        <a:rPr lang="de-DE" sz="1400" dirty="0" smtClean="0"/>
                        <a:t>Anwendung der Brechung;</a:t>
                      </a:r>
                    </a:p>
                    <a:p>
                      <a:r>
                        <a:rPr lang="de-DE" sz="1400" dirty="0" smtClean="0"/>
                        <a:t>Kontextorientierung</a:t>
                      </a:r>
                      <a:r>
                        <a:rPr lang="de-DE" sz="1400" baseline="0" dirty="0" smtClean="0"/>
                        <a:t> </a:t>
                      </a:r>
                    </a:p>
                    <a:p>
                      <a:r>
                        <a:rPr lang="de-DE" sz="1400" baseline="0" dirty="0" smtClean="0">
                          <a:sym typeface="Wingdings"/>
                        </a:rPr>
                        <a:t> Rückblick auf das Modell</a:t>
                      </a:r>
                      <a:endParaRPr lang="de-DE" sz="1400" dirty="0"/>
                    </a:p>
                  </a:txBody>
                  <a:tcPr marL="68580" marR="68580" marT="34290" marB="34290"/>
                </a:tc>
              </a:tr>
              <a:tr h="426921">
                <a:tc>
                  <a:txBody>
                    <a:bodyPr/>
                    <a:lstStyle/>
                    <a:p>
                      <a:r>
                        <a:rPr lang="de-DE" sz="1400" dirty="0" smtClean="0"/>
                        <a:t>2</a:t>
                      </a:r>
                      <a:endParaRPr lang="de-DE" sz="1400" dirty="0"/>
                    </a:p>
                  </a:txBody>
                  <a:tcPr marL="68580" marR="68580" marT="34290" marB="34290"/>
                </a:tc>
                <a:tc>
                  <a:txBody>
                    <a:bodyPr/>
                    <a:lstStyle/>
                    <a:p>
                      <a:r>
                        <a:rPr lang="de-DE" sz="1400" dirty="0" smtClean="0"/>
                        <a:t>Dispersion</a:t>
                      </a:r>
                      <a:r>
                        <a:rPr lang="de-DE" sz="1400" baseline="0" dirty="0" smtClean="0"/>
                        <a:t> am Prisma</a:t>
                      </a:r>
                      <a:endParaRPr lang="de-DE" sz="1400" dirty="0"/>
                    </a:p>
                  </a:txBody>
                  <a:tcPr marL="68580" marR="68580" marT="34290" marB="34290"/>
                </a:tc>
                <a:tc>
                  <a:txBody>
                    <a:bodyPr/>
                    <a:lstStyle/>
                    <a:p>
                      <a:r>
                        <a:rPr lang="de-DE" sz="1400" dirty="0" smtClean="0"/>
                        <a:t>Grenz</a:t>
                      </a:r>
                      <a:r>
                        <a:rPr lang="de-DE" sz="1400" baseline="0" dirty="0" smtClean="0"/>
                        <a:t>e des </a:t>
                      </a:r>
                      <a:r>
                        <a:rPr lang="de-DE" sz="1400" baseline="0" dirty="0" err="1" smtClean="0"/>
                        <a:t>Strahlenmodells</a:t>
                      </a:r>
                      <a:endParaRPr lang="de-DE" sz="1400" dirty="0"/>
                    </a:p>
                  </a:txBody>
                  <a:tcPr marL="68580" marR="68580" marT="34290" marB="34290"/>
                </a:tc>
              </a:tr>
            </a:tbl>
          </a:graphicData>
        </a:graphic>
      </p:graphicFrame>
    </p:spTree>
    <p:extLst>
      <p:ext uri="{BB962C8B-B14F-4D97-AF65-F5344CB8AC3E}">
        <p14:creationId xmlns:p14="http://schemas.microsoft.com/office/powerpoint/2010/main" val="1280631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Geradlinige Ausbreitung des Lichtes</a:t>
            </a:r>
            <a:endParaRPr lang="de-DE" dirty="0"/>
          </a:p>
        </p:txBody>
      </p:sp>
      <p:sp>
        <p:nvSpPr>
          <p:cNvPr id="3" name="Inhaltsplatzhalter 2"/>
          <p:cNvSpPr>
            <a:spLocks noGrp="1"/>
          </p:cNvSpPr>
          <p:nvPr>
            <p:ph idx="1"/>
          </p:nvPr>
        </p:nvSpPr>
        <p:spPr/>
        <p:txBody>
          <a:bodyPr/>
          <a:lstStyle/>
          <a:p>
            <a:pPr marL="0" indent="0">
              <a:buNone/>
            </a:pPr>
            <a:r>
              <a:rPr lang="de-DE" b="1" dirty="0" smtClean="0"/>
              <a:t>Aktivierung:</a:t>
            </a:r>
          </a:p>
          <a:p>
            <a:pPr marL="0" indent="0">
              <a:buNone/>
            </a:pPr>
            <a:r>
              <a:rPr lang="de-DE" dirty="0" smtClean="0"/>
              <a:t>Bilder einer Sonnenfinsternis</a:t>
            </a:r>
          </a:p>
          <a:p>
            <a:pPr marL="0" indent="0">
              <a:buNone/>
            </a:pPr>
            <a:endParaRPr lang="de-DE" dirty="0" smtClean="0"/>
          </a:p>
          <a:p>
            <a:pPr marL="0" indent="0">
              <a:buNone/>
            </a:pPr>
            <a:r>
              <a:rPr lang="de-DE" b="1" dirty="0" smtClean="0"/>
              <a:t>Leitfrage:</a:t>
            </a:r>
          </a:p>
          <a:p>
            <a:pPr marL="0" indent="0">
              <a:buNone/>
            </a:pPr>
            <a:r>
              <a:rPr lang="de-DE" dirty="0">
                <a:sym typeface="Wingdings"/>
              </a:rPr>
              <a:t>Wie breitet sich Licht aus und wie kann man die gefundene Vermutung </a:t>
            </a:r>
            <a:r>
              <a:rPr lang="de-DE" dirty="0" smtClean="0">
                <a:sym typeface="Wingdings"/>
              </a:rPr>
              <a:t>überprüfen?</a:t>
            </a:r>
            <a:endParaRPr lang="de-DE" dirty="0"/>
          </a:p>
          <a:p>
            <a:pPr marL="0" indent="0">
              <a:buNone/>
            </a:pPr>
            <a:endParaRPr lang="de-DE" dirty="0" smtClean="0"/>
          </a:p>
          <a:p>
            <a:pPr marL="0" indent="0">
              <a:buNone/>
            </a:pPr>
            <a:r>
              <a:rPr lang="de-DE" b="1" dirty="0" smtClean="0"/>
              <a:t>Vermutungen aufstellen</a:t>
            </a:r>
          </a:p>
        </p:txBody>
      </p:sp>
      <p:pic>
        <p:nvPicPr>
          <p:cNvPr id="4" name="Bild 3"/>
          <p:cNvPicPr>
            <a:picLocks noChangeAspect="1"/>
          </p:cNvPicPr>
          <p:nvPr/>
        </p:nvPicPr>
        <p:blipFill>
          <a:blip r:embed="rId3"/>
          <a:stretch>
            <a:fillRect/>
          </a:stretch>
        </p:blipFill>
        <p:spPr>
          <a:xfrm rot="5400000">
            <a:off x="5085196" y="3109198"/>
            <a:ext cx="2727872" cy="3560935"/>
          </a:xfrm>
          <a:prstGeom prst="rect">
            <a:avLst/>
          </a:prstGeom>
        </p:spPr>
      </p:pic>
    </p:spTree>
    <p:extLst>
      <p:ext uri="{BB962C8B-B14F-4D97-AF65-F5344CB8AC3E}">
        <p14:creationId xmlns:p14="http://schemas.microsoft.com/office/powerpoint/2010/main" val="53175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1028700" y="837212"/>
            <a:ext cx="7200900" cy="5030190"/>
          </a:xfrm>
        </p:spPr>
        <p:txBody>
          <a:bodyPr/>
          <a:lstStyle/>
          <a:p>
            <a:pPr marL="0" indent="0">
              <a:buNone/>
            </a:pPr>
            <a:r>
              <a:rPr lang="de-DE" b="1" dirty="0" smtClean="0"/>
              <a:t>Überprüfung am Versuch</a:t>
            </a:r>
          </a:p>
          <a:p>
            <a:pPr marL="0" indent="0">
              <a:buNone/>
            </a:pPr>
            <a:endParaRPr lang="de-DE" b="1" dirty="0"/>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a:p>
          <a:p>
            <a:pPr marL="0" indent="0">
              <a:buNone/>
            </a:pPr>
            <a:r>
              <a:rPr lang="de-DE" dirty="0" smtClean="0"/>
              <a:t>Gemeinsames Ergebnis notieren!</a:t>
            </a:r>
          </a:p>
        </p:txBody>
      </p:sp>
      <p:sp>
        <p:nvSpPr>
          <p:cNvPr id="2" name="Titel 1"/>
          <p:cNvSpPr>
            <a:spLocks noGrp="1"/>
          </p:cNvSpPr>
          <p:nvPr>
            <p:ph type="title"/>
          </p:nvPr>
        </p:nvSpPr>
        <p:spPr/>
        <p:txBody>
          <a:bodyPr/>
          <a:lstStyle/>
          <a:p>
            <a:r>
              <a:rPr lang="de-DE" dirty="0" smtClean="0"/>
              <a:t>Geradlinige Ausbreitung des Lichtes </a:t>
            </a:r>
            <a:endParaRPr lang="de-DE" dirty="0"/>
          </a:p>
        </p:txBody>
      </p:sp>
      <p:pic>
        <p:nvPicPr>
          <p:cNvPr id="5" name="Bil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 y="1678406"/>
            <a:ext cx="3550112" cy="2662584"/>
          </a:xfrm>
          <a:prstGeom prst="rect">
            <a:avLst/>
          </a:prstGeom>
        </p:spPr>
      </p:pic>
      <p:cxnSp>
        <p:nvCxnSpPr>
          <p:cNvPr id="8" name="Gerade Verbindung mit Pfeil 7"/>
          <p:cNvCxnSpPr/>
          <p:nvPr/>
        </p:nvCxnSpPr>
        <p:spPr>
          <a:xfrm>
            <a:off x="1028700" y="2436374"/>
            <a:ext cx="1162707" cy="68519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6" name="Bild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9489" y="1678406"/>
            <a:ext cx="3550111" cy="2662584"/>
          </a:xfrm>
          <a:prstGeom prst="rect">
            <a:avLst/>
          </a:prstGeom>
        </p:spPr>
      </p:pic>
    </p:spTree>
    <p:extLst>
      <p:ext uri="{BB962C8B-B14F-4D97-AF65-F5344CB8AC3E}">
        <p14:creationId xmlns:p14="http://schemas.microsoft.com/office/powerpoint/2010/main" val="16991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Geradlinige Ausbreitung des Lichtes</a:t>
            </a:r>
            <a:endParaRPr lang="de-DE" dirty="0"/>
          </a:p>
        </p:txBody>
      </p:sp>
      <p:pic>
        <p:nvPicPr>
          <p:cNvPr id="4" name="Bil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603" y="1278645"/>
            <a:ext cx="6513094" cy="4884820"/>
          </a:xfrm>
          <a:prstGeom prst="rect">
            <a:avLst/>
          </a:prstGeom>
        </p:spPr>
      </p:pic>
      <p:pic>
        <p:nvPicPr>
          <p:cNvPr id="5" name="Bild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603" y="1278645"/>
            <a:ext cx="6513094" cy="4884821"/>
          </a:xfrm>
          <a:prstGeom prst="rect">
            <a:avLst/>
          </a:prstGeom>
        </p:spPr>
      </p:pic>
      <p:sp>
        <p:nvSpPr>
          <p:cNvPr id="6" name="Inhaltsplatzhalter 2"/>
          <p:cNvSpPr>
            <a:spLocks noGrp="1"/>
          </p:cNvSpPr>
          <p:nvPr>
            <p:ph idx="1"/>
          </p:nvPr>
        </p:nvSpPr>
        <p:spPr>
          <a:xfrm>
            <a:off x="1028700" y="837212"/>
            <a:ext cx="7200900" cy="441432"/>
          </a:xfrm>
        </p:spPr>
        <p:txBody>
          <a:bodyPr>
            <a:normAutofit/>
          </a:bodyPr>
          <a:lstStyle/>
          <a:p>
            <a:pPr marL="0" indent="0">
              <a:buNone/>
            </a:pPr>
            <a:r>
              <a:rPr lang="de-DE" b="1" dirty="0" smtClean="0"/>
              <a:t>Vermutungen aufstellen und überprüfen</a:t>
            </a:r>
          </a:p>
          <a:p>
            <a:pPr marL="0" indent="0">
              <a:buNone/>
            </a:pPr>
            <a:endParaRPr lang="de-DE" b="1" dirty="0"/>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a:p>
          <a:p>
            <a:pPr marL="0" indent="0">
              <a:buNone/>
            </a:pPr>
            <a:endParaRPr lang="de-DE" dirty="0" smtClean="0"/>
          </a:p>
        </p:txBody>
      </p:sp>
    </p:spTree>
    <p:extLst>
      <p:ext uri="{BB962C8B-B14F-4D97-AF65-F5344CB8AC3E}">
        <p14:creationId xmlns:p14="http://schemas.microsoft.com/office/powerpoint/2010/main" val="159401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Der Sehvorgang</a:t>
            </a:r>
            <a:endParaRPr lang="de-DE" dirty="0"/>
          </a:p>
        </p:txBody>
      </p:sp>
      <p:sp>
        <p:nvSpPr>
          <p:cNvPr id="15" name="Inhaltsplatzhalter 2"/>
          <p:cNvSpPr>
            <a:spLocks noGrp="1"/>
          </p:cNvSpPr>
          <p:nvPr>
            <p:ph idx="1"/>
          </p:nvPr>
        </p:nvSpPr>
        <p:spPr>
          <a:xfrm>
            <a:off x="1028700" y="837212"/>
            <a:ext cx="7200900" cy="5030190"/>
          </a:xfrm>
        </p:spPr>
        <p:txBody>
          <a:bodyPr/>
          <a:lstStyle/>
          <a:p>
            <a:pPr marL="0" indent="0">
              <a:buNone/>
            </a:pPr>
            <a:r>
              <a:rPr lang="de-DE" b="1" dirty="0" smtClean="0"/>
              <a:t>Präkonzepte der Schüler:</a:t>
            </a:r>
          </a:p>
          <a:p>
            <a:r>
              <a:rPr lang="de-DE" dirty="0" smtClean="0"/>
              <a:t>Den meisten Schülern ist </a:t>
            </a:r>
            <a:r>
              <a:rPr lang="de-DE" dirty="0"/>
              <a:t>klar, dass Licht vorhanden sein muss, damit man Gegenstände sehen </a:t>
            </a:r>
            <a:r>
              <a:rPr lang="de-DE" dirty="0" smtClean="0"/>
              <a:t>kann</a:t>
            </a:r>
          </a:p>
          <a:p>
            <a:pPr lvl="0"/>
            <a:r>
              <a:rPr lang="de-DE" dirty="0" smtClean="0"/>
              <a:t>Zwischen </a:t>
            </a:r>
            <a:r>
              <a:rPr lang="de-DE" dirty="0"/>
              <a:t>Licht und Sehen wird </a:t>
            </a:r>
            <a:r>
              <a:rPr lang="de-DE" dirty="0" smtClean="0"/>
              <a:t>aber kein </a:t>
            </a:r>
            <a:r>
              <a:rPr lang="de-DE" dirty="0"/>
              <a:t>Zusammenhang </a:t>
            </a:r>
            <a:r>
              <a:rPr lang="de-DE" dirty="0" smtClean="0"/>
              <a:t>hergestellt</a:t>
            </a:r>
            <a:endParaRPr lang="de-DE" dirty="0"/>
          </a:p>
          <a:p>
            <a:pPr lvl="0"/>
            <a:r>
              <a:rPr lang="de-DE" dirty="0" smtClean="0"/>
              <a:t>Die </a:t>
            </a:r>
            <a:r>
              <a:rPr lang="de-DE" dirty="0"/>
              <a:t>meisten Schüler lehnen ein Sender-Empfänger-Modell ab!</a:t>
            </a:r>
          </a:p>
          <a:p>
            <a:pPr marL="0" indent="0">
              <a:buNone/>
            </a:pPr>
            <a:endParaRPr lang="de-DE" b="1" dirty="0" smtClean="0"/>
          </a:p>
        </p:txBody>
      </p:sp>
    </p:spTree>
    <p:extLst>
      <p:ext uri="{BB962C8B-B14F-4D97-AF65-F5344CB8AC3E}">
        <p14:creationId xmlns:p14="http://schemas.microsoft.com/office/powerpoint/2010/main" val="234130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Sehvorgang</a:t>
            </a:r>
            <a:endParaRPr lang="de-DE" dirty="0"/>
          </a:p>
        </p:txBody>
      </p:sp>
      <p:sp>
        <p:nvSpPr>
          <p:cNvPr id="3" name="Inhaltsplatzhalter 2"/>
          <p:cNvSpPr>
            <a:spLocks noGrp="1"/>
          </p:cNvSpPr>
          <p:nvPr>
            <p:ph idx="1"/>
          </p:nvPr>
        </p:nvSpPr>
        <p:spPr/>
        <p:txBody>
          <a:bodyPr/>
          <a:lstStyle/>
          <a:p>
            <a:pPr marL="0" indent="0">
              <a:buNone/>
            </a:pPr>
            <a:r>
              <a:rPr lang="de-DE" dirty="0" smtClean="0"/>
              <a:t>Ein klassischer Versuchsaufbau</a:t>
            </a:r>
            <a:endParaRPr lang="de-DE" dirty="0"/>
          </a:p>
        </p:txBody>
      </p:sp>
    </p:spTree>
    <p:extLst>
      <p:ext uri="{BB962C8B-B14F-4D97-AF65-F5344CB8AC3E}">
        <p14:creationId xmlns:p14="http://schemas.microsoft.com/office/powerpoint/2010/main" val="850944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Modellbildung im Bildungsplan</a:t>
            </a:r>
            <a:endParaRPr lang="de-DE" dirty="0"/>
          </a:p>
        </p:txBody>
      </p:sp>
      <p:sp>
        <p:nvSpPr>
          <p:cNvPr id="3" name="Inhaltsplatzhalter 2"/>
          <p:cNvSpPr>
            <a:spLocks noGrp="1"/>
          </p:cNvSpPr>
          <p:nvPr>
            <p:ph idx="1"/>
          </p:nvPr>
        </p:nvSpPr>
        <p:spPr>
          <a:xfrm>
            <a:off x="1028700" y="837211"/>
            <a:ext cx="7200900" cy="5405933"/>
          </a:xfrm>
        </p:spPr>
        <p:txBody>
          <a:bodyPr>
            <a:normAutofit lnSpcReduction="10000"/>
          </a:bodyPr>
          <a:lstStyle/>
          <a:p>
            <a:pPr marL="0" indent="0">
              <a:buNone/>
            </a:pPr>
            <a:r>
              <a:rPr lang="de-DE" dirty="0" smtClean="0"/>
              <a:t>2.1.3	Experimente zur Überprüfung von Hypothesen 	planen </a:t>
            </a:r>
            <a:endParaRPr lang="de-DE" dirty="0"/>
          </a:p>
          <a:p>
            <a:pPr marL="0" indent="0">
              <a:buNone/>
            </a:pPr>
            <a:r>
              <a:rPr lang="de-DE" dirty="0" smtClean="0"/>
              <a:t>2.1.9	zwischen realen Erfahrungen und konstruierten,	 idealisierten Modellvorstellungen unterscheiden 	(u.a. Unterschied zwischen Beobachtung und 	Erklärung)</a:t>
            </a:r>
          </a:p>
          <a:p>
            <a:pPr marL="0" indent="0">
              <a:buNone/>
            </a:pPr>
            <a:r>
              <a:rPr lang="de-DE" dirty="0" smtClean="0"/>
              <a:t>2.1.11	mithilfe von Modellen Phänomene erklären und 	Hypothesen formulieren</a:t>
            </a:r>
          </a:p>
          <a:p>
            <a:pPr marL="0" indent="0">
              <a:buNone/>
            </a:pPr>
            <a:endParaRPr lang="de-DE" dirty="0"/>
          </a:p>
          <a:p>
            <a:pPr marL="0" indent="0">
              <a:buNone/>
            </a:pPr>
            <a:r>
              <a:rPr lang="de-DE" dirty="0" smtClean="0"/>
              <a:t>3.2.1 (2) an Beispielen beschreiben, dass Aussagen in der 	  Physik grundsätzlich überprüfbar sind </a:t>
            </a:r>
          </a:p>
          <a:p>
            <a:pPr marL="0" indent="0">
              <a:buNone/>
            </a:pPr>
            <a:r>
              <a:rPr lang="de-DE" dirty="0" smtClean="0"/>
              <a:t>3.2.1 (3) Die Funktion von Modellen in der Physik erläutern</a:t>
            </a:r>
          </a:p>
          <a:p>
            <a:pPr marL="0" indent="0">
              <a:buNone/>
            </a:pPr>
            <a:endParaRPr lang="de-DE" dirty="0"/>
          </a:p>
          <a:p>
            <a:pPr marL="0" indent="0">
              <a:buNone/>
            </a:pPr>
            <a:r>
              <a:rPr lang="de-DE" dirty="0" smtClean="0"/>
              <a:t>3.2.2 (4) grundlegende Phänomene der Lichtausbreitung 	  experimentell beschreiben und mit dem 	  </a:t>
            </a:r>
          </a:p>
          <a:p>
            <a:pPr marL="0" indent="0">
              <a:buNone/>
            </a:pPr>
            <a:r>
              <a:rPr lang="de-DE" dirty="0"/>
              <a:t>	</a:t>
            </a:r>
            <a:r>
              <a:rPr lang="de-DE" dirty="0" smtClean="0"/>
              <a:t>  Strahlenmodell beschreiben</a:t>
            </a:r>
            <a:endParaRPr lang="de-DE" dirty="0"/>
          </a:p>
        </p:txBody>
      </p:sp>
    </p:spTree>
    <p:extLst>
      <p:ext uri="{BB962C8B-B14F-4D97-AF65-F5344CB8AC3E}">
        <p14:creationId xmlns:p14="http://schemas.microsoft.com/office/powerpoint/2010/main" val="1017655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Sehvorgang</a:t>
            </a:r>
            <a:endParaRPr lang="de-DE" dirty="0"/>
          </a:p>
        </p:txBody>
      </p:sp>
      <p:sp>
        <p:nvSpPr>
          <p:cNvPr id="3" name="Inhaltsplatzhalter 2"/>
          <p:cNvSpPr>
            <a:spLocks noGrp="1"/>
          </p:cNvSpPr>
          <p:nvPr>
            <p:ph idx="1"/>
          </p:nvPr>
        </p:nvSpPr>
        <p:spPr/>
        <p:txBody>
          <a:bodyPr/>
          <a:lstStyle/>
          <a:p>
            <a:pPr marL="0" indent="0">
              <a:buNone/>
            </a:pPr>
            <a:r>
              <a:rPr lang="de-DE" b="1" dirty="0" smtClean="0"/>
              <a:t>Alternativer Weg:</a:t>
            </a:r>
          </a:p>
          <a:p>
            <a:r>
              <a:rPr lang="de-DE" dirty="0" smtClean="0"/>
              <a:t>Lichtstrahlen müssen immer vom Sender </a:t>
            </a:r>
            <a:r>
              <a:rPr lang="de-DE" u="sng" dirty="0" smtClean="0"/>
              <a:t>bis zum Empfänger</a:t>
            </a:r>
            <a:r>
              <a:rPr lang="de-DE" dirty="0" smtClean="0"/>
              <a:t> gezeichnet werden</a:t>
            </a:r>
          </a:p>
          <a:p>
            <a:endParaRPr lang="de-DE" dirty="0"/>
          </a:p>
          <a:p>
            <a:pPr marL="0" indent="0">
              <a:buNone/>
            </a:pPr>
            <a:r>
              <a:rPr lang="de-DE" b="1" dirty="0" smtClean="0"/>
              <a:t>Erarbeitung dieses Weges</a:t>
            </a:r>
          </a:p>
          <a:p>
            <a:r>
              <a:rPr lang="de-DE" dirty="0" smtClean="0"/>
              <a:t>Choice2Learn zum Sehvorgang</a:t>
            </a:r>
          </a:p>
          <a:p>
            <a:endParaRPr lang="de-DE" dirty="0"/>
          </a:p>
          <a:p>
            <a:r>
              <a:rPr lang="de-DE" dirty="0" smtClean="0"/>
              <a:t>Video: Leuchtet die Fahrradlampe?</a:t>
            </a:r>
            <a:endParaRPr lang="de-DE" dirty="0"/>
          </a:p>
          <a:p>
            <a:pPr marL="0" indent="0">
              <a:buNone/>
            </a:pPr>
            <a:endParaRPr lang="de-DE" b="1" dirty="0" smtClean="0"/>
          </a:p>
          <a:p>
            <a:pPr marL="0" indent="0">
              <a:buNone/>
            </a:pPr>
            <a:r>
              <a:rPr lang="de-DE" b="1" dirty="0" smtClean="0">
                <a:solidFill>
                  <a:srgbClr val="FF0000"/>
                </a:solidFill>
              </a:rPr>
              <a:t>Wichtig für das weitere Vorgehen:</a:t>
            </a:r>
            <a:endParaRPr lang="de-DE" b="1" dirty="0">
              <a:solidFill>
                <a:srgbClr val="FF0000"/>
              </a:solidFill>
            </a:endParaRPr>
          </a:p>
          <a:p>
            <a:r>
              <a:rPr lang="de-DE" dirty="0"/>
              <a:t>Der Sender </a:t>
            </a:r>
            <a:r>
              <a:rPr lang="de-DE" b="1" dirty="0"/>
              <a:t>und</a:t>
            </a:r>
            <a:r>
              <a:rPr lang="de-DE" dirty="0"/>
              <a:t> Empfänger </a:t>
            </a:r>
            <a:r>
              <a:rPr lang="de-DE" dirty="0" smtClean="0"/>
              <a:t>müssen</a:t>
            </a:r>
            <a:br>
              <a:rPr lang="de-DE" dirty="0" smtClean="0"/>
            </a:br>
            <a:r>
              <a:rPr lang="de-DE" dirty="0" smtClean="0"/>
              <a:t> </a:t>
            </a:r>
            <a:r>
              <a:rPr lang="de-DE" dirty="0"/>
              <a:t>auch im Versuch klar erkennbar sein</a:t>
            </a:r>
          </a:p>
          <a:p>
            <a:pPr marL="0" indent="0">
              <a:buNone/>
            </a:pPr>
            <a:endParaRPr lang="de-DE" dirty="0"/>
          </a:p>
        </p:txBody>
      </p:sp>
    </p:spTree>
    <p:extLst>
      <p:ext uri="{BB962C8B-B14F-4D97-AF65-F5344CB8AC3E}">
        <p14:creationId xmlns:p14="http://schemas.microsoft.com/office/powerpoint/2010/main" val="1917528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Der Sehvorgang - Empfänger</a:t>
            </a:r>
            <a:endParaRPr lang="de-DE" dirty="0"/>
          </a:p>
        </p:txBody>
      </p:sp>
      <p:pic>
        <p:nvPicPr>
          <p:cNvPr id="9" name="Bild 8" descr="/Users/Stephan/Pictures/Fotos-Mediathek.photoslibrary/Masters/2015/06/20/20150620-164216/CIMG0321.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6325" y="4659992"/>
            <a:ext cx="1761008" cy="1247936"/>
          </a:xfrm>
          <a:prstGeom prst="rect">
            <a:avLst/>
          </a:prstGeom>
          <a:noFill/>
          <a:ln>
            <a:noFill/>
          </a:ln>
        </p:spPr>
      </p:pic>
      <p:pic>
        <p:nvPicPr>
          <p:cNvPr id="3" name="Bild 2"/>
          <p:cNvPicPr>
            <a:picLocks noChangeAspect="1"/>
          </p:cNvPicPr>
          <p:nvPr/>
        </p:nvPicPr>
        <p:blipFill>
          <a:blip r:embed="rId4"/>
          <a:stretch>
            <a:fillRect/>
          </a:stretch>
        </p:blipFill>
        <p:spPr>
          <a:xfrm>
            <a:off x="2785385" y="837211"/>
            <a:ext cx="3687527" cy="5177995"/>
          </a:xfrm>
          <a:prstGeom prst="rect">
            <a:avLst/>
          </a:prstGeom>
        </p:spPr>
      </p:pic>
      <p:grpSp>
        <p:nvGrpSpPr>
          <p:cNvPr id="5" name="Gruppierung 4"/>
          <p:cNvGrpSpPr/>
          <p:nvPr/>
        </p:nvGrpSpPr>
        <p:grpSpPr>
          <a:xfrm>
            <a:off x="3359631" y="1347544"/>
            <a:ext cx="4034397" cy="3180487"/>
            <a:chOff x="3359631" y="1347544"/>
            <a:chExt cx="4034397" cy="3180487"/>
          </a:xfrm>
        </p:grpSpPr>
        <p:pic>
          <p:nvPicPr>
            <p:cNvPr id="13" name="Bild 12" descr="/Users/Stephan/Pictures/Fotos-Mediathek.photoslibrary/Masters/2015/06/20/20150620-164216/CIMG0325.JPG"/>
            <p:cNvPicPr/>
            <p:nvPr/>
          </p:nvPicPr>
          <p:blipFill>
            <a:blip r:embed="rId5" cstate="print">
              <a:extLst>
                <a:ext uri="{28A0092B-C50C-407E-A947-70E740481C1C}">
                  <a14:useLocalDpi xmlns:a14="http://schemas.microsoft.com/office/drawing/2010/main"/>
                </a:ext>
              </a:extLst>
            </a:blip>
            <a:srcRect/>
            <a:stretch>
              <a:fillRect/>
            </a:stretch>
          </p:blipFill>
          <p:spPr bwMode="auto">
            <a:xfrm>
              <a:off x="3359631" y="1347544"/>
              <a:ext cx="4034397" cy="3180487"/>
            </a:xfrm>
            <a:prstGeom prst="rect">
              <a:avLst/>
            </a:prstGeom>
            <a:noFill/>
            <a:ln>
              <a:noFill/>
            </a:ln>
          </p:spPr>
        </p:pic>
        <p:sp>
          <p:nvSpPr>
            <p:cNvPr id="4" name="Textfeld 3"/>
            <p:cNvSpPr txBox="1"/>
            <p:nvPr/>
          </p:nvSpPr>
          <p:spPr>
            <a:xfrm>
              <a:off x="6240697" y="1940666"/>
              <a:ext cx="1153331" cy="461665"/>
            </a:xfrm>
            <a:prstGeom prst="rect">
              <a:avLst/>
            </a:prstGeom>
            <a:noFill/>
          </p:spPr>
          <p:txBody>
            <a:bodyPr wrap="square" rtlCol="0">
              <a:spAutoFit/>
            </a:bodyPr>
            <a:lstStyle/>
            <a:p>
              <a:r>
                <a:rPr lang="de-DE" sz="2400" dirty="0" smtClean="0"/>
                <a:t>Sender</a:t>
              </a:r>
              <a:endParaRPr lang="de-DE" sz="2400" dirty="0"/>
            </a:p>
          </p:txBody>
        </p:sp>
        <p:sp>
          <p:nvSpPr>
            <p:cNvPr id="15" name="Textfeld 14"/>
            <p:cNvSpPr txBox="1"/>
            <p:nvPr/>
          </p:nvSpPr>
          <p:spPr>
            <a:xfrm>
              <a:off x="3825481" y="1940665"/>
              <a:ext cx="1607337" cy="461665"/>
            </a:xfrm>
            <a:prstGeom prst="rect">
              <a:avLst/>
            </a:prstGeom>
            <a:noFill/>
          </p:spPr>
          <p:txBody>
            <a:bodyPr wrap="square" rtlCol="0">
              <a:spAutoFit/>
            </a:bodyPr>
            <a:lstStyle/>
            <a:p>
              <a:r>
                <a:rPr lang="de-DE" sz="2400" smtClean="0"/>
                <a:t>Empfänger</a:t>
              </a:r>
              <a:endParaRPr lang="de-DE" sz="2400" dirty="0"/>
            </a:p>
          </p:txBody>
        </p:sp>
      </p:grpSp>
      <p:pic>
        <p:nvPicPr>
          <p:cNvPr id="14" name="Bild 13"/>
          <p:cNvPicPr>
            <a:picLocks noChangeAspect="1"/>
          </p:cNvPicPr>
          <p:nvPr/>
        </p:nvPicPr>
        <p:blipFill>
          <a:blip r:embed="rId6"/>
          <a:stretch>
            <a:fillRect/>
          </a:stretch>
        </p:blipFill>
        <p:spPr>
          <a:xfrm rot="16200000">
            <a:off x="1258683" y="3275804"/>
            <a:ext cx="2564898" cy="3024864"/>
          </a:xfrm>
          <a:prstGeom prst="rect">
            <a:avLst/>
          </a:prstGeom>
        </p:spPr>
      </p:pic>
      <p:grpSp>
        <p:nvGrpSpPr>
          <p:cNvPr id="16" name="Gruppierung 15"/>
          <p:cNvGrpSpPr/>
          <p:nvPr/>
        </p:nvGrpSpPr>
        <p:grpSpPr>
          <a:xfrm>
            <a:off x="1028700" y="1347544"/>
            <a:ext cx="2613134" cy="1647910"/>
            <a:chOff x="1028700" y="1347544"/>
            <a:chExt cx="2613134" cy="1647910"/>
          </a:xfrm>
        </p:grpSpPr>
        <p:pic>
          <p:nvPicPr>
            <p:cNvPr id="12" name="Bild 11" descr="/Users/Stephan/Pictures/Fotos-Mediathek.photoslibrary/Masters/2015/06/20/20150620-164216/CIMG0320.JPG"/>
            <p:cNvPicPr/>
            <p:nvPr/>
          </p:nvPicPr>
          <p:blipFill>
            <a:blip r:embed="rId7" cstate="print">
              <a:extLst>
                <a:ext uri="{28A0092B-C50C-407E-A947-70E740481C1C}">
                  <a14:useLocalDpi xmlns:a14="http://schemas.microsoft.com/office/drawing/2010/main"/>
                </a:ext>
              </a:extLst>
            </a:blip>
            <a:srcRect/>
            <a:stretch>
              <a:fillRect/>
            </a:stretch>
          </p:blipFill>
          <p:spPr bwMode="auto">
            <a:xfrm>
              <a:off x="1028700" y="1347544"/>
              <a:ext cx="2135440" cy="1647910"/>
            </a:xfrm>
            <a:prstGeom prst="rect">
              <a:avLst/>
            </a:prstGeom>
            <a:noFill/>
            <a:ln>
              <a:noFill/>
            </a:ln>
          </p:spPr>
        </p:pic>
        <p:cxnSp>
          <p:nvCxnSpPr>
            <p:cNvPr id="7" name="Gerade Verbindung mit Pfeil 6"/>
            <p:cNvCxnSpPr/>
            <p:nvPr/>
          </p:nvCxnSpPr>
          <p:spPr>
            <a:xfrm>
              <a:off x="2541132" y="2171497"/>
              <a:ext cx="1100702" cy="508641"/>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4311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Sehvorgang - Empfänger</a:t>
            </a:r>
            <a:endParaRPr lang="de-DE" dirty="0"/>
          </a:p>
        </p:txBody>
      </p:sp>
      <p:cxnSp>
        <p:nvCxnSpPr>
          <p:cNvPr id="7" name="Gerade Verbindung mit Pfeil 6"/>
          <p:cNvCxnSpPr/>
          <p:nvPr/>
        </p:nvCxnSpPr>
        <p:spPr>
          <a:xfrm flipH="1">
            <a:off x="3386316" y="2548315"/>
            <a:ext cx="2259106" cy="0"/>
          </a:xfrm>
          <a:prstGeom prst="straightConnector1">
            <a:avLst/>
          </a:prstGeom>
          <a:ln w="28575">
            <a:solidFill>
              <a:srgbClr val="FF0000"/>
            </a:solidFill>
            <a:tailEnd type="triangle"/>
          </a:ln>
        </p:spPr>
        <p:style>
          <a:lnRef idx="2">
            <a:schemeClr val="accent2"/>
          </a:lnRef>
          <a:fillRef idx="0">
            <a:schemeClr val="accent2"/>
          </a:fillRef>
          <a:effectRef idx="1">
            <a:schemeClr val="accent2"/>
          </a:effectRef>
          <a:fontRef idx="minor">
            <a:schemeClr val="tx1"/>
          </a:fontRef>
        </p:style>
      </p:cxnSp>
      <p:pic>
        <p:nvPicPr>
          <p:cNvPr id="8" name="Bild 7"/>
          <p:cNvPicPr>
            <a:picLocks noChangeAspect="1"/>
          </p:cNvPicPr>
          <p:nvPr/>
        </p:nvPicPr>
        <p:blipFill>
          <a:blip r:embed="rId3"/>
          <a:stretch>
            <a:fillRect/>
          </a:stretch>
        </p:blipFill>
        <p:spPr>
          <a:xfrm>
            <a:off x="5645422" y="2296523"/>
            <a:ext cx="1978991" cy="1108917"/>
          </a:xfrm>
          <a:prstGeom prst="rect">
            <a:avLst/>
          </a:prstGeom>
        </p:spPr>
      </p:pic>
      <p:pic>
        <p:nvPicPr>
          <p:cNvPr id="9" name="Bild 8"/>
          <p:cNvPicPr>
            <a:picLocks noChangeAspect="1"/>
          </p:cNvPicPr>
          <p:nvPr/>
        </p:nvPicPr>
        <p:blipFill>
          <a:blip r:embed="rId4"/>
          <a:stretch>
            <a:fillRect/>
          </a:stretch>
        </p:blipFill>
        <p:spPr>
          <a:xfrm>
            <a:off x="1537248" y="2296523"/>
            <a:ext cx="1849067" cy="1102807"/>
          </a:xfrm>
          <a:prstGeom prst="rect">
            <a:avLst/>
          </a:prstGeom>
        </p:spPr>
      </p:pic>
      <p:pic>
        <p:nvPicPr>
          <p:cNvPr id="10" name="Bild 9"/>
          <p:cNvPicPr>
            <a:picLocks noChangeAspect="1"/>
          </p:cNvPicPr>
          <p:nvPr/>
        </p:nvPicPr>
        <p:blipFill>
          <a:blip r:embed="rId5"/>
          <a:stretch>
            <a:fillRect/>
          </a:stretch>
        </p:blipFill>
        <p:spPr>
          <a:xfrm>
            <a:off x="1537247" y="1990940"/>
            <a:ext cx="1849068" cy="1114749"/>
          </a:xfrm>
          <a:prstGeom prst="rect">
            <a:avLst/>
          </a:prstGeom>
        </p:spPr>
      </p:pic>
      <p:sp>
        <p:nvSpPr>
          <p:cNvPr id="11" name="Textfeld 10"/>
          <p:cNvSpPr txBox="1"/>
          <p:nvPr/>
        </p:nvSpPr>
        <p:spPr>
          <a:xfrm>
            <a:off x="6058253" y="1183243"/>
            <a:ext cx="1153331" cy="461665"/>
          </a:xfrm>
          <a:prstGeom prst="rect">
            <a:avLst/>
          </a:prstGeom>
          <a:noFill/>
        </p:spPr>
        <p:txBody>
          <a:bodyPr wrap="square" rtlCol="0">
            <a:spAutoFit/>
          </a:bodyPr>
          <a:lstStyle/>
          <a:p>
            <a:r>
              <a:rPr lang="de-DE" sz="2400" dirty="0" smtClean="0"/>
              <a:t>Sender</a:t>
            </a:r>
            <a:endParaRPr lang="de-DE" sz="2400" dirty="0"/>
          </a:p>
        </p:txBody>
      </p:sp>
      <p:sp>
        <p:nvSpPr>
          <p:cNvPr id="12" name="Textfeld 11"/>
          <p:cNvSpPr txBox="1"/>
          <p:nvPr/>
        </p:nvSpPr>
        <p:spPr>
          <a:xfrm>
            <a:off x="1537249" y="1183244"/>
            <a:ext cx="1607337" cy="461665"/>
          </a:xfrm>
          <a:prstGeom prst="rect">
            <a:avLst/>
          </a:prstGeom>
          <a:noFill/>
        </p:spPr>
        <p:txBody>
          <a:bodyPr wrap="square" rtlCol="0">
            <a:spAutoFit/>
          </a:bodyPr>
          <a:lstStyle/>
          <a:p>
            <a:r>
              <a:rPr lang="de-DE" sz="2400" smtClean="0"/>
              <a:t>Empfänger</a:t>
            </a:r>
            <a:endParaRPr lang="de-DE" sz="2400" dirty="0"/>
          </a:p>
        </p:txBody>
      </p:sp>
      <p:sp>
        <p:nvSpPr>
          <p:cNvPr id="13" name="Inhaltsplatzhalter 2"/>
          <p:cNvSpPr>
            <a:spLocks noGrp="1"/>
          </p:cNvSpPr>
          <p:nvPr>
            <p:ph idx="1"/>
          </p:nvPr>
        </p:nvSpPr>
        <p:spPr>
          <a:xfrm>
            <a:off x="1028700" y="3757304"/>
            <a:ext cx="7200900" cy="2110098"/>
          </a:xfrm>
        </p:spPr>
        <p:txBody>
          <a:bodyPr>
            <a:normAutofit/>
          </a:bodyPr>
          <a:lstStyle/>
          <a:p>
            <a:pPr marL="0" indent="0">
              <a:buNone/>
            </a:pPr>
            <a:r>
              <a:rPr lang="de-DE" b="1" dirty="0" smtClean="0"/>
              <a:t>Vorteile:</a:t>
            </a:r>
          </a:p>
          <a:p>
            <a:r>
              <a:rPr lang="de-DE" dirty="0" smtClean="0"/>
              <a:t>Der Empfang des Lichtstrahles wird direkt angezeigt</a:t>
            </a:r>
          </a:p>
          <a:p>
            <a:r>
              <a:rPr lang="de-DE" dirty="0" smtClean="0"/>
              <a:t>Modellcharakter bleibt erhalten (da abstraktes Modell)</a:t>
            </a:r>
          </a:p>
          <a:p>
            <a:r>
              <a:rPr lang="de-DE" dirty="0" smtClean="0"/>
              <a:t>Keine weitere Erklärung (z.B. Bildentstehung) hier notwendig</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145339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0.04375 L 2.77778E-6 -0.04352 " pathEditMode="relative" rAng="0" ptsTypes="AA">
                                      <p:cBhvr>
                                        <p:cTn id="6" dur="2000" fill="hold"/>
                                        <p:tgtEl>
                                          <p:spTgt spid="9"/>
                                        </p:tgtEl>
                                        <p:attrNameLst>
                                          <p:attrName>ppt_x</p:attrName>
                                          <p:attrName>ppt_y</p:attrName>
                                        </p:attrNameLst>
                                      </p:cBhvr>
                                      <p:rCtr x="0" y="0"/>
                                    </p:animMotion>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Versuche mit dem Sender-Empfänger-Modell</a:t>
            </a:r>
            <a:endParaRPr lang="de-DE" dirty="0"/>
          </a:p>
        </p:txBody>
      </p:sp>
      <p:pic>
        <p:nvPicPr>
          <p:cNvPr id="13" name="Bild 12" descr="/Users/Stephan/Pictures/Fotos-Mediathek.photoslibrary/Masters/2015/06/09/20150609-162709/DSC02883.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2217" y="1387365"/>
            <a:ext cx="2880000" cy="1953810"/>
          </a:xfrm>
          <a:prstGeom prst="rect">
            <a:avLst/>
          </a:prstGeom>
          <a:noFill/>
          <a:ln>
            <a:noFill/>
          </a:ln>
        </p:spPr>
      </p:pic>
      <p:pic>
        <p:nvPicPr>
          <p:cNvPr id="14" name="Bild 13" descr="/Users/Stephan/Pictures/Fotos-Mediathek.photoslibrary/Masters/2015/06/09/20150609-162709/DSC02884.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2217" y="1387366"/>
            <a:ext cx="2880000" cy="1953810"/>
          </a:xfrm>
          <a:prstGeom prst="rect">
            <a:avLst/>
          </a:prstGeom>
          <a:noFill/>
          <a:ln>
            <a:noFill/>
          </a:ln>
        </p:spPr>
      </p:pic>
      <p:pic>
        <p:nvPicPr>
          <p:cNvPr id="15" name="Bild 14" descr="/Users/Stephan/Pictures/Fotos-Mediathek.photoslibrary/Masters/2015/06/09/20150609-162709/DSC02889.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66083" y="1387365"/>
            <a:ext cx="2880000" cy="1953810"/>
          </a:xfrm>
          <a:prstGeom prst="rect">
            <a:avLst/>
          </a:prstGeom>
          <a:noFill/>
          <a:ln>
            <a:noFill/>
          </a:ln>
        </p:spPr>
      </p:pic>
      <p:sp>
        <p:nvSpPr>
          <p:cNvPr id="16" name="Inhaltsplatzhalter 2"/>
          <p:cNvSpPr>
            <a:spLocks noGrp="1"/>
          </p:cNvSpPr>
          <p:nvPr>
            <p:ph idx="1"/>
          </p:nvPr>
        </p:nvSpPr>
        <p:spPr>
          <a:xfrm>
            <a:off x="1028700" y="837212"/>
            <a:ext cx="7200900" cy="550154"/>
          </a:xfrm>
        </p:spPr>
        <p:txBody>
          <a:bodyPr/>
          <a:lstStyle/>
          <a:p>
            <a:pPr marL="0" indent="0">
              <a:buNone/>
            </a:pPr>
            <a:r>
              <a:rPr lang="de-DE" b="1" smtClean="0"/>
              <a:t>Reflexionsgesetz</a:t>
            </a:r>
            <a:endParaRPr lang="de-DE" dirty="0"/>
          </a:p>
          <a:p>
            <a:pPr marL="0" indent="0">
              <a:buNone/>
            </a:pPr>
            <a:endParaRPr lang="de-DE" dirty="0"/>
          </a:p>
        </p:txBody>
      </p:sp>
      <p:sp>
        <p:nvSpPr>
          <p:cNvPr id="17" name="Inhaltsplatzhalter 2"/>
          <p:cNvSpPr txBox="1">
            <a:spLocks/>
          </p:cNvSpPr>
          <p:nvPr/>
        </p:nvSpPr>
        <p:spPr>
          <a:xfrm>
            <a:off x="1028700" y="3585399"/>
            <a:ext cx="7200900" cy="550154"/>
          </a:xfrm>
          <a:prstGeom prst="rect">
            <a:avLst/>
          </a:prstGeom>
        </p:spPr>
        <p:txBody>
          <a:bodyPr>
            <a:normAutofit/>
          </a:bodyPr>
          <a:lstStyle>
            <a:lvl1pPr marL="257175" indent="-257175" algn="l" rtl="0" eaLnBrk="1" fontAlgn="base" hangingPunct="1">
              <a:spcBef>
                <a:spcPct val="20000"/>
              </a:spcBef>
              <a:spcAft>
                <a:spcPct val="0"/>
              </a:spcAft>
              <a:buClr>
                <a:srgbClr val="7F7F7F"/>
              </a:buClr>
              <a:buFont typeface="Wingdings" pitchFamily="2" charset="2"/>
              <a:buChar char="§"/>
              <a:defRPr sz="2100" kern="1200">
                <a:solidFill>
                  <a:schemeClr val="tx1"/>
                </a:solidFill>
                <a:latin typeface="Arial" pitchFamily="34" charset="0"/>
                <a:ea typeface="+mn-ea"/>
                <a:cs typeface="Arial" pitchFamily="34"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2pPr>
            <a:lvl3pPr marL="942975" indent="-257175" algn="l" rtl="0" eaLnBrk="1" fontAlgn="base" hangingPunct="1">
              <a:spcBef>
                <a:spcPct val="20000"/>
              </a:spcBef>
              <a:spcAft>
                <a:spcPct val="0"/>
              </a:spcAft>
              <a:buClr>
                <a:srgbClr val="7F7F7F"/>
              </a:buClr>
              <a:buFont typeface="Arial" charset="0"/>
              <a:buChar char="•"/>
              <a:defRPr sz="1800" kern="1200">
                <a:solidFill>
                  <a:schemeClr val="tx1"/>
                </a:solidFill>
                <a:latin typeface="Arial" pitchFamily="34" charset="0"/>
                <a:ea typeface="+mn-ea"/>
                <a:cs typeface="Arial" pitchFamily="34" charset="0"/>
              </a:defRPr>
            </a:lvl3pPr>
            <a:lvl4pPr marL="1200150" indent="-17145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Wingdings" pitchFamily="2" charset="2"/>
              <a:buNone/>
            </a:pPr>
            <a:r>
              <a:rPr lang="de-DE" b="1" dirty="0" smtClean="0"/>
              <a:t>Brechung</a:t>
            </a:r>
            <a:endParaRPr lang="de-DE" dirty="0" smtClean="0"/>
          </a:p>
          <a:p>
            <a:pPr marL="0" indent="0">
              <a:buFont typeface="Wingdings" pitchFamily="2" charset="2"/>
              <a:buNone/>
            </a:pPr>
            <a:endParaRPr lang="de-DE" dirty="0"/>
          </a:p>
        </p:txBody>
      </p:sp>
      <p:pic>
        <p:nvPicPr>
          <p:cNvPr id="18" name="Bild 17" descr="/Users/Stephan/Pictures/Fotos-Mediathek.photoslibrary/Masters/2015/06/20/20150620-161400/CIMG0315.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4866083" y="4161824"/>
            <a:ext cx="2880000" cy="1950476"/>
          </a:xfrm>
          <a:prstGeom prst="rect">
            <a:avLst/>
          </a:prstGeom>
          <a:noFill/>
          <a:ln>
            <a:noFill/>
          </a:ln>
        </p:spPr>
      </p:pic>
      <p:pic>
        <p:nvPicPr>
          <p:cNvPr id="19" name="Bild 18" descr="/Users/Stephan/Pictures/Fotos-Mediathek.photoslibrary/Masters/2015/06/20/20150620-161400/CIMG0316.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92217" y="4161824"/>
            <a:ext cx="2880000" cy="1950475"/>
          </a:xfrm>
          <a:prstGeom prst="rect">
            <a:avLst/>
          </a:prstGeom>
          <a:noFill/>
          <a:ln>
            <a:noFill/>
          </a:ln>
        </p:spPr>
      </p:pic>
    </p:spTree>
    <p:extLst>
      <p:ext uri="{BB962C8B-B14F-4D97-AF65-F5344CB8AC3E}">
        <p14:creationId xmlns:p14="http://schemas.microsoft.com/office/powerpoint/2010/main" val="268560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Aufnahme des Brechungs-Diagramms</a:t>
            </a:r>
            <a:endParaRPr lang="de-DE" dirty="0"/>
          </a:p>
        </p:txBody>
      </p:sp>
      <p:sp>
        <p:nvSpPr>
          <p:cNvPr id="3" name="Inhaltsplatzhalter 2"/>
          <p:cNvSpPr>
            <a:spLocks noGrp="1"/>
          </p:cNvSpPr>
          <p:nvPr>
            <p:ph idx="1"/>
          </p:nvPr>
        </p:nvSpPr>
        <p:spPr>
          <a:xfrm>
            <a:off x="1028700" y="837212"/>
            <a:ext cx="7200900" cy="1637974"/>
          </a:xfrm>
        </p:spPr>
        <p:txBody>
          <a:bodyPr/>
          <a:lstStyle/>
          <a:p>
            <a:r>
              <a:rPr lang="de-DE" dirty="0" smtClean="0"/>
              <a:t>Jeder Schüler nimmt nimmt zwei Werte auf.</a:t>
            </a:r>
          </a:p>
          <a:p>
            <a:r>
              <a:rPr lang="de-DE" dirty="0" smtClean="0"/>
              <a:t>Alle Werte werden in einer EXCEL-Tabelle gesammelt</a:t>
            </a:r>
          </a:p>
          <a:p>
            <a:r>
              <a:rPr lang="de-DE" dirty="0" smtClean="0"/>
              <a:t>Die Mittelwerte (mit Abweichung) werden gebildet</a:t>
            </a:r>
          </a:p>
          <a:p>
            <a:r>
              <a:rPr lang="de-DE" dirty="0" smtClean="0"/>
              <a:t>Das Diagramm wird erstellt</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1335074966"/>
              </p:ext>
            </p:extLst>
          </p:nvPr>
        </p:nvGraphicFramePr>
        <p:xfrm>
          <a:off x="1028700" y="2695904"/>
          <a:ext cx="7200899" cy="3320393"/>
        </p:xfrm>
        <a:graphic>
          <a:graphicData uri="http://schemas.openxmlformats.org/drawingml/2006/table">
            <a:tbl>
              <a:tblPr firstRow="1" bandRow="1">
                <a:tableStyleId>{5C22544A-7EE6-4342-B048-85BDC9FD1C3A}</a:tableStyleId>
              </a:tblPr>
              <a:tblGrid>
                <a:gridCol w="1746031"/>
                <a:gridCol w="1363717"/>
                <a:gridCol w="1363717"/>
                <a:gridCol w="1363717"/>
                <a:gridCol w="1363717"/>
              </a:tblGrid>
              <a:tr h="516233">
                <a:tc>
                  <a:txBody>
                    <a:bodyPr/>
                    <a:lstStyle/>
                    <a:p>
                      <a:pPr algn="ctr"/>
                      <a:r>
                        <a:rPr lang="de-DE" sz="2000" dirty="0" smtClean="0"/>
                        <a:t>Einfallswinkel</a:t>
                      </a:r>
                      <a:endParaRPr lang="de-DE" sz="2000" dirty="0"/>
                    </a:p>
                  </a:txBody>
                  <a:tcPr/>
                </a:tc>
                <a:tc>
                  <a:txBody>
                    <a:bodyPr/>
                    <a:lstStyle/>
                    <a:p>
                      <a:pPr algn="ctr"/>
                      <a:r>
                        <a:rPr lang="de-DE" sz="2000" dirty="0" smtClean="0"/>
                        <a:t>Wert 1</a:t>
                      </a:r>
                      <a:endParaRPr lang="de-DE" sz="2000" dirty="0"/>
                    </a:p>
                  </a:txBody>
                  <a:tcPr/>
                </a:tc>
                <a:tc>
                  <a:txBody>
                    <a:bodyPr/>
                    <a:lstStyle/>
                    <a:p>
                      <a:pPr algn="ctr"/>
                      <a:r>
                        <a:rPr lang="de-DE" sz="2000" dirty="0" smtClean="0"/>
                        <a:t>Wert 2</a:t>
                      </a:r>
                      <a:endParaRPr lang="de-DE" sz="2000" dirty="0"/>
                    </a:p>
                  </a:txBody>
                  <a:tcPr/>
                </a:tc>
                <a:tc>
                  <a:txBody>
                    <a:bodyPr/>
                    <a:lstStyle/>
                    <a:p>
                      <a:pPr algn="ctr"/>
                      <a:r>
                        <a:rPr lang="de-DE" sz="2000" dirty="0" smtClean="0"/>
                        <a:t>Wert 3</a:t>
                      </a:r>
                      <a:endParaRPr lang="de-DE" sz="2000" dirty="0"/>
                    </a:p>
                  </a:txBody>
                  <a:tcPr/>
                </a:tc>
                <a:tc>
                  <a:txBody>
                    <a:bodyPr/>
                    <a:lstStyle/>
                    <a:p>
                      <a:pPr algn="ctr"/>
                      <a:r>
                        <a:rPr lang="de-DE" sz="2000" dirty="0" smtClean="0"/>
                        <a:t>Wert 4</a:t>
                      </a:r>
                      <a:endParaRPr lang="de-DE" sz="2000" dirty="0"/>
                    </a:p>
                  </a:txBody>
                  <a:tcPr/>
                </a:tc>
              </a:tr>
              <a:tr h="370840">
                <a:tc>
                  <a:txBody>
                    <a:bodyPr/>
                    <a:lstStyle/>
                    <a:p>
                      <a:pPr algn="ctr"/>
                      <a:r>
                        <a:rPr lang="de-DE" sz="2000" dirty="0" smtClean="0"/>
                        <a:t>10°</a:t>
                      </a:r>
                      <a:endParaRPr lang="de-DE" sz="2000" dirty="0"/>
                    </a:p>
                  </a:txBody>
                  <a:tcPr anchor="ctr"/>
                </a:tc>
                <a:tc>
                  <a:txBody>
                    <a:bodyPr/>
                    <a:lstStyle/>
                    <a:p>
                      <a:pPr algn="ctr"/>
                      <a:endParaRPr lang="de-DE" sz="2000" dirty="0" smtClean="0"/>
                    </a:p>
                    <a:p>
                      <a:pPr algn="ctr"/>
                      <a:endParaRPr lang="de-DE" sz="2000" dirty="0"/>
                    </a:p>
                  </a:txBody>
                  <a:tcPr anchor="ctr"/>
                </a:tc>
                <a:tc>
                  <a:txBody>
                    <a:bodyPr/>
                    <a:lstStyle/>
                    <a:p>
                      <a:pPr algn="ctr"/>
                      <a:endParaRPr lang="de-DE" sz="2000"/>
                    </a:p>
                  </a:txBody>
                  <a:tcPr anchor="ctr"/>
                </a:tc>
                <a:tc>
                  <a:txBody>
                    <a:bodyPr/>
                    <a:lstStyle/>
                    <a:p>
                      <a:pPr algn="ctr"/>
                      <a:endParaRPr lang="de-DE" sz="2000" dirty="0"/>
                    </a:p>
                  </a:txBody>
                  <a:tcPr anchor="ctr"/>
                </a:tc>
                <a:tc>
                  <a:txBody>
                    <a:bodyPr/>
                    <a:lstStyle/>
                    <a:p>
                      <a:pPr algn="ctr"/>
                      <a:endParaRPr lang="de-DE" sz="2000" dirty="0"/>
                    </a:p>
                  </a:txBody>
                  <a:tcPr anchor="ctr"/>
                </a:tc>
              </a:tr>
              <a:tr h="370840">
                <a:tc>
                  <a:txBody>
                    <a:bodyPr/>
                    <a:lstStyle/>
                    <a:p>
                      <a:pPr algn="ctr"/>
                      <a:r>
                        <a:rPr lang="de-DE" sz="2000" dirty="0" smtClean="0"/>
                        <a:t>20°</a:t>
                      </a:r>
                      <a:endParaRPr lang="de-DE" sz="2000" dirty="0"/>
                    </a:p>
                  </a:txBody>
                  <a:tcPr anchor="ctr"/>
                </a:tc>
                <a:tc>
                  <a:txBody>
                    <a:bodyPr/>
                    <a:lstStyle/>
                    <a:p>
                      <a:pPr algn="ctr"/>
                      <a:endParaRPr lang="de-DE" sz="2000" dirty="0" smtClean="0"/>
                    </a:p>
                    <a:p>
                      <a:pPr algn="ctr"/>
                      <a:endParaRPr lang="de-DE" sz="2000" dirty="0"/>
                    </a:p>
                  </a:txBody>
                  <a:tcPr anchor="ctr"/>
                </a:tc>
                <a:tc>
                  <a:txBody>
                    <a:bodyPr/>
                    <a:lstStyle/>
                    <a:p>
                      <a:pPr algn="ctr"/>
                      <a:endParaRPr lang="de-DE" sz="2000" dirty="0"/>
                    </a:p>
                  </a:txBody>
                  <a:tcPr anchor="ctr"/>
                </a:tc>
                <a:tc>
                  <a:txBody>
                    <a:bodyPr/>
                    <a:lstStyle/>
                    <a:p>
                      <a:pPr algn="ctr"/>
                      <a:endParaRPr lang="de-DE" sz="2000" dirty="0"/>
                    </a:p>
                  </a:txBody>
                  <a:tcPr anchor="ctr"/>
                </a:tc>
                <a:tc>
                  <a:txBody>
                    <a:bodyPr/>
                    <a:lstStyle/>
                    <a:p>
                      <a:pPr algn="ctr"/>
                      <a:endParaRPr lang="de-DE" sz="2000" dirty="0"/>
                    </a:p>
                  </a:txBody>
                  <a:tcPr anchor="ctr"/>
                </a:tc>
              </a:tr>
              <a:tr h="370840">
                <a:tc>
                  <a:txBody>
                    <a:bodyPr/>
                    <a:lstStyle/>
                    <a:p>
                      <a:pPr algn="ctr"/>
                      <a:r>
                        <a:rPr lang="de-DE" sz="2000" dirty="0" smtClean="0"/>
                        <a:t>30°</a:t>
                      </a:r>
                      <a:endParaRPr lang="de-DE" sz="2000" dirty="0"/>
                    </a:p>
                  </a:txBody>
                  <a:tcPr anchor="ctr"/>
                </a:tc>
                <a:tc>
                  <a:txBody>
                    <a:bodyPr/>
                    <a:lstStyle/>
                    <a:p>
                      <a:pPr algn="ctr"/>
                      <a:endParaRPr lang="de-DE" sz="2000" dirty="0" smtClean="0"/>
                    </a:p>
                    <a:p>
                      <a:pPr algn="ctr"/>
                      <a:endParaRPr lang="de-DE" sz="2000" dirty="0"/>
                    </a:p>
                  </a:txBody>
                  <a:tcPr anchor="ctr"/>
                </a:tc>
                <a:tc>
                  <a:txBody>
                    <a:bodyPr/>
                    <a:lstStyle/>
                    <a:p>
                      <a:pPr algn="ctr"/>
                      <a:endParaRPr lang="de-DE" sz="2000" dirty="0"/>
                    </a:p>
                  </a:txBody>
                  <a:tcPr anchor="ctr"/>
                </a:tc>
                <a:tc>
                  <a:txBody>
                    <a:bodyPr/>
                    <a:lstStyle/>
                    <a:p>
                      <a:pPr algn="ctr"/>
                      <a:endParaRPr lang="de-DE" sz="2000" dirty="0"/>
                    </a:p>
                  </a:txBody>
                  <a:tcPr anchor="ctr"/>
                </a:tc>
                <a:tc>
                  <a:txBody>
                    <a:bodyPr/>
                    <a:lstStyle/>
                    <a:p>
                      <a:pPr algn="ctr"/>
                      <a:endParaRPr lang="de-DE" sz="2000" dirty="0"/>
                    </a:p>
                  </a:txBody>
                  <a:tcPr anchor="ctr"/>
                </a:tc>
              </a:tr>
              <a:tr h="370840">
                <a:tc>
                  <a:txBody>
                    <a:bodyPr/>
                    <a:lstStyle/>
                    <a:p>
                      <a:pPr algn="ctr"/>
                      <a:r>
                        <a:rPr lang="de-DE" sz="2000" dirty="0" smtClean="0"/>
                        <a:t>40°</a:t>
                      </a:r>
                      <a:endParaRPr lang="de-DE" sz="2000" dirty="0"/>
                    </a:p>
                  </a:txBody>
                  <a:tcPr anchor="ctr"/>
                </a:tc>
                <a:tc>
                  <a:txBody>
                    <a:bodyPr/>
                    <a:lstStyle/>
                    <a:p>
                      <a:pPr algn="ctr"/>
                      <a:endParaRPr lang="de-DE" sz="2000" dirty="0" smtClean="0"/>
                    </a:p>
                    <a:p>
                      <a:pPr algn="ctr"/>
                      <a:endParaRPr lang="de-DE" sz="2000" dirty="0"/>
                    </a:p>
                  </a:txBody>
                  <a:tcPr anchor="ctr"/>
                </a:tc>
                <a:tc>
                  <a:txBody>
                    <a:bodyPr/>
                    <a:lstStyle/>
                    <a:p>
                      <a:pPr algn="ctr"/>
                      <a:endParaRPr lang="de-DE" sz="2000" dirty="0"/>
                    </a:p>
                  </a:txBody>
                  <a:tcPr anchor="ctr"/>
                </a:tc>
                <a:tc>
                  <a:txBody>
                    <a:bodyPr/>
                    <a:lstStyle/>
                    <a:p>
                      <a:pPr algn="ctr"/>
                      <a:endParaRPr lang="de-DE" sz="2000" dirty="0"/>
                    </a:p>
                  </a:txBody>
                  <a:tcPr anchor="ctr"/>
                </a:tc>
                <a:tc>
                  <a:txBody>
                    <a:bodyPr/>
                    <a:lstStyle/>
                    <a:p>
                      <a:pPr algn="ctr"/>
                      <a:endParaRPr lang="de-DE" sz="2000" dirty="0"/>
                    </a:p>
                  </a:txBody>
                  <a:tcPr anchor="ctr"/>
                </a:tc>
              </a:tr>
            </a:tbl>
          </a:graphicData>
        </a:graphic>
      </p:graphicFrame>
      <p:grpSp>
        <p:nvGrpSpPr>
          <p:cNvPr id="21" name="Gruppierung 20"/>
          <p:cNvGrpSpPr/>
          <p:nvPr/>
        </p:nvGrpSpPr>
        <p:grpSpPr>
          <a:xfrm>
            <a:off x="2774731" y="3231931"/>
            <a:ext cx="1355835" cy="1355836"/>
            <a:chOff x="2774731" y="3231931"/>
            <a:chExt cx="1355835" cy="1355836"/>
          </a:xfrm>
        </p:grpSpPr>
        <p:sp>
          <p:nvSpPr>
            <p:cNvPr id="5" name="Rechteck 4"/>
            <p:cNvSpPr/>
            <p:nvPr/>
          </p:nvSpPr>
          <p:spPr>
            <a:xfrm>
              <a:off x="2774731" y="3231931"/>
              <a:ext cx="1355835" cy="6463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smtClean="0"/>
                <a:t>Gruppe 1</a:t>
              </a:r>
            </a:p>
            <a:p>
              <a:pPr algn="ctr"/>
              <a:r>
                <a:rPr lang="de-DE" dirty="0" smtClean="0"/>
                <a:t>Schüler 1</a:t>
              </a:r>
              <a:endParaRPr lang="de-DE" dirty="0"/>
            </a:p>
          </p:txBody>
        </p:sp>
        <p:sp>
          <p:nvSpPr>
            <p:cNvPr id="6" name="Rechteck 5"/>
            <p:cNvSpPr/>
            <p:nvPr/>
          </p:nvSpPr>
          <p:spPr>
            <a:xfrm>
              <a:off x="2774731" y="3941381"/>
              <a:ext cx="1355835" cy="6463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smtClean="0"/>
                <a:t>Gruppe 1</a:t>
              </a:r>
            </a:p>
            <a:p>
              <a:pPr algn="ctr"/>
              <a:r>
                <a:rPr lang="de-DE" dirty="0" smtClean="0"/>
                <a:t>Schüler 1</a:t>
              </a:r>
              <a:endParaRPr lang="de-DE" dirty="0"/>
            </a:p>
          </p:txBody>
        </p:sp>
      </p:grpSp>
      <p:grpSp>
        <p:nvGrpSpPr>
          <p:cNvPr id="22" name="Gruppierung 21"/>
          <p:cNvGrpSpPr/>
          <p:nvPr/>
        </p:nvGrpSpPr>
        <p:grpSpPr>
          <a:xfrm>
            <a:off x="4146330" y="3231931"/>
            <a:ext cx="4099033" cy="1355836"/>
            <a:chOff x="4146330" y="3231931"/>
            <a:chExt cx="4099033" cy="1355836"/>
          </a:xfrm>
        </p:grpSpPr>
        <p:sp>
          <p:nvSpPr>
            <p:cNvPr id="7" name="Rechteck 6"/>
            <p:cNvSpPr/>
            <p:nvPr/>
          </p:nvSpPr>
          <p:spPr>
            <a:xfrm>
              <a:off x="4146330" y="3231931"/>
              <a:ext cx="1355835" cy="646386"/>
            </a:xfrm>
            <a:prstGeom prst="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smtClean="0"/>
                <a:t>Gruppe 1</a:t>
              </a:r>
            </a:p>
            <a:p>
              <a:pPr algn="ctr"/>
              <a:r>
                <a:rPr lang="de-DE" dirty="0" smtClean="0"/>
                <a:t>Schüler 2</a:t>
              </a:r>
              <a:endParaRPr lang="de-DE" dirty="0"/>
            </a:p>
          </p:txBody>
        </p:sp>
        <p:sp>
          <p:nvSpPr>
            <p:cNvPr id="8" name="Rechteck 7"/>
            <p:cNvSpPr/>
            <p:nvPr/>
          </p:nvSpPr>
          <p:spPr>
            <a:xfrm>
              <a:off x="4146330" y="3941381"/>
              <a:ext cx="1355835" cy="646386"/>
            </a:xfrm>
            <a:prstGeom prst="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smtClean="0"/>
                <a:t>Gruppe 1</a:t>
              </a:r>
            </a:p>
            <a:p>
              <a:pPr algn="ctr"/>
              <a:r>
                <a:rPr lang="de-DE" dirty="0" smtClean="0"/>
                <a:t>Schüler 2</a:t>
              </a:r>
              <a:endParaRPr lang="de-DE" dirty="0"/>
            </a:p>
          </p:txBody>
        </p:sp>
        <p:sp>
          <p:nvSpPr>
            <p:cNvPr id="9" name="Rechteck 8"/>
            <p:cNvSpPr/>
            <p:nvPr/>
          </p:nvSpPr>
          <p:spPr>
            <a:xfrm>
              <a:off x="5517929" y="3231931"/>
              <a:ext cx="1355835" cy="646386"/>
            </a:xfrm>
            <a:prstGeom prst="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smtClean="0"/>
                <a:t>Gruppe 1</a:t>
              </a:r>
            </a:p>
            <a:p>
              <a:pPr algn="ctr"/>
              <a:r>
                <a:rPr lang="de-DE" dirty="0" smtClean="0"/>
                <a:t>Schüler 3</a:t>
              </a:r>
              <a:endParaRPr lang="de-DE" dirty="0"/>
            </a:p>
          </p:txBody>
        </p:sp>
        <p:sp>
          <p:nvSpPr>
            <p:cNvPr id="10" name="Rechteck 9"/>
            <p:cNvSpPr/>
            <p:nvPr/>
          </p:nvSpPr>
          <p:spPr>
            <a:xfrm>
              <a:off x="5517929" y="3941381"/>
              <a:ext cx="1355835" cy="646386"/>
            </a:xfrm>
            <a:prstGeom prst="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smtClean="0"/>
                <a:t>Gruppe 1</a:t>
              </a:r>
            </a:p>
            <a:p>
              <a:pPr algn="ctr"/>
              <a:r>
                <a:rPr lang="de-DE" dirty="0" smtClean="0"/>
                <a:t>Schüler 3</a:t>
              </a:r>
              <a:endParaRPr lang="de-DE" dirty="0"/>
            </a:p>
          </p:txBody>
        </p:sp>
        <p:sp>
          <p:nvSpPr>
            <p:cNvPr id="11" name="Rechteck 10"/>
            <p:cNvSpPr/>
            <p:nvPr/>
          </p:nvSpPr>
          <p:spPr>
            <a:xfrm>
              <a:off x="6889528" y="3231931"/>
              <a:ext cx="1355835" cy="646386"/>
            </a:xfrm>
            <a:prstGeom prst="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smtClean="0"/>
                <a:t>Gruppe 1</a:t>
              </a:r>
            </a:p>
            <a:p>
              <a:pPr algn="ctr"/>
              <a:r>
                <a:rPr lang="de-DE" dirty="0" smtClean="0"/>
                <a:t>Schüler 4</a:t>
              </a:r>
              <a:endParaRPr lang="de-DE" dirty="0"/>
            </a:p>
          </p:txBody>
        </p:sp>
        <p:sp>
          <p:nvSpPr>
            <p:cNvPr id="12" name="Rechteck 11"/>
            <p:cNvSpPr/>
            <p:nvPr/>
          </p:nvSpPr>
          <p:spPr>
            <a:xfrm>
              <a:off x="6889528" y="3941381"/>
              <a:ext cx="1355835" cy="646386"/>
            </a:xfrm>
            <a:prstGeom prst="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smtClean="0"/>
                <a:t>Gruppe 1</a:t>
              </a:r>
            </a:p>
            <a:p>
              <a:pPr algn="ctr"/>
              <a:r>
                <a:rPr lang="de-DE" dirty="0" smtClean="0"/>
                <a:t>Schüler 4</a:t>
              </a:r>
              <a:endParaRPr lang="de-DE" dirty="0"/>
            </a:p>
          </p:txBody>
        </p:sp>
      </p:grpSp>
      <p:grpSp>
        <p:nvGrpSpPr>
          <p:cNvPr id="23" name="Gruppierung 22"/>
          <p:cNvGrpSpPr/>
          <p:nvPr/>
        </p:nvGrpSpPr>
        <p:grpSpPr>
          <a:xfrm>
            <a:off x="2774731" y="4635062"/>
            <a:ext cx="1355835" cy="1355836"/>
            <a:chOff x="2774731" y="4635062"/>
            <a:chExt cx="1355835" cy="1355836"/>
          </a:xfrm>
        </p:grpSpPr>
        <p:sp>
          <p:nvSpPr>
            <p:cNvPr id="13" name="Rechteck 12"/>
            <p:cNvSpPr/>
            <p:nvPr/>
          </p:nvSpPr>
          <p:spPr>
            <a:xfrm>
              <a:off x="2774731" y="4635062"/>
              <a:ext cx="1355835" cy="6463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smtClean="0"/>
                <a:t>Gruppe 2</a:t>
              </a:r>
            </a:p>
            <a:p>
              <a:pPr algn="ctr"/>
              <a:r>
                <a:rPr lang="de-DE" dirty="0" smtClean="0"/>
                <a:t>Schüler 1</a:t>
              </a:r>
              <a:endParaRPr lang="de-DE" dirty="0"/>
            </a:p>
          </p:txBody>
        </p:sp>
        <p:sp>
          <p:nvSpPr>
            <p:cNvPr id="14" name="Rechteck 13"/>
            <p:cNvSpPr/>
            <p:nvPr/>
          </p:nvSpPr>
          <p:spPr>
            <a:xfrm>
              <a:off x="2774731" y="5344512"/>
              <a:ext cx="1355835" cy="6463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smtClean="0"/>
                <a:t>Gruppe 2</a:t>
              </a:r>
            </a:p>
            <a:p>
              <a:pPr algn="ctr"/>
              <a:r>
                <a:rPr lang="de-DE" dirty="0" smtClean="0"/>
                <a:t>Schüler 1</a:t>
              </a:r>
              <a:endParaRPr lang="de-DE" dirty="0"/>
            </a:p>
          </p:txBody>
        </p:sp>
      </p:grpSp>
      <p:grpSp>
        <p:nvGrpSpPr>
          <p:cNvPr id="24" name="Gruppierung 23"/>
          <p:cNvGrpSpPr/>
          <p:nvPr/>
        </p:nvGrpSpPr>
        <p:grpSpPr>
          <a:xfrm>
            <a:off x="4146330" y="4635062"/>
            <a:ext cx="4099033" cy="1355836"/>
            <a:chOff x="4146330" y="4635062"/>
            <a:chExt cx="4099033" cy="1355836"/>
          </a:xfrm>
        </p:grpSpPr>
        <p:sp>
          <p:nvSpPr>
            <p:cNvPr id="15" name="Rechteck 14"/>
            <p:cNvSpPr/>
            <p:nvPr/>
          </p:nvSpPr>
          <p:spPr>
            <a:xfrm>
              <a:off x="4146330" y="4635062"/>
              <a:ext cx="1355835" cy="646386"/>
            </a:xfrm>
            <a:prstGeom prst="rect">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smtClean="0"/>
                <a:t>Gruppe 2</a:t>
              </a:r>
            </a:p>
            <a:p>
              <a:pPr algn="ctr"/>
              <a:r>
                <a:rPr lang="de-DE" dirty="0" smtClean="0"/>
                <a:t>Schüler 2</a:t>
              </a:r>
              <a:endParaRPr lang="de-DE" dirty="0"/>
            </a:p>
          </p:txBody>
        </p:sp>
        <p:sp>
          <p:nvSpPr>
            <p:cNvPr id="16" name="Rechteck 15"/>
            <p:cNvSpPr/>
            <p:nvPr/>
          </p:nvSpPr>
          <p:spPr>
            <a:xfrm>
              <a:off x="4146330" y="5344512"/>
              <a:ext cx="1355835" cy="646386"/>
            </a:xfrm>
            <a:prstGeom prst="rect">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smtClean="0"/>
                <a:t>Gruppe 2</a:t>
              </a:r>
            </a:p>
            <a:p>
              <a:pPr algn="ctr"/>
              <a:r>
                <a:rPr lang="de-DE" dirty="0" smtClean="0"/>
                <a:t>Schüler 2</a:t>
              </a:r>
              <a:endParaRPr lang="de-DE" dirty="0"/>
            </a:p>
          </p:txBody>
        </p:sp>
        <p:sp>
          <p:nvSpPr>
            <p:cNvPr id="17" name="Rechteck 16"/>
            <p:cNvSpPr/>
            <p:nvPr/>
          </p:nvSpPr>
          <p:spPr>
            <a:xfrm>
              <a:off x="5517929" y="4635062"/>
              <a:ext cx="1355835" cy="646386"/>
            </a:xfrm>
            <a:prstGeom prst="rect">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smtClean="0"/>
                <a:t>Gruppe 2</a:t>
              </a:r>
            </a:p>
            <a:p>
              <a:pPr algn="ctr"/>
              <a:r>
                <a:rPr lang="de-DE" dirty="0" smtClean="0"/>
                <a:t>Schüler 3</a:t>
              </a:r>
              <a:endParaRPr lang="de-DE" dirty="0"/>
            </a:p>
          </p:txBody>
        </p:sp>
        <p:sp>
          <p:nvSpPr>
            <p:cNvPr id="18" name="Rechteck 17"/>
            <p:cNvSpPr/>
            <p:nvPr/>
          </p:nvSpPr>
          <p:spPr>
            <a:xfrm>
              <a:off x="5517929" y="5344512"/>
              <a:ext cx="1355835" cy="646386"/>
            </a:xfrm>
            <a:prstGeom prst="rect">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smtClean="0"/>
                <a:t>Gruppe 2</a:t>
              </a:r>
            </a:p>
            <a:p>
              <a:pPr algn="ctr"/>
              <a:r>
                <a:rPr lang="de-DE" dirty="0" smtClean="0"/>
                <a:t>Schüler 3</a:t>
              </a:r>
              <a:endParaRPr lang="de-DE" dirty="0"/>
            </a:p>
          </p:txBody>
        </p:sp>
        <p:sp>
          <p:nvSpPr>
            <p:cNvPr id="19" name="Rechteck 18"/>
            <p:cNvSpPr/>
            <p:nvPr/>
          </p:nvSpPr>
          <p:spPr>
            <a:xfrm>
              <a:off x="6889528" y="4635062"/>
              <a:ext cx="1355835" cy="646386"/>
            </a:xfrm>
            <a:prstGeom prst="rect">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smtClean="0"/>
                <a:t>Gruppe 2</a:t>
              </a:r>
            </a:p>
            <a:p>
              <a:pPr algn="ctr"/>
              <a:r>
                <a:rPr lang="de-DE" dirty="0" smtClean="0"/>
                <a:t>Schüler 4</a:t>
              </a:r>
              <a:endParaRPr lang="de-DE" dirty="0"/>
            </a:p>
          </p:txBody>
        </p:sp>
        <p:sp>
          <p:nvSpPr>
            <p:cNvPr id="20" name="Rechteck 19"/>
            <p:cNvSpPr/>
            <p:nvPr/>
          </p:nvSpPr>
          <p:spPr>
            <a:xfrm>
              <a:off x="6889528" y="5344512"/>
              <a:ext cx="1355835" cy="646386"/>
            </a:xfrm>
            <a:prstGeom prst="rect">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smtClean="0"/>
                <a:t>Gruppe 2</a:t>
              </a:r>
            </a:p>
            <a:p>
              <a:pPr algn="ctr"/>
              <a:r>
                <a:rPr lang="de-DE" dirty="0" smtClean="0"/>
                <a:t>Schüler 4</a:t>
              </a:r>
              <a:endParaRPr lang="de-DE" dirty="0"/>
            </a:p>
          </p:txBody>
        </p:sp>
      </p:grpSp>
    </p:spTree>
    <p:extLst>
      <p:ext uri="{BB962C8B-B14F-4D97-AF65-F5344CB8AC3E}">
        <p14:creationId xmlns:p14="http://schemas.microsoft.com/office/powerpoint/2010/main" val="21136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„Entwurf“ einer Sammellinse</a:t>
            </a:r>
            <a:endParaRPr lang="de-DE" dirty="0"/>
          </a:p>
        </p:txBody>
      </p:sp>
      <p:sp>
        <p:nvSpPr>
          <p:cNvPr id="3" name="Inhaltsplatzhalter 2"/>
          <p:cNvSpPr>
            <a:spLocks noGrp="1"/>
          </p:cNvSpPr>
          <p:nvPr>
            <p:ph idx="1"/>
          </p:nvPr>
        </p:nvSpPr>
        <p:spPr>
          <a:xfrm>
            <a:off x="1028700" y="837212"/>
            <a:ext cx="7200900" cy="1527616"/>
          </a:xfrm>
        </p:spPr>
        <p:txBody>
          <a:bodyPr/>
          <a:lstStyle/>
          <a:p>
            <a:pPr marL="0" indent="0">
              <a:buNone/>
            </a:pPr>
            <a:r>
              <a:rPr lang="de-DE" b="1" dirty="0" smtClean="0"/>
              <a:t>Ziel: </a:t>
            </a:r>
          </a:p>
          <a:p>
            <a:pPr marL="0" indent="0">
              <a:buNone/>
            </a:pPr>
            <a:r>
              <a:rPr lang="de-DE" dirty="0" smtClean="0"/>
              <a:t>Brechungskörper so aus Einzelteilen zusammensetzen, dass ein parallel einfallendes Lichtbündel in einem Punkt zusammentreffen. </a:t>
            </a:r>
            <a:endParaRPr lang="de-DE" dirty="0"/>
          </a:p>
        </p:txBody>
      </p:sp>
      <p:grpSp>
        <p:nvGrpSpPr>
          <p:cNvPr id="31" name="Gruppierung 30"/>
          <p:cNvGrpSpPr/>
          <p:nvPr/>
        </p:nvGrpSpPr>
        <p:grpSpPr>
          <a:xfrm>
            <a:off x="882869" y="2695911"/>
            <a:ext cx="7835462" cy="3026976"/>
            <a:chOff x="882869" y="2695911"/>
            <a:chExt cx="7835462" cy="3026976"/>
          </a:xfrm>
        </p:grpSpPr>
        <p:sp>
          <p:nvSpPr>
            <p:cNvPr id="4" name="Rechteck 3"/>
            <p:cNvSpPr/>
            <p:nvPr/>
          </p:nvSpPr>
          <p:spPr>
            <a:xfrm>
              <a:off x="4225160" y="2695911"/>
              <a:ext cx="441435" cy="504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a:t>
              </a:r>
              <a:endParaRPr lang="de-DE" dirty="0"/>
            </a:p>
          </p:txBody>
        </p:sp>
        <p:sp>
          <p:nvSpPr>
            <p:cNvPr id="5" name="Rechteck 4"/>
            <p:cNvSpPr/>
            <p:nvPr/>
          </p:nvSpPr>
          <p:spPr>
            <a:xfrm>
              <a:off x="4225159" y="3200407"/>
              <a:ext cx="441435" cy="504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a:t>
              </a:r>
              <a:endParaRPr lang="de-DE" dirty="0"/>
            </a:p>
          </p:txBody>
        </p:sp>
        <p:sp>
          <p:nvSpPr>
            <p:cNvPr id="6" name="Rechteck 5"/>
            <p:cNvSpPr/>
            <p:nvPr/>
          </p:nvSpPr>
          <p:spPr>
            <a:xfrm>
              <a:off x="4222528" y="3704903"/>
              <a:ext cx="441435" cy="504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a:t>
              </a:r>
              <a:endParaRPr lang="de-DE" dirty="0"/>
            </a:p>
          </p:txBody>
        </p:sp>
        <p:sp>
          <p:nvSpPr>
            <p:cNvPr id="7" name="Rechteck 6"/>
            <p:cNvSpPr/>
            <p:nvPr/>
          </p:nvSpPr>
          <p:spPr>
            <a:xfrm>
              <a:off x="4219897" y="4209399"/>
              <a:ext cx="441435" cy="504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a:t>
              </a:r>
              <a:endParaRPr lang="de-DE" dirty="0"/>
            </a:p>
          </p:txBody>
        </p:sp>
        <p:sp>
          <p:nvSpPr>
            <p:cNvPr id="8" name="Rechteck 7"/>
            <p:cNvSpPr/>
            <p:nvPr/>
          </p:nvSpPr>
          <p:spPr>
            <a:xfrm>
              <a:off x="4225159" y="4713895"/>
              <a:ext cx="441435" cy="504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a:t>
              </a:r>
              <a:endParaRPr lang="de-DE" dirty="0"/>
            </a:p>
          </p:txBody>
        </p:sp>
        <p:sp>
          <p:nvSpPr>
            <p:cNvPr id="9" name="Rechteck 8"/>
            <p:cNvSpPr/>
            <p:nvPr/>
          </p:nvSpPr>
          <p:spPr>
            <a:xfrm>
              <a:off x="4219896" y="5218391"/>
              <a:ext cx="441435" cy="504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a:t>
              </a:r>
              <a:endParaRPr lang="de-DE" dirty="0"/>
            </a:p>
          </p:txBody>
        </p:sp>
        <p:cxnSp>
          <p:nvCxnSpPr>
            <p:cNvPr id="11" name="Gerade Verbindung mit Pfeil 10"/>
            <p:cNvCxnSpPr/>
            <p:nvPr/>
          </p:nvCxnSpPr>
          <p:spPr>
            <a:xfrm>
              <a:off x="1028700" y="2948159"/>
              <a:ext cx="3196460"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1028700" y="3431642"/>
              <a:ext cx="3196460"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1028700" y="3920372"/>
              <a:ext cx="3196460"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1023436" y="4461647"/>
              <a:ext cx="3196460"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1023436" y="4976661"/>
              <a:ext cx="3196460"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1023436" y="5433860"/>
              <a:ext cx="3196460"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882869" y="4209399"/>
              <a:ext cx="783546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4" idx="3"/>
            </p:cNvCxnSpPr>
            <p:nvPr/>
          </p:nvCxnSpPr>
          <p:spPr>
            <a:xfrm>
              <a:off x="4666595" y="2948159"/>
              <a:ext cx="3563005" cy="126124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stCxn id="5" idx="3"/>
            </p:cNvCxnSpPr>
            <p:nvPr/>
          </p:nvCxnSpPr>
          <p:spPr>
            <a:xfrm>
              <a:off x="4666594" y="3452655"/>
              <a:ext cx="3563006" cy="756743"/>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stCxn id="6" idx="3"/>
            </p:cNvCxnSpPr>
            <p:nvPr/>
          </p:nvCxnSpPr>
          <p:spPr>
            <a:xfrm>
              <a:off x="4663963" y="3957151"/>
              <a:ext cx="3565637" cy="252247"/>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stCxn id="7" idx="3"/>
            </p:cNvCxnSpPr>
            <p:nvPr/>
          </p:nvCxnSpPr>
          <p:spPr>
            <a:xfrm flipV="1">
              <a:off x="4661332" y="4209398"/>
              <a:ext cx="3568268" cy="25224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8" idx="3"/>
            </p:cNvCxnSpPr>
            <p:nvPr/>
          </p:nvCxnSpPr>
          <p:spPr>
            <a:xfrm flipV="1">
              <a:off x="4666594" y="4209398"/>
              <a:ext cx="3563006" cy="75674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stCxn id="9" idx="3"/>
            </p:cNvCxnSpPr>
            <p:nvPr/>
          </p:nvCxnSpPr>
          <p:spPr>
            <a:xfrm flipV="1">
              <a:off x="4661331" y="4209398"/>
              <a:ext cx="3568269" cy="126124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751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Verbesserung der Lochkamera</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1612120608"/>
              </p:ext>
            </p:extLst>
          </p:nvPr>
        </p:nvGraphicFramePr>
        <p:xfrm>
          <a:off x="1149016" y="1347538"/>
          <a:ext cx="6960268" cy="4876956"/>
        </p:xfrm>
        <a:graphic>
          <a:graphicData uri="http://schemas.openxmlformats.org/drawingml/2006/table">
            <a:tbl>
              <a:tblPr firstRow="1" firstCol="1" bandRow="1"/>
              <a:tblGrid>
                <a:gridCol w="2324100"/>
                <a:gridCol w="2165684"/>
                <a:gridCol w="2470484"/>
              </a:tblGrid>
              <a:tr h="310533">
                <a:tc>
                  <a:txBody>
                    <a:bodyPr/>
                    <a:lstStyle/>
                    <a:p>
                      <a:pPr algn="ctr">
                        <a:spcAft>
                          <a:spcPts val="0"/>
                        </a:spcAft>
                      </a:pPr>
                      <a:r>
                        <a:rPr lang="de-DE" sz="1800" dirty="0">
                          <a:effectLst/>
                          <a:latin typeface="Calibri" charset="0"/>
                          <a:ea typeface="Calibri" charset="0"/>
                          <a:cs typeface="Times New Roman" charset="0"/>
                        </a:rPr>
                        <a:t>Lochkamera von vorne</a:t>
                      </a:r>
                      <a:endParaRPr lang="de-DE" sz="1800" dirty="0">
                        <a:effectLst/>
                        <a:latin typeface="Times New Roman"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de-DE" sz="1800" dirty="0">
                          <a:effectLst/>
                          <a:latin typeface="Calibri" charset="0"/>
                          <a:ea typeface="Calibri" charset="0"/>
                          <a:cs typeface="Times New Roman" charset="0"/>
                        </a:rPr>
                        <a:t>Ohne Linse</a:t>
                      </a:r>
                      <a:endParaRPr lang="de-DE" sz="1800" dirty="0">
                        <a:effectLst/>
                        <a:latin typeface="Times New Roman"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de-DE" sz="1800" dirty="0">
                          <a:effectLst/>
                          <a:latin typeface="Calibri" charset="0"/>
                          <a:ea typeface="Calibri" charset="0"/>
                          <a:cs typeface="Times New Roman" charset="0"/>
                        </a:rPr>
                        <a:t>Mit Sammellinse</a:t>
                      </a:r>
                      <a:endParaRPr lang="de-DE" sz="1800" dirty="0">
                        <a:effectLst/>
                        <a:latin typeface="Times New Roman"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450606">
                <a:tc>
                  <a:txBody>
                    <a:bodyPr/>
                    <a:lstStyle/>
                    <a:p>
                      <a:pPr algn="ctr">
                        <a:spcAft>
                          <a:spcPts val="0"/>
                        </a:spcAft>
                      </a:pPr>
                      <a:endParaRPr lang="de-DE" sz="11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de-DE" sz="11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de-DE" sz="11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78442">
                <a:tc>
                  <a:txBody>
                    <a:bodyPr/>
                    <a:lstStyle/>
                    <a:p>
                      <a:pPr algn="ctr">
                        <a:spcAft>
                          <a:spcPts val="0"/>
                        </a:spcAft>
                      </a:pPr>
                      <a:endParaRPr lang="de-DE" sz="11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de-DE" sz="1100" dirty="0" smtClean="0">
                        <a:effectLst/>
                        <a:latin typeface="Calibri" charset="0"/>
                        <a:ea typeface="Calibri" charset="0"/>
                        <a:cs typeface="Times New Roman" charset="0"/>
                      </a:endParaRPr>
                    </a:p>
                    <a:p>
                      <a:pPr algn="ctr">
                        <a:spcAft>
                          <a:spcPts val="0"/>
                        </a:spcAft>
                      </a:pPr>
                      <a:endParaRPr lang="de-DE" sz="1100" dirty="0" smtClean="0">
                        <a:effectLst/>
                        <a:latin typeface="Calibri" charset="0"/>
                        <a:ea typeface="Calibri" charset="0"/>
                        <a:cs typeface="Times New Roman" charset="0"/>
                      </a:endParaRPr>
                    </a:p>
                    <a:p>
                      <a:pPr algn="ctr">
                        <a:spcAft>
                          <a:spcPts val="0"/>
                        </a:spcAft>
                      </a:pPr>
                      <a:endParaRPr lang="de-DE" sz="1100" dirty="0" smtClean="0">
                        <a:effectLst/>
                        <a:latin typeface="Calibri" charset="0"/>
                        <a:ea typeface="Calibri" charset="0"/>
                        <a:cs typeface="Times New Roman" charset="0"/>
                      </a:endParaRPr>
                    </a:p>
                    <a:p>
                      <a:pPr algn="ctr">
                        <a:spcAft>
                          <a:spcPts val="0"/>
                        </a:spcAft>
                      </a:pPr>
                      <a:endParaRPr lang="de-DE" sz="1100" dirty="0" smtClean="0">
                        <a:effectLst/>
                        <a:latin typeface="Calibri" charset="0"/>
                        <a:ea typeface="Calibri" charset="0"/>
                        <a:cs typeface="Times New Roman" charset="0"/>
                      </a:endParaRPr>
                    </a:p>
                    <a:p>
                      <a:pPr algn="ctr">
                        <a:spcAft>
                          <a:spcPts val="0"/>
                        </a:spcAft>
                      </a:pPr>
                      <a:endParaRPr lang="de-DE" sz="1100" dirty="0" smtClean="0">
                        <a:effectLst/>
                        <a:latin typeface="Calibri" charset="0"/>
                        <a:ea typeface="Calibri" charset="0"/>
                        <a:cs typeface="Times New Roman" charset="0"/>
                      </a:endParaRPr>
                    </a:p>
                    <a:p>
                      <a:pPr algn="ctr">
                        <a:spcAft>
                          <a:spcPts val="0"/>
                        </a:spcAft>
                      </a:pPr>
                      <a:endParaRPr lang="de-DE" sz="1100" dirty="0" smtClean="0">
                        <a:effectLst/>
                        <a:latin typeface="Calibri" charset="0"/>
                        <a:ea typeface="Calibri" charset="0"/>
                        <a:cs typeface="Times New Roman" charset="0"/>
                      </a:endParaRPr>
                    </a:p>
                    <a:p>
                      <a:pPr algn="ctr">
                        <a:spcAft>
                          <a:spcPts val="0"/>
                        </a:spcAft>
                      </a:pPr>
                      <a:endParaRPr lang="de-DE" sz="1100" dirty="0" smtClean="0">
                        <a:effectLst/>
                        <a:latin typeface="Calibri" charset="0"/>
                        <a:ea typeface="Calibri" charset="0"/>
                        <a:cs typeface="Times New Roman" charset="0"/>
                      </a:endParaRPr>
                    </a:p>
                    <a:p>
                      <a:pPr algn="ctr">
                        <a:spcAft>
                          <a:spcPts val="0"/>
                        </a:spcAft>
                      </a:pPr>
                      <a:endParaRPr lang="de-DE" sz="1100" dirty="0" smtClean="0">
                        <a:effectLst/>
                        <a:latin typeface="Calibri" charset="0"/>
                        <a:ea typeface="Calibri" charset="0"/>
                        <a:cs typeface="Times New Roman" charset="0"/>
                      </a:endParaRPr>
                    </a:p>
                    <a:p>
                      <a:pPr algn="ctr">
                        <a:spcAft>
                          <a:spcPts val="0"/>
                        </a:spcAft>
                      </a:pPr>
                      <a:endParaRPr lang="de-DE" sz="1100" dirty="0" smtClean="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de-DE" sz="11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37375">
                <a:tc>
                  <a:txBody>
                    <a:bodyPr/>
                    <a:lstStyle/>
                    <a:p>
                      <a:pPr algn="ctr">
                        <a:spcAft>
                          <a:spcPts val="0"/>
                        </a:spcAft>
                      </a:pPr>
                      <a:endParaRPr lang="de-DE" sz="11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1100" dirty="0">
                          <a:effectLst/>
                          <a:latin typeface="Calibri" charset="0"/>
                          <a:ea typeface="Calibri" charset="0"/>
                          <a:cs typeface="Times New Roman" charset="0"/>
                        </a:rPr>
                        <a:t> </a:t>
                      </a:r>
                      <a:endParaRPr lang="de-DE" sz="1200" dirty="0">
                        <a:effectLst/>
                        <a:latin typeface="Times New Roman"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de-DE" sz="11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pSp>
        <p:nvGrpSpPr>
          <p:cNvPr id="5" name="Gruppierung 4"/>
          <p:cNvGrpSpPr/>
          <p:nvPr/>
        </p:nvGrpSpPr>
        <p:grpSpPr>
          <a:xfrm>
            <a:off x="1366446" y="1714028"/>
            <a:ext cx="6402327" cy="1321083"/>
            <a:chOff x="1366446" y="1714028"/>
            <a:chExt cx="6402327" cy="1321083"/>
          </a:xfrm>
        </p:grpSpPr>
        <p:pic>
          <p:nvPicPr>
            <p:cNvPr id="1032" name="Bild 242" descr="/Users/Stephan/Pictures/Fotos-Mediathek.photoslibrary/Masters/2015/06/20/20150620-164216/CIMG0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446" y="1726057"/>
              <a:ext cx="1741203" cy="1305902"/>
            </a:xfrm>
            <a:prstGeom prst="rect">
              <a:avLst/>
            </a:prstGeom>
            <a:noFill/>
            <a:extLst>
              <a:ext uri="{909E8E84-426E-40DD-AFC4-6F175D3DCCD1}">
                <a14:hiddenFill xmlns:a14="http://schemas.microsoft.com/office/drawing/2010/main">
                  <a:solidFill>
                    <a:srgbClr val="FFFFFF"/>
                  </a:solidFill>
                </a14:hiddenFill>
              </a:ext>
            </a:extLst>
          </p:spPr>
        </p:pic>
        <p:pic>
          <p:nvPicPr>
            <p:cNvPr id="1031" name="Bild 246" descr="/Users/Stephan/Pictures/Fotos-Mediathek.photoslibrary/Masters/2015/06/20/20150620-164216/CIMG03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123" y="1714028"/>
              <a:ext cx="1719812" cy="12898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Bild 245" descr="/Users/Stephan/Pictures/Fotos-Mediathek.photoslibrary/Masters/2015/06/20/20150620-164216/CIMG03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3367" y="1726057"/>
              <a:ext cx="1745406" cy="13090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ierung 5"/>
          <p:cNvGrpSpPr/>
          <p:nvPr/>
        </p:nvGrpSpPr>
        <p:grpSpPr>
          <a:xfrm>
            <a:off x="1366446" y="3230861"/>
            <a:ext cx="6402327" cy="1309054"/>
            <a:chOff x="1366446" y="3230861"/>
            <a:chExt cx="6402327" cy="1309054"/>
          </a:xfrm>
        </p:grpSpPr>
        <p:pic>
          <p:nvPicPr>
            <p:cNvPr id="1029" name="Bild 236" descr="/Users/Stephan/Pictures/Fotos-Mediathek.photoslibrary/Masters/2015/06/20/20150620-161400/CIMG03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446" y="3230955"/>
              <a:ext cx="1745280" cy="1308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Bild 244" descr="/Users/Stephan/Pictures/Fotos-Mediathek.photoslibrary/Masters/2015/06/20/20150620-164216/CIMG032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7529" y="3230861"/>
              <a:ext cx="1745406" cy="13090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Bild 235" descr="/Users/Stephan/Pictures/Fotos-Mediathek.photoslibrary/Masters/2015/06/20/20150620-161400/CIMG03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3493" y="3230955"/>
              <a:ext cx="1745280" cy="13089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uppierung 6"/>
          <p:cNvGrpSpPr/>
          <p:nvPr/>
        </p:nvGrpSpPr>
        <p:grpSpPr>
          <a:xfrm>
            <a:off x="1366447" y="4751523"/>
            <a:ext cx="6402326" cy="1316403"/>
            <a:chOff x="1366447" y="4751523"/>
            <a:chExt cx="6402326" cy="1316403"/>
          </a:xfrm>
        </p:grpSpPr>
        <p:pic>
          <p:nvPicPr>
            <p:cNvPr id="1026" name="Bild 238" descr="/Users/Stephan/Pictures/Fotos-Mediathek.photoslibrary/Masters/2015/06/20/20150620-161400/CIMG031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6447" y="4751523"/>
              <a:ext cx="1749858" cy="1312393"/>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 237" descr="/Users/Stephan/Pictures/Fotos-Mediathek.photoslibrary/Masters/2015/06/20/20150620-161400/CIMG031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3493" y="4758966"/>
              <a:ext cx="1745280" cy="1308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41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Diagnose und Rückblick</a:t>
            </a:r>
            <a:endParaRPr lang="de-DE" dirty="0"/>
          </a:p>
        </p:txBody>
      </p:sp>
      <p:sp>
        <p:nvSpPr>
          <p:cNvPr id="3" name="Inhaltsplatzhalter 2"/>
          <p:cNvSpPr>
            <a:spLocks noGrp="1"/>
          </p:cNvSpPr>
          <p:nvPr>
            <p:ph idx="1"/>
          </p:nvPr>
        </p:nvSpPr>
        <p:spPr>
          <a:xfrm>
            <a:off x="1028700" y="837211"/>
            <a:ext cx="3423188" cy="3299660"/>
          </a:xfrm>
        </p:spPr>
        <p:txBody>
          <a:bodyPr/>
          <a:lstStyle/>
          <a:p>
            <a:pPr marL="0" indent="0">
              <a:buNone/>
            </a:pPr>
            <a:r>
              <a:rPr lang="de-DE" dirty="0" smtClean="0"/>
              <a:t>Zum Ende der Einheit:</a:t>
            </a:r>
          </a:p>
          <a:p>
            <a:r>
              <a:rPr lang="de-DE" dirty="0" smtClean="0"/>
              <a:t>Basiswissen auf Karteikarten</a:t>
            </a:r>
          </a:p>
          <a:p>
            <a:r>
              <a:rPr lang="de-DE" dirty="0" smtClean="0"/>
              <a:t>Diagnosebögen</a:t>
            </a:r>
          </a:p>
          <a:p>
            <a:pPr marL="0" indent="0">
              <a:buNone/>
            </a:pPr>
            <a:endParaRPr lang="de-DE" dirty="0"/>
          </a:p>
        </p:txBody>
      </p:sp>
      <p:pic>
        <p:nvPicPr>
          <p:cNvPr id="4" name="Bild 3"/>
          <p:cNvPicPr>
            <a:picLocks noChangeAspect="1"/>
          </p:cNvPicPr>
          <p:nvPr/>
        </p:nvPicPr>
        <p:blipFill>
          <a:blip r:embed="rId3"/>
          <a:stretch>
            <a:fillRect/>
          </a:stretch>
        </p:blipFill>
        <p:spPr>
          <a:xfrm>
            <a:off x="5818598" y="837211"/>
            <a:ext cx="2808865" cy="3978072"/>
          </a:xfrm>
          <a:prstGeom prst="rect">
            <a:avLst/>
          </a:prstGeom>
        </p:spPr>
      </p:pic>
      <p:pic>
        <p:nvPicPr>
          <p:cNvPr id="5" name="Bild 4"/>
          <p:cNvPicPr>
            <a:picLocks noChangeAspect="1"/>
          </p:cNvPicPr>
          <p:nvPr/>
        </p:nvPicPr>
        <p:blipFill>
          <a:blip r:embed="rId4"/>
          <a:stretch>
            <a:fillRect/>
          </a:stretch>
        </p:blipFill>
        <p:spPr>
          <a:xfrm>
            <a:off x="5811703" y="837211"/>
            <a:ext cx="2815760" cy="3991877"/>
          </a:xfrm>
          <a:prstGeom prst="rect">
            <a:avLst/>
          </a:prstGeom>
        </p:spPr>
      </p:pic>
    </p:spTree>
    <p:extLst>
      <p:ext uri="{BB962C8B-B14F-4D97-AF65-F5344CB8AC3E}">
        <p14:creationId xmlns:p14="http://schemas.microsoft.com/office/powerpoint/2010/main" val="195629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Was sind Modelle</a:t>
            </a:r>
            <a:r>
              <a:rPr lang="de-DE" dirty="0" smtClean="0"/>
              <a:t>?</a:t>
            </a:r>
            <a:endParaRPr lang="de-DE" dirty="0"/>
          </a:p>
        </p:txBody>
      </p:sp>
      <p:sp>
        <p:nvSpPr>
          <p:cNvPr id="5" name="Oval 4"/>
          <p:cNvSpPr/>
          <p:nvPr/>
        </p:nvSpPr>
        <p:spPr>
          <a:xfrm>
            <a:off x="926926" y="2468363"/>
            <a:ext cx="2838782" cy="1427411"/>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e-DE" dirty="0">
                <a:solidFill>
                  <a:sysClr val="windowText" lastClr="000000"/>
                </a:solidFill>
                <a:ea typeface="ＭＳ Ｐ明朝" charset="-128"/>
                <a:cs typeface="Times New Roman" charset="0"/>
              </a:rPr>
              <a:t>Erfahrbare, beobachtbare Wirklichkeit</a:t>
            </a:r>
          </a:p>
        </p:txBody>
      </p:sp>
      <p:sp>
        <p:nvSpPr>
          <p:cNvPr id="6" name="Oval 5"/>
          <p:cNvSpPr/>
          <p:nvPr/>
        </p:nvSpPr>
        <p:spPr>
          <a:xfrm>
            <a:off x="5346757" y="2389533"/>
            <a:ext cx="2838782" cy="1427411"/>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e-DE" dirty="0">
                <a:solidFill>
                  <a:sysClr val="windowText" lastClr="000000"/>
                </a:solidFill>
                <a:ea typeface="ＭＳ Ｐ明朝" charset="-128"/>
                <a:cs typeface="Times New Roman" charset="0"/>
              </a:rPr>
              <a:t>Modell</a:t>
            </a:r>
            <a:endParaRPr lang="de-DE" sz="900" dirty="0">
              <a:solidFill>
                <a:sysClr val="windowText" lastClr="000000"/>
              </a:solidFill>
              <a:ea typeface="ＭＳ Ｐ明朝" charset="-128"/>
              <a:cs typeface="Times New Roman" charset="0"/>
            </a:endParaRPr>
          </a:p>
        </p:txBody>
      </p:sp>
      <p:grpSp>
        <p:nvGrpSpPr>
          <p:cNvPr id="11" name="Gruppierung 10"/>
          <p:cNvGrpSpPr/>
          <p:nvPr/>
        </p:nvGrpSpPr>
        <p:grpSpPr>
          <a:xfrm>
            <a:off x="2330550" y="1390345"/>
            <a:ext cx="4435597" cy="999188"/>
            <a:chOff x="3443736" y="1593668"/>
            <a:chExt cx="5914129" cy="1332251"/>
          </a:xfrm>
        </p:grpSpPr>
        <p:sp>
          <p:nvSpPr>
            <p:cNvPr id="7" name="Nach unten gekrümmter Pfeil 6"/>
            <p:cNvSpPr/>
            <p:nvPr/>
          </p:nvSpPr>
          <p:spPr>
            <a:xfrm>
              <a:off x="3443736" y="1593668"/>
              <a:ext cx="5914129" cy="1218058"/>
            </a:xfrm>
            <a:prstGeom prst="curvedDown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p>
          </p:txBody>
        </p:sp>
        <p:sp>
          <p:nvSpPr>
            <p:cNvPr id="9" name="Textfeld 8"/>
            <p:cNvSpPr txBox="1"/>
            <p:nvPr/>
          </p:nvSpPr>
          <p:spPr>
            <a:xfrm>
              <a:off x="5099693" y="1783990"/>
              <a:ext cx="2602217" cy="1141929"/>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de-DE" dirty="0">
                  <a:ea typeface="ＭＳ Ｐ明朝" charset="-128"/>
                  <a:cs typeface="Times New Roman" charset="0"/>
                </a:rPr>
                <a:t>Konstruktion einer konsistenten Erklärung</a:t>
              </a:r>
            </a:p>
          </p:txBody>
        </p:sp>
      </p:grpSp>
      <p:grpSp>
        <p:nvGrpSpPr>
          <p:cNvPr id="12" name="Gruppierung 11"/>
          <p:cNvGrpSpPr/>
          <p:nvPr/>
        </p:nvGrpSpPr>
        <p:grpSpPr>
          <a:xfrm>
            <a:off x="2153127" y="3959684"/>
            <a:ext cx="4435597" cy="913544"/>
            <a:chOff x="3207171" y="5019455"/>
            <a:chExt cx="5914129" cy="1218058"/>
          </a:xfrm>
        </p:grpSpPr>
        <p:sp>
          <p:nvSpPr>
            <p:cNvPr id="8" name="Nach unten gekrümmter Pfeil 7"/>
            <p:cNvSpPr/>
            <p:nvPr/>
          </p:nvSpPr>
          <p:spPr>
            <a:xfrm rot="10800000">
              <a:off x="3207171" y="5019455"/>
              <a:ext cx="5914129" cy="1218058"/>
            </a:xfrm>
            <a:prstGeom prst="curvedDown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p>
          </p:txBody>
        </p:sp>
        <p:sp>
          <p:nvSpPr>
            <p:cNvPr id="10" name="Textfeld 9"/>
            <p:cNvSpPr txBox="1"/>
            <p:nvPr/>
          </p:nvSpPr>
          <p:spPr>
            <a:xfrm>
              <a:off x="4832900" y="5209777"/>
              <a:ext cx="3311912" cy="761286"/>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de-DE" dirty="0">
                  <a:ea typeface="ＭＳ Ｐ明朝" charset="-128"/>
                  <a:cs typeface="Times New Roman" charset="0"/>
                </a:rPr>
                <a:t>Erklärungen finden, Vorhersagen machen</a:t>
              </a:r>
            </a:p>
          </p:txBody>
        </p:sp>
      </p:grpSp>
    </p:spTree>
    <p:extLst>
      <p:ext uri="{BB962C8B-B14F-4D97-AF65-F5344CB8AC3E}">
        <p14:creationId xmlns:p14="http://schemas.microsoft.com/office/powerpoint/2010/main" val="10639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Erfahrungs- und Modellwelt</a:t>
            </a:r>
            <a:endParaRPr lang="de-DE" dirty="0"/>
          </a:p>
        </p:txBody>
      </p:sp>
      <p:sp>
        <p:nvSpPr>
          <p:cNvPr id="5" name="Rectangle 10"/>
          <p:cNvSpPr>
            <a:spLocks noChangeArrowheads="1"/>
          </p:cNvSpPr>
          <p:nvPr/>
        </p:nvSpPr>
        <p:spPr bwMode="auto">
          <a:xfrm>
            <a:off x="2477691" y="6440542"/>
            <a:ext cx="575190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a:spcBef>
                <a:spcPct val="20000"/>
              </a:spcBef>
              <a:buFont typeface="Arial" charset="0"/>
              <a:buNone/>
            </a:pPr>
            <a:r>
              <a:rPr lang="de-DE" altLang="de-DE" sz="900" i="1" dirty="0" smtClean="0">
                <a:solidFill>
                  <a:srgbClr val="323264"/>
                </a:solidFill>
                <a:latin typeface="Tahoma" charset="0"/>
              </a:rPr>
              <a:t>Nach: </a:t>
            </a:r>
            <a:r>
              <a:rPr lang="de-DE" altLang="de-DE" sz="900" i="1" dirty="0">
                <a:solidFill>
                  <a:srgbClr val="323264"/>
                </a:solidFill>
                <a:latin typeface="Tahoma" charset="0"/>
              </a:rPr>
              <a:t>Physik im Kontext; Silke </a:t>
            </a:r>
            <a:r>
              <a:rPr lang="de-DE" altLang="de-DE" sz="900" i="1" dirty="0" err="1">
                <a:solidFill>
                  <a:srgbClr val="323264"/>
                </a:solidFill>
                <a:latin typeface="Tahoma" charset="0"/>
              </a:rPr>
              <a:t>Mikelskis</a:t>
            </a:r>
            <a:r>
              <a:rPr lang="de-DE" altLang="de-DE" sz="900" i="1" dirty="0">
                <a:solidFill>
                  <a:srgbClr val="323264"/>
                </a:solidFill>
                <a:latin typeface="Tahoma" charset="0"/>
              </a:rPr>
              <a:t>-Seifert, Ulrike </a:t>
            </a:r>
            <a:r>
              <a:rPr lang="de-DE" altLang="de-DE" sz="900" i="1" dirty="0" err="1">
                <a:solidFill>
                  <a:srgbClr val="323264"/>
                </a:solidFill>
                <a:latin typeface="Tahoma" charset="0"/>
              </a:rPr>
              <a:t>Gromadecki</a:t>
            </a:r>
            <a:r>
              <a:rPr lang="de-DE" altLang="de-DE" sz="900" i="1" dirty="0">
                <a:solidFill>
                  <a:srgbClr val="323264"/>
                </a:solidFill>
                <a:latin typeface="Tahoma" charset="0"/>
              </a:rPr>
              <a:t> u.a.; Themenfeld 1_Wie denken und arbeiten Naturwissenschaftler; Landesinstitut für Schule und Medien Brandenburg (LISUM </a:t>
            </a:r>
            <a:r>
              <a:rPr lang="de-DE" altLang="de-DE" sz="900" i="1" dirty="0" err="1">
                <a:solidFill>
                  <a:srgbClr val="323264"/>
                </a:solidFill>
                <a:latin typeface="Tahoma" charset="0"/>
              </a:rPr>
              <a:t>Bbg</a:t>
            </a:r>
            <a:r>
              <a:rPr lang="de-DE" altLang="de-DE" sz="900" i="1" dirty="0">
                <a:solidFill>
                  <a:srgbClr val="323264"/>
                </a:solidFill>
                <a:latin typeface="Tahoma" charset="0"/>
              </a:rPr>
              <a:t>); März 2006</a:t>
            </a:r>
          </a:p>
        </p:txBody>
      </p:sp>
      <p:pic>
        <p:nvPicPr>
          <p:cNvPr id="6" name="Bild 5"/>
          <p:cNvPicPr>
            <a:picLocks noChangeAspect="1"/>
          </p:cNvPicPr>
          <p:nvPr/>
        </p:nvPicPr>
        <p:blipFill>
          <a:blip r:embed="rId3"/>
          <a:stretch>
            <a:fillRect/>
          </a:stretch>
        </p:blipFill>
        <p:spPr>
          <a:xfrm>
            <a:off x="1136650" y="837211"/>
            <a:ext cx="6985000" cy="4699000"/>
          </a:xfrm>
          <a:prstGeom prst="rect">
            <a:avLst/>
          </a:prstGeom>
        </p:spPr>
      </p:pic>
    </p:spTree>
    <p:extLst>
      <p:ext uri="{BB962C8B-B14F-4D97-AF65-F5344CB8AC3E}">
        <p14:creationId xmlns:p14="http://schemas.microsoft.com/office/powerpoint/2010/main" val="99089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Probleme bei der Modellbildung</a:t>
            </a:r>
            <a:endParaRPr lang="de-DE" dirty="0"/>
          </a:p>
        </p:txBody>
      </p:sp>
      <p:sp>
        <p:nvSpPr>
          <p:cNvPr id="3" name="Inhaltsplatzhalter 2"/>
          <p:cNvSpPr>
            <a:spLocks noGrp="1"/>
          </p:cNvSpPr>
          <p:nvPr>
            <p:ph idx="1"/>
          </p:nvPr>
        </p:nvSpPr>
        <p:spPr/>
        <p:txBody>
          <a:bodyPr>
            <a:noAutofit/>
          </a:bodyPr>
          <a:lstStyle/>
          <a:p>
            <a:r>
              <a:rPr lang="de-DE" dirty="0" smtClean="0">
                <a:solidFill>
                  <a:srgbClr val="FF0000"/>
                </a:solidFill>
              </a:rPr>
              <a:t>Schülervorstellungen</a:t>
            </a:r>
            <a:r>
              <a:rPr lang="de-DE" dirty="0" smtClean="0"/>
              <a:t> </a:t>
            </a:r>
            <a:r>
              <a:rPr lang="de-DE" dirty="0"/>
              <a:t>über eine physikalische </a:t>
            </a:r>
            <a:r>
              <a:rPr lang="de-DE" dirty="0" smtClean="0"/>
              <a:t>Fragestellung</a:t>
            </a:r>
          </a:p>
          <a:p>
            <a:endParaRPr lang="de-DE" dirty="0"/>
          </a:p>
          <a:p>
            <a:pPr lvl="0"/>
            <a:r>
              <a:rPr lang="de-DE" dirty="0" smtClean="0"/>
              <a:t>das </a:t>
            </a:r>
            <a:r>
              <a:rPr lang="de-DE" dirty="0"/>
              <a:t>Fehlen metakonzeptuellen Wissens. </a:t>
            </a:r>
            <a:br>
              <a:rPr lang="de-DE" dirty="0"/>
            </a:br>
            <a:r>
              <a:rPr lang="de-DE" i="1" dirty="0"/>
              <a:t>Mit einem metakonzeptuellen Wissen ist die Fähigkeit verbunden, zwischen Modellen, Modelliertem und Realem zu unterscheiden </a:t>
            </a:r>
          </a:p>
          <a:p>
            <a:pPr marL="0" indent="0">
              <a:buNone/>
            </a:pPr>
            <a:endParaRPr lang="de-DE" sz="1350" i="1" dirty="0"/>
          </a:p>
          <a:p>
            <a:pPr marL="0" lvl="7" indent="0">
              <a:buNone/>
            </a:pPr>
            <a:r>
              <a:rPr lang="de-DE" sz="2100" dirty="0">
                <a:latin typeface="Arial" charset="0"/>
                <a:ea typeface="Arial" charset="0"/>
                <a:cs typeface="Arial" charset="0"/>
                <a:sym typeface="Wingdings"/>
              </a:rPr>
              <a:t></a:t>
            </a:r>
            <a:r>
              <a:rPr lang="de-DE" sz="2100" dirty="0">
                <a:latin typeface="Arial" charset="0"/>
                <a:ea typeface="Arial" charset="0"/>
                <a:cs typeface="Arial" charset="0"/>
              </a:rPr>
              <a:t>	Das Modell ist ein </a:t>
            </a:r>
            <a:r>
              <a:rPr lang="de-DE" sz="2100" dirty="0">
                <a:solidFill>
                  <a:srgbClr val="FF0000"/>
                </a:solidFill>
                <a:latin typeface="Arial" charset="0"/>
                <a:ea typeface="Arial" charset="0"/>
                <a:cs typeface="Arial" charset="0"/>
              </a:rPr>
              <a:t>bewusst konstruiertes Bild</a:t>
            </a:r>
            <a:r>
              <a:rPr lang="de-DE" sz="2100" dirty="0">
                <a:latin typeface="Arial" charset="0"/>
                <a:ea typeface="Arial" charset="0"/>
                <a:cs typeface="Arial" charset="0"/>
              </a:rPr>
              <a:t> zum 	Erklären der Realität; </a:t>
            </a:r>
            <a:br>
              <a:rPr lang="de-DE" sz="2100" dirty="0">
                <a:latin typeface="Arial" charset="0"/>
                <a:ea typeface="Arial" charset="0"/>
                <a:cs typeface="Arial" charset="0"/>
              </a:rPr>
            </a:br>
            <a:r>
              <a:rPr lang="de-DE" sz="2100" dirty="0">
                <a:latin typeface="Arial" charset="0"/>
                <a:ea typeface="Arial" charset="0"/>
                <a:cs typeface="Arial" charset="0"/>
              </a:rPr>
              <a:t>	wird oft mit der Realität verwechselt!</a:t>
            </a:r>
          </a:p>
        </p:txBody>
      </p:sp>
    </p:spTree>
    <p:extLst>
      <p:ext uri="{BB962C8B-B14F-4D97-AF65-F5344CB8AC3E}">
        <p14:creationId xmlns:p14="http://schemas.microsoft.com/office/powerpoint/2010/main" val="161000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Schülervorstellungen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„Lernen </a:t>
            </a:r>
            <a:r>
              <a:rPr lang="de-DE" dirty="0"/>
              <a:t>von Physik, so zeigt sich in allen Studien, ist vor allem deshalb so schwierig, weil die tief in Alltagserfahrungen verankerten </a:t>
            </a:r>
            <a:r>
              <a:rPr lang="de-DE" dirty="0" smtClean="0"/>
              <a:t>Schülervorstellungen </a:t>
            </a:r>
            <a:r>
              <a:rPr lang="de-DE" dirty="0"/>
              <a:t>das Verstehen der physikalischen Begriffe und Prinzipien nicht ohne weiteres </a:t>
            </a:r>
            <a:r>
              <a:rPr lang="de-DE" dirty="0" smtClean="0"/>
              <a:t>erlauben.“</a:t>
            </a:r>
          </a:p>
          <a:p>
            <a:pPr marL="0" indent="0">
              <a:buNone/>
            </a:pPr>
            <a:endParaRPr lang="de-DE" dirty="0"/>
          </a:p>
          <a:p>
            <a:pPr marL="0" indent="0">
              <a:buNone/>
            </a:pPr>
            <a:r>
              <a:rPr lang="de-DE" dirty="0" smtClean="0"/>
              <a:t>Gründe:</a:t>
            </a:r>
          </a:p>
          <a:p>
            <a:r>
              <a:rPr lang="de-DE" dirty="0" smtClean="0"/>
              <a:t>Jeder S macht sich sein eigenes Bild über alles, was im Unterricht präsentiert wird.</a:t>
            </a:r>
          </a:p>
          <a:p>
            <a:r>
              <a:rPr lang="de-DE" dirty="0" smtClean="0"/>
              <a:t>Das Bemühen um fachliche Richtigkeit zu Beginn eines neuen Themengebietes (oder im Anfangsunterricht) führt dazu, dass oft etwas Falsches gelernt wird.</a:t>
            </a:r>
            <a:endParaRPr lang="de-DE" dirty="0"/>
          </a:p>
        </p:txBody>
      </p:sp>
      <p:sp>
        <p:nvSpPr>
          <p:cNvPr id="4" name="Rechteck 3"/>
          <p:cNvSpPr/>
          <p:nvPr/>
        </p:nvSpPr>
        <p:spPr>
          <a:xfrm>
            <a:off x="5077775" y="6486674"/>
            <a:ext cx="3151825" cy="213585"/>
          </a:xfrm>
          <a:prstGeom prst="rect">
            <a:avLst/>
          </a:prstGeom>
        </p:spPr>
        <p:txBody>
          <a:bodyPr wrap="none">
            <a:spAutoFit/>
          </a:bodyPr>
          <a:lstStyle/>
          <a:p>
            <a:r>
              <a:rPr lang="de-DE" sz="788" b="1" dirty="0" err="1">
                <a:ea typeface="ＭＳ Ｐ明朝" charset="-128"/>
                <a:cs typeface="Times New Roman" charset="0"/>
              </a:rPr>
              <a:t>Duit</a:t>
            </a:r>
            <a:r>
              <a:rPr lang="de-DE" sz="788" b="1" dirty="0">
                <a:ea typeface="ＭＳ Ｐ明朝" charset="-128"/>
                <a:cs typeface="Times New Roman" charset="0"/>
              </a:rPr>
              <a:t> 2010: </a:t>
            </a:r>
            <a:r>
              <a:rPr lang="de-DE" sz="788" b="1" dirty="0" err="1">
                <a:ea typeface="ＭＳ Ｐ明朝" charset="-128"/>
                <a:cs typeface="Times New Roman" charset="0"/>
              </a:rPr>
              <a:t>PiKO</a:t>
            </a:r>
            <a:r>
              <a:rPr lang="de-DE" sz="788" b="1" dirty="0">
                <a:ea typeface="ＭＳ Ｐ明朝" charset="-128"/>
                <a:cs typeface="Times New Roman" charset="0"/>
              </a:rPr>
              <a:t>-Brief Nr.1 Schülervorstellungen und Lernen von Physik</a:t>
            </a:r>
            <a:endParaRPr lang="de-DE" sz="788" dirty="0"/>
          </a:p>
        </p:txBody>
      </p:sp>
    </p:spTree>
    <p:extLst>
      <p:ext uri="{BB962C8B-B14F-4D97-AF65-F5344CB8AC3E}">
        <p14:creationId xmlns:p14="http://schemas.microsoft.com/office/powerpoint/2010/main" val="72812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Schülervorstellungen</a:t>
            </a:r>
            <a:endParaRPr lang="de-DE" dirty="0"/>
          </a:p>
        </p:txBody>
      </p:sp>
      <p:sp>
        <p:nvSpPr>
          <p:cNvPr id="3" name="Inhaltsplatzhalter 2"/>
          <p:cNvSpPr>
            <a:spLocks noGrp="1"/>
          </p:cNvSpPr>
          <p:nvPr>
            <p:ph idx="1"/>
          </p:nvPr>
        </p:nvSpPr>
        <p:spPr>
          <a:xfrm>
            <a:off x="1028700" y="837211"/>
            <a:ext cx="7200900" cy="5066284"/>
          </a:xfrm>
        </p:spPr>
        <p:txBody>
          <a:bodyPr>
            <a:normAutofit/>
          </a:bodyPr>
          <a:lstStyle/>
          <a:p>
            <a:pPr marL="0" indent="0">
              <a:buNone/>
            </a:pPr>
            <a:r>
              <a:rPr lang="de-DE" dirty="0" smtClean="0"/>
              <a:t>Lernen von Physik bedeutet einen </a:t>
            </a:r>
            <a:r>
              <a:rPr lang="de-DE" b="1" dirty="0" smtClean="0"/>
              <a:t>Konzeptwechsel!</a:t>
            </a:r>
          </a:p>
          <a:p>
            <a:pPr marL="0" indent="0">
              <a:buNone/>
            </a:pPr>
            <a:endParaRPr lang="de-DE" dirty="0" smtClean="0"/>
          </a:p>
          <a:p>
            <a:pPr marL="0" indent="0">
              <a:buNone/>
            </a:pPr>
            <a:endParaRPr lang="de-DE" dirty="0"/>
          </a:p>
          <a:p>
            <a:pPr marL="0" indent="0">
              <a:buNone/>
            </a:pPr>
            <a:endParaRPr lang="de-DE" dirty="0"/>
          </a:p>
          <a:p>
            <a:pPr marL="0" indent="0">
              <a:buNone/>
            </a:pPr>
            <a:endParaRPr lang="de-DE" dirty="0" smtClean="0"/>
          </a:p>
          <a:p>
            <a:pPr marL="0" indent="0">
              <a:buNone/>
            </a:pPr>
            <a:r>
              <a:rPr lang="de-DE" dirty="0" smtClean="0"/>
              <a:t>=&gt; 	Ziel des Unterrichts:</a:t>
            </a:r>
          </a:p>
          <a:p>
            <a:pPr marL="0" indent="0">
              <a:buNone/>
            </a:pPr>
            <a:r>
              <a:rPr lang="de-DE" dirty="0" smtClean="0"/>
              <a:t>	Physikalische Sichtweise führt zu besseren 	Ergebnissen</a:t>
            </a:r>
          </a:p>
          <a:p>
            <a:pPr marL="0" indent="0">
              <a:buNone/>
            </a:pPr>
            <a:endParaRPr lang="de-DE" sz="1350" dirty="0"/>
          </a:p>
          <a:p>
            <a:pPr marL="0" indent="0">
              <a:buNone/>
            </a:pPr>
            <a:r>
              <a:rPr lang="de-DE" b="1" i="1" dirty="0" smtClean="0"/>
              <a:t>„Lernen </a:t>
            </a:r>
            <a:r>
              <a:rPr lang="de-DE" b="1" i="1" dirty="0"/>
              <a:t>von Physik </a:t>
            </a:r>
            <a:r>
              <a:rPr lang="de-DE" b="1" i="1" dirty="0" smtClean="0"/>
              <a:t>ist wie das Einleben </a:t>
            </a:r>
            <a:r>
              <a:rPr lang="de-DE" b="1" i="1" dirty="0"/>
              <a:t>in eine neue </a:t>
            </a:r>
            <a:r>
              <a:rPr lang="de-DE" b="1" i="1" dirty="0" smtClean="0"/>
              <a:t>Kultur.“ </a:t>
            </a:r>
            <a:endParaRPr lang="de-DE" dirty="0"/>
          </a:p>
          <a:p>
            <a:pPr marL="0" indent="0">
              <a:buNone/>
            </a:pPr>
            <a:endParaRPr lang="de-DE" dirty="0"/>
          </a:p>
        </p:txBody>
      </p:sp>
      <p:sp>
        <p:nvSpPr>
          <p:cNvPr id="4" name="Rechteck 3"/>
          <p:cNvSpPr/>
          <p:nvPr/>
        </p:nvSpPr>
        <p:spPr>
          <a:xfrm>
            <a:off x="2058675" y="1498948"/>
            <a:ext cx="1755183" cy="95314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solidFill>
                  <a:sysClr val="windowText" lastClr="000000"/>
                </a:solidFill>
              </a:rPr>
              <a:t>Schülervorstellung</a:t>
            </a:r>
          </a:p>
        </p:txBody>
      </p:sp>
      <p:sp>
        <p:nvSpPr>
          <p:cNvPr id="5" name="Rechteck 4"/>
          <p:cNvSpPr/>
          <p:nvPr/>
        </p:nvSpPr>
        <p:spPr>
          <a:xfrm>
            <a:off x="4891958" y="1498949"/>
            <a:ext cx="1755183" cy="95314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solidFill>
                  <a:sysClr val="windowText" lastClr="000000"/>
                </a:solidFill>
              </a:rPr>
              <a:t>Physikalische Sichtweise</a:t>
            </a:r>
          </a:p>
        </p:txBody>
      </p:sp>
      <p:sp>
        <p:nvSpPr>
          <p:cNvPr id="6" name="Pfeil nach links und rechts 5"/>
          <p:cNvSpPr/>
          <p:nvPr/>
        </p:nvSpPr>
        <p:spPr>
          <a:xfrm>
            <a:off x="3813859" y="1812791"/>
            <a:ext cx="1078100" cy="278969"/>
          </a:xfrm>
          <a:prstGeom prst="lef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p:cNvSpPr/>
          <p:nvPr/>
        </p:nvSpPr>
        <p:spPr>
          <a:xfrm>
            <a:off x="5077775" y="6486674"/>
            <a:ext cx="3151825" cy="213585"/>
          </a:xfrm>
          <a:prstGeom prst="rect">
            <a:avLst/>
          </a:prstGeom>
        </p:spPr>
        <p:txBody>
          <a:bodyPr wrap="none">
            <a:spAutoFit/>
          </a:bodyPr>
          <a:lstStyle/>
          <a:p>
            <a:r>
              <a:rPr lang="de-DE" sz="788" b="1" dirty="0" err="1">
                <a:ea typeface="ＭＳ Ｐ明朝" charset="-128"/>
                <a:cs typeface="Times New Roman" charset="0"/>
              </a:rPr>
              <a:t>Duit</a:t>
            </a:r>
            <a:r>
              <a:rPr lang="de-DE" sz="788" b="1" dirty="0">
                <a:ea typeface="ＭＳ Ｐ明朝" charset="-128"/>
                <a:cs typeface="Times New Roman" charset="0"/>
              </a:rPr>
              <a:t> 2010: </a:t>
            </a:r>
            <a:r>
              <a:rPr lang="de-DE" sz="788" b="1" dirty="0" err="1">
                <a:ea typeface="ＭＳ Ｐ明朝" charset="-128"/>
                <a:cs typeface="Times New Roman" charset="0"/>
              </a:rPr>
              <a:t>PiKO</a:t>
            </a:r>
            <a:r>
              <a:rPr lang="de-DE" sz="788" b="1" dirty="0">
                <a:ea typeface="ＭＳ Ｐ明朝" charset="-128"/>
                <a:cs typeface="Times New Roman" charset="0"/>
              </a:rPr>
              <a:t>-Brief Nr.1 Schülervorstellungen und Lernen von Physik</a:t>
            </a:r>
            <a:endParaRPr lang="de-DE" sz="788" dirty="0"/>
          </a:p>
        </p:txBody>
      </p:sp>
    </p:spTree>
    <p:extLst>
      <p:ext uri="{BB962C8B-B14F-4D97-AF65-F5344CB8AC3E}">
        <p14:creationId xmlns:p14="http://schemas.microsoft.com/office/powerpoint/2010/main" val="146926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1028700" y="3042744"/>
            <a:ext cx="7200900" cy="520263"/>
          </a:xfrm>
        </p:spPr>
        <p:txBody>
          <a:bodyPr/>
          <a:lstStyle/>
          <a:p>
            <a:pPr marL="0" indent="0">
              <a:buNone/>
            </a:pPr>
            <a:r>
              <a:rPr lang="de-DE" dirty="0" smtClean="0"/>
              <a:t>Wie kann Modellbildung in Klassenstufe 7/8 stattfinden?</a:t>
            </a:r>
            <a:endParaRPr lang="de-DE" dirty="0"/>
          </a:p>
        </p:txBody>
      </p:sp>
    </p:spTree>
    <p:extLst>
      <p:ext uri="{BB962C8B-B14F-4D97-AF65-F5344CB8AC3E}">
        <p14:creationId xmlns:p14="http://schemas.microsoft.com/office/powerpoint/2010/main" val="565966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Ein möglicher Weg</a:t>
            </a:r>
            <a:endParaRPr lang="de-DE" dirty="0"/>
          </a:p>
        </p:txBody>
      </p:sp>
      <p:sp>
        <p:nvSpPr>
          <p:cNvPr id="3" name="Inhaltsplatzhalter 2"/>
          <p:cNvSpPr>
            <a:spLocks noGrp="1"/>
          </p:cNvSpPr>
          <p:nvPr>
            <p:ph idx="1"/>
          </p:nvPr>
        </p:nvSpPr>
        <p:spPr>
          <a:xfrm>
            <a:off x="1028700" y="837211"/>
            <a:ext cx="7200900" cy="3858914"/>
          </a:xfrm>
        </p:spPr>
        <p:txBody>
          <a:bodyPr>
            <a:normAutofit/>
          </a:bodyPr>
          <a:lstStyle/>
          <a:p>
            <a:r>
              <a:rPr lang="de-DE" dirty="0" smtClean="0"/>
              <a:t>Aktivierung von Schülervorstellungen und Präkonzepten an Beispielen aus ihrer </a:t>
            </a:r>
            <a:r>
              <a:rPr lang="de-DE" b="1" u="sng" dirty="0" smtClean="0"/>
              <a:t>Erfahrungswelt </a:t>
            </a:r>
            <a:r>
              <a:rPr lang="de-DE" dirty="0" smtClean="0"/>
              <a:t>(Kontextorientierung)</a:t>
            </a:r>
          </a:p>
          <a:p>
            <a:r>
              <a:rPr lang="de-DE" b="1" u="sng" dirty="0" smtClean="0"/>
              <a:t>Aufgreifen</a:t>
            </a:r>
            <a:r>
              <a:rPr lang="de-DE" dirty="0" smtClean="0"/>
              <a:t> der Schülervorstellungen</a:t>
            </a:r>
          </a:p>
          <a:p>
            <a:r>
              <a:rPr lang="de-DE" b="1" u="sng" dirty="0" smtClean="0"/>
              <a:t>Entwicklung</a:t>
            </a:r>
            <a:r>
              <a:rPr lang="de-DE" dirty="0" smtClean="0"/>
              <a:t> eines gemeinsam tragbaren Modells</a:t>
            </a:r>
          </a:p>
          <a:p>
            <a:r>
              <a:rPr lang="de-DE" b="1" u="sng" dirty="0" smtClean="0"/>
              <a:t>Anwenden</a:t>
            </a:r>
            <a:r>
              <a:rPr lang="de-DE" dirty="0" smtClean="0"/>
              <a:t> und Erweitern des Modells (durch Einbindung in Kontexte)</a:t>
            </a:r>
          </a:p>
          <a:p>
            <a:r>
              <a:rPr lang="de-DE" b="1" u="sng" dirty="0" smtClean="0"/>
              <a:t>Rückblick</a:t>
            </a:r>
            <a:endParaRPr lang="de-DE" b="1" u="sng" dirty="0"/>
          </a:p>
        </p:txBody>
      </p:sp>
      <p:sp>
        <p:nvSpPr>
          <p:cNvPr id="7" name="Rechteck 6"/>
          <p:cNvSpPr/>
          <p:nvPr/>
        </p:nvSpPr>
        <p:spPr>
          <a:xfrm>
            <a:off x="5077775" y="6486674"/>
            <a:ext cx="3151825" cy="213585"/>
          </a:xfrm>
          <a:prstGeom prst="rect">
            <a:avLst/>
          </a:prstGeom>
        </p:spPr>
        <p:txBody>
          <a:bodyPr wrap="none">
            <a:spAutoFit/>
          </a:bodyPr>
          <a:lstStyle/>
          <a:p>
            <a:r>
              <a:rPr lang="de-DE" sz="788" b="1" dirty="0" err="1">
                <a:ea typeface="ＭＳ Ｐ明朝" charset="-128"/>
                <a:cs typeface="Times New Roman" charset="0"/>
              </a:rPr>
              <a:t>Duit</a:t>
            </a:r>
            <a:r>
              <a:rPr lang="de-DE" sz="788" b="1" dirty="0">
                <a:ea typeface="ＭＳ Ｐ明朝" charset="-128"/>
                <a:cs typeface="Times New Roman" charset="0"/>
              </a:rPr>
              <a:t> 2010: </a:t>
            </a:r>
            <a:r>
              <a:rPr lang="de-DE" sz="788" b="1" dirty="0" err="1">
                <a:ea typeface="ＭＳ Ｐ明朝" charset="-128"/>
                <a:cs typeface="Times New Roman" charset="0"/>
              </a:rPr>
              <a:t>PiKO</a:t>
            </a:r>
            <a:r>
              <a:rPr lang="de-DE" sz="788" b="1" dirty="0">
                <a:ea typeface="ＭＳ Ｐ明朝" charset="-128"/>
                <a:cs typeface="Times New Roman" charset="0"/>
              </a:rPr>
              <a:t>-Brief Nr.1 Schülervorstellungen und Lernen von Physik</a:t>
            </a:r>
            <a:endParaRPr lang="de-DE" sz="788" dirty="0"/>
          </a:p>
        </p:txBody>
      </p:sp>
    </p:spTree>
    <p:extLst>
      <p:ext uri="{BB962C8B-B14F-4D97-AF65-F5344CB8AC3E}">
        <p14:creationId xmlns:p14="http://schemas.microsoft.com/office/powerpoint/2010/main" val="210805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_ZP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esign_ZPG" id="{280D6A42-BCC1-4645-A0B2-2E02B5645F10}" vid="{2E929F02-A575-2D42-BAE0-AB9F79023B0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Design_ZPG</Template>
  <TotalTime>0</TotalTime>
  <Words>1745</Words>
  <Application>Microsoft Macintosh PowerPoint</Application>
  <PresentationFormat>Bildschirmpräsentation (4:3)</PresentationFormat>
  <Paragraphs>344</Paragraphs>
  <Slides>27</Slides>
  <Notes>21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27</vt:i4>
      </vt:variant>
    </vt:vector>
  </HeadingPairs>
  <TitlesOfParts>
    <vt:vector size="35" baseType="lpstr">
      <vt:lpstr>Arial</vt:lpstr>
      <vt:lpstr>Calibri</vt:lpstr>
      <vt:lpstr>ＭＳ Ｐ明朝</vt:lpstr>
      <vt:lpstr>Symbol</vt:lpstr>
      <vt:lpstr>Tahoma</vt:lpstr>
      <vt:lpstr>Times New Roman</vt:lpstr>
      <vt:lpstr>Wingdings</vt:lpstr>
      <vt:lpstr>Design_ZPG</vt:lpstr>
      <vt:lpstr>Ein Zugang zur Modellbildung in Klassenstufe 7/8</vt:lpstr>
      <vt:lpstr>Modellbildung im Bildungsplan</vt:lpstr>
      <vt:lpstr>Was sind Modelle?</vt:lpstr>
      <vt:lpstr>Erfahrungs- und Modellwelt</vt:lpstr>
      <vt:lpstr>Probleme bei der Modellbildung</vt:lpstr>
      <vt:lpstr>Schülervorstellungen</vt:lpstr>
      <vt:lpstr>Schülervorstellungen</vt:lpstr>
      <vt:lpstr>PowerPoint-Präsentation</vt:lpstr>
      <vt:lpstr>Ein möglicher Weg</vt:lpstr>
      <vt:lpstr>Merkmale des Strahlenmodells</vt:lpstr>
      <vt:lpstr>Merkmale des Strahlenmodells</vt:lpstr>
      <vt:lpstr>Merkmale des Strahlenmodells</vt:lpstr>
      <vt:lpstr>Ziele der U-Einheit</vt:lpstr>
      <vt:lpstr>Die komplette Unterrichtseinheit</vt:lpstr>
      <vt:lpstr>Geradlinige Ausbreitung des Lichtes</vt:lpstr>
      <vt:lpstr>Geradlinige Ausbreitung des Lichtes </vt:lpstr>
      <vt:lpstr>Geradlinige Ausbreitung des Lichtes</vt:lpstr>
      <vt:lpstr>Der Sehvorgang</vt:lpstr>
      <vt:lpstr>Der Sehvorgang</vt:lpstr>
      <vt:lpstr>Der Sehvorgang</vt:lpstr>
      <vt:lpstr>Der Sehvorgang - Empfänger</vt:lpstr>
      <vt:lpstr>Der Sehvorgang - Empfänger</vt:lpstr>
      <vt:lpstr>Versuche mit dem Sender-Empfänger-Modell</vt:lpstr>
      <vt:lpstr>Aufnahme des Brechungs-Diagramms</vt:lpstr>
      <vt:lpstr>„Entwurf“ einer Sammellinse</vt:lpstr>
      <vt:lpstr>Verbesserung der Lochkamera</vt:lpstr>
      <vt:lpstr>Diagnose und Rückblick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Modelle im PhysikUnterricht</dc:title>
  <dc:creator>Ein Microsoft Office-Anwender</dc:creator>
  <cp:lastModifiedBy>Stephan Juchem</cp:lastModifiedBy>
  <cp:revision>291</cp:revision>
  <dcterms:created xsi:type="dcterms:W3CDTF">2015-03-23T18:53:10Z</dcterms:created>
  <dcterms:modified xsi:type="dcterms:W3CDTF">2015-12-20T11:57:16Z</dcterms:modified>
</cp:coreProperties>
</file>