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741" r:id="rId1"/>
  </p:sldMasterIdLst>
  <p:notesMasterIdLst>
    <p:notesMasterId r:id="rId33"/>
  </p:notesMasterIdLst>
  <p:handoutMasterIdLst>
    <p:handoutMasterId r:id="rId34"/>
  </p:handoutMasterIdLst>
  <p:sldIdLst>
    <p:sldId id="256" r:id="rId2"/>
    <p:sldId id="257" r:id="rId3"/>
    <p:sldId id="293" r:id="rId4"/>
    <p:sldId id="314" r:id="rId5"/>
    <p:sldId id="285" r:id="rId6"/>
    <p:sldId id="296" r:id="rId7"/>
    <p:sldId id="297" r:id="rId8"/>
    <p:sldId id="294" r:id="rId9"/>
    <p:sldId id="270" r:id="rId10"/>
    <p:sldId id="298" r:id="rId11"/>
    <p:sldId id="295" r:id="rId12"/>
    <p:sldId id="299" r:id="rId13"/>
    <p:sldId id="304" r:id="rId14"/>
    <p:sldId id="305" r:id="rId15"/>
    <p:sldId id="306" r:id="rId16"/>
    <p:sldId id="307" r:id="rId17"/>
    <p:sldId id="313" r:id="rId18"/>
    <p:sldId id="300" r:id="rId19"/>
    <p:sldId id="301" r:id="rId20"/>
    <p:sldId id="308" r:id="rId21"/>
    <p:sldId id="310" r:id="rId22"/>
    <p:sldId id="315" r:id="rId23"/>
    <p:sldId id="309" r:id="rId24"/>
    <p:sldId id="311" r:id="rId25"/>
    <p:sldId id="312" r:id="rId26"/>
    <p:sldId id="316" r:id="rId27"/>
    <p:sldId id="302" r:id="rId28"/>
    <p:sldId id="317" r:id="rId29"/>
    <p:sldId id="318" r:id="rId30"/>
    <p:sldId id="320" r:id="rId31"/>
    <p:sldId id="337" r:id="rId32"/>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xmlns="">
        <p15:guide id="1" orient="horz" pos="1071">
          <p15:clr>
            <a:srgbClr val="A4A3A4"/>
          </p15:clr>
        </p15:guide>
        <p15:guide id="2" orient="horz" pos="2069">
          <p15:clr>
            <a:srgbClr val="A4A3A4"/>
          </p15:clr>
        </p15:guide>
        <p15:guide id="3" orient="horz" pos="1570">
          <p15:clr>
            <a:srgbClr val="A4A3A4"/>
          </p15:clr>
        </p15:guide>
        <p15:guide id="4" orient="horz" pos="2568">
          <p15:clr>
            <a:srgbClr val="A4A3A4"/>
          </p15:clr>
        </p15:guide>
        <p15:guide id="5" orient="horz" pos="3022">
          <p15:clr>
            <a:srgbClr val="A4A3A4"/>
          </p15:clr>
        </p15:guide>
        <p15:guide id="6" orient="horz" pos="3566">
          <p15:clr>
            <a:srgbClr val="A4A3A4"/>
          </p15:clr>
        </p15:guide>
        <p15:guide id="7" pos="2925">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9900"/>
    <a:srgbClr val="FFFF99"/>
    <a:srgbClr val="660066"/>
    <a:srgbClr val="FFFFCC"/>
    <a:srgbClr val="008000"/>
    <a:srgbClr val="C00000"/>
    <a:srgbClr val="000000"/>
    <a:srgbClr val="00FF9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98" autoAdjust="0"/>
    <p:restoredTop sz="80287" autoAdjust="0"/>
  </p:normalViewPr>
  <p:slideViewPr>
    <p:cSldViewPr>
      <p:cViewPr varScale="1">
        <p:scale>
          <a:sx n="58" d="100"/>
          <a:sy n="58" d="100"/>
        </p:scale>
        <p:origin x="-2166" y="-96"/>
      </p:cViewPr>
      <p:guideLst>
        <p:guide orient="horz" pos="1071"/>
        <p:guide orient="horz" pos="2069"/>
        <p:guide orient="horz" pos="1570"/>
        <p:guide orient="horz" pos="2568"/>
        <p:guide orient="horz" pos="3022"/>
        <p:guide orient="horz" pos="3566"/>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70"/>
    </p:cViewPr>
  </p:sorterViewPr>
  <p:notesViewPr>
    <p:cSldViewPr showGuides="1">
      <p:cViewPr>
        <p:scale>
          <a:sx n="150" d="100"/>
          <a:sy n="150" d="100"/>
        </p:scale>
        <p:origin x="-756" y="4296"/>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32951" y="579062"/>
            <a:ext cx="1019560"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Titel des Vortrags</a:t>
            </a:r>
          </a:p>
        </p:txBody>
      </p:sp>
      <p:sp>
        <p:nvSpPr>
          <p:cNvPr id="18436" name="Rectangle 4"/>
          <p:cNvSpPr>
            <a:spLocks noGrp="1" noChangeArrowheads="1"/>
          </p:cNvSpPr>
          <p:nvPr>
            <p:ph type="ftr" sz="quarter" idx="2"/>
          </p:nvPr>
        </p:nvSpPr>
        <p:spPr bwMode="auto">
          <a:xfrm>
            <a:off x="1132950" y="9264869"/>
            <a:ext cx="2361001"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Vortragender, Anlass, 1. Dezember 2003</a:t>
            </a:r>
          </a:p>
        </p:txBody>
      </p:sp>
      <p:sp>
        <p:nvSpPr>
          <p:cNvPr id="18437" name="Rectangle 5"/>
          <p:cNvSpPr>
            <a:spLocks noGrp="1" noChangeArrowheads="1"/>
          </p:cNvSpPr>
          <p:nvPr>
            <p:ph type="sldNum" sz="quarter" idx="3"/>
          </p:nvPr>
        </p:nvSpPr>
        <p:spPr bwMode="auto">
          <a:xfrm>
            <a:off x="5032232" y="9264869"/>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dirty="0"/>
              <a:t>Seite </a:t>
            </a:r>
            <a:fld id="{0A490618-A23A-42F9-955E-4E131AB85C2F}" type="slidenum">
              <a:rPr lang="de-DE"/>
              <a:pPr/>
              <a:t>‹Nr.›</a:t>
            </a:fld>
            <a:endParaRPr lang="de-DE" dirty="0"/>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32953" y="4715158"/>
            <a:ext cx="4531783"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t>Klicken Sie, um die Textformatierung des Masters zu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7"/>
          <p:cNvSpPr>
            <a:spLocks noGrp="1" noChangeArrowheads="1"/>
          </p:cNvSpPr>
          <p:nvPr>
            <p:ph type="sldNum" sz="quarter" idx="5"/>
          </p:nvPr>
        </p:nvSpPr>
        <p:spPr bwMode="auto">
          <a:xfrm>
            <a:off x="460189" y="282806"/>
            <a:ext cx="594743" cy="15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6" y="0"/>
            <a:ext cx="2946145" cy="496888"/>
          </a:xfrm>
          <a:prstGeom prst="rect">
            <a:avLst/>
          </a:prstGeom>
        </p:spPr>
        <p:txBody>
          <a:bodyPr vert="horz" lIns="91440" tIns="45720" rIns="91440" bIns="45720" rtlCol="0"/>
          <a:lstStyle>
            <a:lvl1pPr algn="l">
              <a:defRPr sz="1200"/>
            </a:lvl1pPr>
          </a:lstStyle>
          <a:p>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Im Kontext der Elektrizitätslehre werden viele Modelle eingesetzt. Hier sollen Vor- und Nachteile sowie Einsatzbereiche einiger Modelle im Überblick dargestellt werden.</a:t>
            </a:r>
          </a:p>
          <a:p>
            <a:r>
              <a:rPr lang="de-DE" baseline="0" dirty="0"/>
              <a:t>Das Fahrradkettenmodell eignet sich im Wesentlichen, um die Stromverbrauchs-Vorstellung zu entkräften: Die Anzahl der Kettenglieder bleibt konstant, wenn Energie beim Treten auf das Fahrrad übertragen wird.</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13</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Das geschlossene Wassermodell weist weitreichende Analogien zum elektrischen Stromkreis auf. Ein Problem besteht allerdings darin, dass die </a:t>
            </a:r>
            <a:r>
              <a:rPr lang="de-DE" baseline="0" dirty="0" err="1"/>
              <a:t>SuS</a:t>
            </a:r>
            <a:r>
              <a:rPr lang="de-DE" baseline="0" dirty="0"/>
              <a:t> keinerlei Vorerfahrungen mit dem Wassermodell haben und den Druckbegriff nicht kennen. Er muss zuvor zumindest propädeutisch eingeführt werden.</a:t>
            </a:r>
          </a:p>
          <a:p>
            <a:r>
              <a:rPr lang="de-DE" baseline="0" dirty="0"/>
              <a:t>Beim Vergleich der beiden Stromkreise werden zuerst die Bauteile und deren Funktion verglichen und erst danach die jeweiligen physikalischen Größen.</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14</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Um den Potentialbegriff einzuführen, benötigt man eine Wasseranalogie oder eine Gravitationsanalogie, erst danach wird das Stäbchenmodell für das Potential eingeführt.</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15</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Anhand des Stäbchenmodells werden dann bestimmte Regeln eingeführt – hier zwei Beispiele für solche Regeln.</a:t>
            </a:r>
          </a:p>
          <a:p>
            <a:r>
              <a:rPr lang="de-DE" baseline="0" dirty="0"/>
              <a:t>Ähnlich können Reihenschaltungen von Lämpchen oder auch von Batterien dargestellt werden.</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16</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Hier ein Beispiel, wie man die räumlichen Aspekte des Stäbchenmodells mit Schülerinnen und Schülern im Unterricht auf einfache Art und Weise veranschaulichen kann. Die farbigen Papiere stehen für die Steckverbindungen zwischen Bauteilen, die auf dem gleichen Potenzial liegen. Bauteile weisen stets eine Höhendifferenz auf und sind in diesem Beispiel durch die Schaltsymbole verdeutlicht.</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17</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Einige allgemeine Hinweis zum Einsatz von Analogie-Modellen im Physikunterricht.</a:t>
            </a:r>
          </a:p>
          <a:p>
            <a:r>
              <a:rPr lang="de-DE" baseline="0" dirty="0"/>
              <a:t>Die nächsten Folien wenden sich konkreten Unterrichtsgängen mit Einsatz solcher Analogie-Modelle zu.</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18</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Der Elektrizitätslehre wird eine kurze Unterrichtssequenz zu Druck und zum Wassermodell vorgelagert. Dabei ist </a:t>
            </a:r>
            <a:r>
              <a:rPr lang="de-DE" b="1" baseline="0" dirty="0"/>
              <a:t>nicht</a:t>
            </a:r>
            <a:r>
              <a:rPr lang="de-DE" baseline="0" dirty="0"/>
              <a:t> intendiert, Druck vollumfänglich als physikalische Größe einzuführen, sondern die Ursache von Druck zu klären und die Phänomene von Luftdruck und Schweredruck im Wasser phänomenologisch kennenzulernen.</a:t>
            </a:r>
          </a:p>
          <a:p>
            <a:r>
              <a:rPr lang="de-DE" baseline="0" dirty="0"/>
              <a:t>Beim Wasserstromkreis muss u.a. die Funktion der Pumpe geklärt (= baut eine Druckdifferenz auf, die ihrerseits Ursache des Stromflusses ist) und das Strom-Antrieb-Widerstand-Konzept grundgelegt werden. Die Visualisierung des Druckes an bestimmten Stellen durch Steigröhrchen muss genauso klar werden wie die Aussage der Drehgeschwindigkeit der Wasserrädchen über die Stromstärke. Ggf. kann man bereits hier die „Wasserstromstärke“ definieren als I (Wasser) = Wassermenge pro Zeitintervall in einem Schlauchquerschnitt.</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19</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20</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Die Potentialfärberegeln können zunächst an einfachen Beispielen angewandt und eingeübt werden, bevor sie auf schwierigere Reihen- und Parallelschaltungen übertragen werden. In Aufgabe 2 muss natürlich die Spannung der Batterie bekannt sein (18V) – sie ist zu diesem Zeitpunkt noch nicht lösbar, da die </a:t>
            </a:r>
            <a:r>
              <a:rPr lang="de-DE" baseline="0" dirty="0" err="1"/>
              <a:t>SuS</a:t>
            </a:r>
            <a:r>
              <a:rPr lang="de-DE" baseline="0" dirty="0"/>
              <a:t> noch nicht wissen, wie sich die Spannungen auf die hintereinander geschalteten Lämpchen aufteilt. Die </a:t>
            </a:r>
            <a:r>
              <a:rPr lang="de-DE" baseline="0" dirty="0" err="1"/>
              <a:t>SuS</a:t>
            </a:r>
            <a:r>
              <a:rPr lang="de-DE" baseline="0" dirty="0"/>
              <a:t> können aber Vorhersagen machen, die dann im Experiment geklärt werden müssen. Dies wirft die Frage auf, wie man Potentiale bzw. Spannungen messen kann.</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21</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a:t>SuS</a:t>
            </a:r>
            <a:r>
              <a:rPr lang="de-DE" dirty="0"/>
              <a:t> stecken zu</a:t>
            </a:r>
            <a:r>
              <a:rPr lang="de-DE" baseline="0" dirty="0"/>
              <a:t> einfachen Schaltungen selbst Stäbchen-Modelle.</a:t>
            </a:r>
            <a:endParaRPr lang="de-DE"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22</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Die Messung der elektrischen Stromstärke kann auch auf einem Blatt im Fachmethodenordner gesichert werden. Der Umgang mit einem Voltmeter / Multimeter wird an unterschiedlichen Beispielen geübt. Motivation für die Spannungsmessungen sind u.a. auch Aufgaben zu Reihen- und Parallelschaltungen, die mit der Färberegel alleine nicht lösbar waren.</a:t>
            </a:r>
          </a:p>
          <a:p>
            <a:r>
              <a:rPr lang="de-DE" baseline="0" dirty="0"/>
              <a:t>Die elektrische Stromstärke kann in starker Analogie zur Wasserstromstärke plausibilisiert werden.</a:t>
            </a:r>
          </a:p>
          <a:p>
            <a:r>
              <a:rPr lang="de-DE" baseline="0" dirty="0"/>
              <a:t>„Scheren-Symbol“: Zur Messung der elektrischen Stromstärke muss der Strom durch das </a:t>
            </a:r>
            <a:r>
              <a:rPr lang="de-DE" baseline="0" dirty="0" err="1"/>
              <a:t>Ampèremeter</a:t>
            </a:r>
            <a:r>
              <a:rPr lang="de-DE" baseline="0" dirty="0"/>
              <a:t> fließen, d.h. der Stromkreis wird für das Messgerät geöffnet / „aufgeschnitten“ (Merkhilfe zur Schaltung des Messgerätes). Auch die Messung der elektrischen Stromstärke kann im Fachmethodenordner gesichert werden.</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23</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Erweiterung des Wassermodells, um Energieströme zu veranschaulichen</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24</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r>
              <a:rPr lang="de-DE" baseline="0" dirty="0"/>
              <a:t>Das </a:t>
            </a:r>
            <a:r>
              <a:rPr lang="de-DE" b="1" baseline="0" dirty="0"/>
              <a:t>Strafzettel-Modell</a:t>
            </a:r>
            <a:r>
              <a:rPr lang="de-DE" baseline="0" dirty="0"/>
              <a:t> sollte in der Fortbildung bzw. im Klassenraum mit den </a:t>
            </a:r>
            <a:r>
              <a:rPr lang="de-DE" baseline="0" dirty="0" err="1"/>
              <a:t>SuS</a:t>
            </a:r>
            <a:r>
              <a:rPr lang="de-DE" baseline="0" dirty="0"/>
              <a:t> idealerweise nachgespielt / angespielt werden. Man versteht es dann sofort erheblich besser:</a:t>
            </a:r>
          </a:p>
          <a:p>
            <a:r>
              <a:rPr lang="de-DE" baseline="0" dirty="0"/>
              <a:t>Sohn Peter ist Führerschein-Neuling und hat sich erstmalig von Mama Viola das Auto Abends entliehen. Er kommt nach Hause und die Mutter fragt ihn, wie es war. Er sagt, dass der Film im Kino prima war, zeigt sich aber zerknirscht, weil er nach vergeblicher Parkplatzsuche offensichtlich im Parkverbot geparkt hatte und dabei einen Strafzettel über 10.-€ wegen Falschparken erhalten hat. Die nette Mutter möchte die Kosten des Strafzettels – weil es das erste und hoffentlich letzte Mal geschah – begleichen. </a:t>
            </a:r>
          </a:p>
          <a:p>
            <a:r>
              <a:rPr lang="de-DE" baseline="0" dirty="0"/>
              <a:t>Welche Möglichkeiten gibt es dafür?</a:t>
            </a:r>
          </a:p>
          <a:p>
            <a:pPr>
              <a:spcBef>
                <a:spcPts val="600"/>
              </a:spcBef>
              <a:spcAft>
                <a:spcPts val="600"/>
              </a:spcAft>
            </a:pPr>
            <a:r>
              <a:rPr lang="de-DE" baseline="0" dirty="0"/>
              <a:t>a) Mutter gibt dem Sohn 10.-€: Es fließt ein </a:t>
            </a:r>
            <a:r>
              <a:rPr lang="de-DE" b="1" baseline="0" dirty="0"/>
              <a:t>positiver Geldwertträger </a:t>
            </a:r>
            <a:r>
              <a:rPr lang="de-DE" baseline="0" dirty="0"/>
              <a:t>(z.B. ein Geldschein) von der Mutter zum Sohn und damit sind 10.-€ an Geldwert von der Mutter zum Sohn gegangen.</a:t>
            </a:r>
          </a:p>
          <a:p>
            <a:pPr>
              <a:spcBef>
                <a:spcPts val="600"/>
              </a:spcBef>
              <a:spcAft>
                <a:spcPts val="600"/>
              </a:spcAft>
            </a:pPr>
            <a:r>
              <a:rPr lang="de-DE" baseline="0" dirty="0"/>
              <a:t>b) Mutter nimmt den Strafzettel und bezahlt ihn: Es fließt ein </a:t>
            </a:r>
            <a:r>
              <a:rPr lang="de-DE" b="1" baseline="0" dirty="0"/>
              <a:t>negativer Geldwertträger </a:t>
            </a:r>
            <a:r>
              <a:rPr lang="de-DE" baseline="0" dirty="0"/>
              <a:t>vom Sohn zur Mutter. Damit fließt aber ebenfalls 10.-€ an Geldwert von Mutter zum Sohn.</a:t>
            </a:r>
          </a:p>
          <a:p>
            <a:pPr>
              <a:spcBef>
                <a:spcPts val="600"/>
              </a:spcBef>
              <a:spcAft>
                <a:spcPts val="600"/>
              </a:spcAft>
            </a:pPr>
            <a:r>
              <a:rPr lang="de-DE" baseline="0" dirty="0"/>
              <a:t>In beiden Fällen fließen 10.-€ an Geldwert von Mutter zum Sohn, aber einmal wird dies durch einen positiven „Geldträger-Strom“ (Scheine, Münzen …) bewirkt und einmal durch einen negativen Gelwertträger (Strafzettel), der in die entgegengesetzte Richtung bewegt wird.</a:t>
            </a:r>
          </a:p>
          <a:p>
            <a:pPr>
              <a:spcBef>
                <a:spcPts val="600"/>
              </a:spcBef>
              <a:spcAft>
                <a:spcPts val="600"/>
              </a:spcAft>
            </a:pPr>
            <a:r>
              <a:rPr lang="de-DE" baseline="0" dirty="0"/>
              <a:t>Übertragung auf den elektrischen Fall:</a:t>
            </a:r>
          </a:p>
          <a:p>
            <a:pPr marL="228600" indent="-228600">
              <a:spcBef>
                <a:spcPts val="600"/>
              </a:spcBef>
              <a:spcAft>
                <a:spcPts val="600"/>
              </a:spcAft>
              <a:buAutoNum type="alphaLcParenR"/>
            </a:pPr>
            <a:r>
              <a:rPr lang="de-DE" baseline="0" dirty="0" err="1"/>
              <a:t>el</a:t>
            </a:r>
            <a:r>
              <a:rPr lang="de-DE" baseline="0" dirty="0"/>
              <a:t>. Strom durch Fluss von </a:t>
            </a:r>
            <a:r>
              <a:rPr lang="de-DE" b="1" baseline="0" dirty="0"/>
              <a:t>positiven Ladungsträgern </a:t>
            </a:r>
            <a:r>
              <a:rPr lang="de-DE" baseline="0" dirty="0"/>
              <a:t>wie z.B. positive Ionen</a:t>
            </a:r>
          </a:p>
          <a:p>
            <a:pPr marL="228600" indent="-228600">
              <a:spcBef>
                <a:spcPts val="600"/>
              </a:spcBef>
              <a:spcAft>
                <a:spcPts val="600"/>
              </a:spcAft>
              <a:buAutoNum type="alphaLcParenR"/>
            </a:pPr>
            <a:r>
              <a:rPr lang="de-DE" baseline="0" dirty="0" err="1"/>
              <a:t>el</a:t>
            </a:r>
            <a:r>
              <a:rPr lang="de-DE" baseline="0" dirty="0"/>
              <a:t>. Strom durch Fluss von </a:t>
            </a:r>
            <a:r>
              <a:rPr lang="de-DE" b="1" baseline="0" dirty="0"/>
              <a:t>negativen Ladungsträgern </a:t>
            </a:r>
            <a:r>
              <a:rPr lang="de-DE" baseline="0" dirty="0"/>
              <a:t>wie z.B. Elektronen</a:t>
            </a:r>
          </a:p>
          <a:p>
            <a:pPr marL="0" lvl="0" indent="0" algn="l" rtl="0" eaLnBrk="0" fontAlgn="base" hangingPunct="0">
              <a:spcBef>
                <a:spcPct val="30000"/>
              </a:spcBef>
              <a:spcAft>
                <a:spcPct val="0"/>
              </a:spcAft>
              <a:buFont typeface="Arial" pitchFamily="34" charset="0"/>
              <a:buNone/>
            </a:pPr>
            <a:r>
              <a:rPr lang="de-DE" sz="1200" kern="1200" baseline="0" dirty="0">
                <a:solidFill>
                  <a:schemeClr val="tx1"/>
                </a:solidFill>
                <a:latin typeface="Times"/>
                <a:ea typeface="+mn-ea"/>
                <a:cs typeface="+mn-cs"/>
              </a:rPr>
              <a:t>In beiden Fällen wird Ladung von der Stelle mit hohem zur Stelle mit niedrigem Potenzial transportiert, einmal aber durch den Fluss von positiven Ladungsträgern, einmal durch den Fluss von negativen Ladungsträgern. Damit der Ladungsfluss beide Male gleich ist, muss der Stromfluss von negativen Ladungsträgern genau entgegengesetzt zum Strom von positiven Ladungsträgern verlaufen.</a:t>
            </a:r>
          </a:p>
          <a:p>
            <a:pPr marL="0" lvl="0" indent="0" algn="l" rtl="0" eaLnBrk="0" fontAlgn="base" hangingPunct="0">
              <a:spcBef>
                <a:spcPct val="30000"/>
              </a:spcBef>
              <a:spcAft>
                <a:spcPct val="0"/>
              </a:spcAft>
              <a:buFont typeface="Arial" pitchFamily="34" charset="0"/>
              <a:buNone/>
            </a:pPr>
            <a:r>
              <a:rPr lang="de-DE" sz="1200" kern="1200" baseline="0" dirty="0">
                <a:solidFill>
                  <a:schemeClr val="tx1"/>
                </a:solidFill>
                <a:latin typeface="Times"/>
                <a:ea typeface="+mn-ea"/>
                <a:cs typeface="+mn-cs"/>
              </a:rPr>
              <a:t>Bei Bedarf kann das Strafzettel-Modell natürlich auch schon in Kl. 7/8 eingesetzt werden.</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25</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baseline="0" dirty="0">
                <a:solidFill>
                  <a:schemeClr val="tx1"/>
                </a:solidFill>
                <a:latin typeface="Times"/>
                <a:ea typeface="+mn-ea"/>
                <a:cs typeface="+mn-cs"/>
              </a:rPr>
              <a:t>Vorhandene Vorstellungen sollen erweitert werden. Dazu gehört, dass man an einigen Stellen die reine Analogieebene verlässt und sie um atomare Vorstellungen bzw. Rückführung auf physikalische </a:t>
            </a:r>
            <a:r>
              <a:rPr lang="de-DE" sz="1200" kern="1200" baseline="0">
                <a:solidFill>
                  <a:schemeClr val="tx1"/>
                </a:solidFill>
                <a:latin typeface="Times"/>
                <a:ea typeface="+mn-ea"/>
                <a:cs typeface="+mn-cs"/>
              </a:rPr>
              <a:t>Grundprinzipien ergänzt.</a:t>
            </a:r>
            <a:endParaRPr lang="de-DE" sz="1200" kern="1200" baseline="0" dirty="0">
              <a:solidFill>
                <a:schemeClr val="tx1"/>
              </a:solidFill>
              <a:latin typeface="Times"/>
              <a:ea typeface="+mn-ea"/>
              <a:cs typeface="+mn-cs"/>
            </a:endParaRP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26</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27</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28</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11805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indent="0">
              <a:buFont typeface="Wingdings" panose="05000000000000000000" pitchFamily="2" charset="2"/>
              <a:buNone/>
            </a:pPr>
            <a:endParaRPr lang="de-DE" baseline="0"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29</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078117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30</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697988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31</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42021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a:t>Grundschule Sachunterricht:</a:t>
            </a:r>
          </a:p>
          <a:p>
            <a:r>
              <a:rPr lang="de-DE" dirty="0"/>
              <a:t>Im Sachunterricht der Grundschule gibt es die „verbindlichen Experimente“, die von allen </a:t>
            </a:r>
            <a:r>
              <a:rPr lang="de-DE" dirty="0" err="1"/>
              <a:t>SuS</a:t>
            </a:r>
            <a:r>
              <a:rPr lang="de-DE" dirty="0"/>
              <a:t> durchzuführen sind. Dort finden sich</a:t>
            </a:r>
            <a:r>
              <a:rPr lang="de-DE" baseline="0" dirty="0"/>
              <a:t> die einzigen Anbindungen zur Elektrizitätslehre. Sonstige inhaltsbezogene Kompetenzen zur E-Lehre tauchen im Grundschulunterricht nicht auf.</a:t>
            </a:r>
          </a:p>
          <a:p>
            <a:endParaRPr lang="de-DE" baseline="0" dirty="0"/>
          </a:p>
          <a:p>
            <a:r>
              <a:rPr lang="de-DE" b="1" baseline="0" dirty="0"/>
              <a:t>BNT Kl. 5/6: </a:t>
            </a:r>
          </a:p>
          <a:p>
            <a:r>
              <a:rPr lang="de-DE" baseline="0" dirty="0"/>
              <a:t>Anders als in Naturphänomene bisher gibt es keine Einführung in die Elektrizitätslehre mehr. Es taucht nur die elektrische Leitfähigkeitsprüfung und die Magnettrennung im Kontext von „3.1.2 Materialien trennen – Umwelt schützen“ auf, wobei dabei der Fokus auf Materialeigenschaften liegt und nicht auf der jeweiligen </a:t>
            </a:r>
            <a:r>
              <a:rPr lang="de-DE" baseline="0" dirty="0" err="1"/>
              <a:t>Untersuchugnsmethode</a:t>
            </a:r>
            <a:r>
              <a:rPr lang="de-DE" baseline="0" dirty="0"/>
              <a:t>.</a:t>
            </a:r>
          </a:p>
          <a:p>
            <a:r>
              <a:rPr lang="de-DE" baseline="0" dirty="0"/>
              <a:t>Wir müssen im Anfangsunterricht Physik Kl. 7/8 also davon ausgehen, dass es kaum Vorkenntnisse im Bereich von E-Lehre und Magnetismus gibt. Insbesondere kann man nicht davon ausgehen, dass alle </a:t>
            </a:r>
            <a:r>
              <a:rPr lang="de-DE" baseline="0" dirty="0" err="1"/>
              <a:t>SuS</a:t>
            </a:r>
            <a:r>
              <a:rPr lang="de-DE" baseline="0" dirty="0"/>
              <a:t> wissen, wie man einen elektrischen Stromkreis aufbaut.</a:t>
            </a:r>
            <a:endParaRPr lang="de-DE"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4</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Da in Kl. 5/6 in BNT keine Elektrizitätslehre</a:t>
            </a:r>
            <a:r>
              <a:rPr lang="de-DE" baseline="0" dirty="0"/>
              <a:t> mehr unterrichtet wird, findet nun im Physikunterricht der Klasse 7/8 der Anfangsunterricht statt. In BNT wurden jedoch die elektrische Leitfähigkeit als Eigenschaft von bestimmten Materialien behandelt sowie die Magnettrennung (Mülltrennung).</a:t>
            </a:r>
          </a:p>
          <a:p>
            <a:r>
              <a:rPr lang="de-DE" baseline="0" dirty="0"/>
              <a:t>Hier bieten sich die üblichen kleinen Schülerexperimente an (s. </a:t>
            </a:r>
            <a:r>
              <a:rPr lang="de-DE" baseline="0" dirty="0" err="1"/>
              <a:t>pbK</a:t>
            </a:r>
            <a:r>
              <a:rPr lang="de-DE" baseline="0" dirty="0"/>
              <a:t>-Verweis „Erkenntnisgewinnung 1“) – die Thematik des Magnetismus ist kein Schwerpunkt dieses Vortrages, es wird hier nur der Vollständigkeit halber gezeigt, welche Aspekte der E-Lehre der BP enthält.</a:t>
            </a:r>
          </a:p>
          <a:p>
            <a:r>
              <a:rPr lang="de-DE" baseline="0" dirty="0"/>
              <a:t>In den blauen Kästen sind die </a:t>
            </a:r>
            <a:r>
              <a:rPr lang="de-DE" baseline="0" dirty="0" err="1"/>
              <a:t>pbK</a:t>
            </a:r>
            <a:r>
              <a:rPr lang="de-DE" baseline="0" dirty="0"/>
              <a:t>-Verweise verkürzt aufgezeigt, die der BP enthält.</a:t>
            </a:r>
            <a:endParaRPr lang="de-DE"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5</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a:t>Der Bildungsplan gibt hier viel vor:</a:t>
            </a:r>
          </a:p>
          <a:p>
            <a:pPr>
              <a:buFont typeface="Arial" pitchFamily="34" charset="0"/>
              <a:buChar char="•"/>
            </a:pPr>
            <a:r>
              <a:rPr lang="de-DE" dirty="0"/>
              <a:t> Einsatz geeigneter </a:t>
            </a:r>
            <a:r>
              <a:rPr lang="de-DE" b="1" dirty="0"/>
              <a:t>Modelle</a:t>
            </a:r>
            <a:r>
              <a:rPr lang="de-DE" b="0" dirty="0"/>
              <a:t> (manche fragen sich, was der Plural in der Formulierung bedeuten</a:t>
            </a:r>
            <a:r>
              <a:rPr lang="de-DE" b="0" baseline="0" dirty="0"/>
              <a:t> soll)</a:t>
            </a:r>
            <a:endParaRPr lang="de-DE" b="1" dirty="0"/>
          </a:p>
          <a:p>
            <a:pPr>
              <a:buFont typeface="Arial" pitchFamily="34" charset="0"/>
              <a:buChar char="•"/>
            </a:pPr>
            <a:r>
              <a:rPr lang="de-DE" dirty="0"/>
              <a:t> </a:t>
            </a:r>
            <a:r>
              <a:rPr lang="de-DE" b="1" dirty="0"/>
              <a:t>Strom-Antrieb-Widerstand</a:t>
            </a:r>
            <a:r>
              <a:rPr lang="de-DE" dirty="0"/>
              <a:t>-Konzept</a:t>
            </a:r>
          </a:p>
          <a:p>
            <a:pPr>
              <a:buFont typeface="Arial" pitchFamily="34" charset="0"/>
              <a:buChar char="•"/>
            </a:pPr>
            <a:r>
              <a:rPr lang="de-DE" dirty="0"/>
              <a:t> </a:t>
            </a:r>
            <a:r>
              <a:rPr lang="de-DE" b="1" dirty="0"/>
              <a:t>Schülerexperimente</a:t>
            </a:r>
          </a:p>
          <a:p>
            <a:pPr>
              <a:buFont typeface="Arial" pitchFamily="34" charset="0"/>
              <a:buChar char="•"/>
            </a:pPr>
            <a:r>
              <a:rPr lang="de-DE" dirty="0"/>
              <a:t> Sensibilisierung</a:t>
            </a:r>
            <a:r>
              <a:rPr lang="de-DE" baseline="0" dirty="0"/>
              <a:t> auf der </a:t>
            </a:r>
            <a:r>
              <a:rPr lang="de-DE" b="1" baseline="0" dirty="0"/>
              <a:t>Sprachebene</a:t>
            </a:r>
          </a:p>
          <a:p>
            <a:pPr>
              <a:buFont typeface="Arial" pitchFamily="34" charset="0"/>
              <a:buChar char="•"/>
            </a:pPr>
            <a:r>
              <a:rPr lang="de-DE" baseline="0" dirty="0"/>
              <a:t> Einzuführende </a:t>
            </a:r>
            <a:r>
              <a:rPr lang="de-DE" b="1" baseline="0" dirty="0"/>
              <a:t>Größen</a:t>
            </a:r>
            <a:r>
              <a:rPr lang="de-DE" baseline="0" dirty="0"/>
              <a:t> (Potential ist nicht kursiv, ist also als Konzept zu vermitteln, aber hier noch kein aktiver Sprachgebrauch durch die </a:t>
            </a:r>
            <a:r>
              <a:rPr lang="de-DE" baseline="0" dirty="0" err="1"/>
              <a:t>SuS</a:t>
            </a:r>
            <a:r>
              <a:rPr lang="de-DE" baseline="0" dirty="0"/>
              <a:t>)</a:t>
            </a:r>
          </a:p>
          <a:p>
            <a:pPr>
              <a:spcAft>
                <a:spcPts val="1200"/>
              </a:spcAft>
              <a:buFont typeface="Arial" pitchFamily="34" charset="0"/>
              <a:buChar char="•"/>
            </a:pPr>
            <a:r>
              <a:rPr lang="de-DE" baseline="0" dirty="0"/>
              <a:t> Verknüpfung zu den Leitperspektiven VB und PG</a:t>
            </a:r>
          </a:p>
          <a:p>
            <a:pPr>
              <a:spcAft>
                <a:spcPts val="1200"/>
              </a:spcAft>
              <a:buFont typeface="Arial" pitchFamily="34" charset="0"/>
              <a:buNone/>
            </a:pPr>
            <a:endParaRPr lang="de-DE" sz="600" baseline="0" dirty="0"/>
          </a:p>
          <a:p>
            <a:pPr>
              <a:spcBef>
                <a:spcPts val="600"/>
              </a:spcBef>
              <a:buFont typeface="Arial" pitchFamily="34" charset="0"/>
              <a:buNone/>
            </a:pPr>
            <a:r>
              <a:rPr lang="de-DE" baseline="0" dirty="0"/>
              <a:t>Durch die Formulierungen wird auch eines klar: Ein Einstieg über die </a:t>
            </a:r>
            <a:r>
              <a:rPr lang="de-DE" b="1" baseline="0" dirty="0"/>
              <a:t>Elektrostatik</a:t>
            </a:r>
            <a:r>
              <a:rPr lang="de-DE" baseline="0" dirty="0"/>
              <a:t> ist im BP </a:t>
            </a:r>
            <a:r>
              <a:rPr lang="de-DE" b="1" baseline="0" dirty="0"/>
              <a:t>nicht intendiert</a:t>
            </a:r>
            <a:r>
              <a:rPr lang="de-DE" b="0" baseline="0" dirty="0"/>
              <a:t>!</a:t>
            </a:r>
          </a:p>
          <a:p>
            <a:pPr>
              <a:buFont typeface="Arial" pitchFamily="34" charset="0"/>
              <a:buNone/>
            </a:pPr>
            <a:r>
              <a:rPr lang="de-DE" b="0" baseline="0" dirty="0"/>
              <a:t>Die Elektrostatik wird vom BP nirgends verpflichtend genannt, man muss sie also gar nicht unterrichten.</a:t>
            </a:r>
          </a:p>
          <a:p>
            <a:pPr>
              <a:buFont typeface="Arial" pitchFamily="34" charset="0"/>
              <a:buNone/>
            </a:pPr>
            <a:endParaRPr lang="de-DE" b="0" baseline="0" dirty="0"/>
          </a:p>
          <a:p>
            <a:pPr>
              <a:buFont typeface="Arial" pitchFamily="34" charset="0"/>
              <a:buNone/>
            </a:pPr>
            <a:r>
              <a:rPr lang="de-DE" b="1" baseline="0" dirty="0"/>
              <a:t>Druck</a:t>
            </a:r>
            <a:r>
              <a:rPr lang="de-DE" b="0" baseline="0" dirty="0"/>
              <a:t> als physikalische Größe wird im BP nirgends verbindlich eingeführt, was manche Lehrkräfte dahingehend missverstehen könnten, dass ein Unterrichtsgang entlang des Wassermodells als Analogon zum elektrischen Stromkreis nicht mehr intendiert sei. Doch es gilt, dass man selbstverständlich immer noch diese Analogie nutzen kann, dazu muss man dann aber eben den Druck propädeutisch einführen. Der BP schreibt diesen Weg aber eben nicht (mehr) vor.</a:t>
            </a:r>
            <a:endParaRPr lang="de-DE" b="0"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6</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Fortführung in Kl. 9:</a:t>
            </a:r>
          </a:p>
          <a:p>
            <a:pPr>
              <a:buFont typeface="Arial" pitchFamily="34" charset="0"/>
              <a:buChar char="•"/>
            </a:pPr>
            <a:r>
              <a:rPr lang="de-DE" baseline="0" dirty="0"/>
              <a:t> Reihen- und Parallelschaltungen von </a:t>
            </a:r>
            <a:r>
              <a:rPr lang="de-DE" b="1" baseline="0" dirty="0"/>
              <a:t>zwei</a:t>
            </a:r>
            <a:r>
              <a:rPr lang="de-DE" baseline="0" dirty="0"/>
              <a:t> (!) Widerständen und Gesetzmäßigkeiten dazu</a:t>
            </a:r>
          </a:p>
          <a:p>
            <a:pPr>
              <a:buFont typeface="Arial" pitchFamily="34" charset="0"/>
              <a:buChar char="•"/>
            </a:pPr>
            <a:r>
              <a:rPr lang="de-DE" baseline="0" dirty="0"/>
              <a:t> Kennlinien von Bauteilen, auch zu nutzen zur funktionalen Spezifikation</a:t>
            </a:r>
          </a:p>
          <a:p>
            <a:pPr>
              <a:buFont typeface="Arial" pitchFamily="34" charset="0"/>
              <a:buChar char="•"/>
            </a:pPr>
            <a:r>
              <a:rPr lang="de-DE" baseline="0" dirty="0"/>
              <a:t> spezifischer Widerstand genügt qualitativ</a:t>
            </a:r>
          </a:p>
          <a:p>
            <a:pPr>
              <a:buFont typeface="Arial" pitchFamily="34" charset="0"/>
              <a:buChar char="•"/>
            </a:pPr>
            <a:r>
              <a:rPr lang="de-DE" baseline="0" dirty="0"/>
              <a:t> Induktion qualitativ</a:t>
            </a:r>
          </a:p>
          <a:p>
            <a:pPr>
              <a:buFont typeface="Arial" pitchFamily="34" charset="0"/>
              <a:buChar char="•"/>
            </a:pPr>
            <a:r>
              <a:rPr lang="de-DE" baseline="0" dirty="0"/>
              <a:t> Transformator, Generator als Bauteile, auch im Zusammenhang mit der Energieversorgung</a:t>
            </a:r>
          </a:p>
          <a:p>
            <a:pPr>
              <a:buFont typeface="Arial" pitchFamily="34" charset="0"/>
              <a:buChar char="•"/>
            </a:pPr>
            <a:r>
              <a:rPr lang="de-DE" baseline="0" dirty="0"/>
              <a:t> Begrifflichkeiten der E-Lehre im Alltag auf Geräten</a:t>
            </a:r>
            <a:endParaRPr lang="de-DE" dirty="0"/>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7</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Hier eine Zusammenstellung von problematischen </a:t>
            </a:r>
            <a:r>
              <a:rPr lang="de-DE" baseline="0" dirty="0" err="1"/>
              <a:t>Präkonzepten</a:t>
            </a:r>
            <a:r>
              <a:rPr lang="de-DE" baseline="0" dirty="0"/>
              <a:t>, die bei Untersuchungen von Ulla </a:t>
            </a:r>
            <a:r>
              <a:rPr lang="de-DE" baseline="0" dirty="0" err="1"/>
              <a:t>Maichle</a:t>
            </a:r>
            <a:r>
              <a:rPr lang="de-DE" baseline="0" dirty="0"/>
              <a:t> und Christoph von </a:t>
            </a:r>
            <a:r>
              <a:rPr lang="de-DE" baseline="0" dirty="0" err="1"/>
              <a:t>Rhöneck</a:t>
            </a:r>
            <a:r>
              <a:rPr lang="de-DE" baseline="0" dirty="0"/>
              <a:t> in den 80er und 90er Jahren herausgefunden wurden. Beide empfehlen jedoch, solche </a:t>
            </a:r>
            <a:r>
              <a:rPr lang="de-DE" baseline="0" dirty="0" err="1"/>
              <a:t>Präkonzepte</a:t>
            </a:r>
            <a:r>
              <a:rPr lang="de-DE" baseline="0" dirty="0"/>
              <a:t> stets auch selbst im Unterricht zu erheben, weil sie für die konkrete Schülergruppe u.U. nicht repräsentativ sind. Empfohlene Werkzeuge für eine solche </a:t>
            </a:r>
            <a:r>
              <a:rPr lang="de-DE" baseline="0" dirty="0" err="1"/>
              <a:t>Präkonzept</a:t>
            </a:r>
            <a:r>
              <a:rPr lang="de-DE" baseline="0" dirty="0"/>
              <a:t>-Erhebung sind z.B. </a:t>
            </a:r>
            <a:r>
              <a:rPr lang="de-DE" baseline="0" dirty="0" err="1"/>
              <a:t>Concept</a:t>
            </a:r>
            <a:r>
              <a:rPr lang="de-DE" baseline="0" dirty="0"/>
              <a:t> Cartoons oder Begriffsnetze, die S-Vorstellungen im Gespräch über Begrifflichkeiten und den Zusammenhängen zwischen ihnen erheben.</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9</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Das Buch „Physikdidaktik kompakt“ von Hopf, </a:t>
            </a:r>
            <a:r>
              <a:rPr lang="de-DE" baseline="0" dirty="0" err="1"/>
              <a:t>Schecker</a:t>
            </a:r>
            <a:r>
              <a:rPr lang="de-DE" baseline="0" dirty="0"/>
              <a:t>, Wiesner gibt Schüler-Vorstellungen an, die </a:t>
            </a:r>
            <a:r>
              <a:rPr lang="de-DE" b="1" baseline="0" dirty="0"/>
              <a:t>vor</a:t>
            </a:r>
            <a:r>
              <a:rPr lang="de-DE" baseline="0" dirty="0"/>
              <a:t>, </a:t>
            </a:r>
            <a:r>
              <a:rPr lang="de-DE" b="1" baseline="0" dirty="0"/>
              <a:t>während</a:t>
            </a:r>
            <a:r>
              <a:rPr lang="de-DE" baseline="0" dirty="0"/>
              <a:t> und </a:t>
            </a:r>
            <a:r>
              <a:rPr lang="de-DE" b="1" baseline="0" dirty="0"/>
              <a:t>nach</a:t>
            </a:r>
            <a:r>
              <a:rPr lang="de-DE" baseline="0" dirty="0"/>
              <a:t> dem E-Lehre-Unterricht existieren können.</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10</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a:t>Hier Empfehlungen zur Bearbeitung der typischen Schülerfehlvorstellungen im Unterricht aus Sicht der didaktischen Befundlage.</a:t>
            </a:r>
          </a:p>
        </p:txBody>
      </p:sp>
      <p:sp>
        <p:nvSpPr>
          <p:cNvPr id="4" name="Foliennummernplatzhalter 3"/>
          <p:cNvSpPr>
            <a:spLocks noGrp="1"/>
          </p:cNvSpPr>
          <p:nvPr>
            <p:ph type="sldNum" sz="quarter" idx="10"/>
          </p:nvPr>
        </p:nvSpPr>
        <p:spPr/>
        <p:txBody>
          <a:bodyPr/>
          <a:lstStyle/>
          <a:p>
            <a:r>
              <a:rPr lang="de-DE"/>
              <a:t>Seite </a:t>
            </a:r>
            <a:fld id="{F8FF1768-1DF2-410F-ABF6-E09C1CB8A556}" type="slidenum">
              <a:rPr lang="de-DE" smtClean="0"/>
              <a:pPr/>
              <a:t>12</a:t>
            </a:fld>
            <a:endParaRPr lang="de-DE" dirty="0"/>
          </a:p>
        </p:txBody>
      </p:sp>
      <p:sp>
        <p:nvSpPr>
          <p:cNvPr id="5" name="Kopfzeilenplatzhalter 4"/>
          <p:cNvSpPr>
            <a:spLocks noGrp="1"/>
          </p:cNvSpPr>
          <p:nvPr>
            <p:ph type="hdr" sz="quarter" idx="11"/>
          </p:nvPr>
        </p:nvSpPr>
        <p:spPr/>
        <p:txBody>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Fußzeilenplatzhalter 4"/>
          <p:cNvSpPr>
            <a:spLocks noGrp="1"/>
          </p:cNvSpPr>
          <p:nvPr>
            <p:ph type="ftr" sz="quarter" idx="3"/>
          </p:nvPr>
        </p:nvSpPr>
        <p:spPr>
          <a:xfrm>
            <a:off x="2483768" y="6470524"/>
            <a:ext cx="4464050" cy="364977"/>
          </a:xfrm>
          <a:prstGeom prst="rect">
            <a:avLst/>
          </a:prstGeom>
        </p:spPr>
        <p:txBody>
          <a:bodyPr vert="horz" lIns="91440" tIns="45720" rIns="91440" bIns="45720" rtlCol="0" anchor="ctr"/>
          <a:lstStyle>
            <a:lvl1pPr algn="ctr"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a:t>ZPG Physik 10.07.2017 - </a:t>
            </a:r>
            <a:r>
              <a:rPr lang="de-DE" dirty="0" err="1"/>
              <a:t>StD'in</a:t>
            </a:r>
            <a:r>
              <a:rPr lang="de-DE" dirty="0"/>
              <a:t> Monica Hettrich &amp; </a:t>
            </a:r>
            <a:r>
              <a:rPr lang="de-DE" dirty="0" err="1"/>
              <a:t>StD</a:t>
            </a:r>
            <a:r>
              <a:rPr lang="de-DE" dirty="0"/>
              <a:t> Thomas Mühl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74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565848" y="908720"/>
            <a:ext cx="4038600" cy="49580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2390" y="908720"/>
            <a:ext cx="8640089"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 1"/>
          <p:cNvSpPr>
            <a:spLocks noGrp="1"/>
          </p:cNvSpPr>
          <p:nvPr>
            <p:ph type="ctrTitle" hasCustomPrompt="1"/>
          </p:nvPr>
        </p:nvSpPr>
        <p:spPr>
          <a:xfrm>
            <a:off x="252389" y="260649"/>
            <a:ext cx="8640089" cy="648072"/>
          </a:xfrm>
          <a:prstGeom prst="rect">
            <a:avLst/>
          </a:prstGeom>
        </p:spPr>
        <p:txBody>
          <a:bodyPr/>
          <a:lstStyle>
            <a:lvl1pPr algn="l">
              <a:defRPr sz="3200">
                <a:latin typeface="+mj-lt"/>
              </a:defRPr>
            </a:lvl1pPr>
          </a:lstStyle>
          <a:p>
            <a:r>
              <a:rPr lang="de-DE" dirty="0"/>
              <a:t>Titel durch Klicken bearbeiten</a:t>
            </a:r>
          </a:p>
        </p:txBody>
      </p:sp>
      <p:sp>
        <p:nvSpPr>
          <p:cNvPr id="8"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a:t>ZPG Physik 10.07.2017 - </a:t>
            </a:r>
            <a:r>
              <a:rPr lang="de-DE" dirty="0" err="1"/>
              <a:t>StD'in</a:t>
            </a:r>
            <a:r>
              <a:rPr lang="de-DE" dirty="0"/>
              <a:t> Monica Hettrich &amp; </a:t>
            </a:r>
            <a:r>
              <a:rPr lang="de-DE" dirty="0" err="1"/>
              <a:t>StD</a:t>
            </a:r>
            <a:r>
              <a:rPr lang="de-DE" dirty="0"/>
              <a:t> Thomas Mühl</a:t>
            </a:r>
          </a:p>
        </p:txBody>
      </p:sp>
      <p:sp>
        <p:nvSpPr>
          <p:cNvPr id="9"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a:t>Folie </a:t>
            </a:r>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a:t>ZPG Physik 10.07.2017 - </a:t>
            </a:r>
            <a:r>
              <a:rPr lang="de-DE" dirty="0" err="1"/>
              <a:t>StD'in</a:t>
            </a:r>
            <a:r>
              <a:rPr lang="de-DE" dirty="0"/>
              <a:t> Monica Hettrich &amp; </a:t>
            </a:r>
            <a:r>
              <a:rPr lang="de-DE" dirty="0" err="1"/>
              <a:t>StD</a:t>
            </a:r>
            <a:r>
              <a:rPr lang="de-DE" dirty="0"/>
              <a:t> Thomas Mühl</a:t>
            </a:r>
          </a:p>
        </p:txBody>
      </p:sp>
      <p:sp>
        <p:nvSpPr>
          <p:cNvPr id="5"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a:t>Folie </a:t>
            </a:r>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4" name="Titel 1"/>
          <p:cNvSpPr>
            <a:spLocks noGrp="1"/>
          </p:cNvSpPr>
          <p:nvPr>
            <p:ph type="title"/>
          </p:nvPr>
        </p:nvSpPr>
        <p:spPr>
          <a:xfrm>
            <a:off x="457200" y="980728"/>
            <a:ext cx="8229600" cy="436910"/>
          </a:xfrm>
          <a:prstGeom prst="rect">
            <a:avLst/>
          </a:prstGeom>
        </p:spPr>
        <p:txBody>
          <a:bodyPr/>
          <a:lstStyle>
            <a:lvl1pPr>
              <a:defRPr sz="2800"/>
            </a:lvl1pPr>
          </a:lstStyle>
          <a:p>
            <a:r>
              <a:rPr lang="de-DE" dirty="0"/>
              <a:t>Titelmasterformat durch Klicken bearbeiten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Nur 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436910"/>
          </a:xfrm>
          <a:prstGeom prst="rect">
            <a:avLst/>
          </a:prstGeom>
        </p:spPr>
        <p:txBody>
          <a:bodyPr/>
          <a:lstStyle>
            <a:lvl1pPr>
              <a:defRPr sz="2800"/>
            </a:lvl1pPr>
          </a:lstStyle>
          <a:p>
            <a:r>
              <a:rPr lang="de-DE" dirty="0"/>
              <a:t>Titelmasterformat durch Klicken bearbeiten</a:t>
            </a:r>
          </a:p>
        </p:txBody>
      </p:sp>
    </p:spTree>
    <p:extLst>
      <p:ext uri="{BB962C8B-B14F-4D97-AF65-F5344CB8AC3E}">
        <p14:creationId xmlns:p14="http://schemas.microsoft.com/office/powerpoint/2010/main" val="304620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17104" y="6470524"/>
            <a:ext cx="4464050" cy="36497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a:t>ZPG Physik 10.07.2017 - </a:t>
            </a:r>
            <a:r>
              <a:rPr lang="de-DE" dirty="0" err="1"/>
              <a:t>StD'in</a:t>
            </a:r>
            <a:r>
              <a:rPr lang="de-DE" dirty="0"/>
              <a:t> Monica Hettrich &amp; </a:t>
            </a:r>
            <a:r>
              <a:rPr lang="de-DE" dirty="0" err="1"/>
              <a:t>StD</a:t>
            </a:r>
            <a:r>
              <a:rPr lang="de-DE" dirty="0"/>
              <a:t> Thomas Mühl</a:t>
            </a:r>
          </a:p>
        </p:txBody>
      </p:sp>
      <p:sp>
        <p:nvSpPr>
          <p:cNvPr id="6" name="Foliennummernplatzhalter 5"/>
          <p:cNvSpPr>
            <a:spLocks noGrp="1"/>
          </p:cNvSpPr>
          <p:nvPr>
            <p:ph type="sldNum" sz="quarter" idx="4"/>
          </p:nvPr>
        </p:nvSpPr>
        <p:spPr>
          <a:xfrm>
            <a:off x="6758879" y="646694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r>
              <a:rPr lang="de-DE" dirty="0"/>
              <a:t>Folie </a:t>
            </a:r>
            <a:fld id="{B28F9D38-746F-4F66-8DFA-FA7E04203DA6}" type="slidenum">
              <a:rPr lang="de-DE" smtClean="0"/>
              <a:pPr/>
              <a:t>‹Nr.›</a:t>
            </a:fld>
            <a:endParaRPr lang="de-DE" dirty="0"/>
          </a:p>
        </p:txBody>
      </p:sp>
      <p:sp>
        <p:nvSpPr>
          <p:cNvPr id="10" name="Textfeld 9"/>
          <p:cNvSpPr txBox="1"/>
          <p:nvPr/>
        </p:nvSpPr>
        <p:spPr>
          <a:xfrm>
            <a:off x="223838" y="260712"/>
            <a:ext cx="8696325" cy="5760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9" name="Bild 8"/>
          <p:cNvPicPr>
            <a:picLocks/>
          </p:cNvPicPr>
          <p:nvPr/>
        </p:nvPicPr>
        <p:blipFill>
          <a:blip r:embed="rId8" cstate="print"/>
          <a:stretch>
            <a:fillRect/>
          </a:stretch>
        </p:blipFill>
        <p:spPr>
          <a:xfrm flipV="1">
            <a:off x="217104" y="6345320"/>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 id="2147483749" r:id="rId5"/>
    <p:sldLayoutId id="214748375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4000" b="1" dirty="0"/>
              <a:t>Elektrizitätslehre-Konzepte</a:t>
            </a:r>
            <a:br>
              <a:rPr lang="de-DE" sz="4000" b="1" dirty="0"/>
            </a:br>
            <a:r>
              <a:rPr lang="de-DE" sz="3600" b="1" dirty="0"/>
              <a:t>im Kontext des BP 2016/17</a:t>
            </a:r>
            <a:endParaRPr lang="de-DE" sz="4000" b="1" dirty="0"/>
          </a:p>
        </p:txBody>
      </p:sp>
      <p:sp>
        <p:nvSpPr>
          <p:cNvPr id="3" name="Untertitel 2"/>
          <p:cNvSpPr>
            <a:spLocks noGrp="1"/>
          </p:cNvSpPr>
          <p:nvPr>
            <p:ph type="subTitle" idx="1"/>
          </p:nvPr>
        </p:nvSpPr>
        <p:spPr/>
        <p:txBody>
          <a:bodyPr/>
          <a:lstStyle/>
          <a:p>
            <a:r>
              <a:rPr lang="de-DE" dirty="0"/>
              <a:t>Intentionen des Bildungsplans, fachdidaktische Impulse, Unterrichtskonzepte</a:t>
            </a:r>
          </a:p>
        </p:txBody>
      </p:sp>
      <p:sp>
        <p:nvSpPr>
          <p:cNvPr id="8" name="Fußzeilenplatzhalter 7"/>
          <p:cNvSpPr>
            <a:spLocks noGrp="1"/>
          </p:cNvSpPr>
          <p:nvPr>
            <p:ph type="ftr" sz="quarter" idx="3"/>
          </p:nvPr>
        </p:nvSpPr>
        <p:spPr/>
        <p:txBody>
          <a:bodyPr/>
          <a:lstStyle/>
          <a:p>
            <a:r>
              <a:rPr lang="de-DE" dirty="0"/>
              <a:t>ZPG Physik 10.07.2017 - </a:t>
            </a:r>
            <a:r>
              <a:rPr lang="de-DE" dirty="0" err="1"/>
              <a:t>StD'in</a:t>
            </a:r>
            <a:r>
              <a:rPr lang="de-DE" dirty="0"/>
              <a:t> Monica Hettrich &amp; </a:t>
            </a:r>
            <a:r>
              <a:rPr lang="de-DE" dirty="0" err="1"/>
              <a:t>StD</a:t>
            </a:r>
            <a:r>
              <a:rPr lang="de-DE" dirty="0"/>
              <a:t> Thomas Mühl</a:t>
            </a:r>
          </a:p>
        </p:txBody>
      </p:sp>
    </p:spTree>
    <p:extLst>
      <p:ext uri="{BB962C8B-B14F-4D97-AF65-F5344CB8AC3E}">
        <p14:creationId xmlns:p14="http://schemas.microsoft.com/office/powerpoint/2010/main" val="17345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2. Didaktische Herausforderungen</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1412776"/>
            <a:ext cx="8640089" cy="4824536"/>
          </a:xfrm>
        </p:spPr>
        <p:txBody>
          <a:bodyPr/>
          <a:lstStyle/>
          <a:p>
            <a:pPr>
              <a:spcBef>
                <a:spcPts val="0"/>
              </a:spcBef>
              <a:spcAft>
                <a:spcPts val="0"/>
              </a:spcAft>
            </a:pPr>
            <a:r>
              <a:rPr lang="de-DE" dirty="0">
                <a:latin typeface="+mn-lt"/>
                <a:sym typeface="Symbol"/>
              </a:rPr>
              <a:t>Vorstellungs-Ebene allgemein:</a:t>
            </a:r>
          </a:p>
          <a:p>
            <a:pPr lvl="1">
              <a:spcBef>
                <a:spcPts val="0"/>
              </a:spcBef>
              <a:spcAft>
                <a:spcPts val="0"/>
              </a:spcAft>
            </a:pPr>
            <a:r>
              <a:rPr lang="de-DE" dirty="0">
                <a:latin typeface="+mn-lt"/>
                <a:sym typeface="Symbol"/>
              </a:rPr>
              <a:t>Strom als Substanz:</a:t>
            </a:r>
          </a:p>
          <a:p>
            <a:pPr lvl="2">
              <a:spcBef>
                <a:spcPts val="0"/>
              </a:spcBef>
              <a:spcAft>
                <a:spcPts val="0"/>
              </a:spcAft>
            </a:pPr>
            <a:r>
              <a:rPr lang="de-DE" dirty="0">
                <a:latin typeface="+mn-lt"/>
                <a:sym typeface="Symbol"/>
              </a:rPr>
              <a:t>Verwechslung Strom mit Ladung</a:t>
            </a:r>
          </a:p>
          <a:p>
            <a:pPr lvl="2">
              <a:spcBef>
                <a:spcPts val="0"/>
              </a:spcBef>
              <a:spcAft>
                <a:spcPts val="0"/>
              </a:spcAft>
            </a:pPr>
            <a:r>
              <a:rPr lang="de-DE" dirty="0">
                <a:latin typeface="+mn-lt"/>
                <a:sym typeface="Symbol"/>
              </a:rPr>
              <a:t>„In der Batterie ist Strom (gespeichert)“</a:t>
            </a:r>
          </a:p>
          <a:p>
            <a:pPr lvl="1">
              <a:spcBef>
                <a:spcPts val="0"/>
              </a:spcBef>
              <a:spcAft>
                <a:spcPts val="0"/>
              </a:spcAft>
            </a:pPr>
            <a:r>
              <a:rPr lang="de-DE" dirty="0">
                <a:latin typeface="+mn-lt"/>
                <a:sym typeface="Symbol"/>
              </a:rPr>
              <a:t>Stromverbrauchsvorstellung</a:t>
            </a:r>
          </a:p>
          <a:p>
            <a:pPr lvl="2">
              <a:spcBef>
                <a:spcPts val="0"/>
              </a:spcBef>
              <a:spcAft>
                <a:spcPts val="0"/>
              </a:spcAft>
            </a:pPr>
            <a:r>
              <a:rPr lang="de-DE" dirty="0">
                <a:latin typeface="+mn-lt"/>
                <a:sym typeface="Symbol"/>
              </a:rPr>
              <a:t>„etwas“ wird verbraucht – „etwas“ ist der Strom selbst</a:t>
            </a:r>
          </a:p>
          <a:p>
            <a:pPr lvl="2">
              <a:spcBef>
                <a:spcPts val="0"/>
              </a:spcBef>
              <a:spcAft>
                <a:spcPts val="0"/>
              </a:spcAft>
            </a:pPr>
            <a:r>
              <a:rPr lang="de-DE" i="1" dirty="0">
                <a:latin typeface="+mn-lt"/>
                <a:sym typeface="Symbol"/>
              </a:rPr>
              <a:t>I</a:t>
            </a:r>
            <a:r>
              <a:rPr lang="de-DE" dirty="0">
                <a:latin typeface="+mn-lt"/>
                <a:sym typeface="Symbol"/>
              </a:rPr>
              <a:t> = </a:t>
            </a:r>
            <a:r>
              <a:rPr lang="de-DE" dirty="0" err="1">
                <a:latin typeface="+mn-lt"/>
                <a:sym typeface="Symbol"/>
              </a:rPr>
              <a:t>const</a:t>
            </a:r>
            <a:r>
              <a:rPr lang="de-DE" dirty="0">
                <a:latin typeface="+mn-lt"/>
                <a:sym typeface="Symbol"/>
              </a:rPr>
              <a:t>. eher zeitlich gemeint und auf Batterie bezogen</a:t>
            </a:r>
          </a:p>
          <a:p>
            <a:pPr lvl="1">
              <a:spcBef>
                <a:spcPts val="0"/>
              </a:spcBef>
              <a:spcAft>
                <a:spcPts val="0"/>
              </a:spcAft>
            </a:pPr>
            <a:r>
              <a:rPr lang="de-DE" dirty="0">
                <a:latin typeface="+mn-lt"/>
                <a:sym typeface="Symbol"/>
              </a:rPr>
              <a:t>Spannungsbegriff wird nicht angenommen</a:t>
            </a:r>
          </a:p>
          <a:p>
            <a:pPr lvl="2">
              <a:spcBef>
                <a:spcPts val="0"/>
              </a:spcBef>
              <a:spcAft>
                <a:spcPts val="0"/>
              </a:spcAft>
            </a:pPr>
            <a:r>
              <a:rPr lang="de-DE" dirty="0">
                <a:latin typeface="+mn-lt"/>
                <a:sym typeface="Symbol"/>
              </a:rPr>
              <a:t>Spannung als Eigenschaft des Stroms</a:t>
            </a:r>
          </a:p>
          <a:p>
            <a:pPr lvl="2">
              <a:spcBef>
                <a:spcPts val="0"/>
              </a:spcBef>
              <a:spcAft>
                <a:spcPts val="0"/>
              </a:spcAft>
            </a:pPr>
            <a:r>
              <a:rPr lang="de-DE" dirty="0">
                <a:latin typeface="+mn-lt"/>
                <a:sym typeface="Symbol"/>
              </a:rPr>
              <a:t>Betonung von ohmschen Widerständen im Unterricht, für die </a:t>
            </a:r>
            <a:r>
              <a:rPr lang="de-DE" i="1" dirty="0">
                <a:latin typeface="+mn-lt"/>
                <a:sym typeface="Symbol"/>
              </a:rPr>
              <a:t>I</a:t>
            </a:r>
            <a:r>
              <a:rPr lang="de-DE" dirty="0">
                <a:latin typeface="+mn-lt"/>
                <a:sym typeface="Symbol"/>
              </a:rPr>
              <a:t> </a:t>
            </a:r>
            <a:r>
              <a:rPr lang="de-DE" i="1" dirty="0">
                <a:latin typeface="+mn-lt"/>
                <a:sym typeface="Symbol"/>
              </a:rPr>
              <a:t> U</a:t>
            </a:r>
            <a:r>
              <a:rPr lang="de-DE" dirty="0">
                <a:latin typeface="+mn-lt"/>
                <a:sym typeface="Symbol"/>
              </a:rPr>
              <a:t> gilt, erschwert die Unterscheidung</a:t>
            </a:r>
          </a:p>
          <a:p>
            <a:pPr lvl="2">
              <a:spcBef>
                <a:spcPts val="0"/>
              </a:spcBef>
              <a:spcAft>
                <a:spcPts val="0"/>
              </a:spcAft>
            </a:pPr>
            <a:r>
              <a:rPr lang="de-DE" dirty="0">
                <a:latin typeface="+mn-lt"/>
                <a:sym typeface="Symbol"/>
              </a:rPr>
              <a:t>Spannung schwierig, da Differenzgröße</a:t>
            </a:r>
          </a:p>
          <a:p>
            <a:pPr lvl="1" algn="r">
              <a:spcBef>
                <a:spcPts val="1200"/>
              </a:spcBef>
              <a:spcAft>
                <a:spcPts val="0"/>
              </a:spcAft>
              <a:buNone/>
            </a:pPr>
            <a:r>
              <a:rPr lang="de-DE" sz="1400" i="1" dirty="0">
                <a:latin typeface="+mn-lt"/>
                <a:sym typeface="Symbol"/>
              </a:rPr>
              <a:t>Nach: Hopf / </a:t>
            </a:r>
            <a:r>
              <a:rPr lang="de-DE" sz="1400" i="1" dirty="0" err="1">
                <a:latin typeface="+mn-lt"/>
                <a:sym typeface="Symbol"/>
              </a:rPr>
              <a:t>Schecker</a:t>
            </a:r>
            <a:r>
              <a:rPr lang="de-DE" sz="1400" i="1" dirty="0">
                <a:latin typeface="+mn-lt"/>
                <a:sym typeface="Symbol"/>
              </a:rPr>
              <a:t> / Wiesner, Physikdidaktik kompakt, </a:t>
            </a:r>
            <a:r>
              <a:rPr lang="de-DE" sz="1400" i="1" dirty="0" err="1">
                <a:latin typeface="+mn-lt"/>
                <a:sym typeface="Symbol"/>
              </a:rPr>
              <a:t>Aulis</a:t>
            </a:r>
            <a:r>
              <a:rPr lang="de-DE" sz="1400" i="1" dirty="0">
                <a:latin typeface="+mn-lt"/>
                <a:sym typeface="Symbol"/>
              </a:rPr>
              <a:t> Verlag</a:t>
            </a: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200" b="1" dirty="0"/>
              <a:t>3. Konzepte der Elektrizitätslehre</a:t>
            </a:r>
          </a:p>
        </p:txBody>
      </p:sp>
      <p:sp>
        <p:nvSpPr>
          <p:cNvPr id="3" name="Untertitel 2"/>
          <p:cNvSpPr>
            <a:spLocks noGrp="1"/>
          </p:cNvSpPr>
          <p:nvPr>
            <p:ph type="subTitle" idx="1"/>
          </p:nvPr>
        </p:nvSpPr>
        <p:spPr/>
        <p:txBody>
          <a:bodyPr/>
          <a:lstStyle/>
          <a:p>
            <a:r>
              <a:rPr lang="de-DE" dirty="0"/>
              <a:t>Elektrizitätslehre-Konzepte mit unterschiedlichen Analogie-Modellen</a:t>
            </a:r>
          </a:p>
        </p:txBody>
      </p:sp>
      <p:sp>
        <p:nvSpPr>
          <p:cNvPr id="4" name="Fußzeilenplatzhalter 3"/>
          <p:cNvSpPr>
            <a:spLocks noGrp="1"/>
          </p:cNvSpPr>
          <p:nvPr>
            <p:ph type="ftr" sz="quarter" idx="3"/>
          </p:nvPr>
        </p:nvSpPr>
        <p:spPr/>
        <p:txBody>
          <a:bodyPr/>
          <a:lstStyle/>
          <a:p>
            <a:r>
              <a:rPr lang="de-DE"/>
              <a:t>ZPG Physik 10.07.2017 - StD'in Monica Hettrich &amp; StD Thomas Mühl</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Konzepte der Elektrizitätslehre</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908720"/>
            <a:ext cx="8640089" cy="5400600"/>
          </a:xfrm>
        </p:spPr>
        <p:txBody>
          <a:bodyPr/>
          <a:lstStyle/>
          <a:p>
            <a:pPr marL="514350" indent="-514350">
              <a:spcBef>
                <a:spcPts val="0"/>
              </a:spcBef>
              <a:spcAft>
                <a:spcPts val="0"/>
              </a:spcAft>
            </a:pPr>
            <a:r>
              <a:rPr lang="de-DE" dirty="0">
                <a:latin typeface="+mn-lt"/>
                <a:sym typeface="Symbol"/>
              </a:rPr>
              <a:t>Grundsätzliche didaktische Hinweise:</a:t>
            </a:r>
          </a:p>
          <a:p>
            <a:pPr marL="914400" lvl="1" indent="-514350">
              <a:spcBef>
                <a:spcPts val="1200"/>
              </a:spcBef>
              <a:spcAft>
                <a:spcPts val="0"/>
              </a:spcAft>
            </a:pPr>
            <a:r>
              <a:rPr lang="de-DE" dirty="0">
                <a:latin typeface="+mn-lt"/>
                <a:sym typeface="Symbol"/>
              </a:rPr>
              <a:t>„Entschärfung“ des Spannungsbegriffes wichtig:</a:t>
            </a:r>
          </a:p>
          <a:p>
            <a:pPr marL="1255713" lvl="2" indent="-341313">
              <a:spcBef>
                <a:spcPts val="600"/>
              </a:spcBef>
              <a:spcAft>
                <a:spcPts val="0"/>
              </a:spcAft>
            </a:pPr>
            <a:r>
              <a:rPr lang="de-DE" dirty="0">
                <a:latin typeface="+mn-lt"/>
                <a:sym typeface="Symbol"/>
              </a:rPr>
              <a:t>Visualisierung des Potentialbegriffes</a:t>
            </a:r>
          </a:p>
          <a:p>
            <a:pPr marL="1255713" lvl="2" indent="-341313">
              <a:spcBef>
                <a:spcPts val="600"/>
              </a:spcBef>
              <a:spcAft>
                <a:spcPts val="0"/>
              </a:spcAft>
            </a:pPr>
            <a:r>
              <a:rPr lang="de-DE" dirty="0">
                <a:latin typeface="+mn-lt"/>
                <a:sym typeface="Symbol"/>
              </a:rPr>
              <a:t>Visualisierung der Potentialdifferenz</a:t>
            </a:r>
          </a:p>
          <a:p>
            <a:pPr marL="1255713" lvl="2" indent="-341313">
              <a:spcBef>
                <a:spcPts val="600"/>
              </a:spcBef>
              <a:spcAft>
                <a:spcPts val="0"/>
              </a:spcAft>
            </a:pPr>
            <a:r>
              <a:rPr lang="de-DE" dirty="0">
                <a:latin typeface="+mn-lt"/>
                <a:sym typeface="Symbol"/>
              </a:rPr>
              <a:t>Einsatz von Wassermodell oder Stäbchenmodell</a:t>
            </a:r>
          </a:p>
          <a:p>
            <a:pPr marL="914400" lvl="1" indent="-514350">
              <a:spcBef>
                <a:spcPts val="1200"/>
              </a:spcBef>
              <a:spcAft>
                <a:spcPts val="0"/>
              </a:spcAft>
            </a:pPr>
            <a:r>
              <a:rPr lang="de-DE" dirty="0">
                <a:latin typeface="+mn-lt"/>
                <a:sym typeface="Symbol"/>
              </a:rPr>
              <a:t>Entkräften der „Stromverbrauchsvorstellung“ wichtig:</a:t>
            </a:r>
          </a:p>
          <a:p>
            <a:pPr marL="1255713" lvl="2" indent="-341313">
              <a:spcBef>
                <a:spcPts val="600"/>
              </a:spcBef>
              <a:spcAft>
                <a:spcPts val="0"/>
              </a:spcAft>
            </a:pPr>
            <a:r>
              <a:rPr lang="de-DE" dirty="0">
                <a:latin typeface="+mn-lt"/>
                <a:sym typeface="Symbol"/>
              </a:rPr>
              <a:t>Plausibilisierung durch magnetische Stromwirkung:</a:t>
            </a:r>
          </a:p>
          <a:p>
            <a:pPr marL="1612900" lvl="3" indent="-357188">
              <a:spcBef>
                <a:spcPts val="0"/>
              </a:spcBef>
              <a:spcAft>
                <a:spcPts val="0"/>
              </a:spcAft>
            </a:pPr>
            <a:r>
              <a:rPr lang="de-DE" dirty="0">
                <a:latin typeface="+mn-lt"/>
                <a:sym typeface="Symbol"/>
              </a:rPr>
              <a:t>Ausschlag einer Magnetnadel entlang den Leitern eines elektrischen Stromkreises überall gleich groß</a:t>
            </a:r>
          </a:p>
          <a:p>
            <a:pPr marL="1255713" lvl="2" indent="-341313">
              <a:spcBef>
                <a:spcPts val="600"/>
              </a:spcBef>
              <a:spcAft>
                <a:spcPts val="0"/>
              </a:spcAft>
            </a:pPr>
            <a:r>
              <a:rPr lang="de-DE" dirty="0">
                <a:latin typeface="+mn-lt"/>
                <a:sym typeface="Symbol"/>
              </a:rPr>
              <a:t>Einsatz Fahrradkettenmodell:</a:t>
            </a:r>
          </a:p>
          <a:p>
            <a:pPr marL="1612900" lvl="3" indent="-357188">
              <a:spcBef>
                <a:spcPts val="0"/>
              </a:spcBef>
              <a:spcAft>
                <a:spcPts val="0"/>
              </a:spcAft>
            </a:pPr>
            <a:r>
              <a:rPr lang="de-DE" dirty="0">
                <a:latin typeface="+mn-lt"/>
                <a:sym typeface="Symbol"/>
              </a:rPr>
              <a:t>Vergleich mit mechanischer Energieübertragung beim Fahrradfahren</a:t>
            </a:r>
          </a:p>
          <a:p>
            <a:pPr marL="1255713" lvl="2" indent="-341313">
              <a:spcBef>
                <a:spcPts val="600"/>
              </a:spcBef>
              <a:spcAft>
                <a:spcPts val="0"/>
              </a:spcAft>
            </a:pPr>
            <a:r>
              <a:rPr lang="de-DE" dirty="0">
                <a:latin typeface="+mn-lt"/>
                <a:sym typeface="Symbol"/>
              </a:rPr>
              <a:t>Einsatz Wassermodell:</a:t>
            </a:r>
          </a:p>
          <a:p>
            <a:pPr marL="1612900" lvl="3" indent="-357188">
              <a:spcBef>
                <a:spcPts val="0"/>
              </a:spcBef>
              <a:spcAft>
                <a:spcPts val="0"/>
              </a:spcAft>
            </a:pPr>
            <a:r>
              <a:rPr lang="de-DE" dirty="0">
                <a:latin typeface="+mn-lt"/>
                <a:sym typeface="Symbol"/>
              </a:rPr>
              <a:t>Wassermenge / Ladungsmenge bleibt erhalten</a:t>
            </a:r>
          </a:p>
          <a:p>
            <a:pPr marL="1612900" lvl="3" indent="-357188">
              <a:spcBef>
                <a:spcPts val="0"/>
              </a:spcBef>
              <a:spcAft>
                <a:spcPts val="0"/>
              </a:spcAft>
            </a:pPr>
            <a:r>
              <a:rPr lang="de-DE" dirty="0">
                <a:latin typeface="+mn-lt"/>
                <a:sym typeface="Symbol"/>
              </a:rPr>
              <a:t>Energieflussmodell: Energieübertragung mit einbinden</a:t>
            </a: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Konzepte der Elektrizitätslehre – Analogie-Modelle</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908720"/>
            <a:ext cx="8640089" cy="5400600"/>
          </a:xfrm>
        </p:spPr>
        <p:txBody>
          <a:bodyPr/>
          <a:lstStyle/>
          <a:p>
            <a:pPr marL="514350" indent="-514350">
              <a:spcBef>
                <a:spcPts val="0"/>
              </a:spcBef>
              <a:spcAft>
                <a:spcPts val="0"/>
              </a:spcAft>
            </a:pPr>
            <a:r>
              <a:rPr lang="de-DE" dirty="0">
                <a:latin typeface="+mn-lt"/>
                <a:sym typeface="Symbol"/>
              </a:rPr>
              <a:t>Diskussion unterschiedlicher Modelle:</a:t>
            </a:r>
          </a:p>
          <a:p>
            <a:pPr marL="914400" lvl="1" indent="-514350">
              <a:spcBef>
                <a:spcPts val="600"/>
              </a:spcBef>
              <a:spcAft>
                <a:spcPts val="0"/>
              </a:spcAft>
            </a:pPr>
            <a:r>
              <a:rPr lang="de-DE" dirty="0">
                <a:latin typeface="+mn-lt"/>
                <a:sym typeface="Symbol"/>
              </a:rPr>
              <a:t>Fahrradkettenmodell:</a:t>
            </a:r>
          </a:p>
          <a:p>
            <a:pPr marL="1255713" lvl="2" indent="-341313">
              <a:spcBef>
                <a:spcPts val="0"/>
              </a:spcBef>
              <a:spcAft>
                <a:spcPts val="0"/>
              </a:spcAft>
            </a:pPr>
            <a:r>
              <a:rPr lang="de-DE" dirty="0">
                <a:latin typeface="+mn-lt"/>
                <a:sym typeface="Symbol"/>
              </a:rPr>
              <a:t>gut gegen Vorstellung des „Stromverbrauches“</a:t>
            </a:r>
          </a:p>
          <a:p>
            <a:pPr marL="1255713" lvl="2" indent="-341313">
              <a:spcBef>
                <a:spcPts val="0"/>
              </a:spcBef>
              <a:spcAft>
                <a:spcPts val="0"/>
              </a:spcAft>
            </a:pPr>
            <a:r>
              <a:rPr lang="de-DE" dirty="0">
                <a:latin typeface="+mn-lt"/>
                <a:sym typeface="Symbol"/>
              </a:rPr>
              <a:t>ungeeignet für Potentialbegriff</a:t>
            </a:r>
          </a:p>
          <a:p>
            <a:pPr marL="1255713" lvl="2" indent="-341313">
              <a:spcBef>
                <a:spcPts val="0"/>
              </a:spcBef>
              <a:spcAft>
                <a:spcPts val="0"/>
              </a:spcAft>
            </a:pPr>
            <a:r>
              <a:rPr lang="de-DE" dirty="0">
                <a:latin typeface="+mn-lt"/>
                <a:sym typeface="Symbol"/>
              </a:rPr>
              <a:t>ungeeignet für Verzweigungen</a:t>
            </a:r>
          </a:p>
        </p:txBody>
      </p:sp>
      <p:graphicFrame>
        <p:nvGraphicFramePr>
          <p:cNvPr id="81" name="Tabelle 80"/>
          <p:cNvGraphicFramePr>
            <a:graphicFrameLocks noGrp="1"/>
          </p:cNvGraphicFramePr>
          <p:nvPr/>
        </p:nvGraphicFramePr>
        <p:xfrm>
          <a:off x="5076056" y="2888940"/>
          <a:ext cx="3708412" cy="3362960"/>
        </p:xfrm>
        <a:graphic>
          <a:graphicData uri="http://schemas.openxmlformats.org/drawingml/2006/table">
            <a:tbl>
              <a:tblPr firstRow="1" bandRow="1">
                <a:tableStyleId>{5C22544A-7EE6-4342-B048-85BDC9FD1C3A}</a:tableStyleId>
              </a:tblPr>
              <a:tblGrid>
                <a:gridCol w="1854206">
                  <a:extLst>
                    <a:ext uri="{9D8B030D-6E8A-4147-A177-3AD203B41FA5}">
                      <a16:colId xmlns:a16="http://schemas.microsoft.com/office/drawing/2014/main" xmlns="" val="20000"/>
                    </a:ext>
                  </a:extLst>
                </a:gridCol>
                <a:gridCol w="1854206">
                  <a:extLst>
                    <a:ext uri="{9D8B030D-6E8A-4147-A177-3AD203B41FA5}">
                      <a16:colId xmlns:a16="http://schemas.microsoft.com/office/drawing/2014/main" xmlns="" val="20001"/>
                    </a:ext>
                  </a:extLst>
                </a:gridCol>
              </a:tblGrid>
              <a:tr h="370840">
                <a:tc>
                  <a:txBody>
                    <a:bodyPr/>
                    <a:lstStyle/>
                    <a:p>
                      <a:pPr algn="ctr"/>
                      <a:r>
                        <a:rPr lang="de-DE" dirty="0"/>
                        <a:t>Fahrradkette</a:t>
                      </a:r>
                    </a:p>
                  </a:txBody>
                  <a:tcPr anchor="ctr"/>
                </a:tc>
                <a:tc>
                  <a:txBody>
                    <a:bodyPr/>
                    <a:lstStyle/>
                    <a:p>
                      <a:pPr algn="ctr"/>
                      <a:r>
                        <a:rPr lang="de-DE" dirty="0" err="1"/>
                        <a:t>El</a:t>
                      </a:r>
                      <a:r>
                        <a:rPr lang="de-DE" dirty="0"/>
                        <a:t>. Stromkreis</a:t>
                      </a:r>
                    </a:p>
                  </a:txBody>
                  <a:tcPr anchor="ctr"/>
                </a:tc>
                <a:extLst>
                  <a:ext uri="{0D108BD9-81ED-4DB2-BD59-A6C34878D82A}">
                    <a16:rowId xmlns:a16="http://schemas.microsoft.com/office/drawing/2014/main" xmlns="" val="10000"/>
                  </a:ext>
                </a:extLst>
              </a:tr>
              <a:tr h="370840">
                <a:tc>
                  <a:txBody>
                    <a:bodyPr/>
                    <a:lstStyle/>
                    <a:p>
                      <a:pPr algn="ctr"/>
                      <a:r>
                        <a:rPr lang="de-DE" sz="1400" dirty="0"/>
                        <a:t>Kettenglieder</a:t>
                      </a:r>
                    </a:p>
                  </a:txBody>
                  <a:tcPr anchor="ctr"/>
                </a:tc>
                <a:tc>
                  <a:txBody>
                    <a:bodyPr/>
                    <a:lstStyle/>
                    <a:p>
                      <a:pPr algn="ctr"/>
                      <a:r>
                        <a:rPr lang="de-DE" sz="1400" dirty="0"/>
                        <a:t>Ladungsträger</a:t>
                      </a:r>
                    </a:p>
                  </a:txBody>
                  <a:tcPr anchor="ctr"/>
                </a:tc>
                <a:extLst>
                  <a:ext uri="{0D108BD9-81ED-4DB2-BD59-A6C34878D82A}">
                    <a16:rowId xmlns:a16="http://schemas.microsoft.com/office/drawing/2014/main" xmlns=""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a:t>Ursache der Bewegung: Antriebskraft </a:t>
                      </a:r>
                      <a:r>
                        <a:rPr lang="de-DE" sz="1400" i="1" dirty="0"/>
                        <a:t>F</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a:t>Ursache des Stromflusses: Spannung </a:t>
                      </a:r>
                      <a:r>
                        <a:rPr lang="de-DE" sz="1400" i="1" dirty="0"/>
                        <a:t>U</a:t>
                      </a:r>
                    </a:p>
                  </a:txBody>
                  <a:tcPr anchor="ctr"/>
                </a:tc>
                <a:extLst>
                  <a:ext uri="{0D108BD9-81ED-4DB2-BD59-A6C34878D82A}">
                    <a16:rowId xmlns:a16="http://schemas.microsoft.com/office/drawing/2014/main" xmlns="" val="10002"/>
                  </a:ext>
                </a:extLst>
              </a:tr>
              <a:tr h="370840">
                <a:tc>
                  <a:txBody>
                    <a:bodyPr/>
                    <a:lstStyle/>
                    <a:p>
                      <a:pPr algn="ctr"/>
                      <a:r>
                        <a:rPr lang="de-DE" sz="1400" dirty="0"/>
                        <a:t>Gleichgewichts-</a:t>
                      </a:r>
                      <a:r>
                        <a:rPr lang="de-DE" sz="1400" dirty="0" err="1"/>
                        <a:t>Geschw</a:t>
                      </a:r>
                      <a:r>
                        <a:rPr lang="de-DE" sz="1400" dirty="0"/>
                        <a:t>. </a:t>
                      </a:r>
                      <a:r>
                        <a:rPr lang="de-DE" sz="1400" i="1" dirty="0"/>
                        <a:t>v</a:t>
                      </a:r>
                    </a:p>
                  </a:txBody>
                  <a:tcPr anchor="ctr"/>
                </a:tc>
                <a:tc>
                  <a:txBody>
                    <a:bodyPr/>
                    <a:lstStyle/>
                    <a:p>
                      <a:pPr algn="ctr"/>
                      <a:r>
                        <a:rPr lang="de-DE" sz="1400" dirty="0" err="1"/>
                        <a:t>Konst</a:t>
                      </a:r>
                      <a:r>
                        <a:rPr lang="de-DE" sz="1400" dirty="0"/>
                        <a:t>. Stromstärke </a:t>
                      </a:r>
                      <a:r>
                        <a:rPr lang="de-DE" sz="1400" i="1" dirty="0"/>
                        <a:t>I</a:t>
                      </a:r>
                    </a:p>
                  </a:txBody>
                  <a:tcPr anchor="ctr"/>
                </a:tc>
                <a:extLst>
                  <a:ext uri="{0D108BD9-81ED-4DB2-BD59-A6C34878D82A}">
                    <a16:rowId xmlns:a16="http://schemas.microsoft.com/office/drawing/2014/main" xmlns="" val="10003"/>
                  </a:ext>
                </a:extLst>
              </a:tr>
              <a:tr h="370840">
                <a:tc>
                  <a:txBody>
                    <a:bodyPr/>
                    <a:lstStyle/>
                    <a:p>
                      <a:pPr algn="ctr"/>
                      <a:r>
                        <a:rPr lang="de-DE" sz="1400" dirty="0"/>
                        <a:t>Bremsklotz entnimmt keine Kettenglieder, sondern entnimmt dem Kreislauf</a:t>
                      </a:r>
                      <a:r>
                        <a:rPr lang="de-DE" sz="1400" baseline="0" dirty="0"/>
                        <a:t> Energie (Wärme)</a:t>
                      </a:r>
                      <a:endParaRPr lang="de-DE" sz="1400" dirty="0"/>
                    </a:p>
                  </a:txBody>
                  <a:tcPr anchor="ctr"/>
                </a:tc>
                <a:tc>
                  <a:txBody>
                    <a:bodyPr/>
                    <a:lstStyle/>
                    <a:p>
                      <a:pPr algn="ctr"/>
                      <a:r>
                        <a:rPr lang="de-DE" sz="1400" dirty="0"/>
                        <a:t>Widerstand / Glühbirne entnimmt dem Kreislauf keine Ladungsträger, sondern Energie (Wärme, Licht)</a:t>
                      </a:r>
                    </a:p>
                  </a:txBody>
                  <a:tcPr anchor="ctr"/>
                </a:tc>
                <a:extLst>
                  <a:ext uri="{0D108BD9-81ED-4DB2-BD59-A6C34878D82A}">
                    <a16:rowId xmlns:a16="http://schemas.microsoft.com/office/drawing/2014/main" xmlns="" val="10004"/>
                  </a:ext>
                </a:extLst>
              </a:tr>
            </a:tbl>
          </a:graphicData>
        </a:graphic>
      </p:graphicFrame>
      <p:grpSp>
        <p:nvGrpSpPr>
          <p:cNvPr id="82" name="Gruppieren 81"/>
          <p:cNvGrpSpPr/>
          <p:nvPr/>
        </p:nvGrpSpPr>
        <p:grpSpPr>
          <a:xfrm>
            <a:off x="107504" y="3321796"/>
            <a:ext cx="4932548" cy="2492760"/>
            <a:chOff x="107504" y="3321796"/>
            <a:chExt cx="4932548" cy="2492760"/>
          </a:xfrm>
        </p:grpSpPr>
        <p:grpSp>
          <p:nvGrpSpPr>
            <p:cNvPr id="79" name="Gruppieren 78"/>
            <p:cNvGrpSpPr/>
            <p:nvPr/>
          </p:nvGrpSpPr>
          <p:grpSpPr>
            <a:xfrm>
              <a:off x="107504" y="3321796"/>
              <a:ext cx="4932548" cy="2492760"/>
              <a:chOff x="107504" y="3321796"/>
              <a:chExt cx="4932548" cy="2492760"/>
            </a:xfrm>
          </p:grpSpPr>
          <p:sp>
            <p:nvSpPr>
              <p:cNvPr id="73" name="Abgerundetes Rechteck 72"/>
              <p:cNvSpPr/>
              <p:nvPr/>
            </p:nvSpPr>
            <p:spPr>
              <a:xfrm>
                <a:off x="2195736" y="4797152"/>
                <a:ext cx="720080" cy="32403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2483784" y="4904356"/>
                <a:ext cx="144000" cy="144016"/>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Abgerundetes Rechteck 69"/>
              <p:cNvSpPr/>
              <p:nvPr/>
            </p:nvSpPr>
            <p:spPr>
              <a:xfrm rot="1998308">
                <a:off x="1402855" y="4577411"/>
                <a:ext cx="1368000" cy="144016"/>
              </a:xfrm>
              <a:prstGeom prst="round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p:cNvSpPr/>
              <p:nvPr/>
            </p:nvSpPr>
            <p:spPr>
              <a:xfrm rot="-4080000" flipV="1">
                <a:off x="538375" y="4051722"/>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Ellipse 64"/>
              <p:cNvSpPr/>
              <p:nvPr/>
            </p:nvSpPr>
            <p:spPr>
              <a:xfrm rot="-6600000" flipV="1">
                <a:off x="580697" y="4499983"/>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p:cNvSpPr/>
              <p:nvPr/>
            </p:nvSpPr>
            <p:spPr>
              <a:xfrm rot="-2340000" flipV="1">
                <a:off x="759751" y="3686902"/>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llipse 60"/>
              <p:cNvSpPr/>
              <p:nvPr/>
            </p:nvSpPr>
            <p:spPr>
              <a:xfrm rot="2040000">
                <a:off x="830927" y="4833062"/>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p:cNvSpPr/>
              <p:nvPr/>
            </p:nvSpPr>
            <p:spPr>
              <a:xfrm rot="21546242" flipV="1">
                <a:off x="1297305" y="4979692"/>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p:cNvSpPr/>
              <p:nvPr/>
            </p:nvSpPr>
            <p:spPr>
              <a:xfrm rot="21546242" flipV="1">
                <a:off x="1729353" y="4943688"/>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p:cNvSpPr/>
              <p:nvPr/>
            </p:nvSpPr>
            <p:spPr>
              <a:xfrm rot="300000">
                <a:off x="1556461" y="3379311"/>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p:cNvSpPr/>
              <p:nvPr/>
            </p:nvSpPr>
            <p:spPr>
              <a:xfrm rot="-1260000" flipV="1">
                <a:off x="1107556" y="3443879"/>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p:cNvSpPr/>
              <p:nvPr/>
            </p:nvSpPr>
            <p:spPr>
              <a:xfrm rot="1260000">
                <a:off x="4347916" y="3875927"/>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rot="300000">
                <a:off x="3879163" y="3739351"/>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rot="-5220000" flipV="1">
                <a:off x="4617705" y="4280519"/>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rot="-1260000" flipV="1">
                <a:off x="4383920" y="4638281"/>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rot="21546242" flipV="1">
                <a:off x="3958299" y="4763668"/>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rot="21546242" flipV="1">
                <a:off x="2154474" y="4907684"/>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rot="21546242" flipV="1">
                <a:off x="2580231" y="4874398"/>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p:cNvSpPr/>
              <p:nvPr/>
            </p:nvSpPr>
            <p:spPr>
              <a:xfrm rot="21546242" flipV="1">
                <a:off x="3033838" y="4834752"/>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rot="21546242" flipV="1">
                <a:off x="3469931" y="4793849"/>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rot="300000">
                <a:off x="3392665" y="3658733"/>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p:cNvSpPr/>
              <p:nvPr/>
            </p:nvSpPr>
            <p:spPr>
              <a:xfrm rot="300000">
                <a:off x="2960617" y="3586725"/>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p:cNvSpPr/>
              <p:nvPr/>
            </p:nvSpPr>
            <p:spPr>
              <a:xfrm rot="300000">
                <a:off x="2511011" y="3514717"/>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p:cNvSpPr/>
              <p:nvPr/>
            </p:nvSpPr>
            <p:spPr>
              <a:xfrm rot="300000">
                <a:off x="2060517" y="3442709"/>
                <a:ext cx="324000" cy="216000"/>
              </a:xfrm>
              <a:prstGeom prst="ellipse">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tern mit 32 Zacken 4"/>
              <p:cNvSpPr/>
              <p:nvPr/>
            </p:nvSpPr>
            <p:spPr>
              <a:xfrm>
                <a:off x="755576" y="3501008"/>
                <a:ext cx="1656184" cy="1584176"/>
              </a:xfrm>
              <a:prstGeom prst="star32">
                <a:avLst>
                  <a:gd name="adj" fmla="val 44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Stern mit 12 Zacken 5"/>
              <p:cNvSpPr/>
              <p:nvPr/>
            </p:nvSpPr>
            <p:spPr>
              <a:xfrm>
                <a:off x="3779912" y="3933056"/>
                <a:ext cx="936104" cy="864096"/>
              </a:xfrm>
              <a:prstGeom prst="star12">
                <a:avLst>
                  <a:gd name="adj" fmla="val 43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p:nvPr/>
            </p:nvCxnSpPr>
            <p:spPr>
              <a:xfrm>
                <a:off x="1583668" y="3465004"/>
                <a:ext cx="2667328" cy="43200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a:stCxn id="15" idx="0"/>
                <a:endCxn id="13" idx="0"/>
              </p:cNvCxnSpPr>
              <p:nvPr/>
            </p:nvCxnSpPr>
            <p:spPr>
              <a:xfrm flipV="1">
                <a:off x="1719730" y="4848410"/>
                <a:ext cx="2523911" cy="258444"/>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Bogen 11"/>
              <p:cNvSpPr/>
              <p:nvPr/>
            </p:nvSpPr>
            <p:spPr>
              <a:xfrm rot="932616">
                <a:off x="3539472" y="3890413"/>
                <a:ext cx="1254372" cy="720080"/>
              </a:xfrm>
              <a:prstGeom prst="arc">
                <a:avLst>
                  <a:gd name="adj1" fmla="val 16079872"/>
                  <a:gd name="adj2" fmla="val 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Bogen 12"/>
              <p:cNvSpPr/>
              <p:nvPr/>
            </p:nvSpPr>
            <p:spPr>
              <a:xfrm rot="20667384" flipV="1">
                <a:off x="3532117" y="4138195"/>
                <a:ext cx="1254372" cy="720080"/>
              </a:xfrm>
              <a:prstGeom prst="arc">
                <a:avLst>
                  <a:gd name="adj1" fmla="val 16079872"/>
                  <a:gd name="adj2" fmla="val 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Bogen 13"/>
              <p:cNvSpPr/>
              <p:nvPr/>
            </p:nvSpPr>
            <p:spPr>
              <a:xfrm rot="20873818" flipH="1">
                <a:off x="690316" y="3451128"/>
                <a:ext cx="2030217" cy="1534105"/>
              </a:xfrm>
              <a:prstGeom prst="arc">
                <a:avLst>
                  <a:gd name="adj1" fmla="val 16079872"/>
                  <a:gd name="adj2" fmla="val 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Bogen 14"/>
              <p:cNvSpPr/>
              <p:nvPr/>
            </p:nvSpPr>
            <p:spPr>
              <a:xfrm flipH="1" flipV="1">
                <a:off x="677817" y="3573016"/>
                <a:ext cx="2030217" cy="1534105"/>
              </a:xfrm>
              <a:prstGeom prst="arc">
                <a:avLst>
                  <a:gd name="adj1" fmla="val 16079872"/>
                  <a:gd name="adj2" fmla="val 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Ellipse 22"/>
              <p:cNvSpPr/>
              <p:nvPr/>
            </p:nvSpPr>
            <p:spPr>
              <a:xfrm>
                <a:off x="2159732" y="3501008"/>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2591780" y="3573016"/>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3059832" y="3645024"/>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p:cNvSpPr/>
              <p:nvPr/>
            </p:nvSpPr>
            <p:spPr>
              <a:xfrm>
                <a:off x="3491880" y="3717032"/>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rot="246242" flipV="1">
                <a:off x="2261196" y="4965641"/>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rot="246242" flipV="1">
                <a:off x="2696077" y="4922161"/>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rot="246242" flipV="1">
                <a:off x="3133383" y="4883835"/>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rot="246242" flipV="1">
                <a:off x="3569477" y="4842932"/>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rot="246242" flipV="1">
                <a:off x="4057845" y="4812751"/>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rot="-1260000" flipV="1">
                <a:off x="4479754" y="4675172"/>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p:cNvSpPr/>
              <p:nvPr/>
            </p:nvSpPr>
            <p:spPr>
              <a:xfrm rot="-5220000" flipV="1">
                <a:off x="4713539" y="4317410"/>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p:cNvSpPr/>
              <p:nvPr/>
            </p:nvSpPr>
            <p:spPr>
              <a:xfrm>
                <a:off x="3995936" y="3789040"/>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p:cNvSpPr/>
              <p:nvPr/>
            </p:nvSpPr>
            <p:spPr>
              <a:xfrm rot="1260000">
                <a:off x="4443750" y="3912818"/>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p:cNvSpPr/>
              <p:nvPr/>
            </p:nvSpPr>
            <p:spPr>
              <a:xfrm rot="-1260000" flipV="1">
                <a:off x="1203390" y="3480770"/>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p:cNvSpPr/>
              <p:nvPr/>
            </p:nvSpPr>
            <p:spPr>
              <a:xfrm>
                <a:off x="1655676" y="3429012"/>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Ellipse 57"/>
              <p:cNvSpPr/>
              <p:nvPr/>
            </p:nvSpPr>
            <p:spPr>
              <a:xfrm rot="246242" flipV="1">
                <a:off x="1868777" y="5016903"/>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Ellipse 59"/>
              <p:cNvSpPr/>
              <p:nvPr/>
            </p:nvSpPr>
            <p:spPr>
              <a:xfrm rot="246242" flipV="1">
                <a:off x="1404027" y="5037649"/>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p:cNvSpPr/>
              <p:nvPr/>
            </p:nvSpPr>
            <p:spPr>
              <a:xfrm rot="2040000">
                <a:off x="926761" y="4869953"/>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p:cNvSpPr/>
              <p:nvPr/>
            </p:nvSpPr>
            <p:spPr>
              <a:xfrm rot="-2340000" flipV="1">
                <a:off x="855585" y="3723793"/>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p:cNvSpPr/>
              <p:nvPr/>
            </p:nvSpPr>
            <p:spPr>
              <a:xfrm rot="-6600000" flipV="1">
                <a:off x="668367" y="4536874"/>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p:cNvSpPr/>
              <p:nvPr/>
            </p:nvSpPr>
            <p:spPr>
              <a:xfrm rot="-4080000" flipV="1">
                <a:off x="634209" y="4088613"/>
                <a:ext cx="108000" cy="108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74"/>
              <p:cNvSpPr/>
              <p:nvPr/>
            </p:nvSpPr>
            <p:spPr>
              <a:xfrm rot="21402209">
                <a:off x="3419872" y="5004795"/>
                <a:ext cx="972108" cy="396044"/>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p:cNvSpPr/>
              <p:nvPr/>
            </p:nvSpPr>
            <p:spPr>
              <a:xfrm>
                <a:off x="1079612" y="3861048"/>
                <a:ext cx="97210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Abgerundetes Rechteck 68"/>
              <p:cNvSpPr/>
              <p:nvPr/>
            </p:nvSpPr>
            <p:spPr>
              <a:xfrm rot="1998308">
                <a:off x="252465" y="3821327"/>
                <a:ext cx="1368000" cy="144016"/>
              </a:xfrm>
              <a:prstGeom prst="round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Abgerundetes Rechteck 70"/>
              <p:cNvSpPr/>
              <p:nvPr/>
            </p:nvSpPr>
            <p:spPr>
              <a:xfrm>
                <a:off x="107504" y="3321796"/>
                <a:ext cx="720080" cy="324036"/>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p:cNvSpPr/>
              <p:nvPr/>
            </p:nvSpPr>
            <p:spPr>
              <a:xfrm>
                <a:off x="395552" y="3429000"/>
                <a:ext cx="144000" cy="144016"/>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p:cNvSpPr/>
              <p:nvPr/>
            </p:nvSpPr>
            <p:spPr>
              <a:xfrm>
                <a:off x="4067944" y="4149080"/>
                <a:ext cx="432048"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Textfeld 77"/>
              <p:cNvSpPr txBox="1"/>
              <p:nvPr/>
            </p:nvSpPr>
            <p:spPr>
              <a:xfrm>
                <a:off x="2807804" y="5445224"/>
                <a:ext cx="2232248" cy="369332"/>
              </a:xfrm>
              <a:prstGeom prst="rect">
                <a:avLst/>
              </a:prstGeom>
              <a:noFill/>
            </p:spPr>
            <p:txBody>
              <a:bodyPr wrap="square" rtlCol="0">
                <a:spAutoFit/>
              </a:bodyPr>
              <a:lstStyle/>
              <a:p>
                <a:pPr algn="ctr"/>
                <a:r>
                  <a:rPr lang="de-DE" sz="1800" dirty="0">
                    <a:latin typeface="+mn-lt"/>
                  </a:rPr>
                  <a:t>Bremsklotz</a:t>
                </a:r>
              </a:p>
            </p:txBody>
          </p:sp>
        </p:grpSp>
        <p:sp>
          <p:nvSpPr>
            <p:cNvPr id="80" name="Ellipse 79"/>
            <p:cNvSpPr/>
            <p:nvPr/>
          </p:nvSpPr>
          <p:spPr>
            <a:xfrm>
              <a:off x="1439680" y="4185084"/>
              <a:ext cx="252000" cy="252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extfeld 1"/>
          <p:cNvSpPr txBox="1"/>
          <p:nvPr/>
        </p:nvSpPr>
        <p:spPr>
          <a:xfrm>
            <a:off x="395536" y="5517232"/>
            <a:ext cx="1925762" cy="261610"/>
          </a:xfrm>
          <a:prstGeom prst="rect">
            <a:avLst/>
          </a:prstGeom>
          <a:noFill/>
        </p:spPr>
        <p:txBody>
          <a:bodyPr wrap="square" rtlCol="0">
            <a:spAutoFit/>
          </a:bodyPr>
          <a:lstStyle/>
          <a:p>
            <a:pPr algn="ct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Abb. von Monica Hettrich</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Konzepte der Elektrizitätslehre – Analogie-Modelle</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908720"/>
            <a:ext cx="8640089" cy="5400600"/>
          </a:xfrm>
        </p:spPr>
        <p:txBody>
          <a:bodyPr/>
          <a:lstStyle/>
          <a:p>
            <a:pPr marL="514350" indent="-514350">
              <a:spcBef>
                <a:spcPts val="0"/>
              </a:spcBef>
              <a:spcAft>
                <a:spcPts val="0"/>
              </a:spcAft>
            </a:pPr>
            <a:r>
              <a:rPr lang="de-DE" dirty="0">
                <a:latin typeface="+mn-lt"/>
                <a:sym typeface="Symbol"/>
              </a:rPr>
              <a:t>Diskussion unterschiedlicher Modelle:</a:t>
            </a:r>
          </a:p>
          <a:p>
            <a:pPr marL="914400" lvl="1" indent="-514350">
              <a:spcBef>
                <a:spcPts val="600"/>
              </a:spcBef>
              <a:spcAft>
                <a:spcPts val="0"/>
              </a:spcAft>
            </a:pPr>
            <a:r>
              <a:rPr lang="de-DE" dirty="0">
                <a:latin typeface="+mn-lt"/>
                <a:sym typeface="Symbol"/>
              </a:rPr>
              <a:t>Wassermodell (geschlossen):</a:t>
            </a:r>
          </a:p>
          <a:p>
            <a:pPr marL="1255713" lvl="2" indent="-341313">
              <a:spcBef>
                <a:spcPts val="0"/>
              </a:spcBef>
              <a:spcAft>
                <a:spcPts val="0"/>
              </a:spcAft>
            </a:pPr>
            <a:r>
              <a:rPr lang="de-DE" dirty="0">
                <a:latin typeface="+mn-lt"/>
                <a:sym typeface="Symbol"/>
              </a:rPr>
              <a:t>Potential / Potentialunterschied gut visualisierbar</a:t>
            </a:r>
          </a:p>
          <a:p>
            <a:pPr marL="1255713" lvl="2" indent="-341313">
              <a:spcBef>
                <a:spcPts val="0"/>
              </a:spcBef>
              <a:spcAft>
                <a:spcPts val="0"/>
              </a:spcAft>
            </a:pPr>
            <a:r>
              <a:rPr lang="de-DE" dirty="0">
                <a:latin typeface="+mn-lt"/>
                <a:sym typeface="Symbol"/>
              </a:rPr>
              <a:t>Knoten- und Maschenregel gut visualisierbar bzw. vorhersagbar</a:t>
            </a:r>
          </a:p>
          <a:p>
            <a:pPr marL="1255713" lvl="2" indent="-341313">
              <a:spcBef>
                <a:spcPts val="0"/>
              </a:spcBef>
              <a:spcAft>
                <a:spcPts val="0"/>
              </a:spcAft>
            </a:pPr>
            <a:r>
              <a:rPr lang="de-DE" dirty="0">
                <a:latin typeface="+mn-lt"/>
                <a:sym typeface="Symbol"/>
              </a:rPr>
              <a:t>Ergänzung: Färberegel für Potentiale</a:t>
            </a:r>
          </a:p>
          <a:p>
            <a:pPr marL="1255713" lvl="2" indent="-341313">
              <a:spcBef>
                <a:spcPts val="0"/>
              </a:spcBef>
              <a:spcAft>
                <a:spcPts val="0"/>
              </a:spcAft>
            </a:pPr>
            <a:r>
              <a:rPr lang="de-DE" dirty="0">
                <a:latin typeface="+mn-lt"/>
                <a:sym typeface="Symbol"/>
              </a:rPr>
              <a:t>schwierig: Vorerfahrungen mit Wasserströmen fehlen, Druckvorstellung im Wasser fehlt zunächst</a:t>
            </a:r>
          </a:p>
          <a:p>
            <a:pPr marL="1255713" lvl="2" indent="-341313">
              <a:spcBef>
                <a:spcPts val="0"/>
              </a:spcBef>
              <a:spcAft>
                <a:spcPts val="0"/>
              </a:spcAft>
            </a:pPr>
            <a:r>
              <a:rPr lang="de-DE" dirty="0">
                <a:latin typeface="+mn-lt"/>
                <a:sym typeface="Symbol"/>
              </a:rPr>
              <a:t>zusätzlich Energiestrom-Modell erforderlich, um Energiefluss aufzuzeigen (kein „naives Energieträger-Modell“)</a:t>
            </a:r>
          </a:p>
        </p:txBody>
      </p:sp>
      <p:graphicFrame>
        <p:nvGraphicFramePr>
          <p:cNvPr id="5" name="Tabelle 4"/>
          <p:cNvGraphicFramePr>
            <a:graphicFrameLocks noGrp="1"/>
          </p:cNvGraphicFramePr>
          <p:nvPr/>
        </p:nvGraphicFramePr>
        <p:xfrm>
          <a:off x="467544" y="4005064"/>
          <a:ext cx="3852428" cy="2112346"/>
        </p:xfrm>
        <a:graphic>
          <a:graphicData uri="http://schemas.openxmlformats.org/drawingml/2006/table">
            <a:tbl>
              <a:tblPr firstRow="1" bandRow="1">
                <a:tableStyleId>{5C22544A-7EE6-4342-B048-85BDC9FD1C3A}</a:tableStyleId>
              </a:tblPr>
              <a:tblGrid>
                <a:gridCol w="1926214">
                  <a:extLst>
                    <a:ext uri="{9D8B030D-6E8A-4147-A177-3AD203B41FA5}">
                      <a16:colId xmlns:a16="http://schemas.microsoft.com/office/drawing/2014/main" xmlns="" val="20000"/>
                    </a:ext>
                  </a:extLst>
                </a:gridCol>
                <a:gridCol w="1926214">
                  <a:extLst>
                    <a:ext uri="{9D8B030D-6E8A-4147-A177-3AD203B41FA5}">
                      <a16:colId xmlns:a16="http://schemas.microsoft.com/office/drawing/2014/main" xmlns="" val="20001"/>
                    </a:ext>
                  </a:extLst>
                </a:gridCol>
              </a:tblGrid>
              <a:tr h="477053">
                <a:tc>
                  <a:txBody>
                    <a:bodyPr/>
                    <a:lstStyle/>
                    <a:p>
                      <a:pPr algn="ctr"/>
                      <a:r>
                        <a:rPr lang="de-DE" dirty="0"/>
                        <a:t>Wasserstromkreis</a:t>
                      </a:r>
                    </a:p>
                  </a:txBody>
                  <a:tcPr anchor="ctr"/>
                </a:tc>
                <a:tc>
                  <a:txBody>
                    <a:bodyPr/>
                    <a:lstStyle/>
                    <a:p>
                      <a:pPr algn="ctr"/>
                      <a:r>
                        <a:rPr lang="de-DE" dirty="0" err="1"/>
                        <a:t>El</a:t>
                      </a:r>
                      <a:r>
                        <a:rPr lang="de-DE" dirty="0"/>
                        <a:t>. Stromkreis</a:t>
                      </a:r>
                    </a:p>
                  </a:txBody>
                  <a:tcPr anchor="ctr"/>
                </a:tc>
                <a:extLst>
                  <a:ext uri="{0D108BD9-81ED-4DB2-BD59-A6C34878D82A}">
                    <a16:rowId xmlns:a16="http://schemas.microsoft.com/office/drawing/2014/main" xmlns="" val="10000"/>
                  </a:ext>
                </a:extLst>
              </a:tr>
              <a:tr h="477053">
                <a:tc>
                  <a:txBody>
                    <a:bodyPr/>
                    <a:lstStyle/>
                    <a:p>
                      <a:pPr algn="ctr"/>
                      <a:r>
                        <a:rPr lang="de-DE" sz="1600" dirty="0"/>
                        <a:t>Mit Wasser gefüllte Schläuche</a:t>
                      </a:r>
                    </a:p>
                  </a:txBody>
                  <a:tcPr anchor="ctr"/>
                </a:tc>
                <a:tc>
                  <a:txBody>
                    <a:bodyPr/>
                    <a:lstStyle/>
                    <a:p>
                      <a:pPr algn="ctr"/>
                      <a:r>
                        <a:rPr lang="de-DE" sz="1600" dirty="0"/>
                        <a:t>Kabel</a:t>
                      </a:r>
                    </a:p>
                  </a:txBody>
                  <a:tcPr anchor="ctr"/>
                </a:tc>
                <a:extLst>
                  <a:ext uri="{0D108BD9-81ED-4DB2-BD59-A6C34878D82A}">
                    <a16:rowId xmlns:a16="http://schemas.microsoft.com/office/drawing/2014/main" xmlns="" val="10001"/>
                  </a:ext>
                </a:extLst>
              </a:tr>
              <a:tr h="477053">
                <a:tc>
                  <a:txBody>
                    <a:bodyPr/>
                    <a:lstStyle/>
                    <a:p>
                      <a:pPr algn="ctr"/>
                      <a:r>
                        <a:rPr lang="de-DE" sz="1600" dirty="0"/>
                        <a:t>Pumpe</a:t>
                      </a:r>
                    </a:p>
                  </a:txBody>
                  <a:tcPr anchor="ctr"/>
                </a:tc>
                <a:tc>
                  <a:txBody>
                    <a:bodyPr/>
                    <a:lstStyle/>
                    <a:p>
                      <a:pPr algn="ctr"/>
                      <a:r>
                        <a:rPr lang="de-DE" sz="1600" dirty="0"/>
                        <a:t>Batterie / Netzgerät</a:t>
                      </a:r>
                    </a:p>
                  </a:txBody>
                  <a:tcPr anchor="ctr"/>
                </a:tc>
                <a:extLst>
                  <a:ext uri="{0D108BD9-81ED-4DB2-BD59-A6C34878D82A}">
                    <a16:rowId xmlns:a16="http://schemas.microsoft.com/office/drawing/2014/main" xmlns="" val="10002"/>
                  </a:ext>
                </a:extLst>
              </a:tr>
              <a:tr h="477053">
                <a:tc>
                  <a:txBody>
                    <a:bodyPr/>
                    <a:lstStyle/>
                    <a:p>
                      <a:pPr algn="ctr"/>
                      <a:r>
                        <a:rPr lang="de-DE" sz="1600" dirty="0"/>
                        <a:t>Wasserrad, Ventil</a:t>
                      </a:r>
                    </a:p>
                  </a:txBody>
                  <a:tcPr anchor="ctr"/>
                </a:tc>
                <a:tc>
                  <a:txBody>
                    <a:bodyPr/>
                    <a:lstStyle/>
                    <a:p>
                      <a:pPr algn="ctr"/>
                      <a:r>
                        <a:rPr lang="de-DE" sz="1600" dirty="0"/>
                        <a:t>Lämpchen, Widerstand</a:t>
                      </a:r>
                    </a:p>
                  </a:txBody>
                  <a:tcPr anchor="ctr"/>
                </a:tc>
                <a:extLst>
                  <a:ext uri="{0D108BD9-81ED-4DB2-BD59-A6C34878D82A}">
                    <a16:rowId xmlns:a16="http://schemas.microsoft.com/office/drawing/2014/main" xmlns="" val="10003"/>
                  </a:ext>
                </a:extLst>
              </a:tr>
            </a:tbl>
          </a:graphicData>
        </a:graphic>
      </p:graphicFrame>
      <p:graphicFrame>
        <p:nvGraphicFramePr>
          <p:cNvPr id="7" name="Tabelle 6"/>
          <p:cNvGraphicFramePr>
            <a:graphicFrameLocks noGrp="1"/>
          </p:cNvGraphicFramePr>
          <p:nvPr/>
        </p:nvGraphicFramePr>
        <p:xfrm>
          <a:off x="4572000" y="2716941"/>
          <a:ext cx="4284476" cy="3412359"/>
        </p:xfrm>
        <a:graphic>
          <a:graphicData uri="http://schemas.openxmlformats.org/drawingml/2006/table">
            <a:tbl>
              <a:tblPr firstRow="1" bandRow="1">
                <a:tableStyleId>{5C22544A-7EE6-4342-B048-85BDC9FD1C3A}</a:tableStyleId>
              </a:tblPr>
              <a:tblGrid>
                <a:gridCol w="2142238">
                  <a:extLst>
                    <a:ext uri="{9D8B030D-6E8A-4147-A177-3AD203B41FA5}">
                      <a16:colId xmlns:a16="http://schemas.microsoft.com/office/drawing/2014/main" xmlns="" val="20000"/>
                    </a:ext>
                  </a:extLst>
                </a:gridCol>
                <a:gridCol w="2142238">
                  <a:extLst>
                    <a:ext uri="{9D8B030D-6E8A-4147-A177-3AD203B41FA5}">
                      <a16:colId xmlns:a16="http://schemas.microsoft.com/office/drawing/2014/main" xmlns="" val="20001"/>
                    </a:ext>
                  </a:extLst>
                </a:gridCol>
              </a:tblGrid>
              <a:tr h="477053">
                <a:tc>
                  <a:txBody>
                    <a:bodyPr/>
                    <a:lstStyle/>
                    <a:p>
                      <a:pPr algn="ctr"/>
                      <a:r>
                        <a:rPr lang="de-DE" dirty="0"/>
                        <a:t>Wasserstromkreis</a:t>
                      </a:r>
                    </a:p>
                  </a:txBody>
                  <a:tcPr anchor="ctr"/>
                </a:tc>
                <a:tc>
                  <a:txBody>
                    <a:bodyPr/>
                    <a:lstStyle/>
                    <a:p>
                      <a:pPr algn="ctr"/>
                      <a:r>
                        <a:rPr lang="de-DE" dirty="0" err="1"/>
                        <a:t>El</a:t>
                      </a:r>
                      <a:r>
                        <a:rPr lang="de-DE" dirty="0"/>
                        <a:t>. Stromkreis</a:t>
                      </a:r>
                    </a:p>
                  </a:txBody>
                  <a:tcPr anchor="ctr"/>
                </a:tc>
                <a:extLst>
                  <a:ext uri="{0D108BD9-81ED-4DB2-BD59-A6C34878D82A}">
                    <a16:rowId xmlns:a16="http://schemas.microsoft.com/office/drawing/2014/main" xmlns="" val="10000"/>
                  </a:ext>
                </a:extLst>
              </a:tr>
              <a:tr h="477053">
                <a:tc>
                  <a:txBody>
                    <a:bodyPr/>
                    <a:lstStyle/>
                    <a:p>
                      <a:pPr algn="ctr"/>
                      <a:r>
                        <a:rPr lang="de-DE" sz="1600" dirty="0"/>
                        <a:t>Druck</a:t>
                      </a:r>
                      <a:r>
                        <a:rPr lang="de-DE" sz="1600" baseline="0" dirty="0"/>
                        <a:t> </a:t>
                      </a:r>
                      <a:r>
                        <a:rPr lang="de-DE" sz="1600" i="1" baseline="0" dirty="0"/>
                        <a:t>p</a:t>
                      </a:r>
                      <a:endParaRPr lang="de-DE" sz="1600" i="1" dirty="0"/>
                    </a:p>
                  </a:txBody>
                  <a:tcPr anchor="ctr"/>
                </a:tc>
                <a:tc>
                  <a:txBody>
                    <a:bodyPr/>
                    <a:lstStyle/>
                    <a:p>
                      <a:pPr algn="ctr"/>
                      <a:r>
                        <a:rPr lang="de-DE" sz="1600" dirty="0"/>
                        <a:t>Potential </a:t>
                      </a:r>
                      <a:r>
                        <a:rPr lang="de-DE" sz="1600" i="1" dirty="0">
                          <a:sym typeface="Symbol"/>
                        </a:rPr>
                        <a:t></a:t>
                      </a:r>
                      <a:endParaRPr lang="de-DE" sz="1600" i="1" dirty="0"/>
                    </a:p>
                  </a:txBody>
                  <a:tcPr anchor="ctr"/>
                </a:tc>
                <a:extLst>
                  <a:ext uri="{0D108BD9-81ED-4DB2-BD59-A6C34878D82A}">
                    <a16:rowId xmlns:a16="http://schemas.microsoft.com/office/drawing/2014/main" xmlns="" val="10001"/>
                  </a:ext>
                </a:extLst>
              </a:tr>
              <a:tr h="477053">
                <a:tc>
                  <a:txBody>
                    <a:bodyPr/>
                    <a:lstStyle/>
                    <a:p>
                      <a:pPr algn="ctr"/>
                      <a:r>
                        <a:rPr lang="de-DE" sz="1600" dirty="0"/>
                        <a:t>Druckdifferenz </a:t>
                      </a:r>
                      <a:r>
                        <a:rPr lang="de-DE" sz="1600" i="1" dirty="0">
                          <a:sym typeface="Symbol"/>
                        </a:rPr>
                        <a:t>p </a:t>
                      </a:r>
                      <a:r>
                        <a:rPr lang="de-DE" sz="1600" dirty="0">
                          <a:sym typeface="Symbol"/>
                        </a:rPr>
                        <a:t>als Antrieb</a:t>
                      </a:r>
                      <a:endParaRPr lang="de-DE" sz="1600" dirty="0"/>
                    </a:p>
                  </a:txBody>
                  <a:tcPr anchor="ctr"/>
                </a:tc>
                <a:tc>
                  <a:txBody>
                    <a:bodyPr/>
                    <a:lstStyle/>
                    <a:p>
                      <a:pPr algn="ctr"/>
                      <a:r>
                        <a:rPr lang="de-DE" sz="1600" dirty="0"/>
                        <a:t>Potentialdifferenz </a:t>
                      </a:r>
                      <a:r>
                        <a:rPr lang="de-DE" sz="1600" i="1" dirty="0">
                          <a:sym typeface="Symbol"/>
                        </a:rPr>
                        <a:t></a:t>
                      </a:r>
                      <a:r>
                        <a:rPr lang="de-DE" sz="1600" dirty="0">
                          <a:sym typeface="Symbol"/>
                        </a:rPr>
                        <a:t> </a:t>
                      </a:r>
                      <a:r>
                        <a:rPr lang="de-DE" sz="1600" dirty="0"/>
                        <a:t>/ Spannung </a:t>
                      </a:r>
                      <a:r>
                        <a:rPr lang="de-DE" sz="1600" i="1" dirty="0"/>
                        <a:t>U</a:t>
                      </a:r>
                      <a:r>
                        <a:rPr lang="de-DE" sz="1600" dirty="0"/>
                        <a:t> als Antrieb</a:t>
                      </a:r>
                    </a:p>
                  </a:txBody>
                  <a:tcPr anchor="ctr"/>
                </a:tc>
                <a:extLst>
                  <a:ext uri="{0D108BD9-81ED-4DB2-BD59-A6C34878D82A}">
                    <a16:rowId xmlns:a16="http://schemas.microsoft.com/office/drawing/2014/main" xmlns="" val="10002"/>
                  </a:ext>
                </a:extLst>
              </a:tr>
              <a:tr h="477053">
                <a:tc>
                  <a:txBody>
                    <a:bodyPr/>
                    <a:lstStyle/>
                    <a:p>
                      <a:pPr algn="ctr"/>
                      <a:r>
                        <a:rPr lang="de-DE" sz="1600" dirty="0"/>
                        <a:t>Wasservolumen</a:t>
                      </a:r>
                      <a:r>
                        <a:rPr lang="de-DE" sz="1600" baseline="0" dirty="0"/>
                        <a:t> </a:t>
                      </a:r>
                      <a:r>
                        <a:rPr lang="de-DE" sz="1600" i="1" baseline="0" dirty="0"/>
                        <a:t>V</a:t>
                      </a:r>
                      <a:endParaRPr lang="de-DE" sz="1600" i="1" dirty="0"/>
                    </a:p>
                  </a:txBody>
                  <a:tcPr anchor="ctr"/>
                </a:tc>
                <a:tc>
                  <a:txBody>
                    <a:bodyPr/>
                    <a:lstStyle/>
                    <a:p>
                      <a:pPr algn="ctr"/>
                      <a:r>
                        <a:rPr lang="de-DE" sz="1600" dirty="0"/>
                        <a:t>Ladung</a:t>
                      </a:r>
                      <a:r>
                        <a:rPr lang="de-DE" sz="1600" baseline="0" dirty="0"/>
                        <a:t> </a:t>
                      </a:r>
                      <a:r>
                        <a:rPr lang="de-DE" sz="1600" i="1" baseline="0" dirty="0"/>
                        <a:t>Q</a:t>
                      </a:r>
                      <a:endParaRPr lang="de-DE" sz="1600" i="1" dirty="0"/>
                    </a:p>
                  </a:txBody>
                  <a:tcPr anchor="ctr"/>
                </a:tc>
                <a:extLst>
                  <a:ext uri="{0D108BD9-81ED-4DB2-BD59-A6C34878D82A}">
                    <a16:rowId xmlns:a16="http://schemas.microsoft.com/office/drawing/2014/main" xmlns="" val="10003"/>
                  </a:ext>
                </a:extLst>
              </a:tr>
              <a:tr h="477053">
                <a:tc>
                  <a:txBody>
                    <a:bodyPr/>
                    <a:lstStyle/>
                    <a:p>
                      <a:pPr algn="ctr"/>
                      <a:r>
                        <a:rPr lang="de-DE" sz="1600" i="0" dirty="0"/>
                        <a:t>Wasserstromstärke</a:t>
                      </a:r>
                      <a:br>
                        <a:rPr lang="de-DE" sz="1600" i="0" dirty="0"/>
                      </a:br>
                      <a:r>
                        <a:rPr lang="de-DE" sz="1600" i="0" dirty="0"/>
                        <a:t>I</a:t>
                      </a:r>
                      <a:r>
                        <a:rPr lang="de-DE" sz="1600" i="0" baseline="-25000" dirty="0"/>
                        <a:t>W</a:t>
                      </a:r>
                      <a:r>
                        <a:rPr lang="de-DE" sz="1600" i="0" dirty="0"/>
                        <a:t> = </a:t>
                      </a:r>
                      <a:r>
                        <a:rPr lang="de-DE" sz="1600" i="0" dirty="0">
                          <a:sym typeface="Symbol"/>
                        </a:rPr>
                        <a:t>V / t</a:t>
                      </a:r>
                      <a:endParaRPr lang="de-DE" sz="1600" i="0" dirty="0"/>
                    </a:p>
                  </a:txBody>
                  <a:tcPr anchor="ctr"/>
                </a:tc>
                <a:tc>
                  <a:txBody>
                    <a:bodyPr/>
                    <a:lstStyle/>
                    <a:p>
                      <a:pPr algn="ctr"/>
                      <a:r>
                        <a:rPr lang="de-DE" sz="1600" i="0" dirty="0" err="1"/>
                        <a:t>El</a:t>
                      </a:r>
                      <a:r>
                        <a:rPr lang="de-DE" sz="1600" i="0" dirty="0"/>
                        <a:t>. Stromstärke</a:t>
                      </a:r>
                      <a:br>
                        <a:rPr lang="de-DE" sz="1600" i="0" dirty="0"/>
                      </a:br>
                      <a:r>
                        <a:rPr lang="de-DE" sz="1600" i="0" dirty="0"/>
                        <a:t>I = </a:t>
                      </a:r>
                      <a:r>
                        <a:rPr lang="de-DE" sz="1600" i="0" dirty="0">
                          <a:sym typeface="Symbol"/>
                        </a:rPr>
                        <a:t>Q / t</a:t>
                      </a:r>
                      <a:endParaRPr lang="de-DE" sz="1600" i="0" dirty="0"/>
                    </a:p>
                  </a:txBody>
                  <a:tcPr anchor="ctr"/>
                </a:tc>
                <a:extLst>
                  <a:ext uri="{0D108BD9-81ED-4DB2-BD59-A6C34878D82A}">
                    <a16:rowId xmlns:a16="http://schemas.microsoft.com/office/drawing/2014/main" xmlns="" val="10004"/>
                  </a:ext>
                </a:extLst>
              </a:tr>
              <a:tr h="477053">
                <a:tc>
                  <a:txBody>
                    <a:bodyPr/>
                    <a:lstStyle/>
                    <a:p>
                      <a:pPr algn="ctr"/>
                      <a:r>
                        <a:rPr lang="de-DE" sz="1600" i="0" dirty="0"/>
                        <a:t>Wasserrad</a:t>
                      </a:r>
                      <a:r>
                        <a:rPr lang="de-DE" sz="1600" i="0" baseline="0" dirty="0"/>
                        <a:t> verbraucht kein Wasser, sondern entnimmt Energie</a:t>
                      </a:r>
                      <a:endParaRPr lang="de-DE" sz="1600" i="0" dirty="0"/>
                    </a:p>
                  </a:txBody>
                  <a:tcPr anchor="ctr"/>
                </a:tc>
                <a:tc>
                  <a:txBody>
                    <a:bodyPr/>
                    <a:lstStyle/>
                    <a:p>
                      <a:pPr algn="ctr"/>
                      <a:r>
                        <a:rPr lang="de-DE" sz="1600" i="0" dirty="0"/>
                        <a:t>Glühbirne verbraucht keinen Strom, sondern entnimmt</a:t>
                      </a:r>
                      <a:r>
                        <a:rPr lang="de-DE" sz="1600" i="0" baseline="0" dirty="0"/>
                        <a:t> Energie</a:t>
                      </a:r>
                      <a:endParaRPr lang="de-DE" sz="1600" i="0" dirty="0"/>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1"/>
          <p:cNvSpPr>
            <a:spLocks noGrp="1"/>
          </p:cNvSpPr>
          <p:nvPr>
            <p:ph sz="half" idx="1"/>
          </p:nvPr>
        </p:nvSpPr>
        <p:spPr>
          <a:xfrm>
            <a:off x="252390" y="908720"/>
            <a:ext cx="8640089" cy="5400600"/>
          </a:xfrm>
        </p:spPr>
        <p:txBody>
          <a:bodyPr/>
          <a:lstStyle/>
          <a:p>
            <a:pPr marL="514350" indent="-514350">
              <a:spcBef>
                <a:spcPts val="0"/>
              </a:spcBef>
              <a:spcAft>
                <a:spcPts val="0"/>
              </a:spcAft>
            </a:pPr>
            <a:r>
              <a:rPr lang="de-DE" dirty="0">
                <a:latin typeface="+mn-lt"/>
                <a:sym typeface="Symbol"/>
              </a:rPr>
              <a:t>Diskussion unterschiedlicher Modelle:</a:t>
            </a:r>
          </a:p>
          <a:p>
            <a:pPr marL="914400" lvl="1" indent="-514350">
              <a:spcBef>
                <a:spcPts val="600"/>
              </a:spcBef>
              <a:spcAft>
                <a:spcPts val="0"/>
              </a:spcAft>
            </a:pPr>
            <a:r>
              <a:rPr lang="de-DE" dirty="0">
                <a:latin typeface="+mn-lt"/>
                <a:sym typeface="Symbol"/>
              </a:rPr>
              <a:t>Stäbchenmodell:</a:t>
            </a:r>
          </a:p>
          <a:p>
            <a:pPr marL="1255713" lvl="2" indent="-341313">
              <a:spcBef>
                <a:spcPts val="0"/>
              </a:spcBef>
              <a:spcAft>
                <a:spcPts val="0"/>
              </a:spcAft>
            </a:pPr>
            <a:r>
              <a:rPr lang="de-DE" dirty="0">
                <a:latin typeface="+mn-lt"/>
                <a:sym typeface="Symbol"/>
              </a:rPr>
              <a:t>gute Visualisierung des Potentials und des Potentialunterschiedes</a:t>
            </a:r>
          </a:p>
          <a:p>
            <a:pPr marL="1255713" lvl="2" indent="-341313">
              <a:spcBef>
                <a:spcPts val="0"/>
              </a:spcBef>
              <a:spcAft>
                <a:spcPts val="0"/>
              </a:spcAft>
            </a:pPr>
            <a:r>
              <a:rPr lang="de-DE" dirty="0">
                <a:latin typeface="+mn-lt"/>
                <a:sym typeface="Symbol"/>
              </a:rPr>
              <a:t>Einführung des Potentials über Höhen- bzw. Gravitationsanalogie oder über (offenes) Wassermodell bzw. Rutschanlagenmodell:</a:t>
            </a:r>
          </a:p>
          <a:p>
            <a:pPr marL="1255713" lvl="2" indent="-341313">
              <a:spcBef>
                <a:spcPts val="18600"/>
              </a:spcBef>
              <a:spcAft>
                <a:spcPts val="0"/>
              </a:spcAft>
            </a:pPr>
            <a:r>
              <a:rPr lang="de-DE" dirty="0">
                <a:latin typeface="+mn-lt"/>
                <a:sym typeface="Symbol"/>
              </a:rPr>
              <a:t>Verwendbar für Reihen- und Parallelschaltungen</a:t>
            </a:r>
          </a:p>
        </p:txBody>
      </p:sp>
      <p:sp>
        <p:nvSpPr>
          <p:cNvPr id="3" name="Titel 2"/>
          <p:cNvSpPr>
            <a:spLocks noGrp="1"/>
          </p:cNvSpPr>
          <p:nvPr>
            <p:ph type="ctrTitle"/>
          </p:nvPr>
        </p:nvSpPr>
        <p:spPr/>
        <p:txBody>
          <a:bodyPr/>
          <a:lstStyle/>
          <a:p>
            <a:pPr algn="ctr"/>
            <a:r>
              <a:rPr lang="de-DE" sz="3000" b="1" dirty="0"/>
              <a:t>3. Konzepte der Elektrizitätslehre – Analogie-Modelle</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9" name="Textfeld 28"/>
          <p:cNvSpPr txBox="1"/>
          <p:nvPr/>
        </p:nvSpPr>
        <p:spPr>
          <a:xfrm>
            <a:off x="1403648" y="3068960"/>
            <a:ext cx="1476164" cy="338554"/>
          </a:xfrm>
          <a:prstGeom prst="rect">
            <a:avLst/>
          </a:prstGeom>
          <a:noFill/>
        </p:spPr>
        <p:txBody>
          <a:bodyPr wrap="square" rtlCol="0">
            <a:spAutoFit/>
          </a:bodyPr>
          <a:lstStyle/>
          <a:p>
            <a:pPr algn="ctr"/>
            <a:r>
              <a:rPr lang="de-DE" sz="1600" dirty="0">
                <a:latin typeface="+mn-lt"/>
              </a:rPr>
              <a:t>Förderband</a:t>
            </a:r>
          </a:p>
        </p:txBody>
      </p:sp>
      <p:sp>
        <p:nvSpPr>
          <p:cNvPr id="30" name="Textfeld 29"/>
          <p:cNvSpPr txBox="1"/>
          <p:nvPr/>
        </p:nvSpPr>
        <p:spPr>
          <a:xfrm>
            <a:off x="5580112" y="3558498"/>
            <a:ext cx="1476164" cy="338554"/>
          </a:xfrm>
          <a:prstGeom prst="rect">
            <a:avLst/>
          </a:prstGeom>
          <a:noFill/>
        </p:spPr>
        <p:txBody>
          <a:bodyPr wrap="square" rtlCol="0">
            <a:spAutoFit/>
          </a:bodyPr>
          <a:lstStyle/>
          <a:p>
            <a:pPr algn="ctr"/>
            <a:r>
              <a:rPr lang="de-DE" sz="1600" dirty="0">
                <a:latin typeface="+mn-lt"/>
              </a:rPr>
              <a:t>Wasserrutsche</a:t>
            </a:r>
          </a:p>
        </p:txBody>
      </p:sp>
      <p:grpSp>
        <p:nvGrpSpPr>
          <p:cNvPr id="240" name="Gruppieren 239"/>
          <p:cNvGrpSpPr/>
          <p:nvPr/>
        </p:nvGrpSpPr>
        <p:grpSpPr>
          <a:xfrm>
            <a:off x="1973608" y="2708920"/>
            <a:ext cx="3714516" cy="2340260"/>
            <a:chOff x="1973608" y="2708920"/>
            <a:chExt cx="3714516" cy="2340260"/>
          </a:xfrm>
        </p:grpSpPr>
        <p:sp>
          <p:nvSpPr>
            <p:cNvPr id="7" name="Zylinder 6"/>
            <p:cNvSpPr/>
            <p:nvPr/>
          </p:nvSpPr>
          <p:spPr>
            <a:xfrm rot="5400000">
              <a:off x="3041798" y="3014986"/>
              <a:ext cx="324036" cy="576000"/>
            </a:xfrm>
            <a:prstGeom prst="ca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Zylinder 5"/>
            <p:cNvSpPr/>
            <p:nvPr/>
          </p:nvSpPr>
          <p:spPr>
            <a:xfrm rot="5400000">
              <a:off x="2177702" y="3915086"/>
              <a:ext cx="324036" cy="576000"/>
            </a:xfrm>
            <a:prstGeom prst="ca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arallelogramm 4"/>
            <p:cNvSpPr/>
            <p:nvPr/>
          </p:nvSpPr>
          <p:spPr>
            <a:xfrm>
              <a:off x="1979712" y="3104964"/>
              <a:ext cx="1584176" cy="1008112"/>
            </a:xfrm>
            <a:prstGeom prst="parallelogram">
              <a:avLst>
                <a:gd name="adj" fmla="val 9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reihandform 8"/>
            <p:cNvSpPr/>
            <p:nvPr/>
          </p:nvSpPr>
          <p:spPr>
            <a:xfrm>
              <a:off x="1973608" y="2850776"/>
              <a:ext cx="3714516" cy="2198404"/>
            </a:xfrm>
            <a:custGeom>
              <a:avLst/>
              <a:gdLst>
                <a:gd name="connsiteX0" fmla="*/ 1580299 w 3714516"/>
                <a:gd name="connsiteY0" fmla="*/ 251012 h 2061883"/>
                <a:gd name="connsiteX1" fmla="*/ 1580299 w 3714516"/>
                <a:gd name="connsiteY1" fmla="*/ 251012 h 2061883"/>
                <a:gd name="connsiteX2" fmla="*/ 1741663 w 3714516"/>
                <a:gd name="connsiteY2" fmla="*/ 268942 h 2061883"/>
                <a:gd name="connsiteX3" fmla="*/ 1956816 w 3714516"/>
                <a:gd name="connsiteY3" fmla="*/ 322730 h 2061883"/>
                <a:gd name="connsiteX4" fmla="*/ 2046463 w 3714516"/>
                <a:gd name="connsiteY4" fmla="*/ 340659 h 2061883"/>
                <a:gd name="connsiteX5" fmla="*/ 2154040 w 3714516"/>
                <a:gd name="connsiteY5" fmla="*/ 376518 h 2061883"/>
                <a:gd name="connsiteX6" fmla="*/ 2422981 w 3714516"/>
                <a:gd name="connsiteY6" fmla="*/ 394448 h 2061883"/>
                <a:gd name="connsiteX7" fmla="*/ 2638134 w 3714516"/>
                <a:gd name="connsiteY7" fmla="*/ 430306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32063 w 3714516"/>
                <a:gd name="connsiteY86" fmla="*/ 251012 h 2061883"/>
                <a:gd name="connsiteX87" fmla="*/ 1347216 w 3714516"/>
                <a:gd name="connsiteY87" fmla="*/ 286871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41663 w 3714516"/>
                <a:gd name="connsiteY2" fmla="*/ 268942 h 2061883"/>
                <a:gd name="connsiteX3" fmla="*/ 1956816 w 3714516"/>
                <a:gd name="connsiteY3" fmla="*/ 322730 h 2061883"/>
                <a:gd name="connsiteX4" fmla="*/ 2046463 w 3714516"/>
                <a:gd name="connsiteY4" fmla="*/ 340659 h 2061883"/>
                <a:gd name="connsiteX5" fmla="*/ 2130340 w 3714516"/>
                <a:gd name="connsiteY5" fmla="*/ 272171 h 2061883"/>
                <a:gd name="connsiteX6" fmla="*/ 2422981 w 3714516"/>
                <a:gd name="connsiteY6" fmla="*/ 394448 h 2061883"/>
                <a:gd name="connsiteX7" fmla="*/ 2638134 w 3714516"/>
                <a:gd name="connsiteY7" fmla="*/ 430306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32063 w 3714516"/>
                <a:gd name="connsiteY86" fmla="*/ 251012 h 2061883"/>
                <a:gd name="connsiteX87" fmla="*/ 1347216 w 3714516"/>
                <a:gd name="connsiteY87" fmla="*/ 286871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41663 w 3714516"/>
                <a:gd name="connsiteY2" fmla="*/ 268942 h 2061883"/>
                <a:gd name="connsiteX3" fmla="*/ 1956816 w 3714516"/>
                <a:gd name="connsiteY3" fmla="*/ 322730 h 2061883"/>
                <a:gd name="connsiteX4" fmla="*/ 2022328 w 3714516"/>
                <a:gd name="connsiteY4" fmla="*/ 238403 h 2061883"/>
                <a:gd name="connsiteX5" fmla="*/ 2130340 w 3714516"/>
                <a:gd name="connsiteY5" fmla="*/ 272171 h 2061883"/>
                <a:gd name="connsiteX6" fmla="*/ 2422981 w 3714516"/>
                <a:gd name="connsiteY6" fmla="*/ 394448 h 2061883"/>
                <a:gd name="connsiteX7" fmla="*/ 2638134 w 3714516"/>
                <a:gd name="connsiteY7" fmla="*/ 430306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32063 w 3714516"/>
                <a:gd name="connsiteY86" fmla="*/ 251012 h 2061883"/>
                <a:gd name="connsiteX87" fmla="*/ 1347216 w 3714516"/>
                <a:gd name="connsiteY87" fmla="*/ 286871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41663 w 3714516"/>
                <a:gd name="connsiteY2" fmla="*/ 268942 h 2061883"/>
                <a:gd name="connsiteX3" fmla="*/ 1956816 w 3714516"/>
                <a:gd name="connsiteY3" fmla="*/ 322730 h 2061883"/>
                <a:gd name="connsiteX4" fmla="*/ 2022328 w 3714516"/>
                <a:gd name="connsiteY4" fmla="*/ 238403 h 2061883"/>
                <a:gd name="connsiteX5" fmla="*/ 2166344 w 3714516"/>
                <a:gd name="connsiteY5" fmla="*/ 238403 h 2061883"/>
                <a:gd name="connsiteX6" fmla="*/ 2422981 w 3714516"/>
                <a:gd name="connsiteY6" fmla="*/ 394448 h 2061883"/>
                <a:gd name="connsiteX7" fmla="*/ 2638134 w 3714516"/>
                <a:gd name="connsiteY7" fmla="*/ 430306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32063 w 3714516"/>
                <a:gd name="connsiteY86" fmla="*/ 251012 h 2061883"/>
                <a:gd name="connsiteX87" fmla="*/ 1347216 w 3714516"/>
                <a:gd name="connsiteY87" fmla="*/ 286871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34296 w 3714516"/>
                <a:gd name="connsiteY2" fmla="*/ 204635 h 2061883"/>
                <a:gd name="connsiteX3" fmla="*/ 1956816 w 3714516"/>
                <a:gd name="connsiteY3" fmla="*/ 322730 h 2061883"/>
                <a:gd name="connsiteX4" fmla="*/ 2022328 w 3714516"/>
                <a:gd name="connsiteY4" fmla="*/ 238403 h 2061883"/>
                <a:gd name="connsiteX5" fmla="*/ 2166344 w 3714516"/>
                <a:gd name="connsiteY5" fmla="*/ 238403 h 2061883"/>
                <a:gd name="connsiteX6" fmla="*/ 2422981 w 3714516"/>
                <a:gd name="connsiteY6" fmla="*/ 394448 h 2061883"/>
                <a:gd name="connsiteX7" fmla="*/ 2638134 w 3714516"/>
                <a:gd name="connsiteY7" fmla="*/ 430306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32063 w 3714516"/>
                <a:gd name="connsiteY86" fmla="*/ 251012 h 2061883"/>
                <a:gd name="connsiteX87" fmla="*/ 1347216 w 3714516"/>
                <a:gd name="connsiteY87" fmla="*/ 286871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34296 w 3714516"/>
                <a:gd name="connsiteY2" fmla="*/ 204635 h 2061883"/>
                <a:gd name="connsiteX3" fmla="*/ 1914316 w 3714516"/>
                <a:gd name="connsiteY3" fmla="*/ 238403 h 2061883"/>
                <a:gd name="connsiteX4" fmla="*/ 2022328 w 3714516"/>
                <a:gd name="connsiteY4" fmla="*/ 238403 h 2061883"/>
                <a:gd name="connsiteX5" fmla="*/ 2166344 w 3714516"/>
                <a:gd name="connsiteY5" fmla="*/ 238403 h 2061883"/>
                <a:gd name="connsiteX6" fmla="*/ 2422981 w 3714516"/>
                <a:gd name="connsiteY6" fmla="*/ 394448 h 2061883"/>
                <a:gd name="connsiteX7" fmla="*/ 2638134 w 3714516"/>
                <a:gd name="connsiteY7" fmla="*/ 430306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32063 w 3714516"/>
                <a:gd name="connsiteY86" fmla="*/ 251012 h 2061883"/>
                <a:gd name="connsiteX87" fmla="*/ 1347216 w 3714516"/>
                <a:gd name="connsiteY87" fmla="*/ 286871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34296 w 3714516"/>
                <a:gd name="connsiteY2" fmla="*/ 204635 h 2061883"/>
                <a:gd name="connsiteX3" fmla="*/ 1914316 w 3714516"/>
                <a:gd name="connsiteY3" fmla="*/ 238403 h 2061883"/>
                <a:gd name="connsiteX4" fmla="*/ 2022328 w 3714516"/>
                <a:gd name="connsiteY4" fmla="*/ 238403 h 2061883"/>
                <a:gd name="connsiteX5" fmla="*/ 2166344 w 3714516"/>
                <a:gd name="connsiteY5" fmla="*/ 238403 h 2061883"/>
                <a:gd name="connsiteX6" fmla="*/ 2454376 w 3714516"/>
                <a:gd name="connsiteY6" fmla="*/ 272171 h 2061883"/>
                <a:gd name="connsiteX7" fmla="*/ 2638134 w 3714516"/>
                <a:gd name="connsiteY7" fmla="*/ 430306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32063 w 3714516"/>
                <a:gd name="connsiteY86" fmla="*/ 251012 h 2061883"/>
                <a:gd name="connsiteX87" fmla="*/ 1347216 w 3714516"/>
                <a:gd name="connsiteY87" fmla="*/ 286871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34296 w 3714516"/>
                <a:gd name="connsiteY2" fmla="*/ 204635 h 2061883"/>
                <a:gd name="connsiteX3" fmla="*/ 1914316 w 3714516"/>
                <a:gd name="connsiteY3" fmla="*/ 238403 h 2061883"/>
                <a:gd name="connsiteX4" fmla="*/ 2022328 w 3714516"/>
                <a:gd name="connsiteY4" fmla="*/ 238403 h 2061883"/>
                <a:gd name="connsiteX5" fmla="*/ 2166344 w 3714516"/>
                <a:gd name="connsiteY5" fmla="*/ 238403 h 2061883"/>
                <a:gd name="connsiteX6" fmla="*/ 2454376 w 3714516"/>
                <a:gd name="connsiteY6" fmla="*/ 272171 h 2061883"/>
                <a:gd name="connsiteX7" fmla="*/ 2706404 w 3714516"/>
                <a:gd name="connsiteY7" fmla="*/ 407244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32063 w 3714516"/>
                <a:gd name="connsiteY86" fmla="*/ 251012 h 2061883"/>
                <a:gd name="connsiteX87" fmla="*/ 1347216 w 3714516"/>
                <a:gd name="connsiteY87" fmla="*/ 286871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34296 w 3714516"/>
                <a:gd name="connsiteY2" fmla="*/ 204635 h 2061883"/>
                <a:gd name="connsiteX3" fmla="*/ 1914316 w 3714516"/>
                <a:gd name="connsiteY3" fmla="*/ 238403 h 2061883"/>
                <a:gd name="connsiteX4" fmla="*/ 2022328 w 3714516"/>
                <a:gd name="connsiteY4" fmla="*/ 238403 h 2061883"/>
                <a:gd name="connsiteX5" fmla="*/ 2166344 w 3714516"/>
                <a:gd name="connsiteY5" fmla="*/ 238403 h 2061883"/>
                <a:gd name="connsiteX6" fmla="*/ 2454376 w 3714516"/>
                <a:gd name="connsiteY6" fmla="*/ 272171 h 2061883"/>
                <a:gd name="connsiteX7" fmla="*/ 2706404 w 3714516"/>
                <a:gd name="connsiteY7" fmla="*/ 407244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32063 w 3714516"/>
                <a:gd name="connsiteY86" fmla="*/ 251012 h 2061883"/>
                <a:gd name="connsiteX87" fmla="*/ 1374256 w 3714516"/>
                <a:gd name="connsiteY87" fmla="*/ 204635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34296 w 3714516"/>
                <a:gd name="connsiteY2" fmla="*/ 204635 h 2061883"/>
                <a:gd name="connsiteX3" fmla="*/ 1914316 w 3714516"/>
                <a:gd name="connsiteY3" fmla="*/ 238403 h 2061883"/>
                <a:gd name="connsiteX4" fmla="*/ 2022328 w 3714516"/>
                <a:gd name="connsiteY4" fmla="*/ 238403 h 2061883"/>
                <a:gd name="connsiteX5" fmla="*/ 2166344 w 3714516"/>
                <a:gd name="connsiteY5" fmla="*/ 238403 h 2061883"/>
                <a:gd name="connsiteX6" fmla="*/ 2454376 w 3714516"/>
                <a:gd name="connsiteY6" fmla="*/ 272171 h 2061883"/>
                <a:gd name="connsiteX7" fmla="*/ 2706404 w 3714516"/>
                <a:gd name="connsiteY7" fmla="*/ 407244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58232 w 3714516"/>
                <a:gd name="connsiteY86" fmla="*/ 238403 h 2061883"/>
                <a:gd name="connsiteX87" fmla="*/ 1374256 w 3714516"/>
                <a:gd name="connsiteY87" fmla="*/ 204635 h 2061883"/>
                <a:gd name="connsiteX88" fmla="*/ 1562369 w 3714516"/>
                <a:gd name="connsiteY88" fmla="*/ 268942 h 2061883"/>
                <a:gd name="connsiteX89" fmla="*/ 1634087 w 3714516"/>
                <a:gd name="connsiteY89" fmla="*/ 251012 h 2061883"/>
                <a:gd name="connsiteX90" fmla="*/ 1580299 w 3714516"/>
                <a:gd name="connsiteY90" fmla="*/ 251012 h 2061883"/>
                <a:gd name="connsiteX0" fmla="*/ 1580299 w 3714516"/>
                <a:gd name="connsiteY0" fmla="*/ 251012 h 2061883"/>
                <a:gd name="connsiteX1" fmla="*/ 1580299 w 3714516"/>
                <a:gd name="connsiteY1" fmla="*/ 251012 h 2061883"/>
                <a:gd name="connsiteX2" fmla="*/ 1734296 w 3714516"/>
                <a:gd name="connsiteY2" fmla="*/ 204635 h 2061883"/>
                <a:gd name="connsiteX3" fmla="*/ 1914316 w 3714516"/>
                <a:gd name="connsiteY3" fmla="*/ 238403 h 2061883"/>
                <a:gd name="connsiteX4" fmla="*/ 2022328 w 3714516"/>
                <a:gd name="connsiteY4" fmla="*/ 238403 h 2061883"/>
                <a:gd name="connsiteX5" fmla="*/ 2166344 w 3714516"/>
                <a:gd name="connsiteY5" fmla="*/ 238403 h 2061883"/>
                <a:gd name="connsiteX6" fmla="*/ 2454376 w 3714516"/>
                <a:gd name="connsiteY6" fmla="*/ 204635 h 2061883"/>
                <a:gd name="connsiteX7" fmla="*/ 2706404 w 3714516"/>
                <a:gd name="connsiteY7" fmla="*/ 407244 h 2061883"/>
                <a:gd name="connsiteX8" fmla="*/ 2745710 w 3714516"/>
                <a:gd name="connsiteY8" fmla="*/ 466165 h 2061883"/>
                <a:gd name="connsiteX9" fmla="*/ 2853287 w 3714516"/>
                <a:gd name="connsiteY9" fmla="*/ 484095 h 2061883"/>
                <a:gd name="connsiteX10" fmla="*/ 3014652 w 3714516"/>
                <a:gd name="connsiteY10" fmla="*/ 537883 h 2061883"/>
                <a:gd name="connsiteX11" fmla="*/ 3068440 w 3714516"/>
                <a:gd name="connsiteY11" fmla="*/ 555812 h 2061883"/>
                <a:gd name="connsiteX12" fmla="*/ 3086369 w 3714516"/>
                <a:gd name="connsiteY12" fmla="*/ 609600 h 2061883"/>
                <a:gd name="connsiteX13" fmla="*/ 3068440 w 3714516"/>
                <a:gd name="connsiteY13" fmla="*/ 1004048 h 2061883"/>
                <a:gd name="connsiteX14" fmla="*/ 3014652 w 3714516"/>
                <a:gd name="connsiteY14" fmla="*/ 1039906 h 2061883"/>
                <a:gd name="connsiteX15" fmla="*/ 2907075 w 3714516"/>
                <a:gd name="connsiteY15" fmla="*/ 1075765 h 2061883"/>
                <a:gd name="connsiteX16" fmla="*/ 2781569 w 3714516"/>
                <a:gd name="connsiteY16" fmla="*/ 1147483 h 2061883"/>
                <a:gd name="connsiteX17" fmla="*/ 2763640 w 3714516"/>
                <a:gd name="connsiteY17" fmla="*/ 1201271 h 2061883"/>
                <a:gd name="connsiteX18" fmla="*/ 2709852 w 3714516"/>
                <a:gd name="connsiteY18" fmla="*/ 1219200 h 2061883"/>
                <a:gd name="connsiteX19" fmla="*/ 2602275 w 3714516"/>
                <a:gd name="connsiteY19" fmla="*/ 1290918 h 2061883"/>
                <a:gd name="connsiteX20" fmla="*/ 2548487 w 3714516"/>
                <a:gd name="connsiteY20" fmla="*/ 1326777 h 2061883"/>
                <a:gd name="connsiteX21" fmla="*/ 2440910 w 3714516"/>
                <a:gd name="connsiteY21" fmla="*/ 1362636 h 2061883"/>
                <a:gd name="connsiteX22" fmla="*/ 2225758 w 3714516"/>
                <a:gd name="connsiteY22" fmla="*/ 1398495 h 2061883"/>
                <a:gd name="connsiteX23" fmla="*/ 1687875 w 3714516"/>
                <a:gd name="connsiteY23" fmla="*/ 1434353 h 2061883"/>
                <a:gd name="connsiteX24" fmla="*/ 1562369 w 3714516"/>
                <a:gd name="connsiteY24" fmla="*/ 1506071 h 2061883"/>
                <a:gd name="connsiteX25" fmla="*/ 1490652 w 3714516"/>
                <a:gd name="connsiteY25" fmla="*/ 1559859 h 2061883"/>
                <a:gd name="connsiteX26" fmla="*/ 1401005 w 3714516"/>
                <a:gd name="connsiteY26" fmla="*/ 1595718 h 2061883"/>
                <a:gd name="connsiteX27" fmla="*/ 1239640 w 3714516"/>
                <a:gd name="connsiteY27" fmla="*/ 1631577 h 2061883"/>
                <a:gd name="connsiteX28" fmla="*/ 1024487 w 3714516"/>
                <a:gd name="connsiteY28" fmla="*/ 1613648 h 2061883"/>
                <a:gd name="connsiteX29" fmla="*/ 970699 w 3714516"/>
                <a:gd name="connsiteY29" fmla="*/ 1577789 h 2061883"/>
                <a:gd name="connsiteX30" fmla="*/ 881052 w 3714516"/>
                <a:gd name="connsiteY30" fmla="*/ 1470212 h 2061883"/>
                <a:gd name="connsiteX31" fmla="*/ 773475 w 3714516"/>
                <a:gd name="connsiteY31" fmla="*/ 1362636 h 2061883"/>
                <a:gd name="connsiteX32" fmla="*/ 737616 w 3714516"/>
                <a:gd name="connsiteY32" fmla="*/ 1308848 h 2061883"/>
                <a:gd name="connsiteX33" fmla="*/ 683828 w 3714516"/>
                <a:gd name="connsiteY33" fmla="*/ 1290918 h 2061883"/>
                <a:gd name="connsiteX34" fmla="*/ 379028 w 3714516"/>
                <a:gd name="connsiteY34" fmla="*/ 1237130 h 2061883"/>
                <a:gd name="connsiteX35" fmla="*/ 235593 w 3714516"/>
                <a:gd name="connsiteY35" fmla="*/ 1201271 h 2061883"/>
                <a:gd name="connsiteX36" fmla="*/ 110087 w 3714516"/>
                <a:gd name="connsiteY36" fmla="*/ 1237130 h 2061883"/>
                <a:gd name="connsiteX37" fmla="*/ 56299 w 3714516"/>
                <a:gd name="connsiteY37" fmla="*/ 1272989 h 2061883"/>
                <a:gd name="connsiteX38" fmla="*/ 145946 w 3714516"/>
                <a:gd name="connsiteY38" fmla="*/ 1810871 h 2061883"/>
                <a:gd name="connsiteX39" fmla="*/ 199734 w 3714516"/>
                <a:gd name="connsiteY39" fmla="*/ 1846730 h 2061883"/>
                <a:gd name="connsiteX40" fmla="*/ 217663 w 3714516"/>
                <a:gd name="connsiteY40" fmla="*/ 1900518 h 2061883"/>
                <a:gd name="connsiteX41" fmla="*/ 325240 w 3714516"/>
                <a:gd name="connsiteY41" fmla="*/ 1990165 h 2061883"/>
                <a:gd name="connsiteX42" fmla="*/ 396958 w 3714516"/>
                <a:gd name="connsiteY42" fmla="*/ 2008095 h 2061883"/>
                <a:gd name="connsiteX43" fmla="*/ 540393 w 3714516"/>
                <a:gd name="connsiteY43" fmla="*/ 1990165 h 2061883"/>
                <a:gd name="connsiteX44" fmla="*/ 612110 w 3714516"/>
                <a:gd name="connsiteY44" fmla="*/ 1918448 h 2061883"/>
                <a:gd name="connsiteX45" fmla="*/ 1006558 w 3714516"/>
                <a:gd name="connsiteY45" fmla="*/ 1936377 h 2061883"/>
                <a:gd name="connsiteX46" fmla="*/ 1096205 w 3714516"/>
                <a:gd name="connsiteY46" fmla="*/ 1954306 h 2061883"/>
                <a:gd name="connsiteX47" fmla="*/ 1221710 w 3714516"/>
                <a:gd name="connsiteY47" fmla="*/ 1972236 h 2061883"/>
                <a:gd name="connsiteX48" fmla="*/ 1275499 w 3714516"/>
                <a:gd name="connsiteY48" fmla="*/ 2008095 h 2061883"/>
                <a:gd name="connsiteX49" fmla="*/ 1401005 w 3714516"/>
                <a:gd name="connsiteY49" fmla="*/ 2061883 h 2061883"/>
                <a:gd name="connsiteX50" fmla="*/ 1705805 w 3714516"/>
                <a:gd name="connsiteY50" fmla="*/ 2026024 h 2061883"/>
                <a:gd name="connsiteX51" fmla="*/ 1759593 w 3714516"/>
                <a:gd name="connsiteY51" fmla="*/ 2008095 h 2061883"/>
                <a:gd name="connsiteX52" fmla="*/ 1903028 w 3714516"/>
                <a:gd name="connsiteY52" fmla="*/ 1972236 h 2061883"/>
                <a:gd name="connsiteX53" fmla="*/ 1956816 w 3714516"/>
                <a:gd name="connsiteY53" fmla="*/ 1936377 h 2061883"/>
                <a:gd name="connsiteX54" fmla="*/ 2010605 w 3714516"/>
                <a:gd name="connsiteY54" fmla="*/ 1882589 h 2061883"/>
                <a:gd name="connsiteX55" fmla="*/ 2225758 w 3714516"/>
                <a:gd name="connsiteY55" fmla="*/ 1864659 h 2061883"/>
                <a:gd name="connsiteX56" fmla="*/ 2315405 w 3714516"/>
                <a:gd name="connsiteY56" fmla="*/ 1775012 h 2061883"/>
                <a:gd name="connsiteX57" fmla="*/ 3122228 w 3714516"/>
                <a:gd name="connsiteY57" fmla="*/ 1792942 h 2061883"/>
                <a:gd name="connsiteX58" fmla="*/ 3283593 w 3714516"/>
                <a:gd name="connsiteY58" fmla="*/ 1792942 h 2061883"/>
                <a:gd name="connsiteX59" fmla="*/ 3409099 w 3714516"/>
                <a:gd name="connsiteY59" fmla="*/ 1649506 h 2061883"/>
                <a:gd name="connsiteX60" fmla="*/ 3516675 w 3714516"/>
                <a:gd name="connsiteY60" fmla="*/ 1541930 h 2061883"/>
                <a:gd name="connsiteX61" fmla="*/ 3552534 w 3714516"/>
                <a:gd name="connsiteY61" fmla="*/ 1488142 h 2061883"/>
                <a:gd name="connsiteX62" fmla="*/ 3570463 w 3714516"/>
                <a:gd name="connsiteY62" fmla="*/ 1434353 h 2061883"/>
                <a:gd name="connsiteX63" fmla="*/ 3624252 w 3714516"/>
                <a:gd name="connsiteY63" fmla="*/ 1362636 h 2061883"/>
                <a:gd name="connsiteX64" fmla="*/ 3660110 w 3714516"/>
                <a:gd name="connsiteY64" fmla="*/ 1004048 h 2061883"/>
                <a:gd name="connsiteX65" fmla="*/ 3695969 w 3714516"/>
                <a:gd name="connsiteY65" fmla="*/ 681318 h 2061883"/>
                <a:gd name="connsiteX66" fmla="*/ 3642181 w 3714516"/>
                <a:gd name="connsiteY66" fmla="*/ 412377 h 2061883"/>
                <a:gd name="connsiteX67" fmla="*/ 3588393 w 3714516"/>
                <a:gd name="connsiteY67" fmla="*/ 376518 h 2061883"/>
                <a:gd name="connsiteX68" fmla="*/ 3534605 w 3714516"/>
                <a:gd name="connsiteY68" fmla="*/ 358589 h 2061883"/>
                <a:gd name="connsiteX69" fmla="*/ 3427028 w 3714516"/>
                <a:gd name="connsiteY69" fmla="*/ 304800 h 2061883"/>
                <a:gd name="connsiteX70" fmla="*/ 3319452 w 3714516"/>
                <a:gd name="connsiteY70" fmla="*/ 233083 h 2061883"/>
                <a:gd name="connsiteX71" fmla="*/ 3265663 w 3714516"/>
                <a:gd name="connsiteY71" fmla="*/ 197224 h 2061883"/>
                <a:gd name="connsiteX72" fmla="*/ 3140158 w 3714516"/>
                <a:gd name="connsiteY72" fmla="*/ 161365 h 2061883"/>
                <a:gd name="connsiteX73" fmla="*/ 2978793 w 3714516"/>
                <a:gd name="connsiteY73" fmla="*/ 143436 h 2061883"/>
                <a:gd name="connsiteX74" fmla="*/ 2925005 w 3714516"/>
                <a:gd name="connsiteY74" fmla="*/ 125506 h 2061883"/>
                <a:gd name="connsiteX75" fmla="*/ 2871216 w 3714516"/>
                <a:gd name="connsiteY75" fmla="*/ 89648 h 2061883"/>
                <a:gd name="connsiteX76" fmla="*/ 2763640 w 3714516"/>
                <a:gd name="connsiteY76" fmla="*/ 71718 h 2061883"/>
                <a:gd name="connsiteX77" fmla="*/ 2638134 w 3714516"/>
                <a:gd name="connsiteY77" fmla="*/ 17930 h 2061883"/>
                <a:gd name="connsiteX78" fmla="*/ 2494699 w 3714516"/>
                <a:gd name="connsiteY78" fmla="*/ 0 h 2061883"/>
                <a:gd name="connsiteX79" fmla="*/ 2082322 w 3714516"/>
                <a:gd name="connsiteY79" fmla="*/ 17930 h 2061883"/>
                <a:gd name="connsiteX80" fmla="*/ 1849240 w 3714516"/>
                <a:gd name="connsiteY80" fmla="*/ 53789 h 2061883"/>
                <a:gd name="connsiteX81" fmla="*/ 1401005 w 3714516"/>
                <a:gd name="connsiteY81" fmla="*/ 53789 h 2061883"/>
                <a:gd name="connsiteX82" fmla="*/ 1293428 w 3714516"/>
                <a:gd name="connsiteY82" fmla="*/ 89648 h 2061883"/>
                <a:gd name="connsiteX83" fmla="*/ 1185852 w 3714516"/>
                <a:gd name="connsiteY83" fmla="*/ 161365 h 2061883"/>
                <a:gd name="connsiteX84" fmla="*/ 1132063 w 3714516"/>
                <a:gd name="connsiteY84" fmla="*/ 197224 h 2061883"/>
                <a:gd name="connsiteX85" fmla="*/ 1078275 w 3714516"/>
                <a:gd name="connsiteY85" fmla="*/ 215153 h 2061883"/>
                <a:gd name="connsiteX86" fmla="*/ 1158232 w 3714516"/>
                <a:gd name="connsiteY86" fmla="*/ 238403 h 2061883"/>
                <a:gd name="connsiteX87" fmla="*/ 1374256 w 3714516"/>
                <a:gd name="connsiteY87" fmla="*/ 204635 h 2061883"/>
                <a:gd name="connsiteX88" fmla="*/ 1562369 w 3714516"/>
                <a:gd name="connsiteY88" fmla="*/ 268942 h 2061883"/>
                <a:gd name="connsiteX89" fmla="*/ 1634087 w 3714516"/>
                <a:gd name="connsiteY89" fmla="*/ 251012 h 2061883"/>
                <a:gd name="connsiteX90" fmla="*/ 1580299 w 3714516"/>
                <a:gd name="connsiteY90" fmla="*/ 251012 h 206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714516" h="2061883">
                  <a:moveTo>
                    <a:pt x="1580299" y="251012"/>
                  </a:moveTo>
                  <a:lnTo>
                    <a:pt x="1580299" y="251012"/>
                  </a:lnTo>
                  <a:cubicBezTo>
                    <a:pt x="1634087" y="256989"/>
                    <a:pt x="1681000" y="195230"/>
                    <a:pt x="1734296" y="204635"/>
                  </a:cubicBezTo>
                  <a:cubicBezTo>
                    <a:pt x="1886891" y="231563"/>
                    <a:pt x="1802161" y="215972"/>
                    <a:pt x="1914316" y="238403"/>
                  </a:cubicBezTo>
                  <a:cubicBezTo>
                    <a:pt x="1944198" y="244379"/>
                    <a:pt x="1992928" y="230385"/>
                    <a:pt x="2022328" y="238403"/>
                  </a:cubicBezTo>
                  <a:cubicBezTo>
                    <a:pt x="2058795" y="248348"/>
                    <a:pt x="2128629" y="235889"/>
                    <a:pt x="2166344" y="238403"/>
                  </a:cubicBezTo>
                  <a:lnTo>
                    <a:pt x="2454376" y="204635"/>
                  </a:lnTo>
                  <a:cubicBezTo>
                    <a:pt x="2526094" y="216588"/>
                    <a:pt x="2637428" y="384252"/>
                    <a:pt x="2706404" y="407244"/>
                  </a:cubicBezTo>
                  <a:cubicBezTo>
                    <a:pt x="2742263" y="419197"/>
                    <a:pt x="2708426" y="459951"/>
                    <a:pt x="2745710" y="466165"/>
                  </a:cubicBezTo>
                  <a:cubicBezTo>
                    <a:pt x="2781569" y="472142"/>
                    <a:pt x="2818019" y="475278"/>
                    <a:pt x="2853287" y="484095"/>
                  </a:cubicBezTo>
                  <a:cubicBezTo>
                    <a:pt x="2853310" y="484101"/>
                    <a:pt x="2987747" y="528915"/>
                    <a:pt x="3014652" y="537883"/>
                  </a:cubicBezTo>
                  <a:lnTo>
                    <a:pt x="3068440" y="555812"/>
                  </a:lnTo>
                  <a:cubicBezTo>
                    <a:pt x="3074416" y="573741"/>
                    <a:pt x="3086369" y="590701"/>
                    <a:pt x="3086369" y="609600"/>
                  </a:cubicBezTo>
                  <a:cubicBezTo>
                    <a:pt x="3086369" y="741218"/>
                    <a:pt x="3090078" y="874220"/>
                    <a:pt x="3068440" y="1004048"/>
                  </a:cubicBezTo>
                  <a:cubicBezTo>
                    <a:pt x="3064898" y="1025303"/>
                    <a:pt x="3034343" y="1031155"/>
                    <a:pt x="3014652" y="1039906"/>
                  </a:cubicBezTo>
                  <a:cubicBezTo>
                    <a:pt x="2980111" y="1055257"/>
                    <a:pt x="2940883" y="1058861"/>
                    <a:pt x="2907075" y="1075765"/>
                  </a:cubicBezTo>
                  <a:cubicBezTo>
                    <a:pt x="2816084" y="1121261"/>
                    <a:pt x="2857597" y="1096798"/>
                    <a:pt x="2781569" y="1147483"/>
                  </a:cubicBezTo>
                  <a:cubicBezTo>
                    <a:pt x="2775593" y="1165412"/>
                    <a:pt x="2777004" y="1187907"/>
                    <a:pt x="2763640" y="1201271"/>
                  </a:cubicBezTo>
                  <a:cubicBezTo>
                    <a:pt x="2750276" y="1214635"/>
                    <a:pt x="2726373" y="1210022"/>
                    <a:pt x="2709852" y="1219200"/>
                  </a:cubicBezTo>
                  <a:cubicBezTo>
                    <a:pt x="2672178" y="1240130"/>
                    <a:pt x="2638134" y="1267012"/>
                    <a:pt x="2602275" y="1290918"/>
                  </a:cubicBezTo>
                  <a:cubicBezTo>
                    <a:pt x="2584346" y="1302871"/>
                    <a:pt x="2568930" y="1319963"/>
                    <a:pt x="2548487" y="1326777"/>
                  </a:cubicBezTo>
                  <a:cubicBezTo>
                    <a:pt x="2512628" y="1338730"/>
                    <a:pt x="2477975" y="1355223"/>
                    <a:pt x="2440910" y="1362636"/>
                  </a:cubicBezTo>
                  <a:cubicBezTo>
                    <a:pt x="2368147" y="1377188"/>
                    <a:pt x="2300551" y="1392431"/>
                    <a:pt x="2225758" y="1398495"/>
                  </a:cubicBezTo>
                  <a:cubicBezTo>
                    <a:pt x="2046653" y="1413017"/>
                    <a:pt x="1867169" y="1422400"/>
                    <a:pt x="1687875" y="1434353"/>
                  </a:cubicBezTo>
                  <a:cubicBezTo>
                    <a:pt x="1617843" y="1469370"/>
                    <a:pt x="1621499" y="1463835"/>
                    <a:pt x="1562369" y="1506071"/>
                  </a:cubicBezTo>
                  <a:cubicBezTo>
                    <a:pt x="1538053" y="1523440"/>
                    <a:pt x="1516774" y="1545347"/>
                    <a:pt x="1490652" y="1559859"/>
                  </a:cubicBezTo>
                  <a:cubicBezTo>
                    <a:pt x="1462518" y="1575489"/>
                    <a:pt x="1431538" y="1585540"/>
                    <a:pt x="1401005" y="1595718"/>
                  </a:cubicBezTo>
                  <a:cubicBezTo>
                    <a:pt x="1363018" y="1608381"/>
                    <a:pt x="1275174" y="1624470"/>
                    <a:pt x="1239640" y="1631577"/>
                  </a:cubicBezTo>
                  <a:cubicBezTo>
                    <a:pt x="1167922" y="1625601"/>
                    <a:pt x="1095056" y="1627762"/>
                    <a:pt x="1024487" y="1613648"/>
                  </a:cubicBezTo>
                  <a:cubicBezTo>
                    <a:pt x="1003357" y="1609422"/>
                    <a:pt x="987253" y="1591584"/>
                    <a:pt x="970699" y="1577789"/>
                  </a:cubicBezTo>
                  <a:cubicBezTo>
                    <a:pt x="865578" y="1490188"/>
                    <a:pt x="961649" y="1560883"/>
                    <a:pt x="881052" y="1470212"/>
                  </a:cubicBezTo>
                  <a:cubicBezTo>
                    <a:pt x="847361" y="1432309"/>
                    <a:pt x="801605" y="1404831"/>
                    <a:pt x="773475" y="1362636"/>
                  </a:cubicBezTo>
                  <a:cubicBezTo>
                    <a:pt x="761522" y="1344707"/>
                    <a:pt x="754442" y="1322309"/>
                    <a:pt x="737616" y="1308848"/>
                  </a:cubicBezTo>
                  <a:cubicBezTo>
                    <a:pt x="722858" y="1297042"/>
                    <a:pt x="700732" y="1299370"/>
                    <a:pt x="683828" y="1290918"/>
                  </a:cubicBezTo>
                  <a:cubicBezTo>
                    <a:pt x="512187" y="1205096"/>
                    <a:pt x="838614" y="1269957"/>
                    <a:pt x="379028" y="1237130"/>
                  </a:cubicBezTo>
                  <a:cubicBezTo>
                    <a:pt x="331216" y="1225177"/>
                    <a:pt x="283405" y="1189318"/>
                    <a:pt x="235593" y="1201271"/>
                  </a:cubicBezTo>
                  <a:cubicBezTo>
                    <a:pt x="212609" y="1207017"/>
                    <a:pt x="135813" y="1224267"/>
                    <a:pt x="110087" y="1237130"/>
                  </a:cubicBezTo>
                  <a:cubicBezTo>
                    <a:pt x="90814" y="1246767"/>
                    <a:pt x="74228" y="1261036"/>
                    <a:pt x="56299" y="1272989"/>
                  </a:cubicBezTo>
                  <a:cubicBezTo>
                    <a:pt x="58017" y="1314224"/>
                    <a:pt x="0" y="1713573"/>
                    <a:pt x="145946" y="1810871"/>
                  </a:cubicBezTo>
                  <a:lnTo>
                    <a:pt x="199734" y="1846730"/>
                  </a:lnTo>
                  <a:cubicBezTo>
                    <a:pt x="205710" y="1864659"/>
                    <a:pt x="207180" y="1884793"/>
                    <a:pt x="217663" y="1900518"/>
                  </a:cubicBezTo>
                  <a:cubicBezTo>
                    <a:pt x="234894" y="1926364"/>
                    <a:pt x="294372" y="1976936"/>
                    <a:pt x="325240" y="1990165"/>
                  </a:cubicBezTo>
                  <a:cubicBezTo>
                    <a:pt x="347889" y="1999872"/>
                    <a:pt x="373052" y="2002118"/>
                    <a:pt x="396958" y="2008095"/>
                  </a:cubicBezTo>
                  <a:cubicBezTo>
                    <a:pt x="444770" y="2002118"/>
                    <a:pt x="495916" y="2008697"/>
                    <a:pt x="540393" y="1990165"/>
                  </a:cubicBezTo>
                  <a:cubicBezTo>
                    <a:pt x="571600" y="1977162"/>
                    <a:pt x="578525" y="1922323"/>
                    <a:pt x="612110" y="1918448"/>
                  </a:cubicBezTo>
                  <a:cubicBezTo>
                    <a:pt x="742861" y="1903361"/>
                    <a:pt x="875075" y="1930401"/>
                    <a:pt x="1006558" y="1936377"/>
                  </a:cubicBezTo>
                  <a:cubicBezTo>
                    <a:pt x="1036440" y="1942353"/>
                    <a:pt x="1066146" y="1949296"/>
                    <a:pt x="1096205" y="1954306"/>
                  </a:cubicBezTo>
                  <a:cubicBezTo>
                    <a:pt x="1137890" y="1961254"/>
                    <a:pt x="1181233" y="1960093"/>
                    <a:pt x="1221710" y="1972236"/>
                  </a:cubicBezTo>
                  <a:cubicBezTo>
                    <a:pt x="1242350" y="1978428"/>
                    <a:pt x="1256789" y="1997404"/>
                    <a:pt x="1275499" y="2008095"/>
                  </a:cubicBezTo>
                  <a:cubicBezTo>
                    <a:pt x="1337532" y="2043542"/>
                    <a:pt x="1340662" y="2041768"/>
                    <a:pt x="1401005" y="2061883"/>
                  </a:cubicBezTo>
                  <a:cubicBezTo>
                    <a:pt x="1472121" y="2054771"/>
                    <a:pt x="1626541" y="2041877"/>
                    <a:pt x="1705805" y="2026024"/>
                  </a:cubicBezTo>
                  <a:cubicBezTo>
                    <a:pt x="1724337" y="2022318"/>
                    <a:pt x="1741360" y="2013068"/>
                    <a:pt x="1759593" y="2008095"/>
                  </a:cubicBezTo>
                  <a:cubicBezTo>
                    <a:pt x="1807140" y="1995128"/>
                    <a:pt x="1903028" y="1972236"/>
                    <a:pt x="1903028" y="1972236"/>
                  </a:cubicBezTo>
                  <a:cubicBezTo>
                    <a:pt x="1920957" y="1960283"/>
                    <a:pt x="1940262" y="1950172"/>
                    <a:pt x="1956816" y="1936377"/>
                  </a:cubicBezTo>
                  <a:cubicBezTo>
                    <a:pt x="1976295" y="1920144"/>
                    <a:pt x="1986105" y="1889122"/>
                    <a:pt x="2010605" y="1882589"/>
                  </a:cubicBezTo>
                  <a:cubicBezTo>
                    <a:pt x="2080141" y="1864046"/>
                    <a:pt x="2154040" y="1870636"/>
                    <a:pt x="2225758" y="1864659"/>
                  </a:cubicBezTo>
                  <a:cubicBezTo>
                    <a:pt x="2242053" y="1815774"/>
                    <a:pt x="2241047" y="1776529"/>
                    <a:pt x="2315405" y="1775012"/>
                  </a:cubicBezTo>
                  <a:lnTo>
                    <a:pt x="3122228" y="1792942"/>
                  </a:lnTo>
                  <a:cubicBezTo>
                    <a:pt x="3250248" y="1835614"/>
                    <a:pt x="3198354" y="1849767"/>
                    <a:pt x="3283593" y="1792942"/>
                  </a:cubicBezTo>
                  <a:cubicBezTo>
                    <a:pt x="3396309" y="1605081"/>
                    <a:pt x="3272155" y="1786450"/>
                    <a:pt x="3409099" y="1649506"/>
                  </a:cubicBezTo>
                  <a:cubicBezTo>
                    <a:pt x="3542533" y="1516072"/>
                    <a:pt x="3389913" y="1626439"/>
                    <a:pt x="3516675" y="1541930"/>
                  </a:cubicBezTo>
                  <a:cubicBezTo>
                    <a:pt x="3528628" y="1524001"/>
                    <a:pt x="3542897" y="1507416"/>
                    <a:pt x="3552534" y="1488142"/>
                  </a:cubicBezTo>
                  <a:cubicBezTo>
                    <a:pt x="3560986" y="1471238"/>
                    <a:pt x="3561086" y="1450762"/>
                    <a:pt x="3570463" y="1434353"/>
                  </a:cubicBezTo>
                  <a:cubicBezTo>
                    <a:pt x="3585289" y="1408408"/>
                    <a:pt x="3606322" y="1386542"/>
                    <a:pt x="3624252" y="1362636"/>
                  </a:cubicBezTo>
                  <a:cubicBezTo>
                    <a:pt x="3667087" y="1191292"/>
                    <a:pt x="3634154" y="1341471"/>
                    <a:pt x="3660110" y="1004048"/>
                  </a:cubicBezTo>
                  <a:cubicBezTo>
                    <a:pt x="3669198" y="885902"/>
                    <a:pt x="3681530" y="796836"/>
                    <a:pt x="3695969" y="681318"/>
                  </a:cubicBezTo>
                  <a:cubicBezTo>
                    <a:pt x="3687754" y="582732"/>
                    <a:pt x="3714516" y="484712"/>
                    <a:pt x="3642181" y="412377"/>
                  </a:cubicBezTo>
                  <a:cubicBezTo>
                    <a:pt x="3626944" y="397140"/>
                    <a:pt x="3607667" y="386155"/>
                    <a:pt x="3588393" y="376518"/>
                  </a:cubicBezTo>
                  <a:cubicBezTo>
                    <a:pt x="3571489" y="368066"/>
                    <a:pt x="3552534" y="364565"/>
                    <a:pt x="3534605" y="358589"/>
                  </a:cubicBezTo>
                  <a:cubicBezTo>
                    <a:pt x="3295812" y="199395"/>
                    <a:pt x="3649725" y="428521"/>
                    <a:pt x="3427028" y="304800"/>
                  </a:cubicBezTo>
                  <a:cubicBezTo>
                    <a:pt x="3389355" y="283870"/>
                    <a:pt x="3355311" y="256989"/>
                    <a:pt x="3319452" y="233083"/>
                  </a:cubicBezTo>
                  <a:cubicBezTo>
                    <a:pt x="3301522" y="221130"/>
                    <a:pt x="3286106" y="204038"/>
                    <a:pt x="3265663" y="197224"/>
                  </a:cubicBezTo>
                  <a:cubicBezTo>
                    <a:pt x="3225503" y="183838"/>
                    <a:pt x="3181961" y="167796"/>
                    <a:pt x="3140158" y="161365"/>
                  </a:cubicBezTo>
                  <a:cubicBezTo>
                    <a:pt x="3086668" y="153136"/>
                    <a:pt x="3032581" y="149412"/>
                    <a:pt x="2978793" y="143436"/>
                  </a:cubicBezTo>
                  <a:cubicBezTo>
                    <a:pt x="2960864" y="137459"/>
                    <a:pt x="2941909" y="133958"/>
                    <a:pt x="2925005" y="125506"/>
                  </a:cubicBezTo>
                  <a:cubicBezTo>
                    <a:pt x="2905731" y="115869"/>
                    <a:pt x="2891659" y="96462"/>
                    <a:pt x="2871216" y="89648"/>
                  </a:cubicBezTo>
                  <a:cubicBezTo>
                    <a:pt x="2836728" y="78152"/>
                    <a:pt x="2799499" y="77695"/>
                    <a:pt x="2763640" y="71718"/>
                  </a:cubicBezTo>
                  <a:cubicBezTo>
                    <a:pt x="2728315" y="54055"/>
                    <a:pt x="2679592" y="25468"/>
                    <a:pt x="2638134" y="17930"/>
                  </a:cubicBezTo>
                  <a:cubicBezTo>
                    <a:pt x="2590727" y="9311"/>
                    <a:pt x="2542511" y="5977"/>
                    <a:pt x="2494699" y="0"/>
                  </a:cubicBezTo>
                  <a:lnTo>
                    <a:pt x="2082322" y="17930"/>
                  </a:lnTo>
                  <a:cubicBezTo>
                    <a:pt x="1912834" y="28202"/>
                    <a:pt x="1951006" y="19866"/>
                    <a:pt x="1849240" y="53789"/>
                  </a:cubicBezTo>
                  <a:cubicBezTo>
                    <a:pt x="1649800" y="35658"/>
                    <a:pt x="1614522" y="21761"/>
                    <a:pt x="1401005" y="53789"/>
                  </a:cubicBezTo>
                  <a:cubicBezTo>
                    <a:pt x="1363624" y="59396"/>
                    <a:pt x="1324878" y="68681"/>
                    <a:pt x="1293428" y="89648"/>
                  </a:cubicBezTo>
                  <a:lnTo>
                    <a:pt x="1185852" y="161365"/>
                  </a:lnTo>
                  <a:cubicBezTo>
                    <a:pt x="1167922" y="173318"/>
                    <a:pt x="1152506" y="190410"/>
                    <a:pt x="1132063" y="197224"/>
                  </a:cubicBezTo>
                  <a:lnTo>
                    <a:pt x="1078275" y="215153"/>
                  </a:lnTo>
                  <a:cubicBezTo>
                    <a:pt x="1096204" y="227106"/>
                    <a:pt x="1138959" y="228766"/>
                    <a:pt x="1158232" y="238403"/>
                  </a:cubicBezTo>
                  <a:cubicBezTo>
                    <a:pt x="1218308" y="268441"/>
                    <a:pt x="1323123" y="198954"/>
                    <a:pt x="1374256" y="204635"/>
                  </a:cubicBezTo>
                  <a:cubicBezTo>
                    <a:pt x="1445974" y="198659"/>
                    <a:pt x="1491034" y="278453"/>
                    <a:pt x="1562369" y="268942"/>
                  </a:cubicBezTo>
                  <a:cubicBezTo>
                    <a:pt x="1711018" y="249122"/>
                    <a:pt x="1569055" y="251012"/>
                    <a:pt x="1634087" y="251012"/>
                  </a:cubicBezTo>
                  <a:lnTo>
                    <a:pt x="1580299" y="251012"/>
                  </a:lnTo>
                  <a:close/>
                </a:path>
              </a:pathLst>
            </a:custGeom>
            <a:blipFill dpi="0" rotWithShape="1">
              <a:blip r:embed="rId3" cstate="print">
                <a:alphaModFix amt="92000"/>
              </a:blip>
              <a:srcRect/>
              <a:stretch>
                <a:fillRect/>
              </a:stretch>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11"/>
            <p:cNvSpPr/>
            <p:nvPr/>
          </p:nvSpPr>
          <p:spPr>
            <a:xfrm>
              <a:off x="4267440" y="2988221"/>
              <a:ext cx="428109" cy="328517"/>
            </a:xfrm>
            <a:custGeom>
              <a:avLst/>
              <a:gdLst>
                <a:gd name="connsiteX0" fmla="*/ 81887 w 428109"/>
                <a:gd name="connsiteY0" fmla="*/ 20840 h 328517"/>
                <a:gd name="connsiteX1" fmla="*/ 81887 w 428109"/>
                <a:gd name="connsiteY1" fmla="*/ 20840 h 328517"/>
                <a:gd name="connsiteX2" fmla="*/ 245660 w 428109"/>
                <a:gd name="connsiteY2" fmla="*/ 102727 h 328517"/>
                <a:gd name="connsiteX3" fmla="*/ 382138 w 428109"/>
                <a:gd name="connsiteY3" fmla="*/ 170966 h 328517"/>
                <a:gd name="connsiteX4" fmla="*/ 382138 w 428109"/>
                <a:gd name="connsiteY4" fmla="*/ 252852 h 328517"/>
                <a:gd name="connsiteX5" fmla="*/ 300251 w 428109"/>
                <a:gd name="connsiteY5" fmla="*/ 307443 h 328517"/>
                <a:gd name="connsiteX6" fmla="*/ 54591 w 428109"/>
                <a:gd name="connsiteY6" fmla="*/ 266500 h 328517"/>
                <a:gd name="connsiteX7" fmla="*/ 40944 w 428109"/>
                <a:gd name="connsiteY7" fmla="*/ 225557 h 328517"/>
                <a:gd name="connsiteX8" fmla="*/ 13648 w 428109"/>
                <a:gd name="connsiteY8" fmla="*/ 184614 h 328517"/>
                <a:gd name="connsiteX9" fmla="*/ 0 w 428109"/>
                <a:gd name="connsiteY9" fmla="*/ 143670 h 328517"/>
                <a:gd name="connsiteX10" fmla="*/ 40944 w 428109"/>
                <a:gd name="connsiteY10" fmla="*/ 7193 h 328517"/>
                <a:gd name="connsiteX11" fmla="*/ 81887 w 428109"/>
                <a:gd name="connsiteY11" fmla="*/ 20840 h 3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109" h="328517">
                  <a:moveTo>
                    <a:pt x="81887" y="20840"/>
                  </a:moveTo>
                  <a:lnTo>
                    <a:pt x="81887" y="20840"/>
                  </a:lnTo>
                  <a:cubicBezTo>
                    <a:pt x="136478" y="48136"/>
                    <a:pt x="194876" y="68871"/>
                    <a:pt x="245660" y="102727"/>
                  </a:cubicBezTo>
                  <a:cubicBezTo>
                    <a:pt x="343154" y="167723"/>
                    <a:pt x="295721" y="149361"/>
                    <a:pt x="382138" y="170966"/>
                  </a:cubicBezTo>
                  <a:cubicBezTo>
                    <a:pt x="408954" y="211190"/>
                    <a:pt x="428109" y="212628"/>
                    <a:pt x="382138" y="252852"/>
                  </a:cubicBezTo>
                  <a:cubicBezTo>
                    <a:pt x="357450" y="274454"/>
                    <a:pt x="300251" y="307443"/>
                    <a:pt x="300251" y="307443"/>
                  </a:cubicBezTo>
                  <a:cubicBezTo>
                    <a:pt x="280280" y="306112"/>
                    <a:pt x="104204" y="328517"/>
                    <a:pt x="54591" y="266500"/>
                  </a:cubicBezTo>
                  <a:cubicBezTo>
                    <a:pt x="45604" y="255267"/>
                    <a:pt x="47378" y="238424"/>
                    <a:pt x="40944" y="225557"/>
                  </a:cubicBezTo>
                  <a:cubicBezTo>
                    <a:pt x="33609" y="210886"/>
                    <a:pt x="22747" y="198262"/>
                    <a:pt x="13648" y="184614"/>
                  </a:cubicBezTo>
                  <a:cubicBezTo>
                    <a:pt x="9099" y="170966"/>
                    <a:pt x="0" y="158056"/>
                    <a:pt x="0" y="143670"/>
                  </a:cubicBezTo>
                  <a:cubicBezTo>
                    <a:pt x="0" y="92126"/>
                    <a:pt x="3946" y="44191"/>
                    <a:pt x="40944" y="7193"/>
                  </a:cubicBezTo>
                  <a:cubicBezTo>
                    <a:pt x="48137" y="0"/>
                    <a:pt x="75063" y="18565"/>
                    <a:pt x="81887" y="2084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12"/>
            <p:cNvSpPr/>
            <p:nvPr/>
          </p:nvSpPr>
          <p:spPr>
            <a:xfrm flipV="1">
              <a:off x="3907400" y="3240249"/>
              <a:ext cx="327546" cy="233269"/>
            </a:xfrm>
            <a:custGeom>
              <a:avLst/>
              <a:gdLst>
                <a:gd name="connsiteX0" fmla="*/ 136477 w 327546"/>
                <a:gd name="connsiteY0" fmla="*/ 27295 h 233269"/>
                <a:gd name="connsiteX1" fmla="*/ 136477 w 327546"/>
                <a:gd name="connsiteY1" fmla="*/ 27295 h 233269"/>
                <a:gd name="connsiteX2" fmla="*/ 259307 w 327546"/>
                <a:gd name="connsiteY2" fmla="*/ 54591 h 233269"/>
                <a:gd name="connsiteX3" fmla="*/ 300250 w 327546"/>
                <a:gd name="connsiteY3" fmla="*/ 68238 h 233269"/>
                <a:gd name="connsiteX4" fmla="*/ 327546 w 327546"/>
                <a:gd name="connsiteY4" fmla="*/ 150125 h 233269"/>
                <a:gd name="connsiteX5" fmla="*/ 313898 w 327546"/>
                <a:gd name="connsiteY5" fmla="*/ 204716 h 233269"/>
                <a:gd name="connsiteX6" fmla="*/ 218364 w 327546"/>
                <a:gd name="connsiteY6" fmla="*/ 204716 h 233269"/>
                <a:gd name="connsiteX7" fmla="*/ 95534 w 327546"/>
                <a:gd name="connsiteY7" fmla="*/ 136477 h 233269"/>
                <a:gd name="connsiteX8" fmla="*/ 54591 w 327546"/>
                <a:gd name="connsiteY8" fmla="*/ 150125 h 233269"/>
                <a:gd name="connsiteX9" fmla="*/ 0 w 327546"/>
                <a:gd name="connsiteY9" fmla="*/ 177420 h 233269"/>
                <a:gd name="connsiteX10" fmla="*/ 27295 w 327546"/>
                <a:gd name="connsiteY10" fmla="*/ 40943 h 233269"/>
                <a:gd name="connsiteX11" fmla="*/ 109182 w 327546"/>
                <a:gd name="connsiteY11" fmla="*/ 0 h 233269"/>
                <a:gd name="connsiteX12" fmla="*/ 136477 w 327546"/>
                <a:gd name="connsiteY12" fmla="*/ 27295 h 2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46" h="233269">
                  <a:moveTo>
                    <a:pt x="136477" y="27295"/>
                  </a:moveTo>
                  <a:lnTo>
                    <a:pt x="136477" y="27295"/>
                  </a:lnTo>
                  <a:cubicBezTo>
                    <a:pt x="177420" y="36394"/>
                    <a:pt x="218617" y="44419"/>
                    <a:pt x="259307" y="54591"/>
                  </a:cubicBezTo>
                  <a:cubicBezTo>
                    <a:pt x="273263" y="58080"/>
                    <a:pt x="291888" y="56532"/>
                    <a:pt x="300250" y="68238"/>
                  </a:cubicBezTo>
                  <a:cubicBezTo>
                    <a:pt x="316974" y="91651"/>
                    <a:pt x="327546" y="150125"/>
                    <a:pt x="327546" y="150125"/>
                  </a:cubicBezTo>
                  <a:cubicBezTo>
                    <a:pt x="322997" y="168322"/>
                    <a:pt x="325615" y="190069"/>
                    <a:pt x="313898" y="204716"/>
                  </a:cubicBezTo>
                  <a:cubicBezTo>
                    <a:pt x="291055" y="233269"/>
                    <a:pt x="240110" y="210153"/>
                    <a:pt x="218364" y="204716"/>
                  </a:cubicBezTo>
                  <a:cubicBezTo>
                    <a:pt x="124507" y="142145"/>
                    <a:pt x="167599" y="160499"/>
                    <a:pt x="95534" y="136477"/>
                  </a:cubicBezTo>
                  <a:cubicBezTo>
                    <a:pt x="81886" y="141026"/>
                    <a:pt x="64763" y="139953"/>
                    <a:pt x="54591" y="150125"/>
                  </a:cubicBezTo>
                  <a:cubicBezTo>
                    <a:pt x="9099" y="195617"/>
                    <a:pt x="81886" y="204716"/>
                    <a:pt x="0" y="177420"/>
                  </a:cubicBezTo>
                  <a:cubicBezTo>
                    <a:pt x="46" y="177147"/>
                    <a:pt x="18245" y="54518"/>
                    <a:pt x="27295" y="40943"/>
                  </a:cubicBezTo>
                  <a:cubicBezTo>
                    <a:pt x="36497" y="27140"/>
                    <a:pt x="91015" y="0"/>
                    <a:pt x="109182" y="0"/>
                  </a:cubicBezTo>
                  <a:cubicBezTo>
                    <a:pt x="119354" y="0"/>
                    <a:pt x="131928" y="22746"/>
                    <a:pt x="136477" y="27295"/>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reihandform 13"/>
            <p:cNvSpPr/>
            <p:nvPr/>
          </p:nvSpPr>
          <p:spPr>
            <a:xfrm>
              <a:off x="3547360" y="3204245"/>
              <a:ext cx="436809" cy="261146"/>
            </a:xfrm>
            <a:custGeom>
              <a:avLst/>
              <a:gdLst>
                <a:gd name="connsiteX0" fmla="*/ 0 w 436809"/>
                <a:gd name="connsiteY0" fmla="*/ 68239 h 261146"/>
                <a:gd name="connsiteX1" fmla="*/ 0 w 436809"/>
                <a:gd name="connsiteY1" fmla="*/ 68239 h 261146"/>
                <a:gd name="connsiteX2" fmla="*/ 327546 w 436809"/>
                <a:gd name="connsiteY2" fmla="*/ 68239 h 261146"/>
                <a:gd name="connsiteX3" fmla="*/ 341194 w 436809"/>
                <a:gd name="connsiteY3" fmla="*/ 27296 h 261146"/>
                <a:gd name="connsiteX4" fmla="*/ 382137 w 436809"/>
                <a:gd name="connsiteY4" fmla="*/ 0 h 261146"/>
                <a:gd name="connsiteX5" fmla="*/ 423080 w 436809"/>
                <a:gd name="connsiteY5" fmla="*/ 13648 h 261146"/>
                <a:gd name="connsiteX6" fmla="*/ 436728 w 436809"/>
                <a:gd name="connsiteY6" fmla="*/ 95535 h 261146"/>
                <a:gd name="connsiteX7" fmla="*/ 395785 w 436809"/>
                <a:gd name="connsiteY7" fmla="*/ 232012 h 261146"/>
                <a:gd name="connsiteX8" fmla="*/ 354841 w 436809"/>
                <a:gd name="connsiteY8" fmla="*/ 245660 h 261146"/>
                <a:gd name="connsiteX9" fmla="*/ 259307 w 436809"/>
                <a:gd name="connsiteY9" fmla="*/ 259308 h 261146"/>
                <a:gd name="connsiteX10" fmla="*/ 68238 w 436809"/>
                <a:gd name="connsiteY10" fmla="*/ 245660 h 261146"/>
                <a:gd name="connsiteX11" fmla="*/ 40943 w 436809"/>
                <a:gd name="connsiteY11" fmla="*/ 204717 h 261146"/>
                <a:gd name="connsiteX12" fmla="*/ 0 w 436809"/>
                <a:gd name="connsiteY12" fmla="*/ 177421 h 261146"/>
                <a:gd name="connsiteX13" fmla="*/ 0 w 436809"/>
                <a:gd name="connsiteY13" fmla="*/ 68239 h 26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809" h="261146">
                  <a:moveTo>
                    <a:pt x="0" y="68239"/>
                  </a:moveTo>
                  <a:lnTo>
                    <a:pt x="0" y="68239"/>
                  </a:lnTo>
                  <a:cubicBezTo>
                    <a:pt x="81601" y="74516"/>
                    <a:pt x="241964" y="96766"/>
                    <a:pt x="327546" y="68239"/>
                  </a:cubicBezTo>
                  <a:cubicBezTo>
                    <a:pt x="341194" y="63690"/>
                    <a:pt x="332207" y="38530"/>
                    <a:pt x="341194" y="27296"/>
                  </a:cubicBezTo>
                  <a:cubicBezTo>
                    <a:pt x="351441" y="14488"/>
                    <a:pt x="368489" y="9099"/>
                    <a:pt x="382137" y="0"/>
                  </a:cubicBezTo>
                  <a:cubicBezTo>
                    <a:pt x="395785" y="4549"/>
                    <a:pt x="415943" y="1157"/>
                    <a:pt x="423080" y="13648"/>
                  </a:cubicBezTo>
                  <a:cubicBezTo>
                    <a:pt x="436809" y="37674"/>
                    <a:pt x="436728" y="67863"/>
                    <a:pt x="436728" y="95535"/>
                  </a:cubicBezTo>
                  <a:cubicBezTo>
                    <a:pt x="436728" y="132563"/>
                    <a:pt x="432782" y="202415"/>
                    <a:pt x="395785" y="232012"/>
                  </a:cubicBezTo>
                  <a:cubicBezTo>
                    <a:pt x="384551" y="240999"/>
                    <a:pt x="368948" y="242839"/>
                    <a:pt x="354841" y="245660"/>
                  </a:cubicBezTo>
                  <a:cubicBezTo>
                    <a:pt x="323298" y="251969"/>
                    <a:pt x="291152" y="254759"/>
                    <a:pt x="259307" y="259308"/>
                  </a:cubicBezTo>
                  <a:cubicBezTo>
                    <a:pt x="195617" y="254759"/>
                    <a:pt x="130183" y="261146"/>
                    <a:pt x="68238" y="245660"/>
                  </a:cubicBezTo>
                  <a:cubicBezTo>
                    <a:pt x="52325" y="241682"/>
                    <a:pt x="52541" y="216315"/>
                    <a:pt x="40943" y="204717"/>
                  </a:cubicBezTo>
                  <a:cubicBezTo>
                    <a:pt x="29345" y="193119"/>
                    <a:pt x="13648" y="186520"/>
                    <a:pt x="0" y="177421"/>
                  </a:cubicBezTo>
                  <a:cubicBezTo>
                    <a:pt x="15642" y="99207"/>
                    <a:pt x="0" y="86436"/>
                    <a:pt x="0" y="68239"/>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4"/>
            <p:cNvSpPr/>
            <p:nvPr/>
          </p:nvSpPr>
          <p:spPr>
            <a:xfrm>
              <a:off x="4051416" y="3060229"/>
              <a:ext cx="339696" cy="247247"/>
            </a:xfrm>
            <a:custGeom>
              <a:avLst/>
              <a:gdLst>
                <a:gd name="connsiteX0" fmla="*/ 86435 w 339696"/>
                <a:gd name="connsiteY0" fmla="*/ 1587 h 247247"/>
                <a:gd name="connsiteX1" fmla="*/ 86435 w 339696"/>
                <a:gd name="connsiteY1" fmla="*/ 1587 h 247247"/>
                <a:gd name="connsiteX2" fmla="*/ 250209 w 339696"/>
                <a:gd name="connsiteY2" fmla="*/ 15235 h 247247"/>
                <a:gd name="connsiteX3" fmla="*/ 332095 w 339696"/>
                <a:gd name="connsiteY3" fmla="*/ 42530 h 247247"/>
                <a:gd name="connsiteX4" fmla="*/ 318447 w 339696"/>
                <a:gd name="connsiteY4" fmla="*/ 192656 h 247247"/>
                <a:gd name="connsiteX5" fmla="*/ 236561 w 339696"/>
                <a:gd name="connsiteY5" fmla="*/ 247247 h 247247"/>
                <a:gd name="connsiteX6" fmla="*/ 154674 w 339696"/>
                <a:gd name="connsiteY6" fmla="*/ 233599 h 247247"/>
                <a:gd name="connsiteX7" fmla="*/ 113731 w 339696"/>
                <a:gd name="connsiteY7" fmla="*/ 151712 h 247247"/>
                <a:gd name="connsiteX8" fmla="*/ 100083 w 339696"/>
                <a:gd name="connsiteY8" fmla="*/ 97121 h 247247"/>
                <a:gd name="connsiteX9" fmla="*/ 18197 w 339696"/>
                <a:gd name="connsiteY9" fmla="*/ 69826 h 247247"/>
                <a:gd name="connsiteX10" fmla="*/ 4549 w 339696"/>
                <a:gd name="connsiteY10" fmla="*/ 28882 h 247247"/>
                <a:gd name="connsiteX11" fmla="*/ 86435 w 339696"/>
                <a:gd name="connsiteY11" fmla="*/ 1587 h 24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696" h="247247">
                  <a:moveTo>
                    <a:pt x="86435" y="1587"/>
                  </a:moveTo>
                  <a:lnTo>
                    <a:pt x="86435" y="1587"/>
                  </a:lnTo>
                  <a:cubicBezTo>
                    <a:pt x="141026" y="6136"/>
                    <a:pt x="196174" y="6229"/>
                    <a:pt x="250209" y="15235"/>
                  </a:cubicBezTo>
                  <a:cubicBezTo>
                    <a:pt x="278589" y="19965"/>
                    <a:pt x="332095" y="42530"/>
                    <a:pt x="332095" y="42530"/>
                  </a:cubicBezTo>
                  <a:cubicBezTo>
                    <a:pt x="327546" y="92572"/>
                    <a:pt x="339696" y="147122"/>
                    <a:pt x="318447" y="192656"/>
                  </a:cubicBezTo>
                  <a:cubicBezTo>
                    <a:pt x="304574" y="222383"/>
                    <a:pt x="236561" y="247247"/>
                    <a:pt x="236561" y="247247"/>
                  </a:cubicBezTo>
                  <a:cubicBezTo>
                    <a:pt x="209265" y="242698"/>
                    <a:pt x="179425" y="245974"/>
                    <a:pt x="154674" y="233599"/>
                  </a:cubicBezTo>
                  <a:cubicBezTo>
                    <a:pt x="134737" y="223630"/>
                    <a:pt x="119114" y="170551"/>
                    <a:pt x="113731" y="151712"/>
                  </a:cubicBezTo>
                  <a:cubicBezTo>
                    <a:pt x="108578" y="133677"/>
                    <a:pt x="114324" y="109328"/>
                    <a:pt x="100083" y="97121"/>
                  </a:cubicBezTo>
                  <a:cubicBezTo>
                    <a:pt x="78238" y="78397"/>
                    <a:pt x="18197" y="69826"/>
                    <a:pt x="18197" y="69826"/>
                  </a:cubicBezTo>
                  <a:cubicBezTo>
                    <a:pt x="13648" y="56178"/>
                    <a:pt x="0" y="42530"/>
                    <a:pt x="4549" y="28882"/>
                  </a:cubicBezTo>
                  <a:cubicBezTo>
                    <a:pt x="14176" y="0"/>
                    <a:pt x="72787" y="6136"/>
                    <a:pt x="86435" y="1587"/>
                  </a:cubicBezTo>
                  <a:close/>
                </a:path>
              </a:pathLst>
            </a:custGeom>
            <a:blipFill dpi="0" rotWithShape="1">
              <a:blip r:embed="rId4" cstate="print">
                <a:alphaModFix amt="7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rot="19250222">
              <a:off x="3875308" y="3103718"/>
              <a:ext cx="339696" cy="247247"/>
            </a:xfrm>
            <a:custGeom>
              <a:avLst/>
              <a:gdLst>
                <a:gd name="connsiteX0" fmla="*/ 86435 w 339696"/>
                <a:gd name="connsiteY0" fmla="*/ 1587 h 247247"/>
                <a:gd name="connsiteX1" fmla="*/ 86435 w 339696"/>
                <a:gd name="connsiteY1" fmla="*/ 1587 h 247247"/>
                <a:gd name="connsiteX2" fmla="*/ 250209 w 339696"/>
                <a:gd name="connsiteY2" fmla="*/ 15235 h 247247"/>
                <a:gd name="connsiteX3" fmla="*/ 332095 w 339696"/>
                <a:gd name="connsiteY3" fmla="*/ 42530 h 247247"/>
                <a:gd name="connsiteX4" fmla="*/ 318447 w 339696"/>
                <a:gd name="connsiteY4" fmla="*/ 192656 h 247247"/>
                <a:gd name="connsiteX5" fmla="*/ 236561 w 339696"/>
                <a:gd name="connsiteY5" fmla="*/ 247247 h 247247"/>
                <a:gd name="connsiteX6" fmla="*/ 154674 w 339696"/>
                <a:gd name="connsiteY6" fmla="*/ 233599 h 247247"/>
                <a:gd name="connsiteX7" fmla="*/ 113731 w 339696"/>
                <a:gd name="connsiteY7" fmla="*/ 151712 h 247247"/>
                <a:gd name="connsiteX8" fmla="*/ 100083 w 339696"/>
                <a:gd name="connsiteY8" fmla="*/ 97121 h 247247"/>
                <a:gd name="connsiteX9" fmla="*/ 18197 w 339696"/>
                <a:gd name="connsiteY9" fmla="*/ 69826 h 247247"/>
                <a:gd name="connsiteX10" fmla="*/ 4549 w 339696"/>
                <a:gd name="connsiteY10" fmla="*/ 28882 h 247247"/>
                <a:gd name="connsiteX11" fmla="*/ 86435 w 339696"/>
                <a:gd name="connsiteY11" fmla="*/ 1587 h 24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696" h="247247">
                  <a:moveTo>
                    <a:pt x="86435" y="1587"/>
                  </a:moveTo>
                  <a:lnTo>
                    <a:pt x="86435" y="1587"/>
                  </a:lnTo>
                  <a:cubicBezTo>
                    <a:pt x="141026" y="6136"/>
                    <a:pt x="196174" y="6229"/>
                    <a:pt x="250209" y="15235"/>
                  </a:cubicBezTo>
                  <a:cubicBezTo>
                    <a:pt x="278589" y="19965"/>
                    <a:pt x="332095" y="42530"/>
                    <a:pt x="332095" y="42530"/>
                  </a:cubicBezTo>
                  <a:cubicBezTo>
                    <a:pt x="327546" y="92572"/>
                    <a:pt x="339696" y="147122"/>
                    <a:pt x="318447" y="192656"/>
                  </a:cubicBezTo>
                  <a:cubicBezTo>
                    <a:pt x="304574" y="222383"/>
                    <a:pt x="236561" y="247247"/>
                    <a:pt x="236561" y="247247"/>
                  </a:cubicBezTo>
                  <a:cubicBezTo>
                    <a:pt x="209265" y="242698"/>
                    <a:pt x="179425" y="245974"/>
                    <a:pt x="154674" y="233599"/>
                  </a:cubicBezTo>
                  <a:cubicBezTo>
                    <a:pt x="134737" y="223630"/>
                    <a:pt x="119114" y="170551"/>
                    <a:pt x="113731" y="151712"/>
                  </a:cubicBezTo>
                  <a:cubicBezTo>
                    <a:pt x="108578" y="133677"/>
                    <a:pt x="114324" y="109328"/>
                    <a:pt x="100083" y="97121"/>
                  </a:cubicBezTo>
                  <a:cubicBezTo>
                    <a:pt x="78238" y="78397"/>
                    <a:pt x="18197" y="69826"/>
                    <a:pt x="18197" y="69826"/>
                  </a:cubicBezTo>
                  <a:cubicBezTo>
                    <a:pt x="13648" y="56178"/>
                    <a:pt x="0" y="42530"/>
                    <a:pt x="4549" y="28882"/>
                  </a:cubicBezTo>
                  <a:cubicBezTo>
                    <a:pt x="14176" y="0"/>
                    <a:pt x="72787" y="6136"/>
                    <a:pt x="86435" y="1587"/>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Freihandform 16"/>
            <p:cNvSpPr/>
            <p:nvPr/>
          </p:nvSpPr>
          <p:spPr>
            <a:xfrm>
              <a:off x="3619368" y="3060229"/>
              <a:ext cx="339696" cy="247247"/>
            </a:xfrm>
            <a:custGeom>
              <a:avLst/>
              <a:gdLst>
                <a:gd name="connsiteX0" fmla="*/ 86435 w 339696"/>
                <a:gd name="connsiteY0" fmla="*/ 1587 h 247247"/>
                <a:gd name="connsiteX1" fmla="*/ 86435 w 339696"/>
                <a:gd name="connsiteY1" fmla="*/ 1587 h 247247"/>
                <a:gd name="connsiteX2" fmla="*/ 250209 w 339696"/>
                <a:gd name="connsiteY2" fmla="*/ 15235 h 247247"/>
                <a:gd name="connsiteX3" fmla="*/ 332095 w 339696"/>
                <a:gd name="connsiteY3" fmla="*/ 42530 h 247247"/>
                <a:gd name="connsiteX4" fmla="*/ 318447 w 339696"/>
                <a:gd name="connsiteY4" fmla="*/ 192656 h 247247"/>
                <a:gd name="connsiteX5" fmla="*/ 236561 w 339696"/>
                <a:gd name="connsiteY5" fmla="*/ 247247 h 247247"/>
                <a:gd name="connsiteX6" fmla="*/ 154674 w 339696"/>
                <a:gd name="connsiteY6" fmla="*/ 233599 h 247247"/>
                <a:gd name="connsiteX7" fmla="*/ 113731 w 339696"/>
                <a:gd name="connsiteY7" fmla="*/ 151712 h 247247"/>
                <a:gd name="connsiteX8" fmla="*/ 100083 w 339696"/>
                <a:gd name="connsiteY8" fmla="*/ 97121 h 247247"/>
                <a:gd name="connsiteX9" fmla="*/ 18197 w 339696"/>
                <a:gd name="connsiteY9" fmla="*/ 69826 h 247247"/>
                <a:gd name="connsiteX10" fmla="*/ 4549 w 339696"/>
                <a:gd name="connsiteY10" fmla="*/ 28882 h 247247"/>
                <a:gd name="connsiteX11" fmla="*/ 86435 w 339696"/>
                <a:gd name="connsiteY11" fmla="*/ 1587 h 24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696" h="247247">
                  <a:moveTo>
                    <a:pt x="86435" y="1587"/>
                  </a:moveTo>
                  <a:lnTo>
                    <a:pt x="86435" y="1587"/>
                  </a:lnTo>
                  <a:cubicBezTo>
                    <a:pt x="141026" y="6136"/>
                    <a:pt x="196174" y="6229"/>
                    <a:pt x="250209" y="15235"/>
                  </a:cubicBezTo>
                  <a:cubicBezTo>
                    <a:pt x="278589" y="19965"/>
                    <a:pt x="332095" y="42530"/>
                    <a:pt x="332095" y="42530"/>
                  </a:cubicBezTo>
                  <a:cubicBezTo>
                    <a:pt x="327546" y="92572"/>
                    <a:pt x="339696" y="147122"/>
                    <a:pt x="318447" y="192656"/>
                  </a:cubicBezTo>
                  <a:cubicBezTo>
                    <a:pt x="304574" y="222383"/>
                    <a:pt x="236561" y="247247"/>
                    <a:pt x="236561" y="247247"/>
                  </a:cubicBezTo>
                  <a:cubicBezTo>
                    <a:pt x="209265" y="242698"/>
                    <a:pt x="179425" y="245974"/>
                    <a:pt x="154674" y="233599"/>
                  </a:cubicBezTo>
                  <a:cubicBezTo>
                    <a:pt x="134737" y="223630"/>
                    <a:pt x="119114" y="170551"/>
                    <a:pt x="113731" y="151712"/>
                  </a:cubicBezTo>
                  <a:cubicBezTo>
                    <a:pt x="108578" y="133677"/>
                    <a:pt x="114324" y="109328"/>
                    <a:pt x="100083" y="97121"/>
                  </a:cubicBezTo>
                  <a:cubicBezTo>
                    <a:pt x="78238" y="78397"/>
                    <a:pt x="18197" y="69826"/>
                    <a:pt x="18197" y="69826"/>
                  </a:cubicBezTo>
                  <a:cubicBezTo>
                    <a:pt x="13648" y="56178"/>
                    <a:pt x="0" y="42530"/>
                    <a:pt x="4549" y="28882"/>
                  </a:cubicBezTo>
                  <a:cubicBezTo>
                    <a:pt x="14176" y="0"/>
                    <a:pt x="72787" y="6136"/>
                    <a:pt x="86435" y="1587"/>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rot="6537678">
              <a:off x="3990252" y="3259794"/>
              <a:ext cx="428109" cy="328517"/>
            </a:xfrm>
            <a:custGeom>
              <a:avLst/>
              <a:gdLst>
                <a:gd name="connsiteX0" fmla="*/ 81887 w 428109"/>
                <a:gd name="connsiteY0" fmla="*/ 20840 h 328517"/>
                <a:gd name="connsiteX1" fmla="*/ 81887 w 428109"/>
                <a:gd name="connsiteY1" fmla="*/ 20840 h 328517"/>
                <a:gd name="connsiteX2" fmla="*/ 245660 w 428109"/>
                <a:gd name="connsiteY2" fmla="*/ 102727 h 328517"/>
                <a:gd name="connsiteX3" fmla="*/ 382138 w 428109"/>
                <a:gd name="connsiteY3" fmla="*/ 170966 h 328517"/>
                <a:gd name="connsiteX4" fmla="*/ 382138 w 428109"/>
                <a:gd name="connsiteY4" fmla="*/ 252852 h 328517"/>
                <a:gd name="connsiteX5" fmla="*/ 300251 w 428109"/>
                <a:gd name="connsiteY5" fmla="*/ 307443 h 328517"/>
                <a:gd name="connsiteX6" fmla="*/ 54591 w 428109"/>
                <a:gd name="connsiteY6" fmla="*/ 266500 h 328517"/>
                <a:gd name="connsiteX7" fmla="*/ 40944 w 428109"/>
                <a:gd name="connsiteY7" fmla="*/ 225557 h 328517"/>
                <a:gd name="connsiteX8" fmla="*/ 13648 w 428109"/>
                <a:gd name="connsiteY8" fmla="*/ 184614 h 328517"/>
                <a:gd name="connsiteX9" fmla="*/ 0 w 428109"/>
                <a:gd name="connsiteY9" fmla="*/ 143670 h 328517"/>
                <a:gd name="connsiteX10" fmla="*/ 40944 w 428109"/>
                <a:gd name="connsiteY10" fmla="*/ 7193 h 328517"/>
                <a:gd name="connsiteX11" fmla="*/ 81887 w 428109"/>
                <a:gd name="connsiteY11" fmla="*/ 20840 h 3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109" h="328517">
                  <a:moveTo>
                    <a:pt x="81887" y="20840"/>
                  </a:moveTo>
                  <a:lnTo>
                    <a:pt x="81887" y="20840"/>
                  </a:lnTo>
                  <a:cubicBezTo>
                    <a:pt x="136478" y="48136"/>
                    <a:pt x="194876" y="68871"/>
                    <a:pt x="245660" y="102727"/>
                  </a:cubicBezTo>
                  <a:cubicBezTo>
                    <a:pt x="343154" y="167723"/>
                    <a:pt x="295721" y="149361"/>
                    <a:pt x="382138" y="170966"/>
                  </a:cubicBezTo>
                  <a:cubicBezTo>
                    <a:pt x="408954" y="211190"/>
                    <a:pt x="428109" y="212628"/>
                    <a:pt x="382138" y="252852"/>
                  </a:cubicBezTo>
                  <a:cubicBezTo>
                    <a:pt x="357450" y="274454"/>
                    <a:pt x="300251" y="307443"/>
                    <a:pt x="300251" y="307443"/>
                  </a:cubicBezTo>
                  <a:cubicBezTo>
                    <a:pt x="280280" y="306112"/>
                    <a:pt x="104204" y="328517"/>
                    <a:pt x="54591" y="266500"/>
                  </a:cubicBezTo>
                  <a:cubicBezTo>
                    <a:pt x="45604" y="255267"/>
                    <a:pt x="47378" y="238424"/>
                    <a:pt x="40944" y="225557"/>
                  </a:cubicBezTo>
                  <a:cubicBezTo>
                    <a:pt x="33609" y="210886"/>
                    <a:pt x="22747" y="198262"/>
                    <a:pt x="13648" y="184614"/>
                  </a:cubicBezTo>
                  <a:cubicBezTo>
                    <a:pt x="9099" y="170966"/>
                    <a:pt x="0" y="158056"/>
                    <a:pt x="0" y="143670"/>
                  </a:cubicBezTo>
                  <a:cubicBezTo>
                    <a:pt x="0" y="92126"/>
                    <a:pt x="3946" y="44191"/>
                    <a:pt x="40944" y="7193"/>
                  </a:cubicBezTo>
                  <a:cubicBezTo>
                    <a:pt x="48137" y="0"/>
                    <a:pt x="75063" y="18565"/>
                    <a:pt x="81887" y="2084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18"/>
            <p:cNvSpPr/>
            <p:nvPr/>
          </p:nvSpPr>
          <p:spPr>
            <a:xfrm rot="19193004">
              <a:off x="3511356" y="2988221"/>
              <a:ext cx="428109" cy="328517"/>
            </a:xfrm>
            <a:custGeom>
              <a:avLst/>
              <a:gdLst>
                <a:gd name="connsiteX0" fmla="*/ 81887 w 428109"/>
                <a:gd name="connsiteY0" fmla="*/ 20840 h 328517"/>
                <a:gd name="connsiteX1" fmla="*/ 81887 w 428109"/>
                <a:gd name="connsiteY1" fmla="*/ 20840 h 328517"/>
                <a:gd name="connsiteX2" fmla="*/ 245660 w 428109"/>
                <a:gd name="connsiteY2" fmla="*/ 102727 h 328517"/>
                <a:gd name="connsiteX3" fmla="*/ 382138 w 428109"/>
                <a:gd name="connsiteY3" fmla="*/ 170966 h 328517"/>
                <a:gd name="connsiteX4" fmla="*/ 382138 w 428109"/>
                <a:gd name="connsiteY4" fmla="*/ 252852 h 328517"/>
                <a:gd name="connsiteX5" fmla="*/ 300251 w 428109"/>
                <a:gd name="connsiteY5" fmla="*/ 307443 h 328517"/>
                <a:gd name="connsiteX6" fmla="*/ 54591 w 428109"/>
                <a:gd name="connsiteY6" fmla="*/ 266500 h 328517"/>
                <a:gd name="connsiteX7" fmla="*/ 40944 w 428109"/>
                <a:gd name="connsiteY7" fmla="*/ 225557 h 328517"/>
                <a:gd name="connsiteX8" fmla="*/ 13648 w 428109"/>
                <a:gd name="connsiteY8" fmla="*/ 184614 h 328517"/>
                <a:gd name="connsiteX9" fmla="*/ 0 w 428109"/>
                <a:gd name="connsiteY9" fmla="*/ 143670 h 328517"/>
                <a:gd name="connsiteX10" fmla="*/ 40944 w 428109"/>
                <a:gd name="connsiteY10" fmla="*/ 7193 h 328517"/>
                <a:gd name="connsiteX11" fmla="*/ 81887 w 428109"/>
                <a:gd name="connsiteY11" fmla="*/ 20840 h 3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109" h="328517">
                  <a:moveTo>
                    <a:pt x="81887" y="20840"/>
                  </a:moveTo>
                  <a:lnTo>
                    <a:pt x="81887" y="20840"/>
                  </a:lnTo>
                  <a:cubicBezTo>
                    <a:pt x="136478" y="48136"/>
                    <a:pt x="194876" y="68871"/>
                    <a:pt x="245660" y="102727"/>
                  </a:cubicBezTo>
                  <a:cubicBezTo>
                    <a:pt x="343154" y="167723"/>
                    <a:pt x="295721" y="149361"/>
                    <a:pt x="382138" y="170966"/>
                  </a:cubicBezTo>
                  <a:cubicBezTo>
                    <a:pt x="408954" y="211190"/>
                    <a:pt x="428109" y="212628"/>
                    <a:pt x="382138" y="252852"/>
                  </a:cubicBezTo>
                  <a:cubicBezTo>
                    <a:pt x="357450" y="274454"/>
                    <a:pt x="300251" y="307443"/>
                    <a:pt x="300251" y="307443"/>
                  </a:cubicBezTo>
                  <a:cubicBezTo>
                    <a:pt x="280280" y="306112"/>
                    <a:pt x="104204" y="328517"/>
                    <a:pt x="54591" y="266500"/>
                  </a:cubicBezTo>
                  <a:cubicBezTo>
                    <a:pt x="45604" y="255267"/>
                    <a:pt x="47378" y="238424"/>
                    <a:pt x="40944" y="225557"/>
                  </a:cubicBezTo>
                  <a:cubicBezTo>
                    <a:pt x="33609" y="210886"/>
                    <a:pt x="22747" y="198262"/>
                    <a:pt x="13648" y="184614"/>
                  </a:cubicBezTo>
                  <a:cubicBezTo>
                    <a:pt x="9099" y="170966"/>
                    <a:pt x="0" y="158056"/>
                    <a:pt x="0" y="143670"/>
                  </a:cubicBezTo>
                  <a:cubicBezTo>
                    <a:pt x="0" y="92126"/>
                    <a:pt x="3946" y="44191"/>
                    <a:pt x="40944" y="7193"/>
                  </a:cubicBezTo>
                  <a:cubicBezTo>
                    <a:pt x="48137" y="0"/>
                    <a:pt x="75063" y="18565"/>
                    <a:pt x="81887" y="20840"/>
                  </a:cubicBezTo>
                  <a:close/>
                </a:path>
              </a:pathLst>
            </a:cu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19"/>
            <p:cNvSpPr/>
            <p:nvPr/>
          </p:nvSpPr>
          <p:spPr>
            <a:xfrm flipH="1" flipV="1">
              <a:off x="4667423" y="3232681"/>
              <a:ext cx="428109" cy="328517"/>
            </a:xfrm>
            <a:custGeom>
              <a:avLst/>
              <a:gdLst>
                <a:gd name="connsiteX0" fmla="*/ 81887 w 428109"/>
                <a:gd name="connsiteY0" fmla="*/ 20840 h 328517"/>
                <a:gd name="connsiteX1" fmla="*/ 81887 w 428109"/>
                <a:gd name="connsiteY1" fmla="*/ 20840 h 328517"/>
                <a:gd name="connsiteX2" fmla="*/ 245660 w 428109"/>
                <a:gd name="connsiteY2" fmla="*/ 102727 h 328517"/>
                <a:gd name="connsiteX3" fmla="*/ 382138 w 428109"/>
                <a:gd name="connsiteY3" fmla="*/ 170966 h 328517"/>
                <a:gd name="connsiteX4" fmla="*/ 382138 w 428109"/>
                <a:gd name="connsiteY4" fmla="*/ 252852 h 328517"/>
                <a:gd name="connsiteX5" fmla="*/ 300251 w 428109"/>
                <a:gd name="connsiteY5" fmla="*/ 307443 h 328517"/>
                <a:gd name="connsiteX6" fmla="*/ 54591 w 428109"/>
                <a:gd name="connsiteY6" fmla="*/ 266500 h 328517"/>
                <a:gd name="connsiteX7" fmla="*/ 40944 w 428109"/>
                <a:gd name="connsiteY7" fmla="*/ 225557 h 328517"/>
                <a:gd name="connsiteX8" fmla="*/ 13648 w 428109"/>
                <a:gd name="connsiteY8" fmla="*/ 184614 h 328517"/>
                <a:gd name="connsiteX9" fmla="*/ 0 w 428109"/>
                <a:gd name="connsiteY9" fmla="*/ 143670 h 328517"/>
                <a:gd name="connsiteX10" fmla="*/ 40944 w 428109"/>
                <a:gd name="connsiteY10" fmla="*/ 7193 h 328517"/>
                <a:gd name="connsiteX11" fmla="*/ 81887 w 428109"/>
                <a:gd name="connsiteY11" fmla="*/ 20840 h 3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109" h="328517">
                  <a:moveTo>
                    <a:pt x="81887" y="20840"/>
                  </a:moveTo>
                  <a:lnTo>
                    <a:pt x="81887" y="20840"/>
                  </a:lnTo>
                  <a:cubicBezTo>
                    <a:pt x="136478" y="48136"/>
                    <a:pt x="194876" y="68871"/>
                    <a:pt x="245660" y="102727"/>
                  </a:cubicBezTo>
                  <a:cubicBezTo>
                    <a:pt x="343154" y="167723"/>
                    <a:pt x="295721" y="149361"/>
                    <a:pt x="382138" y="170966"/>
                  </a:cubicBezTo>
                  <a:cubicBezTo>
                    <a:pt x="408954" y="211190"/>
                    <a:pt x="428109" y="212628"/>
                    <a:pt x="382138" y="252852"/>
                  </a:cubicBezTo>
                  <a:cubicBezTo>
                    <a:pt x="357450" y="274454"/>
                    <a:pt x="300251" y="307443"/>
                    <a:pt x="300251" y="307443"/>
                  </a:cubicBezTo>
                  <a:cubicBezTo>
                    <a:pt x="280280" y="306112"/>
                    <a:pt x="104204" y="328517"/>
                    <a:pt x="54591" y="266500"/>
                  </a:cubicBezTo>
                  <a:cubicBezTo>
                    <a:pt x="45604" y="255267"/>
                    <a:pt x="47378" y="238424"/>
                    <a:pt x="40944" y="225557"/>
                  </a:cubicBezTo>
                  <a:cubicBezTo>
                    <a:pt x="33609" y="210886"/>
                    <a:pt x="22747" y="198262"/>
                    <a:pt x="13648" y="184614"/>
                  </a:cubicBezTo>
                  <a:cubicBezTo>
                    <a:pt x="9099" y="170966"/>
                    <a:pt x="0" y="158056"/>
                    <a:pt x="0" y="143670"/>
                  </a:cubicBezTo>
                  <a:cubicBezTo>
                    <a:pt x="0" y="92126"/>
                    <a:pt x="3946" y="44191"/>
                    <a:pt x="40944" y="7193"/>
                  </a:cubicBezTo>
                  <a:cubicBezTo>
                    <a:pt x="48137" y="0"/>
                    <a:pt x="75063" y="18565"/>
                    <a:pt x="81887" y="2084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p:nvSpPr>
          <p:spPr>
            <a:xfrm flipH="1" flipV="1">
              <a:off x="4307383" y="3484709"/>
              <a:ext cx="327546" cy="233269"/>
            </a:xfrm>
            <a:custGeom>
              <a:avLst/>
              <a:gdLst>
                <a:gd name="connsiteX0" fmla="*/ 136477 w 327546"/>
                <a:gd name="connsiteY0" fmla="*/ 27295 h 233269"/>
                <a:gd name="connsiteX1" fmla="*/ 136477 w 327546"/>
                <a:gd name="connsiteY1" fmla="*/ 27295 h 233269"/>
                <a:gd name="connsiteX2" fmla="*/ 259307 w 327546"/>
                <a:gd name="connsiteY2" fmla="*/ 54591 h 233269"/>
                <a:gd name="connsiteX3" fmla="*/ 300250 w 327546"/>
                <a:gd name="connsiteY3" fmla="*/ 68238 h 233269"/>
                <a:gd name="connsiteX4" fmla="*/ 327546 w 327546"/>
                <a:gd name="connsiteY4" fmla="*/ 150125 h 233269"/>
                <a:gd name="connsiteX5" fmla="*/ 313898 w 327546"/>
                <a:gd name="connsiteY5" fmla="*/ 204716 h 233269"/>
                <a:gd name="connsiteX6" fmla="*/ 218364 w 327546"/>
                <a:gd name="connsiteY6" fmla="*/ 204716 h 233269"/>
                <a:gd name="connsiteX7" fmla="*/ 95534 w 327546"/>
                <a:gd name="connsiteY7" fmla="*/ 136477 h 233269"/>
                <a:gd name="connsiteX8" fmla="*/ 54591 w 327546"/>
                <a:gd name="connsiteY8" fmla="*/ 150125 h 233269"/>
                <a:gd name="connsiteX9" fmla="*/ 0 w 327546"/>
                <a:gd name="connsiteY9" fmla="*/ 177420 h 233269"/>
                <a:gd name="connsiteX10" fmla="*/ 27295 w 327546"/>
                <a:gd name="connsiteY10" fmla="*/ 40943 h 233269"/>
                <a:gd name="connsiteX11" fmla="*/ 109182 w 327546"/>
                <a:gd name="connsiteY11" fmla="*/ 0 h 233269"/>
                <a:gd name="connsiteX12" fmla="*/ 136477 w 327546"/>
                <a:gd name="connsiteY12" fmla="*/ 27295 h 2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46" h="233269">
                  <a:moveTo>
                    <a:pt x="136477" y="27295"/>
                  </a:moveTo>
                  <a:lnTo>
                    <a:pt x="136477" y="27295"/>
                  </a:lnTo>
                  <a:cubicBezTo>
                    <a:pt x="177420" y="36394"/>
                    <a:pt x="218617" y="44419"/>
                    <a:pt x="259307" y="54591"/>
                  </a:cubicBezTo>
                  <a:cubicBezTo>
                    <a:pt x="273263" y="58080"/>
                    <a:pt x="291888" y="56532"/>
                    <a:pt x="300250" y="68238"/>
                  </a:cubicBezTo>
                  <a:cubicBezTo>
                    <a:pt x="316974" y="91651"/>
                    <a:pt x="327546" y="150125"/>
                    <a:pt x="327546" y="150125"/>
                  </a:cubicBezTo>
                  <a:cubicBezTo>
                    <a:pt x="322997" y="168322"/>
                    <a:pt x="325615" y="190069"/>
                    <a:pt x="313898" y="204716"/>
                  </a:cubicBezTo>
                  <a:cubicBezTo>
                    <a:pt x="291055" y="233269"/>
                    <a:pt x="240110" y="210153"/>
                    <a:pt x="218364" y="204716"/>
                  </a:cubicBezTo>
                  <a:cubicBezTo>
                    <a:pt x="124507" y="142145"/>
                    <a:pt x="167599" y="160499"/>
                    <a:pt x="95534" y="136477"/>
                  </a:cubicBezTo>
                  <a:cubicBezTo>
                    <a:pt x="81886" y="141026"/>
                    <a:pt x="64763" y="139953"/>
                    <a:pt x="54591" y="150125"/>
                  </a:cubicBezTo>
                  <a:cubicBezTo>
                    <a:pt x="9099" y="195617"/>
                    <a:pt x="81886" y="204716"/>
                    <a:pt x="0" y="177420"/>
                  </a:cubicBezTo>
                  <a:cubicBezTo>
                    <a:pt x="46" y="177147"/>
                    <a:pt x="18245" y="54518"/>
                    <a:pt x="27295" y="40943"/>
                  </a:cubicBezTo>
                  <a:cubicBezTo>
                    <a:pt x="36497" y="27140"/>
                    <a:pt x="91015" y="0"/>
                    <a:pt x="109182" y="0"/>
                  </a:cubicBezTo>
                  <a:cubicBezTo>
                    <a:pt x="119354" y="0"/>
                    <a:pt x="131928" y="22746"/>
                    <a:pt x="136477" y="27295"/>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p:nvSpPr>
          <p:spPr>
            <a:xfrm flipH="1" flipV="1">
              <a:off x="3947343" y="3448705"/>
              <a:ext cx="436809" cy="261146"/>
            </a:xfrm>
            <a:custGeom>
              <a:avLst/>
              <a:gdLst>
                <a:gd name="connsiteX0" fmla="*/ 0 w 436809"/>
                <a:gd name="connsiteY0" fmla="*/ 68239 h 261146"/>
                <a:gd name="connsiteX1" fmla="*/ 0 w 436809"/>
                <a:gd name="connsiteY1" fmla="*/ 68239 h 261146"/>
                <a:gd name="connsiteX2" fmla="*/ 327546 w 436809"/>
                <a:gd name="connsiteY2" fmla="*/ 68239 h 261146"/>
                <a:gd name="connsiteX3" fmla="*/ 341194 w 436809"/>
                <a:gd name="connsiteY3" fmla="*/ 27296 h 261146"/>
                <a:gd name="connsiteX4" fmla="*/ 382137 w 436809"/>
                <a:gd name="connsiteY4" fmla="*/ 0 h 261146"/>
                <a:gd name="connsiteX5" fmla="*/ 423080 w 436809"/>
                <a:gd name="connsiteY5" fmla="*/ 13648 h 261146"/>
                <a:gd name="connsiteX6" fmla="*/ 436728 w 436809"/>
                <a:gd name="connsiteY6" fmla="*/ 95535 h 261146"/>
                <a:gd name="connsiteX7" fmla="*/ 395785 w 436809"/>
                <a:gd name="connsiteY7" fmla="*/ 232012 h 261146"/>
                <a:gd name="connsiteX8" fmla="*/ 354841 w 436809"/>
                <a:gd name="connsiteY8" fmla="*/ 245660 h 261146"/>
                <a:gd name="connsiteX9" fmla="*/ 259307 w 436809"/>
                <a:gd name="connsiteY9" fmla="*/ 259308 h 261146"/>
                <a:gd name="connsiteX10" fmla="*/ 68238 w 436809"/>
                <a:gd name="connsiteY10" fmla="*/ 245660 h 261146"/>
                <a:gd name="connsiteX11" fmla="*/ 40943 w 436809"/>
                <a:gd name="connsiteY11" fmla="*/ 204717 h 261146"/>
                <a:gd name="connsiteX12" fmla="*/ 0 w 436809"/>
                <a:gd name="connsiteY12" fmla="*/ 177421 h 261146"/>
                <a:gd name="connsiteX13" fmla="*/ 0 w 436809"/>
                <a:gd name="connsiteY13" fmla="*/ 68239 h 26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809" h="261146">
                  <a:moveTo>
                    <a:pt x="0" y="68239"/>
                  </a:moveTo>
                  <a:lnTo>
                    <a:pt x="0" y="68239"/>
                  </a:lnTo>
                  <a:cubicBezTo>
                    <a:pt x="81601" y="74516"/>
                    <a:pt x="241964" y="96766"/>
                    <a:pt x="327546" y="68239"/>
                  </a:cubicBezTo>
                  <a:cubicBezTo>
                    <a:pt x="341194" y="63690"/>
                    <a:pt x="332207" y="38530"/>
                    <a:pt x="341194" y="27296"/>
                  </a:cubicBezTo>
                  <a:cubicBezTo>
                    <a:pt x="351441" y="14488"/>
                    <a:pt x="368489" y="9099"/>
                    <a:pt x="382137" y="0"/>
                  </a:cubicBezTo>
                  <a:cubicBezTo>
                    <a:pt x="395785" y="4549"/>
                    <a:pt x="415943" y="1157"/>
                    <a:pt x="423080" y="13648"/>
                  </a:cubicBezTo>
                  <a:cubicBezTo>
                    <a:pt x="436809" y="37674"/>
                    <a:pt x="436728" y="67863"/>
                    <a:pt x="436728" y="95535"/>
                  </a:cubicBezTo>
                  <a:cubicBezTo>
                    <a:pt x="436728" y="132563"/>
                    <a:pt x="432782" y="202415"/>
                    <a:pt x="395785" y="232012"/>
                  </a:cubicBezTo>
                  <a:cubicBezTo>
                    <a:pt x="384551" y="240999"/>
                    <a:pt x="368948" y="242839"/>
                    <a:pt x="354841" y="245660"/>
                  </a:cubicBezTo>
                  <a:cubicBezTo>
                    <a:pt x="323298" y="251969"/>
                    <a:pt x="291152" y="254759"/>
                    <a:pt x="259307" y="259308"/>
                  </a:cubicBezTo>
                  <a:cubicBezTo>
                    <a:pt x="195617" y="254759"/>
                    <a:pt x="130183" y="261146"/>
                    <a:pt x="68238" y="245660"/>
                  </a:cubicBezTo>
                  <a:cubicBezTo>
                    <a:pt x="52325" y="241682"/>
                    <a:pt x="52541" y="216315"/>
                    <a:pt x="40943" y="204717"/>
                  </a:cubicBezTo>
                  <a:cubicBezTo>
                    <a:pt x="29345" y="193119"/>
                    <a:pt x="13648" y="186520"/>
                    <a:pt x="0" y="177421"/>
                  </a:cubicBezTo>
                  <a:cubicBezTo>
                    <a:pt x="15642" y="99207"/>
                    <a:pt x="0" y="86436"/>
                    <a:pt x="0" y="68239"/>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22"/>
            <p:cNvSpPr/>
            <p:nvPr/>
          </p:nvSpPr>
          <p:spPr>
            <a:xfrm flipH="1" flipV="1">
              <a:off x="4451399" y="3304689"/>
              <a:ext cx="339696" cy="247247"/>
            </a:xfrm>
            <a:custGeom>
              <a:avLst/>
              <a:gdLst>
                <a:gd name="connsiteX0" fmla="*/ 86435 w 339696"/>
                <a:gd name="connsiteY0" fmla="*/ 1587 h 247247"/>
                <a:gd name="connsiteX1" fmla="*/ 86435 w 339696"/>
                <a:gd name="connsiteY1" fmla="*/ 1587 h 247247"/>
                <a:gd name="connsiteX2" fmla="*/ 250209 w 339696"/>
                <a:gd name="connsiteY2" fmla="*/ 15235 h 247247"/>
                <a:gd name="connsiteX3" fmla="*/ 332095 w 339696"/>
                <a:gd name="connsiteY3" fmla="*/ 42530 h 247247"/>
                <a:gd name="connsiteX4" fmla="*/ 318447 w 339696"/>
                <a:gd name="connsiteY4" fmla="*/ 192656 h 247247"/>
                <a:gd name="connsiteX5" fmla="*/ 236561 w 339696"/>
                <a:gd name="connsiteY5" fmla="*/ 247247 h 247247"/>
                <a:gd name="connsiteX6" fmla="*/ 154674 w 339696"/>
                <a:gd name="connsiteY6" fmla="*/ 233599 h 247247"/>
                <a:gd name="connsiteX7" fmla="*/ 113731 w 339696"/>
                <a:gd name="connsiteY7" fmla="*/ 151712 h 247247"/>
                <a:gd name="connsiteX8" fmla="*/ 100083 w 339696"/>
                <a:gd name="connsiteY8" fmla="*/ 97121 h 247247"/>
                <a:gd name="connsiteX9" fmla="*/ 18197 w 339696"/>
                <a:gd name="connsiteY9" fmla="*/ 69826 h 247247"/>
                <a:gd name="connsiteX10" fmla="*/ 4549 w 339696"/>
                <a:gd name="connsiteY10" fmla="*/ 28882 h 247247"/>
                <a:gd name="connsiteX11" fmla="*/ 86435 w 339696"/>
                <a:gd name="connsiteY11" fmla="*/ 1587 h 24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696" h="247247">
                  <a:moveTo>
                    <a:pt x="86435" y="1587"/>
                  </a:moveTo>
                  <a:lnTo>
                    <a:pt x="86435" y="1587"/>
                  </a:lnTo>
                  <a:cubicBezTo>
                    <a:pt x="141026" y="6136"/>
                    <a:pt x="196174" y="6229"/>
                    <a:pt x="250209" y="15235"/>
                  </a:cubicBezTo>
                  <a:cubicBezTo>
                    <a:pt x="278589" y="19965"/>
                    <a:pt x="332095" y="42530"/>
                    <a:pt x="332095" y="42530"/>
                  </a:cubicBezTo>
                  <a:cubicBezTo>
                    <a:pt x="327546" y="92572"/>
                    <a:pt x="339696" y="147122"/>
                    <a:pt x="318447" y="192656"/>
                  </a:cubicBezTo>
                  <a:cubicBezTo>
                    <a:pt x="304574" y="222383"/>
                    <a:pt x="236561" y="247247"/>
                    <a:pt x="236561" y="247247"/>
                  </a:cubicBezTo>
                  <a:cubicBezTo>
                    <a:pt x="209265" y="242698"/>
                    <a:pt x="179425" y="245974"/>
                    <a:pt x="154674" y="233599"/>
                  </a:cubicBezTo>
                  <a:cubicBezTo>
                    <a:pt x="134737" y="223630"/>
                    <a:pt x="119114" y="170551"/>
                    <a:pt x="113731" y="151712"/>
                  </a:cubicBezTo>
                  <a:cubicBezTo>
                    <a:pt x="108578" y="133677"/>
                    <a:pt x="114324" y="109328"/>
                    <a:pt x="100083" y="97121"/>
                  </a:cubicBezTo>
                  <a:cubicBezTo>
                    <a:pt x="78238" y="78397"/>
                    <a:pt x="18197" y="69826"/>
                    <a:pt x="18197" y="69826"/>
                  </a:cubicBezTo>
                  <a:cubicBezTo>
                    <a:pt x="13648" y="56178"/>
                    <a:pt x="0" y="42530"/>
                    <a:pt x="4549" y="28882"/>
                  </a:cubicBezTo>
                  <a:cubicBezTo>
                    <a:pt x="14176" y="0"/>
                    <a:pt x="72787" y="6136"/>
                    <a:pt x="86435" y="1587"/>
                  </a:cubicBezTo>
                  <a:close/>
                </a:path>
              </a:pathLst>
            </a:custGeom>
            <a:blipFill dpi="0" rotWithShape="1">
              <a:blip r:embed="rId4" cstate="print">
                <a:alphaModFix amt="7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p:nvSpPr>
          <p:spPr>
            <a:xfrm rot="19250222" flipH="1" flipV="1">
              <a:off x="4275291" y="3348178"/>
              <a:ext cx="339696" cy="247247"/>
            </a:xfrm>
            <a:custGeom>
              <a:avLst/>
              <a:gdLst>
                <a:gd name="connsiteX0" fmla="*/ 86435 w 339696"/>
                <a:gd name="connsiteY0" fmla="*/ 1587 h 247247"/>
                <a:gd name="connsiteX1" fmla="*/ 86435 w 339696"/>
                <a:gd name="connsiteY1" fmla="*/ 1587 h 247247"/>
                <a:gd name="connsiteX2" fmla="*/ 250209 w 339696"/>
                <a:gd name="connsiteY2" fmla="*/ 15235 h 247247"/>
                <a:gd name="connsiteX3" fmla="*/ 332095 w 339696"/>
                <a:gd name="connsiteY3" fmla="*/ 42530 h 247247"/>
                <a:gd name="connsiteX4" fmla="*/ 318447 w 339696"/>
                <a:gd name="connsiteY4" fmla="*/ 192656 h 247247"/>
                <a:gd name="connsiteX5" fmla="*/ 236561 w 339696"/>
                <a:gd name="connsiteY5" fmla="*/ 247247 h 247247"/>
                <a:gd name="connsiteX6" fmla="*/ 154674 w 339696"/>
                <a:gd name="connsiteY6" fmla="*/ 233599 h 247247"/>
                <a:gd name="connsiteX7" fmla="*/ 113731 w 339696"/>
                <a:gd name="connsiteY7" fmla="*/ 151712 h 247247"/>
                <a:gd name="connsiteX8" fmla="*/ 100083 w 339696"/>
                <a:gd name="connsiteY8" fmla="*/ 97121 h 247247"/>
                <a:gd name="connsiteX9" fmla="*/ 18197 w 339696"/>
                <a:gd name="connsiteY9" fmla="*/ 69826 h 247247"/>
                <a:gd name="connsiteX10" fmla="*/ 4549 w 339696"/>
                <a:gd name="connsiteY10" fmla="*/ 28882 h 247247"/>
                <a:gd name="connsiteX11" fmla="*/ 86435 w 339696"/>
                <a:gd name="connsiteY11" fmla="*/ 1587 h 24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696" h="247247">
                  <a:moveTo>
                    <a:pt x="86435" y="1587"/>
                  </a:moveTo>
                  <a:lnTo>
                    <a:pt x="86435" y="1587"/>
                  </a:lnTo>
                  <a:cubicBezTo>
                    <a:pt x="141026" y="6136"/>
                    <a:pt x="196174" y="6229"/>
                    <a:pt x="250209" y="15235"/>
                  </a:cubicBezTo>
                  <a:cubicBezTo>
                    <a:pt x="278589" y="19965"/>
                    <a:pt x="332095" y="42530"/>
                    <a:pt x="332095" y="42530"/>
                  </a:cubicBezTo>
                  <a:cubicBezTo>
                    <a:pt x="327546" y="92572"/>
                    <a:pt x="339696" y="147122"/>
                    <a:pt x="318447" y="192656"/>
                  </a:cubicBezTo>
                  <a:cubicBezTo>
                    <a:pt x="304574" y="222383"/>
                    <a:pt x="236561" y="247247"/>
                    <a:pt x="236561" y="247247"/>
                  </a:cubicBezTo>
                  <a:cubicBezTo>
                    <a:pt x="209265" y="242698"/>
                    <a:pt x="179425" y="245974"/>
                    <a:pt x="154674" y="233599"/>
                  </a:cubicBezTo>
                  <a:cubicBezTo>
                    <a:pt x="134737" y="223630"/>
                    <a:pt x="119114" y="170551"/>
                    <a:pt x="113731" y="151712"/>
                  </a:cubicBezTo>
                  <a:cubicBezTo>
                    <a:pt x="108578" y="133677"/>
                    <a:pt x="114324" y="109328"/>
                    <a:pt x="100083" y="97121"/>
                  </a:cubicBezTo>
                  <a:cubicBezTo>
                    <a:pt x="78238" y="78397"/>
                    <a:pt x="18197" y="69826"/>
                    <a:pt x="18197" y="69826"/>
                  </a:cubicBezTo>
                  <a:cubicBezTo>
                    <a:pt x="13648" y="56178"/>
                    <a:pt x="0" y="42530"/>
                    <a:pt x="4549" y="28882"/>
                  </a:cubicBezTo>
                  <a:cubicBezTo>
                    <a:pt x="14176" y="0"/>
                    <a:pt x="72787" y="6136"/>
                    <a:pt x="86435" y="1587"/>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Freihandform 25"/>
            <p:cNvSpPr/>
            <p:nvPr/>
          </p:nvSpPr>
          <p:spPr>
            <a:xfrm flipH="1" flipV="1">
              <a:off x="4159428" y="3132237"/>
              <a:ext cx="339696" cy="247247"/>
            </a:xfrm>
            <a:custGeom>
              <a:avLst/>
              <a:gdLst>
                <a:gd name="connsiteX0" fmla="*/ 86435 w 339696"/>
                <a:gd name="connsiteY0" fmla="*/ 1587 h 247247"/>
                <a:gd name="connsiteX1" fmla="*/ 86435 w 339696"/>
                <a:gd name="connsiteY1" fmla="*/ 1587 h 247247"/>
                <a:gd name="connsiteX2" fmla="*/ 250209 w 339696"/>
                <a:gd name="connsiteY2" fmla="*/ 15235 h 247247"/>
                <a:gd name="connsiteX3" fmla="*/ 332095 w 339696"/>
                <a:gd name="connsiteY3" fmla="*/ 42530 h 247247"/>
                <a:gd name="connsiteX4" fmla="*/ 318447 w 339696"/>
                <a:gd name="connsiteY4" fmla="*/ 192656 h 247247"/>
                <a:gd name="connsiteX5" fmla="*/ 236561 w 339696"/>
                <a:gd name="connsiteY5" fmla="*/ 247247 h 247247"/>
                <a:gd name="connsiteX6" fmla="*/ 154674 w 339696"/>
                <a:gd name="connsiteY6" fmla="*/ 233599 h 247247"/>
                <a:gd name="connsiteX7" fmla="*/ 113731 w 339696"/>
                <a:gd name="connsiteY7" fmla="*/ 151712 h 247247"/>
                <a:gd name="connsiteX8" fmla="*/ 100083 w 339696"/>
                <a:gd name="connsiteY8" fmla="*/ 97121 h 247247"/>
                <a:gd name="connsiteX9" fmla="*/ 18197 w 339696"/>
                <a:gd name="connsiteY9" fmla="*/ 69826 h 247247"/>
                <a:gd name="connsiteX10" fmla="*/ 4549 w 339696"/>
                <a:gd name="connsiteY10" fmla="*/ 28882 h 247247"/>
                <a:gd name="connsiteX11" fmla="*/ 86435 w 339696"/>
                <a:gd name="connsiteY11" fmla="*/ 1587 h 24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696" h="247247">
                  <a:moveTo>
                    <a:pt x="86435" y="1587"/>
                  </a:moveTo>
                  <a:lnTo>
                    <a:pt x="86435" y="1587"/>
                  </a:lnTo>
                  <a:cubicBezTo>
                    <a:pt x="141026" y="6136"/>
                    <a:pt x="196174" y="6229"/>
                    <a:pt x="250209" y="15235"/>
                  </a:cubicBezTo>
                  <a:cubicBezTo>
                    <a:pt x="278589" y="19965"/>
                    <a:pt x="332095" y="42530"/>
                    <a:pt x="332095" y="42530"/>
                  </a:cubicBezTo>
                  <a:cubicBezTo>
                    <a:pt x="327546" y="92572"/>
                    <a:pt x="339696" y="147122"/>
                    <a:pt x="318447" y="192656"/>
                  </a:cubicBezTo>
                  <a:cubicBezTo>
                    <a:pt x="304574" y="222383"/>
                    <a:pt x="236561" y="247247"/>
                    <a:pt x="236561" y="247247"/>
                  </a:cubicBezTo>
                  <a:cubicBezTo>
                    <a:pt x="209265" y="242698"/>
                    <a:pt x="179425" y="245974"/>
                    <a:pt x="154674" y="233599"/>
                  </a:cubicBezTo>
                  <a:cubicBezTo>
                    <a:pt x="134737" y="223630"/>
                    <a:pt x="119114" y="170551"/>
                    <a:pt x="113731" y="151712"/>
                  </a:cubicBezTo>
                  <a:cubicBezTo>
                    <a:pt x="108578" y="133677"/>
                    <a:pt x="114324" y="109328"/>
                    <a:pt x="100083" y="97121"/>
                  </a:cubicBezTo>
                  <a:cubicBezTo>
                    <a:pt x="78238" y="78397"/>
                    <a:pt x="18197" y="69826"/>
                    <a:pt x="18197" y="69826"/>
                  </a:cubicBezTo>
                  <a:cubicBezTo>
                    <a:pt x="13648" y="56178"/>
                    <a:pt x="0" y="42530"/>
                    <a:pt x="4549" y="28882"/>
                  </a:cubicBezTo>
                  <a:cubicBezTo>
                    <a:pt x="14176" y="0"/>
                    <a:pt x="72787" y="6136"/>
                    <a:pt x="86435" y="1587"/>
                  </a:cubicBez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ihandform 26"/>
            <p:cNvSpPr/>
            <p:nvPr/>
          </p:nvSpPr>
          <p:spPr>
            <a:xfrm rot="6537678" flipH="1" flipV="1">
              <a:off x="4458304" y="3259795"/>
              <a:ext cx="428109" cy="328517"/>
            </a:xfrm>
            <a:custGeom>
              <a:avLst/>
              <a:gdLst>
                <a:gd name="connsiteX0" fmla="*/ 81887 w 428109"/>
                <a:gd name="connsiteY0" fmla="*/ 20840 h 328517"/>
                <a:gd name="connsiteX1" fmla="*/ 81887 w 428109"/>
                <a:gd name="connsiteY1" fmla="*/ 20840 h 328517"/>
                <a:gd name="connsiteX2" fmla="*/ 245660 w 428109"/>
                <a:gd name="connsiteY2" fmla="*/ 102727 h 328517"/>
                <a:gd name="connsiteX3" fmla="*/ 382138 w 428109"/>
                <a:gd name="connsiteY3" fmla="*/ 170966 h 328517"/>
                <a:gd name="connsiteX4" fmla="*/ 382138 w 428109"/>
                <a:gd name="connsiteY4" fmla="*/ 252852 h 328517"/>
                <a:gd name="connsiteX5" fmla="*/ 300251 w 428109"/>
                <a:gd name="connsiteY5" fmla="*/ 307443 h 328517"/>
                <a:gd name="connsiteX6" fmla="*/ 54591 w 428109"/>
                <a:gd name="connsiteY6" fmla="*/ 266500 h 328517"/>
                <a:gd name="connsiteX7" fmla="*/ 40944 w 428109"/>
                <a:gd name="connsiteY7" fmla="*/ 225557 h 328517"/>
                <a:gd name="connsiteX8" fmla="*/ 13648 w 428109"/>
                <a:gd name="connsiteY8" fmla="*/ 184614 h 328517"/>
                <a:gd name="connsiteX9" fmla="*/ 0 w 428109"/>
                <a:gd name="connsiteY9" fmla="*/ 143670 h 328517"/>
                <a:gd name="connsiteX10" fmla="*/ 40944 w 428109"/>
                <a:gd name="connsiteY10" fmla="*/ 7193 h 328517"/>
                <a:gd name="connsiteX11" fmla="*/ 81887 w 428109"/>
                <a:gd name="connsiteY11" fmla="*/ 20840 h 3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109" h="328517">
                  <a:moveTo>
                    <a:pt x="81887" y="20840"/>
                  </a:moveTo>
                  <a:lnTo>
                    <a:pt x="81887" y="20840"/>
                  </a:lnTo>
                  <a:cubicBezTo>
                    <a:pt x="136478" y="48136"/>
                    <a:pt x="194876" y="68871"/>
                    <a:pt x="245660" y="102727"/>
                  </a:cubicBezTo>
                  <a:cubicBezTo>
                    <a:pt x="343154" y="167723"/>
                    <a:pt x="295721" y="149361"/>
                    <a:pt x="382138" y="170966"/>
                  </a:cubicBezTo>
                  <a:cubicBezTo>
                    <a:pt x="408954" y="211190"/>
                    <a:pt x="428109" y="212628"/>
                    <a:pt x="382138" y="252852"/>
                  </a:cubicBezTo>
                  <a:cubicBezTo>
                    <a:pt x="357450" y="274454"/>
                    <a:pt x="300251" y="307443"/>
                    <a:pt x="300251" y="307443"/>
                  </a:cubicBezTo>
                  <a:cubicBezTo>
                    <a:pt x="280280" y="306112"/>
                    <a:pt x="104204" y="328517"/>
                    <a:pt x="54591" y="266500"/>
                  </a:cubicBezTo>
                  <a:cubicBezTo>
                    <a:pt x="45604" y="255267"/>
                    <a:pt x="47378" y="238424"/>
                    <a:pt x="40944" y="225557"/>
                  </a:cubicBezTo>
                  <a:cubicBezTo>
                    <a:pt x="33609" y="210886"/>
                    <a:pt x="22747" y="198262"/>
                    <a:pt x="13648" y="184614"/>
                  </a:cubicBezTo>
                  <a:cubicBezTo>
                    <a:pt x="9099" y="170966"/>
                    <a:pt x="0" y="158056"/>
                    <a:pt x="0" y="143670"/>
                  </a:cubicBezTo>
                  <a:cubicBezTo>
                    <a:pt x="0" y="92126"/>
                    <a:pt x="3946" y="44191"/>
                    <a:pt x="40944" y="7193"/>
                  </a:cubicBezTo>
                  <a:cubicBezTo>
                    <a:pt x="48137" y="0"/>
                    <a:pt x="75063" y="18565"/>
                    <a:pt x="81887" y="2084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p:cNvSpPr/>
            <p:nvPr/>
          </p:nvSpPr>
          <p:spPr>
            <a:xfrm rot="172223" flipH="1">
              <a:off x="4574946" y="3339528"/>
              <a:ext cx="428109" cy="328517"/>
            </a:xfrm>
            <a:custGeom>
              <a:avLst/>
              <a:gdLst>
                <a:gd name="connsiteX0" fmla="*/ 81887 w 428109"/>
                <a:gd name="connsiteY0" fmla="*/ 20840 h 328517"/>
                <a:gd name="connsiteX1" fmla="*/ 81887 w 428109"/>
                <a:gd name="connsiteY1" fmla="*/ 20840 h 328517"/>
                <a:gd name="connsiteX2" fmla="*/ 245660 w 428109"/>
                <a:gd name="connsiteY2" fmla="*/ 102727 h 328517"/>
                <a:gd name="connsiteX3" fmla="*/ 382138 w 428109"/>
                <a:gd name="connsiteY3" fmla="*/ 170966 h 328517"/>
                <a:gd name="connsiteX4" fmla="*/ 382138 w 428109"/>
                <a:gd name="connsiteY4" fmla="*/ 252852 h 328517"/>
                <a:gd name="connsiteX5" fmla="*/ 300251 w 428109"/>
                <a:gd name="connsiteY5" fmla="*/ 307443 h 328517"/>
                <a:gd name="connsiteX6" fmla="*/ 54591 w 428109"/>
                <a:gd name="connsiteY6" fmla="*/ 266500 h 328517"/>
                <a:gd name="connsiteX7" fmla="*/ 40944 w 428109"/>
                <a:gd name="connsiteY7" fmla="*/ 225557 h 328517"/>
                <a:gd name="connsiteX8" fmla="*/ 13648 w 428109"/>
                <a:gd name="connsiteY8" fmla="*/ 184614 h 328517"/>
                <a:gd name="connsiteX9" fmla="*/ 0 w 428109"/>
                <a:gd name="connsiteY9" fmla="*/ 143670 h 328517"/>
                <a:gd name="connsiteX10" fmla="*/ 40944 w 428109"/>
                <a:gd name="connsiteY10" fmla="*/ 7193 h 328517"/>
                <a:gd name="connsiteX11" fmla="*/ 81887 w 428109"/>
                <a:gd name="connsiteY11" fmla="*/ 20840 h 3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8109" h="328517">
                  <a:moveTo>
                    <a:pt x="81887" y="20840"/>
                  </a:moveTo>
                  <a:lnTo>
                    <a:pt x="81887" y="20840"/>
                  </a:lnTo>
                  <a:cubicBezTo>
                    <a:pt x="136478" y="48136"/>
                    <a:pt x="194876" y="68871"/>
                    <a:pt x="245660" y="102727"/>
                  </a:cubicBezTo>
                  <a:cubicBezTo>
                    <a:pt x="343154" y="167723"/>
                    <a:pt x="295721" y="149361"/>
                    <a:pt x="382138" y="170966"/>
                  </a:cubicBezTo>
                  <a:cubicBezTo>
                    <a:pt x="408954" y="211190"/>
                    <a:pt x="428109" y="212628"/>
                    <a:pt x="382138" y="252852"/>
                  </a:cubicBezTo>
                  <a:cubicBezTo>
                    <a:pt x="357450" y="274454"/>
                    <a:pt x="300251" y="307443"/>
                    <a:pt x="300251" y="307443"/>
                  </a:cubicBezTo>
                  <a:cubicBezTo>
                    <a:pt x="280280" y="306112"/>
                    <a:pt x="104204" y="328517"/>
                    <a:pt x="54591" y="266500"/>
                  </a:cubicBezTo>
                  <a:cubicBezTo>
                    <a:pt x="45604" y="255267"/>
                    <a:pt x="47378" y="238424"/>
                    <a:pt x="40944" y="225557"/>
                  </a:cubicBezTo>
                  <a:cubicBezTo>
                    <a:pt x="33609" y="210886"/>
                    <a:pt x="22747" y="198262"/>
                    <a:pt x="13648" y="184614"/>
                  </a:cubicBezTo>
                  <a:cubicBezTo>
                    <a:pt x="9099" y="170966"/>
                    <a:pt x="0" y="158056"/>
                    <a:pt x="0" y="143670"/>
                  </a:cubicBezTo>
                  <a:cubicBezTo>
                    <a:pt x="0" y="92126"/>
                    <a:pt x="3946" y="44191"/>
                    <a:pt x="40944" y="7193"/>
                  </a:cubicBezTo>
                  <a:cubicBezTo>
                    <a:pt x="48137" y="0"/>
                    <a:pt x="75063" y="18565"/>
                    <a:pt x="81887" y="20840"/>
                  </a:cubicBezTo>
                  <a:close/>
                </a:path>
              </a:pathLst>
            </a:cu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3" name="Gruppieren 142"/>
            <p:cNvGrpSpPr/>
            <p:nvPr/>
          </p:nvGrpSpPr>
          <p:grpSpPr>
            <a:xfrm>
              <a:off x="4680012" y="2708920"/>
              <a:ext cx="396044" cy="468052"/>
              <a:chOff x="7164597" y="3822169"/>
              <a:chExt cx="755775" cy="974983"/>
            </a:xfrm>
          </p:grpSpPr>
          <p:sp>
            <p:nvSpPr>
              <p:cNvPr id="31" name="Ellipse 30"/>
              <p:cNvSpPr/>
              <p:nvPr/>
            </p:nvSpPr>
            <p:spPr>
              <a:xfrm>
                <a:off x="7308304" y="4509120"/>
                <a:ext cx="612068" cy="288032"/>
              </a:xfrm>
              <a:prstGeom prst="ellipse">
                <a:avLst/>
              </a:prstGeom>
              <a:noFill/>
              <a:ln w="76200"/>
              <a:scene3d>
                <a:camera prst="orthographicFront"/>
                <a:lightRig rig="threePt" dir="t"/>
              </a:scene3d>
              <a:sp3d extrusionH="50800" contourW="508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115"/>
              <p:cNvGrpSpPr>
                <a:grpSpLocks/>
              </p:cNvGrpSpPr>
              <p:nvPr/>
            </p:nvGrpSpPr>
            <p:grpSpPr bwMode="auto">
              <a:xfrm rot="1895508">
                <a:off x="7338818" y="3822169"/>
                <a:ext cx="407255" cy="506616"/>
                <a:chOff x="767263" y="1719072"/>
                <a:chExt cx="995700" cy="1481118"/>
              </a:xfrm>
            </p:grpSpPr>
            <p:sp>
              <p:nvSpPr>
                <p:cNvPr id="33" name="Ellipse 32"/>
                <p:cNvSpPr/>
                <p:nvPr/>
              </p:nvSpPr>
              <p:spPr bwMode="auto">
                <a:xfrm rot="20863439">
                  <a:off x="939888" y="1804914"/>
                  <a:ext cx="650059" cy="1223946"/>
                </a:xfrm>
                <a:prstGeom prst="ellipse">
                  <a:avLst/>
                </a:prstGeom>
                <a:solidFill>
                  <a:srgbClr val="FFE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4" name="Ellipse 33"/>
                <p:cNvSpPr/>
                <p:nvPr/>
              </p:nvSpPr>
              <p:spPr bwMode="auto">
                <a:xfrm rot="20863439">
                  <a:off x="1065097" y="2282580"/>
                  <a:ext cx="107815" cy="90487"/>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5" name="Ellipse 34"/>
                <p:cNvSpPr/>
                <p:nvPr/>
              </p:nvSpPr>
              <p:spPr bwMode="auto">
                <a:xfrm rot="20863439">
                  <a:off x="1107797" y="2325505"/>
                  <a:ext cx="45980" cy="46036"/>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6" name="Ellipse 35"/>
                <p:cNvSpPr/>
                <p:nvPr/>
              </p:nvSpPr>
              <p:spPr bwMode="auto">
                <a:xfrm rot="20863439">
                  <a:off x="1313570" y="2226489"/>
                  <a:ext cx="107815" cy="90487"/>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 name="Ellipse 36"/>
                <p:cNvSpPr/>
                <p:nvPr/>
              </p:nvSpPr>
              <p:spPr bwMode="auto">
                <a:xfrm rot="20863439">
                  <a:off x="1353687" y="2271492"/>
                  <a:ext cx="44394" cy="46036"/>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Bogen 37"/>
                <p:cNvSpPr/>
                <p:nvPr/>
              </p:nvSpPr>
              <p:spPr bwMode="auto">
                <a:xfrm rot="20863439">
                  <a:off x="942547" y="2244571"/>
                  <a:ext cx="215629" cy="4603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9" name="Bogen 38"/>
                <p:cNvSpPr/>
                <p:nvPr/>
              </p:nvSpPr>
              <p:spPr bwMode="auto">
                <a:xfrm rot="20863439" flipH="1">
                  <a:off x="1296248" y="2162820"/>
                  <a:ext cx="215629" cy="4603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0" name="Mond 39"/>
                <p:cNvSpPr/>
                <p:nvPr/>
              </p:nvSpPr>
              <p:spPr bwMode="auto">
                <a:xfrm rot="15463439">
                  <a:off x="1277915" y="2588524"/>
                  <a:ext cx="107949" cy="217214"/>
                </a:xfrm>
                <a:prstGeom prst="moon">
                  <a:avLst/>
                </a:prstGeom>
                <a:solidFill>
                  <a:srgbClr val="FF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w="3175">
                      <a:solidFill>
                        <a:srgbClr val="CC0000"/>
                      </a:solidFill>
                    </a:ln>
                  </a:endParaRPr>
                </a:p>
              </p:txBody>
            </p:sp>
            <p:sp>
              <p:nvSpPr>
                <p:cNvPr id="41" name="Freihandform 40"/>
                <p:cNvSpPr/>
                <p:nvPr/>
              </p:nvSpPr>
              <p:spPr bwMode="auto">
                <a:xfrm rot="20863439">
                  <a:off x="1240796" y="2274904"/>
                  <a:ext cx="61835" cy="333371"/>
                </a:xfrm>
                <a:custGeom>
                  <a:avLst/>
                  <a:gdLst>
                    <a:gd name="connsiteX0" fmla="*/ 44532 w 62345"/>
                    <a:gd name="connsiteY0" fmla="*/ 0 h 333499"/>
                    <a:gd name="connsiteX1" fmla="*/ 56407 w 62345"/>
                    <a:gd name="connsiteY1" fmla="*/ 285008 h 333499"/>
                    <a:gd name="connsiteX2" fmla="*/ 8906 w 62345"/>
                    <a:gd name="connsiteY2" fmla="*/ 290946 h 333499"/>
                    <a:gd name="connsiteX3" fmla="*/ 2968 w 62345"/>
                    <a:gd name="connsiteY3" fmla="*/ 290946 h 333499"/>
                  </a:gdLst>
                  <a:ahLst/>
                  <a:cxnLst>
                    <a:cxn ang="0">
                      <a:pos x="connsiteX0" y="connsiteY0"/>
                    </a:cxn>
                    <a:cxn ang="0">
                      <a:pos x="connsiteX1" y="connsiteY1"/>
                    </a:cxn>
                    <a:cxn ang="0">
                      <a:pos x="connsiteX2" y="connsiteY2"/>
                    </a:cxn>
                    <a:cxn ang="0">
                      <a:pos x="connsiteX3" y="connsiteY3"/>
                    </a:cxn>
                  </a:cxnLst>
                  <a:rect l="l" t="t" r="r" b="b"/>
                  <a:pathLst>
                    <a:path w="62345" h="333499">
                      <a:moveTo>
                        <a:pt x="44532" y="0"/>
                      </a:moveTo>
                      <a:cubicBezTo>
                        <a:pt x="53438" y="118258"/>
                        <a:pt x="62345" y="236517"/>
                        <a:pt x="56407" y="285008"/>
                      </a:cubicBezTo>
                      <a:cubicBezTo>
                        <a:pt x="50469" y="333499"/>
                        <a:pt x="17813" y="289956"/>
                        <a:pt x="8906" y="290946"/>
                      </a:cubicBezTo>
                      <a:cubicBezTo>
                        <a:pt x="0" y="291936"/>
                        <a:pt x="1484" y="291441"/>
                        <a:pt x="2968" y="29094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2" name="Freihandform 41"/>
                <p:cNvSpPr/>
                <p:nvPr/>
              </p:nvSpPr>
              <p:spPr>
                <a:xfrm>
                  <a:off x="767263" y="1719072"/>
                  <a:ext cx="995700" cy="1481118"/>
                </a:xfrm>
                <a:custGeom>
                  <a:avLst/>
                  <a:gdLst>
                    <a:gd name="connsiteX0" fmla="*/ 176398 w 995700"/>
                    <a:gd name="connsiteY0" fmla="*/ 460858 h 1481118"/>
                    <a:gd name="connsiteX1" fmla="*/ 176398 w 995700"/>
                    <a:gd name="connsiteY1" fmla="*/ 460858 h 1481118"/>
                    <a:gd name="connsiteX2" fmla="*/ 205659 w 995700"/>
                    <a:gd name="connsiteY2" fmla="*/ 402336 h 1481118"/>
                    <a:gd name="connsiteX3" fmla="*/ 220289 w 995700"/>
                    <a:gd name="connsiteY3" fmla="*/ 351130 h 1481118"/>
                    <a:gd name="connsiteX4" fmla="*/ 234919 w 995700"/>
                    <a:gd name="connsiteY4" fmla="*/ 307238 h 1481118"/>
                    <a:gd name="connsiteX5" fmla="*/ 249550 w 995700"/>
                    <a:gd name="connsiteY5" fmla="*/ 387706 h 1481118"/>
                    <a:gd name="connsiteX6" fmla="*/ 264180 w 995700"/>
                    <a:gd name="connsiteY6" fmla="*/ 453542 h 1481118"/>
                    <a:gd name="connsiteX7" fmla="*/ 271495 w 995700"/>
                    <a:gd name="connsiteY7" fmla="*/ 314554 h 1481118"/>
                    <a:gd name="connsiteX8" fmla="*/ 278811 w 995700"/>
                    <a:gd name="connsiteY8" fmla="*/ 380390 h 1481118"/>
                    <a:gd name="connsiteX9" fmla="*/ 308071 w 995700"/>
                    <a:gd name="connsiteY9" fmla="*/ 446227 h 1481118"/>
                    <a:gd name="connsiteX10" fmla="*/ 337332 w 995700"/>
                    <a:gd name="connsiteY10" fmla="*/ 424282 h 1481118"/>
                    <a:gd name="connsiteX11" fmla="*/ 344647 w 995700"/>
                    <a:gd name="connsiteY11" fmla="*/ 395021 h 1481118"/>
                    <a:gd name="connsiteX12" fmla="*/ 359278 w 995700"/>
                    <a:gd name="connsiteY12" fmla="*/ 409651 h 1481118"/>
                    <a:gd name="connsiteX13" fmla="*/ 366593 w 995700"/>
                    <a:gd name="connsiteY13" fmla="*/ 358445 h 1481118"/>
                    <a:gd name="connsiteX14" fmla="*/ 403169 w 995700"/>
                    <a:gd name="connsiteY14" fmla="*/ 387706 h 1481118"/>
                    <a:gd name="connsiteX15" fmla="*/ 425115 w 995700"/>
                    <a:gd name="connsiteY15" fmla="*/ 402336 h 1481118"/>
                    <a:gd name="connsiteX16" fmla="*/ 432430 w 995700"/>
                    <a:gd name="connsiteY16" fmla="*/ 380390 h 1481118"/>
                    <a:gd name="connsiteX17" fmla="*/ 447060 w 995700"/>
                    <a:gd name="connsiteY17" fmla="*/ 365760 h 1481118"/>
                    <a:gd name="connsiteX18" fmla="*/ 469006 w 995700"/>
                    <a:gd name="connsiteY18" fmla="*/ 358445 h 1481118"/>
                    <a:gd name="connsiteX19" fmla="*/ 447060 w 995700"/>
                    <a:gd name="connsiteY19" fmla="*/ 263347 h 1481118"/>
                    <a:gd name="connsiteX20" fmla="*/ 439745 w 995700"/>
                    <a:gd name="connsiteY20" fmla="*/ 241402 h 1481118"/>
                    <a:gd name="connsiteX21" fmla="*/ 425115 w 995700"/>
                    <a:gd name="connsiteY21" fmla="*/ 219456 h 1481118"/>
                    <a:gd name="connsiteX22" fmla="*/ 417799 w 995700"/>
                    <a:gd name="connsiteY22" fmla="*/ 197510 h 1481118"/>
                    <a:gd name="connsiteX23" fmla="*/ 447060 w 995700"/>
                    <a:gd name="connsiteY23" fmla="*/ 204826 h 1481118"/>
                    <a:gd name="connsiteX24" fmla="*/ 483636 w 995700"/>
                    <a:gd name="connsiteY24" fmla="*/ 248717 h 1481118"/>
                    <a:gd name="connsiteX25" fmla="*/ 498267 w 995700"/>
                    <a:gd name="connsiteY25" fmla="*/ 263347 h 1481118"/>
                    <a:gd name="connsiteX26" fmla="*/ 520212 w 995700"/>
                    <a:gd name="connsiteY26" fmla="*/ 307238 h 1481118"/>
                    <a:gd name="connsiteX27" fmla="*/ 534843 w 995700"/>
                    <a:gd name="connsiteY27" fmla="*/ 321869 h 1481118"/>
                    <a:gd name="connsiteX28" fmla="*/ 549473 w 995700"/>
                    <a:gd name="connsiteY28" fmla="*/ 343814 h 1481118"/>
                    <a:gd name="connsiteX29" fmla="*/ 578734 w 995700"/>
                    <a:gd name="connsiteY29" fmla="*/ 373075 h 1481118"/>
                    <a:gd name="connsiteX30" fmla="*/ 571419 w 995700"/>
                    <a:gd name="connsiteY30" fmla="*/ 343814 h 1481118"/>
                    <a:gd name="connsiteX31" fmla="*/ 542158 w 995700"/>
                    <a:gd name="connsiteY31" fmla="*/ 299923 h 1481118"/>
                    <a:gd name="connsiteX32" fmla="*/ 586049 w 995700"/>
                    <a:gd name="connsiteY32" fmla="*/ 329184 h 1481118"/>
                    <a:gd name="connsiteX33" fmla="*/ 593364 w 995700"/>
                    <a:gd name="connsiteY33" fmla="*/ 299923 h 1481118"/>
                    <a:gd name="connsiteX34" fmla="*/ 600679 w 995700"/>
                    <a:gd name="connsiteY34" fmla="*/ 270662 h 1481118"/>
                    <a:gd name="connsiteX35" fmla="*/ 607995 w 995700"/>
                    <a:gd name="connsiteY35" fmla="*/ 292608 h 1481118"/>
                    <a:gd name="connsiteX36" fmla="*/ 622625 w 995700"/>
                    <a:gd name="connsiteY36" fmla="*/ 314554 h 1481118"/>
                    <a:gd name="connsiteX37" fmla="*/ 629940 w 995700"/>
                    <a:gd name="connsiteY37" fmla="*/ 256032 h 1481118"/>
                    <a:gd name="connsiteX38" fmla="*/ 673831 w 995700"/>
                    <a:gd name="connsiteY38" fmla="*/ 292608 h 1481118"/>
                    <a:gd name="connsiteX39" fmla="*/ 688462 w 995700"/>
                    <a:gd name="connsiteY39" fmla="*/ 336499 h 1481118"/>
                    <a:gd name="connsiteX40" fmla="*/ 695777 w 995700"/>
                    <a:gd name="connsiteY40" fmla="*/ 380390 h 1481118"/>
                    <a:gd name="connsiteX41" fmla="*/ 703092 w 995700"/>
                    <a:gd name="connsiteY41" fmla="*/ 416966 h 1481118"/>
                    <a:gd name="connsiteX42" fmla="*/ 695777 w 995700"/>
                    <a:gd name="connsiteY42" fmla="*/ 497434 h 1481118"/>
                    <a:gd name="connsiteX43" fmla="*/ 725038 w 995700"/>
                    <a:gd name="connsiteY43" fmla="*/ 482803 h 1481118"/>
                    <a:gd name="connsiteX44" fmla="*/ 739668 w 995700"/>
                    <a:gd name="connsiteY44" fmla="*/ 453542 h 1481118"/>
                    <a:gd name="connsiteX45" fmla="*/ 746983 w 995700"/>
                    <a:gd name="connsiteY45" fmla="*/ 431597 h 1481118"/>
                    <a:gd name="connsiteX46" fmla="*/ 761614 w 995700"/>
                    <a:gd name="connsiteY46" fmla="*/ 416966 h 1481118"/>
                    <a:gd name="connsiteX47" fmla="*/ 776244 w 995700"/>
                    <a:gd name="connsiteY47" fmla="*/ 431597 h 1481118"/>
                    <a:gd name="connsiteX48" fmla="*/ 798190 w 995700"/>
                    <a:gd name="connsiteY48" fmla="*/ 665683 h 1481118"/>
                    <a:gd name="connsiteX49" fmla="*/ 812820 w 995700"/>
                    <a:gd name="connsiteY49" fmla="*/ 709574 h 1481118"/>
                    <a:gd name="connsiteX50" fmla="*/ 820135 w 995700"/>
                    <a:gd name="connsiteY50" fmla="*/ 687629 h 1481118"/>
                    <a:gd name="connsiteX51" fmla="*/ 834766 w 995700"/>
                    <a:gd name="connsiteY51" fmla="*/ 621792 h 1481118"/>
                    <a:gd name="connsiteX52" fmla="*/ 827451 w 995700"/>
                    <a:gd name="connsiteY52" fmla="*/ 716890 h 1481118"/>
                    <a:gd name="connsiteX53" fmla="*/ 827451 w 995700"/>
                    <a:gd name="connsiteY53" fmla="*/ 841248 h 1481118"/>
                    <a:gd name="connsiteX54" fmla="*/ 820135 w 995700"/>
                    <a:gd name="connsiteY54" fmla="*/ 972922 h 1481118"/>
                    <a:gd name="connsiteX55" fmla="*/ 827451 w 995700"/>
                    <a:gd name="connsiteY55" fmla="*/ 994867 h 1481118"/>
                    <a:gd name="connsiteX56" fmla="*/ 871342 w 995700"/>
                    <a:gd name="connsiteY56" fmla="*/ 1016813 h 1481118"/>
                    <a:gd name="connsiteX57" fmla="*/ 878657 w 995700"/>
                    <a:gd name="connsiteY57" fmla="*/ 1038758 h 1481118"/>
                    <a:gd name="connsiteX58" fmla="*/ 864027 w 995700"/>
                    <a:gd name="connsiteY58" fmla="*/ 1089965 h 1481118"/>
                    <a:gd name="connsiteX59" fmla="*/ 893287 w 995700"/>
                    <a:gd name="connsiteY59" fmla="*/ 1155802 h 1481118"/>
                    <a:gd name="connsiteX60" fmla="*/ 922548 w 995700"/>
                    <a:gd name="connsiteY60" fmla="*/ 1163117 h 1481118"/>
                    <a:gd name="connsiteX61" fmla="*/ 959124 w 995700"/>
                    <a:gd name="connsiteY61" fmla="*/ 1155802 h 1481118"/>
                    <a:gd name="connsiteX62" fmla="*/ 981070 w 995700"/>
                    <a:gd name="connsiteY62" fmla="*/ 1104595 h 1481118"/>
                    <a:gd name="connsiteX63" fmla="*/ 973755 w 995700"/>
                    <a:gd name="connsiteY63" fmla="*/ 1046074 h 1481118"/>
                    <a:gd name="connsiteX64" fmla="*/ 966439 w 995700"/>
                    <a:gd name="connsiteY64" fmla="*/ 1024128 h 1481118"/>
                    <a:gd name="connsiteX65" fmla="*/ 959124 w 995700"/>
                    <a:gd name="connsiteY65" fmla="*/ 943661 h 1481118"/>
                    <a:gd name="connsiteX66" fmla="*/ 966439 w 995700"/>
                    <a:gd name="connsiteY66" fmla="*/ 907085 h 1481118"/>
                    <a:gd name="connsiteX67" fmla="*/ 973755 w 995700"/>
                    <a:gd name="connsiteY67" fmla="*/ 877824 h 1481118"/>
                    <a:gd name="connsiteX68" fmla="*/ 981070 w 995700"/>
                    <a:gd name="connsiteY68" fmla="*/ 782726 h 1481118"/>
                    <a:gd name="connsiteX69" fmla="*/ 995700 w 995700"/>
                    <a:gd name="connsiteY69" fmla="*/ 738835 h 1481118"/>
                    <a:gd name="connsiteX70" fmla="*/ 981070 w 995700"/>
                    <a:gd name="connsiteY70" fmla="*/ 694944 h 1481118"/>
                    <a:gd name="connsiteX71" fmla="*/ 966439 w 995700"/>
                    <a:gd name="connsiteY71" fmla="*/ 629107 h 1481118"/>
                    <a:gd name="connsiteX72" fmla="*/ 951809 w 995700"/>
                    <a:gd name="connsiteY72" fmla="*/ 607162 h 1481118"/>
                    <a:gd name="connsiteX73" fmla="*/ 937179 w 995700"/>
                    <a:gd name="connsiteY73" fmla="*/ 534010 h 1481118"/>
                    <a:gd name="connsiteX74" fmla="*/ 922548 w 995700"/>
                    <a:gd name="connsiteY74" fmla="*/ 475488 h 1481118"/>
                    <a:gd name="connsiteX75" fmla="*/ 907918 w 995700"/>
                    <a:gd name="connsiteY75" fmla="*/ 380390 h 1481118"/>
                    <a:gd name="connsiteX76" fmla="*/ 900603 w 995700"/>
                    <a:gd name="connsiteY76" fmla="*/ 336499 h 1481118"/>
                    <a:gd name="connsiteX77" fmla="*/ 885972 w 995700"/>
                    <a:gd name="connsiteY77" fmla="*/ 321869 h 1481118"/>
                    <a:gd name="connsiteX78" fmla="*/ 842081 w 995700"/>
                    <a:gd name="connsiteY78" fmla="*/ 241402 h 1481118"/>
                    <a:gd name="connsiteX79" fmla="*/ 827451 w 995700"/>
                    <a:gd name="connsiteY79" fmla="*/ 197510 h 1481118"/>
                    <a:gd name="connsiteX80" fmla="*/ 805505 w 995700"/>
                    <a:gd name="connsiteY80" fmla="*/ 109728 h 1481118"/>
                    <a:gd name="connsiteX81" fmla="*/ 739668 w 995700"/>
                    <a:gd name="connsiteY81" fmla="*/ 80467 h 1481118"/>
                    <a:gd name="connsiteX82" fmla="*/ 717723 w 995700"/>
                    <a:gd name="connsiteY82" fmla="*/ 73152 h 1481118"/>
                    <a:gd name="connsiteX83" fmla="*/ 629940 w 995700"/>
                    <a:gd name="connsiteY83" fmla="*/ 80467 h 1481118"/>
                    <a:gd name="connsiteX84" fmla="*/ 607995 w 995700"/>
                    <a:gd name="connsiteY84" fmla="*/ 58522 h 1481118"/>
                    <a:gd name="connsiteX85" fmla="*/ 593364 w 995700"/>
                    <a:gd name="connsiteY85" fmla="*/ 36576 h 1481118"/>
                    <a:gd name="connsiteX86" fmla="*/ 571419 w 995700"/>
                    <a:gd name="connsiteY86" fmla="*/ 21946 h 1481118"/>
                    <a:gd name="connsiteX87" fmla="*/ 556788 w 995700"/>
                    <a:gd name="connsiteY87" fmla="*/ 7315 h 1481118"/>
                    <a:gd name="connsiteX88" fmla="*/ 490951 w 995700"/>
                    <a:gd name="connsiteY88" fmla="*/ 14630 h 1481118"/>
                    <a:gd name="connsiteX89" fmla="*/ 469006 w 995700"/>
                    <a:gd name="connsiteY89" fmla="*/ 21946 h 1481118"/>
                    <a:gd name="connsiteX90" fmla="*/ 425115 w 995700"/>
                    <a:gd name="connsiteY90" fmla="*/ 7315 h 1481118"/>
                    <a:gd name="connsiteX91" fmla="*/ 395854 w 995700"/>
                    <a:gd name="connsiteY91" fmla="*/ 0 h 1481118"/>
                    <a:gd name="connsiteX92" fmla="*/ 337332 w 995700"/>
                    <a:gd name="connsiteY92" fmla="*/ 21946 h 1481118"/>
                    <a:gd name="connsiteX93" fmla="*/ 293441 w 995700"/>
                    <a:gd name="connsiteY93" fmla="*/ 51206 h 1481118"/>
                    <a:gd name="connsiteX94" fmla="*/ 227604 w 995700"/>
                    <a:gd name="connsiteY94" fmla="*/ 51206 h 1481118"/>
                    <a:gd name="connsiteX95" fmla="*/ 205659 w 995700"/>
                    <a:gd name="connsiteY95" fmla="*/ 58522 h 1481118"/>
                    <a:gd name="connsiteX96" fmla="*/ 169083 w 995700"/>
                    <a:gd name="connsiteY96" fmla="*/ 95098 h 1481118"/>
                    <a:gd name="connsiteX97" fmla="*/ 154452 w 995700"/>
                    <a:gd name="connsiteY97" fmla="*/ 109728 h 1481118"/>
                    <a:gd name="connsiteX98" fmla="*/ 125191 w 995700"/>
                    <a:gd name="connsiteY98" fmla="*/ 146304 h 1481118"/>
                    <a:gd name="connsiteX99" fmla="*/ 117876 w 995700"/>
                    <a:gd name="connsiteY99" fmla="*/ 168250 h 1481118"/>
                    <a:gd name="connsiteX100" fmla="*/ 110561 w 995700"/>
                    <a:gd name="connsiteY100" fmla="*/ 234086 h 1481118"/>
                    <a:gd name="connsiteX101" fmla="*/ 81300 w 995700"/>
                    <a:gd name="connsiteY101" fmla="*/ 270662 h 1481118"/>
                    <a:gd name="connsiteX102" fmla="*/ 73985 w 995700"/>
                    <a:gd name="connsiteY102" fmla="*/ 292608 h 1481118"/>
                    <a:gd name="connsiteX103" fmla="*/ 52039 w 995700"/>
                    <a:gd name="connsiteY103" fmla="*/ 336499 h 1481118"/>
                    <a:gd name="connsiteX104" fmla="*/ 37409 w 995700"/>
                    <a:gd name="connsiteY104" fmla="*/ 482803 h 1481118"/>
                    <a:gd name="connsiteX105" fmla="*/ 30094 w 995700"/>
                    <a:gd name="connsiteY105" fmla="*/ 504749 h 1481118"/>
                    <a:gd name="connsiteX106" fmla="*/ 15463 w 995700"/>
                    <a:gd name="connsiteY106" fmla="*/ 526694 h 1481118"/>
                    <a:gd name="connsiteX107" fmla="*/ 22779 w 995700"/>
                    <a:gd name="connsiteY107" fmla="*/ 709574 h 1481118"/>
                    <a:gd name="connsiteX108" fmla="*/ 52039 w 995700"/>
                    <a:gd name="connsiteY108" fmla="*/ 760781 h 1481118"/>
                    <a:gd name="connsiteX109" fmla="*/ 59355 w 995700"/>
                    <a:gd name="connsiteY109" fmla="*/ 790042 h 1481118"/>
                    <a:gd name="connsiteX110" fmla="*/ 44724 w 995700"/>
                    <a:gd name="connsiteY110" fmla="*/ 914400 h 1481118"/>
                    <a:gd name="connsiteX111" fmla="*/ 52039 w 995700"/>
                    <a:gd name="connsiteY111" fmla="*/ 980237 h 1481118"/>
                    <a:gd name="connsiteX112" fmla="*/ 103246 w 995700"/>
                    <a:gd name="connsiteY112" fmla="*/ 1038758 h 1481118"/>
                    <a:gd name="connsiteX113" fmla="*/ 125191 w 995700"/>
                    <a:gd name="connsiteY113" fmla="*/ 1082650 h 1481118"/>
                    <a:gd name="connsiteX114" fmla="*/ 117876 w 995700"/>
                    <a:gd name="connsiteY114" fmla="*/ 1126541 h 1481118"/>
                    <a:gd name="connsiteX115" fmla="*/ 103246 w 995700"/>
                    <a:gd name="connsiteY115" fmla="*/ 1148486 h 1481118"/>
                    <a:gd name="connsiteX116" fmla="*/ 81300 w 995700"/>
                    <a:gd name="connsiteY116" fmla="*/ 1228954 h 1481118"/>
                    <a:gd name="connsiteX117" fmla="*/ 88615 w 995700"/>
                    <a:gd name="connsiteY117" fmla="*/ 1250899 h 1481118"/>
                    <a:gd name="connsiteX118" fmla="*/ 110561 w 995700"/>
                    <a:gd name="connsiteY118" fmla="*/ 1258214 h 1481118"/>
                    <a:gd name="connsiteX119" fmla="*/ 132507 w 995700"/>
                    <a:gd name="connsiteY119" fmla="*/ 1272845 h 1481118"/>
                    <a:gd name="connsiteX120" fmla="*/ 147137 w 995700"/>
                    <a:gd name="connsiteY120" fmla="*/ 1316736 h 1481118"/>
                    <a:gd name="connsiteX121" fmla="*/ 154452 w 995700"/>
                    <a:gd name="connsiteY121" fmla="*/ 1389888 h 1481118"/>
                    <a:gd name="connsiteX122" fmla="*/ 183713 w 995700"/>
                    <a:gd name="connsiteY122" fmla="*/ 1419149 h 1481118"/>
                    <a:gd name="connsiteX123" fmla="*/ 227604 w 995700"/>
                    <a:gd name="connsiteY123" fmla="*/ 1433779 h 1481118"/>
                    <a:gd name="connsiteX124" fmla="*/ 242235 w 995700"/>
                    <a:gd name="connsiteY124" fmla="*/ 1455725 h 1481118"/>
                    <a:gd name="connsiteX125" fmla="*/ 249550 w 995700"/>
                    <a:gd name="connsiteY125" fmla="*/ 1477670 h 1481118"/>
                    <a:gd name="connsiteX126" fmla="*/ 271495 w 995700"/>
                    <a:gd name="connsiteY126" fmla="*/ 1470355 h 1481118"/>
                    <a:gd name="connsiteX127" fmla="*/ 300756 w 995700"/>
                    <a:gd name="connsiteY127" fmla="*/ 1463040 h 1481118"/>
                    <a:gd name="connsiteX128" fmla="*/ 322702 w 995700"/>
                    <a:gd name="connsiteY128" fmla="*/ 1477670 h 1481118"/>
                    <a:gd name="connsiteX129" fmla="*/ 308071 w 995700"/>
                    <a:gd name="connsiteY129" fmla="*/ 1463040 h 1481118"/>
                    <a:gd name="connsiteX130" fmla="*/ 293441 w 995700"/>
                    <a:gd name="connsiteY130" fmla="*/ 1419149 h 1481118"/>
                    <a:gd name="connsiteX131" fmla="*/ 308071 w 995700"/>
                    <a:gd name="connsiteY131" fmla="*/ 1441094 h 1481118"/>
                    <a:gd name="connsiteX132" fmla="*/ 351963 w 995700"/>
                    <a:gd name="connsiteY132" fmla="*/ 1470355 h 1481118"/>
                    <a:gd name="connsiteX133" fmla="*/ 322702 w 995700"/>
                    <a:gd name="connsiteY133" fmla="*/ 1302106 h 1481118"/>
                    <a:gd name="connsiteX134" fmla="*/ 344647 w 995700"/>
                    <a:gd name="connsiteY134" fmla="*/ 1324051 h 1481118"/>
                    <a:gd name="connsiteX135" fmla="*/ 359278 w 995700"/>
                    <a:gd name="connsiteY135" fmla="*/ 1353312 h 1481118"/>
                    <a:gd name="connsiteX136" fmla="*/ 381223 w 995700"/>
                    <a:gd name="connsiteY136" fmla="*/ 1367942 h 1481118"/>
                    <a:gd name="connsiteX137" fmla="*/ 395854 w 995700"/>
                    <a:gd name="connsiteY137" fmla="*/ 1382573 h 1481118"/>
                    <a:gd name="connsiteX138" fmla="*/ 432430 w 995700"/>
                    <a:gd name="connsiteY138" fmla="*/ 1375258 h 1481118"/>
                    <a:gd name="connsiteX139" fmla="*/ 469006 w 995700"/>
                    <a:gd name="connsiteY139" fmla="*/ 1367942 h 1481118"/>
                    <a:gd name="connsiteX140" fmla="*/ 483636 w 995700"/>
                    <a:gd name="connsiteY140" fmla="*/ 1338682 h 1481118"/>
                    <a:gd name="connsiteX141" fmla="*/ 454375 w 995700"/>
                    <a:gd name="connsiteY141" fmla="*/ 1302106 h 1481118"/>
                    <a:gd name="connsiteX142" fmla="*/ 447060 w 995700"/>
                    <a:gd name="connsiteY142" fmla="*/ 1258214 h 1481118"/>
                    <a:gd name="connsiteX143" fmla="*/ 417799 w 995700"/>
                    <a:gd name="connsiteY143" fmla="*/ 1250899 h 1481118"/>
                    <a:gd name="connsiteX144" fmla="*/ 410484 w 995700"/>
                    <a:gd name="connsiteY144" fmla="*/ 1199693 h 1481118"/>
                    <a:gd name="connsiteX145" fmla="*/ 403169 w 995700"/>
                    <a:gd name="connsiteY145" fmla="*/ 1170432 h 1481118"/>
                    <a:gd name="connsiteX146" fmla="*/ 381223 w 995700"/>
                    <a:gd name="connsiteY146" fmla="*/ 1155802 h 1481118"/>
                    <a:gd name="connsiteX147" fmla="*/ 366593 w 995700"/>
                    <a:gd name="connsiteY147" fmla="*/ 1141171 h 1481118"/>
                    <a:gd name="connsiteX148" fmla="*/ 373908 w 995700"/>
                    <a:gd name="connsiteY148" fmla="*/ 1119226 h 1481118"/>
                    <a:gd name="connsiteX149" fmla="*/ 344647 w 995700"/>
                    <a:gd name="connsiteY149" fmla="*/ 1082650 h 1481118"/>
                    <a:gd name="connsiteX150" fmla="*/ 300756 w 995700"/>
                    <a:gd name="connsiteY150" fmla="*/ 1068019 h 1481118"/>
                    <a:gd name="connsiteX151" fmla="*/ 234919 w 995700"/>
                    <a:gd name="connsiteY151" fmla="*/ 1038758 h 1481118"/>
                    <a:gd name="connsiteX152" fmla="*/ 212974 w 995700"/>
                    <a:gd name="connsiteY152" fmla="*/ 1031443 h 1481118"/>
                    <a:gd name="connsiteX153" fmla="*/ 191028 w 995700"/>
                    <a:gd name="connsiteY153" fmla="*/ 1016813 h 1481118"/>
                    <a:gd name="connsiteX154" fmla="*/ 183713 w 995700"/>
                    <a:gd name="connsiteY154" fmla="*/ 994867 h 1481118"/>
                    <a:gd name="connsiteX155" fmla="*/ 212974 w 995700"/>
                    <a:gd name="connsiteY155" fmla="*/ 958291 h 1481118"/>
                    <a:gd name="connsiteX156" fmla="*/ 227604 w 995700"/>
                    <a:gd name="connsiteY156" fmla="*/ 936346 h 1481118"/>
                    <a:gd name="connsiteX157" fmla="*/ 278811 w 995700"/>
                    <a:gd name="connsiteY157" fmla="*/ 921715 h 1481118"/>
                    <a:gd name="connsiteX158" fmla="*/ 271495 w 995700"/>
                    <a:gd name="connsiteY158" fmla="*/ 892454 h 1481118"/>
                    <a:gd name="connsiteX159" fmla="*/ 220289 w 995700"/>
                    <a:gd name="connsiteY159" fmla="*/ 870509 h 1481118"/>
                    <a:gd name="connsiteX160" fmla="*/ 227604 w 995700"/>
                    <a:gd name="connsiteY160" fmla="*/ 848563 h 1481118"/>
                    <a:gd name="connsiteX161" fmla="*/ 249550 w 995700"/>
                    <a:gd name="connsiteY161" fmla="*/ 833933 h 1481118"/>
                    <a:gd name="connsiteX162" fmla="*/ 234919 w 995700"/>
                    <a:gd name="connsiteY162" fmla="*/ 790042 h 1481118"/>
                    <a:gd name="connsiteX163" fmla="*/ 227604 w 995700"/>
                    <a:gd name="connsiteY163" fmla="*/ 738835 h 1481118"/>
                    <a:gd name="connsiteX164" fmla="*/ 212974 w 995700"/>
                    <a:gd name="connsiteY164" fmla="*/ 709574 h 1481118"/>
                    <a:gd name="connsiteX165" fmla="*/ 205659 w 995700"/>
                    <a:gd name="connsiteY165" fmla="*/ 680314 h 1481118"/>
                    <a:gd name="connsiteX166" fmla="*/ 198343 w 995700"/>
                    <a:gd name="connsiteY166" fmla="*/ 658368 h 1481118"/>
                    <a:gd name="connsiteX167" fmla="*/ 205659 w 995700"/>
                    <a:gd name="connsiteY167" fmla="*/ 629107 h 1481118"/>
                    <a:gd name="connsiteX168" fmla="*/ 191028 w 995700"/>
                    <a:gd name="connsiteY168" fmla="*/ 614477 h 1481118"/>
                    <a:gd name="connsiteX169" fmla="*/ 176398 w 995700"/>
                    <a:gd name="connsiteY169" fmla="*/ 592531 h 1481118"/>
                    <a:gd name="connsiteX170" fmla="*/ 183713 w 995700"/>
                    <a:gd name="connsiteY170" fmla="*/ 504749 h 1481118"/>
                    <a:gd name="connsiteX171" fmla="*/ 176398 w 995700"/>
                    <a:gd name="connsiteY171" fmla="*/ 482803 h 1481118"/>
                    <a:gd name="connsiteX172" fmla="*/ 198343 w 995700"/>
                    <a:gd name="connsiteY172" fmla="*/ 431597 h 1481118"/>
                    <a:gd name="connsiteX173" fmla="*/ 205659 w 995700"/>
                    <a:gd name="connsiteY173" fmla="*/ 402336 h 1481118"/>
                    <a:gd name="connsiteX174" fmla="*/ 205659 w 995700"/>
                    <a:gd name="connsiteY174" fmla="*/ 402336 h 1481118"/>
                    <a:gd name="connsiteX175" fmla="*/ 198343 w 995700"/>
                    <a:gd name="connsiteY175" fmla="*/ 409651 h 148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995700" h="1481118">
                      <a:moveTo>
                        <a:pt x="176398" y="460858"/>
                      </a:moveTo>
                      <a:lnTo>
                        <a:pt x="176398" y="460858"/>
                      </a:lnTo>
                      <a:cubicBezTo>
                        <a:pt x="186152" y="441351"/>
                        <a:pt x="196634" y="422191"/>
                        <a:pt x="205659" y="402336"/>
                      </a:cubicBezTo>
                      <a:cubicBezTo>
                        <a:pt x="212888" y="386432"/>
                        <a:pt x="215361" y="367559"/>
                        <a:pt x="220289" y="351130"/>
                      </a:cubicBezTo>
                      <a:cubicBezTo>
                        <a:pt x="224720" y="336358"/>
                        <a:pt x="234919" y="307238"/>
                        <a:pt x="234919" y="307238"/>
                      </a:cubicBezTo>
                      <a:cubicBezTo>
                        <a:pt x="249843" y="352005"/>
                        <a:pt x="237734" y="310900"/>
                        <a:pt x="249550" y="387706"/>
                      </a:cubicBezTo>
                      <a:cubicBezTo>
                        <a:pt x="253265" y="411853"/>
                        <a:pt x="258355" y="430241"/>
                        <a:pt x="264180" y="453542"/>
                      </a:cubicBezTo>
                      <a:cubicBezTo>
                        <a:pt x="266618" y="407213"/>
                        <a:pt x="262396" y="360046"/>
                        <a:pt x="271495" y="314554"/>
                      </a:cubicBezTo>
                      <a:cubicBezTo>
                        <a:pt x="275825" y="292902"/>
                        <a:pt x="274481" y="358738"/>
                        <a:pt x="278811" y="380390"/>
                      </a:cubicBezTo>
                      <a:cubicBezTo>
                        <a:pt x="286273" y="417701"/>
                        <a:pt x="290557" y="419956"/>
                        <a:pt x="308071" y="446227"/>
                      </a:cubicBezTo>
                      <a:cubicBezTo>
                        <a:pt x="325482" y="393995"/>
                        <a:pt x="314148" y="389504"/>
                        <a:pt x="337332" y="424282"/>
                      </a:cubicBezTo>
                      <a:cubicBezTo>
                        <a:pt x="339770" y="414528"/>
                        <a:pt x="336282" y="400598"/>
                        <a:pt x="344647" y="395021"/>
                      </a:cubicBezTo>
                      <a:cubicBezTo>
                        <a:pt x="350386" y="391195"/>
                        <a:pt x="355730" y="415565"/>
                        <a:pt x="359278" y="409651"/>
                      </a:cubicBezTo>
                      <a:cubicBezTo>
                        <a:pt x="368149" y="394866"/>
                        <a:pt x="364155" y="375514"/>
                        <a:pt x="366593" y="358445"/>
                      </a:cubicBezTo>
                      <a:cubicBezTo>
                        <a:pt x="434141" y="403475"/>
                        <a:pt x="351051" y="346011"/>
                        <a:pt x="403169" y="387706"/>
                      </a:cubicBezTo>
                      <a:cubicBezTo>
                        <a:pt x="410034" y="393198"/>
                        <a:pt x="417800" y="397459"/>
                        <a:pt x="425115" y="402336"/>
                      </a:cubicBezTo>
                      <a:cubicBezTo>
                        <a:pt x="427553" y="395021"/>
                        <a:pt x="433698" y="387996"/>
                        <a:pt x="432430" y="380390"/>
                      </a:cubicBezTo>
                      <a:cubicBezTo>
                        <a:pt x="428037" y="354033"/>
                        <a:pt x="391185" y="351792"/>
                        <a:pt x="447060" y="365760"/>
                      </a:cubicBezTo>
                      <a:cubicBezTo>
                        <a:pt x="487336" y="406036"/>
                        <a:pt x="477022" y="406543"/>
                        <a:pt x="469006" y="358445"/>
                      </a:cubicBezTo>
                      <a:cubicBezTo>
                        <a:pt x="456345" y="282474"/>
                        <a:pt x="469975" y="332090"/>
                        <a:pt x="447060" y="263347"/>
                      </a:cubicBezTo>
                      <a:cubicBezTo>
                        <a:pt x="444622" y="256032"/>
                        <a:pt x="444022" y="247818"/>
                        <a:pt x="439745" y="241402"/>
                      </a:cubicBezTo>
                      <a:cubicBezTo>
                        <a:pt x="434868" y="234087"/>
                        <a:pt x="429047" y="227320"/>
                        <a:pt x="425115" y="219456"/>
                      </a:cubicBezTo>
                      <a:cubicBezTo>
                        <a:pt x="421666" y="212559"/>
                        <a:pt x="411383" y="201787"/>
                        <a:pt x="417799" y="197510"/>
                      </a:cubicBezTo>
                      <a:cubicBezTo>
                        <a:pt x="426164" y="191933"/>
                        <a:pt x="437306" y="202387"/>
                        <a:pt x="447060" y="204826"/>
                      </a:cubicBezTo>
                      <a:cubicBezTo>
                        <a:pt x="499194" y="256957"/>
                        <a:pt x="442896" y="197793"/>
                        <a:pt x="483636" y="248717"/>
                      </a:cubicBezTo>
                      <a:cubicBezTo>
                        <a:pt x="487944" y="254103"/>
                        <a:pt x="493959" y="257961"/>
                        <a:pt x="498267" y="263347"/>
                      </a:cubicBezTo>
                      <a:cubicBezTo>
                        <a:pt x="542663" y="318841"/>
                        <a:pt x="487762" y="253156"/>
                        <a:pt x="520212" y="307238"/>
                      </a:cubicBezTo>
                      <a:cubicBezTo>
                        <a:pt x="523761" y="313152"/>
                        <a:pt x="530534" y="316483"/>
                        <a:pt x="534843" y="321869"/>
                      </a:cubicBezTo>
                      <a:cubicBezTo>
                        <a:pt x="540335" y="328734"/>
                        <a:pt x="543752" y="337139"/>
                        <a:pt x="549473" y="343814"/>
                      </a:cubicBezTo>
                      <a:cubicBezTo>
                        <a:pt x="558450" y="354287"/>
                        <a:pt x="578734" y="373075"/>
                        <a:pt x="578734" y="373075"/>
                      </a:cubicBezTo>
                      <a:cubicBezTo>
                        <a:pt x="576296" y="363321"/>
                        <a:pt x="575915" y="352806"/>
                        <a:pt x="571419" y="343814"/>
                      </a:cubicBezTo>
                      <a:cubicBezTo>
                        <a:pt x="563555" y="328087"/>
                        <a:pt x="527528" y="290169"/>
                        <a:pt x="542158" y="299923"/>
                      </a:cubicBezTo>
                      <a:lnTo>
                        <a:pt x="586049" y="329184"/>
                      </a:lnTo>
                      <a:cubicBezTo>
                        <a:pt x="614607" y="372023"/>
                        <a:pt x="593364" y="346995"/>
                        <a:pt x="593364" y="299923"/>
                      </a:cubicBezTo>
                      <a:cubicBezTo>
                        <a:pt x="593364" y="289869"/>
                        <a:pt x="598241" y="280416"/>
                        <a:pt x="600679" y="270662"/>
                      </a:cubicBezTo>
                      <a:cubicBezTo>
                        <a:pt x="603118" y="277977"/>
                        <a:pt x="604546" y="285711"/>
                        <a:pt x="607995" y="292608"/>
                      </a:cubicBezTo>
                      <a:cubicBezTo>
                        <a:pt x="611927" y="300472"/>
                        <a:pt x="618102" y="322093"/>
                        <a:pt x="622625" y="314554"/>
                      </a:cubicBezTo>
                      <a:cubicBezTo>
                        <a:pt x="632739" y="297696"/>
                        <a:pt x="627502" y="275539"/>
                        <a:pt x="629940" y="256032"/>
                      </a:cubicBezTo>
                      <a:cubicBezTo>
                        <a:pt x="656074" y="269098"/>
                        <a:pt x="662014" y="266019"/>
                        <a:pt x="673831" y="292608"/>
                      </a:cubicBezTo>
                      <a:cubicBezTo>
                        <a:pt x="680094" y="306701"/>
                        <a:pt x="688462" y="336499"/>
                        <a:pt x="688462" y="336499"/>
                      </a:cubicBezTo>
                      <a:cubicBezTo>
                        <a:pt x="690900" y="351129"/>
                        <a:pt x="693124" y="365797"/>
                        <a:pt x="695777" y="380390"/>
                      </a:cubicBezTo>
                      <a:cubicBezTo>
                        <a:pt x="698001" y="392623"/>
                        <a:pt x="703092" y="404533"/>
                        <a:pt x="703092" y="416966"/>
                      </a:cubicBezTo>
                      <a:cubicBezTo>
                        <a:pt x="703092" y="443899"/>
                        <a:pt x="687260" y="471883"/>
                        <a:pt x="695777" y="497434"/>
                      </a:cubicBezTo>
                      <a:cubicBezTo>
                        <a:pt x="699226" y="507779"/>
                        <a:pt x="715284" y="487680"/>
                        <a:pt x="725038" y="482803"/>
                      </a:cubicBezTo>
                      <a:cubicBezTo>
                        <a:pt x="729915" y="473049"/>
                        <a:pt x="735372" y="463565"/>
                        <a:pt x="739668" y="453542"/>
                      </a:cubicBezTo>
                      <a:cubicBezTo>
                        <a:pt x="742705" y="446455"/>
                        <a:pt x="743016" y="438209"/>
                        <a:pt x="746983" y="431597"/>
                      </a:cubicBezTo>
                      <a:cubicBezTo>
                        <a:pt x="750532" y="425683"/>
                        <a:pt x="756737" y="421843"/>
                        <a:pt x="761614" y="416966"/>
                      </a:cubicBezTo>
                      <a:cubicBezTo>
                        <a:pt x="766491" y="421843"/>
                        <a:pt x="774429" y="424943"/>
                        <a:pt x="776244" y="431597"/>
                      </a:cubicBezTo>
                      <a:cubicBezTo>
                        <a:pt x="815297" y="574798"/>
                        <a:pt x="716578" y="420842"/>
                        <a:pt x="798190" y="665683"/>
                      </a:cubicBezTo>
                      <a:lnTo>
                        <a:pt x="812820" y="709574"/>
                      </a:lnTo>
                      <a:cubicBezTo>
                        <a:pt x="815258" y="702259"/>
                        <a:pt x="818017" y="695043"/>
                        <a:pt x="820135" y="687629"/>
                      </a:cubicBezTo>
                      <a:cubicBezTo>
                        <a:pt x="827025" y="663514"/>
                        <a:pt x="829735" y="646945"/>
                        <a:pt x="834766" y="621792"/>
                      </a:cubicBezTo>
                      <a:cubicBezTo>
                        <a:pt x="832328" y="653491"/>
                        <a:pt x="827451" y="685097"/>
                        <a:pt x="827451" y="716890"/>
                      </a:cubicBezTo>
                      <a:cubicBezTo>
                        <a:pt x="827451" y="858801"/>
                        <a:pt x="844059" y="758206"/>
                        <a:pt x="827451" y="841248"/>
                      </a:cubicBezTo>
                      <a:cubicBezTo>
                        <a:pt x="825012" y="885139"/>
                        <a:pt x="820135" y="928963"/>
                        <a:pt x="820135" y="972922"/>
                      </a:cubicBezTo>
                      <a:cubicBezTo>
                        <a:pt x="820135" y="980633"/>
                        <a:pt x="822634" y="988846"/>
                        <a:pt x="827451" y="994867"/>
                      </a:cubicBezTo>
                      <a:cubicBezTo>
                        <a:pt x="837766" y="1007760"/>
                        <a:pt x="856883" y="1011994"/>
                        <a:pt x="871342" y="1016813"/>
                      </a:cubicBezTo>
                      <a:cubicBezTo>
                        <a:pt x="873780" y="1024128"/>
                        <a:pt x="878657" y="1031047"/>
                        <a:pt x="878657" y="1038758"/>
                      </a:cubicBezTo>
                      <a:cubicBezTo>
                        <a:pt x="878657" y="1047943"/>
                        <a:pt x="867476" y="1079616"/>
                        <a:pt x="864027" y="1089965"/>
                      </a:cubicBezTo>
                      <a:cubicBezTo>
                        <a:pt x="869371" y="1122033"/>
                        <a:pt x="863415" y="1138732"/>
                        <a:pt x="893287" y="1155802"/>
                      </a:cubicBezTo>
                      <a:cubicBezTo>
                        <a:pt x="902016" y="1160790"/>
                        <a:pt x="912794" y="1160679"/>
                        <a:pt x="922548" y="1163117"/>
                      </a:cubicBezTo>
                      <a:cubicBezTo>
                        <a:pt x="934740" y="1160679"/>
                        <a:pt x="948329" y="1161971"/>
                        <a:pt x="959124" y="1155802"/>
                      </a:cubicBezTo>
                      <a:cubicBezTo>
                        <a:pt x="973859" y="1147382"/>
                        <a:pt x="977881" y="1117353"/>
                        <a:pt x="981070" y="1104595"/>
                      </a:cubicBezTo>
                      <a:cubicBezTo>
                        <a:pt x="978632" y="1085088"/>
                        <a:pt x="977272" y="1065416"/>
                        <a:pt x="973755" y="1046074"/>
                      </a:cubicBezTo>
                      <a:cubicBezTo>
                        <a:pt x="972376" y="1038487"/>
                        <a:pt x="967530" y="1031762"/>
                        <a:pt x="966439" y="1024128"/>
                      </a:cubicBezTo>
                      <a:cubicBezTo>
                        <a:pt x="962630" y="997466"/>
                        <a:pt x="961562" y="970483"/>
                        <a:pt x="959124" y="943661"/>
                      </a:cubicBezTo>
                      <a:cubicBezTo>
                        <a:pt x="961562" y="931469"/>
                        <a:pt x="963742" y="919222"/>
                        <a:pt x="966439" y="907085"/>
                      </a:cubicBezTo>
                      <a:cubicBezTo>
                        <a:pt x="968620" y="897271"/>
                        <a:pt x="972580" y="887809"/>
                        <a:pt x="973755" y="877824"/>
                      </a:cubicBezTo>
                      <a:cubicBezTo>
                        <a:pt x="977470" y="846249"/>
                        <a:pt x="976112" y="814130"/>
                        <a:pt x="981070" y="782726"/>
                      </a:cubicBezTo>
                      <a:cubicBezTo>
                        <a:pt x="983475" y="767493"/>
                        <a:pt x="995700" y="738835"/>
                        <a:pt x="995700" y="738835"/>
                      </a:cubicBezTo>
                      <a:cubicBezTo>
                        <a:pt x="990823" y="724205"/>
                        <a:pt x="983605" y="710156"/>
                        <a:pt x="981070" y="694944"/>
                      </a:cubicBezTo>
                      <a:cubicBezTo>
                        <a:pt x="978259" y="678080"/>
                        <a:pt x="975445" y="647118"/>
                        <a:pt x="966439" y="629107"/>
                      </a:cubicBezTo>
                      <a:cubicBezTo>
                        <a:pt x="962507" y="621244"/>
                        <a:pt x="956686" y="614477"/>
                        <a:pt x="951809" y="607162"/>
                      </a:cubicBezTo>
                      <a:cubicBezTo>
                        <a:pt x="946932" y="582778"/>
                        <a:pt x="943210" y="558134"/>
                        <a:pt x="937179" y="534010"/>
                      </a:cubicBezTo>
                      <a:lnTo>
                        <a:pt x="922548" y="475488"/>
                      </a:lnTo>
                      <a:cubicBezTo>
                        <a:pt x="907166" y="337048"/>
                        <a:pt x="923756" y="459580"/>
                        <a:pt x="907918" y="380390"/>
                      </a:cubicBezTo>
                      <a:cubicBezTo>
                        <a:pt x="905009" y="365846"/>
                        <a:pt x="905811" y="350387"/>
                        <a:pt x="900603" y="336499"/>
                      </a:cubicBezTo>
                      <a:cubicBezTo>
                        <a:pt x="898181" y="330041"/>
                        <a:pt x="890280" y="327255"/>
                        <a:pt x="885972" y="321869"/>
                      </a:cubicBezTo>
                      <a:cubicBezTo>
                        <a:pt x="870710" y="302792"/>
                        <a:pt x="846831" y="255653"/>
                        <a:pt x="842081" y="241402"/>
                      </a:cubicBezTo>
                      <a:cubicBezTo>
                        <a:pt x="837204" y="226771"/>
                        <a:pt x="831191" y="212472"/>
                        <a:pt x="827451" y="197510"/>
                      </a:cubicBezTo>
                      <a:cubicBezTo>
                        <a:pt x="820136" y="168249"/>
                        <a:pt x="817386" y="137450"/>
                        <a:pt x="805505" y="109728"/>
                      </a:cubicBezTo>
                      <a:cubicBezTo>
                        <a:pt x="799709" y="96205"/>
                        <a:pt x="741062" y="80932"/>
                        <a:pt x="739668" y="80467"/>
                      </a:cubicBezTo>
                      <a:lnTo>
                        <a:pt x="717723" y="73152"/>
                      </a:lnTo>
                      <a:cubicBezTo>
                        <a:pt x="688462" y="75590"/>
                        <a:pt x="659045" y="84348"/>
                        <a:pt x="629940" y="80467"/>
                      </a:cubicBezTo>
                      <a:cubicBezTo>
                        <a:pt x="619686" y="79100"/>
                        <a:pt x="614618" y="66469"/>
                        <a:pt x="607995" y="58522"/>
                      </a:cubicBezTo>
                      <a:cubicBezTo>
                        <a:pt x="602366" y="51768"/>
                        <a:pt x="599581" y="42793"/>
                        <a:pt x="593364" y="36576"/>
                      </a:cubicBezTo>
                      <a:cubicBezTo>
                        <a:pt x="587147" y="30359"/>
                        <a:pt x="578284" y="27438"/>
                        <a:pt x="571419" y="21946"/>
                      </a:cubicBezTo>
                      <a:cubicBezTo>
                        <a:pt x="566033" y="17637"/>
                        <a:pt x="561665" y="12192"/>
                        <a:pt x="556788" y="7315"/>
                      </a:cubicBezTo>
                      <a:cubicBezTo>
                        <a:pt x="534842" y="9753"/>
                        <a:pt x="512731" y="11000"/>
                        <a:pt x="490951" y="14630"/>
                      </a:cubicBezTo>
                      <a:cubicBezTo>
                        <a:pt x="483345" y="15898"/>
                        <a:pt x="476670" y="22798"/>
                        <a:pt x="469006" y="21946"/>
                      </a:cubicBezTo>
                      <a:cubicBezTo>
                        <a:pt x="453679" y="20243"/>
                        <a:pt x="440076" y="11055"/>
                        <a:pt x="425115" y="7315"/>
                      </a:cubicBezTo>
                      <a:lnTo>
                        <a:pt x="395854" y="0"/>
                      </a:lnTo>
                      <a:cubicBezTo>
                        <a:pt x="366088" y="7441"/>
                        <a:pt x="364658" y="5550"/>
                        <a:pt x="337332" y="21946"/>
                      </a:cubicBezTo>
                      <a:cubicBezTo>
                        <a:pt x="322254" y="30993"/>
                        <a:pt x="293441" y="51206"/>
                        <a:pt x="293441" y="51206"/>
                      </a:cubicBezTo>
                      <a:cubicBezTo>
                        <a:pt x="229012" y="29730"/>
                        <a:pt x="269336" y="30340"/>
                        <a:pt x="227604" y="51206"/>
                      </a:cubicBezTo>
                      <a:cubicBezTo>
                        <a:pt x="220707" y="54654"/>
                        <a:pt x="212974" y="56083"/>
                        <a:pt x="205659" y="58522"/>
                      </a:cubicBezTo>
                      <a:lnTo>
                        <a:pt x="169083" y="95098"/>
                      </a:lnTo>
                      <a:cubicBezTo>
                        <a:pt x="164206" y="99975"/>
                        <a:pt x="158278" y="103989"/>
                        <a:pt x="154452" y="109728"/>
                      </a:cubicBezTo>
                      <a:cubicBezTo>
                        <a:pt x="135996" y="137413"/>
                        <a:pt x="146039" y="125457"/>
                        <a:pt x="125191" y="146304"/>
                      </a:cubicBezTo>
                      <a:cubicBezTo>
                        <a:pt x="122753" y="153619"/>
                        <a:pt x="119144" y="160644"/>
                        <a:pt x="117876" y="168250"/>
                      </a:cubicBezTo>
                      <a:cubicBezTo>
                        <a:pt x="114246" y="190030"/>
                        <a:pt x="115916" y="212665"/>
                        <a:pt x="110561" y="234086"/>
                      </a:cubicBezTo>
                      <a:cubicBezTo>
                        <a:pt x="107484" y="246393"/>
                        <a:pt x="90084" y="261879"/>
                        <a:pt x="81300" y="270662"/>
                      </a:cubicBezTo>
                      <a:cubicBezTo>
                        <a:pt x="78862" y="277977"/>
                        <a:pt x="77433" y="285711"/>
                        <a:pt x="73985" y="292608"/>
                      </a:cubicBezTo>
                      <a:cubicBezTo>
                        <a:pt x="45619" y="349342"/>
                        <a:pt x="70431" y="281330"/>
                        <a:pt x="52039" y="336499"/>
                      </a:cubicBezTo>
                      <a:cubicBezTo>
                        <a:pt x="46709" y="421782"/>
                        <a:pt x="53533" y="426368"/>
                        <a:pt x="37409" y="482803"/>
                      </a:cubicBezTo>
                      <a:cubicBezTo>
                        <a:pt x="35291" y="490217"/>
                        <a:pt x="33543" y="497852"/>
                        <a:pt x="30094" y="504749"/>
                      </a:cubicBezTo>
                      <a:cubicBezTo>
                        <a:pt x="26162" y="512613"/>
                        <a:pt x="20340" y="519379"/>
                        <a:pt x="15463" y="526694"/>
                      </a:cubicBezTo>
                      <a:cubicBezTo>
                        <a:pt x="0" y="604011"/>
                        <a:pt x="1141" y="579747"/>
                        <a:pt x="22779" y="709574"/>
                      </a:cubicBezTo>
                      <a:cubicBezTo>
                        <a:pt x="24841" y="721949"/>
                        <a:pt x="44662" y="749716"/>
                        <a:pt x="52039" y="760781"/>
                      </a:cubicBezTo>
                      <a:cubicBezTo>
                        <a:pt x="54478" y="770535"/>
                        <a:pt x="59355" y="779988"/>
                        <a:pt x="59355" y="790042"/>
                      </a:cubicBezTo>
                      <a:cubicBezTo>
                        <a:pt x="59355" y="862813"/>
                        <a:pt x="57192" y="864526"/>
                        <a:pt x="44724" y="914400"/>
                      </a:cubicBezTo>
                      <a:cubicBezTo>
                        <a:pt x="47162" y="936346"/>
                        <a:pt x="46684" y="958816"/>
                        <a:pt x="52039" y="980237"/>
                      </a:cubicBezTo>
                      <a:cubicBezTo>
                        <a:pt x="56402" y="997689"/>
                        <a:pt x="99348" y="1032911"/>
                        <a:pt x="103246" y="1038758"/>
                      </a:cubicBezTo>
                      <a:cubicBezTo>
                        <a:pt x="122153" y="1067120"/>
                        <a:pt x="115096" y="1052363"/>
                        <a:pt x="125191" y="1082650"/>
                      </a:cubicBezTo>
                      <a:cubicBezTo>
                        <a:pt x="122753" y="1097280"/>
                        <a:pt x="122566" y="1112470"/>
                        <a:pt x="117876" y="1126541"/>
                      </a:cubicBezTo>
                      <a:cubicBezTo>
                        <a:pt x="115096" y="1134881"/>
                        <a:pt x="105559" y="1140004"/>
                        <a:pt x="103246" y="1148486"/>
                      </a:cubicBezTo>
                      <a:cubicBezTo>
                        <a:pt x="78030" y="1240948"/>
                        <a:pt x="114354" y="1179374"/>
                        <a:pt x="81300" y="1228954"/>
                      </a:cubicBezTo>
                      <a:cubicBezTo>
                        <a:pt x="83738" y="1236269"/>
                        <a:pt x="83163" y="1245447"/>
                        <a:pt x="88615" y="1250899"/>
                      </a:cubicBezTo>
                      <a:cubicBezTo>
                        <a:pt x="94068" y="1256351"/>
                        <a:pt x="103664" y="1254766"/>
                        <a:pt x="110561" y="1258214"/>
                      </a:cubicBezTo>
                      <a:cubicBezTo>
                        <a:pt x="118425" y="1262146"/>
                        <a:pt x="125192" y="1267968"/>
                        <a:pt x="132507" y="1272845"/>
                      </a:cubicBezTo>
                      <a:cubicBezTo>
                        <a:pt x="137384" y="1287475"/>
                        <a:pt x="145603" y="1301391"/>
                        <a:pt x="147137" y="1316736"/>
                      </a:cubicBezTo>
                      <a:cubicBezTo>
                        <a:pt x="149575" y="1341120"/>
                        <a:pt x="146210" y="1366810"/>
                        <a:pt x="154452" y="1389888"/>
                      </a:cubicBezTo>
                      <a:cubicBezTo>
                        <a:pt x="159091" y="1402878"/>
                        <a:pt x="170627" y="1414787"/>
                        <a:pt x="183713" y="1419149"/>
                      </a:cubicBezTo>
                      <a:lnTo>
                        <a:pt x="227604" y="1433779"/>
                      </a:lnTo>
                      <a:cubicBezTo>
                        <a:pt x="232481" y="1441094"/>
                        <a:pt x="238303" y="1447861"/>
                        <a:pt x="242235" y="1455725"/>
                      </a:cubicBezTo>
                      <a:cubicBezTo>
                        <a:pt x="245683" y="1462622"/>
                        <a:pt x="242653" y="1474222"/>
                        <a:pt x="249550" y="1477670"/>
                      </a:cubicBezTo>
                      <a:cubicBezTo>
                        <a:pt x="256447" y="1481118"/>
                        <a:pt x="264081" y="1472473"/>
                        <a:pt x="271495" y="1470355"/>
                      </a:cubicBezTo>
                      <a:cubicBezTo>
                        <a:pt x="281162" y="1467593"/>
                        <a:pt x="291002" y="1465478"/>
                        <a:pt x="300756" y="1463040"/>
                      </a:cubicBezTo>
                      <a:cubicBezTo>
                        <a:pt x="308071" y="1467917"/>
                        <a:pt x="313910" y="1477670"/>
                        <a:pt x="322702" y="1477670"/>
                      </a:cubicBezTo>
                      <a:cubicBezTo>
                        <a:pt x="329599" y="1477670"/>
                        <a:pt x="311155" y="1469209"/>
                        <a:pt x="308071" y="1463040"/>
                      </a:cubicBezTo>
                      <a:cubicBezTo>
                        <a:pt x="301174" y="1449246"/>
                        <a:pt x="284887" y="1406317"/>
                        <a:pt x="293441" y="1419149"/>
                      </a:cubicBezTo>
                      <a:cubicBezTo>
                        <a:pt x="298318" y="1426464"/>
                        <a:pt x="301455" y="1435305"/>
                        <a:pt x="308071" y="1441094"/>
                      </a:cubicBezTo>
                      <a:cubicBezTo>
                        <a:pt x="321304" y="1452673"/>
                        <a:pt x="351963" y="1470355"/>
                        <a:pt x="351963" y="1470355"/>
                      </a:cubicBezTo>
                      <a:cubicBezTo>
                        <a:pt x="342209" y="1414272"/>
                        <a:pt x="325545" y="1358960"/>
                        <a:pt x="322702" y="1302106"/>
                      </a:cubicBezTo>
                      <a:cubicBezTo>
                        <a:pt x="322185" y="1291774"/>
                        <a:pt x="338634" y="1315633"/>
                        <a:pt x="344647" y="1324051"/>
                      </a:cubicBezTo>
                      <a:cubicBezTo>
                        <a:pt x="350985" y="1332925"/>
                        <a:pt x="352297" y="1344935"/>
                        <a:pt x="359278" y="1353312"/>
                      </a:cubicBezTo>
                      <a:cubicBezTo>
                        <a:pt x="364906" y="1360066"/>
                        <a:pt x="374358" y="1362450"/>
                        <a:pt x="381223" y="1367942"/>
                      </a:cubicBezTo>
                      <a:cubicBezTo>
                        <a:pt x="386609" y="1372251"/>
                        <a:pt x="390977" y="1377696"/>
                        <a:pt x="395854" y="1382573"/>
                      </a:cubicBezTo>
                      <a:cubicBezTo>
                        <a:pt x="424430" y="1353995"/>
                        <a:pt x="394445" y="1375258"/>
                        <a:pt x="432430" y="1375258"/>
                      </a:cubicBezTo>
                      <a:cubicBezTo>
                        <a:pt x="444864" y="1375258"/>
                        <a:pt x="456814" y="1370381"/>
                        <a:pt x="469006" y="1367942"/>
                      </a:cubicBezTo>
                      <a:cubicBezTo>
                        <a:pt x="473883" y="1358189"/>
                        <a:pt x="482094" y="1349477"/>
                        <a:pt x="483636" y="1338682"/>
                      </a:cubicBezTo>
                      <a:cubicBezTo>
                        <a:pt x="486709" y="1317173"/>
                        <a:pt x="467724" y="1311005"/>
                        <a:pt x="454375" y="1302106"/>
                      </a:cubicBezTo>
                      <a:cubicBezTo>
                        <a:pt x="451937" y="1287475"/>
                        <a:pt x="455681" y="1270284"/>
                        <a:pt x="447060" y="1258214"/>
                      </a:cubicBezTo>
                      <a:cubicBezTo>
                        <a:pt x="441216" y="1250033"/>
                        <a:pt x="423128" y="1259425"/>
                        <a:pt x="417799" y="1250899"/>
                      </a:cubicBezTo>
                      <a:cubicBezTo>
                        <a:pt x="408661" y="1236278"/>
                        <a:pt x="413568" y="1216657"/>
                        <a:pt x="410484" y="1199693"/>
                      </a:cubicBezTo>
                      <a:cubicBezTo>
                        <a:pt x="408686" y="1189801"/>
                        <a:pt x="408746" y="1178797"/>
                        <a:pt x="403169" y="1170432"/>
                      </a:cubicBezTo>
                      <a:cubicBezTo>
                        <a:pt x="398292" y="1163117"/>
                        <a:pt x="388088" y="1161294"/>
                        <a:pt x="381223" y="1155802"/>
                      </a:cubicBezTo>
                      <a:cubicBezTo>
                        <a:pt x="375837" y="1151494"/>
                        <a:pt x="371470" y="1146048"/>
                        <a:pt x="366593" y="1141171"/>
                      </a:cubicBezTo>
                      <a:cubicBezTo>
                        <a:pt x="369031" y="1133856"/>
                        <a:pt x="375176" y="1126832"/>
                        <a:pt x="373908" y="1119226"/>
                      </a:cubicBezTo>
                      <a:cubicBezTo>
                        <a:pt x="372968" y="1113585"/>
                        <a:pt x="351755" y="1086204"/>
                        <a:pt x="344647" y="1082650"/>
                      </a:cubicBezTo>
                      <a:cubicBezTo>
                        <a:pt x="330853" y="1075753"/>
                        <a:pt x="314550" y="1074916"/>
                        <a:pt x="300756" y="1068019"/>
                      </a:cubicBezTo>
                      <a:cubicBezTo>
                        <a:pt x="267510" y="1051397"/>
                        <a:pt x="272275" y="1052767"/>
                        <a:pt x="234919" y="1038758"/>
                      </a:cubicBezTo>
                      <a:cubicBezTo>
                        <a:pt x="227699" y="1036051"/>
                        <a:pt x="219871" y="1034891"/>
                        <a:pt x="212974" y="1031443"/>
                      </a:cubicBezTo>
                      <a:cubicBezTo>
                        <a:pt x="205110" y="1027511"/>
                        <a:pt x="198343" y="1021690"/>
                        <a:pt x="191028" y="1016813"/>
                      </a:cubicBezTo>
                      <a:cubicBezTo>
                        <a:pt x="188590" y="1009498"/>
                        <a:pt x="182445" y="1002473"/>
                        <a:pt x="183713" y="994867"/>
                      </a:cubicBezTo>
                      <a:cubicBezTo>
                        <a:pt x="186083" y="980647"/>
                        <a:pt x="204746" y="968576"/>
                        <a:pt x="212974" y="958291"/>
                      </a:cubicBezTo>
                      <a:cubicBezTo>
                        <a:pt x="218466" y="951426"/>
                        <a:pt x="220739" y="941838"/>
                        <a:pt x="227604" y="936346"/>
                      </a:cubicBezTo>
                      <a:cubicBezTo>
                        <a:pt x="232376" y="932528"/>
                        <a:pt x="276896" y="922194"/>
                        <a:pt x="278811" y="921715"/>
                      </a:cubicBezTo>
                      <a:cubicBezTo>
                        <a:pt x="276372" y="911961"/>
                        <a:pt x="277931" y="900178"/>
                        <a:pt x="271495" y="892454"/>
                      </a:cubicBezTo>
                      <a:cubicBezTo>
                        <a:pt x="264541" y="884109"/>
                        <a:pt x="231929" y="874389"/>
                        <a:pt x="220289" y="870509"/>
                      </a:cubicBezTo>
                      <a:cubicBezTo>
                        <a:pt x="222727" y="863194"/>
                        <a:pt x="222787" y="854584"/>
                        <a:pt x="227604" y="848563"/>
                      </a:cubicBezTo>
                      <a:cubicBezTo>
                        <a:pt x="233096" y="841698"/>
                        <a:pt x="248460" y="842657"/>
                        <a:pt x="249550" y="833933"/>
                      </a:cubicBezTo>
                      <a:cubicBezTo>
                        <a:pt x="251463" y="818630"/>
                        <a:pt x="234919" y="790042"/>
                        <a:pt x="234919" y="790042"/>
                      </a:cubicBezTo>
                      <a:cubicBezTo>
                        <a:pt x="232481" y="772973"/>
                        <a:pt x="232141" y="755470"/>
                        <a:pt x="227604" y="738835"/>
                      </a:cubicBezTo>
                      <a:cubicBezTo>
                        <a:pt x="224735" y="728314"/>
                        <a:pt x="216803" y="719785"/>
                        <a:pt x="212974" y="709574"/>
                      </a:cubicBezTo>
                      <a:cubicBezTo>
                        <a:pt x="209444" y="700161"/>
                        <a:pt x="208421" y="689981"/>
                        <a:pt x="205659" y="680314"/>
                      </a:cubicBezTo>
                      <a:cubicBezTo>
                        <a:pt x="203540" y="672900"/>
                        <a:pt x="200782" y="665683"/>
                        <a:pt x="198343" y="658368"/>
                      </a:cubicBezTo>
                      <a:cubicBezTo>
                        <a:pt x="200782" y="648614"/>
                        <a:pt x="207312" y="639024"/>
                        <a:pt x="205659" y="629107"/>
                      </a:cubicBezTo>
                      <a:cubicBezTo>
                        <a:pt x="204525" y="622304"/>
                        <a:pt x="195336" y="619863"/>
                        <a:pt x="191028" y="614477"/>
                      </a:cubicBezTo>
                      <a:cubicBezTo>
                        <a:pt x="185536" y="607612"/>
                        <a:pt x="181275" y="599846"/>
                        <a:pt x="176398" y="592531"/>
                      </a:cubicBezTo>
                      <a:cubicBezTo>
                        <a:pt x="178836" y="563270"/>
                        <a:pt x="183713" y="534111"/>
                        <a:pt x="183713" y="504749"/>
                      </a:cubicBezTo>
                      <a:cubicBezTo>
                        <a:pt x="183713" y="497038"/>
                        <a:pt x="176398" y="490514"/>
                        <a:pt x="176398" y="482803"/>
                      </a:cubicBezTo>
                      <a:cubicBezTo>
                        <a:pt x="176398" y="452354"/>
                        <a:pt x="186397" y="455488"/>
                        <a:pt x="198343" y="431597"/>
                      </a:cubicBezTo>
                      <a:cubicBezTo>
                        <a:pt x="206430" y="415423"/>
                        <a:pt x="205659" y="414805"/>
                        <a:pt x="205659" y="402336"/>
                      </a:cubicBezTo>
                      <a:lnTo>
                        <a:pt x="205659" y="402336"/>
                      </a:lnTo>
                      <a:lnTo>
                        <a:pt x="198343" y="409651"/>
                      </a:lnTo>
                    </a:path>
                  </a:pathLst>
                </a:custGeom>
                <a:gradFill flip="none" rotWithShape="1">
                  <a:gsLst>
                    <a:gs pos="44000">
                      <a:srgbClr val="C00000"/>
                    </a:gs>
                    <a:gs pos="64000">
                      <a:srgbClr val="C00000"/>
                    </a:gs>
                    <a:gs pos="16000">
                      <a:schemeClr val="accent1">
                        <a:tint val="44500"/>
                        <a:satMod val="160000"/>
                      </a:schemeClr>
                    </a:gs>
                    <a:gs pos="100000">
                      <a:schemeClr val="accent1">
                        <a:tint val="23500"/>
                        <a:satMod val="160000"/>
                      </a:schemeClr>
                    </a:gs>
                  </a:gsLst>
                  <a:path path="shape">
                    <a:fillToRect l="50000" t="50000" r="50000" b="50000"/>
                  </a:path>
                  <a:tileRect/>
                </a:gra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3" name="Freihandform 42"/>
                <p:cNvSpPr/>
                <p:nvPr/>
              </p:nvSpPr>
              <p:spPr>
                <a:xfrm>
                  <a:off x="1123244" y="1879894"/>
                  <a:ext cx="25368" cy="187323"/>
                </a:xfrm>
                <a:custGeom>
                  <a:avLst/>
                  <a:gdLst>
                    <a:gd name="connsiteX0" fmla="*/ 10419 w 25820"/>
                    <a:gd name="connsiteY0" fmla="*/ 0 h 185965"/>
                    <a:gd name="connsiteX1" fmla="*/ 10419 w 25820"/>
                    <a:gd name="connsiteY1" fmla="*/ 117044 h 185965"/>
                    <a:gd name="connsiteX2" fmla="*/ 17734 w 25820"/>
                    <a:gd name="connsiteY2" fmla="*/ 153620 h 185965"/>
                    <a:gd name="connsiteX3" fmla="*/ 25049 w 25820"/>
                    <a:gd name="connsiteY3" fmla="*/ 182880 h 185965"/>
                  </a:gdLst>
                  <a:ahLst/>
                  <a:cxnLst>
                    <a:cxn ang="0">
                      <a:pos x="connsiteX0" y="connsiteY0"/>
                    </a:cxn>
                    <a:cxn ang="0">
                      <a:pos x="connsiteX1" y="connsiteY1"/>
                    </a:cxn>
                    <a:cxn ang="0">
                      <a:pos x="connsiteX2" y="connsiteY2"/>
                    </a:cxn>
                    <a:cxn ang="0">
                      <a:pos x="connsiteX3" y="connsiteY3"/>
                    </a:cxn>
                  </a:cxnLst>
                  <a:rect l="l" t="t" r="r" b="b"/>
                  <a:pathLst>
                    <a:path w="25820" h="185965">
                      <a:moveTo>
                        <a:pt x="10419" y="0"/>
                      </a:moveTo>
                      <a:cubicBezTo>
                        <a:pt x="61" y="62152"/>
                        <a:pt x="0" y="38901"/>
                        <a:pt x="10419" y="117044"/>
                      </a:cubicBezTo>
                      <a:cubicBezTo>
                        <a:pt x="12062" y="129368"/>
                        <a:pt x="14718" y="141558"/>
                        <a:pt x="17734" y="153620"/>
                      </a:cubicBezTo>
                      <a:cubicBezTo>
                        <a:pt x="25820" y="185965"/>
                        <a:pt x="25049" y="165297"/>
                        <a:pt x="25049" y="182880"/>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4" name="Freihandform 43"/>
                <p:cNvSpPr/>
                <p:nvPr/>
              </p:nvSpPr>
              <p:spPr>
                <a:xfrm>
                  <a:off x="1031665" y="1908339"/>
                  <a:ext cx="44394" cy="190498"/>
                </a:xfrm>
                <a:custGeom>
                  <a:avLst/>
                  <a:gdLst>
                    <a:gd name="connsiteX0" fmla="*/ 14631 w 44662"/>
                    <a:gd name="connsiteY0" fmla="*/ 0 h 190195"/>
                    <a:gd name="connsiteX1" fmla="*/ 0 w 44662"/>
                    <a:gd name="connsiteY1" fmla="*/ 65837 h 190195"/>
                    <a:gd name="connsiteX2" fmla="*/ 7315 w 44662"/>
                    <a:gd name="connsiteY2" fmla="*/ 102413 h 190195"/>
                    <a:gd name="connsiteX3" fmla="*/ 36576 w 44662"/>
                    <a:gd name="connsiteY3" fmla="*/ 160935 h 190195"/>
                    <a:gd name="connsiteX4" fmla="*/ 43891 w 44662"/>
                    <a:gd name="connsiteY4" fmla="*/ 190195 h 19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62" h="190195">
                      <a:moveTo>
                        <a:pt x="14631" y="0"/>
                      </a:moveTo>
                      <a:cubicBezTo>
                        <a:pt x="11809" y="11289"/>
                        <a:pt x="0" y="56545"/>
                        <a:pt x="0" y="65837"/>
                      </a:cubicBezTo>
                      <a:cubicBezTo>
                        <a:pt x="0" y="78270"/>
                        <a:pt x="4043" y="90418"/>
                        <a:pt x="7315" y="102413"/>
                      </a:cubicBezTo>
                      <a:cubicBezTo>
                        <a:pt x="19923" y="148643"/>
                        <a:pt x="12921" y="137279"/>
                        <a:pt x="36576" y="160935"/>
                      </a:cubicBezTo>
                      <a:cubicBezTo>
                        <a:pt x="44662" y="185193"/>
                        <a:pt x="43891" y="175169"/>
                        <a:pt x="43891" y="190195"/>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5" name="Freihandform 44"/>
                <p:cNvSpPr/>
                <p:nvPr/>
              </p:nvSpPr>
              <p:spPr>
                <a:xfrm>
                  <a:off x="936267" y="1879704"/>
                  <a:ext cx="131597" cy="373058"/>
                </a:xfrm>
                <a:custGeom>
                  <a:avLst/>
                  <a:gdLst>
                    <a:gd name="connsiteX0" fmla="*/ 131673 w 131673"/>
                    <a:gd name="connsiteY0" fmla="*/ 0 h 373076"/>
                    <a:gd name="connsiteX1" fmla="*/ 80467 w 131673"/>
                    <a:gd name="connsiteY1" fmla="*/ 7316 h 373076"/>
                    <a:gd name="connsiteX2" fmla="*/ 58521 w 131673"/>
                    <a:gd name="connsiteY2" fmla="*/ 14631 h 373076"/>
                    <a:gd name="connsiteX3" fmla="*/ 43891 w 131673"/>
                    <a:gd name="connsiteY3" fmla="*/ 36576 h 373076"/>
                    <a:gd name="connsiteX4" fmla="*/ 29260 w 131673"/>
                    <a:gd name="connsiteY4" fmla="*/ 51207 h 373076"/>
                    <a:gd name="connsiteX5" fmla="*/ 7315 w 131673"/>
                    <a:gd name="connsiteY5" fmla="*/ 153620 h 373076"/>
                    <a:gd name="connsiteX6" fmla="*/ 0 w 131673"/>
                    <a:gd name="connsiteY6" fmla="*/ 248717 h 373076"/>
                    <a:gd name="connsiteX7" fmla="*/ 7315 w 131673"/>
                    <a:gd name="connsiteY7" fmla="*/ 321869 h 373076"/>
                    <a:gd name="connsiteX8" fmla="*/ 7315 w 131673"/>
                    <a:gd name="connsiteY8" fmla="*/ 373076 h 37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73" h="373076">
                      <a:moveTo>
                        <a:pt x="131673" y="0"/>
                      </a:moveTo>
                      <a:cubicBezTo>
                        <a:pt x="114604" y="2439"/>
                        <a:pt x="97374" y="3934"/>
                        <a:pt x="80467" y="7316"/>
                      </a:cubicBezTo>
                      <a:cubicBezTo>
                        <a:pt x="72906" y="8828"/>
                        <a:pt x="64542" y="9814"/>
                        <a:pt x="58521" y="14631"/>
                      </a:cubicBezTo>
                      <a:cubicBezTo>
                        <a:pt x="51656" y="20123"/>
                        <a:pt x="49383" y="29711"/>
                        <a:pt x="43891" y="36576"/>
                      </a:cubicBezTo>
                      <a:cubicBezTo>
                        <a:pt x="39582" y="41962"/>
                        <a:pt x="34137" y="46330"/>
                        <a:pt x="29260" y="51207"/>
                      </a:cubicBezTo>
                      <a:cubicBezTo>
                        <a:pt x="12658" y="134218"/>
                        <a:pt x="20661" y="100235"/>
                        <a:pt x="7315" y="153620"/>
                      </a:cubicBezTo>
                      <a:cubicBezTo>
                        <a:pt x="4877" y="185319"/>
                        <a:pt x="0" y="216924"/>
                        <a:pt x="0" y="248717"/>
                      </a:cubicBezTo>
                      <a:cubicBezTo>
                        <a:pt x="0" y="273223"/>
                        <a:pt x="5876" y="297406"/>
                        <a:pt x="7315" y="321869"/>
                      </a:cubicBezTo>
                      <a:cubicBezTo>
                        <a:pt x="8317" y="338909"/>
                        <a:pt x="7315" y="356007"/>
                        <a:pt x="7315" y="37307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6" name="Freihandform 45"/>
                <p:cNvSpPr/>
                <p:nvPr/>
              </p:nvSpPr>
              <p:spPr>
                <a:xfrm>
                  <a:off x="836793" y="1836495"/>
                  <a:ext cx="231484" cy="725479"/>
                </a:xfrm>
                <a:custGeom>
                  <a:avLst/>
                  <a:gdLst>
                    <a:gd name="connsiteX0" fmla="*/ 230714 w 230714"/>
                    <a:gd name="connsiteY0" fmla="*/ 0 h 725483"/>
                    <a:gd name="connsiteX1" fmla="*/ 194138 w 230714"/>
                    <a:gd name="connsiteY1" fmla="*/ 7315 h 725483"/>
                    <a:gd name="connsiteX2" fmla="*/ 172193 w 230714"/>
                    <a:gd name="connsiteY2" fmla="*/ 21946 h 725483"/>
                    <a:gd name="connsiteX3" fmla="*/ 120986 w 230714"/>
                    <a:gd name="connsiteY3" fmla="*/ 95098 h 725483"/>
                    <a:gd name="connsiteX4" fmla="*/ 113671 w 230714"/>
                    <a:gd name="connsiteY4" fmla="*/ 131674 h 725483"/>
                    <a:gd name="connsiteX5" fmla="*/ 99041 w 230714"/>
                    <a:gd name="connsiteY5" fmla="*/ 153619 h 725483"/>
                    <a:gd name="connsiteX6" fmla="*/ 84410 w 230714"/>
                    <a:gd name="connsiteY6" fmla="*/ 182880 h 725483"/>
                    <a:gd name="connsiteX7" fmla="*/ 69780 w 230714"/>
                    <a:gd name="connsiteY7" fmla="*/ 204826 h 725483"/>
                    <a:gd name="connsiteX8" fmla="*/ 55149 w 230714"/>
                    <a:gd name="connsiteY8" fmla="*/ 256032 h 725483"/>
                    <a:gd name="connsiteX9" fmla="*/ 40519 w 230714"/>
                    <a:gd name="connsiteY9" fmla="*/ 285293 h 725483"/>
                    <a:gd name="connsiteX10" fmla="*/ 18573 w 230714"/>
                    <a:gd name="connsiteY10" fmla="*/ 343815 h 725483"/>
                    <a:gd name="connsiteX11" fmla="*/ 3943 w 230714"/>
                    <a:gd name="connsiteY11" fmla="*/ 402336 h 725483"/>
                    <a:gd name="connsiteX12" fmla="*/ 18573 w 230714"/>
                    <a:gd name="connsiteY12" fmla="*/ 475488 h 725483"/>
                    <a:gd name="connsiteX13" fmla="*/ 62465 w 230714"/>
                    <a:gd name="connsiteY13" fmla="*/ 555955 h 725483"/>
                    <a:gd name="connsiteX14" fmla="*/ 77095 w 230714"/>
                    <a:gd name="connsiteY14" fmla="*/ 570586 h 725483"/>
                    <a:gd name="connsiteX15" fmla="*/ 84410 w 230714"/>
                    <a:gd name="connsiteY15" fmla="*/ 592531 h 725483"/>
                    <a:gd name="connsiteX16" fmla="*/ 113671 w 230714"/>
                    <a:gd name="connsiteY16" fmla="*/ 643738 h 725483"/>
                    <a:gd name="connsiteX17" fmla="*/ 135617 w 230714"/>
                    <a:gd name="connsiteY17" fmla="*/ 702259 h 72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0714" h="725483">
                      <a:moveTo>
                        <a:pt x="230714" y="0"/>
                      </a:moveTo>
                      <a:cubicBezTo>
                        <a:pt x="218522" y="2438"/>
                        <a:pt x="205780" y="2949"/>
                        <a:pt x="194138" y="7315"/>
                      </a:cubicBezTo>
                      <a:cubicBezTo>
                        <a:pt x="185906" y="10402"/>
                        <a:pt x="178410" y="15729"/>
                        <a:pt x="172193" y="21946"/>
                      </a:cubicBezTo>
                      <a:cubicBezTo>
                        <a:pt x="148353" y="45786"/>
                        <a:pt x="137940" y="66842"/>
                        <a:pt x="120986" y="95098"/>
                      </a:cubicBezTo>
                      <a:cubicBezTo>
                        <a:pt x="118548" y="107290"/>
                        <a:pt x="118037" y="120032"/>
                        <a:pt x="113671" y="131674"/>
                      </a:cubicBezTo>
                      <a:cubicBezTo>
                        <a:pt x="110584" y="139906"/>
                        <a:pt x="103403" y="145986"/>
                        <a:pt x="99041" y="153619"/>
                      </a:cubicBezTo>
                      <a:cubicBezTo>
                        <a:pt x="93631" y="163087"/>
                        <a:pt x="89820" y="173412"/>
                        <a:pt x="84410" y="182880"/>
                      </a:cubicBezTo>
                      <a:cubicBezTo>
                        <a:pt x="80048" y="190513"/>
                        <a:pt x="73712" y="196962"/>
                        <a:pt x="69780" y="204826"/>
                      </a:cubicBezTo>
                      <a:cubicBezTo>
                        <a:pt x="60940" y="222506"/>
                        <a:pt x="62178" y="237288"/>
                        <a:pt x="55149" y="256032"/>
                      </a:cubicBezTo>
                      <a:cubicBezTo>
                        <a:pt x="51320" y="266243"/>
                        <a:pt x="44348" y="275082"/>
                        <a:pt x="40519" y="285293"/>
                      </a:cubicBezTo>
                      <a:cubicBezTo>
                        <a:pt x="10644" y="364963"/>
                        <a:pt x="59302" y="262360"/>
                        <a:pt x="18573" y="343815"/>
                      </a:cubicBezTo>
                      <a:cubicBezTo>
                        <a:pt x="13696" y="363322"/>
                        <a:pt x="0" y="382619"/>
                        <a:pt x="3943" y="402336"/>
                      </a:cubicBezTo>
                      <a:cubicBezTo>
                        <a:pt x="8820" y="426720"/>
                        <a:pt x="10709" y="451897"/>
                        <a:pt x="18573" y="475488"/>
                      </a:cubicBezTo>
                      <a:cubicBezTo>
                        <a:pt x="23329" y="489757"/>
                        <a:pt x="47198" y="536872"/>
                        <a:pt x="62465" y="555955"/>
                      </a:cubicBezTo>
                      <a:cubicBezTo>
                        <a:pt x="66773" y="561341"/>
                        <a:pt x="72218" y="565709"/>
                        <a:pt x="77095" y="570586"/>
                      </a:cubicBezTo>
                      <a:cubicBezTo>
                        <a:pt x="79533" y="577901"/>
                        <a:pt x="80962" y="585634"/>
                        <a:pt x="84410" y="592531"/>
                      </a:cubicBezTo>
                      <a:cubicBezTo>
                        <a:pt x="110803" y="645316"/>
                        <a:pt x="88023" y="579617"/>
                        <a:pt x="113671" y="643738"/>
                      </a:cubicBezTo>
                      <a:cubicBezTo>
                        <a:pt x="146368" y="725483"/>
                        <a:pt x="115625" y="662281"/>
                        <a:pt x="135617" y="702259"/>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7" name="Freihandform 46"/>
                <p:cNvSpPr/>
                <p:nvPr/>
              </p:nvSpPr>
              <p:spPr>
                <a:xfrm>
                  <a:off x="847747" y="1865038"/>
                  <a:ext cx="139525" cy="827076"/>
                </a:xfrm>
                <a:custGeom>
                  <a:avLst/>
                  <a:gdLst>
                    <a:gd name="connsiteX0" fmla="*/ 138989 w 138989"/>
                    <a:gd name="connsiteY0" fmla="*/ 145 h 827634"/>
                    <a:gd name="connsiteX1" fmla="*/ 102413 w 138989"/>
                    <a:gd name="connsiteY1" fmla="*/ 7460 h 827634"/>
                    <a:gd name="connsiteX2" fmla="*/ 58522 w 138989"/>
                    <a:gd name="connsiteY2" fmla="*/ 109873 h 827634"/>
                    <a:gd name="connsiteX3" fmla="*/ 36576 w 138989"/>
                    <a:gd name="connsiteY3" fmla="*/ 146449 h 827634"/>
                    <a:gd name="connsiteX4" fmla="*/ 14631 w 138989"/>
                    <a:gd name="connsiteY4" fmla="*/ 204971 h 827634"/>
                    <a:gd name="connsiteX5" fmla="*/ 0 w 138989"/>
                    <a:gd name="connsiteY5" fmla="*/ 241547 h 827634"/>
                    <a:gd name="connsiteX6" fmla="*/ 7315 w 138989"/>
                    <a:gd name="connsiteY6" fmla="*/ 592676 h 827634"/>
                    <a:gd name="connsiteX7" fmla="*/ 14631 w 138989"/>
                    <a:gd name="connsiteY7" fmla="*/ 636567 h 827634"/>
                    <a:gd name="connsiteX8" fmla="*/ 36576 w 138989"/>
                    <a:gd name="connsiteY8" fmla="*/ 709719 h 827634"/>
                    <a:gd name="connsiteX9" fmla="*/ 51207 w 138989"/>
                    <a:gd name="connsiteY9" fmla="*/ 724350 h 827634"/>
                    <a:gd name="connsiteX10" fmla="*/ 65837 w 138989"/>
                    <a:gd name="connsiteY10" fmla="*/ 775556 h 827634"/>
                    <a:gd name="connsiteX11" fmla="*/ 73152 w 138989"/>
                    <a:gd name="connsiteY11" fmla="*/ 797502 h 827634"/>
                    <a:gd name="connsiteX12" fmla="*/ 87783 w 138989"/>
                    <a:gd name="connsiteY12" fmla="*/ 826763 h 8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89" h="827634">
                      <a:moveTo>
                        <a:pt x="138989" y="145"/>
                      </a:moveTo>
                      <a:cubicBezTo>
                        <a:pt x="126797" y="2583"/>
                        <a:pt x="112360" y="0"/>
                        <a:pt x="102413" y="7460"/>
                      </a:cubicBezTo>
                      <a:cubicBezTo>
                        <a:pt x="78771" y="25191"/>
                        <a:pt x="68358" y="93480"/>
                        <a:pt x="58522" y="109873"/>
                      </a:cubicBezTo>
                      <a:cubicBezTo>
                        <a:pt x="51207" y="122065"/>
                        <a:pt x="42935" y="133732"/>
                        <a:pt x="36576" y="146449"/>
                      </a:cubicBezTo>
                      <a:cubicBezTo>
                        <a:pt x="22436" y="174729"/>
                        <a:pt x="24129" y="179643"/>
                        <a:pt x="14631" y="204971"/>
                      </a:cubicBezTo>
                      <a:cubicBezTo>
                        <a:pt x="10020" y="217266"/>
                        <a:pt x="4877" y="229355"/>
                        <a:pt x="0" y="241547"/>
                      </a:cubicBezTo>
                      <a:cubicBezTo>
                        <a:pt x="2438" y="358590"/>
                        <a:pt x="2982" y="475688"/>
                        <a:pt x="7315" y="592676"/>
                      </a:cubicBezTo>
                      <a:cubicBezTo>
                        <a:pt x="7864" y="607498"/>
                        <a:pt x="11722" y="622023"/>
                        <a:pt x="14631" y="636567"/>
                      </a:cubicBezTo>
                      <a:cubicBezTo>
                        <a:pt x="17118" y="648999"/>
                        <a:pt x="31910" y="705053"/>
                        <a:pt x="36576" y="709719"/>
                      </a:cubicBezTo>
                      <a:lnTo>
                        <a:pt x="51207" y="724350"/>
                      </a:lnTo>
                      <a:cubicBezTo>
                        <a:pt x="68744" y="776960"/>
                        <a:pt x="47469" y="711267"/>
                        <a:pt x="65837" y="775556"/>
                      </a:cubicBezTo>
                      <a:cubicBezTo>
                        <a:pt x="67955" y="782970"/>
                        <a:pt x="69185" y="790890"/>
                        <a:pt x="73152" y="797502"/>
                      </a:cubicBezTo>
                      <a:cubicBezTo>
                        <a:pt x="91232" y="827634"/>
                        <a:pt x="87783" y="796711"/>
                        <a:pt x="87783" y="826763"/>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8" name="Freihandform 47"/>
                <p:cNvSpPr/>
                <p:nvPr/>
              </p:nvSpPr>
              <p:spPr>
                <a:xfrm>
                  <a:off x="904881" y="2765082"/>
                  <a:ext cx="240997" cy="153985"/>
                </a:xfrm>
                <a:custGeom>
                  <a:avLst/>
                  <a:gdLst>
                    <a:gd name="connsiteX0" fmla="*/ 0 w 241401"/>
                    <a:gd name="connsiteY0" fmla="*/ 0 h 153619"/>
                    <a:gd name="connsiteX1" fmla="*/ 51206 w 241401"/>
                    <a:gd name="connsiteY1" fmla="*/ 14630 h 153619"/>
                    <a:gd name="connsiteX2" fmla="*/ 73152 w 241401"/>
                    <a:gd name="connsiteY2" fmla="*/ 36576 h 153619"/>
                    <a:gd name="connsiteX3" fmla="*/ 124358 w 241401"/>
                    <a:gd name="connsiteY3" fmla="*/ 58521 h 153619"/>
                    <a:gd name="connsiteX4" fmla="*/ 168249 w 241401"/>
                    <a:gd name="connsiteY4" fmla="*/ 87782 h 153619"/>
                    <a:gd name="connsiteX5" fmla="*/ 197510 w 241401"/>
                    <a:gd name="connsiteY5" fmla="*/ 117043 h 153619"/>
                    <a:gd name="connsiteX6" fmla="*/ 204825 w 241401"/>
                    <a:gd name="connsiteY6" fmla="*/ 138988 h 153619"/>
                    <a:gd name="connsiteX7" fmla="*/ 226771 w 241401"/>
                    <a:gd name="connsiteY7" fmla="*/ 146304 h 153619"/>
                    <a:gd name="connsiteX8" fmla="*/ 241401 w 241401"/>
                    <a:gd name="connsiteY8" fmla="*/ 153619 h 15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01" h="153619">
                      <a:moveTo>
                        <a:pt x="0" y="0"/>
                      </a:moveTo>
                      <a:cubicBezTo>
                        <a:pt x="3902" y="975"/>
                        <a:pt x="44909" y="10432"/>
                        <a:pt x="51206" y="14630"/>
                      </a:cubicBezTo>
                      <a:cubicBezTo>
                        <a:pt x="59814" y="20369"/>
                        <a:pt x="64734" y="30563"/>
                        <a:pt x="73152" y="36576"/>
                      </a:cubicBezTo>
                      <a:cubicBezTo>
                        <a:pt x="88970" y="47874"/>
                        <a:pt x="106450" y="52552"/>
                        <a:pt x="124358" y="58521"/>
                      </a:cubicBezTo>
                      <a:cubicBezTo>
                        <a:pt x="138988" y="68275"/>
                        <a:pt x="155816" y="75349"/>
                        <a:pt x="168249" y="87782"/>
                      </a:cubicBezTo>
                      <a:lnTo>
                        <a:pt x="197510" y="117043"/>
                      </a:lnTo>
                      <a:cubicBezTo>
                        <a:pt x="199948" y="124358"/>
                        <a:pt x="199373" y="133536"/>
                        <a:pt x="204825" y="138988"/>
                      </a:cubicBezTo>
                      <a:cubicBezTo>
                        <a:pt x="210278" y="144441"/>
                        <a:pt x="219611" y="143440"/>
                        <a:pt x="226771" y="146304"/>
                      </a:cubicBezTo>
                      <a:cubicBezTo>
                        <a:pt x="231833" y="148329"/>
                        <a:pt x="236524" y="151181"/>
                        <a:pt x="241401" y="153619"/>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9" name="Freihandform 48"/>
                <p:cNvSpPr/>
                <p:nvPr/>
              </p:nvSpPr>
              <p:spPr>
                <a:xfrm>
                  <a:off x="977849" y="2839704"/>
                  <a:ext cx="87204" cy="255584"/>
                </a:xfrm>
                <a:custGeom>
                  <a:avLst/>
                  <a:gdLst>
                    <a:gd name="connsiteX0" fmla="*/ 0 w 87782"/>
                    <a:gd name="connsiteY0" fmla="*/ 0 h 256032"/>
                    <a:gd name="connsiteX1" fmla="*/ 7315 w 87782"/>
                    <a:gd name="connsiteY1" fmla="*/ 29260 h 256032"/>
                    <a:gd name="connsiteX2" fmla="*/ 14630 w 87782"/>
                    <a:gd name="connsiteY2" fmla="*/ 51206 h 256032"/>
                    <a:gd name="connsiteX3" fmla="*/ 21946 w 87782"/>
                    <a:gd name="connsiteY3" fmla="*/ 175564 h 256032"/>
                    <a:gd name="connsiteX4" fmla="*/ 36576 w 87782"/>
                    <a:gd name="connsiteY4" fmla="*/ 226771 h 256032"/>
                    <a:gd name="connsiteX5" fmla="*/ 58522 w 87782"/>
                    <a:gd name="connsiteY5" fmla="*/ 234086 h 256032"/>
                    <a:gd name="connsiteX6" fmla="*/ 87782 w 87782"/>
                    <a:gd name="connsiteY6" fmla="*/ 256032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82" h="256032">
                      <a:moveTo>
                        <a:pt x="0" y="0"/>
                      </a:moveTo>
                      <a:cubicBezTo>
                        <a:pt x="2438" y="9753"/>
                        <a:pt x="4553" y="19593"/>
                        <a:pt x="7315" y="29260"/>
                      </a:cubicBezTo>
                      <a:cubicBezTo>
                        <a:pt x="9433" y="36674"/>
                        <a:pt x="13863" y="43533"/>
                        <a:pt x="14630" y="51206"/>
                      </a:cubicBezTo>
                      <a:cubicBezTo>
                        <a:pt x="18762" y="92524"/>
                        <a:pt x="18009" y="134227"/>
                        <a:pt x="21946" y="175564"/>
                      </a:cubicBezTo>
                      <a:cubicBezTo>
                        <a:pt x="21966" y="175774"/>
                        <a:pt x="33111" y="223306"/>
                        <a:pt x="36576" y="226771"/>
                      </a:cubicBezTo>
                      <a:cubicBezTo>
                        <a:pt x="42029" y="232224"/>
                        <a:pt x="51207" y="231648"/>
                        <a:pt x="58522" y="234086"/>
                      </a:cubicBezTo>
                      <a:cubicBezTo>
                        <a:pt x="83336" y="250629"/>
                        <a:pt x="74251" y="242499"/>
                        <a:pt x="87782" y="256032"/>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50" name="Freihandform 49"/>
                <p:cNvSpPr/>
                <p:nvPr/>
              </p:nvSpPr>
              <p:spPr>
                <a:xfrm>
                  <a:off x="896908" y="2869325"/>
                  <a:ext cx="19026" cy="146048"/>
                </a:xfrm>
                <a:custGeom>
                  <a:avLst/>
                  <a:gdLst>
                    <a:gd name="connsiteX0" fmla="*/ 12351 w 19666"/>
                    <a:gd name="connsiteY0" fmla="*/ 0 h 146304"/>
                    <a:gd name="connsiteX1" fmla="*/ 12351 w 19666"/>
                    <a:gd name="connsiteY1" fmla="*/ 95097 h 146304"/>
                    <a:gd name="connsiteX2" fmla="*/ 19666 w 19666"/>
                    <a:gd name="connsiteY2" fmla="*/ 146304 h 146304"/>
                  </a:gdLst>
                  <a:ahLst/>
                  <a:cxnLst>
                    <a:cxn ang="0">
                      <a:pos x="connsiteX0" y="connsiteY0"/>
                    </a:cxn>
                    <a:cxn ang="0">
                      <a:pos x="connsiteX1" y="connsiteY1"/>
                    </a:cxn>
                    <a:cxn ang="0">
                      <a:pos x="connsiteX2" y="connsiteY2"/>
                    </a:cxn>
                  </a:cxnLst>
                  <a:rect l="l" t="t" r="r" b="b"/>
                  <a:pathLst>
                    <a:path w="19666" h="146304">
                      <a:moveTo>
                        <a:pt x="12351" y="0"/>
                      </a:moveTo>
                      <a:cubicBezTo>
                        <a:pt x="0" y="49403"/>
                        <a:pt x="3224" y="22076"/>
                        <a:pt x="12351" y="95097"/>
                      </a:cubicBezTo>
                      <a:cubicBezTo>
                        <a:pt x="14490" y="112206"/>
                        <a:pt x="19666" y="146304"/>
                        <a:pt x="19666" y="146304"/>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51" name="Freihandform 50"/>
                <p:cNvSpPr/>
                <p:nvPr/>
              </p:nvSpPr>
              <p:spPr>
                <a:xfrm>
                  <a:off x="1206415" y="1806258"/>
                  <a:ext cx="198188" cy="241297"/>
                </a:xfrm>
                <a:custGeom>
                  <a:avLst/>
                  <a:gdLst>
                    <a:gd name="connsiteX0" fmla="*/ 0 w 197510"/>
                    <a:gd name="connsiteY0" fmla="*/ 0 h 241402"/>
                    <a:gd name="connsiteX1" fmla="*/ 43891 w 197510"/>
                    <a:gd name="connsiteY1" fmla="*/ 14631 h 241402"/>
                    <a:gd name="connsiteX2" fmla="*/ 73152 w 197510"/>
                    <a:gd name="connsiteY2" fmla="*/ 36576 h 241402"/>
                    <a:gd name="connsiteX3" fmla="*/ 102413 w 197510"/>
                    <a:gd name="connsiteY3" fmla="*/ 65837 h 241402"/>
                    <a:gd name="connsiteX4" fmla="*/ 131674 w 197510"/>
                    <a:gd name="connsiteY4" fmla="*/ 80468 h 241402"/>
                    <a:gd name="connsiteX5" fmla="*/ 168250 w 197510"/>
                    <a:gd name="connsiteY5" fmla="*/ 117044 h 241402"/>
                    <a:gd name="connsiteX6" fmla="*/ 182880 w 197510"/>
                    <a:gd name="connsiteY6" fmla="*/ 138989 h 241402"/>
                    <a:gd name="connsiteX7" fmla="*/ 190195 w 197510"/>
                    <a:gd name="connsiteY7" fmla="*/ 168250 h 241402"/>
                    <a:gd name="connsiteX8" fmla="*/ 197510 w 197510"/>
                    <a:gd name="connsiteY8" fmla="*/ 241402 h 2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0" h="241402">
                      <a:moveTo>
                        <a:pt x="0" y="0"/>
                      </a:moveTo>
                      <a:cubicBezTo>
                        <a:pt x="14630" y="4877"/>
                        <a:pt x="31553" y="5378"/>
                        <a:pt x="43891" y="14631"/>
                      </a:cubicBezTo>
                      <a:cubicBezTo>
                        <a:pt x="53645" y="21946"/>
                        <a:pt x="63977" y="28548"/>
                        <a:pt x="73152" y="36576"/>
                      </a:cubicBezTo>
                      <a:cubicBezTo>
                        <a:pt x="83533" y="45659"/>
                        <a:pt x="91378" y="57561"/>
                        <a:pt x="102413" y="65837"/>
                      </a:cubicBezTo>
                      <a:cubicBezTo>
                        <a:pt x="111137" y="72380"/>
                        <a:pt x="121920" y="75591"/>
                        <a:pt x="131674" y="80468"/>
                      </a:cubicBezTo>
                      <a:cubicBezTo>
                        <a:pt x="170686" y="138986"/>
                        <a:pt x="119483" y="68277"/>
                        <a:pt x="168250" y="117044"/>
                      </a:cubicBezTo>
                      <a:cubicBezTo>
                        <a:pt x="174467" y="123261"/>
                        <a:pt x="178003" y="131674"/>
                        <a:pt x="182880" y="138989"/>
                      </a:cubicBezTo>
                      <a:cubicBezTo>
                        <a:pt x="185318" y="148743"/>
                        <a:pt x="188773" y="158297"/>
                        <a:pt x="190195" y="168250"/>
                      </a:cubicBezTo>
                      <a:cubicBezTo>
                        <a:pt x="193661" y="192509"/>
                        <a:pt x="197510" y="241402"/>
                        <a:pt x="197510" y="241402"/>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52" name="Freihandform 51"/>
                <p:cNvSpPr/>
                <p:nvPr/>
              </p:nvSpPr>
              <p:spPr>
                <a:xfrm>
                  <a:off x="1258541" y="1901258"/>
                  <a:ext cx="79275" cy="103187"/>
                </a:xfrm>
                <a:custGeom>
                  <a:avLst/>
                  <a:gdLst>
                    <a:gd name="connsiteX0" fmla="*/ 0 w 80468"/>
                    <a:gd name="connsiteY0" fmla="*/ 0 h 102413"/>
                    <a:gd name="connsiteX1" fmla="*/ 21946 w 80468"/>
                    <a:gd name="connsiteY1" fmla="*/ 14630 h 102413"/>
                    <a:gd name="connsiteX2" fmla="*/ 51207 w 80468"/>
                    <a:gd name="connsiteY2" fmla="*/ 43891 h 102413"/>
                    <a:gd name="connsiteX3" fmla="*/ 58522 w 80468"/>
                    <a:gd name="connsiteY3" fmla="*/ 65837 h 102413"/>
                    <a:gd name="connsiteX4" fmla="*/ 73152 w 80468"/>
                    <a:gd name="connsiteY4" fmla="*/ 87782 h 102413"/>
                    <a:gd name="connsiteX5" fmla="*/ 80468 w 80468"/>
                    <a:gd name="connsiteY5" fmla="*/ 102413 h 1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68" h="102413">
                      <a:moveTo>
                        <a:pt x="0" y="0"/>
                      </a:moveTo>
                      <a:cubicBezTo>
                        <a:pt x="7315" y="4877"/>
                        <a:pt x="15271" y="8908"/>
                        <a:pt x="21946" y="14630"/>
                      </a:cubicBezTo>
                      <a:cubicBezTo>
                        <a:pt x="32419" y="23607"/>
                        <a:pt x="51207" y="43891"/>
                        <a:pt x="51207" y="43891"/>
                      </a:cubicBezTo>
                      <a:cubicBezTo>
                        <a:pt x="53645" y="51206"/>
                        <a:pt x="55074" y="58940"/>
                        <a:pt x="58522" y="65837"/>
                      </a:cubicBezTo>
                      <a:cubicBezTo>
                        <a:pt x="62454" y="73700"/>
                        <a:pt x="68629" y="80243"/>
                        <a:pt x="73152" y="87782"/>
                      </a:cubicBezTo>
                      <a:cubicBezTo>
                        <a:pt x="75957" y="92458"/>
                        <a:pt x="78029" y="97536"/>
                        <a:pt x="80468" y="102413"/>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53" name="Freihandform 52"/>
                <p:cNvSpPr/>
                <p:nvPr/>
              </p:nvSpPr>
              <p:spPr>
                <a:xfrm>
                  <a:off x="1132812" y="1755491"/>
                  <a:ext cx="198189" cy="36512"/>
                </a:xfrm>
                <a:custGeom>
                  <a:avLst/>
                  <a:gdLst>
                    <a:gd name="connsiteX0" fmla="*/ 0 w 197510"/>
                    <a:gd name="connsiteY0" fmla="*/ 36576 h 36576"/>
                    <a:gd name="connsiteX1" fmla="*/ 21946 w 197510"/>
                    <a:gd name="connsiteY1" fmla="*/ 21946 h 36576"/>
                    <a:gd name="connsiteX2" fmla="*/ 36576 w 197510"/>
                    <a:gd name="connsiteY2" fmla="*/ 7315 h 36576"/>
                    <a:gd name="connsiteX3" fmla="*/ 58522 w 197510"/>
                    <a:gd name="connsiteY3" fmla="*/ 0 h 36576"/>
                    <a:gd name="connsiteX4" fmla="*/ 160934 w 197510"/>
                    <a:gd name="connsiteY4" fmla="*/ 7315 h 36576"/>
                    <a:gd name="connsiteX5" fmla="*/ 182880 w 197510"/>
                    <a:gd name="connsiteY5" fmla="*/ 14630 h 36576"/>
                    <a:gd name="connsiteX6" fmla="*/ 197510 w 197510"/>
                    <a:gd name="connsiteY6" fmla="*/ 29261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510" h="36576">
                      <a:moveTo>
                        <a:pt x="0" y="36576"/>
                      </a:moveTo>
                      <a:cubicBezTo>
                        <a:pt x="7315" y="31699"/>
                        <a:pt x="15081" y="27438"/>
                        <a:pt x="21946" y="21946"/>
                      </a:cubicBezTo>
                      <a:cubicBezTo>
                        <a:pt x="27332" y="17638"/>
                        <a:pt x="30662" y="10863"/>
                        <a:pt x="36576" y="7315"/>
                      </a:cubicBezTo>
                      <a:cubicBezTo>
                        <a:pt x="43188" y="3348"/>
                        <a:pt x="51207" y="2438"/>
                        <a:pt x="58522" y="0"/>
                      </a:cubicBezTo>
                      <a:cubicBezTo>
                        <a:pt x="92659" y="2438"/>
                        <a:pt x="126944" y="3316"/>
                        <a:pt x="160934" y="7315"/>
                      </a:cubicBezTo>
                      <a:cubicBezTo>
                        <a:pt x="168592" y="8216"/>
                        <a:pt x="176268" y="10663"/>
                        <a:pt x="182880" y="14630"/>
                      </a:cubicBezTo>
                      <a:cubicBezTo>
                        <a:pt x="188794" y="18178"/>
                        <a:pt x="197510" y="29261"/>
                        <a:pt x="197510" y="29261"/>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54" name="Freihandform 53"/>
                <p:cNvSpPr/>
                <p:nvPr/>
              </p:nvSpPr>
              <p:spPr>
                <a:xfrm>
                  <a:off x="1418235" y="1865394"/>
                  <a:ext cx="168064" cy="300033"/>
                </a:xfrm>
                <a:custGeom>
                  <a:avLst/>
                  <a:gdLst>
                    <a:gd name="connsiteX0" fmla="*/ 0 w 168249"/>
                    <a:gd name="connsiteY0" fmla="*/ 0 h 299923"/>
                    <a:gd name="connsiteX1" fmla="*/ 36576 w 168249"/>
                    <a:gd name="connsiteY1" fmla="*/ 29261 h 299923"/>
                    <a:gd name="connsiteX2" fmla="*/ 65837 w 168249"/>
                    <a:gd name="connsiteY2" fmla="*/ 73152 h 299923"/>
                    <a:gd name="connsiteX3" fmla="*/ 102413 w 168249"/>
                    <a:gd name="connsiteY3" fmla="*/ 117043 h 299923"/>
                    <a:gd name="connsiteX4" fmla="*/ 117043 w 168249"/>
                    <a:gd name="connsiteY4" fmla="*/ 153619 h 299923"/>
                    <a:gd name="connsiteX5" fmla="*/ 160934 w 168249"/>
                    <a:gd name="connsiteY5" fmla="*/ 256032 h 299923"/>
                    <a:gd name="connsiteX6" fmla="*/ 168249 w 168249"/>
                    <a:gd name="connsiteY6" fmla="*/ 277978 h 299923"/>
                    <a:gd name="connsiteX7" fmla="*/ 168249 w 168249"/>
                    <a:gd name="connsiteY7" fmla="*/ 299923 h 29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249" h="299923">
                      <a:moveTo>
                        <a:pt x="0" y="0"/>
                      </a:moveTo>
                      <a:cubicBezTo>
                        <a:pt x="14397" y="9598"/>
                        <a:pt x="26152" y="15362"/>
                        <a:pt x="36576" y="29261"/>
                      </a:cubicBezTo>
                      <a:cubicBezTo>
                        <a:pt x="47126" y="43328"/>
                        <a:pt x="54580" y="59644"/>
                        <a:pt x="65837" y="73152"/>
                      </a:cubicBezTo>
                      <a:lnTo>
                        <a:pt x="102413" y="117043"/>
                      </a:lnTo>
                      <a:cubicBezTo>
                        <a:pt x="107290" y="129235"/>
                        <a:pt x="111540" y="141696"/>
                        <a:pt x="117043" y="153619"/>
                      </a:cubicBezTo>
                      <a:cubicBezTo>
                        <a:pt x="160432" y="247629"/>
                        <a:pt x="134294" y="176110"/>
                        <a:pt x="160934" y="256032"/>
                      </a:cubicBezTo>
                      <a:cubicBezTo>
                        <a:pt x="163372" y="263347"/>
                        <a:pt x="168249" y="270267"/>
                        <a:pt x="168249" y="277978"/>
                      </a:cubicBezTo>
                      <a:lnTo>
                        <a:pt x="168249" y="299923"/>
                      </a:ln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55" name="Freihandform 54"/>
                <p:cNvSpPr/>
                <p:nvPr/>
              </p:nvSpPr>
              <p:spPr>
                <a:xfrm>
                  <a:off x="1499281" y="1836663"/>
                  <a:ext cx="220385" cy="642929"/>
                </a:xfrm>
                <a:custGeom>
                  <a:avLst/>
                  <a:gdLst>
                    <a:gd name="connsiteX0" fmla="*/ 0 w 220912"/>
                    <a:gd name="connsiteY0" fmla="*/ 0 h 643738"/>
                    <a:gd name="connsiteX1" fmla="*/ 36576 w 220912"/>
                    <a:gd name="connsiteY1" fmla="*/ 21946 h 643738"/>
                    <a:gd name="connsiteX2" fmla="*/ 58522 w 220912"/>
                    <a:gd name="connsiteY2" fmla="*/ 36576 h 643738"/>
                    <a:gd name="connsiteX3" fmla="*/ 73152 w 220912"/>
                    <a:gd name="connsiteY3" fmla="*/ 65837 h 643738"/>
                    <a:gd name="connsiteX4" fmla="*/ 117043 w 220912"/>
                    <a:gd name="connsiteY4" fmla="*/ 109728 h 643738"/>
                    <a:gd name="connsiteX5" fmla="*/ 124358 w 220912"/>
                    <a:gd name="connsiteY5" fmla="*/ 138989 h 643738"/>
                    <a:gd name="connsiteX6" fmla="*/ 138989 w 220912"/>
                    <a:gd name="connsiteY6" fmla="*/ 182880 h 643738"/>
                    <a:gd name="connsiteX7" fmla="*/ 146304 w 220912"/>
                    <a:gd name="connsiteY7" fmla="*/ 241402 h 643738"/>
                    <a:gd name="connsiteX8" fmla="*/ 153619 w 220912"/>
                    <a:gd name="connsiteY8" fmla="*/ 277978 h 643738"/>
                    <a:gd name="connsiteX9" fmla="*/ 160934 w 220912"/>
                    <a:gd name="connsiteY9" fmla="*/ 490119 h 643738"/>
                    <a:gd name="connsiteX10" fmla="*/ 204826 w 220912"/>
                    <a:gd name="connsiteY10" fmla="*/ 548640 h 643738"/>
                    <a:gd name="connsiteX11" fmla="*/ 219456 w 220912"/>
                    <a:gd name="connsiteY11" fmla="*/ 599847 h 643738"/>
                    <a:gd name="connsiteX12" fmla="*/ 219456 w 220912"/>
                    <a:gd name="connsiteY12" fmla="*/ 643738 h 6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912" h="643738">
                      <a:moveTo>
                        <a:pt x="0" y="0"/>
                      </a:moveTo>
                      <a:cubicBezTo>
                        <a:pt x="12192" y="7315"/>
                        <a:pt x="24519" y="14410"/>
                        <a:pt x="36576" y="21946"/>
                      </a:cubicBezTo>
                      <a:cubicBezTo>
                        <a:pt x="44031" y="26606"/>
                        <a:pt x="52894" y="29822"/>
                        <a:pt x="58522" y="36576"/>
                      </a:cubicBezTo>
                      <a:cubicBezTo>
                        <a:pt x="65503" y="44953"/>
                        <a:pt x="66340" y="57322"/>
                        <a:pt x="73152" y="65837"/>
                      </a:cubicBezTo>
                      <a:cubicBezTo>
                        <a:pt x="86077" y="81994"/>
                        <a:pt x="117043" y="109728"/>
                        <a:pt x="117043" y="109728"/>
                      </a:cubicBezTo>
                      <a:cubicBezTo>
                        <a:pt x="119481" y="119482"/>
                        <a:pt x="121469" y="129359"/>
                        <a:pt x="124358" y="138989"/>
                      </a:cubicBezTo>
                      <a:cubicBezTo>
                        <a:pt x="128789" y="153760"/>
                        <a:pt x="138989" y="182880"/>
                        <a:pt x="138989" y="182880"/>
                      </a:cubicBezTo>
                      <a:cubicBezTo>
                        <a:pt x="141427" y="202387"/>
                        <a:pt x="143315" y="221971"/>
                        <a:pt x="146304" y="241402"/>
                      </a:cubicBezTo>
                      <a:cubicBezTo>
                        <a:pt x="148195" y="253691"/>
                        <a:pt x="152889" y="265566"/>
                        <a:pt x="153619" y="277978"/>
                      </a:cubicBezTo>
                      <a:cubicBezTo>
                        <a:pt x="157774" y="348612"/>
                        <a:pt x="150928" y="420074"/>
                        <a:pt x="160934" y="490119"/>
                      </a:cubicBezTo>
                      <a:cubicBezTo>
                        <a:pt x="163691" y="509421"/>
                        <a:pt x="189657" y="533472"/>
                        <a:pt x="204826" y="548640"/>
                      </a:cubicBezTo>
                      <a:cubicBezTo>
                        <a:pt x="209282" y="562008"/>
                        <a:pt x="218144" y="586725"/>
                        <a:pt x="219456" y="599847"/>
                      </a:cubicBezTo>
                      <a:cubicBezTo>
                        <a:pt x="220912" y="614405"/>
                        <a:pt x="219456" y="629108"/>
                        <a:pt x="219456" y="643738"/>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56" name="Freihandform 55"/>
                <p:cNvSpPr/>
                <p:nvPr/>
              </p:nvSpPr>
              <p:spPr>
                <a:xfrm>
                  <a:off x="1586364" y="2245442"/>
                  <a:ext cx="85618" cy="468306"/>
                </a:xfrm>
                <a:custGeom>
                  <a:avLst/>
                  <a:gdLst>
                    <a:gd name="connsiteX0" fmla="*/ 18659 w 84496"/>
                    <a:gd name="connsiteY0" fmla="*/ 0 h 468173"/>
                    <a:gd name="connsiteX1" fmla="*/ 11344 w 84496"/>
                    <a:gd name="connsiteY1" fmla="*/ 21946 h 468173"/>
                    <a:gd name="connsiteX2" fmla="*/ 11344 w 84496"/>
                    <a:gd name="connsiteY2" fmla="*/ 256032 h 468173"/>
                    <a:gd name="connsiteX3" fmla="*/ 40605 w 84496"/>
                    <a:gd name="connsiteY3" fmla="*/ 307239 h 468173"/>
                    <a:gd name="connsiteX4" fmla="*/ 84496 w 84496"/>
                    <a:gd name="connsiteY4" fmla="*/ 336500 h 468173"/>
                    <a:gd name="connsiteX5" fmla="*/ 77181 w 84496"/>
                    <a:gd name="connsiteY5" fmla="*/ 380391 h 468173"/>
                    <a:gd name="connsiteX6" fmla="*/ 40605 w 84496"/>
                    <a:gd name="connsiteY6" fmla="*/ 446228 h 468173"/>
                    <a:gd name="connsiteX7" fmla="*/ 40605 w 84496"/>
                    <a:gd name="connsiteY7" fmla="*/ 468173 h 46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96" h="468173">
                      <a:moveTo>
                        <a:pt x="18659" y="0"/>
                      </a:moveTo>
                      <a:cubicBezTo>
                        <a:pt x="16221" y="7315"/>
                        <a:pt x="12434" y="14312"/>
                        <a:pt x="11344" y="21946"/>
                      </a:cubicBezTo>
                      <a:cubicBezTo>
                        <a:pt x="0" y="101359"/>
                        <a:pt x="1584" y="174693"/>
                        <a:pt x="11344" y="256032"/>
                      </a:cubicBezTo>
                      <a:cubicBezTo>
                        <a:pt x="11995" y="261454"/>
                        <a:pt x="34366" y="301780"/>
                        <a:pt x="40605" y="307239"/>
                      </a:cubicBezTo>
                      <a:cubicBezTo>
                        <a:pt x="53838" y="318818"/>
                        <a:pt x="84496" y="336500"/>
                        <a:pt x="84496" y="336500"/>
                      </a:cubicBezTo>
                      <a:cubicBezTo>
                        <a:pt x="82058" y="351130"/>
                        <a:pt x="82886" y="366700"/>
                        <a:pt x="77181" y="380391"/>
                      </a:cubicBezTo>
                      <a:cubicBezTo>
                        <a:pt x="59724" y="422289"/>
                        <a:pt x="46428" y="411289"/>
                        <a:pt x="40605" y="446228"/>
                      </a:cubicBezTo>
                      <a:cubicBezTo>
                        <a:pt x="39402" y="453443"/>
                        <a:pt x="40605" y="460858"/>
                        <a:pt x="40605" y="468173"/>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57" name="Freihandform 56"/>
                <p:cNvSpPr/>
                <p:nvPr/>
              </p:nvSpPr>
              <p:spPr>
                <a:xfrm>
                  <a:off x="1681659" y="2597816"/>
                  <a:ext cx="36466" cy="263522"/>
                </a:xfrm>
                <a:custGeom>
                  <a:avLst/>
                  <a:gdLst>
                    <a:gd name="connsiteX0" fmla="*/ 36576 w 36576"/>
                    <a:gd name="connsiteY0" fmla="*/ 263347 h 263347"/>
                    <a:gd name="connsiteX1" fmla="*/ 7315 w 36576"/>
                    <a:gd name="connsiteY1" fmla="*/ 197510 h 263347"/>
                    <a:gd name="connsiteX2" fmla="*/ 0 w 36576"/>
                    <a:gd name="connsiteY2" fmla="*/ 160934 h 263347"/>
                    <a:gd name="connsiteX3" fmla="*/ 14630 w 36576"/>
                    <a:gd name="connsiteY3" fmla="*/ 95098 h 263347"/>
                    <a:gd name="connsiteX4" fmla="*/ 7315 w 36576"/>
                    <a:gd name="connsiteY4" fmla="*/ 0 h 26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 h="263347">
                      <a:moveTo>
                        <a:pt x="36576" y="263347"/>
                      </a:moveTo>
                      <a:cubicBezTo>
                        <a:pt x="19166" y="211115"/>
                        <a:pt x="30501" y="232288"/>
                        <a:pt x="7315" y="197510"/>
                      </a:cubicBezTo>
                      <a:cubicBezTo>
                        <a:pt x="4877" y="185318"/>
                        <a:pt x="0" y="173367"/>
                        <a:pt x="0" y="160934"/>
                      </a:cubicBezTo>
                      <a:cubicBezTo>
                        <a:pt x="0" y="135185"/>
                        <a:pt x="7086" y="117729"/>
                        <a:pt x="14630" y="95098"/>
                      </a:cubicBezTo>
                      <a:cubicBezTo>
                        <a:pt x="4509" y="34370"/>
                        <a:pt x="7315" y="66038"/>
                        <a:pt x="7315" y="0"/>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grpSp>
          <p:sp>
            <p:nvSpPr>
              <p:cNvPr id="58" name="Zylinder 57"/>
              <p:cNvSpPr/>
              <p:nvPr/>
            </p:nvSpPr>
            <p:spPr>
              <a:xfrm rot="-420000">
                <a:off x="7416316" y="4257092"/>
                <a:ext cx="252028" cy="396044"/>
              </a:xfrm>
              <a:prstGeom prst="can">
                <a:avLst/>
              </a:pr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Zylinder 59"/>
              <p:cNvSpPr/>
              <p:nvPr/>
            </p:nvSpPr>
            <p:spPr>
              <a:xfrm rot="-1260000">
                <a:off x="7657220" y="4251388"/>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Zylinder 60"/>
              <p:cNvSpPr/>
              <p:nvPr/>
            </p:nvSpPr>
            <p:spPr>
              <a:xfrm rot="14940000">
                <a:off x="7770644" y="4281979"/>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Zylinder 61"/>
              <p:cNvSpPr/>
              <p:nvPr/>
            </p:nvSpPr>
            <p:spPr>
              <a:xfrm rot="1260000" flipV="1">
                <a:off x="7164597" y="4215384"/>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Zylinder 62"/>
              <p:cNvSpPr/>
              <p:nvPr/>
            </p:nvSpPr>
            <p:spPr>
              <a:xfrm rot="6660000" flipV="1">
                <a:off x="7278021" y="4185400"/>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Zylinder 58"/>
              <p:cNvSpPr/>
              <p:nvPr/>
            </p:nvSpPr>
            <p:spPr>
              <a:xfrm rot="-480000">
                <a:off x="7435306" y="4342731"/>
                <a:ext cx="216024" cy="288000"/>
              </a:xfrm>
              <a:prstGeom prst="can">
                <a:avLst/>
              </a:prstGeom>
              <a:solidFill>
                <a:srgbClr val="C000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4" name="Gruppieren 143"/>
            <p:cNvGrpSpPr/>
            <p:nvPr/>
          </p:nvGrpSpPr>
          <p:grpSpPr>
            <a:xfrm>
              <a:off x="4427984" y="4005064"/>
              <a:ext cx="504056" cy="504056"/>
              <a:chOff x="7452629" y="5010301"/>
              <a:chExt cx="755775" cy="974983"/>
            </a:xfrm>
          </p:grpSpPr>
          <p:sp>
            <p:nvSpPr>
              <p:cNvPr id="64" name="Ellipse 63"/>
              <p:cNvSpPr/>
              <p:nvPr/>
            </p:nvSpPr>
            <p:spPr>
              <a:xfrm>
                <a:off x="7596336" y="5697252"/>
                <a:ext cx="612068" cy="288032"/>
              </a:xfrm>
              <a:prstGeom prst="ellipse">
                <a:avLst/>
              </a:prstGeom>
              <a:noFill/>
              <a:ln w="76200"/>
              <a:scene3d>
                <a:camera prst="orthographicFront"/>
                <a:lightRig rig="threePt" dir="t"/>
              </a:scene3d>
              <a:sp3d extrusionH="50800" contourW="508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5" name="Gruppieren 115"/>
              <p:cNvGrpSpPr>
                <a:grpSpLocks/>
              </p:cNvGrpSpPr>
              <p:nvPr/>
            </p:nvGrpSpPr>
            <p:grpSpPr bwMode="auto">
              <a:xfrm rot="637208">
                <a:off x="7577933" y="5010301"/>
                <a:ext cx="407255" cy="506616"/>
                <a:chOff x="767263" y="1719072"/>
                <a:chExt cx="995700" cy="1481118"/>
              </a:xfrm>
            </p:grpSpPr>
            <p:sp>
              <p:nvSpPr>
                <p:cNvPr id="66" name="Ellipse 65"/>
                <p:cNvSpPr/>
                <p:nvPr/>
              </p:nvSpPr>
              <p:spPr bwMode="auto">
                <a:xfrm rot="20863439">
                  <a:off x="939888" y="1804914"/>
                  <a:ext cx="650059" cy="1223946"/>
                </a:xfrm>
                <a:prstGeom prst="ellipse">
                  <a:avLst/>
                </a:prstGeom>
                <a:solidFill>
                  <a:srgbClr val="FFE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7" name="Ellipse 66"/>
                <p:cNvSpPr/>
                <p:nvPr/>
              </p:nvSpPr>
              <p:spPr bwMode="auto">
                <a:xfrm rot="20863439">
                  <a:off x="1065097" y="2282580"/>
                  <a:ext cx="107815" cy="90487"/>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8" name="Ellipse 67"/>
                <p:cNvSpPr/>
                <p:nvPr/>
              </p:nvSpPr>
              <p:spPr bwMode="auto">
                <a:xfrm rot="20863439">
                  <a:off x="1107797" y="2325505"/>
                  <a:ext cx="45980" cy="46036"/>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9" name="Ellipse 68"/>
                <p:cNvSpPr/>
                <p:nvPr/>
              </p:nvSpPr>
              <p:spPr bwMode="auto">
                <a:xfrm rot="20863439">
                  <a:off x="1313570" y="2226489"/>
                  <a:ext cx="107815" cy="90487"/>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0" name="Ellipse 69"/>
                <p:cNvSpPr/>
                <p:nvPr/>
              </p:nvSpPr>
              <p:spPr bwMode="auto">
                <a:xfrm rot="20863439">
                  <a:off x="1353687" y="2271492"/>
                  <a:ext cx="44394" cy="46036"/>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1" name="Bogen 70"/>
                <p:cNvSpPr/>
                <p:nvPr/>
              </p:nvSpPr>
              <p:spPr bwMode="auto">
                <a:xfrm rot="20863439">
                  <a:off x="942547" y="2244571"/>
                  <a:ext cx="215629" cy="4603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72" name="Bogen 71"/>
                <p:cNvSpPr/>
                <p:nvPr/>
              </p:nvSpPr>
              <p:spPr bwMode="auto">
                <a:xfrm rot="20863439" flipH="1">
                  <a:off x="1296248" y="2162820"/>
                  <a:ext cx="215629" cy="4603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73" name="Mond 72"/>
                <p:cNvSpPr/>
                <p:nvPr/>
              </p:nvSpPr>
              <p:spPr bwMode="auto">
                <a:xfrm rot="15463439">
                  <a:off x="1277915" y="2588524"/>
                  <a:ext cx="107949" cy="217214"/>
                </a:xfrm>
                <a:prstGeom prst="moon">
                  <a:avLst/>
                </a:prstGeom>
                <a:solidFill>
                  <a:srgbClr val="FF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w="3175">
                      <a:solidFill>
                        <a:srgbClr val="CC0000"/>
                      </a:solidFill>
                    </a:ln>
                  </a:endParaRPr>
                </a:p>
              </p:txBody>
            </p:sp>
            <p:sp>
              <p:nvSpPr>
                <p:cNvPr id="74" name="Freihandform 73"/>
                <p:cNvSpPr/>
                <p:nvPr/>
              </p:nvSpPr>
              <p:spPr bwMode="auto">
                <a:xfrm rot="20863439">
                  <a:off x="1240796" y="2274904"/>
                  <a:ext cx="61835" cy="333371"/>
                </a:xfrm>
                <a:custGeom>
                  <a:avLst/>
                  <a:gdLst>
                    <a:gd name="connsiteX0" fmla="*/ 44532 w 62345"/>
                    <a:gd name="connsiteY0" fmla="*/ 0 h 333499"/>
                    <a:gd name="connsiteX1" fmla="*/ 56407 w 62345"/>
                    <a:gd name="connsiteY1" fmla="*/ 285008 h 333499"/>
                    <a:gd name="connsiteX2" fmla="*/ 8906 w 62345"/>
                    <a:gd name="connsiteY2" fmla="*/ 290946 h 333499"/>
                    <a:gd name="connsiteX3" fmla="*/ 2968 w 62345"/>
                    <a:gd name="connsiteY3" fmla="*/ 290946 h 333499"/>
                  </a:gdLst>
                  <a:ahLst/>
                  <a:cxnLst>
                    <a:cxn ang="0">
                      <a:pos x="connsiteX0" y="connsiteY0"/>
                    </a:cxn>
                    <a:cxn ang="0">
                      <a:pos x="connsiteX1" y="connsiteY1"/>
                    </a:cxn>
                    <a:cxn ang="0">
                      <a:pos x="connsiteX2" y="connsiteY2"/>
                    </a:cxn>
                    <a:cxn ang="0">
                      <a:pos x="connsiteX3" y="connsiteY3"/>
                    </a:cxn>
                  </a:cxnLst>
                  <a:rect l="l" t="t" r="r" b="b"/>
                  <a:pathLst>
                    <a:path w="62345" h="333499">
                      <a:moveTo>
                        <a:pt x="44532" y="0"/>
                      </a:moveTo>
                      <a:cubicBezTo>
                        <a:pt x="53438" y="118258"/>
                        <a:pt x="62345" y="236517"/>
                        <a:pt x="56407" y="285008"/>
                      </a:cubicBezTo>
                      <a:cubicBezTo>
                        <a:pt x="50469" y="333499"/>
                        <a:pt x="17813" y="289956"/>
                        <a:pt x="8906" y="290946"/>
                      </a:cubicBezTo>
                      <a:cubicBezTo>
                        <a:pt x="0" y="291936"/>
                        <a:pt x="1484" y="291441"/>
                        <a:pt x="2968" y="29094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75" name="Freihandform 74"/>
                <p:cNvSpPr/>
                <p:nvPr/>
              </p:nvSpPr>
              <p:spPr>
                <a:xfrm>
                  <a:off x="767263" y="1719072"/>
                  <a:ext cx="995700" cy="1481118"/>
                </a:xfrm>
                <a:custGeom>
                  <a:avLst/>
                  <a:gdLst>
                    <a:gd name="connsiteX0" fmla="*/ 176398 w 995700"/>
                    <a:gd name="connsiteY0" fmla="*/ 460858 h 1481118"/>
                    <a:gd name="connsiteX1" fmla="*/ 176398 w 995700"/>
                    <a:gd name="connsiteY1" fmla="*/ 460858 h 1481118"/>
                    <a:gd name="connsiteX2" fmla="*/ 205659 w 995700"/>
                    <a:gd name="connsiteY2" fmla="*/ 402336 h 1481118"/>
                    <a:gd name="connsiteX3" fmla="*/ 220289 w 995700"/>
                    <a:gd name="connsiteY3" fmla="*/ 351130 h 1481118"/>
                    <a:gd name="connsiteX4" fmla="*/ 234919 w 995700"/>
                    <a:gd name="connsiteY4" fmla="*/ 307238 h 1481118"/>
                    <a:gd name="connsiteX5" fmla="*/ 249550 w 995700"/>
                    <a:gd name="connsiteY5" fmla="*/ 387706 h 1481118"/>
                    <a:gd name="connsiteX6" fmla="*/ 264180 w 995700"/>
                    <a:gd name="connsiteY6" fmla="*/ 453542 h 1481118"/>
                    <a:gd name="connsiteX7" fmla="*/ 271495 w 995700"/>
                    <a:gd name="connsiteY7" fmla="*/ 314554 h 1481118"/>
                    <a:gd name="connsiteX8" fmla="*/ 278811 w 995700"/>
                    <a:gd name="connsiteY8" fmla="*/ 380390 h 1481118"/>
                    <a:gd name="connsiteX9" fmla="*/ 308071 w 995700"/>
                    <a:gd name="connsiteY9" fmla="*/ 446227 h 1481118"/>
                    <a:gd name="connsiteX10" fmla="*/ 337332 w 995700"/>
                    <a:gd name="connsiteY10" fmla="*/ 424282 h 1481118"/>
                    <a:gd name="connsiteX11" fmla="*/ 344647 w 995700"/>
                    <a:gd name="connsiteY11" fmla="*/ 395021 h 1481118"/>
                    <a:gd name="connsiteX12" fmla="*/ 359278 w 995700"/>
                    <a:gd name="connsiteY12" fmla="*/ 409651 h 1481118"/>
                    <a:gd name="connsiteX13" fmla="*/ 366593 w 995700"/>
                    <a:gd name="connsiteY13" fmla="*/ 358445 h 1481118"/>
                    <a:gd name="connsiteX14" fmla="*/ 403169 w 995700"/>
                    <a:gd name="connsiteY14" fmla="*/ 387706 h 1481118"/>
                    <a:gd name="connsiteX15" fmla="*/ 425115 w 995700"/>
                    <a:gd name="connsiteY15" fmla="*/ 402336 h 1481118"/>
                    <a:gd name="connsiteX16" fmla="*/ 432430 w 995700"/>
                    <a:gd name="connsiteY16" fmla="*/ 380390 h 1481118"/>
                    <a:gd name="connsiteX17" fmla="*/ 447060 w 995700"/>
                    <a:gd name="connsiteY17" fmla="*/ 365760 h 1481118"/>
                    <a:gd name="connsiteX18" fmla="*/ 469006 w 995700"/>
                    <a:gd name="connsiteY18" fmla="*/ 358445 h 1481118"/>
                    <a:gd name="connsiteX19" fmla="*/ 447060 w 995700"/>
                    <a:gd name="connsiteY19" fmla="*/ 263347 h 1481118"/>
                    <a:gd name="connsiteX20" fmla="*/ 439745 w 995700"/>
                    <a:gd name="connsiteY20" fmla="*/ 241402 h 1481118"/>
                    <a:gd name="connsiteX21" fmla="*/ 425115 w 995700"/>
                    <a:gd name="connsiteY21" fmla="*/ 219456 h 1481118"/>
                    <a:gd name="connsiteX22" fmla="*/ 417799 w 995700"/>
                    <a:gd name="connsiteY22" fmla="*/ 197510 h 1481118"/>
                    <a:gd name="connsiteX23" fmla="*/ 447060 w 995700"/>
                    <a:gd name="connsiteY23" fmla="*/ 204826 h 1481118"/>
                    <a:gd name="connsiteX24" fmla="*/ 483636 w 995700"/>
                    <a:gd name="connsiteY24" fmla="*/ 248717 h 1481118"/>
                    <a:gd name="connsiteX25" fmla="*/ 498267 w 995700"/>
                    <a:gd name="connsiteY25" fmla="*/ 263347 h 1481118"/>
                    <a:gd name="connsiteX26" fmla="*/ 520212 w 995700"/>
                    <a:gd name="connsiteY26" fmla="*/ 307238 h 1481118"/>
                    <a:gd name="connsiteX27" fmla="*/ 534843 w 995700"/>
                    <a:gd name="connsiteY27" fmla="*/ 321869 h 1481118"/>
                    <a:gd name="connsiteX28" fmla="*/ 549473 w 995700"/>
                    <a:gd name="connsiteY28" fmla="*/ 343814 h 1481118"/>
                    <a:gd name="connsiteX29" fmla="*/ 578734 w 995700"/>
                    <a:gd name="connsiteY29" fmla="*/ 373075 h 1481118"/>
                    <a:gd name="connsiteX30" fmla="*/ 571419 w 995700"/>
                    <a:gd name="connsiteY30" fmla="*/ 343814 h 1481118"/>
                    <a:gd name="connsiteX31" fmla="*/ 542158 w 995700"/>
                    <a:gd name="connsiteY31" fmla="*/ 299923 h 1481118"/>
                    <a:gd name="connsiteX32" fmla="*/ 586049 w 995700"/>
                    <a:gd name="connsiteY32" fmla="*/ 329184 h 1481118"/>
                    <a:gd name="connsiteX33" fmla="*/ 593364 w 995700"/>
                    <a:gd name="connsiteY33" fmla="*/ 299923 h 1481118"/>
                    <a:gd name="connsiteX34" fmla="*/ 600679 w 995700"/>
                    <a:gd name="connsiteY34" fmla="*/ 270662 h 1481118"/>
                    <a:gd name="connsiteX35" fmla="*/ 607995 w 995700"/>
                    <a:gd name="connsiteY35" fmla="*/ 292608 h 1481118"/>
                    <a:gd name="connsiteX36" fmla="*/ 622625 w 995700"/>
                    <a:gd name="connsiteY36" fmla="*/ 314554 h 1481118"/>
                    <a:gd name="connsiteX37" fmla="*/ 629940 w 995700"/>
                    <a:gd name="connsiteY37" fmla="*/ 256032 h 1481118"/>
                    <a:gd name="connsiteX38" fmla="*/ 673831 w 995700"/>
                    <a:gd name="connsiteY38" fmla="*/ 292608 h 1481118"/>
                    <a:gd name="connsiteX39" fmla="*/ 688462 w 995700"/>
                    <a:gd name="connsiteY39" fmla="*/ 336499 h 1481118"/>
                    <a:gd name="connsiteX40" fmla="*/ 695777 w 995700"/>
                    <a:gd name="connsiteY40" fmla="*/ 380390 h 1481118"/>
                    <a:gd name="connsiteX41" fmla="*/ 703092 w 995700"/>
                    <a:gd name="connsiteY41" fmla="*/ 416966 h 1481118"/>
                    <a:gd name="connsiteX42" fmla="*/ 695777 w 995700"/>
                    <a:gd name="connsiteY42" fmla="*/ 497434 h 1481118"/>
                    <a:gd name="connsiteX43" fmla="*/ 725038 w 995700"/>
                    <a:gd name="connsiteY43" fmla="*/ 482803 h 1481118"/>
                    <a:gd name="connsiteX44" fmla="*/ 739668 w 995700"/>
                    <a:gd name="connsiteY44" fmla="*/ 453542 h 1481118"/>
                    <a:gd name="connsiteX45" fmla="*/ 746983 w 995700"/>
                    <a:gd name="connsiteY45" fmla="*/ 431597 h 1481118"/>
                    <a:gd name="connsiteX46" fmla="*/ 761614 w 995700"/>
                    <a:gd name="connsiteY46" fmla="*/ 416966 h 1481118"/>
                    <a:gd name="connsiteX47" fmla="*/ 776244 w 995700"/>
                    <a:gd name="connsiteY47" fmla="*/ 431597 h 1481118"/>
                    <a:gd name="connsiteX48" fmla="*/ 798190 w 995700"/>
                    <a:gd name="connsiteY48" fmla="*/ 665683 h 1481118"/>
                    <a:gd name="connsiteX49" fmla="*/ 812820 w 995700"/>
                    <a:gd name="connsiteY49" fmla="*/ 709574 h 1481118"/>
                    <a:gd name="connsiteX50" fmla="*/ 820135 w 995700"/>
                    <a:gd name="connsiteY50" fmla="*/ 687629 h 1481118"/>
                    <a:gd name="connsiteX51" fmla="*/ 834766 w 995700"/>
                    <a:gd name="connsiteY51" fmla="*/ 621792 h 1481118"/>
                    <a:gd name="connsiteX52" fmla="*/ 827451 w 995700"/>
                    <a:gd name="connsiteY52" fmla="*/ 716890 h 1481118"/>
                    <a:gd name="connsiteX53" fmla="*/ 827451 w 995700"/>
                    <a:gd name="connsiteY53" fmla="*/ 841248 h 1481118"/>
                    <a:gd name="connsiteX54" fmla="*/ 820135 w 995700"/>
                    <a:gd name="connsiteY54" fmla="*/ 972922 h 1481118"/>
                    <a:gd name="connsiteX55" fmla="*/ 827451 w 995700"/>
                    <a:gd name="connsiteY55" fmla="*/ 994867 h 1481118"/>
                    <a:gd name="connsiteX56" fmla="*/ 871342 w 995700"/>
                    <a:gd name="connsiteY56" fmla="*/ 1016813 h 1481118"/>
                    <a:gd name="connsiteX57" fmla="*/ 878657 w 995700"/>
                    <a:gd name="connsiteY57" fmla="*/ 1038758 h 1481118"/>
                    <a:gd name="connsiteX58" fmla="*/ 864027 w 995700"/>
                    <a:gd name="connsiteY58" fmla="*/ 1089965 h 1481118"/>
                    <a:gd name="connsiteX59" fmla="*/ 893287 w 995700"/>
                    <a:gd name="connsiteY59" fmla="*/ 1155802 h 1481118"/>
                    <a:gd name="connsiteX60" fmla="*/ 922548 w 995700"/>
                    <a:gd name="connsiteY60" fmla="*/ 1163117 h 1481118"/>
                    <a:gd name="connsiteX61" fmla="*/ 959124 w 995700"/>
                    <a:gd name="connsiteY61" fmla="*/ 1155802 h 1481118"/>
                    <a:gd name="connsiteX62" fmla="*/ 981070 w 995700"/>
                    <a:gd name="connsiteY62" fmla="*/ 1104595 h 1481118"/>
                    <a:gd name="connsiteX63" fmla="*/ 973755 w 995700"/>
                    <a:gd name="connsiteY63" fmla="*/ 1046074 h 1481118"/>
                    <a:gd name="connsiteX64" fmla="*/ 966439 w 995700"/>
                    <a:gd name="connsiteY64" fmla="*/ 1024128 h 1481118"/>
                    <a:gd name="connsiteX65" fmla="*/ 959124 w 995700"/>
                    <a:gd name="connsiteY65" fmla="*/ 943661 h 1481118"/>
                    <a:gd name="connsiteX66" fmla="*/ 966439 w 995700"/>
                    <a:gd name="connsiteY66" fmla="*/ 907085 h 1481118"/>
                    <a:gd name="connsiteX67" fmla="*/ 973755 w 995700"/>
                    <a:gd name="connsiteY67" fmla="*/ 877824 h 1481118"/>
                    <a:gd name="connsiteX68" fmla="*/ 981070 w 995700"/>
                    <a:gd name="connsiteY68" fmla="*/ 782726 h 1481118"/>
                    <a:gd name="connsiteX69" fmla="*/ 995700 w 995700"/>
                    <a:gd name="connsiteY69" fmla="*/ 738835 h 1481118"/>
                    <a:gd name="connsiteX70" fmla="*/ 981070 w 995700"/>
                    <a:gd name="connsiteY70" fmla="*/ 694944 h 1481118"/>
                    <a:gd name="connsiteX71" fmla="*/ 966439 w 995700"/>
                    <a:gd name="connsiteY71" fmla="*/ 629107 h 1481118"/>
                    <a:gd name="connsiteX72" fmla="*/ 951809 w 995700"/>
                    <a:gd name="connsiteY72" fmla="*/ 607162 h 1481118"/>
                    <a:gd name="connsiteX73" fmla="*/ 937179 w 995700"/>
                    <a:gd name="connsiteY73" fmla="*/ 534010 h 1481118"/>
                    <a:gd name="connsiteX74" fmla="*/ 922548 w 995700"/>
                    <a:gd name="connsiteY74" fmla="*/ 475488 h 1481118"/>
                    <a:gd name="connsiteX75" fmla="*/ 907918 w 995700"/>
                    <a:gd name="connsiteY75" fmla="*/ 380390 h 1481118"/>
                    <a:gd name="connsiteX76" fmla="*/ 900603 w 995700"/>
                    <a:gd name="connsiteY76" fmla="*/ 336499 h 1481118"/>
                    <a:gd name="connsiteX77" fmla="*/ 885972 w 995700"/>
                    <a:gd name="connsiteY77" fmla="*/ 321869 h 1481118"/>
                    <a:gd name="connsiteX78" fmla="*/ 842081 w 995700"/>
                    <a:gd name="connsiteY78" fmla="*/ 241402 h 1481118"/>
                    <a:gd name="connsiteX79" fmla="*/ 827451 w 995700"/>
                    <a:gd name="connsiteY79" fmla="*/ 197510 h 1481118"/>
                    <a:gd name="connsiteX80" fmla="*/ 805505 w 995700"/>
                    <a:gd name="connsiteY80" fmla="*/ 109728 h 1481118"/>
                    <a:gd name="connsiteX81" fmla="*/ 739668 w 995700"/>
                    <a:gd name="connsiteY81" fmla="*/ 80467 h 1481118"/>
                    <a:gd name="connsiteX82" fmla="*/ 717723 w 995700"/>
                    <a:gd name="connsiteY82" fmla="*/ 73152 h 1481118"/>
                    <a:gd name="connsiteX83" fmla="*/ 629940 w 995700"/>
                    <a:gd name="connsiteY83" fmla="*/ 80467 h 1481118"/>
                    <a:gd name="connsiteX84" fmla="*/ 607995 w 995700"/>
                    <a:gd name="connsiteY84" fmla="*/ 58522 h 1481118"/>
                    <a:gd name="connsiteX85" fmla="*/ 593364 w 995700"/>
                    <a:gd name="connsiteY85" fmla="*/ 36576 h 1481118"/>
                    <a:gd name="connsiteX86" fmla="*/ 571419 w 995700"/>
                    <a:gd name="connsiteY86" fmla="*/ 21946 h 1481118"/>
                    <a:gd name="connsiteX87" fmla="*/ 556788 w 995700"/>
                    <a:gd name="connsiteY87" fmla="*/ 7315 h 1481118"/>
                    <a:gd name="connsiteX88" fmla="*/ 490951 w 995700"/>
                    <a:gd name="connsiteY88" fmla="*/ 14630 h 1481118"/>
                    <a:gd name="connsiteX89" fmla="*/ 469006 w 995700"/>
                    <a:gd name="connsiteY89" fmla="*/ 21946 h 1481118"/>
                    <a:gd name="connsiteX90" fmla="*/ 425115 w 995700"/>
                    <a:gd name="connsiteY90" fmla="*/ 7315 h 1481118"/>
                    <a:gd name="connsiteX91" fmla="*/ 395854 w 995700"/>
                    <a:gd name="connsiteY91" fmla="*/ 0 h 1481118"/>
                    <a:gd name="connsiteX92" fmla="*/ 337332 w 995700"/>
                    <a:gd name="connsiteY92" fmla="*/ 21946 h 1481118"/>
                    <a:gd name="connsiteX93" fmla="*/ 293441 w 995700"/>
                    <a:gd name="connsiteY93" fmla="*/ 51206 h 1481118"/>
                    <a:gd name="connsiteX94" fmla="*/ 227604 w 995700"/>
                    <a:gd name="connsiteY94" fmla="*/ 51206 h 1481118"/>
                    <a:gd name="connsiteX95" fmla="*/ 205659 w 995700"/>
                    <a:gd name="connsiteY95" fmla="*/ 58522 h 1481118"/>
                    <a:gd name="connsiteX96" fmla="*/ 169083 w 995700"/>
                    <a:gd name="connsiteY96" fmla="*/ 95098 h 1481118"/>
                    <a:gd name="connsiteX97" fmla="*/ 154452 w 995700"/>
                    <a:gd name="connsiteY97" fmla="*/ 109728 h 1481118"/>
                    <a:gd name="connsiteX98" fmla="*/ 125191 w 995700"/>
                    <a:gd name="connsiteY98" fmla="*/ 146304 h 1481118"/>
                    <a:gd name="connsiteX99" fmla="*/ 117876 w 995700"/>
                    <a:gd name="connsiteY99" fmla="*/ 168250 h 1481118"/>
                    <a:gd name="connsiteX100" fmla="*/ 110561 w 995700"/>
                    <a:gd name="connsiteY100" fmla="*/ 234086 h 1481118"/>
                    <a:gd name="connsiteX101" fmla="*/ 81300 w 995700"/>
                    <a:gd name="connsiteY101" fmla="*/ 270662 h 1481118"/>
                    <a:gd name="connsiteX102" fmla="*/ 73985 w 995700"/>
                    <a:gd name="connsiteY102" fmla="*/ 292608 h 1481118"/>
                    <a:gd name="connsiteX103" fmla="*/ 52039 w 995700"/>
                    <a:gd name="connsiteY103" fmla="*/ 336499 h 1481118"/>
                    <a:gd name="connsiteX104" fmla="*/ 37409 w 995700"/>
                    <a:gd name="connsiteY104" fmla="*/ 482803 h 1481118"/>
                    <a:gd name="connsiteX105" fmla="*/ 30094 w 995700"/>
                    <a:gd name="connsiteY105" fmla="*/ 504749 h 1481118"/>
                    <a:gd name="connsiteX106" fmla="*/ 15463 w 995700"/>
                    <a:gd name="connsiteY106" fmla="*/ 526694 h 1481118"/>
                    <a:gd name="connsiteX107" fmla="*/ 22779 w 995700"/>
                    <a:gd name="connsiteY107" fmla="*/ 709574 h 1481118"/>
                    <a:gd name="connsiteX108" fmla="*/ 52039 w 995700"/>
                    <a:gd name="connsiteY108" fmla="*/ 760781 h 1481118"/>
                    <a:gd name="connsiteX109" fmla="*/ 59355 w 995700"/>
                    <a:gd name="connsiteY109" fmla="*/ 790042 h 1481118"/>
                    <a:gd name="connsiteX110" fmla="*/ 44724 w 995700"/>
                    <a:gd name="connsiteY110" fmla="*/ 914400 h 1481118"/>
                    <a:gd name="connsiteX111" fmla="*/ 52039 w 995700"/>
                    <a:gd name="connsiteY111" fmla="*/ 980237 h 1481118"/>
                    <a:gd name="connsiteX112" fmla="*/ 103246 w 995700"/>
                    <a:gd name="connsiteY112" fmla="*/ 1038758 h 1481118"/>
                    <a:gd name="connsiteX113" fmla="*/ 125191 w 995700"/>
                    <a:gd name="connsiteY113" fmla="*/ 1082650 h 1481118"/>
                    <a:gd name="connsiteX114" fmla="*/ 117876 w 995700"/>
                    <a:gd name="connsiteY114" fmla="*/ 1126541 h 1481118"/>
                    <a:gd name="connsiteX115" fmla="*/ 103246 w 995700"/>
                    <a:gd name="connsiteY115" fmla="*/ 1148486 h 1481118"/>
                    <a:gd name="connsiteX116" fmla="*/ 81300 w 995700"/>
                    <a:gd name="connsiteY116" fmla="*/ 1228954 h 1481118"/>
                    <a:gd name="connsiteX117" fmla="*/ 88615 w 995700"/>
                    <a:gd name="connsiteY117" fmla="*/ 1250899 h 1481118"/>
                    <a:gd name="connsiteX118" fmla="*/ 110561 w 995700"/>
                    <a:gd name="connsiteY118" fmla="*/ 1258214 h 1481118"/>
                    <a:gd name="connsiteX119" fmla="*/ 132507 w 995700"/>
                    <a:gd name="connsiteY119" fmla="*/ 1272845 h 1481118"/>
                    <a:gd name="connsiteX120" fmla="*/ 147137 w 995700"/>
                    <a:gd name="connsiteY120" fmla="*/ 1316736 h 1481118"/>
                    <a:gd name="connsiteX121" fmla="*/ 154452 w 995700"/>
                    <a:gd name="connsiteY121" fmla="*/ 1389888 h 1481118"/>
                    <a:gd name="connsiteX122" fmla="*/ 183713 w 995700"/>
                    <a:gd name="connsiteY122" fmla="*/ 1419149 h 1481118"/>
                    <a:gd name="connsiteX123" fmla="*/ 227604 w 995700"/>
                    <a:gd name="connsiteY123" fmla="*/ 1433779 h 1481118"/>
                    <a:gd name="connsiteX124" fmla="*/ 242235 w 995700"/>
                    <a:gd name="connsiteY124" fmla="*/ 1455725 h 1481118"/>
                    <a:gd name="connsiteX125" fmla="*/ 249550 w 995700"/>
                    <a:gd name="connsiteY125" fmla="*/ 1477670 h 1481118"/>
                    <a:gd name="connsiteX126" fmla="*/ 271495 w 995700"/>
                    <a:gd name="connsiteY126" fmla="*/ 1470355 h 1481118"/>
                    <a:gd name="connsiteX127" fmla="*/ 300756 w 995700"/>
                    <a:gd name="connsiteY127" fmla="*/ 1463040 h 1481118"/>
                    <a:gd name="connsiteX128" fmla="*/ 322702 w 995700"/>
                    <a:gd name="connsiteY128" fmla="*/ 1477670 h 1481118"/>
                    <a:gd name="connsiteX129" fmla="*/ 308071 w 995700"/>
                    <a:gd name="connsiteY129" fmla="*/ 1463040 h 1481118"/>
                    <a:gd name="connsiteX130" fmla="*/ 293441 w 995700"/>
                    <a:gd name="connsiteY130" fmla="*/ 1419149 h 1481118"/>
                    <a:gd name="connsiteX131" fmla="*/ 308071 w 995700"/>
                    <a:gd name="connsiteY131" fmla="*/ 1441094 h 1481118"/>
                    <a:gd name="connsiteX132" fmla="*/ 351963 w 995700"/>
                    <a:gd name="connsiteY132" fmla="*/ 1470355 h 1481118"/>
                    <a:gd name="connsiteX133" fmla="*/ 322702 w 995700"/>
                    <a:gd name="connsiteY133" fmla="*/ 1302106 h 1481118"/>
                    <a:gd name="connsiteX134" fmla="*/ 344647 w 995700"/>
                    <a:gd name="connsiteY134" fmla="*/ 1324051 h 1481118"/>
                    <a:gd name="connsiteX135" fmla="*/ 359278 w 995700"/>
                    <a:gd name="connsiteY135" fmla="*/ 1353312 h 1481118"/>
                    <a:gd name="connsiteX136" fmla="*/ 381223 w 995700"/>
                    <a:gd name="connsiteY136" fmla="*/ 1367942 h 1481118"/>
                    <a:gd name="connsiteX137" fmla="*/ 395854 w 995700"/>
                    <a:gd name="connsiteY137" fmla="*/ 1382573 h 1481118"/>
                    <a:gd name="connsiteX138" fmla="*/ 432430 w 995700"/>
                    <a:gd name="connsiteY138" fmla="*/ 1375258 h 1481118"/>
                    <a:gd name="connsiteX139" fmla="*/ 469006 w 995700"/>
                    <a:gd name="connsiteY139" fmla="*/ 1367942 h 1481118"/>
                    <a:gd name="connsiteX140" fmla="*/ 483636 w 995700"/>
                    <a:gd name="connsiteY140" fmla="*/ 1338682 h 1481118"/>
                    <a:gd name="connsiteX141" fmla="*/ 454375 w 995700"/>
                    <a:gd name="connsiteY141" fmla="*/ 1302106 h 1481118"/>
                    <a:gd name="connsiteX142" fmla="*/ 447060 w 995700"/>
                    <a:gd name="connsiteY142" fmla="*/ 1258214 h 1481118"/>
                    <a:gd name="connsiteX143" fmla="*/ 417799 w 995700"/>
                    <a:gd name="connsiteY143" fmla="*/ 1250899 h 1481118"/>
                    <a:gd name="connsiteX144" fmla="*/ 410484 w 995700"/>
                    <a:gd name="connsiteY144" fmla="*/ 1199693 h 1481118"/>
                    <a:gd name="connsiteX145" fmla="*/ 403169 w 995700"/>
                    <a:gd name="connsiteY145" fmla="*/ 1170432 h 1481118"/>
                    <a:gd name="connsiteX146" fmla="*/ 381223 w 995700"/>
                    <a:gd name="connsiteY146" fmla="*/ 1155802 h 1481118"/>
                    <a:gd name="connsiteX147" fmla="*/ 366593 w 995700"/>
                    <a:gd name="connsiteY147" fmla="*/ 1141171 h 1481118"/>
                    <a:gd name="connsiteX148" fmla="*/ 373908 w 995700"/>
                    <a:gd name="connsiteY148" fmla="*/ 1119226 h 1481118"/>
                    <a:gd name="connsiteX149" fmla="*/ 344647 w 995700"/>
                    <a:gd name="connsiteY149" fmla="*/ 1082650 h 1481118"/>
                    <a:gd name="connsiteX150" fmla="*/ 300756 w 995700"/>
                    <a:gd name="connsiteY150" fmla="*/ 1068019 h 1481118"/>
                    <a:gd name="connsiteX151" fmla="*/ 234919 w 995700"/>
                    <a:gd name="connsiteY151" fmla="*/ 1038758 h 1481118"/>
                    <a:gd name="connsiteX152" fmla="*/ 212974 w 995700"/>
                    <a:gd name="connsiteY152" fmla="*/ 1031443 h 1481118"/>
                    <a:gd name="connsiteX153" fmla="*/ 191028 w 995700"/>
                    <a:gd name="connsiteY153" fmla="*/ 1016813 h 1481118"/>
                    <a:gd name="connsiteX154" fmla="*/ 183713 w 995700"/>
                    <a:gd name="connsiteY154" fmla="*/ 994867 h 1481118"/>
                    <a:gd name="connsiteX155" fmla="*/ 212974 w 995700"/>
                    <a:gd name="connsiteY155" fmla="*/ 958291 h 1481118"/>
                    <a:gd name="connsiteX156" fmla="*/ 227604 w 995700"/>
                    <a:gd name="connsiteY156" fmla="*/ 936346 h 1481118"/>
                    <a:gd name="connsiteX157" fmla="*/ 278811 w 995700"/>
                    <a:gd name="connsiteY157" fmla="*/ 921715 h 1481118"/>
                    <a:gd name="connsiteX158" fmla="*/ 271495 w 995700"/>
                    <a:gd name="connsiteY158" fmla="*/ 892454 h 1481118"/>
                    <a:gd name="connsiteX159" fmla="*/ 220289 w 995700"/>
                    <a:gd name="connsiteY159" fmla="*/ 870509 h 1481118"/>
                    <a:gd name="connsiteX160" fmla="*/ 227604 w 995700"/>
                    <a:gd name="connsiteY160" fmla="*/ 848563 h 1481118"/>
                    <a:gd name="connsiteX161" fmla="*/ 249550 w 995700"/>
                    <a:gd name="connsiteY161" fmla="*/ 833933 h 1481118"/>
                    <a:gd name="connsiteX162" fmla="*/ 234919 w 995700"/>
                    <a:gd name="connsiteY162" fmla="*/ 790042 h 1481118"/>
                    <a:gd name="connsiteX163" fmla="*/ 227604 w 995700"/>
                    <a:gd name="connsiteY163" fmla="*/ 738835 h 1481118"/>
                    <a:gd name="connsiteX164" fmla="*/ 212974 w 995700"/>
                    <a:gd name="connsiteY164" fmla="*/ 709574 h 1481118"/>
                    <a:gd name="connsiteX165" fmla="*/ 205659 w 995700"/>
                    <a:gd name="connsiteY165" fmla="*/ 680314 h 1481118"/>
                    <a:gd name="connsiteX166" fmla="*/ 198343 w 995700"/>
                    <a:gd name="connsiteY166" fmla="*/ 658368 h 1481118"/>
                    <a:gd name="connsiteX167" fmla="*/ 205659 w 995700"/>
                    <a:gd name="connsiteY167" fmla="*/ 629107 h 1481118"/>
                    <a:gd name="connsiteX168" fmla="*/ 191028 w 995700"/>
                    <a:gd name="connsiteY168" fmla="*/ 614477 h 1481118"/>
                    <a:gd name="connsiteX169" fmla="*/ 176398 w 995700"/>
                    <a:gd name="connsiteY169" fmla="*/ 592531 h 1481118"/>
                    <a:gd name="connsiteX170" fmla="*/ 183713 w 995700"/>
                    <a:gd name="connsiteY170" fmla="*/ 504749 h 1481118"/>
                    <a:gd name="connsiteX171" fmla="*/ 176398 w 995700"/>
                    <a:gd name="connsiteY171" fmla="*/ 482803 h 1481118"/>
                    <a:gd name="connsiteX172" fmla="*/ 198343 w 995700"/>
                    <a:gd name="connsiteY172" fmla="*/ 431597 h 1481118"/>
                    <a:gd name="connsiteX173" fmla="*/ 205659 w 995700"/>
                    <a:gd name="connsiteY173" fmla="*/ 402336 h 1481118"/>
                    <a:gd name="connsiteX174" fmla="*/ 205659 w 995700"/>
                    <a:gd name="connsiteY174" fmla="*/ 402336 h 1481118"/>
                    <a:gd name="connsiteX175" fmla="*/ 198343 w 995700"/>
                    <a:gd name="connsiteY175" fmla="*/ 409651 h 148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995700" h="1481118">
                      <a:moveTo>
                        <a:pt x="176398" y="460858"/>
                      </a:moveTo>
                      <a:lnTo>
                        <a:pt x="176398" y="460858"/>
                      </a:lnTo>
                      <a:cubicBezTo>
                        <a:pt x="186152" y="441351"/>
                        <a:pt x="196634" y="422191"/>
                        <a:pt x="205659" y="402336"/>
                      </a:cubicBezTo>
                      <a:cubicBezTo>
                        <a:pt x="212888" y="386432"/>
                        <a:pt x="215361" y="367559"/>
                        <a:pt x="220289" y="351130"/>
                      </a:cubicBezTo>
                      <a:cubicBezTo>
                        <a:pt x="224720" y="336358"/>
                        <a:pt x="234919" y="307238"/>
                        <a:pt x="234919" y="307238"/>
                      </a:cubicBezTo>
                      <a:cubicBezTo>
                        <a:pt x="249843" y="352005"/>
                        <a:pt x="237734" y="310900"/>
                        <a:pt x="249550" y="387706"/>
                      </a:cubicBezTo>
                      <a:cubicBezTo>
                        <a:pt x="253265" y="411853"/>
                        <a:pt x="258355" y="430241"/>
                        <a:pt x="264180" y="453542"/>
                      </a:cubicBezTo>
                      <a:cubicBezTo>
                        <a:pt x="266618" y="407213"/>
                        <a:pt x="262396" y="360046"/>
                        <a:pt x="271495" y="314554"/>
                      </a:cubicBezTo>
                      <a:cubicBezTo>
                        <a:pt x="275825" y="292902"/>
                        <a:pt x="274481" y="358738"/>
                        <a:pt x="278811" y="380390"/>
                      </a:cubicBezTo>
                      <a:cubicBezTo>
                        <a:pt x="286273" y="417701"/>
                        <a:pt x="290557" y="419956"/>
                        <a:pt x="308071" y="446227"/>
                      </a:cubicBezTo>
                      <a:cubicBezTo>
                        <a:pt x="325482" y="393995"/>
                        <a:pt x="314148" y="389504"/>
                        <a:pt x="337332" y="424282"/>
                      </a:cubicBezTo>
                      <a:cubicBezTo>
                        <a:pt x="339770" y="414528"/>
                        <a:pt x="336282" y="400598"/>
                        <a:pt x="344647" y="395021"/>
                      </a:cubicBezTo>
                      <a:cubicBezTo>
                        <a:pt x="350386" y="391195"/>
                        <a:pt x="355730" y="415565"/>
                        <a:pt x="359278" y="409651"/>
                      </a:cubicBezTo>
                      <a:cubicBezTo>
                        <a:pt x="368149" y="394866"/>
                        <a:pt x="364155" y="375514"/>
                        <a:pt x="366593" y="358445"/>
                      </a:cubicBezTo>
                      <a:cubicBezTo>
                        <a:pt x="434141" y="403475"/>
                        <a:pt x="351051" y="346011"/>
                        <a:pt x="403169" y="387706"/>
                      </a:cubicBezTo>
                      <a:cubicBezTo>
                        <a:pt x="410034" y="393198"/>
                        <a:pt x="417800" y="397459"/>
                        <a:pt x="425115" y="402336"/>
                      </a:cubicBezTo>
                      <a:cubicBezTo>
                        <a:pt x="427553" y="395021"/>
                        <a:pt x="433698" y="387996"/>
                        <a:pt x="432430" y="380390"/>
                      </a:cubicBezTo>
                      <a:cubicBezTo>
                        <a:pt x="428037" y="354033"/>
                        <a:pt x="391185" y="351792"/>
                        <a:pt x="447060" y="365760"/>
                      </a:cubicBezTo>
                      <a:cubicBezTo>
                        <a:pt x="487336" y="406036"/>
                        <a:pt x="477022" y="406543"/>
                        <a:pt x="469006" y="358445"/>
                      </a:cubicBezTo>
                      <a:cubicBezTo>
                        <a:pt x="456345" y="282474"/>
                        <a:pt x="469975" y="332090"/>
                        <a:pt x="447060" y="263347"/>
                      </a:cubicBezTo>
                      <a:cubicBezTo>
                        <a:pt x="444622" y="256032"/>
                        <a:pt x="444022" y="247818"/>
                        <a:pt x="439745" y="241402"/>
                      </a:cubicBezTo>
                      <a:cubicBezTo>
                        <a:pt x="434868" y="234087"/>
                        <a:pt x="429047" y="227320"/>
                        <a:pt x="425115" y="219456"/>
                      </a:cubicBezTo>
                      <a:cubicBezTo>
                        <a:pt x="421666" y="212559"/>
                        <a:pt x="411383" y="201787"/>
                        <a:pt x="417799" y="197510"/>
                      </a:cubicBezTo>
                      <a:cubicBezTo>
                        <a:pt x="426164" y="191933"/>
                        <a:pt x="437306" y="202387"/>
                        <a:pt x="447060" y="204826"/>
                      </a:cubicBezTo>
                      <a:cubicBezTo>
                        <a:pt x="499194" y="256957"/>
                        <a:pt x="442896" y="197793"/>
                        <a:pt x="483636" y="248717"/>
                      </a:cubicBezTo>
                      <a:cubicBezTo>
                        <a:pt x="487944" y="254103"/>
                        <a:pt x="493959" y="257961"/>
                        <a:pt x="498267" y="263347"/>
                      </a:cubicBezTo>
                      <a:cubicBezTo>
                        <a:pt x="542663" y="318841"/>
                        <a:pt x="487762" y="253156"/>
                        <a:pt x="520212" y="307238"/>
                      </a:cubicBezTo>
                      <a:cubicBezTo>
                        <a:pt x="523761" y="313152"/>
                        <a:pt x="530534" y="316483"/>
                        <a:pt x="534843" y="321869"/>
                      </a:cubicBezTo>
                      <a:cubicBezTo>
                        <a:pt x="540335" y="328734"/>
                        <a:pt x="543752" y="337139"/>
                        <a:pt x="549473" y="343814"/>
                      </a:cubicBezTo>
                      <a:cubicBezTo>
                        <a:pt x="558450" y="354287"/>
                        <a:pt x="578734" y="373075"/>
                        <a:pt x="578734" y="373075"/>
                      </a:cubicBezTo>
                      <a:cubicBezTo>
                        <a:pt x="576296" y="363321"/>
                        <a:pt x="575915" y="352806"/>
                        <a:pt x="571419" y="343814"/>
                      </a:cubicBezTo>
                      <a:cubicBezTo>
                        <a:pt x="563555" y="328087"/>
                        <a:pt x="527528" y="290169"/>
                        <a:pt x="542158" y="299923"/>
                      </a:cubicBezTo>
                      <a:lnTo>
                        <a:pt x="586049" y="329184"/>
                      </a:lnTo>
                      <a:cubicBezTo>
                        <a:pt x="614607" y="372023"/>
                        <a:pt x="593364" y="346995"/>
                        <a:pt x="593364" y="299923"/>
                      </a:cubicBezTo>
                      <a:cubicBezTo>
                        <a:pt x="593364" y="289869"/>
                        <a:pt x="598241" y="280416"/>
                        <a:pt x="600679" y="270662"/>
                      </a:cubicBezTo>
                      <a:cubicBezTo>
                        <a:pt x="603118" y="277977"/>
                        <a:pt x="604546" y="285711"/>
                        <a:pt x="607995" y="292608"/>
                      </a:cubicBezTo>
                      <a:cubicBezTo>
                        <a:pt x="611927" y="300472"/>
                        <a:pt x="618102" y="322093"/>
                        <a:pt x="622625" y="314554"/>
                      </a:cubicBezTo>
                      <a:cubicBezTo>
                        <a:pt x="632739" y="297696"/>
                        <a:pt x="627502" y="275539"/>
                        <a:pt x="629940" y="256032"/>
                      </a:cubicBezTo>
                      <a:cubicBezTo>
                        <a:pt x="656074" y="269098"/>
                        <a:pt x="662014" y="266019"/>
                        <a:pt x="673831" y="292608"/>
                      </a:cubicBezTo>
                      <a:cubicBezTo>
                        <a:pt x="680094" y="306701"/>
                        <a:pt x="688462" y="336499"/>
                        <a:pt x="688462" y="336499"/>
                      </a:cubicBezTo>
                      <a:cubicBezTo>
                        <a:pt x="690900" y="351129"/>
                        <a:pt x="693124" y="365797"/>
                        <a:pt x="695777" y="380390"/>
                      </a:cubicBezTo>
                      <a:cubicBezTo>
                        <a:pt x="698001" y="392623"/>
                        <a:pt x="703092" y="404533"/>
                        <a:pt x="703092" y="416966"/>
                      </a:cubicBezTo>
                      <a:cubicBezTo>
                        <a:pt x="703092" y="443899"/>
                        <a:pt x="687260" y="471883"/>
                        <a:pt x="695777" y="497434"/>
                      </a:cubicBezTo>
                      <a:cubicBezTo>
                        <a:pt x="699226" y="507779"/>
                        <a:pt x="715284" y="487680"/>
                        <a:pt x="725038" y="482803"/>
                      </a:cubicBezTo>
                      <a:cubicBezTo>
                        <a:pt x="729915" y="473049"/>
                        <a:pt x="735372" y="463565"/>
                        <a:pt x="739668" y="453542"/>
                      </a:cubicBezTo>
                      <a:cubicBezTo>
                        <a:pt x="742705" y="446455"/>
                        <a:pt x="743016" y="438209"/>
                        <a:pt x="746983" y="431597"/>
                      </a:cubicBezTo>
                      <a:cubicBezTo>
                        <a:pt x="750532" y="425683"/>
                        <a:pt x="756737" y="421843"/>
                        <a:pt x="761614" y="416966"/>
                      </a:cubicBezTo>
                      <a:cubicBezTo>
                        <a:pt x="766491" y="421843"/>
                        <a:pt x="774429" y="424943"/>
                        <a:pt x="776244" y="431597"/>
                      </a:cubicBezTo>
                      <a:cubicBezTo>
                        <a:pt x="815297" y="574798"/>
                        <a:pt x="716578" y="420842"/>
                        <a:pt x="798190" y="665683"/>
                      </a:cubicBezTo>
                      <a:lnTo>
                        <a:pt x="812820" y="709574"/>
                      </a:lnTo>
                      <a:cubicBezTo>
                        <a:pt x="815258" y="702259"/>
                        <a:pt x="818017" y="695043"/>
                        <a:pt x="820135" y="687629"/>
                      </a:cubicBezTo>
                      <a:cubicBezTo>
                        <a:pt x="827025" y="663514"/>
                        <a:pt x="829735" y="646945"/>
                        <a:pt x="834766" y="621792"/>
                      </a:cubicBezTo>
                      <a:cubicBezTo>
                        <a:pt x="832328" y="653491"/>
                        <a:pt x="827451" y="685097"/>
                        <a:pt x="827451" y="716890"/>
                      </a:cubicBezTo>
                      <a:cubicBezTo>
                        <a:pt x="827451" y="858801"/>
                        <a:pt x="844059" y="758206"/>
                        <a:pt x="827451" y="841248"/>
                      </a:cubicBezTo>
                      <a:cubicBezTo>
                        <a:pt x="825012" y="885139"/>
                        <a:pt x="820135" y="928963"/>
                        <a:pt x="820135" y="972922"/>
                      </a:cubicBezTo>
                      <a:cubicBezTo>
                        <a:pt x="820135" y="980633"/>
                        <a:pt x="822634" y="988846"/>
                        <a:pt x="827451" y="994867"/>
                      </a:cubicBezTo>
                      <a:cubicBezTo>
                        <a:pt x="837766" y="1007760"/>
                        <a:pt x="856883" y="1011994"/>
                        <a:pt x="871342" y="1016813"/>
                      </a:cubicBezTo>
                      <a:cubicBezTo>
                        <a:pt x="873780" y="1024128"/>
                        <a:pt x="878657" y="1031047"/>
                        <a:pt x="878657" y="1038758"/>
                      </a:cubicBezTo>
                      <a:cubicBezTo>
                        <a:pt x="878657" y="1047943"/>
                        <a:pt x="867476" y="1079616"/>
                        <a:pt x="864027" y="1089965"/>
                      </a:cubicBezTo>
                      <a:cubicBezTo>
                        <a:pt x="869371" y="1122033"/>
                        <a:pt x="863415" y="1138732"/>
                        <a:pt x="893287" y="1155802"/>
                      </a:cubicBezTo>
                      <a:cubicBezTo>
                        <a:pt x="902016" y="1160790"/>
                        <a:pt x="912794" y="1160679"/>
                        <a:pt x="922548" y="1163117"/>
                      </a:cubicBezTo>
                      <a:cubicBezTo>
                        <a:pt x="934740" y="1160679"/>
                        <a:pt x="948329" y="1161971"/>
                        <a:pt x="959124" y="1155802"/>
                      </a:cubicBezTo>
                      <a:cubicBezTo>
                        <a:pt x="973859" y="1147382"/>
                        <a:pt x="977881" y="1117353"/>
                        <a:pt x="981070" y="1104595"/>
                      </a:cubicBezTo>
                      <a:cubicBezTo>
                        <a:pt x="978632" y="1085088"/>
                        <a:pt x="977272" y="1065416"/>
                        <a:pt x="973755" y="1046074"/>
                      </a:cubicBezTo>
                      <a:cubicBezTo>
                        <a:pt x="972376" y="1038487"/>
                        <a:pt x="967530" y="1031762"/>
                        <a:pt x="966439" y="1024128"/>
                      </a:cubicBezTo>
                      <a:cubicBezTo>
                        <a:pt x="962630" y="997466"/>
                        <a:pt x="961562" y="970483"/>
                        <a:pt x="959124" y="943661"/>
                      </a:cubicBezTo>
                      <a:cubicBezTo>
                        <a:pt x="961562" y="931469"/>
                        <a:pt x="963742" y="919222"/>
                        <a:pt x="966439" y="907085"/>
                      </a:cubicBezTo>
                      <a:cubicBezTo>
                        <a:pt x="968620" y="897271"/>
                        <a:pt x="972580" y="887809"/>
                        <a:pt x="973755" y="877824"/>
                      </a:cubicBezTo>
                      <a:cubicBezTo>
                        <a:pt x="977470" y="846249"/>
                        <a:pt x="976112" y="814130"/>
                        <a:pt x="981070" y="782726"/>
                      </a:cubicBezTo>
                      <a:cubicBezTo>
                        <a:pt x="983475" y="767493"/>
                        <a:pt x="995700" y="738835"/>
                        <a:pt x="995700" y="738835"/>
                      </a:cubicBezTo>
                      <a:cubicBezTo>
                        <a:pt x="990823" y="724205"/>
                        <a:pt x="983605" y="710156"/>
                        <a:pt x="981070" y="694944"/>
                      </a:cubicBezTo>
                      <a:cubicBezTo>
                        <a:pt x="978259" y="678080"/>
                        <a:pt x="975445" y="647118"/>
                        <a:pt x="966439" y="629107"/>
                      </a:cubicBezTo>
                      <a:cubicBezTo>
                        <a:pt x="962507" y="621244"/>
                        <a:pt x="956686" y="614477"/>
                        <a:pt x="951809" y="607162"/>
                      </a:cubicBezTo>
                      <a:cubicBezTo>
                        <a:pt x="946932" y="582778"/>
                        <a:pt x="943210" y="558134"/>
                        <a:pt x="937179" y="534010"/>
                      </a:cubicBezTo>
                      <a:lnTo>
                        <a:pt x="922548" y="475488"/>
                      </a:lnTo>
                      <a:cubicBezTo>
                        <a:pt x="907166" y="337048"/>
                        <a:pt x="923756" y="459580"/>
                        <a:pt x="907918" y="380390"/>
                      </a:cubicBezTo>
                      <a:cubicBezTo>
                        <a:pt x="905009" y="365846"/>
                        <a:pt x="905811" y="350387"/>
                        <a:pt x="900603" y="336499"/>
                      </a:cubicBezTo>
                      <a:cubicBezTo>
                        <a:pt x="898181" y="330041"/>
                        <a:pt x="890280" y="327255"/>
                        <a:pt x="885972" y="321869"/>
                      </a:cubicBezTo>
                      <a:cubicBezTo>
                        <a:pt x="870710" y="302792"/>
                        <a:pt x="846831" y="255653"/>
                        <a:pt x="842081" y="241402"/>
                      </a:cubicBezTo>
                      <a:cubicBezTo>
                        <a:pt x="837204" y="226771"/>
                        <a:pt x="831191" y="212472"/>
                        <a:pt x="827451" y="197510"/>
                      </a:cubicBezTo>
                      <a:cubicBezTo>
                        <a:pt x="820136" y="168249"/>
                        <a:pt x="817386" y="137450"/>
                        <a:pt x="805505" y="109728"/>
                      </a:cubicBezTo>
                      <a:cubicBezTo>
                        <a:pt x="799709" y="96205"/>
                        <a:pt x="741062" y="80932"/>
                        <a:pt x="739668" y="80467"/>
                      </a:cubicBezTo>
                      <a:lnTo>
                        <a:pt x="717723" y="73152"/>
                      </a:lnTo>
                      <a:cubicBezTo>
                        <a:pt x="688462" y="75590"/>
                        <a:pt x="659045" y="84348"/>
                        <a:pt x="629940" y="80467"/>
                      </a:cubicBezTo>
                      <a:cubicBezTo>
                        <a:pt x="619686" y="79100"/>
                        <a:pt x="614618" y="66469"/>
                        <a:pt x="607995" y="58522"/>
                      </a:cubicBezTo>
                      <a:cubicBezTo>
                        <a:pt x="602366" y="51768"/>
                        <a:pt x="599581" y="42793"/>
                        <a:pt x="593364" y="36576"/>
                      </a:cubicBezTo>
                      <a:cubicBezTo>
                        <a:pt x="587147" y="30359"/>
                        <a:pt x="578284" y="27438"/>
                        <a:pt x="571419" y="21946"/>
                      </a:cubicBezTo>
                      <a:cubicBezTo>
                        <a:pt x="566033" y="17637"/>
                        <a:pt x="561665" y="12192"/>
                        <a:pt x="556788" y="7315"/>
                      </a:cubicBezTo>
                      <a:cubicBezTo>
                        <a:pt x="534842" y="9753"/>
                        <a:pt x="512731" y="11000"/>
                        <a:pt x="490951" y="14630"/>
                      </a:cubicBezTo>
                      <a:cubicBezTo>
                        <a:pt x="483345" y="15898"/>
                        <a:pt x="476670" y="22798"/>
                        <a:pt x="469006" y="21946"/>
                      </a:cubicBezTo>
                      <a:cubicBezTo>
                        <a:pt x="453679" y="20243"/>
                        <a:pt x="440076" y="11055"/>
                        <a:pt x="425115" y="7315"/>
                      </a:cubicBezTo>
                      <a:lnTo>
                        <a:pt x="395854" y="0"/>
                      </a:lnTo>
                      <a:cubicBezTo>
                        <a:pt x="366088" y="7441"/>
                        <a:pt x="364658" y="5550"/>
                        <a:pt x="337332" y="21946"/>
                      </a:cubicBezTo>
                      <a:cubicBezTo>
                        <a:pt x="322254" y="30993"/>
                        <a:pt x="293441" y="51206"/>
                        <a:pt x="293441" y="51206"/>
                      </a:cubicBezTo>
                      <a:cubicBezTo>
                        <a:pt x="229012" y="29730"/>
                        <a:pt x="269336" y="30340"/>
                        <a:pt x="227604" y="51206"/>
                      </a:cubicBezTo>
                      <a:cubicBezTo>
                        <a:pt x="220707" y="54654"/>
                        <a:pt x="212974" y="56083"/>
                        <a:pt x="205659" y="58522"/>
                      </a:cubicBezTo>
                      <a:lnTo>
                        <a:pt x="169083" y="95098"/>
                      </a:lnTo>
                      <a:cubicBezTo>
                        <a:pt x="164206" y="99975"/>
                        <a:pt x="158278" y="103989"/>
                        <a:pt x="154452" y="109728"/>
                      </a:cubicBezTo>
                      <a:cubicBezTo>
                        <a:pt x="135996" y="137413"/>
                        <a:pt x="146039" y="125457"/>
                        <a:pt x="125191" y="146304"/>
                      </a:cubicBezTo>
                      <a:cubicBezTo>
                        <a:pt x="122753" y="153619"/>
                        <a:pt x="119144" y="160644"/>
                        <a:pt x="117876" y="168250"/>
                      </a:cubicBezTo>
                      <a:cubicBezTo>
                        <a:pt x="114246" y="190030"/>
                        <a:pt x="115916" y="212665"/>
                        <a:pt x="110561" y="234086"/>
                      </a:cubicBezTo>
                      <a:cubicBezTo>
                        <a:pt x="107484" y="246393"/>
                        <a:pt x="90084" y="261879"/>
                        <a:pt x="81300" y="270662"/>
                      </a:cubicBezTo>
                      <a:cubicBezTo>
                        <a:pt x="78862" y="277977"/>
                        <a:pt x="77433" y="285711"/>
                        <a:pt x="73985" y="292608"/>
                      </a:cubicBezTo>
                      <a:cubicBezTo>
                        <a:pt x="45619" y="349342"/>
                        <a:pt x="70431" y="281330"/>
                        <a:pt x="52039" y="336499"/>
                      </a:cubicBezTo>
                      <a:cubicBezTo>
                        <a:pt x="46709" y="421782"/>
                        <a:pt x="53533" y="426368"/>
                        <a:pt x="37409" y="482803"/>
                      </a:cubicBezTo>
                      <a:cubicBezTo>
                        <a:pt x="35291" y="490217"/>
                        <a:pt x="33543" y="497852"/>
                        <a:pt x="30094" y="504749"/>
                      </a:cubicBezTo>
                      <a:cubicBezTo>
                        <a:pt x="26162" y="512613"/>
                        <a:pt x="20340" y="519379"/>
                        <a:pt x="15463" y="526694"/>
                      </a:cubicBezTo>
                      <a:cubicBezTo>
                        <a:pt x="0" y="604011"/>
                        <a:pt x="1141" y="579747"/>
                        <a:pt x="22779" y="709574"/>
                      </a:cubicBezTo>
                      <a:cubicBezTo>
                        <a:pt x="24841" y="721949"/>
                        <a:pt x="44662" y="749716"/>
                        <a:pt x="52039" y="760781"/>
                      </a:cubicBezTo>
                      <a:cubicBezTo>
                        <a:pt x="54478" y="770535"/>
                        <a:pt x="59355" y="779988"/>
                        <a:pt x="59355" y="790042"/>
                      </a:cubicBezTo>
                      <a:cubicBezTo>
                        <a:pt x="59355" y="862813"/>
                        <a:pt x="57192" y="864526"/>
                        <a:pt x="44724" y="914400"/>
                      </a:cubicBezTo>
                      <a:cubicBezTo>
                        <a:pt x="47162" y="936346"/>
                        <a:pt x="46684" y="958816"/>
                        <a:pt x="52039" y="980237"/>
                      </a:cubicBezTo>
                      <a:cubicBezTo>
                        <a:pt x="56402" y="997689"/>
                        <a:pt x="99348" y="1032911"/>
                        <a:pt x="103246" y="1038758"/>
                      </a:cubicBezTo>
                      <a:cubicBezTo>
                        <a:pt x="122153" y="1067120"/>
                        <a:pt x="115096" y="1052363"/>
                        <a:pt x="125191" y="1082650"/>
                      </a:cubicBezTo>
                      <a:cubicBezTo>
                        <a:pt x="122753" y="1097280"/>
                        <a:pt x="122566" y="1112470"/>
                        <a:pt x="117876" y="1126541"/>
                      </a:cubicBezTo>
                      <a:cubicBezTo>
                        <a:pt x="115096" y="1134881"/>
                        <a:pt x="105559" y="1140004"/>
                        <a:pt x="103246" y="1148486"/>
                      </a:cubicBezTo>
                      <a:cubicBezTo>
                        <a:pt x="78030" y="1240948"/>
                        <a:pt x="114354" y="1179374"/>
                        <a:pt x="81300" y="1228954"/>
                      </a:cubicBezTo>
                      <a:cubicBezTo>
                        <a:pt x="83738" y="1236269"/>
                        <a:pt x="83163" y="1245447"/>
                        <a:pt x="88615" y="1250899"/>
                      </a:cubicBezTo>
                      <a:cubicBezTo>
                        <a:pt x="94068" y="1256351"/>
                        <a:pt x="103664" y="1254766"/>
                        <a:pt x="110561" y="1258214"/>
                      </a:cubicBezTo>
                      <a:cubicBezTo>
                        <a:pt x="118425" y="1262146"/>
                        <a:pt x="125192" y="1267968"/>
                        <a:pt x="132507" y="1272845"/>
                      </a:cubicBezTo>
                      <a:cubicBezTo>
                        <a:pt x="137384" y="1287475"/>
                        <a:pt x="145603" y="1301391"/>
                        <a:pt x="147137" y="1316736"/>
                      </a:cubicBezTo>
                      <a:cubicBezTo>
                        <a:pt x="149575" y="1341120"/>
                        <a:pt x="146210" y="1366810"/>
                        <a:pt x="154452" y="1389888"/>
                      </a:cubicBezTo>
                      <a:cubicBezTo>
                        <a:pt x="159091" y="1402878"/>
                        <a:pt x="170627" y="1414787"/>
                        <a:pt x="183713" y="1419149"/>
                      </a:cubicBezTo>
                      <a:lnTo>
                        <a:pt x="227604" y="1433779"/>
                      </a:lnTo>
                      <a:cubicBezTo>
                        <a:pt x="232481" y="1441094"/>
                        <a:pt x="238303" y="1447861"/>
                        <a:pt x="242235" y="1455725"/>
                      </a:cubicBezTo>
                      <a:cubicBezTo>
                        <a:pt x="245683" y="1462622"/>
                        <a:pt x="242653" y="1474222"/>
                        <a:pt x="249550" y="1477670"/>
                      </a:cubicBezTo>
                      <a:cubicBezTo>
                        <a:pt x="256447" y="1481118"/>
                        <a:pt x="264081" y="1472473"/>
                        <a:pt x="271495" y="1470355"/>
                      </a:cubicBezTo>
                      <a:cubicBezTo>
                        <a:pt x="281162" y="1467593"/>
                        <a:pt x="291002" y="1465478"/>
                        <a:pt x="300756" y="1463040"/>
                      </a:cubicBezTo>
                      <a:cubicBezTo>
                        <a:pt x="308071" y="1467917"/>
                        <a:pt x="313910" y="1477670"/>
                        <a:pt x="322702" y="1477670"/>
                      </a:cubicBezTo>
                      <a:cubicBezTo>
                        <a:pt x="329599" y="1477670"/>
                        <a:pt x="311155" y="1469209"/>
                        <a:pt x="308071" y="1463040"/>
                      </a:cubicBezTo>
                      <a:cubicBezTo>
                        <a:pt x="301174" y="1449246"/>
                        <a:pt x="284887" y="1406317"/>
                        <a:pt x="293441" y="1419149"/>
                      </a:cubicBezTo>
                      <a:cubicBezTo>
                        <a:pt x="298318" y="1426464"/>
                        <a:pt x="301455" y="1435305"/>
                        <a:pt x="308071" y="1441094"/>
                      </a:cubicBezTo>
                      <a:cubicBezTo>
                        <a:pt x="321304" y="1452673"/>
                        <a:pt x="351963" y="1470355"/>
                        <a:pt x="351963" y="1470355"/>
                      </a:cubicBezTo>
                      <a:cubicBezTo>
                        <a:pt x="342209" y="1414272"/>
                        <a:pt x="325545" y="1358960"/>
                        <a:pt x="322702" y="1302106"/>
                      </a:cubicBezTo>
                      <a:cubicBezTo>
                        <a:pt x="322185" y="1291774"/>
                        <a:pt x="338634" y="1315633"/>
                        <a:pt x="344647" y="1324051"/>
                      </a:cubicBezTo>
                      <a:cubicBezTo>
                        <a:pt x="350985" y="1332925"/>
                        <a:pt x="352297" y="1344935"/>
                        <a:pt x="359278" y="1353312"/>
                      </a:cubicBezTo>
                      <a:cubicBezTo>
                        <a:pt x="364906" y="1360066"/>
                        <a:pt x="374358" y="1362450"/>
                        <a:pt x="381223" y="1367942"/>
                      </a:cubicBezTo>
                      <a:cubicBezTo>
                        <a:pt x="386609" y="1372251"/>
                        <a:pt x="390977" y="1377696"/>
                        <a:pt x="395854" y="1382573"/>
                      </a:cubicBezTo>
                      <a:cubicBezTo>
                        <a:pt x="424430" y="1353995"/>
                        <a:pt x="394445" y="1375258"/>
                        <a:pt x="432430" y="1375258"/>
                      </a:cubicBezTo>
                      <a:cubicBezTo>
                        <a:pt x="444864" y="1375258"/>
                        <a:pt x="456814" y="1370381"/>
                        <a:pt x="469006" y="1367942"/>
                      </a:cubicBezTo>
                      <a:cubicBezTo>
                        <a:pt x="473883" y="1358189"/>
                        <a:pt x="482094" y="1349477"/>
                        <a:pt x="483636" y="1338682"/>
                      </a:cubicBezTo>
                      <a:cubicBezTo>
                        <a:pt x="486709" y="1317173"/>
                        <a:pt x="467724" y="1311005"/>
                        <a:pt x="454375" y="1302106"/>
                      </a:cubicBezTo>
                      <a:cubicBezTo>
                        <a:pt x="451937" y="1287475"/>
                        <a:pt x="455681" y="1270284"/>
                        <a:pt x="447060" y="1258214"/>
                      </a:cubicBezTo>
                      <a:cubicBezTo>
                        <a:pt x="441216" y="1250033"/>
                        <a:pt x="423128" y="1259425"/>
                        <a:pt x="417799" y="1250899"/>
                      </a:cubicBezTo>
                      <a:cubicBezTo>
                        <a:pt x="408661" y="1236278"/>
                        <a:pt x="413568" y="1216657"/>
                        <a:pt x="410484" y="1199693"/>
                      </a:cubicBezTo>
                      <a:cubicBezTo>
                        <a:pt x="408686" y="1189801"/>
                        <a:pt x="408746" y="1178797"/>
                        <a:pt x="403169" y="1170432"/>
                      </a:cubicBezTo>
                      <a:cubicBezTo>
                        <a:pt x="398292" y="1163117"/>
                        <a:pt x="388088" y="1161294"/>
                        <a:pt x="381223" y="1155802"/>
                      </a:cubicBezTo>
                      <a:cubicBezTo>
                        <a:pt x="375837" y="1151494"/>
                        <a:pt x="371470" y="1146048"/>
                        <a:pt x="366593" y="1141171"/>
                      </a:cubicBezTo>
                      <a:cubicBezTo>
                        <a:pt x="369031" y="1133856"/>
                        <a:pt x="375176" y="1126832"/>
                        <a:pt x="373908" y="1119226"/>
                      </a:cubicBezTo>
                      <a:cubicBezTo>
                        <a:pt x="372968" y="1113585"/>
                        <a:pt x="351755" y="1086204"/>
                        <a:pt x="344647" y="1082650"/>
                      </a:cubicBezTo>
                      <a:cubicBezTo>
                        <a:pt x="330853" y="1075753"/>
                        <a:pt x="314550" y="1074916"/>
                        <a:pt x="300756" y="1068019"/>
                      </a:cubicBezTo>
                      <a:cubicBezTo>
                        <a:pt x="267510" y="1051397"/>
                        <a:pt x="272275" y="1052767"/>
                        <a:pt x="234919" y="1038758"/>
                      </a:cubicBezTo>
                      <a:cubicBezTo>
                        <a:pt x="227699" y="1036051"/>
                        <a:pt x="219871" y="1034891"/>
                        <a:pt x="212974" y="1031443"/>
                      </a:cubicBezTo>
                      <a:cubicBezTo>
                        <a:pt x="205110" y="1027511"/>
                        <a:pt x="198343" y="1021690"/>
                        <a:pt x="191028" y="1016813"/>
                      </a:cubicBezTo>
                      <a:cubicBezTo>
                        <a:pt x="188590" y="1009498"/>
                        <a:pt x="182445" y="1002473"/>
                        <a:pt x="183713" y="994867"/>
                      </a:cubicBezTo>
                      <a:cubicBezTo>
                        <a:pt x="186083" y="980647"/>
                        <a:pt x="204746" y="968576"/>
                        <a:pt x="212974" y="958291"/>
                      </a:cubicBezTo>
                      <a:cubicBezTo>
                        <a:pt x="218466" y="951426"/>
                        <a:pt x="220739" y="941838"/>
                        <a:pt x="227604" y="936346"/>
                      </a:cubicBezTo>
                      <a:cubicBezTo>
                        <a:pt x="232376" y="932528"/>
                        <a:pt x="276896" y="922194"/>
                        <a:pt x="278811" y="921715"/>
                      </a:cubicBezTo>
                      <a:cubicBezTo>
                        <a:pt x="276372" y="911961"/>
                        <a:pt x="277931" y="900178"/>
                        <a:pt x="271495" y="892454"/>
                      </a:cubicBezTo>
                      <a:cubicBezTo>
                        <a:pt x="264541" y="884109"/>
                        <a:pt x="231929" y="874389"/>
                        <a:pt x="220289" y="870509"/>
                      </a:cubicBezTo>
                      <a:cubicBezTo>
                        <a:pt x="222727" y="863194"/>
                        <a:pt x="222787" y="854584"/>
                        <a:pt x="227604" y="848563"/>
                      </a:cubicBezTo>
                      <a:cubicBezTo>
                        <a:pt x="233096" y="841698"/>
                        <a:pt x="248460" y="842657"/>
                        <a:pt x="249550" y="833933"/>
                      </a:cubicBezTo>
                      <a:cubicBezTo>
                        <a:pt x="251463" y="818630"/>
                        <a:pt x="234919" y="790042"/>
                        <a:pt x="234919" y="790042"/>
                      </a:cubicBezTo>
                      <a:cubicBezTo>
                        <a:pt x="232481" y="772973"/>
                        <a:pt x="232141" y="755470"/>
                        <a:pt x="227604" y="738835"/>
                      </a:cubicBezTo>
                      <a:cubicBezTo>
                        <a:pt x="224735" y="728314"/>
                        <a:pt x="216803" y="719785"/>
                        <a:pt x="212974" y="709574"/>
                      </a:cubicBezTo>
                      <a:cubicBezTo>
                        <a:pt x="209444" y="700161"/>
                        <a:pt x="208421" y="689981"/>
                        <a:pt x="205659" y="680314"/>
                      </a:cubicBezTo>
                      <a:cubicBezTo>
                        <a:pt x="203540" y="672900"/>
                        <a:pt x="200782" y="665683"/>
                        <a:pt x="198343" y="658368"/>
                      </a:cubicBezTo>
                      <a:cubicBezTo>
                        <a:pt x="200782" y="648614"/>
                        <a:pt x="207312" y="639024"/>
                        <a:pt x="205659" y="629107"/>
                      </a:cubicBezTo>
                      <a:cubicBezTo>
                        <a:pt x="204525" y="622304"/>
                        <a:pt x="195336" y="619863"/>
                        <a:pt x="191028" y="614477"/>
                      </a:cubicBezTo>
                      <a:cubicBezTo>
                        <a:pt x="185536" y="607612"/>
                        <a:pt x="181275" y="599846"/>
                        <a:pt x="176398" y="592531"/>
                      </a:cubicBezTo>
                      <a:cubicBezTo>
                        <a:pt x="178836" y="563270"/>
                        <a:pt x="183713" y="534111"/>
                        <a:pt x="183713" y="504749"/>
                      </a:cubicBezTo>
                      <a:cubicBezTo>
                        <a:pt x="183713" y="497038"/>
                        <a:pt x="176398" y="490514"/>
                        <a:pt x="176398" y="482803"/>
                      </a:cubicBezTo>
                      <a:cubicBezTo>
                        <a:pt x="176398" y="452354"/>
                        <a:pt x="186397" y="455488"/>
                        <a:pt x="198343" y="431597"/>
                      </a:cubicBezTo>
                      <a:cubicBezTo>
                        <a:pt x="206430" y="415423"/>
                        <a:pt x="205659" y="414805"/>
                        <a:pt x="205659" y="402336"/>
                      </a:cubicBezTo>
                      <a:lnTo>
                        <a:pt x="205659" y="402336"/>
                      </a:lnTo>
                      <a:lnTo>
                        <a:pt x="198343" y="409651"/>
                      </a:lnTo>
                    </a:path>
                  </a:pathLst>
                </a:custGeom>
                <a:gradFill flip="none" rotWithShape="1">
                  <a:gsLst>
                    <a:gs pos="44000">
                      <a:srgbClr val="C00000"/>
                    </a:gs>
                    <a:gs pos="64000">
                      <a:srgbClr val="C00000"/>
                    </a:gs>
                    <a:gs pos="16000">
                      <a:schemeClr val="accent1">
                        <a:tint val="44500"/>
                        <a:satMod val="160000"/>
                      </a:schemeClr>
                    </a:gs>
                    <a:gs pos="100000">
                      <a:schemeClr val="accent1">
                        <a:tint val="23500"/>
                        <a:satMod val="160000"/>
                      </a:schemeClr>
                    </a:gs>
                  </a:gsLst>
                  <a:path path="shape">
                    <a:fillToRect l="50000" t="50000" r="50000" b="50000"/>
                  </a:path>
                  <a:tileRect/>
                </a:gra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76" name="Freihandform 75"/>
                <p:cNvSpPr/>
                <p:nvPr/>
              </p:nvSpPr>
              <p:spPr>
                <a:xfrm>
                  <a:off x="1123244" y="1879894"/>
                  <a:ext cx="25368" cy="187323"/>
                </a:xfrm>
                <a:custGeom>
                  <a:avLst/>
                  <a:gdLst>
                    <a:gd name="connsiteX0" fmla="*/ 10419 w 25820"/>
                    <a:gd name="connsiteY0" fmla="*/ 0 h 185965"/>
                    <a:gd name="connsiteX1" fmla="*/ 10419 w 25820"/>
                    <a:gd name="connsiteY1" fmla="*/ 117044 h 185965"/>
                    <a:gd name="connsiteX2" fmla="*/ 17734 w 25820"/>
                    <a:gd name="connsiteY2" fmla="*/ 153620 h 185965"/>
                    <a:gd name="connsiteX3" fmla="*/ 25049 w 25820"/>
                    <a:gd name="connsiteY3" fmla="*/ 182880 h 185965"/>
                  </a:gdLst>
                  <a:ahLst/>
                  <a:cxnLst>
                    <a:cxn ang="0">
                      <a:pos x="connsiteX0" y="connsiteY0"/>
                    </a:cxn>
                    <a:cxn ang="0">
                      <a:pos x="connsiteX1" y="connsiteY1"/>
                    </a:cxn>
                    <a:cxn ang="0">
                      <a:pos x="connsiteX2" y="connsiteY2"/>
                    </a:cxn>
                    <a:cxn ang="0">
                      <a:pos x="connsiteX3" y="connsiteY3"/>
                    </a:cxn>
                  </a:cxnLst>
                  <a:rect l="l" t="t" r="r" b="b"/>
                  <a:pathLst>
                    <a:path w="25820" h="185965">
                      <a:moveTo>
                        <a:pt x="10419" y="0"/>
                      </a:moveTo>
                      <a:cubicBezTo>
                        <a:pt x="61" y="62152"/>
                        <a:pt x="0" y="38901"/>
                        <a:pt x="10419" y="117044"/>
                      </a:cubicBezTo>
                      <a:cubicBezTo>
                        <a:pt x="12062" y="129368"/>
                        <a:pt x="14718" y="141558"/>
                        <a:pt x="17734" y="153620"/>
                      </a:cubicBezTo>
                      <a:cubicBezTo>
                        <a:pt x="25820" y="185965"/>
                        <a:pt x="25049" y="165297"/>
                        <a:pt x="25049" y="182880"/>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77" name="Freihandform 76"/>
                <p:cNvSpPr/>
                <p:nvPr/>
              </p:nvSpPr>
              <p:spPr>
                <a:xfrm>
                  <a:off x="1031665" y="1908339"/>
                  <a:ext cx="44394" cy="190498"/>
                </a:xfrm>
                <a:custGeom>
                  <a:avLst/>
                  <a:gdLst>
                    <a:gd name="connsiteX0" fmla="*/ 14631 w 44662"/>
                    <a:gd name="connsiteY0" fmla="*/ 0 h 190195"/>
                    <a:gd name="connsiteX1" fmla="*/ 0 w 44662"/>
                    <a:gd name="connsiteY1" fmla="*/ 65837 h 190195"/>
                    <a:gd name="connsiteX2" fmla="*/ 7315 w 44662"/>
                    <a:gd name="connsiteY2" fmla="*/ 102413 h 190195"/>
                    <a:gd name="connsiteX3" fmla="*/ 36576 w 44662"/>
                    <a:gd name="connsiteY3" fmla="*/ 160935 h 190195"/>
                    <a:gd name="connsiteX4" fmla="*/ 43891 w 44662"/>
                    <a:gd name="connsiteY4" fmla="*/ 190195 h 19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62" h="190195">
                      <a:moveTo>
                        <a:pt x="14631" y="0"/>
                      </a:moveTo>
                      <a:cubicBezTo>
                        <a:pt x="11809" y="11289"/>
                        <a:pt x="0" y="56545"/>
                        <a:pt x="0" y="65837"/>
                      </a:cubicBezTo>
                      <a:cubicBezTo>
                        <a:pt x="0" y="78270"/>
                        <a:pt x="4043" y="90418"/>
                        <a:pt x="7315" y="102413"/>
                      </a:cubicBezTo>
                      <a:cubicBezTo>
                        <a:pt x="19923" y="148643"/>
                        <a:pt x="12921" y="137279"/>
                        <a:pt x="36576" y="160935"/>
                      </a:cubicBezTo>
                      <a:cubicBezTo>
                        <a:pt x="44662" y="185193"/>
                        <a:pt x="43891" y="175169"/>
                        <a:pt x="43891" y="190195"/>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78" name="Freihandform 77"/>
                <p:cNvSpPr/>
                <p:nvPr/>
              </p:nvSpPr>
              <p:spPr>
                <a:xfrm>
                  <a:off x="936267" y="1879704"/>
                  <a:ext cx="131597" cy="373058"/>
                </a:xfrm>
                <a:custGeom>
                  <a:avLst/>
                  <a:gdLst>
                    <a:gd name="connsiteX0" fmla="*/ 131673 w 131673"/>
                    <a:gd name="connsiteY0" fmla="*/ 0 h 373076"/>
                    <a:gd name="connsiteX1" fmla="*/ 80467 w 131673"/>
                    <a:gd name="connsiteY1" fmla="*/ 7316 h 373076"/>
                    <a:gd name="connsiteX2" fmla="*/ 58521 w 131673"/>
                    <a:gd name="connsiteY2" fmla="*/ 14631 h 373076"/>
                    <a:gd name="connsiteX3" fmla="*/ 43891 w 131673"/>
                    <a:gd name="connsiteY3" fmla="*/ 36576 h 373076"/>
                    <a:gd name="connsiteX4" fmla="*/ 29260 w 131673"/>
                    <a:gd name="connsiteY4" fmla="*/ 51207 h 373076"/>
                    <a:gd name="connsiteX5" fmla="*/ 7315 w 131673"/>
                    <a:gd name="connsiteY5" fmla="*/ 153620 h 373076"/>
                    <a:gd name="connsiteX6" fmla="*/ 0 w 131673"/>
                    <a:gd name="connsiteY6" fmla="*/ 248717 h 373076"/>
                    <a:gd name="connsiteX7" fmla="*/ 7315 w 131673"/>
                    <a:gd name="connsiteY7" fmla="*/ 321869 h 373076"/>
                    <a:gd name="connsiteX8" fmla="*/ 7315 w 131673"/>
                    <a:gd name="connsiteY8" fmla="*/ 373076 h 37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73" h="373076">
                      <a:moveTo>
                        <a:pt x="131673" y="0"/>
                      </a:moveTo>
                      <a:cubicBezTo>
                        <a:pt x="114604" y="2439"/>
                        <a:pt x="97374" y="3934"/>
                        <a:pt x="80467" y="7316"/>
                      </a:cubicBezTo>
                      <a:cubicBezTo>
                        <a:pt x="72906" y="8828"/>
                        <a:pt x="64542" y="9814"/>
                        <a:pt x="58521" y="14631"/>
                      </a:cubicBezTo>
                      <a:cubicBezTo>
                        <a:pt x="51656" y="20123"/>
                        <a:pt x="49383" y="29711"/>
                        <a:pt x="43891" y="36576"/>
                      </a:cubicBezTo>
                      <a:cubicBezTo>
                        <a:pt x="39582" y="41962"/>
                        <a:pt x="34137" y="46330"/>
                        <a:pt x="29260" y="51207"/>
                      </a:cubicBezTo>
                      <a:cubicBezTo>
                        <a:pt x="12658" y="134218"/>
                        <a:pt x="20661" y="100235"/>
                        <a:pt x="7315" y="153620"/>
                      </a:cubicBezTo>
                      <a:cubicBezTo>
                        <a:pt x="4877" y="185319"/>
                        <a:pt x="0" y="216924"/>
                        <a:pt x="0" y="248717"/>
                      </a:cubicBezTo>
                      <a:cubicBezTo>
                        <a:pt x="0" y="273223"/>
                        <a:pt x="5876" y="297406"/>
                        <a:pt x="7315" y="321869"/>
                      </a:cubicBezTo>
                      <a:cubicBezTo>
                        <a:pt x="8317" y="338909"/>
                        <a:pt x="7315" y="356007"/>
                        <a:pt x="7315" y="37307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79" name="Freihandform 78"/>
                <p:cNvSpPr/>
                <p:nvPr/>
              </p:nvSpPr>
              <p:spPr>
                <a:xfrm>
                  <a:off x="836793" y="1836495"/>
                  <a:ext cx="231484" cy="725479"/>
                </a:xfrm>
                <a:custGeom>
                  <a:avLst/>
                  <a:gdLst>
                    <a:gd name="connsiteX0" fmla="*/ 230714 w 230714"/>
                    <a:gd name="connsiteY0" fmla="*/ 0 h 725483"/>
                    <a:gd name="connsiteX1" fmla="*/ 194138 w 230714"/>
                    <a:gd name="connsiteY1" fmla="*/ 7315 h 725483"/>
                    <a:gd name="connsiteX2" fmla="*/ 172193 w 230714"/>
                    <a:gd name="connsiteY2" fmla="*/ 21946 h 725483"/>
                    <a:gd name="connsiteX3" fmla="*/ 120986 w 230714"/>
                    <a:gd name="connsiteY3" fmla="*/ 95098 h 725483"/>
                    <a:gd name="connsiteX4" fmla="*/ 113671 w 230714"/>
                    <a:gd name="connsiteY4" fmla="*/ 131674 h 725483"/>
                    <a:gd name="connsiteX5" fmla="*/ 99041 w 230714"/>
                    <a:gd name="connsiteY5" fmla="*/ 153619 h 725483"/>
                    <a:gd name="connsiteX6" fmla="*/ 84410 w 230714"/>
                    <a:gd name="connsiteY6" fmla="*/ 182880 h 725483"/>
                    <a:gd name="connsiteX7" fmla="*/ 69780 w 230714"/>
                    <a:gd name="connsiteY7" fmla="*/ 204826 h 725483"/>
                    <a:gd name="connsiteX8" fmla="*/ 55149 w 230714"/>
                    <a:gd name="connsiteY8" fmla="*/ 256032 h 725483"/>
                    <a:gd name="connsiteX9" fmla="*/ 40519 w 230714"/>
                    <a:gd name="connsiteY9" fmla="*/ 285293 h 725483"/>
                    <a:gd name="connsiteX10" fmla="*/ 18573 w 230714"/>
                    <a:gd name="connsiteY10" fmla="*/ 343815 h 725483"/>
                    <a:gd name="connsiteX11" fmla="*/ 3943 w 230714"/>
                    <a:gd name="connsiteY11" fmla="*/ 402336 h 725483"/>
                    <a:gd name="connsiteX12" fmla="*/ 18573 w 230714"/>
                    <a:gd name="connsiteY12" fmla="*/ 475488 h 725483"/>
                    <a:gd name="connsiteX13" fmla="*/ 62465 w 230714"/>
                    <a:gd name="connsiteY13" fmla="*/ 555955 h 725483"/>
                    <a:gd name="connsiteX14" fmla="*/ 77095 w 230714"/>
                    <a:gd name="connsiteY14" fmla="*/ 570586 h 725483"/>
                    <a:gd name="connsiteX15" fmla="*/ 84410 w 230714"/>
                    <a:gd name="connsiteY15" fmla="*/ 592531 h 725483"/>
                    <a:gd name="connsiteX16" fmla="*/ 113671 w 230714"/>
                    <a:gd name="connsiteY16" fmla="*/ 643738 h 725483"/>
                    <a:gd name="connsiteX17" fmla="*/ 135617 w 230714"/>
                    <a:gd name="connsiteY17" fmla="*/ 702259 h 72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0714" h="725483">
                      <a:moveTo>
                        <a:pt x="230714" y="0"/>
                      </a:moveTo>
                      <a:cubicBezTo>
                        <a:pt x="218522" y="2438"/>
                        <a:pt x="205780" y="2949"/>
                        <a:pt x="194138" y="7315"/>
                      </a:cubicBezTo>
                      <a:cubicBezTo>
                        <a:pt x="185906" y="10402"/>
                        <a:pt x="178410" y="15729"/>
                        <a:pt x="172193" y="21946"/>
                      </a:cubicBezTo>
                      <a:cubicBezTo>
                        <a:pt x="148353" y="45786"/>
                        <a:pt x="137940" y="66842"/>
                        <a:pt x="120986" y="95098"/>
                      </a:cubicBezTo>
                      <a:cubicBezTo>
                        <a:pt x="118548" y="107290"/>
                        <a:pt x="118037" y="120032"/>
                        <a:pt x="113671" y="131674"/>
                      </a:cubicBezTo>
                      <a:cubicBezTo>
                        <a:pt x="110584" y="139906"/>
                        <a:pt x="103403" y="145986"/>
                        <a:pt x="99041" y="153619"/>
                      </a:cubicBezTo>
                      <a:cubicBezTo>
                        <a:pt x="93631" y="163087"/>
                        <a:pt x="89820" y="173412"/>
                        <a:pt x="84410" y="182880"/>
                      </a:cubicBezTo>
                      <a:cubicBezTo>
                        <a:pt x="80048" y="190513"/>
                        <a:pt x="73712" y="196962"/>
                        <a:pt x="69780" y="204826"/>
                      </a:cubicBezTo>
                      <a:cubicBezTo>
                        <a:pt x="60940" y="222506"/>
                        <a:pt x="62178" y="237288"/>
                        <a:pt x="55149" y="256032"/>
                      </a:cubicBezTo>
                      <a:cubicBezTo>
                        <a:pt x="51320" y="266243"/>
                        <a:pt x="44348" y="275082"/>
                        <a:pt x="40519" y="285293"/>
                      </a:cubicBezTo>
                      <a:cubicBezTo>
                        <a:pt x="10644" y="364963"/>
                        <a:pt x="59302" y="262360"/>
                        <a:pt x="18573" y="343815"/>
                      </a:cubicBezTo>
                      <a:cubicBezTo>
                        <a:pt x="13696" y="363322"/>
                        <a:pt x="0" y="382619"/>
                        <a:pt x="3943" y="402336"/>
                      </a:cubicBezTo>
                      <a:cubicBezTo>
                        <a:pt x="8820" y="426720"/>
                        <a:pt x="10709" y="451897"/>
                        <a:pt x="18573" y="475488"/>
                      </a:cubicBezTo>
                      <a:cubicBezTo>
                        <a:pt x="23329" y="489757"/>
                        <a:pt x="47198" y="536872"/>
                        <a:pt x="62465" y="555955"/>
                      </a:cubicBezTo>
                      <a:cubicBezTo>
                        <a:pt x="66773" y="561341"/>
                        <a:pt x="72218" y="565709"/>
                        <a:pt x="77095" y="570586"/>
                      </a:cubicBezTo>
                      <a:cubicBezTo>
                        <a:pt x="79533" y="577901"/>
                        <a:pt x="80962" y="585634"/>
                        <a:pt x="84410" y="592531"/>
                      </a:cubicBezTo>
                      <a:cubicBezTo>
                        <a:pt x="110803" y="645316"/>
                        <a:pt x="88023" y="579617"/>
                        <a:pt x="113671" y="643738"/>
                      </a:cubicBezTo>
                      <a:cubicBezTo>
                        <a:pt x="146368" y="725483"/>
                        <a:pt x="115625" y="662281"/>
                        <a:pt x="135617" y="702259"/>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0" name="Freihandform 79"/>
                <p:cNvSpPr/>
                <p:nvPr/>
              </p:nvSpPr>
              <p:spPr>
                <a:xfrm>
                  <a:off x="847747" y="1865038"/>
                  <a:ext cx="139525" cy="827076"/>
                </a:xfrm>
                <a:custGeom>
                  <a:avLst/>
                  <a:gdLst>
                    <a:gd name="connsiteX0" fmla="*/ 138989 w 138989"/>
                    <a:gd name="connsiteY0" fmla="*/ 145 h 827634"/>
                    <a:gd name="connsiteX1" fmla="*/ 102413 w 138989"/>
                    <a:gd name="connsiteY1" fmla="*/ 7460 h 827634"/>
                    <a:gd name="connsiteX2" fmla="*/ 58522 w 138989"/>
                    <a:gd name="connsiteY2" fmla="*/ 109873 h 827634"/>
                    <a:gd name="connsiteX3" fmla="*/ 36576 w 138989"/>
                    <a:gd name="connsiteY3" fmla="*/ 146449 h 827634"/>
                    <a:gd name="connsiteX4" fmla="*/ 14631 w 138989"/>
                    <a:gd name="connsiteY4" fmla="*/ 204971 h 827634"/>
                    <a:gd name="connsiteX5" fmla="*/ 0 w 138989"/>
                    <a:gd name="connsiteY5" fmla="*/ 241547 h 827634"/>
                    <a:gd name="connsiteX6" fmla="*/ 7315 w 138989"/>
                    <a:gd name="connsiteY6" fmla="*/ 592676 h 827634"/>
                    <a:gd name="connsiteX7" fmla="*/ 14631 w 138989"/>
                    <a:gd name="connsiteY7" fmla="*/ 636567 h 827634"/>
                    <a:gd name="connsiteX8" fmla="*/ 36576 w 138989"/>
                    <a:gd name="connsiteY8" fmla="*/ 709719 h 827634"/>
                    <a:gd name="connsiteX9" fmla="*/ 51207 w 138989"/>
                    <a:gd name="connsiteY9" fmla="*/ 724350 h 827634"/>
                    <a:gd name="connsiteX10" fmla="*/ 65837 w 138989"/>
                    <a:gd name="connsiteY10" fmla="*/ 775556 h 827634"/>
                    <a:gd name="connsiteX11" fmla="*/ 73152 w 138989"/>
                    <a:gd name="connsiteY11" fmla="*/ 797502 h 827634"/>
                    <a:gd name="connsiteX12" fmla="*/ 87783 w 138989"/>
                    <a:gd name="connsiteY12" fmla="*/ 826763 h 8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89" h="827634">
                      <a:moveTo>
                        <a:pt x="138989" y="145"/>
                      </a:moveTo>
                      <a:cubicBezTo>
                        <a:pt x="126797" y="2583"/>
                        <a:pt x="112360" y="0"/>
                        <a:pt x="102413" y="7460"/>
                      </a:cubicBezTo>
                      <a:cubicBezTo>
                        <a:pt x="78771" y="25191"/>
                        <a:pt x="68358" y="93480"/>
                        <a:pt x="58522" y="109873"/>
                      </a:cubicBezTo>
                      <a:cubicBezTo>
                        <a:pt x="51207" y="122065"/>
                        <a:pt x="42935" y="133732"/>
                        <a:pt x="36576" y="146449"/>
                      </a:cubicBezTo>
                      <a:cubicBezTo>
                        <a:pt x="22436" y="174729"/>
                        <a:pt x="24129" y="179643"/>
                        <a:pt x="14631" y="204971"/>
                      </a:cubicBezTo>
                      <a:cubicBezTo>
                        <a:pt x="10020" y="217266"/>
                        <a:pt x="4877" y="229355"/>
                        <a:pt x="0" y="241547"/>
                      </a:cubicBezTo>
                      <a:cubicBezTo>
                        <a:pt x="2438" y="358590"/>
                        <a:pt x="2982" y="475688"/>
                        <a:pt x="7315" y="592676"/>
                      </a:cubicBezTo>
                      <a:cubicBezTo>
                        <a:pt x="7864" y="607498"/>
                        <a:pt x="11722" y="622023"/>
                        <a:pt x="14631" y="636567"/>
                      </a:cubicBezTo>
                      <a:cubicBezTo>
                        <a:pt x="17118" y="648999"/>
                        <a:pt x="31910" y="705053"/>
                        <a:pt x="36576" y="709719"/>
                      </a:cubicBezTo>
                      <a:lnTo>
                        <a:pt x="51207" y="724350"/>
                      </a:lnTo>
                      <a:cubicBezTo>
                        <a:pt x="68744" y="776960"/>
                        <a:pt x="47469" y="711267"/>
                        <a:pt x="65837" y="775556"/>
                      </a:cubicBezTo>
                      <a:cubicBezTo>
                        <a:pt x="67955" y="782970"/>
                        <a:pt x="69185" y="790890"/>
                        <a:pt x="73152" y="797502"/>
                      </a:cubicBezTo>
                      <a:cubicBezTo>
                        <a:pt x="91232" y="827634"/>
                        <a:pt x="87783" y="796711"/>
                        <a:pt x="87783" y="826763"/>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1" name="Freihandform 80"/>
                <p:cNvSpPr/>
                <p:nvPr/>
              </p:nvSpPr>
              <p:spPr>
                <a:xfrm>
                  <a:off x="904881" y="2765082"/>
                  <a:ext cx="240997" cy="153985"/>
                </a:xfrm>
                <a:custGeom>
                  <a:avLst/>
                  <a:gdLst>
                    <a:gd name="connsiteX0" fmla="*/ 0 w 241401"/>
                    <a:gd name="connsiteY0" fmla="*/ 0 h 153619"/>
                    <a:gd name="connsiteX1" fmla="*/ 51206 w 241401"/>
                    <a:gd name="connsiteY1" fmla="*/ 14630 h 153619"/>
                    <a:gd name="connsiteX2" fmla="*/ 73152 w 241401"/>
                    <a:gd name="connsiteY2" fmla="*/ 36576 h 153619"/>
                    <a:gd name="connsiteX3" fmla="*/ 124358 w 241401"/>
                    <a:gd name="connsiteY3" fmla="*/ 58521 h 153619"/>
                    <a:gd name="connsiteX4" fmla="*/ 168249 w 241401"/>
                    <a:gd name="connsiteY4" fmla="*/ 87782 h 153619"/>
                    <a:gd name="connsiteX5" fmla="*/ 197510 w 241401"/>
                    <a:gd name="connsiteY5" fmla="*/ 117043 h 153619"/>
                    <a:gd name="connsiteX6" fmla="*/ 204825 w 241401"/>
                    <a:gd name="connsiteY6" fmla="*/ 138988 h 153619"/>
                    <a:gd name="connsiteX7" fmla="*/ 226771 w 241401"/>
                    <a:gd name="connsiteY7" fmla="*/ 146304 h 153619"/>
                    <a:gd name="connsiteX8" fmla="*/ 241401 w 241401"/>
                    <a:gd name="connsiteY8" fmla="*/ 153619 h 15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01" h="153619">
                      <a:moveTo>
                        <a:pt x="0" y="0"/>
                      </a:moveTo>
                      <a:cubicBezTo>
                        <a:pt x="3902" y="975"/>
                        <a:pt x="44909" y="10432"/>
                        <a:pt x="51206" y="14630"/>
                      </a:cubicBezTo>
                      <a:cubicBezTo>
                        <a:pt x="59814" y="20369"/>
                        <a:pt x="64734" y="30563"/>
                        <a:pt x="73152" y="36576"/>
                      </a:cubicBezTo>
                      <a:cubicBezTo>
                        <a:pt x="88970" y="47874"/>
                        <a:pt x="106450" y="52552"/>
                        <a:pt x="124358" y="58521"/>
                      </a:cubicBezTo>
                      <a:cubicBezTo>
                        <a:pt x="138988" y="68275"/>
                        <a:pt x="155816" y="75349"/>
                        <a:pt x="168249" y="87782"/>
                      </a:cubicBezTo>
                      <a:lnTo>
                        <a:pt x="197510" y="117043"/>
                      </a:lnTo>
                      <a:cubicBezTo>
                        <a:pt x="199948" y="124358"/>
                        <a:pt x="199373" y="133536"/>
                        <a:pt x="204825" y="138988"/>
                      </a:cubicBezTo>
                      <a:cubicBezTo>
                        <a:pt x="210278" y="144441"/>
                        <a:pt x="219611" y="143440"/>
                        <a:pt x="226771" y="146304"/>
                      </a:cubicBezTo>
                      <a:cubicBezTo>
                        <a:pt x="231833" y="148329"/>
                        <a:pt x="236524" y="151181"/>
                        <a:pt x="241401" y="153619"/>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2" name="Freihandform 81"/>
                <p:cNvSpPr/>
                <p:nvPr/>
              </p:nvSpPr>
              <p:spPr>
                <a:xfrm>
                  <a:off x="977849" y="2839704"/>
                  <a:ext cx="87204" cy="255584"/>
                </a:xfrm>
                <a:custGeom>
                  <a:avLst/>
                  <a:gdLst>
                    <a:gd name="connsiteX0" fmla="*/ 0 w 87782"/>
                    <a:gd name="connsiteY0" fmla="*/ 0 h 256032"/>
                    <a:gd name="connsiteX1" fmla="*/ 7315 w 87782"/>
                    <a:gd name="connsiteY1" fmla="*/ 29260 h 256032"/>
                    <a:gd name="connsiteX2" fmla="*/ 14630 w 87782"/>
                    <a:gd name="connsiteY2" fmla="*/ 51206 h 256032"/>
                    <a:gd name="connsiteX3" fmla="*/ 21946 w 87782"/>
                    <a:gd name="connsiteY3" fmla="*/ 175564 h 256032"/>
                    <a:gd name="connsiteX4" fmla="*/ 36576 w 87782"/>
                    <a:gd name="connsiteY4" fmla="*/ 226771 h 256032"/>
                    <a:gd name="connsiteX5" fmla="*/ 58522 w 87782"/>
                    <a:gd name="connsiteY5" fmla="*/ 234086 h 256032"/>
                    <a:gd name="connsiteX6" fmla="*/ 87782 w 87782"/>
                    <a:gd name="connsiteY6" fmla="*/ 256032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82" h="256032">
                      <a:moveTo>
                        <a:pt x="0" y="0"/>
                      </a:moveTo>
                      <a:cubicBezTo>
                        <a:pt x="2438" y="9753"/>
                        <a:pt x="4553" y="19593"/>
                        <a:pt x="7315" y="29260"/>
                      </a:cubicBezTo>
                      <a:cubicBezTo>
                        <a:pt x="9433" y="36674"/>
                        <a:pt x="13863" y="43533"/>
                        <a:pt x="14630" y="51206"/>
                      </a:cubicBezTo>
                      <a:cubicBezTo>
                        <a:pt x="18762" y="92524"/>
                        <a:pt x="18009" y="134227"/>
                        <a:pt x="21946" y="175564"/>
                      </a:cubicBezTo>
                      <a:cubicBezTo>
                        <a:pt x="21966" y="175774"/>
                        <a:pt x="33111" y="223306"/>
                        <a:pt x="36576" y="226771"/>
                      </a:cubicBezTo>
                      <a:cubicBezTo>
                        <a:pt x="42029" y="232224"/>
                        <a:pt x="51207" y="231648"/>
                        <a:pt x="58522" y="234086"/>
                      </a:cubicBezTo>
                      <a:cubicBezTo>
                        <a:pt x="83336" y="250629"/>
                        <a:pt x="74251" y="242499"/>
                        <a:pt x="87782" y="256032"/>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3" name="Freihandform 82"/>
                <p:cNvSpPr/>
                <p:nvPr/>
              </p:nvSpPr>
              <p:spPr>
                <a:xfrm>
                  <a:off x="896908" y="2869325"/>
                  <a:ext cx="19026" cy="146048"/>
                </a:xfrm>
                <a:custGeom>
                  <a:avLst/>
                  <a:gdLst>
                    <a:gd name="connsiteX0" fmla="*/ 12351 w 19666"/>
                    <a:gd name="connsiteY0" fmla="*/ 0 h 146304"/>
                    <a:gd name="connsiteX1" fmla="*/ 12351 w 19666"/>
                    <a:gd name="connsiteY1" fmla="*/ 95097 h 146304"/>
                    <a:gd name="connsiteX2" fmla="*/ 19666 w 19666"/>
                    <a:gd name="connsiteY2" fmla="*/ 146304 h 146304"/>
                  </a:gdLst>
                  <a:ahLst/>
                  <a:cxnLst>
                    <a:cxn ang="0">
                      <a:pos x="connsiteX0" y="connsiteY0"/>
                    </a:cxn>
                    <a:cxn ang="0">
                      <a:pos x="connsiteX1" y="connsiteY1"/>
                    </a:cxn>
                    <a:cxn ang="0">
                      <a:pos x="connsiteX2" y="connsiteY2"/>
                    </a:cxn>
                  </a:cxnLst>
                  <a:rect l="l" t="t" r="r" b="b"/>
                  <a:pathLst>
                    <a:path w="19666" h="146304">
                      <a:moveTo>
                        <a:pt x="12351" y="0"/>
                      </a:moveTo>
                      <a:cubicBezTo>
                        <a:pt x="0" y="49403"/>
                        <a:pt x="3224" y="22076"/>
                        <a:pt x="12351" y="95097"/>
                      </a:cubicBezTo>
                      <a:cubicBezTo>
                        <a:pt x="14490" y="112206"/>
                        <a:pt x="19666" y="146304"/>
                        <a:pt x="19666" y="146304"/>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4" name="Freihandform 83"/>
                <p:cNvSpPr/>
                <p:nvPr/>
              </p:nvSpPr>
              <p:spPr>
                <a:xfrm>
                  <a:off x="1206415" y="1806258"/>
                  <a:ext cx="198188" cy="241297"/>
                </a:xfrm>
                <a:custGeom>
                  <a:avLst/>
                  <a:gdLst>
                    <a:gd name="connsiteX0" fmla="*/ 0 w 197510"/>
                    <a:gd name="connsiteY0" fmla="*/ 0 h 241402"/>
                    <a:gd name="connsiteX1" fmla="*/ 43891 w 197510"/>
                    <a:gd name="connsiteY1" fmla="*/ 14631 h 241402"/>
                    <a:gd name="connsiteX2" fmla="*/ 73152 w 197510"/>
                    <a:gd name="connsiteY2" fmla="*/ 36576 h 241402"/>
                    <a:gd name="connsiteX3" fmla="*/ 102413 w 197510"/>
                    <a:gd name="connsiteY3" fmla="*/ 65837 h 241402"/>
                    <a:gd name="connsiteX4" fmla="*/ 131674 w 197510"/>
                    <a:gd name="connsiteY4" fmla="*/ 80468 h 241402"/>
                    <a:gd name="connsiteX5" fmla="*/ 168250 w 197510"/>
                    <a:gd name="connsiteY5" fmla="*/ 117044 h 241402"/>
                    <a:gd name="connsiteX6" fmla="*/ 182880 w 197510"/>
                    <a:gd name="connsiteY6" fmla="*/ 138989 h 241402"/>
                    <a:gd name="connsiteX7" fmla="*/ 190195 w 197510"/>
                    <a:gd name="connsiteY7" fmla="*/ 168250 h 241402"/>
                    <a:gd name="connsiteX8" fmla="*/ 197510 w 197510"/>
                    <a:gd name="connsiteY8" fmla="*/ 241402 h 2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0" h="241402">
                      <a:moveTo>
                        <a:pt x="0" y="0"/>
                      </a:moveTo>
                      <a:cubicBezTo>
                        <a:pt x="14630" y="4877"/>
                        <a:pt x="31553" y="5378"/>
                        <a:pt x="43891" y="14631"/>
                      </a:cubicBezTo>
                      <a:cubicBezTo>
                        <a:pt x="53645" y="21946"/>
                        <a:pt x="63977" y="28548"/>
                        <a:pt x="73152" y="36576"/>
                      </a:cubicBezTo>
                      <a:cubicBezTo>
                        <a:pt x="83533" y="45659"/>
                        <a:pt x="91378" y="57561"/>
                        <a:pt x="102413" y="65837"/>
                      </a:cubicBezTo>
                      <a:cubicBezTo>
                        <a:pt x="111137" y="72380"/>
                        <a:pt x="121920" y="75591"/>
                        <a:pt x="131674" y="80468"/>
                      </a:cubicBezTo>
                      <a:cubicBezTo>
                        <a:pt x="170686" y="138986"/>
                        <a:pt x="119483" y="68277"/>
                        <a:pt x="168250" y="117044"/>
                      </a:cubicBezTo>
                      <a:cubicBezTo>
                        <a:pt x="174467" y="123261"/>
                        <a:pt x="178003" y="131674"/>
                        <a:pt x="182880" y="138989"/>
                      </a:cubicBezTo>
                      <a:cubicBezTo>
                        <a:pt x="185318" y="148743"/>
                        <a:pt x="188773" y="158297"/>
                        <a:pt x="190195" y="168250"/>
                      </a:cubicBezTo>
                      <a:cubicBezTo>
                        <a:pt x="193661" y="192509"/>
                        <a:pt x="197510" y="241402"/>
                        <a:pt x="197510" y="241402"/>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5" name="Freihandform 84"/>
                <p:cNvSpPr/>
                <p:nvPr/>
              </p:nvSpPr>
              <p:spPr>
                <a:xfrm>
                  <a:off x="1258541" y="1901258"/>
                  <a:ext cx="79275" cy="103187"/>
                </a:xfrm>
                <a:custGeom>
                  <a:avLst/>
                  <a:gdLst>
                    <a:gd name="connsiteX0" fmla="*/ 0 w 80468"/>
                    <a:gd name="connsiteY0" fmla="*/ 0 h 102413"/>
                    <a:gd name="connsiteX1" fmla="*/ 21946 w 80468"/>
                    <a:gd name="connsiteY1" fmla="*/ 14630 h 102413"/>
                    <a:gd name="connsiteX2" fmla="*/ 51207 w 80468"/>
                    <a:gd name="connsiteY2" fmla="*/ 43891 h 102413"/>
                    <a:gd name="connsiteX3" fmla="*/ 58522 w 80468"/>
                    <a:gd name="connsiteY3" fmla="*/ 65837 h 102413"/>
                    <a:gd name="connsiteX4" fmla="*/ 73152 w 80468"/>
                    <a:gd name="connsiteY4" fmla="*/ 87782 h 102413"/>
                    <a:gd name="connsiteX5" fmla="*/ 80468 w 80468"/>
                    <a:gd name="connsiteY5" fmla="*/ 102413 h 1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68" h="102413">
                      <a:moveTo>
                        <a:pt x="0" y="0"/>
                      </a:moveTo>
                      <a:cubicBezTo>
                        <a:pt x="7315" y="4877"/>
                        <a:pt x="15271" y="8908"/>
                        <a:pt x="21946" y="14630"/>
                      </a:cubicBezTo>
                      <a:cubicBezTo>
                        <a:pt x="32419" y="23607"/>
                        <a:pt x="51207" y="43891"/>
                        <a:pt x="51207" y="43891"/>
                      </a:cubicBezTo>
                      <a:cubicBezTo>
                        <a:pt x="53645" y="51206"/>
                        <a:pt x="55074" y="58940"/>
                        <a:pt x="58522" y="65837"/>
                      </a:cubicBezTo>
                      <a:cubicBezTo>
                        <a:pt x="62454" y="73700"/>
                        <a:pt x="68629" y="80243"/>
                        <a:pt x="73152" y="87782"/>
                      </a:cubicBezTo>
                      <a:cubicBezTo>
                        <a:pt x="75957" y="92458"/>
                        <a:pt x="78029" y="97536"/>
                        <a:pt x="80468" y="102413"/>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6" name="Freihandform 85"/>
                <p:cNvSpPr/>
                <p:nvPr/>
              </p:nvSpPr>
              <p:spPr>
                <a:xfrm>
                  <a:off x="1132812" y="1755491"/>
                  <a:ext cx="198189" cy="36512"/>
                </a:xfrm>
                <a:custGeom>
                  <a:avLst/>
                  <a:gdLst>
                    <a:gd name="connsiteX0" fmla="*/ 0 w 197510"/>
                    <a:gd name="connsiteY0" fmla="*/ 36576 h 36576"/>
                    <a:gd name="connsiteX1" fmla="*/ 21946 w 197510"/>
                    <a:gd name="connsiteY1" fmla="*/ 21946 h 36576"/>
                    <a:gd name="connsiteX2" fmla="*/ 36576 w 197510"/>
                    <a:gd name="connsiteY2" fmla="*/ 7315 h 36576"/>
                    <a:gd name="connsiteX3" fmla="*/ 58522 w 197510"/>
                    <a:gd name="connsiteY3" fmla="*/ 0 h 36576"/>
                    <a:gd name="connsiteX4" fmla="*/ 160934 w 197510"/>
                    <a:gd name="connsiteY4" fmla="*/ 7315 h 36576"/>
                    <a:gd name="connsiteX5" fmla="*/ 182880 w 197510"/>
                    <a:gd name="connsiteY5" fmla="*/ 14630 h 36576"/>
                    <a:gd name="connsiteX6" fmla="*/ 197510 w 197510"/>
                    <a:gd name="connsiteY6" fmla="*/ 29261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510" h="36576">
                      <a:moveTo>
                        <a:pt x="0" y="36576"/>
                      </a:moveTo>
                      <a:cubicBezTo>
                        <a:pt x="7315" y="31699"/>
                        <a:pt x="15081" y="27438"/>
                        <a:pt x="21946" y="21946"/>
                      </a:cubicBezTo>
                      <a:cubicBezTo>
                        <a:pt x="27332" y="17638"/>
                        <a:pt x="30662" y="10863"/>
                        <a:pt x="36576" y="7315"/>
                      </a:cubicBezTo>
                      <a:cubicBezTo>
                        <a:pt x="43188" y="3348"/>
                        <a:pt x="51207" y="2438"/>
                        <a:pt x="58522" y="0"/>
                      </a:cubicBezTo>
                      <a:cubicBezTo>
                        <a:pt x="92659" y="2438"/>
                        <a:pt x="126944" y="3316"/>
                        <a:pt x="160934" y="7315"/>
                      </a:cubicBezTo>
                      <a:cubicBezTo>
                        <a:pt x="168592" y="8216"/>
                        <a:pt x="176268" y="10663"/>
                        <a:pt x="182880" y="14630"/>
                      </a:cubicBezTo>
                      <a:cubicBezTo>
                        <a:pt x="188794" y="18178"/>
                        <a:pt x="197510" y="29261"/>
                        <a:pt x="197510" y="29261"/>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7" name="Freihandform 86"/>
                <p:cNvSpPr/>
                <p:nvPr/>
              </p:nvSpPr>
              <p:spPr>
                <a:xfrm>
                  <a:off x="1418235" y="1865394"/>
                  <a:ext cx="168064" cy="300033"/>
                </a:xfrm>
                <a:custGeom>
                  <a:avLst/>
                  <a:gdLst>
                    <a:gd name="connsiteX0" fmla="*/ 0 w 168249"/>
                    <a:gd name="connsiteY0" fmla="*/ 0 h 299923"/>
                    <a:gd name="connsiteX1" fmla="*/ 36576 w 168249"/>
                    <a:gd name="connsiteY1" fmla="*/ 29261 h 299923"/>
                    <a:gd name="connsiteX2" fmla="*/ 65837 w 168249"/>
                    <a:gd name="connsiteY2" fmla="*/ 73152 h 299923"/>
                    <a:gd name="connsiteX3" fmla="*/ 102413 w 168249"/>
                    <a:gd name="connsiteY3" fmla="*/ 117043 h 299923"/>
                    <a:gd name="connsiteX4" fmla="*/ 117043 w 168249"/>
                    <a:gd name="connsiteY4" fmla="*/ 153619 h 299923"/>
                    <a:gd name="connsiteX5" fmla="*/ 160934 w 168249"/>
                    <a:gd name="connsiteY5" fmla="*/ 256032 h 299923"/>
                    <a:gd name="connsiteX6" fmla="*/ 168249 w 168249"/>
                    <a:gd name="connsiteY6" fmla="*/ 277978 h 299923"/>
                    <a:gd name="connsiteX7" fmla="*/ 168249 w 168249"/>
                    <a:gd name="connsiteY7" fmla="*/ 299923 h 29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249" h="299923">
                      <a:moveTo>
                        <a:pt x="0" y="0"/>
                      </a:moveTo>
                      <a:cubicBezTo>
                        <a:pt x="14397" y="9598"/>
                        <a:pt x="26152" y="15362"/>
                        <a:pt x="36576" y="29261"/>
                      </a:cubicBezTo>
                      <a:cubicBezTo>
                        <a:pt x="47126" y="43328"/>
                        <a:pt x="54580" y="59644"/>
                        <a:pt x="65837" y="73152"/>
                      </a:cubicBezTo>
                      <a:lnTo>
                        <a:pt x="102413" y="117043"/>
                      </a:lnTo>
                      <a:cubicBezTo>
                        <a:pt x="107290" y="129235"/>
                        <a:pt x="111540" y="141696"/>
                        <a:pt x="117043" y="153619"/>
                      </a:cubicBezTo>
                      <a:cubicBezTo>
                        <a:pt x="160432" y="247629"/>
                        <a:pt x="134294" y="176110"/>
                        <a:pt x="160934" y="256032"/>
                      </a:cubicBezTo>
                      <a:cubicBezTo>
                        <a:pt x="163372" y="263347"/>
                        <a:pt x="168249" y="270267"/>
                        <a:pt x="168249" y="277978"/>
                      </a:cubicBezTo>
                      <a:lnTo>
                        <a:pt x="168249" y="299923"/>
                      </a:ln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8" name="Freihandform 87"/>
                <p:cNvSpPr/>
                <p:nvPr/>
              </p:nvSpPr>
              <p:spPr>
                <a:xfrm>
                  <a:off x="1499281" y="1836663"/>
                  <a:ext cx="220385" cy="642929"/>
                </a:xfrm>
                <a:custGeom>
                  <a:avLst/>
                  <a:gdLst>
                    <a:gd name="connsiteX0" fmla="*/ 0 w 220912"/>
                    <a:gd name="connsiteY0" fmla="*/ 0 h 643738"/>
                    <a:gd name="connsiteX1" fmla="*/ 36576 w 220912"/>
                    <a:gd name="connsiteY1" fmla="*/ 21946 h 643738"/>
                    <a:gd name="connsiteX2" fmla="*/ 58522 w 220912"/>
                    <a:gd name="connsiteY2" fmla="*/ 36576 h 643738"/>
                    <a:gd name="connsiteX3" fmla="*/ 73152 w 220912"/>
                    <a:gd name="connsiteY3" fmla="*/ 65837 h 643738"/>
                    <a:gd name="connsiteX4" fmla="*/ 117043 w 220912"/>
                    <a:gd name="connsiteY4" fmla="*/ 109728 h 643738"/>
                    <a:gd name="connsiteX5" fmla="*/ 124358 w 220912"/>
                    <a:gd name="connsiteY5" fmla="*/ 138989 h 643738"/>
                    <a:gd name="connsiteX6" fmla="*/ 138989 w 220912"/>
                    <a:gd name="connsiteY6" fmla="*/ 182880 h 643738"/>
                    <a:gd name="connsiteX7" fmla="*/ 146304 w 220912"/>
                    <a:gd name="connsiteY7" fmla="*/ 241402 h 643738"/>
                    <a:gd name="connsiteX8" fmla="*/ 153619 w 220912"/>
                    <a:gd name="connsiteY8" fmla="*/ 277978 h 643738"/>
                    <a:gd name="connsiteX9" fmla="*/ 160934 w 220912"/>
                    <a:gd name="connsiteY9" fmla="*/ 490119 h 643738"/>
                    <a:gd name="connsiteX10" fmla="*/ 204826 w 220912"/>
                    <a:gd name="connsiteY10" fmla="*/ 548640 h 643738"/>
                    <a:gd name="connsiteX11" fmla="*/ 219456 w 220912"/>
                    <a:gd name="connsiteY11" fmla="*/ 599847 h 643738"/>
                    <a:gd name="connsiteX12" fmla="*/ 219456 w 220912"/>
                    <a:gd name="connsiteY12" fmla="*/ 643738 h 6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912" h="643738">
                      <a:moveTo>
                        <a:pt x="0" y="0"/>
                      </a:moveTo>
                      <a:cubicBezTo>
                        <a:pt x="12192" y="7315"/>
                        <a:pt x="24519" y="14410"/>
                        <a:pt x="36576" y="21946"/>
                      </a:cubicBezTo>
                      <a:cubicBezTo>
                        <a:pt x="44031" y="26606"/>
                        <a:pt x="52894" y="29822"/>
                        <a:pt x="58522" y="36576"/>
                      </a:cubicBezTo>
                      <a:cubicBezTo>
                        <a:pt x="65503" y="44953"/>
                        <a:pt x="66340" y="57322"/>
                        <a:pt x="73152" y="65837"/>
                      </a:cubicBezTo>
                      <a:cubicBezTo>
                        <a:pt x="86077" y="81994"/>
                        <a:pt x="117043" y="109728"/>
                        <a:pt x="117043" y="109728"/>
                      </a:cubicBezTo>
                      <a:cubicBezTo>
                        <a:pt x="119481" y="119482"/>
                        <a:pt x="121469" y="129359"/>
                        <a:pt x="124358" y="138989"/>
                      </a:cubicBezTo>
                      <a:cubicBezTo>
                        <a:pt x="128789" y="153760"/>
                        <a:pt x="138989" y="182880"/>
                        <a:pt x="138989" y="182880"/>
                      </a:cubicBezTo>
                      <a:cubicBezTo>
                        <a:pt x="141427" y="202387"/>
                        <a:pt x="143315" y="221971"/>
                        <a:pt x="146304" y="241402"/>
                      </a:cubicBezTo>
                      <a:cubicBezTo>
                        <a:pt x="148195" y="253691"/>
                        <a:pt x="152889" y="265566"/>
                        <a:pt x="153619" y="277978"/>
                      </a:cubicBezTo>
                      <a:cubicBezTo>
                        <a:pt x="157774" y="348612"/>
                        <a:pt x="150928" y="420074"/>
                        <a:pt x="160934" y="490119"/>
                      </a:cubicBezTo>
                      <a:cubicBezTo>
                        <a:pt x="163691" y="509421"/>
                        <a:pt x="189657" y="533472"/>
                        <a:pt x="204826" y="548640"/>
                      </a:cubicBezTo>
                      <a:cubicBezTo>
                        <a:pt x="209282" y="562008"/>
                        <a:pt x="218144" y="586725"/>
                        <a:pt x="219456" y="599847"/>
                      </a:cubicBezTo>
                      <a:cubicBezTo>
                        <a:pt x="220912" y="614405"/>
                        <a:pt x="219456" y="629108"/>
                        <a:pt x="219456" y="643738"/>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9" name="Freihandform 88"/>
                <p:cNvSpPr/>
                <p:nvPr/>
              </p:nvSpPr>
              <p:spPr>
                <a:xfrm>
                  <a:off x="1586364" y="2245442"/>
                  <a:ext cx="85618" cy="468306"/>
                </a:xfrm>
                <a:custGeom>
                  <a:avLst/>
                  <a:gdLst>
                    <a:gd name="connsiteX0" fmla="*/ 18659 w 84496"/>
                    <a:gd name="connsiteY0" fmla="*/ 0 h 468173"/>
                    <a:gd name="connsiteX1" fmla="*/ 11344 w 84496"/>
                    <a:gd name="connsiteY1" fmla="*/ 21946 h 468173"/>
                    <a:gd name="connsiteX2" fmla="*/ 11344 w 84496"/>
                    <a:gd name="connsiteY2" fmla="*/ 256032 h 468173"/>
                    <a:gd name="connsiteX3" fmla="*/ 40605 w 84496"/>
                    <a:gd name="connsiteY3" fmla="*/ 307239 h 468173"/>
                    <a:gd name="connsiteX4" fmla="*/ 84496 w 84496"/>
                    <a:gd name="connsiteY4" fmla="*/ 336500 h 468173"/>
                    <a:gd name="connsiteX5" fmla="*/ 77181 w 84496"/>
                    <a:gd name="connsiteY5" fmla="*/ 380391 h 468173"/>
                    <a:gd name="connsiteX6" fmla="*/ 40605 w 84496"/>
                    <a:gd name="connsiteY6" fmla="*/ 446228 h 468173"/>
                    <a:gd name="connsiteX7" fmla="*/ 40605 w 84496"/>
                    <a:gd name="connsiteY7" fmla="*/ 468173 h 46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96" h="468173">
                      <a:moveTo>
                        <a:pt x="18659" y="0"/>
                      </a:moveTo>
                      <a:cubicBezTo>
                        <a:pt x="16221" y="7315"/>
                        <a:pt x="12434" y="14312"/>
                        <a:pt x="11344" y="21946"/>
                      </a:cubicBezTo>
                      <a:cubicBezTo>
                        <a:pt x="0" y="101359"/>
                        <a:pt x="1584" y="174693"/>
                        <a:pt x="11344" y="256032"/>
                      </a:cubicBezTo>
                      <a:cubicBezTo>
                        <a:pt x="11995" y="261454"/>
                        <a:pt x="34366" y="301780"/>
                        <a:pt x="40605" y="307239"/>
                      </a:cubicBezTo>
                      <a:cubicBezTo>
                        <a:pt x="53838" y="318818"/>
                        <a:pt x="84496" y="336500"/>
                        <a:pt x="84496" y="336500"/>
                      </a:cubicBezTo>
                      <a:cubicBezTo>
                        <a:pt x="82058" y="351130"/>
                        <a:pt x="82886" y="366700"/>
                        <a:pt x="77181" y="380391"/>
                      </a:cubicBezTo>
                      <a:cubicBezTo>
                        <a:pt x="59724" y="422289"/>
                        <a:pt x="46428" y="411289"/>
                        <a:pt x="40605" y="446228"/>
                      </a:cubicBezTo>
                      <a:cubicBezTo>
                        <a:pt x="39402" y="453443"/>
                        <a:pt x="40605" y="460858"/>
                        <a:pt x="40605" y="468173"/>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90" name="Freihandform 89"/>
                <p:cNvSpPr/>
                <p:nvPr/>
              </p:nvSpPr>
              <p:spPr>
                <a:xfrm>
                  <a:off x="1681659" y="2597816"/>
                  <a:ext cx="36466" cy="263522"/>
                </a:xfrm>
                <a:custGeom>
                  <a:avLst/>
                  <a:gdLst>
                    <a:gd name="connsiteX0" fmla="*/ 36576 w 36576"/>
                    <a:gd name="connsiteY0" fmla="*/ 263347 h 263347"/>
                    <a:gd name="connsiteX1" fmla="*/ 7315 w 36576"/>
                    <a:gd name="connsiteY1" fmla="*/ 197510 h 263347"/>
                    <a:gd name="connsiteX2" fmla="*/ 0 w 36576"/>
                    <a:gd name="connsiteY2" fmla="*/ 160934 h 263347"/>
                    <a:gd name="connsiteX3" fmla="*/ 14630 w 36576"/>
                    <a:gd name="connsiteY3" fmla="*/ 95098 h 263347"/>
                    <a:gd name="connsiteX4" fmla="*/ 7315 w 36576"/>
                    <a:gd name="connsiteY4" fmla="*/ 0 h 26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 h="263347">
                      <a:moveTo>
                        <a:pt x="36576" y="263347"/>
                      </a:moveTo>
                      <a:cubicBezTo>
                        <a:pt x="19166" y="211115"/>
                        <a:pt x="30501" y="232288"/>
                        <a:pt x="7315" y="197510"/>
                      </a:cubicBezTo>
                      <a:cubicBezTo>
                        <a:pt x="4877" y="185318"/>
                        <a:pt x="0" y="173367"/>
                        <a:pt x="0" y="160934"/>
                      </a:cubicBezTo>
                      <a:cubicBezTo>
                        <a:pt x="0" y="135185"/>
                        <a:pt x="7086" y="117729"/>
                        <a:pt x="14630" y="95098"/>
                      </a:cubicBezTo>
                      <a:cubicBezTo>
                        <a:pt x="4509" y="34370"/>
                        <a:pt x="7315" y="66038"/>
                        <a:pt x="7315" y="0"/>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grpSp>
          <p:sp>
            <p:nvSpPr>
              <p:cNvPr id="91" name="Zylinder 90"/>
              <p:cNvSpPr/>
              <p:nvPr/>
            </p:nvSpPr>
            <p:spPr>
              <a:xfrm rot="-420000">
                <a:off x="7704348" y="5445224"/>
                <a:ext cx="252028" cy="396044"/>
              </a:xfrm>
              <a:prstGeom prst="can">
                <a:avLst/>
              </a:pr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Zylinder 91"/>
              <p:cNvSpPr/>
              <p:nvPr/>
            </p:nvSpPr>
            <p:spPr>
              <a:xfrm rot="-1260000">
                <a:off x="7945252" y="5439520"/>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Zylinder 92"/>
              <p:cNvSpPr/>
              <p:nvPr/>
            </p:nvSpPr>
            <p:spPr>
              <a:xfrm rot="14940000">
                <a:off x="8058676" y="5470111"/>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Zylinder 93"/>
              <p:cNvSpPr/>
              <p:nvPr/>
            </p:nvSpPr>
            <p:spPr>
              <a:xfrm rot="1260000" flipV="1">
                <a:off x="7452629" y="5403516"/>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Zylinder 94"/>
              <p:cNvSpPr/>
              <p:nvPr/>
            </p:nvSpPr>
            <p:spPr>
              <a:xfrm rot="6660000" flipV="1">
                <a:off x="7566053" y="5373532"/>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Zylinder 95"/>
              <p:cNvSpPr/>
              <p:nvPr/>
            </p:nvSpPr>
            <p:spPr>
              <a:xfrm rot="-480000">
                <a:off x="7723338" y="5530863"/>
                <a:ext cx="216024" cy="288000"/>
              </a:xfrm>
              <a:prstGeom prst="can">
                <a:avLst/>
              </a:prstGeom>
              <a:solidFill>
                <a:srgbClr val="0080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2" name="Gruppieren 141"/>
            <p:cNvGrpSpPr/>
            <p:nvPr/>
          </p:nvGrpSpPr>
          <p:grpSpPr>
            <a:xfrm>
              <a:off x="5184068" y="3717032"/>
              <a:ext cx="396044" cy="432048"/>
              <a:chOff x="8100392" y="4022176"/>
              <a:chExt cx="797793" cy="882988"/>
            </a:xfrm>
          </p:grpSpPr>
          <p:sp>
            <p:nvSpPr>
              <p:cNvPr id="97" name="Ellipse 96"/>
              <p:cNvSpPr/>
              <p:nvPr/>
            </p:nvSpPr>
            <p:spPr>
              <a:xfrm>
                <a:off x="8100392" y="4617132"/>
                <a:ext cx="612068" cy="288032"/>
              </a:xfrm>
              <a:prstGeom prst="ellipse">
                <a:avLst/>
              </a:prstGeom>
              <a:noFill/>
              <a:ln w="76200"/>
              <a:scene3d>
                <a:camera prst="orthographicFront"/>
                <a:lightRig rig="threePt" dir="t"/>
              </a:scene3d>
              <a:sp3d extrusionH="50800" contourW="508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Zylinder 123"/>
              <p:cNvSpPr/>
              <p:nvPr/>
            </p:nvSpPr>
            <p:spPr>
              <a:xfrm rot="420000" flipH="1">
                <a:off x="8352420" y="4409492"/>
                <a:ext cx="252028" cy="396044"/>
              </a:xfrm>
              <a:prstGeom prst="can">
                <a:avLst/>
              </a:pr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Zylinder 124"/>
              <p:cNvSpPr/>
              <p:nvPr/>
            </p:nvSpPr>
            <p:spPr>
              <a:xfrm rot="-1260000">
                <a:off x="8640761" y="4467412"/>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Zylinder 125"/>
              <p:cNvSpPr/>
              <p:nvPr/>
            </p:nvSpPr>
            <p:spPr>
              <a:xfrm rot="14940000">
                <a:off x="8754185" y="4498003"/>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7" name="Zylinder 126"/>
              <p:cNvSpPr/>
              <p:nvPr/>
            </p:nvSpPr>
            <p:spPr>
              <a:xfrm flipV="1">
                <a:off x="8172408" y="4367784"/>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Zylinder 127"/>
              <p:cNvSpPr/>
              <p:nvPr/>
            </p:nvSpPr>
            <p:spPr>
              <a:xfrm rot="14940000">
                <a:off x="8310704" y="4400815"/>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0" name="Gruppieren 42"/>
              <p:cNvGrpSpPr>
                <a:grpSpLocks/>
              </p:cNvGrpSpPr>
              <p:nvPr/>
            </p:nvGrpSpPr>
            <p:grpSpPr bwMode="auto">
              <a:xfrm rot="325470">
                <a:off x="8370395" y="4022176"/>
                <a:ext cx="380887" cy="398328"/>
                <a:chOff x="6156176" y="3717032"/>
                <a:chExt cx="792088" cy="1224136"/>
              </a:xfrm>
            </p:grpSpPr>
            <p:sp>
              <p:nvSpPr>
                <p:cNvPr id="131" name="Ellipse 130"/>
                <p:cNvSpPr/>
                <p:nvPr/>
              </p:nvSpPr>
              <p:spPr>
                <a:xfrm>
                  <a:off x="6227607" y="3717032"/>
                  <a:ext cx="649226" cy="1224136"/>
                </a:xfrm>
                <a:prstGeom prst="ellipse">
                  <a:avLst/>
                </a:prstGeom>
                <a:solidFill>
                  <a:srgbClr val="FFE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2" name="Ellipse 131"/>
                <p:cNvSpPr/>
                <p:nvPr/>
              </p:nvSpPr>
              <p:spPr>
                <a:xfrm>
                  <a:off x="6364375" y="4163738"/>
                  <a:ext cx="107940" cy="90384"/>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3" name="Ellipse 132"/>
                <p:cNvSpPr/>
                <p:nvPr/>
              </p:nvSpPr>
              <p:spPr>
                <a:xfrm>
                  <a:off x="6400599" y="4206927"/>
                  <a:ext cx="46033" cy="45985"/>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4" name="Ellipse 133"/>
                <p:cNvSpPr/>
                <p:nvPr/>
              </p:nvSpPr>
              <p:spPr>
                <a:xfrm>
                  <a:off x="6606246" y="4147028"/>
                  <a:ext cx="107940" cy="90384"/>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5" name="Ellipse 134"/>
                <p:cNvSpPr/>
                <p:nvPr/>
              </p:nvSpPr>
              <p:spPr>
                <a:xfrm>
                  <a:off x="6655474" y="4209708"/>
                  <a:ext cx="44446" cy="45985"/>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6" name="Bogen 135"/>
                <p:cNvSpPr/>
                <p:nvPr/>
              </p:nvSpPr>
              <p:spPr>
                <a:xfrm>
                  <a:off x="6263461" y="4113370"/>
                  <a:ext cx="215880" cy="459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37" name="Bogen 136"/>
                <p:cNvSpPr/>
                <p:nvPr/>
              </p:nvSpPr>
              <p:spPr>
                <a:xfrm flipH="1">
                  <a:off x="6617737" y="4099218"/>
                  <a:ext cx="215880" cy="459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38" name="Mond 137"/>
                <p:cNvSpPr/>
                <p:nvPr/>
              </p:nvSpPr>
              <p:spPr>
                <a:xfrm rot="16200000">
                  <a:off x="6479088" y="4487161"/>
                  <a:ext cx="107825" cy="217466"/>
                </a:xfrm>
                <a:prstGeom prst="moon">
                  <a:avLst/>
                </a:prstGeom>
                <a:solidFill>
                  <a:srgbClr val="FF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w="3175">
                      <a:solidFill>
                        <a:srgbClr val="CC0000"/>
                      </a:solidFill>
                    </a:ln>
                  </a:endParaRPr>
                </a:p>
              </p:txBody>
            </p:sp>
            <p:sp>
              <p:nvSpPr>
                <p:cNvPr id="139" name="Freihandform 138"/>
                <p:cNvSpPr/>
                <p:nvPr/>
              </p:nvSpPr>
              <p:spPr>
                <a:xfrm>
                  <a:off x="6142992" y="3696271"/>
                  <a:ext cx="792088" cy="754778"/>
                </a:xfrm>
                <a:custGeom>
                  <a:avLst/>
                  <a:gdLst>
                    <a:gd name="connsiteX0" fmla="*/ 53691 w 778086"/>
                    <a:gd name="connsiteY0" fmla="*/ 701344 h 754783"/>
                    <a:gd name="connsiteX1" fmla="*/ 53691 w 778086"/>
                    <a:gd name="connsiteY1" fmla="*/ 701344 h 754783"/>
                    <a:gd name="connsiteX2" fmla="*/ 24003 w 778086"/>
                    <a:gd name="connsiteY2" fmla="*/ 659781 h 754783"/>
                    <a:gd name="connsiteX3" fmla="*/ 252 w 778086"/>
                    <a:gd name="connsiteY3" fmla="*/ 636030 h 754783"/>
                    <a:gd name="connsiteX4" fmla="*/ 12128 w 778086"/>
                    <a:gd name="connsiteY4" fmla="*/ 546965 h 754783"/>
                    <a:gd name="connsiteX5" fmla="*/ 24003 w 778086"/>
                    <a:gd name="connsiteY5" fmla="*/ 529152 h 754783"/>
                    <a:gd name="connsiteX6" fmla="*/ 35878 w 778086"/>
                    <a:gd name="connsiteY6" fmla="*/ 493526 h 754783"/>
                    <a:gd name="connsiteX7" fmla="*/ 41816 w 778086"/>
                    <a:gd name="connsiteY7" fmla="*/ 475713 h 754783"/>
                    <a:gd name="connsiteX8" fmla="*/ 35878 w 778086"/>
                    <a:gd name="connsiteY8" fmla="*/ 434149 h 754783"/>
                    <a:gd name="connsiteX9" fmla="*/ 29941 w 778086"/>
                    <a:gd name="connsiteY9" fmla="*/ 416336 h 754783"/>
                    <a:gd name="connsiteX10" fmla="*/ 18065 w 778086"/>
                    <a:gd name="connsiteY10" fmla="*/ 374773 h 754783"/>
                    <a:gd name="connsiteX11" fmla="*/ 41816 w 778086"/>
                    <a:gd name="connsiteY11" fmla="*/ 351022 h 754783"/>
                    <a:gd name="connsiteX12" fmla="*/ 53691 w 778086"/>
                    <a:gd name="connsiteY12" fmla="*/ 333209 h 754783"/>
                    <a:gd name="connsiteX13" fmla="*/ 71504 w 778086"/>
                    <a:gd name="connsiteY13" fmla="*/ 321334 h 754783"/>
                    <a:gd name="connsiteX14" fmla="*/ 83380 w 778086"/>
                    <a:gd name="connsiteY14" fmla="*/ 267895 h 754783"/>
                    <a:gd name="connsiteX15" fmla="*/ 101193 w 778086"/>
                    <a:gd name="connsiteY15" fmla="*/ 226331 h 754783"/>
                    <a:gd name="connsiteX16" fmla="*/ 113068 w 778086"/>
                    <a:gd name="connsiteY16" fmla="*/ 178830 h 754783"/>
                    <a:gd name="connsiteX17" fmla="*/ 136819 w 778086"/>
                    <a:gd name="connsiteY17" fmla="*/ 143204 h 754783"/>
                    <a:gd name="connsiteX18" fmla="*/ 148694 w 778086"/>
                    <a:gd name="connsiteY18" fmla="*/ 125391 h 754783"/>
                    <a:gd name="connsiteX19" fmla="*/ 172445 w 778086"/>
                    <a:gd name="connsiteY19" fmla="*/ 89765 h 754783"/>
                    <a:gd name="connsiteX20" fmla="*/ 142756 w 778086"/>
                    <a:gd name="connsiteY20" fmla="*/ 54139 h 754783"/>
                    <a:gd name="connsiteX21" fmla="*/ 148694 w 778086"/>
                    <a:gd name="connsiteY21" fmla="*/ 24451 h 754783"/>
                    <a:gd name="connsiteX22" fmla="*/ 225883 w 778086"/>
                    <a:gd name="connsiteY22" fmla="*/ 30388 h 754783"/>
                    <a:gd name="connsiteX23" fmla="*/ 326824 w 778086"/>
                    <a:gd name="connsiteY23" fmla="*/ 30388 h 754783"/>
                    <a:gd name="connsiteX24" fmla="*/ 344637 w 778086"/>
                    <a:gd name="connsiteY24" fmla="*/ 24451 h 754783"/>
                    <a:gd name="connsiteX25" fmla="*/ 374325 w 778086"/>
                    <a:gd name="connsiteY25" fmla="*/ 6638 h 754783"/>
                    <a:gd name="connsiteX26" fmla="*/ 415889 w 778086"/>
                    <a:gd name="connsiteY26" fmla="*/ 12575 h 754783"/>
                    <a:gd name="connsiteX27" fmla="*/ 451515 w 778086"/>
                    <a:gd name="connsiteY27" fmla="*/ 24451 h 754783"/>
                    <a:gd name="connsiteX28" fmla="*/ 469328 w 778086"/>
                    <a:gd name="connsiteY28" fmla="*/ 30388 h 754783"/>
                    <a:gd name="connsiteX29" fmla="*/ 570268 w 778086"/>
                    <a:gd name="connsiteY29" fmla="*/ 36326 h 754783"/>
                    <a:gd name="connsiteX30" fmla="*/ 611832 w 778086"/>
                    <a:gd name="connsiteY30" fmla="*/ 54139 h 754783"/>
                    <a:gd name="connsiteX31" fmla="*/ 659333 w 778086"/>
                    <a:gd name="connsiteY31" fmla="*/ 83827 h 754783"/>
                    <a:gd name="connsiteX32" fmla="*/ 677146 w 778086"/>
                    <a:gd name="connsiteY32" fmla="*/ 101640 h 754783"/>
                    <a:gd name="connsiteX33" fmla="*/ 736522 w 778086"/>
                    <a:gd name="connsiteY33" fmla="*/ 89765 h 754783"/>
                    <a:gd name="connsiteX34" fmla="*/ 742460 w 778086"/>
                    <a:gd name="connsiteY34" fmla="*/ 107578 h 754783"/>
                    <a:gd name="connsiteX35" fmla="*/ 724647 w 778086"/>
                    <a:gd name="connsiteY35" fmla="*/ 149142 h 754783"/>
                    <a:gd name="connsiteX36" fmla="*/ 730585 w 778086"/>
                    <a:gd name="connsiteY36" fmla="*/ 232269 h 754783"/>
                    <a:gd name="connsiteX37" fmla="*/ 736522 w 778086"/>
                    <a:gd name="connsiteY37" fmla="*/ 250082 h 754783"/>
                    <a:gd name="connsiteX38" fmla="*/ 748398 w 778086"/>
                    <a:gd name="connsiteY38" fmla="*/ 279770 h 754783"/>
                    <a:gd name="connsiteX39" fmla="*/ 766211 w 778086"/>
                    <a:gd name="connsiteY39" fmla="*/ 309459 h 754783"/>
                    <a:gd name="connsiteX40" fmla="*/ 778086 w 778086"/>
                    <a:gd name="connsiteY40" fmla="*/ 351022 h 754783"/>
                    <a:gd name="connsiteX41" fmla="*/ 772148 w 778086"/>
                    <a:gd name="connsiteY41" fmla="*/ 410399 h 754783"/>
                    <a:gd name="connsiteX42" fmla="*/ 760273 w 778086"/>
                    <a:gd name="connsiteY42" fmla="*/ 428212 h 754783"/>
                    <a:gd name="connsiteX43" fmla="*/ 754335 w 778086"/>
                    <a:gd name="connsiteY43" fmla="*/ 446025 h 754783"/>
                    <a:gd name="connsiteX44" fmla="*/ 742460 w 778086"/>
                    <a:gd name="connsiteY44" fmla="*/ 463838 h 754783"/>
                    <a:gd name="connsiteX45" fmla="*/ 730585 w 778086"/>
                    <a:gd name="connsiteY45" fmla="*/ 487588 h 754783"/>
                    <a:gd name="connsiteX46" fmla="*/ 736522 w 778086"/>
                    <a:gd name="connsiteY46" fmla="*/ 511339 h 754783"/>
                    <a:gd name="connsiteX47" fmla="*/ 748398 w 778086"/>
                    <a:gd name="connsiteY47" fmla="*/ 552903 h 754783"/>
                    <a:gd name="connsiteX48" fmla="*/ 760273 w 778086"/>
                    <a:gd name="connsiteY48" fmla="*/ 618217 h 754783"/>
                    <a:gd name="connsiteX49" fmla="*/ 766211 w 778086"/>
                    <a:gd name="connsiteY49" fmla="*/ 636030 h 754783"/>
                    <a:gd name="connsiteX50" fmla="*/ 754335 w 778086"/>
                    <a:gd name="connsiteY50" fmla="*/ 683531 h 754783"/>
                    <a:gd name="connsiteX51" fmla="*/ 742460 w 778086"/>
                    <a:gd name="connsiteY51" fmla="*/ 701344 h 754783"/>
                    <a:gd name="connsiteX52" fmla="*/ 754335 w 778086"/>
                    <a:gd name="connsiteY52" fmla="*/ 713220 h 754783"/>
                    <a:gd name="connsiteX53" fmla="*/ 736522 w 778086"/>
                    <a:gd name="connsiteY53" fmla="*/ 754783 h 754783"/>
                    <a:gd name="connsiteX54" fmla="*/ 724647 w 778086"/>
                    <a:gd name="connsiteY54" fmla="*/ 736970 h 754783"/>
                    <a:gd name="connsiteX55" fmla="*/ 706834 w 778086"/>
                    <a:gd name="connsiteY55" fmla="*/ 725095 h 754783"/>
                    <a:gd name="connsiteX56" fmla="*/ 694959 w 778086"/>
                    <a:gd name="connsiteY56" fmla="*/ 689469 h 754783"/>
                    <a:gd name="connsiteX57" fmla="*/ 689021 w 778086"/>
                    <a:gd name="connsiteY57" fmla="*/ 558840 h 754783"/>
                    <a:gd name="connsiteX58" fmla="*/ 683083 w 778086"/>
                    <a:gd name="connsiteY58" fmla="*/ 529152 h 754783"/>
                    <a:gd name="connsiteX59" fmla="*/ 671208 w 778086"/>
                    <a:gd name="connsiteY59" fmla="*/ 487588 h 754783"/>
                    <a:gd name="connsiteX60" fmla="*/ 665270 w 778086"/>
                    <a:gd name="connsiteY60" fmla="*/ 463838 h 754783"/>
                    <a:gd name="connsiteX61" fmla="*/ 647457 w 778086"/>
                    <a:gd name="connsiteY61" fmla="*/ 362897 h 754783"/>
                    <a:gd name="connsiteX62" fmla="*/ 635582 w 778086"/>
                    <a:gd name="connsiteY62" fmla="*/ 345084 h 754783"/>
                    <a:gd name="connsiteX63" fmla="*/ 617769 w 778086"/>
                    <a:gd name="connsiteY63" fmla="*/ 339147 h 754783"/>
                    <a:gd name="connsiteX64" fmla="*/ 605894 w 778086"/>
                    <a:gd name="connsiteY64" fmla="*/ 303521 h 754783"/>
                    <a:gd name="connsiteX65" fmla="*/ 588081 w 778086"/>
                    <a:gd name="connsiteY65" fmla="*/ 291646 h 754783"/>
                    <a:gd name="connsiteX66" fmla="*/ 552455 w 778086"/>
                    <a:gd name="connsiteY66" fmla="*/ 261957 h 754783"/>
                    <a:gd name="connsiteX67" fmla="*/ 534642 w 778086"/>
                    <a:gd name="connsiteY67" fmla="*/ 256020 h 754783"/>
                    <a:gd name="connsiteX68" fmla="*/ 522767 w 778086"/>
                    <a:gd name="connsiteY68" fmla="*/ 244144 h 754783"/>
                    <a:gd name="connsiteX69" fmla="*/ 481203 w 778086"/>
                    <a:gd name="connsiteY69" fmla="*/ 267895 h 754783"/>
                    <a:gd name="connsiteX70" fmla="*/ 439639 w 778086"/>
                    <a:gd name="connsiteY70" fmla="*/ 256020 h 754783"/>
                    <a:gd name="connsiteX71" fmla="*/ 404013 w 778086"/>
                    <a:gd name="connsiteY71" fmla="*/ 226331 h 754783"/>
                    <a:gd name="connsiteX72" fmla="*/ 362450 w 778086"/>
                    <a:gd name="connsiteY72" fmla="*/ 196643 h 754783"/>
                    <a:gd name="connsiteX73" fmla="*/ 320886 w 778086"/>
                    <a:gd name="connsiteY73" fmla="*/ 208518 h 754783"/>
                    <a:gd name="connsiteX74" fmla="*/ 314948 w 778086"/>
                    <a:gd name="connsiteY74" fmla="*/ 226331 h 754783"/>
                    <a:gd name="connsiteX75" fmla="*/ 267447 w 778086"/>
                    <a:gd name="connsiteY75" fmla="*/ 232269 h 754783"/>
                    <a:gd name="connsiteX76" fmla="*/ 225883 w 778086"/>
                    <a:gd name="connsiteY76" fmla="*/ 256020 h 754783"/>
                    <a:gd name="connsiteX77" fmla="*/ 214008 w 778086"/>
                    <a:gd name="connsiteY77" fmla="*/ 273833 h 754783"/>
                    <a:gd name="connsiteX78" fmla="*/ 196195 w 778086"/>
                    <a:gd name="connsiteY78" fmla="*/ 285708 h 754783"/>
                    <a:gd name="connsiteX79" fmla="*/ 148694 w 778086"/>
                    <a:gd name="connsiteY79" fmla="*/ 327272 h 754783"/>
                    <a:gd name="connsiteX80" fmla="*/ 136819 w 778086"/>
                    <a:gd name="connsiteY80" fmla="*/ 345084 h 754783"/>
                    <a:gd name="connsiteX81" fmla="*/ 124943 w 778086"/>
                    <a:gd name="connsiteY81" fmla="*/ 380710 h 754783"/>
                    <a:gd name="connsiteX82" fmla="*/ 119006 w 778086"/>
                    <a:gd name="connsiteY82" fmla="*/ 398523 h 754783"/>
                    <a:gd name="connsiteX83" fmla="*/ 107130 w 778086"/>
                    <a:gd name="connsiteY83" fmla="*/ 451962 h 754783"/>
                    <a:gd name="connsiteX84" fmla="*/ 107130 w 778086"/>
                    <a:gd name="connsiteY84" fmla="*/ 558840 h 754783"/>
                    <a:gd name="connsiteX85" fmla="*/ 95255 w 778086"/>
                    <a:gd name="connsiteY85" fmla="*/ 570716 h 754783"/>
                    <a:gd name="connsiteX86" fmla="*/ 77442 w 778086"/>
                    <a:gd name="connsiteY86" fmla="*/ 576653 h 754783"/>
                    <a:gd name="connsiteX87" fmla="*/ 65567 w 778086"/>
                    <a:gd name="connsiteY87" fmla="*/ 588529 h 754783"/>
                    <a:gd name="connsiteX88" fmla="*/ 47754 w 778086"/>
                    <a:gd name="connsiteY88" fmla="*/ 594466 h 754783"/>
                    <a:gd name="connsiteX89" fmla="*/ 41816 w 778086"/>
                    <a:gd name="connsiteY89" fmla="*/ 624155 h 754783"/>
                    <a:gd name="connsiteX90" fmla="*/ 35878 w 778086"/>
                    <a:gd name="connsiteY90" fmla="*/ 641968 h 754783"/>
                    <a:gd name="connsiteX91" fmla="*/ 41816 w 778086"/>
                    <a:gd name="connsiteY91" fmla="*/ 659781 h 754783"/>
                    <a:gd name="connsiteX92" fmla="*/ 59629 w 778086"/>
                    <a:gd name="connsiteY92" fmla="*/ 671656 h 754783"/>
                    <a:gd name="connsiteX93" fmla="*/ 53691 w 778086"/>
                    <a:gd name="connsiteY93" fmla="*/ 701344 h 75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78086" h="754783">
                      <a:moveTo>
                        <a:pt x="53691" y="701344"/>
                      </a:moveTo>
                      <a:lnTo>
                        <a:pt x="53691" y="701344"/>
                      </a:lnTo>
                      <a:cubicBezTo>
                        <a:pt x="43795" y="687490"/>
                        <a:pt x="34784" y="672958"/>
                        <a:pt x="24003" y="659781"/>
                      </a:cubicBezTo>
                      <a:cubicBezTo>
                        <a:pt x="16913" y="651116"/>
                        <a:pt x="252" y="636030"/>
                        <a:pt x="252" y="636030"/>
                      </a:cubicBezTo>
                      <a:cubicBezTo>
                        <a:pt x="1579" y="620104"/>
                        <a:pt x="0" y="571220"/>
                        <a:pt x="12128" y="546965"/>
                      </a:cubicBezTo>
                      <a:cubicBezTo>
                        <a:pt x="15319" y="540582"/>
                        <a:pt x="21105" y="535673"/>
                        <a:pt x="24003" y="529152"/>
                      </a:cubicBezTo>
                      <a:cubicBezTo>
                        <a:pt x="29087" y="517713"/>
                        <a:pt x="31920" y="505401"/>
                        <a:pt x="35878" y="493526"/>
                      </a:cubicBezTo>
                      <a:lnTo>
                        <a:pt x="41816" y="475713"/>
                      </a:lnTo>
                      <a:cubicBezTo>
                        <a:pt x="39837" y="461858"/>
                        <a:pt x="38623" y="447873"/>
                        <a:pt x="35878" y="434149"/>
                      </a:cubicBezTo>
                      <a:cubicBezTo>
                        <a:pt x="34651" y="428012"/>
                        <a:pt x="31660" y="422354"/>
                        <a:pt x="29941" y="416336"/>
                      </a:cubicBezTo>
                      <a:cubicBezTo>
                        <a:pt x="15038" y="364173"/>
                        <a:pt x="32296" y="417463"/>
                        <a:pt x="18065" y="374773"/>
                      </a:cubicBezTo>
                      <a:cubicBezTo>
                        <a:pt x="31021" y="335908"/>
                        <a:pt x="13027" y="374054"/>
                        <a:pt x="41816" y="351022"/>
                      </a:cubicBezTo>
                      <a:cubicBezTo>
                        <a:pt x="47388" y="346564"/>
                        <a:pt x="48645" y="338255"/>
                        <a:pt x="53691" y="333209"/>
                      </a:cubicBezTo>
                      <a:cubicBezTo>
                        <a:pt x="58737" y="328163"/>
                        <a:pt x="65566" y="325292"/>
                        <a:pt x="71504" y="321334"/>
                      </a:cubicBezTo>
                      <a:cubicBezTo>
                        <a:pt x="73117" y="313272"/>
                        <a:pt x="79786" y="277479"/>
                        <a:pt x="83380" y="267895"/>
                      </a:cubicBezTo>
                      <a:cubicBezTo>
                        <a:pt x="96121" y="233919"/>
                        <a:pt x="93823" y="255813"/>
                        <a:pt x="101193" y="226331"/>
                      </a:cubicBezTo>
                      <a:cubicBezTo>
                        <a:pt x="103587" y="216755"/>
                        <a:pt x="106897" y="189938"/>
                        <a:pt x="113068" y="178830"/>
                      </a:cubicBezTo>
                      <a:cubicBezTo>
                        <a:pt x="119999" y="166354"/>
                        <a:pt x="128902" y="155079"/>
                        <a:pt x="136819" y="143204"/>
                      </a:cubicBezTo>
                      <a:cubicBezTo>
                        <a:pt x="140777" y="137266"/>
                        <a:pt x="146437" y="132161"/>
                        <a:pt x="148694" y="125391"/>
                      </a:cubicBezTo>
                      <a:cubicBezTo>
                        <a:pt x="157288" y="99612"/>
                        <a:pt x="150206" y="112004"/>
                        <a:pt x="172445" y="89765"/>
                      </a:cubicBezTo>
                      <a:cubicBezTo>
                        <a:pt x="167652" y="84972"/>
                        <a:pt x="143937" y="63586"/>
                        <a:pt x="142756" y="54139"/>
                      </a:cubicBezTo>
                      <a:cubicBezTo>
                        <a:pt x="141504" y="44125"/>
                        <a:pt x="146715" y="34347"/>
                        <a:pt x="148694" y="24451"/>
                      </a:cubicBezTo>
                      <a:cubicBezTo>
                        <a:pt x="174424" y="26430"/>
                        <a:pt x="200077" y="30388"/>
                        <a:pt x="225883" y="30388"/>
                      </a:cubicBezTo>
                      <a:cubicBezTo>
                        <a:pt x="345353" y="30388"/>
                        <a:pt x="246413" y="16988"/>
                        <a:pt x="326824" y="30388"/>
                      </a:cubicBezTo>
                      <a:cubicBezTo>
                        <a:pt x="332762" y="28409"/>
                        <a:pt x="339270" y="27671"/>
                        <a:pt x="344637" y="24451"/>
                      </a:cubicBezTo>
                      <a:cubicBezTo>
                        <a:pt x="385389" y="0"/>
                        <a:pt x="323864" y="23456"/>
                        <a:pt x="374325" y="6638"/>
                      </a:cubicBezTo>
                      <a:cubicBezTo>
                        <a:pt x="388180" y="8617"/>
                        <a:pt x="402252" y="9428"/>
                        <a:pt x="415889" y="12575"/>
                      </a:cubicBezTo>
                      <a:cubicBezTo>
                        <a:pt x="428086" y="15390"/>
                        <a:pt x="439640" y="20493"/>
                        <a:pt x="451515" y="24451"/>
                      </a:cubicBezTo>
                      <a:cubicBezTo>
                        <a:pt x="457453" y="26430"/>
                        <a:pt x="463080" y="30020"/>
                        <a:pt x="469328" y="30388"/>
                      </a:cubicBezTo>
                      <a:lnTo>
                        <a:pt x="570268" y="36326"/>
                      </a:lnTo>
                      <a:cubicBezTo>
                        <a:pt x="618343" y="68375"/>
                        <a:pt x="554316" y="28576"/>
                        <a:pt x="611832" y="54139"/>
                      </a:cubicBezTo>
                      <a:cubicBezTo>
                        <a:pt x="614312" y="55241"/>
                        <a:pt x="652525" y="78154"/>
                        <a:pt x="659333" y="83827"/>
                      </a:cubicBezTo>
                      <a:cubicBezTo>
                        <a:pt x="665784" y="89203"/>
                        <a:pt x="671208" y="95702"/>
                        <a:pt x="677146" y="101640"/>
                      </a:cubicBezTo>
                      <a:cubicBezTo>
                        <a:pt x="720137" y="72980"/>
                        <a:pt x="700007" y="71507"/>
                        <a:pt x="736522" y="89765"/>
                      </a:cubicBezTo>
                      <a:cubicBezTo>
                        <a:pt x="738501" y="95703"/>
                        <a:pt x="742460" y="101319"/>
                        <a:pt x="742460" y="107578"/>
                      </a:cubicBezTo>
                      <a:cubicBezTo>
                        <a:pt x="742460" y="116313"/>
                        <a:pt x="726965" y="144506"/>
                        <a:pt x="724647" y="149142"/>
                      </a:cubicBezTo>
                      <a:cubicBezTo>
                        <a:pt x="726626" y="176851"/>
                        <a:pt x="727339" y="204680"/>
                        <a:pt x="730585" y="232269"/>
                      </a:cubicBezTo>
                      <a:cubicBezTo>
                        <a:pt x="731316" y="238485"/>
                        <a:pt x="734324" y="244222"/>
                        <a:pt x="736522" y="250082"/>
                      </a:cubicBezTo>
                      <a:cubicBezTo>
                        <a:pt x="740264" y="260062"/>
                        <a:pt x="744656" y="269790"/>
                        <a:pt x="748398" y="279770"/>
                      </a:cubicBezTo>
                      <a:cubicBezTo>
                        <a:pt x="757648" y="304437"/>
                        <a:pt x="748529" y="291777"/>
                        <a:pt x="766211" y="309459"/>
                      </a:cubicBezTo>
                      <a:cubicBezTo>
                        <a:pt x="769010" y="317856"/>
                        <a:pt x="778086" y="343571"/>
                        <a:pt x="778086" y="351022"/>
                      </a:cubicBezTo>
                      <a:cubicBezTo>
                        <a:pt x="778086" y="370913"/>
                        <a:pt x="776621" y="391017"/>
                        <a:pt x="772148" y="410399"/>
                      </a:cubicBezTo>
                      <a:cubicBezTo>
                        <a:pt x="770543" y="417352"/>
                        <a:pt x="763464" y="421829"/>
                        <a:pt x="760273" y="428212"/>
                      </a:cubicBezTo>
                      <a:cubicBezTo>
                        <a:pt x="757474" y="433810"/>
                        <a:pt x="757134" y="440427"/>
                        <a:pt x="754335" y="446025"/>
                      </a:cubicBezTo>
                      <a:cubicBezTo>
                        <a:pt x="751144" y="452408"/>
                        <a:pt x="746000" y="457642"/>
                        <a:pt x="742460" y="463838"/>
                      </a:cubicBezTo>
                      <a:cubicBezTo>
                        <a:pt x="738069" y="471523"/>
                        <a:pt x="734543" y="479671"/>
                        <a:pt x="730585" y="487588"/>
                      </a:cubicBezTo>
                      <a:cubicBezTo>
                        <a:pt x="732564" y="495505"/>
                        <a:pt x="734280" y="503492"/>
                        <a:pt x="736522" y="511339"/>
                      </a:cubicBezTo>
                      <a:cubicBezTo>
                        <a:pt x="744068" y="537753"/>
                        <a:pt x="742210" y="521960"/>
                        <a:pt x="748398" y="552903"/>
                      </a:cubicBezTo>
                      <a:cubicBezTo>
                        <a:pt x="753695" y="579389"/>
                        <a:pt x="753901" y="592730"/>
                        <a:pt x="760273" y="618217"/>
                      </a:cubicBezTo>
                      <a:cubicBezTo>
                        <a:pt x="761791" y="624289"/>
                        <a:pt x="764232" y="630092"/>
                        <a:pt x="766211" y="636030"/>
                      </a:cubicBezTo>
                      <a:cubicBezTo>
                        <a:pt x="763952" y="647324"/>
                        <a:pt x="760422" y="671358"/>
                        <a:pt x="754335" y="683531"/>
                      </a:cubicBezTo>
                      <a:cubicBezTo>
                        <a:pt x="751144" y="689914"/>
                        <a:pt x="746418" y="695406"/>
                        <a:pt x="742460" y="701344"/>
                      </a:cubicBezTo>
                      <a:cubicBezTo>
                        <a:pt x="746418" y="705303"/>
                        <a:pt x="753543" y="707678"/>
                        <a:pt x="754335" y="713220"/>
                      </a:cubicBezTo>
                      <a:cubicBezTo>
                        <a:pt x="757853" y="737845"/>
                        <a:pt x="749681" y="741626"/>
                        <a:pt x="736522" y="754783"/>
                      </a:cubicBezTo>
                      <a:cubicBezTo>
                        <a:pt x="732564" y="748845"/>
                        <a:pt x="729693" y="742016"/>
                        <a:pt x="724647" y="736970"/>
                      </a:cubicBezTo>
                      <a:cubicBezTo>
                        <a:pt x="719601" y="731924"/>
                        <a:pt x="710616" y="731146"/>
                        <a:pt x="706834" y="725095"/>
                      </a:cubicBezTo>
                      <a:cubicBezTo>
                        <a:pt x="700200" y="714480"/>
                        <a:pt x="694959" y="689469"/>
                        <a:pt x="694959" y="689469"/>
                      </a:cubicBezTo>
                      <a:cubicBezTo>
                        <a:pt x="692980" y="645926"/>
                        <a:pt x="692241" y="602309"/>
                        <a:pt x="689021" y="558840"/>
                      </a:cubicBezTo>
                      <a:cubicBezTo>
                        <a:pt x="688275" y="548776"/>
                        <a:pt x="685272" y="539004"/>
                        <a:pt x="683083" y="529152"/>
                      </a:cubicBezTo>
                      <a:cubicBezTo>
                        <a:pt x="673801" y="487381"/>
                        <a:pt x="681128" y="522306"/>
                        <a:pt x="671208" y="487588"/>
                      </a:cubicBezTo>
                      <a:cubicBezTo>
                        <a:pt x="668966" y="479742"/>
                        <a:pt x="667249" y="471755"/>
                        <a:pt x="665270" y="463838"/>
                      </a:cubicBezTo>
                      <a:cubicBezTo>
                        <a:pt x="663468" y="447616"/>
                        <a:pt x="658274" y="379122"/>
                        <a:pt x="647457" y="362897"/>
                      </a:cubicBezTo>
                      <a:cubicBezTo>
                        <a:pt x="643499" y="356959"/>
                        <a:pt x="641154" y="349542"/>
                        <a:pt x="635582" y="345084"/>
                      </a:cubicBezTo>
                      <a:cubicBezTo>
                        <a:pt x="630695" y="341174"/>
                        <a:pt x="623707" y="341126"/>
                        <a:pt x="617769" y="339147"/>
                      </a:cubicBezTo>
                      <a:cubicBezTo>
                        <a:pt x="613811" y="327272"/>
                        <a:pt x="616309" y="310464"/>
                        <a:pt x="605894" y="303521"/>
                      </a:cubicBezTo>
                      <a:cubicBezTo>
                        <a:pt x="599956" y="299563"/>
                        <a:pt x="593653" y="296104"/>
                        <a:pt x="588081" y="291646"/>
                      </a:cubicBezTo>
                      <a:cubicBezTo>
                        <a:pt x="565167" y="273315"/>
                        <a:pt x="587829" y="282170"/>
                        <a:pt x="552455" y="261957"/>
                      </a:cubicBezTo>
                      <a:cubicBezTo>
                        <a:pt x="547021" y="258852"/>
                        <a:pt x="540580" y="257999"/>
                        <a:pt x="534642" y="256020"/>
                      </a:cubicBezTo>
                      <a:cubicBezTo>
                        <a:pt x="530684" y="252061"/>
                        <a:pt x="528289" y="245064"/>
                        <a:pt x="522767" y="244144"/>
                      </a:cubicBezTo>
                      <a:cubicBezTo>
                        <a:pt x="502262" y="240726"/>
                        <a:pt x="493064" y="256034"/>
                        <a:pt x="481203" y="267895"/>
                      </a:cubicBezTo>
                      <a:cubicBezTo>
                        <a:pt x="473600" y="265994"/>
                        <a:pt x="448153" y="260277"/>
                        <a:pt x="439639" y="256020"/>
                      </a:cubicBezTo>
                      <a:cubicBezTo>
                        <a:pt x="418645" y="245523"/>
                        <a:pt x="422394" y="242086"/>
                        <a:pt x="404013" y="226331"/>
                      </a:cubicBezTo>
                      <a:cubicBezTo>
                        <a:pt x="391121" y="215280"/>
                        <a:pt x="376550" y="206043"/>
                        <a:pt x="362450" y="196643"/>
                      </a:cubicBezTo>
                      <a:cubicBezTo>
                        <a:pt x="362247" y="196694"/>
                        <a:pt x="323724" y="205680"/>
                        <a:pt x="320886" y="208518"/>
                      </a:cubicBezTo>
                      <a:cubicBezTo>
                        <a:pt x="316460" y="212944"/>
                        <a:pt x="320667" y="223789"/>
                        <a:pt x="314948" y="226331"/>
                      </a:cubicBezTo>
                      <a:cubicBezTo>
                        <a:pt x="300366" y="232812"/>
                        <a:pt x="283281" y="230290"/>
                        <a:pt x="267447" y="232269"/>
                      </a:cubicBezTo>
                      <a:cubicBezTo>
                        <a:pt x="258130" y="236927"/>
                        <a:pt x="234278" y="247625"/>
                        <a:pt x="225883" y="256020"/>
                      </a:cubicBezTo>
                      <a:cubicBezTo>
                        <a:pt x="220837" y="261066"/>
                        <a:pt x="219054" y="268787"/>
                        <a:pt x="214008" y="273833"/>
                      </a:cubicBezTo>
                      <a:cubicBezTo>
                        <a:pt x="208962" y="278879"/>
                        <a:pt x="202002" y="281560"/>
                        <a:pt x="196195" y="285708"/>
                      </a:cubicBezTo>
                      <a:cubicBezTo>
                        <a:pt x="182270" y="295655"/>
                        <a:pt x="158193" y="313024"/>
                        <a:pt x="148694" y="327272"/>
                      </a:cubicBezTo>
                      <a:cubicBezTo>
                        <a:pt x="144736" y="333209"/>
                        <a:pt x="139717" y="338563"/>
                        <a:pt x="136819" y="345084"/>
                      </a:cubicBezTo>
                      <a:cubicBezTo>
                        <a:pt x="131735" y="356523"/>
                        <a:pt x="128901" y="368835"/>
                        <a:pt x="124943" y="380710"/>
                      </a:cubicBezTo>
                      <a:cubicBezTo>
                        <a:pt x="122964" y="386648"/>
                        <a:pt x="120524" y="392451"/>
                        <a:pt x="119006" y="398523"/>
                      </a:cubicBezTo>
                      <a:cubicBezTo>
                        <a:pt x="110620" y="432065"/>
                        <a:pt x="114669" y="414272"/>
                        <a:pt x="107130" y="451962"/>
                      </a:cubicBezTo>
                      <a:cubicBezTo>
                        <a:pt x="108951" y="475634"/>
                        <a:pt x="120042" y="528712"/>
                        <a:pt x="107130" y="558840"/>
                      </a:cubicBezTo>
                      <a:cubicBezTo>
                        <a:pt x="104925" y="563986"/>
                        <a:pt x="100055" y="567836"/>
                        <a:pt x="95255" y="570716"/>
                      </a:cubicBezTo>
                      <a:cubicBezTo>
                        <a:pt x="89888" y="573936"/>
                        <a:pt x="83380" y="574674"/>
                        <a:pt x="77442" y="576653"/>
                      </a:cubicBezTo>
                      <a:cubicBezTo>
                        <a:pt x="73484" y="580612"/>
                        <a:pt x="70367" y="585649"/>
                        <a:pt x="65567" y="588529"/>
                      </a:cubicBezTo>
                      <a:cubicBezTo>
                        <a:pt x="60200" y="591749"/>
                        <a:pt x="51226" y="589258"/>
                        <a:pt x="47754" y="594466"/>
                      </a:cubicBezTo>
                      <a:cubicBezTo>
                        <a:pt x="42156" y="602863"/>
                        <a:pt x="44264" y="614364"/>
                        <a:pt x="41816" y="624155"/>
                      </a:cubicBezTo>
                      <a:cubicBezTo>
                        <a:pt x="40298" y="630227"/>
                        <a:pt x="37857" y="636030"/>
                        <a:pt x="35878" y="641968"/>
                      </a:cubicBezTo>
                      <a:cubicBezTo>
                        <a:pt x="37857" y="647906"/>
                        <a:pt x="37906" y="654894"/>
                        <a:pt x="41816" y="659781"/>
                      </a:cubicBezTo>
                      <a:cubicBezTo>
                        <a:pt x="46274" y="665353"/>
                        <a:pt x="55171" y="666084"/>
                        <a:pt x="59629" y="671656"/>
                      </a:cubicBezTo>
                      <a:cubicBezTo>
                        <a:pt x="75382" y="691347"/>
                        <a:pt x="54681" y="696396"/>
                        <a:pt x="53691" y="701344"/>
                      </a:cubicBezTo>
                      <a:close/>
                    </a:path>
                  </a:pathLst>
                </a:custGeom>
                <a:solidFill>
                  <a:srgbClr val="FFFF00"/>
                </a:solidFill>
                <a:ln>
                  <a:solidFill>
                    <a:srgbClr val="FFBF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0" name="Freihandform 139"/>
                <p:cNvSpPr/>
                <p:nvPr/>
              </p:nvSpPr>
              <p:spPr>
                <a:xfrm>
                  <a:off x="6515755" y="4184110"/>
                  <a:ext cx="61907" cy="332990"/>
                </a:xfrm>
                <a:custGeom>
                  <a:avLst/>
                  <a:gdLst>
                    <a:gd name="connsiteX0" fmla="*/ 44532 w 62345"/>
                    <a:gd name="connsiteY0" fmla="*/ 0 h 333499"/>
                    <a:gd name="connsiteX1" fmla="*/ 56407 w 62345"/>
                    <a:gd name="connsiteY1" fmla="*/ 285008 h 333499"/>
                    <a:gd name="connsiteX2" fmla="*/ 8906 w 62345"/>
                    <a:gd name="connsiteY2" fmla="*/ 290946 h 333499"/>
                    <a:gd name="connsiteX3" fmla="*/ 2968 w 62345"/>
                    <a:gd name="connsiteY3" fmla="*/ 290946 h 333499"/>
                  </a:gdLst>
                  <a:ahLst/>
                  <a:cxnLst>
                    <a:cxn ang="0">
                      <a:pos x="connsiteX0" y="connsiteY0"/>
                    </a:cxn>
                    <a:cxn ang="0">
                      <a:pos x="connsiteX1" y="connsiteY1"/>
                    </a:cxn>
                    <a:cxn ang="0">
                      <a:pos x="connsiteX2" y="connsiteY2"/>
                    </a:cxn>
                    <a:cxn ang="0">
                      <a:pos x="connsiteX3" y="connsiteY3"/>
                    </a:cxn>
                  </a:cxnLst>
                  <a:rect l="l" t="t" r="r" b="b"/>
                  <a:pathLst>
                    <a:path w="62345" h="333499">
                      <a:moveTo>
                        <a:pt x="44532" y="0"/>
                      </a:moveTo>
                      <a:cubicBezTo>
                        <a:pt x="53438" y="118258"/>
                        <a:pt x="62345" y="236517"/>
                        <a:pt x="56407" y="285008"/>
                      </a:cubicBezTo>
                      <a:cubicBezTo>
                        <a:pt x="50469" y="333499"/>
                        <a:pt x="17813" y="289956"/>
                        <a:pt x="8906" y="290946"/>
                      </a:cubicBezTo>
                      <a:cubicBezTo>
                        <a:pt x="0" y="291936"/>
                        <a:pt x="1484" y="291441"/>
                        <a:pt x="2968" y="29094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41" name="Freihandform 140"/>
                <p:cNvSpPr/>
                <p:nvPr/>
              </p:nvSpPr>
              <p:spPr>
                <a:xfrm>
                  <a:off x="6203166" y="3720000"/>
                  <a:ext cx="665100" cy="451915"/>
                </a:xfrm>
                <a:custGeom>
                  <a:avLst/>
                  <a:gdLst>
                    <a:gd name="connsiteX0" fmla="*/ 154618 w 666107"/>
                    <a:gd name="connsiteY0" fmla="*/ 95891 h 495941"/>
                    <a:gd name="connsiteX1" fmla="*/ 154618 w 666107"/>
                    <a:gd name="connsiteY1" fmla="*/ 95891 h 495941"/>
                    <a:gd name="connsiteX2" fmla="*/ 516568 w 666107"/>
                    <a:gd name="connsiteY2" fmla="*/ 57791 h 495941"/>
                    <a:gd name="connsiteX3" fmla="*/ 535618 w 666107"/>
                    <a:gd name="connsiteY3" fmla="*/ 114941 h 495941"/>
                    <a:gd name="connsiteX4" fmla="*/ 611818 w 666107"/>
                    <a:gd name="connsiteY4" fmla="*/ 229241 h 495941"/>
                    <a:gd name="connsiteX5" fmla="*/ 649918 w 666107"/>
                    <a:gd name="connsiteY5" fmla="*/ 286391 h 495941"/>
                    <a:gd name="connsiteX6" fmla="*/ 535618 w 666107"/>
                    <a:gd name="connsiteY6" fmla="*/ 191141 h 495941"/>
                    <a:gd name="connsiteX7" fmla="*/ 459418 w 666107"/>
                    <a:gd name="connsiteY7" fmla="*/ 172091 h 495941"/>
                    <a:gd name="connsiteX8" fmla="*/ 345118 w 666107"/>
                    <a:gd name="connsiteY8" fmla="*/ 133991 h 495941"/>
                    <a:gd name="connsiteX9" fmla="*/ 287968 w 666107"/>
                    <a:gd name="connsiteY9" fmla="*/ 95891 h 495941"/>
                    <a:gd name="connsiteX10" fmla="*/ 230818 w 666107"/>
                    <a:gd name="connsiteY10" fmla="*/ 210191 h 495941"/>
                    <a:gd name="connsiteX11" fmla="*/ 154618 w 666107"/>
                    <a:gd name="connsiteY11" fmla="*/ 191141 h 495941"/>
                    <a:gd name="connsiteX12" fmla="*/ 78418 w 666107"/>
                    <a:gd name="connsiteY12" fmla="*/ 381641 h 495941"/>
                    <a:gd name="connsiteX13" fmla="*/ 21268 w 666107"/>
                    <a:gd name="connsiteY13" fmla="*/ 495941 h 495941"/>
                    <a:gd name="connsiteX14" fmla="*/ 2218 w 666107"/>
                    <a:gd name="connsiteY14" fmla="*/ 438791 h 495941"/>
                    <a:gd name="connsiteX15" fmla="*/ 40318 w 666107"/>
                    <a:gd name="connsiteY15" fmla="*/ 324491 h 495941"/>
                    <a:gd name="connsiteX16" fmla="*/ 59368 w 666107"/>
                    <a:gd name="connsiteY16" fmla="*/ 267341 h 495941"/>
                    <a:gd name="connsiteX17" fmla="*/ 135568 w 666107"/>
                    <a:gd name="connsiteY17" fmla="*/ 153041 h 495941"/>
                    <a:gd name="connsiteX18" fmla="*/ 154618 w 666107"/>
                    <a:gd name="connsiteY18" fmla="*/ 95891 h 4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107" h="495941">
                      <a:moveTo>
                        <a:pt x="154618" y="95891"/>
                      </a:moveTo>
                      <a:lnTo>
                        <a:pt x="154618" y="95891"/>
                      </a:lnTo>
                      <a:cubicBezTo>
                        <a:pt x="302910" y="40282"/>
                        <a:pt x="343196" y="0"/>
                        <a:pt x="516568" y="57791"/>
                      </a:cubicBezTo>
                      <a:cubicBezTo>
                        <a:pt x="535618" y="64141"/>
                        <a:pt x="525866" y="97388"/>
                        <a:pt x="535618" y="114941"/>
                      </a:cubicBezTo>
                      <a:cubicBezTo>
                        <a:pt x="557856" y="154969"/>
                        <a:pt x="586418" y="191141"/>
                        <a:pt x="611818" y="229241"/>
                      </a:cubicBezTo>
                      <a:cubicBezTo>
                        <a:pt x="624518" y="248291"/>
                        <a:pt x="666107" y="302580"/>
                        <a:pt x="649918" y="286391"/>
                      </a:cubicBezTo>
                      <a:cubicBezTo>
                        <a:pt x="615589" y="252062"/>
                        <a:pt x="582032" y="211033"/>
                        <a:pt x="535618" y="191141"/>
                      </a:cubicBezTo>
                      <a:cubicBezTo>
                        <a:pt x="511553" y="180828"/>
                        <a:pt x="484496" y="179614"/>
                        <a:pt x="459418" y="172091"/>
                      </a:cubicBezTo>
                      <a:cubicBezTo>
                        <a:pt x="420951" y="160551"/>
                        <a:pt x="383218" y="146691"/>
                        <a:pt x="345118" y="133991"/>
                      </a:cubicBezTo>
                      <a:cubicBezTo>
                        <a:pt x="359343" y="91316"/>
                        <a:pt x="400735" y="20713"/>
                        <a:pt x="287968" y="95891"/>
                      </a:cubicBezTo>
                      <a:cubicBezTo>
                        <a:pt x="256315" y="116993"/>
                        <a:pt x="241685" y="177590"/>
                        <a:pt x="230818" y="210191"/>
                      </a:cubicBezTo>
                      <a:cubicBezTo>
                        <a:pt x="205418" y="203841"/>
                        <a:pt x="180537" y="187438"/>
                        <a:pt x="154618" y="191141"/>
                      </a:cubicBezTo>
                      <a:cubicBezTo>
                        <a:pt x="60056" y="204650"/>
                        <a:pt x="88715" y="325010"/>
                        <a:pt x="78418" y="381641"/>
                      </a:cubicBezTo>
                      <a:cubicBezTo>
                        <a:pt x="68559" y="435864"/>
                        <a:pt x="51772" y="450185"/>
                        <a:pt x="21268" y="495941"/>
                      </a:cubicBezTo>
                      <a:cubicBezTo>
                        <a:pt x="14918" y="476891"/>
                        <a:pt x="0" y="458749"/>
                        <a:pt x="2218" y="438791"/>
                      </a:cubicBezTo>
                      <a:cubicBezTo>
                        <a:pt x="6653" y="398876"/>
                        <a:pt x="27618" y="362591"/>
                        <a:pt x="40318" y="324491"/>
                      </a:cubicBezTo>
                      <a:cubicBezTo>
                        <a:pt x="46668" y="305441"/>
                        <a:pt x="48229" y="284049"/>
                        <a:pt x="59368" y="267341"/>
                      </a:cubicBezTo>
                      <a:cubicBezTo>
                        <a:pt x="84768" y="229241"/>
                        <a:pt x="121088" y="196482"/>
                        <a:pt x="135568" y="153041"/>
                      </a:cubicBezTo>
                      <a:lnTo>
                        <a:pt x="154618" y="95891"/>
                      </a:lnTo>
                      <a:close/>
                    </a:path>
                  </a:pathLst>
                </a:custGeom>
                <a:solidFill>
                  <a:srgbClr val="F4EE00"/>
                </a:solidFill>
                <a:ln>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grpSp>
          <p:nvGrpSpPr>
            <p:cNvPr id="145" name="Gruppieren 144"/>
            <p:cNvGrpSpPr/>
            <p:nvPr/>
          </p:nvGrpSpPr>
          <p:grpSpPr>
            <a:xfrm flipH="1">
              <a:off x="3527884" y="4365104"/>
              <a:ext cx="396044" cy="432048"/>
              <a:chOff x="8100392" y="4022176"/>
              <a:chExt cx="797793" cy="882988"/>
            </a:xfrm>
          </p:grpSpPr>
          <p:sp>
            <p:nvSpPr>
              <p:cNvPr id="146" name="Ellipse 145"/>
              <p:cNvSpPr/>
              <p:nvPr/>
            </p:nvSpPr>
            <p:spPr>
              <a:xfrm>
                <a:off x="8100392" y="4617132"/>
                <a:ext cx="612068" cy="288032"/>
              </a:xfrm>
              <a:prstGeom prst="ellipse">
                <a:avLst/>
              </a:prstGeom>
              <a:noFill/>
              <a:ln w="76200"/>
              <a:scene3d>
                <a:camera prst="orthographicFront"/>
                <a:lightRig rig="threePt" dir="t"/>
              </a:scene3d>
              <a:sp3d extrusionH="50800" contourW="508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7" name="Zylinder 146"/>
              <p:cNvSpPr/>
              <p:nvPr/>
            </p:nvSpPr>
            <p:spPr>
              <a:xfrm rot="420000" flipH="1">
                <a:off x="8352420" y="4409492"/>
                <a:ext cx="252028" cy="396044"/>
              </a:xfrm>
              <a:prstGeom prst="can">
                <a:avLst/>
              </a:pr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Zylinder 147"/>
              <p:cNvSpPr/>
              <p:nvPr/>
            </p:nvSpPr>
            <p:spPr>
              <a:xfrm rot="-1260000">
                <a:off x="8640761" y="4467412"/>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Zylinder 148"/>
              <p:cNvSpPr/>
              <p:nvPr/>
            </p:nvSpPr>
            <p:spPr>
              <a:xfrm rot="14940000">
                <a:off x="8754185" y="4498003"/>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Zylinder 149"/>
              <p:cNvSpPr/>
              <p:nvPr/>
            </p:nvSpPr>
            <p:spPr>
              <a:xfrm flipV="1">
                <a:off x="8172408" y="4367784"/>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Zylinder 150"/>
              <p:cNvSpPr/>
              <p:nvPr/>
            </p:nvSpPr>
            <p:spPr>
              <a:xfrm rot="14940000">
                <a:off x="8310704" y="4400815"/>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2" name="Gruppieren 42"/>
              <p:cNvGrpSpPr>
                <a:grpSpLocks/>
              </p:cNvGrpSpPr>
              <p:nvPr/>
            </p:nvGrpSpPr>
            <p:grpSpPr bwMode="auto">
              <a:xfrm rot="325470">
                <a:off x="8370395" y="4022176"/>
                <a:ext cx="380887" cy="398328"/>
                <a:chOff x="6156176" y="3717032"/>
                <a:chExt cx="792088" cy="1224136"/>
              </a:xfrm>
            </p:grpSpPr>
            <p:sp>
              <p:nvSpPr>
                <p:cNvPr id="153" name="Ellipse 152"/>
                <p:cNvSpPr/>
                <p:nvPr/>
              </p:nvSpPr>
              <p:spPr>
                <a:xfrm>
                  <a:off x="6227607" y="3717032"/>
                  <a:ext cx="649226" cy="1224136"/>
                </a:xfrm>
                <a:prstGeom prst="ellipse">
                  <a:avLst/>
                </a:prstGeom>
                <a:solidFill>
                  <a:srgbClr val="FFE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4" name="Ellipse 153"/>
                <p:cNvSpPr/>
                <p:nvPr/>
              </p:nvSpPr>
              <p:spPr>
                <a:xfrm>
                  <a:off x="6364375" y="4163738"/>
                  <a:ext cx="107940" cy="90384"/>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5" name="Ellipse 154"/>
                <p:cNvSpPr/>
                <p:nvPr/>
              </p:nvSpPr>
              <p:spPr>
                <a:xfrm>
                  <a:off x="6400599" y="4206927"/>
                  <a:ext cx="46033" cy="45985"/>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6" name="Ellipse 155"/>
                <p:cNvSpPr/>
                <p:nvPr/>
              </p:nvSpPr>
              <p:spPr>
                <a:xfrm>
                  <a:off x="6606246" y="4147028"/>
                  <a:ext cx="107940" cy="90384"/>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7" name="Ellipse 156"/>
                <p:cNvSpPr/>
                <p:nvPr/>
              </p:nvSpPr>
              <p:spPr>
                <a:xfrm>
                  <a:off x="6655474" y="4209708"/>
                  <a:ext cx="44446" cy="45985"/>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8" name="Bogen 157"/>
                <p:cNvSpPr/>
                <p:nvPr/>
              </p:nvSpPr>
              <p:spPr>
                <a:xfrm>
                  <a:off x="6263461" y="4113370"/>
                  <a:ext cx="215880" cy="459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59" name="Bogen 158"/>
                <p:cNvSpPr/>
                <p:nvPr/>
              </p:nvSpPr>
              <p:spPr>
                <a:xfrm flipH="1">
                  <a:off x="6617737" y="4099218"/>
                  <a:ext cx="215880" cy="459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60" name="Mond 159"/>
                <p:cNvSpPr/>
                <p:nvPr/>
              </p:nvSpPr>
              <p:spPr>
                <a:xfrm rot="16200000">
                  <a:off x="6479088" y="4487161"/>
                  <a:ext cx="107825" cy="217466"/>
                </a:xfrm>
                <a:prstGeom prst="moon">
                  <a:avLst/>
                </a:prstGeom>
                <a:solidFill>
                  <a:srgbClr val="FF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w="3175">
                      <a:solidFill>
                        <a:srgbClr val="CC0000"/>
                      </a:solidFill>
                    </a:ln>
                  </a:endParaRPr>
                </a:p>
              </p:txBody>
            </p:sp>
            <p:sp>
              <p:nvSpPr>
                <p:cNvPr id="161" name="Freihandform 160"/>
                <p:cNvSpPr/>
                <p:nvPr/>
              </p:nvSpPr>
              <p:spPr>
                <a:xfrm>
                  <a:off x="6142992" y="3696271"/>
                  <a:ext cx="792088" cy="754778"/>
                </a:xfrm>
                <a:custGeom>
                  <a:avLst/>
                  <a:gdLst>
                    <a:gd name="connsiteX0" fmla="*/ 53691 w 778086"/>
                    <a:gd name="connsiteY0" fmla="*/ 701344 h 754783"/>
                    <a:gd name="connsiteX1" fmla="*/ 53691 w 778086"/>
                    <a:gd name="connsiteY1" fmla="*/ 701344 h 754783"/>
                    <a:gd name="connsiteX2" fmla="*/ 24003 w 778086"/>
                    <a:gd name="connsiteY2" fmla="*/ 659781 h 754783"/>
                    <a:gd name="connsiteX3" fmla="*/ 252 w 778086"/>
                    <a:gd name="connsiteY3" fmla="*/ 636030 h 754783"/>
                    <a:gd name="connsiteX4" fmla="*/ 12128 w 778086"/>
                    <a:gd name="connsiteY4" fmla="*/ 546965 h 754783"/>
                    <a:gd name="connsiteX5" fmla="*/ 24003 w 778086"/>
                    <a:gd name="connsiteY5" fmla="*/ 529152 h 754783"/>
                    <a:gd name="connsiteX6" fmla="*/ 35878 w 778086"/>
                    <a:gd name="connsiteY6" fmla="*/ 493526 h 754783"/>
                    <a:gd name="connsiteX7" fmla="*/ 41816 w 778086"/>
                    <a:gd name="connsiteY7" fmla="*/ 475713 h 754783"/>
                    <a:gd name="connsiteX8" fmla="*/ 35878 w 778086"/>
                    <a:gd name="connsiteY8" fmla="*/ 434149 h 754783"/>
                    <a:gd name="connsiteX9" fmla="*/ 29941 w 778086"/>
                    <a:gd name="connsiteY9" fmla="*/ 416336 h 754783"/>
                    <a:gd name="connsiteX10" fmla="*/ 18065 w 778086"/>
                    <a:gd name="connsiteY10" fmla="*/ 374773 h 754783"/>
                    <a:gd name="connsiteX11" fmla="*/ 41816 w 778086"/>
                    <a:gd name="connsiteY11" fmla="*/ 351022 h 754783"/>
                    <a:gd name="connsiteX12" fmla="*/ 53691 w 778086"/>
                    <a:gd name="connsiteY12" fmla="*/ 333209 h 754783"/>
                    <a:gd name="connsiteX13" fmla="*/ 71504 w 778086"/>
                    <a:gd name="connsiteY13" fmla="*/ 321334 h 754783"/>
                    <a:gd name="connsiteX14" fmla="*/ 83380 w 778086"/>
                    <a:gd name="connsiteY14" fmla="*/ 267895 h 754783"/>
                    <a:gd name="connsiteX15" fmla="*/ 101193 w 778086"/>
                    <a:gd name="connsiteY15" fmla="*/ 226331 h 754783"/>
                    <a:gd name="connsiteX16" fmla="*/ 113068 w 778086"/>
                    <a:gd name="connsiteY16" fmla="*/ 178830 h 754783"/>
                    <a:gd name="connsiteX17" fmla="*/ 136819 w 778086"/>
                    <a:gd name="connsiteY17" fmla="*/ 143204 h 754783"/>
                    <a:gd name="connsiteX18" fmla="*/ 148694 w 778086"/>
                    <a:gd name="connsiteY18" fmla="*/ 125391 h 754783"/>
                    <a:gd name="connsiteX19" fmla="*/ 172445 w 778086"/>
                    <a:gd name="connsiteY19" fmla="*/ 89765 h 754783"/>
                    <a:gd name="connsiteX20" fmla="*/ 142756 w 778086"/>
                    <a:gd name="connsiteY20" fmla="*/ 54139 h 754783"/>
                    <a:gd name="connsiteX21" fmla="*/ 148694 w 778086"/>
                    <a:gd name="connsiteY21" fmla="*/ 24451 h 754783"/>
                    <a:gd name="connsiteX22" fmla="*/ 225883 w 778086"/>
                    <a:gd name="connsiteY22" fmla="*/ 30388 h 754783"/>
                    <a:gd name="connsiteX23" fmla="*/ 326824 w 778086"/>
                    <a:gd name="connsiteY23" fmla="*/ 30388 h 754783"/>
                    <a:gd name="connsiteX24" fmla="*/ 344637 w 778086"/>
                    <a:gd name="connsiteY24" fmla="*/ 24451 h 754783"/>
                    <a:gd name="connsiteX25" fmla="*/ 374325 w 778086"/>
                    <a:gd name="connsiteY25" fmla="*/ 6638 h 754783"/>
                    <a:gd name="connsiteX26" fmla="*/ 415889 w 778086"/>
                    <a:gd name="connsiteY26" fmla="*/ 12575 h 754783"/>
                    <a:gd name="connsiteX27" fmla="*/ 451515 w 778086"/>
                    <a:gd name="connsiteY27" fmla="*/ 24451 h 754783"/>
                    <a:gd name="connsiteX28" fmla="*/ 469328 w 778086"/>
                    <a:gd name="connsiteY28" fmla="*/ 30388 h 754783"/>
                    <a:gd name="connsiteX29" fmla="*/ 570268 w 778086"/>
                    <a:gd name="connsiteY29" fmla="*/ 36326 h 754783"/>
                    <a:gd name="connsiteX30" fmla="*/ 611832 w 778086"/>
                    <a:gd name="connsiteY30" fmla="*/ 54139 h 754783"/>
                    <a:gd name="connsiteX31" fmla="*/ 659333 w 778086"/>
                    <a:gd name="connsiteY31" fmla="*/ 83827 h 754783"/>
                    <a:gd name="connsiteX32" fmla="*/ 677146 w 778086"/>
                    <a:gd name="connsiteY32" fmla="*/ 101640 h 754783"/>
                    <a:gd name="connsiteX33" fmla="*/ 736522 w 778086"/>
                    <a:gd name="connsiteY33" fmla="*/ 89765 h 754783"/>
                    <a:gd name="connsiteX34" fmla="*/ 742460 w 778086"/>
                    <a:gd name="connsiteY34" fmla="*/ 107578 h 754783"/>
                    <a:gd name="connsiteX35" fmla="*/ 724647 w 778086"/>
                    <a:gd name="connsiteY35" fmla="*/ 149142 h 754783"/>
                    <a:gd name="connsiteX36" fmla="*/ 730585 w 778086"/>
                    <a:gd name="connsiteY36" fmla="*/ 232269 h 754783"/>
                    <a:gd name="connsiteX37" fmla="*/ 736522 w 778086"/>
                    <a:gd name="connsiteY37" fmla="*/ 250082 h 754783"/>
                    <a:gd name="connsiteX38" fmla="*/ 748398 w 778086"/>
                    <a:gd name="connsiteY38" fmla="*/ 279770 h 754783"/>
                    <a:gd name="connsiteX39" fmla="*/ 766211 w 778086"/>
                    <a:gd name="connsiteY39" fmla="*/ 309459 h 754783"/>
                    <a:gd name="connsiteX40" fmla="*/ 778086 w 778086"/>
                    <a:gd name="connsiteY40" fmla="*/ 351022 h 754783"/>
                    <a:gd name="connsiteX41" fmla="*/ 772148 w 778086"/>
                    <a:gd name="connsiteY41" fmla="*/ 410399 h 754783"/>
                    <a:gd name="connsiteX42" fmla="*/ 760273 w 778086"/>
                    <a:gd name="connsiteY42" fmla="*/ 428212 h 754783"/>
                    <a:gd name="connsiteX43" fmla="*/ 754335 w 778086"/>
                    <a:gd name="connsiteY43" fmla="*/ 446025 h 754783"/>
                    <a:gd name="connsiteX44" fmla="*/ 742460 w 778086"/>
                    <a:gd name="connsiteY44" fmla="*/ 463838 h 754783"/>
                    <a:gd name="connsiteX45" fmla="*/ 730585 w 778086"/>
                    <a:gd name="connsiteY45" fmla="*/ 487588 h 754783"/>
                    <a:gd name="connsiteX46" fmla="*/ 736522 w 778086"/>
                    <a:gd name="connsiteY46" fmla="*/ 511339 h 754783"/>
                    <a:gd name="connsiteX47" fmla="*/ 748398 w 778086"/>
                    <a:gd name="connsiteY47" fmla="*/ 552903 h 754783"/>
                    <a:gd name="connsiteX48" fmla="*/ 760273 w 778086"/>
                    <a:gd name="connsiteY48" fmla="*/ 618217 h 754783"/>
                    <a:gd name="connsiteX49" fmla="*/ 766211 w 778086"/>
                    <a:gd name="connsiteY49" fmla="*/ 636030 h 754783"/>
                    <a:gd name="connsiteX50" fmla="*/ 754335 w 778086"/>
                    <a:gd name="connsiteY50" fmla="*/ 683531 h 754783"/>
                    <a:gd name="connsiteX51" fmla="*/ 742460 w 778086"/>
                    <a:gd name="connsiteY51" fmla="*/ 701344 h 754783"/>
                    <a:gd name="connsiteX52" fmla="*/ 754335 w 778086"/>
                    <a:gd name="connsiteY52" fmla="*/ 713220 h 754783"/>
                    <a:gd name="connsiteX53" fmla="*/ 736522 w 778086"/>
                    <a:gd name="connsiteY53" fmla="*/ 754783 h 754783"/>
                    <a:gd name="connsiteX54" fmla="*/ 724647 w 778086"/>
                    <a:gd name="connsiteY54" fmla="*/ 736970 h 754783"/>
                    <a:gd name="connsiteX55" fmla="*/ 706834 w 778086"/>
                    <a:gd name="connsiteY55" fmla="*/ 725095 h 754783"/>
                    <a:gd name="connsiteX56" fmla="*/ 694959 w 778086"/>
                    <a:gd name="connsiteY56" fmla="*/ 689469 h 754783"/>
                    <a:gd name="connsiteX57" fmla="*/ 689021 w 778086"/>
                    <a:gd name="connsiteY57" fmla="*/ 558840 h 754783"/>
                    <a:gd name="connsiteX58" fmla="*/ 683083 w 778086"/>
                    <a:gd name="connsiteY58" fmla="*/ 529152 h 754783"/>
                    <a:gd name="connsiteX59" fmla="*/ 671208 w 778086"/>
                    <a:gd name="connsiteY59" fmla="*/ 487588 h 754783"/>
                    <a:gd name="connsiteX60" fmla="*/ 665270 w 778086"/>
                    <a:gd name="connsiteY60" fmla="*/ 463838 h 754783"/>
                    <a:gd name="connsiteX61" fmla="*/ 647457 w 778086"/>
                    <a:gd name="connsiteY61" fmla="*/ 362897 h 754783"/>
                    <a:gd name="connsiteX62" fmla="*/ 635582 w 778086"/>
                    <a:gd name="connsiteY62" fmla="*/ 345084 h 754783"/>
                    <a:gd name="connsiteX63" fmla="*/ 617769 w 778086"/>
                    <a:gd name="connsiteY63" fmla="*/ 339147 h 754783"/>
                    <a:gd name="connsiteX64" fmla="*/ 605894 w 778086"/>
                    <a:gd name="connsiteY64" fmla="*/ 303521 h 754783"/>
                    <a:gd name="connsiteX65" fmla="*/ 588081 w 778086"/>
                    <a:gd name="connsiteY65" fmla="*/ 291646 h 754783"/>
                    <a:gd name="connsiteX66" fmla="*/ 552455 w 778086"/>
                    <a:gd name="connsiteY66" fmla="*/ 261957 h 754783"/>
                    <a:gd name="connsiteX67" fmla="*/ 534642 w 778086"/>
                    <a:gd name="connsiteY67" fmla="*/ 256020 h 754783"/>
                    <a:gd name="connsiteX68" fmla="*/ 522767 w 778086"/>
                    <a:gd name="connsiteY68" fmla="*/ 244144 h 754783"/>
                    <a:gd name="connsiteX69" fmla="*/ 481203 w 778086"/>
                    <a:gd name="connsiteY69" fmla="*/ 267895 h 754783"/>
                    <a:gd name="connsiteX70" fmla="*/ 439639 w 778086"/>
                    <a:gd name="connsiteY70" fmla="*/ 256020 h 754783"/>
                    <a:gd name="connsiteX71" fmla="*/ 404013 w 778086"/>
                    <a:gd name="connsiteY71" fmla="*/ 226331 h 754783"/>
                    <a:gd name="connsiteX72" fmla="*/ 362450 w 778086"/>
                    <a:gd name="connsiteY72" fmla="*/ 196643 h 754783"/>
                    <a:gd name="connsiteX73" fmla="*/ 320886 w 778086"/>
                    <a:gd name="connsiteY73" fmla="*/ 208518 h 754783"/>
                    <a:gd name="connsiteX74" fmla="*/ 314948 w 778086"/>
                    <a:gd name="connsiteY74" fmla="*/ 226331 h 754783"/>
                    <a:gd name="connsiteX75" fmla="*/ 267447 w 778086"/>
                    <a:gd name="connsiteY75" fmla="*/ 232269 h 754783"/>
                    <a:gd name="connsiteX76" fmla="*/ 225883 w 778086"/>
                    <a:gd name="connsiteY76" fmla="*/ 256020 h 754783"/>
                    <a:gd name="connsiteX77" fmla="*/ 214008 w 778086"/>
                    <a:gd name="connsiteY77" fmla="*/ 273833 h 754783"/>
                    <a:gd name="connsiteX78" fmla="*/ 196195 w 778086"/>
                    <a:gd name="connsiteY78" fmla="*/ 285708 h 754783"/>
                    <a:gd name="connsiteX79" fmla="*/ 148694 w 778086"/>
                    <a:gd name="connsiteY79" fmla="*/ 327272 h 754783"/>
                    <a:gd name="connsiteX80" fmla="*/ 136819 w 778086"/>
                    <a:gd name="connsiteY80" fmla="*/ 345084 h 754783"/>
                    <a:gd name="connsiteX81" fmla="*/ 124943 w 778086"/>
                    <a:gd name="connsiteY81" fmla="*/ 380710 h 754783"/>
                    <a:gd name="connsiteX82" fmla="*/ 119006 w 778086"/>
                    <a:gd name="connsiteY82" fmla="*/ 398523 h 754783"/>
                    <a:gd name="connsiteX83" fmla="*/ 107130 w 778086"/>
                    <a:gd name="connsiteY83" fmla="*/ 451962 h 754783"/>
                    <a:gd name="connsiteX84" fmla="*/ 107130 w 778086"/>
                    <a:gd name="connsiteY84" fmla="*/ 558840 h 754783"/>
                    <a:gd name="connsiteX85" fmla="*/ 95255 w 778086"/>
                    <a:gd name="connsiteY85" fmla="*/ 570716 h 754783"/>
                    <a:gd name="connsiteX86" fmla="*/ 77442 w 778086"/>
                    <a:gd name="connsiteY86" fmla="*/ 576653 h 754783"/>
                    <a:gd name="connsiteX87" fmla="*/ 65567 w 778086"/>
                    <a:gd name="connsiteY87" fmla="*/ 588529 h 754783"/>
                    <a:gd name="connsiteX88" fmla="*/ 47754 w 778086"/>
                    <a:gd name="connsiteY88" fmla="*/ 594466 h 754783"/>
                    <a:gd name="connsiteX89" fmla="*/ 41816 w 778086"/>
                    <a:gd name="connsiteY89" fmla="*/ 624155 h 754783"/>
                    <a:gd name="connsiteX90" fmla="*/ 35878 w 778086"/>
                    <a:gd name="connsiteY90" fmla="*/ 641968 h 754783"/>
                    <a:gd name="connsiteX91" fmla="*/ 41816 w 778086"/>
                    <a:gd name="connsiteY91" fmla="*/ 659781 h 754783"/>
                    <a:gd name="connsiteX92" fmla="*/ 59629 w 778086"/>
                    <a:gd name="connsiteY92" fmla="*/ 671656 h 754783"/>
                    <a:gd name="connsiteX93" fmla="*/ 53691 w 778086"/>
                    <a:gd name="connsiteY93" fmla="*/ 701344 h 75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78086" h="754783">
                      <a:moveTo>
                        <a:pt x="53691" y="701344"/>
                      </a:moveTo>
                      <a:lnTo>
                        <a:pt x="53691" y="701344"/>
                      </a:lnTo>
                      <a:cubicBezTo>
                        <a:pt x="43795" y="687490"/>
                        <a:pt x="34784" y="672958"/>
                        <a:pt x="24003" y="659781"/>
                      </a:cubicBezTo>
                      <a:cubicBezTo>
                        <a:pt x="16913" y="651116"/>
                        <a:pt x="252" y="636030"/>
                        <a:pt x="252" y="636030"/>
                      </a:cubicBezTo>
                      <a:cubicBezTo>
                        <a:pt x="1579" y="620104"/>
                        <a:pt x="0" y="571220"/>
                        <a:pt x="12128" y="546965"/>
                      </a:cubicBezTo>
                      <a:cubicBezTo>
                        <a:pt x="15319" y="540582"/>
                        <a:pt x="21105" y="535673"/>
                        <a:pt x="24003" y="529152"/>
                      </a:cubicBezTo>
                      <a:cubicBezTo>
                        <a:pt x="29087" y="517713"/>
                        <a:pt x="31920" y="505401"/>
                        <a:pt x="35878" y="493526"/>
                      </a:cubicBezTo>
                      <a:lnTo>
                        <a:pt x="41816" y="475713"/>
                      </a:lnTo>
                      <a:cubicBezTo>
                        <a:pt x="39837" y="461858"/>
                        <a:pt x="38623" y="447873"/>
                        <a:pt x="35878" y="434149"/>
                      </a:cubicBezTo>
                      <a:cubicBezTo>
                        <a:pt x="34651" y="428012"/>
                        <a:pt x="31660" y="422354"/>
                        <a:pt x="29941" y="416336"/>
                      </a:cubicBezTo>
                      <a:cubicBezTo>
                        <a:pt x="15038" y="364173"/>
                        <a:pt x="32296" y="417463"/>
                        <a:pt x="18065" y="374773"/>
                      </a:cubicBezTo>
                      <a:cubicBezTo>
                        <a:pt x="31021" y="335908"/>
                        <a:pt x="13027" y="374054"/>
                        <a:pt x="41816" y="351022"/>
                      </a:cubicBezTo>
                      <a:cubicBezTo>
                        <a:pt x="47388" y="346564"/>
                        <a:pt x="48645" y="338255"/>
                        <a:pt x="53691" y="333209"/>
                      </a:cubicBezTo>
                      <a:cubicBezTo>
                        <a:pt x="58737" y="328163"/>
                        <a:pt x="65566" y="325292"/>
                        <a:pt x="71504" y="321334"/>
                      </a:cubicBezTo>
                      <a:cubicBezTo>
                        <a:pt x="73117" y="313272"/>
                        <a:pt x="79786" y="277479"/>
                        <a:pt x="83380" y="267895"/>
                      </a:cubicBezTo>
                      <a:cubicBezTo>
                        <a:pt x="96121" y="233919"/>
                        <a:pt x="93823" y="255813"/>
                        <a:pt x="101193" y="226331"/>
                      </a:cubicBezTo>
                      <a:cubicBezTo>
                        <a:pt x="103587" y="216755"/>
                        <a:pt x="106897" y="189938"/>
                        <a:pt x="113068" y="178830"/>
                      </a:cubicBezTo>
                      <a:cubicBezTo>
                        <a:pt x="119999" y="166354"/>
                        <a:pt x="128902" y="155079"/>
                        <a:pt x="136819" y="143204"/>
                      </a:cubicBezTo>
                      <a:cubicBezTo>
                        <a:pt x="140777" y="137266"/>
                        <a:pt x="146437" y="132161"/>
                        <a:pt x="148694" y="125391"/>
                      </a:cubicBezTo>
                      <a:cubicBezTo>
                        <a:pt x="157288" y="99612"/>
                        <a:pt x="150206" y="112004"/>
                        <a:pt x="172445" y="89765"/>
                      </a:cubicBezTo>
                      <a:cubicBezTo>
                        <a:pt x="167652" y="84972"/>
                        <a:pt x="143937" y="63586"/>
                        <a:pt x="142756" y="54139"/>
                      </a:cubicBezTo>
                      <a:cubicBezTo>
                        <a:pt x="141504" y="44125"/>
                        <a:pt x="146715" y="34347"/>
                        <a:pt x="148694" y="24451"/>
                      </a:cubicBezTo>
                      <a:cubicBezTo>
                        <a:pt x="174424" y="26430"/>
                        <a:pt x="200077" y="30388"/>
                        <a:pt x="225883" y="30388"/>
                      </a:cubicBezTo>
                      <a:cubicBezTo>
                        <a:pt x="345353" y="30388"/>
                        <a:pt x="246413" y="16988"/>
                        <a:pt x="326824" y="30388"/>
                      </a:cubicBezTo>
                      <a:cubicBezTo>
                        <a:pt x="332762" y="28409"/>
                        <a:pt x="339270" y="27671"/>
                        <a:pt x="344637" y="24451"/>
                      </a:cubicBezTo>
                      <a:cubicBezTo>
                        <a:pt x="385389" y="0"/>
                        <a:pt x="323864" y="23456"/>
                        <a:pt x="374325" y="6638"/>
                      </a:cubicBezTo>
                      <a:cubicBezTo>
                        <a:pt x="388180" y="8617"/>
                        <a:pt x="402252" y="9428"/>
                        <a:pt x="415889" y="12575"/>
                      </a:cubicBezTo>
                      <a:cubicBezTo>
                        <a:pt x="428086" y="15390"/>
                        <a:pt x="439640" y="20493"/>
                        <a:pt x="451515" y="24451"/>
                      </a:cubicBezTo>
                      <a:cubicBezTo>
                        <a:pt x="457453" y="26430"/>
                        <a:pt x="463080" y="30020"/>
                        <a:pt x="469328" y="30388"/>
                      </a:cubicBezTo>
                      <a:lnTo>
                        <a:pt x="570268" y="36326"/>
                      </a:lnTo>
                      <a:cubicBezTo>
                        <a:pt x="618343" y="68375"/>
                        <a:pt x="554316" y="28576"/>
                        <a:pt x="611832" y="54139"/>
                      </a:cubicBezTo>
                      <a:cubicBezTo>
                        <a:pt x="614312" y="55241"/>
                        <a:pt x="652525" y="78154"/>
                        <a:pt x="659333" y="83827"/>
                      </a:cubicBezTo>
                      <a:cubicBezTo>
                        <a:pt x="665784" y="89203"/>
                        <a:pt x="671208" y="95702"/>
                        <a:pt x="677146" y="101640"/>
                      </a:cubicBezTo>
                      <a:cubicBezTo>
                        <a:pt x="720137" y="72980"/>
                        <a:pt x="700007" y="71507"/>
                        <a:pt x="736522" y="89765"/>
                      </a:cubicBezTo>
                      <a:cubicBezTo>
                        <a:pt x="738501" y="95703"/>
                        <a:pt x="742460" y="101319"/>
                        <a:pt x="742460" y="107578"/>
                      </a:cubicBezTo>
                      <a:cubicBezTo>
                        <a:pt x="742460" y="116313"/>
                        <a:pt x="726965" y="144506"/>
                        <a:pt x="724647" y="149142"/>
                      </a:cubicBezTo>
                      <a:cubicBezTo>
                        <a:pt x="726626" y="176851"/>
                        <a:pt x="727339" y="204680"/>
                        <a:pt x="730585" y="232269"/>
                      </a:cubicBezTo>
                      <a:cubicBezTo>
                        <a:pt x="731316" y="238485"/>
                        <a:pt x="734324" y="244222"/>
                        <a:pt x="736522" y="250082"/>
                      </a:cubicBezTo>
                      <a:cubicBezTo>
                        <a:pt x="740264" y="260062"/>
                        <a:pt x="744656" y="269790"/>
                        <a:pt x="748398" y="279770"/>
                      </a:cubicBezTo>
                      <a:cubicBezTo>
                        <a:pt x="757648" y="304437"/>
                        <a:pt x="748529" y="291777"/>
                        <a:pt x="766211" y="309459"/>
                      </a:cubicBezTo>
                      <a:cubicBezTo>
                        <a:pt x="769010" y="317856"/>
                        <a:pt x="778086" y="343571"/>
                        <a:pt x="778086" y="351022"/>
                      </a:cubicBezTo>
                      <a:cubicBezTo>
                        <a:pt x="778086" y="370913"/>
                        <a:pt x="776621" y="391017"/>
                        <a:pt x="772148" y="410399"/>
                      </a:cubicBezTo>
                      <a:cubicBezTo>
                        <a:pt x="770543" y="417352"/>
                        <a:pt x="763464" y="421829"/>
                        <a:pt x="760273" y="428212"/>
                      </a:cubicBezTo>
                      <a:cubicBezTo>
                        <a:pt x="757474" y="433810"/>
                        <a:pt x="757134" y="440427"/>
                        <a:pt x="754335" y="446025"/>
                      </a:cubicBezTo>
                      <a:cubicBezTo>
                        <a:pt x="751144" y="452408"/>
                        <a:pt x="746000" y="457642"/>
                        <a:pt x="742460" y="463838"/>
                      </a:cubicBezTo>
                      <a:cubicBezTo>
                        <a:pt x="738069" y="471523"/>
                        <a:pt x="734543" y="479671"/>
                        <a:pt x="730585" y="487588"/>
                      </a:cubicBezTo>
                      <a:cubicBezTo>
                        <a:pt x="732564" y="495505"/>
                        <a:pt x="734280" y="503492"/>
                        <a:pt x="736522" y="511339"/>
                      </a:cubicBezTo>
                      <a:cubicBezTo>
                        <a:pt x="744068" y="537753"/>
                        <a:pt x="742210" y="521960"/>
                        <a:pt x="748398" y="552903"/>
                      </a:cubicBezTo>
                      <a:cubicBezTo>
                        <a:pt x="753695" y="579389"/>
                        <a:pt x="753901" y="592730"/>
                        <a:pt x="760273" y="618217"/>
                      </a:cubicBezTo>
                      <a:cubicBezTo>
                        <a:pt x="761791" y="624289"/>
                        <a:pt x="764232" y="630092"/>
                        <a:pt x="766211" y="636030"/>
                      </a:cubicBezTo>
                      <a:cubicBezTo>
                        <a:pt x="763952" y="647324"/>
                        <a:pt x="760422" y="671358"/>
                        <a:pt x="754335" y="683531"/>
                      </a:cubicBezTo>
                      <a:cubicBezTo>
                        <a:pt x="751144" y="689914"/>
                        <a:pt x="746418" y="695406"/>
                        <a:pt x="742460" y="701344"/>
                      </a:cubicBezTo>
                      <a:cubicBezTo>
                        <a:pt x="746418" y="705303"/>
                        <a:pt x="753543" y="707678"/>
                        <a:pt x="754335" y="713220"/>
                      </a:cubicBezTo>
                      <a:cubicBezTo>
                        <a:pt x="757853" y="737845"/>
                        <a:pt x="749681" y="741626"/>
                        <a:pt x="736522" y="754783"/>
                      </a:cubicBezTo>
                      <a:cubicBezTo>
                        <a:pt x="732564" y="748845"/>
                        <a:pt x="729693" y="742016"/>
                        <a:pt x="724647" y="736970"/>
                      </a:cubicBezTo>
                      <a:cubicBezTo>
                        <a:pt x="719601" y="731924"/>
                        <a:pt x="710616" y="731146"/>
                        <a:pt x="706834" y="725095"/>
                      </a:cubicBezTo>
                      <a:cubicBezTo>
                        <a:pt x="700200" y="714480"/>
                        <a:pt x="694959" y="689469"/>
                        <a:pt x="694959" y="689469"/>
                      </a:cubicBezTo>
                      <a:cubicBezTo>
                        <a:pt x="692980" y="645926"/>
                        <a:pt x="692241" y="602309"/>
                        <a:pt x="689021" y="558840"/>
                      </a:cubicBezTo>
                      <a:cubicBezTo>
                        <a:pt x="688275" y="548776"/>
                        <a:pt x="685272" y="539004"/>
                        <a:pt x="683083" y="529152"/>
                      </a:cubicBezTo>
                      <a:cubicBezTo>
                        <a:pt x="673801" y="487381"/>
                        <a:pt x="681128" y="522306"/>
                        <a:pt x="671208" y="487588"/>
                      </a:cubicBezTo>
                      <a:cubicBezTo>
                        <a:pt x="668966" y="479742"/>
                        <a:pt x="667249" y="471755"/>
                        <a:pt x="665270" y="463838"/>
                      </a:cubicBezTo>
                      <a:cubicBezTo>
                        <a:pt x="663468" y="447616"/>
                        <a:pt x="658274" y="379122"/>
                        <a:pt x="647457" y="362897"/>
                      </a:cubicBezTo>
                      <a:cubicBezTo>
                        <a:pt x="643499" y="356959"/>
                        <a:pt x="641154" y="349542"/>
                        <a:pt x="635582" y="345084"/>
                      </a:cubicBezTo>
                      <a:cubicBezTo>
                        <a:pt x="630695" y="341174"/>
                        <a:pt x="623707" y="341126"/>
                        <a:pt x="617769" y="339147"/>
                      </a:cubicBezTo>
                      <a:cubicBezTo>
                        <a:pt x="613811" y="327272"/>
                        <a:pt x="616309" y="310464"/>
                        <a:pt x="605894" y="303521"/>
                      </a:cubicBezTo>
                      <a:cubicBezTo>
                        <a:pt x="599956" y="299563"/>
                        <a:pt x="593653" y="296104"/>
                        <a:pt x="588081" y="291646"/>
                      </a:cubicBezTo>
                      <a:cubicBezTo>
                        <a:pt x="565167" y="273315"/>
                        <a:pt x="587829" y="282170"/>
                        <a:pt x="552455" y="261957"/>
                      </a:cubicBezTo>
                      <a:cubicBezTo>
                        <a:pt x="547021" y="258852"/>
                        <a:pt x="540580" y="257999"/>
                        <a:pt x="534642" y="256020"/>
                      </a:cubicBezTo>
                      <a:cubicBezTo>
                        <a:pt x="530684" y="252061"/>
                        <a:pt x="528289" y="245064"/>
                        <a:pt x="522767" y="244144"/>
                      </a:cubicBezTo>
                      <a:cubicBezTo>
                        <a:pt x="502262" y="240726"/>
                        <a:pt x="493064" y="256034"/>
                        <a:pt x="481203" y="267895"/>
                      </a:cubicBezTo>
                      <a:cubicBezTo>
                        <a:pt x="473600" y="265994"/>
                        <a:pt x="448153" y="260277"/>
                        <a:pt x="439639" y="256020"/>
                      </a:cubicBezTo>
                      <a:cubicBezTo>
                        <a:pt x="418645" y="245523"/>
                        <a:pt x="422394" y="242086"/>
                        <a:pt x="404013" y="226331"/>
                      </a:cubicBezTo>
                      <a:cubicBezTo>
                        <a:pt x="391121" y="215280"/>
                        <a:pt x="376550" y="206043"/>
                        <a:pt x="362450" y="196643"/>
                      </a:cubicBezTo>
                      <a:cubicBezTo>
                        <a:pt x="362247" y="196694"/>
                        <a:pt x="323724" y="205680"/>
                        <a:pt x="320886" y="208518"/>
                      </a:cubicBezTo>
                      <a:cubicBezTo>
                        <a:pt x="316460" y="212944"/>
                        <a:pt x="320667" y="223789"/>
                        <a:pt x="314948" y="226331"/>
                      </a:cubicBezTo>
                      <a:cubicBezTo>
                        <a:pt x="300366" y="232812"/>
                        <a:pt x="283281" y="230290"/>
                        <a:pt x="267447" y="232269"/>
                      </a:cubicBezTo>
                      <a:cubicBezTo>
                        <a:pt x="258130" y="236927"/>
                        <a:pt x="234278" y="247625"/>
                        <a:pt x="225883" y="256020"/>
                      </a:cubicBezTo>
                      <a:cubicBezTo>
                        <a:pt x="220837" y="261066"/>
                        <a:pt x="219054" y="268787"/>
                        <a:pt x="214008" y="273833"/>
                      </a:cubicBezTo>
                      <a:cubicBezTo>
                        <a:pt x="208962" y="278879"/>
                        <a:pt x="202002" y="281560"/>
                        <a:pt x="196195" y="285708"/>
                      </a:cubicBezTo>
                      <a:cubicBezTo>
                        <a:pt x="182270" y="295655"/>
                        <a:pt x="158193" y="313024"/>
                        <a:pt x="148694" y="327272"/>
                      </a:cubicBezTo>
                      <a:cubicBezTo>
                        <a:pt x="144736" y="333209"/>
                        <a:pt x="139717" y="338563"/>
                        <a:pt x="136819" y="345084"/>
                      </a:cubicBezTo>
                      <a:cubicBezTo>
                        <a:pt x="131735" y="356523"/>
                        <a:pt x="128901" y="368835"/>
                        <a:pt x="124943" y="380710"/>
                      </a:cubicBezTo>
                      <a:cubicBezTo>
                        <a:pt x="122964" y="386648"/>
                        <a:pt x="120524" y="392451"/>
                        <a:pt x="119006" y="398523"/>
                      </a:cubicBezTo>
                      <a:cubicBezTo>
                        <a:pt x="110620" y="432065"/>
                        <a:pt x="114669" y="414272"/>
                        <a:pt x="107130" y="451962"/>
                      </a:cubicBezTo>
                      <a:cubicBezTo>
                        <a:pt x="108951" y="475634"/>
                        <a:pt x="120042" y="528712"/>
                        <a:pt x="107130" y="558840"/>
                      </a:cubicBezTo>
                      <a:cubicBezTo>
                        <a:pt x="104925" y="563986"/>
                        <a:pt x="100055" y="567836"/>
                        <a:pt x="95255" y="570716"/>
                      </a:cubicBezTo>
                      <a:cubicBezTo>
                        <a:pt x="89888" y="573936"/>
                        <a:pt x="83380" y="574674"/>
                        <a:pt x="77442" y="576653"/>
                      </a:cubicBezTo>
                      <a:cubicBezTo>
                        <a:pt x="73484" y="580612"/>
                        <a:pt x="70367" y="585649"/>
                        <a:pt x="65567" y="588529"/>
                      </a:cubicBezTo>
                      <a:cubicBezTo>
                        <a:pt x="60200" y="591749"/>
                        <a:pt x="51226" y="589258"/>
                        <a:pt x="47754" y="594466"/>
                      </a:cubicBezTo>
                      <a:cubicBezTo>
                        <a:pt x="42156" y="602863"/>
                        <a:pt x="44264" y="614364"/>
                        <a:pt x="41816" y="624155"/>
                      </a:cubicBezTo>
                      <a:cubicBezTo>
                        <a:pt x="40298" y="630227"/>
                        <a:pt x="37857" y="636030"/>
                        <a:pt x="35878" y="641968"/>
                      </a:cubicBezTo>
                      <a:cubicBezTo>
                        <a:pt x="37857" y="647906"/>
                        <a:pt x="37906" y="654894"/>
                        <a:pt x="41816" y="659781"/>
                      </a:cubicBezTo>
                      <a:cubicBezTo>
                        <a:pt x="46274" y="665353"/>
                        <a:pt x="55171" y="666084"/>
                        <a:pt x="59629" y="671656"/>
                      </a:cubicBezTo>
                      <a:cubicBezTo>
                        <a:pt x="75382" y="691347"/>
                        <a:pt x="54681" y="696396"/>
                        <a:pt x="53691" y="701344"/>
                      </a:cubicBezTo>
                      <a:close/>
                    </a:path>
                  </a:pathLst>
                </a:custGeom>
                <a:solidFill>
                  <a:srgbClr val="FFFF00"/>
                </a:solidFill>
                <a:ln>
                  <a:solidFill>
                    <a:srgbClr val="FFBF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2" name="Freihandform 161"/>
                <p:cNvSpPr/>
                <p:nvPr/>
              </p:nvSpPr>
              <p:spPr>
                <a:xfrm>
                  <a:off x="6515755" y="4184110"/>
                  <a:ext cx="61907" cy="332990"/>
                </a:xfrm>
                <a:custGeom>
                  <a:avLst/>
                  <a:gdLst>
                    <a:gd name="connsiteX0" fmla="*/ 44532 w 62345"/>
                    <a:gd name="connsiteY0" fmla="*/ 0 h 333499"/>
                    <a:gd name="connsiteX1" fmla="*/ 56407 w 62345"/>
                    <a:gd name="connsiteY1" fmla="*/ 285008 h 333499"/>
                    <a:gd name="connsiteX2" fmla="*/ 8906 w 62345"/>
                    <a:gd name="connsiteY2" fmla="*/ 290946 h 333499"/>
                    <a:gd name="connsiteX3" fmla="*/ 2968 w 62345"/>
                    <a:gd name="connsiteY3" fmla="*/ 290946 h 333499"/>
                  </a:gdLst>
                  <a:ahLst/>
                  <a:cxnLst>
                    <a:cxn ang="0">
                      <a:pos x="connsiteX0" y="connsiteY0"/>
                    </a:cxn>
                    <a:cxn ang="0">
                      <a:pos x="connsiteX1" y="connsiteY1"/>
                    </a:cxn>
                    <a:cxn ang="0">
                      <a:pos x="connsiteX2" y="connsiteY2"/>
                    </a:cxn>
                    <a:cxn ang="0">
                      <a:pos x="connsiteX3" y="connsiteY3"/>
                    </a:cxn>
                  </a:cxnLst>
                  <a:rect l="l" t="t" r="r" b="b"/>
                  <a:pathLst>
                    <a:path w="62345" h="333499">
                      <a:moveTo>
                        <a:pt x="44532" y="0"/>
                      </a:moveTo>
                      <a:cubicBezTo>
                        <a:pt x="53438" y="118258"/>
                        <a:pt x="62345" y="236517"/>
                        <a:pt x="56407" y="285008"/>
                      </a:cubicBezTo>
                      <a:cubicBezTo>
                        <a:pt x="50469" y="333499"/>
                        <a:pt x="17813" y="289956"/>
                        <a:pt x="8906" y="290946"/>
                      </a:cubicBezTo>
                      <a:cubicBezTo>
                        <a:pt x="0" y="291936"/>
                        <a:pt x="1484" y="291441"/>
                        <a:pt x="2968" y="29094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63" name="Freihandform 162"/>
                <p:cNvSpPr/>
                <p:nvPr/>
              </p:nvSpPr>
              <p:spPr>
                <a:xfrm>
                  <a:off x="6203166" y="3720000"/>
                  <a:ext cx="665100" cy="451915"/>
                </a:xfrm>
                <a:custGeom>
                  <a:avLst/>
                  <a:gdLst>
                    <a:gd name="connsiteX0" fmla="*/ 154618 w 666107"/>
                    <a:gd name="connsiteY0" fmla="*/ 95891 h 495941"/>
                    <a:gd name="connsiteX1" fmla="*/ 154618 w 666107"/>
                    <a:gd name="connsiteY1" fmla="*/ 95891 h 495941"/>
                    <a:gd name="connsiteX2" fmla="*/ 516568 w 666107"/>
                    <a:gd name="connsiteY2" fmla="*/ 57791 h 495941"/>
                    <a:gd name="connsiteX3" fmla="*/ 535618 w 666107"/>
                    <a:gd name="connsiteY3" fmla="*/ 114941 h 495941"/>
                    <a:gd name="connsiteX4" fmla="*/ 611818 w 666107"/>
                    <a:gd name="connsiteY4" fmla="*/ 229241 h 495941"/>
                    <a:gd name="connsiteX5" fmla="*/ 649918 w 666107"/>
                    <a:gd name="connsiteY5" fmla="*/ 286391 h 495941"/>
                    <a:gd name="connsiteX6" fmla="*/ 535618 w 666107"/>
                    <a:gd name="connsiteY6" fmla="*/ 191141 h 495941"/>
                    <a:gd name="connsiteX7" fmla="*/ 459418 w 666107"/>
                    <a:gd name="connsiteY7" fmla="*/ 172091 h 495941"/>
                    <a:gd name="connsiteX8" fmla="*/ 345118 w 666107"/>
                    <a:gd name="connsiteY8" fmla="*/ 133991 h 495941"/>
                    <a:gd name="connsiteX9" fmla="*/ 287968 w 666107"/>
                    <a:gd name="connsiteY9" fmla="*/ 95891 h 495941"/>
                    <a:gd name="connsiteX10" fmla="*/ 230818 w 666107"/>
                    <a:gd name="connsiteY10" fmla="*/ 210191 h 495941"/>
                    <a:gd name="connsiteX11" fmla="*/ 154618 w 666107"/>
                    <a:gd name="connsiteY11" fmla="*/ 191141 h 495941"/>
                    <a:gd name="connsiteX12" fmla="*/ 78418 w 666107"/>
                    <a:gd name="connsiteY12" fmla="*/ 381641 h 495941"/>
                    <a:gd name="connsiteX13" fmla="*/ 21268 w 666107"/>
                    <a:gd name="connsiteY13" fmla="*/ 495941 h 495941"/>
                    <a:gd name="connsiteX14" fmla="*/ 2218 w 666107"/>
                    <a:gd name="connsiteY14" fmla="*/ 438791 h 495941"/>
                    <a:gd name="connsiteX15" fmla="*/ 40318 w 666107"/>
                    <a:gd name="connsiteY15" fmla="*/ 324491 h 495941"/>
                    <a:gd name="connsiteX16" fmla="*/ 59368 w 666107"/>
                    <a:gd name="connsiteY16" fmla="*/ 267341 h 495941"/>
                    <a:gd name="connsiteX17" fmla="*/ 135568 w 666107"/>
                    <a:gd name="connsiteY17" fmla="*/ 153041 h 495941"/>
                    <a:gd name="connsiteX18" fmla="*/ 154618 w 666107"/>
                    <a:gd name="connsiteY18" fmla="*/ 95891 h 4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107" h="495941">
                      <a:moveTo>
                        <a:pt x="154618" y="95891"/>
                      </a:moveTo>
                      <a:lnTo>
                        <a:pt x="154618" y="95891"/>
                      </a:lnTo>
                      <a:cubicBezTo>
                        <a:pt x="302910" y="40282"/>
                        <a:pt x="343196" y="0"/>
                        <a:pt x="516568" y="57791"/>
                      </a:cubicBezTo>
                      <a:cubicBezTo>
                        <a:pt x="535618" y="64141"/>
                        <a:pt x="525866" y="97388"/>
                        <a:pt x="535618" y="114941"/>
                      </a:cubicBezTo>
                      <a:cubicBezTo>
                        <a:pt x="557856" y="154969"/>
                        <a:pt x="586418" y="191141"/>
                        <a:pt x="611818" y="229241"/>
                      </a:cubicBezTo>
                      <a:cubicBezTo>
                        <a:pt x="624518" y="248291"/>
                        <a:pt x="666107" y="302580"/>
                        <a:pt x="649918" y="286391"/>
                      </a:cubicBezTo>
                      <a:cubicBezTo>
                        <a:pt x="615589" y="252062"/>
                        <a:pt x="582032" y="211033"/>
                        <a:pt x="535618" y="191141"/>
                      </a:cubicBezTo>
                      <a:cubicBezTo>
                        <a:pt x="511553" y="180828"/>
                        <a:pt x="484496" y="179614"/>
                        <a:pt x="459418" y="172091"/>
                      </a:cubicBezTo>
                      <a:cubicBezTo>
                        <a:pt x="420951" y="160551"/>
                        <a:pt x="383218" y="146691"/>
                        <a:pt x="345118" y="133991"/>
                      </a:cubicBezTo>
                      <a:cubicBezTo>
                        <a:pt x="359343" y="91316"/>
                        <a:pt x="400735" y="20713"/>
                        <a:pt x="287968" y="95891"/>
                      </a:cubicBezTo>
                      <a:cubicBezTo>
                        <a:pt x="256315" y="116993"/>
                        <a:pt x="241685" y="177590"/>
                        <a:pt x="230818" y="210191"/>
                      </a:cubicBezTo>
                      <a:cubicBezTo>
                        <a:pt x="205418" y="203841"/>
                        <a:pt x="180537" y="187438"/>
                        <a:pt x="154618" y="191141"/>
                      </a:cubicBezTo>
                      <a:cubicBezTo>
                        <a:pt x="60056" y="204650"/>
                        <a:pt x="88715" y="325010"/>
                        <a:pt x="78418" y="381641"/>
                      </a:cubicBezTo>
                      <a:cubicBezTo>
                        <a:pt x="68559" y="435864"/>
                        <a:pt x="51772" y="450185"/>
                        <a:pt x="21268" y="495941"/>
                      </a:cubicBezTo>
                      <a:cubicBezTo>
                        <a:pt x="14918" y="476891"/>
                        <a:pt x="0" y="458749"/>
                        <a:pt x="2218" y="438791"/>
                      </a:cubicBezTo>
                      <a:cubicBezTo>
                        <a:pt x="6653" y="398876"/>
                        <a:pt x="27618" y="362591"/>
                        <a:pt x="40318" y="324491"/>
                      </a:cubicBezTo>
                      <a:cubicBezTo>
                        <a:pt x="46668" y="305441"/>
                        <a:pt x="48229" y="284049"/>
                        <a:pt x="59368" y="267341"/>
                      </a:cubicBezTo>
                      <a:cubicBezTo>
                        <a:pt x="84768" y="229241"/>
                        <a:pt x="121088" y="196482"/>
                        <a:pt x="135568" y="153041"/>
                      </a:cubicBezTo>
                      <a:lnTo>
                        <a:pt x="154618" y="95891"/>
                      </a:lnTo>
                      <a:close/>
                    </a:path>
                  </a:pathLst>
                </a:custGeom>
                <a:solidFill>
                  <a:srgbClr val="F4EE00"/>
                </a:solidFill>
                <a:ln>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grpSp>
          <p:nvGrpSpPr>
            <p:cNvPr id="164" name="Gruppieren 163"/>
            <p:cNvGrpSpPr/>
            <p:nvPr/>
          </p:nvGrpSpPr>
          <p:grpSpPr>
            <a:xfrm>
              <a:off x="2447764" y="4293096"/>
              <a:ext cx="396044" cy="432048"/>
              <a:chOff x="8100392" y="4022176"/>
              <a:chExt cx="797793" cy="882988"/>
            </a:xfrm>
          </p:grpSpPr>
          <p:sp>
            <p:nvSpPr>
              <p:cNvPr id="165" name="Ellipse 164"/>
              <p:cNvSpPr/>
              <p:nvPr/>
            </p:nvSpPr>
            <p:spPr>
              <a:xfrm>
                <a:off x="8100392" y="4617132"/>
                <a:ext cx="612068" cy="288032"/>
              </a:xfrm>
              <a:prstGeom prst="ellipse">
                <a:avLst/>
              </a:prstGeom>
              <a:noFill/>
              <a:ln w="76200"/>
              <a:scene3d>
                <a:camera prst="orthographicFront"/>
                <a:lightRig rig="threePt" dir="t"/>
              </a:scene3d>
              <a:sp3d extrusionH="50800" contourW="508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Zylinder 165"/>
              <p:cNvSpPr/>
              <p:nvPr/>
            </p:nvSpPr>
            <p:spPr>
              <a:xfrm rot="420000" flipH="1">
                <a:off x="8352420" y="4409492"/>
                <a:ext cx="252028" cy="396044"/>
              </a:xfrm>
              <a:prstGeom prst="can">
                <a:avLst/>
              </a:pr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Zylinder 166"/>
              <p:cNvSpPr/>
              <p:nvPr/>
            </p:nvSpPr>
            <p:spPr>
              <a:xfrm rot="-1260000">
                <a:off x="8640761" y="4467412"/>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Zylinder 167"/>
              <p:cNvSpPr/>
              <p:nvPr/>
            </p:nvSpPr>
            <p:spPr>
              <a:xfrm rot="14940000">
                <a:off x="8754185" y="4498003"/>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Zylinder 168"/>
              <p:cNvSpPr/>
              <p:nvPr/>
            </p:nvSpPr>
            <p:spPr>
              <a:xfrm flipV="1">
                <a:off x="8172408" y="4367784"/>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Zylinder 169"/>
              <p:cNvSpPr/>
              <p:nvPr/>
            </p:nvSpPr>
            <p:spPr>
              <a:xfrm rot="14940000">
                <a:off x="8310704" y="4400815"/>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1" name="Gruppieren 42"/>
              <p:cNvGrpSpPr>
                <a:grpSpLocks/>
              </p:cNvGrpSpPr>
              <p:nvPr/>
            </p:nvGrpSpPr>
            <p:grpSpPr bwMode="auto">
              <a:xfrm rot="325470">
                <a:off x="8370395" y="4022176"/>
                <a:ext cx="380887" cy="398328"/>
                <a:chOff x="6156176" y="3717032"/>
                <a:chExt cx="792088" cy="1224136"/>
              </a:xfrm>
            </p:grpSpPr>
            <p:sp>
              <p:nvSpPr>
                <p:cNvPr id="172" name="Ellipse 171"/>
                <p:cNvSpPr/>
                <p:nvPr/>
              </p:nvSpPr>
              <p:spPr>
                <a:xfrm>
                  <a:off x="6227607" y="3717032"/>
                  <a:ext cx="649226" cy="1224136"/>
                </a:xfrm>
                <a:prstGeom prst="ellipse">
                  <a:avLst/>
                </a:prstGeom>
                <a:solidFill>
                  <a:srgbClr val="FFE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3" name="Ellipse 172"/>
                <p:cNvSpPr/>
                <p:nvPr/>
              </p:nvSpPr>
              <p:spPr>
                <a:xfrm>
                  <a:off x="6364375" y="4163738"/>
                  <a:ext cx="107940" cy="90384"/>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4" name="Ellipse 173"/>
                <p:cNvSpPr/>
                <p:nvPr/>
              </p:nvSpPr>
              <p:spPr>
                <a:xfrm>
                  <a:off x="6400599" y="4206927"/>
                  <a:ext cx="46033" cy="45985"/>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5" name="Ellipse 174"/>
                <p:cNvSpPr/>
                <p:nvPr/>
              </p:nvSpPr>
              <p:spPr>
                <a:xfrm>
                  <a:off x="6606246" y="4147028"/>
                  <a:ext cx="107940" cy="90384"/>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6" name="Ellipse 175"/>
                <p:cNvSpPr/>
                <p:nvPr/>
              </p:nvSpPr>
              <p:spPr>
                <a:xfrm>
                  <a:off x="6655474" y="4209708"/>
                  <a:ext cx="44446" cy="45985"/>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7" name="Bogen 176"/>
                <p:cNvSpPr/>
                <p:nvPr/>
              </p:nvSpPr>
              <p:spPr>
                <a:xfrm>
                  <a:off x="6263461" y="4113370"/>
                  <a:ext cx="215880" cy="459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78" name="Bogen 177"/>
                <p:cNvSpPr/>
                <p:nvPr/>
              </p:nvSpPr>
              <p:spPr>
                <a:xfrm flipH="1">
                  <a:off x="6617737" y="4099218"/>
                  <a:ext cx="215880" cy="459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79" name="Mond 178"/>
                <p:cNvSpPr/>
                <p:nvPr/>
              </p:nvSpPr>
              <p:spPr>
                <a:xfrm rot="16200000">
                  <a:off x="6479088" y="4487161"/>
                  <a:ext cx="107825" cy="217466"/>
                </a:xfrm>
                <a:prstGeom prst="moon">
                  <a:avLst/>
                </a:prstGeom>
                <a:solidFill>
                  <a:srgbClr val="FF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w="3175">
                      <a:solidFill>
                        <a:srgbClr val="CC0000"/>
                      </a:solidFill>
                    </a:ln>
                  </a:endParaRPr>
                </a:p>
              </p:txBody>
            </p:sp>
            <p:sp>
              <p:nvSpPr>
                <p:cNvPr id="180" name="Freihandform 179"/>
                <p:cNvSpPr/>
                <p:nvPr/>
              </p:nvSpPr>
              <p:spPr>
                <a:xfrm>
                  <a:off x="6142992" y="3696271"/>
                  <a:ext cx="792088" cy="754778"/>
                </a:xfrm>
                <a:custGeom>
                  <a:avLst/>
                  <a:gdLst>
                    <a:gd name="connsiteX0" fmla="*/ 53691 w 778086"/>
                    <a:gd name="connsiteY0" fmla="*/ 701344 h 754783"/>
                    <a:gd name="connsiteX1" fmla="*/ 53691 w 778086"/>
                    <a:gd name="connsiteY1" fmla="*/ 701344 h 754783"/>
                    <a:gd name="connsiteX2" fmla="*/ 24003 w 778086"/>
                    <a:gd name="connsiteY2" fmla="*/ 659781 h 754783"/>
                    <a:gd name="connsiteX3" fmla="*/ 252 w 778086"/>
                    <a:gd name="connsiteY3" fmla="*/ 636030 h 754783"/>
                    <a:gd name="connsiteX4" fmla="*/ 12128 w 778086"/>
                    <a:gd name="connsiteY4" fmla="*/ 546965 h 754783"/>
                    <a:gd name="connsiteX5" fmla="*/ 24003 w 778086"/>
                    <a:gd name="connsiteY5" fmla="*/ 529152 h 754783"/>
                    <a:gd name="connsiteX6" fmla="*/ 35878 w 778086"/>
                    <a:gd name="connsiteY6" fmla="*/ 493526 h 754783"/>
                    <a:gd name="connsiteX7" fmla="*/ 41816 w 778086"/>
                    <a:gd name="connsiteY7" fmla="*/ 475713 h 754783"/>
                    <a:gd name="connsiteX8" fmla="*/ 35878 w 778086"/>
                    <a:gd name="connsiteY8" fmla="*/ 434149 h 754783"/>
                    <a:gd name="connsiteX9" fmla="*/ 29941 w 778086"/>
                    <a:gd name="connsiteY9" fmla="*/ 416336 h 754783"/>
                    <a:gd name="connsiteX10" fmla="*/ 18065 w 778086"/>
                    <a:gd name="connsiteY10" fmla="*/ 374773 h 754783"/>
                    <a:gd name="connsiteX11" fmla="*/ 41816 w 778086"/>
                    <a:gd name="connsiteY11" fmla="*/ 351022 h 754783"/>
                    <a:gd name="connsiteX12" fmla="*/ 53691 w 778086"/>
                    <a:gd name="connsiteY12" fmla="*/ 333209 h 754783"/>
                    <a:gd name="connsiteX13" fmla="*/ 71504 w 778086"/>
                    <a:gd name="connsiteY13" fmla="*/ 321334 h 754783"/>
                    <a:gd name="connsiteX14" fmla="*/ 83380 w 778086"/>
                    <a:gd name="connsiteY14" fmla="*/ 267895 h 754783"/>
                    <a:gd name="connsiteX15" fmla="*/ 101193 w 778086"/>
                    <a:gd name="connsiteY15" fmla="*/ 226331 h 754783"/>
                    <a:gd name="connsiteX16" fmla="*/ 113068 w 778086"/>
                    <a:gd name="connsiteY16" fmla="*/ 178830 h 754783"/>
                    <a:gd name="connsiteX17" fmla="*/ 136819 w 778086"/>
                    <a:gd name="connsiteY17" fmla="*/ 143204 h 754783"/>
                    <a:gd name="connsiteX18" fmla="*/ 148694 w 778086"/>
                    <a:gd name="connsiteY18" fmla="*/ 125391 h 754783"/>
                    <a:gd name="connsiteX19" fmla="*/ 172445 w 778086"/>
                    <a:gd name="connsiteY19" fmla="*/ 89765 h 754783"/>
                    <a:gd name="connsiteX20" fmla="*/ 142756 w 778086"/>
                    <a:gd name="connsiteY20" fmla="*/ 54139 h 754783"/>
                    <a:gd name="connsiteX21" fmla="*/ 148694 w 778086"/>
                    <a:gd name="connsiteY21" fmla="*/ 24451 h 754783"/>
                    <a:gd name="connsiteX22" fmla="*/ 225883 w 778086"/>
                    <a:gd name="connsiteY22" fmla="*/ 30388 h 754783"/>
                    <a:gd name="connsiteX23" fmla="*/ 326824 w 778086"/>
                    <a:gd name="connsiteY23" fmla="*/ 30388 h 754783"/>
                    <a:gd name="connsiteX24" fmla="*/ 344637 w 778086"/>
                    <a:gd name="connsiteY24" fmla="*/ 24451 h 754783"/>
                    <a:gd name="connsiteX25" fmla="*/ 374325 w 778086"/>
                    <a:gd name="connsiteY25" fmla="*/ 6638 h 754783"/>
                    <a:gd name="connsiteX26" fmla="*/ 415889 w 778086"/>
                    <a:gd name="connsiteY26" fmla="*/ 12575 h 754783"/>
                    <a:gd name="connsiteX27" fmla="*/ 451515 w 778086"/>
                    <a:gd name="connsiteY27" fmla="*/ 24451 h 754783"/>
                    <a:gd name="connsiteX28" fmla="*/ 469328 w 778086"/>
                    <a:gd name="connsiteY28" fmla="*/ 30388 h 754783"/>
                    <a:gd name="connsiteX29" fmla="*/ 570268 w 778086"/>
                    <a:gd name="connsiteY29" fmla="*/ 36326 h 754783"/>
                    <a:gd name="connsiteX30" fmla="*/ 611832 w 778086"/>
                    <a:gd name="connsiteY30" fmla="*/ 54139 h 754783"/>
                    <a:gd name="connsiteX31" fmla="*/ 659333 w 778086"/>
                    <a:gd name="connsiteY31" fmla="*/ 83827 h 754783"/>
                    <a:gd name="connsiteX32" fmla="*/ 677146 w 778086"/>
                    <a:gd name="connsiteY32" fmla="*/ 101640 h 754783"/>
                    <a:gd name="connsiteX33" fmla="*/ 736522 w 778086"/>
                    <a:gd name="connsiteY33" fmla="*/ 89765 h 754783"/>
                    <a:gd name="connsiteX34" fmla="*/ 742460 w 778086"/>
                    <a:gd name="connsiteY34" fmla="*/ 107578 h 754783"/>
                    <a:gd name="connsiteX35" fmla="*/ 724647 w 778086"/>
                    <a:gd name="connsiteY35" fmla="*/ 149142 h 754783"/>
                    <a:gd name="connsiteX36" fmla="*/ 730585 w 778086"/>
                    <a:gd name="connsiteY36" fmla="*/ 232269 h 754783"/>
                    <a:gd name="connsiteX37" fmla="*/ 736522 w 778086"/>
                    <a:gd name="connsiteY37" fmla="*/ 250082 h 754783"/>
                    <a:gd name="connsiteX38" fmla="*/ 748398 w 778086"/>
                    <a:gd name="connsiteY38" fmla="*/ 279770 h 754783"/>
                    <a:gd name="connsiteX39" fmla="*/ 766211 w 778086"/>
                    <a:gd name="connsiteY39" fmla="*/ 309459 h 754783"/>
                    <a:gd name="connsiteX40" fmla="*/ 778086 w 778086"/>
                    <a:gd name="connsiteY40" fmla="*/ 351022 h 754783"/>
                    <a:gd name="connsiteX41" fmla="*/ 772148 w 778086"/>
                    <a:gd name="connsiteY41" fmla="*/ 410399 h 754783"/>
                    <a:gd name="connsiteX42" fmla="*/ 760273 w 778086"/>
                    <a:gd name="connsiteY42" fmla="*/ 428212 h 754783"/>
                    <a:gd name="connsiteX43" fmla="*/ 754335 w 778086"/>
                    <a:gd name="connsiteY43" fmla="*/ 446025 h 754783"/>
                    <a:gd name="connsiteX44" fmla="*/ 742460 w 778086"/>
                    <a:gd name="connsiteY44" fmla="*/ 463838 h 754783"/>
                    <a:gd name="connsiteX45" fmla="*/ 730585 w 778086"/>
                    <a:gd name="connsiteY45" fmla="*/ 487588 h 754783"/>
                    <a:gd name="connsiteX46" fmla="*/ 736522 w 778086"/>
                    <a:gd name="connsiteY46" fmla="*/ 511339 h 754783"/>
                    <a:gd name="connsiteX47" fmla="*/ 748398 w 778086"/>
                    <a:gd name="connsiteY47" fmla="*/ 552903 h 754783"/>
                    <a:gd name="connsiteX48" fmla="*/ 760273 w 778086"/>
                    <a:gd name="connsiteY48" fmla="*/ 618217 h 754783"/>
                    <a:gd name="connsiteX49" fmla="*/ 766211 w 778086"/>
                    <a:gd name="connsiteY49" fmla="*/ 636030 h 754783"/>
                    <a:gd name="connsiteX50" fmla="*/ 754335 w 778086"/>
                    <a:gd name="connsiteY50" fmla="*/ 683531 h 754783"/>
                    <a:gd name="connsiteX51" fmla="*/ 742460 w 778086"/>
                    <a:gd name="connsiteY51" fmla="*/ 701344 h 754783"/>
                    <a:gd name="connsiteX52" fmla="*/ 754335 w 778086"/>
                    <a:gd name="connsiteY52" fmla="*/ 713220 h 754783"/>
                    <a:gd name="connsiteX53" fmla="*/ 736522 w 778086"/>
                    <a:gd name="connsiteY53" fmla="*/ 754783 h 754783"/>
                    <a:gd name="connsiteX54" fmla="*/ 724647 w 778086"/>
                    <a:gd name="connsiteY54" fmla="*/ 736970 h 754783"/>
                    <a:gd name="connsiteX55" fmla="*/ 706834 w 778086"/>
                    <a:gd name="connsiteY55" fmla="*/ 725095 h 754783"/>
                    <a:gd name="connsiteX56" fmla="*/ 694959 w 778086"/>
                    <a:gd name="connsiteY56" fmla="*/ 689469 h 754783"/>
                    <a:gd name="connsiteX57" fmla="*/ 689021 w 778086"/>
                    <a:gd name="connsiteY57" fmla="*/ 558840 h 754783"/>
                    <a:gd name="connsiteX58" fmla="*/ 683083 w 778086"/>
                    <a:gd name="connsiteY58" fmla="*/ 529152 h 754783"/>
                    <a:gd name="connsiteX59" fmla="*/ 671208 w 778086"/>
                    <a:gd name="connsiteY59" fmla="*/ 487588 h 754783"/>
                    <a:gd name="connsiteX60" fmla="*/ 665270 w 778086"/>
                    <a:gd name="connsiteY60" fmla="*/ 463838 h 754783"/>
                    <a:gd name="connsiteX61" fmla="*/ 647457 w 778086"/>
                    <a:gd name="connsiteY61" fmla="*/ 362897 h 754783"/>
                    <a:gd name="connsiteX62" fmla="*/ 635582 w 778086"/>
                    <a:gd name="connsiteY62" fmla="*/ 345084 h 754783"/>
                    <a:gd name="connsiteX63" fmla="*/ 617769 w 778086"/>
                    <a:gd name="connsiteY63" fmla="*/ 339147 h 754783"/>
                    <a:gd name="connsiteX64" fmla="*/ 605894 w 778086"/>
                    <a:gd name="connsiteY64" fmla="*/ 303521 h 754783"/>
                    <a:gd name="connsiteX65" fmla="*/ 588081 w 778086"/>
                    <a:gd name="connsiteY65" fmla="*/ 291646 h 754783"/>
                    <a:gd name="connsiteX66" fmla="*/ 552455 w 778086"/>
                    <a:gd name="connsiteY66" fmla="*/ 261957 h 754783"/>
                    <a:gd name="connsiteX67" fmla="*/ 534642 w 778086"/>
                    <a:gd name="connsiteY67" fmla="*/ 256020 h 754783"/>
                    <a:gd name="connsiteX68" fmla="*/ 522767 w 778086"/>
                    <a:gd name="connsiteY68" fmla="*/ 244144 h 754783"/>
                    <a:gd name="connsiteX69" fmla="*/ 481203 w 778086"/>
                    <a:gd name="connsiteY69" fmla="*/ 267895 h 754783"/>
                    <a:gd name="connsiteX70" fmla="*/ 439639 w 778086"/>
                    <a:gd name="connsiteY70" fmla="*/ 256020 h 754783"/>
                    <a:gd name="connsiteX71" fmla="*/ 404013 w 778086"/>
                    <a:gd name="connsiteY71" fmla="*/ 226331 h 754783"/>
                    <a:gd name="connsiteX72" fmla="*/ 362450 w 778086"/>
                    <a:gd name="connsiteY72" fmla="*/ 196643 h 754783"/>
                    <a:gd name="connsiteX73" fmla="*/ 320886 w 778086"/>
                    <a:gd name="connsiteY73" fmla="*/ 208518 h 754783"/>
                    <a:gd name="connsiteX74" fmla="*/ 314948 w 778086"/>
                    <a:gd name="connsiteY74" fmla="*/ 226331 h 754783"/>
                    <a:gd name="connsiteX75" fmla="*/ 267447 w 778086"/>
                    <a:gd name="connsiteY75" fmla="*/ 232269 h 754783"/>
                    <a:gd name="connsiteX76" fmla="*/ 225883 w 778086"/>
                    <a:gd name="connsiteY76" fmla="*/ 256020 h 754783"/>
                    <a:gd name="connsiteX77" fmla="*/ 214008 w 778086"/>
                    <a:gd name="connsiteY77" fmla="*/ 273833 h 754783"/>
                    <a:gd name="connsiteX78" fmla="*/ 196195 w 778086"/>
                    <a:gd name="connsiteY78" fmla="*/ 285708 h 754783"/>
                    <a:gd name="connsiteX79" fmla="*/ 148694 w 778086"/>
                    <a:gd name="connsiteY79" fmla="*/ 327272 h 754783"/>
                    <a:gd name="connsiteX80" fmla="*/ 136819 w 778086"/>
                    <a:gd name="connsiteY80" fmla="*/ 345084 h 754783"/>
                    <a:gd name="connsiteX81" fmla="*/ 124943 w 778086"/>
                    <a:gd name="connsiteY81" fmla="*/ 380710 h 754783"/>
                    <a:gd name="connsiteX82" fmla="*/ 119006 w 778086"/>
                    <a:gd name="connsiteY82" fmla="*/ 398523 h 754783"/>
                    <a:gd name="connsiteX83" fmla="*/ 107130 w 778086"/>
                    <a:gd name="connsiteY83" fmla="*/ 451962 h 754783"/>
                    <a:gd name="connsiteX84" fmla="*/ 107130 w 778086"/>
                    <a:gd name="connsiteY84" fmla="*/ 558840 h 754783"/>
                    <a:gd name="connsiteX85" fmla="*/ 95255 w 778086"/>
                    <a:gd name="connsiteY85" fmla="*/ 570716 h 754783"/>
                    <a:gd name="connsiteX86" fmla="*/ 77442 w 778086"/>
                    <a:gd name="connsiteY86" fmla="*/ 576653 h 754783"/>
                    <a:gd name="connsiteX87" fmla="*/ 65567 w 778086"/>
                    <a:gd name="connsiteY87" fmla="*/ 588529 h 754783"/>
                    <a:gd name="connsiteX88" fmla="*/ 47754 w 778086"/>
                    <a:gd name="connsiteY88" fmla="*/ 594466 h 754783"/>
                    <a:gd name="connsiteX89" fmla="*/ 41816 w 778086"/>
                    <a:gd name="connsiteY89" fmla="*/ 624155 h 754783"/>
                    <a:gd name="connsiteX90" fmla="*/ 35878 w 778086"/>
                    <a:gd name="connsiteY90" fmla="*/ 641968 h 754783"/>
                    <a:gd name="connsiteX91" fmla="*/ 41816 w 778086"/>
                    <a:gd name="connsiteY91" fmla="*/ 659781 h 754783"/>
                    <a:gd name="connsiteX92" fmla="*/ 59629 w 778086"/>
                    <a:gd name="connsiteY92" fmla="*/ 671656 h 754783"/>
                    <a:gd name="connsiteX93" fmla="*/ 53691 w 778086"/>
                    <a:gd name="connsiteY93" fmla="*/ 701344 h 75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78086" h="754783">
                      <a:moveTo>
                        <a:pt x="53691" y="701344"/>
                      </a:moveTo>
                      <a:lnTo>
                        <a:pt x="53691" y="701344"/>
                      </a:lnTo>
                      <a:cubicBezTo>
                        <a:pt x="43795" y="687490"/>
                        <a:pt x="34784" y="672958"/>
                        <a:pt x="24003" y="659781"/>
                      </a:cubicBezTo>
                      <a:cubicBezTo>
                        <a:pt x="16913" y="651116"/>
                        <a:pt x="252" y="636030"/>
                        <a:pt x="252" y="636030"/>
                      </a:cubicBezTo>
                      <a:cubicBezTo>
                        <a:pt x="1579" y="620104"/>
                        <a:pt x="0" y="571220"/>
                        <a:pt x="12128" y="546965"/>
                      </a:cubicBezTo>
                      <a:cubicBezTo>
                        <a:pt x="15319" y="540582"/>
                        <a:pt x="21105" y="535673"/>
                        <a:pt x="24003" y="529152"/>
                      </a:cubicBezTo>
                      <a:cubicBezTo>
                        <a:pt x="29087" y="517713"/>
                        <a:pt x="31920" y="505401"/>
                        <a:pt x="35878" y="493526"/>
                      </a:cubicBezTo>
                      <a:lnTo>
                        <a:pt x="41816" y="475713"/>
                      </a:lnTo>
                      <a:cubicBezTo>
                        <a:pt x="39837" y="461858"/>
                        <a:pt x="38623" y="447873"/>
                        <a:pt x="35878" y="434149"/>
                      </a:cubicBezTo>
                      <a:cubicBezTo>
                        <a:pt x="34651" y="428012"/>
                        <a:pt x="31660" y="422354"/>
                        <a:pt x="29941" y="416336"/>
                      </a:cubicBezTo>
                      <a:cubicBezTo>
                        <a:pt x="15038" y="364173"/>
                        <a:pt x="32296" y="417463"/>
                        <a:pt x="18065" y="374773"/>
                      </a:cubicBezTo>
                      <a:cubicBezTo>
                        <a:pt x="31021" y="335908"/>
                        <a:pt x="13027" y="374054"/>
                        <a:pt x="41816" y="351022"/>
                      </a:cubicBezTo>
                      <a:cubicBezTo>
                        <a:pt x="47388" y="346564"/>
                        <a:pt x="48645" y="338255"/>
                        <a:pt x="53691" y="333209"/>
                      </a:cubicBezTo>
                      <a:cubicBezTo>
                        <a:pt x="58737" y="328163"/>
                        <a:pt x="65566" y="325292"/>
                        <a:pt x="71504" y="321334"/>
                      </a:cubicBezTo>
                      <a:cubicBezTo>
                        <a:pt x="73117" y="313272"/>
                        <a:pt x="79786" y="277479"/>
                        <a:pt x="83380" y="267895"/>
                      </a:cubicBezTo>
                      <a:cubicBezTo>
                        <a:pt x="96121" y="233919"/>
                        <a:pt x="93823" y="255813"/>
                        <a:pt x="101193" y="226331"/>
                      </a:cubicBezTo>
                      <a:cubicBezTo>
                        <a:pt x="103587" y="216755"/>
                        <a:pt x="106897" y="189938"/>
                        <a:pt x="113068" y="178830"/>
                      </a:cubicBezTo>
                      <a:cubicBezTo>
                        <a:pt x="119999" y="166354"/>
                        <a:pt x="128902" y="155079"/>
                        <a:pt x="136819" y="143204"/>
                      </a:cubicBezTo>
                      <a:cubicBezTo>
                        <a:pt x="140777" y="137266"/>
                        <a:pt x="146437" y="132161"/>
                        <a:pt x="148694" y="125391"/>
                      </a:cubicBezTo>
                      <a:cubicBezTo>
                        <a:pt x="157288" y="99612"/>
                        <a:pt x="150206" y="112004"/>
                        <a:pt x="172445" y="89765"/>
                      </a:cubicBezTo>
                      <a:cubicBezTo>
                        <a:pt x="167652" y="84972"/>
                        <a:pt x="143937" y="63586"/>
                        <a:pt x="142756" y="54139"/>
                      </a:cubicBezTo>
                      <a:cubicBezTo>
                        <a:pt x="141504" y="44125"/>
                        <a:pt x="146715" y="34347"/>
                        <a:pt x="148694" y="24451"/>
                      </a:cubicBezTo>
                      <a:cubicBezTo>
                        <a:pt x="174424" y="26430"/>
                        <a:pt x="200077" y="30388"/>
                        <a:pt x="225883" y="30388"/>
                      </a:cubicBezTo>
                      <a:cubicBezTo>
                        <a:pt x="345353" y="30388"/>
                        <a:pt x="246413" y="16988"/>
                        <a:pt x="326824" y="30388"/>
                      </a:cubicBezTo>
                      <a:cubicBezTo>
                        <a:pt x="332762" y="28409"/>
                        <a:pt x="339270" y="27671"/>
                        <a:pt x="344637" y="24451"/>
                      </a:cubicBezTo>
                      <a:cubicBezTo>
                        <a:pt x="385389" y="0"/>
                        <a:pt x="323864" y="23456"/>
                        <a:pt x="374325" y="6638"/>
                      </a:cubicBezTo>
                      <a:cubicBezTo>
                        <a:pt x="388180" y="8617"/>
                        <a:pt x="402252" y="9428"/>
                        <a:pt x="415889" y="12575"/>
                      </a:cubicBezTo>
                      <a:cubicBezTo>
                        <a:pt x="428086" y="15390"/>
                        <a:pt x="439640" y="20493"/>
                        <a:pt x="451515" y="24451"/>
                      </a:cubicBezTo>
                      <a:cubicBezTo>
                        <a:pt x="457453" y="26430"/>
                        <a:pt x="463080" y="30020"/>
                        <a:pt x="469328" y="30388"/>
                      </a:cubicBezTo>
                      <a:lnTo>
                        <a:pt x="570268" y="36326"/>
                      </a:lnTo>
                      <a:cubicBezTo>
                        <a:pt x="618343" y="68375"/>
                        <a:pt x="554316" y="28576"/>
                        <a:pt x="611832" y="54139"/>
                      </a:cubicBezTo>
                      <a:cubicBezTo>
                        <a:pt x="614312" y="55241"/>
                        <a:pt x="652525" y="78154"/>
                        <a:pt x="659333" y="83827"/>
                      </a:cubicBezTo>
                      <a:cubicBezTo>
                        <a:pt x="665784" y="89203"/>
                        <a:pt x="671208" y="95702"/>
                        <a:pt x="677146" y="101640"/>
                      </a:cubicBezTo>
                      <a:cubicBezTo>
                        <a:pt x="720137" y="72980"/>
                        <a:pt x="700007" y="71507"/>
                        <a:pt x="736522" y="89765"/>
                      </a:cubicBezTo>
                      <a:cubicBezTo>
                        <a:pt x="738501" y="95703"/>
                        <a:pt x="742460" y="101319"/>
                        <a:pt x="742460" y="107578"/>
                      </a:cubicBezTo>
                      <a:cubicBezTo>
                        <a:pt x="742460" y="116313"/>
                        <a:pt x="726965" y="144506"/>
                        <a:pt x="724647" y="149142"/>
                      </a:cubicBezTo>
                      <a:cubicBezTo>
                        <a:pt x="726626" y="176851"/>
                        <a:pt x="727339" y="204680"/>
                        <a:pt x="730585" y="232269"/>
                      </a:cubicBezTo>
                      <a:cubicBezTo>
                        <a:pt x="731316" y="238485"/>
                        <a:pt x="734324" y="244222"/>
                        <a:pt x="736522" y="250082"/>
                      </a:cubicBezTo>
                      <a:cubicBezTo>
                        <a:pt x="740264" y="260062"/>
                        <a:pt x="744656" y="269790"/>
                        <a:pt x="748398" y="279770"/>
                      </a:cubicBezTo>
                      <a:cubicBezTo>
                        <a:pt x="757648" y="304437"/>
                        <a:pt x="748529" y="291777"/>
                        <a:pt x="766211" y="309459"/>
                      </a:cubicBezTo>
                      <a:cubicBezTo>
                        <a:pt x="769010" y="317856"/>
                        <a:pt x="778086" y="343571"/>
                        <a:pt x="778086" y="351022"/>
                      </a:cubicBezTo>
                      <a:cubicBezTo>
                        <a:pt x="778086" y="370913"/>
                        <a:pt x="776621" y="391017"/>
                        <a:pt x="772148" y="410399"/>
                      </a:cubicBezTo>
                      <a:cubicBezTo>
                        <a:pt x="770543" y="417352"/>
                        <a:pt x="763464" y="421829"/>
                        <a:pt x="760273" y="428212"/>
                      </a:cubicBezTo>
                      <a:cubicBezTo>
                        <a:pt x="757474" y="433810"/>
                        <a:pt x="757134" y="440427"/>
                        <a:pt x="754335" y="446025"/>
                      </a:cubicBezTo>
                      <a:cubicBezTo>
                        <a:pt x="751144" y="452408"/>
                        <a:pt x="746000" y="457642"/>
                        <a:pt x="742460" y="463838"/>
                      </a:cubicBezTo>
                      <a:cubicBezTo>
                        <a:pt x="738069" y="471523"/>
                        <a:pt x="734543" y="479671"/>
                        <a:pt x="730585" y="487588"/>
                      </a:cubicBezTo>
                      <a:cubicBezTo>
                        <a:pt x="732564" y="495505"/>
                        <a:pt x="734280" y="503492"/>
                        <a:pt x="736522" y="511339"/>
                      </a:cubicBezTo>
                      <a:cubicBezTo>
                        <a:pt x="744068" y="537753"/>
                        <a:pt x="742210" y="521960"/>
                        <a:pt x="748398" y="552903"/>
                      </a:cubicBezTo>
                      <a:cubicBezTo>
                        <a:pt x="753695" y="579389"/>
                        <a:pt x="753901" y="592730"/>
                        <a:pt x="760273" y="618217"/>
                      </a:cubicBezTo>
                      <a:cubicBezTo>
                        <a:pt x="761791" y="624289"/>
                        <a:pt x="764232" y="630092"/>
                        <a:pt x="766211" y="636030"/>
                      </a:cubicBezTo>
                      <a:cubicBezTo>
                        <a:pt x="763952" y="647324"/>
                        <a:pt x="760422" y="671358"/>
                        <a:pt x="754335" y="683531"/>
                      </a:cubicBezTo>
                      <a:cubicBezTo>
                        <a:pt x="751144" y="689914"/>
                        <a:pt x="746418" y="695406"/>
                        <a:pt x="742460" y="701344"/>
                      </a:cubicBezTo>
                      <a:cubicBezTo>
                        <a:pt x="746418" y="705303"/>
                        <a:pt x="753543" y="707678"/>
                        <a:pt x="754335" y="713220"/>
                      </a:cubicBezTo>
                      <a:cubicBezTo>
                        <a:pt x="757853" y="737845"/>
                        <a:pt x="749681" y="741626"/>
                        <a:pt x="736522" y="754783"/>
                      </a:cubicBezTo>
                      <a:cubicBezTo>
                        <a:pt x="732564" y="748845"/>
                        <a:pt x="729693" y="742016"/>
                        <a:pt x="724647" y="736970"/>
                      </a:cubicBezTo>
                      <a:cubicBezTo>
                        <a:pt x="719601" y="731924"/>
                        <a:pt x="710616" y="731146"/>
                        <a:pt x="706834" y="725095"/>
                      </a:cubicBezTo>
                      <a:cubicBezTo>
                        <a:pt x="700200" y="714480"/>
                        <a:pt x="694959" y="689469"/>
                        <a:pt x="694959" y="689469"/>
                      </a:cubicBezTo>
                      <a:cubicBezTo>
                        <a:pt x="692980" y="645926"/>
                        <a:pt x="692241" y="602309"/>
                        <a:pt x="689021" y="558840"/>
                      </a:cubicBezTo>
                      <a:cubicBezTo>
                        <a:pt x="688275" y="548776"/>
                        <a:pt x="685272" y="539004"/>
                        <a:pt x="683083" y="529152"/>
                      </a:cubicBezTo>
                      <a:cubicBezTo>
                        <a:pt x="673801" y="487381"/>
                        <a:pt x="681128" y="522306"/>
                        <a:pt x="671208" y="487588"/>
                      </a:cubicBezTo>
                      <a:cubicBezTo>
                        <a:pt x="668966" y="479742"/>
                        <a:pt x="667249" y="471755"/>
                        <a:pt x="665270" y="463838"/>
                      </a:cubicBezTo>
                      <a:cubicBezTo>
                        <a:pt x="663468" y="447616"/>
                        <a:pt x="658274" y="379122"/>
                        <a:pt x="647457" y="362897"/>
                      </a:cubicBezTo>
                      <a:cubicBezTo>
                        <a:pt x="643499" y="356959"/>
                        <a:pt x="641154" y="349542"/>
                        <a:pt x="635582" y="345084"/>
                      </a:cubicBezTo>
                      <a:cubicBezTo>
                        <a:pt x="630695" y="341174"/>
                        <a:pt x="623707" y="341126"/>
                        <a:pt x="617769" y="339147"/>
                      </a:cubicBezTo>
                      <a:cubicBezTo>
                        <a:pt x="613811" y="327272"/>
                        <a:pt x="616309" y="310464"/>
                        <a:pt x="605894" y="303521"/>
                      </a:cubicBezTo>
                      <a:cubicBezTo>
                        <a:pt x="599956" y="299563"/>
                        <a:pt x="593653" y="296104"/>
                        <a:pt x="588081" y="291646"/>
                      </a:cubicBezTo>
                      <a:cubicBezTo>
                        <a:pt x="565167" y="273315"/>
                        <a:pt x="587829" y="282170"/>
                        <a:pt x="552455" y="261957"/>
                      </a:cubicBezTo>
                      <a:cubicBezTo>
                        <a:pt x="547021" y="258852"/>
                        <a:pt x="540580" y="257999"/>
                        <a:pt x="534642" y="256020"/>
                      </a:cubicBezTo>
                      <a:cubicBezTo>
                        <a:pt x="530684" y="252061"/>
                        <a:pt x="528289" y="245064"/>
                        <a:pt x="522767" y="244144"/>
                      </a:cubicBezTo>
                      <a:cubicBezTo>
                        <a:pt x="502262" y="240726"/>
                        <a:pt x="493064" y="256034"/>
                        <a:pt x="481203" y="267895"/>
                      </a:cubicBezTo>
                      <a:cubicBezTo>
                        <a:pt x="473600" y="265994"/>
                        <a:pt x="448153" y="260277"/>
                        <a:pt x="439639" y="256020"/>
                      </a:cubicBezTo>
                      <a:cubicBezTo>
                        <a:pt x="418645" y="245523"/>
                        <a:pt x="422394" y="242086"/>
                        <a:pt x="404013" y="226331"/>
                      </a:cubicBezTo>
                      <a:cubicBezTo>
                        <a:pt x="391121" y="215280"/>
                        <a:pt x="376550" y="206043"/>
                        <a:pt x="362450" y="196643"/>
                      </a:cubicBezTo>
                      <a:cubicBezTo>
                        <a:pt x="362247" y="196694"/>
                        <a:pt x="323724" y="205680"/>
                        <a:pt x="320886" y="208518"/>
                      </a:cubicBezTo>
                      <a:cubicBezTo>
                        <a:pt x="316460" y="212944"/>
                        <a:pt x="320667" y="223789"/>
                        <a:pt x="314948" y="226331"/>
                      </a:cubicBezTo>
                      <a:cubicBezTo>
                        <a:pt x="300366" y="232812"/>
                        <a:pt x="283281" y="230290"/>
                        <a:pt x="267447" y="232269"/>
                      </a:cubicBezTo>
                      <a:cubicBezTo>
                        <a:pt x="258130" y="236927"/>
                        <a:pt x="234278" y="247625"/>
                        <a:pt x="225883" y="256020"/>
                      </a:cubicBezTo>
                      <a:cubicBezTo>
                        <a:pt x="220837" y="261066"/>
                        <a:pt x="219054" y="268787"/>
                        <a:pt x="214008" y="273833"/>
                      </a:cubicBezTo>
                      <a:cubicBezTo>
                        <a:pt x="208962" y="278879"/>
                        <a:pt x="202002" y="281560"/>
                        <a:pt x="196195" y="285708"/>
                      </a:cubicBezTo>
                      <a:cubicBezTo>
                        <a:pt x="182270" y="295655"/>
                        <a:pt x="158193" y="313024"/>
                        <a:pt x="148694" y="327272"/>
                      </a:cubicBezTo>
                      <a:cubicBezTo>
                        <a:pt x="144736" y="333209"/>
                        <a:pt x="139717" y="338563"/>
                        <a:pt x="136819" y="345084"/>
                      </a:cubicBezTo>
                      <a:cubicBezTo>
                        <a:pt x="131735" y="356523"/>
                        <a:pt x="128901" y="368835"/>
                        <a:pt x="124943" y="380710"/>
                      </a:cubicBezTo>
                      <a:cubicBezTo>
                        <a:pt x="122964" y="386648"/>
                        <a:pt x="120524" y="392451"/>
                        <a:pt x="119006" y="398523"/>
                      </a:cubicBezTo>
                      <a:cubicBezTo>
                        <a:pt x="110620" y="432065"/>
                        <a:pt x="114669" y="414272"/>
                        <a:pt x="107130" y="451962"/>
                      </a:cubicBezTo>
                      <a:cubicBezTo>
                        <a:pt x="108951" y="475634"/>
                        <a:pt x="120042" y="528712"/>
                        <a:pt x="107130" y="558840"/>
                      </a:cubicBezTo>
                      <a:cubicBezTo>
                        <a:pt x="104925" y="563986"/>
                        <a:pt x="100055" y="567836"/>
                        <a:pt x="95255" y="570716"/>
                      </a:cubicBezTo>
                      <a:cubicBezTo>
                        <a:pt x="89888" y="573936"/>
                        <a:pt x="83380" y="574674"/>
                        <a:pt x="77442" y="576653"/>
                      </a:cubicBezTo>
                      <a:cubicBezTo>
                        <a:pt x="73484" y="580612"/>
                        <a:pt x="70367" y="585649"/>
                        <a:pt x="65567" y="588529"/>
                      </a:cubicBezTo>
                      <a:cubicBezTo>
                        <a:pt x="60200" y="591749"/>
                        <a:pt x="51226" y="589258"/>
                        <a:pt x="47754" y="594466"/>
                      </a:cubicBezTo>
                      <a:cubicBezTo>
                        <a:pt x="42156" y="602863"/>
                        <a:pt x="44264" y="614364"/>
                        <a:pt x="41816" y="624155"/>
                      </a:cubicBezTo>
                      <a:cubicBezTo>
                        <a:pt x="40298" y="630227"/>
                        <a:pt x="37857" y="636030"/>
                        <a:pt x="35878" y="641968"/>
                      </a:cubicBezTo>
                      <a:cubicBezTo>
                        <a:pt x="37857" y="647906"/>
                        <a:pt x="37906" y="654894"/>
                        <a:pt x="41816" y="659781"/>
                      </a:cubicBezTo>
                      <a:cubicBezTo>
                        <a:pt x="46274" y="665353"/>
                        <a:pt x="55171" y="666084"/>
                        <a:pt x="59629" y="671656"/>
                      </a:cubicBezTo>
                      <a:cubicBezTo>
                        <a:pt x="75382" y="691347"/>
                        <a:pt x="54681" y="696396"/>
                        <a:pt x="53691" y="701344"/>
                      </a:cubicBezTo>
                      <a:close/>
                    </a:path>
                  </a:pathLst>
                </a:custGeom>
                <a:solidFill>
                  <a:schemeClr val="bg2">
                    <a:lumMod val="50000"/>
                  </a:schemeClr>
                </a:solidFill>
                <a:ln>
                  <a:solidFill>
                    <a:srgbClr val="FFBF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1" name="Freihandform 180"/>
                <p:cNvSpPr/>
                <p:nvPr/>
              </p:nvSpPr>
              <p:spPr>
                <a:xfrm>
                  <a:off x="6515755" y="4184110"/>
                  <a:ext cx="61907" cy="332990"/>
                </a:xfrm>
                <a:custGeom>
                  <a:avLst/>
                  <a:gdLst>
                    <a:gd name="connsiteX0" fmla="*/ 44532 w 62345"/>
                    <a:gd name="connsiteY0" fmla="*/ 0 h 333499"/>
                    <a:gd name="connsiteX1" fmla="*/ 56407 w 62345"/>
                    <a:gd name="connsiteY1" fmla="*/ 285008 h 333499"/>
                    <a:gd name="connsiteX2" fmla="*/ 8906 w 62345"/>
                    <a:gd name="connsiteY2" fmla="*/ 290946 h 333499"/>
                    <a:gd name="connsiteX3" fmla="*/ 2968 w 62345"/>
                    <a:gd name="connsiteY3" fmla="*/ 290946 h 333499"/>
                  </a:gdLst>
                  <a:ahLst/>
                  <a:cxnLst>
                    <a:cxn ang="0">
                      <a:pos x="connsiteX0" y="connsiteY0"/>
                    </a:cxn>
                    <a:cxn ang="0">
                      <a:pos x="connsiteX1" y="connsiteY1"/>
                    </a:cxn>
                    <a:cxn ang="0">
                      <a:pos x="connsiteX2" y="connsiteY2"/>
                    </a:cxn>
                    <a:cxn ang="0">
                      <a:pos x="connsiteX3" y="connsiteY3"/>
                    </a:cxn>
                  </a:cxnLst>
                  <a:rect l="l" t="t" r="r" b="b"/>
                  <a:pathLst>
                    <a:path w="62345" h="333499">
                      <a:moveTo>
                        <a:pt x="44532" y="0"/>
                      </a:moveTo>
                      <a:cubicBezTo>
                        <a:pt x="53438" y="118258"/>
                        <a:pt x="62345" y="236517"/>
                        <a:pt x="56407" y="285008"/>
                      </a:cubicBezTo>
                      <a:cubicBezTo>
                        <a:pt x="50469" y="333499"/>
                        <a:pt x="17813" y="289956"/>
                        <a:pt x="8906" y="290946"/>
                      </a:cubicBezTo>
                      <a:cubicBezTo>
                        <a:pt x="0" y="291936"/>
                        <a:pt x="1484" y="291441"/>
                        <a:pt x="2968" y="29094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82" name="Freihandform 181"/>
                <p:cNvSpPr/>
                <p:nvPr/>
              </p:nvSpPr>
              <p:spPr>
                <a:xfrm>
                  <a:off x="6203166" y="3720000"/>
                  <a:ext cx="665100" cy="451915"/>
                </a:xfrm>
                <a:custGeom>
                  <a:avLst/>
                  <a:gdLst>
                    <a:gd name="connsiteX0" fmla="*/ 154618 w 666107"/>
                    <a:gd name="connsiteY0" fmla="*/ 95891 h 495941"/>
                    <a:gd name="connsiteX1" fmla="*/ 154618 w 666107"/>
                    <a:gd name="connsiteY1" fmla="*/ 95891 h 495941"/>
                    <a:gd name="connsiteX2" fmla="*/ 516568 w 666107"/>
                    <a:gd name="connsiteY2" fmla="*/ 57791 h 495941"/>
                    <a:gd name="connsiteX3" fmla="*/ 535618 w 666107"/>
                    <a:gd name="connsiteY3" fmla="*/ 114941 h 495941"/>
                    <a:gd name="connsiteX4" fmla="*/ 611818 w 666107"/>
                    <a:gd name="connsiteY4" fmla="*/ 229241 h 495941"/>
                    <a:gd name="connsiteX5" fmla="*/ 649918 w 666107"/>
                    <a:gd name="connsiteY5" fmla="*/ 286391 h 495941"/>
                    <a:gd name="connsiteX6" fmla="*/ 535618 w 666107"/>
                    <a:gd name="connsiteY6" fmla="*/ 191141 h 495941"/>
                    <a:gd name="connsiteX7" fmla="*/ 459418 w 666107"/>
                    <a:gd name="connsiteY7" fmla="*/ 172091 h 495941"/>
                    <a:gd name="connsiteX8" fmla="*/ 345118 w 666107"/>
                    <a:gd name="connsiteY8" fmla="*/ 133991 h 495941"/>
                    <a:gd name="connsiteX9" fmla="*/ 287968 w 666107"/>
                    <a:gd name="connsiteY9" fmla="*/ 95891 h 495941"/>
                    <a:gd name="connsiteX10" fmla="*/ 230818 w 666107"/>
                    <a:gd name="connsiteY10" fmla="*/ 210191 h 495941"/>
                    <a:gd name="connsiteX11" fmla="*/ 154618 w 666107"/>
                    <a:gd name="connsiteY11" fmla="*/ 191141 h 495941"/>
                    <a:gd name="connsiteX12" fmla="*/ 78418 w 666107"/>
                    <a:gd name="connsiteY12" fmla="*/ 381641 h 495941"/>
                    <a:gd name="connsiteX13" fmla="*/ 21268 w 666107"/>
                    <a:gd name="connsiteY13" fmla="*/ 495941 h 495941"/>
                    <a:gd name="connsiteX14" fmla="*/ 2218 w 666107"/>
                    <a:gd name="connsiteY14" fmla="*/ 438791 h 495941"/>
                    <a:gd name="connsiteX15" fmla="*/ 40318 w 666107"/>
                    <a:gd name="connsiteY15" fmla="*/ 324491 h 495941"/>
                    <a:gd name="connsiteX16" fmla="*/ 59368 w 666107"/>
                    <a:gd name="connsiteY16" fmla="*/ 267341 h 495941"/>
                    <a:gd name="connsiteX17" fmla="*/ 135568 w 666107"/>
                    <a:gd name="connsiteY17" fmla="*/ 153041 h 495941"/>
                    <a:gd name="connsiteX18" fmla="*/ 154618 w 666107"/>
                    <a:gd name="connsiteY18" fmla="*/ 95891 h 4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107" h="495941">
                      <a:moveTo>
                        <a:pt x="154618" y="95891"/>
                      </a:moveTo>
                      <a:lnTo>
                        <a:pt x="154618" y="95891"/>
                      </a:lnTo>
                      <a:cubicBezTo>
                        <a:pt x="302910" y="40282"/>
                        <a:pt x="343196" y="0"/>
                        <a:pt x="516568" y="57791"/>
                      </a:cubicBezTo>
                      <a:cubicBezTo>
                        <a:pt x="535618" y="64141"/>
                        <a:pt x="525866" y="97388"/>
                        <a:pt x="535618" y="114941"/>
                      </a:cubicBezTo>
                      <a:cubicBezTo>
                        <a:pt x="557856" y="154969"/>
                        <a:pt x="586418" y="191141"/>
                        <a:pt x="611818" y="229241"/>
                      </a:cubicBezTo>
                      <a:cubicBezTo>
                        <a:pt x="624518" y="248291"/>
                        <a:pt x="666107" y="302580"/>
                        <a:pt x="649918" y="286391"/>
                      </a:cubicBezTo>
                      <a:cubicBezTo>
                        <a:pt x="615589" y="252062"/>
                        <a:pt x="582032" y="211033"/>
                        <a:pt x="535618" y="191141"/>
                      </a:cubicBezTo>
                      <a:cubicBezTo>
                        <a:pt x="511553" y="180828"/>
                        <a:pt x="484496" y="179614"/>
                        <a:pt x="459418" y="172091"/>
                      </a:cubicBezTo>
                      <a:cubicBezTo>
                        <a:pt x="420951" y="160551"/>
                        <a:pt x="383218" y="146691"/>
                        <a:pt x="345118" y="133991"/>
                      </a:cubicBezTo>
                      <a:cubicBezTo>
                        <a:pt x="359343" y="91316"/>
                        <a:pt x="400735" y="20713"/>
                        <a:pt x="287968" y="95891"/>
                      </a:cubicBezTo>
                      <a:cubicBezTo>
                        <a:pt x="256315" y="116993"/>
                        <a:pt x="241685" y="177590"/>
                        <a:pt x="230818" y="210191"/>
                      </a:cubicBezTo>
                      <a:cubicBezTo>
                        <a:pt x="205418" y="203841"/>
                        <a:pt x="180537" y="187438"/>
                        <a:pt x="154618" y="191141"/>
                      </a:cubicBezTo>
                      <a:cubicBezTo>
                        <a:pt x="60056" y="204650"/>
                        <a:pt x="88715" y="325010"/>
                        <a:pt x="78418" y="381641"/>
                      </a:cubicBezTo>
                      <a:cubicBezTo>
                        <a:pt x="68559" y="435864"/>
                        <a:pt x="51772" y="450185"/>
                        <a:pt x="21268" y="495941"/>
                      </a:cubicBezTo>
                      <a:cubicBezTo>
                        <a:pt x="14918" y="476891"/>
                        <a:pt x="0" y="458749"/>
                        <a:pt x="2218" y="438791"/>
                      </a:cubicBezTo>
                      <a:cubicBezTo>
                        <a:pt x="6653" y="398876"/>
                        <a:pt x="27618" y="362591"/>
                        <a:pt x="40318" y="324491"/>
                      </a:cubicBezTo>
                      <a:cubicBezTo>
                        <a:pt x="46668" y="305441"/>
                        <a:pt x="48229" y="284049"/>
                        <a:pt x="59368" y="267341"/>
                      </a:cubicBezTo>
                      <a:cubicBezTo>
                        <a:pt x="84768" y="229241"/>
                        <a:pt x="121088" y="196482"/>
                        <a:pt x="135568" y="153041"/>
                      </a:cubicBezTo>
                      <a:lnTo>
                        <a:pt x="154618" y="95891"/>
                      </a:lnTo>
                      <a:close/>
                    </a:path>
                  </a:pathLst>
                </a:custGeom>
                <a:solidFill>
                  <a:schemeClr val="bg2">
                    <a:lumMod val="10000"/>
                  </a:schemeClr>
                </a:solidFill>
                <a:ln>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sp>
          <p:nvSpPr>
            <p:cNvPr id="217" name="Zylinder 216"/>
            <p:cNvSpPr/>
            <p:nvPr/>
          </p:nvSpPr>
          <p:spPr>
            <a:xfrm rot="3480000">
              <a:off x="2717728" y="3596248"/>
              <a:ext cx="72000" cy="252028"/>
            </a:xfrm>
            <a:prstGeom prst="can">
              <a:avLst/>
            </a:prstGeom>
            <a:blipFill>
              <a:blip r:embed="rId6" cstate="print"/>
              <a:tile tx="0" ty="0" sx="100000" sy="100000" flip="none" algn="tl"/>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Zylinder 217"/>
            <p:cNvSpPr/>
            <p:nvPr/>
          </p:nvSpPr>
          <p:spPr>
            <a:xfrm rot="2220000">
              <a:off x="2588359" y="3569306"/>
              <a:ext cx="72000" cy="252028"/>
            </a:xfrm>
            <a:prstGeom prst="can">
              <a:avLst/>
            </a:prstGeom>
            <a:blipFill>
              <a:blip r:embed="rId6" cstate="print"/>
              <a:tile tx="0" ty="0" sx="100000" sy="100000" flip="none" algn="tl"/>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83" name="Gruppieren 182"/>
            <p:cNvGrpSpPr/>
            <p:nvPr/>
          </p:nvGrpSpPr>
          <p:grpSpPr>
            <a:xfrm>
              <a:off x="2231740" y="3392996"/>
              <a:ext cx="504056" cy="504056"/>
              <a:chOff x="7452629" y="5010301"/>
              <a:chExt cx="755775" cy="974983"/>
            </a:xfrm>
          </p:grpSpPr>
          <p:sp>
            <p:nvSpPr>
              <p:cNvPr id="184" name="Ellipse 183"/>
              <p:cNvSpPr/>
              <p:nvPr/>
            </p:nvSpPr>
            <p:spPr>
              <a:xfrm>
                <a:off x="7596336" y="5697252"/>
                <a:ext cx="612068" cy="288032"/>
              </a:xfrm>
              <a:prstGeom prst="ellipse">
                <a:avLst/>
              </a:prstGeom>
              <a:noFill/>
              <a:ln w="76200"/>
              <a:scene3d>
                <a:camera prst="orthographicFront"/>
                <a:lightRig rig="threePt" dir="t"/>
              </a:scene3d>
              <a:sp3d extrusionH="50800" contourW="508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85" name="Gruppieren 115"/>
              <p:cNvGrpSpPr>
                <a:grpSpLocks/>
              </p:cNvGrpSpPr>
              <p:nvPr/>
            </p:nvGrpSpPr>
            <p:grpSpPr bwMode="auto">
              <a:xfrm rot="637208">
                <a:off x="7577933" y="5010301"/>
                <a:ext cx="407255" cy="506616"/>
                <a:chOff x="767263" y="1719072"/>
                <a:chExt cx="995700" cy="1481118"/>
              </a:xfrm>
            </p:grpSpPr>
            <p:sp>
              <p:nvSpPr>
                <p:cNvPr id="192" name="Ellipse 191"/>
                <p:cNvSpPr/>
                <p:nvPr/>
              </p:nvSpPr>
              <p:spPr bwMode="auto">
                <a:xfrm rot="20863439">
                  <a:off x="939888" y="1804914"/>
                  <a:ext cx="650059" cy="1223946"/>
                </a:xfrm>
                <a:prstGeom prst="ellipse">
                  <a:avLst/>
                </a:prstGeom>
                <a:solidFill>
                  <a:srgbClr val="FFE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3" name="Ellipse 192"/>
                <p:cNvSpPr/>
                <p:nvPr/>
              </p:nvSpPr>
              <p:spPr bwMode="auto">
                <a:xfrm rot="20863439">
                  <a:off x="1065097" y="2282580"/>
                  <a:ext cx="107815" cy="90487"/>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4" name="Ellipse 193"/>
                <p:cNvSpPr/>
                <p:nvPr/>
              </p:nvSpPr>
              <p:spPr bwMode="auto">
                <a:xfrm rot="20863439">
                  <a:off x="1107797" y="2325505"/>
                  <a:ext cx="45980" cy="46036"/>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5" name="Ellipse 194"/>
                <p:cNvSpPr/>
                <p:nvPr/>
              </p:nvSpPr>
              <p:spPr bwMode="auto">
                <a:xfrm rot="20863439">
                  <a:off x="1313570" y="2226489"/>
                  <a:ext cx="107815" cy="90487"/>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6" name="Ellipse 195"/>
                <p:cNvSpPr/>
                <p:nvPr/>
              </p:nvSpPr>
              <p:spPr bwMode="auto">
                <a:xfrm rot="20863439">
                  <a:off x="1353687" y="2271492"/>
                  <a:ext cx="44394" cy="46036"/>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7" name="Bogen 196"/>
                <p:cNvSpPr/>
                <p:nvPr/>
              </p:nvSpPr>
              <p:spPr bwMode="auto">
                <a:xfrm rot="20863439">
                  <a:off x="942547" y="2244571"/>
                  <a:ext cx="215629" cy="4603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98" name="Bogen 197"/>
                <p:cNvSpPr/>
                <p:nvPr/>
              </p:nvSpPr>
              <p:spPr bwMode="auto">
                <a:xfrm rot="20863439" flipH="1">
                  <a:off x="1296248" y="2162820"/>
                  <a:ext cx="215629" cy="46037"/>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99" name="Mond 198"/>
                <p:cNvSpPr/>
                <p:nvPr/>
              </p:nvSpPr>
              <p:spPr bwMode="auto">
                <a:xfrm rot="15463439">
                  <a:off x="1277915" y="2588524"/>
                  <a:ext cx="107949" cy="217214"/>
                </a:xfrm>
                <a:prstGeom prst="moon">
                  <a:avLst/>
                </a:prstGeom>
                <a:solidFill>
                  <a:srgbClr val="FF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w="3175">
                      <a:solidFill>
                        <a:srgbClr val="CC0000"/>
                      </a:solidFill>
                    </a:ln>
                  </a:endParaRPr>
                </a:p>
              </p:txBody>
            </p:sp>
            <p:sp>
              <p:nvSpPr>
                <p:cNvPr id="200" name="Freihandform 199"/>
                <p:cNvSpPr/>
                <p:nvPr/>
              </p:nvSpPr>
              <p:spPr bwMode="auto">
                <a:xfrm rot="20863439">
                  <a:off x="1240796" y="2274904"/>
                  <a:ext cx="61835" cy="333371"/>
                </a:xfrm>
                <a:custGeom>
                  <a:avLst/>
                  <a:gdLst>
                    <a:gd name="connsiteX0" fmla="*/ 44532 w 62345"/>
                    <a:gd name="connsiteY0" fmla="*/ 0 h 333499"/>
                    <a:gd name="connsiteX1" fmla="*/ 56407 w 62345"/>
                    <a:gd name="connsiteY1" fmla="*/ 285008 h 333499"/>
                    <a:gd name="connsiteX2" fmla="*/ 8906 w 62345"/>
                    <a:gd name="connsiteY2" fmla="*/ 290946 h 333499"/>
                    <a:gd name="connsiteX3" fmla="*/ 2968 w 62345"/>
                    <a:gd name="connsiteY3" fmla="*/ 290946 h 333499"/>
                  </a:gdLst>
                  <a:ahLst/>
                  <a:cxnLst>
                    <a:cxn ang="0">
                      <a:pos x="connsiteX0" y="connsiteY0"/>
                    </a:cxn>
                    <a:cxn ang="0">
                      <a:pos x="connsiteX1" y="connsiteY1"/>
                    </a:cxn>
                    <a:cxn ang="0">
                      <a:pos x="connsiteX2" y="connsiteY2"/>
                    </a:cxn>
                    <a:cxn ang="0">
                      <a:pos x="connsiteX3" y="connsiteY3"/>
                    </a:cxn>
                  </a:cxnLst>
                  <a:rect l="l" t="t" r="r" b="b"/>
                  <a:pathLst>
                    <a:path w="62345" h="333499">
                      <a:moveTo>
                        <a:pt x="44532" y="0"/>
                      </a:moveTo>
                      <a:cubicBezTo>
                        <a:pt x="53438" y="118258"/>
                        <a:pt x="62345" y="236517"/>
                        <a:pt x="56407" y="285008"/>
                      </a:cubicBezTo>
                      <a:cubicBezTo>
                        <a:pt x="50469" y="333499"/>
                        <a:pt x="17813" y="289956"/>
                        <a:pt x="8906" y="290946"/>
                      </a:cubicBezTo>
                      <a:cubicBezTo>
                        <a:pt x="0" y="291936"/>
                        <a:pt x="1484" y="291441"/>
                        <a:pt x="2968" y="29094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01" name="Freihandform 200"/>
                <p:cNvSpPr/>
                <p:nvPr/>
              </p:nvSpPr>
              <p:spPr>
                <a:xfrm>
                  <a:off x="767263" y="1719072"/>
                  <a:ext cx="995700" cy="1481118"/>
                </a:xfrm>
                <a:custGeom>
                  <a:avLst/>
                  <a:gdLst>
                    <a:gd name="connsiteX0" fmla="*/ 176398 w 995700"/>
                    <a:gd name="connsiteY0" fmla="*/ 460858 h 1481118"/>
                    <a:gd name="connsiteX1" fmla="*/ 176398 w 995700"/>
                    <a:gd name="connsiteY1" fmla="*/ 460858 h 1481118"/>
                    <a:gd name="connsiteX2" fmla="*/ 205659 w 995700"/>
                    <a:gd name="connsiteY2" fmla="*/ 402336 h 1481118"/>
                    <a:gd name="connsiteX3" fmla="*/ 220289 w 995700"/>
                    <a:gd name="connsiteY3" fmla="*/ 351130 h 1481118"/>
                    <a:gd name="connsiteX4" fmla="*/ 234919 w 995700"/>
                    <a:gd name="connsiteY4" fmla="*/ 307238 h 1481118"/>
                    <a:gd name="connsiteX5" fmla="*/ 249550 w 995700"/>
                    <a:gd name="connsiteY5" fmla="*/ 387706 h 1481118"/>
                    <a:gd name="connsiteX6" fmla="*/ 264180 w 995700"/>
                    <a:gd name="connsiteY6" fmla="*/ 453542 h 1481118"/>
                    <a:gd name="connsiteX7" fmla="*/ 271495 w 995700"/>
                    <a:gd name="connsiteY7" fmla="*/ 314554 h 1481118"/>
                    <a:gd name="connsiteX8" fmla="*/ 278811 w 995700"/>
                    <a:gd name="connsiteY8" fmla="*/ 380390 h 1481118"/>
                    <a:gd name="connsiteX9" fmla="*/ 308071 w 995700"/>
                    <a:gd name="connsiteY9" fmla="*/ 446227 h 1481118"/>
                    <a:gd name="connsiteX10" fmla="*/ 337332 w 995700"/>
                    <a:gd name="connsiteY10" fmla="*/ 424282 h 1481118"/>
                    <a:gd name="connsiteX11" fmla="*/ 344647 w 995700"/>
                    <a:gd name="connsiteY11" fmla="*/ 395021 h 1481118"/>
                    <a:gd name="connsiteX12" fmla="*/ 359278 w 995700"/>
                    <a:gd name="connsiteY12" fmla="*/ 409651 h 1481118"/>
                    <a:gd name="connsiteX13" fmla="*/ 366593 w 995700"/>
                    <a:gd name="connsiteY13" fmla="*/ 358445 h 1481118"/>
                    <a:gd name="connsiteX14" fmla="*/ 403169 w 995700"/>
                    <a:gd name="connsiteY14" fmla="*/ 387706 h 1481118"/>
                    <a:gd name="connsiteX15" fmla="*/ 425115 w 995700"/>
                    <a:gd name="connsiteY15" fmla="*/ 402336 h 1481118"/>
                    <a:gd name="connsiteX16" fmla="*/ 432430 w 995700"/>
                    <a:gd name="connsiteY16" fmla="*/ 380390 h 1481118"/>
                    <a:gd name="connsiteX17" fmla="*/ 447060 w 995700"/>
                    <a:gd name="connsiteY17" fmla="*/ 365760 h 1481118"/>
                    <a:gd name="connsiteX18" fmla="*/ 469006 w 995700"/>
                    <a:gd name="connsiteY18" fmla="*/ 358445 h 1481118"/>
                    <a:gd name="connsiteX19" fmla="*/ 447060 w 995700"/>
                    <a:gd name="connsiteY19" fmla="*/ 263347 h 1481118"/>
                    <a:gd name="connsiteX20" fmla="*/ 439745 w 995700"/>
                    <a:gd name="connsiteY20" fmla="*/ 241402 h 1481118"/>
                    <a:gd name="connsiteX21" fmla="*/ 425115 w 995700"/>
                    <a:gd name="connsiteY21" fmla="*/ 219456 h 1481118"/>
                    <a:gd name="connsiteX22" fmla="*/ 417799 w 995700"/>
                    <a:gd name="connsiteY22" fmla="*/ 197510 h 1481118"/>
                    <a:gd name="connsiteX23" fmla="*/ 447060 w 995700"/>
                    <a:gd name="connsiteY23" fmla="*/ 204826 h 1481118"/>
                    <a:gd name="connsiteX24" fmla="*/ 483636 w 995700"/>
                    <a:gd name="connsiteY24" fmla="*/ 248717 h 1481118"/>
                    <a:gd name="connsiteX25" fmla="*/ 498267 w 995700"/>
                    <a:gd name="connsiteY25" fmla="*/ 263347 h 1481118"/>
                    <a:gd name="connsiteX26" fmla="*/ 520212 w 995700"/>
                    <a:gd name="connsiteY26" fmla="*/ 307238 h 1481118"/>
                    <a:gd name="connsiteX27" fmla="*/ 534843 w 995700"/>
                    <a:gd name="connsiteY27" fmla="*/ 321869 h 1481118"/>
                    <a:gd name="connsiteX28" fmla="*/ 549473 w 995700"/>
                    <a:gd name="connsiteY28" fmla="*/ 343814 h 1481118"/>
                    <a:gd name="connsiteX29" fmla="*/ 578734 w 995700"/>
                    <a:gd name="connsiteY29" fmla="*/ 373075 h 1481118"/>
                    <a:gd name="connsiteX30" fmla="*/ 571419 w 995700"/>
                    <a:gd name="connsiteY30" fmla="*/ 343814 h 1481118"/>
                    <a:gd name="connsiteX31" fmla="*/ 542158 w 995700"/>
                    <a:gd name="connsiteY31" fmla="*/ 299923 h 1481118"/>
                    <a:gd name="connsiteX32" fmla="*/ 586049 w 995700"/>
                    <a:gd name="connsiteY32" fmla="*/ 329184 h 1481118"/>
                    <a:gd name="connsiteX33" fmla="*/ 593364 w 995700"/>
                    <a:gd name="connsiteY33" fmla="*/ 299923 h 1481118"/>
                    <a:gd name="connsiteX34" fmla="*/ 600679 w 995700"/>
                    <a:gd name="connsiteY34" fmla="*/ 270662 h 1481118"/>
                    <a:gd name="connsiteX35" fmla="*/ 607995 w 995700"/>
                    <a:gd name="connsiteY35" fmla="*/ 292608 h 1481118"/>
                    <a:gd name="connsiteX36" fmla="*/ 622625 w 995700"/>
                    <a:gd name="connsiteY36" fmla="*/ 314554 h 1481118"/>
                    <a:gd name="connsiteX37" fmla="*/ 629940 w 995700"/>
                    <a:gd name="connsiteY37" fmla="*/ 256032 h 1481118"/>
                    <a:gd name="connsiteX38" fmla="*/ 673831 w 995700"/>
                    <a:gd name="connsiteY38" fmla="*/ 292608 h 1481118"/>
                    <a:gd name="connsiteX39" fmla="*/ 688462 w 995700"/>
                    <a:gd name="connsiteY39" fmla="*/ 336499 h 1481118"/>
                    <a:gd name="connsiteX40" fmla="*/ 695777 w 995700"/>
                    <a:gd name="connsiteY40" fmla="*/ 380390 h 1481118"/>
                    <a:gd name="connsiteX41" fmla="*/ 703092 w 995700"/>
                    <a:gd name="connsiteY41" fmla="*/ 416966 h 1481118"/>
                    <a:gd name="connsiteX42" fmla="*/ 695777 w 995700"/>
                    <a:gd name="connsiteY42" fmla="*/ 497434 h 1481118"/>
                    <a:gd name="connsiteX43" fmla="*/ 725038 w 995700"/>
                    <a:gd name="connsiteY43" fmla="*/ 482803 h 1481118"/>
                    <a:gd name="connsiteX44" fmla="*/ 739668 w 995700"/>
                    <a:gd name="connsiteY44" fmla="*/ 453542 h 1481118"/>
                    <a:gd name="connsiteX45" fmla="*/ 746983 w 995700"/>
                    <a:gd name="connsiteY45" fmla="*/ 431597 h 1481118"/>
                    <a:gd name="connsiteX46" fmla="*/ 761614 w 995700"/>
                    <a:gd name="connsiteY46" fmla="*/ 416966 h 1481118"/>
                    <a:gd name="connsiteX47" fmla="*/ 776244 w 995700"/>
                    <a:gd name="connsiteY47" fmla="*/ 431597 h 1481118"/>
                    <a:gd name="connsiteX48" fmla="*/ 798190 w 995700"/>
                    <a:gd name="connsiteY48" fmla="*/ 665683 h 1481118"/>
                    <a:gd name="connsiteX49" fmla="*/ 812820 w 995700"/>
                    <a:gd name="connsiteY49" fmla="*/ 709574 h 1481118"/>
                    <a:gd name="connsiteX50" fmla="*/ 820135 w 995700"/>
                    <a:gd name="connsiteY50" fmla="*/ 687629 h 1481118"/>
                    <a:gd name="connsiteX51" fmla="*/ 834766 w 995700"/>
                    <a:gd name="connsiteY51" fmla="*/ 621792 h 1481118"/>
                    <a:gd name="connsiteX52" fmla="*/ 827451 w 995700"/>
                    <a:gd name="connsiteY52" fmla="*/ 716890 h 1481118"/>
                    <a:gd name="connsiteX53" fmla="*/ 827451 w 995700"/>
                    <a:gd name="connsiteY53" fmla="*/ 841248 h 1481118"/>
                    <a:gd name="connsiteX54" fmla="*/ 820135 w 995700"/>
                    <a:gd name="connsiteY54" fmla="*/ 972922 h 1481118"/>
                    <a:gd name="connsiteX55" fmla="*/ 827451 w 995700"/>
                    <a:gd name="connsiteY55" fmla="*/ 994867 h 1481118"/>
                    <a:gd name="connsiteX56" fmla="*/ 871342 w 995700"/>
                    <a:gd name="connsiteY56" fmla="*/ 1016813 h 1481118"/>
                    <a:gd name="connsiteX57" fmla="*/ 878657 w 995700"/>
                    <a:gd name="connsiteY57" fmla="*/ 1038758 h 1481118"/>
                    <a:gd name="connsiteX58" fmla="*/ 864027 w 995700"/>
                    <a:gd name="connsiteY58" fmla="*/ 1089965 h 1481118"/>
                    <a:gd name="connsiteX59" fmla="*/ 893287 w 995700"/>
                    <a:gd name="connsiteY59" fmla="*/ 1155802 h 1481118"/>
                    <a:gd name="connsiteX60" fmla="*/ 922548 w 995700"/>
                    <a:gd name="connsiteY60" fmla="*/ 1163117 h 1481118"/>
                    <a:gd name="connsiteX61" fmla="*/ 959124 w 995700"/>
                    <a:gd name="connsiteY61" fmla="*/ 1155802 h 1481118"/>
                    <a:gd name="connsiteX62" fmla="*/ 981070 w 995700"/>
                    <a:gd name="connsiteY62" fmla="*/ 1104595 h 1481118"/>
                    <a:gd name="connsiteX63" fmla="*/ 973755 w 995700"/>
                    <a:gd name="connsiteY63" fmla="*/ 1046074 h 1481118"/>
                    <a:gd name="connsiteX64" fmla="*/ 966439 w 995700"/>
                    <a:gd name="connsiteY64" fmla="*/ 1024128 h 1481118"/>
                    <a:gd name="connsiteX65" fmla="*/ 959124 w 995700"/>
                    <a:gd name="connsiteY65" fmla="*/ 943661 h 1481118"/>
                    <a:gd name="connsiteX66" fmla="*/ 966439 w 995700"/>
                    <a:gd name="connsiteY66" fmla="*/ 907085 h 1481118"/>
                    <a:gd name="connsiteX67" fmla="*/ 973755 w 995700"/>
                    <a:gd name="connsiteY67" fmla="*/ 877824 h 1481118"/>
                    <a:gd name="connsiteX68" fmla="*/ 981070 w 995700"/>
                    <a:gd name="connsiteY68" fmla="*/ 782726 h 1481118"/>
                    <a:gd name="connsiteX69" fmla="*/ 995700 w 995700"/>
                    <a:gd name="connsiteY69" fmla="*/ 738835 h 1481118"/>
                    <a:gd name="connsiteX70" fmla="*/ 981070 w 995700"/>
                    <a:gd name="connsiteY70" fmla="*/ 694944 h 1481118"/>
                    <a:gd name="connsiteX71" fmla="*/ 966439 w 995700"/>
                    <a:gd name="connsiteY71" fmla="*/ 629107 h 1481118"/>
                    <a:gd name="connsiteX72" fmla="*/ 951809 w 995700"/>
                    <a:gd name="connsiteY72" fmla="*/ 607162 h 1481118"/>
                    <a:gd name="connsiteX73" fmla="*/ 937179 w 995700"/>
                    <a:gd name="connsiteY73" fmla="*/ 534010 h 1481118"/>
                    <a:gd name="connsiteX74" fmla="*/ 922548 w 995700"/>
                    <a:gd name="connsiteY74" fmla="*/ 475488 h 1481118"/>
                    <a:gd name="connsiteX75" fmla="*/ 907918 w 995700"/>
                    <a:gd name="connsiteY75" fmla="*/ 380390 h 1481118"/>
                    <a:gd name="connsiteX76" fmla="*/ 900603 w 995700"/>
                    <a:gd name="connsiteY76" fmla="*/ 336499 h 1481118"/>
                    <a:gd name="connsiteX77" fmla="*/ 885972 w 995700"/>
                    <a:gd name="connsiteY77" fmla="*/ 321869 h 1481118"/>
                    <a:gd name="connsiteX78" fmla="*/ 842081 w 995700"/>
                    <a:gd name="connsiteY78" fmla="*/ 241402 h 1481118"/>
                    <a:gd name="connsiteX79" fmla="*/ 827451 w 995700"/>
                    <a:gd name="connsiteY79" fmla="*/ 197510 h 1481118"/>
                    <a:gd name="connsiteX80" fmla="*/ 805505 w 995700"/>
                    <a:gd name="connsiteY80" fmla="*/ 109728 h 1481118"/>
                    <a:gd name="connsiteX81" fmla="*/ 739668 w 995700"/>
                    <a:gd name="connsiteY81" fmla="*/ 80467 h 1481118"/>
                    <a:gd name="connsiteX82" fmla="*/ 717723 w 995700"/>
                    <a:gd name="connsiteY82" fmla="*/ 73152 h 1481118"/>
                    <a:gd name="connsiteX83" fmla="*/ 629940 w 995700"/>
                    <a:gd name="connsiteY83" fmla="*/ 80467 h 1481118"/>
                    <a:gd name="connsiteX84" fmla="*/ 607995 w 995700"/>
                    <a:gd name="connsiteY84" fmla="*/ 58522 h 1481118"/>
                    <a:gd name="connsiteX85" fmla="*/ 593364 w 995700"/>
                    <a:gd name="connsiteY85" fmla="*/ 36576 h 1481118"/>
                    <a:gd name="connsiteX86" fmla="*/ 571419 w 995700"/>
                    <a:gd name="connsiteY86" fmla="*/ 21946 h 1481118"/>
                    <a:gd name="connsiteX87" fmla="*/ 556788 w 995700"/>
                    <a:gd name="connsiteY87" fmla="*/ 7315 h 1481118"/>
                    <a:gd name="connsiteX88" fmla="*/ 490951 w 995700"/>
                    <a:gd name="connsiteY88" fmla="*/ 14630 h 1481118"/>
                    <a:gd name="connsiteX89" fmla="*/ 469006 w 995700"/>
                    <a:gd name="connsiteY89" fmla="*/ 21946 h 1481118"/>
                    <a:gd name="connsiteX90" fmla="*/ 425115 w 995700"/>
                    <a:gd name="connsiteY90" fmla="*/ 7315 h 1481118"/>
                    <a:gd name="connsiteX91" fmla="*/ 395854 w 995700"/>
                    <a:gd name="connsiteY91" fmla="*/ 0 h 1481118"/>
                    <a:gd name="connsiteX92" fmla="*/ 337332 w 995700"/>
                    <a:gd name="connsiteY92" fmla="*/ 21946 h 1481118"/>
                    <a:gd name="connsiteX93" fmla="*/ 293441 w 995700"/>
                    <a:gd name="connsiteY93" fmla="*/ 51206 h 1481118"/>
                    <a:gd name="connsiteX94" fmla="*/ 227604 w 995700"/>
                    <a:gd name="connsiteY94" fmla="*/ 51206 h 1481118"/>
                    <a:gd name="connsiteX95" fmla="*/ 205659 w 995700"/>
                    <a:gd name="connsiteY95" fmla="*/ 58522 h 1481118"/>
                    <a:gd name="connsiteX96" fmla="*/ 169083 w 995700"/>
                    <a:gd name="connsiteY96" fmla="*/ 95098 h 1481118"/>
                    <a:gd name="connsiteX97" fmla="*/ 154452 w 995700"/>
                    <a:gd name="connsiteY97" fmla="*/ 109728 h 1481118"/>
                    <a:gd name="connsiteX98" fmla="*/ 125191 w 995700"/>
                    <a:gd name="connsiteY98" fmla="*/ 146304 h 1481118"/>
                    <a:gd name="connsiteX99" fmla="*/ 117876 w 995700"/>
                    <a:gd name="connsiteY99" fmla="*/ 168250 h 1481118"/>
                    <a:gd name="connsiteX100" fmla="*/ 110561 w 995700"/>
                    <a:gd name="connsiteY100" fmla="*/ 234086 h 1481118"/>
                    <a:gd name="connsiteX101" fmla="*/ 81300 w 995700"/>
                    <a:gd name="connsiteY101" fmla="*/ 270662 h 1481118"/>
                    <a:gd name="connsiteX102" fmla="*/ 73985 w 995700"/>
                    <a:gd name="connsiteY102" fmla="*/ 292608 h 1481118"/>
                    <a:gd name="connsiteX103" fmla="*/ 52039 w 995700"/>
                    <a:gd name="connsiteY103" fmla="*/ 336499 h 1481118"/>
                    <a:gd name="connsiteX104" fmla="*/ 37409 w 995700"/>
                    <a:gd name="connsiteY104" fmla="*/ 482803 h 1481118"/>
                    <a:gd name="connsiteX105" fmla="*/ 30094 w 995700"/>
                    <a:gd name="connsiteY105" fmla="*/ 504749 h 1481118"/>
                    <a:gd name="connsiteX106" fmla="*/ 15463 w 995700"/>
                    <a:gd name="connsiteY106" fmla="*/ 526694 h 1481118"/>
                    <a:gd name="connsiteX107" fmla="*/ 22779 w 995700"/>
                    <a:gd name="connsiteY107" fmla="*/ 709574 h 1481118"/>
                    <a:gd name="connsiteX108" fmla="*/ 52039 w 995700"/>
                    <a:gd name="connsiteY108" fmla="*/ 760781 h 1481118"/>
                    <a:gd name="connsiteX109" fmla="*/ 59355 w 995700"/>
                    <a:gd name="connsiteY109" fmla="*/ 790042 h 1481118"/>
                    <a:gd name="connsiteX110" fmla="*/ 44724 w 995700"/>
                    <a:gd name="connsiteY110" fmla="*/ 914400 h 1481118"/>
                    <a:gd name="connsiteX111" fmla="*/ 52039 w 995700"/>
                    <a:gd name="connsiteY111" fmla="*/ 980237 h 1481118"/>
                    <a:gd name="connsiteX112" fmla="*/ 103246 w 995700"/>
                    <a:gd name="connsiteY112" fmla="*/ 1038758 h 1481118"/>
                    <a:gd name="connsiteX113" fmla="*/ 125191 w 995700"/>
                    <a:gd name="connsiteY113" fmla="*/ 1082650 h 1481118"/>
                    <a:gd name="connsiteX114" fmla="*/ 117876 w 995700"/>
                    <a:gd name="connsiteY114" fmla="*/ 1126541 h 1481118"/>
                    <a:gd name="connsiteX115" fmla="*/ 103246 w 995700"/>
                    <a:gd name="connsiteY115" fmla="*/ 1148486 h 1481118"/>
                    <a:gd name="connsiteX116" fmla="*/ 81300 w 995700"/>
                    <a:gd name="connsiteY116" fmla="*/ 1228954 h 1481118"/>
                    <a:gd name="connsiteX117" fmla="*/ 88615 w 995700"/>
                    <a:gd name="connsiteY117" fmla="*/ 1250899 h 1481118"/>
                    <a:gd name="connsiteX118" fmla="*/ 110561 w 995700"/>
                    <a:gd name="connsiteY118" fmla="*/ 1258214 h 1481118"/>
                    <a:gd name="connsiteX119" fmla="*/ 132507 w 995700"/>
                    <a:gd name="connsiteY119" fmla="*/ 1272845 h 1481118"/>
                    <a:gd name="connsiteX120" fmla="*/ 147137 w 995700"/>
                    <a:gd name="connsiteY120" fmla="*/ 1316736 h 1481118"/>
                    <a:gd name="connsiteX121" fmla="*/ 154452 w 995700"/>
                    <a:gd name="connsiteY121" fmla="*/ 1389888 h 1481118"/>
                    <a:gd name="connsiteX122" fmla="*/ 183713 w 995700"/>
                    <a:gd name="connsiteY122" fmla="*/ 1419149 h 1481118"/>
                    <a:gd name="connsiteX123" fmla="*/ 227604 w 995700"/>
                    <a:gd name="connsiteY123" fmla="*/ 1433779 h 1481118"/>
                    <a:gd name="connsiteX124" fmla="*/ 242235 w 995700"/>
                    <a:gd name="connsiteY124" fmla="*/ 1455725 h 1481118"/>
                    <a:gd name="connsiteX125" fmla="*/ 249550 w 995700"/>
                    <a:gd name="connsiteY125" fmla="*/ 1477670 h 1481118"/>
                    <a:gd name="connsiteX126" fmla="*/ 271495 w 995700"/>
                    <a:gd name="connsiteY126" fmla="*/ 1470355 h 1481118"/>
                    <a:gd name="connsiteX127" fmla="*/ 300756 w 995700"/>
                    <a:gd name="connsiteY127" fmla="*/ 1463040 h 1481118"/>
                    <a:gd name="connsiteX128" fmla="*/ 322702 w 995700"/>
                    <a:gd name="connsiteY128" fmla="*/ 1477670 h 1481118"/>
                    <a:gd name="connsiteX129" fmla="*/ 308071 w 995700"/>
                    <a:gd name="connsiteY129" fmla="*/ 1463040 h 1481118"/>
                    <a:gd name="connsiteX130" fmla="*/ 293441 w 995700"/>
                    <a:gd name="connsiteY130" fmla="*/ 1419149 h 1481118"/>
                    <a:gd name="connsiteX131" fmla="*/ 308071 w 995700"/>
                    <a:gd name="connsiteY131" fmla="*/ 1441094 h 1481118"/>
                    <a:gd name="connsiteX132" fmla="*/ 351963 w 995700"/>
                    <a:gd name="connsiteY132" fmla="*/ 1470355 h 1481118"/>
                    <a:gd name="connsiteX133" fmla="*/ 322702 w 995700"/>
                    <a:gd name="connsiteY133" fmla="*/ 1302106 h 1481118"/>
                    <a:gd name="connsiteX134" fmla="*/ 344647 w 995700"/>
                    <a:gd name="connsiteY134" fmla="*/ 1324051 h 1481118"/>
                    <a:gd name="connsiteX135" fmla="*/ 359278 w 995700"/>
                    <a:gd name="connsiteY135" fmla="*/ 1353312 h 1481118"/>
                    <a:gd name="connsiteX136" fmla="*/ 381223 w 995700"/>
                    <a:gd name="connsiteY136" fmla="*/ 1367942 h 1481118"/>
                    <a:gd name="connsiteX137" fmla="*/ 395854 w 995700"/>
                    <a:gd name="connsiteY137" fmla="*/ 1382573 h 1481118"/>
                    <a:gd name="connsiteX138" fmla="*/ 432430 w 995700"/>
                    <a:gd name="connsiteY138" fmla="*/ 1375258 h 1481118"/>
                    <a:gd name="connsiteX139" fmla="*/ 469006 w 995700"/>
                    <a:gd name="connsiteY139" fmla="*/ 1367942 h 1481118"/>
                    <a:gd name="connsiteX140" fmla="*/ 483636 w 995700"/>
                    <a:gd name="connsiteY140" fmla="*/ 1338682 h 1481118"/>
                    <a:gd name="connsiteX141" fmla="*/ 454375 w 995700"/>
                    <a:gd name="connsiteY141" fmla="*/ 1302106 h 1481118"/>
                    <a:gd name="connsiteX142" fmla="*/ 447060 w 995700"/>
                    <a:gd name="connsiteY142" fmla="*/ 1258214 h 1481118"/>
                    <a:gd name="connsiteX143" fmla="*/ 417799 w 995700"/>
                    <a:gd name="connsiteY143" fmla="*/ 1250899 h 1481118"/>
                    <a:gd name="connsiteX144" fmla="*/ 410484 w 995700"/>
                    <a:gd name="connsiteY144" fmla="*/ 1199693 h 1481118"/>
                    <a:gd name="connsiteX145" fmla="*/ 403169 w 995700"/>
                    <a:gd name="connsiteY145" fmla="*/ 1170432 h 1481118"/>
                    <a:gd name="connsiteX146" fmla="*/ 381223 w 995700"/>
                    <a:gd name="connsiteY146" fmla="*/ 1155802 h 1481118"/>
                    <a:gd name="connsiteX147" fmla="*/ 366593 w 995700"/>
                    <a:gd name="connsiteY147" fmla="*/ 1141171 h 1481118"/>
                    <a:gd name="connsiteX148" fmla="*/ 373908 w 995700"/>
                    <a:gd name="connsiteY148" fmla="*/ 1119226 h 1481118"/>
                    <a:gd name="connsiteX149" fmla="*/ 344647 w 995700"/>
                    <a:gd name="connsiteY149" fmla="*/ 1082650 h 1481118"/>
                    <a:gd name="connsiteX150" fmla="*/ 300756 w 995700"/>
                    <a:gd name="connsiteY150" fmla="*/ 1068019 h 1481118"/>
                    <a:gd name="connsiteX151" fmla="*/ 234919 w 995700"/>
                    <a:gd name="connsiteY151" fmla="*/ 1038758 h 1481118"/>
                    <a:gd name="connsiteX152" fmla="*/ 212974 w 995700"/>
                    <a:gd name="connsiteY152" fmla="*/ 1031443 h 1481118"/>
                    <a:gd name="connsiteX153" fmla="*/ 191028 w 995700"/>
                    <a:gd name="connsiteY153" fmla="*/ 1016813 h 1481118"/>
                    <a:gd name="connsiteX154" fmla="*/ 183713 w 995700"/>
                    <a:gd name="connsiteY154" fmla="*/ 994867 h 1481118"/>
                    <a:gd name="connsiteX155" fmla="*/ 212974 w 995700"/>
                    <a:gd name="connsiteY155" fmla="*/ 958291 h 1481118"/>
                    <a:gd name="connsiteX156" fmla="*/ 227604 w 995700"/>
                    <a:gd name="connsiteY156" fmla="*/ 936346 h 1481118"/>
                    <a:gd name="connsiteX157" fmla="*/ 278811 w 995700"/>
                    <a:gd name="connsiteY157" fmla="*/ 921715 h 1481118"/>
                    <a:gd name="connsiteX158" fmla="*/ 271495 w 995700"/>
                    <a:gd name="connsiteY158" fmla="*/ 892454 h 1481118"/>
                    <a:gd name="connsiteX159" fmla="*/ 220289 w 995700"/>
                    <a:gd name="connsiteY159" fmla="*/ 870509 h 1481118"/>
                    <a:gd name="connsiteX160" fmla="*/ 227604 w 995700"/>
                    <a:gd name="connsiteY160" fmla="*/ 848563 h 1481118"/>
                    <a:gd name="connsiteX161" fmla="*/ 249550 w 995700"/>
                    <a:gd name="connsiteY161" fmla="*/ 833933 h 1481118"/>
                    <a:gd name="connsiteX162" fmla="*/ 234919 w 995700"/>
                    <a:gd name="connsiteY162" fmla="*/ 790042 h 1481118"/>
                    <a:gd name="connsiteX163" fmla="*/ 227604 w 995700"/>
                    <a:gd name="connsiteY163" fmla="*/ 738835 h 1481118"/>
                    <a:gd name="connsiteX164" fmla="*/ 212974 w 995700"/>
                    <a:gd name="connsiteY164" fmla="*/ 709574 h 1481118"/>
                    <a:gd name="connsiteX165" fmla="*/ 205659 w 995700"/>
                    <a:gd name="connsiteY165" fmla="*/ 680314 h 1481118"/>
                    <a:gd name="connsiteX166" fmla="*/ 198343 w 995700"/>
                    <a:gd name="connsiteY166" fmla="*/ 658368 h 1481118"/>
                    <a:gd name="connsiteX167" fmla="*/ 205659 w 995700"/>
                    <a:gd name="connsiteY167" fmla="*/ 629107 h 1481118"/>
                    <a:gd name="connsiteX168" fmla="*/ 191028 w 995700"/>
                    <a:gd name="connsiteY168" fmla="*/ 614477 h 1481118"/>
                    <a:gd name="connsiteX169" fmla="*/ 176398 w 995700"/>
                    <a:gd name="connsiteY169" fmla="*/ 592531 h 1481118"/>
                    <a:gd name="connsiteX170" fmla="*/ 183713 w 995700"/>
                    <a:gd name="connsiteY170" fmla="*/ 504749 h 1481118"/>
                    <a:gd name="connsiteX171" fmla="*/ 176398 w 995700"/>
                    <a:gd name="connsiteY171" fmla="*/ 482803 h 1481118"/>
                    <a:gd name="connsiteX172" fmla="*/ 198343 w 995700"/>
                    <a:gd name="connsiteY172" fmla="*/ 431597 h 1481118"/>
                    <a:gd name="connsiteX173" fmla="*/ 205659 w 995700"/>
                    <a:gd name="connsiteY173" fmla="*/ 402336 h 1481118"/>
                    <a:gd name="connsiteX174" fmla="*/ 205659 w 995700"/>
                    <a:gd name="connsiteY174" fmla="*/ 402336 h 1481118"/>
                    <a:gd name="connsiteX175" fmla="*/ 198343 w 995700"/>
                    <a:gd name="connsiteY175" fmla="*/ 409651 h 148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995700" h="1481118">
                      <a:moveTo>
                        <a:pt x="176398" y="460858"/>
                      </a:moveTo>
                      <a:lnTo>
                        <a:pt x="176398" y="460858"/>
                      </a:lnTo>
                      <a:cubicBezTo>
                        <a:pt x="186152" y="441351"/>
                        <a:pt x="196634" y="422191"/>
                        <a:pt x="205659" y="402336"/>
                      </a:cubicBezTo>
                      <a:cubicBezTo>
                        <a:pt x="212888" y="386432"/>
                        <a:pt x="215361" y="367559"/>
                        <a:pt x="220289" y="351130"/>
                      </a:cubicBezTo>
                      <a:cubicBezTo>
                        <a:pt x="224720" y="336358"/>
                        <a:pt x="234919" y="307238"/>
                        <a:pt x="234919" y="307238"/>
                      </a:cubicBezTo>
                      <a:cubicBezTo>
                        <a:pt x="249843" y="352005"/>
                        <a:pt x="237734" y="310900"/>
                        <a:pt x="249550" y="387706"/>
                      </a:cubicBezTo>
                      <a:cubicBezTo>
                        <a:pt x="253265" y="411853"/>
                        <a:pt x="258355" y="430241"/>
                        <a:pt x="264180" y="453542"/>
                      </a:cubicBezTo>
                      <a:cubicBezTo>
                        <a:pt x="266618" y="407213"/>
                        <a:pt x="262396" y="360046"/>
                        <a:pt x="271495" y="314554"/>
                      </a:cubicBezTo>
                      <a:cubicBezTo>
                        <a:pt x="275825" y="292902"/>
                        <a:pt x="274481" y="358738"/>
                        <a:pt x="278811" y="380390"/>
                      </a:cubicBezTo>
                      <a:cubicBezTo>
                        <a:pt x="286273" y="417701"/>
                        <a:pt x="290557" y="419956"/>
                        <a:pt x="308071" y="446227"/>
                      </a:cubicBezTo>
                      <a:cubicBezTo>
                        <a:pt x="325482" y="393995"/>
                        <a:pt x="314148" y="389504"/>
                        <a:pt x="337332" y="424282"/>
                      </a:cubicBezTo>
                      <a:cubicBezTo>
                        <a:pt x="339770" y="414528"/>
                        <a:pt x="336282" y="400598"/>
                        <a:pt x="344647" y="395021"/>
                      </a:cubicBezTo>
                      <a:cubicBezTo>
                        <a:pt x="350386" y="391195"/>
                        <a:pt x="355730" y="415565"/>
                        <a:pt x="359278" y="409651"/>
                      </a:cubicBezTo>
                      <a:cubicBezTo>
                        <a:pt x="368149" y="394866"/>
                        <a:pt x="364155" y="375514"/>
                        <a:pt x="366593" y="358445"/>
                      </a:cubicBezTo>
                      <a:cubicBezTo>
                        <a:pt x="434141" y="403475"/>
                        <a:pt x="351051" y="346011"/>
                        <a:pt x="403169" y="387706"/>
                      </a:cubicBezTo>
                      <a:cubicBezTo>
                        <a:pt x="410034" y="393198"/>
                        <a:pt x="417800" y="397459"/>
                        <a:pt x="425115" y="402336"/>
                      </a:cubicBezTo>
                      <a:cubicBezTo>
                        <a:pt x="427553" y="395021"/>
                        <a:pt x="433698" y="387996"/>
                        <a:pt x="432430" y="380390"/>
                      </a:cubicBezTo>
                      <a:cubicBezTo>
                        <a:pt x="428037" y="354033"/>
                        <a:pt x="391185" y="351792"/>
                        <a:pt x="447060" y="365760"/>
                      </a:cubicBezTo>
                      <a:cubicBezTo>
                        <a:pt x="487336" y="406036"/>
                        <a:pt x="477022" y="406543"/>
                        <a:pt x="469006" y="358445"/>
                      </a:cubicBezTo>
                      <a:cubicBezTo>
                        <a:pt x="456345" y="282474"/>
                        <a:pt x="469975" y="332090"/>
                        <a:pt x="447060" y="263347"/>
                      </a:cubicBezTo>
                      <a:cubicBezTo>
                        <a:pt x="444622" y="256032"/>
                        <a:pt x="444022" y="247818"/>
                        <a:pt x="439745" y="241402"/>
                      </a:cubicBezTo>
                      <a:cubicBezTo>
                        <a:pt x="434868" y="234087"/>
                        <a:pt x="429047" y="227320"/>
                        <a:pt x="425115" y="219456"/>
                      </a:cubicBezTo>
                      <a:cubicBezTo>
                        <a:pt x="421666" y="212559"/>
                        <a:pt x="411383" y="201787"/>
                        <a:pt x="417799" y="197510"/>
                      </a:cubicBezTo>
                      <a:cubicBezTo>
                        <a:pt x="426164" y="191933"/>
                        <a:pt x="437306" y="202387"/>
                        <a:pt x="447060" y="204826"/>
                      </a:cubicBezTo>
                      <a:cubicBezTo>
                        <a:pt x="499194" y="256957"/>
                        <a:pt x="442896" y="197793"/>
                        <a:pt x="483636" y="248717"/>
                      </a:cubicBezTo>
                      <a:cubicBezTo>
                        <a:pt x="487944" y="254103"/>
                        <a:pt x="493959" y="257961"/>
                        <a:pt x="498267" y="263347"/>
                      </a:cubicBezTo>
                      <a:cubicBezTo>
                        <a:pt x="542663" y="318841"/>
                        <a:pt x="487762" y="253156"/>
                        <a:pt x="520212" y="307238"/>
                      </a:cubicBezTo>
                      <a:cubicBezTo>
                        <a:pt x="523761" y="313152"/>
                        <a:pt x="530534" y="316483"/>
                        <a:pt x="534843" y="321869"/>
                      </a:cubicBezTo>
                      <a:cubicBezTo>
                        <a:pt x="540335" y="328734"/>
                        <a:pt x="543752" y="337139"/>
                        <a:pt x="549473" y="343814"/>
                      </a:cubicBezTo>
                      <a:cubicBezTo>
                        <a:pt x="558450" y="354287"/>
                        <a:pt x="578734" y="373075"/>
                        <a:pt x="578734" y="373075"/>
                      </a:cubicBezTo>
                      <a:cubicBezTo>
                        <a:pt x="576296" y="363321"/>
                        <a:pt x="575915" y="352806"/>
                        <a:pt x="571419" y="343814"/>
                      </a:cubicBezTo>
                      <a:cubicBezTo>
                        <a:pt x="563555" y="328087"/>
                        <a:pt x="527528" y="290169"/>
                        <a:pt x="542158" y="299923"/>
                      </a:cubicBezTo>
                      <a:lnTo>
                        <a:pt x="586049" y="329184"/>
                      </a:lnTo>
                      <a:cubicBezTo>
                        <a:pt x="614607" y="372023"/>
                        <a:pt x="593364" y="346995"/>
                        <a:pt x="593364" y="299923"/>
                      </a:cubicBezTo>
                      <a:cubicBezTo>
                        <a:pt x="593364" y="289869"/>
                        <a:pt x="598241" y="280416"/>
                        <a:pt x="600679" y="270662"/>
                      </a:cubicBezTo>
                      <a:cubicBezTo>
                        <a:pt x="603118" y="277977"/>
                        <a:pt x="604546" y="285711"/>
                        <a:pt x="607995" y="292608"/>
                      </a:cubicBezTo>
                      <a:cubicBezTo>
                        <a:pt x="611927" y="300472"/>
                        <a:pt x="618102" y="322093"/>
                        <a:pt x="622625" y="314554"/>
                      </a:cubicBezTo>
                      <a:cubicBezTo>
                        <a:pt x="632739" y="297696"/>
                        <a:pt x="627502" y="275539"/>
                        <a:pt x="629940" y="256032"/>
                      </a:cubicBezTo>
                      <a:cubicBezTo>
                        <a:pt x="656074" y="269098"/>
                        <a:pt x="662014" y="266019"/>
                        <a:pt x="673831" y="292608"/>
                      </a:cubicBezTo>
                      <a:cubicBezTo>
                        <a:pt x="680094" y="306701"/>
                        <a:pt x="688462" y="336499"/>
                        <a:pt x="688462" y="336499"/>
                      </a:cubicBezTo>
                      <a:cubicBezTo>
                        <a:pt x="690900" y="351129"/>
                        <a:pt x="693124" y="365797"/>
                        <a:pt x="695777" y="380390"/>
                      </a:cubicBezTo>
                      <a:cubicBezTo>
                        <a:pt x="698001" y="392623"/>
                        <a:pt x="703092" y="404533"/>
                        <a:pt x="703092" y="416966"/>
                      </a:cubicBezTo>
                      <a:cubicBezTo>
                        <a:pt x="703092" y="443899"/>
                        <a:pt x="687260" y="471883"/>
                        <a:pt x="695777" y="497434"/>
                      </a:cubicBezTo>
                      <a:cubicBezTo>
                        <a:pt x="699226" y="507779"/>
                        <a:pt x="715284" y="487680"/>
                        <a:pt x="725038" y="482803"/>
                      </a:cubicBezTo>
                      <a:cubicBezTo>
                        <a:pt x="729915" y="473049"/>
                        <a:pt x="735372" y="463565"/>
                        <a:pt x="739668" y="453542"/>
                      </a:cubicBezTo>
                      <a:cubicBezTo>
                        <a:pt x="742705" y="446455"/>
                        <a:pt x="743016" y="438209"/>
                        <a:pt x="746983" y="431597"/>
                      </a:cubicBezTo>
                      <a:cubicBezTo>
                        <a:pt x="750532" y="425683"/>
                        <a:pt x="756737" y="421843"/>
                        <a:pt x="761614" y="416966"/>
                      </a:cubicBezTo>
                      <a:cubicBezTo>
                        <a:pt x="766491" y="421843"/>
                        <a:pt x="774429" y="424943"/>
                        <a:pt x="776244" y="431597"/>
                      </a:cubicBezTo>
                      <a:cubicBezTo>
                        <a:pt x="815297" y="574798"/>
                        <a:pt x="716578" y="420842"/>
                        <a:pt x="798190" y="665683"/>
                      </a:cubicBezTo>
                      <a:lnTo>
                        <a:pt x="812820" y="709574"/>
                      </a:lnTo>
                      <a:cubicBezTo>
                        <a:pt x="815258" y="702259"/>
                        <a:pt x="818017" y="695043"/>
                        <a:pt x="820135" y="687629"/>
                      </a:cubicBezTo>
                      <a:cubicBezTo>
                        <a:pt x="827025" y="663514"/>
                        <a:pt x="829735" y="646945"/>
                        <a:pt x="834766" y="621792"/>
                      </a:cubicBezTo>
                      <a:cubicBezTo>
                        <a:pt x="832328" y="653491"/>
                        <a:pt x="827451" y="685097"/>
                        <a:pt x="827451" y="716890"/>
                      </a:cubicBezTo>
                      <a:cubicBezTo>
                        <a:pt x="827451" y="858801"/>
                        <a:pt x="844059" y="758206"/>
                        <a:pt x="827451" y="841248"/>
                      </a:cubicBezTo>
                      <a:cubicBezTo>
                        <a:pt x="825012" y="885139"/>
                        <a:pt x="820135" y="928963"/>
                        <a:pt x="820135" y="972922"/>
                      </a:cubicBezTo>
                      <a:cubicBezTo>
                        <a:pt x="820135" y="980633"/>
                        <a:pt x="822634" y="988846"/>
                        <a:pt x="827451" y="994867"/>
                      </a:cubicBezTo>
                      <a:cubicBezTo>
                        <a:pt x="837766" y="1007760"/>
                        <a:pt x="856883" y="1011994"/>
                        <a:pt x="871342" y="1016813"/>
                      </a:cubicBezTo>
                      <a:cubicBezTo>
                        <a:pt x="873780" y="1024128"/>
                        <a:pt x="878657" y="1031047"/>
                        <a:pt x="878657" y="1038758"/>
                      </a:cubicBezTo>
                      <a:cubicBezTo>
                        <a:pt x="878657" y="1047943"/>
                        <a:pt x="867476" y="1079616"/>
                        <a:pt x="864027" y="1089965"/>
                      </a:cubicBezTo>
                      <a:cubicBezTo>
                        <a:pt x="869371" y="1122033"/>
                        <a:pt x="863415" y="1138732"/>
                        <a:pt x="893287" y="1155802"/>
                      </a:cubicBezTo>
                      <a:cubicBezTo>
                        <a:pt x="902016" y="1160790"/>
                        <a:pt x="912794" y="1160679"/>
                        <a:pt x="922548" y="1163117"/>
                      </a:cubicBezTo>
                      <a:cubicBezTo>
                        <a:pt x="934740" y="1160679"/>
                        <a:pt x="948329" y="1161971"/>
                        <a:pt x="959124" y="1155802"/>
                      </a:cubicBezTo>
                      <a:cubicBezTo>
                        <a:pt x="973859" y="1147382"/>
                        <a:pt x="977881" y="1117353"/>
                        <a:pt x="981070" y="1104595"/>
                      </a:cubicBezTo>
                      <a:cubicBezTo>
                        <a:pt x="978632" y="1085088"/>
                        <a:pt x="977272" y="1065416"/>
                        <a:pt x="973755" y="1046074"/>
                      </a:cubicBezTo>
                      <a:cubicBezTo>
                        <a:pt x="972376" y="1038487"/>
                        <a:pt x="967530" y="1031762"/>
                        <a:pt x="966439" y="1024128"/>
                      </a:cubicBezTo>
                      <a:cubicBezTo>
                        <a:pt x="962630" y="997466"/>
                        <a:pt x="961562" y="970483"/>
                        <a:pt x="959124" y="943661"/>
                      </a:cubicBezTo>
                      <a:cubicBezTo>
                        <a:pt x="961562" y="931469"/>
                        <a:pt x="963742" y="919222"/>
                        <a:pt x="966439" y="907085"/>
                      </a:cubicBezTo>
                      <a:cubicBezTo>
                        <a:pt x="968620" y="897271"/>
                        <a:pt x="972580" y="887809"/>
                        <a:pt x="973755" y="877824"/>
                      </a:cubicBezTo>
                      <a:cubicBezTo>
                        <a:pt x="977470" y="846249"/>
                        <a:pt x="976112" y="814130"/>
                        <a:pt x="981070" y="782726"/>
                      </a:cubicBezTo>
                      <a:cubicBezTo>
                        <a:pt x="983475" y="767493"/>
                        <a:pt x="995700" y="738835"/>
                        <a:pt x="995700" y="738835"/>
                      </a:cubicBezTo>
                      <a:cubicBezTo>
                        <a:pt x="990823" y="724205"/>
                        <a:pt x="983605" y="710156"/>
                        <a:pt x="981070" y="694944"/>
                      </a:cubicBezTo>
                      <a:cubicBezTo>
                        <a:pt x="978259" y="678080"/>
                        <a:pt x="975445" y="647118"/>
                        <a:pt x="966439" y="629107"/>
                      </a:cubicBezTo>
                      <a:cubicBezTo>
                        <a:pt x="962507" y="621244"/>
                        <a:pt x="956686" y="614477"/>
                        <a:pt x="951809" y="607162"/>
                      </a:cubicBezTo>
                      <a:cubicBezTo>
                        <a:pt x="946932" y="582778"/>
                        <a:pt x="943210" y="558134"/>
                        <a:pt x="937179" y="534010"/>
                      </a:cubicBezTo>
                      <a:lnTo>
                        <a:pt x="922548" y="475488"/>
                      </a:lnTo>
                      <a:cubicBezTo>
                        <a:pt x="907166" y="337048"/>
                        <a:pt x="923756" y="459580"/>
                        <a:pt x="907918" y="380390"/>
                      </a:cubicBezTo>
                      <a:cubicBezTo>
                        <a:pt x="905009" y="365846"/>
                        <a:pt x="905811" y="350387"/>
                        <a:pt x="900603" y="336499"/>
                      </a:cubicBezTo>
                      <a:cubicBezTo>
                        <a:pt x="898181" y="330041"/>
                        <a:pt x="890280" y="327255"/>
                        <a:pt x="885972" y="321869"/>
                      </a:cubicBezTo>
                      <a:cubicBezTo>
                        <a:pt x="870710" y="302792"/>
                        <a:pt x="846831" y="255653"/>
                        <a:pt x="842081" y="241402"/>
                      </a:cubicBezTo>
                      <a:cubicBezTo>
                        <a:pt x="837204" y="226771"/>
                        <a:pt x="831191" y="212472"/>
                        <a:pt x="827451" y="197510"/>
                      </a:cubicBezTo>
                      <a:cubicBezTo>
                        <a:pt x="820136" y="168249"/>
                        <a:pt x="817386" y="137450"/>
                        <a:pt x="805505" y="109728"/>
                      </a:cubicBezTo>
                      <a:cubicBezTo>
                        <a:pt x="799709" y="96205"/>
                        <a:pt x="741062" y="80932"/>
                        <a:pt x="739668" y="80467"/>
                      </a:cubicBezTo>
                      <a:lnTo>
                        <a:pt x="717723" y="73152"/>
                      </a:lnTo>
                      <a:cubicBezTo>
                        <a:pt x="688462" y="75590"/>
                        <a:pt x="659045" y="84348"/>
                        <a:pt x="629940" y="80467"/>
                      </a:cubicBezTo>
                      <a:cubicBezTo>
                        <a:pt x="619686" y="79100"/>
                        <a:pt x="614618" y="66469"/>
                        <a:pt x="607995" y="58522"/>
                      </a:cubicBezTo>
                      <a:cubicBezTo>
                        <a:pt x="602366" y="51768"/>
                        <a:pt x="599581" y="42793"/>
                        <a:pt x="593364" y="36576"/>
                      </a:cubicBezTo>
                      <a:cubicBezTo>
                        <a:pt x="587147" y="30359"/>
                        <a:pt x="578284" y="27438"/>
                        <a:pt x="571419" y="21946"/>
                      </a:cubicBezTo>
                      <a:cubicBezTo>
                        <a:pt x="566033" y="17637"/>
                        <a:pt x="561665" y="12192"/>
                        <a:pt x="556788" y="7315"/>
                      </a:cubicBezTo>
                      <a:cubicBezTo>
                        <a:pt x="534842" y="9753"/>
                        <a:pt x="512731" y="11000"/>
                        <a:pt x="490951" y="14630"/>
                      </a:cubicBezTo>
                      <a:cubicBezTo>
                        <a:pt x="483345" y="15898"/>
                        <a:pt x="476670" y="22798"/>
                        <a:pt x="469006" y="21946"/>
                      </a:cubicBezTo>
                      <a:cubicBezTo>
                        <a:pt x="453679" y="20243"/>
                        <a:pt x="440076" y="11055"/>
                        <a:pt x="425115" y="7315"/>
                      </a:cubicBezTo>
                      <a:lnTo>
                        <a:pt x="395854" y="0"/>
                      </a:lnTo>
                      <a:cubicBezTo>
                        <a:pt x="366088" y="7441"/>
                        <a:pt x="364658" y="5550"/>
                        <a:pt x="337332" y="21946"/>
                      </a:cubicBezTo>
                      <a:cubicBezTo>
                        <a:pt x="322254" y="30993"/>
                        <a:pt x="293441" y="51206"/>
                        <a:pt x="293441" y="51206"/>
                      </a:cubicBezTo>
                      <a:cubicBezTo>
                        <a:pt x="229012" y="29730"/>
                        <a:pt x="269336" y="30340"/>
                        <a:pt x="227604" y="51206"/>
                      </a:cubicBezTo>
                      <a:cubicBezTo>
                        <a:pt x="220707" y="54654"/>
                        <a:pt x="212974" y="56083"/>
                        <a:pt x="205659" y="58522"/>
                      </a:cubicBezTo>
                      <a:lnTo>
                        <a:pt x="169083" y="95098"/>
                      </a:lnTo>
                      <a:cubicBezTo>
                        <a:pt x="164206" y="99975"/>
                        <a:pt x="158278" y="103989"/>
                        <a:pt x="154452" y="109728"/>
                      </a:cubicBezTo>
                      <a:cubicBezTo>
                        <a:pt x="135996" y="137413"/>
                        <a:pt x="146039" y="125457"/>
                        <a:pt x="125191" y="146304"/>
                      </a:cubicBezTo>
                      <a:cubicBezTo>
                        <a:pt x="122753" y="153619"/>
                        <a:pt x="119144" y="160644"/>
                        <a:pt x="117876" y="168250"/>
                      </a:cubicBezTo>
                      <a:cubicBezTo>
                        <a:pt x="114246" y="190030"/>
                        <a:pt x="115916" y="212665"/>
                        <a:pt x="110561" y="234086"/>
                      </a:cubicBezTo>
                      <a:cubicBezTo>
                        <a:pt x="107484" y="246393"/>
                        <a:pt x="90084" y="261879"/>
                        <a:pt x="81300" y="270662"/>
                      </a:cubicBezTo>
                      <a:cubicBezTo>
                        <a:pt x="78862" y="277977"/>
                        <a:pt x="77433" y="285711"/>
                        <a:pt x="73985" y="292608"/>
                      </a:cubicBezTo>
                      <a:cubicBezTo>
                        <a:pt x="45619" y="349342"/>
                        <a:pt x="70431" y="281330"/>
                        <a:pt x="52039" y="336499"/>
                      </a:cubicBezTo>
                      <a:cubicBezTo>
                        <a:pt x="46709" y="421782"/>
                        <a:pt x="53533" y="426368"/>
                        <a:pt x="37409" y="482803"/>
                      </a:cubicBezTo>
                      <a:cubicBezTo>
                        <a:pt x="35291" y="490217"/>
                        <a:pt x="33543" y="497852"/>
                        <a:pt x="30094" y="504749"/>
                      </a:cubicBezTo>
                      <a:cubicBezTo>
                        <a:pt x="26162" y="512613"/>
                        <a:pt x="20340" y="519379"/>
                        <a:pt x="15463" y="526694"/>
                      </a:cubicBezTo>
                      <a:cubicBezTo>
                        <a:pt x="0" y="604011"/>
                        <a:pt x="1141" y="579747"/>
                        <a:pt x="22779" y="709574"/>
                      </a:cubicBezTo>
                      <a:cubicBezTo>
                        <a:pt x="24841" y="721949"/>
                        <a:pt x="44662" y="749716"/>
                        <a:pt x="52039" y="760781"/>
                      </a:cubicBezTo>
                      <a:cubicBezTo>
                        <a:pt x="54478" y="770535"/>
                        <a:pt x="59355" y="779988"/>
                        <a:pt x="59355" y="790042"/>
                      </a:cubicBezTo>
                      <a:cubicBezTo>
                        <a:pt x="59355" y="862813"/>
                        <a:pt x="57192" y="864526"/>
                        <a:pt x="44724" y="914400"/>
                      </a:cubicBezTo>
                      <a:cubicBezTo>
                        <a:pt x="47162" y="936346"/>
                        <a:pt x="46684" y="958816"/>
                        <a:pt x="52039" y="980237"/>
                      </a:cubicBezTo>
                      <a:cubicBezTo>
                        <a:pt x="56402" y="997689"/>
                        <a:pt x="99348" y="1032911"/>
                        <a:pt x="103246" y="1038758"/>
                      </a:cubicBezTo>
                      <a:cubicBezTo>
                        <a:pt x="122153" y="1067120"/>
                        <a:pt x="115096" y="1052363"/>
                        <a:pt x="125191" y="1082650"/>
                      </a:cubicBezTo>
                      <a:cubicBezTo>
                        <a:pt x="122753" y="1097280"/>
                        <a:pt x="122566" y="1112470"/>
                        <a:pt x="117876" y="1126541"/>
                      </a:cubicBezTo>
                      <a:cubicBezTo>
                        <a:pt x="115096" y="1134881"/>
                        <a:pt x="105559" y="1140004"/>
                        <a:pt x="103246" y="1148486"/>
                      </a:cubicBezTo>
                      <a:cubicBezTo>
                        <a:pt x="78030" y="1240948"/>
                        <a:pt x="114354" y="1179374"/>
                        <a:pt x="81300" y="1228954"/>
                      </a:cubicBezTo>
                      <a:cubicBezTo>
                        <a:pt x="83738" y="1236269"/>
                        <a:pt x="83163" y="1245447"/>
                        <a:pt x="88615" y="1250899"/>
                      </a:cubicBezTo>
                      <a:cubicBezTo>
                        <a:pt x="94068" y="1256351"/>
                        <a:pt x="103664" y="1254766"/>
                        <a:pt x="110561" y="1258214"/>
                      </a:cubicBezTo>
                      <a:cubicBezTo>
                        <a:pt x="118425" y="1262146"/>
                        <a:pt x="125192" y="1267968"/>
                        <a:pt x="132507" y="1272845"/>
                      </a:cubicBezTo>
                      <a:cubicBezTo>
                        <a:pt x="137384" y="1287475"/>
                        <a:pt x="145603" y="1301391"/>
                        <a:pt x="147137" y="1316736"/>
                      </a:cubicBezTo>
                      <a:cubicBezTo>
                        <a:pt x="149575" y="1341120"/>
                        <a:pt x="146210" y="1366810"/>
                        <a:pt x="154452" y="1389888"/>
                      </a:cubicBezTo>
                      <a:cubicBezTo>
                        <a:pt x="159091" y="1402878"/>
                        <a:pt x="170627" y="1414787"/>
                        <a:pt x="183713" y="1419149"/>
                      </a:cubicBezTo>
                      <a:lnTo>
                        <a:pt x="227604" y="1433779"/>
                      </a:lnTo>
                      <a:cubicBezTo>
                        <a:pt x="232481" y="1441094"/>
                        <a:pt x="238303" y="1447861"/>
                        <a:pt x="242235" y="1455725"/>
                      </a:cubicBezTo>
                      <a:cubicBezTo>
                        <a:pt x="245683" y="1462622"/>
                        <a:pt x="242653" y="1474222"/>
                        <a:pt x="249550" y="1477670"/>
                      </a:cubicBezTo>
                      <a:cubicBezTo>
                        <a:pt x="256447" y="1481118"/>
                        <a:pt x="264081" y="1472473"/>
                        <a:pt x="271495" y="1470355"/>
                      </a:cubicBezTo>
                      <a:cubicBezTo>
                        <a:pt x="281162" y="1467593"/>
                        <a:pt x="291002" y="1465478"/>
                        <a:pt x="300756" y="1463040"/>
                      </a:cubicBezTo>
                      <a:cubicBezTo>
                        <a:pt x="308071" y="1467917"/>
                        <a:pt x="313910" y="1477670"/>
                        <a:pt x="322702" y="1477670"/>
                      </a:cubicBezTo>
                      <a:cubicBezTo>
                        <a:pt x="329599" y="1477670"/>
                        <a:pt x="311155" y="1469209"/>
                        <a:pt x="308071" y="1463040"/>
                      </a:cubicBezTo>
                      <a:cubicBezTo>
                        <a:pt x="301174" y="1449246"/>
                        <a:pt x="284887" y="1406317"/>
                        <a:pt x="293441" y="1419149"/>
                      </a:cubicBezTo>
                      <a:cubicBezTo>
                        <a:pt x="298318" y="1426464"/>
                        <a:pt x="301455" y="1435305"/>
                        <a:pt x="308071" y="1441094"/>
                      </a:cubicBezTo>
                      <a:cubicBezTo>
                        <a:pt x="321304" y="1452673"/>
                        <a:pt x="351963" y="1470355"/>
                        <a:pt x="351963" y="1470355"/>
                      </a:cubicBezTo>
                      <a:cubicBezTo>
                        <a:pt x="342209" y="1414272"/>
                        <a:pt x="325545" y="1358960"/>
                        <a:pt x="322702" y="1302106"/>
                      </a:cubicBezTo>
                      <a:cubicBezTo>
                        <a:pt x="322185" y="1291774"/>
                        <a:pt x="338634" y="1315633"/>
                        <a:pt x="344647" y="1324051"/>
                      </a:cubicBezTo>
                      <a:cubicBezTo>
                        <a:pt x="350985" y="1332925"/>
                        <a:pt x="352297" y="1344935"/>
                        <a:pt x="359278" y="1353312"/>
                      </a:cubicBezTo>
                      <a:cubicBezTo>
                        <a:pt x="364906" y="1360066"/>
                        <a:pt x="374358" y="1362450"/>
                        <a:pt x="381223" y="1367942"/>
                      </a:cubicBezTo>
                      <a:cubicBezTo>
                        <a:pt x="386609" y="1372251"/>
                        <a:pt x="390977" y="1377696"/>
                        <a:pt x="395854" y="1382573"/>
                      </a:cubicBezTo>
                      <a:cubicBezTo>
                        <a:pt x="424430" y="1353995"/>
                        <a:pt x="394445" y="1375258"/>
                        <a:pt x="432430" y="1375258"/>
                      </a:cubicBezTo>
                      <a:cubicBezTo>
                        <a:pt x="444864" y="1375258"/>
                        <a:pt x="456814" y="1370381"/>
                        <a:pt x="469006" y="1367942"/>
                      </a:cubicBezTo>
                      <a:cubicBezTo>
                        <a:pt x="473883" y="1358189"/>
                        <a:pt x="482094" y="1349477"/>
                        <a:pt x="483636" y="1338682"/>
                      </a:cubicBezTo>
                      <a:cubicBezTo>
                        <a:pt x="486709" y="1317173"/>
                        <a:pt x="467724" y="1311005"/>
                        <a:pt x="454375" y="1302106"/>
                      </a:cubicBezTo>
                      <a:cubicBezTo>
                        <a:pt x="451937" y="1287475"/>
                        <a:pt x="455681" y="1270284"/>
                        <a:pt x="447060" y="1258214"/>
                      </a:cubicBezTo>
                      <a:cubicBezTo>
                        <a:pt x="441216" y="1250033"/>
                        <a:pt x="423128" y="1259425"/>
                        <a:pt x="417799" y="1250899"/>
                      </a:cubicBezTo>
                      <a:cubicBezTo>
                        <a:pt x="408661" y="1236278"/>
                        <a:pt x="413568" y="1216657"/>
                        <a:pt x="410484" y="1199693"/>
                      </a:cubicBezTo>
                      <a:cubicBezTo>
                        <a:pt x="408686" y="1189801"/>
                        <a:pt x="408746" y="1178797"/>
                        <a:pt x="403169" y="1170432"/>
                      </a:cubicBezTo>
                      <a:cubicBezTo>
                        <a:pt x="398292" y="1163117"/>
                        <a:pt x="388088" y="1161294"/>
                        <a:pt x="381223" y="1155802"/>
                      </a:cubicBezTo>
                      <a:cubicBezTo>
                        <a:pt x="375837" y="1151494"/>
                        <a:pt x="371470" y="1146048"/>
                        <a:pt x="366593" y="1141171"/>
                      </a:cubicBezTo>
                      <a:cubicBezTo>
                        <a:pt x="369031" y="1133856"/>
                        <a:pt x="375176" y="1126832"/>
                        <a:pt x="373908" y="1119226"/>
                      </a:cubicBezTo>
                      <a:cubicBezTo>
                        <a:pt x="372968" y="1113585"/>
                        <a:pt x="351755" y="1086204"/>
                        <a:pt x="344647" y="1082650"/>
                      </a:cubicBezTo>
                      <a:cubicBezTo>
                        <a:pt x="330853" y="1075753"/>
                        <a:pt x="314550" y="1074916"/>
                        <a:pt x="300756" y="1068019"/>
                      </a:cubicBezTo>
                      <a:cubicBezTo>
                        <a:pt x="267510" y="1051397"/>
                        <a:pt x="272275" y="1052767"/>
                        <a:pt x="234919" y="1038758"/>
                      </a:cubicBezTo>
                      <a:cubicBezTo>
                        <a:pt x="227699" y="1036051"/>
                        <a:pt x="219871" y="1034891"/>
                        <a:pt x="212974" y="1031443"/>
                      </a:cubicBezTo>
                      <a:cubicBezTo>
                        <a:pt x="205110" y="1027511"/>
                        <a:pt x="198343" y="1021690"/>
                        <a:pt x="191028" y="1016813"/>
                      </a:cubicBezTo>
                      <a:cubicBezTo>
                        <a:pt x="188590" y="1009498"/>
                        <a:pt x="182445" y="1002473"/>
                        <a:pt x="183713" y="994867"/>
                      </a:cubicBezTo>
                      <a:cubicBezTo>
                        <a:pt x="186083" y="980647"/>
                        <a:pt x="204746" y="968576"/>
                        <a:pt x="212974" y="958291"/>
                      </a:cubicBezTo>
                      <a:cubicBezTo>
                        <a:pt x="218466" y="951426"/>
                        <a:pt x="220739" y="941838"/>
                        <a:pt x="227604" y="936346"/>
                      </a:cubicBezTo>
                      <a:cubicBezTo>
                        <a:pt x="232376" y="932528"/>
                        <a:pt x="276896" y="922194"/>
                        <a:pt x="278811" y="921715"/>
                      </a:cubicBezTo>
                      <a:cubicBezTo>
                        <a:pt x="276372" y="911961"/>
                        <a:pt x="277931" y="900178"/>
                        <a:pt x="271495" y="892454"/>
                      </a:cubicBezTo>
                      <a:cubicBezTo>
                        <a:pt x="264541" y="884109"/>
                        <a:pt x="231929" y="874389"/>
                        <a:pt x="220289" y="870509"/>
                      </a:cubicBezTo>
                      <a:cubicBezTo>
                        <a:pt x="222727" y="863194"/>
                        <a:pt x="222787" y="854584"/>
                        <a:pt x="227604" y="848563"/>
                      </a:cubicBezTo>
                      <a:cubicBezTo>
                        <a:pt x="233096" y="841698"/>
                        <a:pt x="248460" y="842657"/>
                        <a:pt x="249550" y="833933"/>
                      </a:cubicBezTo>
                      <a:cubicBezTo>
                        <a:pt x="251463" y="818630"/>
                        <a:pt x="234919" y="790042"/>
                        <a:pt x="234919" y="790042"/>
                      </a:cubicBezTo>
                      <a:cubicBezTo>
                        <a:pt x="232481" y="772973"/>
                        <a:pt x="232141" y="755470"/>
                        <a:pt x="227604" y="738835"/>
                      </a:cubicBezTo>
                      <a:cubicBezTo>
                        <a:pt x="224735" y="728314"/>
                        <a:pt x="216803" y="719785"/>
                        <a:pt x="212974" y="709574"/>
                      </a:cubicBezTo>
                      <a:cubicBezTo>
                        <a:pt x="209444" y="700161"/>
                        <a:pt x="208421" y="689981"/>
                        <a:pt x="205659" y="680314"/>
                      </a:cubicBezTo>
                      <a:cubicBezTo>
                        <a:pt x="203540" y="672900"/>
                        <a:pt x="200782" y="665683"/>
                        <a:pt x="198343" y="658368"/>
                      </a:cubicBezTo>
                      <a:cubicBezTo>
                        <a:pt x="200782" y="648614"/>
                        <a:pt x="207312" y="639024"/>
                        <a:pt x="205659" y="629107"/>
                      </a:cubicBezTo>
                      <a:cubicBezTo>
                        <a:pt x="204525" y="622304"/>
                        <a:pt x="195336" y="619863"/>
                        <a:pt x="191028" y="614477"/>
                      </a:cubicBezTo>
                      <a:cubicBezTo>
                        <a:pt x="185536" y="607612"/>
                        <a:pt x="181275" y="599846"/>
                        <a:pt x="176398" y="592531"/>
                      </a:cubicBezTo>
                      <a:cubicBezTo>
                        <a:pt x="178836" y="563270"/>
                        <a:pt x="183713" y="534111"/>
                        <a:pt x="183713" y="504749"/>
                      </a:cubicBezTo>
                      <a:cubicBezTo>
                        <a:pt x="183713" y="497038"/>
                        <a:pt x="176398" y="490514"/>
                        <a:pt x="176398" y="482803"/>
                      </a:cubicBezTo>
                      <a:cubicBezTo>
                        <a:pt x="176398" y="452354"/>
                        <a:pt x="186397" y="455488"/>
                        <a:pt x="198343" y="431597"/>
                      </a:cubicBezTo>
                      <a:cubicBezTo>
                        <a:pt x="206430" y="415423"/>
                        <a:pt x="205659" y="414805"/>
                        <a:pt x="205659" y="402336"/>
                      </a:cubicBezTo>
                      <a:lnTo>
                        <a:pt x="205659" y="402336"/>
                      </a:lnTo>
                      <a:lnTo>
                        <a:pt x="198343" y="409651"/>
                      </a:lnTo>
                    </a:path>
                  </a:pathLst>
                </a:custGeom>
                <a:gradFill flip="none" rotWithShape="1">
                  <a:gsLst>
                    <a:gs pos="44000">
                      <a:srgbClr val="C00000"/>
                    </a:gs>
                    <a:gs pos="64000">
                      <a:srgbClr val="C00000"/>
                    </a:gs>
                    <a:gs pos="16000">
                      <a:schemeClr val="accent1">
                        <a:tint val="44500"/>
                        <a:satMod val="160000"/>
                      </a:schemeClr>
                    </a:gs>
                    <a:gs pos="100000">
                      <a:schemeClr val="accent1">
                        <a:tint val="23500"/>
                        <a:satMod val="160000"/>
                      </a:schemeClr>
                    </a:gs>
                  </a:gsLst>
                  <a:path path="shape">
                    <a:fillToRect l="50000" t="50000" r="50000" b="50000"/>
                  </a:path>
                  <a:tileRect/>
                </a:gra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02" name="Freihandform 201"/>
                <p:cNvSpPr/>
                <p:nvPr/>
              </p:nvSpPr>
              <p:spPr>
                <a:xfrm>
                  <a:off x="1123244" y="1879894"/>
                  <a:ext cx="25368" cy="187323"/>
                </a:xfrm>
                <a:custGeom>
                  <a:avLst/>
                  <a:gdLst>
                    <a:gd name="connsiteX0" fmla="*/ 10419 w 25820"/>
                    <a:gd name="connsiteY0" fmla="*/ 0 h 185965"/>
                    <a:gd name="connsiteX1" fmla="*/ 10419 w 25820"/>
                    <a:gd name="connsiteY1" fmla="*/ 117044 h 185965"/>
                    <a:gd name="connsiteX2" fmla="*/ 17734 w 25820"/>
                    <a:gd name="connsiteY2" fmla="*/ 153620 h 185965"/>
                    <a:gd name="connsiteX3" fmla="*/ 25049 w 25820"/>
                    <a:gd name="connsiteY3" fmla="*/ 182880 h 185965"/>
                  </a:gdLst>
                  <a:ahLst/>
                  <a:cxnLst>
                    <a:cxn ang="0">
                      <a:pos x="connsiteX0" y="connsiteY0"/>
                    </a:cxn>
                    <a:cxn ang="0">
                      <a:pos x="connsiteX1" y="connsiteY1"/>
                    </a:cxn>
                    <a:cxn ang="0">
                      <a:pos x="connsiteX2" y="connsiteY2"/>
                    </a:cxn>
                    <a:cxn ang="0">
                      <a:pos x="connsiteX3" y="connsiteY3"/>
                    </a:cxn>
                  </a:cxnLst>
                  <a:rect l="l" t="t" r="r" b="b"/>
                  <a:pathLst>
                    <a:path w="25820" h="185965">
                      <a:moveTo>
                        <a:pt x="10419" y="0"/>
                      </a:moveTo>
                      <a:cubicBezTo>
                        <a:pt x="61" y="62152"/>
                        <a:pt x="0" y="38901"/>
                        <a:pt x="10419" y="117044"/>
                      </a:cubicBezTo>
                      <a:cubicBezTo>
                        <a:pt x="12062" y="129368"/>
                        <a:pt x="14718" y="141558"/>
                        <a:pt x="17734" y="153620"/>
                      </a:cubicBezTo>
                      <a:cubicBezTo>
                        <a:pt x="25820" y="185965"/>
                        <a:pt x="25049" y="165297"/>
                        <a:pt x="25049" y="182880"/>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03" name="Freihandform 202"/>
                <p:cNvSpPr/>
                <p:nvPr/>
              </p:nvSpPr>
              <p:spPr>
                <a:xfrm>
                  <a:off x="1031665" y="1908339"/>
                  <a:ext cx="44394" cy="190498"/>
                </a:xfrm>
                <a:custGeom>
                  <a:avLst/>
                  <a:gdLst>
                    <a:gd name="connsiteX0" fmla="*/ 14631 w 44662"/>
                    <a:gd name="connsiteY0" fmla="*/ 0 h 190195"/>
                    <a:gd name="connsiteX1" fmla="*/ 0 w 44662"/>
                    <a:gd name="connsiteY1" fmla="*/ 65837 h 190195"/>
                    <a:gd name="connsiteX2" fmla="*/ 7315 w 44662"/>
                    <a:gd name="connsiteY2" fmla="*/ 102413 h 190195"/>
                    <a:gd name="connsiteX3" fmla="*/ 36576 w 44662"/>
                    <a:gd name="connsiteY3" fmla="*/ 160935 h 190195"/>
                    <a:gd name="connsiteX4" fmla="*/ 43891 w 44662"/>
                    <a:gd name="connsiteY4" fmla="*/ 190195 h 190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62" h="190195">
                      <a:moveTo>
                        <a:pt x="14631" y="0"/>
                      </a:moveTo>
                      <a:cubicBezTo>
                        <a:pt x="11809" y="11289"/>
                        <a:pt x="0" y="56545"/>
                        <a:pt x="0" y="65837"/>
                      </a:cubicBezTo>
                      <a:cubicBezTo>
                        <a:pt x="0" y="78270"/>
                        <a:pt x="4043" y="90418"/>
                        <a:pt x="7315" y="102413"/>
                      </a:cubicBezTo>
                      <a:cubicBezTo>
                        <a:pt x="19923" y="148643"/>
                        <a:pt x="12921" y="137279"/>
                        <a:pt x="36576" y="160935"/>
                      </a:cubicBezTo>
                      <a:cubicBezTo>
                        <a:pt x="44662" y="185193"/>
                        <a:pt x="43891" y="175169"/>
                        <a:pt x="43891" y="190195"/>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04" name="Freihandform 203"/>
                <p:cNvSpPr/>
                <p:nvPr/>
              </p:nvSpPr>
              <p:spPr>
                <a:xfrm>
                  <a:off x="936267" y="1879704"/>
                  <a:ext cx="131597" cy="373058"/>
                </a:xfrm>
                <a:custGeom>
                  <a:avLst/>
                  <a:gdLst>
                    <a:gd name="connsiteX0" fmla="*/ 131673 w 131673"/>
                    <a:gd name="connsiteY0" fmla="*/ 0 h 373076"/>
                    <a:gd name="connsiteX1" fmla="*/ 80467 w 131673"/>
                    <a:gd name="connsiteY1" fmla="*/ 7316 h 373076"/>
                    <a:gd name="connsiteX2" fmla="*/ 58521 w 131673"/>
                    <a:gd name="connsiteY2" fmla="*/ 14631 h 373076"/>
                    <a:gd name="connsiteX3" fmla="*/ 43891 w 131673"/>
                    <a:gd name="connsiteY3" fmla="*/ 36576 h 373076"/>
                    <a:gd name="connsiteX4" fmla="*/ 29260 w 131673"/>
                    <a:gd name="connsiteY4" fmla="*/ 51207 h 373076"/>
                    <a:gd name="connsiteX5" fmla="*/ 7315 w 131673"/>
                    <a:gd name="connsiteY5" fmla="*/ 153620 h 373076"/>
                    <a:gd name="connsiteX6" fmla="*/ 0 w 131673"/>
                    <a:gd name="connsiteY6" fmla="*/ 248717 h 373076"/>
                    <a:gd name="connsiteX7" fmla="*/ 7315 w 131673"/>
                    <a:gd name="connsiteY7" fmla="*/ 321869 h 373076"/>
                    <a:gd name="connsiteX8" fmla="*/ 7315 w 131673"/>
                    <a:gd name="connsiteY8" fmla="*/ 373076 h 37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73" h="373076">
                      <a:moveTo>
                        <a:pt x="131673" y="0"/>
                      </a:moveTo>
                      <a:cubicBezTo>
                        <a:pt x="114604" y="2439"/>
                        <a:pt x="97374" y="3934"/>
                        <a:pt x="80467" y="7316"/>
                      </a:cubicBezTo>
                      <a:cubicBezTo>
                        <a:pt x="72906" y="8828"/>
                        <a:pt x="64542" y="9814"/>
                        <a:pt x="58521" y="14631"/>
                      </a:cubicBezTo>
                      <a:cubicBezTo>
                        <a:pt x="51656" y="20123"/>
                        <a:pt x="49383" y="29711"/>
                        <a:pt x="43891" y="36576"/>
                      </a:cubicBezTo>
                      <a:cubicBezTo>
                        <a:pt x="39582" y="41962"/>
                        <a:pt x="34137" y="46330"/>
                        <a:pt x="29260" y="51207"/>
                      </a:cubicBezTo>
                      <a:cubicBezTo>
                        <a:pt x="12658" y="134218"/>
                        <a:pt x="20661" y="100235"/>
                        <a:pt x="7315" y="153620"/>
                      </a:cubicBezTo>
                      <a:cubicBezTo>
                        <a:pt x="4877" y="185319"/>
                        <a:pt x="0" y="216924"/>
                        <a:pt x="0" y="248717"/>
                      </a:cubicBezTo>
                      <a:cubicBezTo>
                        <a:pt x="0" y="273223"/>
                        <a:pt x="5876" y="297406"/>
                        <a:pt x="7315" y="321869"/>
                      </a:cubicBezTo>
                      <a:cubicBezTo>
                        <a:pt x="8317" y="338909"/>
                        <a:pt x="7315" y="356007"/>
                        <a:pt x="7315" y="37307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05" name="Freihandform 204"/>
                <p:cNvSpPr/>
                <p:nvPr/>
              </p:nvSpPr>
              <p:spPr>
                <a:xfrm>
                  <a:off x="836793" y="1836495"/>
                  <a:ext cx="231484" cy="725479"/>
                </a:xfrm>
                <a:custGeom>
                  <a:avLst/>
                  <a:gdLst>
                    <a:gd name="connsiteX0" fmla="*/ 230714 w 230714"/>
                    <a:gd name="connsiteY0" fmla="*/ 0 h 725483"/>
                    <a:gd name="connsiteX1" fmla="*/ 194138 w 230714"/>
                    <a:gd name="connsiteY1" fmla="*/ 7315 h 725483"/>
                    <a:gd name="connsiteX2" fmla="*/ 172193 w 230714"/>
                    <a:gd name="connsiteY2" fmla="*/ 21946 h 725483"/>
                    <a:gd name="connsiteX3" fmla="*/ 120986 w 230714"/>
                    <a:gd name="connsiteY3" fmla="*/ 95098 h 725483"/>
                    <a:gd name="connsiteX4" fmla="*/ 113671 w 230714"/>
                    <a:gd name="connsiteY4" fmla="*/ 131674 h 725483"/>
                    <a:gd name="connsiteX5" fmla="*/ 99041 w 230714"/>
                    <a:gd name="connsiteY5" fmla="*/ 153619 h 725483"/>
                    <a:gd name="connsiteX6" fmla="*/ 84410 w 230714"/>
                    <a:gd name="connsiteY6" fmla="*/ 182880 h 725483"/>
                    <a:gd name="connsiteX7" fmla="*/ 69780 w 230714"/>
                    <a:gd name="connsiteY7" fmla="*/ 204826 h 725483"/>
                    <a:gd name="connsiteX8" fmla="*/ 55149 w 230714"/>
                    <a:gd name="connsiteY8" fmla="*/ 256032 h 725483"/>
                    <a:gd name="connsiteX9" fmla="*/ 40519 w 230714"/>
                    <a:gd name="connsiteY9" fmla="*/ 285293 h 725483"/>
                    <a:gd name="connsiteX10" fmla="*/ 18573 w 230714"/>
                    <a:gd name="connsiteY10" fmla="*/ 343815 h 725483"/>
                    <a:gd name="connsiteX11" fmla="*/ 3943 w 230714"/>
                    <a:gd name="connsiteY11" fmla="*/ 402336 h 725483"/>
                    <a:gd name="connsiteX12" fmla="*/ 18573 w 230714"/>
                    <a:gd name="connsiteY12" fmla="*/ 475488 h 725483"/>
                    <a:gd name="connsiteX13" fmla="*/ 62465 w 230714"/>
                    <a:gd name="connsiteY13" fmla="*/ 555955 h 725483"/>
                    <a:gd name="connsiteX14" fmla="*/ 77095 w 230714"/>
                    <a:gd name="connsiteY14" fmla="*/ 570586 h 725483"/>
                    <a:gd name="connsiteX15" fmla="*/ 84410 w 230714"/>
                    <a:gd name="connsiteY15" fmla="*/ 592531 h 725483"/>
                    <a:gd name="connsiteX16" fmla="*/ 113671 w 230714"/>
                    <a:gd name="connsiteY16" fmla="*/ 643738 h 725483"/>
                    <a:gd name="connsiteX17" fmla="*/ 135617 w 230714"/>
                    <a:gd name="connsiteY17" fmla="*/ 702259 h 72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0714" h="725483">
                      <a:moveTo>
                        <a:pt x="230714" y="0"/>
                      </a:moveTo>
                      <a:cubicBezTo>
                        <a:pt x="218522" y="2438"/>
                        <a:pt x="205780" y="2949"/>
                        <a:pt x="194138" y="7315"/>
                      </a:cubicBezTo>
                      <a:cubicBezTo>
                        <a:pt x="185906" y="10402"/>
                        <a:pt x="178410" y="15729"/>
                        <a:pt x="172193" y="21946"/>
                      </a:cubicBezTo>
                      <a:cubicBezTo>
                        <a:pt x="148353" y="45786"/>
                        <a:pt x="137940" y="66842"/>
                        <a:pt x="120986" y="95098"/>
                      </a:cubicBezTo>
                      <a:cubicBezTo>
                        <a:pt x="118548" y="107290"/>
                        <a:pt x="118037" y="120032"/>
                        <a:pt x="113671" y="131674"/>
                      </a:cubicBezTo>
                      <a:cubicBezTo>
                        <a:pt x="110584" y="139906"/>
                        <a:pt x="103403" y="145986"/>
                        <a:pt x="99041" y="153619"/>
                      </a:cubicBezTo>
                      <a:cubicBezTo>
                        <a:pt x="93631" y="163087"/>
                        <a:pt x="89820" y="173412"/>
                        <a:pt x="84410" y="182880"/>
                      </a:cubicBezTo>
                      <a:cubicBezTo>
                        <a:pt x="80048" y="190513"/>
                        <a:pt x="73712" y="196962"/>
                        <a:pt x="69780" y="204826"/>
                      </a:cubicBezTo>
                      <a:cubicBezTo>
                        <a:pt x="60940" y="222506"/>
                        <a:pt x="62178" y="237288"/>
                        <a:pt x="55149" y="256032"/>
                      </a:cubicBezTo>
                      <a:cubicBezTo>
                        <a:pt x="51320" y="266243"/>
                        <a:pt x="44348" y="275082"/>
                        <a:pt x="40519" y="285293"/>
                      </a:cubicBezTo>
                      <a:cubicBezTo>
                        <a:pt x="10644" y="364963"/>
                        <a:pt x="59302" y="262360"/>
                        <a:pt x="18573" y="343815"/>
                      </a:cubicBezTo>
                      <a:cubicBezTo>
                        <a:pt x="13696" y="363322"/>
                        <a:pt x="0" y="382619"/>
                        <a:pt x="3943" y="402336"/>
                      </a:cubicBezTo>
                      <a:cubicBezTo>
                        <a:pt x="8820" y="426720"/>
                        <a:pt x="10709" y="451897"/>
                        <a:pt x="18573" y="475488"/>
                      </a:cubicBezTo>
                      <a:cubicBezTo>
                        <a:pt x="23329" y="489757"/>
                        <a:pt x="47198" y="536872"/>
                        <a:pt x="62465" y="555955"/>
                      </a:cubicBezTo>
                      <a:cubicBezTo>
                        <a:pt x="66773" y="561341"/>
                        <a:pt x="72218" y="565709"/>
                        <a:pt x="77095" y="570586"/>
                      </a:cubicBezTo>
                      <a:cubicBezTo>
                        <a:pt x="79533" y="577901"/>
                        <a:pt x="80962" y="585634"/>
                        <a:pt x="84410" y="592531"/>
                      </a:cubicBezTo>
                      <a:cubicBezTo>
                        <a:pt x="110803" y="645316"/>
                        <a:pt x="88023" y="579617"/>
                        <a:pt x="113671" y="643738"/>
                      </a:cubicBezTo>
                      <a:cubicBezTo>
                        <a:pt x="146368" y="725483"/>
                        <a:pt x="115625" y="662281"/>
                        <a:pt x="135617" y="702259"/>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06" name="Freihandform 205"/>
                <p:cNvSpPr/>
                <p:nvPr/>
              </p:nvSpPr>
              <p:spPr>
                <a:xfrm>
                  <a:off x="847747" y="1865038"/>
                  <a:ext cx="139525" cy="827076"/>
                </a:xfrm>
                <a:custGeom>
                  <a:avLst/>
                  <a:gdLst>
                    <a:gd name="connsiteX0" fmla="*/ 138989 w 138989"/>
                    <a:gd name="connsiteY0" fmla="*/ 145 h 827634"/>
                    <a:gd name="connsiteX1" fmla="*/ 102413 w 138989"/>
                    <a:gd name="connsiteY1" fmla="*/ 7460 h 827634"/>
                    <a:gd name="connsiteX2" fmla="*/ 58522 w 138989"/>
                    <a:gd name="connsiteY2" fmla="*/ 109873 h 827634"/>
                    <a:gd name="connsiteX3" fmla="*/ 36576 w 138989"/>
                    <a:gd name="connsiteY3" fmla="*/ 146449 h 827634"/>
                    <a:gd name="connsiteX4" fmla="*/ 14631 w 138989"/>
                    <a:gd name="connsiteY4" fmla="*/ 204971 h 827634"/>
                    <a:gd name="connsiteX5" fmla="*/ 0 w 138989"/>
                    <a:gd name="connsiteY5" fmla="*/ 241547 h 827634"/>
                    <a:gd name="connsiteX6" fmla="*/ 7315 w 138989"/>
                    <a:gd name="connsiteY6" fmla="*/ 592676 h 827634"/>
                    <a:gd name="connsiteX7" fmla="*/ 14631 w 138989"/>
                    <a:gd name="connsiteY7" fmla="*/ 636567 h 827634"/>
                    <a:gd name="connsiteX8" fmla="*/ 36576 w 138989"/>
                    <a:gd name="connsiteY8" fmla="*/ 709719 h 827634"/>
                    <a:gd name="connsiteX9" fmla="*/ 51207 w 138989"/>
                    <a:gd name="connsiteY9" fmla="*/ 724350 h 827634"/>
                    <a:gd name="connsiteX10" fmla="*/ 65837 w 138989"/>
                    <a:gd name="connsiteY10" fmla="*/ 775556 h 827634"/>
                    <a:gd name="connsiteX11" fmla="*/ 73152 w 138989"/>
                    <a:gd name="connsiteY11" fmla="*/ 797502 h 827634"/>
                    <a:gd name="connsiteX12" fmla="*/ 87783 w 138989"/>
                    <a:gd name="connsiteY12" fmla="*/ 826763 h 8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989" h="827634">
                      <a:moveTo>
                        <a:pt x="138989" y="145"/>
                      </a:moveTo>
                      <a:cubicBezTo>
                        <a:pt x="126797" y="2583"/>
                        <a:pt x="112360" y="0"/>
                        <a:pt x="102413" y="7460"/>
                      </a:cubicBezTo>
                      <a:cubicBezTo>
                        <a:pt x="78771" y="25191"/>
                        <a:pt x="68358" y="93480"/>
                        <a:pt x="58522" y="109873"/>
                      </a:cubicBezTo>
                      <a:cubicBezTo>
                        <a:pt x="51207" y="122065"/>
                        <a:pt x="42935" y="133732"/>
                        <a:pt x="36576" y="146449"/>
                      </a:cubicBezTo>
                      <a:cubicBezTo>
                        <a:pt x="22436" y="174729"/>
                        <a:pt x="24129" y="179643"/>
                        <a:pt x="14631" y="204971"/>
                      </a:cubicBezTo>
                      <a:cubicBezTo>
                        <a:pt x="10020" y="217266"/>
                        <a:pt x="4877" y="229355"/>
                        <a:pt x="0" y="241547"/>
                      </a:cubicBezTo>
                      <a:cubicBezTo>
                        <a:pt x="2438" y="358590"/>
                        <a:pt x="2982" y="475688"/>
                        <a:pt x="7315" y="592676"/>
                      </a:cubicBezTo>
                      <a:cubicBezTo>
                        <a:pt x="7864" y="607498"/>
                        <a:pt x="11722" y="622023"/>
                        <a:pt x="14631" y="636567"/>
                      </a:cubicBezTo>
                      <a:cubicBezTo>
                        <a:pt x="17118" y="648999"/>
                        <a:pt x="31910" y="705053"/>
                        <a:pt x="36576" y="709719"/>
                      </a:cubicBezTo>
                      <a:lnTo>
                        <a:pt x="51207" y="724350"/>
                      </a:lnTo>
                      <a:cubicBezTo>
                        <a:pt x="68744" y="776960"/>
                        <a:pt x="47469" y="711267"/>
                        <a:pt x="65837" y="775556"/>
                      </a:cubicBezTo>
                      <a:cubicBezTo>
                        <a:pt x="67955" y="782970"/>
                        <a:pt x="69185" y="790890"/>
                        <a:pt x="73152" y="797502"/>
                      </a:cubicBezTo>
                      <a:cubicBezTo>
                        <a:pt x="91232" y="827634"/>
                        <a:pt x="87783" y="796711"/>
                        <a:pt x="87783" y="826763"/>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07" name="Freihandform 206"/>
                <p:cNvSpPr/>
                <p:nvPr/>
              </p:nvSpPr>
              <p:spPr>
                <a:xfrm>
                  <a:off x="904881" y="2765082"/>
                  <a:ext cx="240997" cy="153985"/>
                </a:xfrm>
                <a:custGeom>
                  <a:avLst/>
                  <a:gdLst>
                    <a:gd name="connsiteX0" fmla="*/ 0 w 241401"/>
                    <a:gd name="connsiteY0" fmla="*/ 0 h 153619"/>
                    <a:gd name="connsiteX1" fmla="*/ 51206 w 241401"/>
                    <a:gd name="connsiteY1" fmla="*/ 14630 h 153619"/>
                    <a:gd name="connsiteX2" fmla="*/ 73152 w 241401"/>
                    <a:gd name="connsiteY2" fmla="*/ 36576 h 153619"/>
                    <a:gd name="connsiteX3" fmla="*/ 124358 w 241401"/>
                    <a:gd name="connsiteY3" fmla="*/ 58521 h 153619"/>
                    <a:gd name="connsiteX4" fmla="*/ 168249 w 241401"/>
                    <a:gd name="connsiteY4" fmla="*/ 87782 h 153619"/>
                    <a:gd name="connsiteX5" fmla="*/ 197510 w 241401"/>
                    <a:gd name="connsiteY5" fmla="*/ 117043 h 153619"/>
                    <a:gd name="connsiteX6" fmla="*/ 204825 w 241401"/>
                    <a:gd name="connsiteY6" fmla="*/ 138988 h 153619"/>
                    <a:gd name="connsiteX7" fmla="*/ 226771 w 241401"/>
                    <a:gd name="connsiteY7" fmla="*/ 146304 h 153619"/>
                    <a:gd name="connsiteX8" fmla="*/ 241401 w 241401"/>
                    <a:gd name="connsiteY8" fmla="*/ 153619 h 15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01" h="153619">
                      <a:moveTo>
                        <a:pt x="0" y="0"/>
                      </a:moveTo>
                      <a:cubicBezTo>
                        <a:pt x="3902" y="975"/>
                        <a:pt x="44909" y="10432"/>
                        <a:pt x="51206" y="14630"/>
                      </a:cubicBezTo>
                      <a:cubicBezTo>
                        <a:pt x="59814" y="20369"/>
                        <a:pt x="64734" y="30563"/>
                        <a:pt x="73152" y="36576"/>
                      </a:cubicBezTo>
                      <a:cubicBezTo>
                        <a:pt x="88970" y="47874"/>
                        <a:pt x="106450" y="52552"/>
                        <a:pt x="124358" y="58521"/>
                      </a:cubicBezTo>
                      <a:cubicBezTo>
                        <a:pt x="138988" y="68275"/>
                        <a:pt x="155816" y="75349"/>
                        <a:pt x="168249" y="87782"/>
                      </a:cubicBezTo>
                      <a:lnTo>
                        <a:pt x="197510" y="117043"/>
                      </a:lnTo>
                      <a:cubicBezTo>
                        <a:pt x="199948" y="124358"/>
                        <a:pt x="199373" y="133536"/>
                        <a:pt x="204825" y="138988"/>
                      </a:cubicBezTo>
                      <a:cubicBezTo>
                        <a:pt x="210278" y="144441"/>
                        <a:pt x="219611" y="143440"/>
                        <a:pt x="226771" y="146304"/>
                      </a:cubicBezTo>
                      <a:cubicBezTo>
                        <a:pt x="231833" y="148329"/>
                        <a:pt x="236524" y="151181"/>
                        <a:pt x="241401" y="153619"/>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08" name="Freihandform 207"/>
                <p:cNvSpPr/>
                <p:nvPr/>
              </p:nvSpPr>
              <p:spPr>
                <a:xfrm>
                  <a:off x="977849" y="2839704"/>
                  <a:ext cx="87204" cy="255584"/>
                </a:xfrm>
                <a:custGeom>
                  <a:avLst/>
                  <a:gdLst>
                    <a:gd name="connsiteX0" fmla="*/ 0 w 87782"/>
                    <a:gd name="connsiteY0" fmla="*/ 0 h 256032"/>
                    <a:gd name="connsiteX1" fmla="*/ 7315 w 87782"/>
                    <a:gd name="connsiteY1" fmla="*/ 29260 h 256032"/>
                    <a:gd name="connsiteX2" fmla="*/ 14630 w 87782"/>
                    <a:gd name="connsiteY2" fmla="*/ 51206 h 256032"/>
                    <a:gd name="connsiteX3" fmla="*/ 21946 w 87782"/>
                    <a:gd name="connsiteY3" fmla="*/ 175564 h 256032"/>
                    <a:gd name="connsiteX4" fmla="*/ 36576 w 87782"/>
                    <a:gd name="connsiteY4" fmla="*/ 226771 h 256032"/>
                    <a:gd name="connsiteX5" fmla="*/ 58522 w 87782"/>
                    <a:gd name="connsiteY5" fmla="*/ 234086 h 256032"/>
                    <a:gd name="connsiteX6" fmla="*/ 87782 w 87782"/>
                    <a:gd name="connsiteY6" fmla="*/ 256032 h 25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82" h="256032">
                      <a:moveTo>
                        <a:pt x="0" y="0"/>
                      </a:moveTo>
                      <a:cubicBezTo>
                        <a:pt x="2438" y="9753"/>
                        <a:pt x="4553" y="19593"/>
                        <a:pt x="7315" y="29260"/>
                      </a:cubicBezTo>
                      <a:cubicBezTo>
                        <a:pt x="9433" y="36674"/>
                        <a:pt x="13863" y="43533"/>
                        <a:pt x="14630" y="51206"/>
                      </a:cubicBezTo>
                      <a:cubicBezTo>
                        <a:pt x="18762" y="92524"/>
                        <a:pt x="18009" y="134227"/>
                        <a:pt x="21946" y="175564"/>
                      </a:cubicBezTo>
                      <a:cubicBezTo>
                        <a:pt x="21966" y="175774"/>
                        <a:pt x="33111" y="223306"/>
                        <a:pt x="36576" y="226771"/>
                      </a:cubicBezTo>
                      <a:cubicBezTo>
                        <a:pt x="42029" y="232224"/>
                        <a:pt x="51207" y="231648"/>
                        <a:pt x="58522" y="234086"/>
                      </a:cubicBezTo>
                      <a:cubicBezTo>
                        <a:pt x="83336" y="250629"/>
                        <a:pt x="74251" y="242499"/>
                        <a:pt x="87782" y="256032"/>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09" name="Freihandform 208"/>
                <p:cNvSpPr/>
                <p:nvPr/>
              </p:nvSpPr>
              <p:spPr>
                <a:xfrm>
                  <a:off x="896908" y="2869325"/>
                  <a:ext cx="19026" cy="146048"/>
                </a:xfrm>
                <a:custGeom>
                  <a:avLst/>
                  <a:gdLst>
                    <a:gd name="connsiteX0" fmla="*/ 12351 w 19666"/>
                    <a:gd name="connsiteY0" fmla="*/ 0 h 146304"/>
                    <a:gd name="connsiteX1" fmla="*/ 12351 w 19666"/>
                    <a:gd name="connsiteY1" fmla="*/ 95097 h 146304"/>
                    <a:gd name="connsiteX2" fmla="*/ 19666 w 19666"/>
                    <a:gd name="connsiteY2" fmla="*/ 146304 h 146304"/>
                  </a:gdLst>
                  <a:ahLst/>
                  <a:cxnLst>
                    <a:cxn ang="0">
                      <a:pos x="connsiteX0" y="connsiteY0"/>
                    </a:cxn>
                    <a:cxn ang="0">
                      <a:pos x="connsiteX1" y="connsiteY1"/>
                    </a:cxn>
                    <a:cxn ang="0">
                      <a:pos x="connsiteX2" y="connsiteY2"/>
                    </a:cxn>
                  </a:cxnLst>
                  <a:rect l="l" t="t" r="r" b="b"/>
                  <a:pathLst>
                    <a:path w="19666" h="146304">
                      <a:moveTo>
                        <a:pt x="12351" y="0"/>
                      </a:moveTo>
                      <a:cubicBezTo>
                        <a:pt x="0" y="49403"/>
                        <a:pt x="3224" y="22076"/>
                        <a:pt x="12351" y="95097"/>
                      </a:cubicBezTo>
                      <a:cubicBezTo>
                        <a:pt x="14490" y="112206"/>
                        <a:pt x="19666" y="146304"/>
                        <a:pt x="19666" y="146304"/>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10" name="Freihandform 209"/>
                <p:cNvSpPr/>
                <p:nvPr/>
              </p:nvSpPr>
              <p:spPr>
                <a:xfrm>
                  <a:off x="1206415" y="1806258"/>
                  <a:ext cx="198188" cy="241297"/>
                </a:xfrm>
                <a:custGeom>
                  <a:avLst/>
                  <a:gdLst>
                    <a:gd name="connsiteX0" fmla="*/ 0 w 197510"/>
                    <a:gd name="connsiteY0" fmla="*/ 0 h 241402"/>
                    <a:gd name="connsiteX1" fmla="*/ 43891 w 197510"/>
                    <a:gd name="connsiteY1" fmla="*/ 14631 h 241402"/>
                    <a:gd name="connsiteX2" fmla="*/ 73152 w 197510"/>
                    <a:gd name="connsiteY2" fmla="*/ 36576 h 241402"/>
                    <a:gd name="connsiteX3" fmla="*/ 102413 w 197510"/>
                    <a:gd name="connsiteY3" fmla="*/ 65837 h 241402"/>
                    <a:gd name="connsiteX4" fmla="*/ 131674 w 197510"/>
                    <a:gd name="connsiteY4" fmla="*/ 80468 h 241402"/>
                    <a:gd name="connsiteX5" fmla="*/ 168250 w 197510"/>
                    <a:gd name="connsiteY5" fmla="*/ 117044 h 241402"/>
                    <a:gd name="connsiteX6" fmla="*/ 182880 w 197510"/>
                    <a:gd name="connsiteY6" fmla="*/ 138989 h 241402"/>
                    <a:gd name="connsiteX7" fmla="*/ 190195 w 197510"/>
                    <a:gd name="connsiteY7" fmla="*/ 168250 h 241402"/>
                    <a:gd name="connsiteX8" fmla="*/ 197510 w 197510"/>
                    <a:gd name="connsiteY8" fmla="*/ 241402 h 2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0" h="241402">
                      <a:moveTo>
                        <a:pt x="0" y="0"/>
                      </a:moveTo>
                      <a:cubicBezTo>
                        <a:pt x="14630" y="4877"/>
                        <a:pt x="31553" y="5378"/>
                        <a:pt x="43891" y="14631"/>
                      </a:cubicBezTo>
                      <a:cubicBezTo>
                        <a:pt x="53645" y="21946"/>
                        <a:pt x="63977" y="28548"/>
                        <a:pt x="73152" y="36576"/>
                      </a:cubicBezTo>
                      <a:cubicBezTo>
                        <a:pt x="83533" y="45659"/>
                        <a:pt x="91378" y="57561"/>
                        <a:pt x="102413" y="65837"/>
                      </a:cubicBezTo>
                      <a:cubicBezTo>
                        <a:pt x="111137" y="72380"/>
                        <a:pt x="121920" y="75591"/>
                        <a:pt x="131674" y="80468"/>
                      </a:cubicBezTo>
                      <a:cubicBezTo>
                        <a:pt x="170686" y="138986"/>
                        <a:pt x="119483" y="68277"/>
                        <a:pt x="168250" y="117044"/>
                      </a:cubicBezTo>
                      <a:cubicBezTo>
                        <a:pt x="174467" y="123261"/>
                        <a:pt x="178003" y="131674"/>
                        <a:pt x="182880" y="138989"/>
                      </a:cubicBezTo>
                      <a:cubicBezTo>
                        <a:pt x="185318" y="148743"/>
                        <a:pt x="188773" y="158297"/>
                        <a:pt x="190195" y="168250"/>
                      </a:cubicBezTo>
                      <a:cubicBezTo>
                        <a:pt x="193661" y="192509"/>
                        <a:pt x="197510" y="241402"/>
                        <a:pt x="197510" y="241402"/>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11" name="Freihandform 210"/>
                <p:cNvSpPr/>
                <p:nvPr/>
              </p:nvSpPr>
              <p:spPr>
                <a:xfrm>
                  <a:off x="1258541" y="1901258"/>
                  <a:ext cx="79275" cy="103187"/>
                </a:xfrm>
                <a:custGeom>
                  <a:avLst/>
                  <a:gdLst>
                    <a:gd name="connsiteX0" fmla="*/ 0 w 80468"/>
                    <a:gd name="connsiteY0" fmla="*/ 0 h 102413"/>
                    <a:gd name="connsiteX1" fmla="*/ 21946 w 80468"/>
                    <a:gd name="connsiteY1" fmla="*/ 14630 h 102413"/>
                    <a:gd name="connsiteX2" fmla="*/ 51207 w 80468"/>
                    <a:gd name="connsiteY2" fmla="*/ 43891 h 102413"/>
                    <a:gd name="connsiteX3" fmla="*/ 58522 w 80468"/>
                    <a:gd name="connsiteY3" fmla="*/ 65837 h 102413"/>
                    <a:gd name="connsiteX4" fmla="*/ 73152 w 80468"/>
                    <a:gd name="connsiteY4" fmla="*/ 87782 h 102413"/>
                    <a:gd name="connsiteX5" fmla="*/ 80468 w 80468"/>
                    <a:gd name="connsiteY5" fmla="*/ 102413 h 1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68" h="102413">
                      <a:moveTo>
                        <a:pt x="0" y="0"/>
                      </a:moveTo>
                      <a:cubicBezTo>
                        <a:pt x="7315" y="4877"/>
                        <a:pt x="15271" y="8908"/>
                        <a:pt x="21946" y="14630"/>
                      </a:cubicBezTo>
                      <a:cubicBezTo>
                        <a:pt x="32419" y="23607"/>
                        <a:pt x="51207" y="43891"/>
                        <a:pt x="51207" y="43891"/>
                      </a:cubicBezTo>
                      <a:cubicBezTo>
                        <a:pt x="53645" y="51206"/>
                        <a:pt x="55074" y="58940"/>
                        <a:pt x="58522" y="65837"/>
                      </a:cubicBezTo>
                      <a:cubicBezTo>
                        <a:pt x="62454" y="73700"/>
                        <a:pt x="68629" y="80243"/>
                        <a:pt x="73152" y="87782"/>
                      </a:cubicBezTo>
                      <a:cubicBezTo>
                        <a:pt x="75957" y="92458"/>
                        <a:pt x="78029" y="97536"/>
                        <a:pt x="80468" y="102413"/>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12" name="Freihandform 211"/>
                <p:cNvSpPr/>
                <p:nvPr/>
              </p:nvSpPr>
              <p:spPr>
                <a:xfrm>
                  <a:off x="1132812" y="1755491"/>
                  <a:ext cx="198189" cy="36512"/>
                </a:xfrm>
                <a:custGeom>
                  <a:avLst/>
                  <a:gdLst>
                    <a:gd name="connsiteX0" fmla="*/ 0 w 197510"/>
                    <a:gd name="connsiteY0" fmla="*/ 36576 h 36576"/>
                    <a:gd name="connsiteX1" fmla="*/ 21946 w 197510"/>
                    <a:gd name="connsiteY1" fmla="*/ 21946 h 36576"/>
                    <a:gd name="connsiteX2" fmla="*/ 36576 w 197510"/>
                    <a:gd name="connsiteY2" fmla="*/ 7315 h 36576"/>
                    <a:gd name="connsiteX3" fmla="*/ 58522 w 197510"/>
                    <a:gd name="connsiteY3" fmla="*/ 0 h 36576"/>
                    <a:gd name="connsiteX4" fmla="*/ 160934 w 197510"/>
                    <a:gd name="connsiteY4" fmla="*/ 7315 h 36576"/>
                    <a:gd name="connsiteX5" fmla="*/ 182880 w 197510"/>
                    <a:gd name="connsiteY5" fmla="*/ 14630 h 36576"/>
                    <a:gd name="connsiteX6" fmla="*/ 197510 w 197510"/>
                    <a:gd name="connsiteY6" fmla="*/ 29261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510" h="36576">
                      <a:moveTo>
                        <a:pt x="0" y="36576"/>
                      </a:moveTo>
                      <a:cubicBezTo>
                        <a:pt x="7315" y="31699"/>
                        <a:pt x="15081" y="27438"/>
                        <a:pt x="21946" y="21946"/>
                      </a:cubicBezTo>
                      <a:cubicBezTo>
                        <a:pt x="27332" y="17638"/>
                        <a:pt x="30662" y="10863"/>
                        <a:pt x="36576" y="7315"/>
                      </a:cubicBezTo>
                      <a:cubicBezTo>
                        <a:pt x="43188" y="3348"/>
                        <a:pt x="51207" y="2438"/>
                        <a:pt x="58522" y="0"/>
                      </a:cubicBezTo>
                      <a:cubicBezTo>
                        <a:pt x="92659" y="2438"/>
                        <a:pt x="126944" y="3316"/>
                        <a:pt x="160934" y="7315"/>
                      </a:cubicBezTo>
                      <a:cubicBezTo>
                        <a:pt x="168592" y="8216"/>
                        <a:pt x="176268" y="10663"/>
                        <a:pt x="182880" y="14630"/>
                      </a:cubicBezTo>
                      <a:cubicBezTo>
                        <a:pt x="188794" y="18178"/>
                        <a:pt x="197510" y="29261"/>
                        <a:pt x="197510" y="29261"/>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13" name="Freihandform 212"/>
                <p:cNvSpPr/>
                <p:nvPr/>
              </p:nvSpPr>
              <p:spPr>
                <a:xfrm>
                  <a:off x="1418235" y="1865394"/>
                  <a:ext cx="168064" cy="300033"/>
                </a:xfrm>
                <a:custGeom>
                  <a:avLst/>
                  <a:gdLst>
                    <a:gd name="connsiteX0" fmla="*/ 0 w 168249"/>
                    <a:gd name="connsiteY0" fmla="*/ 0 h 299923"/>
                    <a:gd name="connsiteX1" fmla="*/ 36576 w 168249"/>
                    <a:gd name="connsiteY1" fmla="*/ 29261 h 299923"/>
                    <a:gd name="connsiteX2" fmla="*/ 65837 w 168249"/>
                    <a:gd name="connsiteY2" fmla="*/ 73152 h 299923"/>
                    <a:gd name="connsiteX3" fmla="*/ 102413 w 168249"/>
                    <a:gd name="connsiteY3" fmla="*/ 117043 h 299923"/>
                    <a:gd name="connsiteX4" fmla="*/ 117043 w 168249"/>
                    <a:gd name="connsiteY4" fmla="*/ 153619 h 299923"/>
                    <a:gd name="connsiteX5" fmla="*/ 160934 w 168249"/>
                    <a:gd name="connsiteY5" fmla="*/ 256032 h 299923"/>
                    <a:gd name="connsiteX6" fmla="*/ 168249 w 168249"/>
                    <a:gd name="connsiteY6" fmla="*/ 277978 h 299923"/>
                    <a:gd name="connsiteX7" fmla="*/ 168249 w 168249"/>
                    <a:gd name="connsiteY7" fmla="*/ 299923 h 29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249" h="299923">
                      <a:moveTo>
                        <a:pt x="0" y="0"/>
                      </a:moveTo>
                      <a:cubicBezTo>
                        <a:pt x="14397" y="9598"/>
                        <a:pt x="26152" y="15362"/>
                        <a:pt x="36576" y="29261"/>
                      </a:cubicBezTo>
                      <a:cubicBezTo>
                        <a:pt x="47126" y="43328"/>
                        <a:pt x="54580" y="59644"/>
                        <a:pt x="65837" y="73152"/>
                      </a:cubicBezTo>
                      <a:lnTo>
                        <a:pt x="102413" y="117043"/>
                      </a:lnTo>
                      <a:cubicBezTo>
                        <a:pt x="107290" y="129235"/>
                        <a:pt x="111540" y="141696"/>
                        <a:pt x="117043" y="153619"/>
                      </a:cubicBezTo>
                      <a:cubicBezTo>
                        <a:pt x="160432" y="247629"/>
                        <a:pt x="134294" y="176110"/>
                        <a:pt x="160934" y="256032"/>
                      </a:cubicBezTo>
                      <a:cubicBezTo>
                        <a:pt x="163372" y="263347"/>
                        <a:pt x="168249" y="270267"/>
                        <a:pt x="168249" y="277978"/>
                      </a:cubicBezTo>
                      <a:lnTo>
                        <a:pt x="168249" y="299923"/>
                      </a:ln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14" name="Freihandform 213"/>
                <p:cNvSpPr/>
                <p:nvPr/>
              </p:nvSpPr>
              <p:spPr>
                <a:xfrm>
                  <a:off x="1499281" y="1836663"/>
                  <a:ext cx="220385" cy="642929"/>
                </a:xfrm>
                <a:custGeom>
                  <a:avLst/>
                  <a:gdLst>
                    <a:gd name="connsiteX0" fmla="*/ 0 w 220912"/>
                    <a:gd name="connsiteY0" fmla="*/ 0 h 643738"/>
                    <a:gd name="connsiteX1" fmla="*/ 36576 w 220912"/>
                    <a:gd name="connsiteY1" fmla="*/ 21946 h 643738"/>
                    <a:gd name="connsiteX2" fmla="*/ 58522 w 220912"/>
                    <a:gd name="connsiteY2" fmla="*/ 36576 h 643738"/>
                    <a:gd name="connsiteX3" fmla="*/ 73152 w 220912"/>
                    <a:gd name="connsiteY3" fmla="*/ 65837 h 643738"/>
                    <a:gd name="connsiteX4" fmla="*/ 117043 w 220912"/>
                    <a:gd name="connsiteY4" fmla="*/ 109728 h 643738"/>
                    <a:gd name="connsiteX5" fmla="*/ 124358 w 220912"/>
                    <a:gd name="connsiteY5" fmla="*/ 138989 h 643738"/>
                    <a:gd name="connsiteX6" fmla="*/ 138989 w 220912"/>
                    <a:gd name="connsiteY6" fmla="*/ 182880 h 643738"/>
                    <a:gd name="connsiteX7" fmla="*/ 146304 w 220912"/>
                    <a:gd name="connsiteY7" fmla="*/ 241402 h 643738"/>
                    <a:gd name="connsiteX8" fmla="*/ 153619 w 220912"/>
                    <a:gd name="connsiteY8" fmla="*/ 277978 h 643738"/>
                    <a:gd name="connsiteX9" fmla="*/ 160934 w 220912"/>
                    <a:gd name="connsiteY9" fmla="*/ 490119 h 643738"/>
                    <a:gd name="connsiteX10" fmla="*/ 204826 w 220912"/>
                    <a:gd name="connsiteY10" fmla="*/ 548640 h 643738"/>
                    <a:gd name="connsiteX11" fmla="*/ 219456 w 220912"/>
                    <a:gd name="connsiteY11" fmla="*/ 599847 h 643738"/>
                    <a:gd name="connsiteX12" fmla="*/ 219456 w 220912"/>
                    <a:gd name="connsiteY12" fmla="*/ 643738 h 64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912" h="643738">
                      <a:moveTo>
                        <a:pt x="0" y="0"/>
                      </a:moveTo>
                      <a:cubicBezTo>
                        <a:pt x="12192" y="7315"/>
                        <a:pt x="24519" y="14410"/>
                        <a:pt x="36576" y="21946"/>
                      </a:cubicBezTo>
                      <a:cubicBezTo>
                        <a:pt x="44031" y="26606"/>
                        <a:pt x="52894" y="29822"/>
                        <a:pt x="58522" y="36576"/>
                      </a:cubicBezTo>
                      <a:cubicBezTo>
                        <a:pt x="65503" y="44953"/>
                        <a:pt x="66340" y="57322"/>
                        <a:pt x="73152" y="65837"/>
                      </a:cubicBezTo>
                      <a:cubicBezTo>
                        <a:pt x="86077" y="81994"/>
                        <a:pt x="117043" y="109728"/>
                        <a:pt x="117043" y="109728"/>
                      </a:cubicBezTo>
                      <a:cubicBezTo>
                        <a:pt x="119481" y="119482"/>
                        <a:pt x="121469" y="129359"/>
                        <a:pt x="124358" y="138989"/>
                      </a:cubicBezTo>
                      <a:cubicBezTo>
                        <a:pt x="128789" y="153760"/>
                        <a:pt x="138989" y="182880"/>
                        <a:pt x="138989" y="182880"/>
                      </a:cubicBezTo>
                      <a:cubicBezTo>
                        <a:pt x="141427" y="202387"/>
                        <a:pt x="143315" y="221971"/>
                        <a:pt x="146304" y="241402"/>
                      </a:cubicBezTo>
                      <a:cubicBezTo>
                        <a:pt x="148195" y="253691"/>
                        <a:pt x="152889" y="265566"/>
                        <a:pt x="153619" y="277978"/>
                      </a:cubicBezTo>
                      <a:cubicBezTo>
                        <a:pt x="157774" y="348612"/>
                        <a:pt x="150928" y="420074"/>
                        <a:pt x="160934" y="490119"/>
                      </a:cubicBezTo>
                      <a:cubicBezTo>
                        <a:pt x="163691" y="509421"/>
                        <a:pt x="189657" y="533472"/>
                        <a:pt x="204826" y="548640"/>
                      </a:cubicBezTo>
                      <a:cubicBezTo>
                        <a:pt x="209282" y="562008"/>
                        <a:pt x="218144" y="586725"/>
                        <a:pt x="219456" y="599847"/>
                      </a:cubicBezTo>
                      <a:cubicBezTo>
                        <a:pt x="220912" y="614405"/>
                        <a:pt x="219456" y="629108"/>
                        <a:pt x="219456" y="643738"/>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15" name="Freihandform 214"/>
                <p:cNvSpPr/>
                <p:nvPr/>
              </p:nvSpPr>
              <p:spPr>
                <a:xfrm>
                  <a:off x="1586364" y="2245442"/>
                  <a:ext cx="85618" cy="468306"/>
                </a:xfrm>
                <a:custGeom>
                  <a:avLst/>
                  <a:gdLst>
                    <a:gd name="connsiteX0" fmla="*/ 18659 w 84496"/>
                    <a:gd name="connsiteY0" fmla="*/ 0 h 468173"/>
                    <a:gd name="connsiteX1" fmla="*/ 11344 w 84496"/>
                    <a:gd name="connsiteY1" fmla="*/ 21946 h 468173"/>
                    <a:gd name="connsiteX2" fmla="*/ 11344 w 84496"/>
                    <a:gd name="connsiteY2" fmla="*/ 256032 h 468173"/>
                    <a:gd name="connsiteX3" fmla="*/ 40605 w 84496"/>
                    <a:gd name="connsiteY3" fmla="*/ 307239 h 468173"/>
                    <a:gd name="connsiteX4" fmla="*/ 84496 w 84496"/>
                    <a:gd name="connsiteY4" fmla="*/ 336500 h 468173"/>
                    <a:gd name="connsiteX5" fmla="*/ 77181 w 84496"/>
                    <a:gd name="connsiteY5" fmla="*/ 380391 h 468173"/>
                    <a:gd name="connsiteX6" fmla="*/ 40605 w 84496"/>
                    <a:gd name="connsiteY6" fmla="*/ 446228 h 468173"/>
                    <a:gd name="connsiteX7" fmla="*/ 40605 w 84496"/>
                    <a:gd name="connsiteY7" fmla="*/ 468173 h 46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96" h="468173">
                      <a:moveTo>
                        <a:pt x="18659" y="0"/>
                      </a:moveTo>
                      <a:cubicBezTo>
                        <a:pt x="16221" y="7315"/>
                        <a:pt x="12434" y="14312"/>
                        <a:pt x="11344" y="21946"/>
                      </a:cubicBezTo>
                      <a:cubicBezTo>
                        <a:pt x="0" y="101359"/>
                        <a:pt x="1584" y="174693"/>
                        <a:pt x="11344" y="256032"/>
                      </a:cubicBezTo>
                      <a:cubicBezTo>
                        <a:pt x="11995" y="261454"/>
                        <a:pt x="34366" y="301780"/>
                        <a:pt x="40605" y="307239"/>
                      </a:cubicBezTo>
                      <a:cubicBezTo>
                        <a:pt x="53838" y="318818"/>
                        <a:pt x="84496" y="336500"/>
                        <a:pt x="84496" y="336500"/>
                      </a:cubicBezTo>
                      <a:cubicBezTo>
                        <a:pt x="82058" y="351130"/>
                        <a:pt x="82886" y="366700"/>
                        <a:pt x="77181" y="380391"/>
                      </a:cubicBezTo>
                      <a:cubicBezTo>
                        <a:pt x="59724" y="422289"/>
                        <a:pt x="46428" y="411289"/>
                        <a:pt x="40605" y="446228"/>
                      </a:cubicBezTo>
                      <a:cubicBezTo>
                        <a:pt x="39402" y="453443"/>
                        <a:pt x="40605" y="460858"/>
                        <a:pt x="40605" y="468173"/>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16" name="Freihandform 215"/>
                <p:cNvSpPr/>
                <p:nvPr/>
              </p:nvSpPr>
              <p:spPr>
                <a:xfrm>
                  <a:off x="1681659" y="2597816"/>
                  <a:ext cx="36466" cy="263522"/>
                </a:xfrm>
                <a:custGeom>
                  <a:avLst/>
                  <a:gdLst>
                    <a:gd name="connsiteX0" fmla="*/ 36576 w 36576"/>
                    <a:gd name="connsiteY0" fmla="*/ 263347 h 263347"/>
                    <a:gd name="connsiteX1" fmla="*/ 7315 w 36576"/>
                    <a:gd name="connsiteY1" fmla="*/ 197510 h 263347"/>
                    <a:gd name="connsiteX2" fmla="*/ 0 w 36576"/>
                    <a:gd name="connsiteY2" fmla="*/ 160934 h 263347"/>
                    <a:gd name="connsiteX3" fmla="*/ 14630 w 36576"/>
                    <a:gd name="connsiteY3" fmla="*/ 95098 h 263347"/>
                    <a:gd name="connsiteX4" fmla="*/ 7315 w 36576"/>
                    <a:gd name="connsiteY4" fmla="*/ 0 h 26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 h="263347">
                      <a:moveTo>
                        <a:pt x="36576" y="263347"/>
                      </a:moveTo>
                      <a:cubicBezTo>
                        <a:pt x="19166" y="211115"/>
                        <a:pt x="30501" y="232288"/>
                        <a:pt x="7315" y="197510"/>
                      </a:cubicBezTo>
                      <a:cubicBezTo>
                        <a:pt x="4877" y="185318"/>
                        <a:pt x="0" y="173367"/>
                        <a:pt x="0" y="160934"/>
                      </a:cubicBezTo>
                      <a:cubicBezTo>
                        <a:pt x="0" y="135185"/>
                        <a:pt x="7086" y="117729"/>
                        <a:pt x="14630" y="95098"/>
                      </a:cubicBezTo>
                      <a:cubicBezTo>
                        <a:pt x="4509" y="34370"/>
                        <a:pt x="7315" y="66038"/>
                        <a:pt x="7315" y="0"/>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grpSp>
          <p:sp>
            <p:nvSpPr>
              <p:cNvPr id="186" name="Zylinder 185"/>
              <p:cNvSpPr/>
              <p:nvPr/>
            </p:nvSpPr>
            <p:spPr>
              <a:xfrm rot="-420000">
                <a:off x="7704348" y="5445224"/>
                <a:ext cx="252028" cy="396044"/>
              </a:xfrm>
              <a:prstGeom prst="can">
                <a:avLst/>
              </a:pr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Zylinder 186"/>
              <p:cNvSpPr/>
              <p:nvPr/>
            </p:nvSpPr>
            <p:spPr>
              <a:xfrm rot="-1260000">
                <a:off x="7945252" y="5439520"/>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Zylinder 187"/>
              <p:cNvSpPr/>
              <p:nvPr/>
            </p:nvSpPr>
            <p:spPr>
              <a:xfrm rot="14940000">
                <a:off x="8058676" y="5470111"/>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Zylinder 188"/>
              <p:cNvSpPr/>
              <p:nvPr/>
            </p:nvSpPr>
            <p:spPr>
              <a:xfrm rot="1260000" flipV="1">
                <a:off x="7452629" y="5403516"/>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Zylinder 189"/>
              <p:cNvSpPr/>
              <p:nvPr/>
            </p:nvSpPr>
            <p:spPr>
              <a:xfrm rot="6660000" flipV="1">
                <a:off x="7566053" y="5373532"/>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Zylinder 190"/>
              <p:cNvSpPr/>
              <p:nvPr/>
            </p:nvSpPr>
            <p:spPr>
              <a:xfrm rot="-480000">
                <a:off x="7723338" y="5530863"/>
                <a:ext cx="216024" cy="288000"/>
              </a:xfrm>
              <a:prstGeom prst="can">
                <a:avLst/>
              </a:prstGeom>
              <a:solidFill>
                <a:srgbClr val="0080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8" name="Zylinder 237"/>
            <p:cNvSpPr/>
            <p:nvPr/>
          </p:nvSpPr>
          <p:spPr>
            <a:xfrm rot="3480000">
              <a:off x="2861743" y="3256277"/>
              <a:ext cx="72000" cy="252028"/>
            </a:xfrm>
            <a:prstGeom prst="can">
              <a:avLst/>
            </a:prstGeom>
            <a:blipFill>
              <a:blip r:embed="rId6" cstate="print"/>
              <a:tile tx="0" ty="0" sx="100000" sy="100000" flip="none" algn="tl"/>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9" name="Zylinder 238"/>
            <p:cNvSpPr/>
            <p:nvPr/>
          </p:nvSpPr>
          <p:spPr>
            <a:xfrm rot="2280000">
              <a:off x="2985768" y="3280434"/>
              <a:ext cx="72000" cy="252028"/>
            </a:xfrm>
            <a:prstGeom prst="can">
              <a:avLst/>
            </a:prstGeom>
            <a:blipFill>
              <a:blip r:embed="rId6" cstate="print"/>
              <a:tile tx="0" ty="0" sx="100000" sy="100000" flip="none" algn="tl"/>
            </a:bli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9" name="Gruppieren 218"/>
            <p:cNvGrpSpPr/>
            <p:nvPr/>
          </p:nvGrpSpPr>
          <p:grpSpPr>
            <a:xfrm>
              <a:off x="2879812" y="2924944"/>
              <a:ext cx="396044" cy="432048"/>
              <a:chOff x="8100392" y="4022176"/>
              <a:chExt cx="797793" cy="882988"/>
            </a:xfrm>
          </p:grpSpPr>
          <p:sp>
            <p:nvSpPr>
              <p:cNvPr id="220" name="Ellipse 219"/>
              <p:cNvSpPr/>
              <p:nvPr/>
            </p:nvSpPr>
            <p:spPr>
              <a:xfrm>
                <a:off x="8100392" y="4617132"/>
                <a:ext cx="612068" cy="288032"/>
              </a:xfrm>
              <a:prstGeom prst="ellipse">
                <a:avLst/>
              </a:prstGeom>
              <a:noFill/>
              <a:ln w="76200"/>
              <a:scene3d>
                <a:camera prst="orthographicFront"/>
                <a:lightRig rig="threePt" dir="t"/>
              </a:scene3d>
              <a:sp3d extrusionH="50800" contourW="5080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Zylinder 220"/>
              <p:cNvSpPr/>
              <p:nvPr/>
            </p:nvSpPr>
            <p:spPr>
              <a:xfrm rot="420000" flipH="1">
                <a:off x="8352420" y="4409492"/>
                <a:ext cx="252028" cy="396044"/>
              </a:xfrm>
              <a:prstGeom prst="can">
                <a:avLst/>
              </a:pr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Zylinder 221"/>
              <p:cNvSpPr/>
              <p:nvPr/>
            </p:nvSpPr>
            <p:spPr>
              <a:xfrm rot="-1260000">
                <a:off x="8640761" y="4467412"/>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Zylinder 222"/>
              <p:cNvSpPr/>
              <p:nvPr/>
            </p:nvSpPr>
            <p:spPr>
              <a:xfrm rot="14940000">
                <a:off x="8754185" y="4498003"/>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4" name="Zylinder 223"/>
              <p:cNvSpPr/>
              <p:nvPr/>
            </p:nvSpPr>
            <p:spPr>
              <a:xfrm flipV="1">
                <a:off x="8172408" y="4367784"/>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 name="Zylinder 224"/>
              <p:cNvSpPr/>
              <p:nvPr/>
            </p:nvSpPr>
            <p:spPr>
              <a:xfrm rot="14940000">
                <a:off x="8310704" y="4400815"/>
                <a:ext cx="72000" cy="216000"/>
              </a:xfrm>
              <a:prstGeom prst="can">
                <a:avLst/>
              </a:prstGeom>
              <a:blipFill>
                <a:blip r:embed="rId6" cstate="print"/>
                <a:tile tx="0" ty="0" sx="100000" sy="100000" flip="none" algn="tl"/>
              </a:bli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6" name="Gruppieren 42"/>
              <p:cNvGrpSpPr>
                <a:grpSpLocks/>
              </p:cNvGrpSpPr>
              <p:nvPr/>
            </p:nvGrpSpPr>
            <p:grpSpPr bwMode="auto">
              <a:xfrm rot="325470">
                <a:off x="8370395" y="4022176"/>
                <a:ext cx="380887" cy="398328"/>
                <a:chOff x="6156176" y="3717032"/>
                <a:chExt cx="792088" cy="1224136"/>
              </a:xfrm>
            </p:grpSpPr>
            <p:sp>
              <p:nvSpPr>
                <p:cNvPr id="227" name="Ellipse 226"/>
                <p:cNvSpPr/>
                <p:nvPr/>
              </p:nvSpPr>
              <p:spPr>
                <a:xfrm>
                  <a:off x="6227607" y="3717032"/>
                  <a:ext cx="649226" cy="1224136"/>
                </a:xfrm>
                <a:prstGeom prst="ellipse">
                  <a:avLst/>
                </a:prstGeom>
                <a:solidFill>
                  <a:srgbClr val="FFE2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8" name="Ellipse 227"/>
                <p:cNvSpPr/>
                <p:nvPr/>
              </p:nvSpPr>
              <p:spPr>
                <a:xfrm>
                  <a:off x="6364375" y="4163738"/>
                  <a:ext cx="107940" cy="90384"/>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9" name="Ellipse 228"/>
                <p:cNvSpPr/>
                <p:nvPr/>
              </p:nvSpPr>
              <p:spPr>
                <a:xfrm>
                  <a:off x="6400599" y="4206927"/>
                  <a:ext cx="46033" cy="45985"/>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0" name="Ellipse 229"/>
                <p:cNvSpPr/>
                <p:nvPr/>
              </p:nvSpPr>
              <p:spPr>
                <a:xfrm>
                  <a:off x="6606246" y="4147028"/>
                  <a:ext cx="107940" cy="90384"/>
                </a:xfrm>
                <a:prstGeom prst="ellipse">
                  <a:avLst/>
                </a:prstGeom>
                <a:solidFill>
                  <a:srgbClr val="FFFFFF"/>
                </a:solidFill>
                <a:ln w="317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1" name="Ellipse 230"/>
                <p:cNvSpPr/>
                <p:nvPr/>
              </p:nvSpPr>
              <p:spPr>
                <a:xfrm>
                  <a:off x="6655474" y="4209708"/>
                  <a:ext cx="44446" cy="45985"/>
                </a:xfrm>
                <a:prstGeom prst="ellipse">
                  <a:avLst/>
                </a:prstGeom>
                <a:solidFill>
                  <a:schemeClr val="accent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2" name="Bogen 231"/>
                <p:cNvSpPr/>
                <p:nvPr/>
              </p:nvSpPr>
              <p:spPr>
                <a:xfrm>
                  <a:off x="6263461" y="4113370"/>
                  <a:ext cx="215880" cy="459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33" name="Bogen 232"/>
                <p:cNvSpPr/>
                <p:nvPr/>
              </p:nvSpPr>
              <p:spPr>
                <a:xfrm flipH="1">
                  <a:off x="6617737" y="4099218"/>
                  <a:ext cx="215880" cy="4598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34" name="Mond 233"/>
                <p:cNvSpPr/>
                <p:nvPr/>
              </p:nvSpPr>
              <p:spPr>
                <a:xfrm rot="16200000">
                  <a:off x="6479088" y="4487161"/>
                  <a:ext cx="107825" cy="217466"/>
                </a:xfrm>
                <a:prstGeom prst="moon">
                  <a:avLst/>
                </a:prstGeom>
                <a:solidFill>
                  <a:srgbClr val="FFFF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n w="3175">
                      <a:solidFill>
                        <a:srgbClr val="CC0000"/>
                      </a:solidFill>
                    </a:ln>
                  </a:endParaRPr>
                </a:p>
              </p:txBody>
            </p:sp>
            <p:sp>
              <p:nvSpPr>
                <p:cNvPr id="235" name="Freihandform 234"/>
                <p:cNvSpPr/>
                <p:nvPr/>
              </p:nvSpPr>
              <p:spPr>
                <a:xfrm>
                  <a:off x="6142992" y="3696271"/>
                  <a:ext cx="792088" cy="754778"/>
                </a:xfrm>
                <a:custGeom>
                  <a:avLst/>
                  <a:gdLst>
                    <a:gd name="connsiteX0" fmla="*/ 53691 w 778086"/>
                    <a:gd name="connsiteY0" fmla="*/ 701344 h 754783"/>
                    <a:gd name="connsiteX1" fmla="*/ 53691 w 778086"/>
                    <a:gd name="connsiteY1" fmla="*/ 701344 h 754783"/>
                    <a:gd name="connsiteX2" fmla="*/ 24003 w 778086"/>
                    <a:gd name="connsiteY2" fmla="*/ 659781 h 754783"/>
                    <a:gd name="connsiteX3" fmla="*/ 252 w 778086"/>
                    <a:gd name="connsiteY3" fmla="*/ 636030 h 754783"/>
                    <a:gd name="connsiteX4" fmla="*/ 12128 w 778086"/>
                    <a:gd name="connsiteY4" fmla="*/ 546965 h 754783"/>
                    <a:gd name="connsiteX5" fmla="*/ 24003 w 778086"/>
                    <a:gd name="connsiteY5" fmla="*/ 529152 h 754783"/>
                    <a:gd name="connsiteX6" fmla="*/ 35878 w 778086"/>
                    <a:gd name="connsiteY6" fmla="*/ 493526 h 754783"/>
                    <a:gd name="connsiteX7" fmla="*/ 41816 w 778086"/>
                    <a:gd name="connsiteY7" fmla="*/ 475713 h 754783"/>
                    <a:gd name="connsiteX8" fmla="*/ 35878 w 778086"/>
                    <a:gd name="connsiteY8" fmla="*/ 434149 h 754783"/>
                    <a:gd name="connsiteX9" fmla="*/ 29941 w 778086"/>
                    <a:gd name="connsiteY9" fmla="*/ 416336 h 754783"/>
                    <a:gd name="connsiteX10" fmla="*/ 18065 w 778086"/>
                    <a:gd name="connsiteY10" fmla="*/ 374773 h 754783"/>
                    <a:gd name="connsiteX11" fmla="*/ 41816 w 778086"/>
                    <a:gd name="connsiteY11" fmla="*/ 351022 h 754783"/>
                    <a:gd name="connsiteX12" fmla="*/ 53691 w 778086"/>
                    <a:gd name="connsiteY12" fmla="*/ 333209 h 754783"/>
                    <a:gd name="connsiteX13" fmla="*/ 71504 w 778086"/>
                    <a:gd name="connsiteY13" fmla="*/ 321334 h 754783"/>
                    <a:gd name="connsiteX14" fmla="*/ 83380 w 778086"/>
                    <a:gd name="connsiteY14" fmla="*/ 267895 h 754783"/>
                    <a:gd name="connsiteX15" fmla="*/ 101193 w 778086"/>
                    <a:gd name="connsiteY15" fmla="*/ 226331 h 754783"/>
                    <a:gd name="connsiteX16" fmla="*/ 113068 w 778086"/>
                    <a:gd name="connsiteY16" fmla="*/ 178830 h 754783"/>
                    <a:gd name="connsiteX17" fmla="*/ 136819 w 778086"/>
                    <a:gd name="connsiteY17" fmla="*/ 143204 h 754783"/>
                    <a:gd name="connsiteX18" fmla="*/ 148694 w 778086"/>
                    <a:gd name="connsiteY18" fmla="*/ 125391 h 754783"/>
                    <a:gd name="connsiteX19" fmla="*/ 172445 w 778086"/>
                    <a:gd name="connsiteY19" fmla="*/ 89765 h 754783"/>
                    <a:gd name="connsiteX20" fmla="*/ 142756 w 778086"/>
                    <a:gd name="connsiteY20" fmla="*/ 54139 h 754783"/>
                    <a:gd name="connsiteX21" fmla="*/ 148694 w 778086"/>
                    <a:gd name="connsiteY21" fmla="*/ 24451 h 754783"/>
                    <a:gd name="connsiteX22" fmla="*/ 225883 w 778086"/>
                    <a:gd name="connsiteY22" fmla="*/ 30388 h 754783"/>
                    <a:gd name="connsiteX23" fmla="*/ 326824 w 778086"/>
                    <a:gd name="connsiteY23" fmla="*/ 30388 h 754783"/>
                    <a:gd name="connsiteX24" fmla="*/ 344637 w 778086"/>
                    <a:gd name="connsiteY24" fmla="*/ 24451 h 754783"/>
                    <a:gd name="connsiteX25" fmla="*/ 374325 w 778086"/>
                    <a:gd name="connsiteY25" fmla="*/ 6638 h 754783"/>
                    <a:gd name="connsiteX26" fmla="*/ 415889 w 778086"/>
                    <a:gd name="connsiteY26" fmla="*/ 12575 h 754783"/>
                    <a:gd name="connsiteX27" fmla="*/ 451515 w 778086"/>
                    <a:gd name="connsiteY27" fmla="*/ 24451 h 754783"/>
                    <a:gd name="connsiteX28" fmla="*/ 469328 w 778086"/>
                    <a:gd name="connsiteY28" fmla="*/ 30388 h 754783"/>
                    <a:gd name="connsiteX29" fmla="*/ 570268 w 778086"/>
                    <a:gd name="connsiteY29" fmla="*/ 36326 h 754783"/>
                    <a:gd name="connsiteX30" fmla="*/ 611832 w 778086"/>
                    <a:gd name="connsiteY30" fmla="*/ 54139 h 754783"/>
                    <a:gd name="connsiteX31" fmla="*/ 659333 w 778086"/>
                    <a:gd name="connsiteY31" fmla="*/ 83827 h 754783"/>
                    <a:gd name="connsiteX32" fmla="*/ 677146 w 778086"/>
                    <a:gd name="connsiteY32" fmla="*/ 101640 h 754783"/>
                    <a:gd name="connsiteX33" fmla="*/ 736522 w 778086"/>
                    <a:gd name="connsiteY33" fmla="*/ 89765 h 754783"/>
                    <a:gd name="connsiteX34" fmla="*/ 742460 w 778086"/>
                    <a:gd name="connsiteY34" fmla="*/ 107578 h 754783"/>
                    <a:gd name="connsiteX35" fmla="*/ 724647 w 778086"/>
                    <a:gd name="connsiteY35" fmla="*/ 149142 h 754783"/>
                    <a:gd name="connsiteX36" fmla="*/ 730585 w 778086"/>
                    <a:gd name="connsiteY36" fmla="*/ 232269 h 754783"/>
                    <a:gd name="connsiteX37" fmla="*/ 736522 w 778086"/>
                    <a:gd name="connsiteY37" fmla="*/ 250082 h 754783"/>
                    <a:gd name="connsiteX38" fmla="*/ 748398 w 778086"/>
                    <a:gd name="connsiteY38" fmla="*/ 279770 h 754783"/>
                    <a:gd name="connsiteX39" fmla="*/ 766211 w 778086"/>
                    <a:gd name="connsiteY39" fmla="*/ 309459 h 754783"/>
                    <a:gd name="connsiteX40" fmla="*/ 778086 w 778086"/>
                    <a:gd name="connsiteY40" fmla="*/ 351022 h 754783"/>
                    <a:gd name="connsiteX41" fmla="*/ 772148 w 778086"/>
                    <a:gd name="connsiteY41" fmla="*/ 410399 h 754783"/>
                    <a:gd name="connsiteX42" fmla="*/ 760273 w 778086"/>
                    <a:gd name="connsiteY42" fmla="*/ 428212 h 754783"/>
                    <a:gd name="connsiteX43" fmla="*/ 754335 w 778086"/>
                    <a:gd name="connsiteY43" fmla="*/ 446025 h 754783"/>
                    <a:gd name="connsiteX44" fmla="*/ 742460 w 778086"/>
                    <a:gd name="connsiteY44" fmla="*/ 463838 h 754783"/>
                    <a:gd name="connsiteX45" fmla="*/ 730585 w 778086"/>
                    <a:gd name="connsiteY45" fmla="*/ 487588 h 754783"/>
                    <a:gd name="connsiteX46" fmla="*/ 736522 w 778086"/>
                    <a:gd name="connsiteY46" fmla="*/ 511339 h 754783"/>
                    <a:gd name="connsiteX47" fmla="*/ 748398 w 778086"/>
                    <a:gd name="connsiteY47" fmla="*/ 552903 h 754783"/>
                    <a:gd name="connsiteX48" fmla="*/ 760273 w 778086"/>
                    <a:gd name="connsiteY48" fmla="*/ 618217 h 754783"/>
                    <a:gd name="connsiteX49" fmla="*/ 766211 w 778086"/>
                    <a:gd name="connsiteY49" fmla="*/ 636030 h 754783"/>
                    <a:gd name="connsiteX50" fmla="*/ 754335 w 778086"/>
                    <a:gd name="connsiteY50" fmla="*/ 683531 h 754783"/>
                    <a:gd name="connsiteX51" fmla="*/ 742460 w 778086"/>
                    <a:gd name="connsiteY51" fmla="*/ 701344 h 754783"/>
                    <a:gd name="connsiteX52" fmla="*/ 754335 w 778086"/>
                    <a:gd name="connsiteY52" fmla="*/ 713220 h 754783"/>
                    <a:gd name="connsiteX53" fmla="*/ 736522 w 778086"/>
                    <a:gd name="connsiteY53" fmla="*/ 754783 h 754783"/>
                    <a:gd name="connsiteX54" fmla="*/ 724647 w 778086"/>
                    <a:gd name="connsiteY54" fmla="*/ 736970 h 754783"/>
                    <a:gd name="connsiteX55" fmla="*/ 706834 w 778086"/>
                    <a:gd name="connsiteY55" fmla="*/ 725095 h 754783"/>
                    <a:gd name="connsiteX56" fmla="*/ 694959 w 778086"/>
                    <a:gd name="connsiteY56" fmla="*/ 689469 h 754783"/>
                    <a:gd name="connsiteX57" fmla="*/ 689021 w 778086"/>
                    <a:gd name="connsiteY57" fmla="*/ 558840 h 754783"/>
                    <a:gd name="connsiteX58" fmla="*/ 683083 w 778086"/>
                    <a:gd name="connsiteY58" fmla="*/ 529152 h 754783"/>
                    <a:gd name="connsiteX59" fmla="*/ 671208 w 778086"/>
                    <a:gd name="connsiteY59" fmla="*/ 487588 h 754783"/>
                    <a:gd name="connsiteX60" fmla="*/ 665270 w 778086"/>
                    <a:gd name="connsiteY60" fmla="*/ 463838 h 754783"/>
                    <a:gd name="connsiteX61" fmla="*/ 647457 w 778086"/>
                    <a:gd name="connsiteY61" fmla="*/ 362897 h 754783"/>
                    <a:gd name="connsiteX62" fmla="*/ 635582 w 778086"/>
                    <a:gd name="connsiteY62" fmla="*/ 345084 h 754783"/>
                    <a:gd name="connsiteX63" fmla="*/ 617769 w 778086"/>
                    <a:gd name="connsiteY63" fmla="*/ 339147 h 754783"/>
                    <a:gd name="connsiteX64" fmla="*/ 605894 w 778086"/>
                    <a:gd name="connsiteY64" fmla="*/ 303521 h 754783"/>
                    <a:gd name="connsiteX65" fmla="*/ 588081 w 778086"/>
                    <a:gd name="connsiteY65" fmla="*/ 291646 h 754783"/>
                    <a:gd name="connsiteX66" fmla="*/ 552455 w 778086"/>
                    <a:gd name="connsiteY66" fmla="*/ 261957 h 754783"/>
                    <a:gd name="connsiteX67" fmla="*/ 534642 w 778086"/>
                    <a:gd name="connsiteY67" fmla="*/ 256020 h 754783"/>
                    <a:gd name="connsiteX68" fmla="*/ 522767 w 778086"/>
                    <a:gd name="connsiteY68" fmla="*/ 244144 h 754783"/>
                    <a:gd name="connsiteX69" fmla="*/ 481203 w 778086"/>
                    <a:gd name="connsiteY69" fmla="*/ 267895 h 754783"/>
                    <a:gd name="connsiteX70" fmla="*/ 439639 w 778086"/>
                    <a:gd name="connsiteY70" fmla="*/ 256020 h 754783"/>
                    <a:gd name="connsiteX71" fmla="*/ 404013 w 778086"/>
                    <a:gd name="connsiteY71" fmla="*/ 226331 h 754783"/>
                    <a:gd name="connsiteX72" fmla="*/ 362450 w 778086"/>
                    <a:gd name="connsiteY72" fmla="*/ 196643 h 754783"/>
                    <a:gd name="connsiteX73" fmla="*/ 320886 w 778086"/>
                    <a:gd name="connsiteY73" fmla="*/ 208518 h 754783"/>
                    <a:gd name="connsiteX74" fmla="*/ 314948 w 778086"/>
                    <a:gd name="connsiteY74" fmla="*/ 226331 h 754783"/>
                    <a:gd name="connsiteX75" fmla="*/ 267447 w 778086"/>
                    <a:gd name="connsiteY75" fmla="*/ 232269 h 754783"/>
                    <a:gd name="connsiteX76" fmla="*/ 225883 w 778086"/>
                    <a:gd name="connsiteY76" fmla="*/ 256020 h 754783"/>
                    <a:gd name="connsiteX77" fmla="*/ 214008 w 778086"/>
                    <a:gd name="connsiteY77" fmla="*/ 273833 h 754783"/>
                    <a:gd name="connsiteX78" fmla="*/ 196195 w 778086"/>
                    <a:gd name="connsiteY78" fmla="*/ 285708 h 754783"/>
                    <a:gd name="connsiteX79" fmla="*/ 148694 w 778086"/>
                    <a:gd name="connsiteY79" fmla="*/ 327272 h 754783"/>
                    <a:gd name="connsiteX80" fmla="*/ 136819 w 778086"/>
                    <a:gd name="connsiteY80" fmla="*/ 345084 h 754783"/>
                    <a:gd name="connsiteX81" fmla="*/ 124943 w 778086"/>
                    <a:gd name="connsiteY81" fmla="*/ 380710 h 754783"/>
                    <a:gd name="connsiteX82" fmla="*/ 119006 w 778086"/>
                    <a:gd name="connsiteY82" fmla="*/ 398523 h 754783"/>
                    <a:gd name="connsiteX83" fmla="*/ 107130 w 778086"/>
                    <a:gd name="connsiteY83" fmla="*/ 451962 h 754783"/>
                    <a:gd name="connsiteX84" fmla="*/ 107130 w 778086"/>
                    <a:gd name="connsiteY84" fmla="*/ 558840 h 754783"/>
                    <a:gd name="connsiteX85" fmla="*/ 95255 w 778086"/>
                    <a:gd name="connsiteY85" fmla="*/ 570716 h 754783"/>
                    <a:gd name="connsiteX86" fmla="*/ 77442 w 778086"/>
                    <a:gd name="connsiteY86" fmla="*/ 576653 h 754783"/>
                    <a:gd name="connsiteX87" fmla="*/ 65567 w 778086"/>
                    <a:gd name="connsiteY87" fmla="*/ 588529 h 754783"/>
                    <a:gd name="connsiteX88" fmla="*/ 47754 w 778086"/>
                    <a:gd name="connsiteY88" fmla="*/ 594466 h 754783"/>
                    <a:gd name="connsiteX89" fmla="*/ 41816 w 778086"/>
                    <a:gd name="connsiteY89" fmla="*/ 624155 h 754783"/>
                    <a:gd name="connsiteX90" fmla="*/ 35878 w 778086"/>
                    <a:gd name="connsiteY90" fmla="*/ 641968 h 754783"/>
                    <a:gd name="connsiteX91" fmla="*/ 41816 w 778086"/>
                    <a:gd name="connsiteY91" fmla="*/ 659781 h 754783"/>
                    <a:gd name="connsiteX92" fmla="*/ 59629 w 778086"/>
                    <a:gd name="connsiteY92" fmla="*/ 671656 h 754783"/>
                    <a:gd name="connsiteX93" fmla="*/ 53691 w 778086"/>
                    <a:gd name="connsiteY93" fmla="*/ 701344 h 75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78086" h="754783">
                      <a:moveTo>
                        <a:pt x="53691" y="701344"/>
                      </a:moveTo>
                      <a:lnTo>
                        <a:pt x="53691" y="701344"/>
                      </a:lnTo>
                      <a:cubicBezTo>
                        <a:pt x="43795" y="687490"/>
                        <a:pt x="34784" y="672958"/>
                        <a:pt x="24003" y="659781"/>
                      </a:cubicBezTo>
                      <a:cubicBezTo>
                        <a:pt x="16913" y="651116"/>
                        <a:pt x="252" y="636030"/>
                        <a:pt x="252" y="636030"/>
                      </a:cubicBezTo>
                      <a:cubicBezTo>
                        <a:pt x="1579" y="620104"/>
                        <a:pt x="0" y="571220"/>
                        <a:pt x="12128" y="546965"/>
                      </a:cubicBezTo>
                      <a:cubicBezTo>
                        <a:pt x="15319" y="540582"/>
                        <a:pt x="21105" y="535673"/>
                        <a:pt x="24003" y="529152"/>
                      </a:cubicBezTo>
                      <a:cubicBezTo>
                        <a:pt x="29087" y="517713"/>
                        <a:pt x="31920" y="505401"/>
                        <a:pt x="35878" y="493526"/>
                      </a:cubicBezTo>
                      <a:lnTo>
                        <a:pt x="41816" y="475713"/>
                      </a:lnTo>
                      <a:cubicBezTo>
                        <a:pt x="39837" y="461858"/>
                        <a:pt x="38623" y="447873"/>
                        <a:pt x="35878" y="434149"/>
                      </a:cubicBezTo>
                      <a:cubicBezTo>
                        <a:pt x="34651" y="428012"/>
                        <a:pt x="31660" y="422354"/>
                        <a:pt x="29941" y="416336"/>
                      </a:cubicBezTo>
                      <a:cubicBezTo>
                        <a:pt x="15038" y="364173"/>
                        <a:pt x="32296" y="417463"/>
                        <a:pt x="18065" y="374773"/>
                      </a:cubicBezTo>
                      <a:cubicBezTo>
                        <a:pt x="31021" y="335908"/>
                        <a:pt x="13027" y="374054"/>
                        <a:pt x="41816" y="351022"/>
                      </a:cubicBezTo>
                      <a:cubicBezTo>
                        <a:pt x="47388" y="346564"/>
                        <a:pt x="48645" y="338255"/>
                        <a:pt x="53691" y="333209"/>
                      </a:cubicBezTo>
                      <a:cubicBezTo>
                        <a:pt x="58737" y="328163"/>
                        <a:pt x="65566" y="325292"/>
                        <a:pt x="71504" y="321334"/>
                      </a:cubicBezTo>
                      <a:cubicBezTo>
                        <a:pt x="73117" y="313272"/>
                        <a:pt x="79786" y="277479"/>
                        <a:pt x="83380" y="267895"/>
                      </a:cubicBezTo>
                      <a:cubicBezTo>
                        <a:pt x="96121" y="233919"/>
                        <a:pt x="93823" y="255813"/>
                        <a:pt x="101193" y="226331"/>
                      </a:cubicBezTo>
                      <a:cubicBezTo>
                        <a:pt x="103587" y="216755"/>
                        <a:pt x="106897" y="189938"/>
                        <a:pt x="113068" y="178830"/>
                      </a:cubicBezTo>
                      <a:cubicBezTo>
                        <a:pt x="119999" y="166354"/>
                        <a:pt x="128902" y="155079"/>
                        <a:pt x="136819" y="143204"/>
                      </a:cubicBezTo>
                      <a:cubicBezTo>
                        <a:pt x="140777" y="137266"/>
                        <a:pt x="146437" y="132161"/>
                        <a:pt x="148694" y="125391"/>
                      </a:cubicBezTo>
                      <a:cubicBezTo>
                        <a:pt x="157288" y="99612"/>
                        <a:pt x="150206" y="112004"/>
                        <a:pt x="172445" y="89765"/>
                      </a:cubicBezTo>
                      <a:cubicBezTo>
                        <a:pt x="167652" y="84972"/>
                        <a:pt x="143937" y="63586"/>
                        <a:pt x="142756" y="54139"/>
                      </a:cubicBezTo>
                      <a:cubicBezTo>
                        <a:pt x="141504" y="44125"/>
                        <a:pt x="146715" y="34347"/>
                        <a:pt x="148694" y="24451"/>
                      </a:cubicBezTo>
                      <a:cubicBezTo>
                        <a:pt x="174424" y="26430"/>
                        <a:pt x="200077" y="30388"/>
                        <a:pt x="225883" y="30388"/>
                      </a:cubicBezTo>
                      <a:cubicBezTo>
                        <a:pt x="345353" y="30388"/>
                        <a:pt x="246413" y="16988"/>
                        <a:pt x="326824" y="30388"/>
                      </a:cubicBezTo>
                      <a:cubicBezTo>
                        <a:pt x="332762" y="28409"/>
                        <a:pt x="339270" y="27671"/>
                        <a:pt x="344637" y="24451"/>
                      </a:cubicBezTo>
                      <a:cubicBezTo>
                        <a:pt x="385389" y="0"/>
                        <a:pt x="323864" y="23456"/>
                        <a:pt x="374325" y="6638"/>
                      </a:cubicBezTo>
                      <a:cubicBezTo>
                        <a:pt x="388180" y="8617"/>
                        <a:pt x="402252" y="9428"/>
                        <a:pt x="415889" y="12575"/>
                      </a:cubicBezTo>
                      <a:cubicBezTo>
                        <a:pt x="428086" y="15390"/>
                        <a:pt x="439640" y="20493"/>
                        <a:pt x="451515" y="24451"/>
                      </a:cubicBezTo>
                      <a:cubicBezTo>
                        <a:pt x="457453" y="26430"/>
                        <a:pt x="463080" y="30020"/>
                        <a:pt x="469328" y="30388"/>
                      </a:cubicBezTo>
                      <a:lnTo>
                        <a:pt x="570268" y="36326"/>
                      </a:lnTo>
                      <a:cubicBezTo>
                        <a:pt x="618343" y="68375"/>
                        <a:pt x="554316" y="28576"/>
                        <a:pt x="611832" y="54139"/>
                      </a:cubicBezTo>
                      <a:cubicBezTo>
                        <a:pt x="614312" y="55241"/>
                        <a:pt x="652525" y="78154"/>
                        <a:pt x="659333" y="83827"/>
                      </a:cubicBezTo>
                      <a:cubicBezTo>
                        <a:pt x="665784" y="89203"/>
                        <a:pt x="671208" y="95702"/>
                        <a:pt x="677146" y="101640"/>
                      </a:cubicBezTo>
                      <a:cubicBezTo>
                        <a:pt x="720137" y="72980"/>
                        <a:pt x="700007" y="71507"/>
                        <a:pt x="736522" y="89765"/>
                      </a:cubicBezTo>
                      <a:cubicBezTo>
                        <a:pt x="738501" y="95703"/>
                        <a:pt x="742460" y="101319"/>
                        <a:pt x="742460" y="107578"/>
                      </a:cubicBezTo>
                      <a:cubicBezTo>
                        <a:pt x="742460" y="116313"/>
                        <a:pt x="726965" y="144506"/>
                        <a:pt x="724647" y="149142"/>
                      </a:cubicBezTo>
                      <a:cubicBezTo>
                        <a:pt x="726626" y="176851"/>
                        <a:pt x="727339" y="204680"/>
                        <a:pt x="730585" y="232269"/>
                      </a:cubicBezTo>
                      <a:cubicBezTo>
                        <a:pt x="731316" y="238485"/>
                        <a:pt x="734324" y="244222"/>
                        <a:pt x="736522" y="250082"/>
                      </a:cubicBezTo>
                      <a:cubicBezTo>
                        <a:pt x="740264" y="260062"/>
                        <a:pt x="744656" y="269790"/>
                        <a:pt x="748398" y="279770"/>
                      </a:cubicBezTo>
                      <a:cubicBezTo>
                        <a:pt x="757648" y="304437"/>
                        <a:pt x="748529" y="291777"/>
                        <a:pt x="766211" y="309459"/>
                      </a:cubicBezTo>
                      <a:cubicBezTo>
                        <a:pt x="769010" y="317856"/>
                        <a:pt x="778086" y="343571"/>
                        <a:pt x="778086" y="351022"/>
                      </a:cubicBezTo>
                      <a:cubicBezTo>
                        <a:pt x="778086" y="370913"/>
                        <a:pt x="776621" y="391017"/>
                        <a:pt x="772148" y="410399"/>
                      </a:cubicBezTo>
                      <a:cubicBezTo>
                        <a:pt x="770543" y="417352"/>
                        <a:pt x="763464" y="421829"/>
                        <a:pt x="760273" y="428212"/>
                      </a:cubicBezTo>
                      <a:cubicBezTo>
                        <a:pt x="757474" y="433810"/>
                        <a:pt x="757134" y="440427"/>
                        <a:pt x="754335" y="446025"/>
                      </a:cubicBezTo>
                      <a:cubicBezTo>
                        <a:pt x="751144" y="452408"/>
                        <a:pt x="746000" y="457642"/>
                        <a:pt x="742460" y="463838"/>
                      </a:cubicBezTo>
                      <a:cubicBezTo>
                        <a:pt x="738069" y="471523"/>
                        <a:pt x="734543" y="479671"/>
                        <a:pt x="730585" y="487588"/>
                      </a:cubicBezTo>
                      <a:cubicBezTo>
                        <a:pt x="732564" y="495505"/>
                        <a:pt x="734280" y="503492"/>
                        <a:pt x="736522" y="511339"/>
                      </a:cubicBezTo>
                      <a:cubicBezTo>
                        <a:pt x="744068" y="537753"/>
                        <a:pt x="742210" y="521960"/>
                        <a:pt x="748398" y="552903"/>
                      </a:cubicBezTo>
                      <a:cubicBezTo>
                        <a:pt x="753695" y="579389"/>
                        <a:pt x="753901" y="592730"/>
                        <a:pt x="760273" y="618217"/>
                      </a:cubicBezTo>
                      <a:cubicBezTo>
                        <a:pt x="761791" y="624289"/>
                        <a:pt x="764232" y="630092"/>
                        <a:pt x="766211" y="636030"/>
                      </a:cubicBezTo>
                      <a:cubicBezTo>
                        <a:pt x="763952" y="647324"/>
                        <a:pt x="760422" y="671358"/>
                        <a:pt x="754335" y="683531"/>
                      </a:cubicBezTo>
                      <a:cubicBezTo>
                        <a:pt x="751144" y="689914"/>
                        <a:pt x="746418" y="695406"/>
                        <a:pt x="742460" y="701344"/>
                      </a:cubicBezTo>
                      <a:cubicBezTo>
                        <a:pt x="746418" y="705303"/>
                        <a:pt x="753543" y="707678"/>
                        <a:pt x="754335" y="713220"/>
                      </a:cubicBezTo>
                      <a:cubicBezTo>
                        <a:pt x="757853" y="737845"/>
                        <a:pt x="749681" y="741626"/>
                        <a:pt x="736522" y="754783"/>
                      </a:cubicBezTo>
                      <a:cubicBezTo>
                        <a:pt x="732564" y="748845"/>
                        <a:pt x="729693" y="742016"/>
                        <a:pt x="724647" y="736970"/>
                      </a:cubicBezTo>
                      <a:cubicBezTo>
                        <a:pt x="719601" y="731924"/>
                        <a:pt x="710616" y="731146"/>
                        <a:pt x="706834" y="725095"/>
                      </a:cubicBezTo>
                      <a:cubicBezTo>
                        <a:pt x="700200" y="714480"/>
                        <a:pt x="694959" y="689469"/>
                        <a:pt x="694959" y="689469"/>
                      </a:cubicBezTo>
                      <a:cubicBezTo>
                        <a:pt x="692980" y="645926"/>
                        <a:pt x="692241" y="602309"/>
                        <a:pt x="689021" y="558840"/>
                      </a:cubicBezTo>
                      <a:cubicBezTo>
                        <a:pt x="688275" y="548776"/>
                        <a:pt x="685272" y="539004"/>
                        <a:pt x="683083" y="529152"/>
                      </a:cubicBezTo>
                      <a:cubicBezTo>
                        <a:pt x="673801" y="487381"/>
                        <a:pt x="681128" y="522306"/>
                        <a:pt x="671208" y="487588"/>
                      </a:cubicBezTo>
                      <a:cubicBezTo>
                        <a:pt x="668966" y="479742"/>
                        <a:pt x="667249" y="471755"/>
                        <a:pt x="665270" y="463838"/>
                      </a:cubicBezTo>
                      <a:cubicBezTo>
                        <a:pt x="663468" y="447616"/>
                        <a:pt x="658274" y="379122"/>
                        <a:pt x="647457" y="362897"/>
                      </a:cubicBezTo>
                      <a:cubicBezTo>
                        <a:pt x="643499" y="356959"/>
                        <a:pt x="641154" y="349542"/>
                        <a:pt x="635582" y="345084"/>
                      </a:cubicBezTo>
                      <a:cubicBezTo>
                        <a:pt x="630695" y="341174"/>
                        <a:pt x="623707" y="341126"/>
                        <a:pt x="617769" y="339147"/>
                      </a:cubicBezTo>
                      <a:cubicBezTo>
                        <a:pt x="613811" y="327272"/>
                        <a:pt x="616309" y="310464"/>
                        <a:pt x="605894" y="303521"/>
                      </a:cubicBezTo>
                      <a:cubicBezTo>
                        <a:pt x="599956" y="299563"/>
                        <a:pt x="593653" y="296104"/>
                        <a:pt x="588081" y="291646"/>
                      </a:cubicBezTo>
                      <a:cubicBezTo>
                        <a:pt x="565167" y="273315"/>
                        <a:pt x="587829" y="282170"/>
                        <a:pt x="552455" y="261957"/>
                      </a:cubicBezTo>
                      <a:cubicBezTo>
                        <a:pt x="547021" y="258852"/>
                        <a:pt x="540580" y="257999"/>
                        <a:pt x="534642" y="256020"/>
                      </a:cubicBezTo>
                      <a:cubicBezTo>
                        <a:pt x="530684" y="252061"/>
                        <a:pt x="528289" y="245064"/>
                        <a:pt x="522767" y="244144"/>
                      </a:cubicBezTo>
                      <a:cubicBezTo>
                        <a:pt x="502262" y="240726"/>
                        <a:pt x="493064" y="256034"/>
                        <a:pt x="481203" y="267895"/>
                      </a:cubicBezTo>
                      <a:cubicBezTo>
                        <a:pt x="473600" y="265994"/>
                        <a:pt x="448153" y="260277"/>
                        <a:pt x="439639" y="256020"/>
                      </a:cubicBezTo>
                      <a:cubicBezTo>
                        <a:pt x="418645" y="245523"/>
                        <a:pt x="422394" y="242086"/>
                        <a:pt x="404013" y="226331"/>
                      </a:cubicBezTo>
                      <a:cubicBezTo>
                        <a:pt x="391121" y="215280"/>
                        <a:pt x="376550" y="206043"/>
                        <a:pt x="362450" y="196643"/>
                      </a:cubicBezTo>
                      <a:cubicBezTo>
                        <a:pt x="362247" y="196694"/>
                        <a:pt x="323724" y="205680"/>
                        <a:pt x="320886" y="208518"/>
                      </a:cubicBezTo>
                      <a:cubicBezTo>
                        <a:pt x="316460" y="212944"/>
                        <a:pt x="320667" y="223789"/>
                        <a:pt x="314948" y="226331"/>
                      </a:cubicBezTo>
                      <a:cubicBezTo>
                        <a:pt x="300366" y="232812"/>
                        <a:pt x="283281" y="230290"/>
                        <a:pt x="267447" y="232269"/>
                      </a:cubicBezTo>
                      <a:cubicBezTo>
                        <a:pt x="258130" y="236927"/>
                        <a:pt x="234278" y="247625"/>
                        <a:pt x="225883" y="256020"/>
                      </a:cubicBezTo>
                      <a:cubicBezTo>
                        <a:pt x="220837" y="261066"/>
                        <a:pt x="219054" y="268787"/>
                        <a:pt x="214008" y="273833"/>
                      </a:cubicBezTo>
                      <a:cubicBezTo>
                        <a:pt x="208962" y="278879"/>
                        <a:pt x="202002" y="281560"/>
                        <a:pt x="196195" y="285708"/>
                      </a:cubicBezTo>
                      <a:cubicBezTo>
                        <a:pt x="182270" y="295655"/>
                        <a:pt x="158193" y="313024"/>
                        <a:pt x="148694" y="327272"/>
                      </a:cubicBezTo>
                      <a:cubicBezTo>
                        <a:pt x="144736" y="333209"/>
                        <a:pt x="139717" y="338563"/>
                        <a:pt x="136819" y="345084"/>
                      </a:cubicBezTo>
                      <a:cubicBezTo>
                        <a:pt x="131735" y="356523"/>
                        <a:pt x="128901" y="368835"/>
                        <a:pt x="124943" y="380710"/>
                      </a:cubicBezTo>
                      <a:cubicBezTo>
                        <a:pt x="122964" y="386648"/>
                        <a:pt x="120524" y="392451"/>
                        <a:pt x="119006" y="398523"/>
                      </a:cubicBezTo>
                      <a:cubicBezTo>
                        <a:pt x="110620" y="432065"/>
                        <a:pt x="114669" y="414272"/>
                        <a:pt x="107130" y="451962"/>
                      </a:cubicBezTo>
                      <a:cubicBezTo>
                        <a:pt x="108951" y="475634"/>
                        <a:pt x="120042" y="528712"/>
                        <a:pt x="107130" y="558840"/>
                      </a:cubicBezTo>
                      <a:cubicBezTo>
                        <a:pt x="104925" y="563986"/>
                        <a:pt x="100055" y="567836"/>
                        <a:pt x="95255" y="570716"/>
                      </a:cubicBezTo>
                      <a:cubicBezTo>
                        <a:pt x="89888" y="573936"/>
                        <a:pt x="83380" y="574674"/>
                        <a:pt x="77442" y="576653"/>
                      </a:cubicBezTo>
                      <a:cubicBezTo>
                        <a:pt x="73484" y="580612"/>
                        <a:pt x="70367" y="585649"/>
                        <a:pt x="65567" y="588529"/>
                      </a:cubicBezTo>
                      <a:cubicBezTo>
                        <a:pt x="60200" y="591749"/>
                        <a:pt x="51226" y="589258"/>
                        <a:pt x="47754" y="594466"/>
                      </a:cubicBezTo>
                      <a:cubicBezTo>
                        <a:pt x="42156" y="602863"/>
                        <a:pt x="44264" y="614364"/>
                        <a:pt x="41816" y="624155"/>
                      </a:cubicBezTo>
                      <a:cubicBezTo>
                        <a:pt x="40298" y="630227"/>
                        <a:pt x="37857" y="636030"/>
                        <a:pt x="35878" y="641968"/>
                      </a:cubicBezTo>
                      <a:cubicBezTo>
                        <a:pt x="37857" y="647906"/>
                        <a:pt x="37906" y="654894"/>
                        <a:pt x="41816" y="659781"/>
                      </a:cubicBezTo>
                      <a:cubicBezTo>
                        <a:pt x="46274" y="665353"/>
                        <a:pt x="55171" y="666084"/>
                        <a:pt x="59629" y="671656"/>
                      </a:cubicBezTo>
                      <a:cubicBezTo>
                        <a:pt x="75382" y="691347"/>
                        <a:pt x="54681" y="696396"/>
                        <a:pt x="53691" y="701344"/>
                      </a:cubicBezTo>
                      <a:close/>
                    </a:path>
                  </a:pathLst>
                </a:custGeom>
                <a:solidFill>
                  <a:schemeClr val="bg2">
                    <a:lumMod val="50000"/>
                  </a:schemeClr>
                </a:solidFill>
                <a:ln>
                  <a:solidFill>
                    <a:srgbClr val="FFBF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6" name="Freihandform 235"/>
                <p:cNvSpPr/>
                <p:nvPr/>
              </p:nvSpPr>
              <p:spPr>
                <a:xfrm>
                  <a:off x="6515755" y="4184110"/>
                  <a:ext cx="61907" cy="332990"/>
                </a:xfrm>
                <a:custGeom>
                  <a:avLst/>
                  <a:gdLst>
                    <a:gd name="connsiteX0" fmla="*/ 44532 w 62345"/>
                    <a:gd name="connsiteY0" fmla="*/ 0 h 333499"/>
                    <a:gd name="connsiteX1" fmla="*/ 56407 w 62345"/>
                    <a:gd name="connsiteY1" fmla="*/ 285008 h 333499"/>
                    <a:gd name="connsiteX2" fmla="*/ 8906 w 62345"/>
                    <a:gd name="connsiteY2" fmla="*/ 290946 h 333499"/>
                    <a:gd name="connsiteX3" fmla="*/ 2968 w 62345"/>
                    <a:gd name="connsiteY3" fmla="*/ 290946 h 333499"/>
                  </a:gdLst>
                  <a:ahLst/>
                  <a:cxnLst>
                    <a:cxn ang="0">
                      <a:pos x="connsiteX0" y="connsiteY0"/>
                    </a:cxn>
                    <a:cxn ang="0">
                      <a:pos x="connsiteX1" y="connsiteY1"/>
                    </a:cxn>
                    <a:cxn ang="0">
                      <a:pos x="connsiteX2" y="connsiteY2"/>
                    </a:cxn>
                    <a:cxn ang="0">
                      <a:pos x="connsiteX3" y="connsiteY3"/>
                    </a:cxn>
                  </a:cxnLst>
                  <a:rect l="l" t="t" r="r" b="b"/>
                  <a:pathLst>
                    <a:path w="62345" h="333499">
                      <a:moveTo>
                        <a:pt x="44532" y="0"/>
                      </a:moveTo>
                      <a:cubicBezTo>
                        <a:pt x="53438" y="118258"/>
                        <a:pt x="62345" y="236517"/>
                        <a:pt x="56407" y="285008"/>
                      </a:cubicBezTo>
                      <a:cubicBezTo>
                        <a:pt x="50469" y="333499"/>
                        <a:pt x="17813" y="289956"/>
                        <a:pt x="8906" y="290946"/>
                      </a:cubicBezTo>
                      <a:cubicBezTo>
                        <a:pt x="0" y="291936"/>
                        <a:pt x="1484" y="291441"/>
                        <a:pt x="2968" y="290946"/>
                      </a:cubicBezTo>
                    </a:path>
                  </a:pathLst>
                </a:custGeom>
                <a:ln>
                  <a:solidFill>
                    <a:srgbClr val="FFBF4B"/>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37" name="Freihandform 236"/>
                <p:cNvSpPr/>
                <p:nvPr/>
              </p:nvSpPr>
              <p:spPr>
                <a:xfrm>
                  <a:off x="6203166" y="3720000"/>
                  <a:ext cx="665100" cy="451915"/>
                </a:xfrm>
                <a:custGeom>
                  <a:avLst/>
                  <a:gdLst>
                    <a:gd name="connsiteX0" fmla="*/ 154618 w 666107"/>
                    <a:gd name="connsiteY0" fmla="*/ 95891 h 495941"/>
                    <a:gd name="connsiteX1" fmla="*/ 154618 w 666107"/>
                    <a:gd name="connsiteY1" fmla="*/ 95891 h 495941"/>
                    <a:gd name="connsiteX2" fmla="*/ 516568 w 666107"/>
                    <a:gd name="connsiteY2" fmla="*/ 57791 h 495941"/>
                    <a:gd name="connsiteX3" fmla="*/ 535618 w 666107"/>
                    <a:gd name="connsiteY3" fmla="*/ 114941 h 495941"/>
                    <a:gd name="connsiteX4" fmla="*/ 611818 w 666107"/>
                    <a:gd name="connsiteY4" fmla="*/ 229241 h 495941"/>
                    <a:gd name="connsiteX5" fmla="*/ 649918 w 666107"/>
                    <a:gd name="connsiteY5" fmla="*/ 286391 h 495941"/>
                    <a:gd name="connsiteX6" fmla="*/ 535618 w 666107"/>
                    <a:gd name="connsiteY6" fmla="*/ 191141 h 495941"/>
                    <a:gd name="connsiteX7" fmla="*/ 459418 w 666107"/>
                    <a:gd name="connsiteY7" fmla="*/ 172091 h 495941"/>
                    <a:gd name="connsiteX8" fmla="*/ 345118 w 666107"/>
                    <a:gd name="connsiteY8" fmla="*/ 133991 h 495941"/>
                    <a:gd name="connsiteX9" fmla="*/ 287968 w 666107"/>
                    <a:gd name="connsiteY9" fmla="*/ 95891 h 495941"/>
                    <a:gd name="connsiteX10" fmla="*/ 230818 w 666107"/>
                    <a:gd name="connsiteY10" fmla="*/ 210191 h 495941"/>
                    <a:gd name="connsiteX11" fmla="*/ 154618 w 666107"/>
                    <a:gd name="connsiteY11" fmla="*/ 191141 h 495941"/>
                    <a:gd name="connsiteX12" fmla="*/ 78418 w 666107"/>
                    <a:gd name="connsiteY12" fmla="*/ 381641 h 495941"/>
                    <a:gd name="connsiteX13" fmla="*/ 21268 w 666107"/>
                    <a:gd name="connsiteY13" fmla="*/ 495941 h 495941"/>
                    <a:gd name="connsiteX14" fmla="*/ 2218 w 666107"/>
                    <a:gd name="connsiteY14" fmla="*/ 438791 h 495941"/>
                    <a:gd name="connsiteX15" fmla="*/ 40318 w 666107"/>
                    <a:gd name="connsiteY15" fmla="*/ 324491 h 495941"/>
                    <a:gd name="connsiteX16" fmla="*/ 59368 w 666107"/>
                    <a:gd name="connsiteY16" fmla="*/ 267341 h 495941"/>
                    <a:gd name="connsiteX17" fmla="*/ 135568 w 666107"/>
                    <a:gd name="connsiteY17" fmla="*/ 153041 h 495941"/>
                    <a:gd name="connsiteX18" fmla="*/ 154618 w 666107"/>
                    <a:gd name="connsiteY18" fmla="*/ 95891 h 4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107" h="495941">
                      <a:moveTo>
                        <a:pt x="154618" y="95891"/>
                      </a:moveTo>
                      <a:lnTo>
                        <a:pt x="154618" y="95891"/>
                      </a:lnTo>
                      <a:cubicBezTo>
                        <a:pt x="302910" y="40282"/>
                        <a:pt x="343196" y="0"/>
                        <a:pt x="516568" y="57791"/>
                      </a:cubicBezTo>
                      <a:cubicBezTo>
                        <a:pt x="535618" y="64141"/>
                        <a:pt x="525866" y="97388"/>
                        <a:pt x="535618" y="114941"/>
                      </a:cubicBezTo>
                      <a:cubicBezTo>
                        <a:pt x="557856" y="154969"/>
                        <a:pt x="586418" y="191141"/>
                        <a:pt x="611818" y="229241"/>
                      </a:cubicBezTo>
                      <a:cubicBezTo>
                        <a:pt x="624518" y="248291"/>
                        <a:pt x="666107" y="302580"/>
                        <a:pt x="649918" y="286391"/>
                      </a:cubicBezTo>
                      <a:cubicBezTo>
                        <a:pt x="615589" y="252062"/>
                        <a:pt x="582032" y="211033"/>
                        <a:pt x="535618" y="191141"/>
                      </a:cubicBezTo>
                      <a:cubicBezTo>
                        <a:pt x="511553" y="180828"/>
                        <a:pt x="484496" y="179614"/>
                        <a:pt x="459418" y="172091"/>
                      </a:cubicBezTo>
                      <a:cubicBezTo>
                        <a:pt x="420951" y="160551"/>
                        <a:pt x="383218" y="146691"/>
                        <a:pt x="345118" y="133991"/>
                      </a:cubicBezTo>
                      <a:cubicBezTo>
                        <a:pt x="359343" y="91316"/>
                        <a:pt x="400735" y="20713"/>
                        <a:pt x="287968" y="95891"/>
                      </a:cubicBezTo>
                      <a:cubicBezTo>
                        <a:pt x="256315" y="116993"/>
                        <a:pt x="241685" y="177590"/>
                        <a:pt x="230818" y="210191"/>
                      </a:cubicBezTo>
                      <a:cubicBezTo>
                        <a:pt x="205418" y="203841"/>
                        <a:pt x="180537" y="187438"/>
                        <a:pt x="154618" y="191141"/>
                      </a:cubicBezTo>
                      <a:cubicBezTo>
                        <a:pt x="60056" y="204650"/>
                        <a:pt x="88715" y="325010"/>
                        <a:pt x="78418" y="381641"/>
                      </a:cubicBezTo>
                      <a:cubicBezTo>
                        <a:pt x="68559" y="435864"/>
                        <a:pt x="51772" y="450185"/>
                        <a:pt x="21268" y="495941"/>
                      </a:cubicBezTo>
                      <a:cubicBezTo>
                        <a:pt x="14918" y="476891"/>
                        <a:pt x="0" y="458749"/>
                        <a:pt x="2218" y="438791"/>
                      </a:cubicBezTo>
                      <a:cubicBezTo>
                        <a:pt x="6653" y="398876"/>
                        <a:pt x="27618" y="362591"/>
                        <a:pt x="40318" y="324491"/>
                      </a:cubicBezTo>
                      <a:cubicBezTo>
                        <a:pt x="46668" y="305441"/>
                        <a:pt x="48229" y="284049"/>
                        <a:pt x="59368" y="267341"/>
                      </a:cubicBezTo>
                      <a:cubicBezTo>
                        <a:pt x="84768" y="229241"/>
                        <a:pt x="121088" y="196482"/>
                        <a:pt x="135568" y="153041"/>
                      </a:cubicBezTo>
                      <a:lnTo>
                        <a:pt x="154618" y="95891"/>
                      </a:lnTo>
                      <a:close/>
                    </a:path>
                  </a:pathLst>
                </a:custGeom>
                <a:solidFill>
                  <a:schemeClr val="bg2">
                    <a:lumMod val="10000"/>
                  </a:schemeClr>
                </a:solidFill>
                <a:ln>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grpSp>
      <p:sp>
        <p:nvSpPr>
          <p:cNvPr id="241" name="Textfeld 240"/>
          <p:cNvSpPr txBox="1"/>
          <p:nvPr/>
        </p:nvSpPr>
        <p:spPr>
          <a:xfrm>
            <a:off x="5609841" y="4567892"/>
            <a:ext cx="1925762" cy="261610"/>
          </a:xfrm>
          <a:prstGeom prst="rect">
            <a:avLst/>
          </a:prstGeom>
          <a:noFill/>
        </p:spPr>
        <p:txBody>
          <a:bodyPr wrap="square" rtlCol="0">
            <a:spAutoFit/>
          </a:bodyPr>
          <a:lstStyle/>
          <a:p>
            <a:pPr algn="ct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Abb. von Monica Hettrich</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9" grpId="0"/>
      <p:bldP spid="30" grpId="0"/>
      <p:bldP spid="2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1"/>
          <p:cNvSpPr>
            <a:spLocks noGrp="1"/>
          </p:cNvSpPr>
          <p:nvPr>
            <p:ph sz="half" idx="1"/>
          </p:nvPr>
        </p:nvSpPr>
        <p:spPr>
          <a:xfrm>
            <a:off x="252390" y="908720"/>
            <a:ext cx="8640089" cy="5400600"/>
          </a:xfrm>
        </p:spPr>
        <p:txBody>
          <a:bodyPr/>
          <a:lstStyle/>
          <a:p>
            <a:pPr marL="514350" indent="-514350">
              <a:spcBef>
                <a:spcPts val="0"/>
              </a:spcBef>
              <a:spcAft>
                <a:spcPts val="0"/>
              </a:spcAft>
            </a:pPr>
            <a:r>
              <a:rPr lang="de-DE" dirty="0">
                <a:latin typeface="+mn-lt"/>
                <a:sym typeface="Symbol"/>
              </a:rPr>
              <a:t>Diskussion unterschiedlicher Modelle:</a:t>
            </a:r>
          </a:p>
          <a:p>
            <a:pPr marL="914400" lvl="1" indent="-514350">
              <a:spcBef>
                <a:spcPts val="600"/>
              </a:spcBef>
              <a:spcAft>
                <a:spcPts val="0"/>
              </a:spcAft>
            </a:pPr>
            <a:r>
              <a:rPr lang="de-DE" dirty="0">
                <a:latin typeface="+mn-lt"/>
                <a:sym typeface="Symbol"/>
              </a:rPr>
              <a:t>Stäbchenmodell:</a:t>
            </a:r>
          </a:p>
          <a:p>
            <a:pPr marL="1255713" lvl="2" indent="-341313">
              <a:spcBef>
                <a:spcPts val="0"/>
              </a:spcBef>
              <a:spcAft>
                <a:spcPts val="0"/>
              </a:spcAft>
            </a:pPr>
            <a:r>
              <a:rPr lang="de-DE" dirty="0">
                <a:latin typeface="+mn-lt"/>
                <a:sym typeface="Symbol"/>
              </a:rPr>
              <a:t>Darstellung eines einfachen und eines verzweigten Stromkreises:</a:t>
            </a:r>
          </a:p>
        </p:txBody>
      </p:sp>
      <p:sp>
        <p:nvSpPr>
          <p:cNvPr id="3" name="Titel 2"/>
          <p:cNvSpPr>
            <a:spLocks noGrp="1"/>
          </p:cNvSpPr>
          <p:nvPr>
            <p:ph type="ctrTitle"/>
          </p:nvPr>
        </p:nvSpPr>
        <p:spPr/>
        <p:txBody>
          <a:bodyPr/>
          <a:lstStyle/>
          <a:p>
            <a:pPr algn="ctr"/>
            <a:r>
              <a:rPr lang="de-DE" sz="3000" b="1" dirty="0"/>
              <a:t>3. Konzepte der Elektrizitätslehre – Analogie-Modelle</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grpSp>
        <p:nvGrpSpPr>
          <p:cNvPr id="297" name="Gruppieren 296"/>
          <p:cNvGrpSpPr/>
          <p:nvPr/>
        </p:nvGrpSpPr>
        <p:grpSpPr>
          <a:xfrm>
            <a:off x="359532" y="2528900"/>
            <a:ext cx="3704897" cy="2952328"/>
            <a:chOff x="359532" y="2780928"/>
            <a:chExt cx="3704897" cy="2952328"/>
          </a:xfrm>
        </p:grpSpPr>
        <p:sp>
          <p:nvSpPr>
            <p:cNvPr id="219" name="Rechteck 218"/>
            <p:cNvSpPr/>
            <p:nvPr/>
          </p:nvSpPr>
          <p:spPr>
            <a:xfrm>
              <a:off x="747588" y="4113076"/>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Rechteck 249"/>
            <p:cNvSpPr/>
            <p:nvPr/>
          </p:nvSpPr>
          <p:spPr>
            <a:xfrm>
              <a:off x="2511784" y="4113076"/>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Rechteck 250"/>
            <p:cNvSpPr/>
            <p:nvPr/>
          </p:nvSpPr>
          <p:spPr>
            <a:xfrm>
              <a:off x="1467668" y="2888940"/>
              <a:ext cx="180020" cy="1548172"/>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Rechteck 251"/>
            <p:cNvSpPr/>
            <p:nvPr/>
          </p:nvSpPr>
          <p:spPr>
            <a:xfrm>
              <a:off x="2691804" y="2888940"/>
              <a:ext cx="180020" cy="1548172"/>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Zylinder 254"/>
            <p:cNvSpPr/>
            <p:nvPr/>
          </p:nvSpPr>
          <p:spPr>
            <a:xfrm>
              <a:off x="2583792" y="2816932"/>
              <a:ext cx="396044" cy="180020"/>
            </a:xfrm>
            <a:prstGeom prst="can">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Zylinder 255"/>
            <p:cNvSpPr/>
            <p:nvPr/>
          </p:nvSpPr>
          <p:spPr>
            <a:xfrm>
              <a:off x="1359656" y="2780928"/>
              <a:ext cx="396044" cy="180020"/>
            </a:xfrm>
            <a:prstGeom prst="can">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Zylinder 256"/>
            <p:cNvSpPr/>
            <p:nvPr/>
          </p:nvSpPr>
          <p:spPr>
            <a:xfrm>
              <a:off x="3051844" y="4247447"/>
              <a:ext cx="396044" cy="180020"/>
            </a:xfrm>
            <a:prstGeom prst="can">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Zylinder 257"/>
            <p:cNvSpPr/>
            <p:nvPr/>
          </p:nvSpPr>
          <p:spPr>
            <a:xfrm>
              <a:off x="891604" y="4247447"/>
              <a:ext cx="396044" cy="180020"/>
            </a:xfrm>
            <a:prstGeom prst="can">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Freihandform 258"/>
            <p:cNvSpPr/>
            <p:nvPr/>
          </p:nvSpPr>
          <p:spPr>
            <a:xfrm>
              <a:off x="1731132" y="2822028"/>
              <a:ext cx="867104" cy="55605"/>
            </a:xfrm>
            <a:custGeom>
              <a:avLst/>
              <a:gdLst>
                <a:gd name="connsiteX0" fmla="*/ 0 w 867104"/>
                <a:gd name="connsiteY0" fmla="*/ 31531 h 55605"/>
                <a:gd name="connsiteX1" fmla="*/ 299545 w 867104"/>
                <a:gd name="connsiteY1" fmla="*/ 15765 h 55605"/>
                <a:gd name="connsiteX2" fmla="*/ 457200 w 867104"/>
                <a:gd name="connsiteY2" fmla="*/ 0 h 55605"/>
                <a:gd name="connsiteX3" fmla="*/ 693683 w 867104"/>
                <a:gd name="connsiteY3" fmla="*/ 15765 h 55605"/>
                <a:gd name="connsiteX4" fmla="*/ 867104 w 867104"/>
                <a:gd name="connsiteY4" fmla="*/ 47296 h 5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104" h="55605">
                  <a:moveTo>
                    <a:pt x="0" y="31531"/>
                  </a:moveTo>
                  <a:lnTo>
                    <a:pt x="299545" y="15765"/>
                  </a:lnTo>
                  <a:cubicBezTo>
                    <a:pt x="352234" y="12131"/>
                    <a:pt x="404386" y="0"/>
                    <a:pt x="457200" y="0"/>
                  </a:cubicBezTo>
                  <a:cubicBezTo>
                    <a:pt x="536203" y="0"/>
                    <a:pt x="614855" y="10510"/>
                    <a:pt x="693683" y="15765"/>
                  </a:cubicBezTo>
                  <a:cubicBezTo>
                    <a:pt x="813204" y="55605"/>
                    <a:pt x="755039" y="47296"/>
                    <a:pt x="867104" y="47296"/>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0" name="Freihandform 259"/>
            <p:cNvSpPr/>
            <p:nvPr/>
          </p:nvSpPr>
          <p:spPr>
            <a:xfrm>
              <a:off x="359532" y="4357538"/>
              <a:ext cx="3704897" cy="1375718"/>
            </a:xfrm>
            <a:custGeom>
              <a:avLst/>
              <a:gdLst>
                <a:gd name="connsiteX0" fmla="*/ 551794 w 3704897"/>
                <a:gd name="connsiteY0" fmla="*/ 35649 h 1375718"/>
                <a:gd name="connsiteX1" fmla="*/ 457200 w 3704897"/>
                <a:gd name="connsiteY1" fmla="*/ 51415 h 1375718"/>
                <a:gd name="connsiteX2" fmla="*/ 409904 w 3704897"/>
                <a:gd name="connsiteY2" fmla="*/ 82946 h 1375718"/>
                <a:gd name="connsiteX3" fmla="*/ 315311 w 3704897"/>
                <a:gd name="connsiteY3" fmla="*/ 98711 h 1375718"/>
                <a:gd name="connsiteX4" fmla="*/ 189187 w 3704897"/>
                <a:gd name="connsiteY4" fmla="*/ 209070 h 1375718"/>
                <a:gd name="connsiteX5" fmla="*/ 141890 w 3704897"/>
                <a:gd name="connsiteY5" fmla="*/ 240601 h 1375718"/>
                <a:gd name="connsiteX6" fmla="*/ 78828 w 3704897"/>
                <a:gd name="connsiteY6" fmla="*/ 256366 h 1375718"/>
                <a:gd name="connsiteX7" fmla="*/ 0 w 3704897"/>
                <a:gd name="connsiteY7" fmla="*/ 414021 h 1375718"/>
                <a:gd name="connsiteX8" fmla="*/ 15766 w 3704897"/>
                <a:gd name="connsiteY8" fmla="*/ 760863 h 1375718"/>
                <a:gd name="connsiteX9" fmla="*/ 47297 w 3704897"/>
                <a:gd name="connsiteY9" fmla="*/ 871221 h 1375718"/>
                <a:gd name="connsiteX10" fmla="*/ 78828 w 3704897"/>
                <a:gd name="connsiteY10" fmla="*/ 934283 h 1375718"/>
                <a:gd name="connsiteX11" fmla="*/ 94594 w 3704897"/>
                <a:gd name="connsiteY11" fmla="*/ 997346 h 1375718"/>
                <a:gd name="connsiteX12" fmla="*/ 220718 w 3704897"/>
                <a:gd name="connsiteY12" fmla="*/ 1186532 h 1375718"/>
                <a:gd name="connsiteX13" fmla="*/ 299545 w 3704897"/>
                <a:gd name="connsiteY13" fmla="*/ 1296890 h 1375718"/>
                <a:gd name="connsiteX14" fmla="*/ 378373 w 3704897"/>
                <a:gd name="connsiteY14" fmla="*/ 1344187 h 1375718"/>
                <a:gd name="connsiteX15" fmla="*/ 583325 w 3704897"/>
                <a:gd name="connsiteY15" fmla="*/ 1375718 h 1375718"/>
                <a:gd name="connsiteX16" fmla="*/ 1008994 w 3704897"/>
                <a:gd name="connsiteY16" fmla="*/ 1359952 h 1375718"/>
                <a:gd name="connsiteX17" fmla="*/ 1198180 w 3704897"/>
                <a:gd name="connsiteY17" fmla="*/ 1281125 h 1375718"/>
                <a:gd name="connsiteX18" fmla="*/ 1292773 w 3704897"/>
                <a:gd name="connsiteY18" fmla="*/ 1265359 h 1375718"/>
                <a:gd name="connsiteX19" fmla="*/ 1355835 w 3704897"/>
                <a:gd name="connsiteY19" fmla="*/ 1233828 h 1375718"/>
                <a:gd name="connsiteX20" fmla="*/ 1623849 w 3704897"/>
                <a:gd name="connsiteY20" fmla="*/ 1233828 h 1375718"/>
                <a:gd name="connsiteX21" fmla="*/ 1718442 w 3704897"/>
                <a:gd name="connsiteY21" fmla="*/ 1218063 h 1375718"/>
                <a:gd name="connsiteX22" fmla="*/ 1749973 w 3704897"/>
                <a:gd name="connsiteY22" fmla="*/ 1170766 h 1375718"/>
                <a:gd name="connsiteX23" fmla="*/ 1876097 w 3704897"/>
                <a:gd name="connsiteY23" fmla="*/ 1091939 h 1375718"/>
                <a:gd name="connsiteX24" fmla="*/ 1970690 w 3704897"/>
                <a:gd name="connsiteY24" fmla="*/ 1076173 h 1375718"/>
                <a:gd name="connsiteX25" fmla="*/ 2175642 w 3704897"/>
                <a:gd name="connsiteY25" fmla="*/ 1044642 h 1375718"/>
                <a:gd name="connsiteX26" fmla="*/ 2333297 w 3704897"/>
                <a:gd name="connsiteY26" fmla="*/ 1013111 h 1375718"/>
                <a:gd name="connsiteX27" fmla="*/ 2427890 w 3704897"/>
                <a:gd name="connsiteY27" fmla="*/ 981580 h 1375718"/>
                <a:gd name="connsiteX28" fmla="*/ 2538249 w 3704897"/>
                <a:gd name="connsiteY28" fmla="*/ 965815 h 1375718"/>
                <a:gd name="connsiteX29" fmla="*/ 2664373 w 3704897"/>
                <a:gd name="connsiteY29" fmla="*/ 902752 h 1375718"/>
                <a:gd name="connsiteX30" fmla="*/ 2774731 w 3704897"/>
                <a:gd name="connsiteY30" fmla="*/ 886987 h 1375718"/>
                <a:gd name="connsiteX31" fmla="*/ 2900856 w 3704897"/>
                <a:gd name="connsiteY31" fmla="*/ 839690 h 1375718"/>
                <a:gd name="connsiteX32" fmla="*/ 3121573 w 3704897"/>
                <a:gd name="connsiteY32" fmla="*/ 776628 h 1375718"/>
                <a:gd name="connsiteX33" fmla="*/ 3310759 w 3704897"/>
                <a:gd name="connsiteY33" fmla="*/ 682035 h 1375718"/>
                <a:gd name="connsiteX34" fmla="*/ 3373821 w 3704897"/>
                <a:gd name="connsiteY34" fmla="*/ 650504 h 1375718"/>
                <a:gd name="connsiteX35" fmla="*/ 3452649 w 3704897"/>
                <a:gd name="connsiteY35" fmla="*/ 587442 h 1375718"/>
                <a:gd name="connsiteX36" fmla="*/ 3499945 w 3704897"/>
                <a:gd name="connsiteY36" fmla="*/ 540146 h 1375718"/>
                <a:gd name="connsiteX37" fmla="*/ 3610304 w 3704897"/>
                <a:gd name="connsiteY37" fmla="*/ 477083 h 1375718"/>
                <a:gd name="connsiteX38" fmla="*/ 3704897 w 3704897"/>
                <a:gd name="connsiteY38" fmla="*/ 429787 h 1375718"/>
                <a:gd name="connsiteX39" fmla="*/ 3689131 w 3704897"/>
                <a:gd name="connsiteY39" fmla="*/ 350959 h 1375718"/>
                <a:gd name="connsiteX40" fmla="*/ 3641835 w 3704897"/>
                <a:gd name="connsiteY40" fmla="*/ 319428 h 1375718"/>
                <a:gd name="connsiteX41" fmla="*/ 3610304 w 3704897"/>
                <a:gd name="connsiteY41" fmla="*/ 272132 h 1375718"/>
                <a:gd name="connsiteX42" fmla="*/ 3563007 w 3704897"/>
                <a:gd name="connsiteY42" fmla="*/ 209070 h 1375718"/>
                <a:gd name="connsiteX43" fmla="*/ 3436883 w 3704897"/>
                <a:gd name="connsiteY43" fmla="*/ 130242 h 1375718"/>
                <a:gd name="connsiteX44" fmla="*/ 3342290 w 3704897"/>
                <a:gd name="connsiteY44" fmla="*/ 51415 h 1375718"/>
                <a:gd name="connsiteX45" fmla="*/ 3263462 w 3704897"/>
                <a:gd name="connsiteY45" fmla="*/ 4118 h 1375718"/>
                <a:gd name="connsiteX46" fmla="*/ 3090042 w 3704897"/>
                <a:gd name="connsiteY46" fmla="*/ 4118 h 137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04897" h="1375718">
                  <a:moveTo>
                    <a:pt x="551794" y="35649"/>
                  </a:moveTo>
                  <a:cubicBezTo>
                    <a:pt x="520263" y="40904"/>
                    <a:pt x="487526" y="41306"/>
                    <a:pt x="457200" y="51415"/>
                  </a:cubicBezTo>
                  <a:cubicBezTo>
                    <a:pt x="439225" y="57407"/>
                    <a:pt x="427879" y="76954"/>
                    <a:pt x="409904" y="82946"/>
                  </a:cubicBezTo>
                  <a:cubicBezTo>
                    <a:pt x="379578" y="93054"/>
                    <a:pt x="346842" y="93456"/>
                    <a:pt x="315311" y="98711"/>
                  </a:cubicBezTo>
                  <a:cubicBezTo>
                    <a:pt x="256975" y="157047"/>
                    <a:pt x="266175" y="151329"/>
                    <a:pt x="189187" y="209070"/>
                  </a:cubicBezTo>
                  <a:cubicBezTo>
                    <a:pt x="174029" y="220439"/>
                    <a:pt x="159306" y="233137"/>
                    <a:pt x="141890" y="240601"/>
                  </a:cubicBezTo>
                  <a:cubicBezTo>
                    <a:pt x="121974" y="249136"/>
                    <a:pt x="99849" y="251111"/>
                    <a:pt x="78828" y="256366"/>
                  </a:cubicBezTo>
                  <a:cubicBezTo>
                    <a:pt x="3747" y="368988"/>
                    <a:pt x="24957" y="314195"/>
                    <a:pt x="0" y="414021"/>
                  </a:cubicBezTo>
                  <a:cubicBezTo>
                    <a:pt x="5255" y="529635"/>
                    <a:pt x="6890" y="645471"/>
                    <a:pt x="15766" y="760863"/>
                  </a:cubicBezTo>
                  <a:cubicBezTo>
                    <a:pt x="17016" y="777118"/>
                    <a:pt x="38902" y="851633"/>
                    <a:pt x="47297" y="871221"/>
                  </a:cubicBezTo>
                  <a:cubicBezTo>
                    <a:pt x="56555" y="892823"/>
                    <a:pt x="70576" y="912278"/>
                    <a:pt x="78828" y="934283"/>
                  </a:cubicBezTo>
                  <a:cubicBezTo>
                    <a:pt x="86436" y="954571"/>
                    <a:pt x="85628" y="977620"/>
                    <a:pt x="94594" y="997346"/>
                  </a:cubicBezTo>
                  <a:cubicBezTo>
                    <a:pt x="143776" y="1105547"/>
                    <a:pt x="155472" y="1099537"/>
                    <a:pt x="220718" y="1186532"/>
                  </a:cubicBezTo>
                  <a:cubicBezTo>
                    <a:pt x="241284" y="1213953"/>
                    <a:pt x="276299" y="1276549"/>
                    <a:pt x="299545" y="1296890"/>
                  </a:cubicBezTo>
                  <a:cubicBezTo>
                    <a:pt x="322606" y="1317069"/>
                    <a:pt x="349922" y="1332807"/>
                    <a:pt x="378373" y="1344187"/>
                  </a:cubicBezTo>
                  <a:cubicBezTo>
                    <a:pt x="411199" y="1357317"/>
                    <a:pt x="569037" y="1373932"/>
                    <a:pt x="583325" y="1375718"/>
                  </a:cubicBezTo>
                  <a:cubicBezTo>
                    <a:pt x="725215" y="1370463"/>
                    <a:pt x="867302" y="1369093"/>
                    <a:pt x="1008994" y="1359952"/>
                  </a:cubicBezTo>
                  <a:cubicBezTo>
                    <a:pt x="1139225" y="1351550"/>
                    <a:pt x="1005887" y="1313175"/>
                    <a:pt x="1198180" y="1281125"/>
                  </a:cubicBezTo>
                  <a:lnTo>
                    <a:pt x="1292773" y="1265359"/>
                  </a:lnTo>
                  <a:cubicBezTo>
                    <a:pt x="1313794" y="1254849"/>
                    <a:pt x="1333830" y="1242080"/>
                    <a:pt x="1355835" y="1233828"/>
                  </a:cubicBezTo>
                  <a:cubicBezTo>
                    <a:pt x="1449540" y="1198689"/>
                    <a:pt x="1510600" y="1225117"/>
                    <a:pt x="1623849" y="1233828"/>
                  </a:cubicBezTo>
                  <a:cubicBezTo>
                    <a:pt x="1655380" y="1228573"/>
                    <a:pt x="1689851" y="1232359"/>
                    <a:pt x="1718442" y="1218063"/>
                  </a:cubicBezTo>
                  <a:cubicBezTo>
                    <a:pt x="1735390" y="1209589"/>
                    <a:pt x="1736575" y="1184164"/>
                    <a:pt x="1749973" y="1170766"/>
                  </a:cubicBezTo>
                  <a:cubicBezTo>
                    <a:pt x="1774947" y="1145792"/>
                    <a:pt x="1840417" y="1102643"/>
                    <a:pt x="1876097" y="1091939"/>
                  </a:cubicBezTo>
                  <a:cubicBezTo>
                    <a:pt x="1906715" y="1082754"/>
                    <a:pt x="1939096" y="1081034"/>
                    <a:pt x="1970690" y="1076173"/>
                  </a:cubicBezTo>
                  <a:cubicBezTo>
                    <a:pt x="2064651" y="1061717"/>
                    <a:pt x="2085722" y="1061502"/>
                    <a:pt x="2175642" y="1044642"/>
                  </a:cubicBezTo>
                  <a:cubicBezTo>
                    <a:pt x="2228316" y="1034765"/>
                    <a:pt x="2281305" y="1026109"/>
                    <a:pt x="2333297" y="1013111"/>
                  </a:cubicBezTo>
                  <a:cubicBezTo>
                    <a:pt x="2365541" y="1005050"/>
                    <a:pt x="2395505" y="989053"/>
                    <a:pt x="2427890" y="981580"/>
                  </a:cubicBezTo>
                  <a:cubicBezTo>
                    <a:pt x="2464098" y="973224"/>
                    <a:pt x="2501463" y="971070"/>
                    <a:pt x="2538249" y="965815"/>
                  </a:cubicBezTo>
                  <a:cubicBezTo>
                    <a:pt x="2580290" y="944794"/>
                    <a:pt x="2619781" y="917616"/>
                    <a:pt x="2664373" y="902752"/>
                  </a:cubicBezTo>
                  <a:cubicBezTo>
                    <a:pt x="2699626" y="891001"/>
                    <a:pt x="2738826" y="896562"/>
                    <a:pt x="2774731" y="886987"/>
                  </a:cubicBezTo>
                  <a:cubicBezTo>
                    <a:pt x="2818115" y="875418"/>
                    <a:pt x="2858069" y="853304"/>
                    <a:pt x="2900856" y="839690"/>
                  </a:cubicBezTo>
                  <a:cubicBezTo>
                    <a:pt x="2973770" y="816490"/>
                    <a:pt x="3053135" y="810847"/>
                    <a:pt x="3121573" y="776628"/>
                  </a:cubicBezTo>
                  <a:lnTo>
                    <a:pt x="3310759" y="682035"/>
                  </a:lnTo>
                  <a:cubicBezTo>
                    <a:pt x="3331780" y="671525"/>
                    <a:pt x="3355469" y="665185"/>
                    <a:pt x="3373821" y="650504"/>
                  </a:cubicBezTo>
                  <a:cubicBezTo>
                    <a:pt x="3400097" y="629483"/>
                    <a:pt x="3427325" y="609600"/>
                    <a:pt x="3452649" y="587442"/>
                  </a:cubicBezTo>
                  <a:cubicBezTo>
                    <a:pt x="3469428" y="572760"/>
                    <a:pt x="3482817" y="554419"/>
                    <a:pt x="3499945" y="540146"/>
                  </a:cubicBezTo>
                  <a:cubicBezTo>
                    <a:pt x="3541844" y="505230"/>
                    <a:pt x="3561245" y="505118"/>
                    <a:pt x="3610304" y="477083"/>
                  </a:cubicBezTo>
                  <a:cubicBezTo>
                    <a:pt x="3695873" y="428186"/>
                    <a:pt x="3618184" y="458690"/>
                    <a:pt x="3704897" y="429787"/>
                  </a:cubicBezTo>
                  <a:cubicBezTo>
                    <a:pt x="3699642" y="403511"/>
                    <a:pt x="3702426" y="374225"/>
                    <a:pt x="3689131" y="350959"/>
                  </a:cubicBezTo>
                  <a:cubicBezTo>
                    <a:pt x="3679730" y="334508"/>
                    <a:pt x="3655233" y="332826"/>
                    <a:pt x="3641835" y="319428"/>
                  </a:cubicBezTo>
                  <a:cubicBezTo>
                    <a:pt x="3628437" y="306030"/>
                    <a:pt x="3621317" y="287550"/>
                    <a:pt x="3610304" y="272132"/>
                  </a:cubicBezTo>
                  <a:cubicBezTo>
                    <a:pt x="3595031" y="250750"/>
                    <a:pt x="3581587" y="227650"/>
                    <a:pt x="3563007" y="209070"/>
                  </a:cubicBezTo>
                  <a:cubicBezTo>
                    <a:pt x="3498744" y="144807"/>
                    <a:pt x="3502501" y="152115"/>
                    <a:pt x="3436883" y="130242"/>
                  </a:cubicBezTo>
                  <a:cubicBezTo>
                    <a:pt x="3324527" y="17886"/>
                    <a:pt x="3452043" y="139218"/>
                    <a:pt x="3342290" y="51415"/>
                  </a:cubicBezTo>
                  <a:cubicBezTo>
                    <a:pt x="3306866" y="23075"/>
                    <a:pt x="3316075" y="7876"/>
                    <a:pt x="3263462" y="4118"/>
                  </a:cubicBezTo>
                  <a:cubicBezTo>
                    <a:pt x="3205802" y="0"/>
                    <a:pt x="3147849" y="4118"/>
                    <a:pt x="3090042" y="411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1" name="Textfeld 260"/>
            <p:cNvSpPr txBox="1"/>
            <p:nvPr/>
          </p:nvSpPr>
          <p:spPr>
            <a:xfrm>
              <a:off x="603572" y="4422594"/>
              <a:ext cx="1152128" cy="338554"/>
            </a:xfrm>
            <a:prstGeom prst="rect">
              <a:avLst/>
            </a:prstGeom>
            <a:noFill/>
          </p:spPr>
          <p:txBody>
            <a:bodyPr wrap="square" rtlCol="0">
              <a:spAutoFit/>
            </a:bodyPr>
            <a:lstStyle/>
            <a:p>
              <a:pPr algn="ctr"/>
              <a:r>
                <a:rPr lang="de-DE" sz="1600" dirty="0">
                  <a:solidFill>
                    <a:srgbClr val="FFFFCC"/>
                  </a:solidFill>
                  <a:latin typeface="+mn-lt"/>
                </a:rPr>
                <a:t>Batterie</a:t>
              </a:r>
            </a:p>
          </p:txBody>
        </p:sp>
        <p:sp>
          <p:nvSpPr>
            <p:cNvPr id="262" name="Textfeld 261"/>
            <p:cNvSpPr txBox="1"/>
            <p:nvPr/>
          </p:nvSpPr>
          <p:spPr>
            <a:xfrm>
              <a:off x="2331764" y="4401108"/>
              <a:ext cx="1152128" cy="338554"/>
            </a:xfrm>
            <a:prstGeom prst="rect">
              <a:avLst/>
            </a:prstGeom>
            <a:noFill/>
          </p:spPr>
          <p:txBody>
            <a:bodyPr wrap="square" rtlCol="0">
              <a:spAutoFit/>
            </a:bodyPr>
            <a:lstStyle/>
            <a:p>
              <a:pPr algn="ctr"/>
              <a:r>
                <a:rPr lang="de-DE" sz="1600" dirty="0">
                  <a:solidFill>
                    <a:srgbClr val="FFFFCC"/>
                  </a:solidFill>
                  <a:latin typeface="+mn-lt"/>
                </a:rPr>
                <a:t>Lämpchen</a:t>
              </a:r>
            </a:p>
          </p:txBody>
        </p:sp>
      </p:grpSp>
      <p:grpSp>
        <p:nvGrpSpPr>
          <p:cNvPr id="296" name="Gruppieren 295"/>
          <p:cNvGrpSpPr/>
          <p:nvPr/>
        </p:nvGrpSpPr>
        <p:grpSpPr>
          <a:xfrm>
            <a:off x="4103077" y="3284984"/>
            <a:ext cx="4825407" cy="2895099"/>
            <a:chOff x="3909848" y="3284984"/>
            <a:chExt cx="4825407" cy="2895099"/>
          </a:xfrm>
        </p:grpSpPr>
        <p:grpSp>
          <p:nvGrpSpPr>
            <p:cNvPr id="289" name="Gruppieren 288"/>
            <p:cNvGrpSpPr/>
            <p:nvPr/>
          </p:nvGrpSpPr>
          <p:grpSpPr>
            <a:xfrm>
              <a:off x="4176076" y="3573016"/>
              <a:ext cx="1224016" cy="1980220"/>
              <a:chOff x="3923928" y="3392996"/>
              <a:chExt cx="1224016" cy="1980220"/>
            </a:xfrm>
          </p:grpSpPr>
          <p:sp>
            <p:nvSpPr>
              <p:cNvPr id="263" name="Rechteck 262"/>
              <p:cNvSpPr/>
              <p:nvPr/>
            </p:nvSpPr>
            <p:spPr>
              <a:xfrm>
                <a:off x="4067944" y="4725144"/>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Rechteck 263"/>
              <p:cNvSpPr/>
              <p:nvPr/>
            </p:nvSpPr>
            <p:spPr>
              <a:xfrm>
                <a:off x="4788024" y="3501008"/>
                <a:ext cx="180020" cy="1548172"/>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Zylinder 264"/>
              <p:cNvSpPr/>
              <p:nvPr/>
            </p:nvSpPr>
            <p:spPr>
              <a:xfrm>
                <a:off x="4680012" y="3392996"/>
                <a:ext cx="396044" cy="180020"/>
              </a:xfrm>
              <a:prstGeom prst="can">
                <a:avLst/>
              </a:prstGeom>
              <a:solidFill>
                <a:srgbClr val="66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Zylinder 265"/>
              <p:cNvSpPr/>
              <p:nvPr/>
            </p:nvSpPr>
            <p:spPr>
              <a:xfrm>
                <a:off x="4211960" y="4859515"/>
                <a:ext cx="396044" cy="180020"/>
              </a:xfrm>
              <a:prstGeom prst="can">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Textfeld 266"/>
              <p:cNvSpPr txBox="1"/>
              <p:nvPr/>
            </p:nvSpPr>
            <p:spPr>
              <a:xfrm>
                <a:off x="3923928" y="5034662"/>
                <a:ext cx="1152128" cy="338554"/>
              </a:xfrm>
              <a:prstGeom prst="rect">
                <a:avLst/>
              </a:prstGeom>
              <a:noFill/>
            </p:spPr>
            <p:txBody>
              <a:bodyPr wrap="square" rtlCol="0">
                <a:spAutoFit/>
              </a:bodyPr>
              <a:lstStyle/>
              <a:p>
                <a:pPr algn="ctr"/>
                <a:r>
                  <a:rPr lang="de-DE" sz="1600" dirty="0">
                    <a:solidFill>
                      <a:srgbClr val="FFFFCC"/>
                    </a:solidFill>
                    <a:latin typeface="+mn-lt"/>
                  </a:rPr>
                  <a:t>Batterie</a:t>
                </a:r>
              </a:p>
            </p:txBody>
          </p:sp>
        </p:grpSp>
        <p:grpSp>
          <p:nvGrpSpPr>
            <p:cNvPr id="287" name="Gruppieren 286"/>
            <p:cNvGrpSpPr/>
            <p:nvPr/>
          </p:nvGrpSpPr>
          <p:grpSpPr>
            <a:xfrm>
              <a:off x="5904268" y="3284984"/>
              <a:ext cx="1260020" cy="1944216"/>
              <a:chOff x="5508104" y="3176972"/>
              <a:chExt cx="1260020" cy="1944216"/>
            </a:xfrm>
          </p:grpSpPr>
          <p:sp>
            <p:nvSpPr>
              <p:cNvPr id="268" name="Rechteck 267"/>
              <p:cNvSpPr/>
              <p:nvPr/>
            </p:nvSpPr>
            <p:spPr>
              <a:xfrm>
                <a:off x="5688124" y="4473116"/>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Rechteck 268"/>
              <p:cNvSpPr/>
              <p:nvPr/>
            </p:nvSpPr>
            <p:spPr>
              <a:xfrm>
                <a:off x="5868144" y="3248980"/>
                <a:ext cx="180020" cy="1548172"/>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Zylinder 269"/>
              <p:cNvSpPr/>
              <p:nvPr/>
            </p:nvSpPr>
            <p:spPr>
              <a:xfrm>
                <a:off x="5760132" y="3176972"/>
                <a:ext cx="396044" cy="180020"/>
              </a:xfrm>
              <a:prstGeom prst="can">
                <a:avLst/>
              </a:prstGeom>
              <a:solidFill>
                <a:srgbClr val="66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Textfeld 271"/>
              <p:cNvSpPr txBox="1"/>
              <p:nvPr/>
            </p:nvSpPr>
            <p:spPr>
              <a:xfrm>
                <a:off x="5508104" y="4761148"/>
                <a:ext cx="1152128" cy="338554"/>
              </a:xfrm>
              <a:prstGeom prst="rect">
                <a:avLst/>
              </a:prstGeom>
              <a:noFill/>
            </p:spPr>
            <p:txBody>
              <a:bodyPr wrap="square" rtlCol="0">
                <a:spAutoFit/>
              </a:bodyPr>
              <a:lstStyle/>
              <a:p>
                <a:pPr algn="ctr"/>
                <a:r>
                  <a:rPr lang="de-DE" sz="1600" dirty="0">
                    <a:solidFill>
                      <a:srgbClr val="FFFFCC"/>
                    </a:solidFill>
                    <a:latin typeface="+mn-lt"/>
                  </a:rPr>
                  <a:t>Lämpchen</a:t>
                </a:r>
              </a:p>
            </p:txBody>
          </p:sp>
          <p:sp>
            <p:nvSpPr>
              <p:cNvPr id="273" name="Rechteck 272"/>
              <p:cNvSpPr/>
              <p:nvPr/>
            </p:nvSpPr>
            <p:spPr>
              <a:xfrm>
                <a:off x="6336076" y="3825044"/>
                <a:ext cx="180020" cy="972000"/>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Zylinder 270"/>
              <p:cNvSpPr/>
              <p:nvPr/>
            </p:nvSpPr>
            <p:spPr>
              <a:xfrm>
                <a:off x="6228184" y="3717032"/>
                <a:ext cx="396044" cy="180020"/>
              </a:xfrm>
              <a:prstGeom prst="can">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88" name="Gruppieren 287"/>
            <p:cNvGrpSpPr/>
            <p:nvPr/>
          </p:nvGrpSpPr>
          <p:grpSpPr>
            <a:xfrm>
              <a:off x="5364328" y="4041068"/>
              <a:ext cx="1260020" cy="1944216"/>
              <a:chOff x="4968164" y="4041068"/>
              <a:chExt cx="1260020" cy="1944216"/>
            </a:xfrm>
          </p:grpSpPr>
          <p:sp>
            <p:nvSpPr>
              <p:cNvPr id="274" name="Rechteck 273"/>
              <p:cNvSpPr/>
              <p:nvPr/>
            </p:nvSpPr>
            <p:spPr>
              <a:xfrm>
                <a:off x="5148184" y="5337212"/>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5" name="Rechteck 274"/>
              <p:cNvSpPr/>
              <p:nvPr/>
            </p:nvSpPr>
            <p:spPr>
              <a:xfrm>
                <a:off x="5328204" y="4113076"/>
                <a:ext cx="180020" cy="1548172"/>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6" name="Zylinder 275"/>
              <p:cNvSpPr/>
              <p:nvPr/>
            </p:nvSpPr>
            <p:spPr>
              <a:xfrm>
                <a:off x="5220192" y="4041068"/>
                <a:ext cx="396044" cy="180020"/>
              </a:xfrm>
              <a:prstGeom prst="can">
                <a:avLst/>
              </a:prstGeom>
              <a:solidFill>
                <a:srgbClr val="66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7" name="Textfeld 276"/>
              <p:cNvSpPr txBox="1"/>
              <p:nvPr/>
            </p:nvSpPr>
            <p:spPr>
              <a:xfrm>
                <a:off x="4968164" y="5625244"/>
                <a:ext cx="1152128" cy="338554"/>
              </a:xfrm>
              <a:prstGeom prst="rect">
                <a:avLst/>
              </a:prstGeom>
              <a:noFill/>
            </p:spPr>
            <p:txBody>
              <a:bodyPr wrap="square" rtlCol="0">
                <a:spAutoFit/>
              </a:bodyPr>
              <a:lstStyle/>
              <a:p>
                <a:pPr algn="ctr"/>
                <a:r>
                  <a:rPr lang="de-DE" sz="1600" dirty="0">
                    <a:solidFill>
                      <a:srgbClr val="FFFFCC"/>
                    </a:solidFill>
                    <a:latin typeface="+mn-lt"/>
                  </a:rPr>
                  <a:t>Lämpchen</a:t>
                </a:r>
              </a:p>
            </p:txBody>
          </p:sp>
          <p:sp>
            <p:nvSpPr>
              <p:cNvPr id="278" name="Rechteck 277"/>
              <p:cNvSpPr/>
              <p:nvPr/>
            </p:nvSpPr>
            <p:spPr>
              <a:xfrm>
                <a:off x="5796136" y="4689140"/>
                <a:ext cx="180020" cy="972000"/>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9" name="Zylinder 278"/>
              <p:cNvSpPr/>
              <p:nvPr/>
            </p:nvSpPr>
            <p:spPr>
              <a:xfrm>
                <a:off x="5688124" y="4653136"/>
                <a:ext cx="396044" cy="180020"/>
              </a:xfrm>
              <a:prstGeom prst="can">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86" name="Gruppieren 285"/>
            <p:cNvGrpSpPr/>
            <p:nvPr/>
          </p:nvGrpSpPr>
          <p:grpSpPr>
            <a:xfrm>
              <a:off x="7128284" y="4185084"/>
              <a:ext cx="1224136" cy="1404156"/>
              <a:chOff x="6588224" y="4185084"/>
              <a:chExt cx="1224136" cy="1404156"/>
            </a:xfrm>
          </p:grpSpPr>
          <p:sp>
            <p:nvSpPr>
              <p:cNvPr id="280" name="Rechteck 279"/>
              <p:cNvSpPr/>
              <p:nvPr/>
            </p:nvSpPr>
            <p:spPr>
              <a:xfrm>
                <a:off x="6732360" y="4941168"/>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2" name="Zylinder 281"/>
              <p:cNvSpPr/>
              <p:nvPr/>
            </p:nvSpPr>
            <p:spPr>
              <a:xfrm>
                <a:off x="7308304" y="5085184"/>
                <a:ext cx="396044" cy="180020"/>
              </a:xfrm>
              <a:prstGeom prst="can">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3" name="Textfeld 282"/>
              <p:cNvSpPr txBox="1"/>
              <p:nvPr/>
            </p:nvSpPr>
            <p:spPr>
              <a:xfrm>
                <a:off x="6588224" y="5214682"/>
                <a:ext cx="1152128" cy="338554"/>
              </a:xfrm>
              <a:prstGeom prst="rect">
                <a:avLst/>
              </a:prstGeom>
              <a:noFill/>
            </p:spPr>
            <p:txBody>
              <a:bodyPr wrap="square" rtlCol="0">
                <a:spAutoFit/>
              </a:bodyPr>
              <a:lstStyle/>
              <a:p>
                <a:pPr algn="ctr"/>
                <a:r>
                  <a:rPr lang="de-DE" sz="1600" dirty="0">
                    <a:solidFill>
                      <a:srgbClr val="FFFFCC"/>
                    </a:solidFill>
                    <a:latin typeface="+mn-lt"/>
                  </a:rPr>
                  <a:t>Lämpchen</a:t>
                </a:r>
              </a:p>
            </p:txBody>
          </p:sp>
          <p:sp>
            <p:nvSpPr>
              <p:cNvPr id="284" name="Rechteck 283"/>
              <p:cNvSpPr/>
              <p:nvPr/>
            </p:nvSpPr>
            <p:spPr>
              <a:xfrm>
                <a:off x="6948144" y="4293096"/>
                <a:ext cx="180020" cy="972000"/>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5" name="Zylinder 284"/>
              <p:cNvSpPr/>
              <p:nvPr/>
            </p:nvSpPr>
            <p:spPr>
              <a:xfrm>
                <a:off x="6840252" y="4185084"/>
                <a:ext cx="396044" cy="180020"/>
              </a:xfrm>
              <a:prstGeom prst="can">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1" name="Freihandform 290"/>
            <p:cNvSpPr/>
            <p:nvPr/>
          </p:nvSpPr>
          <p:spPr>
            <a:xfrm>
              <a:off x="4855779" y="3720662"/>
              <a:ext cx="851338" cy="378372"/>
            </a:xfrm>
            <a:custGeom>
              <a:avLst/>
              <a:gdLst>
                <a:gd name="connsiteX0" fmla="*/ 299545 w 851338"/>
                <a:gd name="connsiteY0" fmla="*/ 0 h 378372"/>
                <a:gd name="connsiteX1" fmla="*/ 157655 w 851338"/>
                <a:gd name="connsiteY1" fmla="*/ 126124 h 378372"/>
                <a:gd name="connsiteX2" fmla="*/ 94593 w 851338"/>
                <a:gd name="connsiteY2" fmla="*/ 220717 h 378372"/>
                <a:gd name="connsiteX3" fmla="*/ 63062 w 851338"/>
                <a:gd name="connsiteY3" fmla="*/ 268014 h 378372"/>
                <a:gd name="connsiteX4" fmla="*/ 47297 w 851338"/>
                <a:gd name="connsiteY4" fmla="*/ 315310 h 378372"/>
                <a:gd name="connsiteX5" fmla="*/ 0 w 851338"/>
                <a:gd name="connsiteY5" fmla="*/ 331076 h 378372"/>
                <a:gd name="connsiteX6" fmla="*/ 47297 w 851338"/>
                <a:gd name="connsiteY6" fmla="*/ 346841 h 378372"/>
                <a:gd name="connsiteX7" fmla="*/ 173421 w 851338"/>
                <a:gd name="connsiteY7" fmla="*/ 362607 h 378372"/>
                <a:gd name="connsiteX8" fmla="*/ 851338 w 851338"/>
                <a:gd name="connsiteY8" fmla="*/ 378372 h 37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38" h="378372">
                  <a:moveTo>
                    <a:pt x="299545" y="0"/>
                  </a:moveTo>
                  <a:cubicBezTo>
                    <a:pt x="242680" y="37911"/>
                    <a:pt x="200850" y="61332"/>
                    <a:pt x="157655" y="126124"/>
                  </a:cubicBezTo>
                  <a:lnTo>
                    <a:pt x="94593" y="220717"/>
                  </a:lnTo>
                  <a:lnTo>
                    <a:pt x="63062" y="268014"/>
                  </a:lnTo>
                  <a:cubicBezTo>
                    <a:pt x="57807" y="283779"/>
                    <a:pt x="59048" y="303559"/>
                    <a:pt x="47297" y="315310"/>
                  </a:cubicBezTo>
                  <a:cubicBezTo>
                    <a:pt x="35546" y="327061"/>
                    <a:pt x="0" y="314457"/>
                    <a:pt x="0" y="331076"/>
                  </a:cubicBezTo>
                  <a:cubicBezTo>
                    <a:pt x="0" y="347694"/>
                    <a:pt x="30947" y="343868"/>
                    <a:pt x="47297" y="346841"/>
                  </a:cubicBezTo>
                  <a:cubicBezTo>
                    <a:pt x="88982" y="354420"/>
                    <a:pt x="131086" y="360914"/>
                    <a:pt x="173421" y="362607"/>
                  </a:cubicBezTo>
                  <a:cubicBezTo>
                    <a:pt x="399274" y="371641"/>
                    <a:pt x="625305" y="378372"/>
                    <a:pt x="851338" y="37837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2" name="Freihandform 291"/>
            <p:cNvSpPr/>
            <p:nvPr/>
          </p:nvSpPr>
          <p:spPr>
            <a:xfrm>
              <a:off x="5249917" y="3294993"/>
              <a:ext cx="993228" cy="268014"/>
            </a:xfrm>
            <a:custGeom>
              <a:avLst/>
              <a:gdLst>
                <a:gd name="connsiteX0" fmla="*/ 0 w 993228"/>
                <a:gd name="connsiteY0" fmla="*/ 268014 h 268014"/>
                <a:gd name="connsiteX1" fmla="*/ 47297 w 993228"/>
                <a:gd name="connsiteY1" fmla="*/ 236483 h 268014"/>
                <a:gd name="connsiteX2" fmla="*/ 141890 w 993228"/>
                <a:gd name="connsiteY2" fmla="*/ 157655 h 268014"/>
                <a:gd name="connsiteX3" fmla="*/ 236483 w 993228"/>
                <a:gd name="connsiteY3" fmla="*/ 126124 h 268014"/>
                <a:gd name="connsiteX4" fmla="*/ 283780 w 993228"/>
                <a:gd name="connsiteY4" fmla="*/ 110359 h 268014"/>
                <a:gd name="connsiteX5" fmla="*/ 394138 w 993228"/>
                <a:gd name="connsiteY5" fmla="*/ 0 h 268014"/>
                <a:gd name="connsiteX6" fmla="*/ 835573 w 993228"/>
                <a:gd name="connsiteY6" fmla="*/ 15766 h 268014"/>
                <a:gd name="connsiteX7" fmla="*/ 882869 w 993228"/>
                <a:gd name="connsiteY7" fmla="*/ 47297 h 268014"/>
                <a:gd name="connsiteX8" fmla="*/ 993228 w 993228"/>
                <a:gd name="connsiteY8" fmla="*/ 63062 h 2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228" h="268014">
                  <a:moveTo>
                    <a:pt x="0" y="268014"/>
                  </a:moveTo>
                  <a:cubicBezTo>
                    <a:pt x="15766" y="257504"/>
                    <a:pt x="32741" y="248613"/>
                    <a:pt x="47297" y="236483"/>
                  </a:cubicBezTo>
                  <a:cubicBezTo>
                    <a:pt x="89731" y="201121"/>
                    <a:pt x="91560" y="180024"/>
                    <a:pt x="141890" y="157655"/>
                  </a:cubicBezTo>
                  <a:cubicBezTo>
                    <a:pt x="172262" y="144156"/>
                    <a:pt x="204952" y="136634"/>
                    <a:pt x="236483" y="126124"/>
                  </a:cubicBezTo>
                  <a:lnTo>
                    <a:pt x="283780" y="110359"/>
                  </a:lnTo>
                  <a:cubicBezTo>
                    <a:pt x="356060" y="1939"/>
                    <a:pt x="310891" y="27750"/>
                    <a:pt x="394138" y="0"/>
                  </a:cubicBezTo>
                  <a:cubicBezTo>
                    <a:pt x="541283" y="5255"/>
                    <a:pt x="689019" y="1583"/>
                    <a:pt x="835573" y="15766"/>
                  </a:cubicBezTo>
                  <a:cubicBezTo>
                    <a:pt x="854433" y="17591"/>
                    <a:pt x="865922" y="38823"/>
                    <a:pt x="882869" y="47297"/>
                  </a:cubicBezTo>
                  <a:cubicBezTo>
                    <a:pt x="927694" y="69709"/>
                    <a:pt x="941900" y="63062"/>
                    <a:pt x="993228" y="6306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3" name="Freihandform 292"/>
            <p:cNvSpPr/>
            <p:nvPr/>
          </p:nvSpPr>
          <p:spPr>
            <a:xfrm>
              <a:off x="6936828" y="3833130"/>
              <a:ext cx="962507" cy="360498"/>
            </a:xfrm>
            <a:custGeom>
              <a:avLst/>
              <a:gdLst>
                <a:gd name="connsiteX0" fmla="*/ 0 w 962507"/>
                <a:gd name="connsiteY0" fmla="*/ 108249 h 360498"/>
                <a:gd name="connsiteX1" fmla="*/ 945931 w 962507"/>
                <a:gd name="connsiteY1" fmla="*/ 108249 h 360498"/>
                <a:gd name="connsiteX2" fmla="*/ 930165 w 962507"/>
                <a:gd name="connsiteY2" fmla="*/ 155546 h 360498"/>
                <a:gd name="connsiteX3" fmla="*/ 835572 w 962507"/>
                <a:gd name="connsiteY3" fmla="*/ 234373 h 360498"/>
                <a:gd name="connsiteX4" fmla="*/ 804041 w 962507"/>
                <a:gd name="connsiteY4" fmla="*/ 281670 h 360498"/>
                <a:gd name="connsiteX5" fmla="*/ 788275 w 962507"/>
                <a:gd name="connsiteY5" fmla="*/ 328967 h 360498"/>
                <a:gd name="connsiteX6" fmla="*/ 740979 w 962507"/>
                <a:gd name="connsiteY6" fmla="*/ 360498 h 36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507" h="360498">
                  <a:moveTo>
                    <a:pt x="0" y="108249"/>
                  </a:moveTo>
                  <a:cubicBezTo>
                    <a:pt x="324755" y="0"/>
                    <a:pt x="152528" y="51577"/>
                    <a:pt x="945931" y="108249"/>
                  </a:cubicBezTo>
                  <a:cubicBezTo>
                    <a:pt x="962507" y="109433"/>
                    <a:pt x="939383" y="141719"/>
                    <a:pt x="930165" y="155546"/>
                  </a:cubicBezTo>
                  <a:cubicBezTo>
                    <a:pt x="905887" y="191963"/>
                    <a:pt x="870472" y="211107"/>
                    <a:pt x="835572" y="234373"/>
                  </a:cubicBezTo>
                  <a:cubicBezTo>
                    <a:pt x="825062" y="250139"/>
                    <a:pt x="812515" y="264722"/>
                    <a:pt x="804041" y="281670"/>
                  </a:cubicBezTo>
                  <a:cubicBezTo>
                    <a:pt x="796609" y="296534"/>
                    <a:pt x="798656" y="315990"/>
                    <a:pt x="788275" y="328967"/>
                  </a:cubicBezTo>
                  <a:cubicBezTo>
                    <a:pt x="776439" y="343763"/>
                    <a:pt x="740979" y="360498"/>
                    <a:pt x="740979" y="3604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4" name="Freihandform 293"/>
            <p:cNvSpPr/>
            <p:nvPr/>
          </p:nvSpPr>
          <p:spPr>
            <a:xfrm>
              <a:off x="6369269" y="4273855"/>
              <a:ext cx="1277007" cy="523297"/>
            </a:xfrm>
            <a:custGeom>
              <a:avLst/>
              <a:gdLst>
                <a:gd name="connsiteX0" fmla="*/ 0 w 1277007"/>
                <a:gd name="connsiteY0" fmla="*/ 523297 h 523297"/>
                <a:gd name="connsiteX1" fmla="*/ 457200 w 1277007"/>
                <a:gd name="connsiteY1" fmla="*/ 507531 h 523297"/>
                <a:gd name="connsiteX2" fmla="*/ 677917 w 1277007"/>
                <a:gd name="connsiteY2" fmla="*/ 444469 h 523297"/>
                <a:gd name="connsiteX3" fmla="*/ 1024759 w 1277007"/>
                <a:gd name="connsiteY3" fmla="*/ 412938 h 523297"/>
                <a:gd name="connsiteX4" fmla="*/ 1119352 w 1277007"/>
                <a:gd name="connsiteY4" fmla="*/ 239517 h 523297"/>
                <a:gd name="connsiteX5" fmla="*/ 1182414 w 1277007"/>
                <a:gd name="connsiteY5" fmla="*/ 176455 h 523297"/>
                <a:gd name="connsiteX6" fmla="*/ 1229710 w 1277007"/>
                <a:gd name="connsiteY6" fmla="*/ 81862 h 523297"/>
                <a:gd name="connsiteX7" fmla="*/ 1277007 w 1277007"/>
                <a:gd name="connsiteY7" fmla="*/ 3035 h 52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007" h="523297">
                  <a:moveTo>
                    <a:pt x="0" y="523297"/>
                  </a:moveTo>
                  <a:cubicBezTo>
                    <a:pt x="152400" y="518042"/>
                    <a:pt x="305208" y="519855"/>
                    <a:pt x="457200" y="507531"/>
                  </a:cubicBezTo>
                  <a:cubicBezTo>
                    <a:pt x="589008" y="496844"/>
                    <a:pt x="562584" y="467535"/>
                    <a:pt x="677917" y="444469"/>
                  </a:cubicBezTo>
                  <a:cubicBezTo>
                    <a:pt x="844500" y="411154"/>
                    <a:pt x="729995" y="430278"/>
                    <a:pt x="1024759" y="412938"/>
                  </a:cubicBezTo>
                  <a:cubicBezTo>
                    <a:pt x="1039134" y="384188"/>
                    <a:pt x="1084791" y="279839"/>
                    <a:pt x="1119352" y="239517"/>
                  </a:cubicBezTo>
                  <a:cubicBezTo>
                    <a:pt x="1138698" y="216946"/>
                    <a:pt x="1161393" y="197476"/>
                    <a:pt x="1182414" y="176455"/>
                  </a:cubicBezTo>
                  <a:cubicBezTo>
                    <a:pt x="1222037" y="57583"/>
                    <a:pt x="1168590" y="204101"/>
                    <a:pt x="1229710" y="81862"/>
                  </a:cubicBezTo>
                  <a:cubicBezTo>
                    <a:pt x="1270641" y="0"/>
                    <a:pt x="1215421" y="64621"/>
                    <a:pt x="1277007" y="303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5" name="Freihandform 294"/>
            <p:cNvSpPr/>
            <p:nvPr/>
          </p:nvSpPr>
          <p:spPr>
            <a:xfrm>
              <a:off x="3909848" y="5097103"/>
              <a:ext cx="4825407" cy="1082980"/>
            </a:xfrm>
            <a:custGeom>
              <a:avLst/>
              <a:gdLst>
                <a:gd name="connsiteX0" fmla="*/ 646386 w 4825407"/>
                <a:gd name="connsiteY0" fmla="*/ 42456 h 1082980"/>
                <a:gd name="connsiteX1" fmla="*/ 567559 w 4825407"/>
                <a:gd name="connsiteY1" fmla="*/ 58221 h 1082980"/>
                <a:gd name="connsiteX2" fmla="*/ 220718 w 4825407"/>
                <a:gd name="connsiteY2" fmla="*/ 73987 h 1082980"/>
                <a:gd name="connsiteX3" fmla="*/ 78828 w 4825407"/>
                <a:gd name="connsiteY3" fmla="*/ 137049 h 1082980"/>
                <a:gd name="connsiteX4" fmla="*/ 0 w 4825407"/>
                <a:gd name="connsiteY4" fmla="*/ 152814 h 1082980"/>
                <a:gd name="connsiteX5" fmla="*/ 15766 w 4825407"/>
                <a:gd name="connsiteY5" fmla="*/ 925325 h 1082980"/>
                <a:gd name="connsiteX6" fmla="*/ 47297 w 4825407"/>
                <a:gd name="connsiteY6" fmla="*/ 972621 h 1082980"/>
                <a:gd name="connsiteX7" fmla="*/ 141890 w 4825407"/>
                <a:gd name="connsiteY7" fmla="*/ 941090 h 1082980"/>
                <a:gd name="connsiteX8" fmla="*/ 725214 w 4825407"/>
                <a:gd name="connsiteY8" fmla="*/ 972621 h 1082980"/>
                <a:gd name="connsiteX9" fmla="*/ 867104 w 4825407"/>
                <a:gd name="connsiteY9" fmla="*/ 988387 h 1082980"/>
                <a:gd name="connsiteX10" fmla="*/ 1308538 w 4825407"/>
                <a:gd name="connsiteY10" fmla="*/ 1004152 h 1082980"/>
                <a:gd name="connsiteX11" fmla="*/ 1481959 w 4825407"/>
                <a:gd name="connsiteY11" fmla="*/ 1019918 h 1082980"/>
                <a:gd name="connsiteX12" fmla="*/ 1545021 w 4825407"/>
                <a:gd name="connsiteY12" fmla="*/ 1035683 h 1082980"/>
                <a:gd name="connsiteX13" fmla="*/ 1718442 w 4825407"/>
                <a:gd name="connsiteY13" fmla="*/ 1082980 h 1082980"/>
                <a:gd name="connsiteX14" fmla="*/ 1986455 w 4825407"/>
                <a:gd name="connsiteY14" fmla="*/ 1067214 h 1082980"/>
                <a:gd name="connsiteX15" fmla="*/ 2081049 w 4825407"/>
                <a:gd name="connsiteY15" fmla="*/ 1035683 h 1082980"/>
                <a:gd name="connsiteX16" fmla="*/ 2175642 w 4825407"/>
                <a:gd name="connsiteY16" fmla="*/ 972621 h 1082980"/>
                <a:gd name="connsiteX17" fmla="*/ 2506718 w 4825407"/>
                <a:gd name="connsiteY17" fmla="*/ 956856 h 1082980"/>
                <a:gd name="connsiteX18" fmla="*/ 2648607 w 4825407"/>
                <a:gd name="connsiteY18" fmla="*/ 941090 h 1082980"/>
                <a:gd name="connsiteX19" fmla="*/ 2774731 w 4825407"/>
                <a:gd name="connsiteY19" fmla="*/ 909559 h 1082980"/>
                <a:gd name="connsiteX20" fmla="*/ 2948152 w 4825407"/>
                <a:gd name="connsiteY20" fmla="*/ 925325 h 1082980"/>
                <a:gd name="connsiteX21" fmla="*/ 2995449 w 4825407"/>
                <a:gd name="connsiteY21" fmla="*/ 941090 h 1082980"/>
                <a:gd name="connsiteX22" fmla="*/ 3531476 w 4825407"/>
                <a:gd name="connsiteY22" fmla="*/ 956856 h 1082980"/>
                <a:gd name="connsiteX23" fmla="*/ 3720662 w 4825407"/>
                <a:gd name="connsiteY23" fmla="*/ 941090 h 1082980"/>
                <a:gd name="connsiteX24" fmla="*/ 3846786 w 4825407"/>
                <a:gd name="connsiteY24" fmla="*/ 893794 h 1082980"/>
                <a:gd name="connsiteX25" fmla="*/ 4493173 w 4825407"/>
                <a:gd name="connsiteY25" fmla="*/ 878028 h 1082980"/>
                <a:gd name="connsiteX26" fmla="*/ 4650828 w 4825407"/>
                <a:gd name="connsiteY26" fmla="*/ 846497 h 1082980"/>
                <a:gd name="connsiteX27" fmla="*/ 4698124 w 4825407"/>
                <a:gd name="connsiteY27" fmla="*/ 799200 h 1082980"/>
                <a:gd name="connsiteX28" fmla="*/ 4792718 w 4825407"/>
                <a:gd name="connsiteY28" fmla="*/ 767669 h 1082980"/>
                <a:gd name="connsiteX29" fmla="*/ 4776952 w 4825407"/>
                <a:gd name="connsiteY29" fmla="*/ 42456 h 1082980"/>
                <a:gd name="connsiteX30" fmla="*/ 4650828 w 4825407"/>
                <a:gd name="connsiteY30" fmla="*/ 73987 h 1082980"/>
                <a:gd name="connsiteX31" fmla="*/ 4382814 w 4825407"/>
                <a:gd name="connsiteY31" fmla="*/ 58221 h 1082980"/>
                <a:gd name="connsiteX32" fmla="*/ 4303986 w 4825407"/>
                <a:gd name="connsiteY32" fmla="*/ 42456 h 10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25407" h="1082980">
                  <a:moveTo>
                    <a:pt x="646386" y="42456"/>
                  </a:moveTo>
                  <a:cubicBezTo>
                    <a:pt x="620110" y="47711"/>
                    <a:pt x="594282" y="56242"/>
                    <a:pt x="567559" y="58221"/>
                  </a:cubicBezTo>
                  <a:cubicBezTo>
                    <a:pt x="452142" y="66770"/>
                    <a:pt x="335792" y="61657"/>
                    <a:pt x="220718" y="73987"/>
                  </a:cubicBezTo>
                  <a:cubicBezTo>
                    <a:pt x="60038" y="91203"/>
                    <a:pt x="181206" y="98658"/>
                    <a:pt x="78828" y="137049"/>
                  </a:cubicBezTo>
                  <a:cubicBezTo>
                    <a:pt x="53738" y="146458"/>
                    <a:pt x="26276" y="147559"/>
                    <a:pt x="0" y="152814"/>
                  </a:cubicBezTo>
                  <a:cubicBezTo>
                    <a:pt x="5255" y="410318"/>
                    <a:pt x="931" y="668195"/>
                    <a:pt x="15766" y="925325"/>
                  </a:cubicBezTo>
                  <a:cubicBezTo>
                    <a:pt x="16857" y="944241"/>
                    <a:pt x="28496" y="970271"/>
                    <a:pt x="47297" y="972621"/>
                  </a:cubicBezTo>
                  <a:cubicBezTo>
                    <a:pt x="80277" y="976743"/>
                    <a:pt x="110359" y="951600"/>
                    <a:pt x="141890" y="941090"/>
                  </a:cubicBezTo>
                  <a:lnTo>
                    <a:pt x="725214" y="972621"/>
                  </a:lnTo>
                  <a:cubicBezTo>
                    <a:pt x="772701" y="975718"/>
                    <a:pt x="819586" y="985818"/>
                    <a:pt x="867104" y="988387"/>
                  </a:cubicBezTo>
                  <a:cubicBezTo>
                    <a:pt x="1014128" y="996334"/>
                    <a:pt x="1161393" y="998897"/>
                    <a:pt x="1308538" y="1004152"/>
                  </a:cubicBezTo>
                  <a:cubicBezTo>
                    <a:pt x="1366345" y="1009407"/>
                    <a:pt x="1424423" y="1012247"/>
                    <a:pt x="1481959" y="1019918"/>
                  </a:cubicBezTo>
                  <a:cubicBezTo>
                    <a:pt x="1503436" y="1022782"/>
                    <a:pt x="1523869" y="1030983"/>
                    <a:pt x="1545021" y="1035683"/>
                  </a:cubicBezTo>
                  <a:cubicBezTo>
                    <a:pt x="1678718" y="1065393"/>
                    <a:pt x="1570796" y="1033765"/>
                    <a:pt x="1718442" y="1082980"/>
                  </a:cubicBezTo>
                  <a:cubicBezTo>
                    <a:pt x="1807780" y="1077725"/>
                    <a:pt x="1897715" y="1078789"/>
                    <a:pt x="1986455" y="1067214"/>
                  </a:cubicBezTo>
                  <a:cubicBezTo>
                    <a:pt x="2019413" y="1062915"/>
                    <a:pt x="2053394" y="1054120"/>
                    <a:pt x="2081049" y="1035683"/>
                  </a:cubicBezTo>
                  <a:cubicBezTo>
                    <a:pt x="2112580" y="1014662"/>
                    <a:pt x="2137789" y="974423"/>
                    <a:pt x="2175642" y="972621"/>
                  </a:cubicBezTo>
                  <a:lnTo>
                    <a:pt x="2506718" y="956856"/>
                  </a:lnTo>
                  <a:cubicBezTo>
                    <a:pt x="2554014" y="951601"/>
                    <a:pt x="2601744" y="949360"/>
                    <a:pt x="2648607" y="941090"/>
                  </a:cubicBezTo>
                  <a:cubicBezTo>
                    <a:pt x="2691283" y="933559"/>
                    <a:pt x="2774731" y="909559"/>
                    <a:pt x="2774731" y="909559"/>
                  </a:cubicBezTo>
                  <a:cubicBezTo>
                    <a:pt x="2832538" y="914814"/>
                    <a:pt x="2890690" y="917116"/>
                    <a:pt x="2948152" y="925325"/>
                  </a:cubicBezTo>
                  <a:cubicBezTo>
                    <a:pt x="2964603" y="927675"/>
                    <a:pt x="2978855" y="940193"/>
                    <a:pt x="2995449" y="941090"/>
                  </a:cubicBezTo>
                  <a:cubicBezTo>
                    <a:pt x="3173941" y="950738"/>
                    <a:pt x="3352800" y="951601"/>
                    <a:pt x="3531476" y="956856"/>
                  </a:cubicBezTo>
                  <a:cubicBezTo>
                    <a:pt x="3594538" y="951601"/>
                    <a:pt x="3657937" y="949453"/>
                    <a:pt x="3720662" y="941090"/>
                  </a:cubicBezTo>
                  <a:cubicBezTo>
                    <a:pt x="3740451" y="938452"/>
                    <a:pt x="3845093" y="893904"/>
                    <a:pt x="3846786" y="893794"/>
                  </a:cubicBezTo>
                  <a:cubicBezTo>
                    <a:pt x="4061856" y="879768"/>
                    <a:pt x="4277711" y="883283"/>
                    <a:pt x="4493173" y="878028"/>
                  </a:cubicBezTo>
                  <a:cubicBezTo>
                    <a:pt x="4502523" y="876692"/>
                    <a:pt x="4620809" y="866510"/>
                    <a:pt x="4650828" y="846497"/>
                  </a:cubicBezTo>
                  <a:cubicBezTo>
                    <a:pt x="4669379" y="834129"/>
                    <a:pt x="4678634" y="810028"/>
                    <a:pt x="4698124" y="799200"/>
                  </a:cubicBezTo>
                  <a:cubicBezTo>
                    <a:pt x="4727178" y="783059"/>
                    <a:pt x="4792718" y="767669"/>
                    <a:pt x="4792718" y="767669"/>
                  </a:cubicBezTo>
                  <a:cubicBezTo>
                    <a:pt x="4787463" y="525931"/>
                    <a:pt x="4825407" y="279346"/>
                    <a:pt x="4776952" y="42456"/>
                  </a:cubicBezTo>
                  <a:cubicBezTo>
                    <a:pt x="4768268" y="0"/>
                    <a:pt x="4650828" y="73987"/>
                    <a:pt x="4650828" y="73987"/>
                  </a:cubicBezTo>
                  <a:cubicBezTo>
                    <a:pt x="4561490" y="68732"/>
                    <a:pt x="4471862" y="67126"/>
                    <a:pt x="4382814" y="58221"/>
                  </a:cubicBezTo>
                  <a:cubicBezTo>
                    <a:pt x="4191927" y="39132"/>
                    <a:pt x="4436648" y="42456"/>
                    <a:pt x="4303986" y="42456"/>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298" name="Textfeld 297"/>
          <p:cNvSpPr txBox="1"/>
          <p:nvPr/>
        </p:nvSpPr>
        <p:spPr>
          <a:xfrm>
            <a:off x="4067944" y="2384884"/>
            <a:ext cx="4716524" cy="584775"/>
          </a:xfrm>
          <a:prstGeom prst="rect">
            <a:avLst/>
          </a:prstGeom>
          <a:solidFill>
            <a:srgbClr val="FFFF99"/>
          </a:solidFill>
        </p:spPr>
        <p:txBody>
          <a:bodyPr wrap="square" rtlCol="0">
            <a:spAutoFit/>
          </a:bodyPr>
          <a:lstStyle/>
          <a:p>
            <a:pPr algn="ctr"/>
            <a:r>
              <a:rPr lang="de-DE" sz="1600" dirty="0">
                <a:latin typeface="+mn-lt"/>
              </a:rPr>
              <a:t>Regel: Sind zwei Punkte mit Leitungen verbunden, so haben sie den gleichen Potentialwert</a:t>
            </a:r>
          </a:p>
        </p:txBody>
      </p:sp>
      <p:sp>
        <p:nvSpPr>
          <p:cNvPr id="299" name="Textfeld 298"/>
          <p:cNvSpPr txBox="1"/>
          <p:nvPr/>
        </p:nvSpPr>
        <p:spPr>
          <a:xfrm>
            <a:off x="395536" y="5481228"/>
            <a:ext cx="3312368" cy="830997"/>
          </a:xfrm>
          <a:prstGeom prst="rect">
            <a:avLst/>
          </a:prstGeom>
          <a:solidFill>
            <a:srgbClr val="FFFF99"/>
          </a:solidFill>
        </p:spPr>
        <p:txBody>
          <a:bodyPr wrap="square" rtlCol="0">
            <a:spAutoFit/>
          </a:bodyPr>
          <a:lstStyle/>
          <a:p>
            <a:pPr algn="ctr"/>
            <a:r>
              <a:rPr lang="de-DE" sz="1600" dirty="0">
                <a:latin typeface="+mn-lt"/>
              </a:rPr>
              <a:t>Regel: Am Pluspol einer Batterie ist der Potentialwert höher als am Minuspol</a:t>
            </a:r>
          </a:p>
        </p:txBody>
      </p:sp>
      <p:sp>
        <p:nvSpPr>
          <p:cNvPr id="52" name="Textfeld 51"/>
          <p:cNvSpPr txBox="1"/>
          <p:nvPr/>
        </p:nvSpPr>
        <p:spPr>
          <a:xfrm>
            <a:off x="1782142" y="4522331"/>
            <a:ext cx="1925762" cy="261610"/>
          </a:xfrm>
          <a:prstGeom prst="rect">
            <a:avLst/>
          </a:prstGeom>
          <a:noFill/>
        </p:spPr>
        <p:txBody>
          <a:bodyPr wrap="square" rtlCol="0">
            <a:spAutoFit/>
          </a:bodyPr>
          <a:lstStyle/>
          <a:p>
            <a:pPr algn="ct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Abb. von Monica Hettrich</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feld 52"/>
          <p:cNvSpPr txBox="1"/>
          <p:nvPr/>
        </p:nvSpPr>
        <p:spPr>
          <a:xfrm>
            <a:off x="7042768" y="6065118"/>
            <a:ext cx="1925762" cy="261610"/>
          </a:xfrm>
          <a:prstGeom prst="rect">
            <a:avLst/>
          </a:prstGeom>
          <a:noFill/>
        </p:spPr>
        <p:txBody>
          <a:bodyPr wrap="square" rtlCol="0">
            <a:spAutoFit/>
          </a:bodyPr>
          <a:lstStyle/>
          <a:p>
            <a:pPr algn="ct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Abb. von Monica Hettrich</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98" grpId="0" animBg="1"/>
      <p:bldP spid="299" grpId="0" animBg="1"/>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1"/>
          <p:cNvSpPr>
            <a:spLocks noGrp="1"/>
          </p:cNvSpPr>
          <p:nvPr>
            <p:ph sz="half" idx="1"/>
          </p:nvPr>
        </p:nvSpPr>
        <p:spPr>
          <a:xfrm>
            <a:off x="252390" y="908720"/>
            <a:ext cx="8640089" cy="5400600"/>
          </a:xfrm>
        </p:spPr>
        <p:txBody>
          <a:bodyPr/>
          <a:lstStyle/>
          <a:p>
            <a:pPr marL="514350" indent="-514350">
              <a:spcBef>
                <a:spcPts val="0"/>
              </a:spcBef>
              <a:spcAft>
                <a:spcPts val="0"/>
              </a:spcAft>
            </a:pPr>
            <a:r>
              <a:rPr lang="de-DE" dirty="0">
                <a:latin typeface="+mn-lt"/>
                <a:sym typeface="Symbol"/>
              </a:rPr>
              <a:t>Praktische Umsetzung Stäbchenmodell:</a:t>
            </a:r>
          </a:p>
        </p:txBody>
      </p:sp>
      <p:sp>
        <p:nvSpPr>
          <p:cNvPr id="3" name="Titel 2"/>
          <p:cNvSpPr>
            <a:spLocks noGrp="1"/>
          </p:cNvSpPr>
          <p:nvPr>
            <p:ph type="ctrTitle"/>
          </p:nvPr>
        </p:nvSpPr>
        <p:spPr/>
        <p:txBody>
          <a:bodyPr/>
          <a:lstStyle/>
          <a:p>
            <a:pPr algn="ctr"/>
            <a:r>
              <a:rPr lang="de-DE" sz="3000" b="1" dirty="0"/>
              <a:t>3. Konzepte der Elektrizitätslehre – Analogie-Modelle</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pic>
        <p:nvPicPr>
          <p:cNvPr id="2050" name="Picture 2"/>
          <p:cNvPicPr>
            <a:picLocks noChangeAspect="1" noChangeArrowheads="1"/>
          </p:cNvPicPr>
          <p:nvPr/>
        </p:nvPicPr>
        <p:blipFill>
          <a:blip r:embed="rId3" cstate="print">
            <a:lum bright="10000" contrast="30000"/>
          </a:blip>
          <a:srcRect/>
          <a:stretch>
            <a:fillRect/>
          </a:stretch>
        </p:blipFill>
        <p:spPr bwMode="auto">
          <a:xfrm>
            <a:off x="1475656" y="1506105"/>
            <a:ext cx="6408712" cy="4623195"/>
          </a:xfrm>
          <a:prstGeom prst="rect">
            <a:avLst/>
          </a:prstGeom>
          <a:noFill/>
          <a:ln w="9525">
            <a:noFill/>
            <a:miter lim="800000"/>
            <a:headEnd/>
            <a:tailEnd/>
          </a:ln>
        </p:spPr>
      </p:pic>
      <p:sp>
        <p:nvSpPr>
          <p:cNvPr id="6" name="Textfeld 5"/>
          <p:cNvSpPr txBox="1"/>
          <p:nvPr/>
        </p:nvSpPr>
        <p:spPr>
          <a:xfrm>
            <a:off x="5940152" y="6119718"/>
            <a:ext cx="1925762" cy="261610"/>
          </a:xfrm>
          <a:prstGeom prst="rect">
            <a:avLst/>
          </a:prstGeom>
          <a:noFill/>
        </p:spPr>
        <p:txBody>
          <a:bodyPr wrap="square" rtlCol="0">
            <a:spAutoFit/>
          </a:bodyPr>
          <a:lstStyle/>
          <a:p>
            <a:pPr algn="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Foto: Dr. Joseph Küblbeck</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Konzepte der Elektrizitätslehre – Analogie-Modelle</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1304764"/>
            <a:ext cx="8640089" cy="4932548"/>
          </a:xfrm>
        </p:spPr>
        <p:txBody>
          <a:bodyPr/>
          <a:lstStyle/>
          <a:p>
            <a:pPr>
              <a:buNone/>
            </a:pPr>
            <a:r>
              <a:rPr lang="de-DE" dirty="0">
                <a:latin typeface="+mn-lt"/>
              </a:rPr>
              <a:t>Hinweise zu Analogien</a:t>
            </a:r>
          </a:p>
          <a:p>
            <a:r>
              <a:rPr lang="de-DE" sz="2000" dirty="0">
                <a:latin typeface="+mn-lt"/>
              </a:rPr>
              <a:t>Analogien erklären nicht, sondern machen „nur“ einen Sachverhalt verständlich</a:t>
            </a:r>
          </a:p>
          <a:p>
            <a:r>
              <a:rPr lang="de-DE" sz="2000" dirty="0">
                <a:latin typeface="+mn-lt"/>
              </a:rPr>
              <a:t>Analogien wirken eher individuell als global, weil nicht alle Schüler eine bestimmte Analogie akzeptieren (Akzeptanzproblem)</a:t>
            </a:r>
          </a:p>
          <a:p>
            <a:r>
              <a:rPr lang="de-DE" sz="2000" dirty="0">
                <a:latin typeface="+mn-lt"/>
              </a:rPr>
              <a:t>Schüler orientieren sich eher an Äußerlichkeiten der Analogie („Oberflächenstruktur“) als an physikalischen Gesetzmäßigkeiten („Tiefenstruktur“ der Analogie)</a:t>
            </a:r>
          </a:p>
          <a:p>
            <a:pPr lvl="1"/>
            <a:r>
              <a:rPr lang="de-DE" sz="1600" dirty="0">
                <a:latin typeface="+mn-lt"/>
              </a:rPr>
              <a:t>Möglichkeit: Im Unterricht wird die „Tiefenstruktur“ (z.B. elektrischer Stromkreis) zuerst thematisiert, dann durch eine (gespielte) Analogie illustriert</a:t>
            </a:r>
          </a:p>
          <a:p>
            <a:r>
              <a:rPr lang="de-DE" sz="2000" dirty="0">
                <a:latin typeface="+mn-lt"/>
              </a:rPr>
              <a:t>Eine Reflexion der Analogienutzung (Metakognition) im Unterricht ist unbedingt notwendig</a:t>
            </a:r>
          </a:p>
          <a:p>
            <a:pPr algn="r">
              <a:spcBef>
                <a:spcPts val="1200"/>
              </a:spcBef>
              <a:buNone/>
            </a:pPr>
            <a:r>
              <a:rPr lang="de-DE" sz="1400" i="1" dirty="0">
                <a:latin typeface="+mn-lt"/>
                <a:sym typeface="Symbol"/>
              </a:rPr>
              <a:t>Quelle: Thomas Wilhelm, Elektrizitätslehre, SS 2010, Präsentation</a:t>
            </a: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U-Gang E-Lehre mit Wasser- &amp; Stäbchenmodell</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1088740"/>
            <a:ext cx="8640089" cy="5148572"/>
          </a:xfrm>
        </p:spPr>
        <p:txBody>
          <a:bodyPr/>
          <a:lstStyle/>
          <a:p>
            <a:pPr marL="514350" indent="-514350">
              <a:spcBef>
                <a:spcPts val="1200"/>
              </a:spcBef>
              <a:spcAft>
                <a:spcPts val="0"/>
              </a:spcAft>
              <a:buFont typeface="+mj-lt"/>
              <a:buAutoNum type="arabicPeriod"/>
            </a:pPr>
            <a:r>
              <a:rPr lang="de-DE" sz="2400" dirty="0">
                <a:latin typeface="+mn-lt"/>
                <a:sym typeface="Symbol"/>
              </a:rPr>
              <a:t>Druck und Wasserstromkreis (ca. 4 Std.):</a:t>
            </a:r>
          </a:p>
          <a:p>
            <a:pPr marL="914400" lvl="1" indent="-377825">
              <a:spcBef>
                <a:spcPts val="600"/>
              </a:spcBef>
              <a:spcAft>
                <a:spcPts val="0"/>
              </a:spcAft>
            </a:pPr>
            <a:r>
              <a:rPr lang="de-DE" sz="2000" dirty="0">
                <a:latin typeface="+mn-lt"/>
                <a:sym typeface="Symbol"/>
              </a:rPr>
              <a:t>Propädeutische Einführung Druck, z.B. über</a:t>
            </a:r>
          </a:p>
          <a:p>
            <a:pPr marL="1428750" lvl="2" indent="-514350">
              <a:spcBef>
                <a:spcPts val="0"/>
              </a:spcBef>
              <a:spcAft>
                <a:spcPts val="0"/>
              </a:spcAft>
            </a:pPr>
            <a:r>
              <a:rPr lang="de-DE" sz="1600" dirty="0">
                <a:latin typeface="+mn-lt"/>
                <a:sym typeface="Symbol"/>
              </a:rPr>
              <a:t>Luftdruck, Magdeburger Halbkugeln</a:t>
            </a:r>
          </a:p>
          <a:p>
            <a:pPr marL="1428750" lvl="2" indent="-514350">
              <a:spcBef>
                <a:spcPts val="0"/>
              </a:spcBef>
              <a:spcAft>
                <a:spcPts val="0"/>
              </a:spcAft>
            </a:pPr>
            <a:r>
              <a:rPr lang="de-DE" sz="1600" dirty="0">
                <a:latin typeface="+mn-lt"/>
                <a:sym typeface="Symbol"/>
              </a:rPr>
              <a:t>Luftdruck als Folge der Masse von Luft</a:t>
            </a:r>
          </a:p>
          <a:p>
            <a:pPr marL="1428750" lvl="2" indent="-514350">
              <a:spcBef>
                <a:spcPts val="0"/>
              </a:spcBef>
              <a:spcAft>
                <a:spcPts val="0"/>
              </a:spcAft>
            </a:pPr>
            <a:r>
              <a:rPr lang="de-DE" sz="1600" dirty="0">
                <a:latin typeface="+mn-lt"/>
                <a:sym typeface="Symbol"/>
              </a:rPr>
              <a:t>mit der Höhe abnehmender Luftdruck</a:t>
            </a:r>
          </a:p>
          <a:p>
            <a:pPr marL="1428750" lvl="2" indent="-514350">
              <a:spcBef>
                <a:spcPts val="0"/>
              </a:spcBef>
              <a:spcAft>
                <a:spcPts val="0"/>
              </a:spcAft>
            </a:pPr>
            <a:r>
              <a:rPr lang="de-DE" sz="1600" dirty="0">
                <a:latin typeface="+mn-lt"/>
                <a:sym typeface="Symbol"/>
              </a:rPr>
              <a:t>(Schwere-)Druck im Wasser, hydrostatisches Paradoxon</a:t>
            </a:r>
          </a:p>
          <a:p>
            <a:pPr marL="1428750" lvl="2" indent="-514350">
              <a:spcBef>
                <a:spcPts val="0"/>
              </a:spcBef>
              <a:spcAft>
                <a:spcPts val="0"/>
              </a:spcAft>
            </a:pPr>
            <a:r>
              <a:rPr lang="de-DE" sz="1600" dirty="0">
                <a:latin typeface="+mn-lt"/>
                <a:sym typeface="Symbol"/>
              </a:rPr>
              <a:t>Nicht: </a:t>
            </a:r>
            <a:r>
              <a:rPr lang="de-DE" sz="1600" i="1" dirty="0">
                <a:latin typeface="+mn-lt"/>
                <a:sym typeface="Symbol"/>
              </a:rPr>
              <a:t>p = F / A</a:t>
            </a:r>
            <a:r>
              <a:rPr lang="de-DE" sz="1600" dirty="0">
                <a:latin typeface="+mn-lt"/>
                <a:sym typeface="Symbol"/>
              </a:rPr>
              <a:t>!</a:t>
            </a:r>
          </a:p>
          <a:p>
            <a:pPr marL="914400" lvl="1" indent="-377825">
              <a:spcBef>
                <a:spcPts val="600"/>
              </a:spcBef>
              <a:spcAft>
                <a:spcPts val="0"/>
              </a:spcAft>
            </a:pPr>
            <a:r>
              <a:rPr lang="de-DE" sz="2000" dirty="0">
                <a:latin typeface="+mn-lt"/>
                <a:sym typeface="Symbol"/>
              </a:rPr>
              <a:t>Vorstellung Wasserstromkreis:</a:t>
            </a:r>
          </a:p>
          <a:p>
            <a:pPr marL="1428750" lvl="2" indent="-514350">
              <a:spcBef>
                <a:spcPts val="0"/>
              </a:spcBef>
              <a:spcAft>
                <a:spcPts val="0"/>
              </a:spcAft>
            </a:pPr>
            <a:r>
              <a:rPr lang="de-DE" sz="1600" dirty="0">
                <a:latin typeface="+mn-lt"/>
                <a:sym typeface="Symbol"/>
              </a:rPr>
              <a:t>Was fließt? Stromrichtung</a:t>
            </a:r>
          </a:p>
          <a:p>
            <a:pPr marL="1428750" lvl="2" indent="-514350">
              <a:spcBef>
                <a:spcPts val="0"/>
              </a:spcBef>
              <a:spcAft>
                <a:spcPts val="0"/>
              </a:spcAft>
            </a:pPr>
            <a:r>
              <a:rPr lang="de-DE" sz="1600" dirty="0">
                <a:latin typeface="+mn-lt"/>
                <a:sym typeface="Symbol"/>
              </a:rPr>
              <a:t>Konzept Strom-Antrieb-Widerstand am Wasserstromkreis</a:t>
            </a:r>
          </a:p>
          <a:p>
            <a:pPr marL="1428750" lvl="2" indent="-514350">
              <a:spcBef>
                <a:spcPts val="0"/>
              </a:spcBef>
              <a:spcAft>
                <a:spcPts val="0"/>
              </a:spcAft>
            </a:pPr>
            <a:r>
              <a:rPr lang="de-DE" sz="1600" dirty="0">
                <a:latin typeface="+mn-lt"/>
                <a:sym typeface="Symbol"/>
              </a:rPr>
              <a:t>Druckdifferenz als Antrieb (u.a. Steigröhrchen)</a:t>
            </a:r>
          </a:p>
          <a:p>
            <a:pPr marL="1428750" lvl="2" indent="-514350">
              <a:spcBef>
                <a:spcPts val="0"/>
              </a:spcBef>
              <a:spcAft>
                <a:spcPts val="0"/>
              </a:spcAft>
            </a:pPr>
            <a:r>
              <a:rPr lang="de-DE" sz="1600" dirty="0">
                <a:latin typeface="+mn-lt"/>
                <a:sym typeface="Symbol"/>
              </a:rPr>
              <a:t>Wasserstromstärke (u.a. Wasserrädchen)</a:t>
            </a:r>
          </a:p>
          <a:p>
            <a:pPr marL="514350" indent="-514350">
              <a:spcBef>
                <a:spcPts val="1200"/>
              </a:spcBef>
              <a:spcAft>
                <a:spcPts val="0"/>
              </a:spcAft>
              <a:buFont typeface="+mj-lt"/>
              <a:buAutoNum type="arabicPeriod"/>
            </a:pPr>
            <a:r>
              <a:rPr lang="de-DE" sz="2400" dirty="0">
                <a:latin typeface="+mn-lt"/>
                <a:sym typeface="Symbol"/>
              </a:rPr>
              <a:t>Geschlossener Stromkreis (ca. 1-2 Std.):</a:t>
            </a:r>
          </a:p>
          <a:p>
            <a:pPr marL="914400" lvl="1" indent="-377825">
              <a:spcBef>
                <a:spcPts val="0"/>
              </a:spcBef>
              <a:spcAft>
                <a:spcPts val="0"/>
              </a:spcAft>
            </a:pPr>
            <a:r>
              <a:rPr lang="de-DE" sz="2000" dirty="0">
                <a:latin typeface="+mn-lt"/>
                <a:sym typeface="Symbol"/>
              </a:rPr>
              <a:t>Schülerexperimente</a:t>
            </a:r>
          </a:p>
          <a:p>
            <a:pPr marL="914400" lvl="1" indent="-377825">
              <a:spcBef>
                <a:spcPts val="0"/>
              </a:spcBef>
              <a:spcAft>
                <a:spcPts val="0"/>
              </a:spcAft>
            </a:pPr>
            <a:r>
              <a:rPr lang="de-DE" sz="2000" dirty="0">
                <a:latin typeface="+mn-lt"/>
                <a:sym typeface="Symbol"/>
              </a:rPr>
              <a:t>Bauteile und Schaltbilder einführen</a:t>
            </a:r>
          </a:p>
          <a:p>
            <a:pPr marL="536575" indent="-536575">
              <a:spcBef>
                <a:spcPts val="0"/>
              </a:spcBef>
              <a:spcAft>
                <a:spcPts val="0"/>
              </a:spcAft>
              <a:buFont typeface="+mj-lt"/>
              <a:buAutoNum type="arabicPeriod"/>
            </a:pPr>
            <a:endParaRPr lang="de-DE" dirty="0">
              <a:latin typeface="+mn-lt"/>
              <a:sym typeface="Symbol"/>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1628800"/>
            <a:ext cx="8640089" cy="4608512"/>
          </a:xfrm>
        </p:spPr>
        <p:txBody>
          <a:bodyPr/>
          <a:lstStyle/>
          <a:p>
            <a:pPr marL="514350" indent="-514350">
              <a:buFont typeface="+mj-lt"/>
              <a:buAutoNum type="arabicPeriod"/>
            </a:pPr>
            <a:r>
              <a:rPr lang="de-DE" dirty="0">
                <a:latin typeface="+mn-lt"/>
              </a:rPr>
              <a:t>Elektrizitätslehre im Bildungsplan</a:t>
            </a:r>
          </a:p>
          <a:p>
            <a:pPr marL="514350" indent="-514350">
              <a:spcBef>
                <a:spcPts val="1200"/>
              </a:spcBef>
              <a:buFont typeface="+mj-lt"/>
              <a:buAutoNum type="arabicPeriod"/>
            </a:pPr>
            <a:r>
              <a:rPr lang="de-DE" dirty="0">
                <a:latin typeface="+mn-lt"/>
              </a:rPr>
              <a:t>Didaktische Herausforderungen</a:t>
            </a:r>
          </a:p>
          <a:p>
            <a:pPr marL="514350" indent="-514350">
              <a:spcBef>
                <a:spcPts val="1200"/>
              </a:spcBef>
              <a:buFont typeface="+mj-lt"/>
              <a:buAutoNum type="arabicPeriod"/>
            </a:pPr>
            <a:r>
              <a:rPr lang="de-DE" dirty="0">
                <a:latin typeface="+mn-lt"/>
              </a:rPr>
              <a:t>Konzepte der Elektrizitätslehre:</a:t>
            </a:r>
          </a:p>
          <a:p>
            <a:pPr marL="914400" lvl="1" indent="-514350">
              <a:spcBef>
                <a:spcPts val="1200"/>
              </a:spcBef>
            </a:pPr>
            <a:r>
              <a:rPr lang="de-DE" dirty="0">
                <a:latin typeface="+mn-lt"/>
              </a:rPr>
              <a:t>Analogie-Modelle</a:t>
            </a:r>
          </a:p>
          <a:p>
            <a:pPr marL="914400" lvl="1" indent="-514350">
              <a:spcBef>
                <a:spcPts val="1200"/>
              </a:spcBef>
            </a:pPr>
            <a:r>
              <a:rPr lang="de-DE" dirty="0">
                <a:latin typeface="+mn-lt"/>
              </a:rPr>
              <a:t>Unterrichtsgänge</a:t>
            </a:r>
          </a:p>
        </p:txBody>
      </p:sp>
      <p:sp>
        <p:nvSpPr>
          <p:cNvPr id="3" name="Titel 2"/>
          <p:cNvSpPr>
            <a:spLocks noGrp="1"/>
          </p:cNvSpPr>
          <p:nvPr>
            <p:ph type="ctrTitle"/>
          </p:nvPr>
        </p:nvSpPr>
        <p:spPr/>
        <p:txBody>
          <a:bodyPr/>
          <a:lstStyle/>
          <a:p>
            <a:pPr algn="ctr"/>
            <a:r>
              <a:rPr lang="de-DE" b="1" dirty="0"/>
              <a:t>Überblick</a:t>
            </a:r>
          </a:p>
        </p:txBody>
      </p:sp>
      <p:sp>
        <p:nvSpPr>
          <p:cNvPr id="4" name="Fußzeilenplatzhalter 3"/>
          <p:cNvSpPr>
            <a:spLocks noGrp="1"/>
          </p:cNvSpPr>
          <p:nvPr>
            <p:ph type="ftr" sz="quarter" idx="3"/>
          </p:nvPr>
        </p:nvSpPr>
        <p:spPr/>
        <p:txBody>
          <a:bodyPr/>
          <a:lstStyle/>
          <a:p>
            <a:r>
              <a:rPr lang="de-DE"/>
              <a:t>ZPG Physik 10.07.2017 - StD'in Monica Hettrich &amp; StD Thomas Mühl</a:t>
            </a:r>
            <a:endParaRPr lang="de-DE" dirty="0"/>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U-Gang E-Lehre mit Wasser- &amp; Stäbchenmodell</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1160748"/>
            <a:ext cx="8640089" cy="5076564"/>
          </a:xfrm>
        </p:spPr>
        <p:txBody>
          <a:bodyPr/>
          <a:lstStyle/>
          <a:p>
            <a:pPr marL="514350" indent="-514350">
              <a:spcBef>
                <a:spcPts val="1200"/>
              </a:spcBef>
              <a:spcAft>
                <a:spcPts val="0"/>
              </a:spcAft>
              <a:buFont typeface="+mj-lt"/>
              <a:buAutoNum type="arabicPeriod" startAt="3"/>
            </a:pPr>
            <a:r>
              <a:rPr lang="de-DE" sz="2400" dirty="0">
                <a:latin typeface="+mn-lt"/>
                <a:sym typeface="Symbol"/>
              </a:rPr>
              <a:t>Vergleich Wasserstromkreis und </a:t>
            </a:r>
            <a:r>
              <a:rPr lang="de-DE" sz="2400" dirty="0" err="1">
                <a:latin typeface="+mn-lt"/>
                <a:sym typeface="Symbol"/>
              </a:rPr>
              <a:t>el</a:t>
            </a:r>
            <a:r>
              <a:rPr lang="de-DE" sz="2400" dirty="0">
                <a:latin typeface="+mn-lt"/>
                <a:sym typeface="Symbol"/>
              </a:rPr>
              <a:t>. Stromkreis (ca. 3-4 Std.):</a:t>
            </a:r>
          </a:p>
          <a:p>
            <a:pPr marL="914400" lvl="1" indent="-377825">
              <a:spcBef>
                <a:spcPts val="600"/>
              </a:spcBef>
              <a:spcAft>
                <a:spcPts val="0"/>
              </a:spcAft>
            </a:pPr>
            <a:r>
              <a:rPr lang="de-DE" sz="2000" dirty="0">
                <a:latin typeface="+mn-lt"/>
                <a:sym typeface="Symbol"/>
              </a:rPr>
              <a:t>Bauteil-Vergleich</a:t>
            </a:r>
          </a:p>
          <a:p>
            <a:pPr marL="914400" lvl="1" indent="-377825">
              <a:spcBef>
                <a:spcPts val="600"/>
              </a:spcBef>
              <a:spcAft>
                <a:spcPts val="0"/>
              </a:spcAft>
            </a:pPr>
            <a:r>
              <a:rPr lang="de-DE" sz="2000" dirty="0">
                <a:latin typeface="+mn-lt"/>
                <a:sym typeface="Symbol"/>
              </a:rPr>
              <a:t>Vergleich wesentlicher Größen:</a:t>
            </a:r>
          </a:p>
          <a:p>
            <a:pPr marL="1428750" lvl="2" indent="-514350">
              <a:spcBef>
                <a:spcPts val="0"/>
              </a:spcBef>
              <a:spcAft>
                <a:spcPts val="0"/>
              </a:spcAft>
            </a:pPr>
            <a:r>
              <a:rPr lang="de-DE" sz="1600" dirty="0">
                <a:latin typeface="+mn-lt"/>
                <a:sym typeface="Symbol"/>
              </a:rPr>
              <a:t>Was fließt? Einführung </a:t>
            </a:r>
            <a:r>
              <a:rPr lang="de-DE" sz="1600" dirty="0" err="1">
                <a:latin typeface="+mn-lt"/>
                <a:sym typeface="Symbol"/>
              </a:rPr>
              <a:t>el</a:t>
            </a:r>
            <a:r>
              <a:rPr lang="de-DE" sz="1600" dirty="0">
                <a:latin typeface="+mn-lt"/>
                <a:sym typeface="Symbol"/>
              </a:rPr>
              <a:t>. Ladung</a:t>
            </a:r>
          </a:p>
          <a:p>
            <a:pPr marL="1428750" lvl="2" indent="-514350">
              <a:spcBef>
                <a:spcPts val="0"/>
              </a:spcBef>
              <a:spcAft>
                <a:spcPts val="0"/>
              </a:spcAft>
            </a:pPr>
            <a:r>
              <a:rPr lang="de-DE" sz="1600" dirty="0">
                <a:latin typeface="+mn-lt"/>
                <a:sym typeface="Symbol"/>
              </a:rPr>
              <a:t>Konzept Strom-Antrieb-Widerstand in beiden Stromkreisen im Vergleich</a:t>
            </a:r>
          </a:p>
          <a:p>
            <a:pPr marL="1428750" lvl="2" indent="-514350">
              <a:spcBef>
                <a:spcPts val="0"/>
              </a:spcBef>
              <a:spcAft>
                <a:spcPts val="0"/>
              </a:spcAft>
            </a:pPr>
            <a:r>
              <a:rPr lang="de-DE" sz="1600" dirty="0">
                <a:latin typeface="+mn-lt"/>
                <a:sym typeface="Symbol"/>
              </a:rPr>
              <a:t>Grenzen der Analogie diskutieren</a:t>
            </a:r>
          </a:p>
          <a:p>
            <a:pPr marL="1428750" lvl="2" indent="-514350">
              <a:spcBef>
                <a:spcPts val="0"/>
              </a:spcBef>
              <a:spcAft>
                <a:spcPts val="0"/>
              </a:spcAft>
            </a:pPr>
            <a:r>
              <a:rPr lang="de-DE" sz="1600" dirty="0">
                <a:latin typeface="+mn-lt"/>
                <a:sym typeface="Symbol"/>
              </a:rPr>
              <a:t>Einführung Potenzialbegriff, Einheit</a:t>
            </a:r>
          </a:p>
          <a:p>
            <a:pPr marL="1428750" lvl="2" indent="-514350">
              <a:spcBef>
                <a:spcPts val="0"/>
              </a:spcBef>
              <a:spcAft>
                <a:spcPts val="0"/>
              </a:spcAft>
            </a:pPr>
            <a:r>
              <a:rPr lang="de-DE" sz="1600" dirty="0" err="1">
                <a:latin typeface="+mn-lt"/>
                <a:sym typeface="Symbol"/>
              </a:rPr>
              <a:t>Nullpunktsproblematik</a:t>
            </a:r>
            <a:r>
              <a:rPr lang="de-DE" sz="1600" dirty="0">
                <a:latin typeface="+mn-lt"/>
                <a:sym typeface="Symbol"/>
              </a:rPr>
              <a:t>, Höhenanalogie</a:t>
            </a:r>
          </a:p>
          <a:p>
            <a:pPr marL="1428750" lvl="2" indent="-514350">
              <a:spcBef>
                <a:spcPts val="0"/>
              </a:spcBef>
              <a:spcAft>
                <a:spcPts val="0"/>
              </a:spcAft>
            </a:pPr>
            <a:r>
              <a:rPr lang="de-DE" sz="1600" dirty="0">
                <a:latin typeface="+mn-lt"/>
                <a:sym typeface="Symbol"/>
              </a:rPr>
              <a:t>Druckdifferenz bzw. Potentialdifferenz als Antrieb</a:t>
            </a:r>
          </a:p>
          <a:p>
            <a:pPr marL="1428750" lvl="2" indent="-514350">
              <a:spcBef>
                <a:spcPts val="0"/>
              </a:spcBef>
              <a:spcAft>
                <a:spcPts val="0"/>
              </a:spcAft>
            </a:pPr>
            <a:r>
              <a:rPr lang="de-DE" sz="1600" dirty="0">
                <a:latin typeface="+mn-lt"/>
                <a:sym typeface="Symbol"/>
              </a:rPr>
              <a:t>Ladungsfluss von hohem zu niedrigem Potenzial analog zum Wasserstromfluss</a:t>
            </a:r>
          </a:p>
          <a:p>
            <a:pPr marL="1428750" lvl="2" indent="-514350">
              <a:spcBef>
                <a:spcPts val="0"/>
              </a:spcBef>
              <a:spcAft>
                <a:spcPts val="0"/>
              </a:spcAft>
            </a:pPr>
            <a:r>
              <a:rPr lang="de-DE" sz="1600" dirty="0">
                <a:latin typeface="+mn-lt"/>
                <a:sym typeface="Symbol"/>
              </a:rPr>
              <a:t>Spannung als anderer Begriff für Potentialdifferenz</a:t>
            </a:r>
          </a:p>
          <a:p>
            <a:pPr marL="1428750" lvl="2" indent="-514350">
              <a:spcBef>
                <a:spcPts val="0"/>
              </a:spcBef>
              <a:spcAft>
                <a:spcPts val="0"/>
              </a:spcAft>
            </a:pPr>
            <a:r>
              <a:rPr lang="de-DE" sz="1600" dirty="0">
                <a:latin typeface="+mn-lt"/>
                <a:sym typeface="Symbol"/>
              </a:rPr>
              <a:t>Einführung Färberegel in Schaltplänen</a:t>
            </a: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U-Gang E-Lehre mit Wasser- &amp; Stäbchenmodell</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980728"/>
            <a:ext cx="8640089" cy="2736304"/>
          </a:xfrm>
        </p:spPr>
        <p:txBody>
          <a:bodyPr/>
          <a:lstStyle/>
          <a:p>
            <a:pPr>
              <a:spcBef>
                <a:spcPts val="0"/>
              </a:spcBef>
              <a:spcAft>
                <a:spcPts val="0"/>
              </a:spcAft>
              <a:buNone/>
            </a:pPr>
            <a:r>
              <a:rPr lang="de-DE" sz="2000" dirty="0">
                <a:latin typeface="+mn-lt"/>
                <a:sym typeface="Symbol"/>
              </a:rPr>
              <a:t>Potenzial-Färberegel:</a:t>
            </a:r>
          </a:p>
          <a:p>
            <a:pPr marL="381000" indent="-381000">
              <a:lnSpc>
                <a:spcPct val="90000"/>
              </a:lnSpc>
              <a:spcBef>
                <a:spcPts val="600"/>
              </a:spcBef>
              <a:spcAft>
                <a:spcPts val="300"/>
              </a:spcAft>
              <a:buSzPct val="70000"/>
            </a:pPr>
            <a:r>
              <a:rPr lang="de-DE" sz="1800" dirty="0">
                <a:latin typeface="+mn-lt"/>
                <a:sym typeface="Symbol" pitchFamily="18" charset="2"/>
              </a:rPr>
              <a:t>Keine Potenzialänderung längs eines Kabels (idealer Leiter)</a:t>
            </a:r>
          </a:p>
          <a:p>
            <a:pPr marL="381000" indent="-381000">
              <a:lnSpc>
                <a:spcPct val="90000"/>
              </a:lnSpc>
              <a:spcBef>
                <a:spcPts val="600"/>
              </a:spcBef>
              <a:buSzPct val="70000"/>
            </a:pPr>
            <a:r>
              <a:rPr lang="de-DE" sz="1800" dirty="0">
                <a:latin typeface="+mn-lt"/>
                <a:sym typeface="Symbol" pitchFamily="18" charset="2"/>
              </a:rPr>
              <a:t>gleiches Potenzial  gleiche Farbe</a:t>
            </a:r>
          </a:p>
          <a:p>
            <a:pPr marL="381000" indent="-381000">
              <a:lnSpc>
                <a:spcPct val="90000"/>
              </a:lnSpc>
              <a:spcBef>
                <a:spcPts val="600"/>
              </a:spcBef>
              <a:buSzPct val="70000"/>
            </a:pPr>
            <a:r>
              <a:rPr lang="de-DE" sz="1800" dirty="0">
                <a:latin typeface="+mn-lt"/>
                <a:sym typeface="Symbol" pitchFamily="18" charset="2"/>
              </a:rPr>
              <a:t>Hinreichende Potenzialdifferenz  Lämpchen leuchtet</a:t>
            </a:r>
          </a:p>
          <a:p>
            <a:pPr marL="381000" indent="-381000">
              <a:lnSpc>
                <a:spcPct val="90000"/>
              </a:lnSpc>
              <a:spcBef>
                <a:spcPts val="600"/>
              </a:spcBef>
              <a:buSzPct val="70000"/>
            </a:pPr>
            <a:r>
              <a:rPr lang="de-DE" sz="1800" dirty="0">
                <a:latin typeface="+mn-lt"/>
                <a:sym typeface="Symbol" pitchFamily="18" charset="2"/>
              </a:rPr>
              <a:t>Lämpchen leuchtet nicht  keine hinreichende Potenzialdifferenz</a:t>
            </a:r>
          </a:p>
          <a:p>
            <a:pPr marL="381000" indent="-381000">
              <a:lnSpc>
                <a:spcPct val="90000"/>
              </a:lnSpc>
              <a:spcBef>
                <a:spcPts val="600"/>
              </a:spcBef>
              <a:buSzPct val="70000"/>
            </a:pPr>
            <a:r>
              <a:rPr lang="de-DE" sz="1800" dirty="0">
                <a:latin typeface="+mn-lt"/>
                <a:sym typeface="Symbol" pitchFamily="18" charset="2"/>
              </a:rPr>
              <a:t>Wähle Potenzialnullpunkt, z.B. Leiter mit niedrigstem Potenzialwert ( keine negativen Potenzialwerte)</a:t>
            </a:r>
          </a:p>
          <a:p>
            <a:pPr>
              <a:spcBef>
                <a:spcPts val="0"/>
              </a:spcBef>
              <a:spcAft>
                <a:spcPts val="0"/>
              </a:spcAft>
              <a:buNone/>
            </a:pPr>
            <a:endParaRPr lang="de-DE" sz="1800" dirty="0">
              <a:latin typeface="+mn-lt"/>
              <a:sym typeface="Symbol"/>
            </a:endParaRPr>
          </a:p>
        </p:txBody>
      </p:sp>
      <p:grpSp>
        <p:nvGrpSpPr>
          <p:cNvPr id="5" name="Group 36"/>
          <p:cNvGrpSpPr>
            <a:grpSpLocks/>
          </p:cNvGrpSpPr>
          <p:nvPr/>
        </p:nvGrpSpPr>
        <p:grpSpPr bwMode="auto">
          <a:xfrm>
            <a:off x="673400" y="3345904"/>
            <a:ext cx="2557264" cy="2739008"/>
            <a:chOff x="1632" y="1728"/>
            <a:chExt cx="1968" cy="2112"/>
          </a:xfrm>
        </p:grpSpPr>
        <p:sp>
          <p:nvSpPr>
            <p:cNvPr id="6" name="Rectangle 10"/>
            <p:cNvSpPr>
              <a:spLocks noChangeArrowheads="1"/>
            </p:cNvSpPr>
            <p:nvPr/>
          </p:nvSpPr>
          <p:spPr bwMode="auto">
            <a:xfrm>
              <a:off x="1632" y="2304"/>
              <a:ext cx="1968" cy="1344"/>
            </a:xfrm>
            <a:prstGeom prst="rect">
              <a:avLst/>
            </a:prstGeom>
            <a:solidFill>
              <a:schemeClr val="bg1"/>
            </a:solidFill>
            <a:ln w="9525">
              <a:solidFill>
                <a:schemeClr val="tx1"/>
              </a:solidFill>
              <a:miter lim="800000"/>
              <a:headEnd/>
              <a:tailEnd/>
            </a:ln>
          </p:spPr>
          <p:txBody>
            <a:bodyPr wrap="none" anchor="ctr"/>
            <a:lstStyle/>
            <a:p>
              <a:endParaRPr lang="de-DE"/>
            </a:p>
          </p:txBody>
        </p:sp>
        <p:grpSp>
          <p:nvGrpSpPr>
            <p:cNvPr id="7" name="Group 14"/>
            <p:cNvGrpSpPr>
              <a:grpSpLocks/>
            </p:cNvGrpSpPr>
            <p:nvPr/>
          </p:nvGrpSpPr>
          <p:grpSpPr bwMode="auto">
            <a:xfrm>
              <a:off x="2496" y="3456"/>
              <a:ext cx="384" cy="384"/>
              <a:chOff x="2496" y="3264"/>
              <a:chExt cx="384" cy="384"/>
            </a:xfrm>
          </p:grpSpPr>
          <p:sp>
            <p:nvSpPr>
              <p:cNvPr id="13" name="Oval 11"/>
              <p:cNvSpPr>
                <a:spLocks noChangeArrowheads="1"/>
              </p:cNvSpPr>
              <p:nvPr/>
            </p:nvSpPr>
            <p:spPr bwMode="auto">
              <a:xfrm>
                <a:off x="2496" y="3264"/>
                <a:ext cx="384" cy="384"/>
              </a:xfrm>
              <a:prstGeom prst="ellipse">
                <a:avLst/>
              </a:prstGeom>
              <a:solidFill>
                <a:srgbClr val="FFFF66"/>
              </a:solidFill>
              <a:ln w="9525">
                <a:solidFill>
                  <a:schemeClr val="tx1"/>
                </a:solidFill>
                <a:round/>
                <a:headEnd/>
                <a:tailEnd/>
              </a:ln>
            </p:spPr>
            <p:txBody>
              <a:bodyPr wrap="none" anchor="ctr"/>
              <a:lstStyle/>
              <a:p>
                <a:endParaRPr lang="de-DE"/>
              </a:p>
            </p:txBody>
          </p:sp>
          <p:sp>
            <p:nvSpPr>
              <p:cNvPr id="14" name="Line 12"/>
              <p:cNvSpPr>
                <a:spLocks noChangeShapeType="1"/>
              </p:cNvSpPr>
              <p:nvPr/>
            </p:nvSpPr>
            <p:spPr bwMode="auto">
              <a:xfrm>
                <a:off x="2496" y="3264"/>
                <a:ext cx="384" cy="384"/>
              </a:xfrm>
              <a:prstGeom prst="line">
                <a:avLst/>
              </a:prstGeom>
              <a:noFill/>
              <a:ln w="9525">
                <a:solidFill>
                  <a:schemeClr val="tx1"/>
                </a:solidFill>
                <a:round/>
                <a:headEnd/>
                <a:tailEnd/>
              </a:ln>
            </p:spPr>
            <p:txBody>
              <a:bodyPr wrap="none"/>
              <a:lstStyle/>
              <a:p>
                <a:endParaRPr lang="de-DE"/>
              </a:p>
            </p:txBody>
          </p:sp>
          <p:sp>
            <p:nvSpPr>
              <p:cNvPr id="15" name="Line 13"/>
              <p:cNvSpPr>
                <a:spLocks noChangeShapeType="1"/>
              </p:cNvSpPr>
              <p:nvPr/>
            </p:nvSpPr>
            <p:spPr bwMode="auto">
              <a:xfrm flipV="1">
                <a:off x="2496" y="3264"/>
                <a:ext cx="384" cy="384"/>
              </a:xfrm>
              <a:prstGeom prst="line">
                <a:avLst/>
              </a:prstGeom>
              <a:noFill/>
              <a:ln w="9525">
                <a:solidFill>
                  <a:schemeClr val="tx1"/>
                </a:solidFill>
                <a:round/>
                <a:headEnd/>
                <a:tailEnd/>
              </a:ln>
            </p:spPr>
            <p:txBody>
              <a:bodyPr wrap="none"/>
              <a:lstStyle/>
              <a:p>
                <a:endParaRPr lang="de-DE"/>
              </a:p>
            </p:txBody>
          </p:sp>
        </p:grpSp>
        <p:grpSp>
          <p:nvGrpSpPr>
            <p:cNvPr id="8" name="Group 18"/>
            <p:cNvGrpSpPr>
              <a:grpSpLocks/>
            </p:cNvGrpSpPr>
            <p:nvPr/>
          </p:nvGrpSpPr>
          <p:grpSpPr bwMode="auto">
            <a:xfrm>
              <a:off x="2592" y="1968"/>
              <a:ext cx="144" cy="672"/>
              <a:chOff x="2592" y="1776"/>
              <a:chExt cx="144" cy="672"/>
            </a:xfrm>
          </p:grpSpPr>
          <p:sp>
            <p:nvSpPr>
              <p:cNvPr id="10" name="Rectangle 15"/>
              <p:cNvSpPr>
                <a:spLocks noChangeArrowheads="1"/>
              </p:cNvSpPr>
              <p:nvPr/>
            </p:nvSpPr>
            <p:spPr bwMode="auto">
              <a:xfrm>
                <a:off x="2592" y="1920"/>
                <a:ext cx="144" cy="384"/>
              </a:xfrm>
              <a:prstGeom prst="rect">
                <a:avLst/>
              </a:prstGeom>
              <a:solidFill>
                <a:schemeClr val="bg1"/>
              </a:solidFill>
              <a:ln w="9525">
                <a:noFill/>
                <a:miter lim="800000"/>
                <a:headEnd/>
                <a:tailEnd/>
              </a:ln>
            </p:spPr>
            <p:txBody>
              <a:bodyPr wrap="none" anchor="ctr"/>
              <a:lstStyle/>
              <a:p>
                <a:endParaRPr lang="de-DE"/>
              </a:p>
            </p:txBody>
          </p:sp>
          <p:sp>
            <p:nvSpPr>
              <p:cNvPr id="11" name="Line 16"/>
              <p:cNvSpPr>
                <a:spLocks noChangeShapeType="1"/>
              </p:cNvSpPr>
              <p:nvPr/>
            </p:nvSpPr>
            <p:spPr bwMode="auto">
              <a:xfrm>
                <a:off x="2592" y="2016"/>
                <a:ext cx="0" cy="240"/>
              </a:xfrm>
              <a:prstGeom prst="line">
                <a:avLst/>
              </a:prstGeom>
              <a:noFill/>
              <a:ln w="9525">
                <a:solidFill>
                  <a:schemeClr val="tx1"/>
                </a:solidFill>
                <a:round/>
                <a:headEnd/>
                <a:tailEnd/>
              </a:ln>
            </p:spPr>
            <p:txBody>
              <a:bodyPr wrap="none"/>
              <a:lstStyle/>
              <a:p>
                <a:endParaRPr lang="de-DE"/>
              </a:p>
            </p:txBody>
          </p:sp>
          <p:sp>
            <p:nvSpPr>
              <p:cNvPr id="12" name="Line 17"/>
              <p:cNvSpPr>
                <a:spLocks noChangeShapeType="1"/>
              </p:cNvSpPr>
              <p:nvPr/>
            </p:nvSpPr>
            <p:spPr bwMode="auto">
              <a:xfrm>
                <a:off x="2736" y="1776"/>
                <a:ext cx="0" cy="672"/>
              </a:xfrm>
              <a:prstGeom prst="line">
                <a:avLst/>
              </a:prstGeom>
              <a:noFill/>
              <a:ln w="9525">
                <a:solidFill>
                  <a:schemeClr val="tx1"/>
                </a:solidFill>
                <a:round/>
                <a:headEnd/>
                <a:tailEnd/>
              </a:ln>
            </p:spPr>
            <p:txBody>
              <a:bodyPr wrap="none"/>
              <a:lstStyle/>
              <a:p>
                <a:endParaRPr lang="de-DE"/>
              </a:p>
            </p:txBody>
          </p:sp>
        </p:grpSp>
        <p:sp>
          <p:nvSpPr>
            <p:cNvPr id="9" name="Text Box 29"/>
            <p:cNvSpPr txBox="1">
              <a:spLocks noChangeArrowheads="1"/>
            </p:cNvSpPr>
            <p:nvPr/>
          </p:nvSpPr>
          <p:spPr bwMode="auto">
            <a:xfrm>
              <a:off x="2160" y="1728"/>
              <a:ext cx="1056" cy="230"/>
            </a:xfrm>
            <a:prstGeom prst="rect">
              <a:avLst/>
            </a:prstGeom>
            <a:noFill/>
            <a:ln w="9525">
              <a:noFill/>
              <a:miter lim="800000"/>
              <a:headEnd/>
              <a:tailEnd/>
            </a:ln>
          </p:spPr>
          <p:txBody>
            <a:bodyPr lIns="0" tIns="10800" rIns="0" bIns="10800">
              <a:spAutoFit/>
            </a:bodyPr>
            <a:lstStyle/>
            <a:p>
              <a:pPr algn="ctr">
                <a:spcBef>
                  <a:spcPct val="50000"/>
                </a:spcBef>
              </a:pPr>
              <a:r>
                <a:rPr lang="de-DE" sz="1800" dirty="0"/>
                <a:t>U = 4,5V</a:t>
              </a:r>
            </a:p>
          </p:txBody>
        </p:sp>
      </p:grpSp>
      <p:sp>
        <p:nvSpPr>
          <p:cNvPr id="16" name="Text Box 30"/>
          <p:cNvSpPr txBox="1">
            <a:spLocks noChangeArrowheads="1"/>
          </p:cNvSpPr>
          <p:nvPr/>
        </p:nvSpPr>
        <p:spPr bwMode="auto">
          <a:xfrm>
            <a:off x="2073530" y="4761148"/>
            <a:ext cx="1309818" cy="369332"/>
          </a:xfrm>
          <a:prstGeom prst="rect">
            <a:avLst/>
          </a:prstGeom>
          <a:noFill/>
          <a:ln w="9525">
            <a:noFill/>
            <a:miter lim="800000"/>
            <a:headEnd/>
            <a:tailEnd/>
          </a:ln>
        </p:spPr>
        <p:txBody>
          <a:bodyPr wrap="square">
            <a:spAutoFit/>
          </a:bodyPr>
          <a:lstStyle/>
          <a:p>
            <a:pPr algn="l">
              <a:spcBef>
                <a:spcPct val="50000"/>
              </a:spcBef>
            </a:pPr>
            <a:r>
              <a:rPr lang="de-DE" sz="1800" dirty="0">
                <a:solidFill>
                  <a:srgbClr val="CC0000"/>
                </a:solidFill>
                <a:sym typeface="Symbol" pitchFamily="18" charset="2"/>
              </a:rPr>
              <a:t></a:t>
            </a:r>
            <a:r>
              <a:rPr lang="de-DE" sz="1800" baseline="-25000" dirty="0">
                <a:solidFill>
                  <a:srgbClr val="CC0000"/>
                </a:solidFill>
                <a:sym typeface="Symbol" pitchFamily="18" charset="2"/>
              </a:rPr>
              <a:t>2 </a:t>
            </a:r>
            <a:r>
              <a:rPr lang="de-DE" sz="1800" dirty="0">
                <a:solidFill>
                  <a:srgbClr val="CC0000"/>
                </a:solidFill>
                <a:sym typeface="Symbol" pitchFamily="18" charset="2"/>
              </a:rPr>
              <a:t>= +4,5V</a:t>
            </a:r>
            <a:endParaRPr lang="de-DE" sz="1800" dirty="0">
              <a:solidFill>
                <a:srgbClr val="CC0000"/>
              </a:solidFill>
            </a:endParaRPr>
          </a:p>
        </p:txBody>
      </p:sp>
      <p:grpSp>
        <p:nvGrpSpPr>
          <p:cNvPr id="17" name="Group 34"/>
          <p:cNvGrpSpPr>
            <a:grpSpLocks/>
          </p:cNvGrpSpPr>
          <p:nvPr/>
        </p:nvGrpSpPr>
        <p:grpSpPr bwMode="auto">
          <a:xfrm>
            <a:off x="673401" y="4120806"/>
            <a:ext cx="1247446" cy="2116506"/>
            <a:chOff x="1632" y="2304"/>
            <a:chExt cx="960" cy="1632"/>
          </a:xfrm>
        </p:grpSpPr>
        <p:grpSp>
          <p:nvGrpSpPr>
            <p:cNvPr id="18" name="Group 28"/>
            <p:cNvGrpSpPr>
              <a:grpSpLocks/>
            </p:cNvGrpSpPr>
            <p:nvPr/>
          </p:nvGrpSpPr>
          <p:grpSpPr bwMode="auto">
            <a:xfrm>
              <a:off x="1632" y="2304"/>
              <a:ext cx="960" cy="1344"/>
              <a:chOff x="1632" y="2112"/>
              <a:chExt cx="960" cy="1344"/>
            </a:xfrm>
          </p:grpSpPr>
          <p:sp>
            <p:nvSpPr>
              <p:cNvPr id="22" name="Line 25"/>
              <p:cNvSpPr>
                <a:spLocks noChangeShapeType="1"/>
              </p:cNvSpPr>
              <p:nvPr/>
            </p:nvSpPr>
            <p:spPr bwMode="auto">
              <a:xfrm flipH="1">
                <a:off x="1632" y="3456"/>
                <a:ext cx="864" cy="0"/>
              </a:xfrm>
              <a:prstGeom prst="line">
                <a:avLst/>
              </a:prstGeom>
              <a:noFill/>
              <a:ln w="38100">
                <a:solidFill>
                  <a:srgbClr val="0000FF"/>
                </a:solidFill>
                <a:round/>
                <a:headEnd/>
                <a:tailEnd/>
              </a:ln>
            </p:spPr>
            <p:txBody>
              <a:bodyPr wrap="none"/>
              <a:lstStyle/>
              <a:p>
                <a:endParaRPr lang="de-DE"/>
              </a:p>
            </p:txBody>
          </p:sp>
          <p:sp>
            <p:nvSpPr>
              <p:cNvPr id="23" name="Line 26"/>
              <p:cNvSpPr>
                <a:spLocks noChangeShapeType="1"/>
              </p:cNvSpPr>
              <p:nvPr/>
            </p:nvSpPr>
            <p:spPr bwMode="auto">
              <a:xfrm flipH="1" flipV="1">
                <a:off x="1632" y="2112"/>
                <a:ext cx="0" cy="1344"/>
              </a:xfrm>
              <a:prstGeom prst="line">
                <a:avLst/>
              </a:prstGeom>
              <a:noFill/>
              <a:ln w="38100">
                <a:solidFill>
                  <a:srgbClr val="0000FF"/>
                </a:solidFill>
                <a:round/>
                <a:headEnd/>
                <a:tailEnd/>
              </a:ln>
            </p:spPr>
            <p:txBody>
              <a:bodyPr wrap="none"/>
              <a:lstStyle/>
              <a:p>
                <a:endParaRPr lang="de-DE"/>
              </a:p>
            </p:txBody>
          </p:sp>
          <p:sp>
            <p:nvSpPr>
              <p:cNvPr id="25" name="Line 27"/>
              <p:cNvSpPr>
                <a:spLocks noChangeShapeType="1"/>
              </p:cNvSpPr>
              <p:nvPr/>
            </p:nvSpPr>
            <p:spPr bwMode="auto">
              <a:xfrm flipH="1">
                <a:off x="1632" y="2112"/>
                <a:ext cx="960" cy="0"/>
              </a:xfrm>
              <a:prstGeom prst="line">
                <a:avLst/>
              </a:prstGeom>
              <a:noFill/>
              <a:ln w="38100">
                <a:solidFill>
                  <a:srgbClr val="0000FF"/>
                </a:solidFill>
                <a:round/>
                <a:headEnd/>
                <a:tailEnd/>
              </a:ln>
            </p:spPr>
            <p:txBody>
              <a:bodyPr wrap="none"/>
              <a:lstStyle/>
              <a:p>
                <a:endParaRPr lang="de-DE"/>
              </a:p>
            </p:txBody>
          </p:sp>
        </p:grpSp>
        <p:sp>
          <p:nvSpPr>
            <p:cNvPr id="19" name="Line 31"/>
            <p:cNvSpPr>
              <a:spLocks noChangeShapeType="1"/>
            </p:cNvSpPr>
            <p:nvPr/>
          </p:nvSpPr>
          <p:spPr bwMode="auto">
            <a:xfrm>
              <a:off x="1968" y="3648"/>
              <a:ext cx="0" cy="192"/>
            </a:xfrm>
            <a:prstGeom prst="line">
              <a:avLst/>
            </a:prstGeom>
            <a:noFill/>
            <a:ln w="38100">
              <a:solidFill>
                <a:srgbClr val="0000FF"/>
              </a:solidFill>
              <a:round/>
              <a:headEnd/>
              <a:tailEnd/>
            </a:ln>
          </p:spPr>
          <p:txBody>
            <a:bodyPr wrap="none"/>
            <a:lstStyle/>
            <a:p>
              <a:endParaRPr lang="de-DE"/>
            </a:p>
          </p:txBody>
        </p:sp>
        <p:sp>
          <p:nvSpPr>
            <p:cNvPr id="20" name="Line 32"/>
            <p:cNvSpPr>
              <a:spLocks noChangeShapeType="1"/>
            </p:cNvSpPr>
            <p:nvPr/>
          </p:nvSpPr>
          <p:spPr bwMode="auto">
            <a:xfrm>
              <a:off x="1776" y="3840"/>
              <a:ext cx="384" cy="0"/>
            </a:xfrm>
            <a:prstGeom prst="line">
              <a:avLst/>
            </a:prstGeom>
            <a:noFill/>
            <a:ln w="38100">
              <a:solidFill>
                <a:srgbClr val="0000FF"/>
              </a:solidFill>
              <a:round/>
              <a:headEnd/>
              <a:tailEnd/>
            </a:ln>
          </p:spPr>
          <p:txBody>
            <a:bodyPr wrap="none"/>
            <a:lstStyle/>
            <a:p>
              <a:endParaRPr lang="de-DE"/>
            </a:p>
          </p:txBody>
        </p:sp>
        <p:sp>
          <p:nvSpPr>
            <p:cNvPr id="21" name="Line 33"/>
            <p:cNvSpPr>
              <a:spLocks noChangeShapeType="1"/>
            </p:cNvSpPr>
            <p:nvPr/>
          </p:nvSpPr>
          <p:spPr bwMode="auto">
            <a:xfrm>
              <a:off x="1872" y="3936"/>
              <a:ext cx="192" cy="0"/>
            </a:xfrm>
            <a:prstGeom prst="line">
              <a:avLst/>
            </a:prstGeom>
            <a:noFill/>
            <a:ln w="38100">
              <a:solidFill>
                <a:srgbClr val="0000FF"/>
              </a:solidFill>
              <a:round/>
              <a:headEnd/>
              <a:tailEnd/>
            </a:ln>
          </p:spPr>
          <p:txBody>
            <a:bodyPr wrap="none"/>
            <a:lstStyle/>
            <a:p>
              <a:endParaRPr lang="de-DE"/>
            </a:p>
          </p:txBody>
        </p:sp>
      </p:grpSp>
      <p:sp>
        <p:nvSpPr>
          <p:cNvPr id="26" name="Text Box 35"/>
          <p:cNvSpPr txBox="1">
            <a:spLocks noChangeArrowheads="1"/>
          </p:cNvSpPr>
          <p:nvPr/>
        </p:nvSpPr>
        <p:spPr bwMode="auto">
          <a:xfrm>
            <a:off x="647564" y="4776772"/>
            <a:ext cx="935584" cy="369332"/>
          </a:xfrm>
          <a:prstGeom prst="rect">
            <a:avLst/>
          </a:prstGeom>
          <a:noFill/>
          <a:ln w="9525">
            <a:noFill/>
            <a:miter lim="800000"/>
            <a:headEnd/>
            <a:tailEnd/>
          </a:ln>
        </p:spPr>
        <p:txBody>
          <a:bodyPr wrap="square">
            <a:spAutoFit/>
          </a:bodyPr>
          <a:lstStyle/>
          <a:p>
            <a:pPr algn="l">
              <a:spcBef>
                <a:spcPct val="50000"/>
              </a:spcBef>
            </a:pPr>
            <a:r>
              <a:rPr lang="de-DE" sz="1800" dirty="0">
                <a:solidFill>
                  <a:srgbClr val="0000FF"/>
                </a:solidFill>
                <a:sym typeface="Symbol" pitchFamily="18" charset="2"/>
              </a:rPr>
              <a:t></a:t>
            </a:r>
            <a:r>
              <a:rPr lang="de-DE" sz="1800" baseline="-25000" dirty="0">
                <a:solidFill>
                  <a:srgbClr val="0000FF"/>
                </a:solidFill>
                <a:sym typeface="Symbol" pitchFamily="18" charset="2"/>
              </a:rPr>
              <a:t>1 </a:t>
            </a:r>
            <a:r>
              <a:rPr lang="de-DE" sz="1800" dirty="0">
                <a:solidFill>
                  <a:srgbClr val="0000FF"/>
                </a:solidFill>
                <a:sym typeface="Symbol" pitchFamily="18" charset="2"/>
              </a:rPr>
              <a:t>= 0V</a:t>
            </a:r>
            <a:endParaRPr lang="de-DE" sz="1800" dirty="0">
              <a:solidFill>
                <a:srgbClr val="0000FF"/>
              </a:solidFill>
            </a:endParaRPr>
          </a:p>
        </p:txBody>
      </p:sp>
      <p:grpSp>
        <p:nvGrpSpPr>
          <p:cNvPr id="27" name="Group 23"/>
          <p:cNvGrpSpPr>
            <a:grpSpLocks/>
          </p:cNvGrpSpPr>
          <p:nvPr/>
        </p:nvGrpSpPr>
        <p:grpSpPr bwMode="auto">
          <a:xfrm>
            <a:off x="2122688" y="4101988"/>
            <a:ext cx="1122701" cy="1743005"/>
            <a:chOff x="2736" y="2112"/>
            <a:chExt cx="864" cy="1344"/>
          </a:xfrm>
        </p:grpSpPr>
        <p:sp>
          <p:nvSpPr>
            <p:cNvPr id="28" name="Line 20"/>
            <p:cNvSpPr>
              <a:spLocks noChangeShapeType="1"/>
            </p:cNvSpPr>
            <p:nvPr/>
          </p:nvSpPr>
          <p:spPr bwMode="auto">
            <a:xfrm>
              <a:off x="2880" y="3456"/>
              <a:ext cx="720" cy="0"/>
            </a:xfrm>
            <a:prstGeom prst="line">
              <a:avLst/>
            </a:prstGeom>
            <a:noFill/>
            <a:ln w="38100">
              <a:solidFill>
                <a:srgbClr val="CC0000"/>
              </a:solidFill>
              <a:round/>
              <a:headEnd/>
              <a:tailEnd/>
            </a:ln>
          </p:spPr>
          <p:txBody>
            <a:bodyPr wrap="none"/>
            <a:lstStyle/>
            <a:p>
              <a:endParaRPr lang="de-DE"/>
            </a:p>
          </p:txBody>
        </p:sp>
        <p:sp>
          <p:nvSpPr>
            <p:cNvPr id="29" name="Line 21"/>
            <p:cNvSpPr>
              <a:spLocks noChangeShapeType="1"/>
            </p:cNvSpPr>
            <p:nvPr/>
          </p:nvSpPr>
          <p:spPr bwMode="auto">
            <a:xfrm flipV="1">
              <a:off x="3600" y="2112"/>
              <a:ext cx="0" cy="1344"/>
            </a:xfrm>
            <a:prstGeom prst="line">
              <a:avLst/>
            </a:prstGeom>
            <a:noFill/>
            <a:ln w="38100">
              <a:solidFill>
                <a:srgbClr val="CC0000"/>
              </a:solidFill>
              <a:round/>
              <a:headEnd/>
              <a:tailEnd/>
            </a:ln>
          </p:spPr>
          <p:txBody>
            <a:bodyPr wrap="none"/>
            <a:lstStyle/>
            <a:p>
              <a:endParaRPr lang="de-DE"/>
            </a:p>
          </p:txBody>
        </p:sp>
        <p:sp>
          <p:nvSpPr>
            <p:cNvPr id="30" name="Line 22"/>
            <p:cNvSpPr>
              <a:spLocks noChangeShapeType="1"/>
            </p:cNvSpPr>
            <p:nvPr/>
          </p:nvSpPr>
          <p:spPr bwMode="auto">
            <a:xfrm>
              <a:off x="2736" y="2112"/>
              <a:ext cx="864" cy="0"/>
            </a:xfrm>
            <a:prstGeom prst="line">
              <a:avLst/>
            </a:prstGeom>
            <a:noFill/>
            <a:ln w="38100">
              <a:solidFill>
                <a:srgbClr val="CC0000"/>
              </a:solidFill>
              <a:round/>
              <a:headEnd/>
              <a:tailEnd/>
            </a:ln>
          </p:spPr>
          <p:txBody>
            <a:bodyPr wrap="none"/>
            <a:lstStyle/>
            <a:p>
              <a:endParaRPr lang="de-DE"/>
            </a:p>
          </p:txBody>
        </p:sp>
      </p:grpSp>
      <p:grpSp>
        <p:nvGrpSpPr>
          <p:cNvPr id="2051" name="Group 3"/>
          <p:cNvGrpSpPr>
            <a:grpSpLocks noChangeAspect="1"/>
          </p:cNvGrpSpPr>
          <p:nvPr/>
        </p:nvGrpSpPr>
        <p:grpSpPr bwMode="auto">
          <a:xfrm>
            <a:off x="4512121" y="3581933"/>
            <a:ext cx="3714750" cy="1905000"/>
            <a:chOff x="2335" y="3000"/>
            <a:chExt cx="5851" cy="3000"/>
          </a:xfrm>
        </p:grpSpPr>
        <p:sp>
          <p:nvSpPr>
            <p:cNvPr id="2052" name="AutoShape 4"/>
            <p:cNvSpPr>
              <a:spLocks noChangeAspect="1" noChangeArrowheads="1"/>
            </p:cNvSpPr>
            <p:nvPr/>
          </p:nvSpPr>
          <p:spPr bwMode="auto">
            <a:xfrm>
              <a:off x="2335" y="3000"/>
              <a:ext cx="5851" cy="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3" name="Rectangle 5"/>
            <p:cNvSpPr>
              <a:spLocks noChangeArrowheads="1"/>
            </p:cNvSpPr>
            <p:nvPr/>
          </p:nvSpPr>
          <p:spPr bwMode="auto">
            <a:xfrm>
              <a:off x="2335" y="3010"/>
              <a:ext cx="51" cy="2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endParaRPr kumimoji="0" lang="de-DE" sz="2400" b="0" i="0" u="none" strike="noStrike" cap="none" normalizeH="0" baseline="0">
                <a:ln>
                  <a:noFill/>
                </a:ln>
                <a:solidFill>
                  <a:schemeClr val="tx1"/>
                </a:solidFill>
                <a:effectLst/>
                <a:latin typeface="Times New Roman" pitchFamily="18" charset="0"/>
              </a:endParaRPr>
            </a:p>
          </p:txBody>
        </p:sp>
        <p:sp>
          <p:nvSpPr>
            <p:cNvPr id="2054" name="Rectangle 6"/>
            <p:cNvSpPr>
              <a:spLocks noChangeArrowheads="1"/>
            </p:cNvSpPr>
            <p:nvPr/>
          </p:nvSpPr>
          <p:spPr bwMode="auto">
            <a:xfrm>
              <a:off x="3103" y="3240"/>
              <a:ext cx="4397" cy="2069"/>
            </a:xfrm>
            <a:prstGeom prst="rect">
              <a:avLst/>
            </a:prstGeom>
            <a:noFill/>
            <a:ln w="889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5" name="Line 7"/>
            <p:cNvSpPr>
              <a:spLocks noChangeShapeType="1"/>
            </p:cNvSpPr>
            <p:nvPr/>
          </p:nvSpPr>
          <p:spPr bwMode="auto">
            <a:xfrm>
              <a:off x="3103" y="5275"/>
              <a:ext cx="1" cy="533"/>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6" name="Rectangle 8"/>
            <p:cNvSpPr>
              <a:spLocks noChangeArrowheads="1"/>
            </p:cNvSpPr>
            <p:nvPr/>
          </p:nvSpPr>
          <p:spPr bwMode="auto">
            <a:xfrm>
              <a:off x="2853" y="5789"/>
              <a:ext cx="504" cy="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7" name="Oval 9"/>
            <p:cNvSpPr>
              <a:spLocks noChangeArrowheads="1"/>
            </p:cNvSpPr>
            <p:nvPr/>
          </p:nvSpPr>
          <p:spPr bwMode="auto">
            <a:xfrm>
              <a:off x="3050" y="5222"/>
              <a:ext cx="115" cy="116"/>
            </a:xfrm>
            <a:prstGeom prst="ellipse">
              <a:avLst/>
            </a:prstGeom>
            <a:solidFill>
              <a:srgbClr val="FFFFFF"/>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 name="Rectangle 10"/>
            <p:cNvSpPr>
              <a:spLocks noChangeArrowheads="1"/>
            </p:cNvSpPr>
            <p:nvPr/>
          </p:nvSpPr>
          <p:spPr bwMode="auto">
            <a:xfrm>
              <a:off x="2729" y="4042"/>
              <a:ext cx="686" cy="1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059" name="Group 11"/>
            <p:cNvGrpSpPr>
              <a:grpSpLocks/>
            </p:cNvGrpSpPr>
            <p:nvPr/>
          </p:nvGrpSpPr>
          <p:grpSpPr bwMode="auto">
            <a:xfrm>
              <a:off x="4610" y="3000"/>
              <a:ext cx="538" cy="509"/>
              <a:chOff x="4610" y="3000"/>
              <a:chExt cx="538" cy="509"/>
            </a:xfrm>
          </p:grpSpPr>
          <p:grpSp>
            <p:nvGrpSpPr>
              <p:cNvPr id="2060" name="Group 12"/>
              <p:cNvGrpSpPr>
                <a:grpSpLocks/>
              </p:cNvGrpSpPr>
              <p:nvPr/>
            </p:nvGrpSpPr>
            <p:grpSpPr bwMode="auto">
              <a:xfrm>
                <a:off x="4610" y="3000"/>
                <a:ext cx="538" cy="509"/>
                <a:chOff x="4610" y="3000"/>
                <a:chExt cx="538" cy="509"/>
              </a:xfrm>
            </p:grpSpPr>
            <p:sp>
              <p:nvSpPr>
                <p:cNvPr id="2061" name="Oval 13"/>
                <p:cNvSpPr>
                  <a:spLocks noChangeArrowheads="1"/>
                </p:cNvSpPr>
                <p:nvPr/>
              </p:nvSpPr>
              <p:spPr bwMode="auto">
                <a:xfrm>
                  <a:off x="4610" y="3000"/>
                  <a:ext cx="538" cy="50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2" name="Oval 14"/>
                <p:cNvSpPr>
                  <a:spLocks noChangeArrowheads="1"/>
                </p:cNvSpPr>
                <p:nvPr/>
              </p:nvSpPr>
              <p:spPr bwMode="auto">
                <a:xfrm>
                  <a:off x="4615" y="3005"/>
                  <a:ext cx="523" cy="49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3" name="Oval 15"/>
                <p:cNvSpPr>
                  <a:spLocks noChangeArrowheads="1"/>
                </p:cNvSpPr>
                <p:nvPr/>
              </p:nvSpPr>
              <p:spPr bwMode="auto">
                <a:xfrm>
                  <a:off x="4620" y="3010"/>
                  <a:ext cx="513" cy="48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4" name="Oval 16"/>
                <p:cNvSpPr>
                  <a:spLocks noChangeArrowheads="1"/>
                </p:cNvSpPr>
                <p:nvPr/>
              </p:nvSpPr>
              <p:spPr bwMode="auto">
                <a:xfrm>
                  <a:off x="4625" y="3014"/>
                  <a:ext cx="504" cy="48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5" name="Oval 17"/>
                <p:cNvSpPr>
                  <a:spLocks noChangeArrowheads="1"/>
                </p:cNvSpPr>
                <p:nvPr/>
              </p:nvSpPr>
              <p:spPr bwMode="auto">
                <a:xfrm>
                  <a:off x="4629" y="3019"/>
                  <a:ext cx="495" cy="47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6" name="Oval 18"/>
                <p:cNvSpPr>
                  <a:spLocks noChangeArrowheads="1"/>
                </p:cNvSpPr>
                <p:nvPr/>
              </p:nvSpPr>
              <p:spPr bwMode="auto">
                <a:xfrm>
                  <a:off x="4634" y="3024"/>
                  <a:ext cx="485" cy="46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7" name="Oval 19"/>
                <p:cNvSpPr>
                  <a:spLocks noChangeArrowheads="1"/>
                </p:cNvSpPr>
                <p:nvPr/>
              </p:nvSpPr>
              <p:spPr bwMode="auto">
                <a:xfrm>
                  <a:off x="4639" y="3029"/>
                  <a:ext cx="475" cy="45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8" name="Oval 20"/>
                <p:cNvSpPr>
                  <a:spLocks noChangeArrowheads="1"/>
                </p:cNvSpPr>
                <p:nvPr/>
              </p:nvSpPr>
              <p:spPr bwMode="auto">
                <a:xfrm>
                  <a:off x="4644" y="3034"/>
                  <a:ext cx="465" cy="4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9" name="Oval 21"/>
                <p:cNvSpPr>
                  <a:spLocks noChangeArrowheads="1"/>
                </p:cNvSpPr>
                <p:nvPr/>
              </p:nvSpPr>
              <p:spPr bwMode="auto">
                <a:xfrm>
                  <a:off x="4649" y="3038"/>
                  <a:ext cx="456" cy="43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0" name="Oval 22"/>
                <p:cNvSpPr>
                  <a:spLocks noChangeArrowheads="1"/>
                </p:cNvSpPr>
                <p:nvPr/>
              </p:nvSpPr>
              <p:spPr bwMode="auto">
                <a:xfrm>
                  <a:off x="4653" y="3043"/>
                  <a:ext cx="447" cy="42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1" name="Oval 23"/>
                <p:cNvSpPr>
                  <a:spLocks noChangeArrowheads="1"/>
                </p:cNvSpPr>
                <p:nvPr/>
              </p:nvSpPr>
              <p:spPr bwMode="auto">
                <a:xfrm>
                  <a:off x="4658" y="3048"/>
                  <a:ext cx="437" cy="41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2" name="Oval 24"/>
                <p:cNvSpPr>
                  <a:spLocks noChangeArrowheads="1"/>
                </p:cNvSpPr>
                <p:nvPr/>
              </p:nvSpPr>
              <p:spPr bwMode="auto">
                <a:xfrm>
                  <a:off x="4663" y="3053"/>
                  <a:ext cx="427" cy="4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3" name="Oval 25"/>
                <p:cNvSpPr>
                  <a:spLocks noChangeArrowheads="1"/>
                </p:cNvSpPr>
                <p:nvPr/>
              </p:nvSpPr>
              <p:spPr bwMode="auto">
                <a:xfrm>
                  <a:off x="4668" y="3058"/>
                  <a:ext cx="417" cy="3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4" name="Oval 26"/>
                <p:cNvSpPr>
                  <a:spLocks noChangeArrowheads="1"/>
                </p:cNvSpPr>
                <p:nvPr/>
              </p:nvSpPr>
              <p:spPr bwMode="auto">
                <a:xfrm>
                  <a:off x="4673" y="3062"/>
                  <a:ext cx="408" cy="38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5" name="Oval 27"/>
                <p:cNvSpPr>
                  <a:spLocks noChangeArrowheads="1"/>
                </p:cNvSpPr>
                <p:nvPr/>
              </p:nvSpPr>
              <p:spPr bwMode="auto">
                <a:xfrm>
                  <a:off x="4677" y="3062"/>
                  <a:ext cx="404" cy="38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6" name="Oval 28"/>
                <p:cNvSpPr>
                  <a:spLocks noChangeArrowheads="1"/>
                </p:cNvSpPr>
                <p:nvPr/>
              </p:nvSpPr>
              <p:spPr bwMode="auto">
                <a:xfrm>
                  <a:off x="4682" y="3067"/>
                  <a:ext cx="394" cy="37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7" name="Oval 29"/>
                <p:cNvSpPr>
                  <a:spLocks noChangeArrowheads="1"/>
                </p:cNvSpPr>
                <p:nvPr/>
              </p:nvSpPr>
              <p:spPr bwMode="auto">
                <a:xfrm>
                  <a:off x="4687" y="3072"/>
                  <a:ext cx="384" cy="36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8" name="Oval 30"/>
                <p:cNvSpPr>
                  <a:spLocks noChangeArrowheads="1"/>
                </p:cNvSpPr>
                <p:nvPr/>
              </p:nvSpPr>
              <p:spPr bwMode="auto">
                <a:xfrm>
                  <a:off x="4692" y="3077"/>
                  <a:ext cx="374" cy="35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79" name="Oval 31"/>
                <p:cNvSpPr>
                  <a:spLocks noChangeArrowheads="1"/>
                </p:cNvSpPr>
                <p:nvPr/>
              </p:nvSpPr>
              <p:spPr bwMode="auto">
                <a:xfrm>
                  <a:off x="4697" y="3082"/>
                  <a:ext cx="364" cy="34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0" name="Oval 32"/>
                <p:cNvSpPr>
                  <a:spLocks noChangeArrowheads="1"/>
                </p:cNvSpPr>
                <p:nvPr/>
              </p:nvSpPr>
              <p:spPr bwMode="auto">
                <a:xfrm>
                  <a:off x="4701" y="3086"/>
                  <a:ext cx="356" cy="3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1" name="Oval 33"/>
                <p:cNvSpPr>
                  <a:spLocks noChangeArrowheads="1"/>
                </p:cNvSpPr>
                <p:nvPr/>
              </p:nvSpPr>
              <p:spPr bwMode="auto">
                <a:xfrm>
                  <a:off x="4706" y="3091"/>
                  <a:ext cx="346" cy="3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2" name="Oval 34"/>
                <p:cNvSpPr>
                  <a:spLocks noChangeArrowheads="1"/>
                </p:cNvSpPr>
                <p:nvPr/>
              </p:nvSpPr>
              <p:spPr bwMode="auto">
                <a:xfrm>
                  <a:off x="4711" y="3096"/>
                  <a:ext cx="336" cy="32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3" name="Oval 35"/>
                <p:cNvSpPr>
                  <a:spLocks noChangeArrowheads="1"/>
                </p:cNvSpPr>
                <p:nvPr/>
              </p:nvSpPr>
              <p:spPr bwMode="auto">
                <a:xfrm>
                  <a:off x="4716" y="3101"/>
                  <a:ext cx="326" cy="31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4" name="Oval 36"/>
                <p:cNvSpPr>
                  <a:spLocks noChangeArrowheads="1"/>
                </p:cNvSpPr>
                <p:nvPr/>
              </p:nvSpPr>
              <p:spPr bwMode="auto">
                <a:xfrm>
                  <a:off x="4721" y="3106"/>
                  <a:ext cx="316" cy="30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5" name="Oval 37"/>
                <p:cNvSpPr>
                  <a:spLocks noChangeArrowheads="1"/>
                </p:cNvSpPr>
                <p:nvPr/>
              </p:nvSpPr>
              <p:spPr bwMode="auto">
                <a:xfrm>
                  <a:off x="4725" y="3110"/>
                  <a:ext cx="308" cy="2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6" name="Oval 38"/>
                <p:cNvSpPr>
                  <a:spLocks noChangeArrowheads="1"/>
                </p:cNvSpPr>
                <p:nvPr/>
              </p:nvSpPr>
              <p:spPr bwMode="auto">
                <a:xfrm>
                  <a:off x="4730" y="3115"/>
                  <a:ext cx="298" cy="2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7" name="Oval 39"/>
                <p:cNvSpPr>
                  <a:spLocks noChangeArrowheads="1"/>
                </p:cNvSpPr>
                <p:nvPr/>
              </p:nvSpPr>
              <p:spPr bwMode="auto">
                <a:xfrm>
                  <a:off x="4735" y="3120"/>
                  <a:ext cx="288" cy="27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8" name="Oval 40"/>
                <p:cNvSpPr>
                  <a:spLocks noChangeArrowheads="1"/>
                </p:cNvSpPr>
                <p:nvPr/>
              </p:nvSpPr>
              <p:spPr bwMode="auto">
                <a:xfrm>
                  <a:off x="4740" y="3125"/>
                  <a:ext cx="278" cy="26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89" name="Oval 41"/>
                <p:cNvSpPr>
                  <a:spLocks noChangeArrowheads="1"/>
                </p:cNvSpPr>
                <p:nvPr/>
              </p:nvSpPr>
              <p:spPr bwMode="auto">
                <a:xfrm>
                  <a:off x="4745" y="3125"/>
                  <a:ext cx="268" cy="25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0" name="Oval 42"/>
                <p:cNvSpPr>
                  <a:spLocks noChangeArrowheads="1"/>
                </p:cNvSpPr>
                <p:nvPr/>
              </p:nvSpPr>
              <p:spPr bwMode="auto">
                <a:xfrm>
                  <a:off x="4749" y="3130"/>
                  <a:ext cx="260" cy="2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1" name="Oval 43"/>
                <p:cNvSpPr>
                  <a:spLocks noChangeArrowheads="1"/>
                </p:cNvSpPr>
                <p:nvPr/>
              </p:nvSpPr>
              <p:spPr bwMode="auto">
                <a:xfrm>
                  <a:off x="4754" y="3134"/>
                  <a:ext cx="250" cy="24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2" name="Oval 44"/>
                <p:cNvSpPr>
                  <a:spLocks noChangeArrowheads="1"/>
                </p:cNvSpPr>
                <p:nvPr/>
              </p:nvSpPr>
              <p:spPr bwMode="auto">
                <a:xfrm>
                  <a:off x="4759" y="3139"/>
                  <a:ext cx="240" cy="2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3" name="Oval 45"/>
                <p:cNvSpPr>
                  <a:spLocks noChangeArrowheads="1"/>
                </p:cNvSpPr>
                <p:nvPr/>
              </p:nvSpPr>
              <p:spPr bwMode="auto">
                <a:xfrm>
                  <a:off x="4764" y="3144"/>
                  <a:ext cx="230" cy="2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4" name="Oval 46"/>
                <p:cNvSpPr>
                  <a:spLocks noChangeArrowheads="1"/>
                </p:cNvSpPr>
                <p:nvPr/>
              </p:nvSpPr>
              <p:spPr bwMode="auto">
                <a:xfrm>
                  <a:off x="4769" y="3149"/>
                  <a:ext cx="220" cy="21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5" name="Oval 47"/>
                <p:cNvSpPr>
                  <a:spLocks noChangeArrowheads="1"/>
                </p:cNvSpPr>
                <p:nvPr/>
              </p:nvSpPr>
              <p:spPr bwMode="auto">
                <a:xfrm>
                  <a:off x="4773" y="3154"/>
                  <a:ext cx="212" cy="2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6" name="Oval 48"/>
                <p:cNvSpPr>
                  <a:spLocks noChangeArrowheads="1"/>
                </p:cNvSpPr>
                <p:nvPr/>
              </p:nvSpPr>
              <p:spPr bwMode="auto">
                <a:xfrm>
                  <a:off x="4778" y="3158"/>
                  <a:ext cx="202" cy="19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7" name="Oval 49"/>
                <p:cNvSpPr>
                  <a:spLocks noChangeArrowheads="1"/>
                </p:cNvSpPr>
                <p:nvPr/>
              </p:nvSpPr>
              <p:spPr bwMode="auto">
                <a:xfrm>
                  <a:off x="4783" y="3163"/>
                  <a:ext cx="192" cy="1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8" name="Oval 50"/>
                <p:cNvSpPr>
                  <a:spLocks noChangeArrowheads="1"/>
                </p:cNvSpPr>
                <p:nvPr/>
              </p:nvSpPr>
              <p:spPr bwMode="auto">
                <a:xfrm>
                  <a:off x="4788" y="3168"/>
                  <a:ext cx="182" cy="1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99" name="Oval 51"/>
                <p:cNvSpPr>
                  <a:spLocks noChangeArrowheads="1"/>
                </p:cNvSpPr>
                <p:nvPr/>
              </p:nvSpPr>
              <p:spPr bwMode="auto">
                <a:xfrm>
                  <a:off x="4793" y="3173"/>
                  <a:ext cx="172" cy="168"/>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0" name="Oval 52"/>
                <p:cNvSpPr>
                  <a:spLocks noChangeArrowheads="1"/>
                </p:cNvSpPr>
                <p:nvPr/>
              </p:nvSpPr>
              <p:spPr bwMode="auto">
                <a:xfrm>
                  <a:off x="4797" y="3178"/>
                  <a:ext cx="164" cy="158"/>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1" name="Oval 53"/>
                <p:cNvSpPr>
                  <a:spLocks noChangeArrowheads="1"/>
                </p:cNvSpPr>
                <p:nvPr/>
              </p:nvSpPr>
              <p:spPr bwMode="auto">
                <a:xfrm>
                  <a:off x="4802" y="3182"/>
                  <a:ext cx="154" cy="1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2" name="Oval 54"/>
                <p:cNvSpPr>
                  <a:spLocks noChangeArrowheads="1"/>
                </p:cNvSpPr>
                <p:nvPr/>
              </p:nvSpPr>
              <p:spPr bwMode="auto">
                <a:xfrm>
                  <a:off x="4807" y="3187"/>
                  <a:ext cx="144" cy="13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3" name="Oval 55"/>
                <p:cNvSpPr>
                  <a:spLocks noChangeArrowheads="1"/>
                </p:cNvSpPr>
                <p:nvPr/>
              </p:nvSpPr>
              <p:spPr bwMode="auto">
                <a:xfrm>
                  <a:off x="4812" y="3187"/>
                  <a:ext cx="139" cy="13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4" name="Oval 56"/>
                <p:cNvSpPr>
                  <a:spLocks noChangeArrowheads="1"/>
                </p:cNvSpPr>
                <p:nvPr/>
              </p:nvSpPr>
              <p:spPr bwMode="auto">
                <a:xfrm>
                  <a:off x="4817" y="3192"/>
                  <a:ext cx="129" cy="13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5" name="Oval 57"/>
                <p:cNvSpPr>
                  <a:spLocks noChangeArrowheads="1"/>
                </p:cNvSpPr>
                <p:nvPr/>
              </p:nvSpPr>
              <p:spPr bwMode="auto">
                <a:xfrm>
                  <a:off x="4821" y="3197"/>
                  <a:ext cx="120" cy="12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6" name="Oval 58"/>
                <p:cNvSpPr>
                  <a:spLocks noChangeArrowheads="1"/>
                </p:cNvSpPr>
                <p:nvPr/>
              </p:nvSpPr>
              <p:spPr bwMode="auto">
                <a:xfrm>
                  <a:off x="4826" y="3202"/>
                  <a:ext cx="111" cy="11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7" name="Oval 59"/>
                <p:cNvSpPr>
                  <a:spLocks noChangeArrowheads="1"/>
                </p:cNvSpPr>
                <p:nvPr/>
              </p:nvSpPr>
              <p:spPr bwMode="auto">
                <a:xfrm>
                  <a:off x="4831" y="3206"/>
                  <a:ext cx="101" cy="1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8" name="Oval 60"/>
                <p:cNvSpPr>
                  <a:spLocks noChangeArrowheads="1"/>
                </p:cNvSpPr>
                <p:nvPr/>
              </p:nvSpPr>
              <p:spPr bwMode="auto">
                <a:xfrm>
                  <a:off x="4836" y="3211"/>
                  <a:ext cx="91" cy="9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09" name="Oval 61"/>
                <p:cNvSpPr>
                  <a:spLocks noChangeArrowheads="1"/>
                </p:cNvSpPr>
                <p:nvPr/>
              </p:nvSpPr>
              <p:spPr bwMode="auto">
                <a:xfrm>
                  <a:off x="4841" y="3216"/>
                  <a:ext cx="81" cy="8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0" name="Oval 62"/>
                <p:cNvSpPr>
                  <a:spLocks noChangeArrowheads="1"/>
                </p:cNvSpPr>
                <p:nvPr/>
              </p:nvSpPr>
              <p:spPr bwMode="auto">
                <a:xfrm>
                  <a:off x="4845" y="3221"/>
                  <a:ext cx="72" cy="7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1" name="Oval 63"/>
                <p:cNvSpPr>
                  <a:spLocks noChangeArrowheads="1"/>
                </p:cNvSpPr>
                <p:nvPr/>
              </p:nvSpPr>
              <p:spPr bwMode="auto">
                <a:xfrm>
                  <a:off x="4850" y="3226"/>
                  <a:ext cx="63" cy="6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2" name="Oval 64"/>
                <p:cNvSpPr>
                  <a:spLocks noChangeArrowheads="1"/>
                </p:cNvSpPr>
                <p:nvPr/>
              </p:nvSpPr>
              <p:spPr bwMode="auto">
                <a:xfrm>
                  <a:off x="4855" y="3230"/>
                  <a:ext cx="53" cy="5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3" name="Oval 65"/>
                <p:cNvSpPr>
                  <a:spLocks noChangeArrowheads="1"/>
                </p:cNvSpPr>
                <p:nvPr/>
              </p:nvSpPr>
              <p:spPr bwMode="auto">
                <a:xfrm>
                  <a:off x="4860" y="3235"/>
                  <a:ext cx="43" cy="4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4" name="Oval 66"/>
                <p:cNvSpPr>
                  <a:spLocks noChangeArrowheads="1"/>
                </p:cNvSpPr>
                <p:nvPr/>
              </p:nvSpPr>
              <p:spPr bwMode="auto">
                <a:xfrm>
                  <a:off x="4865" y="3240"/>
                  <a:ext cx="33" cy="3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5" name="Oval 67"/>
                <p:cNvSpPr>
                  <a:spLocks noChangeArrowheads="1"/>
                </p:cNvSpPr>
                <p:nvPr/>
              </p:nvSpPr>
              <p:spPr bwMode="auto">
                <a:xfrm>
                  <a:off x="4869" y="3245"/>
                  <a:ext cx="24" cy="2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6" name="Oval 68"/>
                <p:cNvSpPr>
                  <a:spLocks noChangeArrowheads="1"/>
                </p:cNvSpPr>
                <p:nvPr/>
              </p:nvSpPr>
              <p:spPr bwMode="auto">
                <a:xfrm>
                  <a:off x="4874" y="3250"/>
                  <a:ext cx="15" cy="1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117" name="Oval 69"/>
              <p:cNvSpPr>
                <a:spLocks noChangeArrowheads="1"/>
              </p:cNvSpPr>
              <p:nvPr/>
            </p:nvSpPr>
            <p:spPr bwMode="auto">
              <a:xfrm>
                <a:off x="4610" y="3000"/>
                <a:ext cx="538" cy="509"/>
              </a:xfrm>
              <a:prstGeom prst="ellipse">
                <a:avLst/>
              </a:prstGeom>
              <a:solidFill>
                <a:srgbClr val="FFFF00"/>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118" name="Line 70"/>
            <p:cNvSpPr>
              <a:spLocks noChangeShapeType="1"/>
            </p:cNvSpPr>
            <p:nvPr/>
          </p:nvSpPr>
          <p:spPr bwMode="auto">
            <a:xfrm>
              <a:off x="4721" y="3072"/>
              <a:ext cx="302" cy="360"/>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19" name="Line 71"/>
            <p:cNvSpPr>
              <a:spLocks noChangeShapeType="1"/>
            </p:cNvSpPr>
            <p:nvPr/>
          </p:nvSpPr>
          <p:spPr bwMode="auto">
            <a:xfrm flipH="1">
              <a:off x="4682" y="3110"/>
              <a:ext cx="384" cy="288"/>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2120" name="Group 72"/>
            <p:cNvGrpSpPr>
              <a:grpSpLocks/>
            </p:cNvGrpSpPr>
            <p:nvPr/>
          </p:nvGrpSpPr>
          <p:grpSpPr bwMode="auto">
            <a:xfrm>
              <a:off x="7236" y="4008"/>
              <a:ext cx="537" cy="509"/>
              <a:chOff x="7236" y="4008"/>
              <a:chExt cx="537" cy="509"/>
            </a:xfrm>
          </p:grpSpPr>
          <p:grpSp>
            <p:nvGrpSpPr>
              <p:cNvPr id="2121" name="Group 73"/>
              <p:cNvGrpSpPr>
                <a:grpSpLocks/>
              </p:cNvGrpSpPr>
              <p:nvPr/>
            </p:nvGrpSpPr>
            <p:grpSpPr bwMode="auto">
              <a:xfrm>
                <a:off x="7236" y="4008"/>
                <a:ext cx="537" cy="509"/>
                <a:chOff x="7236" y="4008"/>
                <a:chExt cx="537" cy="509"/>
              </a:xfrm>
            </p:grpSpPr>
            <p:sp>
              <p:nvSpPr>
                <p:cNvPr id="2122" name="Oval 74"/>
                <p:cNvSpPr>
                  <a:spLocks noChangeArrowheads="1"/>
                </p:cNvSpPr>
                <p:nvPr/>
              </p:nvSpPr>
              <p:spPr bwMode="auto">
                <a:xfrm>
                  <a:off x="7236" y="4008"/>
                  <a:ext cx="537" cy="50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3" name="Oval 75"/>
                <p:cNvSpPr>
                  <a:spLocks noChangeArrowheads="1"/>
                </p:cNvSpPr>
                <p:nvPr/>
              </p:nvSpPr>
              <p:spPr bwMode="auto">
                <a:xfrm>
                  <a:off x="7240" y="4013"/>
                  <a:ext cx="524" cy="49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4" name="Oval 76"/>
                <p:cNvSpPr>
                  <a:spLocks noChangeArrowheads="1"/>
                </p:cNvSpPr>
                <p:nvPr/>
              </p:nvSpPr>
              <p:spPr bwMode="auto">
                <a:xfrm>
                  <a:off x="7245" y="4018"/>
                  <a:ext cx="514" cy="48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5" name="Oval 77"/>
                <p:cNvSpPr>
                  <a:spLocks noChangeArrowheads="1"/>
                </p:cNvSpPr>
                <p:nvPr/>
              </p:nvSpPr>
              <p:spPr bwMode="auto">
                <a:xfrm>
                  <a:off x="7250" y="4022"/>
                  <a:ext cx="504" cy="48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6" name="Oval 78"/>
                <p:cNvSpPr>
                  <a:spLocks noChangeArrowheads="1"/>
                </p:cNvSpPr>
                <p:nvPr/>
              </p:nvSpPr>
              <p:spPr bwMode="auto">
                <a:xfrm>
                  <a:off x="7255" y="4027"/>
                  <a:ext cx="494" cy="47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7" name="Oval 79"/>
                <p:cNvSpPr>
                  <a:spLocks noChangeArrowheads="1"/>
                </p:cNvSpPr>
                <p:nvPr/>
              </p:nvSpPr>
              <p:spPr bwMode="auto">
                <a:xfrm>
                  <a:off x="7260" y="4032"/>
                  <a:ext cx="484" cy="46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8" name="Oval 80"/>
                <p:cNvSpPr>
                  <a:spLocks noChangeArrowheads="1"/>
                </p:cNvSpPr>
                <p:nvPr/>
              </p:nvSpPr>
              <p:spPr bwMode="auto">
                <a:xfrm>
                  <a:off x="7264" y="4037"/>
                  <a:ext cx="476" cy="45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29" name="Oval 81"/>
                <p:cNvSpPr>
                  <a:spLocks noChangeArrowheads="1"/>
                </p:cNvSpPr>
                <p:nvPr/>
              </p:nvSpPr>
              <p:spPr bwMode="auto">
                <a:xfrm>
                  <a:off x="7269" y="4042"/>
                  <a:ext cx="466" cy="4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0" name="Oval 82"/>
                <p:cNvSpPr>
                  <a:spLocks noChangeArrowheads="1"/>
                </p:cNvSpPr>
                <p:nvPr/>
              </p:nvSpPr>
              <p:spPr bwMode="auto">
                <a:xfrm>
                  <a:off x="7274" y="4046"/>
                  <a:ext cx="456" cy="43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1" name="Oval 83"/>
                <p:cNvSpPr>
                  <a:spLocks noChangeArrowheads="1"/>
                </p:cNvSpPr>
                <p:nvPr/>
              </p:nvSpPr>
              <p:spPr bwMode="auto">
                <a:xfrm>
                  <a:off x="7279" y="4051"/>
                  <a:ext cx="446" cy="42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2" name="Oval 84"/>
                <p:cNvSpPr>
                  <a:spLocks noChangeArrowheads="1"/>
                </p:cNvSpPr>
                <p:nvPr/>
              </p:nvSpPr>
              <p:spPr bwMode="auto">
                <a:xfrm>
                  <a:off x="7284" y="4056"/>
                  <a:ext cx="436" cy="41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3" name="Oval 85"/>
                <p:cNvSpPr>
                  <a:spLocks noChangeArrowheads="1"/>
                </p:cNvSpPr>
                <p:nvPr/>
              </p:nvSpPr>
              <p:spPr bwMode="auto">
                <a:xfrm>
                  <a:off x="7288" y="4061"/>
                  <a:ext cx="428" cy="4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4" name="Oval 86"/>
                <p:cNvSpPr>
                  <a:spLocks noChangeArrowheads="1"/>
                </p:cNvSpPr>
                <p:nvPr/>
              </p:nvSpPr>
              <p:spPr bwMode="auto">
                <a:xfrm>
                  <a:off x="7293" y="4066"/>
                  <a:ext cx="418" cy="3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5" name="Oval 87"/>
                <p:cNvSpPr>
                  <a:spLocks noChangeArrowheads="1"/>
                </p:cNvSpPr>
                <p:nvPr/>
              </p:nvSpPr>
              <p:spPr bwMode="auto">
                <a:xfrm>
                  <a:off x="7298" y="4070"/>
                  <a:ext cx="408" cy="38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6" name="Oval 88"/>
                <p:cNvSpPr>
                  <a:spLocks noChangeArrowheads="1"/>
                </p:cNvSpPr>
                <p:nvPr/>
              </p:nvSpPr>
              <p:spPr bwMode="auto">
                <a:xfrm>
                  <a:off x="7303" y="4070"/>
                  <a:ext cx="403" cy="38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7" name="Oval 89"/>
                <p:cNvSpPr>
                  <a:spLocks noChangeArrowheads="1"/>
                </p:cNvSpPr>
                <p:nvPr/>
              </p:nvSpPr>
              <p:spPr bwMode="auto">
                <a:xfrm>
                  <a:off x="7308" y="4075"/>
                  <a:ext cx="393" cy="37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8" name="Oval 90"/>
                <p:cNvSpPr>
                  <a:spLocks noChangeArrowheads="1"/>
                </p:cNvSpPr>
                <p:nvPr/>
              </p:nvSpPr>
              <p:spPr bwMode="auto">
                <a:xfrm>
                  <a:off x="7312" y="4080"/>
                  <a:ext cx="384" cy="36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39" name="Oval 91"/>
                <p:cNvSpPr>
                  <a:spLocks noChangeArrowheads="1"/>
                </p:cNvSpPr>
                <p:nvPr/>
              </p:nvSpPr>
              <p:spPr bwMode="auto">
                <a:xfrm>
                  <a:off x="7317" y="4085"/>
                  <a:ext cx="375" cy="35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0" name="Oval 92"/>
                <p:cNvSpPr>
                  <a:spLocks noChangeArrowheads="1"/>
                </p:cNvSpPr>
                <p:nvPr/>
              </p:nvSpPr>
              <p:spPr bwMode="auto">
                <a:xfrm>
                  <a:off x="7322" y="4090"/>
                  <a:ext cx="365" cy="34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1" name="Oval 93"/>
                <p:cNvSpPr>
                  <a:spLocks noChangeArrowheads="1"/>
                </p:cNvSpPr>
                <p:nvPr/>
              </p:nvSpPr>
              <p:spPr bwMode="auto">
                <a:xfrm>
                  <a:off x="7327" y="4094"/>
                  <a:ext cx="355" cy="3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2" name="Oval 94"/>
                <p:cNvSpPr>
                  <a:spLocks noChangeArrowheads="1"/>
                </p:cNvSpPr>
                <p:nvPr/>
              </p:nvSpPr>
              <p:spPr bwMode="auto">
                <a:xfrm>
                  <a:off x="7332" y="4099"/>
                  <a:ext cx="345" cy="3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3" name="Oval 95"/>
                <p:cNvSpPr>
                  <a:spLocks noChangeArrowheads="1"/>
                </p:cNvSpPr>
                <p:nvPr/>
              </p:nvSpPr>
              <p:spPr bwMode="auto">
                <a:xfrm>
                  <a:off x="7336" y="4104"/>
                  <a:ext cx="336" cy="32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4" name="Oval 96"/>
                <p:cNvSpPr>
                  <a:spLocks noChangeArrowheads="1"/>
                </p:cNvSpPr>
                <p:nvPr/>
              </p:nvSpPr>
              <p:spPr bwMode="auto">
                <a:xfrm>
                  <a:off x="7341" y="4109"/>
                  <a:ext cx="327" cy="31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5" name="Oval 97"/>
                <p:cNvSpPr>
                  <a:spLocks noChangeArrowheads="1"/>
                </p:cNvSpPr>
                <p:nvPr/>
              </p:nvSpPr>
              <p:spPr bwMode="auto">
                <a:xfrm>
                  <a:off x="7346" y="4114"/>
                  <a:ext cx="317" cy="30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6" name="Oval 98"/>
                <p:cNvSpPr>
                  <a:spLocks noChangeArrowheads="1"/>
                </p:cNvSpPr>
                <p:nvPr/>
              </p:nvSpPr>
              <p:spPr bwMode="auto">
                <a:xfrm>
                  <a:off x="7351" y="4118"/>
                  <a:ext cx="307" cy="2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7" name="Oval 99"/>
                <p:cNvSpPr>
                  <a:spLocks noChangeArrowheads="1"/>
                </p:cNvSpPr>
                <p:nvPr/>
              </p:nvSpPr>
              <p:spPr bwMode="auto">
                <a:xfrm>
                  <a:off x="7356" y="4123"/>
                  <a:ext cx="297" cy="2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8" name="Oval 100"/>
                <p:cNvSpPr>
                  <a:spLocks noChangeArrowheads="1"/>
                </p:cNvSpPr>
                <p:nvPr/>
              </p:nvSpPr>
              <p:spPr bwMode="auto">
                <a:xfrm>
                  <a:off x="7360" y="4128"/>
                  <a:ext cx="288" cy="27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49" name="Oval 101"/>
                <p:cNvSpPr>
                  <a:spLocks noChangeArrowheads="1"/>
                </p:cNvSpPr>
                <p:nvPr/>
              </p:nvSpPr>
              <p:spPr bwMode="auto">
                <a:xfrm>
                  <a:off x="7365" y="4133"/>
                  <a:ext cx="279" cy="26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0" name="Oval 102"/>
                <p:cNvSpPr>
                  <a:spLocks noChangeArrowheads="1"/>
                </p:cNvSpPr>
                <p:nvPr/>
              </p:nvSpPr>
              <p:spPr bwMode="auto">
                <a:xfrm>
                  <a:off x="7370" y="4133"/>
                  <a:ext cx="269" cy="25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1" name="Oval 103"/>
                <p:cNvSpPr>
                  <a:spLocks noChangeArrowheads="1"/>
                </p:cNvSpPr>
                <p:nvPr/>
              </p:nvSpPr>
              <p:spPr bwMode="auto">
                <a:xfrm>
                  <a:off x="7375" y="4138"/>
                  <a:ext cx="259" cy="2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2" name="Oval 104"/>
                <p:cNvSpPr>
                  <a:spLocks noChangeArrowheads="1"/>
                </p:cNvSpPr>
                <p:nvPr/>
              </p:nvSpPr>
              <p:spPr bwMode="auto">
                <a:xfrm>
                  <a:off x="7380" y="4142"/>
                  <a:ext cx="249" cy="24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3" name="Oval 105"/>
                <p:cNvSpPr>
                  <a:spLocks noChangeArrowheads="1"/>
                </p:cNvSpPr>
                <p:nvPr/>
              </p:nvSpPr>
              <p:spPr bwMode="auto">
                <a:xfrm>
                  <a:off x="7384" y="4147"/>
                  <a:ext cx="240" cy="2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4" name="Oval 106"/>
                <p:cNvSpPr>
                  <a:spLocks noChangeArrowheads="1"/>
                </p:cNvSpPr>
                <p:nvPr/>
              </p:nvSpPr>
              <p:spPr bwMode="auto">
                <a:xfrm>
                  <a:off x="7389" y="4152"/>
                  <a:ext cx="231" cy="2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5" name="Oval 107"/>
                <p:cNvSpPr>
                  <a:spLocks noChangeArrowheads="1"/>
                </p:cNvSpPr>
                <p:nvPr/>
              </p:nvSpPr>
              <p:spPr bwMode="auto">
                <a:xfrm>
                  <a:off x="7394" y="4157"/>
                  <a:ext cx="221" cy="21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6" name="Oval 108"/>
                <p:cNvSpPr>
                  <a:spLocks noChangeArrowheads="1"/>
                </p:cNvSpPr>
                <p:nvPr/>
              </p:nvSpPr>
              <p:spPr bwMode="auto">
                <a:xfrm>
                  <a:off x="7399" y="4162"/>
                  <a:ext cx="211" cy="2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7" name="Oval 109"/>
                <p:cNvSpPr>
                  <a:spLocks noChangeArrowheads="1"/>
                </p:cNvSpPr>
                <p:nvPr/>
              </p:nvSpPr>
              <p:spPr bwMode="auto">
                <a:xfrm>
                  <a:off x="7404" y="4166"/>
                  <a:ext cx="201" cy="19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8" name="Oval 110"/>
                <p:cNvSpPr>
                  <a:spLocks noChangeArrowheads="1"/>
                </p:cNvSpPr>
                <p:nvPr/>
              </p:nvSpPr>
              <p:spPr bwMode="auto">
                <a:xfrm>
                  <a:off x="7408" y="4171"/>
                  <a:ext cx="192" cy="1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59" name="Oval 111"/>
                <p:cNvSpPr>
                  <a:spLocks noChangeArrowheads="1"/>
                </p:cNvSpPr>
                <p:nvPr/>
              </p:nvSpPr>
              <p:spPr bwMode="auto">
                <a:xfrm>
                  <a:off x="7413" y="4176"/>
                  <a:ext cx="183" cy="1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0" name="Oval 112"/>
                <p:cNvSpPr>
                  <a:spLocks noChangeArrowheads="1"/>
                </p:cNvSpPr>
                <p:nvPr/>
              </p:nvSpPr>
              <p:spPr bwMode="auto">
                <a:xfrm>
                  <a:off x="7418" y="4181"/>
                  <a:ext cx="173" cy="168"/>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1" name="Oval 113"/>
                <p:cNvSpPr>
                  <a:spLocks noChangeArrowheads="1"/>
                </p:cNvSpPr>
                <p:nvPr/>
              </p:nvSpPr>
              <p:spPr bwMode="auto">
                <a:xfrm>
                  <a:off x="7423" y="4186"/>
                  <a:ext cx="163" cy="158"/>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2" name="Oval 114"/>
                <p:cNvSpPr>
                  <a:spLocks noChangeArrowheads="1"/>
                </p:cNvSpPr>
                <p:nvPr/>
              </p:nvSpPr>
              <p:spPr bwMode="auto">
                <a:xfrm>
                  <a:off x="7428" y="4190"/>
                  <a:ext cx="153" cy="1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3" name="Oval 115"/>
                <p:cNvSpPr>
                  <a:spLocks noChangeArrowheads="1"/>
                </p:cNvSpPr>
                <p:nvPr/>
              </p:nvSpPr>
              <p:spPr bwMode="auto">
                <a:xfrm>
                  <a:off x="7432" y="4195"/>
                  <a:ext cx="144" cy="13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4" name="Oval 116"/>
                <p:cNvSpPr>
                  <a:spLocks noChangeArrowheads="1"/>
                </p:cNvSpPr>
                <p:nvPr/>
              </p:nvSpPr>
              <p:spPr bwMode="auto">
                <a:xfrm>
                  <a:off x="7437" y="4195"/>
                  <a:ext cx="139" cy="13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5" name="Oval 117"/>
                <p:cNvSpPr>
                  <a:spLocks noChangeArrowheads="1"/>
                </p:cNvSpPr>
                <p:nvPr/>
              </p:nvSpPr>
              <p:spPr bwMode="auto">
                <a:xfrm>
                  <a:off x="7442" y="4200"/>
                  <a:ext cx="130" cy="13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6" name="Oval 118"/>
                <p:cNvSpPr>
                  <a:spLocks noChangeArrowheads="1"/>
                </p:cNvSpPr>
                <p:nvPr/>
              </p:nvSpPr>
              <p:spPr bwMode="auto">
                <a:xfrm>
                  <a:off x="7447" y="4205"/>
                  <a:ext cx="120" cy="12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7" name="Oval 119"/>
                <p:cNvSpPr>
                  <a:spLocks noChangeArrowheads="1"/>
                </p:cNvSpPr>
                <p:nvPr/>
              </p:nvSpPr>
              <p:spPr bwMode="auto">
                <a:xfrm>
                  <a:off x="7452" y="4210"/>
                  <a:ext cx="110" cy="11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8" name="Oval 120"/>
                <p:cNvSpPr>
                  <a:spLocks noChangeArrowheads="1"/>
                </p:cNvSpPr>
                <p:nvPr/>
              </p:nvSpPr>
              <p:spPr bwMode="auto">
                <a:xfrm>
                  <a:off x="7456" y="4214"/>
                  <a:ext cx="101" cy="1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69" name="Oval 121"/>
                <p:cNvSpPr>
                  <a:spLocks noChangeArrowheads="1"/>
                </p:cNvSpPr>
                <p:nvPr/>
              </p:nvSpPr>
              <p:spPr bwMode="auto">
                <a:xfrm>
                  <a:off x="7461" y="4219"/>
                  <a:ext cx="91" cy="9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0" name="Oval 122"/>
                <p:cNvSpPr>
                  <a:spLocks noChangeArrowheads="1"/>
                </p:cNvSpPr>
                <p:nvPr/>
              </p:nvSpPr>
              <p:spPr bwMode="auto">
                <a:xfrm>
                  <a:off x="7466" y="4224"/>
                  <a:ext cx="82" cy="8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1" name="Oval 123"/>
                <p:cNvSpPr>
                  <a:spLocks noChangeArrowheads="1"/>
                </p:cNvSpPr>
                <p:nvPr/>
              </p:nvSpPr>
              <p:spPr bwMode="auto">
                <a:xfrm>
                  <a:off x="7471" y="4229"/>
                  <a:ext cx="72" cy="7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2" name="Oval 124"/>
                <p:cNvSpPr>
                  <a:spLocks noChangeArrowheads="1"/>
                </p:cNvSpPr>
                <p:nvPr/>
              </p:nvSpPr>
              <p:spPr bwMode="auto">
                <a:xfrm>
                  <a:off x="7476" y="4234"/>
                  <a:ext cx="62" cy="6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3" name="Oval 125"/>
                <p:cNvSpPr>
                  <a:spLocks noChangeArrowheads="1"/>
                </p:cNvSpPr>
                <p:nvPr/>
              </p:nvSpPr>
              <p:spPr bwMode="auto">
                <a:xfrm>
                  <a:off x="7480" y="4238"/>
                  <a:ext cx="53" cy="5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4" name="Oval 126"/>
                <p:cNvSpPr>
                  <a:spLocks noChangeArrowheads="1"/>
                </p:cNvSpPr>
                <p:nvPr/>
              </p:nvSpPr>
              <p:spPr bwMode="auto">
                <a:xfrm>
                  <a:off x="7485" y="4243"/>
                  <a:ext cx="43" cy="4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5" name="Oval 127"/>
                <p:cNvSpPr>
                  <a:spLocks noChangeArrowheads="1"/>
                </p:cNvSpPr>
                <p:nvPr/>
              </p:nvSpPr>
              <p:spPr bwMode="auto">
                <a:xfrm>
                  <a:off x="7490" y="4248"/>
                  <a:ext cx="34" cy="3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6" name="Oval 128"/>
                <p:cNvSpPr>
                  <a:spLocks noChangeArrowheads="1"/>
                </p:cNvSpPr>
                <p:nvPr/>
              </p:nvSpPr>
              <p:spPr bwMode="auto">
                <a:xfrm>
                  <a:off x="7495" y="4253"/>
                  <a:ext cx="24" cy="2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77" name="Oval 129"/>
                <p:cNvSpPr>
                  <a:spLocks noChangeArrowheads="1"/>
                </p:cNvSpPr>
                <p:nvPr/>
              </p:nvSpPr>
              <p:spPr bwMode="auto">
                <a:xfrm>
                  <a:off x="7500" y="4258"/>
                  <a:ext cx="14" cy="1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178" name="Oval 130"/>
              <p:cNvSpPr>
                <a:spLocks noChangeArrowheads="1"/>
              </p:cNvSpPr>
              <p:nvPr/>
            </p:nvSpPr>
            <p:spPr bwMode="auto">
              <a:xfrm>
                <a:off x="7236" y="4008"/>
                <a:ext cx="537" cy="509"/>
              </a:xfrm>
              <a:prstGeom prst="ellipse">
                <a:avLst/>
              </a:prstGeom>
              <a:solidFill>
                <a:srgbClr val="FFFF00"/>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179" name="Line 131"/>
            <p:cNvSpPr>
              <a:spLocks noChangeShapeType="1"/>
            </p:cNvSpPr>
            <p:nvPr/>
          </p:nvSpPr>
          <p:spPr bwMode="auto">
            <a:xfrm>
              <a:off x="7351" y="4080"/>
              <a:ext cx="302" cy="360"/>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80" name="Line 132"/>
            <p:cNvSpPr>
              <a:spLocks noChangeShapeType="1"/>
            </p:cNvSpPr>
            <p:nvPr/>
          </p:nvSpPr>
          <p:spPr bwMode="auto">
            <a:xfrm flipH="1">
              <a:off x="7312" y="4118"/>
              <a:ext cx="380" cy="288"/>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2181" name="Group 133"/>
            <p:cNvGrpSpPr>
              <a:grpSpLocks/>
            </p:cNvGrpSpPr>
            <p:nvPr/>
          </p:nvGrpSpPr>
          <p:grpSpPr bwMode="auto">
            <a:xfrm>
              <a:off x="5604" y="5054"/>
              <a:ext cx="537" cy="509"/>
              <a:chOff x="5604" y="5054"/>
              <a:chExt cx="537" cy="509"/>
            </a:xfrm>
          </p:grpSpPr>
          <p:grpSp>
            <p:nvGrpSpPr>
              <p:cNvPr id="2182" name="Group 134"/>
              <p:cNvGrpSpPr>
                <a:grpSpLocks/>
              </p:cNvGrpSpPr>
              <p:nvPr/>
            </p:nvGrpSpPr>
            <p:grpSpPr bwMode="auto">
              <a:xfrm>
                <a:off x="5604" y="5054"/>
                <a:ext cx="537" cy="509"/>
                <a:chOff x="5604" y="5054"/>
                <a:chExt cx="537" cy="509"/>
              </a:xfrm>
            </p:grpSpPr>
            <p:sp>
              <p:nvSpPr>
                <p:cNvPr id="2183" name="Oval 135"/>
                <p:cNvSpPr>
                  <a:spLocks noChangeArrowheads="1"/>
                </p:cNvSpPr>
                <p:nvPr/>
              </p:nvSpPr>
              <p:spPr bwMode="auto">
                <a:xfrm>
                  <a:off x="5604" y="5054"/>
                  <a:ext cx="537" cy="50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84" name="Oval 136"/>
                <p:cNvSpPr>
                  <a:spLocks noChangeArrowheads="1"/>
                </p:cNvSpPr>
                <p:nvPr/>
              </p:nvSpPr>
              <p:spPr bwMode="auto">
                <a:xfrm>
                  <a:off x="5608" y="5059"/>
                  <a:ext cx="524" cy="49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85" name="Oval 137"/>
                <p:cNvSpPr>
                  <a:spLocks noChangeArrowheads="1"/>
                </p:cNvSpPr>
                <p:nvPr/>
              </p:nvSpPr>
              <p:spPr bwMode="auto">
                <a:xfrm>
                  <a:off x="5613" y="5064"/>
                  <a:ext cx="514" cy="49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86" name="Oval 138"/>
                <p:cNvSpPr>
                  <a:spLocks noChangeArrowheads="1"/>
                </p:cNvSpPr>
                <p:nvPr/>
              </p:nvSpPr>
              <p:spPr bwMode="auto">
                <a:xfrm>
                  <a:off x="5618" y="5069"/>
                  <a:ext cx="504" cy="48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87" name="Oval 139"/>
                <p:cNvSpPr>
                  <a:spLocks noChangeArrowheads="1"/>
                </p:cNvSpPr>
                <p:nvPr/>
              </p:nvSpPr>
              <p:spPr bwMode="auto">
                <a:xfrm>
                  <a:off x="5623" y="5074"/>
                  <a:ext cx="494" cy="47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88" name="Oval 140"/>
                <p:cNvSpPr>
                  <a:spLocks noChangeArrowheads="1"/>
                </p:cNvSpPr>
                <p:nvPr/>
              </p:nvSpPr>
              <p:spPr bwMode="auto">
                <a:xfrm>
                  <a:off x="5628" y="5078"/>
                  <a:ext cx="484" cy="46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89" name="Oval 141"/>
                <p:cNvSpPr>
                  <a:spLocks noChangeArrowheads="1"/>
                </p:cNvSpPr>
                <p:nvPr/>
              </p:nvSpPr>
              <p:spPr bwMode="auto">
                <a:xfrm>
                  <a:off x="5632" y="5083"/>
                  <a:ext cx="476" cy="45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0" name="Oval 142"/>
                <p:cNvSpPr>
                  <a:spLocks noChangeArrowheads="1"/>
                </p:cNvSpPr>
                <p:nvPr/>
              </p:nvSpPr>
              <p:spPr bwMode="auto">
                <a:xfrm>
                  <a:off x="5637" y="5088"/>
                  <a:ext cx="466" cy="44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1" name="Oval 143"/>
                <p:cNvSpPr>
                  <a:spLocks noChangeArrowheads="1"/>
                </p:cNvSpPr>
                <p:nvPr/>
              </p:nvSpPr>
              <p:spPr bwMode="auto">
                <a:xfrm>
                  <a:off x="5642" y="5093"/>
                  <a:ext cx="456" cy="43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2" name="Oval 144"/>
                <p:cNvSpPr>
                  <a:spLocks noChangeArrowheads="1"/>
                </p:cNvSpPr>
                <p:nvPr/>
              </p:nvSpPr>
              <p:spPr bwMode="auto">
                <a:xfrm>
                  <a:off x="5647" y="5098"/>
                  <a:ext cx="446" cy="42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3" name="Oval 145"/>
                <p:cNvSpPr>
                  <a:spLocks noChangeArrowheads="1"/>
                </p:cNvSpPr>
                <p:nvPr/>
              </p:nvSpPr>
              <p:spPr bwMode="auto">
                <a:xfrm>
                  <a:off x="5652" y="5102"/>
                  <a:ext cx="436" cy="41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4" name="Oval 146"/>
                <p:cNvSpPr>
                  <a:spLocks noChangeArrowheads="1"/>
                </p:cNvSpPr>
                <p:nvPr/>
              </p:nvSpPr>
              <p:spPr bwMode="auto">
                <a:xfrm>
                  <a:off x="5656" y="5107"/>
                  <a:ext cx="428" cy="4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5" name="Oval 147"/>
                <p:cNvSpPr>
                  <a:spLocks noChangeArrowheads="1"/>
                </p:cNvSpPr>
                <p:nvPr/>
              </p:nvSpPr>
              <p:spPr bwMode="auto">
                <a:xfrm>
                  <a:off x="5661" y="5112"/>
                  <a:ext cx="418" cy="39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6" name="Oval 148"/>
                <p:cNvSpPr>
                  <a:spLocks noChangeArrowheads="1"/>
                </p:cNvSpPr>
                <p:nvPr/>
              </p:nvSpPr>
              <p:spPr bwMode="auto">
                <a:xfrm>
                  <a:off x="5666" y="5117"/>
                  <a:ext cx="408" cy="38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7" name="Oval 149"/>
                <p:cNvSpPr>
                  <a:spLocks noChangeArrowheads="1"/>
                </p:cNvSpPr>
                <p:nvPr/>
              </p:nvSpPr>
              <p:spPr bwMode="auto">
                <a:xfrm>
                  <a:off x="5671" y="5117"/>
                  <a:ext cx="403" cy="38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8" name="Oval 150"/>
                <p:cNvSpPr>
                  <a:spLocks noChangeArrowheads="1"/>
                </p:cNvSpPr>
                <p:nvPr/>
              </p:nvSpPr>
              <p:spPr bwMode="auto">
                <a:xfrm>
                  <a:off x="5676" y="5122"/>
                  <a:ext cx="393" cy="37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99" name="Oval 151"/>
                <p:cNvSpPr>
                  <a:spLocks noChangeArrowheads="1"/>
                </p:cNvSpPr>
                <p:nvPr/>
              </p:nvSpPr>
              <p:spPr bwMode="auto">
                <a:xfrm>
                  <a:off x="5680" y="5126"/>
                  <a:ext cx="384" cy="36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0" name="Oval 152"/>
                <p:cNvSpPr>
                  <a:spLocks noChangeArrowheads="1"/>
                </p:cNvSpPr>
                <p:nvPr/>
              </p:nvSpPr>
              <p:spPr bwMode="auto">
                <a:xfrm>
                  <a:off x="5685" y="5131"/>
                  <a:ext cx="375" cy="35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1" name="Oval 153"/>
                <p:cNvSpPr>
                  <a:spLocks noChangeArrowheads="1"/>
                </p:cNvSpPr>
                <p:nvPr/>
              </p:nvSpPr>
              <p:spPr bwMode="auto">
                <a:xfrm>
                  <a:off x="5690" y="5136"/>
                  <a:ext cx="365" cy="346"/>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2" name="Oval 154"/>
                <p:cNvSpPr>
                  <a:spLocks noChangeArrowheads="1"/>
                </p:cNvSpPr>
                <p:nvPr/>
              </p:nvSpPr>
              <p:spPr bwMode="auto">
                <a:xfrm>
                  <a:off x="5695" y="5141"/>
                  <a:ext cx="355" cy="3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3" name="Oval 155"/>
                <p:cNvSpPr>
                  <a:spLocks noChangeArrowheads="1"/>
                </p:cNvSpPr>
                <p:nvPr/>
              </p:nvSpPr>
              <p:spPr bwMode="auto">
                <a:xfrm>
                  <a:off x="5700" y="5146"/>
                  <a:ext cx="345" cy="3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4" name="Oval 156"/>
                <p:cNvSpPr>
                  <a:spLocks noChangeArrowheads="1"/>
                </p:cNvSpPr>
                <p:nvPr/>
              </p:nvSpPr>
              <p:spPr bwMode="auto">
                <a:xfrm>
                  <a:off x="5704" y="5150"/>
                  <a:ext cx="336" cy="32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5" name="Oval 157"/>
                <p:cNvSpPr>
                  <a:spLocks noChangeArrowheads="1"/>
                </p:cNvSpPr>
                <p:nvPr/>
              </p:nvSpPr>
              <p:spPr bwMode="auto">
                <a:xfrm>
                  <a:off x="5709" y="5155"/>
                  <a:ext cx="327" cy="31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6" name="Oval 158"/>
                <p:cNvSpPr>
                  <a:spLocks noChangeArrowheads="1"/>
                </p:cNvSpPr>
                <p:nvPr/>
              </p:nvSpPr>
              <p:spPr bwMode="auto">
                <a:xfrm>
                  <a:off x="5714" y="5160"/>
                  <a:ext cx="317" cy="30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7" name="Oval 159"/>
                <p:cNvSpPr>
                  <a:spLocks noChangeArrowheads="1"/>
                </p:cNvSpPr>
                <p:nvPr/>
              </p:nvSpPr>
              <p:spPr bwMode="auto">
                <a:xfrm>
                  <a:off x="5719" y="5165"/>
                  <a:ext cx="307" cy="2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8" name="Oval 160"/>
                <p:cNvSpPr>
                  <a:spLocks noChangeArrowheads="1"/>
                </p:cNvSpPr>
                <p:nvPr/>
              </p:nvSpPr>
              <p:spPr bwMode="auto">
                <a:xfrm>
                  <a:off x="5724" y="5170"/>
                  <a:ext cx="297" cy="2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09" name="Oval 161"/>
                <p:cNvSpPr>
                  <a:spLocks noChangeArrowheads="1"/>
                </p:cNvSpPr>
                <p:nvPr/>
              </p:nvSpPr>
              <p:spPr bwMode="auto">
                <a:xfrm>
                  <a:off x="5728" y="5174"/>
                  <a:ext cx="288" cy="27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0" name="Oval 162"/>
                <p:cNvSpPr>
                  <a:spLocks noChangeArrowheads="1"/>
                </p:cNvSpPr>
                <p:nvPr/>
              </p:nvSpPr>
              <p:spPr bwMode="auto">
                <a:xfrm>
                  <a:off x="5733" y="5179"/>
                  <a:ext cx="279" cy="26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1" name="Oval 163"/>
                <p:cNvSpPr>
                  <a:spLocks noChangeArrowheads="1"/>
                </p:cNvSpPr>
                <p:nvPr/>
              </p:nvSpPr>
              <p:spPr bwMode="auto">
                <a:xfrm>
                  <a:off x="5738" y="5179"/>
                  <a:ext cx="269" cy="25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2" name="Oval 164"/>
                <p:cNvSpPr>
                  <a:spLocks noChangeArrowheads="1"/>
                </p:cNvSpPr>
                <p:nvPr/>
              </p:nvSpPr>
              <p:spPr bwMode="auto">
                <a:xfrm>
                  <a:off x="5743" y="5184"/>
                  <a:ext cx="259" cy="2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3" name="Oval 165"/>
                <p:cNvSpPr>
                  <a:spLocks noChangeArrowheads="1"/>
                </p:cNvSpPr>
                <p:nvPr/>
              </p:nvSpPr>
              <p:spPr bwMode="auto">
                <a:xfrm>
                  <a:off x="5748" y="5189"/>
                  <a:ext cx="249" cy="24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4" name="Oval 166"/>
                <p:cNvSpPr>
                  <a:spLocks noChangeArrowheads="1"/>
                </p:cNvSpPr>
                <p:nvPr/>
              </p:nvSpPr>
              <p:spPr bwMode="auto">
                <a:xfrm>
                  <a:off x="5752" y="5194"/>
                  <a:ext cx="240" cy="23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5" name="Oval 167"/>
                <p:cNvSpPr>
                  <a:spLocks noChangeArrowheads="1"/>
                </p:cNvSpPr>
                <p:nvPr/>
              </p:nvSpPr>
              <p:spPr bwMode="auto">
                <a:xfrm>
                  <a:off x="5757" y="5198"/>
                  <a:ext cx="231" cy="2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6" name="Oval 168"/>
                <p:cNvSpPr>
                  <a:spLocks noChangeArrowheads="1"/>
                </p:cNvSpPr>
                <p:nvPr/>
              </p:nvSpPr>
              <p:spPr bwMode="auto">
                <a:xfrm>
                  <a:off x="5762" y="5203"/>
                  <a:ext cx="221" cy="21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7" name="Oval 169"/>
                <p:cNvSpPr>
                  <a:spLocks noChangeArrowheads="1"/>
                </p:cNvSpPr>
                <p:nvPr/>
              </p:nvSpPr>
              <p:spPr bwMode="auto">
                <a:xfrm>
                  <a:off x="5767" y="5208"/>
                  <a:ext cx="211" cy="20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8" name="Oval 170"/>
                <p:cNvSpPr>
                  <a:spLocks noChangeArrowheads="1"/>
                </p:cNvSpPr>
                <p:nvPr/>
              </p:nvSpPr>
              <p:spPr bwMode="auto">
                <a:xfrm>
                  <a:off x="5772" y="5213"/>
                  <a:ext cx="201" cy="19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19" name="Oval 171"/>
                <p:cNvSpPr>
                  <a:spLocks noChangeArrowheads="1"/>
                </p:cNvSpPr>
                <p:nvPr/>
              </p:nvSpPr>
              <p:spPr bwMode="auto">
                <a:xfrm>
                  <a:off x="5776" y="5218"/>
                  <a:ext cx="192" cy="18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0" name="Oval 172"/>
                <p:cNvSpPr>
                  <a:spLocks noChangeArrowheads="1"/>
                </p:cNvSpPr>
                <p:nvPr/>
              </p:nvSpPr>
              <p:spPr bwMode="auto">
                <a:xfrm>
                  <a:off x="5781" y="5222"/>
                  <a:ext cx="183" cy="1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1" name="Oval 173"/>
                <p:cNvSpPr>
                  <a:spLocks noChangeArrowheads="1"/>
                </p:cNvSpPr>
                <p:nvPr/>
              </p:nvSpPr>
              <p:spPr bwMode="auto">
                <a:xfrm>
                  <a:off x="5786" y="5227"/>
                  <a:ext cx="173" cy="168"/>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2" name="Oval 174"/>
                <p:cNvSpPr>
                  <a:spLocks noChangeArrowheads="1"/>
                </p:cNvSpPr>
                <p:nvPr/>
              </p:nvSpPr>
              <p:spPr bwMode="auto">
                <a:xfrm>
                  <a:off x="5791" y="5232"/>
                  <a:ext cx="163" cy="158"/>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3" name="Oval 175"/>
                <p:cNvSpPr>
                  <a:spLocks noChangeArrowheads="1"/>
                </p:cNvSpPr>
                <p:nvPr/>
              </p:nvSpPr>
              <p:spPr bwMode="auto">
                <a:xfrm>
                  <a:off x="5796" y="5237"/>
                  <a:ext cx="153" cy="1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4" name="Oval 176"/>
                <p:cNvSpPr>
                  <a:spLocks noChangeArrowheads="1"/>
                </p:cNvSpPr>
                <p:nvPr/>
              </p:nvSpPr>
              <p:spPr bwMode="auto">
                <a:xfrm>
                  <a:off x="5800" y="5242"/>
                  <a:ext cx="144" cy="13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5" name="Oval 177"/>
                <p:cNvSpPr>
                  <a:spLocks noChangeArrowheads="1"/>
                </p:cNvSpPr>
                <p:nvPr/>
              </p:nvSpPr>
              <p:spPr bwMode="auto">
                <a:xfrm>
                  <a:off x="5805" y="5242"/>
                  <a:ext cx="139" cy="13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6" name="Oval 178"/>
                <p:cNvSpPr>
                  <a:spLocks noChangeArrowheads="1"/>
                </p:cNvSpPr>
                <p:nvPr/>
              </p:nvSpPr>
              <p:spPr bwMode="auto">
                <a:xfrm>
                  <a:off x="5810" y="5246"/>
                  <a:ext cx="130" cy="13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7" name="Oval 179"/>
                <p:cNvSpPr>
                  <a:spLocks noChangeArrowheads="1"/>
                </p:cNvSpPr>
                <p:nvPr/>
              </p:nvSpPr>
              <p:spPr bwMode="auto">
                <a:xfrm>
                  <a:off x="5815" y="5251"/>
                  <a:ext cx="120" cy="12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8" name="Oval 180"/>
                <p:cNvSpPr>
                  <a:spLocks noChangeArrowheads="1"/>
                </p:cNvSpPr>
                <p:nvPr/>
              </p:nvSpPr>
              <p:spPr bwMode="auto">
                <a:xfrm>
                  <a:off x="5820" y="5256"/>
                  <a:ext cx="110" cy="11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29" name="Oval 181"/>
                <p:cNvSpPr>
                  <a:spLocks noChangeArrowheads="1"/>
                </p:cNvSpPr>
                <p:nvPr/>
              </p:nvSpPr>
              <p:spPr bwMode="auto">
                <a:xfrm>
                  <a:off x="5824" y="5261"/>
                  <a:ext cx="101" cy="1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0" name="Oval 182"/>
                <p:cNvSpPr>
                  <a:spLocks noChangeArrowheads="1"/>
                </p:cNvSpPr>
                <p:nvPr/>
              </p:nvSpPr>
              <p:spPr bwMode="auto">
                <a:xfrm>
                  <a:off x="5829" y="5266"/>
                  <a:ext cx="91" cy="9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1" name="Oval 183"/>
                <p:cNvSpPr>
                  <a:spLocks noChangeArrowheads="1"/>
                </p:cNvSpPr>
                <p:nvPr/>
              </p:nvSpPr>
              <p:spPr bwMode="auto">
                <a:xfrm>
                  <a:off x="5834" y="5270"/>
                  <a:ext cx="82" cy="8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2" name="Oval 184"/>
                <p:cNvSpPr>
                  <a:spLocks noChangeArrowheads="1"/>
                </p:cNvSpPr>
                <p:nvPr/>
              </p:nvSpPr>
              <p:spPr bwMode="auto">
                <a:xfrm>
                  <a:off x="5839" y="5275"/>
                  <a:ext cx="72" cy="7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3" name="Oval 185"/>
                <p:cNvSpPr>
                  <a:spLocks noChangeArrowheads="1"/>
                </p:cNvSpPr>
                <p:nvPr/>
              </p:nvSpPr>
              <p:spPr bwMode="auto">
                <a:xfrm>
                  <a:off x="5844" y="5280"/>
                  <a:ext cx="62" cy="6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4" name="Oval 186"/>
                <p:cNvSpPr>
                  <a:spLocks noChangeArrowheads="1"/>
                </p:cNvSpPr>
                <p:nvPr/>
              </p:nvSpPr>
              <p:spPr bwMode="auto">
                <a:xfrm>
                  <a:off x="5848" y="5285"/>
                  <a:ext cx="53" cy="5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5" name="Oval 187"/>
                <p:cNvSpPr>
                  <a:spLocks noChangeArrowheads="1"/>
                </p:cNvSpPr>
                <p:nvPr/>
              </p:nvSpPr>
              <p:spPr bwMode="auto">
                <a:xfrm>
                  <a:off x="5853" y="5290"/>
                  <a:ext cx="43" cy="4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6" name="Oval 188"/>
                <p:cNvSpPr>
                  <a:spLocks noChangeArrowheads="1"/>
                </p:cNvSpPr>
                <p:nvPr/>
              </p:nvSpPr>
              <p:spPr bwMode="auto">
                <a:xfrm>
                  <a:off x="5858" y="5294"/>
                  <a:ext cx="34" cy="3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7" name="Oval 189"/>
                <p:cNvSpPr>
                  <a:spLocks noChangeArrowheads="1"/>
                </p:cNvSpPr>
                <p:nvPr/>
              </p:nvSpPr>
              <p:spPr bwMode="auto">
                <a:xfrm>
                  <a:off x="5863" y="5299"/>
                  <a:ext cx="24" cy="2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38" name="Oval 190"/>
                <p:cNvSpPr>
                  <a:spLocks noChangeArrowheads="1"/>
                </p:cNvSpPr>
                <p:nvPr/>
              </p:nvSpPr>
              <p:spPr bwMode="auto">
                <a:xfrm>
                  <a:off x="5868" y="5304"/>
                  <a:ext cx="14" cy="1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239" name="Oval 191"/>
              <p:cNvSpPr>
                <a:spLocks noChangeArrowheads="1"/>
              </p:cNvSpPr>
              <p:nvPr/>
            </p:nvSpPr>
            <p:spPr bwMode="auto">
              <a:xfrm>
                <a:off x="5604" y="5054"/>
                <a:ext cx="537" cy="509"/>
              </a:xfrm>
              <a:prstGeom prst="ellipse">
                <a:avLst/>
              </a:prstGeom>
              <a:solidFill>
                <a:srgbClr val="FFFF00"/>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240" name="Line 192"/>
            <p:cNvSpPr>
              <a:spLocks noChangeShapeType="1"/>
            </p:cNvSpPr>
            <p:nvPr/>
          </p:nvSpPr>
          <p:spPr bwMode="auto">
            <a:xfrm>
              <a:off x="5719" y="5126"/>
              <a:ext cx="302" cy="360"/>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41" name="Line 193"/>
            <p:cNvSpPr>
              <a:spLocks noChangeShapeType="1"/>
            </p:cNvSpPr>
            <p:nvPr/>
          </p:nvSpPr>
          <p:spPr bwMode="auto">
            <a:xfrm flipH="1">
              <a:off x="5680" y="5160"/>
              <a:ext cx="380" cy="288"/>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42" name="Rectangle 194"/>
            <p:cNvSpPr>
              <a:spLocks noChangeArrowheads="1"/>
            </p:cNvSpPr>
            <p:nvPr/>
          </p:nvSpPr>
          <p:spPr bwMode="auto">
            <a:xfrm>
              <a:off x="7269" y="5544"/>
              <a:ext cx="169" cy="3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Symbol" pitchFamily="18" charset="2"/>
                </a:rPr>
                <a:t>j</a:t>
              </a:r>
              <a:endParaRPr kumimoji="0" lang="de-DE" sz="2400" b="0" i="0" u="none" strike="noStrike" cap="none" normalizeH="0" baseline="0">
                <a:ln>
                  <a:noFill/>
                </a:ln>
                <a:solidFill>
                  <a:schemeClr val="tx1"/>
                </a:solidFill>
                <a:effectLst/>
                <a:latin typeface="Times New Roman" pitchFamily="18" charset="0"/>
              </a:endParaRPr>
            </a:p>
          </p:txBody>
        </p:sp>
        <p:sp>
          <p:nvSpPr>
            <p:cNvPr id="2243" name="Rectangle 195"/>
            <p:cNvSpPr>
              <a:spLocks noChangeArrowheads="1"/>
            </p:cNvSpPr>
            <p:nvPr/>
          </p:nvSpPr>
          <p:spPr bwMode="auto">
            <a:xfrm>
              <a:off x="7437" y="5568"/>
              <a:ext cx="501" cy="3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Times New Roman" pitchFamily="18" charset="0"/>
                </a:rPr>
                <a:t>=6V</a:t>
              </a:r>
              <a:endParaRPr kumimoji="0" lang="de-DE" sz="2400" b="0" i="0" u="none" strike="noStrike" cap="none" normalizeH="0" baseline="0">
                <a:ln>
                  <a:noFill/>
                </a:ln>
                <a:solidFill>
                  <a:schemeClr val="tx1"/>
                </a:solidFill>
                <a:effectLst/>
                <a:latin typeface="Times New Roman" pitchFamily="18" charset="0"/>
              </a:endParaRPr>
            </a:p>
          </p:txBody>
        </p:sp>
        <p:sp>
          <p:nvSpPr>
            <p:cNvPr id="2244" name="Rectangle 196"/>
            <p:cNvSpPr>
              <a:spLocks noChangeArrowheads="1"/>
            </p:cNvSpPr>
            <p:nvPr/>
          </p:nvSpPr>
          <p:spPr bwMode="auto">
            <a:xfrm>
              <a:off x="7936" y="5640"/>
              <a:ext cx="51" cy="2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endParaRPr kumimoji="0" lang="de-DE" sz="2400" b="0" i="0" u="none" strike="noStrike" cap="none" normalizeH="0" baseline="0">
                <a:ln>
                  <a:noFill/>
                </a:ln>
                <a:solidFill>
                  <a:schemeClr val="tx1"/>
                </a:solidFill>
                <a:effectLst/>
                <a:latin typeface="Times New Roman" pitchFamily="18" charset="0"/>
              </a:endParaRPr>
            </a:p>
          </p:txBody>
        </p:sp>
        <p:sp>
          <p:nvSpPr>
            <p:cNvPr id="2245" name="Oval 197"/>
            <p:cNvSpPr>
              <a:spLocks noChangeArrowheads="1"/>
            </p:cNvSpPr>
            <p:nvPr/>
          </p:nvSpPr>
          <p:spPr bwMode="auto">
            <a:xfrm>
              <a:off x="6727" y="5242"/>
              <a:ext cx="125" cy="124"/>
            </a:xfrm>
            <a:prstGeom prst="ellipse">
              <a:avLst/>
            </a:prstGeom>
            <a:solidFill>
              <a:srgbClr val="000000"/>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46" name="Rectangle 198"/>
            <p:cNvSpPr>
              <a:spLocks noChangeArrowheads="1"/>
            </p:cNvSpPr>
            <p:nvPr/>
          </p:nvSpPr>
          <p:spPr bwMode="auto">
            <a:xfrm>
              <a:off x="2781" y="4027"/>
              <a:ext cx="672" cy="1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47" name="Line 199"/>
            <p:cNvSpPr>
              <a:spLocks noChangeShapeType="1"/>
            </p:cNvSpPr>
            <p:nvPr/>
          </p:nvSpPr>
          <p:spPr bwMode="auto">
            <a:xfrm>
              <a:off x="2349" y="4027"/>
              <a:ext cx="1512" cy="1"/>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48" name="Rectangle 200"/>
            <p:cNvSpPr>
              <a:spLocks noChangeArrowheads="1"/>
            </p:cNvSpPr>
            <p:nvPr/>
          </p:nvSpPr>
          <p:spPr bwMode="auto">
            <a:xfrm>
              <a:off x="2729" y="4162"/>
              <a:ext cx="667" cy="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cxnSp>
          <p:nvCxnSpPr>
            <p:cNvPr id="2249" name="AutoShape 201"/>
            <p:cNvCxnSpPr>
              <a:cxnSpLocks noChangeShapeType="1"/>
              <a:endCxn id="2245" idx="5"/>
            </p:cNvCxnSpPr>
            <p:nvPr/>
          </p:nvCxnSpPr>
          <p:spPr bwMode="auto">
            <a:xfrm flipH="1" flipV="1">
              <a:off x="6834" y="5348"/>
              <a:ext cx="291" cy="441"/>
            </a:xfrm>
            <a:prstGeom prst="straightConnector1">
              <a:avLst/>
            </a:prstGeom>
            <a:noFill/>
            <a:ln w="9525">
              <a:solidFill>
                <a:srgbClr val="000000"/>
              </a:solidFill>
              <a:round/>
              <a:headEnd/>
              <a:tailEnd type="triangle" w="med" len="med"/>
            </a:ln>
          </p:spPr>
        </p:cxnSp>
      </p:grpSp>
      <p:grpSp>
        <p:nvGrpSpPr>
          <p:cNvPr id="2251" name="Group 203"/>
          <p:cNvGrpSpPr>
            <a:grpSpLocks noChangeAspect="1"/>
          </p:cNvGrpSpPr>
          <p:nvPr/>
        </p:nvGrpSpPr>
        <p:grpSpPr bwMode="auto">
          <a:xfrm>
            <a:off x="4404109" y="3113881"/>
            <a:ext cx="4524375" cy="2619375"/>
            <a:chOff x="1232" y="2020"/>
            <a:chExt cx="7126" cy="4126"/>
          </a:xfrm>
        </p:grpSpPr>
        <p:sp>
          <p:nvSpPr>
            <p:cNvPr id="2252" name="AutoShape 204"/>
            <p:cNvSpPr>
              <a:spLocks noChangeAspect="1" noChangeArrowheads="1"/>
            </p:cNvSpPr>
            <p:nvPr/>
          </p:nvSpPr>
          <p:spPr bwMode="auto">
            <a:xfrm>
              <a:off x="1232" y="2020"/>
              <a:ext cx="7126" cy="4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53" name="Rectangle 205"/>
            <p:cNvSpPr>
              <a:spLocks noChangeArrowheads="1"/>
            </p:cNvSpPr>
            <p:nvPr/>
          </p:nvSpPr>
          <p:spPr bwMode="auto">
            <a:xfrm>
              <a:off x="1232" y="2030"/>
              <a:ext cx="51" cy="2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endParaRPr kumimoji="0" lang="de-DE" sz="2400" b="0" i="0" u="none" strike="noStrike" cap="none" normalizeH="0" baseline="0">
                <a:ln>
                  <a:noFill/>
                </a:ln>
                <a:solidFill>
                  <a:schemeClr val="tx1"/>
                </a:solidFill>
                <a:effectLst/>
                <a:latin typeface="Times New Roman" pitchFamily="18" charset="0"/>
              </a:endParaRPr>
            </a:p>
          </p:txBody>
        </p:sp>
        <p:sp>
          <p:nvSpPr>
            <p:cNvPr id="2254" name="Rectangle 206"/>
            <p:cNvSpPr>
              <a:spLocks noChangeArrowheads="1"/>
            </p:cNvSpPr>
            <p:nvPr/>
          </p:nvSpPr>
          <p:spPr bwMode="auto">
            <a:xfrm>
              <a:off x="2178" y="2992"/>
              <a:ext cx="4397" cy="2067"/>
            </a:xfrm>
            <a:prstGeom prst="rect">
              <a:avLst/>
            </a:prstGeom>
            <a:noFill/>
            <a:ln w="889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55" name="Line 207"/>
            <p:cNvSpPr>
              <a:spLocks noChangeShapeType="1"/>
            </p:cNvSpPr>
            <p:nvPr/>
          </p:nvSpPr>
          <p:spPr bwMode="auto">
            <a:xfrm>
              <a:off x="2180" y="5032"/>
              <a:ext cx="2" cy="533"/>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56" name="Rectangle 208"/>
            <p:cNvSpPr>
              <a:spLocks noChangeArrowheads="1"/>
            </p:cNvSpPr>
            <p:nvPr/>
          </p:nvSpPr>
          <p:spPr bwMode="auto">
            <a:xfrm>
              <a:off x="1928" y="5546"/>
              <a:ext cx="506" cy="4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57" name="Oval 209"/>
            <p:cNvSpPr>
              <a:spLocks noChangeArrowheads="1"/>
            </p:cNvSpPr>
            <p:nvPr/>
          </p:nvSpPr>
          <p:spPr bwMode="auto">
            <a:xfrm>
              <a:off x="2125" y="4977"/>
              <a:ext cx="115" cy="115"/>
            </a:xfrm>
            <a:prstGeom prst="ellipse">
              <a:avLst/>
            </a:prstGeom>
            <a:solidFill>
              <a:srgbClr val="FFFFFF"/>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58" name="Rectangle 210"/>
            <p:cNvSpPr>
              <a:spLocks noChangeArrowheads="1"/>
            </p:cNvSpPr>
            <p:nvPr/>
          </p:nvSpPr>
          <p:spPr bwMode="auto">
            <a:xfrm>
              <a:off x="1806" y="3796"/>
              <a:ext cx="686" cy="1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2259" name="Group 211"/>
            <p:cNvGrpSpPr>
              <a:grpSpLocks/>
            </p:cNvGrpSpPr>
            <p:nvPr/>
          </p:nvGrpSpPr>
          <p:grpSpPr bwMode="auto">
            <a:xfrm>
              <a:off x="3685" y="2757"/>
              <a:ext cx="567" cy="567"/>
              <a:chOff x="3685" y="2757"/>
              <a:chExt cx="535" cy="506"/>
            </a:xfrm>
          </p:grpSpPr>
          <p:grpSp>
            <p:nvGrpSpPr>
              <p:cNvPr id="2260" name="Group 212"/>
              <p:cNvGrpSpPr>
                <a:grpSpLocks/>
              </p:cNvGrpSpPr>
              <p:nvPr/>
            </p:nvGrpSpPr>
            <p:grpSpPr bwMode="auto">
              <a:xfrm>
                <a:off x="3685" y="2757"/>
                <a:ext cx="535" cy="506"/>
                <a:chOff x="3685" y="2757"/>
                <a:chExt cx="535" cy="506"/>
              </a:xfrm>
            </p:grpSpPr>
            <p:sp>
              <p:nvSpPr>
                <p:cNvPr id="2261" name="Oval 213"/>
                <p:cNvSpPr>
                  <a:spLocks noChangeArrowheads="1"/>
                </p:cNvSpPr>
                <p:nvPr/>
              </p:nvSpPr>
              <p:spPr bwMode="auto">
                <a:xfrm>
                  <a:off x="3685" y="2757"/>
                  <a:ext cx="535" cy="506"/>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2" name="Oval 214"/>
                <p:cNvSpPr>
                  <a:spLocks noChangeArrowheads="1"/>
                </p:cNvSpPr>
                <p:nvPr/>
              </p:nvSpPr>
              <p:spPr bwMode="auto">
                <a:xfrm>
                  <a:off x="3695" y="2764"/>
                  <a:ext cx="516" cy="49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3" name="Oval 215"/>
                <p:cNvSpPr>
                  <a:spLocks noChangeArrowheads="1"/>
                </p:cNvSpPr>
                <p:nvPr/>
              </p:nvSpPr>
              <p:spPr bwMode="auto">
                <a:xfrm>
                  <a:off x="3699" y="2769"/>
                  <a:ext cx="507" cy="48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4" name="Oval 216"/>
                <p:cNvSpPr>
                  <a:spLocks noChangeArrowheads="1"/>
                </p:cNvSpPr>
                <p:nvPr/>
              </p:nvSpPr>
              <p:spPr bwMode="auto">
                <a:xfrm>
                  <a:off x="3704" y="2774"/>
                  <a:ext cx="497" cy="4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5" name="Oval 217"/>
                <p:cNvSpPr>
                  <a:spLocks noChangeArrowheads="1"/>
                </p:cNvSpPr>
                <p:nvPr/>
              </p:nvSpPr>
              <p:spPr bwMode="auto">
                <a:xfrm>
                  <a:off x="3709" y="2778"/>
                  <a:ext cx="487" cy="46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6" name="Oval 218"/>
                <p:cNvSpPr>
                  <a:spLocks noChangeArrowheads="1"/>
                </p:cNvSpPr>
                <p:nvPr/>
              </p:nvSpPr>
              <p:spPr bwMode="auto">
                <a:xfrm>
                  <a:off x="3714" y="2783"/>
                  <a:ext cx="477" cy="45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7" name="Oval 219"/>
                <p:cNvSpPr>
                  <a:spLocks noChangeArrowheads="1"/>
                </p:cNvSpPr>
                <p:nvPr/>
              </p:nvSpPr>
              <p:spPr bwMode="auto">
                <a:xfrm>
                  <a:off x="3719" y="2788"/>
                  <a:ext cx="468" cy="44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8" name="Oval 220"/>
                <p:cNvSpPr>
                  <a:spLocks noChangeArrowheads="1"/>
                </p:cNvSpPr>
                <p:nvPr/>
              </p:nvSpPr>
              <p:spPr bwMode="auto">
                <a:xfrm>
                  <a:off x="3723" y="2793"/>
                  <a:ext cx="459" cy="43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69" name="Oval 221"/>
                <p:cNvSpPr>
                  <a:spLocks noChangeArrowheads="1"/>
                </p:cNvSpPr>
                <p:nvPr/>
              </p:nvSpPr>
              <p:spPr bwMode="auto">
                <a:xfrm>
                  <a:off x="3728" y="2798"/>
                  <a:ext cx="449" cy="42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0" name="Oval 222"/>
                <p:cNvSpPr>
                  <a:spLocks noChangeArrowheads="1"/>
                </p:cNvSpPr>
                <p:nvPr/>
              </p:nvSpPr>
              <p:spPr bwMode="auto">
                <a:xfrm>
                  <a:off x="3733" y="2800"/>
                  <a:ext cx="439" cy="42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1" name="Oval 223"/>
                <p:cNvSpPr>
                  <a:spLocks noChangeArrowheads="1"/>
                </p:cNvSpPr>
                <p:nvPr/>
              </p:nvSpPr>
              <p:spPr bwMode="auto">
                <a:xfrm>
                  <a:off x="3738" y="2805"/>
                  <a:ext cx="429" cy="41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2" name="Oval 224"/>
                <p:cNvSpPr>
                  <a:spLocks noChangeArrowheads="1"/>
                </p:cNvSpPr>
                <p:nvPr/>
              </p:nvSpPr>
              <p:spPr bwMode="auto">
                <a:xfrm>
                  <a:off x="3743" y="2810"/>
                  <a:ext cx="420" cy="4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3" name="Oval 225"/>
                <p:cNvSpPr>
                  <a:spLocks noChangeArrowheads="1"/>
                </p:cNvSpPr>
                <p:nvPr/>
              </p:nvSpPr>
              <p:spPr bwMode="auto">
                <a:xfrm>
                  <a:off x="3747" y="2814"/>
                  <a:ext cx="411" cy="39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4" name="Oval 226"/>
                <p:cNvSpPr>
                  <a:spLocks noChangeArrowheads="1"/>
                </p:cNvSpPr>
                <p:nvPr/>
              </p:nvSpPr>
              <p:spPr bwMode="auto">
                <a:xfrm>
                  <a:off x="3752" y="2819"/>
                  <a:ext cx="403" cy="38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5" name="Oval 227"/>
                <p:cNvSpPr>
                  <a:spLocks noChangeArrowheads="1"/>
                </p:cNvSpPr>
                <p:nvPr/>
              </p:nvSpPr>
              <p:spPr bwMode="auto">
                <a:xfrm>
                  <a:off x="3757" y="2824"/>
                  <a:ext cx="394" cy="37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6" name="Oval 228"/>
                <p:cNvSpPr>
                  <a:spLocks noChangeArrowheads="1"/>
                </p:cNvSpPr>
                <p:nvPr/>
              </p:nvSpPr>
              <p:spPr bwMode="auto">
                <a:xfrm>
                  <a:off x="3762" y="2829"/>
                  <a:ext cx="384" cy="36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7" name="Oval 229"/>
                <p:cNvSpPr>
                  <a:spLocks noChangeArrowheads="1"/>
                </p:cNvSpPr>
                <p:nvPr/>
              </p:nvSpPr>
              <p:spPr bwMode="auto">
                <a:xfrm>
                  <a:off x="3767" y="2834"/>
                  <a:ext cx="374" cy="35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8" name="Oval 230"/>
                <p:cNvSpPr>
                  <a:spLocks noChangeArrowheads="1"/>
                </p:cNvSpPr>
                <p:nvPr/>
              </p:nvSpPr>
              <p:spPr bwMode="auto">
                <a:xfrm>
                  <a:off x="3771" y="2838"/>
                  <a:ext cx="365" cy="346"/>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79" name="Oval 231"/>
                <p:cNvSpPr>
                  <a:spLocks noChangeArrowheads="1"/>
                </p:cNvSpPr>
                <p:nvPr/>
              </p:nvSpPr>
              <p:spPr bwMode="auto">
                <a:xfrm>
                  <a:off x="3776" y="2841"/>
                  <a:ext cx="355" cy="3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0" name="Oval 232"/>
                <p:cNvSpPr>
                  <a:spLocks noChangeArrowheads="1"/>
                </p:cNvSpPr>
                <p:nvPr/>
              </p:nvSpPr>
              <p:spPr bwMode="auto">
                <a:xfrm>
                  <a:off x="3781" y="2846"/>
                  <a:ext cx="346" cy="3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1" name="Oval 233"/>
                <p:cNvSpPr>
                  <a:spLocks noChangeArrowheads="1"/>
                </p:cNvSpPr>
                <p:nvPr/>
              </p:nvSpPr>
              <p:spPr bwMode="auto">
                <a:xfrm>
                  <a:off x="3786" y="2850"/>
                  <a:ext cx="336" cy="32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2" name="Oval 234"/>
                <p:cNvSpPr>
                  <a:spLocks noChangeArrowheads="1"/>
                </p:cNvSpPr>
                <p:nvPr/>
              </p:nvSpPr>
              <p:spPr bwMode="auto">
                <a:xfrm>
                  <a:off x="3791" y="2855"/>
                  <a:ext cx="326" cy="31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3" name="Oval 235"/>
                <p:cNvSpPr>
                  <a:spLocks noChangeArrowheads="1"/>
                </p:cNvSpPr>
                <p:nvPr/>
              </p:nvSpPr>
              <p:spPr bwMode="auto">
                <a:xfrm>
                  <a:off x="3795" y="2860"/>
                  <a:ext cx="317" cy="3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4" name="Oval 236"/>
                <p:cNvSpPr>
                  <a:spLocks noChangeArrowheads="1"/>
                </p:cNvSpPr>
                <p:nvPr/>
              </p:nvSpPr>
              <p:spPr bwMode="auto">
                <a:xfrm>
                  <a:off x="3800" y="2865"/>
                  <a:ext cx="307" cy="2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5" name="Oval 237"/>
                <p:cNvSpPr>
                  <a:spLocks noChangeArrowheads="1"/>
                </p:cNvSpPr>
                <p:nvPr/>
              </p:nvSpPr>
              <p:spPr bwMode="auto">
                <a:xfrm>
                  <a:off x="3805" y="2870"/>
                  <a:ext cx="298" cy="2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6" name="Oval 238"/>
                <p:cNvSpPr>
                  <a:spLocks noChangeArrowheads="1"/>
                </p:cNvSpPr>
                <p:nvPr/>
              </p:nvSpPr>
              <p:spPr bwMode="auto">
                <a:xfrm>
                  <a:off x="3810" y="2874"/>
                  <a:ext cx="288" cy="27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7" name="Oval 239"/>
                <p:cNvSpPr>
                  <a:spLocks noChangeArrowheads="1"/>
                </p:cNvSpPr>
                <p:nvPr/>
              </p:nvSpPr>
              <p:spPr bwMode="auto">
                <a:xfrm>
                  <a:off x="3815" y="2879"/>
                  <a:ext cx="278" cy="26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8" name="Oval 240"/>
                <p:cNvSpPr>
                  <a:spLocks noChangeArrowheads="1"/>
                </p:cNvSpPr>
                <p:nvPr/>
              </p:nvSpPr>
              <p:spPr bwMode="auto">
                <a:xfrm>
                  <a:off x="3819" y="2884"/>
                  <a:ext cx="269" cy="25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89" name="Oval 241"/>
                <p:cNvSpPr>
                  <a:spLocks noChangeArrowheads="1"/>
                </p:cNvSpPr>
                <p:nvPr/>
              </p:nvSpPr>
              <p:spPr bwMode="auto">
                <a:xfrm>
                  <a:off x="3824" y="2886"/>
                  <a:ext cx="259" cy="2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0" name="Oval 242"/>
                <p:cNvSpPr>
                  <a:spLocks noChangeArrowheads="1"/>
                </p:cNvSpPr>
                <p:nvPr/>
              </p:nvSpPr>
              <p:spPr bwMode="auto">
                <a:xfrm>
                  <a:off x="3829" y="2891"/>
                  <a:ext cx="250" cy="24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1" name="Oval 243"/>
                <p:cNvSpPr>
                  <a:spLocks noChangeArrowheads="1"/>
                </p:cNvSpPr>
                <p:nvPr/>
              </p:nvSpPr>
              <p:spPr bwMode="auto">
                <a:xfrm>
                  <a:off x="3834" y="2896"/>
                  <a:ext cx="240" cy="2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2" name="Oval 244"/>
                <p:cNvSpPr>
                  <a:spLocks noChangeArrowheads="1"/>
                </p:cNvSpPr>
                <p:nvPr/>
              </p:nvSpPr>
              <p:spPr bwMode="auto">
                <a:xfrm>
                  <a:off x="3839" y="2901"/>
                  <a:ext cx="230" cy="2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3" name="Oval 245"/>
                <p:cNvSpPr>
                  <a:spLocks noChangeArrowheads="1"/>
                </p:cNvSpPr>
                <p:nvPr/>
              </p:nvSpPr>
              <p:spPr bwMode="auto">
                <a:xfrm>
                  <a:off x="3843" y="2906"/>
                  <a:ext cx="221" cy="21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4" name="Oval 246"/>
                <p:cNvSpPr>
                  <a:spLocks noChangeArrowheads="1"/>
                </p:cNvSpPr>
                <p:nvPr/>
              </p:nvSpPr>
              <p:spPr bwMode="auto">
                <a:xfrm>
                  <a:off x="3848" y="2910"/>
                  <a:ext cx="211" cy="20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5" name="Oval 247"/>
                <p:cNvSpPr>
                  <a:spLocks noChangeArrowheads="1"/>
                </p:cNvSpPr>
                <p:nvPr/>
              </p:nvSpPr>
              <p:spPr bwMode="auto">
                <a:xfrm>
                  <a:off x="3853" y="2915"/>
                  <a:ext cx="202" cy="19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6" name="Oval 248"/>
                <p:cNvSpPr>
                  <a:spLocks noChangeArrowheads="1"/>
                </p:cNvSpPr>
                <p:nvPr/>
              </p:nvSpPr>
              <p:spPr bwMode="auto">
                <a:xfrm>
                  <a:off x="3858" y="2920"/>
                  <a:ext cx="192" cy="1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7" name="Oval 249"/>
                <p:cNvSpPr>
                  <a:spLocks noChangeArrowheads="1"/>
                </p:cNvSpPr>
                <p:nvPr/>
              </p:nvSpPr>
              <p:spPr bwMode="auto">
                <a:xfrm>
                  <a:off x="3863" y="2925"/>
                  <a:ext cx="182" cy="1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8" name="Oval 250"/>
                <p:cNvSpPr>
                  <a:spLocks noChangeArrowheads="1"/>
                </p:cNvSpPr>
                <p:nvPr/>
              </p:nvSpPr>
              <p:spPr bwMode="auto">
                <a:xfrm>
                  <a:off x="3867" y="2927"/>
                  <a:ext cx="173" cy="168"/>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99" name="Oval 251"/>
                <p:cNvSpPr>
                  <a:spLocks noChangeArrowheads="1"/>
                </p:cNvSpPr>
                <p:nvPr/>
              </p:nvSpPr>
              <p:spPr bwMode="auto">
                <a:xfrm>
                  <a:off x="3872" y="2932"/>
                  <a:ext cx="163" cy="15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0" name="Oval 252"/>
                <p:cNvSpPr>
                  <a:spLocks noChangeArrowheads="1"/>
                </p:cNvSpPr>
                <p:nvPr/>
              </p:nvSpPr>
              <p:spPr bwMode="auto">
                <a:xfrm>
                  <a:off x="3877" y="2937"/>
                  <a:ext cx="154" cy="1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1" name="Oval 253"/>
                <p:cNvSpPr>
                  <a:spLocks noChangeArrowheads="1"/>
                </p:cNvSpPr>
                <p:nvPr/>
              </p:nvSpPr>
              <p:spPr bwMode="auto">
                <a:xfrm>
                  <a:off x="3882" y="2942"/>
                  <a:ext cx="144" cy="13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2" name="Oval 254"/>
                <p:cNvSpPr>
                  <a:spLocks noChangeArrowheads="1"/>
                </p:cNvSpPr>
                <p:nvPr/>
              </p:nvSpPr>
              <p:spPr bwMode="auto">
                <a:xfrm>
                  <a:off x="3887" y="2946"/>
                  <a:ext cx="136" cy="13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3" name="Oval 255"/>
                <p:cNvSpPr>
                  <a:spLocks noChangeArrowheads="1"/>
                </p:cNvSpPr>
                <p:nvPr/>
              </p:nvSpPr>
              <p:spPr bwMode="auto">
                <a:xfrm>
                  <a:off x="3891" y="2951"/>
                  <a:ext cx="128" cy="12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4" name="Oval 256"/>
                <p:cNvSpPr>
                  <a:spLocks noChangeArrowheads="1"/>
                </p:cNvSpPr>
                <p:nvPr/>
              </p:nvSpPr>
              <p:spPr bwMode="auto">
                <a:xfrm>
                  <a:off x="3896" y="2956"/>
                  <a:ext cx="118" cy="11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5" name="Oval 257"/>
                <p:cNvSpPr>
                  <a:spLocks noChangeArrowheads="1"/>
                </p:cNvSpPr>
                <p:nvPr/>
              </p:nvSpPr>
              <p:spPr bwMode="auto">
                <a:xfrm>
                  <a:off x="3901" y="2961"/>
                  <a:ext cx="108" cy="1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6" name="Oval 258"/>
                <p:cNvSpPr>
                  <a:spLocks noChangeArrowheads="1"/>
                </p:cNvSpPr>
                <p:nvPr/>
              </p:nvSpPr>
              <p:spPr bwMode="auto">
                <a:xfrm>
                  <a:off x="3906" y="2966"/>
                  <a:ext cx="98" cy="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7" name="Oval 259"/>
                <p:cNvSpPr>
                  <a:spLocks noChangeArrowheads="1"/>
                </p:cNvSpPr>
                <p:nvPr/>
              </p:nvSpPr>
              <p:spPr bwMode="auto">
                <a:xfrm>
                  <a:off x="3911" y="2968"/>
                  <a:ext cx="88" cy="8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8" name="Oval 260"/>
                <p:cNvSpPr>
                  <a:spLocks noChangeArrowheads="1"/>
                </p:cNvSpPr>
                <p:nvPr/>
              </p:nvSpPr>
              <p:spPr bwMode="auto">
                <a:xfrm>
                  <a:off x="3915" y="2973"/>
                  <a:ext cx="80" cy="7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09" name="Oval 261"/>
                <p:cNvSpPr>
                  <a:spLocks noChangeArrowheads="1"/>
                </p:cNvSpPr>
                <p:nvPr/>
              </p:nvSpPr>
              <p:spPr bwMode="auto">
                <a:xfrm>
                  <a:off x="3920" y="2978"/>
                  <a:ext cx="70" cy="6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10" name="Oval 262"/>
                <p:cNvSpPr>
                  <a:spLocks noChangeArrowheads="1"/>
                </p:cNvSpPr>
                <p:nvPr/>
              </p:nvSpPr>
              <p:spPr bwMode="auto">
                <a:xfrm>
                  <a:off x="3925" y="2982"/>
                  <a:ext cx="60" cy="6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11" name="Oval 263"/>
                <p:cNvSpPr>
                  <a:spLocks noChangeArrowheads="1"/>
                </p:cNvSpPr>
                <p:nvPr/>
              </p:nvSpPr>
              <p:spPr bwMode="auto">
                <a:xfrm>
                  <a:off x="3930" y="2987"/>
                  <a:ext cx="50" cy="5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12" name="Oval 264"/>
                <p:cNvSpPr>
                  <a:spLocks noChangeArrowheads="1"/>
                </p:cNvSpPr>
                <p:nvPr/>
              </p:nvSpPr>
              <p:spPr bwMode="auto">
                <a:xfrm>
                  <a:off x="3935" y="2992"/>
                  <a:ext cx="40" cy="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13" name="Oval 265"/>
                <p:cNvSpPr>
                  <a:spLocks noChangeArrowheads="1"/>
                </p:cNvSpPr>
                <p:nvPr/>
              </p:nvSpPr>
              <p:spPr bwMode="auto">
                <a:xfrm>
                  <a:off x="3939" y="2997"/>
                  <a:ext cx="32" cy="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14" name="Oval 266"/>
                <p:cNvSpPr>
                  <a:spLocks noChangeArrowheads="1"/>
                </p:cNvSpPr>
                <p:nvPr/>
              </p:nvSpPr>
              <p:spPr bwMode="auto">
                <a:xfrm>
                  <a:off x="3944" y="3002"/>
                  <a:ext cx="22" cy="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15" name="Oval 267"/>
                <p:cNvSpPr>
                  <a:spLocks noChangeArrowheads="1"/>
                </p:cNvSpPr>
                <p:nvPr/>
              </p:nvSpPr>
              <p:spPr bwMode="auto">
                <a:xfrm>
                  <a:off x="3949" y="3006"/>
                  <a:ext cx="12" cy="1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316" name="Oval 268"/>
              <p:cNvSpPr>
                <a:spLocks noChangeArrowheads="1"/>
              </p:cNvSpPr>
              <p:nvPr/>
            </p:nvSpPr>
            <p:spPr bwMode="auto">
              <a:xfrm>
                <a:off x="3685" y="2757"/>
                <a:ext cx="535" cy="506"/>
              </a:xfrm>
              <a:prstGeom prst="ellipse">
                <a:avLst/>
              </a:prstGeom>
              <a:solidFill>
                <a:srgbClr val="FFFF00"/>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17" name="Group 269"/>
            <p:cNvGrpSpPr>
              <a:grpSpLocks/>
            </p:cNvGrpSpPr>
            <p:nvPr/>
          </p:nvGrpSpPr>
          <p:grpSpPr bwMode="auto">
            <a:xfrm>
              <a:off x="6313" y="3765"/>
              <a:ext cx="567" cy="567"/>
              <a:chOff x="6313" y="3765"/>
              <a:chExt cx="535" cy="506"/>
            </a:xfrm>
          </p:grpSpPr>
          <p:grpSp>
            <p:nvGrpSpPr>
              <p:cNvPr id="2318" name="Group 270"/>
              <p:cNvGrpSpPr>
                <a:grpSpLocks/>
              </p:cNvGrpSpPr>
              <p:nvPr/>
            </p:nvGrpSpPr>
            <p:grpSpPr bwMode="auto">
              <a:xfrm>
                <a:off x="6313" y="3765"/>
                <a:ext cx="535" cy="506"/>
                <a:chOff x="6313" y="3765"/>
                <a:chExt cx="535" cy="506"/>
              </a:xfrm>
            </p:grpSpPr>
            <p:sp>
              <p:nvSpPr>
                <p:cNvPr id="2319" name="Oval 271"/>
                <p:cNvSpPr>
                  <a:spLocks noChangeArrowheads="1"/>
                </p:cNvSpPr>
                <p:nvPr/>
              </p:nvSpPr>
              <p:spPr bwMode="auto">
                <a:xfrm>
                  <a:off x="6313" y="3765"/>
                  <a:ext cx="535" cy="506"/>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0" name="Oval 272"/>
                <p:cNvSpPr>
                  <a:spLocks noChangeArrowheads="1"/>
                </p:cNvSpPr>
                <p:nvPr/>
              </p:nvSpPr>
              <p:spPr bwMode="auto">
                <a:xfrm>
                  <a:off x="6323" y="3772"/>
                  <a:ext cx="516" cy="49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1" name="Oval 273"/>
                <p:cNvSpPr>
                  <a:spLocks noChangeArrowheads="1"/>
                </p:cNvSpPr>
                <p:nvPr/>
              </p:nvSpPr>
              <p:spPr bwMode="auto">
                <a:xfrm>
                  <a:off x="6327" y="3777"/>
                  <a:ext cx="507" cy="48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2" name="Oval 274"/>
                <p:cNvSpPr>
                  <a:spLocks noChangeArrowheads="1"/>
                </p:cNvSpPr>
                <p:nvPr/>
              </p:nvSpPr>
              <p:spPr bwMode="auto">
                <a:xfrm>
                  <a:off x="6332" y="3782"/>
                  <a:ext cx="497" cy="4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3" name="Oval 275"/>
                <p:cNvSpPr>
                  <a:spLocks noChangeArrowheads="1"/>
                </p:cNvSpPr>
                <p:nvPr/>
              </p:nvSpPr>
              <p:spPr bwMode="auto">
                <a:xfrm>
                  <a:off x="6337" y="3787"/>
                  <a:ext cx="487" cy="46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4" name="Oval 276"/>
                <p:cNvSpPr>
                  <a:spLocks noChangeArrowheads="1"/>
                </p:cNvSpPr>
                <p:nvPr/>
              </p:nvSpPr>
              <p:spPr bwMode="auto">
                <a:xfrm>
                  <a:off x="6342" y="3791"/>
                  <a:ext cx="478" cy="45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5" name="Oval 277"/>
                <p:cNvSpPr>
                  <a:spLocks noChangeArrowheads="1"/>
                </p:cNvSpPr>
                <p:nvPr/>
              </p:nvSpPr>
              <p:spPr bwMode="auto">
                <a:xfrm>
                  <a:off x="6347" y="3796"/>
                  <a:ext cx="468" cy="44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6" name="Oval 278"/>
                <p:cNvSpPr>
                  <a:spLocks noChangeArrowheads="1"/>
                </p:cNvSpPr>
                <p:nvPr/>
              </p:nvSpPr>
              <p:spPr bwMode="auto">
                <a:xfrm>
                  <a:off x="6351" y="3801"/>
                  <a:ext cx="459" cy="43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7" name="Oval 279"/>
                <p:cNvSpPr>
                  <a:spLocks noChangeArrowheads="1"/>
                </p:cNvSpPr>
                <p:nvPr/>
              </p:nvSpPr>
              <p:spPr bwMode="auto">
                <a:xfrm>
                  <a:off x="6356" y="3806"/>
                  <a:ext cx="449" cy="42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8" name="Oval 280"/>
                <p:cNvSpPr>
                  <a:spLocks noChangeArrowheads="1"/>
                </p:cNvSpPr>
                <p:nvPr/>
              </p:nvSpPr>
              <p:spPr bwMode="auto">
                <a:xfrm>
                  <a:off x="6361" y="3808"/>
                  <a:ext cx="439" cy="42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29" name="Oval 281"/>
                <p:cNvSpPr>
                  <a:spLocks noChangeArrowheads="1"/>
                </p:cNvSpPr>
                <p:nvPr/>
              </p:nvSpPr>
              <p:spPr bwMode="auto">
                <a:xfrm>
                  <a:off x="6366" y="3813"/>
                  <a:ext cx="430" cy="41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0" name="Oval 282"/>
                <p:cNvSpPr>
                  <a:spLocks noChangeArrowheads="1"/>
                </p:cNvSpPr>
                <p:nvPr/>
              </p:nvSpPr>
              <p:spPr bwMode="auto">
                <a:xfrm>
                  <a:off x="6371" y="3818"/>
                  <a:ext cx="420" cy="4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1" name="Oval 283"/>
                <p:cNvSpPr>
                  <a:spLocks noChangeArrowheads="1"/>
                </p:cNvSpPr>
                <p:nvPr/>
              </p:nvSpPr>
              <p:spPr bwMode="auto">
                <a:xfrm>
                  <a:off x="6375" y="3823"/>
                  <a:ext cx="411" cy="39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2" name="Oval 284"/>
                <p:cNvSpPr>
                  <a:spLocks noChangeArrowheads="1"/>
                </p:cNvSpPr>
                <p:nvPr/>
              </p:nvSpPr>
              <p:spPr bwMode="auto">
                <a:xfrm>
                  <a:off x="6380" y="3827"/>
                  <a:ext cx="404" cy="38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3" name="Oval 285"/>
                <p:cNvSpPr>
                  <a:spLocks noChangeArrowheads="1"/>
                </p:cNvSpPr>
                <p:nvPr/>
              </p:nvSpPr>
              <p:spPr bwMode="auto">
                <a:xfrm>
                  <a:off x="6385" y="3832"/>
                  <a:ext cx="394" cy="37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4" name="Oval 286"/>
                <p:cNvSpPr>
                  <a:spLocks noChangeArrowheads="1"/>
                </p:cNvSpPr>
                <p:nvPr/>
              </p:nvSpPr>
              <p:spPr bwMode="auto">
                <a:xfrm>
                  <a:off x="6390" y="3837"/>
                  <a:ext cx="384" cy="36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5" name="Oval 287"/>
                <p:cNvSpPr>
                  <a:spLocks noChangeArrowheads="1"/>
                </p:cNvSpPr>
                <p:nvPr/>
              </p:nvSpPr>
              <p:spPr bwMode="auto">
                <a:xfrm>
                  <a:off x="6395" y="3842"/>
                  <a:ext cx="374" cy="35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6" name="Oval 288"/>
                <p:cNvSpPr>
                  <a:spLocks noChangeArrowheads="1"/>
                </p:cNvSpPr>
                <p:nvPr/>
              </p:nvSpPr>
              <p:spPr bwMode="auto">
                <a:xfrm>
                  <a:off x="6399" y="3847"/>
                  <a:ext cx="365" cy="34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7" name="Oval 289"/>
                <p:cNvSpPr>
                  <a:spLocks noChangeArrowheads="1"/>
                </p:cNvSpPr>
                <p:nvPr/>
              </p:nvSpPr>
              <p:spPr bwMode="auto">
                <a:xfrm>
                  <a:off x="6404" y="3849"/>
                  <a:ext cx="356" cy="3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8" name="Oval 290"/>
                <p:cNvSpPr>
                  <a:spLocks noChangeArrowheads="1"/>
                </p:cNvSpPr>
                <p:nvPr/>
              </p:nvSpPr>
              <p:spPr bwMode="auto">
                <a:xfrm>
                  <a:off x="6409" y="3854"/>
                  <a:ext cx="346" cy="3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39" name="Oval 291"/>
                <p:cNvSpPr>
                  <a:spLocks noChangeArrowheads="1"/>
                </p:cNvSpPr>
                <p:nvPr/>
              </p:nvSpPr>
              <p:spPr bwMode="auto">
                <a:xfrm>
                  <a:off x="6414" y="3859"/>
                  <a:ext cx="336" cy="3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0" name="Oval 292"/>
                <p:cNvSpPr>
                  <a:spLocks noChangeArrowheads="1"/>
                </p:cNvSpPr>
                <p:nvPr/>
              </p:nvSpPr>
              <p:spPr bwMode="auto">
                <a:xfrm>
                  <a:off x="6419" y="3863"/>
                  <a:ext cx="326" cy="31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1" name="Oval 293"/>
                <p:cNvSpPr>
                  <a:spLocks noChangeArrowheads="1"/>
                </p:cNvSpPr>
                <p:nvPr/>
              </p:nvSpPr>
              <p:spPr bwMode="auto">
                <a:xfrm>
                  <a:off x="6423" y="3868"/>
                  <a:ext cx="317" cy="3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2" name="Oval 294"/>
                <p:cNvSpPr>
                  <a:spLocks noChangeArrowheads="1"/>
                </p:cNvSpPr>
                <p:nvPr/>
              </p:nvSpPr>
              <p:spPr bwMode="auto">
                <a:xfrm>
                  <a:off x="6428" y="3873"/>
                  <a:ext cx="308" cy="2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3" name="Oval 295"/>
                <p:cNvSpPr>
                  <a:spLocks noChangeArrowheads="1"/>
                </p:cNvSpPr>
                <p:nvPr/>
              </p:nvSpPr>
              <p:spPr bwMode="auto">
                <a:xfrm>
                  <a:off x="6433" y="3878"/>
                  <a:ext cx="298" cy="2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4" name="Oval 296"/>
                <p:cNvSpPr>
                  <a:spLocks noChangeArrowheads="1"/>
                </p:cNvSpPr>
                <p:nvPr/>
              </p:nvSpPr>
              <p:spPr bwMode="auto">
                <a:xfrm>
                  <a:off x="6438" y="3883"/>
                  <a:ext cx="288" cy="2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5" name="Oval 297"/>
                <p:cNvSpPr>
                  <a:spLocks noChangeArrowheads="1"/>
                </p:cNvSpPr>
                <p:nvPr/>
              </p:nvSpPr>
              <p:spPr bwMode="auto">
                <a:xfrm>
                  <a:off x="6443" y="3887"/>
                  <a:ext cx="278" cy="26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6" name="Oval 298"/>
                <p:cNvSpPr>
                  <a:spLocks noChangeArrowheads="1"/>
                </p:cNvSpPr>
                <p:nvPr/>
              </p:nvSpPr>
              <p:spPr bwMode="auto">
                <a:xfrm>
                  <a:off x="6447" y="3892"/>
                  <a:ext cx="269" cy="25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7" name="Oval 299"/>
                <p:cNvSpPr>
                  <a:spLocks noChangeArrowheads="1"/>
                </p:cNvSpPr>
                <p:nvPr/>
              </p:nvSpPr>
              <p:spPr bwMode="auto">
                <a:xfrm>
                  <a:off x="6452" y="3895"/>
                  <a:ext cx="260" cy="2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8" name="Oval 300"/>
                <p:cNvSpPr>
                  <a:spLocks noChangeArrowheads="1"/>
                </p:cNvSpPr>
                <p:nvPr/>
              </p:nvSpPr>
              <p:spPr bwMode="auto">
                <a:xfrm>
                  <a:off x="6457" y="3899"/>
                  <a:ext cx="250" cy="24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49" name="Oval 301"/>
                <p:cNvSpPr>
                  <a:spLocks noChangeArrowheads="1"/>
                </p:cNvSpPr>
                <p:nvPr/>
              </p:nvSpPr>
              <p:spPr bwMode="auto">
                <a:xfrm>
                  <a:off x="6462" y="3904"/>
                  <a:ext cx="240" cy="2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0" name="Oval 302"/>
                <p:cNvSpPr>
                  <a:spLocks noChangeArrowheads="1"/>
                </p:cNvSpPr>
                <p:nvPr/>
              </p:nvSpPr>
              <p:spPr bwMode="auto">
                <a:xfrm>
                  <a:off x="6467" y="3909"/>
                  <a:ext cx="230" cy="2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1" name="Oval 303"/>
                <p:cNvSpPr>
                  <a:spLocks noChangeArrowheads="1"/>
                </p:cNvSpPr>
                <p:nvPr/>
              </p:nvSpPr>
              <p:spPr bwMode="auto">
                <a:xfrm>
                  <a:off x="6471" y="3914"/>
                  <a:ext cx="221" cy="21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2" name="Oval 304"/>
                <p:cNvSpPr>
                  <a:spLocks noChangeArrowheads="1"/>
                </p:cNvSpPr>
                <p:nvPr/>
              </p:nvSpPr>
              <p:spPr bwMode="auto">
                <a:xfrm>
                  <a:off x="6476" y="3919"/>
                  <a:ext cx="212" cy="2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3" name="Oval 305"/>
                <p:cNvSpPr>
                  <a:spLocks noChangeArrowheads="1"/>
                </p:cNvSpPr>
                <p:nvPr/>
              </p:nvSpPr>
              <p:spPr bwMode="auto">
                <a:xfrm>
                  <a:off x="6481" y="3923"/>
                  <a:ext cx="202" cy="19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4" name="Oval 306"/>
                <p:cNvSpPr>
                  <a:spLocks noChangeArrowheads="1"/>
                </p:cNvSpPr>
                <p:nvPr/>
              </p:nvSpPr>
              <p:spPr bwMode="auto">
                <a:xfrm>
                  <a:off x="6486" y="3928"/>
                  <a:ext cx="192" cy="1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5" name="Oval 307"/>
                <p:cNvSpPr>
                  <a:spLocks noChangeArrowheads="1"/>
                </p:cNvSpPr>
                <p:nvPr/>
              </p:nvSpPr>
              <p:spPr bwMode="auto">
                <a:xfrm>
                  <a:off x="6491" y="3933"/>
                  <a:ext cx="182" cy="1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6" name="Oval 308"/>
                <p:cNvSpPr>
                  <a:spLocks noChangeArrowheads="1"/>
                </p:cNvSpPr>
                <p:nvPr/>
              </p:nvSpPr>
              <p:spPr bwMode="auto">
                <a:xfrm>
                  <a:off x="6495" y="3935"/>
                  <a:ext cx="173" cy="168"/>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7" name="Oval 309"/>
                <p:cNvSpPr>
                  <a:spLocks noChangeArrowheads="1"/>
                </p:cNvSpPr>
                <p:nvPr/>
              </p:nvSpPr>
              <p:spPr bwMode="auto">
                <a:xfrm>
                  <a:off x="6500" y="3940"/>
                  <a:ext cx="164" cy="15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8" name="Oval 310"/>
                <p:cNvSpPr>
                  <a:spLocks noChangeArrowheads="1"/>
                </p:cNvSpPr>
                <p:nvPr/>
              </p:nvSpPr>
              <p:spPr bwMode="auto">
                <a:xfrm>
                  <a:off x="6505" y="3945"/>
                  <a:ext cx="154" cy="1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59" name="Oval 311"/>
                <p:cNvSpPr>
                  <a:spLocks noChangeArrowheads="1"/>
                </p:cNvSpPr>
                <p:nvPr/>
              </p:nvSpPr>
              <p:spPr bwMode="auto">
                <a:xfrm>
                  <a:off x="6510" y="3950"/>
                  <a:ext cx="144" cy="13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0" name="Oval 312"/>
                <p:cNvSpPr>
                  <a:spLocks noChangeArrowheads="1"/>
                </p:cNvSpPr>
                <p:nvPr/>
              </p:nvSpPr>
              <p:spPr bwMode="auto">
                <a:xfrm>
                  <a:off x="6515" y="3955"/>
                  <a:ext cx="137" cy="12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1" name="Oval 313"/>
                <p:cNvSpPr>
                  <a:spLocks noChangeArrowheads="1"/>
                </p:cNvSpPr>
                <p:nvPr/>
              </p:nvSpPr>
              <p:spPr bwMode="auto">
                <a:xfrm>
                  <a:off x="6519" y="3959"/>
                  <a:ext cx="128" cy="12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2" name="Oval 314"/>
                <p:cNvSpPr>
                  <a:spLocks noChangeArrowheads="1"/>
                </p:cNvSpPr>
                <p:nvPr/>
              </p:nvSpPr>
              <p:spPr bwMode="auto">
                <a:xfrm>
                  <a:off x="6524" y="3964"/>
                  <a:ext cx="118" cy="11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3" name="Oval 315"/>
                <p:cNvSpPr>
                  <a:spLocks noChangeArrowheads="1"/>
                </p:cNvSpPr>
                <p:nvPr/>
              </p:nvSpPr>
              <p:spPr bwMode="auto">
                <a:xfrm>
                  <a:off x="6529" y="3969"/>
                  <a:ext cx="108" cy="1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4" name="Oval 316"/>
                <p:cNvSpPr>
                  <a:spLocks noChangeArrowheads="1"/>
                </p:cNvSpPr>
                <p:nvPr/>
              </p:nvSpPr>
              <p:spPr bwMode="auto">
                <a:xfrm>
                  <a:off x="6534" y="3974"/>
                  <a:ext cx="98" cy="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5" name="Oval 317"/>
                <p:cNvSpPr>
                  <a:spLocks noChangeArrowheads="1"/>
                </p:cNvSpPr>
                <p:nvPr/>
              </p:nvSpPr>
              <p:spPr bwMode="auto">
                <a:xfrm>
                  <a:off x="6539" y="3976"/>
                  <a:ext cx="89" cy="8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6" name="Oval 318"/>
                <p:cNvSpPr>
                  <a:spLocks noChangeArrowheads="1"/>
                </p:cNvSpPr>
                <p:nvPr/>
              </p:nvSpPr>
              <p:spPr bwMode="auto">
                <a:xfrm>
                  <a:off x="6543" y="3981"/>
                  <a:ext cx="80" cy="7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7" name="Oval 319"/>
                <p:cNvSpPr>
                  <a:spLocks noChangeArrowheads="1"/>
                </p:cNvSpPr>
                <p:nvPr/>
              </p:nvSpPr>
              <p:spPr bwMode="auto">
                <a:xfrm>
                  <a:off x="6548" y="3986"/>
                  <a:ext cx="70" cy="6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8" name="Oval 320"/>
                <p:cNvSpPr>
                  <a:spLocks noChangeArrowheads="1"/>
                </p:cNvSpPr>
                <p:nvPr/>
              </p:nvSpPr>
              <p:spPr bwMode="auto">
                <a:xfrm>
                  <a:off x="6553" y="3991"/>
                  <a:ext cx="60" cy="6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69" name="Oval 321"/>
                <p:cNvSpPr>
                  <a:spLocks noChangeArrowheads="1"/>
                </p:cNvSpPr>
                <p:nvPr/>
              </p:nvSpPr>
              <p:spPr bwMode="auto">
                <a:xfrm>
                  <a:off x="6558" y="3995"/>
                  <a:ext cx="50" cy="5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70" name="Oval 322"/>
                <p:cNvSpPr>
                  <a:spLocks noChangeArrowheads="1"/>
                </p:cNvSpPr>
                <p:nvPr/>
              </p:nvSpPr>
              <p:spPr bwMode="auto">
                <a:xfrm>
                  <a:off x="6563" y="4000"/>
                  <a:ext cx="41" cy="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71" name="Oval 323"/>
                <p:cNvSpPr>
                  <a:spLocks noChangeArrowheads="1"/>
                </p:cNvSpPr>
                <p:nvPr/>
              </p:nvSpPr>
              <p:spPr bwMode="auto">
                <a:xfrm>
                  <a:off x="6567" y="4005"/>
                  <a:ext cx="32" cy="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72" name="Oval 324"/>
                <p:cNvSpPr>
                  <a:spLocks noChangeArrowheads="1"/>
                </p:cNvSpPr>
                <p:nvPr/>
              </p:nvSpPr>
              <p:spPr bwMode="auto">
                <a:xfrm>
                  <a:off x="6572" y="4010"/>
                  <a:ext cx="22" cy="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73" name="Oval 325"/>
                <p:cNvSpPr>
                  <a:spLocks noChangeArrowheads="1"/>
                </p:cNvSpPr>
                <p:nvPr/>
              </p:nvSpPr>
              <p:spPr bwMode="auto">
                <a:xfrm>
                  <a:off x="6577" y="4015"/>
                  <a:ext cx="12" cy="1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374" name="Oval 326"/>
              <p:cNvSpPr>
                <a:spLocks noChangeArrowheads="1"/>
              </p:cNvSpPr>
              <p:nvPr/>
            </p:nvSpPr>
            <p:spPr bwMode="auto">
              <a:xfrm>
                <a:off x="6313" y="3765"/>
                <a:ext cx="535" cy="506"/>
              </a:xfrm>
              <a:prstGeom prst="ellipse">
                <a:avLst/>
              </a:prstGeom>
              <a:solidFill>
                <a:srgbClr val="FFFF00"/>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375" name="Line 327"/>
            <p:cNvSpPr>
              <a:spLocks noChangeShapeType="1"/>
            </p:cNvSpPr>
            <p:nvPr/>
          </p:nvSpPr>
          <p:spPr bwMode="auto">
            <a:xfrm>
              <a:off x="6428" y="3822"/>
              <a:ext cx="340" cy="454"/>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76" name="Line 328"/>
            <p:cNvSpPr>
              <a:spLocks noChangeShapeType="1"/>
            </p:cNvSpPr>
            <p:nvPr/>
          </p:nvSpPr>
          <p:spPr bwMode="auto">
            <a:xfrm flipH="1">
              <a:off x="6375" y="3828"/>
              <a:ext cx="454" cy="397"/>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2377" name="Group 329"/>
            <p:cNvGrpSpPr>
              <a:grpSpLocks/>
            </p:cNvGrpSpPr>
            <p:nvPr/>
          </p:nvGrpSpPr>
          <p:grpSpPr bwMode="auto">
            <a:xfrm>
              <a:off x="4681" y="4809"/>
              <a:ext cx="567" cy="567"/>
              <a:chOff x="4681" y="4809"/>
              <a:chExt cx="535" cy="507"/>
            </a:xfrm>
          </p:grpSpPr>
          <p:grpSp>
            <p:nvGrpSpPr>
              <p:cNvPr id="2378" name="Group 330"/>
              <p:cNvGrpSpPr>
                <a:grpSpLocks/>
              </p:cNvGrpSpPr>
              <p:nvPr/>
            </p:nvGrpSpPr>
            <p:grpSpPr bwMode="auto">
              <a:xfrm>
                <a:off x="4681" y="4809"/>
                <a:ext cx="535" cy="507"/>
                <a:chOff x="4681" y="4809"/>
                <a:chExt cx="535" cy="507"/>
              </a:xfrm>
            </p:grpSpPr>
            <p:sp>
              <p:nvSpPr>
                <p:cNvPr id="2379" name="Oval 331"/>
                <p:cNvSpPr>
                  <a:spLocks noChangeArrowheads="1"/>
                </p:cNvSpPr>
                <p:nvPr/>
              </p:nvSpPr>
              <p:spPr bwMode="auto">
                <a:xfrm>
                  <a:off x="4681" y="4809"/>
                  <a:ext cx="535" cy="507"/>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0" name="Oval 332"/>
                <p:cNvSpPr>
                  <a:spLocks noChangeArrowheads="1"/>
                </p:cNvSpPr>
                <p:nvPr/>
              </p:nvSpPr>
              <p:spPr bwMode="auto">
                <a:xfrm>
                  <a:off x="4691" y="4816"/>
                  <a:ext cx="516" cy="49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1" name="Oval 333"/>
                <p:cNvSpPr>
                  <a:spLocks noChangeArrowheads="1"/>
                </p:cNvSpPr>
                <p:nvPr/>
              </p:nvSpPr>
              <p:spPr bwMode="auto">
                <a:xfrm>
                  <a:off x="4695" y="4821"/>
                  <a:ext cx="507" cy="4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2" name="Oval 334"/>
                <p:cNvSpPr>
                  <a:spLocks noChangeArrowheads="1"/>
                </p:cNvSpPr>
                <p:nvPr/>
              </p:nvSpPr>
              <p:spPr bwMode="auto">
                <a:xfrm>
                  <a:off x="4700" y="4826"/>
                  <a:ext cx="497" cy="4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3" name="Oval 335"/>
                <p:cNvSpPr>
                  <a:spLocks noChangeArrowheads="1"/>
                </p:cNvSpPr>
                <p:nvPr/>
              </p:nvSpPr>
              <p:spPr bwMode="auto">
                <a:xfrm>
                  <a:off x="4705" y="4831"/>
                  <a:ext cx="487" cy="46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4" name="Oval 336"/>
                <p:cNvSpPr>
                  <a:spLocks noChangeArrowheads="1"/>
                </p:cNvSpPr>
                <p:nvPr/>
              </p:nvSpPr>
              <p:spPr bwMode="auto">
                <a:xfrm>
                  <a:off x="4710" y="4835"/>
                  <a:ext cx="477" cy="45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5" name="Oval 337"/>
                <p:cNvSpPr>
                  <a:spLocks noChangeArrowheads="1"/>
                </p:cNvSpPr>
                <p:nvPr/>
              </p:nvSpPr>
              <p:spPr bwMode="auto">
                <a:xfrm>
                  <a:off x="4715" y="4840"/>
                  <a:ext cx="468" cy="444"/>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6" name="Oval 338"/>
                <p:cNvSpPr>
                  <a:spLocks noChangeArrowheads="1"/>
                </p:cNvSpPr>
                <p:nvPr/>
              </p:nvSpPr>
              <p:spPr bwMode="auto">
                <a:xfrm>
                  <a:off x="4719" y="4845"/>
                  <a:ext cx="459" cy="43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7" name="Oval 339"/>
                <p:cNvSpPr>
                  <a:spLocks noChangeArrowheads="1"/>
                </p:cNvSpPr>
                <p:nvPr/>
              </p:nvSpPr>
              <p:spPr bwMode="auto">
                <a:xfrm>
                  <a:off x="4724" y="4850"/>
                  <a:ext cx="449" cy="42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8" name="Oval 340"/>
                <p:cNvSpPr>
                  <a:spLocks noChangeArrowheads="1"/>
                </p:cNvSpPr>
                <p:nvPr/>
              </p:nvSpPr>
              <p:spPr bwMode="auto">
                <a:xfrm>
                  <a:off x="4729" y="4852"/>
                  <a:ext cx="439" cy="42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89" name="Oval 341"/>
                <p:cNvSpPr>
                  <a:spLocks noChangeArrowheads="1"/>
                </p:cNvSpPr>
                <p:nvPr/>
              </p:nvSpPr>
              <p:spPr bwMode="auto">
                <a:xfrm>
                  <a:off x="4734" y="4857"/>
                  <a:ext cx="429" cy="41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0" name="Oval 342"/>
                <p:cNvSpPr>
                  <a:spLocks noChangeArrowheads="1"/>
                </p:cNvSpPr>
                <p:nvPr/>
              </p:nvSpPr>
              <p:spPr bwMode="auto">
                <a:xfrm>
                  <a:off x="4739" y="4862"/>
                  <a:ext cx="420" cy="4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1" name="Oval 343"/>
                <p:cNvSpPr>
                  <a:spLocks noChangeArrowheads="1"/>
                </p:cNvSpPr>
                <p:nvPr/>
              </p:nvSpPr>
              <p:spPr bwMode="auto">
                <a:xfrm>
                  <a:off x="4743" y="4867"/>
                  <a:ext cx="411" cy="39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2" name="Oval 344"/>
                <p:cNvSpPr>
                  <a:spLocks noChangeArrowheads="1"/>
                </p:cNvSpPr>
                <p:nvPr/>
              </p:nvSpPr>
              <p:spPr bwMode="auto">
                <a:xfrm>
                  <a:off x="4748" y="4871"/>
                  <a:ext cx="403" cy="38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3" name="Oval 345"/>
                <p:cNvSpPr>
                  <a:spLocks noChangeArrowheads="1"/>
                </p:cNvSpPr>
                <p:nvPr/>
              </p:nvSpPr>
              <p:spPr bwMode="auto">
                <a:xfrm>
                  <a:off x="4753" y="4876"/>
                  <a:ext cx="394" cy="37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4" name="Oval 346"/>
                <p:cNvSpPr>
                  <a:spLocks noChangeArrowheads="1"/>
                </p:cNvSpPr>
                <p:nvPr/>
              </p:nvSpPr>
              <p:spPr bwMode="auto">
                <a:xfrm>
                  <a:off x="4758" y="4881"/>
                  <a:ext cx="384" cy="36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5" name="Oval 347"/>
                <p:cNvSpPr>
                  <a:spLocks noChangeArrowheads="1"/>
                </p:cNvSpPr>
                <p:nvPr/>
              </p:nvSpPr>
              <p:spPr bwMode="auto">
                <a:xfrm>
                  <a:off x="4763" y="4886"/>
                  <a:ext cx="374" cy="35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6" name="Oval 348"/>
                <p:cNvSpPr>
                  <a:spLocks noChangeArrowheads="1"/>
                </p:cNvSpPr>
                <p:nvPr/>
              </p:nvSpPr>
              <p:spPr bwMode="auto">
                <a:xfrm>
                  <a:off x="4767" y="4891"/>
                  <a:ext cx="365" cy="34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7" name="Oval 349"/>
                <p:cNvSpPr>
                  <a:spLocks noChangeArrowheads="1"/>
                </p:cNvSpPr>
                <p:nvPr/>
              </p:nvSpPr>
              <p:spPr bwMode="auto">
                <a:xfrm>
                  <a:off x="4772" y="4893"/>
                  <a:ext cx="355" cy="3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8" name="Oval 350"/>
                <p:cNvSpPr>
                  <a:spLocks noChangeArrowheads="1"/>
                </p:cNvSpPr>
                <p:nvPr/>
              </p:nvSpPr>
              <p:spPr bwMode="auto">
                <a:xfrm>
                  <a:off x="4777" y="4898"/>
                  <a:ext cx="346" cy="3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99" name="Oval 351"/>
                <p:cNvSpPr>
                  <a:spLocks noChangeArrowheads="1"/>
                </p:cNvSpPr>
                <p:nvPr/>
              </p:nvSpPr>
              <p:spPr bwMode="auto">
                <a:xfrm>
                  <a:off x="4782" y="4903"/>
                  <a:ext cx="336" cy="3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0" name="Oval 352"/>
                <p:cNvSpPr>
                  <a:spLocks noChangeArrowheads="1"/>
                </p:cNvSpPr>
                <p:nvPr/>
              </p:nvSpPr>
              <p:spPr bwMode="auto">
                <a:xfrm>
                  <a:off x="4787" y="4907"/>
                  <a:ext cx="326" cy="31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1" name="Oval 353"/>
                <p:cNvSpPr>
                  <a:spLocks noChangeArrowheads="1"/>
                </p:cNvSpPr>
                <p:nvPr/>
              </p:nvSpPr>
              <p:spPr bwMode="auto">
                <a:xfrm>
                  <a:off x="4791" y="4912"/>
                  <a:ext cx="317" cy="3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2" name="Oval 354"/>
                <p:cNvSpPr>
                  <a:spLocks noChangeArrowheads="1"/>
                </p:cNvSpPr>
                <p:nvPr/>
              </p:nvSpPr>
              <p:spPr bwMode="auto">
                <a:xfrm>
                  <a:off x="4796" y="4917"/>
                  <a:ext cx="307" cy="2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3" name="Oval 355"/>
                <p:cNvSpPr>
                  <a:spLocks noChangeArrowheads="1"/>
                </p:cNvSpPr>
                <p:nvPr/>
              </p:nvSpPr>
              <p:spPr bwMode="auto">
                <a:xfrm>
                  <a:off x="4801" y="4922"/>
                  <a:ext cx="298" cy="2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4" name="Oval 356"/>
                <p:cNvSpPr>
                  <a:spLocks noChangeArrowheads="1"/>
                </p:cNvSpPr>
                <p:nvPr/>
              </p:nvSpPr>
              <p:spPr bwMode="auto">
                <a:xfrm>
                  <a:off x="4806" y="4927"/>
                  <a:ext cx="288" cy="2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5" name="Oval 357"/>
                <p:cNvSpPr>
                  <a:spLocks noChangeArrowheads="1"/>
                </p:cNvSpPr>
                <p:nvPr/>
              </p:nvSpPr>
              <p:spPr bwMode="auto">
                <a:xfrm>
                  <a:off x="4811" y="4931"/>
                  <a:ext cx="278" cy="26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6" name="Oval 358"/>
                <p:cNvSpPr>
                  <a:spLocks noChangeArrowheads="1"/>
                </p:cNvSpPr>
                <p:nvPr/>
              </p:nvSpPr>
              <p:spPr bwMode="auto">
                <a:xfrm>
                  <a:off x="4815" y="4936"/>
                  <a:ext cx="269" cy="255"/>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7" name="Oval 359"/>
                <p:cNvSpPr>
                  <a:spLocks noChangeArrowheads="1"/>
                </p:cNvSpPr>
                <p:nvPr/>
              </p:nvSpPr>
              <p:spPr bwMode="auto">
                <a:xfrm>
                  <a:off x="4820" y="4939"/>
                  <a:ext cx="259" cy="2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8" name="Oval 360"/>
                <p:cNvSpPr>
                  <a:spLocks noChangeArrowheads="1"/>
                </p:cNvSpPr>
                <p:nvPr/>
              </p:nvSpPr>
              <p:spPr bwMode="auto">
                <a:xfrm>
                  <a:off x="4825" y="4943"/>
                  <a:ext cx="250" cy="2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09" name="Oval 361"/>
                <p:cNvSpPr>
                  <a:spLocks noChangeArrowheads="1"/>
                </p:cNvSpPr>
                <p:nvPr/>
              </p:nvSpPr>
              <p:spPr bwMode="auto">
                <a:xfrm>
                  <a:off x="4830" y="4948"/>
                  <a:ext cx="240" cy="2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0" name="Oval 362"/>
                <p:cNvSpPr>
                  <a:spLocks noChangeArrowheads="1"/>
                </p:cNvSpPr>
                <p:nvPr/>
              </p:nvSpPr>
              <p:spPr bwMode="auto">
                <a:xfrm>
                  <a:off x="4835" y="4953"/>
                  <a:ext cx="230" cy="2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1" name="Oval 363"/>
                <p:cNvSpPr>
                  <a:spLocks noChangeArrowheads="1"/>
                </p:cNvSpPr>
                <p:nvPr/>
              </p:nvSpPr>
              <p:spPr bwMode="auto">
                <a:xfrm>
                  <a:off x="4839" y="4958"/>
                  <a:ext cx="221" cy="21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2" name="Oval 364"/>
                <p:cNvSpPr>
                  <a:spLocks noChangeArrowheads="1"/>
                </p:cNvSpPr>
                <p:nvPr/>
              </p:nvSpPr>
              <p:spPr bwMode="auto">
                <a:xfrm>
                  <a:off x="4844" y="4963"/>
                  <a:ext cx="211" cy="20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3" name="Oval 365"/>
                <p:cNvSpPr>
                  <a:spLocks noChangeArrowheads="1"/>
                </p:cNvSpPr>
                <p:nvPr/>
              </p:nvSpPr>
              <p:spPr bwMode="auto">
                <a:xfrm>
                  <a:off x="4849" y="4967"/>
                  <a:ext cx="202" cy="1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4" name="Oval 366"/>
                <p:cNvSpPr>
                  <a:spLocks noChangeArrowheads="1"/>
                </p:cNvSpPr>
                <p:nvPr/>
              </p:nvSpPr>
              <p:spPr bwMode="auto">
                <a:xfrm>
                  <a:off x="4854" y="4972"/>
                  <a:ext cx="192" cy="18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5" name="Oval 367"/>
                <p:cNvSpPr>
                  <a:spLocks noChangeArrowheads="1"/>
                </p:cNvSpPr>
                <p:nvPr/>
              </p:nvSpPr>
              <p:spPr bwMode="auto">
                <a:xfrm>
                  <a:off x="4859" y="4977"/>
                  <a:ext cx="182" cy="17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6" name="Oval 368"/>
                <p:cNvSpPr>
                  <a:spLocks noChangeArrowheads="1"/>
                </p:cNvSpPr>
                <p:nvPr/>
              </p:nvSpPr>
              <p:spPr bwMode="auto">
                <a:xfrm>
                  <a:off x="4863" y="4979"/>
                  <a:ext cx="173" cy="16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7" name="Oval 369"/>
                <p:cNvSpPr>
                  <a:spLocks noChangeArrowheads="1"/>
                </p:cNvSpPr>
                <p:nvPr/>
              </p:nvSpPr>
              <p:spPr bwMode="auto">
                <a:xfrm>
                  <a:off x="4868" y="4984"/>
                  <a:ext cx="163" cy="15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8" name="Oval 370"/>
                <p:cNvSpPr>
                  <a:spLocks noChangeArrowheads="1"/>
                </p:cNvSpPr>
                <p:nvPr/>
              </p:nvSpPr>
              <p:spPr bwMode="auto">
                <a:xfrm>
                  <a:off x="4873" y="4989"/>
                  <a:ext cx="154" cy="14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19" name="Oval 371"/>
                <p:cNvSpPr>
                  <a:spLocks noChangeArrowheads="1"/>
                </p:cNvSpPr>
                <p:nvPr/>
              </p:nvSpPr>
              <p:spPr bwMode="auto">
                <a:xfrm>
                  <a:off x="4878" y="4994"/>
                  <a:ext cx="144" cy="13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0" name="Oval 372"/>
                <p:cNvSpPr>
                  <a:spLocks noChangeArrowheads="1"/>
                </p:cNvSpPr>
                <p:nvPr/>
              </p:nvSpPr>
              <p:spPr bwMode="auto">
                <a:xfrm>
                  <a:off x="4883" y="4999"/>
                  <a:ext cx="136" cy="12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1" name="Oval 373"/>
                <p:cNvSpPr>
                  <a:spLocks noChangeArrowheads="1"/>
                </p:cNvSpPr>
                <p:nvPr/>
              </p:nvSpPr>
              <p:spPr bwMode="auto">
                <a:xfrm>
                  <a:off x="4887" y="5003"/>
                  <a:ext cx="128" cy="12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2" name="Oval 374"/>
                <p:cNvSpPr>
                  <a:spLocks noChangeArrowheads="1"/>
                </p:cNvSpPr>
                <p:nvPr/>
              </p:nvSpPr>
              <p:spPr bwMode="auto">
                <a:xfrm>
                  <a:off x="4892" y="5008"/>
                  <a:ext cx="118" cy="11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3" name="Oval 375"/>
                <p:cNvSpPr>
                  <a:spLocks noChangeArrowheads="1"/>
                </p:cNvSpPr>
                <p:nvPr/>
              </p:nvSpPr>
              <p:spPr bwMode="auto">
                <a:xfrm>
                  <a:off x="4897" y="5013"/>
                  <a:ext cx="108" cy="10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4" name="Oval 376"/>
                <p:cNvSpPr>
                  <a:spLocks noChangeArrowheads="1"/>
                </p:cNvSpPr>
                <p:nvPr/>
              </p:nvSpPr>
              <p:spPr bwMode="auto">
                <a:xfrm>
                  <a:off x="4902" y="5018"/>
                  <a:ext cx="98" cy="93"/>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5" name="Oval 377"/>
                <p:cNvSpPr>
                  <a:spLocks noChangeArrowheads="1"/>
                </p:cNvSpPr>
                <p:nvPr/>
              </p:nvSpPr>
              <p:spPr bwMode="auto">
                <a:xfrm>
                  <a:off x="4907" y="5020"/>
                  <a:ext cx="88" cy="8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6" name="Oval 378"/>
                <p:cNvSpPr>
                  <a:spLocks noChangeArrowheads="1"/>
                </p:cNvSpPr>
                <p:nvPr/>
              </p:nvSpPr>
              <p:spPr bwMode="auto">
                <a:xfrm>
                  <a:off x="4911" y="5025"/>
                  <a:ext cx="80" cy="7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7" name="Oval 379"/>
                <p:cNvSpPr>
                  <a:spLocks noChangeArrowheads="1"/>
                </p:cNvSpPr>
                <p:nvPr/>
              </p:nvSpPr>
              <p:spPr bwMode="auto">
                <a:xfrm>
                  <a:off x="4916" y="5030"/>
                  <a:ext cx="70" cy="69"/>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8" name="Oval 380"/>
                <p:cNvSpPr>
                  <a:spLocks noChangeArrowheads="1"/>
                </p:cNvSpPr>
                <p:nvPr/>
              </p:nvSpPr>
              <p:spPr bwMode="auto">
                <a:xfrm>
                  <a:off x="4921" y="5035"/>
                  <a:ext cx="60" cy="6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29" name="Oval 381"/>
                <p:cNvSpPr>
                  <a:spLocks noChangeArrowheads="1"/>
                </p:cNvSpPr>
                <p:nvPr/>
              </p:nvSpPr>
              <p:spPr bwMode="auto">
                <a:xfrm>
                  <a:off x="4926" y="5039"/>
                  <a:ext cx="50" cy="5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30" name="Oval 382"/>
                <p:cNvSpPr>
                  <a:spLocks noChangeArrowheads="1"/>
                </p:cNvSpPr>
                <p:nvPr/>
              </p:nvSpPr>
              <p:spPr bwMode="auto">
                <a:xfrm>
                  <a:off x="4931" y="5044"/>
                  <a:ext cx="40" cy="4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31" name="Oval 383"/>
                <p:cNvSpPr>
                  <a:spLocks noChangeArrowheads="1"/>
                </p:cNvSpPr>
                <p:nvPr/>
              </p:nvSpPr>
              <p:spPr bwMode="auto">
                <a:xfrm>
                  <a:off x="4935" y="5049"/>
                  <a:ext cx="32" cy="3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32" name="Oval 384"/>
                <p:cNvSpPr>
                  <a:spLocks noChangeArrowheads="1"/>
                </p:cNvSpPr>
                <p:nvPr/>
              </p:nvSpPr>
              <p:spPr bwMode="auto">
                <a:xfrm>
                  <a:off x="4940" y="5054"/>
                  <a:ext cx="22" cy="21"/>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33" name="Oval 385"/>
                <p:cNvSpPr>
                  <a:spLocks noChangeArrowheads="1"/>
                </p:cNvSpPr>
                <p:nvPr/>
              </p:nvSpPr>
              <p:spPr bwMode="auto">
                <a:xfrm>
                  <a:off x="4945" y="5059"/>
                  <a:ext cx="12" cy="12"/>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434" name="Oval 386"/>
              <p:cNvSpPr>
                <a:spLocks noChangeArrowheads="1"/>
              </p:cNvSpPr>
              <p:nvPr/>
            </p:nvSpPr>
            <p:spPr bwMode="auto">
              <a:xfrm>
                <a:off x="4681" y="4809"/>
                <a:ext cx="535" cy="507"/>
              </a:xfrm>
              <a:prstGeom prst="ellipse">
                <a:avLst/>
              </a:prstGeom>
              <a:solidFill>
                <a:srgbClr val="FFFF00"/>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35" name="Group 387"/>
            <p:cNvGrpSpPr>
              <a:grpSpLocks/>
            </p:cNvGrpSpPr>
            <p:nvPr/>
          </p:nvGrpSpPr>
          <p:grpSpPr bwMode="auto">
            <a:xfrm>
              <a:off x="2502" y="2442"/>
              <a:ext cx="660" cy="413"/>
              <a:chOff x="2502" y="2442"/>
              <a:chExt cx="660" cy="413"/>
            </a:xfrm>
          </p:grpSpPr>
          <p:sp>
            <p:nvSpPr>
              <p:cNvPr id="2436" name="Freeform 388"/>
              <p:cNvSpPr>
                <a:spLocks/>
              </p:cNvSpPr>
              <p:nvPr/>
            </p:nvSpPr>
            <p:spPr bwMode="auto">
              <a:xfrm>
                <a:off x="2502" y="2442"/>
                <a:ext cx="600" cy="339"/>
              </a:xfrm>
              <a:custGeom>
                <a:avLst/>
                <a:gdLst/>
                <a:ahLst/>
                <a:cxnLst>
                  <a:cxn ang="0">
                    <a:pos x="600" y="339"/>
                  </a:cxn>
                  <a:cxn ang="0">
                    <a:pos x="328" y="0"/>
                  </a:cxn>
                  <a:cxn ang="0">
                    <a:pos x="0" y="0"/>
                  </a:cxn>
                </a:cxnLst>
                <a:rect l="0" t="0" r="r" b="b"/>
                <a:pathLst>
                  <a:path w="600" h="339">
                    <a:moveTo>
                      <a:pt x="600" y="339"/>
                    </a:moveTo>
                    <a:lnTo>
                      <a:pt x="328" y="0"/>
                    </a:lnTo>
                    <a:lnTo>
                      <a:pt x="0" y="0"/>
                    </a:lnTo>
                  </a:path>
                </a:pathLst>
              </a:custGeom>
              <a:noFill/>
              <a:ln w="889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37" name="Freeform 389"/>
              <p:cNvSpPr>
                <a:spLocks/>
              </p:cNvSpPr>
              <p:nvPr/>
            </p:nvSpPr>
            <p:spPr bwMode="auto">
              <a:xfrm>
                <a:off x="3056" y="2745"/>
                <a:ext cx="106" cy="110"/>
              </a:xfrm>
              <a:custGeom>
                <a:avLst/>
                <a:gdLst/>
                <a:ahLst/>
                <a:cxnLst>
                  <a:cxn ang="0">
                    <a:pos x="0" y="62"/>
                  </a:cxn>
                  <a:cxn ang="0">
                    <a:pos x="106" y="110"/>
                  </a:cxn>
                  <a:cxn ang="0">
                    <a:pos x="82" y="0"/>
                  </a:cxn>
                  <a:cxn ang="0">
                    <a:pos x="0" y="62"/>
                  </a:cxn>
                </a:cxnLst>
                <a:rect l="0" t="0" r="r" b="b"/>
                <a:pathLst>
                  <a:path w="106" h="110">
                    <a:moveTo>
                      <a:pt x="0" y="62"/>
                    </a:moveTo>
                    <a:lnTo>
                      <a:pt x="106" y="110"/>
                    </a:lnTo>
                    <a:lnTo>
                      <a:pt x="82" y="0"/>
                    </a:lnTo>
                    <a:lnTo>
                      <a:pt x="0"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438" name="Rectangle 390"/>
            <p:cNvSpPr>
              <a:spLocks noChangeArrowheads="1"/>
            </p:cNvSpPr>
            <p:nvPr/>
          </p:nvSpPr>
          <p:spPr bwMode="auto">
            <a:xfrm>
              <a:off x="1294" y="2094"/>
              <a:ext cx="169" cy="3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Symbol" pitchFamily="18" charset="2"/>
                </a:rPr>
                <a:t>j</a:t>
              </a:r>
              <a:endParaRPr kumimoji="0" lang="de-DE" sz="2400" b="0" i="0" u="none" strike="noStrike" cap="none" normalizeH="0" baseline="0">
                <a:ln>
                  <a:noFill/>
                </a:ln>
                <a:solidFill>
                  <a:schemeClr val="tx1"/>
                </a:solidFill>
                <a:effectLst/>
                <a:latin typeface="Times New Roman" pitchFamily="18" charset="0"/>
              </a:endParaRPr>
            </a:p>
          </p:txBody>
        </p:sp>
        <p:sp>
          <p:nvSpPr>
            <p:cNvPr id="2439" name="Rectangle 391"/>
            <p:cNvSpPr>
              <a:spLocks noChangeArrowheads="1"/>
            </p:cNvSpPr>
            <p:nvPr/>
          </p:nvSpPr>
          <p:spPr bwMode="auto">
            <a:xfrm>
              <a:off x="1465" y="2128"/>
              <a:ext cx="641" cy="3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Times New Roman" pitchFamily="18" charset="0"/>
                </a:rPr>
                <a:t>=18V</a:t>
              </a:r>
              <a:endParaRPr kumimoji="0" lang="de-DE" sz="2400" b="0" i="0" u="none" strike="noStrike" cap="none" normalizeH="0" baseline="0">
                <a:ln>
                  <a:noFill/>
                </a:ln>
                <a:solidFill>
                  <a:schemeClr val="tx1"/>
                </a:solidFill>
                <a:effectLst/>
                <a:latin typeface="Times New Roman" pitchFamily="18" charset="0"/>
              </a:endParaRPr>
            </a:p>
          </p:txBody>
        </p:sp>
        <p:sp>
          <p:nvSpPr>
            <p:cNvPr id="2440" name="Rectangle 392"/>
            <p:cNvSpPr>
              <a:spLocks noChangeArrowheads="1"/>
            </p:cNvSpPr>
            <p:nvPr/>
          </p:nvSpPr>
          <p:spPr bwMode="auto">
            <a:xfrm>
              <a:off x="2108" y="2200"/>
              <a:ext cx="51" cy="2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endParaRPr kumimoji="0" lang="de-DE" sz="2400" b="0" i="0" u="none" strike="noStrike" cap="none" normalizeH="0" baseline="0">
                <a:ln>
                  <a:noFill/>
                </a:ln>
                <a:solidFill>
                  <a:schemeClr val="tx1"/>
                </a:solidFill>
                <a:effectLst/>
                <a:latin typeface="Times New Roman" pitchFamily="18" charset="0"/>
              </a:endParaRPr>
            </a:p>
          </p:txBody>
        </p:sp>
        <p:sp>
          <p:nvSpPr>
            <p:cNvPr id="2441" name="Oval 393"/>
            <p:cNvSpPr>
              <a:spLocks noChangeArrowheads="1"/>
            </p:cNvSpPr>
            <p:nvPr/>
          </p:nvSpPr>
          <p:spPr bwMode="auto">
            <a:xfrm>
              <a:off x="5802" y="4996"/>
              <a:ext cx="125" cy="123"/>
            </a:xfrm>
            <a:prstGeom prst="ellipse">
              <a:avLst/>
            </a:prstGeom>
            <a:solidFill>
              <a:srgbClr val="FF0000"/>
            </a:solid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42" name="Rectangle 394"/>
            <p:cNvSpPr>
              <a:spLocks noChangeArrowheads="1"/>
            </p:cNvSpPr>
            <p:nvPr/>
          </p:nvSpPr>
          <p:spPr bwMode="auto">
            <a:xfrm>
              <a:off x="1870" y="3784"/>
              <a:ext cx="672" cy="1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43" name="Line 395"/>
            <p:cNvSpPr>
              <a:spLocks noChangeShapeType="1"/>
            </p:cNvSpPr>
            <p:nvPr/>
          </p:nvSpPr>
          <p:spPr bwMode="auto">
            <a:xfrm flipV="1">
              <a:off x="1441" y="3770"/>
              <a:ext cx="1529" cy="14"/>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44" name="Freeform 396"/>
            <p:cNvSpPr>
              <a:spLocks/>
            </p:cNvSpPr>
            <p:nvPr/>
          </p:nvSpPr>
          <p:spPr bwMode="auto">
            <a:xfrm>
              <a:off x="1820" y="3919"/>
              <a:ext cx="670" cy="43"/>
            </a:xfrm>
            <a:custGeom>
              <a:avLst/>
              <a:gdLst/>
              <a:ahLst/>
              <a:cxnLst>
                <a:cxn ang="0">
                  <a:pos x="0" y="0"/>
                </a:cxn>
                <a:cxn ang="0">
                  <a:pos x="0" y="40"/>
                </a:cxn>
                <a:cxn ang="0">
                  <a:pos x="670" y="43"/>
                </a:cxn>
                <a:cxn ang="0">
                  <a:pos x="670" y="2"/>
                </a:cxn>
                <a:cxn ang="0">
                  <a:pos x="0" y="0"/>
                </a:cxn>
              </a:cxnLst>
              <a:rect l="0" t="0" r="r" b="b"/>
              <a:pathLst>
                <a:path w="670" h="43">
                  <a:moveTo>
                    <a:pt x="0" y="0"/>
                  </a:moveTo>
                  <a:lnTo>
                    <a:pt x="0" y="40"/>
                  </a:lnTo>
                  <a:lnTo>
                    <a:pt x="670" y="43"/>
                  </a:lnTo>
                  <a:lnTo>
                    <a:pt x="670"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45" name="Freeform 397"/>
            <p:cNvSpPr>
              <a:spLocks/>
            </p:cNvSpPr>
            <p:nvPr/>
          </p:nvSpPr>
          <p:spPr bwMode="auto">
            <a:xfrm>
              <a:off x="2118" y="2937"/>
              <a:ext cx="1574" cy="840"/>
            </a:xfrm>
            <a:custGeom>
              <a:avLst/>
              <a:gdLst/>
              <a:ahLst/>
              <a:cxnLst>
                <a:cxn ang="0">
                  <a:pos x="0" y="840"/>
                </a:cxn>
                <a:cxn ang="0">
                  <a:pos x="120" y="840"/>
                </a:cxn>
                <a:cxn ang="0">
                  <a:pos x="120" y="60"/>
                </a:cxn>
                <a:cxn ang="0">
                  <a:pos x="60" y="60"/>
                </a:cxn>
                <a:cxn ang="0">
                  <a:pos x="60" y="120"/>
                </a:cxn>
                <a:cxn ang="0">
                  <a:pos x="72" y="118"/>
                </a:cxn>
                <a:cxn ang="0">
                  <a:pos x="84" y="115"/>
                </a:cxn>
                <a:cxn ang="0">
                  <a:pos x="103" y="103"/>
                </a:cxn>
                <a:cxn ang="0">
                  <a:pos x="115" y="84"/>
                </a:cxn>
                <a:cxn ang="0">
                  <a:pos x="117" y="72"/>
                </a:cxn>
                <a:cxn ang="0">
                  <a:pos x="60" y="120"/>
                </a:cxn>
                <a:cxn ang="0">
                  <a:pos x="1574" y="120"/>
                </a:cxn>
                <a:cxn ang="0">
                  <a:pos x="1574" y="0"/>
                </a:cxn>
                <a:cxn ang="0">
                  <a:pos x="60" y="0"/>
                </a:cxn>
                <a:cxn ang="0">
                  <a:pos x="60" y="0"/>
                </a:cxn>
                <a:cxn ang="0">
                  <a:pos x="48" y="2"/>
                </a:cxn>
                <a:cxn ang="0">
                  <a:pos x="36" y="5"/>
                </a:cxn>
                <a:cxn ang="0">
                  <a:pos x="16" y="17"/>
                </a:cxn>
                <a:cxn ang="0">
                  <a:pos x="4" y="36"/>
                </a:cxn>
                <a:cxn ang="0">
                  <a:pos x="2" y="48"/>
                </a:cxn>
                <a:cxn ang="0">
                  <a:pos x="0" y="60"/>
                </a:cxn>
                <a:cxn ang="0">
                  <a:pos x="0" y="60"/>
                </a:cxn>
                <a:cxn ang="0">
                  <a:pos x="0" y="840"/>
                </a:cxn>
              </a:cxnLst>
              <a:rect l="0" t="0" r="r" b="b"/>
              <a:pathLst>
                <a:path w="1574" h="840">
                  <a:moveTo>
                    <a:pt x="0" y="840"/>
                  </a:moveTo>
                  <a:lnTo>
                    <a:pt x="120" y="840"/>
                  </a:lnTo>
                  <a:lnTo>
                    <a:pt x="120" y="60"/>
                  </a:lnTo>
                  <a:lnTo>
                    <a:pt x="60" y="60"/>
                  </a:lnTo>
                  <a:lnTo>
                    <a:pt x="60" y="120"/>
                  </a:lnTo>
                  <a:lnTo>
                    <a:pt x="72" y="118"/>
                  </a:lnTo>
                  <a:lnTo>
                    <a:pt x="84" y="115"/>
                  </a:lnTo>
                  <a:lnTo>
                    <a:pt x="103" y="103"/>
                  </a:lnTo>
                  <a:lnTo>
                    <a:pt x="115" y="84"/>
                  </a:lnTo>
                  <a:lnTo>
                    <a:pt x="117" y="72"/>
                  </a:lnTo>
                  <a:lnTo>
                    <a:pt x="60" y="120"/>
                  </a:lnTo>
                  <a:lnTo>
                    <a:pt x="1574" y="120"/>
                  </a:lnTo>
                  <a:lnTo>
                    <a:pt x="1574" y="0"/>
                  </a:lnTo>
                  <a:lnTo>
                    <a:pt x="60" y="0"/>
                  </a:lnTo>
                  <a:lnTo>
                    <a:pt x="60" y="0"/>
                  </a:lnTo>
                  <a:lnTo>
                    <a:pt x="48" y="2"/>
                  </a:lnTo>
                  <a:lnTo>
                    <a:pt x="36" y="5"/>
                  </a:lnTo>
                  <a:lnTo>
                    <a:pt x="16" y="17"/>
                  </a:lnTo>
                  <a:lnTo>
                    <a:pt x="4" y="36"/>
                  </a:lnTo>
                  <a:lnTo>
                    <a:pt x="2" y="48"/>
                  </a:lnTo>
                  <a:lnTo>
                    <a:pt x="0" y="60"/>
                  </a:lnTo>
                  <a:lnTo>
                    <a:pt x="0" y="60"/>
                  </a:lnTo>
                  <a:lnTo>
                    <a:pt x="0" y="840"/>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46" name="Freeform 398"/>
            <p:cNvSpPr>
              <a:spLocks/>
            </p:cNvSpPr>
            <p:nvPr/>
          </p:nvSpPr>
          <p:spPr bwMode="auto">
            <a:xfrm>
              <a:off x="4232" y="2937"/>
              <a:ext cx="2400" cy="823"/>
            </a:xfrm>
            <a:custGeom>
              <a:avLst/>
              <a:gdLst/>
              <a:ahLst/>
              <a:cxnLst>
                <a:cxn ang="0">
                  <a:pos x="0" y="0"/>
                </a:cxn>
                <a:cxn ang="0">
                  <a:pos x="0" y="120"/>
                </a:cxn>
                <a:cxn ang="0">
                  <a:pos x="2340" y="120"/>
                </a:cxn>
                <a:cxn ang="0">
                  <a:pos x="2340" y="60"/>
                </a:cxn>
                <a:cxn ang="0">
                  <a:pos x="2280" y="60"/>
                </a:cxn>
                <a:cxn ang="0">
                  <a:pos x="2283" y="72"/>
                </a:cxn>
                <a:cxn ang="0">
                  <a:pos x="2285" y="84"/>
                </a:cxn>
                <a:cxn ang="0">
                  <a:pos x="2297" y="103"/>
                </a:cxn>
                <a:cxn ang="0">
                  <a:pos x="2316" y="115"/>
                </a:cxn>
                <a:cxn ang="0">
                  <a:pos x="2328" y="118"/>
                </a:cxn>
                <a:cxn ang="0">
                  <a:pos x="2280" y="60"/>
                </a:cxn>
                <a:cxn ang="0">
                  <a:pos x="2280" y="823"/>
                </a:cxn>
                <a:cxn ang="0">
                  <a:pos x="2400" y="823"/>
                </a:cxn>
                <a:cxn ang="0">
                  <a:pos x="2400" y="60"/>
                </a:cxn>
                <a:cxn ang="0">
                  <a:pos x="2400" y="60"/>
                </a:cxn>
                <a:cxn ang="0">
                  <a:pos x="2398" y="48"/>
                </a:cxn>
                <a:cxn ang="0">
                  <a:pos x="2396" y="36"/>
                </a:cxn>
                <a:cxn ang="0">
                  <a:pos x="2384" y="17"/>
                </a:cxn>
                <a:cxn ang="0">
                  <a:pos x="2364" y="5"/>
                </a:cxn>
                <a:cxn ang="0">
                  <a:pos x="2352" y="2"/>
                </a:cxn>
                <a:cxn ang="0">
                  <a:pos x="2340" y="0"/>
                </a:cxn>
                <a:cxn ang="0">
                  <a:pos x="0" y="0"/>
                </a:cxn>
              </a:cxnLst>
              <a:rect l="0" t="0" r="r" b="b"/>
              <a:pathLst>
                <a:path w="2400" h="823">
                  <a:moveTo>
                    <a:pt x="0" y="0"/>
                  </a:moveTo>
                  <a:lnTo>
                    <a:pt x="0" y="120"/>
                  </a:lnTo>
                  <a:lnTo>
                    <a:pt x="2340" y="120"/>
                  </a:lnTo>
                  <a:lnTo>
                    <a:pt x="2340" y="60"/>
                  </a:lnTo>
                  <a:lnTo>
                    <a:pt x="2280" y="60"/>
                  </a:lnTo>
                  <a:lnTo>
                    <a:pt x="2283" y="72"/>
                  </a:lnTo>
                  <a:lnTo>
                    <a:pt x="2285" y="84"/>
                  </a:lnTo>
                  <a:lnTo>
                    <a:pt x="2297" y="103"/>
                  </a:lnTo>
                  <a:lnTo>
                    <a:pt x="2316" y="115"/>
                  </a:lnTo>
                  <a:lnTo>
                    <a:pt x="2328" y="118"/>
                  </a:lnTo>
                  <a:lnTo>
                    <a:pt x="2280" y="60"/>
                  </a:lnTo>
                  <a:lnTo>
                    <a:pt x="2280" y="823"/>
                  </a:lnTo>
                  <a:lnTo>
                    <a:pt x="2400" y="823"/>
                  </a:lnTo>
                  <a:lnTo>
                    <a:pt x="2400" y="60"/>
                  </a:lnTo>
                  <a:lnTo>
                    <a:pt x="2400" y="60"/>
                  </a:lnTo>
                  <a:lnTo>
                    <a:pt x="2398" y="48"/>
                  </a:lnTo>
                  <a:lnTo>
                    <a:pt x="2396" y="36"/>
                  </a:lnTo>
                  <a:lnTo>
                    <a:pt x="2384" y="17"/>
                  </a:lnTo>
                  <a:lnTo>
                    <a:pt x="2364" y="5"/>
                  </a:lnTo>
                  <a:lnTo>
                    <a:pt x="2352" y="2"/>
                  </a:lnTo>
                  <a:lnTo>
                    <a:pt x="2340" y="0"/>
                  </a:lnTo>
                  <a:lnTo>
                    <a:pt x="0" y="0"/>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47" name="Freeform 399"/>
            <p:cNvSpPr>
              <a:spLocks/>
            </p:cNvSpPr>
            <p:nvPr/>
          </p:nvSpPr>
          <p:spPr bwMode="auto">
            <a:xfrm>
              <a:off x="2118" y="3957"/>
              <a:ext cx="2551" cy="1635"/>
            </a:xfrm>
            <a:custGeom>
              <a:avLst/>
              <a:gdLst/>
              <a:ahLst/>
              <a:cxnLst>
                <a:cxn ang="0">
                  <a:pos x="120" y="0"/>
                </a:cxn>
                <a:cxn ang="0">
                  <a:pos x="0" y="0"/>
                </a:cxn>
                <a:cxn ang="0">
                  <a:pos x="0" y="1575"/>
                </a:cxn>
                <a:cxn ang="0">
                  <a:pos x="0" y="1575"/>
                </a:cxn>
                <a:cxn ang="0">
                  <a:pos x="2" y="1587"/>
                </a:cxn>
                <a:cxn ang="0">
                  <a:pos x="4" y="1599"/>
                </a:cxn>
                <a:cxn ang="0">
                  <a:pos x="16" y="1618"/>
                </a:cxn>
                <a:cxn ang="0">
                  <a:pos x="36" y="1630"/>
                </a:cxn>
                <a:cxn ang="0">
                  <a:pos x="48" y="1632"/>
                </a:cxn>
                <a:cxn ang="0">
                  <a:pos x="60" y="1635"/>
                </a:cxn>
                <a:cxn ang="0">
                  <a:pos x="72" y="1632"/>
                </a:cxn>
                <a:cxn ang="0">
                  <a:pos x="84" y="1630"/>
                </a:cxn>
                <a:cxn ang="0">
                  <a:pos x="103" y="1618"/>
                </a:cxn>
                <a:cxn ang="0">
                  <a:pos x="115" y="1599"/>
                </a:cxn>
                <a:cxn ang="0">
                  <a:pos x="117" y="1587"/>
                </a:cxn>
                <a:cxn ang="0">
                  <a:pos x="120" y="1575"/>
                </a:cxn>
                <a:cxn ang="0">
                  <a:pos x="120" y="1090"/>
                </a:cxn>
                <a:cxn ang="0">
                  <a:pos x="60" y="1090"/>
                </a:cxn>
                <a:cxn ang="0">
                  <a:pos x="60" y="1150"/>
                </a:cxn>
                <a:cxn ang="0">
                  <a:pos x="72" y="1147"/>
                </a:cxn>
                <a:cxn ang="0">
                  <a:pos x="84" y="1145"/>
                </a:cxn>
                <a:cxn ang="0">
                  <a:pos x="103" y="1133"/>
                </a:cxn>
                <a:cxn ang="0">
                  <a:pos x="115" y="1114"/>
                </a:cxn>
                <a:cxn ang="0">
                  <a:pos x="117" y="1102"/>
                </a:cxn>
                <a:cxn ang="0">
                  <a:pos x="60" y="1150"/>
                </a:cxn>
                <a:cxn ang="0">
                  <a:pos x="2551" y="1150"/>
                </a:cxn>
                <a:cxn ang="0">
                  <a:pos x="2551" y="1030"/>
                </a:cxn>
                <a:cxn ang="0">
                  <a:pos x="60" y="1030"/>
                </a:cxn>
                <a:cxn ang="0">
                  <a:pos x="60" y="1030"/>
                </a:cxn>
                <a:cxn ang="0">
                  <a:pos x="48" y="1032"/>
                </a:cxn>
                <a:cxn ang="0">
                  <a:pos x="36" y="1034"/>
                </a:cxn>
                <a:cxn ang="0">
                  <a:pos x="16" y="1046"/>
                </a:cxn>
                <a:cxn ang="0">
                  <a:pos x="4" y="1066"/>
                </a:cxn>
                <a:cxn ang="0">
                  <a:pos x="2" y="1078"/>
                </a:cxn>
                <a:cxn ang="0">
                  <a:pos x="0" y="1090"/>
                </a:cxn>
                <a:cxn ang="0">
                  <a:pos x="0" y="1090"/>
                </a:cxn>
                <a:cxn ang="0">
                  <a:pos x="0" y="1575"/>
                </a:cxn>
                <a:cxn ang="0">
                  <a:pos x="120" y="1575"/>
                </a:cxn>
                <a:cxn ang="0">
                  <a:pos x="117" y="1563"/>
                </a:cxn>
                <a:cxn ang="0">
                  <a:pos x="115" y="1551"/>
                </a:cxn>
                <a:cxn ang="0">
                  <a:pos x="103" y="1531"/>
                </a:cxn>
                <a:cxn ang="0">
                  <a:pos x="84" y="1519"/>
                </a:cxn>
                <a:cxn ang="0">
                  <a:pos x="72" y="1517"/>
                </a:cxn>
                <a:cxn ang="0">
                  <a:pos x="60" y="1515"/>
                </a:cxn>
                <a:cxn ang="0">
                  <a:pos x="48" y="1517"/>
                </a:cxn>
                <a:cxn ang="0">
                  <a:pos x="36" y="1519"/>
                </a:cxn>
                <a:cxn ang="0">
                  <a:pos x="16" y="1531"/>
                </a:cxn>
                <a:cxn ang="0">
                  <a:pos x="4" y="1551"/>
                </a:cxn>
                <a:cxn ang="0">
                  <a:pos x="2" y="1563"/>
                </a:cxn>
                <a:cxn ang="0">
                  <a:pos x="0" y="1575"/>
                </a:cxn>
                <a:cxn ang="0">
                  <a:pos x="60" y="1575"/>
                </a:cxn>
                <a:cxn ang="0">
                  <a:pos x="120" y="1575"/>
                </a:cxn>
                <a:cxn ang="0">
                  <a:pos x="120" y="0"/>
                </a:cxn>
              </a:cxnLst>
              <a:rect l="0" t="0" r="r" b="b"/>
              <a:pathLst>
                <a:path w="2551" h="1635">
                  <a:moveTo>
                    <a:pt x="120" y="0"/>
                  </a:moveTo>
                  <a:lnTo>
                    <a:pt x="0" y="0"/>
                  </a:lnTo>
                  <a:lnTo>
                    <a:pt x="0" y="1575"/>
                  </a:lnTo>
                  <a:lnTo>
                    <a:pt x="0" y="1575"/>
                  </a:lnTo>
                  <a:lnTo>
                    <a:pt x="2" y="1587"/>
                  </a:lnTo>
                  <a:lnTo>
                    <a:pt x="4" y="1599"/>
                  </a:lnTo>
                  <a:lnTo>
                    <a:pt x="16" y="1618"/>
                  </a:lnTo>
                  <a:lnTo>
                    <a:pt x="36" y="1630"/>
                  </a:lnTo>
                  <a:lnTo>
                    <a:pt x="48" y="1632"/>
                  </a:lnTo>
                  <a:lnTo>
                    <a:pt x="60" y="1635"/>
                  </a:lnTo>
                  <a:lnTo>
                    <a:pt x="72" y="1632"/>
                  </a:lnTo>
                  <a:lnTo>
                    <a:pt x="84" y="1630"/>
                  </a:lnTo>
                  <a:lnTo>
                    <a:pt x="103" y="1618"/>
                  </a:lnTo>
                  <a:lnTo>
                    <a:pt x="115" y="1599"/>
                  </a:lnTo>
                  <a:lnTo>
                    <a:pt x="117" y="1587"/>
                  </a:lnTo>
                  <a:lnTo>
                    <a:pt x="120" y="1575"/>
                  </a:lnTo>
                  <a:lnTo>
                    <a:pt x="120" y="1090"/>
                  </a:lnTo>
                  <a:lnTo>
                    <a:pt x="60" y="1090"/>
                  </a:lnTo>
                  <a:lnTo>
                    <a:pt x="60" y="1150"/>
                  </a:lnTo>
                  <a:lnTo>
                    <a:pt x="72" y="1147"/>
                  </a:lnTo>
                  <a:lnTo>
                    <a:pt x="84" y="1145"/>
                  </a:lnTo>
                  <a:lnTo>
                    <a:pt x="103" y="1133"/>
                  </a:lnTo>
                  <a:lnTo>
                    <a:pt x="115" y="1114"/>
                  </a:lnTo>
                  <a:lnTo>
                    <a:pt x="117" y="1102"/>
                  </a:lnTo>
                  <a:lnTo>
                    <a:pt x="60" y="1150"/>
                  </a:lnTo>
                  <a:lnTo>
                    <a:pt x="2551" y="1150"/>
                  </a:lnTo>
                  <a:lnTo>
                    <a:pt x="2551" y="1030"/>
                  </a:lnTo>
                  <a:lnTo>
                    <a:pt x="60" y="1030"/>
                  </a:lnTo>
                  <a:lnTo>
                    <a:pt x="60" y="1030"/>
                  </a:lnTo>
                  <a:lnTo>
                    <a:pt x="48" y="1032"/>
                  </a:lnTo>
                  <a:lnTo>
                    <a:pt x="36" y="1034"/>
                  </a:lnTo>
                  <a:lnTo>
                    <a:pt x="16" y="1046"/>
                  </a:lnTo>
                  <a:lnTo>
                    <a:pt x="4" y="1066"/>
                  </a:lnTo>
                  <a:lnTo>
                    <a:pt x="2" y="1078"/>
                  </a:lnTo>
                  <a:lnTo>
                    <a:pt x="0" y="1090"/>
                  </a:lnTo>
                  <a:lnTo>
                    <a:pt x="0" y="1090"/>
                  </a:lnTo>
                  <a:lnTo>
                    <a:pt x="0" y="1575"/>
                  </a:lnTo>
                  <a:lnTo>
                    <a:pt x="120" y="1575"/>
                  </a:lnTo>
                  <a:lnTo>
                    <a:pt x="117" y="1563"/>
                  </a:lnTo>
                  <a:lnTo>
                    <a:pt x="115" y="1551"/>
                  </a:lnTo>
                  <a:lnTo>
                    <a:pt x="103" y="1531"/>
                  </a:lnTo>
                  <a:lnTo>
                    <a:pt x="84" y="1519"/>
                  </a:lnTo>
                  <a:lnTo>
                    <a:pt x="72" y="1517"/>
                  </a:lnTo>
                  <a:lnTo>
                    <a:pt x="60" y="1515"/>
                  </a:lnTo>
                  <a:lnTo>
                    <a:pt x="48" y="1517"/>
                  </a:lnTo>
                  <a:lnTo>
                    <a:pt x="36" y="1519"/>
                  </a:lnTo>
                  <a:lnTo>
                    <a:pt x="16" y="1531"/>
                  </a:lnTo>
                  <a:lnTo>
                    <a:pt x="4" y="1551"/>
                  </a:lnTo>
                  <a:lnTo>
                    <a:pt x="2" y="1563"/>
                  </a:lnTo>
                  <a:lnTo>
                    <a:pt x="0" y="1575"/>
                  </a:lnTo>
                  <a:lnTo>
                    <a:pt x="60" y="1575"/>
                  </a:lnTo>
                  <a:lnTo>
                    <a:pt x="120" y="1575"/>
                  </a:lnTo>
                  <a:lnTo>
                    <a:pt x="120"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48" name="Freeform 400"/>
            <p:cNvSpPr>
              <a:spLocks/>
            </p:cNvSpPr>
            <p:nvPr/>
          </p:nvSpPr>
          <p:spPr bwMode="auto">
            <a:xfrm>
              <a:off x="5223" y="4271"/>
              <a:ext cx="1426" cy="855"/>
            </a:xfrm>
            <a:custGeom>
              <a:avLst/>
              <a:gdLst/>
              <a:ahLst/>
              <a:cxnLst>
                <a:cxn ang="0">
                  <a:pos x="0" y="735"/>
                </a:cxn>
                <a:cxn ang="0">
                  <a:pos x="0" y="855"/>
                </a:cxn>
                <a:cxn ang="0">
                  <a:pos x="1366" y="855"/>
                </a:cxn>
                <a:cxn ang="0">
                  <a:pos x="1366" y="855"/>
                </a:cxn>
                <a:cxn ang="0">
                  <a:pos x="1378" y="853"/>
                </a:cxn>
                <a:cxn ang="0">
                  <a:pos x="1390" y="850"/>
                </a:cxn>
                <a:cxn ang="0">
                  <a:pos x="1409" y="838"/>
                </a:cxn>
                <a:cxn ang="0">
                  <a:pos x="1421" y="819"/>
                </a:cxn>
                <a:cxn ang="0">
                  <a:pos x="1424" y="807"/>
                </a:cxn>
                <a:cxn ang="0">
                  <a:pos x="1426" y="795"/>
                </a:cxn>
                <a:cxn ang="0">
                  <a:pos x="1426" y="0"/>
                </a:cxn>
                <a:cxn ang="0">
                  <a:pos x="1306" y="0"/>
                </a:cxn>
                <a:cxn ang="0">
                  <a:pos x="1306" y="795"/>
                </a:cxn>
                <a:cxn ang="0">
                  <a:pos x="1366" y="735"/>
                </a:cxn>
                <a:cxn ang="0">
                  <a:pos x="1354" y="737"/>
                </a:cxn>
                <a:cxn ang="0">
                  <a:pos x="1342" y="740"/>
                </a:cxn>
                <a:cxn ang="0">
                  <a:pos x="1323" y="752"/>
                </a:cxn>
                <a:cxn ang="0">
                  <a:pos x="1311" y="771"/>
                </a:cxn>
                <a:cxn ang="0">
                  <a:pos x="1308" y="783"/>
                </a:cxn>
                <a:cxn ang="0">
                  <a:pos x="1306" y="795"/>
                </a:cxn>
                <a:cxn ang="0">
                  <a:pos x="1366" y="795"/>
                </a:cxn>
                <a:cxn ang="0">
                  <a:pos x="1366" y="735"/>
                </a:cxn>
                <a:cxn ang="0">
                  <a:pos x="0" y="735"/>
                </a:cxn>
              </a:cxnLst>
              <a:rect l="0" t="0" r="r" b="b"/>
              <a:pathLst>
                <a:path w="1426" h="855">
                  <a:moveTo>
                    <a:pt x="0" y="735"/>
                  </a:moveTo>
                  <a:lnTo>
                    <a:pt x="0" y="855"/>
                  </a:lnTo>
                  <a:lnTo>
                    <a:pt x="1366" y="855"/>
                  </a:lnTo>
                  <a:lnTo>
                    <a:pt x="1366" y="855"/>
                  </a:lnTo>
                  <a:lnTo>
                    <a:pt x="1378" y="853"/>
                  </a:lnTo>
                  <a:lnTo>
                    <a:pt x="1390" y="850"/>
                  </a:lnTo>
                  <a:lnTo>
                    <a:pt x="1409" y="838"/>
                  </a:lnTo>
                  <a:lnTo>
                    <a:pt x="1421" y="819"/>
                  </a:lnTo>
                  <a:lnTo>
                    <a:pt x="1424" y="807"/>
                  </a:lnTo>
                  <a:lnTo>
                    <a:pt x="1426" y="795"/>
                  </a:lnTo>
                  <a:lnTo>
                    <a:pt x="1426" y="0"/>
                  </a:lnTo>
                  <a:lnTo>
                    <a:pt x="1306" y="0"/>
                  </a:lnTo>
                  <a:lnTo>
                    <a:pt x="1306" y="795"/>
                  </a:lnTo>
                  <a:lnTo>
                    <a:pt x="1366" y="735"/>
                  </a:lnTo>
                  <a:lnTo>
                    <a:pt x="1354" y="737"/>
                  </a:lnTo>
                  <a:lnTo>
                    <a:pt x="1342" y="740"/>
                  </a:lnTo>
                  <a:lnTo>
                    <a:pt x="1323" y="752"/>
                  </a:lnTo>
                  <a:lnTo>
                    <a:pt x="1311" y="771"/>
                  </a:lnTo>
                  <a:lnTo>
                    <a:pt x="1308" y="783"/>
                  </a:lnTo>
                  <a:lnTo>
                    <a:pt x="1306" y="795"/>
                  </a:lnTo>
                  <a:lnTo>
                    <a:pt x="1366" y="795"/>
                  </a:lnTo>
                  <a:lnTo>
                    <a:pt x="1366" y="735"/>
                  </a:lnTo>
                  <a:lnTo>
                    <a:pt x="0" y="735"/>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2449" name="Group 401"/>
            <p:cNvGrpSpPr>
              <a:grpSpLocks/>
            </p:cNvGrpSpPr>
            <p:nvPr/>
          </p:nvGrpSpPr>
          <p:grpSpPr bwMode="auto">
            <a:xfrm>
              <a:off x="5929" y="5164"/>
              <a:ext cx="293" cy="324"/>
              <a:chOff x="5929" y="5164"/>
              <a:chExt cx="293" cy="324"/>
            </a:xfrm>
          </p:grpSpPr>
          <p:sp>
            <p:nvSpPr>
              <p:cNvPr id="2450" name="Freeform 402"/>
              <p:cNvSpPr>
                <a:spLocks/>
              </p:cNvSpPr>
              <p:nvPr/>
            </p:nvSpPr>
            <p:spPr bwMode="auto">
              <a:xfrm>
                <a:off x="5975" y="5251"/>
                <a:ext cx="247" cy="237"/>
              </a:xfrm>
              <a:custGeom>
                <a:avLst/>
                <a:gdLst/>
                <a:ahLst/>
                <a:cxnLst>
                  <a:cxn ang="0">
                    <a:pos x="0" y="0"/>
                  </a:cxn>
                  <a:cxn ang="0">
                    <a:pos x="103" y="237"/>
                  </a:cxn>
                  <a:cxn ang="0">
                    <a:pos x="247" y="237"/>
                  </a:cxn>
                </a:cxnLst>
                <a:rect l="0" t="0" r="r" b="b"/>
                <a:pathLst>
                  <a:path w="247" h="237">
                    <a:moveTo>
                      <a:pt x="0" y="0"/>
                    </a:moveTo>
                    <a:lnTo>
                      <a:pt x="103" y="237"/>
                    </a:lnTo>
                    <a:lnTo>
                      <a:pt x="247" y="237"/>
                    </a:lnTo>
                  </a:path>
                </a:pathLst>
              </a:custGeom>
              <a:noFill/>
              <a:ln w="889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51" name="Freeform 403"/>
              <p:cNvSpPr>
                <a:spLocks/>
              </p:cNvSpPr>
              <p:nvPr/>
            </p:nvSpPr>
            <p:spPr bwMode="auto">
              <a:xfrm>
                <a:off x="5929" y="5164"/>
                <a:ext cx="94" cy="116"/>
              </a:xfrm>
              <a:custGeom>
                <a:avLst/>
                <a:gdLst/>
                <a:ahLst/>
                <a:cxnLst>
                  <a:cxn ang="0">
                    <a:pos x="94" y="75"/>
                  </a:cxn>
                  <a:cxn ang="0">
                    <a:pos x="7" y="0"/>
                  </a:cxn>
                  <a:cxn ang="0">
                    <a:pos x="0" y="116"/>
                  </a:cxn>
                  <a:cxn ang="0">
                    <a:pos x="94" y="75"/>
                  </a:cxn>
                </a:cxnLst>
                <a:rect l="0" t="0" r="r" b="b"/>
                <a:pathLst>
                  <a:path w="94" h="116">
                    <a:moveTo>
                      <a:pt x="94" y="75"/>
                    </a:moveTo>
                    <a:lnTo>
                      <a:pt x="7" y="0"/>
                    </a:lnTo>
                    <a:lnTo>
                      <a:pt x="0" y="116"/>
                    </a:lnTo>
                    <a:lnTo>
                      <a:pt x="94"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452" name="Rectangle 404"/>
            <p:cNvSpPr>
              <a:spLocks noChangeArrowheads="1"/>
            </p:cNvSpPr>
            <p:nvPr/>
          </p:nvSpPr>
          <p:spPr bwMode="auto">
            <a:xfrm>
              <a:off x="6349" y="5299"/>
              <a:ext cx="169" cy="3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Symbol" pitchFamily="18" charset="2"/>
                </a:rPr>
                <a:t>j</a:t>
              </a:r>
              <a:endParaRPr kumimoji="0" lang="de-DE" sz="2400" b="0" i="0" u="none" strike="noStrike" cap="none" normalizeH="0" baseline="0">
                <a:ln>
                  <a:noFill/>
                </a:ln>
                <a:solidFill>
                  <a:schemeClr val="tx1"/>
                </a:solidFill>
                <a:effectLst/>
                <a:latin typeface="Times New Roman" pitchFamily="18" charset="0"/>
              </a:endParaRPr>
            </a:p>
          </p:txBody>
        </p:sp>
        <p:sp>
          <p:nvSpPr>
            <p:cNvPr id="2453" name="Rectangle 405"/>
            <p:cNvSpPr>
              <a:spLocks noChangeArrowheads="1"/>
            </p:cNvSpPr>
            <p:nvPr/>
          </p:nvSpPr>
          <p:spPr bwMode="auto">
            <a:xfrm>
              <a:off x="6519" y="5332"/>
              <a:ext cx="501" cy="3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Times New Roman" pitchFamily="18" charset="0"/>
                </a:rPr>
                <a:t>=6V</a:t>
              </a:r>
              <a:endParaRPr kumimoji="0" lang="de-DE" sz="2400" b="0" i="0" u="none" strike="noStrike" cap="none" normalizeH="0" baseline="0">
                <a:ln>
                  <a:noFill/>
                </a:ln>
                <a:solidFill>
                  <a:schemeClr val="tx1"/>
                </a:solidFill>
                <a:effectLst/>
                <a:latin typeface="Times New Roman" pitchFamily="18" charset="0"/>
              </a:endParaRPr>
            </a:p>
          </p:txBody>
        </p:sp>
        <p:sp>
          <p:nvSpPr>
            <p:cNvPr id="2454" name="Rectangle 406"/>
            <p:cNvSpPr>
              <a:spLocks noChangeArrowheads="1"/>
            </p:cNvSpPr>
            <p:nvPr/>
          </p:nvSpPr>
          <p:spPr bwMode="auto">
            <a:xfrm>
              <a:off x="7021" y="5404"/>
              <a:ext cx="51" cy="2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endParaRPr kumimoji="0" lang="de-DE" sz="2400" b="0" i="0" u="none" strike="noStrike" cap="none" normalizeH="0" baseline="0">
                <a:ln>
                  <a:noFill/>
                </a:ln>
                <a:solidFill>
                  <a:schemeClr val="tx1"/>
                </a:solidFill>
                <a:effectLst/>
                <a:latin typeface="Times New Roman" pitchFamily="18" charset="0"/>
              </a:endParaRPr>
            </a:p>
          </p:txBody>
        </p:sp>
        <p:grpSp>
          <p:nvGrpSpPr>
            <p:cNvPr id="2455" name="Group 407"/>
            <p:cNvGrpSpPr>
              <a:grpSpLocks/>
            </p:cNvGrpSpPr>
            <p:nvPr/>
          </p:nvGrpSpPr>
          <p:grpSpPr bwMode="auto">
            <a:xfrm>
              <a:off x="6671" y="3153"/>
              <a:ext cx="391" cy="103"/>
              <a:chOff x="6671" y="3153"/>
              <a:chExt cx="391" cy="103"/>
            </a:xfrm>
          </p:grpSpPr>
          <p:sp>
            <p:nvSpPr>
              <p:cNvPr id="2456" name="Freeform 408"/>
              <p:cNvSpPr>
                <a:spLocks/>
              </p:cNvSpPr>
              <p:nvPr/>
            </p:nvSpPr>
            <p:spPr bwMode="auto">
              <a:xfrm>
                <a:off x="6764" y="3203"/>
                <a:ext cx="298" cy="5"/>
              </a:xfrm>
              <a:custGeom>
                <a:avLst/>
                <a:gdLst/>
                <a:ahLst/>
                <a:cxnLst>
                  <a:cxn ang="0">
                    <a:pos x="0" y="0"/>
                  </a:cxn>
                  <a:cxn ang="0">
                    <a:pos x="104" y="5"/>
                  </a:cxn>
                  <a:cxn ang="0">
                    <a:pos x="298" y="5"/>
                  </a:cxn>
                </a:cxnLst>
                <a:rect l="0" t="0" r="r" b="b"/>
                <a:pathLst>
                  <a:path w="298" h="5">
                    <a:moveTo>
                      <a:pt x="0" y="0"/>
                    </a:moveTo>
                    <a:lnTo>
                      <a:pt x="104" y="5"/>
                    </a:lnTo>
                    <a:lnTo>
                      <a:pt x="298" y="5"/>
                    </a:lnTo>
                  </a:path>
                </a:pathLst>
              </a:custGeom>
              <a:noFill/>
              <a:ln w="889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57" name="Freeform 409"/>
              <p:cNvSpPr>
                <a:spLocks/>
              </p:cNvSpPr>
              <p:nvPr/>
            </p:nvSpPr>
            <p:spPr bwMode="auto">
              <a:xfrm>
                <a:off x="6671" y="3153"/>
                <a:ext cx="103" cy="103"/>
              </a:xfrm>
              <a:custGeom>
                <a:avLst/>
                <a:gdLst/>
                <a:ahLst/>
                <a:cxnLst>
                  <a:cxn ang="0">
                    <a:pos x="103" y="0"/>
                  </a:cxn>
                  <a:cxn ang="0">
                    <a:pos x="0" y="48"/>
                  </a:cxn>
                  <a:cxn ang="0">
                    <a:pos x="98" y="103"/>
                  </a:cxn>
                  <a:cxn ang="0">
                    <a:pos x="103" y="0"/>
                  </a:cxn>
                </a:cxnLst>
                <a:rect l="0" t="0" r="r" b="b"/>
                <a:pathLst>
                  <a:path w="103" h="103">
                    <a:moveTo>
                      <a:pt x="103" y="0"/>
                    </a:moveTo>
                    <a:lnTo>
                      <a:pt x="0" y="48"/>
                    </a:lnTo>
                    <a:lnTo>
                      <a:pt x="98" y="103"/>
                    </a:lnTo>
                    <a:lnTo>
                      <a:pt x="10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458" name="Rectangle 410"/>
            <p:cNvSpPr>
              <a:spLocks noChangeArrowheads="1"/>
            </p:cNvSpPr>
            <p:nvPr/>
          </p:nvSpPr>
          <p:spPr bwMode="auto">
            <a:xfrm>
              <a:off x="7189" y="3018"/>
              <a:ext cx="169" cy="3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Symbol" pitchFamily="18" charset="2"/>
                </a:rPr>
                <a:t>j</a:t>
              </a:r>
              <a:endParaRPr kumimoji="0" lang="de-DE" sz="2400" b="0" i="0" u="none" strike="noStrike" cap="none" normalizeH="0" baseline="0">
                <a:ln>
                  <a:noFill/>
                </a:ln>
                <a:solidFill>
                  <a:schemeClr val="tx1"/>
                </a:solidFill>
                <a:effectLst/>
                <a:latin typeface="Times New Roman" pitchFamily="18" charset="0"/>
              </a:endParaRPr>
            </a:p>
          </p:txBody>
        </p:sp>
        <p:sp>
          <p:nvSpPr>
            <p:cNvPr id="2459" name="Rectangle 411"/>
            <p:cNvSpPr>
              <a:spLocks noChangeArrowheads="1"/>
            </p:cNvSpPr>
            <p:nvPr/>
          </p:nvSpPr>
          <p:spPr bwMode="auto">
            <a:xfrm>
              <a:off x="7360" y="3052"/>
              <a:ext cx="641" cy="3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Times New Roman" pitchFamily="18" charset="0"/>
                </a:rPr>
                <a:t>=12V</a:t>
              </a:r>
              <a:endParaRPr kumimoji="0" lang="de-DE" sz="2400" b="0" i="0" u="none" strike="noStrike" cap="none" normalizeH="0" baseline="0">
                <a:ln>
                  <a:noFill/>
                </a:ln>
                <a:solidFill>
                  <a:schemeClr val="tx1"/>
                </a:solidFill>
                <a:effectLst/>
                <a:latin typeface="Times New Roman" pitchFamily="18" charset="0"/>
              </a:endParaRPr>
            </a:p>
          </p:txBody>
        </p:sp>
        <p:sp>
          <p:nvSpPr>
            <p:cNvPr id="2460" name="Rectangle 412"/>
            <p:cNvSpPr>
              <a:spLocks noChangeArrowheads="1"/>
            </p:cNvSpPr>
            <p:nvPr/>
          </p:nvSpPr>
          <p:spPr bwMode="auto">
            <a:xfrm>
              <a:off x="8003" y="3124"/>
              <a:ext cx="51" cy="2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endParaRPr kumimoji="0" lang="de-DE" sz="2400" b="0" i="0" u="none" strike="noStrike" cap="none" normalizeH="0" baseline="0">
                <a:ln>
                  <a:noFill/>
                </a:ln>
                <a:solidFill>
                  <a:schemeClr val="tx1"/>
                </a:solidFill>
                <a:effectLst/>
                <a:latin typeface="Times New Roman" pitchFamily="18" charset="0"/>
              </a:endParaRPr>
            </a:p>
          </p:txBody>
        </p:sp>
        <p:grpSp>
          <p:nvGrpSpPr>
            <p:cNvPr id="2461" name="Group 413"/>
            <p:cNvGrpSpPr>
              <a:grpSpLocks/>
            </p:cNvGrpSpPr>
            <p:nvPr/>
          </p:nvGrpSpPr>
          <p:grpSpPr bwMode="auto">
            <a:xfrm>
              <a:off x="3867" y="5150"/>
              <a:ext cx="190" cy="727"/>
              <a:chOff x="3867" y="5150"/>
              <a:chExt cx="190" cy="727"/>
            </a:xfrm>
          </p:grpSpPr>
          <p:sp>
            <p:nvSpPr>
              <p:cNvPr id="2462" name="Freeform 414"/>
              <p:cNvSpPr>
                <a:spLocks/>
              </p:cNvSpPr>
              <p:nvPr/>
            </p:nvSpPr>
            <p:spPr bwMode="auto">
              <a:xfrm>
                <a:off x="3867" y="5246"/>
                <a:ext cx="137" cy="631"/>
              </a:xfrm>
              <a:custGeom>
                <a:avLst/>
                <a:gdLst/>
                <a:ahLst/>
                <a:cxnLst>
                  <a:cxn ang="0">
                    <a:pos x="137" y="0"/>
                  </a:cxn>
                  <a:cxn ang="0">
                    <a:pos x="72" y="631"/>
                  </a:cxn>
                  <a:cxn ang="0">
                    <a:pos x="0" y="631"/>
                  </a:cxn>
                </a:cxnLst>
                <a:rect l="0" t="0" r="r" b="b"/>
                <a:pathLst>
                  <a:path w="137" h="631">
                    <a:moveTo>
                      <a:pt x="137" y="0"/>
                    </a:moveTo>
                    <a:lnTo>
                      <a:pt x="72" y="631"/>
                    </a:lnTo>
                    <a:lnTo>
                      <a:pt x="0" y="631"/>
                    </a:lnTo>
                  </a:path>
                </a:pathLst>
              </a:custGeom>
              <a:noFill/>
              <a:ln w="889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463" name="Freeform 415"/>
              <p:cNvSpPr>
                <a:spLocks/>
              </p:cNvSpPr>
              <p:nvPr/>
            </p:nvSpPr>
            <p:spPr bwMode="auto">
              <a:xfrm>
                <a:off x="3954" y="5150"/>
                <a:ext cx="103" cy="108"/>
              </a:xfrm>
              <a:custGeom>
                <a:avLst/>
                <a:gdLst/>
                <a:ahLst/>
                <a:cxnLst>
                  <a:cxn ang="0">
                    <a:pos x="103" y="108"/>
                  </a:cxn>
                  <a:cxn ang="0">
                    <a:pos x="62" y="0"/>
                  </a:cxn>
                  <a:cxn ang="0">
                    <a:pos x="0" y="98"/>
                  </a:cxn>
                  <a:cxn ang="0">
                    <a:pos x="103" y="108"/>
                  </a:cxn>
                </a:cxnLst>
                <a:rect l="0" t="0" r="r" b="b"/>
                <a:pathLst>
                  <a:path w="103" h="108">
                    <a:moveTo>
                      <a:pt x="103" y="108"/>
                    </a:moveTo>
                    <a:lnTo>
                      <a:pt x="62" y="0"/>
                    </a:lnTo>
                    <a:lnTo>
                      <a:pt x="0" y="98"/>
                    </a:lnTo>
                    <a:lnTo>
                      <a:pt x="103"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464" name="Rectangle 416"/>
            <p:cNvSpPr>
              <a:spLocks noChangeArrowheads="1"/>
            </p:cNvSpPr>
            <p:nvPr/>
          </p:nvSpPr>
          <p:spPr bwMode="auto">
            <a:xfrm>
              <a:off x="2660" y="5529"/>
              <a:ext cx="169" cy="3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Symbol" pitchFamily="18" charset="2"/>
                </a:rPr>
                <a:t>j</a:t>
              </a:r>
              <a:endParaRPr kumimoji="0" lang="de-DE" sz="2400" b="0" i="0" u="none" strike="noStrike" cap="none" normalizeH="0" baseline="0">
                <a:ln>
                  <a:noFill/>
                </a:ln>
                <a:solidFill>
                  <a:schemeClr val="tx1"/>
                </a:solidFill>
                <a:effectLst/>
                <a:latin typeface="Times New Roman" pitchFamily="18" charset="0"/>
              </a:endParaRPr>
            </a:p>
          </p:txBody>
        </p:sp>
        <p:sp>
          <p:nvSpPr>
            <p:cNvPr id="2465" name="Rectangle 417"/>
            <p:cNvSpPr>
              <a:spLocks noChangeArrowheads="1"/>
            </p:cNvSpPr>
            <p:nvPr/>
          </p:nvSpPr>
          <p:spPr bwMode="auto">
            <a:xfrm>
              <a:off x="2830" y="5563"/>
              <a:ext cx="641" cy="3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rgbClr val="000000"/>
                  </a:solidFill>
                  <a:effectLst/>
                  <a:latin typeface="Times New Roman" pitchFamily="18" charset="0"/>
                </a:rPr>
                <a:t> = 0V</a:t>
              </a:r>
              <a:endParaRPr kumimoji="0" lang="de-DE" sz="2400" b="0" i="0" u="none" strike="noStrike" cap="none" normalizeH="0" baseline="0">
                <a:ln>
                  <a:noFill/>
                </a:ln>
                <a:solidFill>
                  <a:schemeClr val="tx1"/>
                </a:solidFill>
                <a:effectLst/>
                <a:latin typeface="Times New Roman" pitchFamily="18" charset="0"/>
              </a:endParaRPr>
            </a:p>
          </p:txBody>
        </p:sp>
        <p:sp>
          <p:nvSpPr>
            <p:cNvPr id="2466" name="Rectangle 418"/>
            <p:cNvSpPr>
              <a:spLocks noChangeArrowheads="1"/>
            </p:cNvSpPr>
            <p:nvPr/>
          </p:nvSpPr>
          <p:spPr bwMode="auto">
            <a:xfrm>
              <a:off x="3471" y="5635"/>
              <a:ext cx="51" cy="2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endParaRPr kumimoji="0" lang="de-DE" sz="2400" b="0" i="0" u="none" strike="noStrike" cap="none" normalizeH="0" baseline="0">
                <a:ln>
                  <a:noFill/>
                </a:ln>
                <a:solidFill>
                  <a:schemeClr val="tx1"/>
                </a:solidFill>
                <a:effectLst/>
                <a:latin typeface="Times New Roman" pitchFamily="18" charset="0"/>
              </a:endParaRPr>
            </a:p>
          </p:txBody>
        </p:sp>
        <p:sp>
          <p:nvSpPr>
            <p:cNvPr id="2467" name="Line 419"/>
            <p:cNvSpPr>
              <a:spLocks noChangeShapeType="1"/>
            </p:cNvSpPr>
            <p:nvPr/>
          </p:nvSpPr>
          <p:spPr bwMode="auto">
            <a:xfrm>
              <a:off x="3803" y="2816"/>
              <a:ext cx="340" cy="454"/>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68" name="Line 420"/>
            <p:cNvSpPr>
              <a:spLocks noChangeShapeType="1"/>
            </p:cNvSpPr>
            <p:nvPr/>
          </p:nvSpPr>
          <p:spPr bwMode="auto">
            <a:xfrm flipH="1">
              <a:off x="3750" y="2822"/>
              <a:ext cx="454" cy="397"/>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69" name="Line 421"/>
            <p:cNvSpPr>
              <a:spLocks noChangeShapeType="1"/>
            </p:cNvSpPr>
            <p:nvPr/>
          </p:nvSpPr>
          <p:spPr bwMode="auto">
            <a:xfrm>
              <a:off x="4790" y="4873"/>
              <a:ext cx="340" cy="454"/>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70" name="Line 422"/>
            <p:cNvSpPr>
              <a:spLocks noChangeShapeType="1"/>
            </p:cNvSpPr>
            <p:nvPr/>
          </p:nvSpPr>
          <p:spPr bwMode="auto">
            <a:xfrm flipH="1">
              <a:off x="4737" y="4879"/>
              <a:ext cx="454" cy="397"/>
            </a:xfrm>
            <a:prstGeom prst="line">
              <a:avLst/>
            </a:prstGeom>
            <a:noFill/>
            <a:ln w="8890">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 calcmode="lin" valueType="num">
                                      <p:cBhvr>
                                        <p:cTn id="35" dur="500" fill="hold"/>
                                        <p:tgtEl>
                                          <p:spTgt spid="27"/>
                                        </p:tgtEl>
                                        <p:attrNameLst>
                                          <p:attrName>ppt_x</p:attrName>
                                        </p:attrNameLst>
                                      </p:cBhvr>
                                      <p:tavLst>
                                        <p:tav tm="0">
                                          <p:val>
                                            <p:fltVal val="0.5"/>
                                          </p:val>
                                        </p:tav>
                                        <p:tav tm="100000">
                                          <p:val>
                                            <p:strVal val="#ppt_x"/>
                                          </p:val>
                                        </p:tav>
                                      </p:tavLst>
                                    </p:anim>
                                    <p:anim calcmode="lin" valueType="num">
                                      <p:cBhvr>
                                        <p:cTn id="36" dur="500" fill="hold"/>
                                        <p:tgtEl>
                                          <p:spTgt spid="27"/>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 calcmode="lin" valueType="num">
                                      <p:cBhvr>
                                        <p:cTn id="43" dur="500" fill="hold"/>
                                        <p:tgtEl>
                                          <p:spTgt spid="26"/>
                                        </p:tgtEl>
                                        <p:attrNameLst>
                                          <p:attrName>ppt_x</p:attrName>
                                        </p:attrNameLst>
                                      </p:cBhvr>
                                      <p:tavLst>
                                        <p:tav tm="0">
                                          <p:val>
                                            <p:fltVal val="0.5"/>
                                          </p:val>
                                        </p:tav>
                                        <p:tav tm="100000">
                                          <p:val>
                                            <p:strVal val="#ppt_x"/>
                                          </p:val>
                                        </p:tav>
                                      </p:tavLst>
                                    </p:anim>
                                    <p:anim calcmode="lin" valueType="num">
                                      <p:cBhvr>
                                        <p:cTn id="44" dur="500" fill="hold"/>
                                        <p:tgtEl>
                                          <p:spTgt spid="26"/>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ppt_x</p:attrName>
                                        </p:attrNameLst>
                                      </p:cBhvr>
                                      <p:tavLst>
                                        <p:tav tm="0">
                                          <p:val>
                                            <p:fltVal val="0.5"/>
                                          </p:val>
                                        </p:tav>
                                        <p:tav tm="100000">
                                          <p:val>
                                            <p:strVal val="#ppt_x"/>
                                          </p:val>
                                        </p:tav>
                                      </p:tavLst>
                                    </p:anim>
                                    <p:anim calcmode="lin" valueType="num">
                                      <p:cBhvr>
                                        <p:cTn id="52"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16" grpId="0" autoUpdateAnimBg="0"/>
      <p:bldP spid="2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252390" y="908720"/>
            <a:ext cx="8640089" cy="576064"/>
          </a:xfrm>
        </p:spPr>
        <p:txBody>
          <a:bodyPr/>
          <a:lstStyle/>
          <a:p>
            <a:r>
              <a:rPr lang="de-DE" sz="2400" dirty="0"/>
              <a:t>Veranschaulichung Färberegel mit Stäbchenmodell:</a:t>
            </a:r>
          </a:p>
        </p:txBody>
      </p:sp>
      <p:sp>
        <p:nvSpPr>
          <p:cNvPr id="3" name="Titel 2"/>
          <p:cNvSpPr>
            <a:spLocks noGrp="1"/>
          </p:cNvSpPr>
          <p:nvPr>
            <p:ph type="ctrTitle"/>
          </p:nvPr>
        </p:nvSpPr>
        <p:spPr/>
        <p:txBody>
          <a:bodyPr/>
          <a:lstStyle/>
          <a:p>
            <a:pPr algn="ctr"/>
            <a:r>
              <a:rPr lang="de-DE" sz="3000" b="1" dirty="0"/>
              <a:t>3. U-Gang E-Lehre mit Wasser- &amp; Stäbchenmodell</a:t>
            </a:r>
            <a:endParaRPr lang="de-DE" dirty="0"/>
          </a:p>
        </p:txBody>
      </p:sp>
      <p:sp>
        <p:nvSpPr>
          <p:cNvPr id="4" name="Fußzeilenplatzhalter 3"/>
          <p:cNvSpPr>
            <a:spLocks noGrp="1"/>
          </p:cNvSpPr>
          <p:nvPr>
            <p:ph type="ftr" sz="quarter" idx="3"/>
          </p:nvPr>
        </p:nvSpPr>
        <p:spPr/>
        <p:txBody>
          <a:bodyPr/>
          <a:lstStyle/>
          <a:p>
            <a:r>
              <a:rPr lang="de-DE"/>
              <a:t>ZPG Physik 10.07.2017 - StD'in Monica Hettrich &amp; StD Thomas Mühl</a:t>
            </a:r>
            <a:endParaRPr lang="de-DE" dirty="0"/>
          </a:p>
        </p:txBody>
      </p:sp>
      <p:pic>
        <p:nvPicPr>
          <p:cNvPr id="5" name="Picture 2"/>
          <p:cNvPicPr>
            <a:picLocks noChangeAspect="1" noChangeArrowheads="1"/>
          </p:cNvPicPr>
          <p:nvPr/>
        </p:nvPicPr>
        <p:blipFill>
          <a:blip r:embed="rId3" cstate="print">
            <a:lum bright="10000" contrast="30000"/>
          </a:blip>
          <a:srcRect/>
          <a:stretch>
            <a:fillRect/>
          </a:stretch>
        </p:blipFill>
        <p:spPr bwMode="auto">
          <a:xfrm>
            <a:off x="503548" y="1772816"/>
            <a:ext cx="3643360" cy="2628292"/>
          </a:xfrm>
          <a:prstGeom prst="rect">
            <a:avLst/>
          </a:prstGeom>
          <a:noFill/>
          <a:ln w="9525">
            <a:noFill/>
            <a:miter lim="800000"/>
            <a:headEnd/>
            <a:tailEnd/>
          </a:ln>
        </p:spPr>
      </p:pic>
      <p:grpSp>
        <p:nvGrpSpPr>
          <p:cNvPr id="6" name="Gruppieren 5"/>
          <p:cNvGrpSpPr/>
          <p:nvPr/>
        </p:nvGrpSpPr>
        <p:grpSpPr>
          <a:xfrm>
            <a:off x="4175956" y="3212976"/>
            <a:ext cx="4716524" cy="2931103"/>
            <a:chOff x="3909848" y="3284984"/>
            <a:chExt cx="4825407" cy="2895099"/>
          </a:xfrm>
        </p:grpSpPr>
        <p:grpSp>
          <p:nvGrpSpPr>
            <p:cNvPr id="7" name="Gruppieren 288"/>
            <p:cNvGrpSpPr/>
            <p:nvPr/>
          </p:nvGrpSpPr>
          <p:grpSpPr>
            <a:xfrm>
              <a:off x="4176076" y="3573016"/>
              <a:ext cx="1224016" cy="1980220"/>
              <a:chOff x="3923928" y="3392996"/>
              <a:chExt cx="1224016" cy="1980220"/>
            </a:xfrm>
          </p:grpSpPr>
          <p:sp>
            <p:nvSpPr>
              <p:cNvPr id="33" name="Rechteck 32"/>
              <p:cNvSpPr/>
              <p:nvPr/>
            </p:nvSpPr>
            <p:spPr>
              <a:xfrm>
                <a:off x="4067944" y="4725144"/>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4788024" y="3501008"/>
                <a:ext cx="180020" cy="1548172"/>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Zylinder 34"/>
              <p:cNvSpPr/>
              <p:nvPr/>
            </p:nvSpPr>
            <p:spPr>
              <a:xfrm>
                <a:off x="4680012" y="3392996"/>
                <a:ext cx="396044" cy="180020"/>
              </a:xfrm>
              <a:prstGeom prst="can">
                <a:avLst/>
              </a:prstGeom>
              <a:solidFill>
                <a:srgbClr val="66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Zylinder 35"/>
              <p:cNvSpPr/>
              <p:nvPr/>
            </p:nvSpPr>
            <p:spPr>
              <a:xfrm>
                <a:off x="4211960" y="4859515"/>
                <a:ext cx="396044" cy="180020"/>
              </a:xfrm>
              <a:prstGeom prst="can">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3923928" y="5034662"/>
                <a:ext cx="1152128" cy="338554"/>
              </a:xfrm>
              <a:prstGeom prst="rect">
                <a:avLst/>
              </a:prstGeom>
              <a:noFill/>
            </p:spPr>
            <p:txBody>
              <a:bodyPr wrap="square" rtlCol="0">
                <a:spAutoFit/>
              </a:bodyPr>
              <a:lstStyle/>
              <a:p>
                <a:pPr algn="ctr"/>
                <a:r>
                  <a:rPr lang="de-DE" sz="1600" dirty="0">
                    <a:solidFill>
                      <a:srgbClr val="FFFFCC"/>
                    </a:solidFill>
                    <a:latin typeface="+mn-lt"/>
                  </a:rPr>
                  <a:t>Batterie</a:t>
                </a:r>
              </a:p>
            </p:txBody>
          </p:sp>
        </p:grpSp>
        <p:grpSp>
          <p:nvGrpSpPr>
            <p:cNvPr id="8" name="Gruppieren 286"/>
            <p:cNvGrpSpPr/>
            <p:nvPr/>
          </p:nvGrpSpPr>
          <p:grpSpPr>
            <a:xfrm>
              <a:off x="5904268" y="3284984"/>
              <a:ext cx="1260020" cy="1944216"/>
              <a:chOff x="5508104" y="3176972"/>
              <a:chExt cx="1260020" cy="1944216"/>
            </a:xfrm>
          </p:grpSpPr>
          <p:sp>
            <p:nvSpPr>
              <p:cNvPr id="27" name="Rechteck 26"/>
              <p:cNvSpPr/>
              <p:nvPr/>
            </p:nvSpPr>
            <p:spPr>
              <a:xfrm>
                <a:off x="5688124" y="4473116"/>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868144" y="3248980"/>
                <a:ext cx="180020" cy="1548172"/>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Zylinder 28"/>
              <p:cNvSpPr/>
              <p:nvPr/>
            </p:nvSpPr>
            <p:spPr>
              <a:xfrm>
                <a:off x="5760132" y="3176972"/>
                <a:ext cx="396044" cy="180020"/>
              </a:xfrm>
              <a:prstGeom prst="can">
                <a:avLst/>
              </a:prstGeom>
              <a:solidFill>
                <a:srgbClr val="66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5508104" y="4761148"/>
                <a:ext cx="1152128" cy="338554"/>
              </a:xfrm>
              <a:prstGeom prst="rect">
                <a:avLst/>
              </a:prstGeom>
              <a:noFill/>
            </p:spPr>
            <p:txBody>
              <a:bodyPr wrap="square" rtlCol="0">
                <a:spAutoFit/>
              </a:bodyPr>
              <a:lstStyle/>
              <a:p>
                <a:pPr algn="ctr"/>
                <a:r>
                  <a:rPr lang="de-DE" sz="1600" dirty="0">
                    <a:solidFill>
                      <a:srgbClr val="FFFFCC"/>
                    </a:solidFill>
                    <a:latin typeface="+mn-lt"/>
                  </a:rPr>
                  <a:t>Lämpchen</a:t>
                </a:r>
              </a:p>
            </p:txBody>
          </p:sp>
          <p:sp>
            <p:nvSpPr>
              <p:cNvPr id="31" name="Rechteck 30"/>
              <p:cNvSpPr/>
              <p:nvPr/>
            </p:nvSpPr>
            <p:spPr>
              <a:xfrm>
                <a:off x="6336076" y="3825044"/>
                <a:ext cx="180020" cy="972000"/>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Zylinder 31"/>
              <p:cNvSpPr/>
              <p:nvPr/>
            </p:nvSpPr>
            <p:spPr>
              <a:xfrm>
                <a:off x="6228184" y="3717032"/>
                <a:ext cx="396044" cy="180020"/>
              </a:xfrm>
              <a:prstGeom prst="can">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287"/>
            <p:cNvGrpSpPr/>
            <p:nvPr/>
          </p:nvGrpSpPr>
          <p:grpSpPr>
            <a:xfrm>
              <a:off x="5364328" y="4041068"/>
              <a:ext cx="1260020" cy="1944216"/>
              <a:chOff x="4968164" y="4041068"/>
              <a:chExt cx="1260020" cy="1944216"/>
            </a:xfrm>
          </p:grpSpPr>
          <p:sp>
            <p:nvSpPr>
              <p:cNvPr id="21" name="Rechteck 20"/>
              <p:cNvSpPr/>
              <p:nvPr/>
            </p:nvSpPr>
            <p:spPr>
              <a:xfrm>
                <a:off x="5148184" y="5337212"/>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5328204" y="4113076"/>
                <a:ext cx="180020" cy="1548172"/>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Zylinder 22"/>
              <p:cNvSpPr/>
              <p:nvPr/>
            </p:nvSpPr>
            <p:spPr>
              <a:xfrm>
                <a:off x="5220192" y="4041068"/>
                <a:ext cx="396044" cy="180020"/>
              </a:xfrm>
              <a:prstGeom prst="can">
                <a:avLst/>
              </a:prstGeom>
              <a:solidFill>
                <a:srgbClr val="66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4968164" y="5625244"/>
                <a:ext cx="1152128" cy="338554"/>
              </a:xfrm>
              <a:prstGeom prst="rect">
                <a:avLst/>
              </a:prstGeom>
              <a:noFill/>
            </p:spPr>
            <p:txBody>
              <a:bodyPr wrap="square" rtlCol="0">
                <a:spAutoFit/>
              </a:bodyPr>
              <a:lstStyle/>
              <a:p>
                <a:pPr algn="ctr"/>
                <a:r>
                  <a:rPr lang="de-DE" sz="1600" dirty="0">
                    <a:solidFill>
                      <a:srgbClr val="FFFFCC"/>
                    </a:solidFill>
                    <a:latin typeface="+mn-lt"/>
                  </a:rPr>
                  <a:t>Lämpchen</a:t>
                </a:r>
              </a:p>
            </p:txBody>
          </p:sp>
          <p:sp>
            <p:nvSpPr>
              <p:cNvPr id="25" name="Rechteck 24"/>
              <p:cNvSpPr/>
              <p:nvPr/>
            </p:nvSpPr>
            <p:spPr>
              <a:xfrm>
                <a:off x="5796136" y="4689140"/>
                <a:ext cx="180020" cy="972000"/>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Zylinder 25"/>
              <p:cNvSpPr/>
              <p:nvPr/>
            </p:nvSpPr>
            <p:spPr>
              <a:xfrm>
                <a:off x="5688124" y="4653136"/>
                <a:ext cx="396044" cy="180020"/>
              </a:xfrm>
              <a:prstGeom prst="can">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 name="Gruppieren 285"/>
            <p:cNvGrpSpPr/>
            <p:nvPr/>
          </p:nvGrpSpPr>
          <p:grpSpPr>
            <a:xfrm>
              <a:off x="7128284" y="4185084"/>
              <a:ext cx="1224136" cy="1404156"/>
              <a:chOff x="6588224" y="4185084"/>
              <a:chExt cx="1224136" cy="1404156"/>
            </a:xfrm>
          </p:grpSpPr>
          <p:sp>
            <p:nvSpPr>
              <p:cNvPr id="16" name="Rechteck 15"/>
              <p:cNvSpPr/>
              <p:nvPr/>
            </p:nvSpPr>
            <p:spPr>
              <a:xfrm>
                <a:off x="6732360" y="4941168"/>
                <a:ext cx="1080000" cy="648072"/>
              </a:xfrm>
              <a:prstGeom prst="rect">
                <a:avLst/>
              </a:prstGeom>
              <a:scene3d>
                <a:camera prst="isometricOffAxis2Top">
                  <a:rot lat="18075715" lon="3600000" rev="18141449"/>
                </a:camera>
                <a:lightRig rig="threePt" dir="t"/>
              </a:scene3d>
              <a:sp3d prstMaterial="matte">
                <a:bevelT w="25400" h="133350"/>
                <a:bevelB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Zylinder 16"/>
              <p:cNvSpPr/>
              <p:nvPr/>
            </p:nvSpPr>
            <p:spPr>
              <a:xfrm>
                <a:off x="7308304" y="5085184"/>
                <a:ext cx="396044" cy="180020"/>
              </a:xfrm>
              <a:prstGeom prst="can">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6588224" y="5214682"/>
                <a:ext cx="1152128" cy="338554"/>
              </a:xfrm>
              <a:prstGeom prst="rect">
                <a:avLst/>
              </a:prstGeom>
              <a:noFill/>
            </p:spPr>
            <p:txBody>
              <a:bodyPr wrap="square" rtlCol="0">
                <a:spAutoFit/>
              </a:bodyPr>
              <a:lstStyle/>
              <a:p>
                <a:pPr algn="ctr"/>
                <a:r>
                  <a:rPr lang="de-DE" sz="1600" dirty="0">
                    <a:solidFill>
                      <a:srgbClr val="FFFFCC"/>
                    </a:solidFill>
                    <a:latin typeface="+mn-lt"/>
                  </a:rPr>
                  <a:t>Lämpchen</a:t>
                </a:r>
              </a:p>
            </p:txBody>
          </p:sp>
          <p:sp>
            <p:nvSpPr>
              <p:cNvPr id="19" name="Rechteck 18"/>
              <p:cNvSpPr/>
              <p:nvPr/>
            </p:nvSpPr>
            <p:spPr>
              <a:xfrm>
                <a:off x="6948144" y="4293096"/>
                <a:ext cx="180020" cy="972000"/>
              </a:xfrm>
              <a:prstGeom prst="rect">
                <a:avLst/>
              </a:prstGeom>
              <a:gradFill flip="none" rotWithShape="1">
                <a:gsLst>
                  <a:gs pos="13000">
                    <a:schemeClr val="tx1">
                      <a:lumMod val="95000"/>
                      <a:lumOff val="5000"/>
                    </a:schemeClr>
                  </a:gs>
                  <a:gs pos="45000">
                    <a:schemeClr val="tx1">
                      <a:lumMod val="50000"/>
                      <a:lumOff val="50000"/>
                    </a:schemeClr>
                  </a:gs>
                  <a:gs pos="53000">
                    <a:srgbClr val="D4DEFF"/>
                  </a:gs>
                  <a:gs pos="83000">
                    <a:srgbClr val="D4DEFF"/>
                  </a:gs>
                  <a:gs pos="100000">
                    <a:srgbClr val="96AB9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Zylinder 19"/>
              <p:cNvSpPr/>
              <p:nvPr/>
            </p:nvSpPr>
            <p:spPr>
              <a:xfrm>
                <a:off x="6840252" y="4185084"/>
                <a:ext cx="396044" cy="180020"/>
              </a:xfrm>
              <a:prstGeom prst="can">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Freihandform 10"/>
            <p:cNvSpPr/>
            <p:nvPr/>
          </p:nvSpPr>
          <p:spPr>
            <a:xfrm>
              <a:off x="4855779" y="3720662"/>
              <a:ext cx="851338" cy="378372"/>
            </a:xfrm>
            <a:custGeom>
              <a:avLst/>
              <a:gdLst>
                <a:gd name="connsiteX0" fmla="*/ 299545 w 851338"/>
                <a:gd name="connsiteY0" fmla="*/ 0 h 378372"/>
                <a:gd name="connsiteX1" fmla="*/ 157655 w 851338"/>
                <a:gd name="connsiteY1" fmla="*/ 126124 h 378372"/>
                <a:gd name="connsiteX2" fmla="*/ 94593 w 851338"/>
                <a:gd name="connsiteY2" fmla="*/ 220717 h 378372"/>
                <a:gd name="connsiteX3" fmla="*/ 63062 w 851338"/>
                <a:gd name="connsiteY3" fmla="*/ 268014 h 378372"/>
                <a:gd name="connsiteX4" fmla="*/ 47297 w 851338"/>
                <a:gd name="connsiteY4" fmla="*/ 315310 h 378372"/>
                <a:gd name="connsiteX5" fmla="*/ 0 w 851338"/>
                <a:gd name="connsiteY5" fmla="*/ 331076 h 378372"/>
                <a:gd name="connsiteX6" fmla="*/ 47297 w 851338"/>
                <a:gd name="connsiteY6" fmla="*/ 346841 h 378372"/>
                <a:gd name="connsiteX7" fmla="*/ 173421 w 851338"/>
                <a:gd name="connsiteY7" fmla="*/ 362607 h 378372"/>
                <a:gd name="connsiteX8" fmla="*/ 851338 w 851338"/>
                <a:gd name="connsiteY8" fmla="*/ 378372 h 37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38" h="378372">
                  <a:moveTo>
                    <a:pt x="299545" y="0"/>
                  </a:moveTo>
                  <a:cubicBezTo>
                    <a:pt x="242680" y="37911"/>
                    <a:pt x="200850" y="61332"/>
                    <a:pt x="157655" y="126124"/>
                  </a:cubicBezTo>
                  <a:lnTo>
                    <a:pt x="94593" y="220717"/>
                  </a:lnTo>
                  <a:lnTo>
                    <a:pt x="63062" y="268014"/>
                  </a:lnTo>
                  <a:cubicBezTo>
                    <a:pt x="57807" y="283779"/>
                    <a:pt x="59048" y="303559"/>
                    <a:pt x="47297" y="315310"/>
                  </a:cubicBezTo>
                  <a:cubicBezTo>
                    <a:pt x="35546" y="327061"/>
                    <a:pt x="0" y="314457"/>
                    <a:pt x="0" y="331076"/>
                  </a:cubicBezTo>
                  <a:cubicBezTo>
                    <a:pt x="0" y="347694"/>
                    <a:pt x="30947" y="343868"/>
                    <a:pt x="47297" y="346841"/>
                  </a:cubicBezTo>
                  <a:cubicBezTo>
                    <a:pt x="88982" y="354420"/>
                    <a:pt x="131086" y="360914"/>
                    <a:pt x="173421" y="362607"/>
                  </a:cubicBezTo>
                  <a:cubicBezTo>
                    <a:pt x="399274" y="371641"/>
                    <a:pt x="625305" y="378372"/>
                    <a:pt x="851338" y="37837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11"/>
            <p:cNvSpPr/>
            <p:nvPr/>
          </p:nvSpPr>
          <p:spPr>
            <a:xfrm>
              <a:off x="5249917" y="3294993"/>
              <a:ext cx="993228" cy="268014"/>
            </a:xfrm>
            <a:custGeom>
              <a:avLst/>
              <a:gdLst>
                <a:gd name="connsiteX0" fmla="*/ 0 w 993228"/>
                <a:gd name="connsiteY0" fmla="*/ 268014 h 268014"/>
                <a:gd name="connsiteX1" fmla="*/ 47297 w 993228"/>
                <a:gd name="connsiteY1" fmla="*/ 236483 h 268014"/>
                <a:gd name="connsiteX2" fmla="*/ 141890 w 993228"/>
                <a:gd name="connsiteY2" fmla="*/ 157655 h 268014"/>
                <a:gd name="connsiteX3" fmla="*/ 236483 w 993228"/>
                <a:gd name="connsiteY3" fmla="*/ 126124 h 268014"/>
                <a:gd name="connsiteX4" fmla="*/ 283780 w 993228"/>
                <a:gd name="connsiteY4" fmla="*/ 110359 h 268014"/>
                <a:gd name="connsiteX5" fmla="*/ 394138 w 993228"/>
                <a:gd name="connsiteY5" fmla="*/ 0 h 268014"/>
                <a:gd name="connsiteX6" fmla="*/ 835573 w 993228"/>
                <a:gd name="connsiteY6" fmla="*/ 15766 h 268014"/>
                <a:gd name="connsiteX7" fmla="*/ 882869 w 993228"/>
                <a:gd name="connsiteY7" fmla="*/ 47297 h 268014"/>
                <a:gd name="connsiteX8" fmla="*/ 993228 w 993228"/>
                <a:gd name="connsiteY8" fmla="*/ 63062 h 2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228" h="268014">
                  <a:moveTo>
                    <a:pt x="0" y="268014"/>
                  </a:moveTo>
                  <a:cubicBezTo>
                    <a:pt x="15766" y="257504"/>
                    <a:pt x="32741" y="248613"/>
                    <a:pt x="47297" y="236483"/>
                  </a:cubicBezTo>
                  <a:cubicBezTo>
                    <a:pt x="89731" y="201121"/>
                    <a:pt x="91560" y="180024"/>
                    <a:pt x="141890" y="157655"/>
                  </a:cubicBezTo>
                  <a:cubicBezTo>
                    <a:pt x="172262" y="144156"/>
                    <a:pt x="204952" y="136634"/>
                    <a:pt x="236483" y="126124"/>
                  </a:cubicBezTo>
                  <a:lnTo>
                    <a:pt x="283780" y="110359"/>
                  </a:lnTo>
                  <a:cubicBezTo>
                    <a:pt x="356060" y="1939"/>
                    <a:pt x="310891" y="27750"/>
                    <a:pt x="394138" y="0"/>
                  </a:cubicBezTo>
                  <a:cubicBezTo>
                    <a:pt x="541283" y="5255"/>
                    <a:pt x="689019" y="1583"/>
                    <a:pt x="835573" y="15766"/>
                  </a:cubicBezTo>
                  <a:cubicBezTo>
                    <a:pt x="854433" y="17591"/>
                    <a:pt x="865922" y="38823"/>
                    <a:pt x="882869" y="47297"/>
                  </a:cubicBezTo>
                  <a:cubicBezTo>
                    <a:pt x="927694" y="69709"/>
                    <a:pt x="941900" y="63062"/>
                    <a:pt x="993228" y="6306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Freihandform 12"/>
            <p:cNvSpPr/>
            <p:nvPr/>
          </p:nvSpPr>
          <p:spPr>
            <a:xfrm>
              <a:off x="6936828" y="3833130"/>
              <a:ext cx="962507" cy="360498"/>
            </a:xfrm>
            <a:custGeom>
              <a:avLst/>
              <a:gdLst>
                <a:gd name="connsiteX0" fmla="*/ 0 w 962507"/>
                <a:gd name="connsiteY0" fmla="*/ 108249 h 360498"/>
                <a:gd name="connsiteX1" fmla="*/ 945931 w 962507"/>
                <a:gd name="connsiteY1" fmla="*/ 108249 h 360498"/>
                <a:gd name="connsiteX2" fmla="*/ 930165 w 962507"/>
                <a:gd name="connsiteY2" fmla="*/ 155546 h 360498"/>
                <a:gd name="connsiteX3" fmla="*/ 835572 w 962507"/>
                <a:gd name="connsiteY3" fmla="*/ 234373 h 360498"/>
                <a:gd name="connsiteX4" fmla="*/ 804041 w 962507"/>
                <a:gd name="connsiteY4" fmla="*/ 281670 h 360498"/>
                <a:gd name="connsiteX5" fmla="*/ 788275 w 962507"/>
                <a:gd name="connsiteY5" fmla="*/ 328967 h 360498"/>
                <a:gd name="connsiteX6" fmla="*/ 740979 w 962507"/>
                <a:gd name="connsiteY6" fmla="*/ 360498 h 36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507" h="360498">
                  <a:moveTo>
                    <a:pt x="0" y="108249"/>
                  </a:moveTo>
                  <a:cubicBezTo>
                    <a:pt x="324755" y="0"/>
                    <a:pt x="152528" y="51577"/>
                    <a:pt x="945931" y="108249"/>
                  </a:cubicBezTo>
                  <a:cubicBezTo>
                    <a:pt x="962507" y="109433"/>
                    <a:pt x="939383" y="141719"/>
                    <a:pt x="930165" y="155546"/>
                  </a:cubicBezTo>
                  <a:cubicBezTo>
                    <a:pt x="905887" y="191963"/>
                    <a:pt x="870472" y="211107"/>
                    <a:pt x="835572" y="234373"/>
                  </a:cubicBezTo>
                  <a:cubicBezTo>
                    <a:pt x="825062" y="250139"/>
                    <a:pt x="812515" y="264722"/>
                    <a:pt x="804041" y="281670"/>
                  </a:cubicBezTo>
                  <a:cubicBezTo>
                    <a:pt x="796609" y="296534"/>
                    <a:pt x="798656" y="315990"/>
                    <a:pt x="788275" y="328967"/>
                  </a:cubicBezTo>
                  <a:cubicBezTo>
                    <a:pt x="776439" y="343763"/>
                    <a:pt x="740979" y="360498"/>
                    <a:pt x="740979" y="3604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Freihandform 13"/>
            <p:cNvSpPr/>
            <p:nvPr/>
          </p:nvSpPr>
          <p:spPr>
            <a:xfrm>
              <a:off x="6369269" y="4273855"/>
              <a:ext cx="1277007" cy="523297"/>
            </a:xfrm>
            <a:custGeom>
              <a:avLst/>
              <a:gdLst>
                <a:gd name="connsiteX0" fmla="*/ 0 w 1277007"/>
                <a:gd name="connsiteY0" fmla="*/ 523297 h 523297"/>
                <a:gd name="connsiteX1" fmla="*/ 457200 w 1277007"/>
                <a:gd name="connsiteY1" fmla="*/ 507531 h 523297"/>
                <a:gd name="connsiteX2" fmla="*/ 677917 w 1277007"/>
                <a:gd name="connsiteY2" fmla="*/ 444469 h 523297"/>
                <a:gd name="connsiteX3" fmla="*/ 1024759 w 1277007"/>
                <a:gd name="connsiteY3" fmla="*/ 412938 h 523297"/>
                <a:gd name="connsiteX4" fmla="*/ 1119352 w 1277007"/>
                <a:gd name="connsiteY4" fmla="*/ 239517 h 523297"/>
                <a:gd name="connsiteX5" fmla="*/ 1182414 w 1277007"/>
                <a:gd name="connsiteY5" fmla="*/ 176455 h 523297"/>
                <a:gd name="connsiteX6" fmla="*/ 1229710 w 1277007"/>
                <a:gd name="connsiteY6" fmla="*/ 81862 h 523297"/>
                <a:gd name="connsiteX7" fmla="*/ 1277007 w 1277007"/>
                <a:gd name="connsiteY7" fmla="*/ 3035 h 52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007" h="523297">
                  <a:moveTo>
                    <a:pt x="0" y="523297"/>
                  </a:moveTo>
                  <a:cubicBezTo>
                    <a:pt x="152400" y="518042"/>
                    <a:pt x="305208" y="519855"/>
                    <a:pt x="457200" y="507531"/>
                  </a:cubicBezTo>
                  <a:cubicBezTo>
                    <a:pt x="589008" y="496844"/>
                    <a:pt x="562584" y="467535"/>
                    <a:pt x="677917" y="444469"/>
                  </a:cubicBezTo>
                  <a:cubicBezTo>
                    <a:pt x="844500" y="411154"/>
                    <a:pt x="729995" y="430278"/>
                    <a:pt x="1024759" y="412938"/>
                  </a:cubicBezTo>
                  <a:cubicBezTo>
                    <a:pt x="1039134" y="384188"/>
                    <a:pt x="1084791" y="279839"/>
                    <a:pt x="1119352" y="239517"/>
                  </a:cubicBezTo>
                  <a:cubicBezTo>
                    <a:pt x="1138698" y="216946"/>
                    <a:pt x="1161393" y="197476"/>
                    <a:pt x="1182414" y="176455"/>
                  </a:cubicBezTo>
                  <a:cubicBezTo>
                    <a:pt x="1222037" y="57583"/>
                    <a:pt x="1168590" y="204101"/>
                    <a:pt x="1229710" y="81862"/>
                  </a:cubicBezTo>
                  <a:cubicBezTo>
                    <a:pt x="1270641" y="0"/>
                    <a:pt x="1215421" y="64621"/>
                    <a:pt x="1277007" y="303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Freihandform 14"/>
            <p:cNvSpPr/>
            <p:nvPr/>
          </p:nvSpPr>
          <p:spPr>
            <a:xfrm>
              <a:off x="3909848" y="5097103"/>
              <a:ext cx="4825407" cy="1082980"/>
            </a:xfrm>
            <a:custGeom>
              <a:avLst/>
              <a:gdLst>
                <a:gd name="connsiteX0" fmla="*/ 646386 w 4825407"/>
                <a:gd name="connsiteY0" fmla="*/ 42456 h 1082980"/>
                <a:gd name="connsiteX1" fmla="*/ 567559 w 4825407"/>
                <a:gd name="connsiteY1" fmla="*/ 58221 h 1082980"/>
                <a:gd name="connsiteX2" fmla="*/ 220718 w 4825407"/>
                <a:gd name="connsiteY2" fmla="*/ 73987 h 1082980"/>
                <a:gd name="connsiteX3" fmla="*/ 78828 w 4825407"/>
                <a:gd name="connsiteY3" fmla="*/ 137049 h 1082980"/>
                <a:gd name="connsiteX4" fmla="*/ 0 w 4825407"/>
                <a:gd name="connsiteY4" fmla="*/ 152814 h 1082980"/>
                <a:gd name="connsiteX5" fmla="*/ 15766 w 4825407"/>
                <a:gd name="connsiteY5" fmla="*/ 925325 h 1082980"/>
                <a:gd name="connsiteX6" fmla="*/ 47297 w 4825407"/>
                <a:gd name="connsiteY6" fmla="*/ 972621 h 1082980"/>
                <a:gd name="connsiteX7" fmla="*/ 141890 w 4825407"/>
                <a:gd name="connsiteY7" fmla="*/ 941090 h 1082980"/>
                <a:gd name="connsiteX8" fmla="*/ 725214 w 4825407"/>
                <a:gd name="connsiteY8" fmla="*/ 972621 h 1082980"/>
                <a:gd name="connsiteX9" fmla="*/ 867104 w 4825407"/>
                <a:gd name="connsiteY9" fmla="*/ 988387 h 1082980"/>
                <a:gd name="connsiteX10" fmla="*/ 1308538 w 4825407"/>
                <a:gd name="connsiteY10" fmla="*/ 1004152 h 1082980"/>
                <a:gd name="connsiteX11" fmla="*/ 1481959 w 4825407"/>
                <a:gd name="connsiteY11" fmla="*/ 1019918 h 1082980"/>
                <a:gd name="connsiteX12" fmla="*/ 1545021 w 4825407"/>
                <a:gd name="connsiteY12" fmla="*/ 1035683 h 1082980"/>
                <a:gd name="connsiteX13" fmla="*/ 1718442 w 4825407"/>
                <a:gd name="connsiteY13" fmla="*/ 1082980 h 1082980"/>
                <a:gd name="connsiteX14" fmla="*/ 1986455 w 4825407"/>
                <a:gd name="connsiteY14" fmla="*/ 1067214 h 1082980"/>
                <a:gd name="connsiteX15" fmla="*/ 2081049 w 4825407"/>
                <a:gd name="connsiteY15" fmla="*/ 1035683 h 1082980"/>
                <a:gd name="connsiteX16" fmla="*/ 2175642 w 4825407"/>
                <a:gd name="connsiteY16" fmla="*/ 972621 h 1082980"/>
                <a:gd name="connsiteX17" fmla="*/ 2506718 w 4825407"/>
                <a:gd name="connsiteY17" fmla="*/ 956856 h 1082980"/>
                <a:gd name="connsiteX18" fmla="*/ 2648607 w 4825407"/>
                <a:gd name="connsiteY18" fmla="*/ 941090 h 1082980"/>
                <a:gd name="connsiteX19" fmla="*/ 2774731 w 4825407"/>
                <a:gd name="connsiteY19" fmla="*/ 909559 h 1082980"/>
                <a:gd name="connsiteX20" fmla="*/ 2948152 w 4825407"/>
                <a:gd name="connsiteY20" fmla="*/ 925325 h 1082980"/>
                <a:gd name="connsiteX21" fmla="*/ 2995449 w 4825407"/>
                <a:gd name="connsiteY21" fmla="*/ 941090 h 1082980"/>
                <a:gd name="connsiteX22" fmla="*/ 3531476 w 4825407"/>
                <a:gd name="connsiteY22" fmla="*/ 956856 h 1082980"/>
                <a:gd name="connsiteX23" fmla="*/ 3720662 w 4825407"/>
                <a:gd name="connsiteY23" fmla="*/ 941090 h 1082980"/>
                <a:gd name="connsiteX24" fmla="*/ 3846786 w 4825407"/>
                <a:gd name="connsiteY24" fmla="*/ 893794 h 1082980"/>
                <a:gd name="connsiteX25" fmla="*/ 4493173 w 4825407"/>
                <a:gd name="connsiteY25" fmla="*/ 878028 h 1082980"/>
                <a:gd name="connsiteX26" fmla="*/ 4650828 w 4825407"/>
                <a:gd name="connsiteY26" fmla="*/ 846497 h 1082980"/>
                <a:gd name="connsiteX27" fmla="*/ 4698124 w 4825407"/>
                <a:gd name="connsiteY27" fmla="*/ 799200 h 1082980"/>
                <a:gd name="connsiteX28" fmla="*/ 4792718 w 4825407"/>
                <a:gd name="connsiteY28" fmla="*/ 767669 h 1082980"/>
                <a:gd name="connsiteX29" fmla="*/ 4776952 w 4825407"/>
                <a:gd name="connsiteY29" fmla="*/ 42456 h 1082980"/>
                <a:gd name="connsiteX30" fmla="*/ 4650828 w 4825407"/>
                <a:gd name="connsiteY30" fmla="*/ 73987 h 1082980"/>
                <a:gd name="connsiteX31" fmla="*/ 4382814 w 4825407"/>
                <a:gd name="connsiteY31" fmla="*/ 58221 h 1082980"/>
                <a:gd name="connsiteX32" fmla="*/ 4303986 w 4825407"/>
                <a:gd name="connsiteY32" fmla="*/ 42456 h 10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25407" h="1082980">
                  <a:moveTo>
                    <a:pt x="646386" y="42456"/>
                  </a:moveTo>
                  <a:cubicBezTo>
                    <a:pt x="620110" y="47711"/>
                    <a:pt x="594282" y="56242"/>
                    <a:pt x="567559" y="58221"/>
                  </a:cubicBezTo>
                  <a:cubicBezTo>
                    <a:pt x="452142" y="66770"/>
                    <a:pt x="335792" y="61657"/>
                    <a:pt x="220718" y="73987"/>
                  </a:cubicBezTo>
                  <a:cubicBezTo>
                    <a:pt x="60038" y="91203"/>
                    <a:pt x="181206" y="98658"/>
                    <a:pt x="78828" y="137049"/>
                  </a:cubicBezTo>
                  <a:cubicBezTo>
                    <a:pt x="53738" y="146458"/>
                    <a:pt x="26276" y="147559"/>
                    <a:pt x="0" y="152814"/>
                  </a:cubicBezTo>
                  <a:cubicBezTo>
                    <a:pt x="5255" y="410318"/>
                    <a:pt x="931" y="668195"/>
                    <a:pt x="15766" y="925325"/>
                  </a:cubicBezTo>
                  <a:cubicBezTo>
                    <a:pt x="16857" y="944241"/>
                    <a:pt x="28496" y="970271"/>
                    <a:pt x="47297" y="972621"/>
                  </a:cubicBezTo>
                  <a:cubicBezTo>
                    <a:pt x="80277" y="976743"/>
                    <a:pt x="110359" y="951600"/>
                    <a:pt x="141890" y="941090"/>
                  </a:cubicBezTo>
                  <a:lnTo>
                    <a:pt x="725214" y="972621"/>
                  </a:lnTo>
                  <a:cubicBezTo>
                    <a:pt x="772701" y="975718"/>
                    <a:pt x="819586" y="985818"/>
                    <a:pt x="867104" y="988387"/>
                  </a:cubicBezTo>
                  <a:cubicBezTo>
                    <a:pt x="1014128" y="996334"/>
                    <a:pt x="1161393" y="998897"/>
                    <a:pt x="1308538" y="1004152"/>
                  </a:cubicBezTo>
                  <a:cubicBezTo>
                    <a:pt x="1366345" y="1009407"/>
                    <a:pt x="1424423" y="1012247"/>
                    <a:pt x="1481959" y="1019918"/>
                  </a:cubicBezTo>
                  <a:cubicBezTo>
                    <a:pt x="1503436" y="1022782"/>
                    <a:pt x="1523869" y="1030983"/>
                    <a:pt x="1545021" y="1035683"/>
                  </a:cubicBezTo>
                  <a:cubicBezTo>
                    <a:pt x="1678718" y="1065393"/>
                    <a:pt x="1570796" y="1033765"/>
                    <a:pt x="1718442" y="1082980"/>
                  </a:cubicBezTo>
                  <a:cubicBezTo>
                    <a:pt x="1807780" y="1077725"/>
                    <a:pt x="1897715" y="1078789"/>
                    <a:pt x="1986455" y="1067214"/>
                  </a:cubicBezTo>
                  <a:cubicBezTo>
                    <a:pt x="2019413" y="1062915"/>
                    <a:pt x="2053394" y="1054120"/>
                    <a:pt x="2081049" y="1035683"/>
                  </a:cubicBezTo>
                  <a:cubicBezTo>
                    <a:pt x="2112580" y="1014662"/>
                    <a:pt x="2137789" y="974423"/>
                    <a:pt x="2175642" y="972621"/>
                  </a:cubicBezTo>
                  <a:lnTo>
                    <a:pt x="2506718" y="956856"/>
                  </a:lnTo>
                  <a:cubicBezTo>
                    <a:pt x="2554014" y="951601"/>
                    <a:pt x="2601744" y="949360"/>
                    <a:pt x="2648607" y="941090"/>
                  </a:cubicBezTo>
                  <a:cubicBezTo>
                    <a:pt x="2691283" y="933559"/>
                    <a:pt x="2774731" y="909559"/>
                    <a:pt x="2774731" y="909559"/>
                  </a:cubicBezTo>
                  <a:cubicBezTo>
                    <a:pt x="2832538" y="914814"/>
                    <a:pt x="2890690" y="917116"/>
                    <a:pt x="2948152" y="925325"/>
                  </a:cubicBezTo>
                  <a:cubicBezTo>
                    <a:pt x="2964603" y="927675"/>
                    <a:pt x="2978855" y="940193"/>
                    <a:pt x="2995449" y="941090"/>
                  </a:cubicBezTo>
                  <a:cubicBezTo>
                    <a:pt x="3173941" y="950738"/>
                    <a:pt x="3352800" y="951601"/>
                    <a:pt x="3531476" y="956856"/>
                  </a:cubicBezTo>
                  <a:cubicBezTo>
                    <a:pt x="3594538" y="951601"/>
                    <a:pt x="3657937" y="949453"/>
                    <a:pt x="3720662" y="941090"/>
                  </a:cubicBezTo>
                  <a:cubicBezTo>
                    <a:pt x="3740451" y="938452"/>
                    <a:pt x="3845093" y="893904"/>
                    <a:pt x="3846786" y="893794"/>
                  </a:cubicBezTo>
                  <a:cubicBezTo>
                    <a:pt x="4061856" y="879768"/>
                    <a:pt x="4277711" y="883283"/>
                    <a:pt x="4493173" y="878028"/>
                  </a:cubicBezTo>
                  <a:cubicBezTo>
                    <a:pt x="4502523" y="876692"/>
                    <a:pt x="4620809" y="866510"/>
                    <a:pt x="4650828" y="846497"/>
                  </a:cubicBezTo>
                  <a:cubicBezTo>
                    <a:pt x="4669379" y="834129"/>
                    <a:pt x="4678634" y="810028"/>
                    <a:pt x="4698124" y="799200"/>
                  </a:cubicBezTo>
                  <a:cubicBezTo>
                    <a:pt x="4727178" y="783059"/>
                    <a:pt x="4792718" y="767669"/>
                    <a:pt x="4792718" y="767669"/>
                  </a:cubicBezTo>
                  <a:cubicBezTo>
                    <a:pt x="4787463" y="525931"/>
                    <a:pt x="4825407" y="279346"/>
                    <a:pt x="4776952" y="42456"/>
                  </a:cubicBezTo>
                  <a:cubicBezTo>
                    <a:pt x="4768268" y="0"/>
                    <a:pt x="4650828" y="73987"/>
                    <a:pt x="4650828" y="73987"/>
                  </a:cubicBezTo>
                  <a:cubicBezTo>
                    <a:pt x="4561490" y="68732"/>
                    <a:pt x="4471862" y="67126"/>
                    <a:pt x="4382814" y="58221"/>
                  </a:cubicBezTo>
                  <a:cubicBezTo>
                    <a:pt x="4191927" y="39132"/>
                    <a:pt x="4436648" y="42456"/>
                    <a:pt x="4303986" y="42456"/>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38" name="Textfeld 37"/>
          <p:cNvSpPr txBox="1"/>
          <p:nvPr/>
        </p:nvSpPr>
        <p:spPr>
          <a:xfrm>
            <a:off x="6951599" y="6013274"/>
            <a:ext cx="1925762" cy="261610"/>
          </a:xfrm>
          <a:prstGeom prst="rect">
            <a:avLst/>
          </a:prstGeom>
          <a:noFill/>
        </p:spPr>
        <p:txBody>
          <a:bodyPr wrap="square" rtlCol="0">
            <a:spAutoFit/>
          </a:bodyPr>
          <a:lstStyle/>
          <a:p>
            <a:pPr algn="ct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Abb. von Monica Hettrich</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9" name="Textfeld 38"/>
          <p:cNvSpPr txBox="1"/>
          <p:nvPr/>
        </p:nvSpPr>
        <p:spPr>
          <a:xfrm>
            <a:off x="2221146" y="4427662"/>
            <a:ext cx="1925762" cy="261610"/>
          </a:xfrm>
          <a:prstGeom prst="rect">
            <a:avLst/>
          </a:prstGeom>
          <a:noFill/>
        </p:spPr>
        <p:txBody>
          <a:bodyPr wrap="square" rtlCol="0">
            <a:spAutoFit/>
          </a:bodyPr>
          <a:lstStyle/>
          <a:p>
            <a:pPr algn="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Foto: Dr. Joseph Küblbeck</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U-Gang E-Lehre mit Wasser- &amp; Stäbchenmodell</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980728"/>
            <a:ext cx="8640089" cy="5256584"/>
          </a:xfrm>
        </p:spPr>
        <p:txBody>
          <a:bodyPr/>
          <a:lstStyle/>
          <a:p>
            <a:pPr marL="514350" indent="-514350">
              <a:spcBef>
                <a:spcPts val="1200"/>
              </a:spcBef>
              <a:spcAft>
                <a:spcPts val="0"/>
              </a:spcAft>
              <a:buFont typeface="+mj-lt"/>
              <a:buAutoNum type="arabicPeriod" startAt="4"/>
            </a:pPr>
            <a:r>
              <a:rPr lang="de-DE" sz="2400" dirty="0">
                <a:latin typeface="+mn-lt"/>
                <a:sym typeface="Symbol"/>
              </a:rPr>
              <a:t>Messung der </a:t>
            </a:r>
            <a:r>
              <a:rPr lang="de-DE" sz="2400" dirty="0" err="1">
                <a:latin typeface="+mn-lt"/>
                <a:sym typeface="Symbol"/>
              </a:rPr>
              <a:t>el</a:t>
            </a:r>
            <a:r>
              <a:rPr lang="de-DE" sz="2400" dirty="0">
                <a:latin typeface="+mn-lt"/>
                <a:sym typeface="Symbol"/>
              </a:rPr>
              <a:t>. Spannung:</a:t>
            </a:r>
          </a:p>
          <a:p>
            <a:pPr marL="914400" lvl="1" indent="-377825">
              <a:spcBef>
                <a:spcPts val="0"/>
              </a:spcBef>
              <a:spcAft>
                <a:spcPts val="0"/>
              </a:spcAft>
            </a:pPr>
            <a:r>
              <a:rPr lang="de-DE" sz="2000" dirty="0">
                <a:latin typeface="+mn-lt"/>
                <a:sym typeface="Symbol"/>
              </a:rPr>
              <a:t>Potential nicht direkt messbar, nur in Bezug auf 2. Punkt</a:t>
            </a:r>
          </a:p>
          <a:p>
            <a:pPr marL="914400" lvl="1" indent="-377825">
              <a:spcBef>
                <a:spcPts val="0"/>
              </a:spcBef>
              <a:spcAft>
                <a:spcPts val="0"/>
              </a:spcAft>
            </a:pPr>
            <a:r>
              <a:rPr lang="de-DE" sz="2000" dirty="0">
                <a:latin typeface="+mn-lt"/>
                <a:sym typeface="Symbol"/>
              </a:rPr>
              <a:t>Spannung als Potentialdifferenz bedeutet zwei </a:t>
            </a:r>
            <a:r>
              <a:rPr lang="de-DE" sz="2000" dirty="0" err="1">
                <a:latin typeface="+mn-lt"/>
                <a:sym typeface="Symbol"/>
              </a:rPr>
              <a:t>Messpunkte</a:t>
            </a:r>
            <a:r>
              <a:rPr lang="de-DE" sz="2000" dirty="0">
                <a:latin typeface="+mn-lt"/>
                <a:sym typeface="Symbol"/>
              </a:rPr>
              <a:t> / Parallelschaltung des Voltmeters</a:t>
            </a:r>
          </a:p>
          <a:p>
            <a:pPr marL="914400" lvl="1" indent="-377825">
              <a:spcBef>
                <a:spcPts val="0"/>
              </a:spcBef>
              <a:spcAft>
                <a:spcPts val="0"/>
              </a:spcAft>
            </a:pPr>
            <a:r>
              <a:rPr lang="de-DE" sz="2000" dirty="0">
                <a:latin typeface="+mn-lt"/>
                <a:sym typeface="Symbol"/>
              </a:rPr>
              <a:t>Schülerexperimente zum Spannungsmessen in unterschiedlichen Schaltungen</a:t>
            </a:r>
          </a:p>
          <a:p>
            <a:pPr marL="914400" lvl="1" indent="-377825">
              <a:spcBef>
                <a:spcPts val="0"/>
              </a:spcBef>
              <a:spcAft>
                <a:spcPts val="0"/>
              </a:spcAft>
            </a:pPr>
            <a:r>
              <a:rPr lang="de-DE" sz="2000" dirty="0">
                <a:latin typeface="+mn-lt"/>
                <a:sym typeface="Symbol"/>
              </a:rPr>
              <a:t>Überprüfen der Vorhersagen zum Potential bei Reihenschaltungen und Parallelschaltungen</a:t>
            </a:r>
          </a:p>
          <a:p>
            <a:pPr marL="914400" lvl="1" indent="-377825">
              <a:spcBef>
                <a:spcPts val="0"/>
              </a:spcBef>
              <a:spcAft>
                <a:spcPts val="0"/>
              </a:spcAft>
            </a:pPr>
            <a:r>
              <a:rPr lang="de-DE" sz="2000" dirty="0">
                <a:latin typeface="+mn-lt"/>
                <a:sym typeface="Symbol"/>
              </a:rPr>
              <a:t>Wechselspiel von Experiment und Modellebene:</a:t>
            </a:r>
          </a:p>
          <a:p>
            <a:pPr marL="1428750" lvl="2" indent="-377825">
              <a:spcBef>
                <a:spcPts val="0"/>
              </a:spcBef>
              <a:spcAft>
                <a:spcPts val="0"/>
              </a:spcAft>
            </a:pPr>
            <a:r>
              <a:rPr lang="de-DE" sz="1600" dirty="0">
                <a:latin typeface="+mn-lt"/>
                <a:sym typeface="Symbol"/>
              </a:rPr>
              <a:t>Wassermodell mit Reihen- und Parallelschaltung</a:t>
            </a:r>
          </a:p>
          <a:p>
            <a:pPr marL="1428750" lvl="2" indent="-377825">
              <a:spcBef>
                <a:spcPts val="0"/>
              </a:spcBef>
              <a:spcAft>
                <a:spcPts val="0"/>
              </a:spcAft>
            </a:pPr>
            <a:r>
              <a:rPr lang="de-DE" sz="1600" dirty="0">
                <a:latin typeface="+mn-lt"/>
                <a:sym typeface="Symbol"/>
              </a:rPr>
              <a:t>Erkenntnisse übertragen auf Färberegel</a:t>
            </a:r>
          </a:p>
          <a:p>
            <a:pPr marL="514350" indent="-514350">
              <a:spcBef>
                <a:spcPts val="1200"/>
              </a:spcBef>
              <a:spcAft>
                <a:spcPts val="0"/>
              </a:spcAft>
              <a:buFont typeface="+mj-lt"/>
              <a:buAutoNum type="arabicPeriod" startAt="4"/>
            </a:pPr>
            <a:r>
              <a:rPr lang="de-DE" sz="2400" dirty="0">
                <a:latin typeface="+mn-lt"/>
                <a:sym typeface="Symbol"/>
              </a:rPr>
              <a:t>Elektrische Stromstärke:</a:t>
            </a:r>
          </a:p>
          <a:p>
            <a:pPr marL="1050925" lvl="1" indent="-514350">
              <a:spcBef>
                <a:spcPts val="0"/>
              </a:spcBef>
              <a:spcAft>
                <a:spcPts val="0"/>
              </a:spcAft>
            </a:pPr>
            <a:r>
              <a:rPr lang="de-DE" sz="2000" dirty="0">
                <a:latin typeface="+mn-lt"/>
                <a:sym typeface="Symbol"/>
              </a:rPr>
              <a:t>Herleiten einer Definition aus der Wasserstromstärke durch Analogieüberlegungen</a:t>
            </a:r>
          </a:p>
          <a:p>
            <a:pPr marL="1050925" lvl="1" indent="-514350">
              <a:spcBef>
                <a:spcPts val="0"/>
              </a:spcBef>
              <a:spcAft>
                <a:spcPts val="0"/>
              </a:spcAft>
            </a:pPr>
            <a:r>
              <a:rPr lang="de-DE" sz="2000" dirty="0">
                <a:latin typeface="+mn-lt"/>
                <a:sym typeface="Symbol"/>
              </a:rPr>
              <a:t>Messung der elektrischen Stromstärke („Schere“)</a:t>
            </a:r>
          </a:p>
          <a:p>
            <a:pPr marL="1050925" lvl="1" indent="-514350">
              <a:spcBef>
                <a:spcPts val="0"/>
              </a:spcBef>
              <a:spcAft>
                <a:spcPts val="0"/>
              </a:spcAft>
            </a:pPr>
            <a:r>
              <a:rPr lang="de-DE" sz="2000" dirty="0">
                <a:latin typeface="+mn-lt"/>
                <a:sym typeface="Symbol"/>
              </a:rPr>
              <a:t>Schülerexperimente mit Messung von Stromstärken</a:t>
            </a: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U-Gang E-Lehre mit Wasser- &amp; Stäbchenmodell</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1520" y="1304764"/>
            <a:ext cx="8640089" cy="1116124"/>
          </a:xfrm>
        </p:spPr>
        <p:txBody>
          <a:bodyPr/>
          <a:lstStyle/>
          <a:p>
            <a:pPr marL="514350" indent="-514350">
              <a:spcBef>
                <a:spcPts val="1200"/>
              </a:spcBef>
              <a:spcAft>
                <a:spcPts val="0"/>
              </a:spcAft>
              <a:buFont typeface="+mj-lt"/>
              <a:buAutoNum type="arabicPeriod" startAt="5"/>
            </a:pPr>
            <a:r>
              <a:rPr lang="de-DE" sz="2400" dirty="0">
                <a:latin typeface="+mn-lt"/>
                <a:sym typeface="Symbol"/>
              </a:rPr>
              <a:t>Energiebetrachtungen:</a:t>
            </a:r>
          </a:p>
          <a:p>
            <a:pPr marL="914400" lvl="1" indent="-377825">
              <a:spcBef>
                <a:spcPts val="0"/>
              </a:spcBef>
              <a:spcAft>
                <a:spcPts val="0"/>
              </a:spcAft>
            </a:pPr>
            <a:r>
              <a:rPr lang="de-DE" sz="2000" dirty="0">
                <a:latin typeface="+mn-lt"/>
                <a:sym typeface="Symbol"/>
              </a:rPr>
              <a:t>z.B. Einsatz des Fahrradkettenmodells zur Erläuterung des Weges der Energie oder Einsatz eines Wasser-Energiestrom-Modells:</a:t>
            </a:r>
          </a:p>
        </p:txBody>
      </p:sp>
      <p:grpSp>
        <p:nvGrpSpPr>
          <p:cNvPr id="34" name="Gruppieren 33"/>
          <p:cNvGrpSpPr/>
          <p:nvPr/>
        </p:nvGrpSpPr>
        <p:grpSpPr>
          <a:xfrm>
            <a:off x="754706" y="2406370"/>
            <a:ext cx="7849380" cy="2030742"/>
            <a:chOff x="755576" y="1988840"/>
            <a:chExt cx="7849380" cy="2030742"/>
          </a:xfrm>
        </p:grpSpPr>
        <p:sp>
          <p:nvSpPr>
            <p:cNvPr id="11" name="Ellipse 10"/>
            <p:cNvSpPr/>
            <p:nvPr/>
          </p:nvSpPr>
          <p:spPr>
            <a:xfrm>
              <a:off x="4968044" y="2348880"/>
              <a:ext cx="2664296" cy="15481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p:cNvSpPr/>
            <p:nvPr/>
          </p:nvSpPr>
          <p:spPr>
            <a:xfrm>
              <a:off x="899592" y="2312876"/>
              <a:ext cx="3456384" cy="1512168"/>
            </a:xfrm>
            <a:prstGeom prst="ellipse">
              <a:avLst/>
            </a:prstGeom>
            <a:noFill/>
            <a:ln w="13970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755576" y="2672916"/>
              <a:ext cx="396044" cy="7200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4024682" y="2816932"/>
              <a:ext cx="576064" cy="612068"/>
            </a:xfrm>
            <a:prstGeom prst="ellipse">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tern mit 4 Zacken 7"/>
            <p:cNvSpPr/>
            <p:nvPr/>
          </p:nvSpPr>
          <p:spPr>
            <a:xfrm>
              <a:off x="4024682" y="2817000"/>
              <a:ext cx="576000" cy="612000"/>
            </a:xfrm>
            <a:prstGeom prst="star4">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Stern mit 4 Zacken 8"/>
            <p:cNvSpPr/>
            <p:nvPr/>
          </p:nvSpPr>
          <p:spPr>
            <a:xfrm rot="2712377">
              <a:off x="4034110" y="2850309"/>
              <a:ext cx="576000" cy="612000"/>
            </a:xfrm>
            <a:prstGeom prst="star4">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Zylinder 9"/>
            <p:cNvSpPr/>
            <p:nvPr/>
          </p:nvSpPr>
          <p:spPr>
            <a:xfrm rot="5400000">
              <a:off x="4528738" y="2852936"/>
              <a:ext cx="504056" cy="504056"/>
            </a:xfrm>
            <a:prstGeom prst="can">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7380312" y="2888940"/>
              <a:ext cx="468052" cy="432048"/>
            </a:xfrm>
            <a:prstGeom prst="ellipse">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13"/>
            <p:cNvCxnSpPr>
              <a:stCxn id="12" idx="1"/>
              <a:endCxn id="12" idx="5"/>
            </p:cNvCxnSpPr>
            <p:nvPr/>
          </p:nvCxnSpPr>
          <p:spPr>
            <a:xfrm>
              <a:off x="7448857" y="2952212"/>
              <a:ext cx="330962" cy="305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a:stCxn id="12" idx="7"/>
              <a:endCxn id="12" idx="3"/>
            </p:cNvCxnSpPr>
            <p:nvPr/>
          </p:nvCxnSpPr>
          <p:spPr>
            <a:xfrm flipH="1">
              <a:off x="7448857" y="2952212"/>
              <a:ext cx="330962" cy="305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rot="16200000">
              <a:off x="444896" y="2773669"/>
              <a:ext cx="972108" cy="338554"/>
            </a:xfrm>
            <a:prstGeom prst="rect">
              <a:avLst/>
            </a:prstGeom>
            <a:noFill/>
          </p:spPr>
          <p:txBody>
            <a:bodyPr wrap="square" rtlCol="0">
              <a:spAutoFit/>
            </a:bodyPr>
            <a:lstStyle/>
            <a:p>
              <a:r>
                <a:rPr lang="de-DE" sz="1600" dirty="0">
                  <a:latin typeface="+mn-lt"/>
                </a:rPr>
                <a:t>Pumpe</a:t>
              </a:r>
            </a:p>
          </p:txBody>
        </p:sp>
        <p:sp>
          <p:nvSpPr>
            <p:cNvPr id="19" name="Textfeld 18"/>
            <p:cNvSpPr txBox="1"/>
            <p:nvPr/>
          </p:nvSpPr>
          <p:spPr>
            <a:xfrm>
              <a:off x="3707904" y="1988840"/>
              <a:ext cx="1648926" cy="584775"/>
            </a:xfrm>
            <a:prstGeom prst="rect">
              <a:avLst/>
            </a:prstGeom>
            <a:noFill/>
          </p:spPr>
          <p:txBody>
            <a:bodyPr wrap="square" rtlCol="0">
              <a:spAutoFit/>
            </a:bodyPr>
            <a:lstStyle/>
            <a:p>
              <a:pPr algn="ctr"/>
              <a:r>
                <a:rPr lang="de-DE" sz="1600" dirty="0">
                  <a:latin typeface="+mn-lt"/>
                </a:rPr>
                <a:t>Turbine mit Magnetkopplung</a:t>
              </a:r>
            </a:p>
          </p:txBody>
        </p:sp>
        <p:cxnSp>
          <p:nvCxnSpPr>
            <p:cNvPr id="21" name="Gerade Verbindung mit Pfeil 20"/>
            <p:cNvCxnSpPr>
              <a:stCxn id="19" idx="2"/>
            </p:cNvCxnSpPr>
            <p:nvPr/>
          </p:nvCxnSpPr>
          <p:spPr>
            <a:xfrm flipH="1">
              <a:off x="4420726" y="2573615"/>
              <a:ext cx="111641" cy="2433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916670" y="3681028"/>
              <a:ext cx="1440160" cy="338554"/>
            </a:xfrm>
            <a:prstGeom prst="rect">
              <a:avLst/>
            </a:prstGeom>
            <a:noFill/>
          </p:spPr>
          <p:txBody>
            <a:bodyPr wrap="square" rtlCol="0">
              <a:spAutoFit/>
            </a:bodyPr>
            <a:lstStyle/>
            <a:p>
              <a:r>
                <a:rPr lang="de-DE" sz="1600" dirty="0">
                  <a:latin typeface="+mn-lt"/>
                </a:rPr>
                <a:t>Elektromotor</a:t>
              </a:r>
            </a:p>
          </p:txBody>
        </p:sp>
        <p:cxnSp>
          <p:nvCxnSpPr>
            <p:cNvPr id="25" name="Gerade Verbindung mit Pfeil 24"/>
            <p:cNvCxnSpPr>
              <a:stCxn id="22" idx="0"/>
              <a:endCxn id="10" idx="4"/>
            </p:cNvCxnSpPr>
            <p:nvPr/>
          </p:nvCxnSpPr>
          <p:spPr>
            <a:xfrm flipV="1">
              <a:off x="4636750" y="3356992"/>
              <a:ext cx="144016" cy="3240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7488324" y="3342474"/>
              <a:ext cx="1116632" cy="338554"/>
            </a:xfrm>
            <a:prstGeom prst="rect">
              <a:avLst/>
            </a:prstGeom>
            <a:noFill/>
          </p:spPr>
          <p:txBody>
            <a:bodyPr wrap="square" rtlCol="0">
              <a:spAutoFit/>
            </a:bodyPr>
            <a:lstStyle/>
            <a:p>
              <a:r>
                <a:rPr lang="de-DE" sz="1600" dirty="0">
                  <a:latin typeface="+mn-lt"/>
                </a:rPr>
                <a:t>Lämpchen</a:t>
              </a:r>
            </a:p>
          </p:txBody>
        </p:sp>
        <p:grpSp>
          <p:nvGrpSpPr>
            <p:cNvPr id="30" name="Gruppieren 29"/>
            <p:cNvGrpSpPr/>
            <p:nvPr/>
          </p:nvGrpSpPr>
          <p:grpSpPr>
            <a:xfrm>
              <a:off x="1439652" y="2780928"/>
              <a:ext cx="2160000" cy="612068"/>
              <a:chOff x="1799692" y="2780928"/>
              <a:chExt cx="2160000" cy="612068"/>
            </a:xfrm>
          </p:grpSpPr>
          <p:sp>
            <p:nvSpPr>
              <p:cNvPr id="28" name="Pfeil nach rechts 27"/>
              <p:cNvSpPr/>
              <p:nvPr/>
            </p:nvSpPr>
            <p:spPr>
              <a:xfrm>
                <a:off x="1799692" y="2780928"/>
                <a:ext cx="2160000" cy="612068"/>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1799692" y="2888940"/>
                <a:ext cx="2052228" cy="369332"/>
              </a:xfrm>
              <a:prstGeom prst="rect">
                <a:avLst/>
              </a:prstGeom>
              <a:noFill/>
            </p:spPr>
            <p:txBody>
              <a:bodyPr wrap="square" rtlCol="0">
                <a:spAutoFit/>
              </a:bodyPr>
              <a:lstStyle/>
              <a:p>
                <a:pPr algn="ctr"/>
                <a:r>
                  <a:rPr lang="de-DE" sz="1800" dirty="0">
                    <a:latin typeface="+mn-lt"/>
                  </a:rPr>
                  <a:t>Energie</a:t>
                </a:r>
              </a:p>
            </p:txBody>
          </p:sp>
        </p:grpSp>
        <p:grpSp>
          <p:nvGrpSpPr>
            <p:cNvPr id="31" name="Gruppieren 30"/>
            <p:cNvGrpSpPr/>
            <p:nvPr/>
          </p:nvGrpSpPr>
          <p:grpSpPr>
            <a:xfrm>
              <a:off x="5220072" y="2816932"/>
              <a:ext cx="2160000" cy="612068"/>
              <a:chOff x="1799692" y="2780928"/>
              <a:chExt cx="2160000" cy="612068"/>
            </a:xfrm>
          </p:grpSpPr>
          <p:sp>
            <p:nvSpPr>
              <p:cNvPr id="32" name="Pfeil nach rechts 31"/>
              <p:cNvSpPr/>
              <p:nvPr/>
            </p:nvSpPr>
            <p:spPr>
              <a:xfrm>
                <a:off x="1799692" y="2780928"/>
                <a:ext cx="2160000" cy="612068"/>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1799692" y="2888940"/>
                <a:ext cx="2052228" cy="369332"/>
              </a:xfrm>
              <a:prstGeom prst="rect">
                <a:avLst/>
              </a:prstGeom>
              <a:noFill/>
            </p:spPr>
            <p:txBody>
              <a:bodyPr wrap="square" rtlCol="0">
                <a:spAutoFit/>
              </a:bodyPr>
              <a:lstStyle/>
              <a:p>
                <a:pPr algn="ctr"/>
                <a:r>
                  <a:rPr lang="de-DE" sz="1800" dirty="0">
                    <a:latin typeface="+mn-lt"/>
                  </a:rPr>
                  <a:t>Energie</a:t>
                </a:r>
              </a:p>
            </p:txBody>
          </p:sp>
        </p:grpSp>
      </p:grpSp>
      <p:sp>
        <p:nvSpPr>
          <p:cNvPr id="35" name="Inhaltsplatzhalter 1"/>
          <p:cNvSpPr txBox="1">
            <a:spLocks/>
          </p:cNvSpPr>
          <p:nvPr/>
        </p:nvSpPr>
        <p:spPr>
          <a:xfrm>
            <a:off x="286654" y="4581128"/>
            <a:ext cx="8640089" cy="1044116"/>
          </a:xfrm>
          <a:prstGeom prst="rect">
            <a:avLst/>
          </a:prstGeom>
        </p:spPr>
        <p:txBody>
          <a:bodyPr/>
          <a:lstStyle/>
          <a:p>
            <a:pPr marL="914400" lvl="1" indent="-377825" eaLnBrk="1" hangingPunct="1">
              <a:spcBef>
                <a:spcPts val="0"/>
              </a:spcBef>
              <a:spcAft>
                <a:spcPts val="0"/>
              </a:spcAft>
              <a:buFont typeface="Arial" charset="0"/>
              <a:buChar char="–"/>
            </a:pPr>
            <a:r>
              <a:rPr lang="de-DE" sz="2000" dirty="0">
                <a:latin typeface="+mn-lt"/>
                <a:cs typeface="Arial" pitchFamily="34" charset="0"/>
                <a:sym typeface="Symbol"/>
              </a:rPr>
              <a:t>Energiestrom und elektrischer oder Wasserstrom haben nicht die gleiche Richtung (s. auch andere Energieübertragungsketten)</a:t>
            </a:r>
          </a:p>
        </p:txBody>
      </p:sp>
      <p:sp>
        <p:nvSpPr>
          <p:cNvPr id="36" name="Textfeld 35"/>
          <p:cNvSpPr txBox="1"/>
          <p:nvPr/>
        </p:nvSpPr>
        <p:spPr>
          <a:xfrm>
            <a:off x="6678324" y="4190005"/>
            <a:ext cx="1925762" cy="261610"/>
          </a:xfrm>
          <a:prstGeom prst="rect">
            <a:avLst/>
          </a:prstGeom>
          <a:noFill/>
        </p:spPr>
        <p:txBody>
          <a:bodyPr wrap="square" rtlCol="0">
            <a:spAutoFit/>
          </a:bodyPr>
          <a:lstStyle/>
          <a:p>
            <a:pPr algn="ct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Abb. von Monica Hettrich</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5" grpId="0" build="p"/>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Erweiterungen für Kl. 9</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1052736"/>
            <a:ext cx="8640089" cy="1008112"/>
          </a:xfrm>
        </p:spPr>
        <p:txBody>
          <a:bodyPr/>
          <a:lstStyle/>
          <a:p>
            <a:pPr>
              <a:spcBef>
                <a:spcPts val="0"/>
              </a:spcBef>
              <a:spcAft>
                <a:spcPts val="0"/>
              </a:spcAft>
            </a:pPr>
            <a:r>
              <a:rPr lang="de-DE" dirty="0">
                <a:latin typeface="+mn-lt"/>
                <a:sym typeface="Symbol"/>
              </a:rPr>
              <a:t>„Strafzettel-Modell“ zur Trennung von Ladungs- und Ladungsträger-Strom:</a:t>
            </a:r>
          </a:p>
        </p:txBody>
      </p:sp>
      <p:grpSp>
        <p:nvGrpSpPr>
          <p:cNvPr id="1026" name="Group 2"/>
          <p:cNvGrpSpPr>
            <a:grpSpLocks/>
          </p:cNvGrpSpPr>
          <p:nvPr/>
        </p:nvGrpSpPr>
        <p:grpSpPr bwMode="auto">
          <a:xfrm>
            <a:off x="503548" y="2636912"/>
            <a:ext cx="3816819" cy="3240360"/>
            <a:chOff x="2031" y="998"/>
            <a:chExt cx="5268" cy="3951"/>
          </a:xfrm>
        </p:grpSpPr>
        <p:sp>
          <p:nvSpPr>
            <p:cNvPr id="1027" name="Text Box 3"/>
            <p:cNvSpPr txBox="1">
              <a:spLocks noChangeArrowheads="1"/>
            </p:cNvSpPr>
            <p:nvPr/>
          </p:nvSpPr>
          <p:spPr bwMode="auto">
            <a:xfrm>
              <a:off x="4367" y="4676"/>
              <a:ext cx="2932" cy="229"/>
            </a:xfrm>
            <a:prstGeom prst="rect">
              <a:avLst/>
            </a:prstGeom>
            <a:solidFill>
              <a:srgbClr val="FFFF99"/>
            </a:solidFill>
            <a:ln w="9525">
              <a:solidFill>
                <a:schemeClr val="bg1"/>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1" u="none" strike="noStrike" cap="none" normalizeH="0" baseline="0" dirty="0">
                  <a:ln>
                    <a:noFill/>
                  </a:ln>
                  <a:solidFill>
                    <a:schemeClr val="tx1"/>
                  </a:solidFill>
                  <a:effectLst/>
                  <a:latin typeface="Calibri" pitchFamily="34" charset="0"/>
                  <a:cs typeface="Arial" pitchFamily="34" charset="0"/>
                </a:rPr>
                <a:t>Strafzettel, Rechnungen, Schuldscheine</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3422" y="3343"/>
              <a:ext cx="1590" cy="201"/>
            </a:xfrm>
            <a:prstGeom prst="rect">
              <a:avLst/>
            </a:prstGeom>
            <a:solidFill>
              <a:srgbClr val="FFFF99"/>
            </a:solidFill>
            <a:ln w="9525">
              <a:solidFill>
                <a:schemeClr val="bg1"/>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1" u="none" strike="noStrike" cap="none" normalizeH="0" baseline="0" dirty="0">
                  <a:ln>
                    <a:noFill/>
                  </a:ln>
                  <a:solidFill>
                    <a:schemeClr val="tx1"/>
                  </a:solidFill>
                  <a:effectLst/>
                  <a:latin typeface="Calibri" pitchFamily="34" charset="0"/>
                  <a:cs typeface="Arial" pitchFamily="34" charset="0"/>
                </a:rPr>
                <a:t>Geldscheine, Münzen</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grpSp>
          <p:nvGrpSpPr>
            <p:cNvPr id="1029" name="Group 5"/>
            <p:cNvGrpSpPr>
              <a:grpSpLocks/>
            </p:cNvGrpSpPr>
            <p:nvPr/>
          </p:nvGrpSpPr>
          <p:grpSpPr bwMode="auto">
            <a:xfrm>
              <a:off x="2031" y="998"/>
              <a:ext cx="5108" cy="3951"/>
              <a:chOff x="2031" y="998"/>
              <a:chExt cx="5108" cy="3951"/>
            </a:xfrm>
          </p:grpSpPr>
          <p:sp>
            <p:nvSpPr>
              <p:cNvPr id="1030" name="Freeform 6"/>
              <p:cNvSpPr>
                <a:spLocks/>
              </p:cNvSpPr>
              <p:nvPr/>
            </p:nvSpPr>
            <p:spPr bwMode="auto">
              <a:xfrm>
                <a:off x="2439" y="1962"/>
                <a:ext cx="4229" cy="2340"/>
              </a:xfrm>
              <a:custGeom>
                <a:avLst/>
                <a:gdLst/>
                <a:ahLst/>
                <a:cxnLst>
                  <a:cxn ang="0">
                    <a:pos x="0" y="0"/>
                  </a:cxn>
                  <a:cxn ang="0">
                    <a:pos x="0" y="977"/>
                  </a:cxn>
                  <a:cxn ang="0">
                    <a:pos x="1093" y="977"/>
                  </a:cxn>
                  <a:cxn ang="0">
                    <a:pos x="3921" y="977"/>
                  </a:cxn>
                  <a:cxn ang="0">
                    <a:pos x="3921" y="13"/>
                  </a:cxn>
                </a:cxnLst>
                <a:rect l="0" t="0" r="r" b="b"/>
                <a:pathLst>
                  <a:path w="3921" h="977">
                    <a:moveTo>
                      <a:pt x="0" y="0"/>
                    </a:moveTo>
                    <a:lnTo>
                      <a:pt x="0" y="977"/>
                    </a:lnTo>
                    <a:lnTo>
                      <a:pt x="1093" y="977"/>
                    </a:lnTo>
                    <a:lnTo>
                      <a:pt x="3921" y="977"/>
                    </a:lnTo>
                    <a:lnTo>
                      <a:pt x="3921" y="13"/>
                    </a:lnTo>
                  </a:path>
                </a:pathLst>
              </a:custGeom>
              <a:noFill/>
              <a:ln w="38100" cap="flat" cmpd="sng">
                <a:solidFill>
                  <a:srgbClr val="FFC000"/>
                </a:solidFill>
                <a:prstDash val="dash"/>
                <a:round/>
                <a:headEnd type="triangle" w="med" len="med"/>
                <a:tailEnd type="none" w="med" len="med"/>
              </a:ln>
            </p:spPr>
            <p:txBody>
              <a:bodyPr vert="horz" wrap="square" lIns="91440" tIns="45720" rIns="91440" bIns="45720" numCol="1" anchor="t" anchorCtr="0" compatLnSpc="1">
                <a:prstTxWarp prst="textNoShape">
                  <a:avLst/>
                </a:prstTxWarp>
              </a:bodyPr>
              <a:lstStyle/>
              <a:p>
                <a:endParaRPr lang="de-DE"/>
              </a:p>
            </p:txBody>
          </p:sp>
          <p:sp>
            <p:nvSpPr>
              <p:cNvPr id="1031" name="Freeform 7"/>
              <p:cNvSpPr>
                <a:spLocks/>
              </p:cNvSpPr>
              <p:nvPr/>
            </p:nvSpPr>
            <p:spPr bwMode="auto">
              <a:xfrm>
                <a:off x="2610" y="2044"/>
                <a:ext cx="3806" cy="926"/>
              </a:xfrm>
              <a:custGeom>
                <a:avLst/>
                <a:gdLst/>
                <a:ahLst/>
                <a:cxnLst>
                  <a:cxn ang="0">
                    <a:pos x="0" y="0"/>
                  </a:cxn>
                  <a:cxn ang="0">
                    <a:pos x="0" y="977"/>
                  </a:cxn>
                  <a:cxn ang="0">
                    <a:pos x="1093" y="977"/>
                  </a:cxn>
                  <a:cxn ang="0">
                    <a:pos x="3921" y="977"/>
                  </a:cxn>
                  <a:cxn ang="0">
                    <a:pos x="3921" y="13"/>
                  </a:cxn>
                </a:cxnLst>
                <a:rect l="0" t="0" r="r" b="b"/>
                <a:pathLst>
                  <a:path w="3921" h="977">
                    <a:moveTo>
                      <a:pt x="0" y="0"/>
                    </a:moveTo>
                    <a:lnTo>
                      <a:pt x="0" y="977"/>
                    </a:lnTo>
                    <a:lnTo>
                      <a:pt x="1093" y="977"/>
                    </a:lnTo>
                    <a:lnTo>
                      <a:pt x="3921" y="977"/>
                    </a:lnTo>
                    <a:lnTo>
                      <a:pt x="3921" y="13"/>
                    </a:lnTo>
                  </a:path>
                </a:pathLst>
              </a:custGeom>
              <a:noFill/>
              <a:ln w="38100" cmpd="sng">
                <a:solidFill>
                  <a:srgbClr val="FFC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1032" name="Text Box 8"/>
              <p:cNvSpPr txBox="1">
                <a:spLocks noChangeArrowheads="1"/>
              </p:cNvSpPr>
              <p:nvPr/>
            </p:nvSpPr>
            <p:spPr bwMode="auto">
              <a:xfrm>
                <a:off x="2031" y="1300"/>
                <a:ext cx="1209" cy="695"/>
              </a:xfrm>
              <a:prstGeom prst="rect">
                <a:avLst/>
              </a:prstGeom>
              <a:solidFill>
                <a:srgbClr val="FFFF99"/>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sz="1200" b="1" i="0" u="none" strike="noStrike" cap="none" normalizeH="0" baseline="0" dirty="0">
                    <a:ln>
                      <a:noFill/>
                    </a:ln>
                    <a:solidFill>
                      <a:schemeClr val="tx1"/>
                    </a:solidFill>
                    <a:effectLst/>
                    <a:latin typeface="+mn-lt"/>
                    <a:cs typeface="Arial" pitchFamily="34" charset="0"/>
                  </a:rPr>
                  <a:t>Mutter</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de-DE" sz="1200" b="1" i="0" u="none" strike="noStrike" cap="none" normalizeH="0" baseline="0" dirty="0">
                    <a:ln>
                      <a:noFill/>
                    </a:ln>
                    <a:solidFill>
                      <a:schemeClr val="tx1"/>
                    </a:solidFill>
                    <a:effectLst/>
                    <a:latin typeface="+mn-lt"/>
                    <a:cs typeface="Arial" pitchFamily="34" charset="0"/>
                  </a:rPr>
                  <a:t>Viola</a:t>
                </a:r>
                <a:endParaRPr kumimoji="0" lang="de-DE" sz="2000" b="1" i="0" u="none" strike="noStrike" cap="none" normalizeH="0" baseline="0" dirty="0">
                  <a:ln>
                    <a:noFill/>
                  </a:ln>
                  <a:solidFill>
                    <a:schemeClr val="tx1"/>
                  </a:solidFill>
                  <a:effectLst/>
                  <a:latin typeface="+mn-lt"/>
                  <a:cs typeface="Arial" pitchFamily="34" charset="0"/>
                </a:endParaRPr>
              </a:p>
            </p:txBody>
          </p:sp>
          <p:sp>
            <p:nvSpPr>
              <p:cNvPr id="1033" name="Text Box 9"/>
              <p:cNvSpPr txBox="1">
                <a:spLocks noChangeArrowheads="1"/>
              </p:cNvSpPr>
              <p:nvPr/>
            </p:nvSpPr>
            <p:spPr bwMode="auto">
              <a:xfrm>
                <a:off x="5930" y="1333"/>
                <a:ext cx="1209" cy="695"/>
              </a:xfrm>
              <a:prstGeom prst="rect">
                <a:avLst/>
              </a:prstGeom>
              <a:solidFill>
                <a:srgbClr val="FFFF99"/>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sz="1200" b="1" i="0" u="none" strike="noStrike" cap="none" normalizeH="0" baseline="0" dirty="0">
                    <a:ln>
                      <a:noFill/>
                    </a:ln>
                    <a:solidFill>
                      <a:schemeClr val="tx1"/>
                    </a:solidFill>
                    <a:effectLst/>
                    <a:latin typeface="+mn-lt"/>
                    <a:cs typeface="Arial" pitchFamily="34" charset="0"/>
                  </a:rPr>
                  <a:t>Sohn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de-DE" sz="1200" b="1" i="0" u="none" strike="noStrike" cap="none" normalizeH="0" baseline="0" dirty="0">
                    <a:ln>
                      <a:noFill/>
                    </a:ln>
                    <a:solidFill>
                      <a:schemeClr val="tx1"/>
                    </a:solidFill>
                    <a:effectLst/>
                    <a:latin typeface="+mn-lt"/>
                    <a:cs typeface="Arial" pitchFamily="34" charset="0"/>
                  </a:rPr>
                  <a:t>Peter</a:t>
                </a:r>
                <a:endParaRPr kumimoji="0" lang="de-DE" sz="2000" b="1" i="0" u="none" strike="noStrike" cap="none" normalizeH="0" baseline="0" dirty="0">
                  <a:ln>
                    <a:noFill/>
                  </a:ln>
                  <a:solidFill>
                    <a:schemeClr val="tx1"/>
                  </a:solidFill>
                  <a:effectLst/>
                  <a:latin typeface="+mn-lt"/>
                  <a:cs typeface="Arial" pitchFamily="34" charset="0"/>
                </a:endParaRPr>
              </a:p>
            </p:txBody>
          </p:sp>
          <p:grpSp>
            <p:nvGrpSpPr>
              <p:cNvPr id="1034" name="Group 10"/>
              <p:cNvGrpSpPr>
                <a:grpSpLocks/>
              </p:cNvGrpSpPr>
              <p:nvPr/>
            </p:nvGrpSpPr>
            <p:grpSpPr bwMode="auto">
              <a:xfrm>
                <a:off x="3727" y="998"/>
                <a:ext cx="2006" cy="1298"/>
                <a:chOff x="3831" y="1466"/>
                <a:chExt cx="2006" cy="1298"/>
              </a:xfrm>
            </p:grpSpPr>
            <p:sp>
              <p:nvSpPr>
                <p:cNvPr id="1035" name="AutoShape 11"/>
                <p:cNvSpPr>
                  <a:spLocks noChangeArrowheads="1"/>
                </p:cNvSpPr>
                <p:nvPr/>
              </p:nvSpPr>
              <p:spPr bwMode="auto">
                <a:xfrm>
                  <a:off x="3831" y="1466"/>
                  <a:ext cx="2006" cy="1298"/>
                </a:xfrm>
                <a:prstGeom prst="rightArrow">
                  <a:avLst>
                    <a:gd name="adj1" fmla="val 50000"/>
                    <a:gd name="adj2" fmla="val 38636"/>
                  </a:avLst>
                </a:prstGeom>
                <a:solidFill>
                  <a:srgbClr val="FFFF00"/>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6" name="Text Box 12"/>
                <p:cNvSpPr txBox="1">
                  <a:spLocks noChangeArrowheads="1"/>
                </p:cNvSpPr>
                <p:nvPr/>
              </p:nvSpPr>
              <p:spPr bwMode="auto">
                <a:xfrm>
                  <a:off x="4036" y="1949"/>
                  <a:ext cx="1230" cy="395"/>
                </a:xfrm>
                <a:prstGeom prst="rect">
                  <a:avLst/>
                </a:prstGeom>
                <a:solidFill>
                  <a:srgbClr val="FFFFFF"/>
                </a:solidFill>
                <a:ln w="9525">
                  <a:solidFill>
                    <a:srgbClr val="FFC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Geldwert-Flussrichtung</a:t>
                  </a:r>
                  <a:endParaRPr kumimoji="0" lang="de-DE" sz="11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37" name="Group 13"/>
              <p:cNvGrpSpPr>
                <a:grpSpLocks/>
              </p:cNvGrpSpPr>
              <p:nvPr/>
            </p:nvGrpSpPr>
            <p:grpSpPr bwMode="auto">
              <a:xfrm>
                <a:off x="3723" y="2331"/>
                <a:ext cx="2006" cy="1298"/>
                <a:chOff x="3671" y="2253"/>
                <a:chExt cx="2006" cy="1298"/>
              </a:xfrm>
            </p:grpSpPr>
            <p:sp>
              <p:nvSpPr>
                <p:cNvPr id="1038" name="AutoShape 14" descr="Horizontal dunkel"/>
                <p:cNvSpPr>
                  <a:spLocks noChangeArrowheads="1"/>
                </p:cNvSpPr>
                <p:nvPr/>
              </p:nvSpPr>
              <p:spPr bwMode="auto">
                <a:xfrm>
                  <a:off x="3671" y="2253"/>
                  <a:ext cx="2006" cy="1298"/>
                </a:xfrm>
                <a:prstGeom prst="rightArrow">
                  <a:avLst>
                    <a:gd name="adj1" fmla="val 50000"/>
                    <a:gd name="adj2" fmla="val 38636"/>
                  </a:avLst>
                </a:prstGeom>
                <a:pattFill prst="dkHorz">
                  <a:fgClr>
                    <a:srgbClr val="FFFFFF"/>
                  </a:fgClr>
                  <a:bgClr>
                    <a:srgbClr val="767676"/>
                  </a:bgClr>
                </a:patt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9" name="Text Box 15"/>
                <p:cNvSpPr txBox="1">
                  <a:spLocks noChangeArrowheads="1"/>
                </p:cNvSpPr>
                <p:nvPr/>
              </p:nvSpPr>
              <p:spPr bwMode="auto">
                <a:xfrm>
                  <a:off x="3761" y="2676"/>
                  <a:ext cx="1376" cy="433"/>
                </a:xfrm>
                <a:prstGeom prst="rect">
                  <a:avLst/>
                </a:prstGeom>
                <a:solidFill>
                  <a:srgbClr val="FFFFFF"/>
                </a:solidFill>
                <a:ln w="9525">
                  <a:solidFill>
                    <a:srgbClr val="FFC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positiver Geldwertträger</a:t>
                  </a:r>
                  <a:endParaRPr kumimoji="0" lang="de-DE" sz="11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40" name="Group 16"/>
              <p:cNvGrpSpPr>
                <a:grpSpLocks/>
              </p:cNvGrpSpPr>
              <p:nvPr/>
            </p:nvGrpSpPr>
            <p:grpSpPr bwMode="auto">
              <a:xfrm>
                <a:off x="3732" y="3651"/>
                <a:ext cx="2006" cy="1298"/>
                <a:chOff x="3732" y="3651"/>
                <a:chExt cx="2006" cy="1298"/>
              </a:xfrm>
            </p:grpSpPr>
            <p:sp>
              <p:nvSpPr>
                <p:cNvPr id="1041" name="AutoShape 17" descr="Horizontal dunkel"/>
                <p:cNvSpPr>
                  <a:spLocks noChangeArrowheads="1"/>
                </p:cNvSpPr>
                <p:nvPr/>
              </p:nvSpPr>
              <p:spPr bwMode="auto">
                <a:xfrm flipH="1">
                  <a:off x="3732" y="3651"/>
                  <a:ext cx="2006" cy="1298"/>
                </a:xfrm>
                <a:prstGeom prst="rightArrow">
                  <a:avLst>
                    <a:gd name="adj1" fmla="val 50000"/>
                    <a:gd name="adj2" fmla="val 38636"/>
                  </a:avLst>
                </a:prstGeom>
                <a:pattFill prst="dkHorz">
                  <a:fgClr>
                    <a:srgbClr val="FFFFFF"/>
                  </a:fgClr>
                  <a:bgClr>
                    <a:srgbClr val="767676"/>
                  </a:bgClr>
                </a:patt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2" name="Text Box 18"/>
                <p:cNvSpPr txBox="1">
                  <a:spLocks noChangeArrowheads="1"/>
                </p:cNvSpPr>
                <p:nvPr/>
              </p:nvSpPr>
              <p:spPr bwMode="auto">
                <a:xfrm>
                  <a:off x="4251" y="4115"/>
                  <a:ext cx="1376" cy="392"/>
                </a:xfrm>
                <a:prstGeom prst="rect">
                  <a:avLst/>
                </a:prstGeom>
                <a:solidFill>
                  <a:srgbClr val="FFFFFF"/>
                </a:solidFill>
                <a:ln w="9525">
                  <a:solidFill>
                    <a:srgbClr val="FFC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negativer Geldwertträger</a:t>
                  </a:r>
                  <a:endParaRPr kumimoji="0" lang="de-DE" sz="1100" b="0" i="0" u="none" strike="noStrike" cap="none" normalizeH="0" baseline="0" dirty="0">
                    <a:ln>
                      <a:noFill/>
                    </a:ln>
                    <a:solidFill>
                      <a:schemeClr val="tx1"/>
                    </a:solidFill>
                    <a:effectLst/>
                    <a:latin typeface="Arial" pitchFamily="34" charset="0"/>
                    <a:cs typeface="Arial" pitchFamily="34" charset="0"/>
                  </a:endParaRPr>
                </a:p>
              </p:txBody>
            </p:sp>
          </p:grpSp>
        </p:grpSp>
      </p:grpSp>
      <p:grpSp>
        <p:nvGrpSpPr>
          <p:cNvPr id="1043" name="Group 19"/>
          <p:cNvGrpSpPr>
            <a:grpSpLocks/>
          </p:cNvGrpSpPr>
          <p:nvPr/>
        </p:nvGrpSpPr>
        <p:grpSpPr bwMode="auto">
          <a:xfrm>
            <a:off x="4824028" y="2672916"/>
            <a:ext cx="3816341" cy="3168352"/>
            <a:chOff x="3109" y="6144"/>
            <a:chExt cx="5312" cy="3951"/>
          </a:xfrm>
        </p:grpSpPr>
        <p:sp>
          <p:nvSpPr>
            <p:cNvPr id="1044" name="Text Box 20"/>
            <p:cNvSpPr txBox="1">
              <a:spLocks noChangeArrowheads="1"/>
            </p:cNvSpPr>
            <p:nvPr/>
          </p:nvSpPr>
          <p:spPr bwMode="auto">
            <a:xfrm>
              <a:off x="5414" y="9822"/>
              <a:ext cx="2105" cy="183"/>
            </a:xfrm>
            <a:prstGeom prst="rect">
              <a:avLst/>
            </a:prstGeom>
            <a:solidFill>
              <a:schemeClr val="accent2">
                <a:lumMod val="40000"/>
                <a:lumOff val="60000"/>
              </a:schemeClr>
            </a:solidFill>
            <a:ln w="9525">
              <a:solidFill>
                <a:schemeClr val="bg1"/>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1" u="none" strike="noStrike" cap="none" normalizeH="0" baseline="0" dirty="0">
                  <a:ln>
                    <a:noFill/>
                  </a:ln>
                  <a:solidFill>
                    <a:schemeClr val="tx1"/>
                  </a:solidFill>
                  <a:effectLst/>
                  <a:latin typeface="Calibri" pitchFamily="34" charset="0"/>
                  <a:cs typeface="Arial" pitchFamily="34" charset="0"/>
                </a:rPr>
                <a:t>negative Ionen, Elektronen</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045" name="Text Box 21"/>
            <p:cNvSpPr txBox="1">
              <a:spLocks noChangeArrowheads="1"/>
            </p:cNvSpPr>
            <p:nvPr/>
          </p:nvSpPr>
          <p:spPr bwMode="auto">
            <a:xfrm>
              <a:off x="4963" y="8464"/>
              <a:ext cx="1153" cy="194"/>
            </a:xfrm>
            <a:prstGeom prst="rect">
              <a:avLst/>
            </a:prstGeom>
            <a:solidFill>
              <a:schemeClr val="accent2">
                <a:lumMod val="40000"/>
                <a:lumOff val="60000"/>
              </a:schemeClr>
            </a:solidFill>
            <a:ln w="9525">
              <a:solidFill>
                <a:schemeClr val="bg1"/>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1" u="none" strike="noStrike" cap="none" normalizeH="0" baseline="0" dirty="0">
                  <a:ln>
                    <a:noFill/>
                  </a:ln>
                  <a:solidFill>
                    <a:schemeClr val="tx1"/>
                  </a:solidFill>
                  <a:effectLst/>
                  <a:latin typeface="Calibri" pitchFamily="34" charset="0"/>
                  <a:cs typeface="Arial" pitchFamily="34" charset="0"/>
                </a:rPr>
                <a:t>positive Ionen</a:t>
              </a: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046" name="Freeform 22"/>
            <p:cNvSpPr>
              <a:spLocks/>
            </p:cNvSpPr>
            <p:nvPr/>
          </p:nvSpPr>
          <p:spPr bwMode="auto">
            <a:xfrm>
              <a:off x="3517" y="7266"/>
              <a:ext cx="4229" cy="2182"/>
            </a:xfrm>
            <a:custGeom>
              <a:avLst/>
              <a:gdLst/>
              <a:ahLst/>
              <a:cxnLst>
                <a:cxn ang="0">
                  <a:pos x="0" y="0"/>
                </a:cxn>
                <a:cxn ang="0">
                  <a:pos x="0" y="977"/>
                </a:cxn>
                <a:cxn ang="0">
                  <a:pos x="1093" y="977"/>
                </a:cxn>
                <a:cxn ang="0">
                  <a:pos x="3921" y="977"/>
                </a:cxn>
                <a:cxn ang="0">
                  <a:pos x="3921" y="13"/>
                </a:cxn>
              </a:cxnLst>
              <a:rect l="0" t="0" r="r" b="b"/>
              <a:pathLst>
                <a:path w="3921" h="977">
                  <a:moveTo>
                    <a:pt x="0" y="0"/>
                  </a:moveTo>
                  <a:lnTo>
                    <a:pt x="0" y="977"/>
                  </a:lnTo>
                  <a:lnTo>
                    <a:pt x="1093" y="977"/>
                  </a:lnTo>
                  <a:lnTo>
                    <a:pt x="3921" y="977"/>
                  </a:lnTo>
                  <a:lnTo>
                    <a:pt x="3921" y="13"/>
                  </a:lnTo>
                </a:path>
              </a:pathLst>
            </a:custGeom>
            <a:noFill/>
            <a:ln w="38100" cap="flat" cmpd="sng">
              <a:solidFill>
                <a:srgbClr val="C00000"/>
              </a:solidFill>
              <a:prstDash val="dash"/>
              <a:round/>
              <a:headEnd type="triangle" w="med" len="med"/>
              <a:tailEnd type="none" w="med" len="med"/>
            </a:ln>
          </p:spPr>
          <p:txBody>
            <a:bodyPr vert="horz" wrap="square" lIns="91440" tIns="45720" rIns="91440" bIns="45720" numCol="1" anchor="t" anchorCtr="0" compatLnSpc="1">
              <a:prstTxWarp prst="textNoShape">
                <a:avLst/>
              </a:prstTxWarp>
            </a:bodyPr>
            <a:lstStyle/>
            <a:p>
              <a:endParaRPr lang="de-DE"/>
            </a:p>
          </p:txBody>
        </p:sp>
        <p:sp>
          <p:nvSpPr>
            <p:cNvPr id="1047" name="Freeform 23"/>
            <p:cNvSpPr>
              <a:spLocks/>
            </p:cNvSpPr>
            <p:nvPr/>
          </p:nvSpPr>
          <p:spPr bwMode="auto">
            <a:xfrm>
              <a:off x="3688" y="7311"/>
              <a:ext cx="3806" cy="805"/>
            </a:xfrm>
            <a:custGeom>
              <a:avLst/>
              <a:gdLst/>
              <a:ahLst/>
              <a:cxnLst>
                <a:cxn ang="0">
                  <a:pos x="0" y="0"/>
                </a:cxn>
                <a:cxn ang="0">
                  <a:pos x="0" y="977"/>
                </a:cxn>
                <a:cxn ang="0">
                  <a:pos x="1093" y="977"/>
                </a:cxn>
                <a:cxn ang="0">
                  <a:pos x="3921" y="977"/>
                </a:cxn>
                <a:cxn ang="0">
                  <a:pos x="3921" y="13"/>
                </a:cxn>
              </a:cxnLst>
              <a:rect l="0" t="0" r="r" b="b"/>
              <a:pathLst>
                <a:path w="3921" h="977">
                  <a:moveTo>
                    <a:pt x="0" y="0"/>
                  </a:moveTo>
                  <a:lnTo>
                    <a:pt x="0" y="977"/>
                  </a:lnTo>
                  <a:lnTo>
                    <a:pt x="1093" y="977"/>
                  </a:lnTo>
                  <a:lnTo>
                    <a:pt x="3921" y="977"/>
                  </a:lnTo>
                  <a:lnTo>
                    <a:pt x="3921" y="13"/>
                  </a:lnTo>
                </a:path>
              </a:pathLst>
            </a:custGeom>
            <a:noFill/>
            <a:ln w="38100" cmpd="sng">
              <a:solidFill>
                <a:srgbClr val="C00000"/>
              </a:solidFill>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1048" name="Text Box 24"/>
            <p:cNvSpPr txBox="1">
              <a:spLocks noChangeArrowheads="1"/>
            </p:cNvSpPr>
            <p:nvPr/>
          </p:nvSpPr>
          <p:spPr bwMode="auto">
            <a:xfrm>
              <a:off x="3109" y="6446"/>
              <a:ext cx="1209" cy="820"/>
            </a:xfrm>
            <a:prstGeom prst="rect">
              <a:avLst/>
            </a:prstGeom>
            <a:solidFill>
              <a:schemeClr val="accent2">
                <a:lumMod val="40000"/>
                <a:lumOff val="60000"/>
              </a:schemeClr>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de-DE" sz="1200" b="1" i="0" u="none" strike="noStrike" cap="none" normalizeH="0" baseline="0" dirty="0">
                  <a:ln>
                    <a:noFill/>
                  </a:ln>
                  <a:solidFill>
                    <a:schemeClr val="tx1"/>
                  </a:solidFill>
                  <a:effectLst/>
                  <a:latin typeface="Calibri" pitchFamily="34" charset="0"/>
                  <a:cs typeface="Arial" pitchFamily="34" charset="0"/>
                </a:rPr>
                <a:t>„Plus-Pol“</a:t>
              </a:r>
            </a:p>
            <a:p>
              <a:pPr marL="0" marR="0" lvl="0" indent="0" algn="ctr" defTabSz="914400" rtl="0" eaLnBrk="1" fontAlgn="base" latinLnBrk="0" hangingPunct="1">
                <a:lnSpc>
                  <a:spcPct val="100000"/>
                </a:lnSpc>
                <a:spcBef>
                  <a:spcPct val="0"/>
                </a:spcBef>
                <a:spcAft>
                  <a:spcPts val="0"/>
                </a:spcAft>
                <a:buClrTx/>
                <a:buSzTx/>
                <a:buFontTx/>
                <a:buNone/>
                <a:tabLst/>
              </a:pPr>
              <a:r>
                <a:rPr kumimoji="0" lang="de-DE" sz="1200" b="1" i="0" u="none" strike="noStrike" cap="none" normalizeH="0" baseline="0" dirty="0">
                  <a:ln>
                    <a:noFill/>
                  </a:ln>
                  <a:solidFill>
                    <a:schemeClr val="tx1"/>
                  </a:solidFill>
                  <a:effectLst/>
                  <a:latin typeface="Calibri" pitchFamily="34" charset="0"/>
                  <a:cs typeface="Arial" pitchFamily="34" charset="0"/>
                </a:rPr>
                <a:t>Hohes Potenzial</a:t>
              </a:r>
              <a:endParaRPr kumimoji="0" lang="de-DE" sz="2000" b="1" i="0" u="none" strike="noStrike" cap="none" normalizeH="0" baseline="0" dirty="0">
                <a:ln>
                  <a:noFill/>
                </a:ln>
                <a:solidFill>
                  <a:schemeClr val="tx1"/>
                </a:solidFill>
                <a:effectLst/>
                <a:latin typeface="Arial" pitchFamily="34" charset="0"/>
                <a:cs typeface="Arial" pitchFamily="34" charset="0"/>
              </a:endParaRPr>
            </a:p>
          </p:txBody>
        </p:sp>
        <p:sp>
          <p:nvSpPr>
            <p:cNvPr id="1049" name="Text Box 25"/>
            <p:cNvSpPr txBox="1">
              <a:spLocks noChangeArrowheads="1"/>
            </p:cNvSpPr>
            <p:nvPr/>
          </p:nvSpPr>
          <p:spPr bwMode="auto">
            <a:xfrm>
              <a:off x="6968" y="6503"/>
              <a:ext cx="1453" cy="808"/>
            </a:xfrm>
            <a:prstGeom prst="rect">
              <a:avLst/>
            </a:prstGeom>
            <a:solidFill>
              <a:schemeClr val="accent2">
                <a:lumMod val="40000"/>
                <a:lumOff val="60000"/>
              </a:schemeClr>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de-DE" sz="1200" b="1" i="0" u="none" strike="noStrike" cap="none" normalizeH="0" baseline="0" dirty="0">
                  <a:ln>
                    <a:noFill/>
                  </a:ln>
                  <a:solidFill>
                    <a:schemeClr val="tx1"/>
                  </a:solidFill>
                  <a:effectLst/>
                  <a:latin typeface="+mn-lt"/>
                  <a:cs typeface="Arial" pitchFamily="34" charset="0"/>
                </a:rPr>
                <a:t>„Minus-Pol“</a:t>
              </a:r>
            </a:p>
            <a:p>
              <a:pPr marL="0" marR="0" lvl="0" indent="0" algn="ctr" defTabSz="914400" rtl="0" eaLnBrk="1" fontAlgn="base" latinLnBrk="0" hangingPunct="1">
                <a:lnSpc>
                  <a:spcPct val="100000"/>
                </a:lnSpc>
                <a:spcBef>
                  <a:spcPct val="0"/>
                </a:spcBef>
                <a:spcAft>
                  <a:spcPts val="0"/>
                </a:spcAft>
                <a:buClrTx/>
                <a:buSzTx/>
                <a:buFontTx/>
                <a:buNone/>
                <a:tabLst/>
              </a:pPr>
              <a:r>
                <a:rPr kumimoji="0" lang="de-DE" sz="1200" b="1" i="0" u="none" strike="noStrike" cap="none" normalizeH="0" baseline="0" dirty="0" err="1">
                  <a:ln>
                    <a:noFill/>
                  </a:ln>
                  <a:solidFill>
                    <a:schemeClr val="tx1"/>
                  </a:solidFill>
                  <a:effectLst/>
                  <a:latin typeface="+mn-lt"/>
                  <a:cs typeface="Arial" pitchFamily="34" charset="0"/>
                </a:rPr>
                <a:t>Niedr</a:t>
              </a:r>
              <a:r>
                <a:rPr kumimoji="0" lang="de-DE" sz="1200" b="1" i="0" u="none" strike="noStrike" cap="none" normalizeH="0" baseline="0" dirty="0">
                  <a:ln>
                    <a:noFill/>
                  </a:ln>
                  <a:solidFill>
                    <a:schemeClr val="tx1"/>
                  </a:solidFill>
                  <a:effectLst/>
                  <a:latin typeface="+mn-lt"/>
                  <a:cs typeface="Arial" pitchFamily="34" charset="0"/>
                </a:rPr>
                <a:t>. Potenzial</a:t>
              </a:r>
            </a:p>
          </p:txBody>
        </p:sp>
        <p:grpSp>
          <p:nvGrpSpPr>
            <p:cNvPr id="1050" name="Group 26"/>
            <p:cNvGrpSpPr>
              <a:grpSpLocks/>
            </p:cNvGrpSpPr>
            <p:nvPr/>
          </p:nvGrpSpPr>
          <p:grpSpPr bwMode="auto">
            <a:xfrm>
              <a:off x="4805" y="6144"/>
              <a:ext cx="2006" cy="1298"/>
              <a:chOff x="3831" y="1466"/>
              <a:chExt cx="2006" cy="1298"/>
            </a:xfrm>
          </p:grpSpPr>
          <p:sp>
            <p:nvSpPr>
              <p:cNvPr id="1051" name="AutoShape 27"/>
              <p:cNvSpPr>
                <a:spLocks noChangeArrowheads="1"/>
              </p:cNvSpPr>
              <p:nvPr/>
            </p:nvSpPr>
            <p:spPr bwMode="auto">
              <a:xfrm>
                <a:off x="3831" y="1466"/>
                <a:ext cx="2006" cy="1298"/>
              </a:xfrm>
              <a:prstGeom prst="rightArrow">
                <a:avLst>
                  <a:gd name="adj1" fmla="val 50000"/>
                  <a:gd name="adj2" fmla="val 38636"/>
                </a:avLst>
              </a:prstGeom>
              <a:solidFill>
                <a:schemeClr val="accent2">
                  <a:lumMod val="75000"/>
                </a:schemeClr>
              </a:solid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2" name="Text Box 28"/>
              <p:cNvSpPr txBox="1">
                <a:spLocks noChangeArrowheads="1"/>
              </p:cNvSpPr>
              <p:nvPr/>
            </p:nvSpPr>
            <p:spPr bwMode="auto">
              <a:xfrm>
                <a:off x="4036" y="1915"/>
                <a:ext cx="1132" cy="451"/>
              </a:xfrm>
              <a:prstGeom prst="rect">
                <a:avLst/>
              </a:prstGeom>
              <a:solidFill>
                <a:srgbClr val="FFFFFF"/>
              </a:solidFill>
              <a:ln w="9525">
                <a:solidFill>
                  <a:srgbClr val="C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Ladungs-Flussrichtung</a:t>
                </a:r>
                <a:endParaRPr kumimoji="0" lang="de-DE" sz="11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53" name="Group 29"/>
            <p:cNvGrpSpPr>
              <a:grpSpLocks/>
            </p:cNvGrpSpPr>
            <p:nvPr/>
          </p:nvGrpSpPr>
          <p:grpSpPr bwMode="auto">
            <a:xfrm>
              <a:off x="4801" y="7477"/>
              <a:ext cx="2006" cy="1298"/>
              <a:chOff x="3671" y="2253"/>
              <a:chExt cx="2006" cy="1298"/>
            </a:xfrm>
          </p:grpSpPr>
          <p:sp>
            <p:nvSpPr>
              <p:cNvPr id="1054" name="AutoShape 30" descr="Horizontal dunkel"/>
              <p:cNvSpPr>
                <a:spLocks noChangeArrowheads="1"/>
              </p:cNvSpPr>
              <p:nvPr/>
            </p:nvSpPr>
            <p:spPr bwMode="auto">
              <a:xfrm>
                <a:off x="3671" y="2253"/>
                <a:ext cx="2006" cy="1298"/>
              </a:xfrm>
              <a:prstGeom prst="rightArrow">
                <a:avLst>
                  <a:gd name="adj1" fmla="val 50000"/>
                  <a:gd name="adj2" fmla="val 38636"/>
                </a:avLst>
              </a:prstGeom>
              <a:pattFill prst="dkHorz">
                <a:fgClr>
                  <a:srgbClr val="FFFFFF"/>
                </a:fgClr>
                <a:bgClr>
                  <a:srgbClr val="767676"/>
                </a:bgClr>
              </a:patt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5" name="Text Box 31"/>
              <p:cNvSpPr txBox="1">
                <a:spLocks noChangeArrowheads="1"/>
              </p:cNvSpPr>
              <p:nvPr/>
            </p:nvSpPr>
            <p:spPr bwMode="auto">
              <a:xfrm>
                <a:off x="3761" y="2671"/>
                <a:ext cx="1376" cy="437"/>
              </a:xfrm>
              <a:prstGeom prst="rect">
                <a:avLst/>
              </a:prstGeom>
              <a:solidFill>
                <a:srgbClr val="FFFFFF"/>
              </a:solidFill>
              <a:ln w="9525">
                <a:solidFill>
                  <a:srgbClr val="C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positiver Ladungsträger</a:t>
                </a:r>
                <a:endParaRPr kumimoji="0" lang="de-DE" sz="11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56" name="Group 32"/>
            <p:cNvGrpSpPr>
              <a:grpSpLocks/>
            </p:cNvGrpSpPr>
            <p:nvPr/>
          </p:nvGrpSpPr>
          <p:grpSpPr bwMode="auto">
            <a:xfrm>
              <a:off x="4810" y="8797"/>
              <a:ext cx="2006" cy="1298"/>
              <a:chOff x="3732" y="3651"/>
              <a:chExt cx="2006" cy="1298"/>
            </a:xfrm>
          </p:grpSpPr>
          <p:sp>
            <p:nvSpPr>
              <p:cNvPr id="1057" name="AutoShape 33" descr="Horizontal dunkel"/>
              <p:cNvSpPr>
                <a:spLocks noChangeArrowheads="1"/>
              </p:cNvSpPr>
              <p:nvPr/>
            </p:nvSpPr>
            <p:spPr bwMode="auto">
              <a:xfrm flipH="1">
                <a:off x="3732" y="3651"/>
                <a:ext cx="2006" cy="1298"/>
              </a:xfrm>
              <a:prstGeom prst="rightArrow">
                <a:avLst>
                  <a:gd name="adj1" fmla="val 50000"/>
                  <a:gd name="adj2" fmla="val 38636"/>
                </a:avLst>
              </a:prstGeom>
              <a:pattFill prst="dkHorz">
                <a:fgClr>
                  <a:srgbClr val="FFFFFF"/>
                </a:fgClr>
                <a:bgClr>
                  <a:srgbClr val="767676"/>
                </a:bgClr>
              </a:patt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8" name="Text Box 34"/>
              <p:cNvSpPr txBox="1">
                <a:spLocks noChangeArrowheads="1"/>
              </p:cNvSpPr>
              <p:nvPr/>
            </p:nvSpPr>
            <p:spPr bwMode="auto">
              <a:xfrm>
                <a:off x="4251" y="4096"/>
                <a:ext cx="1376" cy="410"/>
              </a:xfrm>
              <a:prstGeom prst="rect">
                <a:avLst/>
              </a:prstGeom>
              <a:solidFill>
                <a:srgbClr val="FFFFFF"/>
              </a:solidFill>
              <a:ln w="9525">
                <a:solidFill>
                  <a:srgbClr val="C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1100" b="0" i="0" u="none" strike="noStrike" cap="none" normalizeH="0" baseline="0" dirty="0">
                    <a:ln>
                      <a:noFill/>
                    </a:ln>
                    <a:solidFill>
                      <a:schemeClr val="tx1"/>
                    </a:solidFill>
                    <a:effectLst/>
                    <a:latin typeface="Calibri" pitchFamily="34" charset="0"/>
                    <a:cs typeface="Arial" pitchFamily="34" charset="0"/>
                  </a:rPr>
                  <a:t>negativer Ladungsträger</a:t>
                </a:r>
                <a:endParaRPr kumimoji="0" lang="de-DE" sz="1100" b="0" i="0" u="none" strike="noStrike" cap="none" normalizeH="0" baseline="0" dirty="0">
                  <a:ln>
                    <a:noFill/>
                  </a:ln>
                  <a:solidFill>
                    <a:schemeClr val="tx1"/>
                  </a:solidFill>
                  <a:effectLst/>
                  <a:latin typeface="Arial" pitchFamily="34" charset="0"/>
                  <a:cs typeface="Arial" pitchFamily="34" charset="0"/>
                </a:endParaRPr>
              </a:p>
            </p:txBody>
          </p:sp>
        </p:grpSp>
      </p:grpSp>
      <p:sp>
        <p:nvSpPr>
          <p:cNvPr id="38" name="Textfeld 37"/>
          <p:cNvSpPr txBox="1"/>
          <p:nvPr/>
        </p:nvSpPr>
        <p:spPr>
          <a:xfrm>
            <a:off x="611560" y="2204864"/>
            <a:ext cx="3312368" cy="461665"/>
          </a:xfrm>
          <a:prstGeom prst="rect">
            <a:avLst/>
          </a:prstGeom>
          <a:noFill/>
        </p:spPr>
        <p:txBody>
          <a:bodyPr wrap="square" rtlCol="0">
            <a:spAutoFit/>
          </a:bodyPr>
          <a:lstStyle/>
          <a:p>
            <a:pPr algn="ctr"/>
            <a:r>
              <a:rPr lang="de-DE" dirty="0">
                <a:solidFill>
                  <a:srgbClr val="FF9900"/>
                </a:solidFill>
                <a:latin typeface="+mn-lt"/>
              </a:rPr>
              <a:t>Strafzettel-Analogie</a:t>
            </a:r>
          </a:p>
        </p:txBody>
      </p:sp>
      <p:sp>
        <p:nvSpPr>
          <p:cNvPr id="39" name="Textfeld 38"/>
          <p:cNvSpPr txBox="1"/>
          <p:nvPr/>
        </p:nvSpPr>
        <p:spPr>
          <a:xfrm>
            <a:off x="4932040" y="2211251"/>
            <a:ext cx="3312368" cy="461665"/>
          </a:xfrm>
          <a:prstGeom prst="rect">
            <a:avLst/>
          </a:prstGeom>
          <a:noFill/>
        </p:spPr>
        <p:txBody>
          <a:bodyPr wrap="square" rtlCol="0">
            <a:spAutoFit/>
          </a:bodyPr>
          <a:lstStyle/>
          <a:p>
            <a:pPr algn="ctr"/>
            <a:r>
              <a:rPr lang="de-DE" dirty="0">
                <a:solidFill>
                  <a:srgbClr val="CC0000"/>
                </a:solidFill>
                <a:latin typeface="+mn-lt"/>
              </a:rPr>
              <a:t>Elektrischer Stromkreis</a:t>
            </a:r>
          </a:p>
        </p:txBody>
      </p:sp>
      <p:sp>
        <p:nvSpPr>
          <p:cNvPr id="40" name="Textfeld 39"/>
          <p:cNvSpPr txBox="1"/>
          <p:nvPr/>
        </p:nvSpPr>
        <p:spPr>
          <a:xfrm>
            <a:off x="6857070" y="5841186"/>
            <a:ext cx="1925762" cy="261610"/>
          </a:xfrm>
          <a:prstGeom prst="rect">
            <a:avLst/>
          </a:prstGeom>
          <a:noFill/>
        </p:spPr>
        <p:txBody>
          <a:bodyPr wrap="square" rtlCol="0">
            <a:spAutoFit/>
          </a:bodyPr>
          <a:lstStyle/>
          <a:p>
            <a:pPr algn="ct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Abb. von Monica Hettrich</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3. Erweiterungen für Kl. 9</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1232756"/>
            <a:ext cx="8640089" cy="4536504"/>
          </a:xfrm>
        </p:spPr>
        <p:txBody>
          <a:bodyPr/>
          <a:lstStyle/>
          <a:p>
            <a:pPr>
              <a:spcBef>
                <a:spcPts val="0"/>
              </a:spcBef>
              <a:spcAft>
                <a:spcPts val="0"/>
              </a:spcAft>
            </a:pPr>
            <a:r>
              <a:rPr lang="de-DE" dirty="0">
                <a:latin typeface="+mn-lt"/>
                <a:sym typeface="Symbol"/>
              </a:rPr>
              <a:t>Widerstand auf atomarer Ebene erklären:</a:t>
            </a:r>
          </a:p>
          <a:p>
            <a:pPr lvl="1">
              <a:spcBef>
                <a:spcPts val="0"/>
              </a:spcBef>
              <a:spcAft>
                <a:spcPts val="0"/>
              </a:spcAft>
            </a:pPr>
            <a:r>
              <a:rPr lang="de-DE" dirty="0">
                <a:latin typeface="+mn-lt"/>
                <a:sym typeface="Symbol"/>
              </a:rPr>
              <a:t>Elektronenbewegung thematisieren</a:t>
            </a:r>
          </a:p>
          <a:p>
            <a:pPr lvl="1">
              <a:spcBef>
                <a:spcPts val="0"/>
              </a:spcBef>
              <a:spcAft>
                <a:spcPts val="0"/>
              </a:spcAft>
            </a:pPr>
            <a:r>
              <a:rPr lang="de-DE" dirty="0">
                <a:latin typeface="+mn-lt"/>
                <a:sym typeface="Symbol"/>
              </a:rPr>
              <a:t>„Hemmnisse“ für Elektronenbewegung:</a:t>
            </a:r>
          </a:p>
          <a:p>
            <a:pPr lvl="2">
              <a:spcBef>
                <a:spcPts val="0"/>
              </a:spcBef>
              <a:spcAft>
                <a:spcPts val="0"/>
              </a:spcAft>
            </a:pPr>
            <a:r>
              <a:rPr lang="de-DE" dirty="0">
                <a:latin typeface="+mn-lt"/>
                <a:sym typeface="Symbol"/>
              </a:rPr>
              <a:t>Gitterschwingungen / Stöße mit Atomrümpfen</a:t>
            </a:r>
          </a:p>
          <a:p>
            <a:pPr lvl="2">
              <a:spcBef>
                <a:spcPts val="0"/>
              </a:spcBef>
              <a:spcAft>
                <a:spcPts val="0"/>
              </a:spcAft>
            </a:pPr>
            <a:r>
              <a:rPr lang="de-DE" dirty="0">
                <a:latin typeface="+mn-lt"/>
                <a:sym typeface="Symbol"/>
              </a:rPr>
              <a:t>Elektron-Elektron-Wechselwirkungen</a:t>
            </a:r>
          </a:p>
          <a:p>
            <a:pPr lvl="1">
              <a:spcBef>
                <a:spcPts val="0"/>
              </a:spcBef>
              <a:spcAft>
                <a:spcPts val="0"/>
              </a:spcAft>
            </a:pPr>
            <a:r>
              <a:rPr lang="de-DE" dirty="0">
                <a:latin typeface="+mn-lt"/>
                <a:sym typeface="Symbol"/>
              </a:rPr>
              <a:t>führt zu Erklärungsansatz für Widerstandsformel</a:t>
            </a:r>
          </a:p>
          <a:p>
            <a:pPr>
              <a:spcBef>
                <a:spcPts val="1200"/>
              </a:spcBef>
              <a:spcAft>
                <a:spcPts val="0"/>
              </a:spcAft>
            </a:pPr>
            <a:r>
              <a:rPr lang="de-DE" dirty="0">
                <a:latin typeface="+mn-lt"/>
                <a:sym typeface="Symbol"/>
              </a:rPr>
              <a:t>Erklärungsebene für Maschen- und Knotenregel:</a:t>
            </a:r>
          </a:p>
          <a:p>
            <a:pPr lvl="1">
              <a:spcBef>
                <a:spcPts val="0"/>
              </a:spcBef>
              <a:spcAft>
                <a:spcPts val="0"/>
              </a:spcAft>
            </a:pPr>
            <a:r>
              <a:rPr lang="de-DE" dirty="0">
                <a:latin typeface="+mn-lt"/>
                <a:sym typeface="Symbol"/>
              </a:rPr>
              <a:t>Knotenregel als Folge der Ladungserhaltung</a:t>
            </a:r>
          </a:p>
          <a:p>
            <a:pPr lvl="1">
              <a:spcBef>
                <a:spcPts val="0"/>
              </a:spcBef>
              <a:spcAft>
                <a:spcPts val="0"/>
              </a:spcAft>
            </a:pPr>
            <a:r>
              <a:rPr lang="de-DE" dirty="0">
                <a:latin typeface="+mn-lt"/>
                <a:sym typeface="Symbol"/>
              </a:rPr>
              <a:t>Maschenregel als Folge der Energieerhaltung</a:t>
            </a:r>
          </a:p>
          <a:p>
            <a:pPr lvl="2">
              <a:spcBef>
                <a:spcPts val="0"/>
              </a:spcBef>
              <a:spcAft>
                <a:spcPts val="0"/>
              </a:spcAft>
            </a:pPr>
            <a:r>
              <a:rPr lang="de-DE" dirty="0">
                <a:latin typeface="+mn-lt"/>
                <a:sym typeface="Symbol"/>
              </a:rPr>
              <a:t>Zusammenhang zwischen Spannung und Energie</a:t>
            </a: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4. Ein alternativer Zugang …</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pic>
        <p:nvPicPr>
          <p:cNvPr id="5" name="Inhaltsplatzhalter 4"/>
          <p:cNvPicPr>
            <a:picLocks noGrp="1"/>
          </p:cNvPicPr>
          <p:nvPr>
            <p:ph sz="half" idx="1"/>
          </p:nvPr>
        </p:nvPicPr>
        <p:blipFill>
          <a:blip r:embed="rId3"/>
          <a:stretch>
            <a:fillRect/>
          </a:stretch>
        </p:blipFill>
        <p:spPr>
          <a:xfrm>
            <a:off x="762207" y="1052513"/>
            <a:ext cx="7621173" cy="5184775"/>
          </a:xfrm>
          <a:prstGeom prst="rect">
            <a:avLst/>
          </a:prstGeom>
        </p:spPr>
      </p:pic>
      <p:sp>
        <p:nvSpPr>
          <p:cNvPr id="6" name="Textfeld 5"/>
          <p:cNvSpPr txBox="1"/>
          <p:nvPr/>
        </p:nvSpPr>
        <p:spPr>
          <a:xfrm>
            <a:off x="6732240" y="5913276"/>
            <a:ext cx="1925762" cy="261610"/>
          </a:xfrm>
          <a:prstGeom prst="rect">
            <a:avLst/>
          </a:prstGeom>
          <a:noFill/>
        </p:spPr>
        <p:txBody>
          <a:bodyPr wrap="square" rtlCol="0">
            <a:spAutoFit/>
          </a:bodyPr>
          <a:lstStyle/>
          <a:p>
            <a:pPr algn="ctr"/>
            <a:r>
              <a:rPr lang="de-DE" sz="105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Abb. von Thomas Mühl</a:t>
            </a:r>
            <a:endParaRPr lang="de-DE" sz="105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4. Ein alternativer Zugang</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 name="Inhaltsplatzhalter 1"/>
          <p:cNvSpPr>
            <a:spLocks noGrp="1"/>
          </p:cNvSpPr>
          <p:nvPr>
            <p:ph sz="half" idx="1"/>
          </p:nvPr>
        </p:nvSpPr>
        <p:spPr/>
        <p:txBody>
          <a:bodyPr/>
          <a:lstStyle/>
          <a:p>
            <a:r>
              <a:rPr lang="de-DE" dirty="0"/>
              <a:t>bei dem SuS bewusst </a:t>
            </a:r>
            <a:r>
              <a:rPr lang="de-DE" b="1" dirty="0"/>
              <a:t>verschiedene Modelle </a:t>
            </a:r>
            <a:r>
              <a:rPr lang="de-DE" dirty="0"/>
              <a:t>nutzen um Hypothesen zu bilden.</a:t>
            </a:r>
          </a:p>
          <a:p>
            <a:r>
              <a:rPr lang="de-DE" dirty="0"/>
              <a:t>bei dem </a:t>
            </a:r>
            <a:r>
              <a:rPr lang="de-DE" dirty="0" err="1"/>
              <a:t>SuS</a:t>
            </a:r>
            <a:r>
              <a:rPr lang="de-DE" dirty="0"/>
              <a:t> durch </a:t>
            </a:r>
            <a:r>
              <a:rPr lang="de-DE" b="1" dirty="0"/>
              <a:t>Planen</a:t>
            </a:r>
            <a:r>
              <a:rPr lang="de-DE" dirty="0"/>
              <a:t> und Durchführen von Experimenten einen Zugang zu den physikalischen Größen erhalten sollen.</a:t>
            </a:r>
          </a:p>
          <a:p>
            <a:r>
              <a:rPr lang="de-DE" dirty="0"/>
              <a:t>bei SuS durch </a:t>
            </a:r>
            <a:r>
              <a:rPr lang="de-DE" b="1" dirty="0"/>
              <a:t>Aufgabestellungen</a:t>
            </a:r>
            <a:r>
              <a:rPr lang="de-DE" dirty="0"/>
              <a:t> angeregt, eine </a:t>
            </a:r>
            <a:r>
              <a:rPr lang="de-DE" b="1" dirty="0"/>
              <a:t>Problemlösekompetenz</a:t>
            </a:r>
            <a:r>
              <a:rPr lang="de-DE" dirty="0"/>
              <a:t> entwickeln.</a:t>
            </a:r>
          </a:p>
          <a:p>
            <a:r>
              <a:rPr lang="de-DE" dirty="0"/>
              <a:t>bei dem SuS bewusst mit den Lernschwierigkeiten konfrontiert werden.</a:t>
            </a:r>
          </a:p>
          <a:p>
            <a:r>
              <a:rPr lang="de-DE" dirty="0"/>
              <a:t>… </a:t>
            </a:r>
          </a:p>
        </p:txBody>
      </p:sp>
    </p:spTree>
    <p:extLst>
      <p:ext uri="{BB962C8B-B14F-4D97-AF65-F5344CB8AC3E}">
        <p14:creationId xmlns:p14="http://schemas.microsoft.com/office/powerpoint/2010/main" val="402833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4. Ein alternativer Zugang</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graphicFrame>
        <p:nvGraphicFramePr>
          <p:cNvPr id="5" name="Inhaltsplatzhalter 4"/>
          <p:cNvGraphicFramePr>
            <a:graphicFrameLocks noGrp="1"/>
          </p:cNvGraphicFramePr>
          <p:nvPr>
            <p:ph sz="half" idx="1"/>
            <p:extLst>
              <p:ext uri="{D42A27DB-BD31-4B8C-83A1-F6EECF244321}">
                <p14:modId xmlns:p14="http://schemas.microsoft.com/office/powerpoint/2010/main" val="1271044912"/>
              </p:ext>
            </p:extLst>
          </p:nvPr>
        </p:nvGraphicFramePr>
        <p:xfrm>
          <a:off x="252413" y="908050"/>
          <a:ext cx="8640763" cy="4759325"/>
        </p:xfrm>
        <a:graphic>
          <a:graphicData uri="http://schemas.openxmlformats.org/drawingml/2006/table">
            <a:tbl>
              <a:tblPr firstRow="1" bandRow="1">
                <a:tableStyleId>{5C22544A-7EE6-4342-B048-85BDC9FD1C3A}</a:tableStyleId>
              </a:tblPr>
              <a:tblGrid>
                <a:gridCol w="683183">
                  <a:extLst>
                    <a:ext uri="{9D8B030D-6E8A-4147-A177-3AD203B41FA5}">
                      <a16:colId xmlns:a16="http://schemas.microsoft.com/office/drawing/2014/main" xmlns="" val="2182326056"/>
                    </a:ext>
                  </a:extLst>
                </a:gridCol>
                <a:gridCol w="4122806">
                  <a:extLst>
                    <a:ext uri="{9D8B030D-6E8A-4147-A177-3AD203B41FA5}">
                      <a16:colId xmlns:a16="http://schemas.microsoft.com/office/drawing/2014/main" xmlns="" val="750047504"/>
                    </a:ext>
                  </a:extLst>
                </a:gridCol>
                <a:gridCol w="3834774">
                  <a:extLst>
                    <a:ext uri="{9D8B030D-6E8A-4147-A177-3AD203B41FA5}">
                      <a16:colId xmlns:a16="http://schemas.microsoft.com/office/drawing/2014/main" xmlns="" val="4211171577"/>
                    </a:ext>
                  </a:extLst>
                </a:gridCol>
              </a:tblGrid>
              <a:tr h="370840">
                <a:tc>
                  <a:txBody>
                    <a:bodyPr/>
                    <a:lstStyle/>
                    <a:p>
                      <a:r>
                        <a:rPr lang="de-DE" dirty="0"/>
                        <a:t>Zeit</a:t>
                      </a:r>
                    </a:p>
                  </a:txBody>
                  <a:tcPr/>
                </a:tc>
                <a:tc>
                  <a:txBody>
                    <a:bodyPr/>
                    <a:lstStyle/>
                    <a:p>
                      <a:r>
                        <a:rPr lang="de-DE" dirty="0"/>
                        <a:t>Inhalte</a:t>
                      </a:r>
                    </a:p>
                  </a:txBody>
                  <a:tcPr/>
                </a:tc>
                <a:tc>
                  <a:txBody>
                    <a:bodyPr/>
                    <a:lstStyle/>
                    <a:p>
                      <a:r>
                        <a:rPr lang="de-DE" b="1" dirty="0"/>
                        <a:t>wesentliche Aspekte</a:t>
                      </a:r>
                    </a:p>
                  </a:txBody>
                  <a:tcPr/>
                </a:tc>
                <a:extLst>
                  <a:ext uri="{0D108BD9-81ED-4DB2-BD59-A6C34878D82A}">
                    <a16:rowId xmlns:a16="http://schemas.microsoft.com/office/drawing/2014/main" xmlns="" val="1337698773"/>
                  </a:ext>
                </a:extLst>
              </a:tr>
              <a:tr h="370840">
                <a:tc>
                  <a:txBody>
                    <a:bodyPr/>
                    <a:lstStyle/>
                    <a:p>
                      <a:pPr algn="ctr"/>
                      <a:r>
                        <a:rPr lang="de-DE" sz="1400" dirty="0"/>
                        <a:t>1</a:t>
                      </a:r>
                    </a:p>
                  </a:txBody>
                  <a:tcPr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Der geschlossene Stromkreis und seine Bauteile</a:t>
                      </a:r>
                    </a:p>
                  </a:txBody>
                  <a:tcPr marL="68580" marR="68580" marT="0" marB="0"/>
                </a:tc>
                <a:tc>
                  <a:txBody>
                    <a:bodyPr/>
                    <a:lstStyle/>
                    <a:p>
                      <a:pPr marL="285750" indent="-285750">
                        <a:buFont typeface="Wingdings" panose="05000000000000000000" pitchFamily="2" charset="2"/>
                        <a:buChar char="§"/>
                      </a:pPr>
                      <a:r>
                        <a:rPr lang="de-DE" sz="1400" b="0" kern="1200" dirty="0">
                          <a:solidFill>
                            <a:schemeClr val="dk1"/>
                          </a:solidFill>
                          <a:effectLst/>
                          <a:latin typeface="+mn-lt"/>
                          <a:ea typeface="+mn-ea"/>
                          <a:cs typeface="+mn-cs"/>
                        </a:rPr>
                        <a:t>fachtypische Darstellung mit Schaltsymbolen</a:t>
                      </a:r>
                    </a:p>
                    <a:p>
                      <a:pPr marL="285750" indent="-285750">
                        <a:buFont typeface="Wingdings" panose="05000000000000000000" pitchFamily="2" charset="2"/>
                        <a:buChar char="§"/>
                      </a:pPr>
                      <a:r>
                        <a:rPr lang="de-DE" sz="1400" b="0" kern="1200" dirty="0">
                          <a:solidFill>
                            <a:schemeClr val="dk1"/>
                          </a:solidFill>
                          <a:effectLst/>
                          <a:latin typeface="+mn-lt"/>
                          <a:ea typeface="+mn-ea"/>
                          <a:cs typeface="+mn-cs"/>
                        </a:rPr>
                        <a:t>Elektrizität als Energieträger</a:t>
                      </a:r>
                    </a:p>
                  </a:txBody>
                  <a:tcPr/>
                </a:tc>
                <a:extLst>
                  <a:ext uri="{0D108BD9-81ED-4DB2-BD59-A6C34878D82A}">
                    <a16:rowId xmlns:a16="http://schemas.microsoft.com/office/drawing/2014/main" xmlns="" val="3599402407"/>
                  </a:ext>
                </a:extLst>
              </a:tr>
              <a:tr h="370840">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1</a:t>
                      </a:r>
                    </a:p>
                  </a:txBody>
                  <a:tcPr marL="68580" marR="68580" marT="0" marB="0"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Leiter und Nichtleiter</a:t>
                      </a:r>
                    </a:p>
                  </a:txBody>
                  <a:tcPr marL="68580" marR="68580" marT="0" marB="0"/>
                </a:tc>
                <a:tc>
                  <a:txBody>
                    <a:bodyPr/>
                    <a:lstStyle/>
                    <a:p>
                      <a:pPr marL="285750" indent="-285750">
                        <a:spcAft>
                          <a:spcPts val="0"/>
                        </a:spcAft>
                        <a:buFont typeface="Wingdings" panose="05000000000000000000" pitchFamily="2" charset="2"/>
                        <a:buChar char="§"/>
                      </a:pP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Planung</a:t>
                      </a: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 Durchführung eines Experimentes</a:t>
                      </a:r>
                    </a:p>
                    <a:p>
                      <a:pPr marL="285750" indent="-285750">
                        <a:spcAft>
                          <a:spcPts val="0"/>
                        </a:spcAft>
                        <a:buFont typeface="Wingdings" panose="05000000000000000000" pitchFamily="2" charset="2"/>
                        <a:buChar char="§"/>
                      </a:pP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Reflexion</a:t>
                      </a: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 der Vorgehensweise</a:t>
                      </a:r>
                    </a:p>
                  </a:txBody>
                  <a:tcPr marL="68580" marR="68580" marT="0" marB="0"/>
                </a:tc>
                <a:extLst>
                  <a:ext uri="{0D108BD9-81ED-4DB2-BD59-A6C34878D82A}">
                    <a16:rowId xmlns:a16="http://schemas.microsoft.com/office/drawing/2014/main" xmlns="" val="1879205521"/>
                  </a:ext>
                </a:extLst>
              </a:tr>
              <a:tr h="370840">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Reihen – und Parallelschaltung  </a:t>
                      </a:r>
                    </a:p>
                    <a:p>
                      <a:pPr marL="285750" indent="-285750">
                        <a:lnSpc>
                          <a:spcPct val="107000"/>
                        </a:lnSpc>
                        <a:spcAft>
                          <a:spcPts val="0"/>
                        </a:spcAft>
                        <a:buFont typeface="Wingdings" panose="05000000000000000000" pitchFamily="2" charset="2"/>
                        <a:buChar char="§"/>
                      </a:pPr>
                      <a:r>
                        <a:rPr lang="de-DE" sz="1400" b="0" dirty="0">
                          <a:effectLst/>
                          <a:latin typeface="Calibri" panose="020F0502020204030204" pitchFamily="34" charset="0"/>
                          <a:ea typeface="Calibri" panose="020F0502020204030204" pitchFamily="34" charset="0"/>
                          <a:cs typeface="Times New Roman" panose="02020603050405020304" pitchFamily="18" charset="0"/>
                        </a:rPr>
                        <a:t>2 Lämpchen zum Leuchten bringen</a:t>
                      </a:r>
                    </a:p>
                  </a:txBody>
                  <a:tcPr marL="68580" marR="68580" marT="0" marB="0"/>
                </a:tc>
                <a:tc>
                  <a:txBody>
                    <a:bodyPr/>
                    <a:lstStyle/>
                    <a:p>
                      <a:pPr marL="285750" indent="-285750">
                        <a:spcAft>
                          <a:spcPts val="0"/>
                        </a:spcAft>
                        <a:buFont typeface="Wingdings" panose="05000000000000000000" pitchFamily="2" charset="2"/>
                        <a:buChar char="§"/>
                      </a:pP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Anwendung der fachtypischen Darstellung</a:t>
                      </a:r>
                    </a:p>
                  </a:txBody>
                  <a:tcPr marL="68580" marR="68580" marT="0" marB="0"/>
                </a:tc>
                <a:extLst>
                  <a:ext uri="{0D108BD9-81ED-4DB2-BD59-A6C34878D82A}">
                    <a16:rowId xmlns:a16="http://schemas.microsoft.com/office/drawing/2014/main" xmlns="" val="894521507"/>
                  </a:ext>
                </a:extLst>
              </a:tr>
              <a:tr h="370840">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(Erste) Modelle des elektrischen Stromkreises</a:t>
                      </a:r>
                    </a:p>
                    <a:p>
                      <a:pPr marL="285750" indent="-285750">
                        <a:lnSpc>
                          <a:spcPct val="107000"/>
                        </a:lnSpc>
                        <a:spcAft>
                          <a:spcPts val="0"/>
                        </a:spcAft>
                        <a:buFont typeface="Wingdings" panose="05000000000000000000" pitchFamily="2" charset="2"/>
                        <a:buChar char="§"/>
                      </a:pPr>
                      <a:r>
                        <a:rPr lang="de-DE" sz="1400" b="0" dirty="0">
                          <a:effectLst/>
                          <a:latin typeface="Calibri" panose="020F0502020204030204" pitchFamily="34" charset="0"/>
                          <a:ea typeface="Calibri" panose="020F0502020204030204" pitchFamily="34" charset="0"/>
                          <a:cs typeface="Times New Roman" panose="02020603050405020304" pitchFamily="18" charset="0"/>
                        </a:rPr>
                        <a:t>Wassermodell, Fahrradkettenmodell, Förderbandmodell, LKW-Modell, Pumpspeicherkraftwerkmodell, …</a:t>
                      </a:r>
                    </a:p>
                  </a:txBody>
                  <a:tcPr marL="68580" marR="68580" marT="0" marB="0"/>
                </a:tc>
                <a:tc>
                  <a:txBody>
                    <a:bodyPr/>
                    <a:lstStyle/>
                    <a:p>
                      <a:pPr marL="285750" indent="-285750">
                        <a:spcAft>
                          <a:spcPts val="0"/>
                        </a:spcAft>
                        <a:buFont typeface="Wingdings" panose="05000000000000000000" pitchFamily="2" charset="2"/>
                        <a:buChar char="§"/>
                      </a:pP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SuS erkennen den </a:t>
                      </a: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Nutzen von Modellen</a:t>
                      </a: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 um sich „interne“ Vorgänge besser vorstellen und erklären zu können.</a:t>
                      </a:r>
                    </a:p>
                    <a:p>
                      <a:pPr marL="285750" indent="-285750">
                        <a:spcAft>
                          <a:spcPts val="0"/>
                        </a:spcAft>
                        <a:buFont typeface="Wingdings" panose="05000000000000000000" pitchFamily="2" charset="2"/>
                        <a:buChar char="§"/>
                      </a:pP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SuS erkennen, dass </a:t>
                      </a: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verschiedene Modelle unterschiedliche Aspekte </a:t>
                      </a: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abdecken. Dadurch hat </a:t>
                      </a: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jedes Modell Grenzen </a:t>
                      </a: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und muss zielgerichtet verwendet werden.</a:t>
                      </a:r>
                    </a:p>
                  </a:txBody>
                  <a:tcPr marL="68580" marR="68580" marT="0" marB="0"/>
                </a:tc>
                <a:extLst>
                  <a:ext uri="{0D108BD9-81ED-4DB2-BD59-A6C34878D82A}">
                    <a16:rowId xmlns:a16="http://schemas.microsoft.com/office/drawing/2014/main" xmlns="" val="3580260482"/>
                  </a:ext>
                </a:extLst>
              </a:tr>
              <a:tr h="370840">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Die elektrische Stromstärke</a:t>
                      </a:r>
                    </a:p>
                    <a:p>
                      <a:pPr marL="285750" indent="-285750">
                        <a:lnSpc>
                          <a:spcPct val="107000"/>
                        </a:lnSpc>
                        <a:spcAft>
                          <a:spcPts val="0"/>
                        </a:spcAft>
                        <a:buFont typeface="Wingdings" panose="05000000000000000000" pitchFamily="2" charset="2"/>
                        <a:buChar char="§"/>
                      </a:pPr>
                      <a:r>
                        <a:rPr lang="de-DE" sz="1400" b="0" dirty="0">
                          <a:effectLst/>
                          <a:latin typeface="Calibri" panose="020F0502020204030204" pitchFamily="34" charset="0"/>
                          <a:ea typeface="Calibri" panose="020F0502020204030204" pitchFamily="34" charset="0"/>
                          <a:cs typeface="Times New Roman" panose="02020603050405020304" pitchFamily="18" charset="0"/>
                        </a:rPr>
                        <a:t>Definition</a:t>
                      </a:r>
                    </a:p>
                    <a:p>
                      <a:pPr marL="285750" indent="-285750">
                        <a:lnSpc>
                          <a:spcPct val="107000"/>
                        </a:lnSpc>
                        <a:spcAft>
                          <a:spcPts val="0"/>
                        </a:spcAft>
                        <a:buFont typeface="Wingdings" panose="05000000000000000000" pitchFamily="2" charset="2"/>
                        <a:buChar char="§"/>
                      </a:pPr>
                      <a:r>
                        <a:rPr lang="de-DE" sz="1400" b="0" dirty="0">
                          <a:effectLst/>
                          <a:latin typeface="Calibri" panose="020F0502020204030204" pitchFamily="34" charset="0"/>
                          <a:ea typeface="Calibri" panose="020F0502020204030204" pitchFamily="34" charset="0"/>
                          <a:cs typeface="Times New Roman" panose="02020603050405020304" pitchFamily="18" charset="0"/>
                        </a:rPr>
                        <a:t>Stromstärke im unverzweigten Stromkreis</a:t>
                      </a:r>
                    </a:p>
                    <a:p>
                      <a:pPr marL="285750" indent="-285750">
                        <a:lnSpc>
                          <a:spcPct val="107000"/>
                        </a:lnSpc>
                        <a:spcAft>
                          <a:spcPts val="0"/>
                        </a:spcAft>
                        <a:buFont typeface="Wingdings" panose="05000000000000000000" pitchFamily="2" charset="2"/>
                        <a:buChar char="§"/>
                      </a:pPr>
                      <a:r>
                        <a:rPr lang="de-DE" sz="1400" b="0" dirty="0">
                          <a:effectLst/>
                          <a:latin typeface="Calibri" panose="020F0502020204030204" pitchFamily="34" charset="0"/>
                          <a:ea typeface="Calibri" panose="020F0502020204030204" pitchFamily="34" charset="0"/>
                          <a:cs typeface="Times New Roman" panose="02020603050405020304" pitchFamily="18" charset="0"/>
                        </a:rPr>
                        <a:t>Knotenregel</a:t>
                      </a:r>
                    </a:p>
                  </a:txBody>
                  <a:tcPr marL="68580" marR="68580" marT="0" marB="0"/>
                </a:tc>
                <a:tc>
                  <a:txBody>
                    <a:bodyPr/>
                    <a:lstStyle/>
                    <a:p>
                      <a:pPr marL="285750" indent="-285750">
                        <a:spcAft>
                          <a:spcPts val="0"/>
                        </a:spcAft>
                        <a:buFont typeface="Wingdings" panose="05000000000000000000" pitchFamily="2" charset="2"/>
                        <a:buChar char="§"/>
                      </a:pP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Verwendung des Wassermodells als geeignetes Modell</a:t>
                      </a:r>
                    </a:p>
                    <a:p>
                      <a:pPr marL="285750" indent="-285750">
                        <a:spcAft>
                          <a:spcPts val="0"/>
                        </a:spcAft>
                        <a:buFont typeface="Wingdings" panose="05000000000000000000" pitchFamily="2" charset="2"/>
                        <a:buChar char="§"/>
                      </a:pP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Unterschied Stromstärke und Strömungsgeschwindigkeit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modellbasierte Hypothesenbildung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Planung</a:t>
                      </a: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 Durchführung eines Experimentes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„Strom wird nicht verbraucht“</a:t>
                      </a:r>
                    </a:p>
                  </a:txBody>
                  <a:tcPr marL="68580" marR="68580" marT="0" marB="0"/>
                </a:tc>
                <a:extLst>
                  <a:ext uri="{0D108BD9-81ED-4DB2-BD59-A6C34878D82A}">
                    <a16:rowId xmlns:a16="http://schemas.microsoft.com/office/drawing/2014/main" xmlns="" val="735966921"/>
                  </a:ext>
                </a:extLst>
              </a:tr>
            </a:tbl>
          </a:graphicData>
        </a:graphic>
      </p:graphicFrame>
    </p:spTree>
    <p:extLst>
      <p:ext uri="{BB962C8B-B14F-4D97-AF65-F5344CB8AC3E}">
        <p14:creationId xmlns:p14="http://schemas.microsoft.com/office/powerpoint/2010/main" val="313792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200" b="1" dirty="0"/>
              <a:t>1. Elektrizitätslehre im Bildungsplan</a:t>
            </a:r>
          </a:p>
        </p:txBody>
      </p:sp>
      <p:sp>
        <p:nvSpPr>
          <p:cNvPr id="3" name="Untertitel 2"/>
          <p:cNvSpPr>
            <a:spLocks noGrp="1"/>
          </p:cNvSpPr>
          <p:nvPr>
            <p:ph type="subTitle" idx="1"/>
          </p:nvPr>
        </p:nvSpPr>
        <p:spPr/>
        <p:txBody>
          <a:bodyPr/>
          <a:lstStyle/>
          <a:p>
            <a:r>
              <a:rPr lang="de-DE" dirty="0"/>
              <a:t>Inhalte in den Klassenstufen 3 bis 9</a:t>
            </a:r>
          </a:p>
        </p:txBody>
      </p:sp>
      <p:sp>
        <p:nvSpPr>
          <p:cNvPr id="4" name="Fußzeilenplatzhalter 3"/>
          <p:cNvSpPr>
            <a:spLocks noGrp="1"/>
          </p:cNvSpPr>
          <p:nvPr>
            <p:ph type="ftr" sz="quarter" idx="3"/>
          </p:nvPr>
        </p:nvSpPr>
        <p:spPr/>
        <p:txBody>
          <a:bodyPr/>
          <a:lstStyle/>
          <a:p>
            <a:r>
              <a:rPr lang="de-DE"/>
              <a:t>ZPG Physik 10.07.2017 - StD'in Monica Hettrich &amp; StD Thomas Mühl</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4. Ein alternativer Zugang</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graphicFrame>
        <p:nvGraphicFramePr>
          <p:cNvPr id="6" name="Inhaltsplatzhalter 4"/>
          <p:cNvGraphicFramePr>
            <a:graphicFrameLocks noGrp="1"/>
          </p:cNvGraphicFramePr>
          <p:nvPr>
            <p:ph sz="half" idx="1"/>
            <p:extLst>
              <p:ext uri="{D42A27DB-BD31-4B8C-83A1-F6EECF244321}">
                <p14:modId xmlns:p14="http://schemas.microsoft.com/office/powerpoint/2010/main" val="3692953287"/>
              </p:ext>
            </p:extLst>
          </p:nvPr>
        </p:nvGraphicFramePr>
        <p:xfrm>
          <a:off x="252413" y="908050"/>
          <a:ext cx="8640763" cy="5262563"/>
        </p:xfrm>
        <a:graphic>
          <a:graphicData uri="http://schemas.openxmlformats.org/drawingml/2006/table">
            <a:tbl>
              <a:tblPr firstRow="1" bandRow="1">
                <a:tableStyleId>{5C22544A-7EE6-4342-B048-85BDC9FD1C3A}</a:tableStyleId>
              </a:tblPr>
              <a:tblGrid>
                <a:gridCol w="683183">
                  <a:extLst>
                    <a:ext uri="{9D8B030D-6E8A-4147-A177-3AD203B41FA5}">
                      <a16:colId xmlns:a16="http://schemas.microsoft.com/office/drawing/2014/main" xmlns="" val="2182326056"/>
                    </a:ext>
                  </a:extLst>
                </a:gridCol>
                <a:gridCol w="4122806">
                  <a:extLst>
                    <a:ext uri="{9D8B030D-6E8A-4147-A177-3AD203B41FA5}">
                      <a16:colId xmlns:a16="http://schemas.microsoft.com/office/drawing/2014/main" xmlns="" val="750047504"/>
                    </a:ext>
                  </a:extLst>
                </a:gridCol>
                <a:gridCol w="3834774">
                  <a:extLst>
                    <a:ext uri="{9D8B030D-6E8A-4147-A177-3AD203B41FA5}">
                      <a16:colId xmlns:a16="http://schemas.microsoft.com/office/drawing/2014/main" xmlns="" val="4211171577"/>
                    </a:ext>
                  </a:extLst>
                </a:gridCol>
              </a:tblGrid>
              <a:tr h="370840">
                <a:tc>
                  <a:txBody>
                    <a:bodyPr/>
                    <a:lstStyle/>
                    <a:p>
                      <a:r>
                        <a:rPr lang="de-DE" dirty="0"/>
                        <a:t>Zeit</a:t>
                      </a:r>
                    </a:p>
                  </a:txBody>
                  <a:tcPr/>
                </a:tc>
                <a:tc>
                  <a:txBody>
                    <a:bodyPr/>
                    <a:lstStyle/>
                    <a:p>
                      <a:r>
                        <a:rPr lang="de-DE" dirty="0"/>
                        <a:t>Inhalte</a:t>
                      </a:r>
                    </a:p>
                  </a:txBody>
                  <a:tcPr/>
                </a:tc>
                <a:tc>
                  <a:txBody>
                    <a:bodyPr/>
                    <a:lstStyle/>
                    <a:p>
                      <a:r>
                        <a:rPr lang="de-DE" b="1" dirty="0"/>
                        <a:t>wesentliche Aspekte</a:t>
                      </a:r>
                    </a:p>
                  </a:txBody>
                  <a:tcPr/>
                </a:tc>
                <a:extLst>
                  <a:ext uri="{0D108BD9-81ED-4DB2-BD59-A6C34878D82A}">
                    <a16:rowId xmlns:a16="http://schemas.microsoft.com/office/drawing/2014/main" xmlns="" val="1337698773"/>
                  </a:ext>
                </a:extLst>
              </a:tr>
              <a:tr h="457514">
                <a:tc>
                  <a:txBody>
                    <a:bodyPr/>
                    <a:lstStyle/>
                    <a:p>
                      <a:pPr algn="ctr"/>
                      <a:r>
                        <a:rPr lang="de-DE" sz="1400" dirty="0"/>
                        <a:t>6</a:t>
                      </a:r>
                    </a:p>
                  </a:txBody>
                  <a:tcPr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Die elektrische Spannung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als „Stärke“ der Quelle, Antrieb des elektrischen Stromes</a:t>
                      </a:r>
                    </a:p>
                    <a:p>
                      <a:pPr marL="342900" lvl="0" indent="-342900">
                        <a:lnSpc>
                          <a:spcPct val="107000"/>
                        </a:lnSpc>
                        <a:spcAft>
                          <a:spcPts val="0"/>
                        </a:spcAft>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Zusammenhang zwischen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U</a:t>
                      </a:r>
                      <a:r>
                        <a:rPr lang="de-DE" sz="1400" baseline="-25000" dirty="0" err="1">
                          <a:effectLst/>
                          <a:latin typeface="Calibri" panose="020F0502020204030204" pitchFamily="34" charset="0"/>
                          <a:ea typeface="Calibri" panose="020F0502020204030204" pitchFamily="34" charset="0"/>
                          <a:cs typeface="Times New Roman" panose="02020603050405020304" pitchFamily="18" charset="0"/>
                        </a:rPr>
                        <a:t>Quelle</a:t>
                      </a:r>
                      <a:r>
                        <a:rPr lang="de-DE" sz="1400" dirty="0">
                          <a:effectLst/>
                          <a:latin typeface="Calibri" panose="020F0502020204030204" pitchFamily="34" charset="0"/>
                          <a:ea typeface="Calibri" panose="020F0502020204030204" pitchFamily="34" charset="0"/>
                          <a:cs typeface="Times New Roman" panose="02020603050405020304" pitchFamily="18" charset="0"/>
                        </a:rPr>
                        <a:t> und I</a:t>
                      </a:r>
                    </a:p>
                    <a:p>
                      <a:pPr marL="342900" lvl="0" indent="-342900">
                        <a:lnSpc>
                          <a:spcPct val="107000"/>
                        </a:lnSpc>
                        <a:spcAft>
                          <a:spcPts val="0"/>
                        </a:spcAft>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Potenzial als „elektrische“ Höhe, Spannung als Potenzialunterschied</a:t>
                      </a:r>
                    </a:p>
                    <a:p>
                      <a:pPr marL="342900" lvl="0" indent="-342900">
                        <a:lnSpc>
                          <a:spcPct val="107000"/>
                        </a:lnSpc>
                        <a:spcAft>
                          <a:spcPts val="0"/>
                        </a:spcAft>
                        <a:buFont typeface="Wingdings" panose="05000000000000000000" pitchFamily="2" charset="2"/>
                        <a:buChar char=""/>
                      </a:pPr>
                      <a:r>
                        <a:rPr lang="de-DE" sz="1400" dirty="0" err="1">
                          <a:effectLst/>
                          <a:latin typeface="Calibri" panose="020F0502020204030204" pitchFamily="34" charset="0"/>
                          <a:ea typeface="Calibri" panose="020F0502020204030204" pitchFamily="34" charset="0"/>
                          <a:cs typeface="Times New Roman" panose="02020603050405020304" pitchFamily="18" charset="0"/>
                        </a:rPr>
                        <a:t>U</a:t>
                      </a:r>
                      <a:r>
                        <a:rPr lang="de-DE" sz="1400" baseline="-25000" dirty="0" err="1">
                          <a:effectLst/>
                          <a:latin typeface="Calibri" panose="020F0502020204030204" pitchFamily="34" charset="0"/>
                          <a:ea typeface="Calibri" panose="020F0502020204030204" pitchFamily="34" charset="0"/>
                          <a:cs typeface="Times New Roman" panose="02020603050405020304" pitchFamily="18" charset="0"/>
                        </a:rPr>
                        <a:t>Quelle</a:t>
                      </a:r>
                      <a:r>
                        <a:rPr lang="de-DE" sz="1400" dirty="0">
                          <a:effectLst/>
                          <a:latin typeface="Calibri" panose="020F0502020204030204" pitchFamily="34" charset="0"/>
                          <a:ea typeface="Calibri" panose="020F0502020204030204" pitchFamily="34" charset="0"/>
                          <a:cs typeface="Times New Roman" panose="02020603050405020304" pitchFamily="18" charset="0"/>
                        </a:rPr>
                        <a:t>  (Maß für Energiezufuhr) vs.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U</a:t>
                      </a:r>
                      <a:r>
                        <a:rPr lang="de-DE" sz="1400" baseline="-25000" dirty="0" err="1">
                          <a:effectLst/>
                          <a:latin typeface="Calibri" panose="020F0502020204030204" pitchFamily="34" charset="0"/>
                          <a:ea typeface="Calibri" panose="020F0502020204030204" pitchFamily="34" charset="0"/>
                          <a:cs typeface="Times New Roman" panose="02020603050405020304" pitchFamily="18" charset="0"/>
                        </a:rPr>
                        <a:t>Lämpchen</a:t>
                      </a:r>
                      <a:r>
                        <a:rPr lang="de-DE" sz="1400" dirty="0">
                          <a:effectLst/>
                          <a:latin typeface="Calibri" panose="020F0502020204030204" pitchFamily="34" charset="0"/>
                          <a:ea typeface="Calibri" panose="020F0502020204030204" pitchFamily="34" charset="0"/>
                          <a:cs typeface="Times New Roman" panose="02020603050405020304" pitchFamily="18" charset="0"/>
                        </a:rPr>
                        <a:t>  (Maß für Energieabgabe)</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U im unverzweigten Stromkreis</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U im verzweigten Stromkreis</a:t>
                      </a:r>
                    </a:p>
                  </a:txBody>
                  <a:tcPr marL="68580" marR="68580" marT="0" marB="0"/>
                </a:tc>
                <a:tc>
                  <a:txBody>
                    <a:bodyPr/>
                    <a:lstStyle/>
                    <a:p>
                      <a:pPr marL="285750" indent="-285750">
                        <a:buFont typeface="Wingdings" panose="05000000000000000000" pitchFamily="2" charset="2"/>
                        <a:buChar char="§"/>
                      </a:pPr>
                      <a:r>
                        <a:rPr lang="de-DE" sz="1400" b="0" kern="1200" dirty="0">
                          <a:solidFill>
                            <a:schemeClr val="dk1"/>
                          </a:solidFill>
                          <a:effectLst/>
                          <a:latin typeface="+mn-lt"/>
                          <a:ea typeface="+mn-ea"/>
                          <a:cs typeface="+mn-cs"/>
                        </a:rPr>
                        <a:t>Einführung des </a:t>
                      </a:r>
                      <a:r>
                        <a:rPr lang="de-DE" sz="1400" b="1" kern="1200" dirty="0">
                          <a:solidFill>
                            <a:schemeClr val="dk1"/>
                          </a:solidFill>
                          <a:effectLst/>
                          <a:latin typeface="+mn-lt"/>
                          <a:ea typeface="+mn-ea"/>
                          <a:cs typeface="+mn-cs"/>
                        </a:rPr>
                        <a:t>Höhenmodells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modellbasierte Hypothesenbildung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Planung</a:t>
                      </a: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 Durchführung eines Experimentes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400" b="0" kern="1200" dirty="0">
                        <a:solidFill>
                          <a:schemeClr val="dk1"/>
                        </a:solidFill>
                        <a:effectLst/>
                        <a:latin typeface="+mn-lt"/>
                        <a:ea typeface="+mn-ea"/>
                        <a:cs typeface="+mn-cs"/>
                      </a:endParaRPr>
                    </a:p>
                  </a:txBody>
                  <a:tcPr/>
                </a:tc>
                <a:extLst>
                  <a:ext uri="{0D108BD9-81ED-4DB2-BD59-A6C34878D82A}">
                    <a16:rowId xmlns:a16="http://schemas.microsoft.com/office/drawing/2014/main" xmlns="" val="3599402407"/>
                  </a:ext>
                </a:extLst>
              </a:tr>
              <a:tr h="370840">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1</a:t>
                      </a:r>
                    </a:p>
                  </a:txBody>
                  <a:tcPr marL="68580" marR="68580" marT="0" marB="0"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Der elektrische Widerstand</a:t>
                      </a:r>
                    </a:p>
                    <a:p>
                      <a:pPr marL="342900" lvl="0" indent="-342900">
                        <a:lnSpc>
                          <a:spcPct val="107000"/>
                        </a:lnSpc>
                        <a:spcAft>
                          <a:spcPts val="0"/>
                        </a:spcAft>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als Gerätegröße, die bei gleichem Antrieb die Stromstärke bedingt</a:t>
                      </a:r>
                    </a:p>
                  </a:txBody>
                  <a:tcPr marL="68580" marR="6858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1" dirty="0">
                          <a:effectLst/>
                          <a:latin typeface="Calibri" panose="020F0502020204030204" pitchFamily="34" charset="0"/>
                          <a:ea typeface="Calibri" panose="020F0502020204030204" pitchFamily="34" charset="0"/>
                          <a:cs typeface="Times New Roman" panose="02020603050405020304" pitchFamily="18" charset="0"/>
                        </a:rPr>
                        <a:t>verbale Formulierung</a:t>
                      </a:r>
                      <a:r>
                        <a:rPr lang="de-DE" sz="1400" dirty="0">
                          <a:effectLst/>
                          <a:latin typeface="Calibri" panose="020F0502020204030204" pitchFamily="34" charset="0"/>
                          <a:ea typeface="Calibri" panose="020F0502020204030204" pitchFamily="34" charset="0"/>
                          <a:cs typeface="Times New Roman" panose="02020603050405020304" pitchFamily="18" charset="0"/>
                        </a:rPr>
                        <a:t>: R groß, wenn trotz großem Antrieb </a:t>
                      </a:r>
                      <a:r>
                        <a:rPr lang="de-DE" sz="1400" dirty="0" err="1">
                          <a:effectLst/>
                          <a:latin typeface="Calibri" panose="020F0502020204030204" pitchFamily="34" charset="0"/>
                          <a:ea typeface="Calibri" panose="020F0502020204030204" pitchFamily="34" charset="0"/>
                          <a:cs typeface="Times New Roman" panose="02020603050405020304" pitchFamily="18" charset="0"/>
                        </a:rPr>
                        <a:t>U</a:t>
                      </a:r>
                      <a:r>
                        <a:rPr lang="de-DE" sz="1400" baseline="-25000" dirty="0" err="1">
                          <a:effectLst/>
                          <a:latin typeface="Calibri" panose="020F0502020204030204" pitchFamily="34" charset="0"/>
                          <a:ea typeface="Calibri" panose="020F0502020204030204" pitchFamily="34" charset="0"/>
                          <a:cs typeface="Times New Roman" panose="02020603050405020304" pitchFamily="18" charset="0"/>
                        </a:rPr>
                        <a:t>Quelle</a:t>
                      </a:r>
                      <a:r>
                        <a:rPr lang="de-DE" sz="1400" dirty="0">
                          <a:effectLst/>
                          <a:latin typeface="Calibri" panose="020F0502020204030204" pitchFamily="34" charset="0"/>
                          <a:ea typeface="Calibri" panose="020F0502020204030204" pitchFamily="34" charset="0"/>
                          <a:cs typeface="Times New Roman" panose="02020603050405020304" pitchFamily="18" charset="0"/>
                        </a:rPr>
                        <a:t> I klein ist. Definition R=U/I (optional)</a:t>
                      </a:r>
                    </a:p>
                  </a:txBody>
                  <a:tcPr marL="68580" marR="68580" marT="0" marB="0"/>
                </a:tc>
                <a:extLst>
                  <a:ext uri="{0D108BD9-81ED-4DB2-BD59-A6C34878D82A}">
                    <a16:rowId xmlns:a16="http://schemas.microsoft.com/office/drawing/2014/main" xmlns="" val="1879205521"/>
                  </a:ext>
                </a:extLst>
              </a:tr>
              <a:tr h="370840">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Die elektrische Leistung</a:t>
                      </a:r>
                    </a:p>
                    <a:p>
                      <a:pPr marL="285750" indent="-285750">
                        <a:spcAft>
                          <a:spcPts val="0"/>
                        </a:spcAft>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P = UI experimentell über Helligkeit von baugleichen Lämpchen in Parallel- und Reihenschaltung </a:t>
                      </a:r>
                    </a:p>
                    <a:p>
                      <a:pPr>
                        <a:lnSpc>
                          <a:spcPct val="107000"/>
                        </a:lnSpc>
                        <a:spcAft>
                          <a:spcPts val="0"/>
                        </a:spcAft>
                      </a:pPr>
                      <a:endParaRPr lang="de-DE"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Planung, Durchführung eines Experimentes, dabei </a:t>
                      </a: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gezielte Veränderung eines Parameters</a:t>
                      </a:r>
                    </a:p>
                  </a:txBody>
                  <a:tcPr marL="68580" marR="68580" marT="0" marB="0"/>
                </a:tc>
                <a:extLst>
                  <a:ext uri="{0D108BD9-81ED-4DB2-BD59-A6C34878D82A}">
                    <a16:rowId xmlns:a16="http://schemas.microsoft.com/office/drawing/2014/main" xmlns="" val="894521507"/>
                  </a:ext>
                </a:extLst>
              </a:tr>
              <a:tr h="370840">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Wirkungen des elektrischen Stromes</a:t>
                      </a:r>
                    </a:p>
                    <a:p>
                      <a:pPr marL="342900" lvl="0" indent="-342900">
                        <a:lnSpc>
                          <a:spcPct val="107000"/>
                        </a:lnSpc>
                        <a:spcAft>
                          <a:spcPts val="0"/>
                        </a:spcAft>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thermisch, magnetisch </a:t>
                      </a:r>
                    </a:p>
                  </a:txBody>
                  <a:tcPr marL="68580" marR="68580" marT="0" marB="0"/>
                </a:tc>
                <a:tc>
                  <a:txBody>
                    <a:bodyPr/>
                    <a:lstStyle/>
                    <a:p>
                      <a:pPr marL="285750" indent="-285750">
                        <a:spcAft>
                          <a:spcPts val="0"/>
                        </a:spcAft>
                        <a:buFont typeface="Wingdings" panose="05000000000000000000" pitchFamily="2" charset="2"/>
                        <a:buChar char="§"/>
                      </a:pPr>
                      <a:endParaRPr lang="de-DE"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80260482"/>
                  </a:ext>
                </a:extLst>
              </a:tr>
              <a:tr h="370840">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Elektrizität im Alltag</a:t>
                      </a:r>
                    </a:p>
                  </a:txBody>
                  <a:tcPr marL="68580" marR="68580" marT="0" marB="0"/>
                </a:tc>
                <a:tc>
                  <a:txBody>
                    <a:bodyPr/>
                    <a:lstStyle/>
                    <a:p>
                      <a:pPr marL="285750" indent="-285750">
                        <a:spcAft>
                          <a:spcPts val="0"/>
                        </a:spcAft>
                        <a:buFont typeface="Wingdings" panose="05000000000000000000" pitchFamily="2" charset="2"/>
                        <a:buChar char="§"/>
                      </a:pPr>
                      <a:endParaRPr lang="de-DE"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35966921"/>
                  </a:ext>
                </a:extLst>
              </a:tr>
            </a:tbl>
          </a:graphicData>
        </a:graphic>
      </p:graphicFrame>
    </p:spTree>
    <p:extLst>
      <p:ext uri="{BB962C8B-B14F-4D97-AF65-F5344CB8AC3E}">
        <p14:creationId xmlns:p14="http://schemas.microsoft.com/office/powerpoint/2010/main" val="8071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4. Ein alternativer Zugang</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graphicFrame>
        <p:nvGraphicFramePr>
          <p:cNvPr id="6" name="Inhaltsplatzhalter 4"/>
          <p:cNvGraphicFramePr>
            <a:graphicFrameLocks noGrp="1"/>
          </p:cNvGraphicFramePr>
          <p:nvPr>
            <p:ph sz="half" idx="1"/>
            <p:extLst>
              <p:ext uri="{D42A27DB-BD31-4B8C-83A1-F6EECF244321}">
                <p14:modId xmlns:p14="http://schemas.microsoft.com/office/powerpoint/2010/main" val="3220967070"/>
              </p:ext>
            </p:extLst>
          </p:nvPr>
        </p:nvGraphicFramePr>
        <p:xfrm>
          <a:off x="252413" y="908050"/>
          <a:ext cx="8640763" cy="4020503"/>
        </p:xfrm>
        <a:graphic>
          <a:graphicData uri="http://schemas.openxmlformats.org/drawingml/2006/table">
            <a:tbl>
              <a:tblPr firstRow="1" bandRow="1">
                <a:tableStyleId>{5C22544A-7EE6-4342-B048-85BDC9FD1C3A}</a:tableStyleId>
              </a:tblPr>
              <a:tblGrid>
                <a:gridCol w="683183">
                  <a:extLst>
                    <a:ext uri="{9D8B030D-6E8A-4147-A177-3AD203B41FA5}">
                      <a16:colId xmlns:a16="http://schemas.microsoft.com/office/drawing/2014/main" xmlns="" val="2182326056"/>
                    </a:ext>
                  </a:extLst>
                </a:gridCol>
                <a:gridCol w="4122806">
                  <a:extLst>
                    <a:ext uri="{9D8B030D-6E8A-4147-A177-3AD203B41FA5}">
                      <a16:colId xmlns:a16="http://schemas.microsoft.com/office/drawing/2014/main" xmlns="" val="750047504"/>
                    </a:ext>
                  </a:extLst>
                </a:gridCol>
                <a:gridCol w="3834774">
                  <a:extLst>
                    <a:ext uri="{9D8B030D-6E8A-4147-A177-3AD203B41FA5}">
                      <a16:colId xmlns:a16="http://schemas.microsoft.com/office/drawing/2014/main" xmlns="" val="4211171577"/>
                    </a:ext>
                  </a:extLst>
                </a:gridCol>
              </a:tblGrid>
              <a:tr h="370840">
                <a:tc>
                  <a:txBody>
                    <a:bodyPr/>
                    <a:lstStyle/>
                    <a:p>
                      <a:r>
                        <a:rPr lang="de-DE" dirty="0"/>
                        <a:t>Zeit</a:t>
                      </a:r>
                    </a:p>
                  </a:txBody>
                  <a:tcPr/>
                </a:tc>
                <a:tc>
                  <a:txBody>
                    <a:bodyPr/>
                    <a:lstStyle/>
                    <a:p>
                      <a:r>
                        <a:rPr lang="de-DE" dirty="0"/>
                        <a:t>Inhalte</a:t>
                      </a:r>
                    </a:p>
                  </a:txBody>
                  <a:tcPr/>
                </a:tc>
                <a:tc>
                  <a:txBody>
                    <a:bodyPr/>
                    <a:lstStyle/>
                    <a:p>
                      <a:r>
                        <a:rPr lang="de-DE" b="1" dirty="0"/>
                        <a:t>wesentliche Aspekte</a:t>
                      </a:r>
                    </a:p>
                  </a:txBody>
                  <a:tcPr/>
                </a:tc>
                <a:extLst>
                  <a:ext uri="{0D108BD9-81ED-4DB2-BD59-A6C34878D82A}">
                    <a16:rowId xmlns:a16="http://schemas.microsoft.com/office/drawing/2014/main" xmlns="" val="1337698773"/>
                  </a:ext>
                </a:extLst>
              </a:tr>
              <a:tr h="370840">
                <a:tc>
                  <a:txBody>
                    <a:bodyPr/>
                    <a:lstStyle/>
                    <a:p>
                      <a:endParaRPr lang="de-DE"/>
                    </a:p>
                  </a:txBody>
                  <a:tcPr/>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Wiederholung Klasse 8</a:t>
                      </a:r>
                    </a:p>
                  </a:txBody>
                  <a:tcPr marL="68580" marR="68580" marT="0" marB="0"/>
                </a:tc>
                <a:tc>
                  <a:txBody>
                    <a:bodyPr/>
                    <a:lstStyle/>
                    <a:p>
                      <a:pPr marL="285750" indent="-285750">
                        <a:buFont typeface="Wingdings" panose="05000000000000000000" pitchFamily="2" charset="2"/>
                        <a:buChar char="§"/>
                      </a:pPr>
                      <a:endParaRPr lang="de-DE" sz="1400" b="0" kern="1200" dirty="0">
                        <a:solidFill>
                          <a:schemeClr val="dk1"/>
                        </a:solidFill>
                        <a:effectLst/>
                        <a:latin typeface="+mn-lt"/>
                        <a:ea typeface="+mn-ea"/>
                        <a:cs typeface="+mn-cs"/>
                      </a:endParaRPr>
                    </a:p>
                  </a:txBody>
                  <a:tcPr/>
                </a:tc>
                <a:extLst>
                  <a:ext uri="{0D108BD9-81ED-4DB2-BD59-A6C34878D82A}">
                    <a16:rowId xmlns:a16="http://schemas.microsoft.com/office/drawing/2014/main" xmlns="" val="3599402407"/>
                  </a:ext>
                </a:extLst>
              </a:tr>
              <a:tr h="370840">
                <a:tc>
                  <a:txBody>
                    <a:bodyPr/>
                    <a:lstStyle/>
                    <a:p>
                      <a:pP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Definition des elektrischen Widerstandes R = U/I</a:t>
                      </a:r>
                    </a:p>
                  </a:txBody>
                  <a:tcPr marL="68580" marR="68580" marT="0" marB="0"/>
                </a:tc>
                <a:tc>
                  <a:txBody>
                    <a:bodyPr/>
                    <a:lstStyle/>
                    <a:p>
                      <a:pPr marL="285750" indent="-285750">
                        <a:spcAft>
                          <a:spcPts val="0"/>
                        </a:spcAft>
                        <a:buFont typeface="Wingdings" panose="05000000000000000000" pitchFamily="2" charset="2"/>
                        <a:buChar char="§"/>
                      </a:pPr>
                      <a:endParaRPr lang="de-DE"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79205521"/>
                  </a:ext>
                </a:extLst>
              </a:tr>
              <a:tr h="370840">
                <a:tc>
                  <a:txBody>
                    <a:bodyPr/>
                    <a:lstStyle/>
                    <a:p>
                      <a:pPr>
                        <a:lnSpc>
                          <a:spcPct val="107000"/>
                        </a:lnSpc>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Widerstandsverhalten von Bauteilen</a:t>
                      </a:r>
                    </a:p>
                    <a:p>
                      <a:pPr marL="171450" lvl="0" indent="-171450" algn="l" defTabSz="914400" rtl="0" eaLnBrk="1" latinLnBrk="0" hangingPunct="1">
                        <a:lnSpc>
                          <a:spcPct val="107000"/>
                        </a:lnSpc>
                        <a:spcAft>
                          <a:spcPts val="0"/>
                        </a:spcAft>
                        <a:buFont typeface="Wingdings" panose="05000000000000000000" pitchFamily="2" charset="2"/>
                        <a:buChar char="§"/>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Kennlinien</a:t>
                      </a:r>
                    </a:p>
                    <a:p>
                      <a:pPr marL="171450" lvl="0" indent="-171450" algn="l" defTabSz="914400" rtl="0" eaLnBrk="1" latinLnBrk="0" hangingPunct="1">
                        <a:lnSpc>
                          <a:spcPct val="107000"/>
                        </a:lnSpc>
                        <a:spcAft>
                          <a:spcPts val="0"/>
                        </a:spcAft>
                        <a:buFont typeface="Wingdings" panose="05000000000000000000" pitchFamily="2" charset="2"/>
                        <a:buChar char="§"/>
                      </a:pPr>
                      <a:r>
                        <a:rPr lang="de-DE"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Abhängigkeit von Länge, Querschnitt, Material</a:t>
                      </a:r>
                    </a:p>
                    <a:p>
                      <a:pPr marL="171450" indent="-171450">
                        <a:spcAft>
                          <a:spcPts val="0"/>
                        </a:spcAft>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Funktionaler Einsatz </a:t>
                      </a:r>
                    </a:p>
                  </a:txBody>
                  <a:tcPr marL="68580" marR="6858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modellbasierte Hypothesenbildung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Planung</a:t>
                      </a: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 Durchführung eines Experimentes, dabei </a:t>
                      </a: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gezielte Veränderung eines Parameters</a:t>
                      </a:r>
                    </a:p>
                  </a:txBody>
                  <a:tcPr marL="68580" marR="68580" marT="0" marB="0"/>
                </a:tc>
                <a:extLst>
                  <a:ext uri="{0D108BD9-81ED-4DB2-BD59-A6C34878D82A}">
                    <a16:rowId xmlns:a16="http://schemas.microsoft.com/office/drawing/2014/main" xmlns="" val="894521507"/>
                  </a:ext>
                </a:extLst>
              </a:tr>
              <a:tr h="370840">
                <a:tc>
                  <a:txBody>
                    <a:bodyPr/>
                    <a:lstStyle/>
                    <a:p>
                      <a:pPr>
                        <a:lnSpc>
                          <a:spcPct val="107000"/>
                        </a:lnSpc>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Schaltung von Widerständen</a:t>
                      </a:r>
                    </a:p>
                    <a:p>
                      <a:pPr marL="342900" lvl="0" indent="-342900">
                        <a:lnSpc>
                          <a:spcPct val="107000"/>
                        </a:lnSpc>
                        <a:spcAft>
                          <a:spcPts val="0"/>
                        </a:spcAft>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In Reihen- und Parallelschaltung</a:t>
                      </a:r>
                    </a:p>
                  </a:txBody>
                  <a:tcPr marL="68580" marR="6858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400" b="1" dirty="0">
                          <a:effectLst/>
                          <a:latin typeface="Calibri" panose="020F0502020204030204" pitchFamily="34" charset="0"/>
                          <a:ea typeface="Times New Roman" panose="02020603050405020304" pitchFamily="18" charset="0"/>
                          <a:cs typeface="Times New Roman" panose="02020603050405020304" pitchFamily="18" charset="0"/>
                        </a:rPr>
                        <a:t>Planung</a:t>
                      </a:r>
                      <a:r>
                        <a:rPr lang="de-DE" sz="1400" b="0" dirty="0">
                          <a:effectLst/>
                          <a:latin typeface="Calibri" panose="020F0502020204030204" pitchFamily="34" charset="0"/>
                          <a:ea typeface="Times New Roman" panose="02020603050405020304" pitchFamily="18" charset="0"/>
                          <a:cs typeface="Times New Roman" panose="02020603050405020304" pitchFamily="18" charset="0"/>
                        </a:rPr>
                        <a:t>, Durchführung eines Experimentes, </a:t>
                      </a:r>
                      <a:endParaRPr lang="de-DE"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80260482"/>
                  </a:ext>
                </a:extLst>
              </a:tr>
              <a:tr h="370840">
                <a:tc>
                  <a:txBody>
                    <a:bodyPr/>
                    <a:lstStyle/>
                    <a:p>
                      <a:pPr>
                        <a:lnSpc>
                          <a:spcPct val="107000"/>
                        </a:lnSpc>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400" b="1" kern="1200" dirty="0">
                          <a:solidFill>
                            <a:schemeClr val="dk1"/>
                          </a:solidFill>
                          <a:effectLst/>
                          <a:latin typeface="+mn-lt"/>
                          <a:ea typeface="+mn-ea"/>
                          <a:cs typeface="+mn-cs"/>
                        </a:rPr>
                        <a:t>Induktion</a:t>
                      </a:r>
                      <a:r>
                        <a:rPr lang="de-DE" sz="1400" kern="1200" dirty="0">
                          <a:solidFill>
                            <a:schemeClr val="dk1"/>
                          </a:solidFill>
                          <a:effectLst/>
                          <a:latin typeface="+mn-lt"/>
                          <a:ea typeface="+mn-ea"/>
                          <a:cs typeface="+mn-cs"/>
                        </a:rPr>
                        <a:t> </a:t>
                      </a:r>
                    </a:p>
                    <a:p>
                      <a:pPr marL="285750" indent="-285750">
                        <a:buFont typeface="Wingdings" panose="05000000000000000000" pitchFamily="2" charset="2"/>
                        <a:buChar char="§"/>
                      </a:pPr>
                      <a:r>
                        <a:rPr lang="de-DE" sz="1400" kern="1200" dirty="0">
                          <a:solidFill>
                            <a:schemeClr val="dk1"/>
                          </a:solidFill>
                          <a:effectLst/>
                          <a:latin typeface="+mn-lt"/>
                          <a:ea typeface="+mn-ea"/>
                          <a:cs typeface="+mn-cs"/>
                        </a:rPr>
                        <a:t>durch Bewegung, Generator</a:t>
                      </a:r>
                    </a:p>
                    <a:p>
                      <a:pPr marL="285750" indent="-285750">
                        <a:buFont typeface="Wingdings" panose="05000000000000000000" pitchFamily="2" charset="2"/>
                        <a:buChar char="§"/>
                      </a:pPr>
                      <a:r>
                        <a:rPr lang="de-DE" sz="1400" kern="1200" dirty="0">
                          <a:solidFill>
                            <a:schemeClr val="dk1"/>
                          </a:solidFill>
                          <a:effectLst/>
                          <a:latin typeface="+mn-lt"/>
                          <a:ea typeface="+mn-ea"/>
                          <a:cs typeface="+mn-cs"/>
                        </a:rPr>
                        <a:t>ohne Bewegung, Transformator</a:t>
                      </a:r>
                    </a:p>
                  </a:txBody>
                  <a:tcPr marL="68580" marR="68580" marT="0" marB="0"/>
                </a:tc>
                <a:tc>
                  <a:txBody>
                    <a:bodyPr/>
                    <a:lstStyle/>
                    <a:p>
                      <a:pPr marL="0" indent="0">
                        <a:spcAft>
                          <a:spcPts val="0"/>
                        </a:spcAft>
                        <a:buFont typeface="Wingdings" panose="05000000000000000000" pitchFamily="2" charset="2"/>
                        <a:buNone/>
                      </a:pPr>
                      <a:endParaRPr lang="de-DE"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35966921"/>
                  </a:ext>
                </a:extLst>
              </a:tr>
              <a:tr h="370840">
                <a:tc>
                  <a:txBody>
                    <a:bodyPr/>
                    <a:lstStyle/>
                    <a:p>
                      <a:pPr>
                        <a:lnSpc>
                          <a:spcPct val="107000"/>
                        </a:lnSpc>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Elektrizität im Alltag</a:t>
                      </a:r>
                    </a:p>
                    <a:p>
                      <a:pPr marL="342900" lvl="0" indent="-342900">
                        <a:lnSpc>
                          <a:spcPct val="107000"/>
                        </a:lnSpc>
                        <a:spcAft>
                          <a:spcPts val="0"/>
                        </a:spcAft>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Gleichspannung, Wechselspannung, Ladegeräte, Induktionsherdplatte, Schaltungen mit Sensoren, Energieversorgung</a:t>
                      </a:r>
                    </a:p>
                  </a:txBody>
                  <a:tcPr marL="68580" marR="68580" marT="0" marB="0"/>
                </a:tc>
                <a:tc>
                  <a:txBody>
                    <a:bodyPr/>
                    <a:lstStyle/>
                    <a:p>
                      <a:pPr marL="0" indent="0">
                        <a:spcAft>
                          <a:spcPts val="0"/>
                        </a:spcAft>
                        <a:buFont typeface="Wingdings" panose="05000000000000000000" pitchFamily="2" charset="2"/>
                        <a:buNone/>
                      </a:pPr>
                      <a:endParaRPr lang="de-DE"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39325121"/>
                  </a:ext>
                </a:extLst>
              </a:tr>
            </a:tbl>
          </a:graphicData>
        </a:graphic>
      </p:graphicFrame>
    </p:spTree>
    <p:extLst>
      <p:ext uri="{BB962C8B-B14F-4D97-AF65-F5344CB8AC3E}">
        <p14:creationId xmlns:p14="http://schemas.microsoft.com/office/powerpoint/2010/main" val="318737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nhaltsplatzhalter 16"/>
          <p:cNvSpPr>
            <a:spLocks noGrp="1"/>
          </p:cNvSpPr>
          <p:nvPr>
            <p:ph sz="half" idx="1"/>
          </p:nvPr>
        </p:nvSpPr>
        <p:spPr>
          <a:xfrm>
            <a:off x="252390" y="1484784"/>
            <a:ext cx="8640089" cy="4752528"/>
          </a:xfrm>
        </p:spPr>
        <p:txBody>
          <a:bodyPr/>
          <a:lstStyle/>
          <a:p>
            <a:r>
              <a:rPr lang="de-DE" sz="2400" dirty="0">
                <a:latin typeface="+mn-lt"/>
              </a:rPr>
              <a:t>Grundschule Sachunterricht Kl. 3/4:</a:t>
            </a:r>
          </a:p>
          <a:p>
            <a:endParaRPr lang="de-DE" sz="2400" dirty="0">
              <a:latin typeface="+mn-lt"/>
            </a:endParaRPr>
          </a:p>
          <a:p>
            <a:endParaRPr lang="de-DE" sz="2400" dirty="0">
              <a:latin typeface="+mn-lt"/>
            </a:endParaRPr>
          </a:p>
          <a:p>
            <a:pPr>
              <a:buNone/>
            </a:pPr>
            <a:endParaRPr lang="de-DE" sz="2400" dirty="0">
              <a:latin typeface="+mn-lt"/>
            </a:endParaRPr>
          </a:p>
          <a:p>
            <a:r>
              <a:rPr lang="de-DE" sz="2400" dirty="0">
                <a:latin typeface="+mn-lt"/>
              </a:rPr>
              <a:t>BNT Kl. 5/6:</a:t>
            </a:r>
          </a:p>
        </p:txBody>
      </p:sp>
      <p:sp>
        <p:nvSpPr>
          <p:cNvPr id="3" name="Titel 2"/>
          <p:cNvSpPr>
            <a:spLocks noGrp="1"/>
          </p:cNvSpPr>
          <p:nvPr>
            <p:ph type="ctrTitle"/>
          </p:nvPr>
        </p:nvSpPr>
        <p:spPr/>
        <p:txBody>
          <a:bodyPr/>
          <a:lstStyle/>
          <a:p>
            <a:pPr algn="ctr"/>
            <a:r>
              <a:rPr lang="de-DE" b="1" dirty="0"/>
              <a:t>1. Elektrizitätslehre im Bildungsplan  –  Vorwissen</a:t>
            </a:r>
          </a:p>
        </p:txBody>
      </p:sp>
      <p:sp>
        <p:nvSpPr>
          <p:cNvPr id="4" name="Fußzeilenplatzhalter 3"/>
          <p:cNvSpPr>
            <a:spLocks noGrp="1"/>
          </p:cNvSpPr>
          <p:nvPr>
            <p:ph type="ftr" sz="quarter" idx="3"/>
          </p:nvPr>
        </p:nvSpPr>
        <p:spPr/>
        <p:txBody>
          <a:bodyPr/>
          <a:lstStyle/>
          <a:p>
            <a:r>
              <a:rPr lang="de-DE"/>
              <a:t>ZPG Physik 10.07.2017 - StD'in Monica Hettrich &amp; StD Thomas Mühl</a:t>
            </a:r>
            <a:endParaRPr lang="de-DE" dirty="0"/>
          </a:p>
        </p:txBody>
      </p:sp>
      <p:pic>
        <p:nvPicPr>
          <p:cNvPr id="3074" name="Picture 2"/>
          <p:cNvPicPr>
            <a:picLocks noChangeAspect="1" noChangeArrowheads="1"/>
          </p:cNvPicPr>
          <p:nvPr/>
        </p:nvPicPr>
        <p:blipFill>
          <a:blip r:embed="rId3" cstate="print">
            <a:lum bright="-20000" contrast="30000"/>
          </a:blip>
          <a:srcRect/>
          <a:stretch>
            <a:fillRect/>
          </a:stretch>
        </p:blipFill>
        <p:spPr bwMode="auto">
          <a:xfrm>
            <a:off x="1475656" y="2060848"/>
            <a:ext cx="5885823" cy="79208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lum bright="-30000" contrast="40000"/>
          </a:blip>
          <a:srcRect/>
          <a:stretch>
            <a:fillRect/>
          </a:stretch>
        </p:blipFill>
        <p:spPr bwMode="auto">
          <a:xfrm>
            <a:off x="1487064" y="3969060"/>
            <a:ext cx="5901448" cy="1260140"/>
          </a:xfrm>
          <a:prstGeom prst="rect">
            <a:avLst/>
          </a:prstGeom>
          <a:noFill/>
          <a:ln w="9525">
            <a:noFill/>
            <a:miter lim="800000"/>
            <a:headEnd/>
            <a:tailEnd/>
          </a:ln>
        </p:spPr>
      </p:pic>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b="1" dirty="0"/>
              <a:t>1. Elektrizitätslehre im Bildungsplan  –  Kl. 7, 8</a:t>
            </a:r>
          </a:p>
        </p:txBody>
      </p:sp>
      <p:sp>
        <p:nvSpPr>
          <p:cNvPr id="4" name="Fußzeilenplatzhalter 3"/>
          <p:cNvSpPr>
            <a:spLocks noGrp="1"/>
          </p:cNvSpPr>
          <p:nvPr>
            <p:ph type="ftr" sz="quarter" idx="3"/>
          </p:nvPr>
        </p:nvSpPr>
        <p:spPr/>
        <p:txBody>
          <a:bodyPr/>
          <a:lstStyle/>
          <a:p>
            <a:r>
              <a:rPr lang="de-DE"/>
              <a:t>ZPG Physik 10.07.2017 - StD'in Monica Hettrich &amp; StD Thomas Mühl</a:t>
            </a:r>
            <a:endParaRPr lang="de-DE" dirty="0"/>
          </a:p>
        </p:txBody>
      </p:sp>
      <p:pic>
        <p:nvPicPr>
          <p:cNvPr id="1028" name="Picture 4"/>
          <p:cNvPicPr>
            <a:picLocks noChangeAspect="1" noChangeArrowheads="1"/>
          </p:cNvPicPr>
          <p:nvPr/>
        </p:nvPicPr>
        <p:blipFill>
          <a:blip r:embed="rId3" cstate="print"/>
          <a:srcRect/>
          <a:stretch>
            <a:fillRect/>
          </a:stretch>
        </p:blipFill>
        <p:spPr bwMode="auto">
          <a:xfrm>
            <a:off x="395536" y="1340768"/>
            <a:ext cx="6124575" cy="4467225"/>
          </a:xfrm>
          <a:prstGeom prst="rect">
            <a:avLst/>
          </a:prstGeom>
          <a:ln>
            <a:noFill/>
          </a:ln>
          <a:effectLst>
            <a:outerShdw blurRad="292100" dist="139700" dir="2700000" algn="tl" rotWithShape="0">
              <a:srgbClr val="333333">
                <a:alpha val="65000"/>
              </a:srgbClr>
            </a:outerShdw>
          </a:effectLst>
        </p:spPr>
      </p:pic>
      <p:grpSp>
        <p:nvGrpSpPr>
          <p:cNvPr id="13" name="Gruppieren 12"/>
          <p:cNvGrpSpPr/>
          <p:nvPr/>
        </p:nvGrpSpPr>
        <p:grpSpPr>
          <a:xfrm>
            <a:off x="2267744" y="2780928"/>
            <a:ext cx="6552728" cy="864096"/>
            <a:chOff x="2267744" y="2780928"/>
            <a:chExt cx="6552728" cy="864096"/>
          </a:xfrm>
        </p:grpSpPr>
        <p:sp>
          <p:nvSpPr>
            <p:cNvPr id="10" name="Textfeld 9"/>
            <p:cNvSpPr txBox="1"/>
            <p:nvPr/>
          </p:nvSpPr>
          <p:spPr>
            <a:xfrm>
              <a:off x="6228184" y="2780928"/>
              <a:ext cx="2592288" cy="584775"/>
            </a:xfrm>
            <a:prstGeom prst="rect">
              <a:avLst/>
            </a:prstGeom>
            <a:solidFill>
              <a:schemeClr val="accent1">
                <a:lumMod val="20000"/>
                <a:lumOff val="80000"/>
              </a:schemeClr>
            </a:solidFill>
            <a:ln>
              <a:solidFill>
                <a:schemeClr val="accent1"/>
              </a:solidFill>
            </a:ln>
          </p:spPr>
          <p:txBody>
            <a:bodyPr wrap="square" rtlCol="0">
              <a:spAutoFit/>
            </a:bodyPr>
            <a:lstStyle/>
            <a:p>
              <a:r>
                <a:rPr lang="de-DE" sz="1600" dirty="0">
                  <a:latin typeface="+mn-lt"/>
                </a:rPr>
                <a:t>Experimente durchführen, beobachten, dokumentieren</a:t>
              </a:r>
            </a:p>
          </p:txBody>
        </p:sp>
        <p:cxnSp>
          <p:nvCxnSpPr>
            <p:cNvPr id="12" name="Gerade Verbindung mit Pfeil 11"/>
            <p:cNvCxnSpPr>
              <a:stCxn id="10" idx="1"/>
            </p:cNvCxnSpPr>
            <p:nvPr/>
          </p:nvCxnSpPr>
          <p:spPr>
            <a:xfrm flipH="1">
              <a:off x="2267744" y="3073316"/>
              <a:ext cx="3960440" cy="5717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4" name="Gruppieren 13"/>
          <p:cNvGrpSpPr/>
          <p:nvPr/>
        </p:nvGrpSpPr>
        <p:grpSpPr>
          <a:xfrm>
            <a:off x="2267744" y="4077072"/>
            <a:ext cx="6552728" cy="864096"/>
            <a:chOff x="2267744" y="2780928"/>
            <a:chExt cx="6552728" cy="864096"/>
          </a:xfrm>
        </p:grpSpPr>
        <p:sp>
          <p:nvSpPr>
            <p:cNvPr id="15" name="Textfeld 14"/>
            <p:cNvSpPr txBox="1"/>
            <p:nvPr/>
          </p:nvSpPr>
          <p:spPr>
            <a:xfrm>
              <a:off x="6228184" y="2780928"/>
              <a:ext cx="2592288" cy="830997"/>
            </a:xfrm>
            <a:prstGeom prst="rect">
              <a:avLst/>
            </a:prstGeom>
            <a:solidFill>
              <a:schemeClr val="accent1">
                <a:lumMod val="20000"/>
                <a:lumOff val="80000"/>
              </a:schemeClr>
            </a:solidFill>
            <a:ln>
              <a:solidFill>
                <a:schemeClr val="accent1"/>
              </a:solidFill>
            </a:ln>
          </p:spPr>
          <p:txBody>
            <a:bodyPr wrap="square" rtlCol="0">
              <a:spAutoFit/>
            </a:bodyPr>
            <a:lstStyle/>
            <a:p>
              <a:r>
                <a:rPr lang="de-DE" sz="1600" dirty="0">
                  <a:latin typeface="+mn-lt"/>
                </a:rPr>
                <a:t>physikalische Vorgänge und technische Geräte beschreiben</a:t>
              </a:r>
            </a:p>
          </p:txBody>
        </p:sp>
        <p:cxnSp>
          <p:nvCxnSpPr>
            <p:cNvPr id="16" name="Gerade Verbindung mit Pfeil 15"/>
            <p:cNvCxnSpPr>
              <a:stCxn id="15" idx="1"/>
            </p:cNvCxnSpPr>
            <p:nvPr/>
          </p:nvCxnSpPr>
          <p:spPr>
            <a:xfrm flipH="1">
              <a:off x="2267744" y="3196427"/>
              <a:ext cx="3960440" cy="4485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21" name="Gruppieren 20"/>
          <p:cNvGrpSpPr/>
          <p:nvPr/>
        </p:nvGrpSpPr>
        <p:grpSpPr>
          <a:xfrm>
            <a:off x="2339752" y="5085184"/>
            <a:ext cx="6480720" cy="830997"/>
            <a:chOff x="2339752" y="5085184"/>
            <a:chExt cx="6480720" cy="830997"/>
          </a:xfrm>
        </p:grpSpPr>
        <p:sp>
          <p:nvSpPr>
            <p:cNvPr id="18" name="Textfeld 17"/>
            <p:cNvSpPr txBox="1"/>
            <p:nvPr/>
          </p:nvSpPr>
          <p:spPr>
            <a:xfrm>
              <a:off x="6228184" y="5085184"/>
              <a:ext cx="2592288" cy="830997"/>
            </a:xfrm>
            <a:prstGeom prst="rect">
              <a:avLst/>
            </a:prstGeom>
            <a:solidFill>
              <a:schemeClr val="accent1">
                <a:lumMod val="20000"/>
                <a:lumOff val="80000"/>
              </a:schemeClr>
            </a:solidFill>
            <a:ln>
              <a:solidFill>
                <a:schemeClr val="accent1"/>
              </a:solidFill>
            </a:ln>
          </p:spPr>
          <p:txBody>
            <a:bodyPr wrap="square" rtlCol="0">
              <a:spAutoFit/>
            </a:bodyPr>
            <a:lstStyle/>
            <a:p>
              <a:r>
                <a:rPr lang="de-DE" sz="1600" dirty="0">
                  <a:latin typeface="+mn-lt"/>
                </a:rPr>
                <a:t>Unterschied reale Erfahrung und konstruierte Modellvorstellung</a:t>
              </a:r>
            </a:p>
          </p:txBody>
        </p:sp>
        <p:cxnSp>
          <p:nvCxnSpPr>
            <p:cNvPr id="19" name="Gerade Verbindung mit Pfeil 18"/>
            <p:cNvCxnSpPr>
              <a:stCxn id="18" idx="1"/>
            </p:cNvCxnSpPr>
            <p:nvPr/>
          </p:nvCxnSpPr>
          <p:spPr>
            <a:xfrm flipH="1">
              <a:off x="2339752" y="5500683"/>
              <a:ext cx="3888432" cy="8855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b="1" dirty="0"/>
              <a:t>1. Elektrizitätslehre im Bildungsplan  –  Kl. 7, 8</a:t>
            </a:r>
          </a:p>
        </p:txBody>
      </p:sp>
      <p:sp>
        <p:nvSpPr>
          <p:cNvPr id="4" name="Fußzeilenplatzhalter 3"/>
          <p:cNvSpPr>
            <a:spLocks noGrp="1"/>
          </p:cNvSpPr>
          <p:nvPr>
            <p:ph type="ftr" sz="quarter" idx="3"/>
          </p:nvPr>
        </p:nvSpPr>
        <p:spPr/>
        <p:txBody>
          <a:bodyPr/>
          <a:lstStyle/>
          <a:p>
            <a:r>
              <a:rPr lang="de-DE"/>
              <a:t>ZPG Physik 10.07.2017 - StD'in Monica Hettrich &amp; StD Thomas Mühl</a:t>
            </a:r>
            <a:endParaRPr lang="de-DE" dirty="0"/>
          </a:p>
        </p:txBody>
      </p:sp>
      <p:pic>
        <p:nvPicPr>
          <p:cNvPr id="2050" name="Picture 2"/>
          <p:cNvPicPr>
            <a:picLocks noChangeAspect="1" noChangeArrowheads="1"/>
          </p:cNvPicPr>
          <p:nvPr/>
        </p:nvPicPr>
        <p:blipFill>
          <a:blip r:embed="rId3" cstate="print"/>
          <a:srcRect/>
          <a:stretch>
            <a:fillRect/>
          </a:stretch>
        </p:blipFill>
        <p:spPr bwMode="auto">
          <a:xfrm>
            <a:off x="179512" y="884262"/>
            <a:ext cx="6086475" cy="5353050"/>
          </a:xfrm>
          <a:prstGeom prst="rect">
            <a:avLst/>
          </a:prstGeom>
          <a:ln>
            <a:noFill/>
          </a:ln>
          <a:effectLst>
            <a:outerShdw blurRad="292100" dist="139700" dir="2700000" algn="tl" rotWithShape="0">
              <a:srgbClr val="333333">
                <a:alpha val="65000"/>
              </a:srgbClr>
            </a:outerShdw>
          </a:effectLst>
        </p:spPr>
      </p:pic>
      <p:grpSp>
        <p:nvGrpSpPr>
          <p:cNvPr id="22" name="Gruppieren 21"/>
          <p:cNvGrpSpPr/>
          <p:nvPr/>
        </p:nvGrpSpPr>
        <p:grpSpPr>
          <a:xfrm>
            <a:off x="1979712" y="980728"/>
            <a:ext cx="6768752" cy="4608512"/>
            <a:chOff x="1979712" y="980728"/>
            <a:chExt cx="6768752" cy="4608512"/>
          </a:xfrm>
        </p:grpSpPr>
        <p:sp>
          <p:nvSpPr>
            <p:cNvPr id="7" name="Textfeld 6"/>
            <p:cNvSpPr txBox="1"/>
            <p:nvPr/>
          </p:nvSpPr>
          <p:spPr>
            <a:xfrm>
              <a:off x="6156176" y="980728"/>
              <a:ext cx="2592288" cy="830997"/>
            </a:xfrm>
            <a:prstGeom prst="rect">
              <a:avLst/>
            </a:prstGeom>
            <a:solidFill>
              <a:schemeClr val="accent1">
                <a:lumMod val="20000"/>
                <a:lumOff val="80000"/>
              </a:schemeClr>
            </a:solidFill>
            <a:ln>
              <a:solidFill>
                <a:schemeClr val="accent1"/>
              </a:solidFill>
            </a:ln>
          </p:spPr>
          <p:txBody>
            <a:bodyPr wrap="square" rtlCol="0">
              <a:spAutoFit/>
            </a:bodyPr>
            <a:lstStyle/>
            <a:p>
              <a:r>
                <a:rPr lang="de-DE" sz="1600" dirty="0">
                  <a:latin typeface="+mn-lt"/>
                </a:rPr>
                <a:t>Unterricht mit Analogien , Einsatz von Modellen – auch zur </a:t>
              </a:r>
              <a:r>
                <a:rPr lang="de-DE" sz="1600" dirty="0" err="1">
                  <a:latin typeface="+mn-lt"/>
                </a:rPr>
                <a:t>Hypothesenbildung</a:t>
              </a:r>
              <a:endParaRPr lang="de-DE" sz="1600" dirty="0">
                <a:latin typeface="+mn-lt"/>
              </a:endParaRPr>
            </a:p>
          </p:txBody>
        </p:sp>
        <p:cxnSp>
          <p:nvCxnSpPr>
            <p:cNvPr id="8" name="Gerade Verbindung mit Pfeil 7"/>
            <p:cNvCxnSpPr>
              <a:stCxn id="7" idx="1"/>
            </p:cNvCxnSpPr>
            <p:nvPr/>
          </p:nvCxnSpPr>
          <p:spPr>
            <a:xfrm flipH="1">
              <a:off x="2123728" y="1396227"/>
              <a:ext cx="4032448" cy="31128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156176" y="1988840"/>
              <a:ext cx="2592288" cy="338554"/>
            </a:xfrm>
            <a:prstGeom prst="rect">
              <a:avLst/>
            </a:prstGeom>
            <a:solidFill>
              <a:schemeClr val="accent1">
                <a:lumMod val="20000"/>
                <a:lumOff val="80000"/>
              </a:schemeClr>
            </a:solidFill>
            <a:ln>
              <a:solidFill>
                <a:schemeClr val="accent1"/>
              </a:solidFill>
            </a:ln>
          </p:spPr>
          <p:txBody>
            <a:bodyPr wrap="square" rtlCol="0">
              <a:spAutoFit/>
            </a:bodyPr>
            <a:lstStyle/>
            <a:p>
              <a:r>
                <a:rPr lang="de-DE" sz="1600" dirty="0">
                  <a:latin typeface="+mn-lt"/>
                </a:rPr>
                <a:t>Messwerte erfassen</a:t>
              </a:r>
            </a:p>
          </p:txBody>
        </p:sp>
        <p:cxnSp>
          <p:nvCxnSpPr>
            <p:cNvPr id="14" name="Gerade Verbindung mit Pfeil 13"/>
            <p:cNvCxnSpPr>
              <a:stCxn id="13" idx="1"/>
            </p:cNvCxnSpPr>
            <p:nvPr/>
          </p:nvCxnSpPr>
          <p:spPr>
            <a:xfrm flipH="1">
              <a:off x="1979712" y="2158117"/>
              <a:ext cx="4176464" cy="3431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2051" name="Picture 3"/>
          <p:cNvPicPr>
            <a:picLocks noChangeAspect="1" noChangeArrowheads="1"/>
          </p:cNvPicPr>
          <p:nvPr/>
        </p:nvPicPr>
        <p:blipFill>
          <a:blip r:embed="rId4" cstate="print"/>
          <a:srcRect/>
          <a:stretch>
            <a:fillRect/>
          </a:stretch>
        </p:blipFill>
        <p:spPr bwMode="auto">
          <a:xfrm>
            <a:off x="2997646" y="3958927"/>
            <a:ext cx="6038850" cy="2638425"/>
          </a:xfrm>
          <a:prstGeom prst="rect">
            <a:avLst/>
          </a:prstGeom>
          <a:ln>
            <a:noFill/>
          </a:ln>
          <a:effectLst>
            <a:outerShdw blurRad="292100" dist="139700" dir="2700000" algn="tl" rotWithShape="0">
              <a:srgbClr val="333333">
                <a:alpha val="65000"/>
              </a:srgbClr>
            </a:outerShdw>
          </a:effectLst>
        </p:spPr>
      </p:pic>
      <p:grpSp>
        <p:nvGrpSpPr>
          <p:cNvPr id="27" name="Gruppieren 26"/>
          <p:cNvGrpSpPr/>
          <p:nvPr/>
        </p:nvGrpSpPr>
        <p:grpSpPr>
          <a:xfrm>
            <a:off x="4355976" y="3465004"/>
            <a:ext cx="4752020" cy="1116124"/>
            <a:chOff x="4391980" y="3429000"/>
            <a:chExt cx="4752020" cy="1116124"/>
          </a:xfrm>
        </p:grpSpPr>
        <p:sp>
          <p:nvSpPr>
            <p:cNvPr id="18" name="Textfeld 17"/>
            <p:cNvSpPr txBox="1"/>
            <p:nvPr/>
          </p:nvSpPr>
          <p:spPr>
            <a:xfrm>
              <a:off x="6300192" y="3429000"/>
              <a:ext cx="2843808" cy="584775"/>
            </a:xfrm>
            <a:prstGeom prst="rect">
              <a:avLst/>
            </a:prstGeom>
            <a:solidFill>
              <a:schemeClr val="accent1">
                <a:lumMod val="20000"/>
                <a:lumOff val="80000"/>
              </a:schemeClr>
            </a:solidFill>
            <a:ln>
              <a:solidFill>
                <a:schemeClr val="accent1"/>
              </a:solidFill>
            </a:ln>
          </p:spPr>
          <p:txBody>
            <a:bodyPr wrap="square" rtlCol="0">
              <a:spAutoFit/>
            </a:bodyPr>
            <a:lstStyle/>
            <a:p>
              <a:r>
                <a:rPr lang="de-DE" sz="1600" dirty="0">
                  <a:latin typeface="+mn-lt"/>
                </a:rPr>
                <a:t>Funktionale  Zusammenhänge, </a:t>
              </a:r>
            </a:p>
            <a:p>
              <a:r>
                <a:rPr lang="de-DE" sz="1600" dirty="0">
                  <a:latin typeface="+mn-lt"/>
                </a:rPr>
                <a:t>„Je-Desto“-Sätze</a:t>
              </a:r>
            </a:p>
          </p:txBody>
        </p:sp>
        <p:cxnSp>
          <p:nvCxnSpPr>
            <p:cNvPr id="19" name="Gerade Verbindung mit Pfeil 18"/>
            <p:cNvCxnSpPr>
              <a:stCxn id="18" idx="1"/>
            </p:cNvCxnSpPr>
            <p:nvPr/>
          </p:nvCxnSpPr>
          <p:spPr>
            <a:xfrm flipH="1">
              <a:off x="4391980" y="3721388"/>
              <a:ext cx="1908212" cy="823736"/>
            </a:xfrm>
            <a:prstGeom prst="straightConnector1">
              <a:avLst/>
            </a:prstGeom>
            <a:solidFill>
              <a:schemeClr val="accent1">
                <a:lumMod val="20000"/>
                <a:lumOff val="80000"/>
              </a:schemeClr>
            </a:solidFill>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b="1" dirty="0"/>
              <a:t>1. Elektrizitätslehre im Bildungsplan  –  Kl. 9</a:t>
            </a:r>
          </a:p>
        </p:txBody>
      </p:sp>
      <p:sp>
        <p:nvSpPr>
          <p:cNvPr id="4" name="Fußzeilenplatzhalter 3"/>
          <p:cNvSpPr>
            <a:spLocks noGrp="1"/>
          </p:cNvSpPr>
          <p:nvPr>
            <p:ph type="ftr" sz="quarter" idx="3"/>
          </p:nvPr>
        </p:nvSpPr>
        <p:spPr/>
        <p:txBody>
          <a:bodyPr/>
          <a:lstStyle/>
          <a:p>
            <a:r>
              <a:rPr lang="de-DE"/>
              <a:t>ZPG Physik 10.07.2017 - StD'in Monica Hettrich &amp; StD Thomas Mühl</a:t>
            </a:r>
            <a:endParaRPr lang="de-DE" dirty="0"/>
          </a:p>
        </p:txBody>
      </p:sp>
      <p:pic>
        <p:nvPicPr>
          <p:cNvPr id="3074" name="Picture 2"/>
          <p:cNvPicPr>
            <a:picLocks noChangeAspect="1" noChangeArrowheads="1"/>
          </p:cNvPicPr>
          <p:nvPr/>
        </p:nvPicPr>
        <p:blipFill>
          <a:blip r:embed="rId3" cstate="print"/>
          <a:srcRect/>
          <a:stretch>
            <a:fillRect/>
          </a:stretch>
        </p:blipFill>
        <p:spPr bwMode="auto">
          <a:xfrm>
            <a:off x="251520" y="908720"/>
            <a:ext cx="6038850" cy="264795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2829247" y="692696"/>
            <a:ext cx="5991225" cy="6096000"/>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a:off x="179512" y="3789040"/>
            <a:ext cx="2592288" cy="1815882"/>
          </a:xfrm>
          <a:prstGeom prst="rect">
            <a:avLst/>
          </a:prstGeom>
          <a:solidFill>
            <a:schemeClr val="accent1">
              <a:lumMod val="20000"/>
              <a:lumOff val="80000"/>
            </a:schemeClr>
          </a:solidFill>
          <a:ln>
            <a:solidFill>
              <a:schemeClr val="accent1"/>
            </a:solidFill>
          </a:ln>
        </p:spPr>
        <p:txBody>
          <a:bodyPr wrap="square" rtlCol="0">
            <a:spAutoFit/>
          </a:bodyPr>
          <a:lstStyle/>
          <a:p>
            <a:r>
              <a:rPr lang="de-DE" sz="1600" dirty="0">
                <a:latin typeface="+mn-lt"/>
              </a:rPr>
              <a:t>vor allem experimentelle Fähigkeiten wie z.B. Messwerte erfassen und auswerten, Experimente dokumentieren;</a:t>
            </a:r>
          </a:p>
          <a:p>
            <a:r>
              <a:rPr lang="de-DE" sz="1600" dirty="0">
                <a:latin typeface="+mn-lt"/>
              </a:rPr>
              <a:t>aber auch: Modelle und Analogien einsetzen</a:t>
            </a:r>
          </a:p>
        </p:txBody>
      </p:sp>
      <p:cxnSp>
        <p:nvCxnSpPr>
          <p:cNvPr id="8" name="Gerade Verbindung mit Pfeil 7"/>
          <p:cNvCxnSpPr>
            <a:stCxn id="7" idx="0"/>
          </p:cNvCxnSpPr>
          <p:nvPr/>
        </p:nvCxnSpPr>
        <p:spPr>
          <a:xfrm flipV="1">
            <a:off x="1475656" y="1700808"/>
            <a:ext cx="1440160" cy="20882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7" idx="0"/>
          </p:cNvCxnSpPr>
          <p:nvPr/>
        </p:nvCxnSpPr>
        <p:spPr>
          <a:xfrm flipV="1">
            <a:off x="1475656" y="2852936"/>
            <a:ext cx="1512168" cy="9361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stCxn id="7" idx="0"/>
          </p:cNvCxnSpPr>
          <p:nvPr/>
        </p:nvCxnSpPr>
        <p:spPr>
          <a:xfrm flipV="1">
            <a:off x="1475656" y="3717032"/>
            <a:ext cx="1512168"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200" b="1" dirty="0"/>
              <a:t>2. Didaktische Herausforderungen</a:t>
            </a:r>
          </a:p>
        </p:txBody>
      </p:sp>
      <p:sp>
        <p:nvSpPr>
          <p:cNvPr id="3" name="Untertitel 2"/>
          <p:cNvSpPr>
            <a:spLocks noGrp="1"/>
          </p:cNvSpPr>
          <p:nvPr>
            <p:ph type="subTitle" idx="1"/>
          </p:nvPr>
        </p:nvSpPr>
        <p:spPr/>
        <p:txBody>
          <a:bodyPr/>
          <a:lstStyle/>
          <a:p>
            <a:r>
              <a:rPr lang="de-DE" dirty="0"/>
              <a:t>Studien, lernhemmende Schülervorstellungen</a:t>
            </a:r>
          </a:p>
        </p:txBody>
      </p:sp>
      <p:sp>
        <p:nvSpPr>
          <p:cNvPr id="4" name="Fußzeilenplatzhalter 3"/>
          <p:cNvSpPr>
            <a:spLocks noGrp="1"/>
          </p:cNvSpPr>
          <p:nvPr>
            <p:ph type="ftr" sz="quarter" idx="3"/>
          </p:nvPr>
        </p:nvSpPr>
        <p:spPr/>
        <p:txBody>
          <a:bodyPr/>
          <a:lstStyle/>
          <a:p>
            <a:r>
              <a:rPr lang="de-DE"/>
              <a:t>ZPG Physik 10.07.2017 - StD'in Monica Hettrich &amp; StD Thomas Mühl</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pPr algn="ctr"/>
            <a:r>
              <a:rPr lang="de-DE" sz="3000" b="1" dirty="0"/>
              <a:t>2. Didaktische Herausforderungen</a:t>
            </a:r>
          </a:p>
        </p:txBody>
      </p:sp>
      <p:sp>
        <p:nvSpPr>
          <p:cNvPr id="4" name="Fußzeilenplatzhalter 3"/>
          <p:cNvSpPr>
            <a:spLocks noGrp="1"/>
          </p:cNvSpPr>
          <p:nvPr>
            <p:ph type="ftr" sz="quarter" idx="3"/>
          </p:nvPr>
        </p:nvSpPr>
        <p:spPr>
          <a:xfrm>
            <a:off x="217104" y="6376391"/>
            <a:ext cx="4464050" cy="364977"/>
          </a:xfrm>
        </p:spPr>
        <p:txBody>
          <a:bodyPr/>
          <a:lstStyle/>
          <a:p>
            <a:r>
              <a:rPr lang="de-DE"/>
              <a:t>ZPG Physik 10.07.2017 - StD'in Monica Hettrich &amp; StD Thomas Mühl</a:t>
            </a:r>
            <a:endParaRPr lang="de-DE" dirty="0"/>
          </a:p>
        </p:txBody>
      </p:sp>
      <p:sp>
        <p:nvSpPr>
          <p:cNvPr id="24" name="Inhaltsplatzhalter 1"/>
          <p:cNvSpPr>
            <a:spLocks noGrp="1"/>
          </p:cNvSpPr>
          <p:nvPr>
            <p:ph sz="half" idx="1"/>
          </p:nvPr>
        </p:nvSpPr>
        <p:spPr>
          <a:xfrm>
            <a:off x="252390" y="1052736"/>
            <a:ext cx="8640089" cy="5184576"/>
          </a:xfrm>
        </p:spPr>
        <p:txBody>
          <a:bodyPr/>
          <a:lstStyle/>
          <a:p>
            <a:pPr>
              <a:spcBef>
                <a:spcPts val="0"/>
              </a:spcBef>
              <a:spcAft>
                <a:spcPts val="0"/>
              </a:spcAft>
            </a:pPr>
            <a:r>
              <a:rPr lang="de-DE" dirty="0" err="1">
                <a:latin typeface="+mn-lt"/>
                <a:sym typeface="Symbol"/>
              </a:rPr>
              <a:t>Präkonzept</a:t>
            </a:r>
            <a:r>
              <a:rPr lang="de-DE" dirty="0">
                <a:latin typeface="+mn-lt"/>
                <a:sym typeface="Symbol"/>
              </a:rPr>
              <a:t>-Ebene:</a:t>
            </a:r>
          </a:p>
          <a:p>
            <a:pPr lvl="1">
              <a:spcBef>
                <a:spcPts val="0"/>
              </a:spcBef>
              <a:spcAft>
                <a:spcPts val="0"/>
              </a:spcAft>
            </a:pPr>
            <a:r>
              <a:rPr lang="de-DE" dirty="0">
                <a:latin typeface="+mn-lt"/>
                <a:sym typeface="Symbol"/>
              </a:rPr>
              <a:t>Stromverbrauchs-Vorstellung</a:t>
            </a:r>
          </a:p>
          <a:p>
            <a:pPr lvl="1">
              <a:spcBef>
                <a:spcPts val="0"/>
              </a:spcBef>
              <a:spcAft>
                <a:spcPts val="0"/>
              </a:spcAft>
            </a:pPr>
            <a:r>
              <a:rPr lang="de-DE" dirty="0">
                <a:latin typeface="+mn-lt"/>
                <a:sym typeface="Symbol"/>
              </a:rPr>
              <a:t>lokale Argumentation:</a:t>
            </a:r>
          </a:p>
          <a:p>
            <a:pPr lvl="2">
              <a:spcBef>
                <a:spcPts val="0"/>
              </a:spcBef>
              <a:spcAft>
                <a:spcPts val="0"/>
              </a:spcAft>
            </a:pPr>
            <a:r>
              <a:rPr lang="de-DE" dirty="0">
                <a:latin typeface="+mn-lt"/>
                <a:sym typeface="Symbol"/>
              </a:rPr>
              <a:t>Verzweigungspunkt führt zur Aufteilung in gleichen Teilen, weil der Strom nicht weiß, was dahinter kommt</a:t>
            </a:r>
          </a:p>
          <a:p>
            <a:pPr lvl="1">
              <a:spcBef>
                <a:spcPts val="0"/>
              </a:spcBef>
              <a:spcAft>
                <a:spcPts val="0"/>
              </a:spcAft>
            </a:pPr>
            <a:r>
              <a:rPr lang="de-DE" dirty="0">
                <a:latin typeface="+mn-lt"/>
                <a:sym typeface="Symbol"/>
              </a:rPr>
              <a:t>Sequenzielle Argumentation („Reiterfront“-Vorstellung):</a:t>
            </a:r>
          </a:p>
          <a:p>
            <a:pPr lvl="2">
              <a:spcBef>
                <a:spcPts val="0"/>
              </a:spcBef>
              <a:spcAft>
                <a:spcPts val="0"/>
              </a:spcAft>
            </a:pPr>
            <a:r>
              <a:rPr lang="de-DE" dirty="0">
                <a:latin typeface="+mn-lt"/>
                <a:sym typeface="Symbol"/>
              </a:rPr>
              <a:t>Eingriffe vor einem Lämpchen haben Einfluss auf das Lämpchen, Eingriffe dahinter nicht, da der Strom da schon vorbei ist</a:t>
            </a:r>
          </a:p>
          <a:p>
            <a:pPr lvl="1">
              <a:spcBef>
                <a:spcPts val="0"/>
              </a:spcBef>
              <a:spcAft>
                <a:spcPts val="0"/>
              </a:spcAft>
            </a:pPr>
            <a:r>
              <a:rPr lang="de-DE" dirty="0">
                <a:latin typeface="+mn-lt"/>
                <a:sym typeface="Symbol"/>
              </a:rPr>
              <a:t>Kompensations-Denken:</a:t>
            </a:r>
          </a:p>
          <a:p>
            <a:pPr lvl="2">
              <a:spcBef>
                <a:spcPts val="0"/>
              </a:spcBef>
              <a:spcAft>
                <a:spcPts val="0"/>
              </a:spcAft>
            </a:pPr>
            <a:r>
              <a:rPr lang="de-DE" dirty="0">
                <a:latin typeface="+mn-lt"/>
                <a:sym typeface="Symbol"/>
              </a:rPr>
              <a:t>Veränderung der Stromstärke in einem Teilzweig wird durch Änderung der Stromstärke im anderen Teilzweig kompensiert (Fehlvorstellung</a:t>
            </a:r>
            <a:r>
              <a:rPr lang="de-DE" i="1" dirty="0">
                <a:latin typeface="+mn-lt"/>
                <a:sym typeface="Symbol"/>
              </a:rPr>
              <a:t> I </a:t>
            </a:r>
            <a:r>
              <a:rPr lang="de-DE" dirty="0">
                <a:latin typeface="+mn-lt"/>
                <a:sym typeface="Symbol"/>
              </a:rPr>
              <a:t>= </a:t>
            </a:r>
            <a:r>
              <a:rPr lang="de-DE" dirty="0" err="1">
                <a:latin typeface="+mn-lt"/>
                <a:sym typeface="Symbol"/>
              </a:rPr>
              <a:t>const</a:t>
            </a:r>
            <a:r>
              <a:rPr lang="de-DE" dirty="0">
                <a:latin typeface="+mn-lt"/>
                <a:sym typeface="Symbol"/>
              </a:rPr>
              <a:t>. = „Batteriestrom“)</a:t>
            </a:r>
          </a:p>
          <a:p>
            <a:pPr lvl="1">
              <a:spcBef>
                <a:spcPts val="0"/>
              </a:spcBef>
              <a:spcAft>
                <a:spcPts val="0"/>
              </a:spcAft>
            </a:pPr>
            <a:r>
              <a:rPr lang="de-DE" dirty="0">
                <a:latin typeface="+mn-lt"/>
                <a:sym typeface="Symbol"/>
              </a:rPr>
              <a:t>Strom = Energie</a:t>
            </a:r>
          </a:p>
          <a:p>
            <a:pPr lvl="1" algn="r">
              <a:spcBef>
                <a:spcPts val="1200"/>
              </a:spcBef>
              <a:spcAft>
                <a:spcPts val="0"/>
              </a:spcAft>
              <a:buNone/>
            </a:pPr>
            <a:r>
              <a:rPr lang="de-DE" sz="1400" i="1" dirty="0">
                <a:latin typeface="+mn-lt"/>
                <a:sym typeface="Symbol"/>
              </a:rPr>
              <a:t>Nach: Willer, Didaktik des Physikunterrichtes, Harry Deutsch Verlag, Studien von </a:t>
            </a:r>
            <a:r>
              <a:rPr lang="de-DE" sz="1400" i="1" dirty="0" err="1">
                <a:latin typeface="+mn-lt"/>
                <a:sym typeface="Symbol"/>
              </a:rPr>
              <a:t>Maichle</a:t>
            </a:r>
            <a:r>
              <a:rPr lang="de-DE" sz="1400" i="1" dirty="0">
                <a:latin typeface="+mn-lt"/>
                <a:sym typeface="Symbol"/>
              </a:rPr>
              <a:t> &amp; von </a:t>
            </a:r>
            <a:r>
              <a:rPr lang="de-DE" sz="1400" i="1" dirty="0" err="1">
                <a:latin typeface="+mn-lt"/>
                <a:sym typeface="Symbol"/>
              </a:rPr>
              <a:t>Rhöneck</a:t>
            </a:r>
            <a:endParaRPr lang="de-DE" sz="1400" i="1" dirty="0">
              <a:latin typeface="+mn-lt"/>
              <a:sym typeface="Symbol"/>
            </a:endParaRPr>
          </a:p>
        </p:txBody>
      </p:sp>
    </p:spTree>
    <p:extLst>
      <p:ext uri="{BB962C8B-B14F-4D97-AF65-F5344CB8AC3E}">
        <p14:creationId xmlns:p14="http://schemas.microsoft.com/office/powerpoint/2010/main" val="8944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theme/theme1.xml><?xml version="1.0" encoding="utf-8"?>
<a:theme xmlns:a="http://schemas.openxmlformats.org/drawingml/2006/main" name="Powerpoint_ZP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2015-04-05 G8 BP 2016 Physik-Leitperspektiven-pbK-ibK" id="{6D46AD23-E355-604C-B451-29306F04266A}" vid="{4DAB78A5-37DC-6748-8711-6A30687A6D40}"/>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Powerpoint_ZPG</Template>
  <TotalTime>0</TotalTime>
  <Words>3817</Words>
  <Application>Microsoft Office PowerPoint</Application>
  <PresentationFormat>Bildschirmpräsentation (4:3)</PresentationFormat>
  <Paragraphs>480</Paragraphs>
  <Slides>31</Slides>
  <Notes>28</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Powerpoint_ZPG</vt:lpstr>
      <vt:lpstr>Elektrizitätslehre-Konzepte im Kontext des BP 2016/17</vt:lpstr>
      <vt:lpstr>Überblick</vt:lpstr>
      <vt:lpstr>1. Elektrizitätslehre im Bildungsplan</vt:lpstr>
      <vt:lpstr>1. Elektrizitätslehre im Bildungsplan  –  Vorwissen</vt:lpstr>
      <vt:lpstr>1. Elektrizitätslehre im Bildungsplan  –  Kl. 7, 8</vt:lpstr>
      <vt:lpstr>1. Elektrizitätslehre im Bildungsplan  –  Kl. 7, 8</vt:lpstr>
      <vt:lpstr>1. Elektrizitätslehre im Bildungsplan  –  Kl. 9</vt:lpstr>
      <vt:lpstr>2. Didaktische Herausforderungen</vt:lpstr>
      <vt:lpstr>2. Didaktische Herausforderungen</vt:lpstr>
      <vt:lpstr>2. Didaktische Herausforderungen</vt:lpstr>
      <vt:lpstr>3. Konzepte der Elektrizitätslehre</vt:lpstr>
      <vt:lpstr>3. Konzepte der Elektrizitätslehre</vt:lpstr>
      <vt:lpstr>3. Konzepte der Elektrizitätslehre – Analogie-Modelle</vt:lpstr>
      <vt:lpstr>3. Konzepte der Elektrizitätslehre – Analogie-Modelle</vt:lpstr>
      <vt:lpstr>3. Konzepte der Elektrizitätslehre – Analogie-Modelle</vt:lpstr>
      <vt:lpstr>3. Konzepte der Elektrizitätslehre – Analogie-Modelle</vt:lpstr>
      <vt:lpstr>3. Konzepte der Elektrizitätslehre – Analogie-Modelle</vt:lpstr>
      <vt:lpstr>3. Konzepte der Elektrizitätslehre – Analogie-Modelle</vt:lpstr>
      <vt:lpstr>3. U-Gang E-Lehre mit Wasser- &amp; Stäbchenmodell</vt:lpstr>
      <vt:lpstr>3. U-Gang E-Lehre mit Wasser- &amp; Stäbchenmodell</vt:lpstr>
      <vt:lpstr>3. U-Gang E-Lehre mit Wasser- &amp; Stäbchenmodell</vt:lpstr>
      <vt:lpstr>3. U-Gang E-Lehre mit Wasser- &amp; Stäbchenmodell</vt:lpstr>
      <vt:lpstr>3. U-Gang E-Lehre mit Wasser- &amp; Stäbchenmodell</vt:lpstr>
      <vt:lpstr>3. U-Gang E-Lehre mit Wasser- &amp; Stäbchenmodell</vt:lpstr>
      <vt:lpstr>3. Erweiterungen für Kl. 9</vt:lpstr>
      <vt:lpstr>3. Erweiterungen für Kl. 9</vt:lpstr>
      <vt:lpstr>4. Ein alternativer Zugang …</vt:lpstr>
      <vt:lpstr>4. Ein alternativer Zugang</vt:lpstr>
      <vt:lpstr>4. Ein alternativer Zugang</vt:lpstr>
      <vt:lpstr>4. Ein alternativer Zugang</vt:lpstr>
      <vt:lpstr>4. Ein alternativer Zugang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Unterrichtsvorhaben Kl. 7: „Einführung in die Physik mit Fachmethoden“</dc:title>
  <dc:subject>PowerPoint-Präsentation</dc:subject>
  <dc:creator>Monica</dc:creator>
  <cp:lastModifiedBy>Hettrich, Monica (RPS)</cp:lastModifiedBy>
  <cp:revision>508</cp:revision>
  <cp:lastPrinted>2014-11-07T09:42:53Z</cp:lastPrinted>
  <dcterms:created xsi:type="dcterms:W3CDTF">2015-09-30T07:16:42Z</dcterms:created>
  <dcterms:modified xsi:type="dcterms:W3CDTF">2017-05-30T11:46:21Z</dcterms:modified>
</cp:coreProperties>
</file>