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.xml" ContentType="application/vnd.openxmlformats-officedocument.drawingml.chart+xml"/>
  <Override PartName="/ppt/notesSlides/notesSlide35.xml" ContentType="application/vnd.openxmlformats-officedocument.presentationml.notesSlide+xml"/>
  <Override PartName="/ppt/charts/chart2.xml" ContentType="application/vnd.openxmlformats-officedocument.drawingml.chart+xml"/>
  <Override PartName="/ppt/notesSlides/notesSlide36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37.xml" ContentType="application/vnd.openxmlformats-officedocument.presentationml.notesSlide+xml"/>
  <Override PartName="/ppt/charts/chart4.xml" ContentType="application/vnd.openxmlformats-officedocument.drawingml.chart+xml"/>
  <Override PartName="/ppt/notesSlides/notesSlide38.xml" ContentType="application/vnd.openxmlformats-officedocument.presentationml.notesSlide+xml"/>
  <Override PartName="/ppt/charts/chart5.xml" ContentType="application/vnd.openxmlformats-officedocument.drawingml.chart+xml"/>
  <Override PartName="/ppt/notesSlides/notesSlide39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charts/chart7.xml" ContentType="application/vnd.openxmlformats-officedocument.drawingml.chart+xml"/>
  <Override PartName="/ppt/notesSlides/notesSlide41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Override PartName="/ppt/charts/chart9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0.xml" ContentType="application/vnd.openxmlformats-officedocument.drawingml.chart+xml"/>
  <Override PartName="/ppt/notesSlides/notesSlide48.xml" ContentType="application/vnd.openxmlformats-officedocument.presentationml.notesSlide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3">
  <p:sldMasterIdLst>
    <p:sldMasterId id="2147483741" r:id="rId1"/>
  </p:sldMasterIdLst>
  <p:notesMasterIdLst>
    <p:notesMasterId r:id="rId53"/>
  </p:notesMasterIdLst>
  <p:handoutMasterIdLst>
    <p:handoutMasterId r:id="rId54"/>
  </p:handoutMasterIdLst>
  <p:sldIdLst>
    <p:sldId id="264" r:id="rId2"/>
    <p:sldId id="258" r:id="rId3"/>
    <p:sldId id="262" r:id="rId4"/>
    <p:sldId id="274" r:id="rId5"/>
    <p:sldId id="275" r:id="rId6"/>
    <p:sldId id="276" r:id="rId7"/>
    <p:sldId id="277" r:id="rId8"/>
    <p:sldId id="281" r:id="rId9"/>
    <p:sldId id="279" r:id="rId10"/>
    <p:sldId id="280" r:id="rId11"/>
    <p:sldId id="267" r:id="rId12"/>
    <p:sldId id="268" r:id="rId13"/>
    <p:sldId id="269" r:id="rId14"/>
    <p:sldId id="294" r:id="rId15"/>
    <p:sldId id="266" r:id="rId16"/>
    <p:sldId id="270" r:id="rId17"/>
    <p:sldId id="278" r:id="rId18"/>
    <p:sldId id="282" r:id="rId19"/>
    <p:sldId id="293" r:id="rId20"/>
    <p:sldId id="283" r:id="rId21"/>
    <p:sldId id="271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307" r:id="rId31"/>
    <p:sldId id="306" r:id="rId32"/>
    <p:sldId id="292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9" r:id="rId45"/>
    <p:sldId id="310" r:id="rId46"/>
    <p:sldId id="311" r:id="rId47"/>
    <p:sldId id="316" r:id="rId48"/>
    <p:sldId id="314" r:id="rId49"/>
    <p:sldId id="315" r:id="rId50"/>
    <p:sldId id="318" r:id="rId51"/>
    <p:sldId id="319" r:id="rId52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1">
          <p15:clr>
            <a:srgbClr val="A4A3A4"/>
          </p15:clr>
        </p15:guide>
        <p15:guide id="2" orient="horz" pos="2069">
          <p15:clr>
            <a:srgbClr val="A4A3A4"/>
          </p15:clr>
        </p15:guide>
        <p15:guide id="3" orient="horz" pos="1570">
          <p15:clr>
            <a:srgbClr val="A4A3A4"/>
          </p15:clr>
        </p15:guide>
        <p15:guide id="4" orient="horz" pos="2568">
          <p15:clr>
            <a:srgbClr val="A4A3A4"/>
          </p15:clr>
        </p15:guide>
        <p15:guide id="5" orient="horz" pos="3022">
          <p15:clr>
            <a:srgbClr val="A4A3A4"/>
          </p15:clr>
        </p15:guide>
        <p15:guide id="6" orient="horz" pos="3566">
          <p15:clr>
            <a:srgbClr val="A4A3A4"/>
          </p15:clr>
        </p15:guide>
        <p15:guide id="7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llrath, Carmen (KM)" initials="Vo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6600FF"/>
    <a:srgbClr val="FFFF99"/>
    <a:srgbClr val="FFFF00"/>
    <a:srgbClr val="006600"/>
    <a:srgbClr val="008000"/>
    <a:srgbClr val="FF2F2F"/>
    <a:srgbClr val="660066"/>
    <a:srgbClr val="00FF99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1" autoAdjust="0"/>
    <p:restoredTop sz="88990" autoAdjust="0"/>
  </p:normalViewPr>
  <p:slideViewPr>
    <p:cSldViewPr>
      <p:cViewPr>
        <p:scale>
          <a:sx n="73" d="100"/>
          <a:sy n="73" d="100"/>
        </p:scale>
        <p:origin x="-1344" y="-192"/>
      </p:cViewPr>
      <p:guideLst>
        <p:guide orient="horz" pos="1071"/>
        <p:guide orient="horz" pos="2069"/>
        <p:guide orient="horz" pos="1570"/>
        <p:guide orient="horz" pos="2568"/>
        <p:guide orient="horz" pos="3022"/>
        <p:guide orient="horz" pos="3566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756" y="42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hysik\Physik19\bFPhy_19\E-Feld\Umfrage\feedback_6522_Ergebniss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hysik\Physik19\bFPhy_19\E-Feld\Umfrage\feedback_6522_Ergebniss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I:\Physik\Physik19\bFPhy_19\E-Feld\Umfrage\feedback_6522_Ergebnisse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hysik\Physik19\bFPhy_19\E-Feld\Umfrage\feedback_6522_Ergebniss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I:\Physik\Physik19\bFPhy_19\E-Feld\Umfrage\feedback_6522_Ergebnisse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hysik\Physik19\bFPhy_19\E-Feld\Umfrage\feedback_6522_Ergebniss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hysik\Physik19\bFPhy_19\E-Feld\Umfrage\feedback_6522_Ergebniss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hysik\Physik19\bFPhy_19\E-Feld\Umfrage\feedback_6522_Ergebniss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hysik\Physik19\bFPhy_19\E-Feld\Umfrage\feedback_6522_Ergebniss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hysik\Physik19\bFPhy_19\E-Feld\Umfrage\feedback_6522_Ergebniss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I:\Physik\Physik19\bFPhy_19\E-Feld\Umfrage\feedback_6522_Ergebnis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Das hierbei genutzte Lernen im Web sollte häufiger im Unterricht genutzt werden.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'Seite 5'!$B$4</c:f>
              <c:strCache>
                <c:ptCount val="1"/>
                <c:pt idx="0">
                  <c:v>Das hierbei genutzte Lernen im Web sollte häufiger im Unterricht genutzt werden.</c:v>
                </c:pt>
              </c:strCache>
            </c:strRef>
          </c:tx>
          <c:invertIfNegative val="0"/>
          <c:cat>
            <c:strRef>
              <c:f>'Seite 5'!$D$6:$G$6</c:f>
              <c:strCache>
                <c:ptCount val="4"/>
                <c:pt idx="0">
                  <c:v>ja</c:v>
                </c:pt>
                <c:pt idx="1">
                  <c:v>eher</c:v>
                </c:pt>
                <c:pt idx="2">
                  <c:v>eher nicht</c:v>
                </c:pt>
                <c:pt idx="3">
                  <c:v>nein</c:v>
                </c:pt>
              </c:strCache>
            </c:strRef>
          </c:cat>
          <c:val>
            <c:numRef>
              <c:f>'Seite 5'!$D$29:$G$29</c:f>
              <c:numCache>
                <c:formatCode>General</c:formatCode>
                <c:ptCount val="4"/>
                <c:pt idx="0">
                  <c:v>2</c:v>
                </c:pt>
                <c:pt idx="1">
                  <c:v>16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266-4F6D-80F2-3F1D68AC7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90368"/>
        <c:axId val="79291904"/>
      </c:barChart>
      <c:catAx>
        <c:axId val="7929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79291904"/>
        <c:crosses val="autoZero"/>
        <c:auto val="1"/>
        <c:lblAlgn val="ctr"/>
        <c:lblOffset val="100"/>
        <c:noMultiLvlLbl val="0"/>
      </c:catAx>
      <c:valAx>
        <c:axId val="79291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79290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2000" dirty="0"/>
              <a:t>Hatten Sie bereits vor dem </a:t>
            </a:r>
            <a:r>
              <a:rPr lang="de-DE" sz="2000" dirty="0" err="1"/>
              <a:t>Tableteinsatz</a:t>
            </a:r>
            <a:r>
              <a:rPr lang="de-DE" sz="2000" dirty="0"/>
              <a:t> im Physikunterricht Erfahrungen damit in anderen Fächern? 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'Seite 2'!$B$4</c:f>
              <c:strCache>
                <c:ptCount val="1"/>
                <c:pt idx="0">
                  <c:v>Hatten Sie bereits vor dem Tableteinsatz im Physikunterricht Erfahrungen damit in anderen Fächern?  </c:v>
                </c:pt>
              </c:strCache>
            </c:strRef>
          </c:tx>
          <c:invertIfNegative val="0"/>
          <c:cat>
            <c:strRef>
              <c:f>'Seite 16'!$D$6:$G$7</c:f>
              <c:strCache>
                <c:ptCount val="4"/>
                <c:pt idx="0">
                  <c:v>ja</c:v>
                </c:pt>
                <c:pt idx="1">
                  <c:v>eher</c:v>
                </c:pt>
                <c:pt idx="2">
                  <c:v>eher nicht</c:v>
                </c:pt>
                <c:pt idx="3">
                  <c:v>nein</c:v>
                </c:pt>
              </c:strCache>
            </c:strRef>
          </c:cat>
          <c:val>
            <c:numRef>
              <c:f>'Seite 16'!$D$29:$G$29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F3-4240-92E0-DACF5EAAF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137664"/>
        <c:axId val="85155840"/>
      </c:barChart>
      <c:catAx>
        <c:axId val="85137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85155840"/>
        <c:crosses val="autoZero"/>
        <c:auto val="1"/>
        <c:lblAlgn val="ctr"/>
        <c:lblOffset val="100"/>
        <c:noMultiLvlLbl val="0"/>
      </c:catAx>
      <c:valAx>
        <c:axId val="85155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85137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 sz="2000" dirty="0"/>
              <a:t>Sollten digitale Selbstlernmedien wie die Tablets häufiger im Unterricht eingesetzt werden?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'Seite 3'!$B$4</c:f>
              <c:strCache>
                <c:ptCount val="1"/>
                <c:pt idx="0">
                  <c:v>Sollten digitale Selbstlernmedien wie die Tablets häufiger im Unterricht eingesetzt werden?</c:v>
                </c:pt>
              </c:strCache>
            </c:strRef>
          </c:tx>
          <c:invertIfNegative val="0"/>
          <c:cat>
            <c:strRef>
              <c:f>'Seite 2'!$D$6:$G$6</c:f>
              <c:strCache>
                <c:ptCount val="4"/>
                <c:pt idx="0">
                  <c:v>oft</c:v>
                </c:pt>
                <c:pt idx="1">
                  <c:v>manchmal</c:v>
                </c:pt>
                <c:pt idx="2">
                  <c:v>selten</c:v>
                </c:pt>
                <c:pt idx="3">
                  <c:v>nie</c:v>
                </c:pt>
              </c:strCache>
            </c:strRef>
          </c:cat>
          <c:val>
            <c:numRef>
              <c:f>'Seite 3'!$D$29:$G$29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A2-42D7-803F-DE34DB781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221376"/>
        <c:axId val="85222912"/>
      </c:barChart>
      <c:catAx>
        <c:axId val="8522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85222912"/>
        <c:crosses val="autoZero"/>
        <c:auto val="1"/>
        <c:lblAlgn val="ctr"/>
        <c:lblOffset val="100"/>
        <c:noMultiLvlLbl val="0"/>
      </c:catAx>
      <c:valAx>
        <c:axId val="85222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852213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'Seite 4'!$B$4</c:f>
              <c:strCache>
                <c:ptCount val="1"/>
                <c:pt idx="0">
                  <c:v>Sind digitale Medien zum Selbstlernen im Physikunterricht hilfreich?</c:v>
                </c:pt>
              </c:strCache>
            </c:strRef>
          </c:tx>
          <c:invertIfNegative val="0"/>
          <c:cat>
            <c:strRef>
              <c:f>'Seite 2'!$D$6:$G$6</c:f>
              <c:strCache>
                <c:ptCount val="4"/>
                <c:pt idx="0">
                  <c:v>oft</c:v>
                </c:pt>
                <c:pt idx="1">
                  <c:v>manchmal</c:v>
                </c:pt>
                <c:pt idx="2">
                  <c:v>selten</c:v>
                </c:pt>
                <c:pt idx="3">
                  <c:v>nie</c:v>
                </c:pt>
              </c:strCache>
            </c:strRef>
          </c:cat>
          <c:val>
            <c:numRef>
              <c:f>'Seite 4'!$D$29:$G$29</c:f>
              <c:numCache>
                <c:formatCode>General</c:formatCode>
                <c:ptCount val="4"/>
                <c:pt idx="0">
                  <c:v>5</c:v>
                </c:pt>
                <c:pt idx="1">
                  <c:v>11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8D-4FD0-853A-D59411A9D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17440"/>
        <c:axId val="81918976"/>
      </c:barChart>
      <c:catAx>
        <c:axId val="81917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81918976"/>
        <c:crosses val="autoZero"/>
        <c:auto val="1"/>
        <c:lblAlgn val="ctr"/>
        <c:lblOffset val="100"/>
        <c:noMultiLvlLbl val="0"/>
      </c:catAx>
      <c:valAx>
        <c:axId val="8191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819174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Sollten digitale Selbstlernmedien wie die Tablets häufiger im Unterricht eingesetzt werden?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'Seite 3'!$B$4</c:f>
              <c:strCache>
                <c:ptCount val="1"/>
                <c:pt idx="0">
                  <c:v>Sollten digitale Selbstlernmedien wie die Tablets häufiger im Unterricht eingesetzt werden?</c:v>
                </c:pt>
              </c:strCache>
            </c:strRef>
          </c:tx>
          <c:invertIfNegative val="0"/>
          <c:cat>
            <c:strRef>
              <c:f>'Seite 2'!$D$6:$G$6</c:f>
              <c:strCache>
                <c:ptCount val="4"/>
                <c:pt idx="0">
                  <c:v>oft</c:v>
                </c:pt>
                <c:pt idx="1">
                  <c:v>manchmal</c:v>
                </c:pt>
                <c:pt idx="2">
                  <c:v>selten</c:v>
                </c:pt>
                <c:pt idx="3">
                  <c:v>nie</c:v>
                </c:pt>
              </c:strCache>
            </c:strRef>
          </c:cat>
          <c:val>
            <c:numRef>
              <c:f>'Seite 3'!$D$29:$G$29</c:f>
              <c:numCache>
                <c:formatCode>General</c:formatCode>
                <c:ptCount val="4"/>
                <c:pt idx="0">
                  <c:v>7</c:v>
                </c:pt>
                <c:pt idx="1">
                  <c:v>12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94-499B-8190-DD77F3A0BB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208832"/>
        <c:axId val="83231104"/>
      </c:barChart>
      <c:catAx>
        <c:axId val="8320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83231104"/>
        <c:crosses val="autoZero"/>
        <c:auto val="1"/>
        <c:lblAlgn val="ctr"/>
        <c:lblOffset val="100"/>
        <c:noMultiLvlLbl val="0"/>
      </c:catAx>
      <c:valAx>
        <c:axId val="8323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832088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Bleiben die neu erlernten Inhalte nach der Selbstlernphase auch nach längerer Zeit bei Ihnen präsent?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'Seite 7'!$B$4</c:f>
              <c:strCache>
                <c:ptCount val="1"/>
                <c:pt idx="0">
                  <c:v>Bleiben die neu erlerneten Inhalte nach der Selbstlernphase auch nach längerer Zeit bei Ihnen präsent?</c:v>
                </c:pt>
              </c:strCache>
            </c:strRef>
          </c:tx>
          <c:invertIfNegative val="0"/>
          <c:cat>
            <c:strRef>
              <c:f>'Seite 7'!$D$6:$G$6</c:f>
              <c:strCache>
                <c:ptCount val="4"/>
                <c:pt idx="0">
                  <c:v>ja</c:v>
                </c:pt>
                <c:pt idx="1">
                  <c:v>eher</c:v>
                </c:pt>
                <c:pt idx="2">
                  <c:v>eher nicht</c:v>
                </c:pt>
                <c:pt idx="3">
                  <c:v>nein</c:v>
                </c:pt>
              </c:strCache>
            </c:strRef>
          </c:cat>
          <c:val>
            <c:numRef>
              <c:f>'Seite 7'!$D$29:$G$29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34-4118-A532-D014B4E7D6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280256"/>
        <c:axId val="83281792"/>
      </c:barChart>
      <c:catAx>
        <c:axId val="83280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83281792"/>
        <c:crosses val="autoZero"/>
        <c:auto val="1"/>
        <c:lblAlgn val="ctr"/>
        <c:lblOffset val="100"/>
        <c:noMultiLvlLbl val="0"/>
      </c:catAx>
      <c:valAx>
        <c:axId val="83281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832802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Schließen sich die individuelle Selbstlernphase und die Kommunikation mit den Mitschüler*innen für Sie aus?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'Seite 9'!$B$4</c:f>
              <c:strCache>
                <c:ptCount val="1"/>
                <c:pt idx="0">
                  <c:v>Schließen sich die individuelle Selbstlernphase und die Kommunikation mit den Mitschüler*innen für Sie aus?</c:v>
                </c:pt>
              </c:strCache>
            </c:strRef>
          </c:tx>
          <c:invertIfNegative val="0"/>
          <c:cat>
            <c:strRef>
              <c:f>'Seite 9'!$D$6:$G$6</c:f>
              <c:strCache>
                <c:ptCount val="4"/>
                <c:pt idx="0">
                  <c:v>ja</c:v>
                </c:pt>
                <c:pt idx="1">
                  <c:v>eher</c:v>
                </c:pt>
                <c:pt idx="2">
                  <c:v>eher nicht</c:v>
                </c:pt>
                <c:pt idx="3">
                  <c:v>nein</c:v>
                </c:pt>
              </c:strCache>
            </c:strRef>
          </c:cat>
          <c:val>
            <c:numRef>
              <c:f>'Seite 9'!$D$29:$G$29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95-450B-ACC2-30C63F7BE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150528"/>
        <c:axId val="40152064"/>
      </c:barChart>
      <c:catAx>
        <c:axId val="4015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40152064"/>
        <c:crosses val="autoZero"/>
        <c:auto val="1"/>
        <c:lblAlgn val="ctr"/>
        <c:lblOffset val="100"/>
        <c:noMultiLvlLbl val="0"/>
      </c:catAx>
      <c:valAx>
        <c:axId val="40152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40150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Sind die Fragen zum Selbsttest bei den Kapiteln zur Strahlentherapie hilfreich?</a:t>
            </a:r>
          </a:p>
        </c:rich>
      </c:tx>
      <c:layout>
        <c:manualLayout>
          <c:xMode val="edge"/>
          <c:yMode val="edge"/>
          <c:x val="0.11979530784692777"/>
          <c:y val="1.801801436617428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'Seite 11'!$B$4</c:f>
              <c:strCache>
                <c:ptCount val="1"/>
                <c:pt idx="0">
                  <c:v>Sind die Fragen zum Selbsttest bei den Kapiteln zur Strahlentherapie hilfreich?</c:v>
                </c:pt>
              </c:strCache>
            </c:strRef>
          </c:tx>
          <c:invertIfNegative val="0"/>
          <c:cat>
            <c:strRef>
              <c:f>'Seite 11'!$D$6:$G$6</c:f>
              <c:strCache>
                <c:ptCount val="4"/>
                <c:pt idx="0">
                  <c:v>ja</c:v>
                </c:pt>
                <c:pt idx="1">
                  <c:v>eher</c:v>
                </c:pt>
                <c:pt idx="2">
                  <c:v>eher nicht</c:v>
                </c:pt>
                <c:pt idx="3">
                  <c:v>nein</c:v>
                </c:pt>
              </c:strCache>
            </c:strRef>
          </c:cat>
          <c:val>
            <c:numRef>
              <c:f>'Seite 11'!$D$29:$G$29</c:f>
              <c:numCache>
                <c:formatCode>General</c:formatCode>
                <c:ptCount val="4"/>
                <c:pt idx="0">
                  <c:v>5</c:v>
                </c:pt>
                <c:pt idx="1">
                  <c:v>7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B8-4B7E-A7AC-1AD24ED9C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225792"/>
        <c:axId val="40231680"/>
      </c:barChart>
      <c:catAx>
        <c:axId val="40225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40231680"/>
        <c:crosses val="autoZero"/>
        <c:auto val="1"/>
        <c:lblAlgn val="ctr"/>
        <c:lblOffset val="100"/>
        <c:noMultiLvlLbl val="0"/>
      </c:catAx>
      <c:valAx>
        <c:axId val="4023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40225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Sind die Fragen auf den Arbeitsbögen mit den Links und den QR-Codes verständlich?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'Seite 12'!$B$4</c:f>
              <c:strCache>
                <c:ptCount val="1"/>
                <c:pt idx="0">
                  <c:v>Sind die Fragen auf den Arbeitsbögen mit den Links und den QR-Codes verständlich?</c:v>
                </c:pt>
              </c:strCache>
            </c:strRef>
          </c:tx>
          <c:invertIfNegative val="0"/>
          <c:cat>
            <c:strRef>
              <c:f>'Seite 12'!$D$6:$G$6</c:f>
              <c:strCache>
                <c:ptCount val="4"/>
                <c:pt idx="0">
                  <c:v>ja</c:v>
                </c:pt>
                <c:pt idx="1">
                  <c:v>eher</c:v>
                </c:pt>
                <c:pt idx="2">
                  <c:v>eher nicht</c:v>
                </c:pt>
                <c:pt idx="3">
                  <c:v>nein</c:v>
                </c:pt>
              </c:strCache>
            </c:strRef>
          </c:cat>
          <c:val>
            <c:numRef>
              <c:f>'Seite 12'!$D$29:$G$29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E0-4971-8982-F764BDC8B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91360"/>
        <c:axId val="84592896"/>
      </c:barChart>
      <c:catAx>
        <c:axId val="8459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84592896"/>
        <c:crosses val="autoZero"/>
        <c:auto val="1"/>
        <c:lblAlgn val="ctr"/>
        <c:lblOffset val="100"/>
        <c:noMultiLvlLbl val="0"/>
      </c:catAx>
      <c:valAx>
        <c:axId val="84592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84591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Haben Sie die Hilfen bzw. die Hinweise auf den besuchten Webseiten verwendet?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'Seite 14'!$B$4</c:f>
              <c:strCache>
                <c:ptCount val="1"/>
                <c:pt idx="0">
                  <c:v>Haben Sie die Hilfen bzw. die Hinweise auf den besuchten Webseiten verwendet? </c:v>
                </c:pt>
              </c:strCache>
            </c:strRef>
          </c:tx>
          <c:invertIfNegative val="0"/>
          <c:cat>
            <c:strRef>
              <c:f>'Seite 14'!$D$6:$G$6</c:f>
              <c:strCache>
                <c:ptCount val="4"/>
                <c:pt idx="0">
                  <c:v>ja</c:v>
                </c:pt>
                <c:pt idx="1">
                  <c:v>eher</c:v>
                </c:pt>
                <c:pt idx="2">
                  <c:v>eher nicht</c:v>
                </c:pt>
                <c:pt idx="3">
                  <c:v>nein</c:v>
                </c:pt>
              </c:strCache>
            </c:strRef>
          </c:cat>
          <c:val>
            <c:numRef>
              <c:f>'Seite 14'!$D$29:$G$29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69-4500-9587-A41E0F4F2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658432"/>
        <c:axId val="84664320"/>
      </c:barChart>
      <c:catAx>
        <c:axId val="84658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84664320"/>
        <c:crosses val="autoZero"/>
        <c:auto val="1"/>
        <c:lblAlgn val="ctr"/>
        <c:lblOffset val="100"/>
        <c:noMultiLvlLbl val="0"/>
      </c:catAx>
      <c:valAx>
        <c:axId val="84664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84658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Sollten neben der Arbeit mit den Webseiten auch begleitende Experimente im Unterricht durchgeführt werden?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'Seite 17'!$B$4</c:f>
              <c:strCache>
                <c:ptCount val="1"/>
                <c:pt idx="0">
                  <c:v>Sollten neben der Arbeit mit den Webseiten auch begleitende Experimente im Unterricht durchgeführt werden?</c:v>
                </c:pt>
              </c:strCache>
            </c:strRef>
          </c:tx>
          <c:invertIfNegative val="0"/>
          <c:cat>
            <c:strRef>
              <c:f>'Seite 17'!$D$6:$G$6</c:f>
              <c:strCache>
                <c:ptCount val="4"/>
                <c:pt idx="0">
                  <c:v>ja</c:v>
                </c:pt>
                <c:pt idx="1">
                  <c:v>eher</c:v>
                </c:pt>
                <c:pt idx="2">
                  <c:v>eher nicht</c:v>
                </c:pt>
                <c:pt idx="3">
                  <c:v>nein</c:v>
                </c:pt>
              </c:strCache>
            </c:strRef>
          </c:cat>
          <c:val>
            <c:numRef>
              <c:f>'Seite 17'!$D$29:$G$29</c:f>
              <c:numCache>
                <c:formatCode>General</c:formatCode>
                <c:ptCount val="4"/>
                <c:pt idx="0">
                  <c:v>11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45-4CAE-A966-DB8789037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759872"/>
        <c:axId val="39761408"/>
      </c:barChart>
      <c:catAx>
        <c:axId val="3975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39761408"/>
        <c:crosses val="autoZero"/>
        <c:auto val="1"/>
        <c:lblAlgn val="ctr"/>
        <c:lblOffset val="100"/>
        <c:noMultiLvlLbl val="0"/>
      </c:catAx>
      <c:valAx>
        <c:axId val="39761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de-DE"/>
          </a:p>
        </c:txPr>
        <c:crossAx val="39759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32951" y="579062"/>
            <a:ext cx="1019560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Titel des Vortrags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132950" y="9264869"/>
            <a:ext cx="2361001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i="1">
                <a:latin typeface="Arial" charset="0"/>
              </a:defRPr>
            </a:lvl1pPr>
          </a:lstStyle>
          <a:p>
            <a:r>
              <a:rPr lang="de-DE" dirty="0"/>
              <a:t>Vortragender, Anlass, 1. Dezember 2003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32232" y="9264869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0A490618-A23A-42F9-955E-4E131AB85C2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13458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53" y="4715158"/>
            <a:ext cx="4531783" cy="44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Textformatierung des Masters zu bearbeiten.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60189" y="282806"/>
            <a:ext cx="594743" cy="15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000" i="1">
                <a:latin typeface="Arial" charset="0"/>
              </a:defRPr>
            </a:lvl1pPr>
          </a:lstStyle>
          <a:p>
            <a:r>
              <a:rPr lang="de-DE" dirty="0"/>
              <a:t>Seite </a:t>
            </a:r>
            <a:fld id="{F8FF1768-1DF2-410F-ABF6-E09C1CB8A556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04245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707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F8FF1768-1DF2-410F-ABF6-E09C1CB8A55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85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2390" y="908720"/>
            <a:ext cx="8640089" cy="532859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252389" y="260649"/>
            <a:ext cx="8640089" cy="64807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35336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Geladene Teilchen in Feldern – ZPG VI Physik, 2020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408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Folie </a:t>
            </a:r>
            <a:fld id="{7317BCA4-C291-41D3-9721-8E93A773DD0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7104" y="6470524"/>
            <a:ext cx="4464050" cy="36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Geladene Teilchen in Feldern – ZPG VI Physik, 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758879" y="646694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de-DE" dirty="0"/>
              <a:t>Folie </a:t>
            </a:r>
            <a:fld id="{B28F9D38-746F-4F66-8DFA-FA7E04203DA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3838" y="260712"/>
            <a:ext cx="8696325" cy="576000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8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217104" y="6345320"/>
            <a:ext cx="8712968" cy="360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7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rgbClr val="7F7F7F"/>
        </a:buClr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fg-hockenheim.de/static/zpg6-physik-V2/bestrahlung.html" TargetMode="External"/><Relationship Id="rId5" Type="http://schemas.openxmlformats.org/officeDocument/2006/relationships/hyperlink" Target="https://www.cfg-hockenheim.de/static/zpg6-physik-V2/tumorlage.html" TargetMode="Externa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g-hockenheim.de/static/zpg6-physik-V2/aufgaben_qual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g-hockenheim.de/static/zpg6-physik-V2/aufgaben_quant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g-hockenheim.de/static/zpg6-physik-V2/geschwindigkeitsfilter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fg-hockenheim.de/static/zpg6-physik-V2/spezifischeladung.html" TargetMode="External"/><Relationship Id="rId5" Type="http://schemas.openxmlformats.org/officeDocument/2006/relationships/hyperlink" Target="https://www.cfg-hockenheim.de/static/zpg6-physik-V2/magnetfelder.html" TargetMode="External"/><Relationship Id="rId4" Type="http://schemas.openxmlformats.org/officeDocument/2006/relationships/hyperlink" Target="https://www.cfg-hockenheim.de/static/zpg6-physik-V2/lorentzkraft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39.xml"/><Relationship Id="rId4" Type="http://schemas.openxmlformats.org/officeDocument/2006/relationships/slide" Target="slide4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fg-hockenheim.de/static/zpg6-physik-V2/sitemap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mbf.de/de/wissenswertes-zum-digitalpakt-schule-6496.php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bf.de/de/wissenswertes-zum-digitalpakt-schule-6496.php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transformation.de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8" y="158775"/>
            <a:ext cx="7772400" cy="821953"/>
          </a:xfrm>
        </p:spPr>
        <p:txBody>
          <a:bodyPr/>
          <a:lstStyle/>
          <a:p>
            <a:r>
              <a:rPr lang="de-DE" dirty="0"/>
              <a:t>Teilchen in Feldern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1547664" y="1325693"/>
            <a:ext cx="6552728" cy="4368486"/>
            <a:chOff x="5850067" y="1436777"/>
            <a:chExt cx="6552728" cy="4368486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067" y="1436777"/>
              <a:ext cx="6552728" cy="4368486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735" y="2348880"/>
              <a:ext cx="3483168" cy="2322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01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Auswahlkriterien - Ein Blick in den Bildungsplan</a:t>
            </a: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540000" y="1080000"/>
            <a:ext cx="8064896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dirty="0">
                <a:ea typeface="Calibri"/>
              </a:rPr>
              <a:t>1.3 Didaktische Hinweise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sz="2200" dirty="0">
                <a:ea typeface="Calibri"/>
              </a:rPr>
              <a:t> 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200" dirty="0">
                <a:ea typeface="Calibri"/>
              </a:rPr>
              <a:t>Am Anfang [...]stehen das Staunen über Naturphänomene und die 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Faszination, die von technischen Geräten ausgeht</a:t>
            </a:r>
            <a:r>
              <a:rPr lang="de-DE" sz="2200" dirty="0">
                <a:ea typeface="Calibri"/>
              </a:rPr>
              <a:t>. Die 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Betrachtung</a:t>
            </a:r>
            <a:r>
              <a:rPr lang="de-DE" sz="2200" dirty="0">
                <a:ea typeface="Calibri"/>
              </a:rPr>
              <a:t> 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dieser</a:t>
            </a:r>
            <a:r>
              <a:rPr lang="de-DE" sz="2200" dirty="0">
                <a:ea typeface="Calibri"/>
              </a:rPr>
              <a:t> Phänomene und 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Geräte</a:t>
            </a:r>
            <a:r>
              <a:rPr lang="de-DE" sz="2200" dirty="0">
                <a:ea typeface="Calibri"/>
              </a:rPr>
              <a:t> gibt im Unterricht 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Anstöße zu </a:t>
            </a:r>
            <a:r>
              <a:rPr lang="de-DE" sz="2200" dirty="0">
                <a:ea typeface="Calibri"/>
              </a:rPr>
              <a:t>ersten 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physikalischen</a:t>
            </a:r>
            <a:r>
              <a:rPr lang="de-DE" sz="2200" dirty="0">
                <a:ea typeface="Calibri"/>
              </a:rPr>
              <a:t> 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Fragestellungen</a:t>
            </a:r>
            <a:r>
              <a:rPr lang="de-DE" sz="2200" dirty="0">
                <a:ea typeface="Calibri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sz="2800" dirty="0">
                <a:latin typeface="Arial"/>
                <a:ea typeface="Calibri"/>
                <a:cs typeface="Times New Roman"/>
              </a:rPr>
              <a:t> </a:t>
            </a:r>
            <a:endParaRPr lang="de-DE" sz="2800" dirty="0">
              <a:ea typeface="Calibri"/>
              <a:cs typeface="Times New Roman"/>
            </a:endParaRPr>
          </a:p>
          <a:p>
            <a:pPr marL="898525"/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6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Auswahlkriterien - Ein Blick in den Bildungsplan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539552" y="1080000"/>
            <a:ext cx="8064896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dirty="0">
                <a:ea typeface="Calibri"/>
              </a:rPr>
              <a:t>1.3 Didaktische Hinweise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de-DE" sz="2200" dirty="0"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sz="2200" dirty="0">
                <a:ea typeface="Calibri"/>
              </a:rPr>
              <a:t>[...] Die 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Lebenswelt und der Alltag </a:t>
            </a:r>
            <a:r>
              <a:rPr lang="de-DE" sz="2200" dirty="0">
                <a:ea typeface="Calibri"/>
              </a:rPr>
              <a:t>der Schülerinnen und Schüler sollen ebenso in den Unterricht mit einbezogen werden wie 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technische Anwendungen, biophysikalische Aspekte </a:t>
            </a:r>
            <a:r>
              <a:rPr lang="de-DE" sz="2200" dirty="0">
                <a:ea typeface="Calibri"/>
              </a:rPr>
              <a:t>[...]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31952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Auswahlkriterien - Ein Blick in den Bildungsplan</a:t>
            </a: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540000" y="1080000"/>
            <a:ext cx="8064896" cy="4680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dirty="0">
                <a:latin typeface="Arial"/>
                <a:ea typeface="Calibri"/>
                <a:cs typeface="Times New Roman"/>
              </a:rPr>
              <a:t>1.3 Didaktische Hinweise</a:t>
            </a:r>
            <a:endParaRPr lang="de-DE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sz="2000" dirty="0">
                <a:latin typeface="UniversLTStd"/>
                <a:ea typeface="Calibri"/>
                <a:cs typeface="UniversLTStd"/>
              </a:rPr>
              <a:t> </a:t>
            </a:r>
            <a:endParaRPr lang="de-DE" sz="2800" dirty="0">
              <a:ea typeface="Calibri"/>
              <a:cs typeface="Times New Roman"/>
            </a:endParaRPr>
          </a:p>
          <a:p>
            <a:pPr marL="0" indent="0">
              <a:lnSpc>
                <a:spcPts val="31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200" dirty="0">
                <a:latin typeface="Arial"/>
                <a:ea typeface="Calibri"/>
                <a:cs typeface="Times New Roman"/>
              </a:rPr>
              <a:t>Ein motivierender Physikunterricht berücksichtigt dabei die </a:t>
            </a:r>
            <a:r>
              <a:rPr lang="de-DE" sz="2200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Interessen von Jungen und Mädchen </a:t>
            </a:r>
            <a:r>
              <a:rPr lang="de-DE" sz="2200" dirty="0">
                <a:latin typeface="Arial"/>
                <a:ea typeface="Calibri"/>
                <a:cs typeface="Times New Roman"/>
              </a:rPr>
              <a:t>in gleicher Weise. So sind beispielsweise </a:t>
            </a:r>
            <a:r>
              <a:rPr lang="de-DE" sz="2200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Fragestellungen, die an Gesundheit, [...] anknüpfen, </a:t>
            </a:r>
            <a:r>
              <a:rPr lang="de-DE" sz="2200" dirty="0">
                <a:latin typeface="Arial"/>
                <a:ea typeface="Calibri"/>
                <a:cs typeface="Times New Roman"/>
              </a:rPr>
              <a:t>sowohl für Mädchen als auch Jungen interessant</a:t>
            </a:r>
            <a:r>
              <a:rPr lang="de-DE" sz="3200" dirty="0">
                <a:latin typeface="Arial"/>
                <a:ea typeface="Calibri"/>
                <a:cs typeface="Times New Roman"/>
              </a:rPr>
              <a:t> 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28380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Auswahlkriterien - Ein Blick in den Bildungsplan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540000" y="1080000"/>
            <a:ext cx="8064896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dirty="0">
                <a:ea typeface="Calibri"/>
              </a:rPr>
              <a:t>1.3 Didaktische Hinweise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de-DE" dirty="0"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sz="2200" dirty="0">
                <a:ea typeface="Calibri"/>
              </a:rPr>
              <a:t>Der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 Einsatz von Computern, Smartphones oder vergleichbaren Geräten sowie dem Internet </a:t>
            </a:r>
            <a:r>
              <a:rPr lang="de-DE" sz="2200" dirty="0">
                <a:ea typeface="Calibri"/>
              </a:rPr>
              <a:t>ist im Physikunterricht eine Selbstverständlichkeit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 </a:t>
            </a:r>
            <a:r>
              <a:rPr lang="de-DE" sz="2200" dirty="0">
                <a:ea typeface="Calibri"/>
              </a:rPr>
              <a:t>– beim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 Wissenserwerb</a:t>
            </a:r>
            <a:r>
              <a:rPr lang="de-DE" sz="2200" dirty="0">
                <a:ea typeface="Calibri"/>
              </a:rPr>
              <a:t>, beim Erfassen und Auswerten von Messdaten, beim Dokumentieren und Präsentieren sowie beim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 Einsatz von Simulationssoftware</a:t>
            </a:r>
            <a:r>
              <a:rPr lang="de-DE" sz="2200" dirty="0">
                <a:ea typeface="Calibri"/>
              </a:rPr>
              <a:t> als Ergänzung zu Realexperimenten</a:t>
            </a:r>
            <a:r>
              <a:rPr lang="de-DE" dirty="0">
                <a:ea typeface="Calibri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5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Auswahlkriterien - Ein Blick in den Bildungsplan</a:t>
            </a: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540000" y="1080000"/>
            <a:ext cx="8280472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dirty="0">
                <a:ea typeface="Calibri"/>
              </a:rPr>
              <a:t>1.3 Didaktische Hinweise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de-DE" dirty="0">
              <a:ea typeface="Calibri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sz="2200" dirty="0">
                <a:ea typeface="Calibri"/>
              </a:rPr>
              <a:t>Der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 </a:t>
            </a:r>
            <a:r>
              <a:rPr lang="de-DE" sz="2200" b="1" dirty="0">
                <a:solidFill>
                  <a:srgbClr val="FF0000"/>
                </a:solidFill>
                <a:ea typeface="Calibri"/>
              </a:rPr>
              <a:t>Einsatz von </a:t>
            </a:r>
            <a:r>
              <a:rPr lang="de-DE" sz="2200" dirty="0">
                <a:ea typeface="Calibri"/>
              </a:rPr>
              <a:t>Computern, Smartphones oder vergleichbaren Geräten sowie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 </a:t>
            </a:r>
            <a:r>
              <a:rPr lang="de-DE" sz="2200" dirty="0">
                <a:ea typeface="Calibri"/>
              </a:rPr>
              <a:t>dem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 </a:t>
            </a:r>
            <a:r>
              <a:rPr lang="de-DE" sz="2200" b="1" dirty="0">
                <a:solidFill>
                  <a:srgbClr val="FF0000"/>
                </a:solidFill>
                <a:ea typeface="Calibri"/>
              </a:rPr>
              <a:t>Internet</a:t>
            </a:r>
            <a:r>
              <a:rPr lang="de-DE" sz="2200" dirty="0">
                <a:solidFill>
                  <a:srgbClr val="6600FF"/>
                </a:solidFill>
                <a:ea typeface="Calibri"/>
              </a:rPr>
              <a:t> </a:t>
            </a:r>
            <a:r>
              <a:rPr lang="de-DE" sz="2200" dirty="0">
                <a:ea typeface="Calibri"/>
              </a:rPr>
              <a:t>ist im Physikunterricht eine Selbstverständlichkeit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 </a:t>
            </a:r>
            <a:r>
              <a:rPr lang="de-DE" sz="2200" dirty="0">
                <a:ea typeface="Calibri"/>
              </a:rPr>
              <a:t>– </a:t>
            </a:r>
            <a:r>
              <a:rPr lang="de-DE" sz="2200" b="1" dirty="0">
                <a:solidFill>
                  <a:srgbClr val="FF0000"/>
                </a:solidFill>
                <a:ea typeface="Calibri"/>
              </a:rPr>
              <a:t>beim Wissenserwerb</a:t>
            </a:r>
            <a:r>
              <a:rPr lang="de-DE" sz="2200" dirty="0">
                <a:ea typeface="Calibri"/>
              </a:rPr>
              <a:t>, beim Erfassen und Auswerten von Messdaten, beim Dokumentieren und Präsentieren sowie beim</a:t>
            </a:r>
            <a:r>
              <a:rPr lang="de-DE" sz="2200" dirty="0">
                <a:solidFill>
                  <a:srgbClr val="FF0000"/>
                </a:solidFill>
                <a:ea typeface="Calibri"/>
              </a:rPr>
              <a:t> </a:t>
            </a:r>
            <a:r>
              <a:rPr lang="de-DE" sz="2200" dirty="0">
                <a:ea typeface="Calibri"/>
              </a:rPr>
              <a:t>Einsatz von </a:t>
            </a:r>
            <a:r>
              <a:rPr lang="de-DE" sz="2200" dirty="0">
                <a:ea typeface="Calibri"/>
                <a:hlinkClick r:id="rId3" action="ppaction://hlinksldjump"/>
              </a:rPr>
              <a:t>Simulationssoftware als Ergänzung zu Realexperimenten</a:t>
            </a:r>
            <a:r>
              <a:rPr lang="de-DE" dirty="0">
                <a:ea typeface="Calibri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03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Kriterien - Ein Blick in die Bildungsforschung</a:t>
            </a: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540000" y="1080000"/>
            <a:ext cx="8064896" cy="27810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de-DE" dirty="0">
                <a:ea typeface="Calibri"/>
              </a:rPr>
              <a:t>Dazu Studien: </a:t>
            </a:r>
          </a:p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000" dirty="0"/>
              <a:t>aktuelle internationale Studie:  „... nutzt gerade mal jede vierte Lehrkraft in Deutschland täglich digitale Medien im Unterricht – vor allem um Informationen im Frontalunterricht zu präsentieren, </a:t>
            </a:r>
            <a:r>
              <a:rPr lang="de-DE" sz="2000" dirty="0">
                <a:solidFill>
                  <a:srgbClr val="FF0000"/>
                </a:solidFill>
              </a:rPr>
              <a:t>nicht aber für </a:t>
            </a:r>
            <a:r>
              <a:rPr lang="de-DE" sz="2000" dirty="0">
                <a:solidFill>
                  <a:srgbClr val="FF0000"/>
                </a:solidFill>
                <a:hlinkClick r:id="rId3" action="ppaction://hlinksldjump"/>
              </a:rPr>
              <a:t>individualisiertes</a:t>
            </a:r>
            <a:r>
              <a:rPr lang="de-DE" sz="2000" dirty="0">
                <a:solidFill>
                  <a:srgbClr val="FF0000"/>
                </a:solidFill>
              </a:rPr>
              <a:t> Lernen</a:t>
            </a:r>
            <a:r>
              <a:rPr lang="de-DE" sz="2000" dirty="0"/>
              <a:t>.“ </a:t>
            </a:r>
            <a:r>
              <a:rPr lang="de-DE" sz="2000" dirty="0">
                <a:ea typeface="Calibri"/>
              </a:rPr>
              <a:t> </a:t>
            </a:r>
          </a:p>
          <a:p>
            <a:pPr marL="0" indent="0">
              <a:buNone/>
            </a:pPr>
            <a:r>
              <a:rPr lang="de-DE" sz="1600" dirty="0">
                <a:ea typeface="Calibri"/>
              </a:rPr>
              <a:t>Quelle: </a:t>
            </a:r>
            <a:r>
              <a:rPr lang="de-DE" sz="1600" dirty="0"/>
              <a:t>Claudia Fuchs: Lesen im digitalen Zeitalter – Schluss mit Schmökern?</a:t>
            </a:r>
            <a:r>
              <a:rPr lang="de-DE" sz="1600" b="1" dirty="0"/>
              <a:t>, </a:t>
            </a:r>
            <a:r>
              <a:rPr lang="de-DE" sz="1600" dirty="0"/>
              <a:t>in:</a:t>
            </a:r>
            <a:r>
              <a:rPr lang="de-DE" sz="1600" b="1" dirty="0"/>
              <a:t> </a:t>
            </a:r>
            <a:r>
              <a:rPr lang="de-DE" sz="1600" dirty="0"/>
              <a:t>SWR2 Wissen vom Samstag, 28. Dezember 2019, 8:30 Uhr </a:t>
            </a:r>
            <a:endParaRPr lang="de-DE" sz="1600" dirty="0">
              <a:ea typeface="Calibri"/>
            </a:endParaRPr>
          </a:p>
          <a:p>
            <a:pPr marL="555625" indent="0">
              <a:buNone/>
            </a:pPr>
            <a:endParaRPr lang="de-DE" sz="2800" dirty="0"/>
          </a:p>
          <a:p>
            <a:endParaRPr lang="de-DE" sz="2800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540000" y="3933056"/>
            <a:ext cx="8064896" cy="237626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500"/>
              </a:lnSpc>
              <a:buNone/>
            </a:pPr>
            <a:r>
              <a:rPr lang="de-DE" sz="2200" dirty="0"/>
              <a:t>„[...] es muss ein Verständnis geschaffen werden, </a:t>
            </a:r>
            <a:r>
              <a:rPr lang="de-DE" sz="2200" dirty="0">
                <a:solidFill>
                  <a:srgbClr val="FF0000"/>
                </a:solidFill>
              </a:rPr>
              <a:t>wie die Technik im Unterricht sinnvoll genutzt </a:t>
            </a:r>
            <a:r>
              <a:rPr lang="de-DE" sz="2200" dirty="0"/>
              <a:t>werden kann. [...]</a:t>
            </a:r>
          </a:p>
          <a:p>
            <a:pPr marL="0" indent="0">
              <a:lnSpc>
                <a:spcPts val="2500"/>
              </a:lnSpc>
              <a:buNone/>
            </a:pPr>
            <a:r>
              <a:rPr lang="de-DE" sz="2200" dirty="0"/>
              <a:t>Dann stellt sich aber auch gleich die Frage danach, </a:t>
            </a:r>
            <a:r>
              <a:rPr lang="de-DE" sz="2200" dirty="0">
                <a:solidFill>
                  <a:srgbClr val="FF0000"/>
                </a:solidFill>
              </a:rPr>
              <a:t>woher</a:t>
            </a:r>
            <a:r>
              <a:rPr lang="de-DE" sz="2200" dirty="0"/>
              <a:t> eigentlich </a:t>
            </a:r>
            <a:r>
              <a:rPr lang="de-DE" sz="2200" dirty="0">
                <a:solidFill>
                  <a:srgbClr val="FF0000"/>
                </a:solidFill>
              </a:rPr>
              <a:t>die Lerninhalte</a:t>
            </a:r>
            <a:r>
              <a:rPr lang="de-DE" sz="2200" dirty="0"/>
              <a:t> für die einzelnen Fächer und für alle Klassenstufen </a:t>
            </a:r>
            <a:r>
              <a:rPr lang="de-DE" sz="2200" dirty="0">
                <a:solidFill>
                  <a:srgbClr val="FF0000"/>
                </a:solidFill>
              </a:rPr>
              <a:t>kommen</a:t>
            </a:r>
            <a:r>
              <a:rPr lang="de-DE" sz="2200" dirty="0"/>
              <a:t>.“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de-DE" sz="1700" dirty="0"/>
              <a:t>Quelle: Christoph Igel: Zauberwelt Digitalisierung - wie die neuen Medien die Schule verändern, in: SWR2 Wissen Aula, 10. November 2019, 8:30 Uhr </a:t>
            </a:r>
          </a:p>
          <a:p>
            <a:pPr marL="555625" indent="0">
              <a:buNone/>
            </a:pPr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61766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Kriterien - Ein Blick in die Fachdidaktik</a:t>
            </a:r>
            <a:endParaRPr lang="de-DE" b="0" dirty="0">
              <a:ea typeface="Times New Roman"/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611560" y="1844824"/>
            <a:ext cx="8064896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361950">
              <a:lnSpc>
                <a:spcPts val="2200"/>
              </a:lnSpc>
              <a:spcAft>
                <a:spcPts val="0"/>
              </a:spcAft>
              <a:tabLst>
                <a:tab pos="0" algn="l"/>
                <a:tab pos="800100" algn="l"/>
              </a:tabLst>
            </a:pPr>
            <a:r>
              <a:rPr lang="de-DE" sz="8800" dirty="0"/>
              <a:t>Den unmittelbaren Alltag der Schülerinnen und Schüler einbeziehen und möglichst </a:t>
            </a:r>
            <a:r>
              <a:rPr lang="de-DE" sz="8800" dirty="0">
                <a:solidFill>
                  <a:srgbClr val="FF0000"/>
                </a:solidFill>
              </a:rPr>
              <a:t>authentische Probleme </a:t>
            </a:r>
            <a:r>
              <a:rPr lang="de-DE" sz="8800" dirty="0"/>
              <a:t>offenbaren. </a:t>
            </a:r>
          </a:p>
          <a:p>
            <a:pPr marL="355600" lvl="1" indent="0">
              <a:lnSpc>
                <a:spcPts val="2200"/>
              </a:lnSpc>
              <a:spcAft>
                <a:spcPts val="0"/>
              </a:spcAft>
              <a:buNone/>
              <a:tabLst>
                <a:tab pos="355600" algn="l"/>
                <a:tab pos="800100" algn="l"/>
              </a:tabLst>
            </a:pPr>
            <a:r>
              <a:rPr lang="en-GB" sz="7200" dirty="0" err="1">
                <a:hlinkClick r:id="rId3" action="ppaction://hlinksldjump"/>
              </a:rPr>
              <a:t>Quellen</a:t>
            </a:r>
            <a:r>
              <a:rPr lang="en-GB" sz="7200" dirty="0">
                <a:hlinkClick r:id="rId3" action="ppaction://hlinksldjump"/>
              </a:rPr>
              <a:t>: (IPN, Häus80, Häus98(1), Hoff, Häus98(2), </a:t>
            </a:r>
            <a:r>
              <a:rPr lang="en-GB" sz="7200" dirty="0" err="1">
                <a:hlinkClick r:id="rId3" action="ppaction://hlinksldjump"/>
              </a:rPr>
              <a:t>Förd</a:t>
            </a:r>
            <a:r>
              <a:rPr lang="en-GB" sz="7200" dirty="0">
                <a:hlinkClick r:id="rId3" action="ppaction://hlinksldjump"/>
              </a:rPr>
              <a:t>) </a:t>
            </a:r>
            <a:endParaRPr lang="en-GB" sz="7200" dirty="0"/>
          </a:p>
          <a:p>
            <a:pPr marL="361950" lvl="1" indent="-361950">
              <a:lnSpc>
                <a:spcPts val="2200"/>
              </a:lnSpc>
              <a:spcAft>
                <a:spcPts val="0"/>
              </a:spcAft>
              <a:buNone/>
              <a:tabLst>
                <a:tab pos="457200" algn="l"/>
                <a:tab pos="800100" algn="l"/>
              </a:tabLst>
            </a:pPr>
            <a:endParaRPr lang="de-DE" sz="7200" dirty="0"/>
          </a:p>
          <a:p>
            <a:pPr marL="361950" lvl="1" indent="-361950">
              <a:lnSpc>
                <a:spcPts val="2200"/>
              </a:lnSpc>
              <a:spcAft>
                <a:spcPts val="0"/>
              </a:spcAft>
              <a:tabLst>
                <a:tab pos="457200" algn="l"/>
                <a:tab pos="800100" algn="l"/>
              </a:tabLst>
            </a:pPr>
            <a:r>
              <a:rPr lang="de-DE" sz="8800" dirty="0"/>
              <a:t>Einen </a:t>
            </a:r>
            <a:r>
              <a:rPr lang="de-DE" sz="8800" dirty="0">
                <a:solidFill>
                  <a:srgbClr val="FF0000"/>
                </a:solidFill>
              </a:rPr>
              <a:t>Bezug zum menschlichen Körper </a:t>
            </a:r>
            <a:r>
              <a:rPr lang="de-DE" sz="8800" dirty="0"/>
              <a:t>herstellen.</a:t>
            </a:r>
          </a:p>
          <a:p>
            <a:pPr marL="355600" lvl="1" indent="0">
              <a:lnSpc>
                <a:spcPts val="2200"/>
              </a:lnSpc>
              <a:spcAft>
                <a:spcPts val="0"/>
              </a:spcAft>
              <a:buNone/>
              <a:tabLst>
                <a:tab pos="355600" algn="l"/>
                <a:tab pos="800100" algn="l"/>
              </a:tabLst>
            </a:pPr>
            <a:r>
              <a:rPr lang="de-DE" sz="7200" dirty="0">
                <a:hlinkClick r:id="rId3" action="ppaction://hlinksldjump"/>
              </a:rPr>
              <a:t>Quellen:  (IPN, Häus98(1), Hoff)</a:t>
            </a:r>
            <a:endParaRPr lang="de-DE" sz="7200" dirty="0"/>
          </a:p>
          <a:p>
            <a:pPr marL="355600" lvl="1" indent="0">
              <a:lnSpc>
                <a:spcPts val="2200"/>
              </a:lnSpc>
              <a:spcAft>
                <a:spcPts val="0"/>
              </a:spcAft>
              <a:buNone/>
              <a:tabLst>
                <a:tab pos="355600" algn="l"/>
                <a:tab pos="800100" algn="l"/>
              </a:tabLst>
            </a:pPr>
            <a:endParaRPr lang="de-DE" sz="7200" dirty="0"/>
          </a:p>
          <a:p>
            <a:pPr marL="361950" lvl="1" indent="-361950">
              <a:lnSpc>
                <a:spcPts val="2200"/>
              </a:lnSpc>
              <a:spcAft>
                <a:spcPts val="0"/>
              </a:spcAft>
              <a:tabLst>
                <a:tab pos="457200" algn="l"/>
                <a:tab pos="800100" algn="l"/>
              </a:tabLst>
            </a:pPr>
            <a:r>
              <a:rPr lang="de-DE" sz="8800" dirty="0"/>
              <a:t>Deutlich erkennbare </a:t>
            </a:r>
            <a:r>
              <a:rPr lang="de-DE" sz="8800" dirty="0">
                <a:solidFill>
                  <a:srgbClr val="FF0000"/>
                </a:solidFill>
              </a:rPr>
              <a:t>gesellschaftliche Bedeutung </a:t>
            </a:r>
            <a:r>
              <a:rPr lang="de-DE" sz="8800" dirty="0"/>
              <a:t>haben und die </a:t>
            </a:r>
            <a:r>
              <a:rPr lang="de-DE" sz="8800" dirty="0">
                <a:solidFill>
                  <a:srgbClr val="FF0000"/>
                </a:solidFill>
              </a:rPr>
              <a:t>Verflechtung der Naturwissenschaften, Technik, […] und Lebenswelt </a:t>
            </a:r>
            <a:r>
              <a:rPr lang="de-DE" sz="8800" dirty="0"/>
              <a:t>verdeutlichen. </a:t>
            </a:r>
          </a:p>
          <a:p>
            <a:pPr marL="361950" lvl="1" indent="-361950">
              <a:lnSpc>
                <a:spcPts val="2200"/>
              </a:lnSpc>
              <a:spcAft>
                <a:spcPts val="0"/>
              </a:spcAft>
              <a:buNone/>
              <a:tabLst>
                <a:tab pos="457200" algn="l"/>
                <a:tab pos="800100" algn="l"/>
              </a:tabLst>
            </a:pPr>
            <a:r>
              <a:rPr lang="de-DE" sz="9600" dirty="0"/>
              <a:t>	</a:t>
            </a:r>
            <a:r>
              <a:rPr lang="de-DE" sz="7200" dirty="0">
                <a:hlinkClick r:id="rId3" action="ppaction://hlinksldjump"/>
              </a:rPr>
              <a:t>Quellen: (IPN, Häus80, Hoff, </a:t>
            </a:r>
            <a:r>
              <a:rPr lang="de-DE" sz="7200" dirty="0" err="1">
                <a:hlinkClick r:id="rId3" action="ppaction://hlinksldjump"/>
              </a:rPr>
              <a:t>Förd</a:t>
            </a:r>
            <a:r>
              <a:rPr lang="de-DE" sz="7200" dirty="0">
                <a:hlinkClick r:id="rId3" action="ppaction://hlinksldjump"/>
              </a:rPr>
              <a:t>)</a:t>
            </a:r>
            <a:r>
              <a:rPr lang="de-DE" sz="2800" dirty="0">
                <a:latin typeface="Arial"/>
                <a:ea typeface="Calibri"/>
                <a:cs typeface="Times New Roman"/>
                <a:hlinkClick r:id="rId3" action="ppaction://hlinksldjump"/>
              </a:rPr>
              <a:t> </a:t>
            </a:r>
            <a:endParaRPr lang="de-DE" sz="2800" dirty="0">
              <a:ea typeface="Calibri"/>
              <a:cs typeface="Times New Roman"/>
            </a:endParaRPr>
          </a:p>
          <a:p>
            <a:pPr marL="898525"/>
            <a:endParaRPr lang="de-DE" sz="2800" dirty="0"/>
          </a:p>
          <a:p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540000" y="1080000"/>
            <a:ext cx="830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Themen im (Physik)-Unterricht sollten:</a:t>
            </a:r>
          </a:p>
        </p:txBody>
      </p:sp>
    </p:spTree>
    <p:extLst>
      <p:ext uri="{BB962C8B-B14F-4D97-AF65-F5344CB8AC3E}">
        <p14:creationId xmlns:p14="http://schemas.microsoft.com/office/powerpoint/2010/main" val="314648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Geladene Teilchen in Feldern - Auswahlkriterien</a:t>
            </a:r>
          </a:p>
        </p:txBody>
      </p:sp>
      <p:sp>
        <p:nvSpPr>
          <p:cNvPr id="8" name="Rechteck 7"/>
          <p:cNvSpPr/>
          <p:nvPr/>
        </p:nvSpPr>
        <p:spPr>
          <a:xfrm>
            <a:off x="540000" y="1080000"/>
            <a:ext cx="820891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Nach den genannten Auswahlkriterien</a:t>
            </a:r>
          </a:p>
          <a:p>
            <a:pPr marL="90487" lvl="3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90487" lvl="3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5825" lvl="3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Halleffekt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Wien‘sches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Filter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Braun‘sche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Röhre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Massenspektrometer 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Teilchenbeschleuniger 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Elektronenmikroskop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Fernsehbildröhre 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Phänomene im Magnetfeld der Erde</a:t>
            </a:r>
          </a:p>
          <a:p>
            <a:pPr marL="546100" lvl="4" indent="-460375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Geladene Teilchen in Feldern - Auswahlkriterien</a:t>
            </a:r>
          </a:p>
        </p:txBody>
      </p:sp>
      <p:sp>
        <p:nvSpPr>
          <p:cNvPr id="8" name="Rechteck 7"/>
          <p:cNvSpPr/>
          <p:nvPr/>
        </p:nvSpPr>
        <p:spPr>
          <a:xfrm>
            <a:off x="540000" y="1080000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Nach den genannten Auswahlkriterien</a:t>
            </a:r>
          </a:p>
          <a:p>
            <a:pPr marL="90487"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scheiden fast alle Vorschläge aus:</a:t>
            </a:r>
          </a:p>
          <a:p>
            <a:pPr marL="90487" lvl="3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5825" lvl="3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200" strike="dblStrike" dirty="0">
                <a:latin typeface="Arial" panose="020B0604020202020204" pitchFamily="34" charset="0"/>
                <a:cs typeface="Arial" panose="020B0604020202020204" pitchFamily="34" charset="0"/>
              </a:rPr>
              <a:t>Halleffekt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strike="dblStrike" dirty="0" err="1">
                <a:latin typeface="Arial" panose="020B0604020202020204" pitchFamily="34" charset="0"/>
                <a:cs typeface="Arial" panose="020B0604020202020204" pitchFamily="34" charset="0"/>
              </a:rPr>
              <a:t>Wien‘sches</a:t>
            </a:r>
            <a:r>
              <a:rPr lang="de-DE" sz="2200" strike="dblStrike" dirty="0">
                <a:latin typeface="Arial" panose="020B0604020202020204" pitchFamily="34" charset="0"/>
                <a:cs typeface="Arial" panose="020B0604020202020204" pitchFamily="34" charset="0"/>
              </a:rPr>
              <a:t> Filter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strike="dblStrike" dirty="0" err="1">
                <a:latin typeface="Arial" panose="020B0604020202020204" pitchFamily="34" charset="0"/>
                <a:cs typeface="Arial" panose="020B0604020202020204" pitchFamily="34" charset="0"/>
              </a:rPr>
              <a:t>Braun‘sche</a:t>
            </a:r>
            <a:r>
              <a:rPr lang="de-DE" sz="2200" strike="dblStrike" dirty="0">
                <a:latin typeface="Arial" panose="020B0604020202020204" pitchFamily="34" charset="0"/>
                <a:cs typeface="Arial" panose="020B0604020202020204" pitchFamily="34" charset="0"/>
              </a:rPr>
              <a:t> Röhre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strike="dblStrike" dirty="0">
                <a:latin typeface="Arial" panose="020B0604020202020204" pitchFamily="34" charset="0"/>
                <a:cs typeface="Arial" panose="020B0604020202020204" pitchFamily="34" charset="0"/>
              </a:rPr>
              <a:t>Massenspektrometer 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strike="dblStrike" dirty="0">
                <a:latin typeface="Arial" panose="020B0604020202020204" pitchFamily="34" charset="0"/>
                <a:cs typeface="Arial" panose="020B0604020202020204" pitchFamily="34" charset="0"/>
              </a:rPr>
              <a:t>Teilchenbeschleuniger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strike="dblStrike" dirty="0">
                <a:latin typeface="Arial" panose="020B0604020202020204" pitchFamily="34" charset="0"/>
                <a:cs typeface="Arial" panose="020B0604020202020204" pitchFamily="34" charset="0"/>
              </a:rPr>
              <a:t>Elektronenmikroskop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strike="dblStrike" dirty="0">
                <a:latin typeface="Arial" panose="020B0604020202020204" pitchFamily="34" charset="0"/>
                <a:cs typeface="Arial" panose="020B0604020202020204" pitchFamily="34" charset="0"/>
              </a:rPr>
              <a:t>Fernsehbildröhre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Phänomene im Magnetfeld der Erde </a:t>
            </a:r>
          </a:p>
          <a:p>
            <a:pPr marL="895350" lvl="3" indent="-352425">
              <a:spcBef>
                <a:spcPts val="600"/>
              </a:spcBef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3571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Geladene Teilchen in Feldern - Auswahlkriterien</a:t>
            </a:r>
          </a:p>
        </p:txBody>
      </p:sp>
      <p:sp>
        <p:nvSpPr>
          <p:cNvPr id="8" name="Rechteck 7"/>
          <p:cNvSpPr/>
          <p:nvPr/>
        </p:nvSpPr>
        <p:spPr>
          <a:xfrm>
            <a:off x="540000" y="1080000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Nach den genannten Auswahlkriterien</a:t>
            </a:r>
          </a:p>
          <a:p>
            <a:pPr marL="90487"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scheiden fast alle Vorschläge aus:</a:t>
            </a:r>
          </a:p>
          <a:p>
            <a:pPr marL="90487" lvl="3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5825" lvl="3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200" strike="dblStrike" dirty="0">
                <a:latin typeface="Arial" panose="020B0604020202020204" pitchFamily="34" charset="0"/>
                <a:cs typeface="Arial" panose="020B0604020202020204" pitchFamily="34" charset="0"/>
              </a:rPr>
              <a:t>Halleffekt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strike="dblStrike" dirty="0" err="1">
                <a:latin typeface="Arial" panose="020B0604020202020204" pitchFamily="34" charset="0"/>
                <a:cs typeface="Arial" panose="020B0604020202020204" pitchFamily="34" charset="0"/>
              </a:rPr>
              <a:t>Wien‘sches</a:t>
            </a:r>
            <a:r>
              <a:rPr lang="de-DE" sz="2200" strike="dblStrike" dirty="0">
                <a:latin typeface="Arial" panose="020B0604020202020204" pitchFamily="34" charset="0"/>
                <a:cs typeface="Arial" panose="020B0604020202020204" pitchFamily="34" charset="0"/>
              </a:rPr>
              <a:t> Filter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strike="dblStrike" dirty="0" err="1">
                <a:latin typeface="Arial" panose="020B0604020202020204" pitchFamily="34" charset="0"/>
                <a:cs typeface="Arial" panose="020B0604020202020204" pitchFamily="34" charset="0"/>
              </a:rPr>
              <a:t>Braun‘sche</a:t>
            </a:r>
            <a:r>
              <a:rPr lang="de-DE" sz="2200" strike="dblStrike" dirty="0">
                <a:latin typeface="Arial" panose="020B0604020202020204" pitchFamily="34" charset="0"/>
                <a:cs typeface="Arial" panose="020B0604020202020204" pitchFamily="34" charset="0"/>
              </a:rPr>
              <a:t> Röhre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strike="dblStrike" dirty="0">
                <a:latin typeface="Arial" panose="020B0604020202020204" pitchFamily="34" charset="0"/>
                <a:cs typeface="Arial" panose="020B0604020202020204" pitchFamily="34" charset="0"/>
              </a:rPr>
              <a:t>Massenspektrometer 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strike="dblStrike" dirty="0">
                <a:latin typeface="Arial" panose="020B0604020202020204" pitchFamily="34" charset="0"/>
                <a:cs typeface="Arial" panose="020B0604020202020204" pitchFamily="34" charset="0"/>
              </a:rPr>
              <a:t>Teilchenbeschleuniger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strike="dblStrike" dirty="0">
                <a:latin typeface="Arial" panose="020B0604020202020204" pitchFamily="34" charset="0"/>
                <a:cs typeface="Arial" panose="020B0604020202020204" pitchFamily="34" charset="0"/>
              </a:rPr>
              <a:t>Elektronenmikroskop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strike="dblStrike" dirty="0">
                <a:latin typeface="Arial" panose="020B0604020202020204" pitchFamily="34" charset="0"/>
                <a:cs typeface="Arial" panose="020B0604020202020204" pitchFamily="34" charset="0"/>
              </a:rPr>
              <a:t>Fernsehbildröhre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Phänomene im Magnetfeld der Erde </a:t>
            </a:r>
          </a:p>
          <a:p>
            <a:pPr marL="895350" lvl="3" indent="-352425">
              <a:spcBef>
                <a:spcPts val="600"/>
              </a:spcBef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	(Polarlichter sind aber nicht gut geeignet als Beispiel für die Bewegung in elektrischen Feldern!)</a:t>
            </a:r>
          </a:p>
          <a:p>
            <a:pPr marL="546100" lvl="4" indent="-460375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1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Geladene Teilchen in Feldern</a:t>
            </a:r>
            <a:br>
              <a:rPr lang="de-DE" dirty="0"/>
            </a:br>
            <a:r>
              <a:rPr lang="de-DE" dirty="0"/>
              <a:t>in der Kursstufe Physik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19064"/>
          </a:xfrm>
        </p:spPr>
        <p:txBody>
          <a:bodyPr/>
          <a:lstStyle/>
          <a:p>
            <a:endParaRPr lang="de-DE" dirty="0"/>
          </a:p>
          <a:p>
            <a:r>
              <a:rPr lang="de-DE" dirty="0"/>
              <a:t>Rolf Piffer</a:t>
            </a:r>
          </a:p>
          <a:p>
            <a:r>
              <a:rPr lang="de-DE" dirty="0"/>
              <a:t>ZPG VI - Physik</a:t>
            </a:r>
          </a:p>
        </p:txBody>
      </p:sp>
    </p:spTree>
    <p:extLst>
      <p:ext uri="{BB962C8B-B14F-4D97-AF65-F5344CB8AC3E}">
        <p14:creationId xmlns:p14="http://schemas.microsoft.com/office/powerpoint/2010/main" val="9360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Geladene Teilchen in Feldern - Auswahlkriterien</a:t>
            </a:r>
          </a:p>
        </p:txBody>
      </p:sp>
      <p:sp>
        <p:nvSpPr>
          <p:cNvPr id="8" name="Rechteck 7"/>
          <p:cNvSpPr/>
          <p:nvPr/>
        </p:nvSpPr>
        <p:spPr>
          <a:xfrm>
            <a:off x="540000" y="1080000"/>
            <a:ext cx="784842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Neuer Vorschlag:</a:t>
            </a:r>
          </a:p>
          <a:p>
            <a:pPr marL="542925" lvl="3" indent="-180975">
              <a:spcBef>
                <a:spcPts val="600"/>
              </a:spcBef>
            </a:pPr>
            <a:r>
              <a:rPr 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Tumorbehandlung mit Hilfe von Ionenstrahlen</a:t>
            </a:r>
          </a:p>
          <a:p>
            <a:pPr marL="542925" lvl="3" indent="-457200">
              <a:spcBef>
                <a:spcPts val="1200"/>
              </a:spcBef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Kriterien zum geeigneten Einsatz: </a:t>
            </a:r>
          </a:p>
          <a:p>
            <a:pPr marL="628650" lvl="3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Bezug zur Gesundheit 					        </a:t>
            </a:r>
          </a:p>
          <a:p>
            <a:pPr marL="628650" lvl="3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Bezug zum menschlichen Körper</a:t>
            </a:r>
            <a:r>
              <a:rPr lang="az-Cyrl-A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			     </a:t>
            </a:r>
          </a:p>
          <a:p>
            <a:pPr marL="628650" lvl="3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faszinierende Geräte → physikalische Fragestellungen</a:t>
            </a:r>
          </a:p>
          <a:p>
            <a:pPr marL="628650" lvl="3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Verflechtung von Naturwissenschaft und Lebenswelt</a:t>
            </a:r>
          </a:p>
          <a:p>
            <a:pPr marL="628650" lvl="3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authentische Probleme aus der Lebenswelt</a:t>
            </a:r>
          </a:p>
          <a:p>
            <a:pPr marL="628650" lvl="3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Computernutzung zum Wissenserwerb</a:t>
            </a:r>
          </a:p>
          <a:p>
            <a:pPr marL="628650" lvl="3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Computernutzung von Simulationssoftware</a:t>
            </a:r>
          </a:p>
          <a:p>
            <a:pPr marL="628650" lvl="3" indent="-2667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i="1" dirty="0">
                <a:latin typeface="Arial" panose="020B0604020202020204" pitchFamily="34" charset="0"/>
                <a:cs typeface="Arial" panose="020B0604020202020204" pitchFamily="34" charset="0"/>
              </a:rPr>
              <a:t>ermöglicht individualisiertes Lernen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106816" y="2393880"/>
            <a:ext cx="432048" cy="333937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lvl="3">
              <a:spcBef>
                <a:spcPts val="600"/>
              </a:spcBef>
            </a:pPr>
            <a:r>
              <a:rPr lang="az-Cyrl-AZ" sz="2200" dirty="0">
                <a:latin typeface="Arial" panose="020B0604020202020204" pitchFamily="34" charset="0"/>
                <a:cs typeface="Arial" panose="020B0604020202020204" pitchFamily="34" charset="0"/>
              </a:rPr>
              <a:t>ѵ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>
              <a:spcBef>
                <a:spcPts val="600"/>
              </a:spcBef>
            </a:pPr>
            <a:r>
              <a:rPr lang="az-Cyrl-AZ" sz="2200" dirty="0">
                <a:latin typeface="Arial" panose="020B0604020202020204" pitchFamily="34" charset="0"/>
                <a:cs typeface="Arial" panose="020B0604020202020204" pitchFamily="34" charset="0"/>
              </a:rPr>
              <a:t>ѵ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>
              <a:spcBef>
                <a:spcPts val="600"/>
              </a:spcBef>
            </a:pPr>
            <a:r>
              <a:rPr lang="az-Cyrl-AZ" sz="2200" dirty="0">
                <a:latin typeface="Arial" panose="020B0604020202020204" pitchFamily="34" charset="0"/>
                <a:cs typeface="Arial" panose="020B0604020202020204" pitchFamily="34" charset="0"/>
              </a:rPr>
              <a:t>ѵ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>
              <a:spcBef>
                <a:spcPts val="600"/>
              </a:spcBef>
            </a:pPr>
            <a:r>
              <a:rPr lang="az-Cyrl-AZ" sz="2200" dirty="0">
                <a:latin typeface="Arial" panose="020B0604020202020204" pitchFamily="34" charset="0"/>
                <a:cs typeface="Arial" panose="020B0604020202020204" pitchFamily="34" charset="0"/>
              </a:rPr>
              <a:t>ѵ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>
              <a:spcBef>
                <a:spcPts val="600"/>
              </a:spcBef>
            </a:pPr>
            <a:r>
              <a:rPr lang="az-Cyrl-AZ" sz="2200" dirty="0">
                <a:latin typeface="Arial" panose="020B0604020202020204" pitchFamily="34" charset="0"/>
                <a:cs typeface="Arial" panose="020B0604020202020204" pitchFamily="34" charset="0"/>
              </a:rPr>
              <a:t>ѵ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>
              <a:spcBef>
                <a:spcPts val="600"/>
              </a:spcBef>
            </a:pPr>
            <a:r>
              <a:rPr lang="az-Cyrl-AZ" sz="2200" dirty="0">
                <a:latin typeface="Arial" panose="020B0604020202020204" pitchFamily="34" charset="0"/>
                <a:cs typeface="Arial" panose="020B0604020202020204" pitchFamily="34" charset="0"/>
              </a:rPr>
              <a:t>ѵ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>
              <a:spcBef>
                <a:spcPts val="600"/>
              </a:spcBef>
            </a:pPr>
            <a:r>
              <a:rPr lang="az-Cyrl-AZ" sz="2200" dirty="0">
                <a:latin typeface="Arial" panose="020B0604020202020204" pitchFamily="34" charset="0"/>
                <a:cs typeface="Arial" panose="020B0604020202020204" pitchFamily="34" charset="0"/>
              </a:rPr>
              <a:t>ѵ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>
              <a:spcBef>
                <a:spcPts val="600"/>
              </a:spcBef>
            </a:pPr>
            <a:r>
              <a:rPr lang="az-Cyrl-AZ" sz="2200" dirty="0">
                <a:latin typeface="Arial" panose="020B0604020202020204" pitchFamily="34" charset="0"/>
                <a:cs typeface="Arial" panose="020B0604020202020204" pitchFamily="34" charset="0"/>
              </a:rPr>
              <a:t>ѵ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863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Tumorbehandlung mit Hilfe von Ionenstrahlen</a:t>
            </a:r>
            <a:endParaRPr lang="de-DE" b="0" dirty="0">
              <a:ea typeface="Times New Roman"/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2987824" y="980728"/>
            <a:ext cx="5688632" cy="53285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dirty="0"/>
              <a:t>Diagnoseverfahren:  </a:t>
            </a:r>
          </a:p>
          <a:p>
            <a:pPr marL="447675" indent="0">
              <a:spcAft>
                <a:spcPts val="0"/>
              </a:spcAft>
              <a:buNone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dirty="0"/>
              <a:t>Moderne, physikalisch basierte Verfahren wie </a:t>
            </a:r>
            <a:r>
              <a:rPr lang="de-DE" sz="2200" b="1" dirty="0"/>
              <a:t>MRT</a:t>
            </a:r>
            <a:r>
              <a:rPr lang="de-DE" sz="2200" dirty="0"/>
              <a:t> </a:t>
            </a:r>
          </a:p>
          <a:p>
            <a:pPr marL="809625" indent="-361950">
              <a:spcAft>
                <a:spcPts val="0"/>
              </a:spcAft>
              <a:buNone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dirty="0"/>
              <a:t>→ Anknüpfung an homogene Magnetfelder durch Spulen</a:t>
            </a:r>
          </a:p>
          <a:p>
            <a:pPr marL="447675" indent="0">
              <a:spcAft>
                <a:spcPts val="0"/>
              </a:spcAft>
              <a:buNone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  <a:p>
            <a:pPr marL="447675" indent="-447675">
              <a:spcAft>
                <a:spcPts val="0"/>
              </a:spcAft>
              <a:buNone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dirty="0"/>
              <a:t>Ergebnis zu Abbildung 1:</a:t>
            </a:r>
          </a:p>
          <a:p>
            <a:pPr marL="447675" indent="0">
              <a:spcAft>
                <a:spcPts val="0"/>
              </a:spcAft>
              <a:buNone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dirty="0"/>
              <a:t>Innenliegende Tumore direkt an der Leber in etwa 10 cm Gewebetiefe mit einer Ausdehnung von einigen cm</a:t>
            </a:r>
          </a:p>
          <a:p>
            <a:pPr marL="447675" indent="0">
              <a:spcAft>
                <a:spcPts val="0"/>
              </a:spcAft>
              <a:buNone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  <a:p>
            <a:pPr marL="447675" indent="-447675">
              <a:spcAft>
                <a:spcPts val="0"/>
              </a:spcAft>
              <a:buNone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dirty="0"/>
              <a:t>Therapie:</a:t>
            </a:r>
          </a:p>
          <a:p>
            <a:pPr marL="447675" indent="0">
              <a:spcAft>
                <a:spcPts val="0"/>
              </a:spcAft>
              <a:buNone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dirty="0"/>
              <a:t>Punktgenaue </a:t>
            </a:r>
            <a:r>
              <a:rPr lang="de-DE" sz="2200" dirty="0">
                <a:solidFill>
                  <a:srgbClr val="FF0000"/>
                </a:solidFill>
              </a:rPr>
              <a:t>Bestrahlung der Tumore mit Protonen oder anderen Ionen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97730"/>
            <a:ext cx="2455271" cy="369942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51520" y="4811668"/>
            <a:ext cx="252727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Abbildung 1: Tumordiagnose vor Anwendung einer Strahlentherapie</a:t>
            </a: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Von Jens Langner (http://www.jens-langner.de/) - Diese Datei ist ein Ausschnitt aus einer anderen Datei: PET-MIPS-anim.gif, Gemeinfrei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9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Therapie durch Ionenstrahlung</a:t>
            </a:r>
            <a:endParaRPr lang="de-DE" b="0" dirty="0">
              <a:ea typeface="Times New Roman"/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611560" y="3717032"/>
            <a:ext cx="7992888" cy="25922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dirty="0"/>
              <a:t>Fragen zu dieser Therapie (roter Faden): </a:t>
            </a:r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dirty="0"/>
              <a:t>Warum gerade Ionenstrahlen?</a:t>
            </a:r>
          </a:p>
          <a:p>
            <a:pPr marL="457200" indent="-457200">
              <a:spcAft>
                <a:spcPts val="0"/>
              </a:spcAft>
              <a:buClrTx/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dirty="0"/>
              <a:t>Welche Verfahrensschritte sind dazu nötig?</a:t>
            </a:r>
          </a:p>
          <a:p>
            <a:pPr marL="457200" indent="-457200">
              <a:spcAft>
                <a:spcPts val="0"/>
              </a:spcAft>
              <a:buClrTx/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dirty="0"/>
              <a:t>Durch welche Einstellungen an der Apparatur werden die gesunden Zellen verschont und nur der Tumor bestrahlt?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1560" y="29249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Abbildung 2: Ein Ionenstrahl wird so geführt, dass er den Tumorbereich abscannt</a:t>
            </a:r>
          </a:p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Quelle: Mit freundlicher Genehmigung durch Katia </a:t>
            </a:r>
            <a:r>
              <a:rPr 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Parodi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und Walter Assmann: </a:t>
            </a:r>
            <a:r>
              <a:rPr lang="de-DE" sz="1100" dirty="0" err="1">
                <a:latin typeface="Arial" panose="020B0604020202020204" pitchFamily="34" charset="0"/>
                <a:cs typeface="Arial" panose="020B0604020202020204" pitchFamily="34" charset="0"/>
              </a:rPr>
              <a:t>Hadronen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 gegen den Krebs, in: Physik Journal 18(2019) Nr. 6, Seite 38, Abb. 2b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67"/>
          <a:stretch/>
        </p:blipFill>
        <p:spPr>
          <a:xfrm>
            <a:off x="611560" y="1014863"/>
            <a:ext cx="5616624" cy="197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3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Therapie durch Ionenstrahlung</a:t>
            </a:r>
            <a:endParaRPr lang="de-DE" b="0" dirty="0">
              <a:ea typeface="Times New Roman"/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323528" y="980728"/>
            <a:ext cx="8496944" cy="53285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dirty="0"/>
              <a:t>Unterrichtsmethode: </a:t>
            </a:r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dirty="0">
                <a:hlinkClick r:id="rId3" action="ppaction://hlinksldjump"/>
              </a:rPr>
              <a:t>Individuelle Erarbeitung </a:t>
            </a:r>
            <a:r>
              <a:rPr lang="de-DE" sz="2200" dirty="0"/>
              <a:t>der Grundlagen mit Hilfe von </a:t>
            </a:r>
            <a:r>
              <a:rPr lang="de-DE" sz="2200" b="1" dirty="0">
                <a:solidFill>
                  <a:srgbClr val="FF0000"/>
                </a:solidFill>
              </a:rPr>
              <a:t>Webseiten und Simulationen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dirty="0"/>
              <a:t>	→ Arbeit an Smartphones, Tablets, Laptops oder PCs</a:t>
            </a:r>
          </a:p>
          <a:p>
            <a:pPr marL="457200" indent="-457200">
              <a:spcBef>
                <a:spcPts val="3000"/>
              </a:spcBef>
              <a:spcAft>
                <a:spcPts val="0"/>
              </a:spcAft>
              <a:buClrTx/>
              <a:buFont typeface="+mj-lt"/>
              <a:buAutoNum type="arabicPeriod" startAt="2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dirty="0"/>
              <a:t>Individuelle Überprüfung des jeweils Erlernten durch </a:t>
            </a:r>
            <a:r>
              <a:rPr lang="de-DE" sz="2200" dirty="0">
                <a:solidFill>
                  <a:srgbClr val="FF0000"/>
                </a:solidFill>
                <a:hlinkClick r:id="rId4" action="ppaction://hlinksldjump"/>
              </a:rPr>
              <a:t>Fragen zum Selbsttest</a:t>
            </a:r>
            <a:r>
              <a:rPr lang="de-DE" sz="2200" dirty="0"/>
              <a:t> auf diesen Webseiten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dirty="0"/>
              <a:t>	→ direkte Rückmeldung durch Auswertung auf dem Server</a:t>
            </a:r>
          </a:p>
          <a:p>
            <a:pPr marL="457200" indent="-457200">
              <a:spcBef>
                <a:spcPts val="3000"/>
              </a:spcBef>
              <a:spcAft>
                <a:spcPts val="0"/>
              </a:spcAft>
              <a:buClrTx/>
              <a:buFont typeface="+mj-lt"/>
              <a:buAutoNum type="arabicPeriod" startAt="3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dirty="0"/>
              <a:t>Überprüfung des wesentlichen </a:t>
            </a:r>
            <a:r>
              <a:rPr lang="de-DE" sz="2200" b="1" dirty="0">
                <a:solidFill>
                  <a:srgbClr val="FF0000"/>
                </a:solidFill>
              </a:rPr>
              <a:t>Kernwissens 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dirty="0"/>
              <a:t>	→ </a:t>
            </a:r>
            <a:r>
              <a:rPr lang="de-DE" sz="2200" dirty="0" err="1"/>
              <a:t>Plickers</a:t>
            </a:r>
            <a:r>
              <a:rPr lang="de-DE" sz="2200" dirty="0"/>
              <a:t>-Fragen in der jeweiligen Folgestunde </a:t>
            </a:r>
          </a:p>
          <a:p>
            <a:pPr marL="457200" indent="-457200">
              <a:spcBef>
                <a:spcPts val="3000"/>
              </a:spcBef>
              <a:spcAft>
                <a:spcPts val="0"/>
              </a:spcAft>
              <a:buClrTx/>
              <a:buFont typeface="+mj-lt"/>
              <a:buAutoNum type="arabicPeriod" startAt="4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b="1" dirty="0"/>
              <a:t>Abschlussaufgabe</a:t>
            </a:r>
            <a:r>
              <a:rPr lang="de-DE" sz="2200" dirty="0"/>
              <a:t>: Bestrahlung eines Tumors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4571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Therapie durch Ionenstrahlung</a:t>
            </a:r>
            <a:endParaRPr lang="de-DE" b="0" dirty="0">
              <a:ea typeface="Times New Roman"/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323528" y="980728"/>
            <a:ext cx="8496944" cy="388843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dirty="0"/>
              <a:t>Unterrichtsmaterial: Struktur der Arbeitsbögen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dirty="0"/>
              <a:t>Einleitung: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ClrTx/>
              <a:buFont typeface="+mj-lt"/>
              <a:buAutoNum type="arabicPeriod" startAt="2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sz="2200" dirty="0"/>
              <a:t>Aufgaben:</a:t>
            </a: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85"/>
          <a:stretch/>
        </p:blipFill>
        <p:spPr bwMode="auto">
          <a:xfrm>
            <a:off x="2468910" y="1512590"/>
            <a:ext cx="5832897" cy="211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8"/>
          <a:stretch/>
        </p:blipFill>
        <p:spPr bwMode="auto">
          <a:xfrm>
            <a:off x="2195736" y="3816792"/>
            <a:ext cx="6408712" cy="92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Untertitel 2"/>
          <p:cNvSpPr txBox="1">
            <a:spLocks/>
          </p:cNvSpPr>
          <p:nvPr/>
        </p:nvSpPr>
        <p:spPr>
          <a:xfrm>
            <a:off x="323528" y="4437112"/>
            <a:ext cx="6696744" cy="93610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  <a:p>
            <a:pPr marL="457200" lvl="0" indent="-457200">
              <a:buClrTx/>
              <a:buFont typeface="+mj-lt"/>
              <a:buAutoNum type="arabicPeriod" startAt="3"/>
              <a:tabLst>
                <a:tab pos="447675" algn="l"/>
              </a:tabLst>
            </a:pPr>
            <a:r>
              <a:rPr lang="de-DE" sz="2200" dirty="0"/>
              <a:t>Hilfen: 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2411760" y="4941168"/>
            <a:ext cx="6495578" cy="1440160"/>
            <a:chOff x="2411760" y="4941168"/>
            <a:chExt cx="6495578" cy="1440160"/>
          </a:xfrm>
        </p:grpSpPr>
        <p:sp>
          <p:nvSpPr>
            <p:cNvPr id="15" name="Untertitel 2"/>
            <p:cNvSpPr txBox="1">
              <a:spLocks/>
            </p:cNvSpPr>
            <p:nvPr/>
          </p:nvSpPr>
          <p:spPr>
            <a:xfrm>
              <a:off x="2411760" y="4941168"/>
              <a:ext cx="6495578" cy="1440160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Wingdings" pitchFamily="2" charset="2"/>
                <a:buChar char="§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2573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7F7F7F"/>
                </a:buClr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ClrTx/>
                <a:buNone/>
                <a:tabLst>
                  <a:tab pos="447675" algn="l"/>
                </a:tabLst>
              </a:pPr>
              <a:r>
                <a:rPr lang="de-DE" sz="1400" dirty="0"/>
                <a:t>Zur Aufgabe 1: </a:t>
              </a:r>
              <a:r>
                <a:rPr lang="de-DE" sz="1400" u="sng" dirty="0">
                  <a:hlinkClick r:id="rId5"/>
                </a:rPr>
                <a:t>https://www.cfg-hockenheim.de/static/zpg6-physik-V2/tumorlage.html</a:t>
              </a:r>
              <a:r>
                <a:rPr lang="de-DE" sz="1400" dirty="0"/>
                <a:t> </a:t>
              </a:r>
            </a:p>
            <a:p>
              <a:pPr marL="2066925" lvl="0" indent="-2066925">
                <a:buNone/>
              </a:pPr>
              <a:endParaRPr lang="de-DE" sz="2000" dirty="0"/>
            </a:p>
            <a:p>
              <a:pPr marL="0" indent="0">
                <a:buNone/>
              </a:pPr>
              <a:r>
                <a:rPr lang="de-DE" sz="1400" dirty="0"/>
                <a:t>zur Aufgabe 2: </a:t>
              </a:r>
              <a:r>
                <a:rPr lang="de-DE" sz="1400" dirty="0">
                  <a:hlinkClick r:id="rId6"/>
                </a:rPr>
                <a:t>https://www.cfg-hockenheim.de/static/zpg6-physik-V2/bestrahlung.html</a:t>
              </a:r>
              <a:endParaRPr lang="de-DE" sz="1400" dirty="0"/>
            </a:p>
          </p:txBody>
        </p:sp>
        <p:grpSp>
          <p:nvGrpSpPr>
            <p:cNvPr id="2" name="Gruppieren 1"/>
            <p:cNvGrpSpPr/>
            <p:nvPr/>
          </p:nvGrpSpPr>
          <p:grpSpPr>
            <a:xfrm>
              <a:off x="7956376" y="4960218"/>
              <a:ext cx="621665" cy="1365121"/>
              <a:chOff x="7956376" y="4989800"/>
              <a:chExt cx="621665" cy="1365121"/>
            </a:xfrm>
          </p:grpSpPr>
          <p:pic>
            <p:nvPicPr>
              <p:cNvPr id="16" name="Grafik 15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6376" y="4989800"/>
                <a:ext cx="599440" cy="599440"/>
              </a:xfrm>
              <a:prstGeom prst="rect">
                <a:avLst/>
              </a:prstGeom>
            </p:spPr>
          </p:pic>
          <p:pic>
            <p:nvPicPr>
              <p:cNvPr id="17" name="Grafik 16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6376" y="5733256"/>
                <a:ext cx="621665" cy="62166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4696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Ionenstrahlentherapie - Einsatzmöglichkeiten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8496944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ClrTx/>
              <a:buFont typeface="+mj-lt"/>
              <a:buAutoNum type="arabicPeriod"/>
              <a:tabLst>
                <a:tab pos="447675" algn="l"/>
              </a:tabLst>
            </a:pPr>
            <a:r>
              <a:rPr lang="de-DE" sz="2200" dirty="0"/>
              <a:t>Als Lehrgang (über viele Unterrichtsstunden) </a:t>
            </a:r>
          </a:p>
          <a:p>
            <a:pPr marL="400050" lvl="1" indent="0">
              <a:buNone/>
              <a:tabLst>
                <a:tab pos="447675" algn="l"/>
              </a:tabLst>
            </a:pPr>
            <a:r>
              <a:rPr lang="de-DE" sz="2200" dirty="0"/>
              <a:t>→ wurde von mir aber nicht so eingesetzt</a:t>
            </a:r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57200" lvl="0" indent="-457200">
              <a:buClrTx/>
              <a:buFont typeface="+mj-lt"/>
              <a:buAutoNum type="arabicPeriod"/>
              <a:tabLst>
                <a:tab pos="447675" algn="l"/>
              </a:tabLst>
            </a:pPr>
            <a:r>
              <a:rPr lang="de-DE" sz="2200" dirty="0"/>
              <a:t>Bearbeitung entlang des „roten Fadens“ auf der Startseite bis hin zur Abschlussaufgabe </a:t>
            </a:r>
            <a:br>
              <a:rPr lang="de-DE" sz="2200" dirty="0"/>
            </a:br>
            <a:r>
              <a:rPr lang="de-DE" sz="2200" dirty="0"/>
              <a:t>(über mehrere Unterrichtsstunden) </a:t>
            </a:r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57200" lvl="0" indent="-457200">
              <a:buClrTx/>
              <a:buFont typeface="+mj-lt"/>
              <a:buAutoNum type="arabicPeriod"/>
              <a:tabLst>
                <a:tab pos="447675" algn="l"/>
              </a:tabLst>
            </a:pPr>
            <a:r>
              <a:rPr lang="de-DE" sz="2200" dirty="0"/>
              <a:t>Punktueller Einsatz gemäß der Arbeitsbögen </a:t>
            </a:r>
            <a:br>
              <a:rPr lang="de-DE" sz="2200" dirty="0"/>
            </a:br>
            <a:r>
              <a:rPr lang="de-DE" sz="2200" dirty="0"/>
              <a:t>(über jeweils eine oder zwei Unterrichtsstunden) </a:t>
            </a:r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57200" lvl="0" indent="-457200">
              <a:buClrTx/>
              <a:buFont typeface="+mj-lt"/>
              <a:buAutoNum type="arabicPeriod"/>
              <a:tabLst>
                <a:tab pos="447675" algn="l"/>
              </a:tabLst>
            </a:pPr>
            <a:r>
              <a:rPr lang="de-DE" sz="2200" dirty="0"/>
              <a:t>Zum Selbsttest der Schülerinnen und Schüler – Verständnisfragen und Rechenaufgaben </a:t>
            </a:r>
            <a:br>
              <a:rPr lang="de-DE" sz="2200" dirty="0"/>
            </a:br>
            <a:r>
              <a:rPr lang="de-DE" sz="2200" dirty="0"/>
              <a:t>(über einige Minuten) </a:t>
            </a:r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28262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Ionenstrahlentherapie - Verständnisfragen</a:t>
            </a:r>
            <a:endParaRPr lang="de-DE" b="0" dirty="0">
              <a:ea typeface="Times New Roman"/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323528" y="980728"/>
            <a:ext cx="7992888" cy="5040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dirty="0"/>
              <a:t>Fragen zum Selbsttest:  </a:t>
            </a:r>
            <a:r>
              <a:rPr lang="de-DE" dirty="0">
                <a:hlinkClick r:id="rId3"/>
              </a:rPr>
              <a:t>Verständnisfragen</a:t>
            </a:r>
            <a:endParaRPr lang="de-DE" dirty="0"/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2394"/>
            <a:ext cx="8280920" cy="47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13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Ionenstrahlentherapie - Rechenaufgaben</a:t>
            </a:r>
            <a:endParaRPr lang="de-DE" b="0" dirty="0">
              <a:ea typeface="Times New Roman"/>
            </a:endParaRPr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323528" y="980728"/>
            <a:ext cx="7992888" cy="50405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dirty="0"/>
              <a:t>Fragen zum Selbsttest:  </a:t>
            </a:r>
            <a:r>
              <a:rPr lang="de-DE" dirty="0">
                <a:hlinkClick r:id="rId3"/>
              </a:rPr>
              <a:t>Rechenaufgaben </a:t>
            </a:r>
            <a:endParaRPr lang="de-DE" dirty="0"/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  <a:p>
            <a:pPr marL="457200" indent="-4572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endParaRPr lang="de-DE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7355"/>
            <a:ext cx="8419786" cy="43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88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Ionenstrahlentherapie – verknüpfte Themen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8568952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Tx/>
              <a:buNone/>
              <a:tabLst>
                <a:tab pos="447675" algn="l"/>
              </a:tabLst>
            </a:pPr>
            <a:r>
              <a:rPr lang="de-DE" dirty="0"/>
              <a:t>Mit dem Thema „Anwendung der Ionenstrahltherapie“ sind weitere inhaltsbezogene Aspekte verbunden:</a:t>
            </a:r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57200" lvl="0" indent="-457200">
              <a:buClrTx/>
              <a:buFont typeface="+mj-lt"/>
              <a:buAutoNum type="arabicPeriod"/>
              <a:tabLst>
                <a:tab pos="447675" algn="l"/>
              </a:tabLst>
            </a:pPr>
            <a:r>
              <a:rPr lang="de-DE" sz="2200" dirty="0"/>
              <a:t>Das </a:t>
            </a:r>
            <a:r>
              <a:rPr lang="de-DE" sz="2200" dirty="0">
                <a:solidFill>
                  <a:srgbClr val="FF0000"/>
                </a:solidFill>
                <a:hlinkClick r:id="rId3"/>
              </a:rPr>
              <a:t>Geschwindigkeitsfilter</a:t>
            </a:r>
            <a:r>
              <a:rPr lang="de-DE" sz="2200" dirty="0"/>
              <a:t> zur Einstellung einer sehr genauen Geschwindigkeit der Ionen</a:t>
            </a:r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57200" lvl="0" indent="-457200">
              <a:buClrTx/>
              <a:buFont typeface="+mj-lt"/>
              <a:buAutoNum type="arabicPeriod"/>
              <a:tabLst>
                <a:tab pos="447675" algn="l"/>
              </a:tabLst>
            </a:pPr>
            <a:r>
              <a:rPr lang="de-DE" sz="2200" dirty="0"/>
              <a:t>Mit dem Geschwindigkeitsfilter verbunden die </a:t>
            </a:r>
            <a:r>
              <a:rPr lang="de-DE" sz="2200" dirty="0">
                <a:solidFill>
                  <a:srgbClr val="FF0000"/>
                </a:solidFill>
                <a:hlinkClick r:id="rId4"/>
              </a:rPr>
              <a:t>Lorentzkraft  </a:t>
            </a:r>
            <a:endParaRPr lang="de-DE" sz="2200" dirty="0">
              <a:solidFill>
                <a:srgbClr val="FF0000"/>
              </a:solidFill>
            </a:endParaRPr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57200" lvl="0" indent="-457200">
              <a:buClrTx/>
              <a:buFont typeface="+mj-lt"/>
              <a:buAutoNum type="arabicPeriod"/>
              <a:tabLst>
                <a:tab pos="447675" algn="l"/>
              </a:tabLst>
            </a:pPr>
            <a:r>
              <a:rPr lang="de-DE" sz="2200" dirty="0"/>
              <a:t>Das dazu notwendige </a:t>
            </a:r>
            <a:r>
              <a:rPr lang="de-DE" sz="2200" dirty="0">
                <a:solidFill>
                  <a:srgbClr val="FF0000"/>
                </a:solidFill>
                <a:hlinkClick r:id="rId5"/>
              </a:rPr>
              <a:t>homogene magnetische Feld </a:t>
            </a:r>
            <a:r>
              <a:rPr lang="de-DE" sz="2200" dirty="0"/>
              <a:t>und seine Erzeugung</a:t>
            </a:r>
          </a:p>
          <a:p>
            <a:pPr marL="0" lvl="0" indent="0">
              <a:buClrTx/>
              <a:buNone/>
              <a:tabLst>
                <a:tab pos="447675" algn="l"/>
              </a:tabLst>
            </a:pPr>
            <a:endParaRPr lang="de-DE" sz="2200" dirty="0"/>
          </a:p>
          <a:p>
            <a:pPr marL="457200" lvl="0" indent="-457200">
              <a:buClrTx/>
              <a:buFont typeface="+mj-lt"/>
              <a:buAutoNum type="arabicPeriod" startAt="4"/>
              <a:tabLst>
                <a:tab pos="447675" algn="l"/>
              </a:tabLst>
            </a:pPr>
            <a:r>
              <a:rPr lang="de-DE" sz="2200" dirty="0"/>
              <a:t>Das </a:t>
            </a:r>
            <a:r>
              <a:rPr lang="de-DE" sz="2200" dirty="0">
                <a:solidFill>
                  <a:srgbClr val="FF0000"/>
                </a:solidFill>
                <a:hlinkClick r:id="rId6"/>
              </a:rPr>
              <a:t>Massenspektrometer</a:t>
            </a:r>
            <a:r>
              <a:rPr lang="de-DE" sz="2200" dirty="0">
                <a:hlinkClick r:id="rId6"/>
              </a:rPr>
              <a:t> </a:t>
            </a:r>
            <a:r>
              <a:rPr lang="de-DE" sz="2200" dirty="0"/>
              <a:t>zur Analyse der Ionenzusammen-setzung </a:t>
            </a:r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9384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Physik in der Strahlentherapie - Begriffsnetz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95536" y="1052736"/>
            <a:ext cx="8748464" cy="525658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None/>
            </a:pPr>
            <a:endParaRPr lang="de-DE" sz="2200" dirty="0"/>
          </a:p>
          <a:p>
            <a:pPr marL="361950" lvl="1" indent="0">
              <a:buNone/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036496" cy="55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2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 err="1"/>
              <a:t>geTeiF</a:t>
            </a:r>
            <a:r>
              <a:rPr lang="de-DE" b="0" dirty="0"/>
              <a:t> - alter</a:t>
            </a:r>
            <a:r>
              <a:rPr lang="de-DE" dirty="0"/>
              <a:t> </a:t>
            </a:r>
            <a:r>
              <a:rPr lang="de-DE" b="0" dirty="0"/>
              <a:t>Wein in neuen Schläuchen?</a:t>
            </a:r>
          </a:p>
        </p:txBody>
      </p:sp>
      <p:sp>
        <p:nvSpPr>
          <p:cNvPr id="8" name="Rechteck 7"/>
          <p:cNvSpPr/>
          <p:nvPr/>
        </p:nvSpPr>
        <p:spPr>
          <a:xfrm>
            <a:off x="540000" y="1080000"/>
            <a:ext cx="820891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Mustercurricula zum Bildungsplan 2004:</a:t>
            </a:r>
          </a:p>
          <a:p>
            <a:pPr marL="90487" lvl="3">
              <a:tabLst>
                <a:tab pos="542925" algn="l"/>
              </a:tabLst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Bewegung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geladener Teilchen im elektrischen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Längsfeld</a:t>
            </a:r>
          </a:p>
          <a:p>
            <a:pPr marL="90487" lvl="3">
              <a:tabLst>
                <a:tab pos="447675" algn="l"/>
              </a:tabLst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7" lvl="3">
              <a:tabLst>
                <a:tab pos="447675" algn="l"/>
              </a:tabLst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Neu: </a:t>
            </a:r>
          </a:p>
          <a:p>
            <a:pPr marL="542925" lvl="4" indent="3175">
              <a:tabLst>
                <a:tab pos="542925" algn="l"/>
              </a:tabLst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Bewegung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geladener Teilchen parallel und </a:t>
            </a:r>
            <a:r>
              <a:rPr lang="de-DE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senkrecht</a:t>
            </a:r>
            <a:r>
              <a:rPr lang="de-DE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zu einem </a:t>
            </a:r>
            <a:r>
              <a:rPr lang="de-DE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homogenen elektrischen Feld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beschreiben und hierbei ihre </a:t>
            </a:r>
            <a:r>
              <a:rPr lang="de-DE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Kenntnisse aus der Mechanik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anwenden</a:t>
            </a:r>
          </a:p>
          <a:p>
            <a:pPr lvl="3" indent="-1281113"/>
            <a:r>
              <a:rPr lang="de-DE" dirty="0"/>
              <a:t>	</a:t>
            </a:r>
          </a:p>
          <a:p>
            <a:pPr lvl="3" indent="-128111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dazu Jahrgangsstufe 10: </a:t>
            </a:r>
          </a:p>
          <a:p>
            <a:pPr marL="542925" lvl="3" indent="-452438"/>
            <a:r>
              <a:rPr lang="de-DE" dirty="0"/>
              <a:t>	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zusammengesetzte Bewegungen beschreiben (zum Beispiel [...] </a:t>
            </a:r>
            <a:r>
              <a:rPr lang="de-D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waagerechter Wurf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542925" lvl="3" indent="-452438">
              <a:spcBef>
                <a:spcPts val="600"/>
              </a:spcBef>
              <a:spcAft>
                <a:spcPts val="600"/>
              </a:spcAft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	und </a:t>
            </a:r>
          </a:p>
          <a:p>
            <a:pPr marL="542925" lvl="3" indent="-452438"/>
            <a:r>
              <a:rPr lang="de-DE" dirty="0"/>
              <a:t>	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zusammengesetzte Bewegungen mithilfe der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Newton'schen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Prinzipien erklären (unter  anderem waagerechter Wurf)</a:t>
            </a:r>
          </a:p>
        </p:txBody>
      </p:sp>
    </p:spTree>
    <p:extLst>
      <p:ext uri="{BB962C8B-B14F-4D97-AF65-F5344CB8AC3E}">
        <p14:creationId xmlns:p14="http://schemas.microsoft.com/office/powerpoint/2010/main" val="76056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Geladene Teilchen in Feldern - Empfehlungen 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8640960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sz="2400" dirty="0"/>
              <a:t>Hinweise</a:t>
            </a:r>
            <a:r>
              <a:rPr lang="de-DE" sz="2200" dirty="0"/>
              <a:t>:</a:t>
            </a:r>
          </a:p>
          <a:p>
            <a:pPr marL="819150" lvl="1" indent="-457200">
              <a:spcBef>
                <a:spcPts val="1200"/>
              </a:spcBef>
              <a:buFont typeface="+mj-lt"/>
              <a:buAutoNum type="arabicPeriod"/>
            </a:pPr>
            <a:r>
              <a:rPr lang="de-DE" sz="2200" dirty="0"/>
              <a:t>Es sollte jede Schülerin bzw. jeder Schüler </a:t>
            </a:r>
            <a:r>
              <a:rPr lang="de-DE" sz="2200" dirty="0">
                <a:hlinkClick r:id="rId3" action="ppaction://hlinksldjump"/>
              </a:rPr>
              <a:t>zwecks individueller Arbeit</a:t>
            </a:r>
            <a:r>
              <a:rPr lang="de-DE" sz="2200" dirty="0"/>
              <a:t> ein Endgerät zur Verfügung haben.</a:t>
            </a:r>
          </a:p>
          <a:p>
            <a:pPr marL="819150" lvl="1" indent="-457200">
              <a:spcBef>
                <a:spcPts val="1200"/>
              </a:spcBef>
              <a:buFont typeface="+mj-lt"/>
              <a:buAutoNum type="arabicPeriod"/>
            </a:pPr>
            <a:r>
              <a:rPr lang="de-DE" sz="2200" dirty="0"/>
              <a:t>Verweise nicht nur als Hyperlinks sondern auch immer mit den dazu passenden </a:t>
            </a:r>
            <a:r>
              <a:rPr lang="de-DE" sz="2200" dirty="0">
                <a:hlinkClick r:id="rId4" action="ppaction://hlinksldjump"/>
              </a:rPr>
              <a:t>QR-Codes</a:t>
            </a:r>
            <a:r>
              <a:rPr lang="de-DE" sz="2200" dirty="0"/>
              <a:t> (QR-Code-Leser hilfreich!)</a:t>
            </a:r>
          </a:p>
          <a:p>
            <a:pPr marL="819150" lvl="1" indent="-457200">
              <a:spcBef>
                <a:spcPts val="1200"/>
              </a:spcBef>
              <a:buFont typeface="+mj-lt"/>
              <a:buAutoNum type="arabicPeriod"/>
            </a:pPr>
            <a:r>
              <a:rPr lang="de-DE" sz="2200" dirty="0"/>
              <a:t>Dokumentation als individueller Heftaufschrieb</a:t>
            </a:r>
          </a:p>
          <a:p>
            <a:pPr marL="819150" lvl="1" indent="-457200">
              <a:spcBef>
                <a:spcPts val="1200"/>
              </a:spcBef>
              <a:buFont typeface="+mj-lt"/>
              <a:buAutoNum type="arabicPeriod"/>
            </a:pPr>
            <a:r>
              <a:rPr lang="de-DE" sz="2200" dirty="0"/>
              <a:t>Inhaltliche </a:t>
            </a:r>
            <a:r>
              <a:rPr lang="de-DE" sz="2200" dirty="0">
                <a:hlinkClick r:id="rId5" action="ppaction://hlinksldjump"/>
              </a:rPr>
              <a:t>Diskussionen und Klarstellungen mit den Mitschüler*innen</a:t>
            </a:r>
            <a:r>
              <a:rPr lang="de-DE" sz="2200" dirty="0"/>
              <a:t> kommen automatisch auf. </a:t>
            </a:r>
          </a:p>
          <a:p>
            <a:pPr marL="819150" lvl="1" indent="-457200">
              <a:spcBef>
                <a:spcPts val="1200"/>
              </a:spcBef>
              <a:buFont typeface="+mj-lt"/>
              <a:buAutoNum type="arabicPeriod"/>
            </a:pPr>
            <a:r>
              <a:rPr lang="de-DE" sz="2200" dirty="0"/>
              <a:t>Inhaltliche Zusammenfassungen und Klarstellungen bei Besprechung von z.B. </a:t>
            </a:r>
            <a:r>
              <a:rPr lang="de-DE" sz="2200" dirty="0" err="1"/>
              <a:t>Plickers</a:t>
            </a:r>
            <a:r>
              <a:rPr lang="de-DE" sz="2200" dirty="0"/>
              <a:t>-Ergebnissen </a:t>
            </a:r>
          </a:p>
          <a:p>
            <a:pPr marL="819150" lvl="1" indent="-457200">
              <a:spcBef>
                <a:spcPts val="1200"/>
              </a:spcBef>
              <a:buFont typeface="+mj-lt"/>
              <a:buAutoNum type="arabicPeriod"/>
            </a:pPr>
            <a:r>
              <a:rPr lang="de-DE" sz="2200" dirty="0"/>
              <a:t>Das ganze Paket auch als </a:t>
            </a:r>
            <a:r>
              <a:rPr lang="de-DE" sz="2200" dirty="0">
                <a:hlinkClick r:id="rId6" action="ppaction://hlinksldjump"/>
              </a:rPr>
              <a:t>Offline-Version</a:t>
            </a:r>
            <a:r>
              <a:rPr lang="de-DE" sz="2200" dirty="0"/>
              <a:t> auf USB-Stick </a:t>
            </a:r>
            <a:br>
              <a:rPr lang="de-DE" sz="2200" dirty="0"/>
            </a:br>
            <a:r>
              <a:rPr lang="de-DE" sz="2200" dirty="0"/>
              <a:t>(mit Einschränkungen bzgl. der Menge der Verlinkungen)</a:t>
            </a:r>
          </a:p>
          <a:p>
            <a:pPr marL="819150" lvl="1" indent="-457200">
              <a:buFont typeface="+mj-lt"/>
              <a:buAutoNum type="arabicPeriod"/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3589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Geladene Teilchen in Feldern - Überblick 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3384376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sz="2400" dirty="0">
                <a:hlinkClick r:id="rId3"/>
              </a:rPr>
              <a:t>Sitemap</a:t>
            </a:r>
            <a:r>
              <a:rPr lang="de-DE" sz="2400" dirty="0"/>
              <a:t>:</a:t>
            </a:r>
          </a:p>
          <a:p>
            <a:pPr marL="0" lvl="1" indent="0">
              <a:buNone/>
            </a:pPr>
            <a:r>
              <a:rPr lang="de-DE" sz="2400" dirty="0"/>
              <a:t>zu finden ganz unten auf der Startseite</a:t>
            </a:r>
            <a:endParaRPr lang="de-DE" sz="2200" dirty="0"/>
          </a:p>
          <a:p>
            <a:pPr marL="819150" lvl="1" indent="-457200">
              <a:buFont typeface="+mj-lt"/>
              <a:buAutoNum type="arabicPeriod"/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908720"/>
            <a:ext cx="4523867" cy="540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0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Geladene Teilchen in Feldern 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8640960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sz="2400" dirty="0"/>
              <a:t>Prüfen Sie bitte selbst den Einsatz der AB und der Webseiten und geben Sie bitte konstruktive Rückmeldung!</a:t>
            </a:r>
          </a:p>
          <a:p>
            <a:pPr marL="0" lvl="1" indent="0">
              <a:buNone/>
            </a:pPr>
            <a:endParaRPr lang="de-DE" sz="2400" dirty="0"/>
          </a:p>
          <a:p>
            <a:pPr marL="0" lvl="1" indent="0">
              <a:buNone/>
            </a:pPr>
            <a:r>
              <a:rPr lang="de-DE" sz="2400" dirty="0"/>
              <a:t>Ich bedanke mich für Ihre Aufmerksamkeit.  </a:t>
            </a:r>
            <a:endParaRPr lang="de-DE" sz="2200" dirty="0"/>
          </a:p>
          <a:p>
            <a:pPr marL="819150" lvl="1" indent="-457200">
              <a:buFont typeface="+mj-lt"/>
              <a:buAutoNum type="arabicPeriod"/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2555776" y="3284984"/>
            <a:ext cx="3672408" cy="2520279"/>
            <a:chOff x="5850067" y="1436777"/>
            <a:chExt cx="6552728" cy="4368486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067" y="1436777"/>
              <a:ext cx="6552728" cy="4368486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4735" y="2348880"/>
              <a:ext cx="3483168" cy="2322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9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Geladene Teilchen in Feldern 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8640960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19150" lvl="1" indent="-457200">
              <a:buFont typeface="+mj-lt"/>
              <a:buAutoNum type="arabicPeriod"/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6196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Umfrageergebnisse: Vorteile des Einsatzes 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8640960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e-DE" sz="2400" dirty="0"/>
          </a:p>
          <a:p>
            <a:pPr marL="0" lvl="1" indent="0">
              <a:buNone/>
            </a:pPr>
            <a:r>
              <a:rPr lang="de-DE" sz="2400" dirty="0"/>
              <a:t>  </a:t>
            </a:r>
            <a:endParaRPr lang="de-DE" sz="2200" dirty="0"/>
          </a:p>
          <a:p>
            <a:pPr marL="819150" lvl="1" indent="-457200">
              <a:buFont typeface="+mj-lt"/>
              <a:buAutoNum type="arabicPeriod"/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  <p:sp>
        <p:nvSpPr>
          <p:cNvPr id="10" name="Untertitel 2"/>
          <p:cNvSpPr txBox="1">
            <a:spLocks/>
          </p:cNvSpPr>
          <p:nvPr/>
        </p:nvSpPr>
        <p:spPr>
          <a:xfrm>
            <a:off x="475928" y="1205136"/>
            <a:ext cx="8640960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de-DE" sz="2400" dirty="0"/>
              <a:t>Was gefällt Ihnen beim Einsatz von digitalen Medien wie den Tablets im Physikunterricht besonders?</a:t>
            </a:r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544873"/>
              </p:ext>
            </p:extLst>
          </p:nvPr>
        </p:nvGraphicFramePr>
        <p:xfrm>
          <a:off x="683568" y="2348880"/>
          <a:ext cx="7272808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85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7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Jeder kann in seinem Tempo arbeiten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Selbstständiges Arbeiten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freiere Arbeitshaltung/Atmosphäre als im Unterricht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 modern und macht Spaß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251520" y="5893241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zurück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2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Umfrageergebnisse: Selbstlernen im Unterricht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8640960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e-DE" sz="2400" dirty="0"/>
          </a:p>
          <a:p>
            <a:pPr marL="0" lvl="1" indent="0">
              <a:buNone/>
            </a:pPr>
            <a:r>
              <a:rPr lang="de-DE" sz="2400" dirty="0"/>
              <a:t>  </a:t>
            </a:r>
            <a:endParaRPr lang="de-DE" sz="2200" dirty="0"/>
          </a:p>
          <a:p>
            <a:pPr marL="819150" lvl="1" indent="-457200">
              <a:buFont typeface="+mj-lt"/>
              <a:buAutoNum type="arabicPeriod"/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672020"/>
              </p:ext>
            </p:extLst>
          </p:nvPr>
        </p:nvGraphicFramePr>
        <p:xfrm>
          <a:off x="261713" y="1106040"/>
          <a:ext cx="8686801" cy="493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251520" y="5893241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zurück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Umfrageergebnisse: Digitale Medien hilfreich 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8640960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e-DE" sz="2400" dirty="0"/>
          </a:p>
          <a:p>
            <a:pPr marL="0" lvl="1" indent="0">
              <a:buNone/>
            </a:pPr>
            <a:r>
              <a:rPr lang="de-DE" sz="2400" dirty="0"/>
              <a:t>  </a:t>
            </a:r>
            <a:endParaRPr lang="de-DE" sz="2200" dirty="0"/>
          </a:p>
          <a:p>
            <a:pPr marL="819150" lvl="1" indent="-457200">
              <a:buFont typeface="+mj-lt"/>
              <a:buAutoNum type="arabicPeriod"/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047121"/>
              </p:ext>
            </p:extLst>
          </p:nvPr>
        </p:nvGraphicFramePr>
        <p:xfrm>
          <a:off x="228599" y="962024"/>
          <a:ext cx="8686801" cy="493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48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Umfrageergebnisse: Einsatz im Unterricht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8640960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e-DE" sz="2400" dirty="0"/>
          </a:p>
          <a:p>
            <a:pPr marL="0" lvl="1" indent="0">
              <a:buNone/>
            </a:pPr>
            <a:r>
              <a:rPr lang="de-DE" sz="2400" dirty="0"/>
              <a:t>  </a:t>
            </a:r>
            <a:endParaRPr lang="de-DE" sz="2200" dirty="0"/>
          </a:p>
          <a:p>
            <a:pPr marL="819150" lvl="1" indent="-457200">
              <a:buFont typeface="+mj-lt"/>
              <a:buAutoNum type="arabicPeriod"/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939301"/>
              </p:ext>
            </p:extLst>
          </p:nvPr>
        </p:nvGraphicFramePr>
        <p:xfrm>
          <a:off x="228599" y="962024"/>
          <a:ext cx="8686801" cy="493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251520" y="5893241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zurück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74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Umfrageergebnisse: Nachhaltigkeit 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8640960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e-DE" sz="2400" dirty="0"/>
          </a:p>
          <a:p>
            <a:pPr marL="0" lvl="1" indent="0">
              <a:buNone/>
            </a:pPr>
            <a:r>
              <a:rPr lang="de-DE" sz="2400" dirty="0"/>
              <a:t>  </a:t>
            </a:r>
            <a:endParaRPr lang="de-DE" sz="2200" dirty="0"/>
          </a:p>
          <a:p>
            <a:pPr marL="819150" lvl="1" indent="-457200">
              <a:buFont typeface="+mj-lt"/>
              <a:buAutoNum type="arabicPeriod"/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114164"/>
              </p:ext>
            </p:extLst>
          </p:nvPr>
        </p:nvGraphicFramePr>
        <p:xfrm>
          <a:off x="228599" y="962024"/>
          <a:ext cx="8686801" cy="493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12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Umfrageergebnisse: Kommunikation 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8640960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e-DE" sz="2400" dirty="0"/>
          </a:p>
          <a:p>
            <a:pPr marL="0" lvl="1" indent="0">
              <a:buNone/>
            </a:pPr>
            <a:r>
              <a:rPr lang="de-DE" sz="2400" dirty="0"/>
              <a:t>  </a:t>
            </a:r>
            <a:endParaRPr lang="de-DE" sz="2200" dirty="0"/>
          </a:p>
          <a:p>
            <a:pPr marL="819150" lvl="1" indent="-457200">
              <a:buFont typeface="+mj-lt"/>
              <a:buAutoNum type="arabicPeriod"/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69399"/>
              </p:ext>
            </p:extLst>
          </p:nvPr>
        </p:nvGraphicFramePr>
        <p:xfrm>
          <a:off x="228599" y="962024"/>
          <a:ext cx="8686801" cy="493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51520" y="5893241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zurück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Alter Wein in neuen Schläuchen?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540000" y="1080000"/>
                <a:ext cx="8208912" cy="5295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3"/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Mustercurricula Bildungsplan 2004:</a:t>
                </a:r>
              </a:p>
              <a:p>
                <a:pPr marL="90487" lvl="3">
                  <a:tabLst>
                    <a:tab pos="542925" algn="l"/>
                  </a:tabLst>
                </a:pPr>
                <a:r>
                  <a:rPr lang="de-DE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de-DE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Bewegung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geladener Teilchen </a:t>
                </a:r>
                <a:r>
                  <a:rPr lang="de-DE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im homogenen Magnetfeld 	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de-DE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qualitativ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lvl="3">
                  <a:spcBef>
                    <a:spcPts val="1200"/>
                  </a:spcBef>
                  <a:tabLst>
                    <a:tab pos="542925" algn="l"/>
                  </a:tabLst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Neu</a:t>
                </a:r>
                <a:r>
                  <a:rPr lang="de-DE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lvl="1">
                  <a:tabLst>
                    <a:tab pos="542925" algn="l"/>
                  </a:tabLst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Bewegung geladener Teilchen senkrecht zu einem </a:t>
                </a:r>
                <a:r>
                  <a:rPr lang="de-DE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homogenen Magnetfeld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beschreiben und hierbei ihre </a:t>
                </a:r>
                <a:r>
                  <a:rPr lang="de-DE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Kenntnisse 	aus der Mechanik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anwenden (zum Beispiel Massenspektrograph</a:t>
                </a:r>
                <a:r>
                  <a:rPr lang="de-DE" dirty="0"/>
                  <a:t>)</a:t>
                </a:r>
              </a:p>
              <a:p>
                <a:pPr lvl="1" indent="-457200">
                  <a:spcBef>
                    <a:spcPts val="1200"/>
                  </a:spcBef>
                  <a:tabLst>
                    <a:tab pos="542925" algn="l"/>
                  </a:tabLst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	und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lvl="1">
                  <a:spcBef>
                    <a:spcPts val="1200"/>
                  </a:spcBef>
                  <a:tabLst>
                    <a:tab pos="542925" algn="l"/>
                  </a:tabLst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Kraftwirkung auf eine </a:t>
                </a:r>
                <a:r>
                  <a:rPr lang="de-DE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elektrische Ladung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in einem </a:t>
                </a:r>
                <a:r>
                  <a:rPr lang="de-DE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Magnetfeld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erläutern (</a:t>
                </a:r>
                <a:r>
                  <a:rPr lang="de-DE" sz="2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Lorentzkraft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de-DE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Drei-Finger-Regel,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𝐹</m:t>
                    </m:r>
                    <m:r>
                      <a:rPr lang="de-DE" sz="2000" i="1" baseline="-25000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𝐿</m:t>
                    </m:r>
                    <m:r>
                      <a:rPr lang="de-DE" sz="20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= </m:t>
                    </m:r>
                    <m:r>
                      <a:rPr lang="de-DE" sz="20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𝑞</m:t>
                    </m:r>
                    <m:r>
                      <a:rPr lang="de-DE" sz="20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∙</m:t>
                    </m:r>
                    <m:r>
                      <a:rPr lang="de-DE" sz="20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𝑣</m:t>
                    </m:r>
                    <m:r>
                      <a:rPr lang="de-DE" sz="20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∙</m:t>
                    </m:r>
                    <m:r>
                      <a:rPr lang="de-DE" sz="20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lvl="1" indent="-457200">
                  <a:spcBef>
                    <a:spcPts val="1200"/>
                  </a:spcBef>
                  <a:tabLst>
                    <a:tab pos="542925" algn="l"/>
                  </a:tabLst>
                </a:pPr>
                <a:r>
                  <a:rPr lang="de-DE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dazu Jahrgangsstufe 10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lvl="1">
                  <a:spcBef>
                    <a:spcPts val="600"/>
                  </a:spcBef>
                  <a:tabLst>
                    <a:tab pos="542925" algn="l"/>
                  </a:tabLst>
                </a:pP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gleichförmige </a:t>
                </a:r>
                <a:r>
                  <a:rPr lang="de-DE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Kreisbewegung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eines Körpers mithilfe der </a:t>
                </a:r>
                <a:r>
                  <a:rPr lang="de-DE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Zentripetalkraft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erklären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sz="20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de-DE" sz="20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sub>
                    </m:sSub>
                    <m:r>
                      <a:rPr lang="de-DE" sz="20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de-DE" sz="20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𝑚</m:t>
                    </m:r>
                    <m:r>
                      <a:rPr lang="de-DE" sz="20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de-DE" sz="20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de-DE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de-DE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sz="20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𝑟</m:t>
                        </m:r>
                      </m:den>
                    </m:f>
                    <m:r>
                      <a:rPr lang="de-DE" sz="2000" i="1" dirty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080000"/>
                <a:ext cx="8208912" cy="5295168"/>
              </a:xfrm>
              <a:prstGeom prst="rect">
                <a:avLst/>
              </a:prstGeom>
              <a:blipFill rotWithShape="1">
                <a:blip r:embed="rId3"/>
                <a:stretch>
                  <a:fillRect l="-1189" t="-8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Umfrageergebnisse: Selbsttest 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8640960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e-DE" sz="2400" dirty="0"/>
          </a:p>
          <a:p>
            <a:pPr marL="0" lvl="1" indent="0">
              <a:buNone/>
            </a:pPr>
            <a:r>
              <a:rPr lang="de-DE" sz="2400" dirty="0"/>
              <a:t>  </a:t>
            </a:r>
            <a:endParaRPr lang="de-DE" sz="2200" dirty="0"/>
          </a:p>
          <a:p>
            <a:pPr marL="819150" lvl="1" indent="-457200">
              <a:buFont typeface="+mj-lt"/>
              <a:buAutoNum type="arabicPeriod"/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83532"/>
              </p:ext>
            </p:extLst>
          </p:nvPr>
        </p:nvGraphicFramePr>
        <p:xfrm>
          <a:off x="228599" y="962024"/>
          <a:ext cx="8686801" cy="493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51520" y="5893241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zurück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7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Umfrageergebnisse: Fragen auf AB 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8640960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e-DE" sz="2400" dirty="0"/>
          </a:p>
          <a:p>
            <a:pPr marL="0" lvl="1" indent="0">
              <a:buNone/>
            </a:pPr>
            <a:r>
              <a:rPr lang="de-DE" sz="2400" dirty="0"/>
              <a:t>  </a:t>
            </a:r>
            <a:endParaRPr lang="de-DE" sz="2200" dirty="0"/>
          </a:p>
          <a:p>
            <a:pPr marL="819150" lvl="1" indent="-457200">
              <a:buFont typeface="+mj-lt"/>
              <a:buAutoNum type="arabicPeriod"/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206310"/>
              </p:ext>
            </p:extLst>
          </p:nvPr>
        </p:nvGraphicFramePr>
        <p:xfrm>
          <a:off x="228599" y="962024"/>
          <a:ext cx="8686801" cy="493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51520" y="5919112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zurück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25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Umfrageergebnisse: Hilfen auf den Webseiten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8640960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e-DE" sz="2400" dirty="0"/>
          </a:p>
          <a:p>
            <a:pPr marL="0" lvl="1" indent="0">
              <a:buNone/>
            </a:pPr>
            <a:r>
              <a:rPr lang="de-DE" sz="2400" dirty="0"/>
              <a:t>  </a:t>
            </a:r>
            <a:endParaRPr lang="de-DE" sz="2200" dirty="0"/>
          </a:p>
          <a:p>
            <a:pPr marL="819150" lvl="1" indent="-457200">
              <a:buFont typeface="+mj-lt"/>
              <a:buAutoNum type="arabicPeriod"/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251520" y="5893241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zurück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533498"/>
              </p:ext>
            </p:extLst>
          </p:nvPr>
        </p:nvGraphicFramePr>
        <p:xfrm>
          <a:off x="228599" y="962024"/>
          <a:ext cx="8686801" cy="493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50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Umfrageergebnisse: Realexperimente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8640960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e-DE" sz="2400" dirty="0"/>
          </a:p>
          <a:p>
            <a:pPr marL="0" lvl="1" indent="0">
              <a:buNone/>
            </a:pPr>
            <a:r>
              <a:rPr lang="de-DE" sz="2400" dirty="0"/>
              <a:t>  </a:t>
            </a:r>
            <a:endParaRPr lang="de-DE" sz="2200" dirty="0"/>
          </a:p>
          <a:p>
            <a:pPr marL="819150" lvl="1" indent="-457200">
              <a:buFont typeface="+mj-lt"/>
              <a:buAutoNum type="arabicPeriod"/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251520" y="5893241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zurück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445556"/>
              </p:ext>
            </p:extLst>
          </p:nvPr>
        </p:nvGraphicFramePr>
        <p:xfrm>
          <a:off x="228599" y="962024"/>
          <a:ext cx="8686801" cy="493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505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44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Literaturliste zur Folie Nr. 16 </a:t>
            </a:r>
            <a:endParaRPr lang="de-DE" b="0" dirty="0">
              <a:ea typeface="Times New Roman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396355" y="980728"/>
            <a:ext cx="8064896" cy="4896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800100" algn="l"/>
              </a:tabLst>
            </a:pPr>
            <a:r>
              <a:rPr lang="en-GB" sz="6800" b="1" dirty="0"/>
              <a:t>IPN</a:t>
            </a:r>
            <a:r>
              <a:rPr lang="en-GB" sz="6800" dirty="0"/>
              <a:t>: </a:t>
            </a:r>
            <a:r>
              <a:rPr lang="de-DE" sz="6800" dirty="0"/>
              <a:t>IPN: Empfehlungen zur Entwicklung von Lehrplänen für den Physikunterricht der Sekundarstufe I, Bad Hersfeld, 1976, S. 51</a:t>
            </a:r>
          </a:p>
          <a:p>
            <a:pPr marL="0" lvl="1" indent="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800100" algn="l"/>
              </a:tabLst>
            </a:pPr>
            <a:r>
              <a:rPr lang="de-DE" sz="6800" b="1" dirty="0"/>
              <a:t>Häus80</a:t>
            </a:r>
            <a:r>
              <a:rPr lang="de-DE" sz="6800" dirty="0"/>
              <a:t>:  P. Häußler, K. Frey, L. Hoffmann, J. Rost und H. Spada: Physikalische Bildung, Eine curriculare Delphi-Studie, IPN-Arbeitsberichte 41, IPN, Kiel 1980</a:t>
            </a:r>
          </a:p>
          <a:p>
            <a:pPr marL="0" lvl="1" indent="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800100" algn="l"/>
              </a:tabLst>
            </a:pPr>
            <a:r>
              <a:rPr lang="de-DE" sz="6800" b="1" dirty="0"/>
              <a:t>Häus98(1)</a:t>
            </a:r>
            <a:r>
              <a:rPr lang="de-DE" sz="6800" dirty="0"/>
              <a:t>: P. Häußler und Lore Hoffmann: Förderung von Mädchen und Jungen, BLK-Programmförderung „Steigerung der Effizienz des mathematisch-naturwissenschaftlichen Unterrichts“, Modul 7, August 1998, S. 140 f.</a:t>
            </a:r>
          </a:p>
          <a:p>
            <a:pPr marL="0" lvl="1" indent="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800100" algn="l"/>
              </a:tabLst>
            </a:pPr>
            <a:r>
              <a:rPr lang="de-DE" sz="6800" b="1" dirty="0"/>
              <a:t>Hoff</a:t>
            </a:r>
            <a:r>
              <a:rPr lang="de-DE" sz="6800" dirty="0"/>
              <a:t>: L. Hoffmann, P. Häußler und S. Peters-Haft: An den Interessen von Mädchen und Jungen orientierter Physikunterricht – Ergebnisse eines BLK-Modellversuchs, IPN Schriftenreihe 155, Kiel 1997</a:t>
            </a:r>
          </a:p>
          <a:p>
            <a:pPr marL="0" lvl="1" indent="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800100" algn="l"/>
              </a:tabLst>
            </a:pPr>
            <a:r>
              <a:rPr lang="de-DE" sz="6800" b="1" dirty="0"/>
              <a:t>Häus98(2)</a:t>
            </a:r>
            <a:r>
              <a:rPr lang="de-DE" sz="6800" dirty="0"/>
              <a:t>: P. Häußler und Lore Hoffmann: Förderung von Mädchen und Jungen, BLK-Programmförderung „Steigerung der Effizienz des mathematisch-naturwissenschaftlichen Unterrichts“, Modul 7, August 1998, S. 222 ff.</a:t>
            </a:r>
          </a:p>
          <a:p>
            <a:pPr marL="0" lvl="1" indent="0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800100" algn="l"/>
              </a:tabLst>
            </a:pPr>
            <a:r>
              <a:rPr lang="de-DE" sz="6800" b="1" dirty="0" err="1"/>
              <a:t>Förd</a:t>
            </a:r>
            <a:r>
              <a:rPr lang="de-DE" sz="6800" dirty="0"/>
              <a:t>: Gerhard Förderer: Qualitätsmerkmale eines begabungsfördernden Unterrichts: Ziele, Merkmale und Management, Labyrinth, </a:t>
            </a:r>
            <a:r>
              <a:rPr lang="de-DE" sz="6800" dirty="0" err="1"/>
              <a:t>DGhK</a:t>
            </a:r>
            <a:r>
              <a:rPr lang="de-DE" sz="6800" dirty="0"/>
              <a:t> 65/2000</a:t>
            </a:r>
          </a:p>
          <a:p>
            <a:pPr marL="0" lvl="1" indent="0">
              <a:lnSpc>
                <a:spcPts val="2200"/>
              </a:lnSpc>
              <a:spcAft>
                <a:spcPts val="0"/>
              </a:spcAft>
              <a:buNone/>
              <a:tabLst>
                <a:tab pos="0" algn="l"/>
                <a:tab pos="800100" algn="l"/>
              </a:tabLst>
            </a:pPr>
            <a:endParaRPr lang="de-DE" sz="7200" dirty="0"/>
          </a:p>
          <a:p>
            <a:pPr marL="0" lvl="1" indent="0">
              <a:lnSpc>
                <a:spcPts val="2200"/>
              </a:lnSpc>
              <a:spcAft>
                <a:spcPts val="0"/>
              </a:spcAft>
              <a:buNone/>
              <a:tabLst>
                <a:tab pos="0" algn="l"/>
                <a:tab pos="800100" algn="l"/>
              </a:tabLst>
            </a:pPr>
            <a:endParaRPr lang="de-DE" sz="7200" dirty="0"/>
          </a:p>
          <a:p>
            <a:pPr marL="361950" lvl="1" indent="-361950">
              <a:lnSpc>
                <a:spcPts val="2200"/>
              </a:lnSpc>
              <a:spcAft>
                <a:spcPts val="0"/>
              </a:spcAft>
              <a:buNone/>
              <a:tabLst>
                <a:tab pos="457200" algn="l"/>
                <a:tab pos="800100" algn="l"/>
              </a:tabLst>
            </a:pPr>
            <a:endParaRPr lang="de-DE" sz="9600" dirty="0">
              <a:highlight>
                <a:srgbClr val="FFFF00"/>
              </a:highlight>
              <a:ea typeface="Times New Roman"/>
            </a:endParaRPr>
          </a:p>
          <a:p>
            <a:pPr marL="361950" lvl="1" indent="-361950">
              <a:lnSpc>
                <a:spcPts val="2200"/>
              </a:lnSpc>
              <a:spcAft>
                <a:spcPts val="0"/>
              </a:spcAft>
              <a:buNone/>
              <a:tabLst>
                <a:tab pos="457200" algn="l"/>
                <a:tab pos="800100" algn="l"/>
              </a:tabLst>
            </a:pPr>
            <a:endParaRPr lang="de-DE" sz="9600" dirty="0">
              <a:highlight>
                <a:srgbClr val="FFFF00"/>
              </a:highlight>
              <a:ea typeface="Times New Roman"/>
            </a:endParaRPr>
          </a:p>
          <a:p>
            <a:pPr marL="898525"/>
            <a:endParaRPr lang="de-DE" sz="2800" dirty="0"/>
          </a:p>
          <a:p>
            <a:endParaRPr lang="de-DE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251520" y="5893241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zurück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45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Digitale Medien und Lernen </a:t>
            </a:r>
            <a:endParaRPr lang="de-DE" b="0" dirty="0">
              <a:ea typeface="Times New Roman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396355" y="980728"/>
            <a:ext cx="8064896" cy="47525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0" algn="l"/>
                <a:tab pos="800100" algn="l"/>
              </a:tabLst>
            </a:pPr>
            <a:r>
              <a:rPr lang="de-DE" sz="1900" dirty="0"/>
              <a:t>Digitale Medien und Lerninfrastrukturen ermöglichen neue Lernformen. Das ist hilfreich bei einigen großen Aufgaben, vor denen Schulen stehen: Angesichts der sozialen und kulturellen Vielfalt der Schülerschaft </a:t>
            </a:r>
            <a:r>
              <a:rPr lang="de-DE" sz="1900" dirty="0">
                <a:solidFill>
                  <a:srgbClr val="FF0000"/>
                </a:solidFill>
              </a:rPr>
              <a:t>muss Bildung </a:t>
            </a:r>
            <a:r>
              <a:rPr lang="de-DE" sz="1900" dirty="0">
                <a:solidFill>
                  <a:srgbClr val="FF0000"/>
                </a:solidFill>
                <a:hlinkClick r:id="rId3" action="ppaction://hlinksldjump"/>
              </a:rPr>
              <a:t>individueller </a:t>
            </a:r>
            <a:r>
              <a:rPr lang="de-DE" sz="1900" dirty="0">
                <a:solidFill>
                  <a:srgbClr val="FF0000"/>
                </a:solidFill>
              </a:rPr>
              <a:t>gestaltet werden</a:t>
            </a:r>
            <a:r>
              <a:rPr lang="de-DE" sz="1900" dirty="0"/>
              <a:t>. </a:t>
            </a:r>
          </a:p>
          <a:p>
            <a:pPr marL="0" lvl="1" indent="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0" algn="l"/>
                <a:tab pos="800100" algn="l"/>
              </a:tabLst>
            </a:pPr>
            <a:r>
              <a:rPr lang="de-DE" sz="1900" dirty="0"/>
              <a:t>Es ist für alle Schülerinnen und Schüler wie für Lehrkräfte lernförderlich, wenn </a:t>
            </a:r>
            <a:r>
              <a:rPr lang="de-DE" sz="1900" dirty="0">
                <a:solidFill>
                  <a:srgbClr val="FF0000"/>
                </a:solidFill>
              </a:rPr>
              <a:t>individuelle Lernfortschritte </a:t>
            </a:r>
            <a:r>
              <a:rPr lang="de-DE" sz="1900" dirty="0"/>
              <a:t>genauer erfasst und </a:t>
            </a:r>
            <a:r>
              <a:rPr lang="de-DE" sz="1900" dirty="0">
                <a:solidFill>
                  <a:srgbClr val="FF0000"/>
                </a:solidFill>
              </a:rPr>
              <a:t>durch gezielte Auswahl von Lernbausteinen und -materialien unterstützt werden </a:t>
            </a:r>
            <a:r>
              <a:rPr lang="de-DE" sz="1900" dirty="0"/>
              <a:t>können. Digitale Medien können das Lernen im Unterricht und außerhalb der Schule besser vernetzen und dazu beitragen, Bildungsbenachteiligung auszugleichen.</a:t>
            </a:r>
          </a:p>
          <a:p>
            <a:pPr marL="361950" lvl="1" indent="-361950">
              <a:lnSpc>
                <a:spcPts val="2200"/>
              </a:lnSpc>
              <a:spcAft>
                <a:spcPts val="0"/>
              </a:spcAft>
              <a:buNone/>
              <a:tabLst>
                <a:tab pos="457200" algn="l"/>
                <a:tab pos="800100" algn="l"/>
              </a:tabLst>
            </a:pPr>
            <a:endParaRPr lang="de-DE" sz="1600" dirty="0">
              <a:solidFill>
                <a:schemeClr val="bg1"/>
              </a:solidFill>
              <a:highlight>
                <a:srgbClr val="FFFF00"/>
              </a:highlight>
              <a:ea typeface="Times New Roman"/>
            </a:endParaRPr>
          </a:p>
          <a:p>
            <a:pPr marL="898525"/>
            <a:endParaRPr lang="de-DE" sz="2800" dirty="0">
              <a:solidFill>
                <a:schemeClr val="bg1"/>
              </a:solidFill>
            </a:endParaRPr>
          </a:p>
          <a:p>
            <a:endParaRPr lang="de-DE" sz="2800" dirty="0"/>
          </a:p>
        </p:txBody>
      </p:sp>
      <p:sp>
        <p:nvSpPr>
          <p:cNvPr id="10" name="Textfeld 9"/>
          <p:cNvSpPr txBox="1"/>
          <p:nvPr/>
        </p:nvSpPr>
        <p:spPr>
          <a:xfrm>
            <a:off x="251520" y="5893241"/>
            <a:ext cx="849694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https://www.bmbf.de/de/wissenswertes-zum-digitalpakt-schule-6496.php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27.02.2020</a:t>
            </a:r>
          </a:p>
        </p:txBody>
      </p:sp>
    </p:spTree>
    <p:extLst>
      <p:ext uri="{BB962C8B-B14F-4D97-AF65-F5344CB8AC3E}">
        <p14:creationId xmlns:p14="http://schemas.microsoft.com/office/powerpoint/2010/main" val="41299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46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Digitale Medien und Lernen </a:t>
            </a:r>
            <a:endParaRPr lang="de-DE" b="0" dirty="0">
              <a:ea typeface="Times New Roman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396354" y="980728"/>
            <a:ext cx="8496125" cy="5328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2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0" algn="l"/>
                <a:tab pos="800100" algn="l"/>
              </a:tabLst>
            </a:pPr>
            <a:r>
              <a:rPr lang="de-DE" sz="7200" dirty="0"/>
              <a:t>[...]  Denn nur wenn der Aufbau von digitalen </a:t>
            </a:r>
            <a:r>
              <a:rPr lang="de-DE" sz="7200" dirty="0">
                <a:solidFill>
                  <a:srgbClr val="FF0000"/>
                </a:solidFill>
              </a:rPr>
              <a:t>Lerninfrastrukturen stimmig aus pädagogischen Konzepten</a:t>
            </a:r>
            <a:r>
              <a:rPr lang="de-DE" sz="7200" dirty="0"/>
              <a:t> heraus entwickelt wird, zahlen sich die Investitionen auch langfristig aus. </a:t>
            </a:r>
          </a:p>
          <a:p>
            <a:pPr marL="0" lvl="1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800100" algn="l"/>
              </a:tabLst>
            </a:pPr>
            <a:r>
              <a:rPr lang="de-DE" sz="7200" dirty="0"/>
              <a:t>Genauso wichtig ist </a:t>
            </a:r>
            <a:r>
              <a:rPr lang="de-DE" sz="7200" dirty="0">
                <a:solidFill>
                  <a:srgbClr val="FF0000"/>
                </a:solidFill>
              </a:rPr>
              <a:t>die Qualifizierung von Lehrkräften</a:t>
            </a:r>
            <a:r>
              <a:rPr lang="de-DE" sz="7200" dirty="0"/>
              <a:t>. [...] allen Lehrkräften entsprechende </a:t>
            </a:r>
            <a:r>
              <a:rPr lang="de-DE" sz="7200" dirty="0">
                <a:solidFill>
                  <a:srgbClr val="FF0000"/>
                </a:solidFill>
              </a:rPr>
              <a:t>Fortbildungen</a:t>
            </a:r>
            <a:r>
              <a:rPr lang="de-DE" sz="7200" dirty="0"/>
              <a:t> ermöglichen und über schulbezogene bedarfsgerechte Fortbildungsplanungen [...]. </a:t>
            </a:r>
          </a:p>
          <a:p>
            <a:pPr marL="0" lvl="1" indent="0">
              <a:lnSpc>
                <a:spcPts val="3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0" algn="l"/>
                <a:tab pos="800100" algn="l"/>
              </a:tabLst>
            </a:pPr>
            <a:endParaRPr lang="de-DE" sz="2400" dirty="0"/>
          </a:p>
          <a:p>
            <a:pPr marL="0" lvl="1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800100" algn="l"/>
              </a:tabLst>
            </a:pPr>
            <a:r>
              <a:rPr lang="de-DE" sz="7200" dirty="0"/>
              <a:t>Fragen:		Welche Art der Qualifizierung ist gemeint?  Ist es „nur“ die technische 				Qualifizierung?</a:t>
            </a:r>
          </a:p>
          <a:p>
            <a:pPr marL="895350" lvl="1" indent="-895350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800100" algn="l"/>
              </a:tabLst>
            </a:pPr>
            <a:r>
              <a:rPr lang="de-DE" sz="7200" dirty="0"/>
              <a:t>These: 		Sehr wichtig sind die Fragen, was man denn mit digitalen Medien „besser“ machen kann und vor allem wie. D.h. es besteht ein Bedarf an der </a:t>
            </a:r>
            <a:r>
              <a:rPr lang="de-DE" sz="7200" dirty="0">
                <a:solidFill>
                  <a:srgbClr val="FF0000"/>
                </a:solidFill>
              </a:rPr>
              <a:t>Klärung der Lernziele und des didaktischen Weges </a:t>
            </a:r>
            <a:r>
              <a:rPr lang="de-DE" sz="7200" dirty="0"/>
              <a:t>dorthin. 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79983" y="3491135"/>
            <a:ext cx="849694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https://www.bmbf.de/de/wissenswertes-zum-digitalpakt-schule-6496.php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27.02.2020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1520" y="5893241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zurück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0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Digitale Medien und Lernen </a:t>
            </a:r>
            <a:endParaRPr lang="de-DE" b="0" dirty="0">
              <a:ea typeface="Times New Roman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374699" y="1510915"/>
            <a:ext cx="8496125" cy="3960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ts val="32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457200" algn="l"/>
                <a:tab pos="800100" algn="l"/>
              </a:tabLst>
            </a:pPr>
            <a:r>
              <a:rPr lang="de-DE" dirty="0"/>
              <a:t>„Eine grundlegende Voraussetzung für die Umsetzung der Strategie liegt in der </a:t>
            </a:r>
            <a:r>
              <a:rPr lang="de-DE" dirty="0">
                <a:solidFill>
                  <a:srgbClr val="FF0000"/>
                </a:solidFill>
              </a:rPr>
              <a:t>Kompetenz der Lehrkräfte</a:t>
            </a:r>
            <a:r>
              <a:rPr lang="de-DE" dirty="0"/>
              <a:t>, die in der Lage sein müssen, </a:t>
            </a:r>
            <a:r>
              <a:rPr lang="de-DE" dirty="0">
                <a:solidFill>
                  <a:srgbClr val="FF0000"/>
                </a:solidFill>
              </a:rPr>
              <a:t>digitale Lernumgebungen professionell und didaktisch sinnvoll</a:t>
            </a:r>
            <a:r>
              <a:rPr lang="de-DE" dirty="0"/>
              <a:t> in ihrem jeweiligen Fachunterricht </a:t>
            </a:r>
            <a:r>
              <a:rPr lang="de-DE" dirty="0">
                <a:solidFill>
                  <a:srgbClr val="FF0000"/>
                </a:solidFill>
              </a:rPr>
              <a:t>zu nutzen</a:t>
            </a:r>
            <a:r>
              <a:rPr lang="de-DE" dirty="0"/>
              <a:t>. </a:t>
            </a:r>
            <a:br>
              <a:rPr lang="de-DE" dirty="0"/>
            </a:br>
            <a:r>
              <a:rPr lang="de-DE" dirty="0"/>
              <a:t>- Strategie der KMK "Bildung in der digitalen Welt"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15801" y="4149080"/>
            <a:ext cx="849694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https://www.schultransformation.de/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Bündnis für Bildung e.V.  27.02.2020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1520" y="5893241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zurück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Umfrageergebnisse: Einsatz von Digitalen Medien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8640960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e-DE" sz="2400" dirty="0"/>
          </a:p>
          <a:p>
            <a:pPr marL="0" lvl="1" indent="0">
              <a:buNone/>
            </a:pPr>
            <a:r>
              <a:rPr lang="de-DE" sz="2400" dirty="0"/>
              <a:t>  </a:t>
            </a:r>
            <a:endParaRPr lang="de-DE" sz="2200" dirty="0"/>
          </a:p>
          <a:p>
            <a:pPr marL="819150" lvl="1" indent="-457200">
              <a:buFont typeface="+mj-lt"/>
              <a:buAutoNum type="arabicPeriod"/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251520" y="5893241"/>
            <a:ext cx="12241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zurück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055637"/>
              </p:ext>
            </p:extLst>
          </p:nvPr>
        </p:nvGraphicFramePr>
        <p:xfrm>
          <a:off x="228599" y="962024"/>
          <a:ext cx="8686801" cy="493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197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Umfrageergebnisse: Einsatz von Digitalen Medien</a:t>
            </a:r>
            <a:endParaRPr lang="de-DE" b="0" dirty="0">
              <a:ea typeface="Times New Roman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>
          <a:xfrm>
            <a:off x="323528" y="1052736"/>
            <a:ext cx="8640960" cy="504056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de-DE" sz="2400" dirty="0"/>
          </a:p>
          <a:p>
            <a:pPr marL="0" lvl="1" indent="0">
              <a:buNone/>
            </a:pPr>
            <a:r>
              <a:rPr lang="de-DE" sz="2400" dirty="0"/>
              <a:t>  </a:t>
            </a:r>
            <a:endParaRPr lang="de-DE" sz="2200" dirty="0"/>
          </a:p>
          <a:p>
            <a:pPr marL="819150" lvl="1" indent="-457200">
              <a:buFont typeface="+mj-lt"/>
              <a:buAutoNum type="arabicPeriod"/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  <a:p>
            <a:pPr marL="400050" lvl="1" indent="0">
              <a:buNone/>
              <a:tabLst>
                <a:tab pos="447675" algn="l"/>
              </a:tabLst>
            </a:pPr>
            <a:endParaRPr lang="de-DE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251520" y="5893241"/>
            <a:ext cx="12241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zurück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132234"/>
              </p:ext>
            </p:extLst>
          </p:nvPr>
        </p:nvGraphicFramePr>
        <p:xfrm>
          <a:off x="228599" y="962024"/>
          <a:ext cx="8686801" cy="4933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391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Alter Wein in neuen Schläuchen?</a:t>
            </a:r>
          </a:p>
        </p:txBody>
      </p:sp>
      <p:sp>
        <p:nvSpPr>
          <p:cNvPr id="8" name="Rechteck 7"/>
          <p:cNvSpPr/>
          <p:nvPr/>
        </p:nvSpPr>
        <p:spPr>
          <a:xfrm>
            <a:off x="540000" y="1080000"/>
            <a:ext cx="820891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Mustercurricula Bildungsplan 2004:</a:t>
            </a:r>
          </a:p>
          <a:p>
            <a:pPr marL="547687" lvl="4"/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Kräftegleichgewicht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zwischen elektrischer und magnetischer Kraft</a:t>
            </a:r>
          </a:p>
          <a:p>
            <a:pPr marL="547687" lvl="4"/>
            <a:endParaRPr lang="de-DE" dirty="0"/>
          </a:p>
          <a:p>
            <a:pPr marL="547687" lvl="4"/>
            <a:endParaRPr lang="de-DE" dirty="0"/>
          </a:p>
          <a:p>
            <a:pPr marL="546100" lvl="4" indent="-460375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47687" lvl="4" indent="-460375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	die Bewegung geladener Teilchen in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gekreuzten </a:t>
            </a:r>
            <a:r>
              <a:rPr lang="de-DE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homogenen elektrischen 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magnetischen Feldern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erklären (zum Beispiel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Wien'sches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Filter)</a:t>
            </a:r>
          </a:p>
          <a:p>
            <a:pPr marL="547687" lvl="4" indent="-460375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lvl="4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7687" lvl="4" indent="-460375"/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546100" lvl="4" indent="-460375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Nutzungshinweise zur Offline-Version</a:t>
            </a:r>
            <a:endParaRPr lang="de-DE" b="0" dirty="0">
              <a:ea typeface="Times New Roman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396355" y="980728"/>
            <a:ext cx="8064896" cy="47525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</a:pPr>
            <a:r>
              <a:rPr lang="de-DE" sz="2000" dirty="0"/>
              <a:t>Öffnen Sie das USB-Laufwerk mit dem Stick:</a:t>
            </a:r>
          </a:p>
          <a:p>
            <a:pPr marL="0" indent="0">
              <a:buNone/>
            </a:pPr>
            <a:r>
              <a:rPr lang="de-DE" dirty="0"/>
              <a:t> </a:t>
            </a:r>
            <a:endParaRPr lang="de-DE" sz="2000" dirty="0"/>
          </a:p>
          <a:p>
            <a:pPr marL="0" lvl="0" indent="0">
              <a:buNone/>
            </a:pP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  <a:p>
            <a:pPr>
              <a:spcBef>
                <a:spcPts val="1800"/>
              </a:spcBef>
            </a:pPr>
            <a:r>
              <a:rPr lang="de-DE" sz="2000" dirty="0"/>
              <a:t>Starten Sie „xampp-control.exe – Verknüpfung“ und klicken Sie „Starten“ bei „Apache“ an</a:t>
            </a:r>
          </a:p>
          <a:p>
            <a:pPr>
              <a:spcBef>
                <a:spcPts val="1200"/>
              </a:spcBef>
            </a:pPr>
            <a:endParaRPr lang="de-DE" sz="2000" dirty="0"/>
          </a:p>
          <a:p>
            <a:pPr>
              <a:spcBef>
                <a:spcPts val="1200"/>
              </a:spcBef>
            </a:pPr>
            <a:endParaRPr lang="de-DE" sz="2000" dirty="0"/>
          </a:p>
          <a:p>
            <a:pPr>
              <a:spcBef>
                <a:spcPts val="1200"/>
              </a:spcBef>
            </a:pPr>
            <a:endParaRPr lang="de-DE" sz="2000" dirty="0"/>
          </a:p>
          <a:p>
            <a:pPr>
              <a:spcBef>
                <a:spcPts val="1200"/>
              </a:spcBef>
            </a:pPr>
            <a:endParaRPr lang="de-DE" sz="2000" dirty="0"/>
          </a:p>
          <a:p>
            <a:pPr>
              <a:spcBef>
                <a:spcPts val="1200"/>
              </a:spcBef>
            </a:pPr>
            <a:r>
              <a:rPr lang="de-DE" sz="2000" dirty="0"/>
              <a:t>Nach kurzer Zeit wird der Apache-button grün. Damit ist der lokale Server eingerichtet.</a:t>
            </a:r>
          </a:p>
          <a:p>
            <a:pPr marL="361950" lvl="1" indent="-361950">
              <a:lnSpc>
                <a:spcPts val="2200"/>
              </a:lnSpc>
              <a:spcAft>
                <a:spcPts val="0"/>
              </a:spcAft>
              <a:buNone/>
              <a:tabLst>
                <a:tab pos="457200" algn="l"/>
                <a:tab pos="800100" algn="l"/>
              </a:tabLst>
            </a:pPr>
            <a:endParaRPr lang="de-DE" sz="1600" dirty="0">
              <a:solidFill>
                <a:schemeClr val="bg1"/>
              </a:solidFill>
              <a:highlight>
                <a:srgbClr val="FFFF00"/>
              </a:highlight>
              <a:ea typeface="Times New Roman"/>
            </a:endParaRPr>
          </a:p>
          <a:p>
            <a:pPr marL="898525"/>
            <a:endParaRPr lang="de-DE" sz="2800" dirty="0">
              <a:solidFill>
                <a:schemeClr val="bg1"/>
              </a:solidFill>
            </a:endParaRPr>
          </a:p>
          <a:p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251520" y="5893241"/>
            <a:ext cx="12241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zurück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Grafik 4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398630"/>
            <a:ext cx="6876764" cy="1094266"/>
          </a:xfrm>
          <a:prstGeom prst="rect">
            <a:avLst/>
          </a:prstGeom>
        </p:spPr>
      </p:pic>
      <p:pic>
        <p:nvPicPr>
          <p:cNvPr id="42" name="Grafik 4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1" t="-1915" r="2481" b="58285"/>
          <a:stretch/>
        </p:blipFill>
        <p:spPr bwMode="auto">
          <a:xfrm>
            <a:off x="683568" y="3212976"/>
            <a:ext cx="6696744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925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51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  <a:tab pos="12344400" algn="l"/>
                <a:tab pos="12801600" algn="l"/>
                <a:tab pos="13258800" algn="l"/>
                <a:tab pos="13716000" algn="l"/>
                <a:tab pos="14173200" algn="l"/>
                <a:tab pos="14630400" algn="l"/>
              </a:tabLst>
            </a:pPr>
            <a:r>
              <a:rPr lang="de-DE" b="0" dirty="0"/>
              <a:t>Nutzungshinweise zur Offline-Version</a:t>
            </a:r>
            <a:endParaRPr lang="de-DE" b="0" dirty="0">
              <a:ea typeface="Times New Roman"/>
            </a:endParaRPr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396355" y="980728"/>
            <a:ext cx="8064896" cy="51125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normAutofit fontScale="850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7F7F7F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lang="de-DE" dirty="0"/>
              <a:t>Öffnen Sie Ihren Browser und geben Sie in die leere Eingabezeile „</a:t>
            </a:r>
            <a:r>
              <a:rPr lang="de-DE" b="1" dirty="0" err="1">
                <a:solidFill>
                  <a:srgbClr val="FF0000"/>
                </a:solidFill>
              </a:rPr>
              <a:t>localhost</a:t>
            </a:r>
            <a:r>
              <a:rPr lang="de-DE" b="1" dirty="0">
                <a:solidFill>
                  <a:srgbClr val="FF0000"/>
                </a:solidFill>
              </a:rPr>
              <a:t>/index.html</a:t>
            </a:r>
            <a:r>
              <a:rPr lang="de-DE" dirty="0"/>
              <a:t>“ ein. Quittieren Sie anschließend mit Enter.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dirty="0"/>
              <a:t>Danach sollte in Ihrem Browser die „Startseite“ des web-</a:t>
            </a:r>
            <a:r>
              <a:rPr lang="de-DE" dirty="0" err="1"/>
              <a:t>Packets</a:t>
            </a:r>
            <a:r>
              <a:rPr lang="de-DE" dirty="0"/>
              <a:t> erscheinen: </a:t>
            </a:r>
          </a:p>
          <a:p>
            <a:pPr marL="0" lvl="0" indent="0">
              <a:buNone/>
            </a:pP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  <a:p>
            <a:pPr marL="0" lvl="0" indent="0">
              <a:buNone/>
            </a:pPr>
            <a:endParaRPr lang="de-DE" sz="2000" dirty="0"/>
          </a:p>
          <a:p>
            <a:pPr marL="361950" lvl="1" indent="-361950">
              <a:lnSpc>
                <a:spcPts val="2200"/>
              </a:lnSpc>
              <a:spcAft>
                <a:spcPts val="0"/>
              </a:spcAft>
              <a:buNone/>
              <a:tabLst>
                <a:tab pos="457200" algn="l"/>
                <a:tab pos="800100" algn="l"/>
              </a:tabLst>
            </a:pPr>
            <a:endParaRPr lang="de-DE" sz="1600" dirty="0">
              <a:solidFill>
                <a:schemeClr val="bg1"/>
              </a:solidFill>
              <a:highlight>
                <a:srgbClr val="FFFF00"/>
              </a:highlight>
              <a:ea typeface="Times New Roman"/>
            </a:endParaRPr>
          </a:p>
          <a:p>
            <a:pPr marL="361950" lvl="1" indent="-361950">
              <a:lnSpc>
                <a:spcPts val="2200"/>
              </a:lnSpc>
              <a:spcAft>
                <a:spcPts val="0"/>
              </a:spcAft>
              <a:buNone/>
              <a:tabLst>
                <a:tab pos="457200" algn="l"/>
                <a:tab pos="800100" algn="l"/>
              </a:tabLst>
            </a:pPr>
            <a:endParaRPr lang="de-DE" sz="1600" dirty="0">
              <a:solidFill>
                <a:schemeClr val="bg1"/>
              </a:solidFill>
              <a:highlight>
                <a:srgbClr val="FFFF00"/>
              </a:highlight>
              <a:ea typeface="Times New Roman"/>
            </a:endParaRPr>
          </a:p>
          <a:p>
            <a:pPr marL="361950" lvl="1" indent="-361950">
              <a:lnSpc>
                <a:spcPts val="2200"/>
              </a:lnSpc>
              <a:spcAft>
                <a:spcPts val="0"/>
              </a:spcAft>
              <a:buNone/>
              <a:tabLst>
                <a:tab pos="457200" algn="l"/>
                <a:tab pos="800100" algn="l"/>
              </a:tabLst>
            </a:pPr>
            <a:endParaRPr lang="de-DE" sz="1600" dirty="0">
              <a:solidFill>
                <a:schemeClr val="bg1"/>
              </a:solidFill>
              <a:highlight>
                <a:srgbClr val="FFFF00"/>
              </a:highlight>
              <a:ea typeface="Times New Roman"/>
            </a:endParaRPr>
          </a:p>
          <a:p>
            <a:pPr marL="361950" lvl="1" indent="-361950">
              <a:lnSpc>
                <a:spcPts val="2200"/>
              </a:lnSpc>
              <a:spcAft>
                <a:spcPts val="0"/>
              </a:spcAft>
              <a:buNone/>
              <a:tabLst>
                <a:tab pos="457200" algn="l"/>
                <a:tab pos="800100" algn="l"/>
              </a:tabLst>
            </a:pPr>
            <a:endParaRPr lang="de-DE" sz="1600" dirty="0">
              <a:solidFill>
                <a:schemeClr val="bg1"/>
              </a:solidFill>
              <a:highlight>
                <a:srgbClr val="FFFF00"/>
              </a:highlight>
              <a:ea typeface="Times New Roman"/>
            </a:endParaRPr>
          </a:p>
          <a:p>
            <a:pPr marL="361950" lvl="1" indent="-361950">
              <a:lnSpc>
                <a:spcPts val="2200"/>
              </a:lnSpc>
              <a:spcAft>
                <a:spcPts val="0"/>
              </a:spcAft>
              <a:buNone/>
              <a:tabLst>
                <a:tab pos="457200" algn="l"/>
                <a:tab pos="800100" algn="l"/>
              </a:tabLst>
            </a:pPr>
            <a:endParaRPr lang="de-DE" sz="1600" dirty="0">
              <a:solidFill>
                <a:schemeClr val="bg1"/>
              </a:solidFill>
              <a:highlight>
                <a:srgbClr val="FFFF00"/>
              </a:highlight>
              <a:ea typeface="Times New Roman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de-DE" dirty="0"/>
              <a:t>Wenn Sie dann bei Aufgaben Ihre Lösung „Senden“ (Bild unten links), erhalten Sie Rückmeldung vom lokalen Server.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1520" y="5893241"/>
            <a:ext cx="122413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zurück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36"/>
          <a:stretch/>
        </p:blipFill>
        <p:spPr bwMode="auto">
          <a:xfrm>
            <a:off x="845754" y="2456892"/>
            <a:ext cx="7182629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135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Fachliche Grundlagen: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/>
              <p:cNvSpPr/>
              <p:nvPr/>
            </p:nvSpPr>
            <p:spPr>
              <a:xfrm>
                <a:off x="540000" y="1080000"/>
                <a:ext cx="8208912" cy="5170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0487" lvl="3"/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Mustercurricula Bildungsplan 2004:</a:t>
                </a:r>
              </a:p>
              <a:p>
                <a:pPr marL="542925" lvl="3">
                  <a:spcBef>
                    <a:spcPts val="600"/>
                  </a:spcBef>
                </a:pPr>
                <a:r>
                  <a:rPr lang="de-DE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Elektrisches- [...] Feld als Energiespeicher (quantitativ für Plattenkondensator, [...])</a:t>
                </a:r>
              </a:p>
              <a:p>
                <a:pPr marL="542925" lvl="3">
                  <a:spcBef>
                    <a:spcPts val="1200"/>
                  </a:spcBef>
                </a:pPr>
                <a:r>
                  <a:rPr lang="de-DE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Magnetisches Feld und magnetische Flussdichte einer langgestreckten Spule</a:t>
                </a:r>
              </a:p>
              <a:p>
                <a:pPr marL="546100" lvl="4" indent="-460375">
                  <a:spcBef>
                    <a:spcPts val="600"/>
                  </a:spcBef>
                </a:pPr>
                <a:r>
                  <a:rPr lang="de-DE" dirty="0">
                    <a:latin typeface="Arial" panose="020B0604020202020204" pitchFamily="34" charset="0"/>
                    <a:cs typeface="Arial" panose="020B0604020202020204" pitchFamily="34" charset="0"/>
                  </a:rPr>
                  <a:t>Neu:</a:t>
                </a:r>
              </a:p>
              <a:p>
                <a:pPr marL="542925" lvl="3"/>
                <a:r>
                  <a:rPr lang="de-DE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den Zusammenhang zwischen der Kraftwirkung auf eine Probeladung und der </a:t>
                </a:r>
                <a:r>
                  <a:rPr lang="de-DE" sz="2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elektrischen Feldstärke </a:t>
                </a:r>
                <a:r>
                  <a:rPr lang="de-DE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anhand eines Experimentes erläutern</a:t>
                </a:r>
              </a:p>
              <a:p>
                <a:pPr marL="542925" lvl="3">
                  <a:spcBef>
                    <a:spcPts val="1200"/>
                  </a:spcBef>
                </a:pPr>
                <a:r>
                  <a:rPr lang="de-DE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die </a:t>
                </a:r>
                <a:r>
                  <a:rPr lang="de-DE" sz="22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elektrische Feldstärke </a:t>
                </a:r>
                <a:r>
                  <a:rPr lang="de-DE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eines </a:t>
                </a:r>
                <a:r>
                  <a:rPr lang="de-DE" sz="22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Plattenkondensators</a:t>
                </a:r>
                <a:r>
                  <a:rPr lang="de-DE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beschreiben</a:t>
                </a:r>
              </a:p>
              <a:p>
                <a:pPr marL="542925" lvl="3">
                  <a:spcBef>
                    <a:spcPts val="1200"/>
                  </a:spcBef>
                </a:pPr>
                <a:r>
                  <a:rPr lang="de-DE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22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Magnetfeld</a:t>
                </a:r>
                <a:r>
                  <a:rPr lang="de-DE" sz="2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einer schlanken Spule </a:t>
                </a:r>
                <a:r>
                  <a:rPr lang="de-DE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untersuchen und beschreiben (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de-DE" sz="220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= </m:t>
                    </m:r>
                    <m:r>
                      <a:rPr lang="de-DE" sz="220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𝜇</m:t>
                    </m:r>
                    <m:r>
                      <a:rPr lang="de-DE" sz="2200" i="1" baseline="-25000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0</m:t>
                    </m:r>
                    <m:r>
                      <a:rPr lang="de-DE" sz="22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∙</m:t>
                    </m:r>
                    <m:r>
                      <a:rPr lang="de-DE" sz="2200" i="1" dirty="0" err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𝜇</m:t>
                    </m:r>
                    <m:r>
                      <a:rPr lang="de-DE" sz="2200" b="0" i="1" baseline="-25000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𝑟</m:t>
                    </m:r>
                    <m:r>
                      <a:rPr lang="de-DE" sz="22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de-DE" sz="220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∙</m:t>
                    </m:r>
                    <m:r>
                      <a:rPr lang="de-DE" sz="22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𝐼</m:t>
                    </m:r>
                    <m:r>
                      <a:rPr lang="de-DE" sz="22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∙</m:t>
                    </m:r>
                    <m:r>
                      <a:rPr lang="de-DE" sz="22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𝑁</m:t>
                    </m:r>
                    <m:r>
                      <a:rPr lang="de-DE" sz="22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de-DE" sz="22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𝐿</m:t>
                    </m:r>
                    <m:r>
                      <a:rPr lang="de-DE" sz="2200" i="1" dirty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de-DE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htec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080000"/>
                <a:ext cx="8208912" cy="5170646"/>
              </a:xfrm>
              <a:prstGeom prst="rect">
                <a:avLst/>
              </a:prstGeom>
              <a:blipFill rotWithShape="1">
                <a:blip r:embed="rId3"/>
                <a:stretch>
                  <a:fillRect l="-149" t="-825" b="-1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7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Geladene Teilchen in Feldern - Motivationsproblem</a:t>
            </a:r>
          </a:p>
        </p:txBody>
      </p:sp>
      <p:sp>
        <p:nvSpPr>
          <p:cNvPr id="8" name="Rechteck 7"/>
          <p:cNvSpPr/>
          <p:nvPr/>
        </p:nvSpPr>
        <p:spPr>
          <a:xfrm>
            <a:off x="540000" y="1080000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Zu „motivierenden“ Anwendungen geben die vorherigen Bildungspläne 1996 bzw. 2001 Hinweise:</a:t>
            </a:r>
          </a:p>
          <a:p>
            <a:pPr marL="90487" lvl="3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Halleffekt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Wien‘sches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Filter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Braun‘sche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Röhre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Massenspektrometer 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Teilchenbeschleuniger 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Elektronenmikroskop 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Fernsehbildröhre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Phänomene im Magnetfeld der Erde</a:t>
            </a:r>
          </a:p>
          <a:p>
            <a:pPr marL="546100" lvl="4" indent="-460375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Geladene Teilchen in Feldern - Motivationsproblem</a:t>
            </a:r>
          </a:p>
        </p:txBody>
      </p:sp>
      <p:sp>
        <p:nvSpPr>
          <p:cNvPr id="8" name="Rechteck 7"/>
          <p:cNvSpPr/>
          <p:nvPr/>
        </p:nvSpPr>
        <p:spPr>
          <a:xfrm>
            <a:off x="540000" y="1080000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7"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Zu „motivierenden“ Anwendungen geben die vorherigen Bildungspläne 1996 bzw. 2001 Hinweise: </a:t>
            </a:r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 2016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0487" lvl="3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Halleffekt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Wien‘sches</a:t>
            </a:r>
            <a:r>
              <a:rPr lang="de-DE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Filter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Braun‘sche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Röhre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Massenspektrometer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Teilchenbeschleuniger 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Elektronenmikroskop 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Fernsehbildröhre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Phänomene im Magnetfeld der Erde</a:t>
            </a:r>
          </a:p>
          <a:p>
            <a:pPr marL="546100" lvl="4" indent="-460375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3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A5DDD5E1-26F9-4313-8833-B2CE0D6B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Geladene Teilchen in Feldern – ZPG VI Physik, 2020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e-DE"/>
              <a:t>Folie </a:t>
            </a:r>
            <a:fld id="{7317BCA4-C291-41D3-9721-8E93A773DD04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0" dirty="0"/>
              <a:t>Geladene Teilchen in Feldern - Auswahlkriterien</a:t>
            </a:r>
          </a:p>
        </p:txBody>
      </p:sp>
      <p:sp>
        <p:nvSpPr>
          <p:cNvPr id="8" name="Rechteck 7"/>
          <p:cNvSpPr/>
          <p:nvPr/>
        </p:nvSpPr>
        <p:spPr>
          <a:xfrm>
            <a:off x="540000" y="1080000"/>
            <a:ext cx="8208912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7"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Gibt es nachvollziehbare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Kriterien zur Auswahl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eines dieser Themen?</a:t>
            </a:r>
          </a:p>
          <a:p>
            <a:pPr marL="90487" lvl="3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Halleffekt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Wien‘sches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Filter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Braun‘sche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Röhre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Massenspektrometer 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Teilchenbeschleuniger 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Elektronenmikroskop  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Fernsehbildröhre</a:t>
            </a:r>
          </a:p>
          <a:p>
            <a:pPr marL="885825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Phänomene im Magnetfeld der Erde</a:t>
            </a:r>
          </a:p>
          <a:p>
            <a:pPr marL="546100" lvl="4" indent="-460375"/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5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esig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2015-04-05 G8 BP 2016 Physik-Leitperspektiven-pbK-ibK" id="{6D46AD23-E355-604C-B451-29306F04266A}" vid="{4DAB78A5-37DC-6748-8711-6A30687A6D40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Powerpoint_ZPG</Template>
  <TotalTime>0</TotalTime>
  <Words>2534</Words>
  <Application>Microsoft Office PowerPoint</Application>
  <PresentationFormat>Bildschirmpräsentation (4:3)</PresentationFormat>
  <Paragraphs>541</Paragraphs>
  <Slides>51</Slides>
  <Notes>50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2" baseType="lpstr">
      <vt:lpstr>Design1</vt:lpstr>
      <vt:lpstr>Teilchen in Feldern</vt:lpstr>
      <vt:lpstr>Geladene Teilchen in Feldern in der Kursstufe Physik</vt:lpstr>
      <vt:lpstr>geTeiF - alter Wein in neuen Schläuchen?</vt:lpstr>
      <vt:lpstr>Alter Wein in neuen Schläuchen?</vt:lpstr>
      <vt:lpstr>Alter Wein in neuen Schläuchen?</vt:lpstr>
      <vt:lpstr>Fachliche Grundlagen:</vt:lpstr>
      <vt:lpstr>Geladene Teilchen in Feldern - Motivationsproblem</vt:lpstr>
      <vt:lpstr>Geladene Teilchen in Feldern - Motivationsproblem</vt:lpstr>
      <vt:lpstr>Geladene Teilchen in Feldern - Auswahlkriterien</vt:lpstr>
      <vt:lpstr>Auswahlkriterien - Ein Blick in den Bildungsplan</vt:lpstr>
      <vt:lpstr>Auswahlkriterien - Ein Blick in den Bildungsplan</vt:lpstr>
      <vt:lpstr>Auswahlkriterien - Ein Blick in den Bildungsplan</vt:lpstr>
      <vt:lpstr>Auswahlkriterien - Ein Blick in den Bildungsplan</vt:lpstr>
      <vt:lpstr>Auswahlkriterien - Ein Blick in den Bildungsplan</vt:lpstr>
      <vt:lpstr>Kriterien - Ein Blick in die Bildungsforschung</vt:lpstr>
      <vt:lpstr>Kriterien - Ein Blick in die Fachdidaktik</vt:lpstr>
      <vt:lpstr>Geladene Teilchen in Feldern - Auswahlkriterien</vt:lpstr>
      <vt:lpstr>Geladene Teilchen in Feldern - Auswahlkriterien</vt:lpstr>
      <vt:lpstr>Geladene Teilchen in Feldern - Auswahlkriterien</vt:lpstr>
      <vt:lpstr>Geladene Teilchen in Feldern - Auswahlkriterien</vt:lpstr>
      <vt:lpstr>Tumorbehandlung mit Hilfe von Ionenstrahlen</vt:lpstr>
      <vt:lpstr>Therapie durch Ionenstrahlung</vt:lpstr>
      <vt:lpstr>Therapie durch Ionenstrahlung</vt:lpstr>
      <vt:lpstr>Therapie durch Ionenstrahlung</vt:lpstr>
      <vt:lpstr>Ionenstrahlentherapie - Einsatzmöglichkeiten</vt:lpstr>
      <vt:lpstr>Ionenstrahlentherapie - Verständnisfragen</vt:lpstr>
      <vt:lpstr>Ionenstrahlentherapie - Rechenaufgaben</vt:lpstr>
      <vt:lpstr>Ionenstrahlentherapie – verknüpfte Themen</vt:lpstr>
      <vt:lpstr>Physik in der Strahlentherapie - Begriffsnetz</vt:lpstr>
      <vt:lpstr>Geladene Teilchen in Feldern - Empfehlungen </vt:lpstr>
      <vt:lpstr>Geladene Teilchen in Feldern - Überblick </vt:lpstr>
      <vt:lpstr>Geladene Teilchen in Feldern </vt:lpstr>
      <vt:lpstr>Geladene Teilchen in Feldern </vt:lpstr>
      <vt:lpstr>Umfrageergebnisse: Vorteile des Einsatzes </vt:lpstr>
      <vt:lpstr>Umfrageergebnisse: Selbstlernen im Unterricht</vt:lpstr>
      <vt:lpstr>Umfrageergebnisse: Digitale Medien hilfreich </vt:lpstr>
      <vt:lpstr>Umfrageergebnisse: Einsatz im Unterricht</vt:lpstr>
      <vt:lpstr>Umfrageergebnisse: Nachhaltigkeit </vt:lpstr>
      <vt:lpstr>Umfrageergebnisse: Kommunikation </vt:lpstr>
      <vt:lpstr>Umfrageergebnisse: Selbsttest </vt:lpstr>
      <vt:lpstr>Umfrageergebnisse: Fragen auf AB </vt:lpstr>
      <vt:lpstr>Umfrageergebnisse: Hilfen auf den Webseiten</vt:lpstr>
      <vt:lpstr>Umfrageergebnisse: Realexperimente</vt:lpstr>
      <vt:lpstr>Literaturliste zur Folie Nr. 16 </vt:lpstr>
      <vt:lpstr>Digitale Medien und Lernen </vt:lpstr>
      <vt:lpstr>Digitale Medien und Lernen </vt:lpstr>
      <vt:lpstr>Digitale Medien und Lernen </vt:lpstr>
      <vt:lpstr>Umfrageergebnisse: Einsatz von Digitalen Medien</vt:lpstr>
      <vt:lpstr>Umfrageergebnisse: Einsatz von Digitalen Medien</vt:lpstr>
      <vt:lpstr>Nutzungshinweise zur Offline-Version</vt:lpstr>
      <vt:lpstr>Nutzungshinweise zur Offline-Version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Digitale Medien Kursstufe</dc:title>
  <dc:subject>PowerPoint-Präsentation</dc:subject>
  <dc:creator>Matthias Theis</dc:creator>
  <cp:lastModifiedBy>winadmin</cp:lastModifiedBy>
  <cp:revision>430</cp:revision>
  <cp:lastPrinted>2014-11-07T09:42:53Z</cp:lastPrinted>
  <dcterms:created xsi:type="dcterms:W3CDTF">2017-01-31T07:32:23Z</dcterms:created>
  <dcterms:modified xsi:type="dcterms:W3CDTF">2020-08-17T08:35:24Z</dcterms:modified>
</cp:coreProperties>
</file>