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73" r:id="rId9"/>
    <p:sldId id="280" r:id="rId10"/>
    <p:sldId id="274" r:id="rId11"/>
    <p:sldId id="275" r:id="rId12"/>
    <p:sldId id="276" r:id="rId13"/>
    <p:sldId id="279" r:id="rId14"/>
    <p:sldId id="334" r:id="rId15"/>
    <p:sldId id="278" r:id="rId16"/>
    <p:sldId id="338" r:id="rId17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08"/>
    <p:restoredTop sz="75342"/>
  </p:normalViewPr>
  <p:slideViewPr>
    <p:cSldViewPr>
      <p:cViewPr varScale="1">
        <p:scale>
          <a:sx n="74" d="100"/>
          <a:sy n="74" d="100"/>
        </p:scale>
        <p:origin x="107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A9E253-68B6-4491-AEE7-8A03156FB74B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37A54A18-E882-456F-8F9A-8BFF575C00D0}">
      <dgm:prSet phldrT="[Text]" custT="1"/>
      <dgm:spPr/>
      <dgm:t>
        <a:bodyPr/>
        <a:lstStyle/>
        <a:p>
          <a:pPr algn="l"/>
          <a:r>
            <a:rPr lang="de-DE" sz="2400" dirty="0"/>
            <a:t>1. Der Bildungsplan </a:t>
          </a:r>
          <a:br>
            <a:rPr lang="de-DE" sz="2400" dirty="0"/>
          </a:br>
          <a:r>
            <a:rPr lang="de-DE" sz="2400" dirty="0"/>
            <a:t>    2016 V2 </a:t>
          </a:r>
        </a:p>
        <a:p>
          <a:pPr algn="l"/>
          <a:r>
            <a:rPr lang="de-DE" sz="2000" dirty="0"/>
            <a:t>- </a:t>
          </a:r>
          <a:r>
            <a:rPr lang="de-DE" sz="1800" dirty="0"/>
            <a:t>Überblick</a:t>
          </a:r>
        </a:p>
        <a:p>
          <a:pPr algn="l"/>
          <a:r>
            <a:rPr lang="de-DE" sz="1800" dirty="0"/>
            <a:t>- Delta-Listen </a:t>
          </a:r>
        </a:p>
        <a:p>
          <a:pPr algn="l"/>
          <a:r>
            <a:rPr lang="de-DE" sz="1800" dirty="0"/>
            <a:t>- Jahresplanungen</a:t>
          </a:r>
          <a:br>
            <a:rPr lang="de-DE" sz="1800" dirty="0"/>
          </a:br>
          <a:endParaRPr lang="de-DE" sz="1800" dirty="0"/>
        </a:p>
      </dgm:t>
    </dgm:pt>
    <dgm:pt modelId="{047A7F11-9786-45A7-83E9-231BBDFBCC94}" type="parTrans" cxnId="{47FF1778-EED4-410B-B9ED-33E3B41C1AAF}">
      <dgm:prSet/>
      <dgm:spPr/>
      <dgm:t>
        <a:bodyPr/>
        <a:lstStyle/>
        <a:p>
          <a:pPr algn="l"/>
          <a:endParaRPr lang="de-DE" sz="1400"/>
        </a:p>
      </dgm:t>
    </dgm:pt>
    <dgm:pt modelId="{C28196BC-2732-4191-8789-776DC84C9603}" type="sibTrans" cxnId="{47FF1778-EED4-410B-B9ED-33E3B41C1AAF}">
      <dgm:prSet/>
      <dgm:spPr/>
      <dgm:t>
        <a:bodyPr/>
        <a:lstStyle/>
        <a:p>
          <a:pPr algn="l"/>
          <a:endParaRPr lang="de-DE" sz="1400"/>
        </a:p>
      </dgm:t>
    </dgm:pt>
    <dgm:pt modelId="{029DFDA9-691F-41FE-88FE-6A7E6BC0A652}">
      <dgm:prSet phldrT="[Text]" custT="1"/>
      <dgm:spPr/>
      <dgm:t>
        <a:bodyPr/>
        <a:lstStyle/>
        <a:p>
          <a:pPr algn="l"/>
          <a:r>
            <a:rPr lang="de-DE" sz="2400" dirty="0"/>
            <a:t>2. Elektrische und</a:t>
          </a:r>
          <a:br>
            <a:rPr lang="de-DE" sz="2400" dirty="0"/>
          </a:br>
          <a:r>
            <a:rPr lang="de-DE" sz="2400" dirty="0"/>
            <a:t>     magnetische Felder </a:t>
          </a:r>
        </a:p>
        <a:p>
          <a:pPr algn="l"/>
          <a:r>
            <a:rPr lang="de-DE" sz="1800" dirty="0"/>
            <a:t>- </a:t>
          </a:r>
          <a:r>
            <a:rPr lang="de-DE" sz="1800" dirty="0" err="1"/>
            <a:t>el</a:t>
          </a:r>
          <a:r>
            <a:rPr lang="de-DE" sz="1800" dirty="0"/>
            <a:t>. Feld</a:t>
          </a:r>
          <a:br>
            <a:rPr lang="de-DE" sz="1800" dirty="0"/>
          </a:br>
          <a:r>
            <a:rPr lang="de-DE" sz="1800" dirty="0"/>
            <a:t>  </a:t>
          </a:r>
          <a:r>
            <a:rPr lang="de-DE" sz="1600" dirty="0"/>
            <a:t>z.B. Auf- &amp; Entladen von </a:t>
          </a:r>
          <a:br>
            <a:rPr lang="de-DE" sz="1600" dirty="0"/>
          </a:br>
          <a:r>
            <a:rPr lang="de-DE" sz="1600" dirty="0"/>
            <a:t>  Kondensatoren</a:t>
          </a:r>
          <a:endParaRPr lang="de-DE" sz="1800" dirty="0"/>
        </a:p>
        <a:p>
          <a:pPr algn="l"/>
          <a:r>
            <a:rPr lang="de-DE" sz="1800" dirty="0"/>
            <a:t>- magn. Feld </a:t>
          </a:r>
          <a:br>
            <a:rPr lang="de-DE" sz="1800" dirty="0"/>
          </a:br>
          <a:r>
            <a:rPr lang="de-DE" sz="1800" dirty="0"/>
            <a:t>  </a:t>
          </a:r>
          <a:r>
            <a:rPr lang="de-DE" sz="1600" dirty="0"/>
            <a:t>z.B. Superposition von Feldern</a:t>
          </a:r>
          <a:endParaRPr lang="de-DE" sz="1800" dirty="0"/>
        </a:p>
      </dgm:t>
    </dgm:pt>
    <dgm:pt modelId="{3B87D574-693F-480D-B0AE-6AC4AE763E36}" type="parTrans" cxnId="{F219E6DB-101C-4BDE-B198-5D06DA6A3E3D}">
      <dgm:prSet/>
      <dgm:spPr/>
      <dgm:t>
        <a:bodyPr/>
        <a:lstStyle/>
        <a:p>
          <a:pPr algn="l"/>
          <a:endParaRPr lang="de-DE" sz="1400"/>
        </a:p>
      </dgm:t>
    </dgm:pt>
    <dgm:pt modelId="{BA419EDB-F40D-42FA-84C2-E122200354AC}" type="sibTrans" cxnId="{F219E6DB-101C-4BDE-B198-5D06DA6A3E3D}">
      <dgm:prSet/>
      <dgm:spPr/>
      <dgm:t>
        <a:bodyPr/>
        <a:lstStyle/>
        <a:p>
          <a:pPr algn="l"/>
          <a:endParaRPr lang="de-DE" sz="1400"/>
        </a:p>
      </dgm:t>
    </dgm:pt>
    <dgm:pt modelId="{73026EF1-0566-4F43-B52B-FF1C7720AD1F}">
      <dgm:prSet phldrT="[Text]" custT="1"/>
      <dgm:spPr/>
      <dgm:t>
        <a:bodyPr/>
        <a:lstStyle/>
        <a:p>
          <a:pPr algn="l"/>
          <a:r>
            <a:rPr lang="de-DE" sz="2400" dirty="0"/>
            <a:t>3. Schwingungen und</a:t>
          </a:r>
          <a:br>
            <a:rPr lang="de-DE" sz="2400" dirty="0"/>
          </a:br>
          <a:r>
            <a:rPr lang="de-DE" sz="2400" dirty="0"/>
            <a:t>    Wellen (LF)</a:t>
          </a:r>
        </a:p>
        <a:p>
          <a:pPr algn="l"/>
          <a:r>
            <a:rPr lang="de-DE" sz="1800" dirty="0"/>
            <a:t>- gedämpfte &amp; erzwungene </a:t>
          </a:r>
          <a:br>
            <a:rPr lang="de-DE" sz="1800" dirty="0"/>
          </a:br>
          <a:r>
            <a:rPr lang="de-DE" sz="1800" dirty="0"/>
            <a:t>  Schwingungen</a:t>
          </a:r>
        </a:p>
        <a:p>
          <a:pPr algn="l"/>
          <a:r>
            <a:rPr lang="de-DE" sz="1800" dirty="0"/>
            <a:t>- Wellenfunktion</a:t>
          </a:r>
        </a:p>
        <a:p>
          <a:pPr algn="l"/>
          <a:r>
            <a:rPr lang="de-DE" sz="1800" dirty="0"/>
            <a:t>- Interferometer</a:t>
          </a:r>
        </a:p>
      </dgm:t>
    </dgm:pt>
    <dgm:pt modelId="{9717FB7A-B374-4BEC-A447-ADEB3F410FD7}" type="parTrans" cxnId="{24D18593-7D79-46C1-B7A4-E7612F77D75D}">
      <dgm:prSet/>
      <dgm:spPr/>
      <dgm:t>
        <a:bodyPr/>
        <a:lstStyle/>
        <a:p>
          <a:pPr algn="l"/>
          <a:endParaRPr lang="de-DE" sz="1400"/>
        </a:p>
      </dgm:t>
    </dgm:pt>
    <dgm:pt modelId="{40670059-50F0-4DEF-B2E7-89D13873F476}" type="sibTrans" cxnId="{24D18593-7D79-46C1-B7A4-E7612F77D75D}">
      <dgm:prSet/>
      <dgm:spPr/>
      <dgm:t>
        <a:bodyPr/>
        <a:lstStyle/>
        <a:p>
          <a:pPr algn="l"/>
          <a:endParaRPr lang="de-DE" sz="1400"/>
        </a:p>
      </dgm:t>
    </dgm:pt>
    <dgm:pt modelId="{363B03FB-CE6F-4423-BEC1-E63612F0602C}">
      <dgm:prSet phldrT="[Text]" custT="1"/>
      <dgm:spPr/>
      <dgm:t>
        <a:bodyPr/>
        <a:lstStyle/>
        <a:p>
          <a:pPr algn="l"/>
          <a:r>
            <a:rPr lang="de-DE" sz="2400" dirty="0"/>
            <a:t>4. Quantenphysik</a:t>
          </a:r>
        </a:p>
        <a:p>
          <a:pPr algn="l"/>
          <a:r>
            <a:rPr lang="de-DE" sz="1800" dirty="0"/>
            <a:t>- </a:t>
          </a:r>
          <a:r>
            <a:rPr lang="de-DE" sz="1800" dirty="0" err="1"/>
            <a:t>quantenmech</a:t>
          </a:r>
          <a:r>
            <a:rPr lang="de-DE" sz="1800" dirty="0"/>
            <a:t>. </a:t>
          </a:r>
          <a:r>
            <a:rPr lang="de-DE" sz="1800" dirty="0" err="1"/>
            <a:t>Wellenfkt</a:t>
          </a:r>
          <a:r>
            <a:rPr lang="de-DE" sz="1800" dirty="0"/>
            <a:t>. (LF)</a:t>
          </a:r>
        </a:p>
        <a:p>
          <a:pPr algn="l"/>
          <a:r>
            <a:rPr lang="de-DE" sz="1800" dirty="0"/>
            <a:t>- </a:t>
          </a:r>
          <a:r>
            <a:rPr lang="de-DE" sz="1800" dirty="0" err="1"/>
            <a:t>Delayed</a:t>
          </a:r>
          <a:r>
            <a:rPr lang="de-DE" sz="1800" dirty="0"/>
            <a:t> Choice &amp; </a:t>
          </a:r>
          <a:br>
            <a:rPr lang="de-DE" sz="1800" dirty="0"/>
          </a:br>
          <a:r>
            <a:rPr lang="de-DE" sz="1800" dirty="0"/>
            <a:t>   Komplementarität (LF)</a:t>
          </a:r>
        </a:p>
        <a:p>
          <a:pPr algn="l"/>
          <a:r>
            <a:rPr lang="de-DE" sz="1800" dirty="0"/>
            <a:t>- Verschränkung, Realität, </a:t>
          </a:r>
          <a:br>
            <a:rPr lang="de-DE" sz="1800" dirty="0"/>
          </a:br>
          <a:r>
            <a:rPr lang="de-DE" sz="1800" dirty="0"/>
            <a:t>   Lokalität</a:t>
          </a:r>
          <a:endParaRPr lang="de-DE" sz="1600" dirty="0"/>
        </a:p>
      </dgm:t>
    </dgm:pt>
    <dgm:pt modelId="{6F8CB252-3E8C-4FAC-B42F-8909C93CEB9E}" type="parTrans" cxnId="{88E02E3D-8007-484F-8B30-8A9F7A330B2F}">
      <dgm:prSet/>
      <dgm:spPr/>
      <dgm:t>
        <a:bodyPr/>
        <a:lstStyle/>
        <a:p>
          <a:pPr algn="l"/>
          <a:endParaRPr lang="de-DE" sz="1400"/>
        </a:p>
      </dgm:t>
    </dgm:pt>
    <dgm:pt modelId="{11E0C0D6-7401-402F-BD56-3F8BF28A8DE8}" type="sibTrans" cxnId="{88E02E3D-8007-484F-8B30-8A9F7A330B2F}">
      <dgm:prSet/>
      <dgm:spPr/>
      <dgm:t>
        <a:bodyPr/>
        <a:lstStyle/>
        <a:p>
          <a:pPr algn="l"/>
          <a:endParaRPr lang="de-DE" sz="1400"/>
        </a:p>
      </dgm:t>
    </dgm:pt>
    <dgm:pt modelId="{6D07A667-D379-4723-9B05-CEE2C422859F}">
      <dgm:prSet phldrT="[Text]" custT="1"/>
      <dgm:spPr/>
      <dgm:t>
        <a:bodyPr/>
        <a:lstStyle/>
        <a:p>
          <a:pPr algn="l"/>
          <a:r>
            <a:rPr lang="de-DE" sz="2400" dirty="0"/>
            <a:t>5. Atome und Materie</a:t>
          </a:r>
        </a:p>
        <a:p>
          <a:pPr algn="l"/>
          <a:r>
            <a:rPr lang="de-DE" sz="1800" dirty="0"/>
            <a:t>- Linienspektren &amp; </a:t>
          </a:r>
          <a:br>
            <a:rPr lang="de-DE" sz="1800" dirty="0"/>
          </a:br>
          <a:r>
            <a:rPr lang="de-DE" sz="1800" dirty="0"/>
            <a:t>   Energieniveaus</a:t>
          </a:r>
        </a:p>
        <a:p>
          <a:pPr algn="l"/>
          <a:r>
            <a:rPr lang="de-DE" sz="1800" dirty="0"/>
            <a:t>- Röntgenspektrum (LF)</a:t>
          </a:r>
        </a:p>
        <a:p>
          <a:pPr algn="l"/>
          <a:r>
            <a:rPr lang="de-DE" sz="1800" dirty="0"/>
            <a:t>- Potentialtopf (LF)</a:t>
          </a:r>
        </a:p>
        <a:p>
          <a:pPr algn="l"/>
          <a:r>
            <a:rPr lang="de-DE" sz="1800" dirty="0"/>
            <a:t>- Atomvorstellungen</a:t>
          </a:r>
        </a:p>
      </dgm:t>
    </dgm:pt>
    <dgm:pt modelId="{4325451D-3B51-4E16-9B02-6718C9F1D12D}" type="parTrans" cxnId="{82961D90-33CB-4303-8AE9-112197697B50}">
      <dgm:prSet/>
      <dgm:spPr/>
      <dgm:t>
        <a:bodyPr/>
        <a:lstStyle/>
        <a:p>
          <a:pPr algn="l"/>
          <a:endParaRPr lang="de-DE" sz="1400"/>
        </a:p>
      </dgm:t>
    </dgm:pt>
    <dgm:pt modelId="{18670097-B8C8-49A7-A51A-46CCEED890E4}" type="sibTrans" cxnId="{82961D90-33CB-4303-8AE9-112197697B50}">
      <dgm:prSet/>
      <dgm:spPr/>
      <dgm:t>
        <a:bodyPr/>
        <a:lstStyle/>
        <a:p>
          <a:pPr algn="l"/>
          <a:endParaRPr lang="de-DE" sz="1400"/>
        </a:p>
      </dgm:t>
    </dgm:pt>
    <dgm:pt modelId="{C72DD087-EF36-4EB4-B368-8BE20881B538}" type="pres">
      <dgm:prSet presAssocID="{D2A9E253-68B6-4491-AEE7-8A03156FB74B}" presName="diagram" presStyleCnt="0">
        <dgm:presLayoutVars>
          <dgm:dir/>
          <dgm:resizeHandles val="exact"/>
        </dgm:presLayoutVars>
      </dgm:prSet>
      <dgm:spPr/>
    </dgm:pt>
    <dgm:pt modelId="{27D4D830-33F9-4D9A-8C53-39810646B326}" type="pres">
      <dgm:prSet presAssocID="{37A54A18-E882-456F-8F9A-8BFF575C00D0}" presName="node" presStyleLbl="node1" presStyleIdx="0" presStyleCnt="5">
        <dgm:presLayoutVars>
          <dgm:bulletEnabled val="1"/>
        </dgm:presLayoutVars>
      </dgm:prSet>
      <dgm:spPr/>
    </dgm:pt>
    <dgm:pt modelId="{BD072046-AED2-4C8F-8925-65F2B610176D}" type="pres">
      <dgm:prSet presAssocID="{C28196BC-2732-4191-8789-776DC84C9603}" presName="sibTrans" presStyleCnt="0"/>
      <dgm:spPr/>
    </dgm:pt>
    <dgm:pt modelId="{DE5B4348-4E04-4909-BBDA-E474AC039959}" type="pres">
      <dgm:prSet presAssocID="{029DFDA9-691F-41FE-88FE-6A7E6BC0A652}" presName="node" presStyleLbl="node1" presStyleIdx="1" presStyleCnt="5">
        <dgm:presLayoutVars>
          <dgm:bulletEnabled val="1"/>
        </dgm:presLayoutVars>
      </dgm:prSet>
      <dgm:spPr/>
    </dgm:pt>
    <dgm:pt modelId="{36549161-4C01-4A49-BA79-4BF65B5A121D}" type="pres">
      <dgm:prSet presAssocID="{BA419EDB-F40D-42FA-84C2-E122200354AC}" presName="sibTrans" presStyleCnt="0"/>
      <dgm:spPr/>
    </dgm:pt>
    <dgm:pt modelId="{2E92035D-A07E-49FB-B949-92B06D1A430D}" type="pres">
      <dgm:prSet presAssocID="{73026EF1-0566-4F43-B52B-FF1C7720AD1F}" presName="node" presStyleLbl="node1" presStyleIdx="2" presStyleCnt="5">
        <dgm:presLayoutVars>
          <dgm:bulletEnabled val="1"/>
        </dgm:presLayoutVars>
      </dgm:prSet>
      <dgm:spPr/>
    </dgm:pt>
    <dgm:pt modelId="{12389146-B33A-46C3-BAE9-7E0429C62A0E}" type="pres">
      <dgm:prSet presAssocID="{40670059-50F0-4DEF-B2E7-89D13873F476}" presName="sibTrans" presStyleCnt="0"/>
      <dgm:spPr/>
    </dgm:pt>
    <dgm:pt modelId="{C7EA34A8-ABC0-4BB3-A77C-5628AB673B29}" type="pres">
      <dgm:prSet presAssocID="{363B03FB-CE6F-4423-BEC1-E63612F0602C}" presName="node" presStyleLbl="node1" presStyleIdx="3" presStyleCnt="5">
        <dgm:presLayoutVars>
          <dgm:bulletEnabled val="1"/>
        </dgm:presLayoutVars>
      </dgm:prSet>
      <dgm:spPr/>
    </dgm:pt>
    <dgm:pt modelId="{9693EDD4-615E-4C13-8471-69F00A0A21D5}" type="pres">
      <dgm:prSet presAssocID="{11E0C0D6-7401-402F-BD56-3F8BF28A8DE8}" presName="sibTrans" presStyleCnt="0"/>
      <dgm:spPr/>
    </dgm:pt>
    <dgm:pt modelId="{AD8CFC82-91F6-40F0-B94E-0D7015EDB183}" type="pres">
      <dgm:prSet presAssocID="{6D07A667-D379-4723-9B05-CEE2C422859F}" presName="node" presStyleLbl="node1" presStyleIdx="4" presStyleCnt="5">
        <dgm:presLayoutVars>
          <dgm:bulletEnabled val="1"/>
        </dgm:presLayoutVars>
      </dgm:prSet>
      <dgm:spPr/>
    </dgm:pt>
  </dgm:ptLst>
  <dgm:cxnLst>
    <dgm:cxn modelId="{84990720-8109-4614-8E28-89534B7707F8}" type="presOf" srcId="{6D07A667-D379-4723-9B05-CEE2C422859F}" destId="{AD8CFC82-91F6-40F0-B94E-0D7015EDB183}" srcOrd="0" destOrd="0" presId="urn:microsoft.com/office/officeart/2005/8/layout/default"/>
    <dgm:cxn modelId="{88E02E3D-8007-484F-8B30-8A9F7A330B2F}" srcId="{D2A9E253-68B6-4491-AEE7-8A03156FB74B}" destId="{363B03FB-CE6F-4423-BEC1-E63612F0602C}" srcOrd="3" destOrd="0" parTransId="{6F8CB252-3E8C-4FAC-B42F-8909C93CEB9E}" sibTransId="{11E0C0D6-7401-402F-BD56-3F8BF28A8DE8}"/>
    <dgm:cxn modelId="{3B91A04A-9FCB-4E84-B337-275C2B7D7BED}" type="presOf" srcId="{37A54A18-E882-456F-8F9A-8BFF575C00D0}" destId="{27D4D830-33F9-4D9A-8C53-39810646B326}" srcOrd="0" destOrd="0" presId="urn:microsoft.com/office/officeart/2005/8/layout/default"/>
    <dgm:cxn modelId="{47FF1778-EED4-410B-B9ED-33E3B41C1AAF}" srcId="{D2A9E253-68B6-4491-AEE7-8A03156FB74B}" destId="{37A54A18-E882-456F-8F9A-8BFF575C00D0}" srcOrd="0" destOrd="0" parTransId="{047A7F11-9786-45A7-83E9-231BBDFBCC94}" sibTransId="{C28196BC-2732-4191-8789-776DC84C9603}"/>
    <dgm:cxn modelId="{82961D90-33CB-4303-8AE9-112197697B50}" srcId="{D2A9E253-68B6-4491-AEE7-8A03156FB74B}" destId="{6D07A667-D379-4723-9B05-CEE2C422859F}" srcOrd="4" destOrd="0" parTransId="{4325451D-3B51-4E16-9B02-6718C9F1D12D}" sibTransId="{18670097-B8C8-49A7-A51A-46CCEED890E4}"/>
    <dgm:cxn modelId="{24D18593-7D79-46C1-B7A4-E7612F77D75D}" srcId="{D2A9E253-68B6-4491-AEE7-8A03156FB74B}" destId="{73026EF1-0566-4F43-B52B-FF1C7720AD1F}" srcOrd="2" destOrd="0" parTransId="{9717FB7A-B374-4BEC-A447-ADEB3F410FD7}" sibTransId="{40670059-50F0-4DEF-B2E7-89D13873F476}"/>
    <dgm:cxn modelId="{B84741A8-043C-4891-8B37-87CA3A27E7C1}" type="presOf" srcId="{363B03FB-CE6F-4423-BEC1-E63612F0602C}" destId="{C7EA34A8-ABC0-4BB3-A77C-5628AB673B29}" srcOrd="0" destOrd="0" presId="urn:microsoft.com/office/officeart/2005/8/layout/default"/>
    <dgm:cxn modelId="{EF7ECCAA-FA9A-4019-B71C-17139166BA6B}" type="presOf" srcId="{029DFDA9-691F-41FE-88FE-6A7E6BC0A652}" destId="{DE5B4348-4E04-4909-BBDA-E474AC039959}" srcOrd="0" destOrd="0" presId="urn:microsoft.com/office/officeart/2005/8/layout/default"/>
    <dgm:cxn modelId="{FB6841CA-FA0D-4BBE-88FD-BFFD194BA78A}" type="presOf" srcId="{73026EF1-0566-4F43-B52B-FF1C7720AD1F}" destId="{2E92035D-A07E-49FB-B949-92B06D1A430D}" srcOrd="0" destOrd="0" presId="urn:microsoft.com/office/officeart/2005/8/layout/default"/>
    <dgm:cxn modelId="{F219E6DB-101C-4BDE-B198-5D06DA6A3E3D}" srcId="{D2A9E253-68B6-4491-AEE7-8A03156FB74B}" destId="{029DFDA9-691F-41FE-88FE-6A7E6BC0A652}" srcOrd="1" destOrd="0" parTransId="{3B87D574-693F-480D-B0AE-6AC4AE763E36}" sibTransId="{BA419EDB-F40D-42FA-84C2-E122200354AC}"/>
    <dgm:cxn modelId="{252CBEF1-89E1-446E-9DF3-36EC3918971E}" type="presOf" srcId="{D2A9E253-68B6-4491-AEE7-8A03156FB74B}" destId="{C72DD087-EF36-4EB4-B368-8BE20881B538}" srcOrd="0" destOrd="0" presId="urn:microsoft.com/office/officeart/2005/8/layout/default"/>
    <dgm:cxn modelId="{A76D0FE1-2A25-4A3D-BDAA-8E9B1B4CD905}" type="presParOf" srcId="{C72DD087-EF36-4EB4-B368-8BE20881B538}" destId="{27D4D830-33F9-4D9A-8C53-39810646B326}" srcOrd="0" destOrd="0" presId="urn:microsoft.com/office/officeart/2005/8/layout/default"/>
    <dgm:cxn modelId="{8AA16D43-3A74-4DAF-9261-93A43E8661AE}" type="presParOf" srcId="{C72DD087-EF36-4EB4-B368-8BE20881B538}" destId="{BD072046-AED2-4C8F-8925-65F2B610176D}" srcOrd="1" destOrd="0" presId="urn:microsoft.com/office/officeart/2005/8/layout/default"/>
    <dgm:cxn modelId="{FE469806-9A1F-46DE-B56A-2677AFBF1011}" type="presParOf" srcId="{C72DD087-EF36-4EB4-B368-8BE20881B538}" destId="{DE5B4348-4E04-4909-BBDA-E474AC039959}" srcOrd="2" destOrd="0" presId="urn:microsoft.com/office/officeart/2005/8/layout/default"/>
    <dgm:cxn modelId="{73F83D3C-622D-41AD-B33D-9B88B635EB01}" type="presParOf" srcId="{C72DD087-EF36-4EB4-B368-8BE20881B538}" destId="{36549161-4C01-4A49-BA79-4BF65B5A121D}" srcOrd="3" destOrd="0" presId="urn:microsoft.com/office/officeart/2005/8/layout/default"/>
    <dgm:cxn modelId="{382EC332-D25B-418B-A466-F0E2E926138E}" type="presParOf" srcId="{C72DD087-EF36-4EB4-B368-8BE20881B538}" destId="{2E92035D-A07E-49FB-B949-92B06D1A430D}" srcOrd="4" destOrd="0" presId="urn:microsoft.com/office/officeart/2005/8/layout/default"/>
    <dgm:cxn modelId="{A73A5C72-1FFE-4EEF-A7CB-F4443E278CA8}" type="presParOf" srcId="{C72DD087-EF36-4EB4-B368-8BE20881B538}" destId="{12389146-B33A-46C3-BAE9-7E0429C62A0E}" srcOrd="5" destOrd="0" presId="urn:microsoft.com/office/officeart/2005/8/layout/default"/>
    <dgm:cxn modelId="{FDF36A29-ED98-4724-BC23-59F556C7F0C1}" type="presParOf" srcId="{C72DD087-EF36-4EB4-B368-8BE20881B538}" destId="{C7EA34A8-ABC0-4BB3-A77C-5628AB673B29}" srcOrd="6" destOrd="0" presId="urn:microsoft.com/office/officeart/2005/8/layout/default"/>
    <dgm:cxn modelId="{CBE100B8-A201-428C-BC59-E8E7B97E33D9}" type="presParOf" srcId="{C72DD087-EF36-4EB4-B368-8BE20881B538}" destId="{9693EDD4-615E-4C13-8471-69F00A0A21D5}" srcOrd="7" destOrd="0" presId="urn:microsoft.com/office/officeart/2005/8/layout/default"/>
    <dgm:cxn modelId="{EC6806A9-3E95-4FF8-8C83-DFA420D6D9CF}" type="presParOf" srcId="{C72DD087-EF36-4EB4-B368-8BE20881B538}" destId="{AD8CFC82-91F6-40F0-B94E-0D7015EDB18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4D830-33F9-4D9A-8C53-39810646B326}">
      <dsp:nvSpPr>
        <dsp:cNvPr id="0" name=""/>
        <dsp:cNvSpPr/>
      </dsp:nvSpPr>
      <dsp:spPr>
        <a:xfrm>
          <a:off x="0" y="291305"/>
          <a:ext cx="3428999" cy="2057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1. Der Bildungsplan </a:t>
          </a:r>
          <a:br>
            <a:rPr lang="de-DE" sz="2400" kern="1200" dirty="0"/>
          </a:br>
          <a:r>
            <a:rPr lang="de-DE" sz="2400" kern="1200" dirty="0"/>
            <a:t>    2016 V2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- </a:t>
          </a:r>
          <a:r>
            <a:rPr lang="de-DE" sz="1800" kern="1200" dirty="0"/>
            <a:t>Überblick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- Delta-Listen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- Jahresplanungen</a:t>
          </a:r>
          <a:br>
            <a:rPr lang="de-DE" sz="1800" kern="1200" dirty="0"/>
          </a:br>
          <a:endParaRPr lang="de-DE" sz="1800" kern="1200" dirty="0"/>
        </a:p>
      </dsp:txBody>
      <dsp:txXfrm>
        <a:off x="0" y="291305"/>
        <a:ext cx="3428999" cy="2057400"/>
      </dsp:txXfrm>
    </dsp:sp>
    <dsp:sp modelId="{DE5B4348-4E04-4909-BBDA-E474AC039959}">
      <dsp:nvSpPr>
        <dsp:cNvPr id="0" name=""/>
        <dsp:cNvSpPr/>
      </dsp:nvSpPr>
      <dsp:spPr>
        <a:xfrm>
          <a:off x="3771900" y="291305"/>
          <a:ext cx="3428999" cy="2057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2. Elektrische und</a:t>
          </a:r>
          <a:br>
            <a:rPr lang="de-DE" sz="2400" kern="1200" dirty="0"/>
          </a:br>
          <a:r>
            <a:rPr lang="de-DE" sz="2400" kern="1200" dirty="0"/>
            <a:t>     magnetische Felder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- </a:t>
          </a:r>
          <a:r>
            <a:rPr lang="de-DE" sz="1800" kern="1200" dirty="0" err="1"/>
            <a:t>el</a:t>
          </a:r>
          <a:r>
            <a:rPr lang="de-DE" sz="1800" kern="1200" dirty="0"/>
            <a:t>. Feld</a:t>
          </a:r>
          <a:br>
            <a:rPr lang="de-DE" sz="1800" kern="1200" dirty="0"/>
          </a:br>
          <a:r>
            <a:rPr lang="de-DE" sz="1800" kern="1200" dirty="0"/>
            <a:t>  </a:t>
          </a:r>
          <a:r>
            <a:rPr lang="de-DE" sz="1600" kern="1200" dirty="0"/>
            <a:t>z.B. Auf- &amp; Entladen von </a:t>
          </a:r>
          <a:br>
            <a:rPr lang="de-DE" sz="1600" kern="1200" dirty="0"/>
          </a:br>
          <a:r>
            <a:rPr lang="de-DE" sz="1600" kern="1200" dirty="0"/>
            <a:t>  Kondensatoren</a:t>
          </a:r>
          <a:endParaRPr lang="de-DE" sz="18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- magn. Feld </a:t>
          </a:r>
          <a:br>
            <a:rPr lang="de-DE" sz="1800" kern="1200" dirty="0"/>
          </a:br>
          <a:r>
            <a:rPr lang="de-DE" sz="1800" kern="1200" dirty="0"/>
            <a:t>  </a:t>
          </a:r>
          <a:r>
            <a:rPr lang="de-DE" sz="1600" kern="1200" dirty="0"/>
            <a:t>z.B. Superposition von Feldern</a:t>
          </a:r>
          <a:endParaRPr lang="de-DE" sz="1800" kern="1200" dirty="0"/>
        </a:p>
      </dsp:txBody>
      <dsp:txXfrm>
        <a:off x="3771900" y="291305"/>
        <a:ext cx="3428999" cy="2057400"/>
      </dsp:txXfrm>
    </dsp:sp>
    <dsp:sp modelId="{2E92035D-A07E-49FB-B949-92B06D1A430D}">
      <dsp:nvSpPr>
        <dsp:cNvPr id="0" name=""/>
        <dsp:cNvSpPr/>
      </dsp:nvSpPr>
      <dsp:spPr>
        <a:xfrm>
          <a:off x="7543800" y="291305"/>
          <a:ext cx="3428999" cy="2057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3. Schwingungen und</a:t>
          </a:r>
          <a:br>
            <a:rPr lang="de-DE" sz="2400" kern="1200" dirty="0"/>
          </a:br>
          <a:r>
            <a:rPr lang="de-DE" sz="2400" kern="1200" dirty="0"/>
            <a:t>    Wellen (LF)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- gedämpfte &amp; erzwungene </a:t>
          </a:r>
          <a:br>
            <a:rPr lang="de-DE" sz="1800" kern="1200" dirty="0"/>
          </a:br>
          <a:r>
            <a:rPr lang="de-DE" sz="1800" kern="1200" dirty="0"/>
            <a:t>  Schwingungen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- Wellenfunktion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- Interferometer</a:t>
          </a:r>
        </a:p>
      </dsp:txBody>
      <dsp:txXfrm>
        <a:off x="7543800" y="291305"/>
        <a:ext cx="3428999" cy="2057400"/>
      </dsp:txXfrm>
    </dsp:sp>
    <dsp:sp modelId="{C7EA34A8-ABC0-4BB3-A77C-5628AB673B29}">
      <dsp:nvSpPr>
        <dsp:cNvPr id="0" name=""/>
        <dsp:cNvSpPr/>
      </dsp:nvSpPr>
      <dsp:spPr>
        <a:xfrm>
          <a:off x="1885950" y="2691606"/>
          <a:ext cx="3428999" cy="2057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4. Quantenphysik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- </a:t>
          </a:r>
          <a:r>
            <a:rPr lang="de-DE" sz="1800" kern="1200" dirty="0" err="1"/>
            <a:t>quantenmech</a:t>
          </a:r>
          <a:r>
            <a:rPr lang="de-DE" sz="1800" kern="1200" dirty="0"/>
            <a:t>. </a:t>
          </a:r>
          <a:r>
            <a:rPr lang="de-DE" sz="1800" kern="1200" dirty="0" err="1"/>
            <a:t>Wellenfkt</a:t>
          </a:r>
          <a:r>
            <a:rPr lang="de-DE" sz="1800" kern="1200" dirty="0"/>
            <a:t>. (LF)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- </a:t>
          </a:r>
          <a:r>
            <a:rPr lang="de-DE" sz="1800" kern="1200" dirty="0" err="1"/>
            <a:t>Delayed</a:t>
          </a:r>
          <a:r>
            <a:rPr lang="de-DE" sz="1800" kern="1200" dirty="0"/>
            <a:t> Choice &amp; </a:t>
          </a:r>
          <a:br>
            <a:rPr lang="de-DE" sz="1800" kern="1200" dirty="0"/>
          </a:br>
          <a:r>
            <a:rPr lang="de-DE" sz="1800" kern="1200" dirty="0"/>
            <a:t>   Komplementarität (LF)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- Verschränkung, Realität, </a:t>
          </a:r>
          <a:br>
            <a:rPr lang="de-DE" sz="1800" kern="1200" dirty="0"/>
          </a:br>
          <a:r>
            <a:rPr lang="de-DE" sz="1800" kern="1200" dirty="0"/>
            <a:t>   Lokalität</a:t>
          </a:r>
          <a:endParaRPr lang="de-DE" sz="1600" kern="1200" dirty="0"/>
        </a:p>
      </dsp:txBody>
      <dsp:txXfrm>
        <a:off x="1885950" y="2691606"/>
        <a:ext cx="3428999" cy="2057400"/>
      </dsp:txXfrm>
    </dsp:sp>
    <dsp:sp modelId="{AD8CFC82-91F6-40F0-B94E-0D7015EDB183}">
      <dsp:nvSpPr>
        <dsp:cNvPr id="0" name=""/>
        <dsp:cNvSpPr/>
      </dsp:nvSpPr>
      <dsp:spPr>
        <a:xfrm>
          <a:off x="5657850" y="2691606"/>
          <a:ext cx="3428999" cy="2057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5. Atome und Materie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- Linienspektren &amp; </a:t>
          </a:r>
          <a:br>
            <a:rPr lang="de-DE" sz="1800" kern="1200" dirty="0"/>
          </a:br>
          <a:r>
            <a:rPr lang="de-DE" sz="1800" kern="1200" dirty="0"/>
            <a:t>   Energieniveaus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- Röntgenspektrum (LF)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- Potentialtopf (LF)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- Atomvorstellungen</a:t>
          </a:r>
        </a:p>
      </dsp:txBody>
      <dsp:txXfrm>
        <a:off x="5657850" y="2691606"/>
        <a:ext cx="3428999" cy="2057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91F65-7B20-6D42-9FD5-0C7BC8F4EAC1}" type="datetimeFigureOut">
              <a:rPr lang="de-DE" smtClean="0"/>
              <a:t>24.02.23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5DB7B-1D41-304A-85BE-B790DE8D709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9302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5DB7B-1D41-304A-85BE-B790DE8D709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1521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D.h. Lehrkräfte müssen nicht die Materialien aus Berlin zur Grundlage ihres Unterrichts heranziehen.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5DB7B-1D41-304A-85BE-B790DE8D709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1868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D.h. Lehrkräfte müssen nicht die Materialien aus Berlin zur Grundlage ihres Unterrichts heranziehen.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5DB7B-1D41-304A-85BE-B790DE8D709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3190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5DB7B-1D41-304A-85BE-B790DE8D709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273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5DB7B-1D41-304A-85BE-B790DE8D709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461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5DB7B-1D41-304A-85BE-B790DE8D709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89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Berechnung des Rahmens der Stundenzahlen: Ein Schuljahr entspricht 36 Schulwochen. Das schriftl. Abitur liegt ca. 12 Schulwochen vor den Sommerferien, sodass in J1 und J2 bis zum Abitur insgesamt 2x36 – 12 = 60 Schulwochen zur Verfügung stehen. Bei 5 Wochenstunden ergeben sich daraus 300 Unterrichtsstunden. Für das Kerncurriculum sind hiervor ¾ vorgesehen, d.h. 225 Stunden, sodass die Jahresplanungen selbst hier noch einen Puffer lassen.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Bei der Jahresplanung zum BP 2016 sind einige fakultative Inhalte (z.B. Mehrfachspalt) mit aufgeführt. Evtl. bieten sich daher auch bei einigen Schulcurricula Möglichkeiten, die Inhalte neu zu fokussieren.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Beim Vergleich ist zu berücksichtigen, dass bei der Jahresplanung zum BP 2016 der  Kompetenzbereich 3.6.3 Schwingungen am Beginn stand und dadurch etwas mehr Zeit beanspruchte.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3219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5DB7B-1D41-304A-85BE-B790DE8D709F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949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30" name="Abgerundetes Rechteck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1" y="3650400"/>
            <a:ext cx="12192001" cy="244800"/>
          </a:xfrm>
          <a:prstGeom prst="rect">
            <a:avLst/>
          </a:prstGeom>
          <a:solidFill>
            <a:srgbClr val="B8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Titel 7"/>
          <p:cNvSpPr>
            <a:spLocks noGrp="1"/>
          </p:cNvSpPr>
          <p:nvPr>
            <p:ph type="ctrTitle" hasCustomPrompt="1"/>
          </p:nvPr>
        </p:nvSpPr>
        <p:spPr bwMode="auto">
          <a:xfrm>
            <a:off x="609601" y="2132857"/>
            <a:ext cx="11111409" cy="1470025"/>
          </a:xfrm>
        </p:spPr>
        <p:txBody>
          <a:bodyPr anchor="b">
            <a:noAutofit/>
          </a:bodyPr>
          <a:lstStyle>
            <a:lvl1pPr algn="l">
              <a:defRPr sz="4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Titel der gesamten Präsentation durch Klicken bearbeiten</a:t>
            </a:r>
            <a:endParaRPr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38084" y="3901087"/>
            <a:ext cx="6575492" cy="1690138"/>
          </a:xfrm>
        </p:spPr>
        <p:txBody>
          <a:bodyPr>
            <a:normAutofit/>
          </a:bodyPr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defRPr/>
            </a:pPr>
            <a:r>
              <a:rPr lang="de-DE"/>
              <a:t>Anlass der Präsentation</a:t>
            </a:r>
            <a:br>
              <a:rPr lang="de-DE"/>
            </a:br>
            <a:r>
              <a:rPr lang="de-DE"/>
              <a:t>Name des/der Vortragenden </a:t>
            </a:r>
            <a:endParaRPr lang="en-US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/>
          <a:srcRect l="7162" t="15720" r="6807" b="15909"/>
          <a:stretch/>
        </p:blipFill>
        <p:spPr bwMode="auto">
          <a:xfrm>
            <a:off x="9349337" y="116632"/>
            <a:ext cx="2586536" cy="7920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609600" y="1268760"/>
            <a:ext cx="10972800" cy="5040560"/>
          </a:xfrm>
        </p:spPr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 bwMode="auto">
          <a:xfrm>
            <a:off x="609600" y="548680"/>
            <a:ext cx="10972800" cy="576064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609600" y="1846800"/>
            <a:ext cx="5384800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 bwMode="auto">
          <a:xfrm>
            <a:off x="6197600" y="1846800"/>
            <a:ext cx="5384800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>
              <a:defRPr/>
            </a:pPr>
            <a:r>
              <a:rPr lang="de-DE"/>
              <a:t>Textmasterformat bearbeiten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10" name="Titelplatzhalter 21"/>
          <p:cNvSpPr txBox="1"/>
          <p:nvPr userDrawn="1"/>
        </p:nvSpPr>
        <p:spPr bwMode="auto">
          <a:xfrm>
            <a:off x="609600" y="562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>
              <a:spcBef>
                <a:spcPts val="0"/>
              </a:spcBef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  <a:latin typeface="Garamond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4000"/>
              <a:t>Titelmasterformat durch Klicken bearbeiten</a:t>
            </a:r>
            <a:endParaRPr lang="en-US" sz="4000"/>
          </a:p>
        </p:txBody>
      </p:sp>
      <p:sp>
        <p:nvSpPr>
          <p:cNvPr id="13" name="Fußzeilenplatzhalter 2"/>
          <p:cNvSpPr txBox="1"/>
          <p:nvPr userDrawn="1"/>
        </p:nvSpPr>
        <p:spPr bwMode="auto">
          <a:xfrm>
            <a:off x="623391" y="5949280"/>
            <a:ext cx="36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>
              <a:defRPr sz="80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sz="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3391" y="1844824"/>
            <a:ext cx="5376000" cy="4572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 bwMode="auto">
          <a:xfrm>
            <a:off x="6192010" y="1844824"/>
            <a:ext cx="5376000" cy="4572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 bwMode="auto">
          <a:xfrm>
            <a:off x="623391" y="2348880"/>
            <a:ext cx="5376000" cy="3528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92010" y="2348880"/>
            <a:ext cx="5376000" cy="35283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 bwMode="auto">
          <a:xfrm>
            <a:off x="609600" y="692696"/>
            <a:ext cx="10972800" cy="1066800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Fußzeilenplatzhalter 2"/>
          <p:cNvSpPr txBox="1"/>
          <p:nvPr userDrawn="1"/>
        </p:nvSpPr>
        <p:spPr bwMode="auto">
          <a:xfrm>
            <a:off x="623391" y="5949280"/>
            <a:ext cx="36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>
              <a:defRPr sz="800">
                <a:solidFill>
                  <a:schemeClr val="accent5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DE" sz="80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 bwMode="auto">
          <a:xfrm>
            <a:off x="609600" y="692696"/>
            <a:ext cx="10972800" cy="1066800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7152117" y="764704"/>
            <a:ext cx="4511040" cy="792087"/>
          </a:xfrm>
        </p:spPr>
        <p:txBody>
          <a:bodyPr anchor="b">
            <a:noAutofit/>
          </a:bodyPr>
          <a:lstStyle>
            <a:lvl1pPr algn="l">
              <a:buNone/>
              <a:defRPr sz="2400" b="1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 bwMode="auto">
          <a:xfrm>
            <a:off x="7152117" y="1628801"/>
            <a:ext cx="4511040" cy="4248472"/>
          </a:xfrm>
        </p:spPr>
        <p:txBody>
          <a:bodyPr>
            <a:normAutofit/>
          </a:bodyPr>
          <a:lstStyle>
            <a:lvl1pPr marL="9144" indent="0">
              <a:buNone/>
              <a:defRPr sz="20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 bwMode="auto">
          <a:xfrm>
            <a:off x="623391" y="764704"/>
            <a:ext cx="6382944" cy="5112568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creativecommons.org/licenses/by/4.0/deed.de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9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 userDrawn="1"/>
        </p:nvSpPr>
        <p:spPr bwMode="auto">
          <a:xfrm>
            <a:off x="0" y="-1"/>
            <a:ext cx="12192000" cy="310663"/>
          </a:xfrm>
          <a:prstGeom prst="rect">
            <a:avLst/>
          </a:prstGeom>
          <a:solidFill>
            <a:srgbClr val="B8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 bwMode="auto">
          <a:xfrm>
            <a:off x="609600" y="562000"/>
            <a:ext cx="11001883" cy="562744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609599" y="1376082"/>
            <a:ext cx="11001883" cy="49199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en-US"/>
          </a:p>
        </p:txBody>
      </p:sp>
      <p:sp>
        <p:nvSpPr>
          <p:cNvPr id="16" name="Fußzeilenplatzhalter 4"/>
          <p:cNvSpPr txBox="1"/>
          <p:nvPr userDrawn="1"/>
        </p:nvSpPr>
        <p:spPr bwMode="auto">
          <a:xfrm>
            <a:off x="580517" y="6376027"/>
            <a:ext cx="659560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 defTabSz="914400">
              <a:defRPr/>
            </a:pPr>
            <a:r>
              <a:rPr lang="de-DE" sz="1200" dirty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</a:rPr>
              <a:t>Konzeptionsgruppe Physik 2023, M. Theis, G. </a:t>
            </a:r>
            <a:r>
              <a:rPr lang="de-DE" sz="1200" dirty="0" err="1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</a:rPr>
              <a:t>Kirchgeßner</a:t>
            </a:r>
            <a:r>
              <a:rPr lang="de-DE" sz="1200" dirty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und S. Lübeck; </a:t>
            </a:r>
            <a:r>
              <a:rPr lang="de-DE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CC</a:t>
            </a: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 </a:t>
            </a:r>
            <a:r>
              <a:rPr lang="de-DE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BY</a:t>
            </a:r>
            <a:r>
              <a:rPr lang="de-DE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 </a:t>
            </a:r>
            <a:r>
              <a:rPr lang="de-DE" sz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4.0</a:t>
            </a:r>
            <a:r>
              <a:rPr lang="de-DE" sz="1800" dirty="0">
                <a:solidFill>
                  <a:schemeClr val="accent5">
                    <a:lumMod val="50000"/>
                  </a:schemeClr>
                </a:solidFill>
                <a:latin typeface="Arial"/>
                <a:ea typeface="Arial"/>
                <a:cs typeface="Arial"/>
              </a:rPr>
              <a:t> </a:t>
            </a:r>
            <a:endParaRPr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0"/>
          <a:srcRect l="10216" t="15999" r="10397" b="15998"/>
          <a:stretch/>
        </p:blipFill>
        <p:spPr bwMode="auto">
          <a:xfrm>
            <a:off x="10848529" y="6361935"/>
            <a:ext cx="762954" cy="39751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D5436DE-C4C0-1D49-B1BC-507CFAD602B9}"/>
              </a:ext>
            </a:extLst>
          </p:cNvPr>
          <p:cNvSpPr txBox="1"/>
          <p:nvPr userDrawn="1"/>
        </p:nvSpPr>
        <p:spPr>
          <a:xfrm>
            <a:off x="9039006" y="6453646"/>
            <a:ext cx="18260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baseline="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1001_bildungsplan_fobi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/>
  <p:txStyles>
    <p:titleStyle>
      <a:lvl1pPr algn="l">
        <a:spcBef>
          <a:spcPts val="0"/>
        </a:spcBef>
        <a:buNone/>
        <a:defRPr sz="3400">
          <a:solidFill>
            <a:schemeClr val="tx1">
              <a:lumMod val="75000"/>
              <a:lumOff val="25000"/>
            </a:schemeClr>
          </a:solidFill>
          <a:latin typeface="Arial"/>
          <a:ea typeface="+mj-ea"/>
          <a:cs typeface="Arial"/>
        </a:defRPr>
      </a:lvl1pPr>
    </p:titleStyle>
    <p:bodyStyle>
      <a:lvl1pPr marL="365760" indent="-256032" algn="l">
        <a:spcBef>
          <a:spcPts val="300"/>
        </a:spcBef>
        <a:buClr>
          <a:schemeClr val="tx1">
            <a:lumMod val="65000"/>
            <a:lumOff val="35000"/>
          </a:schemeClr>
        </a:buClr>
        <a:buFont typeface="Arial"/>
        <a:buChar char="•"/>
        <a:defRPr sz="24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658368" indent="-246888" algn="l">
        <a:spcBef>
          <a:spcPts val="300"/>
        </a:spcBef>
        <a:buClr>
          <a:schemeClr val="tx1">
            <a:lumMod val="65000"/>
            <a:lumOff val="35000"/>
          </a:schemeClr>
        </a:buClr>
        <a:buFont typeface="Arial"/>
        <a:buChar char="•"/>
        <a:defRPr sz="24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923544" indent="-219456" algn="l">
        <a:spcBef>
          <a:spcPts val="300"/>
        </a:spcBef>
        <a:buClr>
          <a:schemeClr val="tx1">
            <a:lumMod val="65000"/>
            <a:lumOff val="35000"/>
          </a:schemeClr>
        </a:buClr>
        <a:buFont typeface="Arial"/>
        <a:buChar char="•"/>
        <a:defRPr sz="20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179576" indent="-201168" algn="l">
        <a:spcBef>
          <a:spcPts val="300"/>
        </a:spcBef>
        <a:buClr>
          <a:schemeClr val="tx1">
            <a:lumMod val="65000"/>
            <a:lumOff val="35000"/>
          </a:schemeClr>
        </a:buClr>
        <a:buFont typeface="Arial"/>
        <a:buChar char="•"/>
        <a:defRPr sz="20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1389888" indent="-182880" algn="l">
        <a:spcBef>
          <a:spcPts val="300"/>
        </a:spcBef>
        <a:buClr>
          <a:schemeClr val="tx1">
            <a:lumMod val="65000"/>
            <a:lumOff val="35000"/>
          </a:schemeClr>
        </a:buClr>
        <a:buFont typeface="Arial"/>
        <a:buChar char="•"/>
        <a:defRPr sz="18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1609344" indent="-182880" algn="l">
        <a:spcBef>
          <a:spcPts val="300"/>
        </a:spcBef>
        <a:buClr>
          <a:schemeClr val="accent3"/>
        </a:buClr>
        <a:buFont typeface="Georgia"/>
        <a:buChar char="▫"/>
        <a:defRPr sz="18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>
        <a:spcBef>
          <a:spcPts val="300"/>
        </a:spcBef>
        <a:buClr>
          <a:schemeClr val="accent3"/>
        </a:buClr>
        <a:buFont typeface="Georgia"/>
        <a:buChar char="▫"/>
        <a:defRPr sz="16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>
        <a:spcBef>
          <a:spcPts val="300"/>
        </a:spcBef>
        <a:buClr>
          <a:schemeClr val="accent3"/>
        </a:buClr>
        <a:buFont typeface="Georgia"/>
        <a:buChar char="◦"/>
        <a:defRPr sz="15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>
        <a:spcBef>
          <a:spcPts val="300"/>
        </a:spcBef>
        <a:buClr>
          <a:schemeClr val="accent3"/>
        </a:buClr>
        <a:buFont typeface="Georgia"/>
        <a:buChar char="◦"/>
        <a:defRPr sz="140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4.0/deed.d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4.0/deed.d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4.0/deed.de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ldungsplaene-bw.de/,Lde/LS/BP2016BW/ALLG/GYM/PH.V2" TargetMode="External"/><Relationship Id="rId7" Type="http://schemas.openxmlformats.org/officeDocument/2006/relationships/hyperlink" Target="https://www.iqb.hu-berlin.de/abitur/sammlung/naturwissenschaften/physi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qb.hu-berlin.de/abitur/dokumente/naturwissenschaften/" TargetMode="External"/><Relationship Id="rId5" Type="http://schemas.openxmlformats.org/officeDocument/2006/relationships/hyperlink" Target="https://www.kmk.org/fileadmin/Dateien/veroeffentlichungen_beschluesse/2020/2020_06_18-Curriculare-Vorgaben-AHR-Bio-Ch-Ph.pdf" TargetMode="External"/><Relationship Id="rId4" Type="http://schemas.openxmlformats.org/officeDocument/2006/relationships/hyperlink" Target="https://www.kmk.org/fileadmin/Dateien/veroeffentlichungen_beschluesse/2020/2020_06_18-BildungsstandardsAHR_Physik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Überarbeitung Bildungsplan Physik </a:t>
            </a:r>
            <a:b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Einleitung und Überblick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638084" y="3901087"/>
            <a:ext cx="7690164" cy="1328113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Matthias Theis, Georg </a:t>
            </a:r>
            <a:r>
              <a:rPr lang="de-DE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Kirchgeßner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und Sven Lübeck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de-DE" sz="2800" dirty="0"/>
              <a:t>60 Verrechnungspunkte (VP) </a:t>
            </a:r>
          </a:p>
          <a:p>
            <a:pPr>
              <a:defRPr/>
            </a:pPr>
            <a:r>
              <a:rPr lang="de-DE" sz="2800" dirty="0"/>
              <a:t>240 min Bearbeitungszeit</a:t>
            </a:r>
          </a:p>
          <a:p>
            <a:pPr>
              <a:defRPr/>
            </a:pPr>
            <a:r>
              <a:rPr lang="de-DE" sz="2800" dirty="0"/>
              <a:t>Abiturkommission BW erstellt 3 Aufgaben</a:t>
            </a:r>
          </a:p>
          <a:p>
            <a:pPr>
              <a:defRPr/>
            </a:pPr>
            <a:endParaRPr lang="de-DE" sz="2800" dirty="0"/>
          </a:p>
          <a:p>
            <a:pPr marL="109728" indent="0">
              <a:buNone/>
              <a:defRPr/>
            </a:pPr>
            <a:r>
              <a:rPr lang="de-DE" sz="2800" dirty="0"/>
              <a:t>	</a:t>
            </a:r>
          </a:p>
          <a:p>
            <a:pPr marL="109728" indent="0">
              <a:buNone/>
              <a:defRPr/>
            </a:pPr>
            <a:endParaRPr lang="de-DE" sz="2800" dirty="0"/>
          </a:p>
          <a:p>
            <a:pPr marL="109728" indent="0">
              <a:buNone/>
              <a:defRPr/>
            </a:pPr>
            <a:endParaRPr lang="de-DE" sz="2800" dirty="0"/>
          </a:p>
          <a:p>
            <a:pPr marL="109728" indent="0">
              <a:buNone/>
              <a:defRPr/>
            </a:pPr>
            <a:endParaRPr lang="de-DE" sz="2800" dirty="0"/>
          </a:p>
          <a:p>
            <a:pPr marL="109728" indent="0">
              <a:buNone/>
              <a:defRPr/>
            </a:pPr>
            <a:endParaRPr lang="de-DE" sz="2800" dirty="0"/>
          </a:p>
          <a:p>
            <a:pPr marL="109728" indent="0">
              <a:buNone/>
              <a:defRPr/>
            </a:pPr>
            <a:endParaRPr lang="de-DE" sz="2800" dirty="0"/>
          </a:p>
          <a:p>
            <a:pPr marL="109728" indent="0">
              <a:buNone/>
              <a:defRPr/>
            </a:pPr>
            <a:endParaRPr lang="de-DE" sz="2800" dirty="0"/>
          </a:p>
          <a:p>
            <a:pPr marL="109728" indent="0">
              <a:buNone/>
              <a:defRPr/>
            </a:pPr>
            <a:r>
              <a:rPr lang="de-DE" sz="2800" dirty="0"/>
              <a:t>	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auto">
          <a:xfrm>
            <a:off x="609600" y="548680"/>
            <a:ext cx="10972800" cy="432048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Formales zur Abiturprüfung: bisheriges Physik-Abitur 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D2938B7-A226-AE62-BA01-06897EBFF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70" y="2852936"/>
            <a:ext cx="10780531" cy="273630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8ED1B55-72BB-97CA-B15A-972CCC9B582D}"/>
              </a:ext>
            </a:extLst>
          </p:cNvPr>
          <p:cNvSpPr txBox="1"/>
          <p:nvPr/>
        </p:nvSpPr>
        <p:spPr>
          <a:xfrm>
            <a:off x="863170" y="5703058"/>
            <a:ext cx="10719230" cy="246221"/>
          </a:xfrm>
          <a:prstGeom prst="rect">
            <a:avLst/>
          </a:prstGeom>
          <a:noFill/>
        </p:spPr>
        <p:txBody>
          <a:bodyPr wrap="square" lIns="36000" tIns="0" rIns="0" bIns="0">
            <a:spAutoFit/>
          </a:bodyPr>
          <a:lstStyle/>
          <a:p>
            <a:pPr algn="just"/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Bildquelle:</a:t>
            </a:r>
          </a:p>
          <a:p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Sven Lübeck,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CC BY 4.0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472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>
          <a:xfrm>
            <a:off x="609600" y="1268760"/>
            <a:ext cx="10972800" cy="496855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de-DE" sz="2800" dirty="0"/>
              <a:t>120 Berechnungseinheiten (BE), de facto </a:t>
            </a:r>
            <a:r>
              <a:rPr lang="de-DE" sz="2800" dirty="0">
                <a:solidFill>
                  <a:srgbClr val="FF0000"/>
                </a:solidFill>
              </a:rPr>
              <a:t>1 VP=2 BE  </a:t>
            </a:r>
          </a:p>
          <a:p>
            <a:pPr>
              <a:defRPr/>
            </a:pPr>
            <a:r>
              <a:rPr lang="de-DE" sz="2800" dirty="0"/>
              <a:t>30 min + 270 min Bearbeitungszeit</a:t>
            </a:r>
          </a:p>
          <a:p>
            <a:pPr>
              <a:defRPr/>
            </a:pPr>
            <a:r>
              <a:rPr lang="de-DE" sz="2800" dirty="0"/>
              <a:t>Abiturkommission BW erstellt 2 Aufgaben und </a:t>
            </a:r>
            <a:r>
              <a:rPr lang="de-DE" sz="2800" dirty="0">
                <a:solidFill>
                  <a:srgbClr val="FF0000"/>
                </a:solidFill>
              </a:rPr>
              <a:t>wählt 2 Aufgaben aus bundesweiten Aufgabenpool</a:t>
            </a:r>
          </a:p>
          <a:p>
            <a:pPr>
              <a:defRPr/>
            </a:pPr>
            <a:endParaRPr lang="de-DE" sz="2800" dirty="0"/>
          </a:p>
          <a:p>
            <a:pPr marL="109728" indent="0">
              <a:buNone/>
              <a:defRPr/>
            </a:pPr>
            <a:r>
              <a:rPr lang="de-DE" sz="2800" dirty="0"/>
              <a:t>	</a:t>
            </a:r>
          </a:p>
          <a:p>
            <a:pPr marL="109728" indent="0">
              <a:buNone/>
              <a:defRPr/>
            </a:pPr>
            <a:endParaRPr lang="de-DE" sz="2800" dirty="0"/>
          </a:p>
          <a:p>
            <a:pPr marL="109728" indent="0">
              <a:buNone/>
              <a:defRPr/>
            </a:pPr>
            <a:endParaRPr lang="de-DE" sz="2800" dirty="0"/>
          </a:p>
          <a:p>
            <a:pPr marL="109728" indent="0">
              <a:buNone/>
              <a:defRPr/>
            </a:pPr>
            <a:endParaRPr lang="de-DE" sz="2800" dirty="0"/>
          </a:p>
          <a:p>
            <a:pPr marL="109728" indent="0">
              <a:buNone/>
              <a:defRPr/>
            </a:pPr>
            <a:endParaRPr lang="de-DE" sz="2800" dirty="0"/>
          </a:p>
          <a:p>
            <a:pPr marL="109728" indent="0">
              <a:buNone/>
              <a:defRPr/>
            </a:pPr>
            <a:endParaRPr lang="de-DE" sz="2800" dirty="0"/>
          </a:p>
          <a:p>
            <a:pPr marL="109728" indent="0">
              <a:buNone/>
              <a:defRPr/>
            </a:pPr>
            <a:endParaRPr lang="de-DE" sz="2800" dirty="0"/>
          </a:p>
          <a:p>
            <a:pPr marL="109728" indent="0">
              <a:buNone/>
              <a:defRPr/>
            </a:pPr>
            <a:r>
              <a:rPr lang="de-DE" sz="2800" dirty="0"/>
              <a:t>	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auto">
          <a:xfrm>
            <a:off x="609600" y="548680"/>
            <a:ext cx="10972800" cy="432048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Formales zur Abiturprüfung: Physik-Abitur ab 2025 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10806A8-01F3-5BDD-23FD-F13DC25AA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27" y="2996952"/>
            <a:ext cx="10645895" cy="295232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29E9033-5DB0-74FF-5D26-EC4BF4EA476A}"/>
              </a:ext>
            </a:extLst>
          </p:cNvPr>
          <p:cNvSpPr txBox="1"/>
          <p:nvPr/>
        </p:nvSpPr>
        <p:spPr bwMode="auto">
          <a:xfrm>
            <a:off x="927527" y="6114201"/>
            <a:ext cx="10719230" cy="246221"/>
          </a:xfrm>
          <a:prstGeom prst="rect">
            <a:avLst/>
          </a:prstGeom>
          <a:noFill/>
        </p:spPr>
        <p:txBody>
          <a:bodyPr wrap="square" lIns="36000" tIns="0" rIns="0" bIns="0">
            <a:spAutoFit/>
          </a:bodyPr>
          <a:lstStyle/>
          <a:p>
            <a:pPr algn="just"/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Bildquelle:</a:t>
            </a:r>
          </a:p>
          <a:p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Sven Lübeck,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CC BY 4.0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557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>
          <a:xfrm>
            <a:off x="609600" y="1124744"/>
            <a:ext cx="10972800" cy="5256584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de-DE" sz="2800" dirty="0"/>
              <a:t>Beispiel einer bisherigen Abituraufgabe II (Schwingungen und Wellen)</a:t>
            </a:r>
          </a:p>
          <a:p>
            <a:pPr marL="109728" indent="0">
              <a:buNone/>
              <a:defRPr/>
            </a:pPr>
            <a:r>
              <a:rPr lang="de-DE" sz="2800" dirty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endParaRPr lang="de-DE" sz="2800" dirty="0">
              <a:solidFill>
                <a:srgbClr val="FF0000"/>
              </a:solidFill>
            </a:endParaRPr>
          </a:p>
          <a:p>
            <a:pPr marL="109728" indent="0">
              <a:buNone/>
              <a:defRPr/>
            </a:pPr>
            <a:endParaRPr lang="de-DE" sz="2800" dirty="0">
              <a:solidFill>
                <a:srgbClr val="FF0000"/>
              </a:solidFill>
            </a:endParaRPr>
          </a:p>
          <a:p>
            <a:pPr>
              <a:defRPr/>
            </a:pPr>
            <a:endParaRPr lang="de-DE" sz="2800" dirty="0">
              <a:solidFill>
                <a:srgbClr val="FF0000"/>
              </a:solidFill>
            </a:endParaRPr>
          </a:p>
          <a:p>
            <a:pPr marL="109728" indent="0">
              <a:buNone/>
              <a:defRPr/>
            </a:pPr>
            <a:endParaRPr lang="de-DE" sz="2800" dirty="0">
              <a:solidFill>
                <a:srgbClr val="FF0000"/>
              </a:solidFill>
            </a:endParaRPr>
          </a:p>
          <a:p>
            <a:pPr marL="109728" indent="0">
              <a:buNone/>
              <a:defRPr/>
            </a:pPr>
            <a:r>
              <a:rPr lang="de-DE" sz="2800" dirty="0">
                <a:solidFill>
                  <a:srgbClr val="FF0000"/>
                </a:solidFill>
              </a:rPr>
              <a:t>  </a:t>
            </a:r>
          </a:p>
          <a:p>
            <a:pPr>
              <a:defRPr/>
            </a:pPr>
            <a:r>
              <a:rPr lang="de-DE" sz="2800" dirty="0"/>
              <a:t>Beispiel einer Abituraufgabe ab 2025: Interferenz von Molekülen</a:t>
            </a:r>
          </a:p>
          <a:p>
            <a:pPr marL="109728" indent="0">
              <a:buNone/>
              <a:defRPr/>
            </a:pPr>
            <a:endParaRPr lang="de-DE" sz="2800" dirty="0"/>
          </a:p>
          <a:p>
            <a:pPr>
              <a:defRPr/>
            </a:pPr>
            <a:endParaRPr lang="de-DE" sz="2800" dirty="0"/>
          </a:p>
          <a:p>
            <a:pPr marL="109728" indent="0">
              <a:buNone/>
              <a:defRPr/>
            </a:pPr>
            <a:r>
              <a:rPr lang="de-DE" sz="2800" dirty="0"/>
              <a:t>	</a:t>
            </a:r>
          </a:p>
          <a:p>
            <a:pPr marL="109728" indent="0">
              <a:buNone/>
              <a:defRPr/>
            </a:pPr>
            <a:endParaRPr lang="de-DE" sz="2800" dirty="0"/>
          </a:p>
          <a:p>
            <a:pPr marL="109728" indent="0">
              <a:buNone/>
              <a:defRPr/>
            </a:pPr>
            <a:r>
              <a:rPr lang="de-DE" sz="2800" dirty="0"/>
              <a:t>	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auto">
          <a:xfrm>
            <a:off x="609600" y="548680"/>
            <a:ext cx="10972800" cy="432048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Struktur und Eigenschaften der Physik-Abituraufgaben 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45182E6-F050-42EF-767F-B0CA7BB52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638259"/>
            <a:ext cx="7772400" cy="195558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C417626-EDB5-A3C4-4635-928B4AEA78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4281730"/>
            <a:ext cx="7772400" cy="195558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CCECB6B-2947-EC43-6EB6-7AC1E2C265E8}"/>
              </a:ext>
            </a:extLst>
          </p:cNvPr>
          <p:cNvSpPr txBox="1"/>
          <p:nvPr/>
        </p:nvSpPr>
        <p:spPr bwMode="auto">
          <a:xfrm>
            <a:off x="767408" y="6186209"/>
            <a:ext cx="10719230" cy="246221"/>
          </a:xfrm>
          <a:prstGeom prst="rect">
            <a:avLst/>
          </a:prstGeom>
          <a:noFill/>
        </p:spPr>
        <p:txBody>
          <a:bodyPr wrap="square" lIns="36000" tIns="0" rIns="0" bIns="0">
            <a:spAutoFit/>
          </a:bodyPr>
          <a:lstStyle/>
          <a:p>
            <a:pPr algn="just"/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Bildquellen:</a:t>
            </a:r>
          </a:p>
          <a:p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Sven Lübeck, </a:t>
            </a:r>
            <a:r>
              <a:rPr lang="de-DE" sz="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CC BY 4.0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526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609600" y="1268760"/>
                <a:ext cx="4910336" cy="5040560"/>
              </a:xfrm>
            </p:spPr>
            <p:txBody>
              <a:bodyPr>
                <a:normAutofit/>
              </a:bodyPr>
              <a:lstStyle/>
              <a:p>
                <a:pPr marL="109728" indent="0">
                  <a:buNone/>
                  <a:defRPr/>
                </a:pPr>
                <a:r>
                  <a:rPr lang="de-DE" sz="2800" dirty="0"/>
                  <a:t>Folien mit Vergleich der Bildungspläne 2016 und 2022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800" b="0" i="1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de-DE" sz="2800" dirty="0"/>
                  <a:t>-Liste) für das LF und die BF (Vortragsfolien).</a:t>
                </a:r>
              </a:p>
              <a:p>
                <a:pPr marL="109728" indent="0">
                  <a:buNone/>
                  <a:defRPr/>
                </a:pPr>
                <a:endParaRPr lang="de-DE" sz="2800" dirty="0"/>
              </a:p>
              <a:p>
                <a:pPr marL="109728" indent="0">
                  <a:buNone/>
                  <a:defRPr/>
                </a:pPr>
                <a:r>
                  <a:rPr lang="de-DE" sz="2800" dirty="0"/>
                  <a:t>Jahresplanungen für das LF und die BF mit Schwerpunkt Quanten- und Astrophysik.</a:t>
                </a:r>
              </a:p>
              <a:p>
                <a:pPr marL="109728" indent="0">
                  <a:buNone/>
                  <a:defRPr/>
                </a:pPr>
                <a:r>
                  <a:rPr lang="de-DE" sz="2800" dirty="0"/>
                  <a:t>Sowohl </a:t>
                </a:r>
                <a:r>
                  <a:rPr lang="de-DE" sz="2800" dirty="0" err="1"/>
                  <a:t>pdf</a:t>
                </a:r>
                <a:r>
                  <a:rPr lang="de-DE" sz="2800" dirty="0"/>
                  <a:t>- als auch </a:t>
                </a:r>
                <a:r>
                  <a:rPr lang="de-DE" sz="2800" dirty="0" err="1"/>
                  <a:t>docx</a:t>
                </a:r>
                <a:r>
                  <a:rPr lang="de-DE" sz="2800" dirty="0"/>
                  <a:t>-Format verfügbar.</a:t>
                </a:r>
              </a:p>
              <a:p>
                <a:pPr marL="109728" indent="0">
                  <a:buNone/>
                  <a:defRPr/>
                </a:pPr>
                <a:r>
                  <a:rPr lang="de-DE" sz="2800" dirty="0"/>
                  <a:t>	</a:t>
                </a:r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609600" y="1268760"/>
                <a:ext cx="4910336" cy="5040560"/>
              </a:xfrm>
              <a:blipFill>
                <a:blip r:embed="rId2"/>
                <a:stretch>
                  <a:fillRect l="-517" t="-1256" r="-38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/>
          <p:cNvSpPr>
            <a:spLocks noGrp="1"/>
          </p:cNvSpPr>
          <p:nvPr>
            <p:ph type="title"/>
          </p:nvPr>
        </p:nvSpPr>
        <p:spPr bwMode="auto">
          <a:xfrm>
            <a:off x="609600" y="548680"/>
            <a:ext cx="10972800" cy="432048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Weitere Materialien vom ZSL: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DF87036-6AC6-4CE8-4EDD-2E1C49F51014}"/>
              </a:ext>
            </a:extLst>
          </p:cNvPr>
          <p:cNvSpPr txBox="1"/>
          <p:nvPr/>
        </p:nvSpPr>
        <p:spPr bwMode="auto">
          <a:xfrm>
            <a:off x="5735960" y="6193904"/>
            <a:ext cx="244827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Bildquelle: </a:t>
            </a:r>
            <a:r>
              <a:rPr lang="de-DE" sz="9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ZSL</a:t>
            </a:r>
            <a:endParaRPr lang="de-DE" sz="9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BE34A22-F13C-5AAF-2FB7-F7084240F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2349331"/>
            <a:ext cx="6069345" cy="378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9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09600" y="5163592"/>
            <a:ext cx="10972800" cy="1289744"/>
          </a:xfrm>
        </p:spPr>
        <p:txBody>
          <a:bodyPr/>
          <a:lstStyle/>
          <a:p>
            <a:r>
              <a:rPr lang="de-DE" dirty="0"/>
              <a:t>Verschiebung des Schwerpunktes aufgrund der KMK-Vorgaben:</a:t>
            </a:r>
          </a:p>
          <a:p>
            <a:pPr lvl="1"/>
            <a:r>
              <a:rPr lang="de-DE" sz="2000" dirty="0"/>
              <a:t>Anpassung des Bildungsplans an die KMK-Standards</a:t>
            </a:r>
          </a:p>
          <a:p>
            <a:pPr lvl="1"/>
            <a:r>
              <a:rPr lang="de-DE" sz="2000" dirty="0"/>
              <a:t>Inhaltsbereiche beim bundesweiten Abitur-Aufgabenpool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09600" y="548680"/>
            <a:ext cx="11391056" cy="576064"/>
          </a:xfrm>
        </p:spPr>
        <p:txBody>
          <a:bodyPr/>
          <a:lstStyle/>
          <a:p>
            <a:r>
              <a:rPr lang="de-DE" dirty="0"/>
              <a:t>Jahresplanungen (LF) BP 2016 und BP 2016 V2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659440" y="1268760"/>
          <a:ext cx="10873120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304">
                  <a:extLst>
                    <a:ext uri="{9D8B030D-6E8A-4147-A177-3AD203B41FA5}">
                      <a16:colId xmlns:a16="http://schemas.microsoft.com/office/drawing/2014/main" val="4158883643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45320390"/>
                    </a:ext>
                  </a:extLst>
                </a:gridCol>
                <a:gridCol w="1071108">
                  <a:extLst>
                    <a:ext uri="{9D8B030D-6E8A-4147-A177-3AD203B41FA5}">
                      <a16:colId xmlns:a16="http://schemas.microsoft.com/office/drawing/2014/main" val="2687635128"/>
                    </a:ext>
                  </a:extLst>
                </a:gridCol>
                <a:gridCol w="1071108">
                  <a:extLst>
                    <a:ext uri="{9D8B030D-6E8A-4147-A177-3AD203B41FA5}">
                      <a16:colId xmlns:a16="http://schemas.microsoft.com/office/drawing/2014/main" val="2416062059"/>
                    </a:ext>
                  </a:extLst>
                </a:gridCol>
                <a:gridCol w="1071108">
                  <a:extLst>
                    <a:ext uri="{9D8B030D-6E8A-4147-A177-3AD203B41FA5}">
                      <a16:colId xmlns:a16="http://schemas.microsoft.com/office/drawing/2014/main" val="1605851377"/>
                    </a:ext>
                  </a:extLst>
                </a:gridCol>
                <a:gridCol w="1071108">
                  <a:extLst>
                    <a:ext uri="{9D8B030D-6E8A-4147-A177-3AD203B41FA5}">
                      <a16:colId xmlns:a16="http://schemas.microsoft.com/office/drawing/2014/main" val="21016278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Inhaltsbereich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Kompetenzbereich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de-DE" dirty="0"/>
                        <a:t>BP 2016 </a:t>
                      </a:r>
                      <a:r>
                        <a:rPr lang="de-DE" b="0" dirty="0"/>
                        <a:t>(Std.)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dirty="0"/>
                        <a:t>BP2016 V2 </a:t>
                      </a:r>
                      <a:r>
                        <a:rPr lang="de-DE" b="0" dirty="0"/>
                        <a:t>(Std.)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540601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de-DE" dirty="0"/>
                        <a:t>Elektrische und magnetische Felder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3.6.2.1 Elektrische Felder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36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de-DE" dirty="0"/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36</a:t>
                      </a:r>
                      <a:endParaRPr lang="de-DE" b="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87815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3.6.2.2 Magnetische Felder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17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21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2083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3.6.2.3 Elektrodynamik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32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29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5259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de-DE" dirty="0"/>
                        <a:t>Schwingungen und Wellen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3.6.3 Schwingungen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39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de-DE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25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49732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3.6.4 Wellen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36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29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57197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3.6.5 Wellenoptik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25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20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951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Quantenphysik und Materie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3.6.6 Quantenphysik und Materie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23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47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785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bis zum schriftl. Abitur: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300 Std. (60 Schulwochen)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davon in den Jahresplanungen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208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207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093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382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auto">
          <a:xfrm>
            <a:off x="609600" y="548680"/>
            <a:ext cx="10972800" cy="432048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Bildungsplanüberarbeitung Physik: Quellen 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FD9B3F0-8339-D288-FC0F-8FB1BCCC4B7A}"/>
              </a:ext>
            </a:extLst>
          </p:cNvPr>
          <p:cNvSpPr txBox="1"/>
          <p:nvPr/>
        </p:nvSpPr>
        <p:spPr>
          <a:xfrm>
            <a:off x="695400" y="980728"/>
            <a:ext cx="10887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sz="1800" b="0" i="0" dirty="0">
              <a:solidFill>
                <a:srgbClr val="000000"/>
              </a:solidFill>
              <a:effectLst/>
              <a:latin typeface="URWPalladioL-Roma"/>
              <a:hlinkClick r:id="rId3"/>
            </a:endParaRPr>
          </a:p>
          <a:p>
            <a:r>
              <a:rPr lang="de-DE" sz="1800" b="0" i="0" dirty="0">
                <a:solidFill>
                  <a:srgbClr val="000000"/>
                </a:solidFill>
                <a:effectLst/>
                <a:latin typeface="URWPalladioL-Roma"/>
                <a:hlinkClick r:id="rId3"/>
              </a:rPr>
              <a:t>Bildungsplan BW Physik März 2022</a:t>
            </a:r>
            <a:endParaRPr lang="de-DE" sz="1800" b="0" i="0" dirty="0">
              <a:solidFill>
                <a:srgbClr val="000000"/>
              </a:solidFill>
              <a:effectLst/>
              <a:latin typeface="URWPalladioL-Roma"/>
            </a:endParaRPr>
          </a:p>
          <a:p>
            <a:br>
              <a:rPr lang="de-DE" sz="1800" b="0" i="0" dirty="0">
                <a:solidFill>
                  <a:srgbClr val="000000"/>
                </a:solidFill>
                <a:effectLst/>
                <a:latin typeface="URWPalladioL-Roma"/>
              </a:rPr>
            </a:br>
            <a:endParaRPr lang="de-DE" sz="1800" b="0" i="0" dirty="0">
              <a:solidFill>
                <a:srgbClr val="000000"/>
              </a:solidFill>
              <a:effectLst/>
              <a:latin typeface="URWPalladioL-Roma"/>
            </a:endParaRPr>
          </a:p>
          <a:p>
            <a:r>
              <a:rPr lang="de-DE" sz="1800" b="0" i="0" dirty="0">
                <a:solidFill>
                  <a:srgbClr val="000000"/>
                </a:solidFill>
                <a:effectLst/>
                <a:latin typeface="URWPalladioL-Roma"/>
                <a:hlinkClick r:id="rId4"/>
              </a:rPr>
              <a:t>Bundesweite Standards Physik</a:t>
            </a:r>
            <a:endParaRPr lang="de-DE" sz="1800" b="0" i="0" dirty="0">
              <a:solidFill>
                <a:srgbClr val="000000"/>
              </a:solidFill>
              <a:effectLst/>
              <a:latin typeface="URWPalladioL-Roma"/>
            </a:endParaRPr>
          </a:p>
          <a:p>
            <a:br>
              <a:rPr lang="de-DE" sz="1800" b="0" i="0" dirty="0">
                <a:solidFill>
                  <a:srgbClr val="000000"/>
                </a:solidFill>
                <a:effectLst/>
                <a:latin typeface="URWPalladioL-Roma"/>
              </a:rPr>
            </a:br>
            <a:endParaRPr lang="de-DE" sz="1800" b="0" i="0" dirty="0">
              <a:solidFill>
                <a:srgbClr val="000000"/>
              </a:solidFill>
              <a:effectLst/>
              <a:latin typeface="URWPalladioL-Roma"/>
            </a:endParaRPr>
          </a:p>
          <a:p>
            <a:r>
              <a:rPr lang="de-DE" sz="1800" b="0" i="0" dirty="0">
                <a:solidFill>
                  <a:srgbClr val="000000"/>
                </a:solidFill>
                <a:effectLst/>
                <a:latin typeface="URWPalladioL-Roma"/>
                <a:hlinkClick r:id="rId5"/>
              </a:rPr>
              <a:t>Eckpunktepapier zur Konkretisierung</a:t>
            </a:r>
            <a:endParaRPr lang="de-DE" sz="1800" b="0" i="0" dirty="0">
              <a:solidFill>
                <a:srgbClr val="000000"/>
              </a:solidFill>
              <a:effectLst/>
              <a:latin typeface="URWPalladioL-Roma"/>
            </a:endParaRPr>
          </a:p>
          <a:p>
            <a:br>
              <a:rPr lang="de-DE" sz="1800" b="0" i="0" dirty="0">
                <a:solidFill>
                  <a:srgbClr val="000000"/>
                </a:solidFill>
                <a:effectLst/>
                <a:latin typeface="URWPalladioL-Roma"/>
              </a:rPr>
            </a:br>
            <a:endParaRPr lang="de-DE" sz="1800" b="0" i="0" dirty="0">
              <a:solidFill>
                <a:srgbClr val="000000"/>
              </a:solidFill>
              <a:effectLst/>
              <a:latin typeface="URWPalladioL-Roma"/>
            </a:endParaRPr>
          </a:p>
          <a:p>
            <a:r>
              <a:rPr lang="de-DE" sz="1800" b="0" i="0" dirty="0">
                <a:solidFill>
                  <a:srgbClr val="000000"/>
                </a:solidFill>
                <a:effectLst/>
                <a:latin typeface="URWPalladioL-Roma"/>
                <a:hlinkClick r:id="rId6"/>
              </a:rPr>
              <a:t>Inhaltliche Vereinbarungen zur Gestaltung der Aufgaben</a:t>
            </a:r>
            <a:endParaRPr lang="de-DE" sz="1800" b="0" i="0" dirty="0">
              <a:solidFill>
                <a:srgbClr val="000000"/>
              </a:solidFill>
              <a:effectLst/>
              <a:latin typeface="URWPalladioL-Roma"/>
            </a:endParaRPr>
          </a:p>
          <a:p>
            <a:br>
              <a:rPr lang="de-DE" sz="1800" b="0" i="0" dirty="0">
                <a:solidFill>
                  <a:srgbClr val="000000"/>
                </a:solidFill>
                <a:effectLst/>
                <a:latin typeface="URWPalladioL-Roma"/>
              </a:rPr>
            </a:br>
            <a:endParaRPr lang="de-DE" sz="1800" b="0" i="0" dirty="0">
              <a:solidFill>
                <a:srgbClr val="000000"/>
              </a:solidFill>
              <a:effectLst/>
              <a:latin typeface="URWPalladioL-Roma"/>
            </a:endParaRPr>
          </a:p>
          <a:p>
            <a:r>
              <a:rPr lang="de-DE" sz="1800" b="0" i="0" dirty="0">
                <a:solidFill>
                  <a:srgbClr val="000000"/>
                </a:solidFill>
                <a:effectLst/>
                <a:latin typeface="URWPalladioL-Roma"/>
                <a:hlinkClick r:id="rId6"/>
              </a:rPr>
              <a:t>Formelsammlung (vermutlich ab Sommer 2023)</a:t>
            </a:r>
            <a:endParaRPr lang="de-DE" sz="1800" b="0" i="0" dirty="0">
              <a:solidFill>
                <a:srgbClr val="000000"/>
              </a:solidFill>
              <a:effectLst/>
              <a:latin typeface="URWPalladioL-Roma"/>
            </a:endParaRPr>
          </a:p>
          <a:p>
            <a:br>
              <a:rPr lang="de-DE" sz="1800" b="0" i="0" dirty="0">
                <a:solidFill>
                  <a:srgbClr val="000000"/>
                </a:solidFill>
                <a:effectLst/>
                <a:latin typeface="URWPalladioL-Roma"/>
              </a:rPr>
            </a:br>
            <a:endParaRPr lang="de-DE" sz="1800" b="0" i="0" dirty="0">
              <a:solidFill>
                <a:srgbClr val="000000"/>
              </a:solidFill>
              <a:effectLst/>
              <a:latin typeface="URWPalladioL-Roma"/>
            </a:endParaRPr>
          </a:p>
          <a:p>
            <a:r>
              <a:rPr lang="de-DE" dirty="0">
                <a:solidFill>
                  <a:srgbClr val="000000"/>
                </a:solidFill>
                <a:latin typeface="URWPalladioL-Roma"/>
                <a:hlinkClick r:id="rId7"/>
              </a:rPr>
              <a:t>Beispiel</a:t>
            </a:r>
            <a:r>
              <a:rPr lang="de-DE" sz="1800" b="0" i="0" dirty="0">
                <a:solidFill>
                  <a:srgbClr val="000000"/>
                </a:solidFill>
                <a:effectLst/>
                <a:latin typeface="URWPalladioL-Roma"/>
                <a:hlinkClick r:id="rId7"/>
              </a:rPr>
              <a:t>aufgaben</a:t>
            </a:r>
            <a:endParaRPr lang="de-DE" sz="1800" b="0" i="0" dirty="0">
              <a:solidFill>
                <a:srgbClr val="000000"/>
              </a:solidFill>
              <a:effectLst/>
              <a:latin typeface="URWPalladioL-Roma"/>
            </a:endParaRPr>
          </a:p>
        </p:txBody>
      </p:sp>
    </p:spTree>
    <p:extLst>
      <p:ext uri="{BB962C8B-B14F-4D97-AF65-F5344CB8AC3E}">
        <p14:creationId xmlns:p14="http://schemas.microsoft.com/office/powerpoint/2010/main" val="3825808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834EBA56-4652-E701-8254-FE9DF65BF3F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268413"/>
          <a:ext cx="10972800" cy="50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38A2BAD5-7D7A-F55F-64BF-7016DEFCA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über die Materialien zur Fortbildung</a:t>
            </a:r>
          </a:p>
        </p:txBody>
      </p:sp>
    </p:spTree>
    <p:extLst>
      <p:ext uri="{BB962C8B-B14F-4D97-AF65-F5344CB8AC3E}">
        <p14:creationId xmlns:p14="http://schemas.microsoft.com/office/powerpoint/2010/main" val="283378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7D4D830-33F9-4D9A-8C53-39810646B3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5B4348-4E04-4909-BBDA-E474AC039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92035D-A07E-49FB-B949-92B06D1A4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EA34A8-ABC0-4BB3-A77C-5628AB673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D8CFC82-91F6-40F0-B94E-0D7015EDB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Inhaltsplatzhalter 1"/>
              <p:cNvSpPr>
                <a:spLocks noGrp="1"/>
              </p:cNvSpPr>
              <p:nvPr>
                <p:ph idx="1"/>
              </p:nvPr>
            </p:nvSpPr>
            <p:spPr bwMode="auto">
              <a:xfrm>
                <a:off x="609600" y="2492896"/>
                <a:ext cx="10972800" cy="2880320"/>
              </a:xfrm>
            </p:spPr>
            <p:txBody>
              <a:bodyPr>
                <a:normAutofit/>
              </a:bodyPr>
              <a:lstStyle/>
              <a:p>
                <a:pPr>
                  <a:defRPr/>
                </a:pPr>
                <a:r>
                  <a:rPr lang="de-DE" dirty="0"/>
                  <a:t>Materialien und Vorgaben aus Berlin</a:t>
                </a:r>
              </a:p>
              <a:p>
                <a:pPr>
                  <a:defRPr/>
                </a:pPr>
                <a:r>
                  <a:rPr lang="de-DE" dirty="0"/>
                  <a:t>Formales zur Abiturprüfung</a:t>
                </a:r>
              </a:p>
              <a:p>
                <a:pPr>
                  <a:defRPr/>
                </a:pPr>
                <a:r>
                  <a:rPr lang="de-DE" dirty="0"/>
                  <a:t>Struktur und Eigenschaften der neuen Abituraufgaben</a:t>
                </a:r>
              </a:p>
              <a:p>
                <a:pPr>
                  <a:defRPr/>
                </a:pPr>
                <a:r>
                  <a:rPr lang="de-DE" dirty="0"/>
                  <a:t>Abituraufgabenerstellung (nur für Fachberater)</a:t>
                </a:r>
              </a:p>
              <a:p>
                <a:pPr>
                  <a:defRPr/>
                </a:pPr>
                <a:r>
                  <a:rPr lang="de-DE" dirty="0"/>
                  <a:t>Weitere Materialien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1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de-DE" dirty="0"/>
                  <a:t>-Liste, Jahresplanungen)</a:t>
                </a:r>
              </a:p>
              <a:p>
                <a:pPr>
                  <a:defRPr/>
                </a:pPr>
                <a:r>
                  <a:rPr lang="de-DE" dirty="0"/>
                  <a:t>Quellen mit Links</a:t>
                </a:r>
              </a:p>
            </p:txBody>
          </p:sp>
        </mc:Choice>
        <mc:Fallback xmlns="">
          <p:sp>
            <p:nvSpPr>
              <p:cNvPr id="2" name="Inhaltsplatzhalt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609600" y="2492896"/>
                <a:ext cx="10972800" cy="2880320"/>
              </a:xfrm>
              <a:blipFill>
                <a:blip r:embed="rId3"/>
                <a:stretch>
                  <a:fillRect t="-17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/>
          <p:cNvSpPr>
            <a:spLocks noGrp="1"/>
          </p:cNvSpPr>
          <p:nvPr>
            <p:ph type="title"/>
          </p:nvPr>
        </p:nvSpPr>
        <p:spPr bwMode="auto">
          <a:xfrm>
            <a:off x="609600" y="548680"/>
            <a:ext cx="10972800" cy="792088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Überarbeitung Bildungsplan Physik</a:t>
            </a:r>
            <a:b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Einleitung und Überblick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>
          <a:xfrm>
            <a:off x="609600" y="1268760"/>
            <a:ext cx="6998568" cy="5040560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  <a:defRPr/>
            </a:pPr>
            <a:r>
              <a:rPr lang="de-DE" sz="2800" dirty="0"/>
              <a:t>Bundesweite Standards Physik (2020):</a:t>
            </a:r>
          </a:p>
          <a:p>
            <a:pPr marL="109728" indent="0">
              <a:buNone/>
              <a:defRPr/>
            </a:pPr>
            <a:r>
              <a:rPr lang="de-DE" sz="2800" dirty="0"/>
              <a:t>drei Inhaltsbereiche: </a:t>
            </a:r>
          </a:p>
          <a:p>
            <a:pPr marL="109728" indent="0">
              <a:buNone/>
              <a:defRPr/>
            </a:pPr>
            <a:endParaRPr lang="de-DE" sz="2800" dirty="0"/>
          </a:p>
          <a:p>
            <a:pPr>
              <a:defRPr/>
            </a:pPr>
            <a:r>
              <a:rPr lang="de-DE" sz="2800" dirty="0">
                <a:solidFill>
                  <a:schemeClr val="bg2"/>
                </a:solidFill>
              </a:rPr>
              <a:t>elektromagnetische Felder, </a:t>
            </a:r>
          </a:p>
          <a:p>
            <a:pPr>
              <a:defRPr/>
            </a:pPr>
            <a:r>
              <a:rPr lang="de-DE" sz="2800" dirty="0">
                <a:solidFill>
                  <a:schemeClr val="bg2"/>
                </a:solidFill>
              </a:rPr>
              <a:t>Schwingungen und Wellen, </a:t>
            </a:r>
          </a:p>
          <a:p>
            <a:pPr>
              <a:defRPr/>
            </a:pPr>
            <a:r>
              <a:rPr lang="de-DE" sz="2800" dirty="0">
                <a:solidFill>
                  <a:schemeClr val="bg2"/>
                </a:solidFill>
              </a:rPr>
              <a:t>Quantenphysik</a:t>
            </a:r>
          </a:p>
          <a:p>
            <a:pPr>
              <a:defRPr/>
            </a:pPr>
            <a:endParaRPr lang="de-DE" sz="28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de-DE" sz="2800" dirty="0">
                <a:solidFill>
                  <a:schemeClr val="bg2"/>
                </a:solidFill>
              </a:rPr>
              <a:t>Unterscheidung BF und LF</a:t>
            </a:r>
          </a:p>
          <a:p>
            <a:pPr marL="109728" indent="0">
              <a:buNone/>
              <a:defRPr/>
            </a:pPr>
            <a:r>
              <a:rPr lang="de-DE" sz="2800" dirty="0"/>
              <a:t>   </a:t>
            </a:r>
          </a:p>
          <a:p>
            <a:pPr marL="109728" indent="0">
              <a:buNone/>
              <a:defRPr/>
            </a:pPr>
            <a:r>
              <a:rPr lang="de-DE" sz="2800" dirty="0"/>
              <a:t>rein stichwortartige Auflistung der Inhalte, keine Operatoren, Umsetzungstiefe ist unklar</a:t>
            </a:r>
          </a:p>
          <a:p>
            <a:pPr marL="109728" indent="0">
              <a:buNone/>
              <a:defRPr/>
            </a:pPr>
            <a:endParaRPr lang="de-DE" sz="2800" dirty="0"/>
          </a:p>
          <a:p>
            <a:pPr marL="109728" indent="0">
              <a:buNone/>
              <a:defRPr/>
            </a:pPr>
            <a:r>
              <a:rPr lang="de-DE" sz="2800" dirty="0">
                <a:solidFill>
                  <a:srgbClr val="0070C0"/>
                </a:solidFill>
              </a:rPr>
              <a:t>Beispiel:</a:t>
            </a:r>
          </a:p>
          <a:p>
            <a:pPr marL="109728" indent="0">
              <a:buNone/>
              <a:defRPr/>
            </a:pPr>
            <a:r>
              <a:rPr lang="de-DE" sz="2800" dirty="0">
                <a:solidFill>
                  <a:srgbClr val="0070C0"/>
                </a:solidFill>
              </a:rPr>
              <a:t>Interferometer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auto">
          <a:xfrm>
            <a:off x="609600" y="548680"/>
            <a:ext cx="10972800" cy="216024"/>
          </a:xfrm>
        </p:spPr>
        <p:txBody>
          <a:bodyPr/>
          <a:lstStyle/>
          <a:p>
            <a:pPr>
              <a:defRPr/>
            </a:pPr>
            <a:r>
              <a:rPr lang="de-DE" dirty="0"/>
              <a:t>Materialien und Vorgaben aus Berlin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8849E12-DD73-565D-9751-D8D60FFDC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4" y="1268760"/>
            <a:ext cx="3456384" cy="489434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9893346-9980-BC92-A2B8-E68B83A1F6DA}"/>
              </a:ext>
            </a:extLst>
          </p:cNvPr>
          <p:cNvSpPr txBox="1"/>
          <p:nvPr/>
        </p:nvSpPr>
        <p:spPr bwMode="auto">
          <a:xfrm>
            <a:off x="7778824" y="6309320"/>
            <a:ext cx="10719230" cy="123111"/>
          </a:xfrm>
          <a:prstGeom prst="rect">
            <a:avLst/>
          </a:prstGeom>
          <a:noFill/>
        </p:spPr>
        <p:txBody>
          <a:bodyPr wrap="square" lIns="36000" tIns="0" rIns="0" bIns="0">
            <a:spAutoFit/>
          </a:bodyPr>
          <a:lstStyle/>
          <a:p>
            <a:pPr algn="just"/>
            <a:r>
              <a:rPr lang="de-DE" sz="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Bildquelle: KMK, s</a:t>
            </a:r>
            <a:r>
              <a:rPr lang="de-DE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iehe Anhang Quellen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094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>
          <a:xfrm>
            <a:off x="609600" y="1268760"/>
            <a:ext cx="7142584" cy="5040560"/>
          </a:xfrm>
        </p:spPr>
        <p:txBody>
          <a:bodyPr>
            <a:normAutofit lnSpcReduction="10000"/>
          </a:bodyPr>
          <a:lstStyle/>
          <a:p>
            <a:pPr marL="109728" indent="0">
              <a:buNone/>
              <a:defRPr/>
            </a:pPr>
            <a:r>
              <a:rPr lang="de-DE" sz="2800" dirty="0"/>
              <a:t>Eckpunktepapier zur Konkretisierung (2020):</a:t>
            </a:r>
          </a:p>
          <a:p>
            <a:pPr marL="109728" indent="0">
              <a:buNone/>
              <a:defRPr/>
            </a:pPr>
            <a:r>
              <a:rPr lang="de-DE" sz="2800" dirty="0"/>
              <a:t>	</a:t>
            </a:r>
          </a:p>
          <a:p>
            <a:pPr marL="109728" indent="0">
              <a:buNone/>
              <a:defRPr/>
            </a:pPr>
            <a:r>
              <a:rPr lang="de-DE" sz="2800" dirty="0"/>
              <a:t>Konkretisierung der Inhalte, aber keine Operatoren, Umsetzungstiefe in Teilen immer noch unklar</a:t>
            </a:r>
          </a:p>
          <a:p>
            <a:pPr marL="109728" indent="0">
              <a:buNone/>
              <a:defRPr/>
            </a:pPr>
            <a:endParaRPr lang="de-DE" sz="2800" dirty="0"/>
          </a:p>
          <a:p>
            <a:pPr marL="109728" indent="0">
              <a:buNone/>
              <a:defRPr/>
            </a:pPr>
            <a:endParaRPr lang="de-DE" sz="2800" dirty="0"/>
          </a:p>
          <a:p>
            <a:pPr marL="109728" indent="0">
              <a:buNone/>
              <a:defRPr/>
            </a:pPr>
            <a:endParaRPr lang="de-DE" sz="2800" dirty="0"/>
          </a:p>
          <a:p>
            <a:pPr marL="109728" indent="0">
              <a:buNone/>
              <a:defRPr/>
            </a:pPr>
            <a:r>
              <a:rPr lang="de-DE" sz="2800" dirty="0">
                <a:solidFill>
                  <a:srgbClr val="0070C0"/>
                </a:solidFill>
              </a:rPr>
              <a:t>Beispiel:</a:t>
            </a:r>
          </a:p>
          <a:p>
            <a:pPr marL="109728" indent="0">
              <a:buNone/>
              <a:defRPr/>
            </a:pPr>
            <a:r>
              <a:rPr lang="de-DE" sz="2800" dirty="0">
                <a:solidFill>
                  <a:srgbClr val="0070C0"/>
                </a:solidFill>
              </a:rPr>
              <a:t>Aufbau und Funktionsweise eines Interferometers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auto">
          <a:xfrm>
            <a:off x="609600" y="548679"/>
            <a:ext cx="10972800" cy="638003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Materialien und Vorgaben aus Berlin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FE1788D-E9E5-BC61-2811-0017B1F85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1268760"/>
            <a:ext cx="3501678" cy="495848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0810BFA-1B1A-7374-A326-3869CFBDF471}"/>
              </a:ext>
            </a:extLst>
          </p:cNvPr>
          <p:cNvSpPr txBox="1"/>
          <p:nvPr/>
        </p:nvSpPr>
        <p:spPr>
          <a:xfrm>
            <a:off x="7932930" y="6309320"/>
            <a:ext cx="388059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Bildquelle: KMK, siehe Anhang Quellen</a:t>
            </a:r>
          </a:p>
        </p:txBody>
      </p:sp>
    </p:spTree>
    <p:extLst>
      <p:ext uri="{BB962C8B-B14F-4D97-AF65-F5344CB8AC3E}">
        <p14:creationId xmlns:p14="http://schemas.microsoft.com/office/powerpoint/2010/main" val="3740159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>
          <a:xfrm>
            <a:off x="609600" y="1268760"/>
            <a:ext cx="7358608" cy="5040560"/>
          </a:xfrm>
        </p:spPr>
        <p:txBody>
          <a:bodyPr>
            <a:normAutofit/>
          </a:bodyPr>
          <a:lstStyle/>
          <a:p>
            <a:pPr marL="109728" indent="0">
              <a:buNone/>
              <a:defRPr/>
            </a:pPr>
            <a:r>
              <a:rPr lang="de-DE" sz="2800" dirty="0"/>
              <a:t>Inhaltliche Vereinbarungen zur Gestaltung der Aufgaben (2022):</a:t>
            </a:r>
          </a:p>
          <a:p>
            <a:pPr marL="109728" indent="0">
              <a:buNone/>
              <a:defRPr/>
            </a:pPr>
            <a:endParaRPr lang="de-DE" sz="2800" dirty="0"/>
          </a:p>
          <a:p>
            <a:pPr marL="109728" indent="0">
              <a:buNone/>
              <a:defRPr/>
            </a:pPr>
            <a:r>
              <a:rPr lang="de-DE" sz="2800" dirty="0"/>
              <a:t>detaillierte Liste der geforderten Kompetenzen, </a:t>
            </a:r>
            <a:r>
              <a:rPr lang="de-DE" sz="2800" dirty="0">
                <a:solidFill>
                  <a:srgbClr val="FF0000"/>
                </a:solidFill>
              </a:rPr>
              <a:t>richtet sich aber nur an Aufgabenersteller</a:t>
            </a:r>
          </a:p>
          <a:p>
            <a:pPr marL="109728" indent="0">
              <a:buNone/>
              <a:defRPr/>
            </a:pPr>
            <a:endParaRPr lang="de-DE" sz="2800" dirty="0">
              <a:solidFill>
                <a:srgbClr val="00B0F0"/>
              </a:solidFill>
            </a:endParaRPr>
          </a:p>
          <a:p>
            <a:pPr marL="109728" indent="0">
              <a:buNone/>
              <a:defRPr/>
            </a:pPr>
            <a:endParaRPr lang="de-DE" sz="2800" dirty="0"/>
          </a:p>
          <a:p>
            <a:pPr marL="109728" indent="0">
              <a:buNone/>
              <a:defRPr/>
            </a:pPr>
            <a:r>
              <a:rPr lang="de-DE" sz="2800" dirty="0">
                <a:solidFill>
                  <a:srgbClr val="0070C0"/>
                </a:solidFill>
              </a:rPr>
              <a:t>Beispiel:</a:t>
            </a:r>
          </a:p>
          <a:p>
            <a:pPr marL="109728" indent="0">
              <a:buNone/>
              <a:defRPr/>
            </a:pPr>
            <a:r>
              <a:rPr lang="de-DE" sz="2800" dirty="0">
                <a:solidFill>
                  <a:srgbClr val="0070C0"/>
                </a:solidFill>
              </a:rPr>
              <a:t>… Kenntnisse zu Phasensprüngen werden nicht vorausgesetzt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auto">
          <a:xfrm>
            <a:off x="609600" y="548680"/>
            <a:ext cx="10972800" cy="645368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Materialien und Vorgaben aus Berlin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D58D5F6-8EAF-F8D3-F153-860B295B4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1268760"/>
            <a:ext cx="3384376" cy="489654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2F3E409-9577-079C-2541-C85E61C29961}"/>
              </a:ext>
            </a:extLst>
          </p:cNvPr>
          <p:cNvSpPr txBox="1"/>
          <p:nvPr/>
        </p:nvSpPr>
        <p:spPr>
          <a:xfrm>
            <a:off x="8112224" y="6240016"/>
            <a:ext cx="252028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Bildquelle: KMK, IQB, siehe Anhang Quellen</a:t>
            </a:r>
          </a:p>
        </p:txBody>
      </p:sp>
    </p:spTree>
    <p:extLst>
      <p:ext uri="{BB962C8B-B14F-4D97-AF65-F5344CB8AC3E}">
        <p14:creationId xmlns:p14="http://schemas.microsoft.com/office/powerpoint/2010/main" val="203130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>
          <a:xfrm>
            <a:off x="609600" y="1268760"/>
            <a:ext cx="7070576" cy="5040560"/>
          </a:xfrm>
        </p:spPr>
        <p:txBody>
          <a:bodyPr>
            <a:normAutofit/>
          </a:bodyPr>
          <a:lstStyle/>
          <a:p>
            <a:pPr marL="109728" indent="0">
              <a:buNone/>
              <a:defRPr/>
            </a:pPr>
            <a:r>
              <a:rPr lang="de-DE" sz="2800" dirty="0"/>
              <a:t>Bundesweite Formelsammlung (bisher Entwurf, Veröffentlichung vermutlich im Sommer 2023):</a:t>
            </a:r>
          </a:p>
          <a:p>
            <a:pPr marL="109728" indent="0">
              <a:buNone/>
              <a:defRPr/>
            </a:pPr>
            <a:endParaRPr lang="de-DE" sz="2800" dirty="0"/>
          </a:p>
          <a:p>
            <a:pPr marL="109728" indent="0">
              <a:buNone/>
              <a:defRPr/>
            </a:pPr>
            <a:r>
              <a:rPr lang="de-DE" sz="2800" dirty="0"/>
              <a:t>umfangreiche gemeinsame Formelsammlung der Naturwissenschaften</a:t>
            </a:r>
          </a:p>
          <a:p>
            <a:pPr marL="109728" indent="0">
              <a:buNone/>
              <a:defRPr/>
            </a:pPr>
            <a:r>
              <a:rPr lang="de-DE" sz="2800" dirty="0"/>
              <a:t>	</a:t>
            </a:r>
          </a:p>
          <a:p>
            <a:pPr marL="109728" indent="0">
              <a:buNone/>
              <a:defRPr/>
            </a:pPr>
            <a:r>
              <a:rPr lang="de-DE" sz="2800" dirty="0">
                <a:solidFill>
                  <a:srgbClr val="0070C0"/>
                </a:solidFill>
              </a:rPr>
              <a:t>Beispiel:</a:t>
            </a:r>
          </a:p>
          <a:p>
            <a:pPr marL="109728" indent="0">
              <a:buNone/>
              <a:defRPr/>
            </a:pPr>
            <a:r>
              <a:rPr lang="de-DE" sz="2800" dirty="0">
                <a:solidFill>
                  <a:srgbClr val="0070C0"/>
                </a:solidFill>
              </a:rPr>
              <a:t>bisher keine Formeln zum Interferometer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auto">
          <a:xfrm>
            <a:off x="609600" y="548680"/>
            <a:ext cx="10972800" cy="432048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Materialien und Vorgaben aus Berlin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EFAE3E3-D69C-A22F-05F8-C002F42A8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1268760"/>
            <a:ext cx="3272370" cy="495568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DF87036-6AC6-4CE8-4EDD-2E1C49F51014}"/>
              </a:ext>
            </a:extLst>
          </p:cNvPr>
          <p:cNvSpPr txBox="1"/>
          <p:nvPr/>
        </p:nvSpPr>
        <p:spPr bwMode="auto">
          <a:xfrm>
            <a:off x="7824192" y="6281648"/>
            <a:ext cx="244827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Bildquelle: KMK, IQB, siehe Anhang Quellen</a:t>
            </a:r>
          </a:p>
        </p:txBody>
      </p:sp>
    </p:spTree>
    <p:extLst>
      <p:ext uri="{BB962C8B-B14F-4D97-AF65-F5344CB8AC3E}">
        <p14:creationId xmlns:p14="http://schemas.microsoft.com/office/powerpoint/2010/main" val="204810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>
          <a:xfrm>
            <a:off x="609600" y="1268760"/>
            <a:ext cx="7430616" cy="5040560"/>
          </a:xfrm>
        </p:spPr>
        <p:txBody>
          <a:bodyPr>
            <a:normAutofit/>
          </a:bodyPr>
          <a:lstStyle/>
          <a:p>
            <a:pPr marL="109728" indent="0">
              <a:buNone/>
              <a:defRPr/>
            </a:pPr>
            <a:r>
              <a:rPr lang="de-DE" sz="2800" dirty="0"/>
              <a:t>Beispielaufgaben (seit 2020):</a:t>
            </a:r>
          </a:p>
          <a:p>
            <a:pPr marL="109728" indent="0">
              <a:buNone/>
              <a:defRPr/>
            </a:pPr>
            <a:endParaRPr lang="de-DE" sz="2800" dirty="0"/>
          </a:p>
          <a:p>
            <a:pPr marL="109728" indent="0">
              <a:buNone/>
              <a:defRPr/>
            </a:pPr>
            <a:r>
              <a:rPr lang="de-DE" sz="2800" dirty="0"/>
              <a:t>geben Einblick in neue Struktur, Umfang und Umsetzungstiefe der Abituraufgaben</a:t>
            </a:r>
          </a:p>
          <a:p>
            <a:pPr marL="109728" indent="0">
              <a:buNone/>
              <a:defRPr/>
            </a:pPr>
            <a:endParaRPr lang="de-DE" sz="2800" dirty="0"/>
          </a:p>
          <a:p>
            <a:pPr marL="109728" indent="0">
              <a:buNone/>
              <a:defRPr/>
            </a:pPr>
            <a:r>
              <a:rPr lang="de-DE" sz="2800" dirty="0">
                <a:solidFill>
                  <a:srgbClr val="0070C0"/>
                </a:solidFill>
              </a:rPr>
              <a:t>Beispiel:</a:t>
            </a:r>
          </a:p>
          <a:p>
            <a:pPr marL="109728" indent="0">
              <a:buNone/>
              <a:defRPr/>
            </a:pPr>
            <a:r>
              <a:rPr lang="de-DE" sz="2800" dirty="0">
                <a:solidFill>
                  <a:srgbClr val="0070C0"/>
                </a:solidFill>
              </a:rPr>
              <a:t>Aufgabe zum Michelson Interferometer mit variierendem Gangunterschied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auto">
          <a:xfrm>
            <a:off x="609600" y="548680"/>
            <a:ext cx="10972800" cy="432048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Materialien und Vorgaben aus Berlin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4E95576-A46F-8F51-9100-BA675098C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268760"/>
            <a:ext cx="3096344" cy="493895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FD31E40-EC7F-378B-C2FD-16AA2CBAB6D3}"/>
              </a:ext>
            </a:extLst>
          </p:cNvPr>
          <p:cNvSpPr txBox="1"/>
          <p:nvPr/>
        </p:nvSpPr>
        <p:spPr bwMode="auto">
          <a:xfrm>
            <a:off x="8180711" y="6264915"/>
            <a:ext cx="217955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sz="9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Bildquelle: IQB, siehe Anhang Quellen</a:t>
            </a:r>
          </a:p>
        </p:txBody>
      </p:sp>
    </p:spTree>
    <p:extLst>
      <p:ext uri="{BB962C8B-B14F-4D97-AF65-F5344CB8AC3E}">
        <p14:creationId xmlns:p14="http://schemas.microsoft.com/office/powerpoint/2010/main" val="2368267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/>
        <p:txBody>
          <a:bodyPr>
            <a:normAutofit fontScale="92500" lnSpcReduction="20000"/>
          </a:bodyPr>
          <a:lstStyle/>
          <a:p>
            <a:pPr marL="109728" indent="0">
              <a:buNone/>
              <a:defRPr/>
            </a:pPr>
            <a:r>
              <a:rPr lang="de-DE" sz="2800" dirty="0"/>
              <a:t>Die IQB-Beispielaufgaben stellen neue Aspekte der Abituraufgaben exemplarisch dar, z.B.</a:t>
            </a:r>
          </a:p>
          <a:p>
            <a:pPr marL="109728" indent="0">
              <a:buNone/>
              <a:defRPr/>
            </a:pPr>
            <a:endParaRPr lang="de-DE" sz="2800" dirty="0"/>
          </a:p>
          <a:p>
            <a:pPr>
              <a:defRPr/>
            </a:pPr>
            <a:r>
              <a:rPr lang="de-DE" sz="2800" dirty="0"/>
              <a:t>die Struktur der Aufgaben</a:t>
            </a:r>
          </a:p>
          <a:p>
            <a:pPr>
              <a:defRPr/>
            </a:pPr>
            <a:r>
              <a:rPr lang="de-DE" sz="2800" dirty="0"/>
              <a:t>den stärkeren Kontextbezug</a:t>
            </a:r>
          </a:p>
          <a:p>
            <a:pPr>
              <a:defRPr/>
            </a:pPr>
            <a:r>
              <a:rPr lang="de-DE" sz="2800" dirty="0"/>
              <a:t>die außerfachliche Bewertung</a:t>
            </a:r>
          </a:p>
          <a:p>
            <a:pPr>
              <a:defRPr/>
            </a:pPr>
            <a:r>
              <a:rPr lang="de-DE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die fachpraktischen Anteile (nicht relevant für BW)</a:t>
            </a:r>
          </a:p>
          <a:p>
            <a:pPr marL="109728" indent="0">
              <a:buNone/>
              <a:defRPr/>
            </a:pPr>
            <a:endParaRPr lang="de-DE" sz="2800" dirty="0"/>
          </a:p>
          <a:p>
            <a:pPr marL="109728" indent="0">
              <a:buNone/>
              <a:defRPr/>
            </a:pPr>
            <a:r>
              <a:rPr lang="de-DE" sz="2800" dirty="0"/>
              <a:t>Aufgrund des Entstehungsprozesses können die Aufgaben nicht in allen Aspekten den formalen Anforderungen einer Abituraufgabe entsprechen.</a:t>
            </a:r>
          </a:p>
          <a:p>
            <a:pPr marL="109728" indent="0">
              <a:buNone/>
              <a:defRPr/>
            </a:pPr>
            <a:endParaRPr lang="de-DE" sz="2800" dirty="0"/>
          </a:p>
          <a:p>
            <a:pPr marL="109728" indent="0">
              <a:buNone/>
              <a:defRPr/>
            </a:pPr>
            <a:r>
              <a:rPr lang="de-DE" sz="2800" dirty="0"/>
              <a:t>In den Fortbildungsmaterialien wird an passenden Stellen immer wieder auf die geeigneten Beispielaufgaben hingewiesen.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auto">
          <a:xfrm>
            <a:off x="609600" y="548680"/>
            <a:ext cx="10972800" cy="432048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Funktion der IQB-Beispielaufgaben</a:t>
            </a:r>
          </a:p>
        </p:txBody>
      </p:sp>
    </p:spTree>
    <p:extLst>
      <p:ext uri="{BB962C8B-B14F-4D97-AF65-F5344CB8AC3E}">
        <p14:creationId xmlns:p14="http://schemas.microsoft.com/office/powerpoint/2010/main" val="1885047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de-DE" sz="2800" dirty="0"/>
              <a:t>Bundesweite Standards Physik</a:t>
            </a:r>
          </a:p>
          <a:p>
            <a:pPr>
              <a:defRPr/>
            </a:pPr>
            <a:r>
              <a:rPr lang="de-DE" sz="2800" dirty="0"/>
              <a:t>Eckpunktepapier zur Konkretisierung</a:t>
            </a:r>
          </a:p>
          <a:p>
            <a:pPr>
              <a:defRPr/>
            </a:pPr>
            <a:r>
              <a:rPr lang="de-DE" sz="2800" dirty="0"/>
              <a:t>Inhaltliche Vereinbarungen zur Gestaltung der Aufgabe</a:t>
            </a:r>
          </a:p>
          <a:p>
            <a:pPr>
              <a:defRPr/>
            </a:pPr>
            <a:r>
              <a:rPr lang="de-DE" sz="2800" dirty="0"/>
              <a:t>Beispielaufgaben</a:t>
            </a:r>
          </a:p>
          <a:p>
            <a:pPr marL="109728" indent="0">
              <a:buNone/>
              <a:defRPr/>
            </a:pPr>
            <a:endParaRPr lang="de-DE" sz="2800" dirty="0"/>
          </a:p>
          <a:p>
            <a:pPr marL="109728" indent="0">
              <a:buNone/>
              <a:defRPr/>
            </a:pPr>
            <a:r>
              <a:rPr lang="de-DE" sz="2800" dirty="0"/>
              <a:t>Aus diesen Vorgaben formulierte die Bildungsplankommission eine neue Kompetenz im überarbeiteten Bildungsplan Physik:</a:t>
            </a:r>
          </a:p>
          <a:p>
            <a:pPr marL="109728" indent="0" algn="ctr">
              <a:buNone/>
              <a:defRPr/>
            </a:pPr>
            <a:r>
              <a:rPr lang="de-DE" sz="2800" dirty="0"/>
              <a:t>„</a:t>
            </a:r>
            <a:r>
              <a:rPr lang="de-DE" sz="2800" dirty="0">
                <a:solidFill>
                  <a:srgbClr val="0070C0"/>
                </a:solidFill>
              </a:rPr>
              <a:t>Die Schülerinnen und Schüler können Interferenzphänomene</a:t>
            </a:r>
          </a:p>
          <a:p>
            <a:pPr marL="109728" indent="0" algn="ctr">
              <a:buNone/>
              <a:defRPr/>
            </a:pPr>
            <a:r>
              <a:rPr lang="de-DE" sz="2800" dirty="0">
                <a:solidFill>
                  <a:srgbClr val="0070C0"/>
                </a:solidFill>
              </a:rPr>
              <a:t>am </a:t>
            </a:r>
            <a:r>
              <a:rPr lang="de-DE" sz="2800" i="1" dirty="0">
                <a:solidFill>
                  <a:srgbClr val="0070C0"/>
                </a:solidFill>
              </a:rPr>
              <a:t>Michelson-Interferometer</a:t>
            </a:r>
            <a:r>
              <a:rPr lang="de-DE" sz="2800" dirty="0">
                <a:solidFill>
                  <a:srgbClr val="0070C0"/>
                </a:solidFill>
              </a:rPr>
              <a:t> beschreiben (Strahlteiler)</a:t>
            </a:r>
            <a:r>
              <a:rPr lang="de-DE" sz="2800" dirty="0"/>
              <a:t>“</a:t>
            </a:r>
          </a:p>
          <a:p>
            <a:pPr marL="109728" indent="0" algn="ctr">
              <a:buNone/>
              <a:defRPr/>
            </a:pPr>
            <a:endParaRPr lang="de-DE" sz="2800" dirty="0"/>
          </a:p>
          <a:p>
            <a:pPr marL="109728" indent="0">
              <a:buNone/>
              <a:defRPr/>
            </a:pPr>
            <a:r>
              <a:rPr lang="de-DE" sz="1800" dirty="0">
                <a:solidFill>
                  <a:srgbClr val="FF0000"/>
                </a:solidFill>
              </a:rPr>
              <a:t>Für Lehrkräfte ist allein der Bildungsplan Baden-Württemberg maßgebend.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 bwMode="auto">
          <a:xfrm>
            <a:off x="609600" y="548680"/>
            <a:ext cx="10972800" cy="432048"/>
          </a:xfrm>
        </p:spPr>
        <p:txBody>
          <a:bodyPr/>
          <a:lstStyle/>
          <a:p>
            <a:pPr>
              <a:defRPr/>
            </a:pP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Materialien und Vorgaben aus Berlin </a:t>
            </a:r>
          </a:p>
        </p:txBody>
      </p:sp>
    </p:spTree>
    <p:extLst>
      <p:ext uri="{BB962C8B-B14F-4D97-AF65-F5344CB8AC3E}">
        <p14:creationId xmlns:p14="http://schemas.microsoft.com/office/powerpoint/2010/main" val="13220869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Formatvorlage_KM-Rot ZSL-Logo">
  <a:themeElements>
    <a:clrScheme name="Benutzerdefiniert 6">
      <a:dk1>
        <a:srgbClr val="000000"/>
      </a:dk1>
      <a:lt1>
        <a:srgbClr val="FFFFC1"/>
      </a:lt1>
      <a:dk2>
        <a:srgbClr val="5F5F5F"/>
      </a:dk2>
      <a:lt2>
        <a:srgbClr val="BF0000"/>
      </a:lt2>
      <a:accent1>
        <a:srgbClr val="FF6D6D"/>
      </a:accent1>
      <a:accent2>
        <a:srgbClr val="BF0000"/>
      </a:accent2>
      <a:accent3>
        <a:srgbClr val="BF0000"/>
      </a:accent3>
      <a:accent4>
        <a:srgbClr val="920000"/>
      </a:accent4>
      <a:accent5>
        <a:srgbClr val="C9C9C9"/>
      </a:accent5>
      <a:accent6>
        <a:srgbClr val="920000"/>
      </a:accent6>
      <a:hlink>
        <a:srgbClr val="FF0000"/>
      </a:hlink>
      <a:folHlink>
        <a:srgbClr val="7030A0"/>
      </a:folHlink>
    </a:clrScheme>
    <a:fontScheme name="Rhea">
      <a:majorFont>
        <a:latin typeface="Trebuchet MS"/>
        <a:ea typeface="Arial"/>
        <a:cs typeface="Arial"/>
      </a:majorFont>
      <a:minorFont>
        <a:latin typeface="Georgia"/>
        <a:ea typeface="Arial"/>
        <a:cs typeface="Arial"/>
      </a:minorFont>
    </a:fontScheme>
    <a:fmtScheme name="Rhea">
      <a:fillStyleLst>
        <a:solidFill>
          <a:schemeClr val="phClr"/>
        </a:solidFill>
        <a:gradFill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/>
        </a:gradFill>
        <a:gradFill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30000"/>
                <a:satMod val="175000"/>
              </a:schemeClr>
            </a:gs>
            <a:gs pos="60000">
              <a:schemeClr val="phClr">
                <a:shade val="38000"/>
                <a:satMod val="175000"/>
              </a:schemeClr>
            </a:gs>
            <a:gs pos="100000">
              <a:schemeClr val="phClr">
                <a:tint val="80000"/>
                <a:satMod val="2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Formatvorlage_rot Logo Bildung</Template>
  <TotalTime>0</TotalTime>
  <Words>999</Words>
  <Application>Microsoft Macintosh PowerPoint</Application>
  <DocSecurity>0</DocSecurity>
  <PresentationFormat>Breitbild</PresentationFormat>
  <Paragraphs>223</Paragraphs>
  <Slides>16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Garamond</vt:lpstr>
      <vt:lpstr>Georgia</vt:lpstr>
      <vt:lpstr>URWPalladioL-Roma</vt:lpstr>
      <vt:lpstr>Formatvorlage_KM-Rot ZSL-Logo</vt:lpstr>
      <vt:lpstr>Überarbeitung Bildungsplan Physik  Einleitung und Überblick</vt:lpstr>
      <vt:lpstr>Überarbeitung Bildungsplan Physik Einleitung und Überblick </vt:lpstr>
      <vt:lpstr>Materialien und Vorgaben aus Berlin </vt:lpstr>
      <vt:lpstr>Materialien und Vorgaben aus Berlin </vt:lpstr>
      <vt:lpstr>Materialien und Vorgaben aus Berlin </vt:lpstr>
      <vt:lpstr>Materialien und Vorgaben aus Berlin </vt:lpstr>
      <vt:lpstr>Materialien und Vorgaben aus Berlin </vt:lpstr>
      <vt:lpstr>Funktion der IQB-Beispielaufgaben</vt:lpstr>
      <vt:lpstr>Materialien und Vorgaben aus Berlin </vt:lpstr>
      <vt:lpstr>Formales zur Abiturprüfung: bisheriges Physik-Abitur  </vt:lpstr>
      <vt:lpstr>Formales zur Abiturprüfung: Physik-Abitur ab 2025  </vt:lpstr>
      <vt:lpstr>Struktur und Eigenschaften der Physik-Abituraufgaben  </vt:lpstr>
      <vt:lpstr>Weitere Materialien vom ZSL: </vt:lpstr>
      <vt:lpstr>Jahresplanungen (LF) BP 2016 und BP 2016 V2</vt:lpstr>
      <vt:lpstr>Bildungsplanüberarbeitung Physik: Quellen  </vt:lpstr>
      <vt:lpstr>Überblick über die Materialien zur Fortbildung</vt:lpstr>
    </vt:vector>
  </TitlesOfParts>
  <Manager/>
  <Company>IZLBW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subject/>
  <dc:creator>Schock, Kai (KM);du Prel, Florence (LS)</dc:creator>
  <cp:keywords/>
  <dc:description/>
  <cp:lastModifiedBy>Daniela Bednarski</cp:lastModifiedBy>
  <cp:revision>191</cp:revision>
  <dcterms:created xsi:type="dcterms:W3CDTF">2014-03-18T09:41:04Z</dcterms:created>
  <dcterms:modified xsi:type="dcterms:W3CDTF">2023-02-24T14:33:51Z</dcterms:modified>
  <cp:category/>
  <dc:identifier/>
  <cp:contentStatus/>
  <dc:language/>
  <cp:version/>
</cp:coreProperties>
</file>