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9" r:id="rId3"/>
    <p:sldId id="280" r:id="rId4"/>
    <p:sldId id="272" r:id="rId5"/>
    <p:sldId id="273" r:id="rId6"/>
    <p:sldId id="274" r:id="rId7"/>
    <p:sldId id="275" r:id="rId8"/>
    <p:sldId id="276" r:id="rId9"/>
    <p:sldId id="277" r:id="rId10"/>
    <p:sldId id="278" r:id="rId11"/>
  </p:sldIdLst>
  <p:sldSz cx="12192000" cy="6858000"/>
  <p:notesSz cx="12192000" cy="6858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46ACCD-AF54-4BCA-B852-BEFE025DD9B6}" v="13" dt="2023-01-16T16:46:35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3"/>
    <p:restoredTop sz="83949"/>
  </p:normalViewPr>
  <p:slideViewPr>
    <p:cSldViewPr>
      <p:cViewPr varScale="1">
        <p:scale>
          <a:sx n="105" d="100"/>
          <a:sy n="105" d="100"/>
        </p:scale>
        <p:origin x="5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-Julian Pardall" userId="242418bbfe6e9ff5" providerId="LiveId" clId="{0B46ACCD-AF54-4BCA-B852-BEFE025DD9B6}"/>
    <pc:docChg chg="modSld modMainMaster">
      <pc:chgData name="Carl-Julian Pardall" userId="242418bbfe6e9ff5" providerId="LiveId" clId="{0B46ACCD-AF54-4BCA-B852-BEFE025DD9B6}" dt="2023-01-16T16:47:20.363" v="126" actId="20577"/>
      <pc:docMkLst>
        <pc:docMk/>
      </pc:docMkLst>
      <pc:sldChg chg="modSp mod">
        <pc:chgData name="Carl-Julian Pardall" userId="242418bbfe6e9ff5" providerId="LiveId" clId="{0B46ACCD-AF54-4BCA-B852-BEFE025DD9B6}" dt="2023-01-16T16:46:40.795" v="90" actId="20577"/>
        <pc:sldMkLst>
          <pc:docMk/>
          <pc:sldMk cId="0" sldId="256"/>
        </pc:sldMkLst>
        <pc:spChg chg="mod">
          <ac:chgData name="Carl-Julian Pardall" userId="242418bbfe6e9ff5" providerId="LiveId" clId="{0B46ACCD-AF54-4BCA-B852-BEFE025DD9B6}" dt="2023-01-16T15:22:14.528" v="25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Carl-Julian Pardall" userId="242418bbfe6e9ff5" providerId="LiveId" clId="{0B46ACCD-AF54-4BCA-B852-BEFE025DD9B6}" dt="2023-01-16T16:46:40.795" v="90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Carl-Julian Pardall" userId="242418bbfe6e9ff5" providerId="LiveId" clId="{0B46ACCD-AF54-4BCA-B852-BEFE025DD9B6}" dt="2023-01-16T15:28:40.126" v="66" actId="14100"/>
        <pc:sldMkLst>
          <pc:docMk/>
          <pc:sldMk cId="748752657" sldId="272"/>
        </pc:sldMkLst>
        <pc:spChg chg="mod">
          <ac:chgData name="Carl-Julian Pardall" userId="242418bbfe6e9ff5" providerId="LiveId" clId="{0B46ACCD-AF54-4BCA-B852-BEFE025DD9B6}" dt="2023-01-16T15:28:40.126" v="66" actId="14100"/>
          <ac:spMkLst>
            <pc:docMk/>
            <pc:sldMk cId="748752657" sldId="272"/>
            <ac:spMk id="3" creationId="{AABA1EE5-EB02-90F8-7450-F6C221DF7B49}"/>
          </ac:spMkLst>
        </pc:spChg>
      </pc:sldChg>
      <pc:sldChg chg="modSp mod">
        <pc:chgData name="Carl-Julian Pardall" userId="242418bbfe6e9ff5" providerId="LiveId" clId="{0B46ACCD-AF54-4BCA-B852-BEFE025DD9B6}" dt="2023-01-16T15:21:53.157" v="18" actId="113"/>
        <pc:sldMkLst>
          <pc:docMk/>
          <pc:sldMk cId="3982235871" sldId="273"/>
        </pc:sldMkLst>
        <pc:spChg chg="mod">
          <ac:chgData name="Carl-Julian Pardall" userId="242418bbfe6e9ff5" providerId="LiveId" clId="{0B46ACCD-AF54-4BCA-B852-BEFE025DD9B6}" dt="2023-01-16T15:21:53.157" v="18" actId="113"/>
          <ac:spMkLst>
            <pc:docMk/>
            <pc:sldMk cId="3982235871" sldId="273"/>
            <ac:spMk id="3" creationId="{A381C9A8-531E-CEDB-AE2D-FE1AB8DFDCF1}"/>
          </ac:spMkLst>
        </pc:spChg>
      </pc:sldChg>
      <pc:sldChg chg="modSp mod">
        <pc:chgData name="Carl-Julian Pardall" userId="242418bbfe6e9ff5" providerId="LiveId" clId="{0B46ACCD-AF54-4BCA-B852-BEFE025DD9B6}" dt="2023-01-16T15:20:33.692" v="4" actId="207"/>
        <pc:sldMkLst>
          <pc:docMk/>
          <pc:sldMk cId="2259241238" sldId="275"/>
        </pc:sldMkLst>
        <pc:spChg chg="mod">
          <ac:chgData name="Carl-Julian Pardall" userId="242418bbfe6e9ff5" providerId="LiveId" clId="{0B46ACCD-AF54-4BCA-B852-BEFE025DD9B6}" dt="2023-01-16T15:20:33.692" v="4" actId="207"/>
          <ac:spMkLst>
            <pc:docMk/>
            <pc:sldMk cId="2259241238" sldId="275"/>
            <ac:spMk id="3" creationId="{042A09BC-2AB1-8B1F-4106-BB15CCC67EAB}"/>
          </ac:spMkLst>
        </pc:spChg>
      </pc:sldChg>
      <pc:sldChg chg="modSp mod">
        <pc:chgData name="Carl-Julian Pardall" userId="242418bbfe6e9ff5" providerId="LiveId" clId="{0B46ACCD-AF54-4BCA-B852-BEFE025DD9B6}" dt="2023-01-16T15:20:20.673" v="3" actId="113"/>
        <pc:sldMkLst>
          <pc:docMk/>
          <pc:sldMk cId="2608136589" sldId="276"/>
        </pc:sldMkLst>
        <pc:spChg chg="mod">
          <ac:chgData name="Carl-Julian Pardall" userId="242418bbfe6e9ff5" providerId="LiveId" clId="{0B46ACCD-AF54-4BCA-B852-BEFE025DD9B6}" dt="2023-01-16T15:20:20.673" v="3" actId="113"/>
          <ac:spMkLst>
            <pc:docMk/>
            <pc:sldMk cId="2608136589" sldId="276"/>
            <ac:spMk id="3" creationId="{4E70C32B-A353-E93F-948B-774EA77F7D50}"/>
          </ac:spMkLst>
        </pc:spChg>
      </pc:sldChg>
      <pc:sldChg chg="modSp mod">
        <pc:chgData name="Carl-Julian Pardall" userId="242418bbfe6e9ff5" providerId="LiveId" clId="{0B46ACCD-AF54-4BCA-B852-BEFE025DD9B6}" dt="2023-01-16T15:20:08.744" v="0" actId="20577"/>
        <pc:sldMkLst>
          <pc:docMk/>
          <pc:sldMk cId="3436011728" sldId="277"/>
        </pc:sldMkLst>
        <pc:spChg chg="mod">
          <ac:chgData name="Carl-Julian Pardall" userId="242418bbfe6e9ff5" providerId="LiveId" clId="{0B46ACCD-AF54-4BCA-B852-BEFE025DD9B6}" dt="2023-01-16T15:20:08.744" v="0" actId="20577"/>
          <ac:spMkLst>
            <pc:docMk/>
            <pc:sldMk cId="3436011728" sldId="277"/>
            <ac:spMk id="3" creationId="{2F63761F-8456-8079-D1B2-E0360DEFD0BC}"/>
          </ac:spMkLst>
        </pc:spChg>
      </pc:sldChg>
      <pc:sldChg chg="modSp mod">
        <pc:chgData name="Carl-Julian Pardall" userId="242418bbfe6e9ff5" providerId="LiveId" clId="{0B46ACCD-AF54-4BCA-B852-BEFE025DD9B6}" dt="2023-01-16T15:28:13.952" v="65" actId="14100"/>
        <pc:sldMkLst>
          <pc:docMk/>
          <pc:sldMk cId="1676226453" sldId="278"/>
        </pc:sldMkLst>
        <pc:spChg chg="mod">
          <ac:chgData name="Carl-Julian Pardall" userId="242418bbfe6e9ff5" providerId="LiveId" clId="{0B46ACCD-AF54-4BCA-B852-BEFE025DD9B6}" dt="2023-01-16T15:28:13.952" v="65" actId="14100"/>
          <ac:spMkLst>
            <pc:docMk/>
            <pc:sldMk cId="1676226453" sldId="278"/>
            <ac:spMk id="3" creationId="{A9961814-60FC-6FB4-FC2F-FF63AB706209}"/>
          </ac:spMkLst>
        </pc:spChg>
      </pc:sldChg>
      <pc:sldMasterChg chg="modSp mod">
        <pc:chgData name="Carl-Julian Pardall" userId="242418bbfe6e9ff5" providerId="LiveId" clId="{0B46ACCD-AF54-4BCA-B852-BEFE025DD9B6}" dt="2023-01-16T16:47:20.363" v="126" actId="20577"/>
        <pc:sldMasterMkLst>
          <pc:docMk/>
          <pc:sldMasterMk cId="0" sldId="2147483648"/>
        </pc:sldMasterMkLst>
        <pc:spChg chg="mod">
          <ac:chgData name="Carl-Julian Pardall" userId="242418bbfe6e9ff5" providerId="LiveId" clId="{0B46ACCD-AF54-4BCA-B852-BEFE025DD9B6}" dt="2023-01-16T16:47:20.363" v="126" actId="20577"/>
          <ac:spMkLst>
            <pc:docMk/>
            <pc:sldMasterMk cId="0" sldId="2147483648"/>
            <ac:spMk id="16" creationId="{00000000-0000-0000-0000-000000000000}"/>
          </ac:spMkLst>
        </pc:sp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91F65-7B20-6D42-9FD5-0C7BC8F4EAC1}" type="datetimeFigureOut">
              <a:rPr lang="de-DE" smtClean="0"/>
              <a:t>16.01.2023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5DB7B-1D41-304A-85BE-B790DE8D70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30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B5DB7B-1D41-304A-85BE-B790DE8D709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764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1" y="3650400"/>
            <a:ext cx="12192001" cy="244800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 bwMode="auto">
          <a:xfrm>
            <a:off x="609601" y="2132857"/>
            <a:ext cx="11111409" cy="1470025"/>
          </a:xfrm>
        </p:spPr>
        <p:txBody>
          <a:bodyPr anchor="b">
            <a:noAutofit/>
          </a:bodyPr>
          <a:lstStyle>
            <a:lvl1pPr algn="l"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de-DE"/>
              <a:t>Titel der gesamten Präsentation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 bwMode="auto">
          <a:xfrm>
            <a:off x="638084" y="3901087"/>
            <a:ext cx="6575492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>
              <a:defRPr/>
            </a:pPr>
            <a:r>
              <a:rPr lang="de-DE"/>
              <a:t>Anlass der Präsentation</a:t>
            </a:r>
            <a:br>
              <a:rPr lang="de-DE"/>
            </a:br>
            <a:r>
              <a:rPr lang="de-DE"/>
              <a:t>Name des/der Vortragenden </a:t>
            </a:r>
            <a:endParaRPr lang="en-US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rcRect l="7162" t="15720" r="6807" b="15909"/>
          <a:stretch/>
        </p:blipFill>
        <p:spPr bwMode="auto">
          <a:xfrm>
            <a:off x="9349337" y="116632"/>
            <a:ext cx="2586536" cy="79208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>
          <a:xfrm>
            <a:off x="609600" y="1268760"/>
            <a:ext cx="10972800" cy="5040560"/>
          </a:xfrm>
        </p:spPr>
        <p:txBody>
          <a:bodyPr/>
          <a:lstStyle/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 bwMode="auto">
          <a:xfrm>
            <a:off x="609600" y="548680"/>
            <a:ext cx="10972800" cy="576064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el 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609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 bwMode="auto">
          <a:xfrm>
            <a:off x="6197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>
              <a:defRPr/>
            </a:pPr>
            <a:r>
              <a:rPr lang="de-DE"/>
              <a:t>Textmasterformat bearbeiten 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10" name="Titelplatzhalter 21"/>
          <p:cNvSpPr txBox="1"/>
          <p:nvPr userDrawn="1"/>
        </p:nvSpPr>
        <p:spPr bwMode="auto">
          <a:xfrm>
            <a:off x="609600" y="562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>
              <a:spcBef>
                <a:spcPts val="0"/>
              </a:spcBef>
              <a:buNone/>
              <a:defRPr sz="4000">
                <a:solidFill>
                  <a:schemeClr val="tx1">
                    <a:lumMod val="75000"/>
                    <a:lumOff val="25000"/>
                  </a:schemeClr>
                </a:solidFill>
                <a:latin typeface="Garamond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000"/>
              <a:t>Titelmasterformat durch Klicken bearbeiten</a:t>
            </a:r>
            <a:endParaRPr lang="en-US" sz="4000"/>
          </a:p>
        </p:txBody>
      </p:sp>
      <p:sp>
        <p:nvSpPr>
          <p:cNvPr id="13" name="Fußzeilenplatzhalter 2"/>
          <p:cNvSpPr txBox="1"/>
          <p:nvPr userDrawn="1"/>
        </p:nvSpPr>
        <p:spPr bwMode="auto">
          <a:xfrm>
            <a:off x="623391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>
              <a:defRPr sz="800">
                <a:solidFill>
                  <a:schemeClr val="accent5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 sz="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3391" y="1844824"/>
            <a:ext cx="5376000" cy="4572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 bwMode="auto">
          <a:xfrm>
            <a:off x="6192010" y="1844824"/>
            <a:ext cx="5376000" cy="457200"/>
          </a:xfrm>
          <a:prstGeom prst="rect">
            <a:avLst/>
          </a:prstGeo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 bwMode="auto">
          <a:xfrm>
            <a:off x="623391" y="2348880"/>
            <a:ext cx="5376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92010" y="2348880"/>
            <a:ext cx="5376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 bwMode="auto">
          <a:xfrm>
            <a:off x="609600" y="692696"/>
            <a:ext cx="10972800" cy="1066800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 txBox="1"/>
          <p:nvPr userDrawn="1"/>
        </p:nvSpPr>
        <p:spPr bwMode="auto">
          <a:xfrm>
            <a:off x="623391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>
              <a:defRPr sz="800">
                <a:solidFill>
                  <a:schemeClr val="accent5">
                    <a:lumMod val="5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de-DE" sz="80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 bwMode="auto">
          <a:xfrm>
            <a:off x="609600" y="692696"/>
            <a:ext cx="10972800" cy="1066800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auto">
          <a:xfrm>
            <a:off x="7152117" y="764704"/>
            <a:ext cx="4511040" cy="792087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 bwMode="auto">
          <a:xfrm>
            <a:off x="7152117" y="1628801"/>
            <a:ext cx="451104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 bwMode="auto">
          <a:xfrm>
            <a:off x="623391" y="764704"/>
            <a:ext cx="6382944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creativecommons.org/licenses/by/4.0/deed.de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9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" name="Rechteck 28"/>
          <p:cNvSpPr/>
          <p:nvPr userDrawn="1"/>
        </p:nvSpPr>
        <p:spPr bwMode="auto">
          <a:xfrm>
            <a:off x="0" y="-1"/>
            <a:ext cx="12192000" cy="310663"/>
          </a:xfrm>
          <a:prstGeom prst="rect">
            <a:avLst/>
          </a:prstGeom>
          <a:solidFill>
            <a:srgbClr val="B8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 bwMode="auto">
          <a:xfrm>
            <a:off x="609600" y="562000"/>
            <a:ext cx="11001883" cy="56274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609599" y="1376082"/>
            <a:ext cx="11001883" cy="49199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>
              <a:defRPr/>
            </a:pPr>
            <a:r>
              <a:rPr lang="de-DE" dirty="0"/>
              <a:t>Textmasterformat bearbeiten</a:t>
            </a:r>
            <a:endParaRPr dirty="0"/>
          </a:p>
          <a:p>
            <a:pPr lvl="1">
              <a:defRPr/>
            </a:pPr>
            <a:r>
              <a:rPr lang="de-DE" dirty="0"/>
              <a:t>Zweite Ebene</a:t>
            </a:r>
            <a:endParaRPr dirty="0"/>
          </a:p>
          <a:p>
            <a:pPr lvl="2">
              <a:defRPr/>
            </a:pPr>
            <a:r>
              <a:rPr lang="de-DE" dirty="0"/>
              <a:t>Dritte Ebene</a:t>
            </a:r>
            <a:endParaRPr dirty="0"/>
          </a:p>
          <a:p>
            <a:pPr lvl="3">
              <a:defRPr/>
            </a:pPr>
            <a:r>
              <a:rPr lang="de-DE" dirty="0"/>
              <a:t>Vierte Ebene</a:t>
            </a:r>
            <a:endParaRPr dirty="0"/>
          </a:p>
          <a:p>
            <a:pPr lvl="4">
              <a:defRPr/>
            </a:pPr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6" name="Fußzeilenplatzhalter 4"/>
          <p:cNvSpPr txBox="1"/>
          <p:nvPr userDrawn="1"/>
        </p:nvSpPr>
        <p:spPr bwMode="auto">
          <a:xfrm>
            <a:off x="580517" y="6453646"/>
            <a:ext cx="6235563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defTabSz="914400">
              <a:defRPr/>
            </a:pPr>
            <a:r>
              <a:rPr lang="de-DE" sz="1200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</a:rPr>
              <a:t>Konzeptionsgruppe Physik 2023, S. Lübeck, M. Theis, U. Wienbruch </a:t>
            </a:r>
            <a:r>
              <a:rPr lang="de-DE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CC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 </a:t>
            </a:r>
            <a:r>
              <a:rPr lang="de-DE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BY</a:t>
            </a:r>
            <a:r>
              <a:rPr lang="de-DE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 </a:t>
            </a:r>
            <a:r>
              <a:rPr lang="de-DE" sz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4.0</a:t>
            </a:r>
            <a:r>
              <a:rPr lang="de-DE" sz="1800" dirty="0">
                <a:solidFill>
                  <a:schemeClr val="accent5">
                    <a:lumMod val="50000"/>
                  </a:schemeClr>
                </a:solidFill>
                <a:latin typeface="Arial"/>
                <a:ea typeface="Arial"/>
                <a:cs typeface="Arial"/>
              </a:rPr>
              <a:t> </a:t>
            </a:r>
            <a:endParaRPr lang="de-DE" sz="1200" dirty="0">
              <a:solidFill>
                <a:schemeClr val="accent5">
                  <a:lumMod val="50000"/>
                </a:schemeClr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10"/>
          <a:srcRect l="10216" t="15999" r="10397" b="15998"/>
          <a:stretch/>
        </p:blipFill>
        <p:spPr bwMode="auto">
          <a:xfrm>
            <a:off x="10848529" y="6361935"/>
            <a:ext cx="762954" cy="3975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sldNum="0" hdr="0"/>
  <p:txStyles>
    <p:titleStyle>
      <a:lvl1pPr algn="l">
        <a:spcBef>
          <a:spcPts val="0"/>
        </a:spcBef>
        <a:buNone/>
        <a:defRPr sz="3400">
          <a:solidFill>
            <a:schemeClr val="tx1">
              <a:lumMod val="75000"/>
              <a:lumOff val="25000"/>
            </a:schemeClr>
          </a:solidFill>
          <a:latin typeface="Arial"/>
          <a:ea typeface="+mj-ea"/>
          <a:cs typeface="Arial"/>
        </a:defRPr>
      </a:lvl1pPr>
    </p:titleStyle>
    <p:bodyStyle>
      <a:lvl1pPr marL="365760" indent="-256032" algn="l">
        <a:spcBef>
          <a:spcPts val="300"/>
        </a:spcBef>
        <a:buClr>
          <a:schemeClr val="tx1">
            <a:lumMod val="65000"/>
            <a:lumOff val="35000"/>
          </a:schemeClr>
        </a:buClr>
        <a:buFont typeface="Arial"/>
        <a:buChar char="•"/>
        <a:defRPr sz="24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658368" indent="-246888" algn="l">
        <a:spcBef>
          <a:spcPts val="300"/>
        </a:spcBef>
        <a:buClr>
          <a:schemeClr val="tx1">
            <a:lumMod val="65000"/>
            <a:lumOff val="35000"/>
          </a:schemeClr>
        </a:buClr>
        <a:buFont typeface="Arial"/>
        <a:buChar char="•"/>
        <a:defRPr sz="24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923544" indent="-219456" algn="l">
        <a:spcBef>
          <a:spcPts val="300"/>
        </a:spcBef>
        <a:buClr>
          <a:schemeClr val="tx1">
            <a:lumMod val="65000"/>
            <a:lumOff val="35000"/>
          </a:schemeClr>
        </a:buClr>
        <a:buFont typeface="Arial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179576" indent="-201168" algn="l">
        <a:spcBef>
          <a:spcPts val="300"/>
        </a:spcBef>
        <a:buClr>
          <a:schemeClr val="tx1">
            <a:lumMod val="65000"/>
            <a:lumOff val="35000"/>
          </a:schemeClr>
        </a:buClr>
        <a:buFont typeface="Arial"/>
        <a:buChar char="•"/>
        <a:defRPr sz="20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1389888" indent="-182880" algn="l">
        <a:spcBef>
          <a:spcPts val="300"/>
        </a:spcBef>
        <a:buClr>
          <a:schemeClr val="tx1">
            <a:lumMod val="65000"/>
            <a:lumOff val="35000"/>
          </a:schemeClr>
        </a:buClr>
        <a:buFont typeface="Arial"/>
        <a:buChar char="•"/>
        <a:defRPr sz="18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1609344" indent="-182880" algn="l">
        <a:spcBef>
          <a:spcPts val="300"/>
        </a:spcBef>
        <a:buClr>
          <a:schemeClr val="accent3"/>
        </a:buClr>
        <a:buFont typeface="Georgia"/>
        <a:buChar char="▫"/>
        <a:defRPr sz="18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>
        <a:spcBef>
          <a:spcPts val="300"/>
        </a:spcBef>
        <a:buClr>
          <a:schemeClr val="accent3"/>
        </a:buClr>
        <a:buFont typeface="Georgia"/>
        <a:buChar char="▫"/>
        <a:defRPr sz="16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>
        <a:spcBef>
          <a:spcPts val="300"/>
        </a:spcBef>
        <a:buClr>
          <a:schemeClr val="accent3"/>
        </a:buClr>
        <a:buFont typeface="Georgia"/>
        <a:buChar char="◦"/>
        <a:defRPr sz="15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>
        <a:spcBef>
          <a:spcPts val="300"/>
        </a:spcBef>
        <a:buClr>
          <a:schemeClr val="accent3"/>
        </a:buClr>
        <a:buFont typeface="Georgia"/>
        <a:buChar char="◦"/>
        <a:defRPr sz="140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>
        <a:defRPr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Unterschiede der Bildungspläne 2016 und 2022 für das Basisfach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S. Lübeck, M. Theis, U. Wienbruch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2B8997-8490-FFD7-EAF0-41747276A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de-DE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Quantenphysik und Materie</a:t>
            </a:r>
            <a:endParaRPr lang="de-DE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A9961814-60FC-6FB4-FC2F-FF63AB70620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0627" y="1641664"/>
                <a:ext cx="10515600" cy="4667656"/>
              </a:xfrm>
            </p:spPr>
            <p:txBody>
              <a:bodyPr/>
              <a:lstStyle/>
              <a:p>
                <a:r>
                  <a:rPr lang="de-DE" sz="1800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... erläutern, dass messbare Eigenschaften von Objekten der klassischen Physik bereits vor ihrer Messung real vorliegen und dass der Wert der Messung unabhängig davon ist, ob überhaupt gemessen wurde. </a:t>
                </a:r>
                <a:r>
                  <a:rPr lang="de-DE" sz="1800" dirty="0">
                    <a:solidFill>
                      <a:srgbClr val="C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</a:t>
                </a:r>
                <a:r>
                  <a:rPr lang="de-DE" sz="1800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ie können beschreiben, dass diese Aussage für </a:t>
                </a:r>
                <a:r>
                  <a:rPr lang="de-DE" sz="1800" i="1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Quantenobjekte</a:t>
                </a:r>
                <a:r>
                  <a:rPr lang="de-DE" sz="1800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im Allgemeinen nicht gilt (Realität, zum Beispiel bei verschränkten Photonen)</a:t>
                </a:r>
              </a:p>
              <a:p>
                <a:r>
                  <a:rPr lang="de-DE" sz="1800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… erläutern, dass räumlich getrennte Objekte eines zusammengesetzten Systems aus Objekten der Klassischen Physik alle ihre messbaren Eigenschaften unabhängig voneinander besitzen. Sie können beschreiben, dass diese Aussage für </a:t>
                </a:r>
                <a:r>
                  <a:rPr lang="de-DE" sz="1800" i="1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Quantenobjekte</a:t>
                </a:r>
                <a:r>
                  <a:rPr lang="de-DE" sz="1800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im Allgemeinen nicht gilt (Lokalität, zum Beispiel bei verschränkten Photonen)</a:t>
                </a:r>
                <a:endParaRPr lang="de-DE" sz="1800" dirty="0">
                  <a:solidFill>
                    <a:srgbClr val="C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r>
                  <a:rPr lang="de-DE" sz="1800" dirty="0">
                    <a:solidFill>
                      <a:srgbClr val="C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…</a:t>
                </a:r>
                <a:r>
                  <a:rPr lang="de-DE" sz="1800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Linienspektren von </a:t>
                </a:r>
                <a:r>
                  <a:rPr lang="de-DE" sz="1800" i="1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Atomen</a:t>
                </a:r>
                <a:r>
                  <a:rPr lang="de-DE" sz="1800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als Übergänge zwischen diskreten Energieniveaus beschreiben und in einem Energieniveauschema veranschaulichen (Absorption, Emission, </a:t>
                </a:r>
                <a:r>
                  <a:rPr lang="de-DE" sz="1800" dirty="0" err="1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Bohr’sche</a:t>
                </a:r>
                <a:r>
                  <a:rPr lang="de-DE" sz="1800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Frequenzbedingung </a:t>
                </a:r>
                <a14:m>
                  <m:oMath xmlns:m="http://schemas.openxmlformats.org/officeDocument/2006/math">
                    <m:r>
                      <a:rPr lang="de-DE" sz="18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𝑓</m:t>
                    </m:r>
                    <m:r>
                      <a:rPr lang="de-DE" sz="1800" i="1">
                        <a:solidFill>
                          <a:srgbClr val="C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de-DE" sz="18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de-DE" sz="180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Δ</m:t>
                        </m:r>
                        <m:r>
                          <a:rPr lang="de-DE" sz="18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𝐸</m:t>
                        </m:r>
                      </m:num>
                      <m:den>
                        <m:r>
                          <a:rPr lang="de-DE" sz="18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de-DE" sz="1800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, Energiewerte des Wasserstoffatoms)</a:t>
                </a:r>
              </a:p>
              <a:p>
                <a:r>
                  <a:rPr lang="de-DE" sz="1800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… können unterschiedliche atomare Modellvorstellungen im Überblick beschreiben (</a:t>
                </a:r>
                <a:r>
                  <a:rPr lang="de-DE" sz="1800" dirty="0" err="1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Rutherford’sches</a:t>
                </a:r>
                <a:r>
                  <a:rPr lang="de-DE" sz="1800" dirty="0">
                    <a:solidFill>
                      <a:srgbClr val="C00000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Atommodell, Orbitale des Wasserstoffatoms)</a:t>
                </a: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A9961814-60FC-6FB4-FC2F-FF63AB70620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0627" y="1641664"/>
                <a:ext cx="10515600" cy="4667656"/>
              </a:xfrm>
              <a:blipFill>
                <a:blip r:embed="rId2"/>
                <a:stretch>
                  <a:fillRect t="-653" r="-1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622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r>
              <a:rPr lang="de-DE" dirty="0"/>
              <a:t>Erkenntnisgewinnung</a:t>
            </a:r>
          </a:p>
          <a:p>
            <a:pPr marL="411480" lvl="1" indent="0">
              <a:buNone/>
              <a:defRPr/>
            </a:pPr>
            <a:r>
              <a:rPr lang="de-DE" dirty="0"/>
              <a:t>… mathematische Zusammenhänge zwischen physikalischen Größen herstellen und überprüfen </a:t>
            </a:r>
            <a:r>
              <a:rPr lang="de-DE" dirty="0">
                <a:solidFill>
                  <a:schemeClr val="bg2"/>
                </a:solidFill>
              </a:rPr>
              <a:t>(auch mithilfe digitaler Werkzeuge)</a:t>
            </a:r>
          </a:p>
          <a:p>
            <a:pPr>
              <a:spcBef>
                <a:spcPts val="1200"/>
              </a:spcBef>
              <a:defRPr/>
            </a:pPr>
            <a:r>
              <a:rPr lang="de-DE" dirty="0"/>
              <a:t>Kommunikation</a:t>
            </a:r>
          </a:p>
          <a:p>
            <a:pPr marL="411480" lvl="1" indent="0">
              <a:buNone/>
              <a:defRPr/>
            </a:pPr>
            <a:r>
              <a:rPr lang="de-DE" dirty="0"/>
              <a:t>… funktionale Zusammenhänge zwischen physikalischen Größen verbal beschreiben (</a:t>
            </a:r>
            <a:r>
              <a:rPr lang="de-DE" strike="sngStrike" dirty="0">
                <a:solidFill>
                  <a:schemeClr val="bg2"/>
                </a:solidFill>
              </a:rPr>
              <a:t>zum Beispiel</a:t>
            </a:r>
            <a:r>
              <a:rPr lang="de-DE" dirty="0">
                <a:solidFill>
                  <a:schemeClr val="bg2"/>
                </a:solidFill>
              </a:rPr>
              <a:t> </a:t>
            </a:r>
            <a:r>
              <a:rPr lang="de-DE" dirty="0"/>
              <a:t>„je- desto“- Aussagen) und physikalische Formeln erläutern (</a:t>
            </a:r>
            <a:r>
              <a:rPr lang="de-DE" strike="sngStrike" dirty="0">
                <a:solidFill>
                  <a:schemeClr val="bg2"/>
                </a:solidFill>
              </a:rPr>
              <a:t>zum Beispiel</a:t>
            </a:r>
            <a:r>
              <a:rPr lang="de-DE" dirty="0">
                <a:solidFill>
                  <a:schemeClr val="bg2"/>
                </a:solidFill>
              </a:rPr>
              <a:t> </a:t>
            </a:r>
            <a:r>
              <a:rPr lang="de-DE" dirty="0"/>
              <a:t>Ursache- Wirkungs- Aussagen, unbekannte Formeln)</a:t>
            </a:r>
          </a:p>
          <a:p>
            <a:pPr marL="411480" lvl="1" indent="0">
              <a:buNone/>
              <a:defRPr/>
            </a:pPr>
            <a:r>
              <a:rPr lang="de-DE" dirty="0"/>
              <a:t>… physikalische Experimente, Ergebnisse und Erkenntnisse – auch mithilfe digitaler Medien – dokumentieren (</a:t>
            </a:r>
            <a:r>
              <a:rPr lang="de-DE" strike="sngStrike" dirty="0">
                <a:solidFill>
                  <a:schemeClr val="bg2"/>
                </a:solidFill>
              </a:rPr>
              <a:t>zum Beispiel</a:t>
            </a:r>
            <a:r>
              <a:rPr lang="de-DE" dirty="0">
                <a:solidFill>
                  <a:schemeClr val="bg2"/>
                </a:solidFill>
              </a:rPr>
              <a:t> </a:t>
            </a:r>
            <a:r>
              <a:rPr lang="de-DE" dirty="0"/>
              <a:t>Skizzen, Beschreibungen, Tabellen, Diagramme und Formeln)</a:t>
            </a:r>
          </a:p>
          <a:p>
            <a:pPr marL="411480" lvl="1" indent="0">
              <a:buNone/>
              <a:defRPr/>
            </a:pPr>
            <a:r>
              <a:rPr lang="de-DE" dirty="0"/>
              <a:t>… Sachinformationen und Messdaten aus einer Darstellungsform entnehmen und in andere Darstellungsformen überführen (</a:t>
            </a:r>
            <a:r>
              <a:rPr lang="de-DE" strike="sngStrike" dirty="0">
                <a:solidFill>
                  <a:schemeClr val="bg2"/>
                </a:solidFill>
              </a:rPr>
              <a:t>zum Beispiel </a:t>
            </a:r>
            <a:r>
              <a:rPr lang="de-DE" dirty="0"/>
              <a:t>Tabelle, Diagramm, Text, Formel)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Prozessbezogene Kompetenzen </a:t>
            </a:r>
          </a:p>
        </p:txBody>
      </p:sp>
    </p:spTree>
    <p:extLst>
      <p:ext uri="{BB962C8B-B14F-4D97-AF65-F5344CB8AC3E}">
        <p14:creationId xmlns:p14="http://schemas.microsoft.com/office/powerpoint/2010/main" val="393760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sz="2800" dirty="0"/>
              <a:t>Bewertung</a:t>
            </a:r>
          </a:p>
          <a:p>
            <a:pPr marL="411480" lvl="1" indent="0">
              <a:buNone/>
              <a:defRPr/>
            </a:pPr>
            <a:r>
              <a:rPr lang="de-DE" sz="2800" dirty="0"/>
              <a:t>Beachte: In den bundesweiten Standards wird zwischen innerfachlichem </a:t>
            </a:r>
            <a:r>
              <a:rPr lang="de-DE" sz="2800" i="1" dirty="0"/>
              <a:t>Beurteilen</a:t>
            </a:r>
            <a:r>
              <a:rPr lang="de-DE" sz="2800" dirty="0"/>
              <a:t> (Sachkompetenz) und außerfachlichem </a:t>
            </a:r>
            <a:r>
              <a:rPr lang="de-DE" sz="2800" i="1" dirty="0"/>
              <a:t>Bewerten </a:t>
            </a:r>
            <a:r>
              <a:rPr lang="de-DE" sz="2800" dirty="0"/>
              <a:t>(Bewertungskompetenz) unterschieden.</a:t>
            </a:r>
          </a:p>
          <a:p>
            <a:pPr marL="411480" lvl="1" indent="0">
              <a:spcBef>
                <a:spcPts val="900"/>
              </a:spcBef>
              <a:buNone/>
              <a:defRPr/>
            </a:pPr>
            <a:r>
              <a:rPr lang="de-DE" sz="2800" dirty="0"/>
              <a:t>Beide Aspekte sind bereits in den prozessbezogenen Kompetenzen des Bereichs Bewertung des Bildungsplans 2016 berücksichtigt. Daher wurden hier keine Änderungen vorgenommen.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Prozessbezogene Kompetenzen </a:t>
            </a:r>
          </a:p>
        </p:txBody>
      </p:sp>
    </p:spTree>
    <p:extLst>
      <p:ext uri="{BB962C8B-B14F-4D97-AF65-F5344CB8AC3E}">
        <p14:creationId xmlns:p14="http://schemas.microsoft.com/office/powerpoint/2010/main" val="225092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79FC35-76B1-962A-6CA1-FAA42CEBA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Elektrische und magnetische Felder</a:t>
            </a:r>
            <a:endParaRPr 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AABA1EE5-EB02-90F8-7450-F6C221DF7B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09600" y="1268760"/>
                <a:ext cx="10972800" cy="5256584"/>
              </a:xfrm>
            </p:spPr>
            <p:txBody>
              <a:bodyPr>
                <a:normAutofit lnSpcReduction="10000"/>
              </a:bodyPr>
              <a:lstStyle/>
              <a:p>
                <a:pPr algn="l"/>
                <a:r>
                  <a:rPr lang="de-DE" sz="1800" b="0" i="0" u="none" strike="noStrike" baseline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. . die Struktur elektrischer und magnetischer Felder beschr</a:t>
                </a:r>
                <a:r>
                  <a:rPr lang="de-DE" sz="1800" b="0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eiben</a:t>
                </a:r>
                <a:r>
                  <a:rPr lang="de-DE" sz="1800" b="0" i="0" u="none" strike="noStrike" baseline="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de-DE" sz="1800" b="0" i="0" u="none" strike="noStrike" baseline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Feldbegriff</a:t>
                </a:r>
                <a:r>
                  <a:rPr lang="de-DE" sz="1800" b="0" i="0" u="none" strike="noStrike" baseline="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de-DE" sz="1800" b="0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Feldlinien,</a:t>
                </a:r>
                <a:r>
                  <a:rPr lang="de-DE" sz="1800" b="0" i="0" u="none" strike="noStrike" baseline="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0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homogenes Feld</a:t>
                </a:r>
                <a:r>
                  <a:rPr lang="de-DE" sz="1800" b="0" i="0" u="none" strike="noStrike" baseline="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de-DE" sz="18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elektrisches Radialfeld</a:t>
                </a:r>
                <a:r>
                  <a:rPr lang="de-DE" sz="1800" b="0" i="0" u="none" strike="noStrike" baseline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Dipolfeld, Superposition von Feldern</a:t>
                </a:r>
                <a:r>
                  <a:rPr lang="de-DE" sz="1800" b="0" i="0" u="none" strike="noStrike" baseline="0" dirty="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algn="l"/>
                <a:r>
                  <a:rPr lang="de-DE" sz="1800" b="0" i="0" u="none" strike="noStrike" baseline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… die Bewegung geladener Teilchen parallel und senkrecht zu einem homogenen elektrischen Feld qualitativ beschreiben und hierbei ihre Kenntnisse aus der Mechanik anwenden (</a:t>
                </a:r>
                <a:r>
                  <a:rPr lang="de-DE" sz="1800" b="0" i="0" u="none" strike="noStrike" baseline="0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Newton’sche</a:t>
                </a:r>
                <a:r>
                  <a:rPr lang="de-DE" sz="1800" b="0" i="0" u="none" strike="noStrike" baseline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Prinzipien, potentielle und kinetische Energie, Energieerhaltungssatz, Bahnformen qualitativ)</a:t>
                </a:r>
              </a:p>
              <a:p>
                <a:pPr algn="l"/>
                <a:r>
                  <a:rPr lang="de-DE" sz="1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… den Zusammenhang zwischen der Kraftwirkung auf einen stromdurchflossenen Leiter und der magnetischen Flussdichte beschreiben ( magnetische Flussdichte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de-DE" sz="180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de-DE" sz="18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</m:e>
                    </m:acc>
                    <m:r>
                      <a:rPr lang="de-DE" sz="18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de-DE" sz="18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de-DE" sz="18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18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de-DE" sz="18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sz="18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</m:t>
                    </m:r>
                    <m:r>
                      <a:rPr lang="de-DE" sz="18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sz="18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de-DE" sz="18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de-DE" sz="1800" b="0" i="0" u="none" strike="noStrike" baseline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Messung von Flussdichten)</a:t>
                </a:r>
              </a:p>
              <a:p>
                <a:pPr algn="l"/>
                <a:r>
                  <a:rPr lang="de-DE" sz="18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… die Kraftwirkung auf eine elektrische Ladung in einem Magnetfeld erläutern (Lorentzkraft, Drei-Finger-Regel,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8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8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de-DE" sz="18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de-DE" sz="18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de-DE" sz="1800" i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q∙v∙B</a:t>
                </a:r>
                <a:r>
                  <a:rPr lang="de-DE" sz="18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) </a:t>
                </a:r>
              </a:p>
              <a:p>
                <a:pPr algn="l"/>
                <a:r>
                  <a:rPr lang="de-DE" sz="1800" b="0" i="0" u="none" strike="noStrike" baseline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die Bewegung geladener Teilchen senkrecht zu einem homogenen Magnetfeld qualitativ beschreiben und hierbei ihre Kenntnisse aus der Mechanik anwenden (</a:t>
                </a:r>
                <a:r>
                  <a:rPr lang="de-DE" sz="1800" b="0" i="0" u="none" strike="noStrike" baseline="0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Newton’sche</a:t>
                </a:r>
                <a:r>
                  <a:rPr lang="de-DE" sz="1800" b="0" i="0" u="none" strike="noStrike" baseline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Prinzipien, Bahnformen qualitativ)</a:t>
                </a:r>
              </a:p>
              <a:p>
                <a:pPr algn="l"/>
                <a:r>
                  <a:rPr lang="de-DE" sz="1800" b="0" i="0" u="none" strike="noStrike" baseline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den zeitabhängigen </a:t>
                </a:r>
                <a:r>
                  <a:rPr lang="de-DE" sz="1800" b="0" i="0" u="none" strike="noStrike" baseline="0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Aufladevorgang</a:t>
                </a:r>
                <a:r>
                  <a:rPr lang="de-DE" sz="1800" b="0" i="0" u="none" strike="noStrike" baseline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und Entladevorgang eines Kondensators anhand von I-t-Diagrammen qualitativ erläutern und den Entladevorgang mit Hilfe der Exponentialfunktion mathematisch beschreiben, sowie den Einfluss der Parameter Widerstand und Kapazität beschreiben.</a:t>
                </a:r>
              </a:p>
              <a:p>
                <a:pPr algn="l"/>
                <a:r>
                  <a:rPr lang="de-DE" sz="1800" b="1" i="0" u="none" strike="noStrike" baseline="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gestrichen:</a:t>
                </a:r>
                <a:r>
                  <a:rPr lang="de-DE" sz="1800" b="1" i="0" u="none" strike="noStrike" baseline="0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b="0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Gemeinsamkeiten und Unterschiede zwischen magnetischen, elektrischen</a:t>
                </a:r>
              </a:p>
              <a:p>
                <a:pPr marL="0" indent="0" algn="l">
                  <a:buNone/>
                </a:pPr>
                <a:r>
                  <a:rPr lang="de-DE" sz="1800" b="0" i="0" u="none" strike="noStrike" baseline="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und Gravitationsfeldern beschreiben</a:t>
                </a:r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AABA1EE5-EB02-90F8-7450-F6C221DF7B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1268760"/>
                <a:ext cx="10972800" cy="5256584"/>
              </a:xfrm>
              <a:blipFill>
                <a:blip r:embed="rId2"/>
                <a:stretch>
                  <a:fillRect t="-1044" r="-11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8752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E6C4D7-9F2A-E816-4CE2-73C9489D0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2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Elektrodynamik</a:t>
            </a:r>
            <a:endParaRPr lang="de-DE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A381C9A8-531E-CEDB-AE2D-FE1AB8DFDCF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… das Faraday'sche Induktionsgesetz untersuchen und beschreiben (magnetischer Fluss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de-DE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de-DE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de-DE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de-DE" dirty="0">
                    <a:solidFill>
                      <a:srgbClr val="C00000"/>
                    </a:solidFill>
                  </a:rPr>
                  <a:t> für Feldlinien des Magnetfeldes B, die senkrecht zur Fläche A verlaufen</a:t>
                </a:r>
                <a:r>
                  <a:rPr lang="de-DE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𝑖𝑛𝑑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de-DE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acc>
                      <m:accPr>
                        <m:chr m:val="̇"/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acc>
                  </m:oMath>
                </a14:m>
                <a:r>
                  <a:rPr lang="de-DE" dirty="0">
                    <a:solidFill>
                      <a:schemeClr val="tx1"/>
                    </a:solidFill>
                  </a:rPr>
                  <a:t>, </a:t>
                </a:r>
                <a:r>
                  <a:rPr lang="de-DE" dirty="0" err="1">
                    <a:solidFill>
                      <a:schemeClr val="tx1"/>
                    </a:solidFill>
                  </a:rPr>
                  <a:t>Lenzsche</a:t>
                </a:r>
                <a:r>
                  <a:rPr lang="de-DE" dirty="0">
                    <a:solidFill>
                      <a:schemeClr val="tx1"/>
                    </a:solidFill>
                  </a:rPr>
                  <a:t> </a:t>
                </a:r>
                <a:r>
                  <a:rPr lang="de-DE" dirty="0"/>
                  <a:t>Regel)</a:t>
                </a:r>
              </a:p>
              <a:p>
                <a:r>
                  <a:rPr lang="de-DE" b="1" dirty="0">
                    <a:solidFill>
                      <a:srgbClr val="C00000"/>
                    </a:solidFill>
                  </a:rPr>
                  <a:t>gestrichen:</a:t>
                </a:r>
                <a:r>
                  <a:rPr lang="de-DE" b="1" dirty="0">
                    <a:solidFill>
                      <a:srgbClr val="FF0000"/>
                    </a:solidFill>
                  </a:rPr>
                  <a:t> </a:t>
                </a:r>
                <a:r>
                  <a:rPr lang="de-DE" dirty="0"/>
                  <a:t>… Ursache und Struktur elektromagnetischer Felder anhand der Aussagen der Maxwell-Gleichungen im Überblick beschreiben</a:t>
                </a:r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A381C9A8-531E-CEDB-AE2D-FE1AB8DFDCF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46" r="-144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2235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D2FA37-90A6-8635-3523-FA4227754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2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Schwingungen</a:t>
            </a:r>
            <a:endParaRPr lang="de-DE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0A20813-75A8-25C6-1396-91C31E8F15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die </a:t>
                </a:r>
                <a:r>
                  <a:rPr lang="de-DE" sz="1800" i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Schwingung</a:t>
                </a:r>
                <a:r>
                  <a:rPr lang="de-DE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eines Federpendels erklären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de-DE" sz="1800" i="1" smtClean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8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𝑇</m:t>
                        </m:r>
                        <m:r>
                          <a:rPr lang="de-DE" sz="18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=2</m:t>
                        </m:r>
                        <m:r>
                          <a:rPr lang="de-DE" sz="18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de-DE" sz="18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de-DE" sz="1800" i="1">
                                <a:solidFill>
                                  <a:srgbClr val="C00000"/>
                                </a:solidFill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de-DE" sz="1800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DE" sz="1800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de-DE" sz="1800" i="1">
                                    <a:solidFill>
                                      <a:srgbClr val="C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𝐷</m:t>
                                </m:r>
                              </m:den>
                            </m:f>
                          </m:e>
                        </m:rad>
                      </m:e>
                    </m:d>
                  </m:oMath>
                </a14:m>
                <a:r>
                  <a:rPr lang="de-DE" sz="18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8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und die auftretenden Energieumwandlungen beschreiben</a:t>
                </a:r>
                <a:endParaRPr lang="de-DE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0A20813-75A8-25C6-1396-91C31E8F15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037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88B3A6-029F-179B-4C1E-19C34514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Wellen</a:t>
            </a:r>
            <a:endParaRPr lang="de-DE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42A09BC-2AB1-8B1F-4106-BB15CCC67E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250"/>
              </a:spcAft>
            </a:pPr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Wellen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mithilfe charakteristischer Eigenschaften und Größen beschreiben (</a:t>
            </a:r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Wellenlänge </a:t>
            </a:r>
            <a:r>
              <a:rPr lang="de-DE" sz="1800" i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λ</a:t>
            </a:r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de-DE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Ausbreitungsgeschwindigkeit </a:t>
            </a:r>
            <a:r>
              <a:rPr lang="de-DE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 </a:t>
            </a:r>
            <a:r>
              <a:rPr lang="de-DE" sz="1800" i="1" dirty="0">
                <a:effectLst/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= </a:t>
            </a:r>
            <a:r>
              <a:rPr lang="de-DE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λ</a:t>
            </a:r>
            <a:r>
              <a:rPr lang="de-DE" sz="1800" i="1" dirty="0">
                <a:effectLst/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⋅ </a:t>
            </a:r>
            <a:r>
              <a:rPr lang="de-DE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 </a:t>
            </a:r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Wellenfront, Transversalwelle, </a:t>
            </a:r>
            <a:r>
              <a:rPr lang="de-DE" sz="1800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Longitudinalwelle, Polarisation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25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grundlegende Wellenphänomene beschreiben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de-DE" sz="1800" strike="sngStrike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zum Beispiel </a:t>
            </a:r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Beugung, Reflexion, Brechung, Interferenz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Energietransport) und in Alltagssituationen erkennen (zum Beispiel Meereswellen, Gegenschall)</a:t>
            </a:r>
          </a:p>
          <a:p>
            <a:pPr>
              <a:lnSpc>
                <a:spcPct val="107000"/>
              </a:lnSpc>
              <a:spcAft>
                <a:spcPts val="80"/>
              </a:spcAft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eindimensionale </a:t>
            </a:r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stehende Wellen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beschreiben und als Interferenzphänomen erklären (Bäuche, Knoten, Eigenfrequenzen, Stellen </a:t>
            </a:r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konstruktiver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beziehungsweise </a:t>
            </a:r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destruktiver Interferenz, </a:t>
            </a:r>
            <a:r>
              <a:rPr lang="de-DE" sz="1800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Reflexion</a:t>
            </a:r>
            <a:r>
              <a:rPr lang="de-DE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 </a:t>
            </a:r>
            <a:r>
              <a:rPr lang="de-DE" sz="1800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festen</a:t>
            </a:r>
            <a:r>
              <a:rPr lang="de-DE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beziehungsweise </a:t>
            </a:r>
            <a:r>
              <a:rPr lang="de-DE" sz="1800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losen Enden, </a:t>
            </a:r>
            <a:r>
              <a:rPr lang="de-DE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Wellenlängenbestimmung mittels Knotenabstand</a:t>
            </a:r>
            <a:r>
              <a:rPr lang="de-DE" sz="1800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de-DE" sz="18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250"/>
              </a:spcAft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9241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2AD22-3537-B68D-E830-DD1BF0584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2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Wellenoptik</a:t>
            </a:r>
            <a:endParaRPr lang="de-DE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70C32B-A353-E93F-948B-774EA77F7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Spektralzerlegung des </a:t>
            </a:r>
            <a:r>
              <a:rPr lang="de-DE" sz="1800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Lichts</a:t>
            </a:r>
            <a:r>
              <a:rPr lang="de-DE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polychromatischer Lichtquellen als 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Interferenzphänomen</a:t>
            </a:r>
            <a:r>
              <a:rPr lang="de-DE" sz="1800" dirty="0">
                <a:solidFill>
                  <a:srgbClr val="00B0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erklären und</a:t>
            </a:r>
            <a:r>
              <a:rPr lang="de-DE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 </a:t>
            </a:r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Doppelspalt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oder </a:t>
            </a:r>
            <a:r>
              <a:rPr lang="de-DE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Gitter 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experimentell untersuchen</a:t>
            </a:r>
          </a:p>
          <a:p>
            <a:r>
              <a:rPr lang="de-DE" sz="1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gestrichen:</a:t>
            </a: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Interferenzphänomene im Alltag physikalisch beschreiben (zum Beispiel Interferenz an dünnen Schichten, Interferenz an Gitterstrukturen, Laser-Speckle)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3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59AAE-48E9-C493-233D-BE6BD1FD9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200" b="1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Quantenphysik und Materie</a:t>
            </a:r>
            <a:endParaRPr lang="de-DE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63761F-8456-8079-D1B2-E0360DEFD0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000" b="1" dirty="0"/>
              <a:t>Einführungstext</a:t>
            </a:r>
            <a:r>
              <a:rPr lang="de-DE" dirty="0"/>
              <a:t>: </a:t>
            </a:r>
          </a:p>
          <a:p>
            <a:pPr marL="0" indent="0">
              <a:buNone/>
            </a:pP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Schülerinnen und Schüler erkennen, dass jegliche klassische Modellvorstellung zur vollständigen und widerspruchsfreien Beschreibung des Verhaltens von Quantenobjekten wie Photonen und Elektronen versagen. Insbesondere </a:t>
            </a:r>
            <a:r>
              <a:rPr lang="de-DE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stellen sie fest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dass quantenphysikalische </a:t>
            </a:r>
            <a:r>
              <a:rPr lang="de-DE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Erkenntnisse</a:t>
            </a:r>
            <a:r>
              <a:rPr lang="de-DE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Experimente</a:t>
            </a:r>
            <a:r>
              <a:rPr lang="de-DE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vertraute Konzepte und Begriffe (Determinismus, Kausalität, Bahnbegriff) in Frage stellen. Sie beschreiben das Verhalten von Quantenobjekten unter anderem mithilfe von Wahrscheinlichkeitsaussagen. </a:t>
            </a:r>
            <a:r>
              <a:rPr lang="de-DE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Die Schülerinnen und Schüler verbinden die Beobachtung von Linienspektren mit der Struktur der Atomhülle. Sie verwenden den Photonenbegriff zur Erklärung von Emissions- und Absorptionsspektren von Atomen.</a:t>
            </a:r>
            <a:br>
              <a:rPr lang="de-DE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de-DE" sz="18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e-DE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 Beispiel des Doppelspaltexperimentes 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beschreiben, dass </a:t>
            </a:r>
            <a:r>
              <a:rPr lang="de-DE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Quantenobjekte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zwar stets Wellen- und Teilcheneigenschaften aufweisen, sich diese aber nicht unabhängig voneinander beobachten lassen. Sie können dies anhand der </a:t>
            </a:r>
            <a:r>
              <a:rPr lang="de-DE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Interferenzfähigkeit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und der </a:t>
            </a:r>
            <a:r>
              <a:rPr lang="de-DE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Welcher-Weg-Information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bei einzelnen </a:t>
            </a:r>
            <a:r>
              <a:rPr lang="de-DE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Quantenobjekten</a:t>
            </a:r>
            <a:r>
              <a:rPr lang="de-DE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erläutern </a:t>
            </a:r>
            <a:r>
              <a:rPr lang="de-DE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(Komplementarität)</a:t>
            </a:r>
            <a:endParaRPr lang="de-DE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011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Arial"/>
        <a:cs typeface="Arial"/>
      </a:majorFont>
      <a:minorFont>
        <a:latin typeface="Georgia"/>
        <a:ea typeface="Arial"/>
        <a:cs typeface="Arial"/>
      </a:minorFont>
    </a:fontScheme>
    <a:fmtScheme name="Rhea">
      <a:fillStyleLst>
        <a:solidFill>
          <a:schemeClr val="phClr"/>
        </a:solidFill>
        <a:gradFill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/>
        </a:gradFill>
        <a:gradFill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30000"/>
                <a:satMod val="175000"/>
              </a:schemeClr>
            </a:gs>
            <a:gs pos="60000">
              <a:schemeClr val="phClr">
                <a:shade val="38000"/>
                <a:satMod val="175000"/>
              </a:schemeClr>
            </a:gs>
            <a:gs pos="100000">
              <a:schemeClr val="phClr">
                <a:tint val="80000"/>
                <a:satMod val="2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Formatvorlage_rot Logo Bildung</Template>
  <TotalTime>0</TotalTime>
  <Words>838</Words>
  <Application>Microsoft Office PowerPoint</Application>
  <DocSecurity>0</DocSecurity>
  <PresentationFormat>Breitbild</PresentationFormat>
  <Paragraphs>44</Paragraphs>
  <Slides>10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Garamond</vt:lpstr>
      <vt:lpstr>Georgia</vt:lpstr>
      <vt:lpstr>Formatvorlage_KM-Rot ZSL-Logo</vt:lpstr>
      <vt:lpstr>Unterschiede der Bildungspläne 2016 und 2022 für das Basisfach</vt:lpstr>
      <vt:lpstr>Prozessbezogene Kompetenzen </vt:lpstr>
      <vt:lpstr>Prozessbezogene Kompetenzen </vt:lpstr>
      <vt:lpstr>Elektrische und magnetische Felder</vt:lpstr>
      <vt:lpstr>Elektrodynamik</vt:lpstr>
      <vt:lpstr>Schwingungen</vt:lpstr>
      <vt:lpstr>Wellen</vt:lpstr>
      <vt:lpstr>Wellenoptik</vt:lpstr>
      <vt:lpstr>Quantenphysik und Materie</vt:lpstr>
      <vt:lpstr>Quantenphysik und Materie</vt:lpstr>
    </vt:vector>
  </TitlesOfParts>
  <Manager/>
  <Company>IZLBW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subject/>
  <dc:creator>Schock, Kai (KM);du Prel, Florence (LS)</dc:creator>
  <cp:keywords/>
  <dc:description/>
  <cp:lastModifiedBy>Carl-Julian Pardall</cp:lastModifiedBy>
  <cp:revision>149</cp:revision>
  <dcterms:created xsi:type="dcterms:W3CDTF">2014-03-18T09:41:04Z</dcterms:created>
  <dcterms:modified xsi:type="dcterms:W3CDTF">2023-01-16T16:47:32Z</dcterms:modified>
  <cp:category/>
  <dc:identifier/>
  <cp:contentStatus/>
  <dc:language/>
  <cp:version/>
</cp:coreProperties>
</file>