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</p:sldMasterIdLst>
  <p:notesMasterIdLst>
    <p:notesMasterId r:id="rId16"/>
  </p:notesMasterIdLst>
  <p:handoutMasterIdLst>
    <p:handoutMasterId r:id="rId17"/>
  </p:handoutMasterIdLst>
  <p:sldIdLst>
    <p:sldId id="436" r:id="rId6"/>
    <p:sldId id="444" r:id="rId7"/>
    <p:sldId id="439" r:id="rId8"/>
    <p:sldId id="446" r:id="rId9"/>
    <p:sldId id="445" r:id="rId10"/>
    <p:sldId id="438" r:id="rId11"/>
    <p:sldId id="441" r:id="rId12"/>
    <p:sldId id="440" r:id="rId13"/>
    <p:sldId id="447" r:id="rId14"/>
    <p:sldId id="442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8A2"/>
    <a:srgbClr val="3FCDFF"/>
    <a:srgbClr val="EDEEC6"/>
    <a:srgbClr val="FA00EE"/>
    <a:srgbClr val="A12F9C"/>
    <a:srgbClr val="E3FFE8"/>
    <a:srgbClr val="EE7F04"/>
    <a:srgbClr val="7A99FE"/>
    <a:srgbClr val="FCA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3226" autoAdjust="0"/>
  </p:normalViewPr>
  <p:slideViewPr>
    <p:cSldViewPr>
      <p:cViewPr varScale="1">
        <p:scale>
          <a:sx n="100" d="100"/>
          <a:sy n="10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Mit zwei Lasern wird das Calciumatom auf das Energieniveau E1 angeregt. Beim Zurückfallen in den Grundzustand werden kurz hintereinander zwei Photonen emittiert.</a:t>
            </a:r>
          </a:p>
          <a:p>
            <a:r>
              <a:rPr lang="de-DE" dirty="0"/>
              <a:t>Diese Technik benutzten </a:t>
            </a:r>
            <a:r>
              <a:rPr lang="de-DE" dirty="0" err="1"/>
              <a:t>Grangier</a:t>
            </a:r>
            <a:r>
              <a:rPr lang="de-DE" dirty="0"/>
              <a:t>, Roger und </a:t>
            </a:r>
            <a:r>
              <a:rPr lang="de-DE" dirty="0" err="1"/>
              <a:t>Aspect</a:t>
            </a:r>
            <a:r>
              <a:rPr lang="de-DE" dirty="0"/>
              <a:t> zum Nachweis der Antikoinzidenz </a:t>
            </a:r>
            <a:r>
              <a:rPr lang="de-DE" dirty="0" err="1"/>
              <a:t>bem</a:t>
            </a:r>
            <a:r>
              <a:rPr lang="de-DE" dirty="0"/>
              <a:t> Strahlteiler. (Quelle: </a:t>
            </a:r>
            <a:r>
              <a:rPr lang="de-DE" dirty="0" err="1"/>
              <a:t>Greenstein</a:t>
            </a:r>
            <a:r>
              <a:rPr lang="de-DE" dirty="0"/>
              <a:t>, Zajonc, The Quantum Challenge, 1997)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5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66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69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Experiment von </a:t>
            </a:r>
            <a:r>
              <a:rPr lang="de-DE" dirty="0" err="1"/>
              <a:t>Hanbury</a:t>
            </a:r>
            <a:r>
              <a:rPr lang="de-DE" dirty="0"/>
              <a:t>-Brown und </a:t>
            </a:r>
            <a:r>
              <a:rPr lang="de-DE" dirty="0" err="1"/>
              <a:t>Twiss</a:t>
            </a:r>
            <a:r>
              <a:rPr lang="de-DE" dirty="0"/>
              <a:t>, 1956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620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Experimente von </a:t>
            </a:r>
            <a:r>
              <a:rPr lang="de-DE" dirty="0" err="1"/>
              <a:t>Clauser</a:t>
            </a:r>
            <a:r>
              <a:rPr lang="de-DE" dirty="0"/>
              <a:t> 1974 und </a:t>
            </a:r>
            <a:r>
              <a:rPr lang="de-DE" dirty="0" err="1"/>
              <a:t>Grangier</a:t>
            </a:r>
            <a:r>
              <a:rPr lang="de-DE" dirty="0"/>
              <a:t>, Roger und </a:t>
            </a:r>
            <a:r>
              <a:rPr lang="de-DE" dirty="0" err="1"/>
              <a:t>Aspect</a:t>
            </a:r>
            <a:r>
              <a:rPr lang="de-DE" dirty="0"/>
              <a:t> 1986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7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Mit Einzelphotonen bekommt man auch beim Doppelspalt perfekte Antikoinzidenz.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84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DB5E4-5F9F-6612-B969-F8751EC1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60C71F-10A2-0666-2D56-D7D37768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7F26F1-9F42-6801-9A3A-2861207C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48EF09-C20E-9697-9D77-3846F687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04BDB1-027F-9CD6-EE90-325DF76A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28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FF601-C990-0E40-6C5A-E05DDD82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66FAB-F47B-8C55-062E-39CF25D84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D1F54B-9451-77D5-711B-83EDD0490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D3B0A5-2069-8EAB-57F2-EBFAC87D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3E634C-A253-F917-D224-84DBDC7A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89C1D0-9107-B5F4-535C-5CF2C73A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96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EBAF9-48A5-6AD6-488C-40A0AA2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48AE7C-633D-9F67-7E0C-8F9630DAF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BEF161-C51D-60BE-7065-73BC316E8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DA0F22-9519-A1F7-E074-31DA4F98A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6D03ED-6A3D-65D7-93A0-5B1DD1686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97F3022-97B2-915F-E571-EE5375EA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7A04106-79AB-500D-4E9E-EA86BE47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8F66BE-E528-7878-77DE-ADD3CA07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58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4092D-9C21-6F4D-FA9D-1C85A9A4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21639A-A5AD-758F-7584-86E4B499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4ECE74-B7FA-9FDE-1B79-5CBD2A2A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9B935B-8F5B-26D5-75F4-8FA5EAE5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580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3DAF4B-C1BF-3D30-FF31-B1CAD9FE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BE42C1-A7E6-6356-2858-0BC9CAD2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31FE74-D763-C843-3301-87C84B7D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494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6FA48-259C-B6E5-0CDF-E3FFA7D6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9C775E-B329-9F76-2BDD-BF1A506F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04D6C5-3C1B-9179-7270-FEE4CABC4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459800-A1EA-539B-1A4E-9D62C296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13ED08-2E7B-6FF2-BECF-73E5F4FA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3615D6-F38F-7476-A8D8-21F10F7C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7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CA4EF-067B-359C-E49E-79ADECAA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526107-6FDD-DCD6-3B80-6A79F02EC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3F04A4-986B-5D99-E195-36329E793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1EB5F1-39C8-C31F-B2B8-B7E8872A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18C20C-5CEC-A57F-7C8B-987727B1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F643B8-468A-43D2-40AE-4DF0002D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563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CF48F-2C75-EE77-72AF-2E1B49CE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CCAAE4-95E1-536C-F74E-A6A7A0C5C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91E259-B94F-BB49-4F64-A9FD14D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FF6335-A195-D3F0-B80F-0C08B73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B700AD-C1B5-3589-D3B6-99694295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16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4E5CAE-80C3-C5C4-2ECF-1DD9E7991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91B909-6885-963C-881F-EE3CF3CD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21E206-848E-F2F9-3BD4-CEE4F906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51A3F3-2F1E-6060-1BA0-430B22C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513EA9-813C-B407-9C3C-C382CF40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43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04714BE1-DDF0-D20D-4AEE-2C27801A2D1F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9ADBFD81-BF77-21D4-D3B4-890D12EF159D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F07F2-EB71-CD2F-A12F-BE77D28F7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34F27C-884C-C1E9-0ECA-24D2266E1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D8E42A-E16C-1D28-D9DD-50633FE4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46B76-98CF-F5AD-263B-517C85C2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C6C6B7-1C77-BEA6-CF2B-FD7D73C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25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159FB-3AF7-69CF-CE29-B8FD0E28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50372-57A5-3ADD-C20F-61E1F9C5B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0EDC4C-53FB-EFC2-68E8-4014C2210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06634-F9AA-568C-5901-1A92DF628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9F2739-FCB0-E7AC-DE90-1E43B8CF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99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2E8BD3BB-D10B-5A52-9C56-D9D6C4786E4F}"/>
              </a:ext>
            </a:extLst>
          </p:cNvPr>
          <p:cNvSpPr txBox="1">
            <a:spLocks/>
          </p:cNvSpPr>
          <p:nvPr userDrawn="1"/>
        </p:nvSpPr>
        <p:spPr>
          <a:xfrm>
            <a:off x="67001" y="6592994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de-DE" sz="1200" kern="12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Küblbeck</a:t>
            </a:r>
            <a:endParaRPr kumimoji="0" lang="de-DE" sz="12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6107432E-ACB6-0D6D-F96A-7DE6E21DDD77}"/>
              </a:ext>
            </a:extLst>
          </p:cNvPr>
          <p:cNvSpPr txBox="1"/>
          <p:nvPr userDrawn="1"/>
        </p:nvSpPr>
        <p:spPr>
          <a:xfrm>
            <a:off x="1123117" y="6646854"/>
            <a:ext cx="1100188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56771EF8-EC08-4879-B200-2B324EE52EB5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4211_up_koinzidenzmethode	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DA72EA-DB7C-7A9D-D930-B7A71323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93ADE0-011D-0752-BE9B-5D4F186D4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5BB277-5A21-336B-2805-EA969AB54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2DB9-0F50-4AE0-AAA3-AA03B2F8E08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EB204-59AB-6C11-4EFE-49E74A729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F01578-1827-194A-2854-6E58174DF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B67F-FD7E-4140-9F3C-7BB7A0313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7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6556178-F213-D1BF-857A-09BA2ABA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Koinzidenzmethode</a:t>
            </a:r>
            <a:endParaRPr lang="de-DE" i="1" dirty="0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C1C9830-515D-DD77-E204-C99272DE1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72816"/>
            <a:ext cx="7704353" cy="279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Koinzidenz bei der Erzeugung von Photonenpaaren</a:t>
            </a:r>
            <a:br>
              <a:rPr lang="de-DE" sz="2400" dirty="0"/>
            </a:br>
            <a:endParaRPr lang="de-DE" sz="2400" dirty="0"/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Antikoinzidenz beim Strahlteiler und Doppelspalt</a:t>
            </a:r>
            <a:br>
              <a:rPr lang="de-DE" sz="2400" dirty="0"/>
            </a:br>
            <a:endParaRPr lang="de-DE" sz="2400" dirty="0"/>
          </a:p>
          <a:p>
            <a:pPr eaLnBrk="1" hangingPunct="1">
              <a:lnSpc>
                <a:spcPct val="15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21943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9D1D4BE-AF65-5E74-20AC-3D2925F6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Antikoinzidenz bei Einzelphotonen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6556178-F213-D1BF-857A-09BA2ABA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Antikoinzidenz beim Doppelspalt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C2CC668-713A-A259-0970-D5A38C4197FD}"/>
              </a:ext>
            </a:extLst>
          </p:cNvPr>
          <p:cNvGrpSpPr/>
          <p:nvPr/>
        </p:nvGrpSpPr>
        <p:grpSpPr>
          <a:xfrm>
            <a:off x="5023520" y="2100368"/>
            <a:ext cx="745780" cy="1798949"/>
            <a:chOff x="6739880" y="4032197"/>
            <a:chExt cx="745780" cy="17989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97642D6-445B-BECE-FA6C-32C9A76B7F63}"/>
                </a:ext>
              </a:extLst>
            </p:cNvPr>
            <p:cNvGrpSpPr/>
            <p:nvPr/>
          </p:nvGrpSpPr>
          <p:grpSpPr>
            <a:xfrm>
              <a:off x="6739880" y="4032197"/>
              <a:ext cx="93138" cy="1798949"/>
              <a:chOff x="6019800" y="3860256"/>
              <a:chExt cx="93138" cy="1798949"/>
            </a:xfrm>
          </p:grpSpPr>
          <p:sp>
            <p:nvSpPr>
              <p:cNvPr id="10" name="Rectangle 50">
                <a:extLst>
                  <a:ext uri="{FF2B5EF4-FFF2-40B4-BE49-F238E27FC236}">
                    <a16:creationId xmlns:a16="http://schemas.microsoft.com/office/drawing/2014/main" id="{91995EB6-689D-FA5E-8723-AF10EE9D5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19800" y="3860256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" name="Rectangle 50">
                <a:extLst>
                  <a:ext uri="{FF2B5EF4-FFF2-40B4-BE49-F238E27FC236}">
                    <a16:creationId xmlns:a16="http://schemas.microsoft.com/office/drawing/2014/main" id="{83D425C8-2BF7-92EE-49F9-797A3CA19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19800" y="4624110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0">
                <a:extLst>
                  <a:ext uri="{FF2B5EF4-FFF2-40B4-BE49-F238E27FC236}">
                    <a16:creationId xmlns:a16="http://schemas.microsoft.com/office/drawing/2014/main" id="{BF268718-47D8-F4E2-197F-BC69ACABF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36393" y="5064788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AutoShape 53">
              <a:extLst>
                <a:ext uri="{FF2B5EF4-FFF2-40B4-BE49-F238E27FC236}">
                  <a16:creationId xmlns:a16="http://schemas.microsoft.com/office/drawing/2014/main" id="{326458B9-AC48-7261-DF6C-9CA0696F5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4288" y="4404914"/>
              <a:ext cx="321372" cy="5006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AutoShape 53">
              <a:extLst>
                <a:ext uri="{FF2B5EF4-FFF2-40B4-BE49-F238E27FC236}">
                  <a16:creationId xmlns:a16="http://schemas.microsoft.com/office/drawing/2014/main" id="{52F71D50-3C45-19CD-FBB7-7CBCFE9A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4288" y="4969215"/>
              <a:ext cx="321372" cy="5006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Rectangle 48">
              <a:extLst>
                <a:ext uri="{FF2B5EF4-FFF2-40B4-BE49-F238E27FC236}">
                  <a16:creationId xmlns:a16="http://schemas.microsoft.com/office/drawing/2014/main" id="{6A27CB1B-D659-A882-3BB2-85AF249D6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4288" y="4619671"/>
              <a:ext cx="127472" cy="12750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Rectangle 57">
              <a:extLst>
                <a:ext uri="{FF2B5EF4-FFF2-40B4-BE49-F238E27FC236}">
                  <a16:creationId xmlns:a16="http://schemas.microsoft.com/office/drawing/2014/main" id="{F55D2BE5-3E6F-C257-9574-21135BB74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2376" y="5157192"/>
              <a:ext cx="121958" cy="1410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0950529-4B4D-4D9A-8D22-9A87960E81E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769300" y="2723425"/>
            <a:ext cx="1766860" cy="979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A227FD2-58EA-9356-FFCD-688133D715F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769300" y="3287726"/>
            <a:ext cx="1766861" cy="29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feil: Fünfeck 19">
            <a:extLst>
              <a:ext uri="{FF2B5EF4-FFF2-40B4-BE49-F238E27FC236}">
                <a16:creationId xmlns:a16="http://schemas.microsoft.com/office/drawing/2014/main" id="{F2D65851-59D3-5705-0DD8-4F729B45491E}"/>
              </a:ext>
            </a:extLst>
          </p:cNvPr>
          <p:cNvSpPr/>
          <p:nvPr/>
        </p:nvSpPr>
        <p:spPr>
          <a:xfrm>
            <a:off x="7536160" y="2584102"/>
            <a:ext cx="603990" cy="84489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4786CBE-E133-49F0-A072-9AF3304A6BC7}"/>
              </a:ext>
            </a:extLst>
          </p:cNvPr>
          <p:cNvCxnSpPr>
            <a:cxnSpLocks/>
          </p:cNvCxnSpPr>
          <p:nvPr/>
        </p:nvCxnSpPr>
        <p:spPr>
          <a:xfrm>
            <a:off x="1847528" y="3025110"/>
            <a:ext cx="1872208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Box 42">
            <a:extLst>
              <a:ext uri="{FF2B5EF4-FFF2-40B4-BE49-F238E27FC236}">
                <a16:creationId xmlns:a16="http://schemas.microsoft.com/office/drawing/2014/main" id="{6FBA8B58-647D-948E-DA84-41B572E00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955" y="2588135"/>
            <a:ext cx="2007113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Einzelphotonen</a:t>
            </a:r>
          </a:p>
        </p:txBody>
      </p:sp>
    </p:spTree>
    <p:extLst>
      <p:ext uri="{BB962C8B-B14F-4D97-AF65-F5344CB8AC3E}">
        <p14:creationId xmlns:p14="http://schemas.microsoft.com/office/powerpoint/2010/main" val="33095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444D1CD-A59B-5C4F-5CAE-71CE12A8A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Kaskadenprozess beim Calciumatom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80F8281-434A-D6F0-B3CA-7D2EBCD4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Koinzidenz bei der Erzeugung von Photonenpaaren</a:t>
            </a: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945C616-0ECD-D7C8-51DC-1AEC12F3C344}"/>
              </a:ext>
            </a:extLst>
          </p:cNvPr>
          <p:cNvGrpSpPr/>
          <p:nvPr/>
        </p:nvGrpSpPr>
        <p:grpSpPr>
          <a:xfrm>
            <a:off x="6332540" y="2468188"/>
            <a:ext cx="5781716" cy="3024336"/>
            <a:chOff x="168986" y="2060848"/>
            <a:chExt cx="5781716" cy="3024336"/>
          </a:xfrm>
        </p:grpSpPr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DCABC60F-5D63-44AE-620F-3834403DE5D6}"/>
                </a:ext>
              </a:extLst>
            </p:cNvPr>
            <p:cNvGrpSpPr/>
            <p:nvPr/>
          </p:nvGrpSpPr>
          <p:grpSpPr>
            <a:xfrm>
              <a:off x="2351584" y="2060848"/>
              <a:ext cx="0" cy="2304256"/>
              <a:chOff x="2351584" y="2060848"/>
              <a:chExt cx="0" cy="2304256"/>
            </a:xfrm>
          </p:grpSpPr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B9E68B70-AC3D-EA4F-DCFA-AFD45C2D0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51584" y="2060848"/>
                <a:ext cx="0" cy="936104"/>
              </a:xfrm>
              <a:prstGeom prst="line">
                <a:avLst/>
              </a:prstGeom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E74E21ED-7FD2-2527-A8CB-902103042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51584" y="3429000"/>
                <a:ext cx="0" cy="936104"/>
              </a:xfrm>
              <a:prstGeom prst="line">
                <a:avLst/>
              </a:prstGeom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E5BC3320-979F-A828-6EA7-40C6F83678EC}"/>
                </a:ext>
              </a:extLst>
            </p:cNvPr>
            <p:cNvGrpSpPr/>
            <p:nvPr/>
          </p:nvGrpSpPr>
          <p:grpSpPr>
            <a:xfrm>
              <a:off x="3575720" y="2060848"/>
              <a:ext cx="0" cy="2304256"/>
              <a:chOff x="2351584" y="2060848"/>
              <a:chExt cx="0" cy="2304256"/>
            </a:xfrm>
          </p:grpSpPr>
          <p:cxnSp>
            <p:nvCxnSpPr>
              <p:cNvPr id="18" name="Gerader Verbinder 17">
                <a:extLst>
                  <a:ext uri="{FF2B5EF4-FFF2-40B4-BE49-F238E27FC236}">
                    <a16:creationId xmlns:a16="http://schemas.microsoft.com/office/drawing/2014/main" id="{4DDA78E6-0D4C-E93F-509C-58FB10921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51584" y="2060848"/>
                <a:ext cx="0" cy="936104"/>
              </a:xfrm>
              <a:prstGeom prst="line">
                <a:avLst/>
              </a:prstGeom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A577AFD-BE5D-5C96-DCEB-A051E28D2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51584" y="3429000"/>
                <a:ext cx="0" cy="936104"/>
              </a:xfrm>
              <a:prstGeom prst="line">
                <a:avLst/>
              </a:prstGeom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CD0C12BF-7759-7277-9071-EE9149C0BFF2}"/>
                </a:ext>
              </a:extLst>
            </p:cNvPr>
            <p:cNvSpPr/>
            <p:nvPr/>
          </p:nvSpPr>
          <p:spPr>
            <a:xfrm>
              <a:off x="2711625" y="2996952"/>
              <a:ext cx="432047" cy="43204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F6548AE1-243F-B33C-B575-9EB2C1B26F71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>
              <a:off x="2927649" y="3428999"/>
              <a:ext cx="0" cy="9596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Inhaltsplatzhalter 1">
              <a:extLst>
                <a:ext uri="{FF2B5EF4-FFF2-40B4-BE49-F238E27FC236}">
                  <a16:creationId xmlns:a16="http://schemas.microsoft.com/office/drawing/2014/main" id="{56C10D01-C474-CF96-C22E-BE6A656570D2}"/>
                </a:ext>
              </a:extLst>
            </p:cNvPr>
            <p:cNvSpPr txBox="1">
              <a:spLocks/>
            </p:cNvSpPr>
            <p:nvPr/>
          </p:nvSpPr>
          <p:spPr>
            <a:xfrm>
              <a:off x="1775948" y="4509120"/>
              <a:ext cx="2303400" cy="576064"/>
            </a:xfrm>
            <a:prstGeom prst="rect">
              <a:avLst/>
            </a:prstGeom>
          </p:spPr>
          <p:txBody>
            <a:bodyPr vert="horz">
              <a:normAutofit fontScale="92500"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Calciumatom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15E40723-A0E6-5FB4-CE8E-6943B1FAE55B}"/>
                </a:ext>
              </a:extLst>
            </p:cNvPr>
            <p:cNvCxnSpPr>
              <a:cxnSpLocks/>
            </p:cNvCxnSpPr>
            <p:nvPr/>
          </p:nvCxnSpPr>
          <p:spPr>
            <a:xfrm>
              <a:off x="3647302" y="3217232"/>
              <a:ext cx="1251857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Inhaltsplatzhalter 1">
              <a:extLst>
                <a:ext uri="{FF2B5EF4-FFF2-40B4-BE49-F238E27FC236}">
                  <a16:creationId xmlns:a16="http://schemas.microsoft.com/office/drawing/2014/main" id="{F6C7454B-0FF9-E519-7AE1-64B8506452B8}"/>
                </a:ext>
              </a:extLst>
            </p:cNvPr>
            <p:cNvSpPr txBox="1">
              <a:spLocks/>
            </p:cNvSpPr>
            <p:nvPr/>
          </p:nvSpPr>
          <p:spPr>
            <a:xfrm>
              <a:off x="168986" y="3370279"/>
              <a:ext cx="2303400" cy="576064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Photon 1</a:t>
              </a:r>
            </a:p>
          </p:txBody>
        </p:sp>
        <p:sp>
          <p:nvSpPr>
            <p:cNvPr id="16" name="Inhaltsplatzhalter 1">
              <a:extLst>
                <a:ext uri="{FF2B5EF4-FFF2-40B4-BE49-F238E27FC236}">
                  <a16:creationId xmlns:a16="http://schemas.microsoft.com/office/drawing/2014/main" id="{38AD246D-5A49-885A-4B5F-3D6412052B7E}"/>
                </a:ext>
              </a:extLst>
            </p:cNvPr>
            <p:cNvSpPr txBox="1">
              <a:spLocks/>
            </p:cNvSpPr>
            <p:nvPr/>
          </p:nvSpPr>
          <p:spPr>
            <a:xfrm>
              <a:off x="3647302" y="3336879"/>
              <a:ext cx="2303400" cy="576064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Photon 2</a:t>
              </a: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CFE77E82-6C83-96FB-6721-E75B659CF6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8626" y="3240270"/>
              <a:ext cx="1408076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949C1A5-DEB0-19E0-552F-70B4815D1B8A}"/>
              </a:ext>
            </a:extLst>
          </p:cNvPr>
          <p:cNvGrpSpPr/>
          <p:nvPr/>
        </p:nvGrpSpPr>
        <p:grpSpPr>
          <a:xfrm>
            <a:off x="460362" y="2033367"/>
            <a:ext cx="5234037" cy="3751053"/>
            <a:chOff x="6243658" y="1913513"/>
            <a:chExt cx="5234037" cy="3751053"/>
          </a:xfrm>
        </p:grpSpPr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2A6A7649-5393-B78F-C849-84949D422DD9}"/>
                </a:ext>
              </a:extLst>
            </p:cNvPr>
            <p:cNvGrpSpPr/>
            <p:nvPr/>
          </p:nvGrpSpPr>
          <p:grpSpPr>
            <a:xfrm>
              <a:off x="6243658" y="1913513"/>
              <a:ext cx="4168230" cy="3751053"/>
              <a:chOff x="5143544" y="2035978"/>
              <a:chExt cx="4168230" cy="3751053"/>
            </a:xfrm>
          </p:grpSpPr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8C13C78A-2AF0-8E55-C8EF-ACE3B68F97AB}"/>
                  </a:ext>
                </a:extLst>
              </p:cNvPr>
              <p:cNvCxnSpPr/>
              <p:nvPr/>
            </p:nvCxnSpPr>
            <p:spPr>
              <a:xfrm>
                <a:off x="6387246" y="5013176"/>
                <a:ext cx="1508954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3B80A468-7860-E92A-97CA-ACB4ABB1CE9D}"/>
                  </a:ext>
                </a:extLst>
              </p:cNvPr>
              <p:cNvCxnSpPr/>
              <p:nvPr/>
            </p:nvCxnSpPr>
            <p:spPr>
              <a:xfrm>
                <a:off x="6387246" y="2492896"/>
                <a:ext cx="1508954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20A0C12D-CFC1-A6CA-7DD8-7ED733061E47}"/>
                  </a:ext>
                </a:extLst>
              </p:cNvPr>
              <p:cNvCxnSpPr/>
              <p:nvPr/>
            </p:nvCxnSpPr>
            <p:spPr>
              <a:xfrm>
                <a:off x="7536160" y="3656301"/>
                <a:ext cx="1508954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AFD70BA0-6CA1-6D26-5EFD-A26782C8F0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4072" y="2492896"/>
                <a:ext cx="0" cy="1297248"/>
              </a:xfrm>
              <a:prstGeom prst="straightConnector1">
                <a:avLst/>
              </a:prstGeom>
              <a:ln w="254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mit Pfeil 26">
                <a:extLst>
                  <a:ext uri="{FF2B5EF4-FFF2-40B4-BE49-F238E27FC236}">
                    <a16:creationId xmlns:a16="http://schemas.microsoft.com/office/drawing/2014/main" id="{0F80B906-323F-88F6-C743-57AC59B63B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018" y="2492896"/>
                <a:ext cx="769849" cy="1163405"/>
              </a:xfrm>
              <a:prstGeom prst="straightConnector1">
                <a:avLst/>
              </a:prstGeom>
              <a:ln w="254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mit Pfeil 29">
                <a:extLst>
                  <a:ext uri="{FF2B5EF4-FFF2-40B4-BE49-F238E27FC236}">
                    <a16:creationId xmlns:a16="http://schemas.microsoft.com/office/drawing/2014/main" id="{7B1AB5D9-CB8D-D11B-D307-7CD938219E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84018" y="3656301"/>
                <a:ext cx="755954" cy="1356874"/>
              </a:xfrm>
              <a:prstGeom prst="straightConnector1">
                <a:avLst/>
              </a:prstGeom>
              <a:ln w="254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77C60E13-304A-06FF-F202-123C628286D1}"/>
                  </a:ext>
                </a:extLst>
              </p:cNvPr>
              <p:cNvGrpSpPr/>
              <p:nvPr/>
            </p:nvGrpSpPr>
            <p:grpSpPr>
              <a:xfrm>
                <a:off x="8057929" y="2665401"/>
                <a:ext cx="1220791" cy="767636"/>
                <a:chOff x="8057929" y="2665401"/>
                <a:chExt cx="1220791" cy="767636"/>
              </a:xfrm>
            </p:grpSpPr>
            <p:cxnSp>
              <p:nvCxnSpPr>
                <p:cNvPr id="33" name="Gerade Verbindung mit Pfeil 32">
                  <a:extLst>
                    <a:ext uri="{FF2B5EF4-FFF2-40B4-BE49-F238E27FC236}">
                      <a16:creationId xmlns:a16="http://schemas.microsoft.com/office/drawing/2014/main" id="{87EC1006-AA61-8DCB-138D-670234B8D8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9509" y="3053116"/>
                  <a:ext cx="1219211" cy="14322"/>
                </a:xfrm>
                <a:prstGeom prst="straightConnector1">
                  <a:avLst/>
                </a:prstGeom>
                <a:ln w="25400">
                  <a:solidFill>
                    <a:srgbClr val="FFC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feld 35">
                  <a:extLst>
                    <a:ext uri="{FF2B5EF4-FFF2-40B4-BE49-F238E27FC236}">
                      <a16:creationId xmlns:a16="http://schemas.microsoft.com/office/drawing/2014/main" id="{C273FEC7-9125-D514-73A2-FBD7F9E90377}"/>
                    </a:ext>
                  </a:extLst>
                </p:cNvPr>
                <p:cNvSpPr txBox="1"/>
                <p:nvPr/>
              </p:nvSpPr>
              <p:spPr>
                <a:xfrm>
                  <a:off x="8057929" y="2665401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Photon 1</a:t>
                  </a:r>
                </a:p>
              </p:txBody>
            </p:sp>
            <p:sp>
              <p:nvSpPr>
                <p:cNvPr id="37" name="Textfeld 36">
                  <a:extLst>
                    <a:ext uri="{FF2B5EF4-FFF2-40B4-BE49-F238E27FC236}">
                      <a16:creationId xmlns:a16="http://schemas.microsoft.com/office/drawing/2014/main" id="{482B0580-6434-DD25-7B37-BB359BCCEBD0}"/>
                    </a:ext>
                  </a:extLst>
                </p:cNvPr>
                <p:cNvSpPr txBox="1"/>
                <p:nvPr/>
              </p:nvSpPr>
              <p:spPr>
                <a:xfrm>
                  <a:off x="8153867" y="3063705"/>
                  <a:ext cx="9541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551 </a:t>
                  </a:r>
                  <a:r>
                    <a:rPr lang="de-DE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nm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1DCCDA44-346A-F3A7-C69F-BE85D4CB7564}"/>
                  </a:ext>
                </a:extLst>
              </p:cNvPr>
              <p:cNvGrpSpPr/>
              <p:nvPr/>
            </p:nvGrpSpPr>
            <p:grpSpPr>
              <a:xfrm>
                <a:off x="8090983" y="4039085"/>
                <a:ext cx="1220791" cy="767636"/>
                <a:chOff x="8057929" y="2665401"/>
                <a:chExt cx="1220791" cy="767636"/>
              </a:xfrm>
            </p:grpSpPr>
            <p:cxnSp>
              <p:nvCxnSpPr>
                <p:cNvPr id="40" name="Gerade Verbindung mit Pfeil 39">
                  <a:extLst>
                    <a:ext uri="{FF2B5EF4-FFF2-40B4-BE49-F238E27FC236}">
                      <a16:creationId xmlns:a16="http://schemas.microsoft.com/office/drawing/2014/main" id="{9E74D04B-50D4-94A8-E27A-165425C7F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9509" y="3053116"/>
                  <a:ext cx="1219211" cy="14322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feld 40">
                  <a:extLst>
                    <a:ext uri="{FF2B5EF4-FFF2-40B4-BE49-F238E27FC236}">
                      <a16:creationId xmlns:a16="http://schemas.microsoft.com/office/drawing/2014/main" id="{D35EC3A4-EC21-579E-C634-D91912AC289F}"/>
                    </a:ext>
                  </a:extLst>
                </p:cNvPr>
                <p:cNvSpPr txBox="1"/>
                <p:nvPr/>
              </p:nvSpPr>
              <p:spPr>
                <a:xfrm>
                  <a:off x="8057929" y="2665401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Photon 2</a:t>
                  </a:r>
                </a:p>
              </p:txBody>
            </p:sp>
            <p:sp>
              <p:nvSpPr>
                <p:cNvPr id="42" name="Textfeld 41">
                  <a:extLst>
                    <a:ext uri="{FF2B5EF4-FFF2-40B4-BE49-F238E27FC236}">
                      <a16:creationId xmlns:a16="http://schemas.microsoft.com/office/drawing/2014/main" id="{C0ACC1BF-B413-C8E2-FD2F-04C87D642062}"/>
                    </a:ext>
                  </a:extLst>
                </p:cNvPr>
                <p:cNvSpPr txBox="1"/>
                <p:nvPr/>
              </p:nvSpPr>
              <p:spPr>
                <a:xfrm>
                  <a:off x="8153867" y="3063705"/>
                  <a:ext cx="9541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423 </a:t>
                  </a:r>
                  <a:r>
                    <a:rPr lang="de-DE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nm</a:t>
                  </a:r>
                  <a:endParaRPr lang="de-D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feld 42">
                    <a:extLst>
                      <a:ext uri="{FF2B5EF4-FFF2-40B4-BE49-F238E27FC236}">
                        <a16:creationId xmlns:a16="http://schemas.microsoft.com/office/drawing/2014/main" id="{65EC2515-A4B7-34CE-0023-5D32F7CEB0D1}"/>
                      </a:ext>
                    </a:extLst>
                  </p:cNvPr>
                  <p:cNvSpPr txBox="1"/>
                  <p:nvPr/>
                </p:nvSpPr>
                <p:spPr>
                  <a:xfrm>
                    <a:off x="6168008" y="2035978"/>
                    <a:ext cx="58092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de-DE" sz="2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3" name="Textfeld 42">
                    <a:extLst>
                      <a:ext uri="{FF2B5EF4-FFF2-40B4-BE49-F238E27FC236}">
                        <a16:creationId xmlns:a16="http://schemas.microsoft.com/office/drawing/2014/main" id="{65EC2515-A4B7-34CE-0023-5D32F7CEB0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8008" y="2035978"/>
                    <a:ext cx="580928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feld 43">
                    <a:extLst>
                      <a:ext uri="{FF2B5EF4-FFF2-40B4-BE49-F238E27FC236}">
                        <a16:creationId xmlns:a16="http://schemas.microsoft.com/office/drawing/2014/main" id="{283ABB7C-AB0B-4049-57E4-91B0E62D8718}"/>
                      </a:ext>
                    </a:extLst>
                  </p:cNvPr>
                  <p:cNvSpPr txBox="1"/>
                  <p:nvPr/>
                </p:nvSpPr>
                <p:spPr>
                  <a:xfrm>
                    <a:off x="6212216" y="4551510"/>
                    <a:ext cx="58804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de-DE" sz="2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4" name="Textfeld 43">
                    <a:extLst>
                      <a:ext uri="{FF2B5EF4-FFF2-40B4-BE49-F238E27FC236}">
                        <a16:creationId xmlns:a16="http://schemas.microsoft.com/office/drawing/2014/main" id="{283ABB7C-AB0B-4049-57E4-91B0E62D871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2216" y="4551510"/>
                    <a:ext cx="588045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400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1C0DA527-DEC1-CEC4-981D-042F5AF80A32}"/>
                  </a:ext>
                </a:extLst>
              </p:cNvPr>
              <p:cNvSpPr txBox="1"/>
              <p:nvPr/>
            </p:nvSpPr>
            <p:spPr>
              <a:xfrm>
                <a:off x="5143544" y="3156617"/>
                <a:ext cx="12618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Anregung 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mit Lasern</a:t>
                </a:r>
              </a:p>
            </p:txBody>
          </p:sp>
          <p:sp>
            <p:nvSpPr>
              <p:cNvPr id="46" name="Inhaltsplatzhalter 1">
                <a:extLst>
                  <a:ext uri="{FF2B5EF4-FFF2-40B4-BE49-F238E27FC236}">
                    <a16:creationId xmlns:a16="http://schemas.microsoft.com/office/drawing/2014/main" id="{232FEC8A-8835-4D44-46FA-BBA7C88DCB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54529" y="5210967"/>
                <a:ext cx="2303400" cy="576064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11480" lvl="1" indent="0">
                  <a:buNone/>
                </a:pPr>
                <a:r>
                  <a:rPr lang="de-DE" dirty="0"/>
                  <a:t>Calciumatom</a:t>
                </a:r>
              </a:p>
            </p:txBody>
          </p:sp>
        </p:grp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87360CB4-4A5C-D8D2-A655-60232B79A4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4186" y="3397558"/>
              <a:ext cx="0" cy="1456269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2CC25D5E-A6FE-85E2-5F8A-AF4BD58C91C9}"/>
                </a:ext>
              </a:extLst>
            </p:cNvPr>
            <p:cNvCxnSpPr>
              <a:cxnSpLocks/>
            </p:cNvCxnSpPr>
            <p:nvPr/>
          </p:nvCxnSpPr>
          <p:spPr>
            <a:xfrm>
              <a:off x="7438691" y="3397558"/>
              <a:ext cx="923367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5E24B2AE-D2C4-386B-EF58-10EE657DCFC9}"/>
                </a:ext>
              </a:extLst>
            </p:cNvPr>
            <p:cNvSpPr txBox="1"/>
            <p:nvPr/>
          </p:nvSpPr>
          <p:spPr>
            <a:xfrm>
              <a:off x="10241459" y="3260708"/>
              <a:ext cx="1236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metastabil</a:t>
              </a:r>
              <a:b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 4,7 </a:t>
              </a:r>
              <a:r>
                <a:rPr lang="de-DE" dirty="0" err="1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B4C8CA95-71D6-063D-381C-8BCE9BD4F8C8}"/>
              </a:ext>
            </a:extLst>
          </p:cNvPr>
          <p:cNvCxnSpPr>
            <a:cxnSpLocks/>
          </p:cNvCxnSpPr>
          <p:nvPr/>
        </p:nvCxnSpPr>
        <p:spPr>
          <a:xfrm>
            <a:off x="5951984" y="1996626"/>
            <a:ext cx="0" cy="3675726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0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881"/>
            <a:ext cx="1097280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Paarweise Erzeugung von Photonen in sogenanntem nichtlinearem Kristall:</a:t>
            </a: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Beide Detektoren weisen stets gleichzeitig ein Photon nach.</a:t>
            </a:r>
          </a:p>
        </p:txBody>
      </p: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B6FAA27B-EA73-6D21-8B99-05BBAC92A967}"/>
              </a:ext>
            </a:extLst>
          </p:cNvPr>
          <p:cNvGrpSpPr/>
          <p:nvPr/>
        </p:nvGrpSpPr>
        <p:grpSpPr>
          <a:xfrm>
            <a:off x="1424921" y="2492896"/>
            <a:ext cx="6318452" cy="2893435"/>
            <a:chOff x="1424921" y="2492896"/>
            <a:chExt cx="6318452" cy="2893435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83AE5CA-E3AD-A40E-2660-912A17076781}"/>
                </a:ext>
              </a:extLst>
            </p:cNvPr>
            <p:cNvGrpSpPr/>
            <p:nvPr/>
          </p:nvGrpSpPr>
          <p:grpSpPr>
            <a:xfrm rot="10800000">
              <a:off x="2271996" y="2996489"/>
              <a:ext cx="299606" cy="466768"/>
              <a:chOff x="5850147" y="2475957"/>
              <a:chExt cx="299606" cy="466768"/>
            </a:xfrm>
          </p:grpSpPr>
          <p:sp>
            <p:nvSpPr>
              <p:cNvPr id="26" name="AutoShape 53">
                <a:extLst>
                  <a:ext uri="{FF2B5EF4-FFF2-40B4-BE49-F238E27FC236}">
                    <a16:creationId xmlns:a16="http://schemas.microsoft.com/office/drawing/2014/main" id="{517EAB30-4FDE-A135-2467-F729BD2DA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0147" y="2475957"/>
                <a:ext cx="299606" cy="46676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Rectangle 48">
                <a:extLst>
                  <a:ext uri="{FF2B5EF4-FFF2-40B4-BE49-F238E27FC236}">
                    <a16:creationId xmlns:a16="http://schemas.microsoft.com/office/drawing/2014/main" id="{801E8795-8ECB-2DD6-198F-B401DC1EB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0149" y="2665537"/>
                <a:ext cx="118838" cy="118871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257ACC52-356A-E7EF-411E-772B139EA037}"/>
                </a:ext>
              </a:extLst>
            </p:cNvPr>
            <p:cNvGrpSpPr/>
            <p:nvPr/>
          </p:nvGrpSpPr>
          <p:grpSpPr>
            <a:xfrm>
              <a:off x="6642510" y="2971429"/>
              <a:ext cx="299605" cy="466768"/>
              <a:chOff x="5850148" y="4537596"/>
              <a:chExt cx="299605" cy="466768"/>
            </a:xfrm>
          </p:grpSpPr>
          <p:sp>
            <p:nvSpPr>
              <p:cNvPr id="27" name="AutoShape 53">
                <a:extLst>
                  <a:ext uri="{FF2B5EF4-FFF2-40B4-BE49-F238E27FC236}">
                    <a16:creationId xmlns:a16="http://schemas.microsoft.com/office/drawing/2014/main" id="{BBB87674-7751-6CBD-C99D-784476FF9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0148" y="4537596"/>
                <a:ext cx="299605" cy="466768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" name="Rectangle 57">
                <a:extLst>
                  <a:ext uri="{FF2B5EF4-FFF2-40B4-BE49-F238E27FC236}">
                    <a16:creationId xmlns:a16="http://schemas.microsoft.com/office/drawing/2014/main" id="{5AE10FFA-B18F-1C51-E090-2005528BB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688" y="4712840"/>
                <a:ext cx="113698" cy="131484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C96CB90E-0ECD-A931-9A1C-B7996C307DE3}"/>
                </a:ext>
              </a:extLst>
            </p:cNvPr>
            <p:cNvCxnSpPr>
              <a:cxnSpLocks/>
              <a:endCxn id="26" idx="3"/>
            </p:cNvCxnSpPr>
            <p:nvPr/>
          </p:nvCxnSpPr>
          <p:spPr>
            <a:xfrm>
              <a:off x="1425338" y="3229873"/>
              <a:ext cx="84665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AB39A7F9-0366-6BC4-7485-DEAE37CE2743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6942115" y="3204813"/>
              <a:ext cx="791817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Pfeil: Fünfeck 31">
              <a:extLst>
                <a:ext uri="{FF2B5EF4-FFF2-40B4-BE49-F238E27FC236}">
                  <a16:creationId xmlns:a16="http://schemas.microsoft.com/office/drawing/2014/main" id="{A020848F-7183-672B-F13B-7C8D053DAFEA}"/>
                </a:ext>
              </a:extLst>
            </p:cNvPr>
            <p:cNvSpPr/>
            <p:nvPr/>
          </p:nvSpPr>
          <p:spPr>
            <a:xfrm>
              <a:off x="6253320" y="4541433"/>
              <a:ext cx="603990" cy="844898"/>
            </a:xfrm>
            <a:prstGeom prst="homePlate">
              <a:avLst/>
            </a:prstGeom>
            <a:solidFill>
              <a:srgbClr val="92D05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800" dirty="0"/>
                <a:t>K</a:t>
              </a: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FC8A3718-7897-E461-9457-C32B0885BD78}"/>
                </a:ext>
              </a:extLst>
            </p:cNvPr>
            <p:cNvGrpSpPr/>
            <p:nvPr/>
          </p:nvGrpSpPr>
          <p:grpSpPr>
            <a:xfrm>
              <a:off x="2557970" y="2492896"/>
              <a:ext cx="4070533" cy="1485483"/>
              <a:chOff x="828626" y="2501058"/>
              <a:chExt cx="4070533" cy="1485483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4E5ED1E6-4C71-945B-7CAC-8A3A0C9375FE}"/>
                  </a:ext>
                </a:extLst>
              </p:cNvPr>
              <p:cNvGrpSpPr/>
              <p:nvPr/>
            </p:nvGrpSpPr>
            <p:grpSpPr>
              <a:xfrm>
                <a:off x="2351584" y="2501058"/>
                <a:ext cx="0" cy="1485483"/>
                <a:chOff x="2351584" y="2501058"/>
                <a:chExt cx="0" cy="1485483"/>
              </a:xfrm>
            </p:grpSpPr>
            <p:cxnSp>
              <p:nvCxnSpPr>
                <p:cNvPr id="34" name="Gerader Verbinder 33">
                  <a:extLst>
                    <a:ext uri="{FF2B5EF4-FFF2-40B4-BE49-F238E27FC236}">
                      <a16:creationId xmlns:a16="http://schemas.microsoft.com/office/drawing/2014/main" id="{B220F8AB-A1D9-6D07-7EDE-86067B6FF1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1584" y="2501058"/>
                  <a:ext cx="0" cy="495894"/>
                </a:xfrm>
                <a:prstGeom prst="line">
                  <a:avLst/>
                </a:prstGeom>
                <a:ln w="762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Gerader Verbinder 34">
                  <a:extLst>
                    <a:ext uri="{FF2B5EF4-FFF2-40B4-BE49-F238E27FC236}">
                      <a16:creationId xmlns:a16="http://schemas.microsoft.com/office/drawing/2014/main" id="{DDA84A92-6B9B-AC22-C32D-C7BB59A2D7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1584" y="3429000"/>
                  <a:ext cx="0" cy="557541"/>
                </a:xfrm>
                <a:prstGeom prst="line">
                  <a:avLst/>
                </a:prstGeom>
                <a:ln w="762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6C4871BA-098D-B2F1-1492-41E47A54B00A}"/>
                  </a:ext>
                </a:extLst>
              </p:cNvPr>
              <p:cNvGrpSpPr/>
              <p:nvPr/>
            </p:nvGrpSpPr>
            <p:grpSpPr>
              <a:xfrm>
                <a:off x="3575720" y="2501058"/>
                <a:ext cx="0" cy="1485483"/>
                <a:chOff x="2351584" y="2501058"/>
                <a:chExt cx="0" cy="1485483"/>
              </a:xfrm>
            </p:grpSpPr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DB304B0B-7E1B-EC4D-8236-5B64A87A0A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1584" y="2501058"/>
                  <a:ext cx="0" cy="495894"/>
                </a:xfrm>
                <a:prstGeom prst="line">
                  <a:avLst/>
                </a:prstGeom>
                <a:ln w="762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r Verbinder 24">
                  <a:extLst>
                    <a:ext uri="{FF2B5EF4-FFF2-40B4-BE49-F238E27FC236}">
                      <a16:creationId xmlns:a16="http://schemas.microsoft.com/office/drawing/2014/main" id="{22699704-2057-6D91-51BE-6740A1B81A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1584" y="3429000"/>
                  <a:ext cx="0" cy="557541"/>
                </a:xfrm>
                <a:prstGeom prst="line">
                  <a:avLst/>
                </a:prstGeom>
                <a:ln w="762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6135E155-7866-0BF8-EA0B-E8F939D2252B}"/>
                  </a:ext>
                </a:extLst>
              </p:cNvPr>
              <p:cNvSpPr/>
              <p:nvPr/>
            </p:nvSpPr>
            <p:spPr>
              <a:xfrm>
                <a:off x="2711625" y="2996952"/>
                <a:ext cx="432047" cy="432047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B3547FA7-E40E-43B9-7BEF-0B6A9264E2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8584" y="3217232"/>
                <a:ext cx="1180575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66CF71EB-DE76-FA30-DECB-874DE53EE2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626" y="3240270"/>
                <a:ext cx="1378942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41C16BA6-AFB5-09A4-AF65-0C270FEE6370}"/>
                </a:ext>
              </a:extLst>
            </p:cNvPr>
            <p:cNvCxnSpPr>
              <a:cxnSpLocks/>
            </p:cNvCxnSpPr>
            <p:nvPr/>
          </p:nvCxnSpPr>
          <p:spPr>
            <a:xfrm>
              <a:off x="1424921" y="3229873"/>
              <a:ext cx="0" cy="200999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9D364169-1EF0-A945-566B-6B05DAD9AFCC}"/>
                </a:ext>
              </a:extLst>
            </p:cNvPr>
            <p:cNvCxnSpPr>
              <a:cxnSpLocks/>
            </p:cNvCxnSpPr>
            <p:nvPr/>
          </p:nvCxnSpPr>
          <p:spPr>
            <a:xfrm>
              <a:off x="7743373" y="3184553"/>
              <a:ext cx="0" cy="105031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2D35F20B-890A-E515-9653-D384477CE1D5}"/>
                </a:ext>
              </a:extLst>
            </p:cNvPr>
            <p:cNvCxnSpPr>
              <a:cxnSpLocks/>
            </p:cNvCxnSpPr>
            <p:nvPr/>
          </p:nvCxnSpPr>
          <p:spPr>
            <a:xfrm>
              <a:off x="1424921" y="5229200"/>
              <a:ext cx="482839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5CE1FC32-B91A-FB96-5851-B58D4D586C43}"/>
                </a:ext>
              </a:extLst>
            </p:cNvPr>
            <p:cNvCxnSpPr>
              <a:cxnSpLocks/>
            </p:cNvCxnSpPr>
            <p:nvPr/>
          </p:nvCxnSpPr>
          <p:spPr>
            <a:xfrm>
              <a:off x="3936912" y="4234869"/>
              <a:ext cx="380646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619DE010-7149-13AA-8DA2-FFFF8F043D5F}"/>
                </a:ext>
              </a:extLst>
            </p:cNvPr>
            <p:cNvCxnSpPr>
              <a:cxnSpLocks/>
            </p:cNvCxnSpPr>
            <p:nvPr/>
          </p:nvCxnSpPr>
          <p:spPr>
            <a:xfrm>
              <a:off x="3936912" y="4234869"/>
              <a:ext cx="0" cy="51788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D70B3DB9-20A5-E47F-F7BD-7D75BFEEB6FC}"/>
                </a:ext>
              </a:extLst>
            </p:cNvPr>
            <p:cNvCxnSpPr>
              <a:cxnSpLocks/>
            </p:cNvCxnSpPr>
            <p:nvPr/>
          </p:nvCxnSpPr>
          <p:spPr>
            <a:xfrm>
              <a:off x="3912071" y="4752753"/>
              <a:ext cx="23044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itel 2">
            <a:extLst>
              <a:ext uri="{FF2B5EF4-FFF2-40B4-BE49-F238E27FC236}">
                <a16:creationId xmlns:a16="http://schemas.microsoft.com/office/drawing/2014/main" id="{1BE48495-6E57-3B3C-8632-78A56A1FF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lang="de-DE" sz="3200" dirty="0"/>
              <a:t>Koinzidenz bei der Erzeugung von Photonenpaaren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457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sz="2200" dirty="0">
                <a:solidFill>
                  <a:schemeClr val="tx1"/>
                </a:solidFill>
              </a:rPr>
              <a:t> Erzeugung von Einzelphotonen:</a:t>
            </a:r>
          </a:p>
          <a:p>
            <a:pPr marL="109728" indent="0">
              <a:buNone/>
            </a:pP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Immer wenn der Detektor A ein Photon nachweist,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ist in Richtung B ein Photon unterwegs.</a:t>
            </a: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Koinzidenz bei der Erzeugung von Photonenpaaren</a:t>
            </a:r>
            <a:endParaRPr lang="de-DE" dirty="0"/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9A908500-1BF9-E4E8-542F-B482424E6665}"/>
              </a:ext>
            </a:extLst>
          </p:cNvPr>
          <p:cNvGrpSpPr/>
          <p:nvPr/>
        </p:nvGrpSpPr>
        <p:grpSpPr>
          <a:xfrm>
            <a:off x="1513059" y="2492896"/>
            <a:ext cx="6750653" cy="1759383"/>
            <a:chOff x="1513059" y="2492896"/>
            <a:chExt cx="6750653" cy="1759383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83578F98-A56B-1708-4494-A54B32E0A7AA}"/>
                </a:ext>
              </a:extLst>
            </p:cNvPr>
            <p:cNvGrpSpPr/>
            <p:nvPr/>
          </p:nvGrpSpPr>
          <p:grpSpPr>
            <a:xfrm>
              <a:off x="2271996" y="2492896"/>
              <a:ext cx="5624204" cy="1485483"/>
              <a:chOff x="2271996" y="2492896"/>
              <a:chExt cx="5624204" cy="1485483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75236D5A-101B-0DB3-D983-7214B309CBFD}"/>
                  </a:ext>
                </a:extLst>
              </p:cNvPr>
              <p:cNvGrpSpPr/>
              <p:nvPr/>
            </p:nvGrpSpPr>
            <p:grpSpPr>
              <a:xfrm rot="10800000">
                <a:off x="2271996" y="2996489"/>
                <a:ext cx="299606" cy="466768"/>
                <a:chOff x="5850147" y="2475957"/>
                <a:chExt cx="299606" cy="466768"/>
              </a:xfrm>
            </p:grpSpPr>
            <p:sp>
              <p:nvSpPr>
                <p:cNvPr id="40" name="AutoShape 53">
                  <a:extLst>
                    <a:ext uri="{FF2B5EF4-FFF2-40B4-BE49-F238E27FC236}">
                      <a16:creationId xmlns:a16="http://schemas.microsoft.com/office/drawing/2014/main" id="{88291EF0-AA71-3A76-C39C-19E2431515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147" y="2475957"/>
                  <a:ext cx="299606" cy="466768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1" name="Rectangle 48">
                  <a:extLst>
                    <a:ext uri="{FF2B5EF4-FFF2-40B4-BE49-F238E27FC236}">
                      <a16:creationId xmlns:a16="http://schemas.microsoft.com/office/drawing/2014/main" id="{3218456A-3541-B523-DC32-8FB13D7B9E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149" y="2665537"/>
                  <a:ext cx="118838" cy="118871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2324FAC0-70E4-CF8D-AEC5-F4ED566909AE}"/>
                  </a:ext>
                </a:extLst>
              </p:cNvPr>
              <p:cNvGrpSpPr/>
              <p:nvPr/>
            </p:nvGrpSpPr>
            <p:grpSpPr>
              <a:xfrm>
                <a:off x="2557970" y="2492896"/>
                <a:ext cx="5338230" cy="1485483"/>
                <a:chOff x="828626" y="2501058"/>
                <a:chExt cx="5338230" cy="1485483"/>
              </a:xfrm>
            </p:grpSpPr>
            <p:grpSp>
              <p:nvGrpSpPr>
                <p:cNvPr id="25" name="Gruppieren 24">
                  <a:extLst>
                    <a:ext uri="{FF2B5EF4-FFF2-40B4-BE49-F238E27FC236}">
                      <a16:creationId xmlns:a16="http://schemas.microsoft.com/office/drawing/2014/main" id="{C87B22F0-4D81-BDFE-3F05-187C5C31EF11}"/>
                    </a:ext>
                  </a:extLst>
                </p:cNvPr>
                <p:cNvGrpSpPr/>
                <p:nvPr/>
              </p:nvGrpSpPr>
              <p:grpSpPr>
                <a:xfrm>
                  <a:off x="2351584" y="2501058"/>
                  <a:ext cx="0" cy="1485483"/>
                  <a:chOff x="2351584" y="2501058"/>
                  <a:chExt cx="0" cy="1485483"/>
                </a:xfrm>
              </p:grpSpPr>
              <p:cxnSp>
                <p:nvCxnSpPr>
                  <p:cNvPr id="36" name="Gerader Verbinder 35">
                    <a:extLst>
                      <a:ext uri="{FF2B5EF4-FFF2-40B4-BE49-F238E27FC236}">
                        <a16:creationId xmlns:a16="http://schemas.microsoft.com/office/drawing/2014/main" id="{3DDD378F-58A6-55C7-B1C4-15F94CD558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501058"/>
                    <a:ext cx="0" cy="49589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Gerader Verbinder 36">
                    <a:extLst>
                      <a:ext uri="{FF2B5EF4-FFF2-40B4-BE49-F238E27FC236}">
                        <a16:creationId xmlns:a16="http://schemas.microsoft.com/office/drawing/2014/main" id="{78B3EFAD-CA63-6DDE-E104-0181E7839A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557541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ieren 26">
                  <a:extLst>
                    <a:ext uri="{FF2B5EF4-FFF2-40B4-BE49-F238E27FC236}">
                      <a16:creationId xmlns:a16="http://schemas.microsoft.com/office/drawing/2014/main" id="{F67CBBEE-E690-3CDD-19D4-4A84D4400E86}"/>
                    </a:ext>
                  </a:extLst>
                </p:cNvPr>
                <p:cNvGrpSpPr/>
                <p:nvPr/>
              </p:nvGrpSpPr>
              <p:grpSpPr>
                <a:xfrm>
                  <a:off x="3575720" y="2501058"/>
                  <a:ext cx="0" cy="1485483"/>
                  <a:chOff x="2351584" y="2501058"/>
                  <a:chExt cx="0" cy="1485483"/>
                </a:xfrm>
              </p:grpSpPr>
              <p:cxnSp>
                <p:nvCxnSpPr>
                  <p:cNvPr id="34" name="Gerader Verbinder 33">
                    <a:extLst>
                      <a:ext uri="{FF2B5EF4-FFF2-40B4-BE49-F238E27FC236}">
                        <a16:creationId xmlns:a16="http://schemas.microsoft.com/office/drawing/2014/main" id="{3DBA3AB3-8306-D9D9-25C5-7D7AAAB388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501058"/>
                    <a:ext cx="0" cy="49589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Gerader Verbinder 34">
                    <a:extLst>
                      <a:ext uri="{FF2B5EF4-FFF2-40B4-BE49-F238E27FC236}">
                        <a16:creationId xmlns:a16="http://schemas.microsoft.com/office/drawing/2014/main" id="{B6EB1CBD-B6D0-D118-9EF4-5A147B8876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557541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Ellipse 30">
                  <a:extLst>
                    <a:ext uri="{FF2B5EF4-FFF2-40B4-BE49-F238E27FC236}">
                      <a16:creationId xmlns:a16="http://schemas.microsoft.com/office/drawing/2014/main" id="{8C6974D4-A4A7-F8FF-8780-A4AC7462824A}"/>
                    </a:ext>
                  </a:extLst>
                </p:cNvPr>
                <p:cNvSpPr/>
                <p:nvPr/>
              </p:nvSpPr>
              <p:spPr>
                <a:xfrm>
                  <a:off x="2711625" y="2996952"/>
                  <a:ext cx="432047" cy="43204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2" name="Gerade Verbindung mit Pfeil 31">
                  <a:extLst>
                    <a:ext uri="{FF2B5EF4-FFF2-40B4-BE49-F238E27FC236}">
                      <a16:creationId xmlns:a16="http://schemas.microsoft.com/office/drawing/2014/main" id="{56C7ABB3-4754-136E-B596-9BCF27E87C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8584" y="3217232"/>
                  <a:ext cx="2448272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Gerade Verbindung mit Pfeil 32">
                  <a:extLst>
                    <a:ext uri="{FF2B5EF4-FFF2-40B4-BE49-F238E27FC236}">
                      <a16:creationId xmlns:a16="http://schemas.microsoft.com/office/drawing/2014/main" id="{DF6A3531-CFAF-2CB0-A3CB-20BB041496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626" y="3240270"/>
                  <a:ext cx="1377790" cy="0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" name="Text Box 42">
              <a:extLst>
                <a:ext uri="{FF2B5EF4-FFF2-40B4-BE49-F238E27FC236}">
                  <a16:creationId xmlns:a16="http://schemas.microsoft.com/office/drawing/2014/main" id="{92B82CBE-30D2-3747-2C9E-597AB75B3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2175" y="2607524"/>
              <a:ext cx="846115" cy="637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800" dirty="0"/>
                <a:t>      </a:t>
              </a:r>
              <a:r>
                <a:rPr lang="de-DE" dirty="0"/>
                <a:t>A</a:t>
              </a:r>
            </a:p>
          </p:txBody>
        </p:sp>
        <p:sp>
          <p:nvSpPr>
            <p:cNvPr id="43" name="Text Box 42">
              <a:extLst>
                <a:ext uri="{FF2B5EF4-FFF2-40B4-BE49-F238E27FC236}">
                  <a16:creationId xmlns:a16="http://schemas.microsoft.com/office/drawing/2014/main" id="{8D1A16A8-0340-032B-49F2-02551A10B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7597" y="2740843"/>
              <a:ext cx="846115" cy="637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800" dirty="0"/>
                <a:t>      </a:t>
              </a:r>
              <a:r>
                <a:rPr lang="de-DE" dirty="0"/>
                <a:t>B</a:t>
              </a:r>
            </a:p>
          </p:txBody>
        </p:sp>
        <p:sp>
          <p:nvSpPr>
            <p:cNvPr id="45" name="Text Box 42">
              <a:extLst>
                <a:ext uri="{FF2B5EF4-FFF2-40B4-BE49-F238E27FC236}">
                  <a16:creationId xmlns:a16="http://schemas.microsoft.com/office/drawing/2014/main" id="{95251D90-C81D-35DC-1480-0A9DB4115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059" y="3615051"/>
              <a:ext cx="2351845" cy="637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800" dirty="0"/>
                <a:t>      </a:t>
              </a:r>
              <a:r>
                <a:rPr lang="de-DE" dirty="0" err="1"/>
                <a:t>Triggerphoton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83793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881"/>
            <a:ext cx="1097280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Paarweise Erzeugung von Photonen in sogenanntem nichtlinearem Kristall:</a:t>
            </a: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Beide Detektoren weisen stets gleichzeitig ein Photon nach.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14CD0B8-7031-0A2E-E8EA-02FB94370B65}"/>
              </a:ext>
            </a:extLst>
          </p:cNvPr>
          <p:cNvGrpSpPr/>
          <p:nvPr/>
        </p:nvGrpSpPr>
        <p:grpSpPr>
          <a:xfrm>
            <a:off x="2565316" y="2475957"/>
            <a:ext cx="5474900" cy="2528407"/>
            <a:chOff x="2587402" y="2475535"/>
            <a:chExt cx="5474900" cy="2528407"/>
          </a:xfrm>
        </p:grpSpPr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FE93F82B-2474-325A-16DF-71FFCB6FC33A}"/>
                </a:ext>
              </a:extLst>
            </p:cNvPr>
            <p:cNvCxnSpPr>
              <a:cxnSpLocks/>
            </p:cNvCxnSpPr>
            <p:nvPr/>
          </p:nvCxnSpPr>
          <p:spPr>
            <a:xfrm>
              <a:off x="5003695" y="3915693"/>
              <a:ext cx="858600" cy="854865"/>
            </a:xfrm>
            <a:prstGeom prst="line">
              <a:avLst/>
            </a:prstGeom>
            <a:ln w="38100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740D2AA9-4795-5C34-67F5-48F01118C5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3633" y="2735183"/>
              <a:ext cx="848662" cy="716238"/>
            </a:xfrm>
            <a:prstGeom prst="line">
              <a:avLst/>
            </a:prstGeom>
            <a:ln w="3810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aute 6">
              <a:extLst>
                <a:ext uri="{FF2B5EF4-FFF2-40B4-BE49-F238E27FC236}">
                  <a16:creationId xmlns:a16="http://schemas.microsoft.com/office/drawing/2014/main" id="{8DA269B8-D211-AF0B-4A04-33D9BB6F8D73}"/>
                </a:ext>
              </a:extLst>
            </p:cNvPr>
            <p:cNvSpPr/>
            <p:nvPr/>
          </p:nvSpPr>
          <p:spPr>
            <a:xfrm>
              <a:off x="4459610" y="3256724"/>
              <a:ext cx="720080" cy="8682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B10F8307-D3BE-EB98-235D-61E74D14DBFE}"/>
                </a:ext>
              </a:extLst>
            </p:cNvPr>
            <p:cNvCxnSpPr>
              <a:cxnSpLocks/>
            </p:cNvCxnSpPr>
            <p:nvPr/>
          </p:nvCxnSpPr>
          <p:spPr>
            <a:xfrm>
              <a:off x="2587402" y="3690860"/>
              <a:ext cx="1872208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02B3DC2-0C19-BD94-3E30-7059AB5912FB}"/>
                </a:ext>
              </a:extLst>
            </p:cNvPr>
            <p:cNvGrpSpPr/>
            <p:nvPr/>
          </p:nvGrpSpPr>
          <p:grpSpPr>
            <a:xfrm>
              <a:off x="5872233" y="2475535"/>
              <a:ext cx="2190069" cy="2528407"/>
              <a:chOff x="6680521" y="2463446"/>
              <a:chExt cx="2349179" cy="2712098"/>
            </a:xfrm>
          </p:grpSpPr>
          <p:sp>
            <p:nvSpPr>
              <p:cNvPr id="26" name="AutoShape 53">
                <a:extLst>
                  <a:ext uri="{FF2B5EF4-FFF2-40B4-BE49-F238E27FC236}">
                    <a16:creationId xmlns:a16="http://schemas.microsoft.com/office/drawing/2014/main" id="{517EAB30-4FDE-A135-2467-F729BD2DA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0521" y="2463446"/>
                <a:ext cx="321373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AutoShape 53">
                <a:extLst>
                  <a:ext uri="{FF2B5EF4-FFF2-40B4-BE49-F238E27FC236}">
                    <a16:creationId xmlns:a16="http://schemas.microsoft.com/office/drawing/2014/main" id="{BBB87674-7751-6CBD-C99D-784476FF9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0522" y="4674865"/>
                <a:ext cx="321372" cy="500679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Rectangle 48">
                <a:extLst>
                  <a:ext uri="{FF2B5EF4-FFF2-40B4-BE49-F238E27FC236}">
                    <a16:creationId xmlns:a16="http://schemas.microsoft.com/office/drawing/2014/main" id="{801E8795-8ECB-2DD6-198F-B401DC1EB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0523" y="2678205"/>
                <a:ext cx="127472" cy="12750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" name="Rectangle 57">
                <a:extLst>
                  <a:ext uri="{FF2B5EF4-FFF2-40B4-BE49-F238E27FC236}">
                    <a16:creationId xmlns:a16="http://schemas.microsoft.com/office/drawing/2014/main" id="{5AE10FFA-B18F-1C51-E090-2005528BB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8610" y="4862841"/>
                <a:ext cx="121958" cy="141036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C96CB90E-0ECD-A931-9A1C-B7996C307DE3}"/>
                  </a:ext>
                </a:extLst>
              </p:cNvPr>
              <p:cNvCxnSpPr>
                <a:cxnSpLocks/>
                <a:stCxn id="26" idx="3"/>
              </p:cNvCxnSpPr>
              <p:nvPr/>
            </p:nvCxnSpPr>
            <p:spPr>
              <a:xfrm>
                <a:off x="7001894" y="2713786"/>
                <a:ext cx="1379936" cy="969743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AB39A7F9-0366-6BC4-7485-DEAE37CE27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01894" y="4186895"/>
                <a:ext cx="1379937" cy="748603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Pfeil: Fünfeck 31">
                <a:extLst>
                  <a:ext uri="{FF2B5EF4-FFF2-40B4-BE49-F238E27FC236}">
                    <a16:creationId xmlns:a16="http://schemas.microsoft.com/office/drawing/2014/main" id="{A020848F-7183-672B-F13B-7C8D053DAFEA}"/>
                  </a:ext>
                </a:extLst>
              </p:cNvPr>
              <p:cNvSpPr/>
              <p:nvPr/>
            </p:nvSpPr>
            <p:spPr>
              <a:xfrm>
                <a:off x="8381830" y="3429000"/>
                <a:ext cx="647870" cy="906281"/>
              </a:xfrm>
              <a:prstGeom prst="homePlate">
                <a:avLst/>
              </a:prstGeom>
              <a:solidFill>
                <a:srgbClr val="92D05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dirty="0"/>
                  <a:t>K</a:t>
                </a:r>
              </a:p>
            </p:txBody>
          </p:sp>
        </p:grpSp>
      </p:grpSp>
      <p:sp>
        <p:nvSpPr>
          <p:cNvPr id="8" name="Text Box 42">
            <a:extLst>
              <a:ext uri="{FF2B5EF4-FFF2-40B4-BE49-F238E27FC236}">
                <a16:creationId xmlns:a16="http://schemas.microsoft.com/office/drawing/2014/main" id="{60D6D9B6-2797-F69B-B89B-4BD10A7DB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3278887"/>
            <a:ext cx="1352699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/>
              <a:t>UV-Photon</a:t>
            </a:r>
          </a:p>
        </p:txBody>
      </p:sp>
      <p:sp>
        <p:nvSpPr>
          <p:cNvPr id="39" name="Titel 2">
            <a:extLst>
              <a:ext uri="{FF2B5EF4-FFF2-40B4-BE49-F238E27FC236}">
                <a16:creationId xmlns:a16="http://schemas.microsoft.com/office/drawing/2014/main" id="{3886D35D-3C09-39D7-31D9-45B7BC15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lang="de-DE" sz="3200" dirty="0"/>
              <a:t>Koinzidenz bei der Erzeugung von Photonenpaaren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95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sz="2200" dirty="0">
                <a:solidFill>
                  <a:schemeClr val="tx1"/>
                </a:solidFill>
              </a:rPr>
              <a:t> Erzeugung von Einzelphotonen:</a:t>
            </a:r>
          </a:p>
          <a:p>
            <a:pPr marL="109728" indent="0">
              <a:buNone/>
            </a:pP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br>
              <a:rPr lang="de-DE" sz="2200" dirty="0">
                <a:solidFill>
                  <a:schemeClr val="tx1"/>
                </a:solidFill>
              </a:rPr>
            </a:b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Immer wenn der Detektor A ein Photon nachweist,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ist in Richtung B ein Photon unterwegs.</a:t>
            </a: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Koinzidenz bei der Erzeugung von Photonenpaaren</a:t>
            </a:r>
            <a:endParaRPr lang="de-DE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740D2AA9-4795-5C34-67F5-48F01118C565}"/>
              </a:ext>
            </a:extLst>
          </p:cNvPr>
          <p:cNvCxnSpPr>
            <a:cxnSpLocks/>
          </p:cNvCxnSpPr>
          <p:nvPr/>
        </p:nvCxnSpPr>
        <p:spPr>
          <a:xfrm>
            <a:off x="4943872" y="3866496"/>
            <a:ext cx="1440160" cy="1146680"/>
          </a:xfrm>
          <a:prstGeom prst="line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459610" y="3256724"/>
            <a:ext cx="720080" cy="86827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10F8307-D3BE-EB98-235D-61E74D14DBFE}"/>
              </a:ext>
            </a:extLst>
          </p:cNvPr>
          <p:cNvCxnSpPr>
            <a:cxnSpLocks/>
          </p:cNvCxnSpPr>
          <p:nvPr/>
        </p:nvCxnSpPr>
        <p:spPr>
          <a:xfrm>
            <a:off x="2587402" y="3690860"/>
            <a:ext cx="1872208" cy="0"/>
          </a:xfrm>
          <a:prstGeom prst="line">
            <a:avLst/>
          </a:prstGeom>
          <a:ln w="38100">
            <a:solidFill>
              <a:srgbClr val="595959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3D64C7B-6F08-89A0-8B5B-6060FDAE4C05}"/>
              </a:ext>
            </a:extLst>
          </p:cNvPr>
          <p:cNvGrpSpPr/>
          <p:nvPr/>
        </p:nvGrpSpPr>
        <p:grpSpPr>
          <a:xfrm rot="18932765">
            <a:off x="5784528" y="2360083"/>
            <a:ext cx="299606" cy="466768"/>
            <a:chOff x="6807942" y="3322791"/>
            <a:chExt cx="299606" cy="466768"/>
          </a:xfrm>
        </p:grpSpPr>
        <p:sp>
          <p:nvSpPr>
            <p:cNvPr id="26" name="AutoShape 53">
              <a:extLst>
                <a:ext uri="{FF2B5EF4-FFF2-40B4-BE49-F238E27FC236}">
                  <a16:creationId xmlns:a16="http://schemas.microsoft.com/office/drawing/2014/main" id="{517EAB30-4FDE-A135-2467-F729BD2DA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942" y="3322791"/>
              <a:ext cx="299606" cy="466768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Rectangle 48">
              <a:extLst>
                <a:ext uri="{FF2B5EF4-FFF2-40B4-BE49-F238E27FC236}">
                  <a16:creationId xmlns:a16="http://schemas.microsoft.com/office/drawing/2014/main" id="{801E8795-8ECB-2DD6-198F-B401DC1EB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942" y="3523003"/>
              <a:ext cx="118838" cy="11887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" name="Text Box 42">
            <a:extLst>
              <a:ext uri="{FF2B5EF4-FFF2-40B4-BE49-F238E27FC236}">
                <a16:creationId xmlns:a16="http://schemas.microsoft.com/office/drawing/2014/main" id="{47E86D9A-021B-0C2A-1952-BD5088D60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3" y="4785808"/>
            <a:ext cx="720080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B</a:t>
            </a: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1E6EF76B-FF29-33E7-5886-5F62C372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06623"/>
            <a:ext cx="720080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A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715EE83F-890A-3991-5542-60B47701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303" y="3287961"/>
            <a:ext cx="1544307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/>
              <a:t>UV-Laser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7E96900-8FA5-68D1-4FAE-D29ECF9EE1D8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4985011" y="2717127"/>
            <a:ext cx="860782" cy="730973"/>
          </a:xfrm>
          <a:prstGeom prst="line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6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50405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Abgeschwächtes Licht: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Antikoinzidenz wird nicht beobachtet, sondern das Gegenteil: vermehrte Koinzidenz!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Grund: </a:t>
            </a:r>
            <a:r>
              <a:rPr lang="de-DE" dirty="0" err="1">
                <a:solidFill>
                  <a:schemeClr val="tx1"/>
                </a:solidFill>
              </a:rPr>
              <a:t>Bunching</a:t>
            </a:r>
            <a:r>
              <a:rPr lang="de-DE" dirty="0">
                <a:solidFill>
                  <a:schemeClr val="tx1"/>
                </a:solidFill>
              </a:rPr>
              <a:t> der Photonen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Antikoinzidenz beim Strahlteiler?</a:t>
            </a: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69A8C81C-706E-5F78-997B-931DC79A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492" y="2654744"/>
            <a:ext cx="1404108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A</a:t>
            </a:r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B0204F76-E88C-9B67-B894-9AF45D114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3256" y="2504403"/>
            <a:ext cx="189307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47">
            <a:extLst>
              <a:ext uri="{FF2B5EF4-FFF2-40B4-BE49-F238E27FC236}">
                <a16:creationId xmlns:a16="http://schemas.microsoft.com/office/drawing/2014/main" id="{9BF58E25-F932-E83F-BC4A-0B35E3027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1160" y="2446473"/>
            <a:ext cx="0" cy="99446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48">
            <a:extLst>
              <a:ext uri="{FF2B5EF4-FFF2-40B4-BE49-F238E27FC236}">
                <a16:creationId xmlns:a16="http://schemas.microsoft.com/office/drawing/2014/main" id="{63064CD0-A1AD-6928-5073-E3AE865ED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1161" y="2463024"/>
            <a:ext cx="117514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Text Box 49">
            <a:extLst>
              <a:ext uri="{FF2B5EF4-FFF2-40B4-BE49-F238E27FC236}">
                <a16:creationId xmlns:a16="http://schemas.microsoft.com/office/drawing/2014/main" id="{2ECFB72B-546F-C3BB-6906-3EEC00483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813" y="3298868"/>
            <a:ext cx="1315834" cy="6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/>
              <a:t>  B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8EF21B5A-38B2-B059-28EA-60E435E001EB}"/>
              </a:ext>
            </a:extLst>
          </p:cNvPr>
          <p:cNvSpPr>
            <a:spLocks noChangeArrowheads="1"/>
          </p:cNvSpPr>
          <p:nvPr/>
        </p:nvSpPr>
        <p:spPr bwMode="auto">
          <a:xfrm rot="18712016" flipH="1">
            <a:off x="6668403" y="2068550"/>
            <a:ext cx="103446" cy="83308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" name="Rectangle 51" descr="Diagonal weit nach oben">
            <a:extLst>
              <a:ext uri="{FF2B5EF4-FFF2-40B4-BE49-F238E27FC236}">
                <a16:creationId xmlns:a16="http://schemas.microsoft.com/office/drawing/2014/main" id="{3EB0EA4D-2CBA-5A47-B35A-E813E0852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44" y="2316821"/>
            <a:ext cx="704812" cy="366889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grpSp>
        <p:nvGrpSpPr>
          <p:cNvPr id="14" name="Group 52">
            <a:extLst>
              <a:ext uri="{FF2B5EF4-FFF2-40B4-BE49-F238E27FC236}">
                <a16:creationId xmlns:a16="http://schemas.microsoft.com/office/drawing/2014/main" id="{6D1B2D3D-D41D-B48A-A9CC-A0DF3F432993}"/>
              </a:ext>
            </a:extLst>
          </p:cNvPr>
          <p:cNvGrpSpPr>
            <a:grpSpLocks/>
          </p:cNvGrpSpPr>
          <p:nvPr/>
        </p:nvGrpSpPr>
        <p:grpSpPr bwMode="auto">
          <a:xfrm>
            <a:off x="7862860" y="2225788"/>
            <a:ext cx="321372" cy="500679"/>
            <a:chOff x="7386" y="5475"/>
            <a:chExt cx="245" cy="366"/>
          </a:xfrm>
        </p:grpSpPr>
        <p:sp>
          <p:nvSpPr>
            <p:cNvPr id="18" name="AutoShape 53">
              <a:extLst>
                <a:ext uri="{FF2B5EF4-FFF2-40B4-BE49-F238E27FC236}">
                  <a16:creationId xmlns:a16="http://schemas.microsoft.com/office/drawing/2014/main" id="{BC965F96-572C-D731-13CC-DBD3C8C9A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6" y="5475"/>
              <a:ext cx="245" cy="366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Rectangle 54">
              <a:extLst>
                <a:ext uri="{FF2B5EF4-FFF2-40B4-BE49-F238E27FC236}">
                  <a16:creationId xmlns:a16="http://schemas.microsoft.com/office/drawing/2014/main" id="{F1549B5E-D654-CF20-8A8F-3EEB612E4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0" y="5600"/>
              <a:ext cx="93" cy="1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5" name="Group 55">
            <a:extLst>
              <a:ext uri="{FF2B5EF4-FFF2-40B4-BE49-F238E27FC236}">
                <a16:creationId xmlns:a16="http://schemas.microsoft.com/office/drawing/2014/main" id="{05334D2F-0D46-8FCB-9F57-BF81E2B12CB4}"/>
              </a:ext>
            </a:extLst>
          </p:cNvPr>
          <p:cNvGrpSpPr>
            <a:grpSpLocks/>
          </p:cNvGrpSpPr>
          <p:nvPr/>
        </p:nvGrpSpPr>
        <p:grpSpPr bwMode="auto">
          <a:xfrm>
            <a:off x="6555302" y="3436796"/>
            <a:ext cx="426198" cy="377923"/>
            <a:chOff x="6387" y="6361"/>
            <a:chExt cx="325" cy="276"/>
          </a:xfrm>
        </p:grpSpPr>
        <p:sp>
          <p:nvSpPr>
            <p:cNvPr id="16" name="AutoShape 56">
              <a:extLst>
                <a:ext uri="{FF2B5EF4-FFF2-40B4-BE49-F238E27FC236}">
                  <a16:creationId xmlns:a16="http://schemas.microsoft.com/office/drawing/2014/main" id="{870ECA2D-7C4C-AC57-692F-2DEE43302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412" y="6336"/>
              <a:ext cx="276" cy="3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Rectangle 57">
              <a:extLst>
                <a:ext uri="{FF2B5EF4-FFF2-40B4-BE49-F238E27FC236}">
                  <a16:creationId xmlns:a16="http://schemas.microsoft.com/office/drawing/2014/main" id="{147C42C6-B36F-1D88-E401-29DD490F7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" y="6370"/>
              <a:ext cx="93" cy="1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" name="Rectangle 48">
            <a:extLst>
              <a:ext uri="{FF2B5EF4-FFF2-40B4-BE49-F238E27FC236}">
                <a16:creationId xmlns:a16="http://schemas.microsoft.com/office/drawing/2014/main" id="{13BE0650-1464-0F1E-07DC-12975CE2F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025" y="2402323"/>
            <a:ext cx="127472" cy="127507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" name="Pfeil: Fünfeck 23">
            <a:extLst>
              <a:ext uri="{FF2B5EF4-FFF2-40B4-BE49-F238E27FC236}">
                <a16:creationId xmlns:a16="http://schemas.microsoft.com/office/drawing/2014/main" id="{E3E9CFD2-935F-C1B5-967D-77360ABD1549}"/>
              </a:ext>
            </a:extLst>
          </p:cNvPr>
          <p:cNvSpPr/>
          <p:nvPr/>
        </p:nvSpPr>
        <p:spPr>
          <a:xfrm>
            <a:off x="8693739" y="3789040"/>
            <a:ext cx="603990" cy="84489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sp>
        <p:nvSpPr>
          <p:cNvPr id="21" name="Rectangle 50">
            <a:extLst>
              <a:ext uri="{FF2B5EF4-FFF2-40B4-BE49-F238E27FC236}">
                <a16:creationId xmlns:a16="http://schemas.microsoft.com/office/drawing/2014/main" id="{DA9763B0-CD5E-EBC8-FB2F-5779CDF841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83156" y="2063167"/>
            <a:ext cx="377886" cy="8330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" name="Text Box 42">
            <a:extLst>
              <a:ext uri="{FF2B5EF4-FFF2-40B4-BE49-F238E27FC236}">
                <a16:creationId xmlns:a16="http://schemas.microsoft.com/office/drawing/2014/main" id="{A1E76FAB-8721-54CB-9C6B-FC012F139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43" y="2846637"/>
            <a:ext cx="1659586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Abschwächer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5A041AAA-7A4E-9C84-D8D3-FB91B9A8A1D3}"/>
              </a:ext>
            </a:extLst>
          </p:cNvPr>
          <p:cNvSpPr/>
          <p:nvPr/>
        </p:nvSpPr>
        <p:spPr>
          <a:xfrm>
            <a:off x="8187070" y="2456121"/>
            <a:ext cx="489097" cy="1531088"/>
          </a:xfrm>
          <a:custGeom>
            <a:avLst/>
            <a:gdLst>
              <a:gd name="connsiteX0" fmla="*/ 489097 w 489097"/>
              <a:gd name="connsiteY0" fmla="*/ 1531088 h 1531088"/>
              <a:gd name="connsiteX1" fmla="*/ 255181 w 489097"/>
              <a:gd name="connsiteY1" fmla="*/ 1531088 h 1531088"/>
              <a:gd name="connsiteX2" fmla="*/ 255181 w 489097"/>
              <a:gd name="connsiteY2" fmla="*/ 0 h 1531088"/>
              <a:gd name="connsiteX3" fmla="*/ 0 w 489097"/>
              <a:gd name="connsiteY3" fmla="*/ 0 h 153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097" h="1531088">
                <a:moveTo>
                  <a:pt x="489097" y="1531088"/>
                </a:moveTo>
                <a:lnTo>
                  <a:pt x="255181" y="1531088"/>
                </a:lnTo>
                <a:lnTo>
                  <a:pt x="255181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FDB1DD19-7136-39C7-4022-11A6723160A4}"/>
              </a:ext>
            </a:extLst>
          </p:cNvPr>
          <p:cNvSpPr/>
          <p:nvPr/>
        </p:nvSpPr>
        <p:spPr>
          <a:xfrm>
            <a:off x="6783572" y="3817088"/>
            <a:ext cx="1924493" cy="637954"/>
          </a:xfrm>
          <a:custGeom>
            <a:avLst/>
            <a:gdLst>
              <a:gd name="connsiteX0" fmla="*/ 1924493 w 1924493"/>
              <a:gd name="connsiteY0" fmla="*/ 637954 h 637954"/>
              <a:gd name="connsiteX1" fmla="*/ 0 w 1924493"/>
              <a:gd name="connsiteY1" fmla="*/ 637954 h 637954"/>
              <a:gd name="connsiteX2" fmla="*/ 0 w 1924493"/>
              <a:gd name="connsiteY2" fmla="*/ 0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4493" h="637954">
                <a:moveTo>
                  <a:pt x="1924493" y="637954"/>
                </a:moveTo>
                <a:lnTo>
                  <a:pt x="0" y="637954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0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Ergebnis:</a:t>
            </a: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Perfekte Antikoinzidenz bei Einzelphotonen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Antikoinzidenz beim Strahlteiler?</a:t>
            </a: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69A8C81C-706E-5F78-997B-931DC79A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492" y="3250006"/>
            <a:ext cx="1404108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/>
              <a:t>      </a:t>
            </a:r>
            <a:r>
              <a:rPr lang="de-DE"/>
              <a:t>A</a:t>
            </a:r>
          </a:p>
        </p:txBody>
      </p:sp>
      <p:sp>
        <p:nvSpPr>
          <p:cNvPr id="11" name="Text Box 49">
            <a:extLst>
              <a:ext uri="{FF2B5EF4-FFF2-40B4-BE49-F238E27FC236}">
                <a16:creationId xmlns:a16="http://schemas.microsoft.com/office/drawing/2014/main" id="{2ECFB72B-546F-C3BB-6906-3EEC00483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813" y="3894130"/>
            <a:ext cx="1315834" cy="6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/>
              <a:t>  B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8EF21B5A-38B2-B059-28EA-60E435E001EB}"/>
              </a:ext>
            </a:extLst>
          </p:cNvPr>
          <p:cNvSpPr>
            <a:spLocks noChangeArrowheads="1"/>
          </p:cNvSpPr>
          <p:nvPr/>
        </p:nvSpPr>
        <p:spPr bwMode="auto">
          <a:xfrm rot="18712016" flipH="1">
            <a:off x="6668403" y="2663812"/>
            <a:ext cx="103446" cy="83308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5" name="Group 55">
            <a:extLst>
              <a:ext uri="{FF2B5EF4-FFF2-40B4-BE49-F238E27FC236}">
                <a16:creationId xmlns:a16="http://schemas.microsoft.com/office/drawing/2014/main" id="{05334D2F-0D46-8FCB-9F57-BF81E2B12CB4}"/>
              </a:ext>
            </a:extLst>
          </p:cNvPr>
          <p:cNvGrpSpPr>
            <a:grpSpLocks/>
          </p:cNvGrpSpPr>
          <p:nvPr/>
        </p:nvGrpSpPr>
        <p:grpSpPr bwMode="auto">
          <a:xfrm>
            <a:off x="6555302" y="4032058"/>
            <a:ext cx="426198" cy="377923"/>
            <a:chOff x="6387" y="6361"/>
            <a:chExt cx="325" cy="276"/>
          </a:xfrm>
        </p:grpSpPr>
        <p:sp>
          <p:nvSpPr>
            <p:cNvPr id="16" name="AutoShape 56">
              <a:extLst>
                <a:ext uri="{FF2B5EF4-FFF2-40B4-BE49-F238E27FC236}">
                  <a16:creationId xmlns:a16="http://schemas.microsoft.com/office/drawing/2014/main" id="{870ECA2D-7C4C-AC57-692F-2DEE43302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412" y="6336"/>
              <a:ext cx="276" cy="3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Rectangle 57">
              <a:extLst>
                <a:ext uri="{FF2B5EF4-FFF2-40B4-BE49-F238E27FC236}">
                  <a16:creationId xmlns:a16="http://schemas.microsoft.com/office/drawing/2014/main" id="{147C42C6-B36F-1D88-E401-29DD490F7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" y="6370"/>
              <a:ext cx="93" cy="1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8B50C92-E70C-D909-E528-1E933C039DD2}"/>
              </a:ext>
            </a:extLst>
          </p:cNvPr>
          <p:cNvGrpSpPr/>
          <p:nvPr/>
        </p:nvGrpSpPr>
        <p:grpSpPr>
          <a:xfrm>
            <a:off x="7862860" y="2864878"/>
            <a:ext cx="321372" cy="500679"/>
            <a:chOff x="7862860" y="2225788"/>
            <a:chExt cx="321372" cy="500679"/>
          </a:xfrm>
        </p:grpSpPr>
        <p:grpSp>
          <p:nvGrpSpPr>
            <p:cNvPr id="14" name="Group 52">
              <a:extLst>
                <a:ext uri="{FF2B5EF4-FFF2-40B4-BE49-F238E27FC236}">
                  <a16:creationId xmlns:a16="http://schemas.microsoft.com/office/drawing/2014/main" id="{6D1B2D3D-D41D-B48A-A9CC-A0DF3F4329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62860" y="2225788"/>
              <a:ext cx="321372" cy="500679"/>
              <a:chOff x="7386" y="5475"/>
              <a:chExt cx="245" cy="366"/>
            </a:xfrm>
          </p:grpSpPr>
          <p:sp>
            <p:nvSpPr>
              <p:cNvPr id="18" name="AutoShape 53">
                <a:extLst>
                  <a:ext uri="{FF2B5EF4-FFF2-40B4-BE49-F238E27FC236}">
                    <a16:creationId xmlns:a16="http://schemas.microsoft.com/office/drawing/2014/main" id="{BC965F96-572C-D731-13CC-DBD3C8C9A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6" y="5475"/>
                <a:ext cx="245" cy="366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4">
                <a:extLst>
                  <a:ext uri="{FF2B5EF4-FFF2-40B4-BE49-F238E27FC236}">
                    <a16:creationId xmlns:a16="http://schemas.microsoft.com/office/drawing/2014/main" id="{F1549B5E-D654-CF20-8A8F-3EEB612E4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90" y="5600"/>
                <a:ext cx="93" cy="1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48">
              <a:extLst>
                <a:ext uri="{FF2B5EF4-FFF2-40B4-BE49-F238E27FC236}">
                  <a16:creationId xmlns:a16="http://schemas.microsoft.com/office/drawing/2014/main" id="{13BE0650-1464-0F1E-07DC-12975CE2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1025" y="2402323"/>
              <a:ext cx="127472" cy="12750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CBD0CC3F-6265-286F-31AD-8E2A162E32CF}"/>
              </a:ext>
            </a:extLst>
          </p:cNvPr>
          <p:cNvCxnSpPr>
            <a:cxnSpLocks/>
            <a:endCxn id="12" idx="3"/>
          </p:cNvCxnSpPr>
          <p:nvPr/>
        </p:nvCxnSpPr>
        <p:spPr>
          <a:xfrm flipV="1">
            <a:off x="3051717" y="3118873"/>
            <a:ext cx="3633889" cy="2207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80D2CFD-9A1E-ADA2-3764-BF5E4FE7F1CF}"/>
              </a:ext>
            </a:extLst>
          </p:cNvPr>
          <p:cNvCxnSpPr>
            <a:cxnSpLocks/>
          </p:cNvCxnSpPr>
          <p:nvPr/>
        </p:nvCxnSpPr>
        <p:spPr>
          <a:xfrm>
            <a:off x="6839491" y="3113515"/>
            <a:ext cx="1023369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C73E06B-29E3-DD6E-6695-452F559DA201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6751353" y="3115178"/>
            <a:ext cx="321" cy="929204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Pfeil: Fünfeck 41">
            <a:extLst>
              <a:ext uri="{FF2B5EF4-FFF2-40B4-BE49-F238E27FC236}">
                <a16:creationId xmlns:a16="http://schemas.microsoft.com/office/drawing/2014/main" id="{4AAD9924-DCF1-EE7B-7454-AA95EBAE4D31}"/>
              </a:ext>
            </a:extLst>
          </p:cNvPr>
          <p:cNvSpPr/>
          <p:nvPr/>
        </p:nvSpPr>
        <p:spPr>
          <a:xfrm>
            <a:off x="8693739" y="4384302"/>
            <a:ext cx="603990" cy="84489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sp>
        <p:nvSpPr>
          <p:cNvPr id="43" name="Text Box 42">
            <a:extLst>
              <a:ext uri="{FF2B5EF4-FFF2-40B4-BE49-F238E27FC236}">
                <a16:creationId xmlns:a16="http://schemas.microsoft.com/office/drawing/2014/main" id="{ED7A73ED-8314-B0B8-65DE-DA1EF1605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924" y="2717261"/>
            <a:ext cx="2007113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 dirty="0"/>
              <a:t>      </a:t>
            </a:r>
            <a:r>
              <a:rPr lang="de-DE" dirty="0"/>
              <a:t>Einzelphotonen</a:t>
            </a:r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22465F0D-73DA-8ACC-DE7B-1696047365E2}"/>
              </a:ext>
            </a:extLst>
          </p:cNvPr>
          <p:cNvSpPr/>
          <p:nvPr/>
        </p:nvSpPr>
        <p:spPr>
          <a:xfrm>
            <a:off x="8187070" y="3051383"/>
            <a:ext cx="489097" cy="1531088"/>
          </a:xfrm>
          <a:custGeom>
            <a:avLst/>
            <a:gdLst>
              <a:gd name="connsiteX0" fmla="*/ 489097 w 489097"/>
              <a:gd name="connsiteY0" fmla="*/ 1531088 h 1531088"/>
              <a:gd name="connsiteX1" fmla="*/ 255181 w 489097"/>
              <a:gd name="connsiteY1" fmla="*/ 1531088 h 1531088"/>
              <a:gd name="connsiteX2" fmla="*/ 255181 w 489097"/>
              <a:gd name="connsiteY2" fmla="*/ 0 h 1531088"/>
              <a:gd name="connsiteX3" fmla="*/ 0 w 489097"/>
              <a:gd name="connsiteY3" fmla="*/ 0 h 153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097" h="1531088">
                <a:moveTo>
                  <a:pt x="489097" y="1531088"/>
                </a:moveTo>
                <a:lnTo>
                  <a:pt x="255181" y="1531088"/>
                </a:lnTo>
                <a:lnTo>
                  <a:pt x="255181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F1E7F8A1-AAC7-89C5-767D-0D3FCCBD36B2}"/>
              </a:ext>
            </a:extLst>
          </p:cNvPr>
          <p:cNvSpPr/>
          <p:nvPr/>
        </p:nvSpPr>
        <p:spPr>
          <a:xfrm>
            <a:off x="6783572" y="4412350"/>
            <a:ext cx="1924493" cy="637954"/>
          </a:xfrm>
          <a:custGeom>
            <a:avLst/>
            <a:gdLst>
              <a:gd name="connsiteX0" fmla="*/ 1924493 w 1924493"/>
              <a:gd name="connsiteY0" fmla="*/ 637954 h 637954"/>
              <a:gd name="connsiteX1" fmla="*/ 0 w 1924493"/>
              <a:gd name="connsiteY1" fmla="*/ 637954 h 637954"/>
              <a:gd name="connsiteX2" fmla="*/ 0 w 1924493"/>
              <a:gd name="connsiteY2" fmla="*/ 0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4493" h="637954">
                <a:moveTo>
                  <a:pt x="1924493" y="637954"/>
                </a:moveTo>
                <a:lnTo>
                  <a:pt x="0" y="637954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97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F22BBC-361E-BD39-AE28-91549ADF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Ergebnis:</a:t>
            </a: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Perfekte Antikoinzidenz bei Einzelphotonen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E593FE-B4D3-2B4A-B468-A733C79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Antikoinzidenz beim Strahlteiler?</a:t>
            </a: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69A8C81C-706E-5F78-997B-931DC79A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55" y="3610046"/>
            <a:ext cx="1404108" cy="6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800"/>
              <a:t>      </a:t>
            </a:r>
            <a:r>
              <a:rPr lang="de-DE"/>
              <a:t>A</a:t>
            </a:r>
          </a:p>
        </p:txBody>
      </p:sp>
      <p:sp>
        <p:nvSpPr>
          <p:cNvPr id="11" name="Text Box 49">
            <a:extLst>
              <a:ext uri="{FF2B5EF4-FFF2-40B4-BE49-F238E27FC236}">
                <a16:creationId xmlns:a16="http://schemas.microsoft.com/office/drawing/2014/main" id="{2ECFB72B-546F-C3BB-6906-3EEC00483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476" y="4254170"/>
            <a:ext cx="1315834" cy="6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/>
              <a:t>  B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8EF21B5A-38B2-B059-28EA-60E435E001EB}"/>
              </a:ext>
            </a:extLst>
          </p:cNvPr>
          <p:cNvSpPr>
            <a:spLocks noChangeArrowheads="1"/>
          </p:cNvSpPr>
          <p:nvPr/>
        </p:nvSpPr>
        <p:spPr bwMode="auto">
          <a:xfrm rot="18712016" flipH="1">
            <a:off x="6995066" y="3023852"/>
            <a:ext cx="103446" cy="83308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5" name="Group 55">
            <a:extLst>
              <a:ext uri="{FF2B5EF4-FFF2-40B4-BE49-F238E27FC236}">
                <a16:creationId xmlns:a16="http://schemas.microsoft.com/office/drawing/2014/main" id="{05334D2F-0D46-8FCB-9F57-BF81E2B12CB4}"/>
              </a:ext>
            </a:extLst>
          </p:cNvPr>
          <p:cNvGrpSpPr>
            <a:grpSpLocks/>
          </p:cNvGrpSpPr>
          <p:nvPr/>
        </p:nvGrpSpPr>
        <p:grpSpPr bwMode="auto">
          <a:xfrm>
            <a:off x="6881965" y="4392098"/>
            <a:ext cx="426198" cy="377923"/>
            <a:chOff x="6387" y="6361"/>
            <a:chExt cx="325" cy="276"/>
          </a:xfrm>
        </p:grpSpPr>
        <p:sp>
          <p:nvSpPr>
            <p:cNvPr id="16" name="AutoShape 56">
              <a:extLst>
                <a:ext uri="{FF2B5EF4-FFF2-40B4-BE49-F238E27FC236}">
                  <a16:creationId xmlns:a16="http://schemas.microsoft.com/office/drawing/2014/main" id="{870ECA2D-7C4C-AC57-692F-2DEE43302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412" y="6336"/>
              <a:ext cx="276" cy="3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Rectangle 57">
              <a:extLst>
                <a:ext uri="{FF2B5EF4-FFF2-40B4-BE49-F238E27FC236}">
                  <a16:creationId xmlns:a16="http://schemas.microsoft.com/office/drawing/2014/main" id="{147C42C6-B36F-1D88-E401-29DD490F7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" y="6370"/>
              <a:ext cx="93" cy="1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8B50C92-E70C-D909-E528-1E933C039DD2}"/>
              </a:ext>
            </a:extLst>
          </p:cNvPr>
          <p:cNvGrpSpPr/>
          <p:nvPr/>
        </p:nvGrpSpPr>
        <p:grpSpPr>
          <a:xfrm>
            <a:off x="8189523" y="3224918"/>
            <a:ext cx="321372" cy="500679"/>
            <a:chOff x="7862860" y="2225788"/>
            <a:chExt cx="321372" cy="500679"/>
          </a:xfrm>
        </p:grpSpPr>
        <p:grpSp>
          <p:nvGrpSpPr>
            <p:cNvPr id="14" name="Group 52">
              <a:extLst>
                <a:ext uri="{FF2B5EF4-FFF2-40B4-BE49-F238E27FC236}">
                  <a16:creationId xmlns:a16="http://schemas.microsoft.com/office/drawing/2014/main" id="{6D1B2D3D-D41D-B48A-A9CC-A0DF3F4329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62860" y="2225788"/>
              <a:ext cx="321372" cy="500679"/>
              <a:chOff x="7386" y="5475"/>
              <a:chExt cx="245" cy="366"/>
            </a:xfrm>
          </p:grpSpPr>
          <p:sp>
            <p:nvSpPr>
              <p:cNvPr id="18" name="AutoShape 53">
                <a:extLst>
                  <a:ext uri="{FF2B5EF4-FFF2-40B4-BE49-F238E27FC236}">
                    <a16:creationId xmlns:a16="http://schemas.microsoft.com/office/drawing/2014/main" id="{BC965F96-572C-D731-13CC-DBD3C8C9A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6" y="5475"/>
                <a:ext cx="245" cy="366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Rectangle 54">
                <a:extLst>
                  <a:ext uri="{FF2B5EF4-FFF2-40B4-BE49-F238E27FC236}">
                    <a16:creationId xmlns:a16="http://schemas.microsoft.com/office/drawing/2014/main" id="{F1549B5E-D654-CF20-8A8F-3EEB612E4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90" y="5600"/>
                <a:ext cx="93" cy="1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" name="Rectangle 48">
              <a:extLst>
                <a:ext uri="{FF2B5EF4-FFF2-40B4-BE49-F238E27FC236}">
                  <a16:creationId xmlns:a16="http://schemas.microsoft.com/office/drawing/2014/main" id="{13BE0650-1464-0F1E-07DC-12975CE2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1025" y="2402323"/>
              <a:ext cx="127472" cy="12750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80D2CFD-9A1E-ADA2-3764-BF5E4FE7F1CF}"/>
              </a:ext>
            </a:extLst>
          </p:cNvPr>
          <p:cNvCxnSpPr>
            <a:cxnSpLocks/>
          </p:cNvCxnSpPr>
          <p:nvPr/>
        </p:nvCxnSpPr>
        <p:spPr>
          <a:xfrm>
            <a:off x="7166154" y="3473555"/>
            <a:ext cx="1023369" cy="0"/>
          </a:xfrm>
          <a:prstGeom prst="line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C73E06B-29E3-DD6E-6695-452F559DA201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078016" y="3475218"/>
            <a:ext cx="321" cy="929204"/>
          </a:xfrm>
          <a:prstGeom prst="line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Pfeil: Fünfeck 41">
            <a:extLst>
              <a:ext uri="{FF2B5EF4-FFF2-40B4-BE49-F238E27FC236}">
                <a16:creationId xmlns:a16="http://schemas.microsoft.com/office/drawing/2014/main" id="{4AAD9924-DCF1-EE7B-7454-AA95EBAE4D31}"/>
              </a:ext>
            </a:extLst>
          </p:cNvPr>
          <p:cNvSpPr/>
          <p:nvPr/>
        </p:nvSpPr>
        <p:spPr>
          <a:xfrm>
            <a:off x="9020402" y="4744342"/>
            <a:ext cx="603990" cy="84489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B708E18-24C2-EC6B-9EE4-F0883AE85FE0}"/>
              </a:ext>
            </a:extLst>
          </p:cNvPr>
          <p:cNvGrpSpPr/>
          <p:nvPr/>
        </p:nvGrpSpPr>
        <p:grpSpPr>
          <a:xfrm>
            <a:off x="897393" y="2796516"/>
            <a:ext cx="6171208" cy="1485483"/>
            <a:chOff x="1724992" y="2492896"/>
            <a:chExt cx="6171208" cy="1485483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590B4926-D964-61FC-2F50-A5B5E5A98F2E}"/>
                </a:ext>
              </a:extLst>
            </p:cNvPr>
            <p:cNvGrpSpPr/>
            <p:nvPr/>
          </p:nvGrpSpPr>
          <p:grpSpPr>
            <a:xfrm>
              <a:off x="2271996" y="2492896"/>
              <a:ext cx="5624204" cy="1485483"/>
              <a:chOff x="2271996" y="2492896"/>
              <a:chExt cx="5624204" cy="1485483"/>
            </a:xfrm>
          </p:grpSpPr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C31C5571-1C49-80A9-122A-E428011A5B75}"/>
                  </a:ext>
                </a:extLst>
              </p:cNvPr>
              <p:cNvGrpSpPr/>
              <p:nvPr/>
            </p:nvGrpSpPr>
            <p:grpSpPr>
              <a:xfrm rot="10800000">
                <a:off x="2271996" y="2996489"/>
                <a:ext cx="299606" cy="466768"/>
                <a:chOff x="5850147" y="2475957"/>
                <a:chExt cx="299606" cy="466768"/>
              </a:xfrm>
            </p:grpSpPr>
            <p:sp>
              <p:nvSpPr>
                <p:cNvPr id="33" name="AutoShape 53">
                  <a:extLst>
                    <a:ext uri="{FF2B5EF4-FFF2-40B4-BE49-F238E27FC236}">
                      <a16:creationId xmlns:a16="http://schemas.microsoft.com/office/drawing/2014/main" id="{C77F44A0-059F-A8C3-F85C-8735FAAA2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147" y="2475957"/>
                  <a:ext cx="299606" cy="466768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5" name="Rectangle 48">
                  <a:extLst>
                    <a:ext uri="{FF2B5EF4-FFF2-40B4-BE49-F238E27FC236}">
                      <a16:creationId xmlns:a16="http://schemas.microsoft.com/office/drawing/2014/main" id="{7860E02D-0B2C-DC47-2058-460C285E6E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149" y="2665537"/>
                  <a:ext cx="118838" cy="118871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DECF7440-5D5B-9FC8-AA4C-F6B30DF5CFB8}"/>
                  </a:ext>
                </a:extLst>
              </p:cNvPr>
              <p:cNvGrpSpPr/>
              <p:nvPr/>
            </p:nvGrpSpPr>
            <p:grpSpPr>
              <a:xfrm>
                <a:off x="2557970" y="2492896"/>
                <a:ext cx="5338230" cy="1485483"/>
                <a:chOff x="828626" y="2501058"/>
                <a:chExt cx="5338230" cy="1485483"/>
              </a:xfrm>
            </p:grpSpPr>
            <p:grpSp>
              <p:nvGrpSpPr>
                <p:cNvPr id="21" name="Gruppieren 20">
                  <a:extLst>
                    <a:ext uri="{FF2B5EF4-FFF2-40B4-BE49-F238E27FC236}">
                      <a16:creationId xmlns:a16="http://schemas.microsoft.com/office/drawing/2014/main" id="{B1B6A69A-5D9C-1071-892C-30B45FD2B2FD}"/>
                    </a:ext>
                  </a:extLst>
                </p:cNvPr>
                <p:cNvGrpSpPr/>
                <p:nvPr/>
              </p:nvGrpSpPr>
              <p:grpSpPr>
                <a:xfrm>
                  <a:off x="2351584" y="2501058"/>
                  <a:ext cx="0" cy="1485483"/>
                  <a:chOff x="2351584" y="2501058"/>
                  <a:chExt cx="0" cy="1485483"/>
                </a:xfrm>
              </p:grpSpPr>
              <p:cxnSp>
                <p:nvCxnSpPr>
                  <p:cNvPr id="31" name="Gerader Verbinder 30">
                    <a:extLst>
                      <a:ext uri="{FF2B5EF4-FFF2-40B4-BE49-F238E27FC236}">
                        <a16:creationId xmlns:a16="http://schemas.microsoft.com/office/drawing/2014/main" id="{ADC340C2-4906-C719-43C7-D71EB2A84A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501058"/>
                    <a:ext cx="0" cy="49589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Gerader Verbinder 31">
                    <a:extLst>
                      <a:ext uri="{FF2B5EF4-FFF2-40B4-BE49-F238E27FC236}">
                        <a16:creationId xmlns:a16="http://schemas.microsoft.com/office/drawing/2014/main" id="{60BF07AC-5AFA-61CE-70B6-FA05EC9AF5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557541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ieren 21">
                  <a:extLst>
                    <a:ext uri="{FF2B5EF4-FFF2-40B4-BE49-F238E27FC236}">
                      <a16:creationId xmlns:a16="http://schemas.microsoft.com/office/drawing/2014/main" id="{D5CB7091-C5F5-498D-8D54-D6073C9FEBE0}"/>
                    </a:ext>
                  </a:extLst>
                </p:cNvPr>
                <p:cNvGrpSpPr/>
                <p:nvPr/>
              </p:nvGrpSpPr>
              <p:grpSpPr>
                <a:xfrm>
                  <a:off x="3575720" y="2501058"/>
                  <a:ext cx="0" cy="1485483"/>
                  <a:chOff x="2351584" y="2501058"/>
                  <a:chExt cx="0" cy="1485483"/>
                </a:xfrm>
              </p:grpSpPr>
              <p:cxnSp>
                <p:nvCxnSpPr>
                  <p:cNvPr id="28" name="Gerader Verbinder 27">
                    <a:extLst>
                      <a:ext uri="{FF2B5EF4-FFF2-40B4-BE49-F238E27FC236}">
                        <a16:creationId xmlns:a16="http://schemas.microsoft.com/office/drawing/2014/main" id="{8294A057-2475-10BF-46DE-648C755727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501058"/>
                    <a:ext cx="0" cy="49589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Gerader Verbinder 28">
                    <a:extLst>
                      <a:ext uri="{FF2B5EF4-FFF2-40B4-BE49-F238E27FC236}">
                        <a16:creationId xmlns:a16="http://schemas.microsoft.com/office/drawing/2014/main" id="{A6506C49-41CC-71BD-25B2-DC54B88F45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557541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CACACD39-9BEF-BAE1-93D1-447770225B1E}"/>
                    </a:ext>
                  </a:extLst>
                </p:cNvPr>
                <p:cNvSpPr/>
                <p:nvPr/>
              </p:nvSpPr>
              <p:spPr>
                <a:xfrm>
                  <a:off x="2711625" y="2996952"/>
                  <a:ext cx="432047" cy="43204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6" name="Gerade Verbindung mit Pfeil 25">
                  <a:extLst>
                    <a:ext uri="{FF2B5EF4-FFF2-40B4-BE49-F238E27FC236}">
                      <a16:creationId xmlns:a16="http://schemas.microsoft.com/office/drawing/2014/main" id="{FB96300E-EC6C-DCB7-DC34-AE49473E12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16662" y="3217232"/>
                  <a:ext cx="2950194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mit Pfeil 26">
                  <a:extLst>
                    <a:ext uri="{FF2B5EF4-FFF2-40B4-BE49-F238E27FC236}">
                      <a16:creationId xmlns:a16="http://schemas.microsoft.com/office/drawing/2014/main" id="{9A920BA5-F976-7108-F21A-ACC755DD76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626" y="3240270"/>
                  <a:ext cx="1811972" cy="0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 Box 42">
              <a:extLst>
                <a:ext uri="{FF2B5EF4-FFF2-40B4-BE49-F238E27FC236}">
                  <a16:creationId xmlns:a16="http://schemas.microsoft.com/office/drawing/2014/main" id="{563BCAF6-10DA-A014-9FCE-020754448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992" y="2553312"/>
              <a:ext cx="2351845" cy="637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800" dirty="0"/>
                <a:t>      </a:t>
              </a:r>
              <a:r>
                <a:rPr lang="de-DE" dirty="0" err="1"/>
                <a:t>Triggerphoton</a:t>
              </a:r>
              <a:endParaRPr lang="de-DE" dirty="0"/>
            </a:p>
          </p:txBody>
        </p:sp>
      </p:grp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FD12C00E-4209-E507-75DE-5B55E032B718}"/>
              </a:ext>
            </a:extLst>
          </p:cNvPr>
          <p:cNvCxnSpPr>
            <a:cxnSpLocks/>
          </p:cNvCxnSpPr>
          <p:nvPr/>
        </p:nvCxnSpPr>
        <p:spPr>
          <a:xfrm flipH="1">
            <a:off x="936263" y="3528960"/>
            <a:ext cx="50813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12EC291-347A-47C8-1B84-5F0ACB2A99F9}"/>
              </a:ext>
            </a:extLst>
          </p:cNvPr>
          <p:cNvCxnSpPr>
            <a:cxnSpLocks/>
          </p:cNvCxnSpPr>
          <p:nvPr/>
        </p:nvCxnSpPr>
        <p:spPr>
          <a:xfrm>
            <a:off x="936263" y="2060848"/>
            <a:ext cx="0" cy="147488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BADA5818-5C8A-8027-9E57-60FDFCE9E732}"/>
              </a:ext>
            </a:extLst>
          </p:cNvPr>
          <p:cNvCxnSpPr>
            <a:cxnSpLocks/>
          </p:cNvCxnSpPr>
          <p:nvPr/>
        </p:nvCxnSpPr>
        <p:spPr>
          <a:xfrm>
            <a:off x="936263" y="2060848"/>
            <a:ext cx="7433946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245BCA44-E1B8-63D1-5B79-9235F2C22849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8350209" y="2066387"/>
            <a:ext cx="0" cy="1158531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B0357385-E785-120E-7FB2-0317F364191E}"/>
              </a:ext>
            </a:extLst>
          </p:cNvPr>
          <p:cNvCxnSpPr>
            <a:cxnSpLocks/>
            <a:endCxn id="16" idx="2"/>
          </p:cNvCxnSpPr>
          <p:nvPr/>
        </p:nvCxnSpPr>
        <p:spPr>
          <a:xfrm>
            <a:off x="5964078" y="4580376"/>
            <a:ext cx="918543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C76A085E-16DA-6915-76BE-BFCF596A8124}"/>
              </a:ext>
            </a:extLst>
          </p:cNvPr>
          <p:cNvCxnSpPr>
            <a:cxnSpLocks/>
          </p:cNvCxnSpPr>
          <p:nvPr/>
        </p:nvCxnSpPr>
        <p:spPr>
          <a:xfrm>
            <a:off x="5964078" y="2066387"/>
            <a:ext cx="0" cy="251191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ihandform: Form 64">
            <a:extLst>
              <a:ext uri="{FF2B5EF4-FFF2-40B4-BE49-F238E27FC236}">
                <a16:creationId xmlns:a16="http://schemas.microsoft.com/office/drawing/2014/main" id="{B75E0C69-067C-7510-6C62-F02A4E302E89}"/>
              </a:ext>
            </a:extLst>
          </p:cNvPr>
          <p:cNvSpPr/>
          <p:nvPr/>
        </p:nvSpPr>
        <p:spPr>
          <a:xfrm>
            <a:off x="8516804" y="3407806"/>
            <a:ext cx="489097" cy="1531088"/>
          </a:xfrm>
          <a:custGeom>
            <a:avLst/>
            <a:gdLst>
              <a:gd name="connsiteX0" fmla="*/ 489097 w 489097"/>
              <a:gd name="connsiteY0" fmla="*/ 1531088 h 1531088"/>
              <a:gd name="connsiteX1" fmla="*/ 255181 w 489097"/>
              <a:gd name="connsiteY1" fmla="*/ 1531088 h 1531088"/>
              <a:gd name="connsiteX2" fmla="*/ 255181 w 489097"/>
              <a:gd name="connsiteY2" fmla="*/ 0 h 1531088"/>
              <a:gd name="connsiteX3" fmla="*/ 0 w 489097"/>
              <a:gd name="connsiteY3" fmla="*/ 0 h 153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097" h="1531088">
                <a:moveTo>
                  <a:pt x="489097" y="1531088"/>
                </a:moveTo>
                <a:lnTo>
                  <a:pt x="255181" y="1531088"/>
                </a:lnTo>
                <a:lnTo>
                  <a:pt x="255181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3322FFCC-145B-BB20-454C-D559E47BD8FB}"/>
              </a:ext>
            </a:extLst>
          </p:cNvPr>
          <p:cNvSpPr/>
          <p:nvPr/>
        </p:nvSpPr>
        <p:spPr>
          <a:xfrm>
            <a:off x="7113306" y="4768773"/>
            <a:ext cx="1924493" cy="637954"/>
          </a:xfrm>
          <a:custGeom>
            <a:avLst/>
            <a:gdLst>
              <a:gd name="connsiteX0" fmla="*/ 1924493 w 1924493"/>
              <a:gd name="connsiteY0" fmla="*/ 637954 h 637954"/>
              <a:gd name="connsiteX1" fmla="*/ 0 w 1924493"/>
              <a:gd name="connsiteY1" fmla="*/ 637954 h 637954"/>
              <a:gd name="connsiteX2" fmla="*/ 0 w 1924493"/>
              <a:gd name="connsiteY2" fmla="*/ 0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4493" h="637954">
                <a:moveTo>
                  <a:pt x="1924493" y="637954"/>
                </a:moveTo>
                <a:lnTo>
                  <a:pt x="0" y="637954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23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0FFAD841175A4092A1AE8061438777" ma:contentTypeVersion="2" ma:contentTypeDescription="Ein neues Dokument erstellen." ma:contentTypeScope="" ma:versionID="2d0e047c6e172a2996b60a937a612262">
  <xsd:schema xmlns:xsd="http://www.w3.org/2001/XMLSchema" xmlns:xs="http://www.w3.org/2001/XMLSchema" xmlns:p="http://schemas.microsoft.com/office/2006/metadata/properties" xmlns:ns3="d4ee4139-aa54-471b-9879-06d2224c47ea" targetNamespace="http://schemas.microsoft.com/office/2006/metadata/properties" ma:root="true" ma:fieldsID="b81add16ef761d3f378feda261b2e73c" ns3:_="">
    <xsd:import namespace="d4ee4139-aa54-471b-9879-06d2224c4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e4139-aa54-471b-9879-06d2224c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2F4AEE-35F8-49D4-A657-DDC1AC07A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614F95-24EF-40B9-9060-A1FEC48ECA50}">
  <ds:schemaRefs>
    <ds:schemaRef ds:uri="http://www.w3.org/XML/1998/namespace"/>
    <ds:schemaRef ds:uri="http://purl.org/dc/terms/"/>
    <ds:schemaRef ds:uri="http://schemas.microsoft.com/office/2006/documentManagement/types"/>
    <ds:schemaRef ds:uri="d4ee4139-aa54-471b-9879-06d2224c47ea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688F6AF-388F-4F85-83A7-552C5B62F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e4139-aa54-471b-9879-06d2224c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386</Words>
  <Application>Microsoft Office PowerPoint</Application>
  <PresentationFormat>Breitbild</PresentationFormat>
  <Paragraphs>108</Paragraphs>
  <Slides>10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Garamond</vt:lpstr>
      <vt:lpstr>Georgia</vt:lpstr>
      <vt:lpstr>Formatvorlage_KM-Rot ZSL-Logo</vt:lpstr>
      <vt:lpstr>Benutzerdefiniertes Design</vt:lpstr>
      <vt:lpstr>Koinzidenzmethode</vt:lpstr>
      <vt:lpstr>Koinzidenz bei der Erzeugung von Photonenpaaren</vt:lpstr>
      <vt:lpstr>Koinzidenz bei der Erzeugung von Photonenpaaren</vt:lpstr>
      <vt:lpstr>Koinzidenz bei der Erzeugung von Photonenpaaren</vt:lpstr>
      <vt:lpstr>Koinzidenz bei der Erzeugung von Photonenpaaren</vt:lpstr>
      <vt:lpstr>Koinzidenz bei der Erzeugung von Photonenpaaren</vt:lpstr>
      <vt:lpstr>Antikoinzidenz beim Strahlteiler?</vt:lpstr>
      <vt:lpstr>Antikoinzidenz beim Strahlteiler?</vt:lpstr>
      <vt:lpstr>Antikoinzidenz beim Strahlteiler?</vt:lpstr>
      <vt:lpstr>Antikoinzidenz beim Doppelspalt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197</cp:revision>
  <dcterms:created xsi:type="dcterms:W3CDTF">2014-03-18T09:41:04Z</dcterms:created>
  <dcterms:modified xsi:type="dcterms:W3CDTF">2023-02-24T15:28:46Z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0x010100EC0FFAD841175A4092A1AE8061438777</vt:lpwstr>
  </property>
</Properties>
</file>