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6">
  <p:sldMasterIdLst>
    <p:sldMasterId id="2147483741" r:id="rId1"/>
    <p:sldMasterId id="2147483767" r:id="rId2"/>
  </p:sldMasterIdLst>
  <p:notesMasterIdLst>
    <p:notesMasterId r:id="rId33"/>
  </p:notesMasterIdLst>
  <p:handoutMasterIdLst>
    <p:handoutMasterId r:id="rId34"/>
  </p:handoutMasterIdLst>
  <p:sldIdLst>
    <p:sldId id="257" r:id="rId3"/>
    <p:sldId id="258" r:id="rId4"/>
    <p:sldId id="259" r:id="rId5"/>
    <p:sldId id="260" r:id="rId6"/>
    <p:sldId id="261" r:id="rId7"/>
    <p:sldId id="301" r:id="rId8"/>
    <p:sldId id="300" r:id="rId9"/>
    <p:sldId id="290" r:id="rId10"/>
    <p:sldId id="293" r:id="rId11"/>
    <p:sldId id="269" r:id="rId12"/>
    <p:sldId id="294" r:id="rId13"/>
    <p:sldId id="291" r:id="rId14"/>
    <p:sldId id="295" r:id="rId15"/>
    <p:sldId id="292" r:id="rId16"/>
    <p:sldId id="296" r:id="rId17"/>
    <p:sldId id="270" r:id="rId18"/>
    <p:sldId id="271" r:id="rId19"/>
    <p:sldId id="272" r:id="rId20"/>
    <p:sldId id="273" r:id="rId21"/>
    <p:sldId id="275" r:id="rId22"/>
    <p:sldId id="274" r:id="rId23"/>
    <p:sldId id="276" r:id="rId24"/>
    <p:sldId id="281" r:id="rId25"/>
    <p:sldId id="283" r:id="rId26"/>
    <p:sldId id="278" r:id="rId27"/>
    <p:sldId id="279" r:id="rId28"/>
    <p:sldId id="288" r:id="rId29"/>
    <p:sldId id="284" r:id="rId30"/>
    <p:sldId id="285" r:id="rId31"/>
    <p:sldId id="286" r:id="rId32"/>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ehler" initials="K" lastIdx="29" clrIdx="0"/>
  <p:cmAuthor id="1" name="Köhler" initials="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5798" autoAdjust="0"/>
  </p:normalViewPr>
  <p:slideViewPr>
    <p:cSldViewPr>
      <p:cViewPr>
        <p:scale>
          <a:sx n="86" d="100"/>
          <a:sy n="86" d="100"/>
        </p:scale>
        <p:origin x="-1518" y="-72"/>
      </p:cViewPr>
      <p:guideLst>
        <p:guide orient="horz" pos="1525"/>
        <p:guide pos="5602"/>
      </p:guideLst>
    </p:cSldViewPr>
  </p:slideViewPr>
  <p:outlineViewPr>
    <p:cViewPr>
      <p:scale>
        <a:sx n="33" d="100"/>
        <a:sy n="33" d="100"/>
      </p:scale>
      <p:origin x="0" y="1494"/>
    </p:cViewPr>
  </p:outlineViewPr>
  <p:notesTextViewPr>
    <p:cViewPr>
      <p:scale>
        <a:sx n="1" d="1"/>
        <a:sy n="1" d="1"/>
      </p:scale>
      <p:origin x="0" y="0"/>
    </p:cViewPr>
  </p:notesTextViewPr>
  <p:sorterViewPr>
    <p:cViewPr>
      <p:scale>
        <a:sx n="140" d="100"/>
        <a:sy n="140" d="100"/>
      </p:scale>
      <p:origin x="0" y="88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0F18C10-642D-42B9-B1BD-96BD7D7BF1E7}" type="datetimeFigureOut">
              <a:rPr lang="de-DE" smtClean="0"/>
              <a:t>13.10.2015</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431F2BF-02D1-4E90-B3CD-4B770DD653EC}" type="slidenum">
              <a:rPr lang="de-DE" smtClean="0"/>
              <a:t>‹Nr.›</a:t>
            </a:fld>
            <a:endParaRPr lang="de-DE"/>
          </a:p>
        </p:txBody>
      </p:sp>
    </p:spTree>
    <p:extLst>
      <p:ext uri="{BB962C8B-B14F-4D97-AF65-F5344CB8AC3E}">
        <p14:creationId xmlns:p14="http://schemas.microsoft.com/office/powerpoint/2010/main" val="857311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BF2DF69-8225-41CA-A23A-9693EAC441F5}" type="datetimeFigureOut">
              <a:rPr lang="de-DE" smtClean="0"/>
              <a:t>13.10.2015</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8484CEB-EBEB-4FA0-BDAD-A96AE7C0448D}" type="slidenum">
              <a:rPr lang="de-DE" smtClean="0"/>
              <a:t>‹Nr.›</a:t>
            </a:fld>
            <a:endParaRPr lang="de-DE"/>
          </a:p>
        </p:txBody>
      </p:sp>
    </p:spTree>
    <p:extLst>
      <p:ext uri="{BB962C8B-B14F-4D97-AF65-F5344CB8AC3E}">
        <p14:creationId xmlns:p14="http://schemas.microsoft.com/office/powerpoint/2010/main" val="354397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8" name="Foliennummernplatzhalter 7"/>
          <p:cNvSpPr>
            <a:spLocks noGrp="1"/>
          </p:cNvSpPr>
          <p:nvPr>
            <p:ph type="sldNum" sz="quarter" idx="10"/>
          </p:nvPr>
        </p:nvSpPr>
        <p:spPr>
          <a:xfrm>
            <a:off x="658986" y="282775"/>
            <a:ext cx="395941" cy="153888"/>
          </a:xfrm>
        </p:spPr>
        <p:txBody>
          <a:bodyPr/>
          <a:lstStyle/>
          <a:p>
            <a:r>
              <a:rPr lang="de-DE" smtClean="0"/>
              <a:t>Seite </a:t>
            </a:r>
            <a:fld id="{F8FF1768-1DF2-410F-ABF6-E09C1CB8A556}" type="slidenum">
              <a:rPr lang="de-DE" smtClean="0"/>
              <a:pPr/>
              <a:t>1</a:t>
            </a:fld>
            <a:endParaRPr lang="de-DE" dirty="0"/>
          </a:p>
        </p:txBody>
      </p:sp>
      <p:sp>
        <p:nvSpPr>
          <p:cNvPr id="9" name="Kopfzeilenplatzhalter 8"/>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2610834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effectLst/>
                <a:latin typeface="+mn-lt"/>
                <a:ea typeface="+mn-ea"/>
                <a:cs typeface="+mn-cs"/>
              </a:rPr>
              <a:t>Reflexionskompetenz</a:t>
            </a:r>
            <a:r>
              <a:rPr lang="de-DE" sz="1200" kern="1200" dirty="0" smtClean="0">
                <a:solidFill>
                  <a:schemeClr val="tx1"/>
                </a:solidFill>
                <a:effectLst/>
                <a:latin typeface="+mn-lt"/>
                <a:ea typeface="+mn-ea"/>
                <a:cs typeface="+mn-cs"/>
              </a:rPr>
              <a:t> bezieht sich auf das Hinterfragen und Beurteilen von Phänomenen und Fragestellungen aus dem Bereich Bewegung, Spiel und Sport. Reflexionskompetenz stützt sich auf die sportpraktischen Erfahrungen eines mehrperspektivischen Sportunterrichts. Dabei erhalten die Schülerinnen und Schüler die Gelegenheit, durch eigenes Erfahren und Erleben die unterschiedlichen Sinnrichtungen und Motive von sportlichem Handeln zu erkennen. Durch diese vielfältigen Körper-, Bewegungs- und Sporterfahrungen in unterschiedlichen Inhaltsbereichen und unterschiedlichen sozialen Konstellationen bauen sie Handlungswissen über den eigenen Körper, über ihre Intentionen und Motive sowie die Folgen ihres Handelns in Gemeinschaften auf. Die Schülerinnen und Schüler sind dann in der Lage, ihre lebenslange sportliche Aktivität auf einen selbst gewählten Sinn hin zu gestalten und sich kritisch mit der Ambivalenz des Sports, das heißt mit den Entwicklungschancen und Gefahren des Sports, auseinanderzusetzen.</a:t>
            </a:r>
          </a:p>
          <a:p>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10</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effectLst/>
                <a:latin typeface="+mn-lt"/>
                <a:ea typeface="+mn-ea"/>
                <a:cs typeface="+mn-cs"/>
              </a:rPr>
              <a:t>Reflexionskompetenz</a:t>
            </a:r>
            <a:r>
              <a:rPr lang="de-DE" sz="1200" kern="1200" dirty="0" smtClean="0">
                <a:solidFill>
                  <a:schemeClr val="tx1"/>
                </a:solidFill>
                <a:effectLst/>
                <a:latin typeface="+mn-lt"/>
                <a:ea typeface="+mn-ea"/>
                <a:cs typeface="+mn-cs"/>
              </a:rPr>
              <a:t> bezieht sich auf das Hinterfragen und Beurteilen von Phänomenen und Fragestellungen aus dem Bereich Bewegung, Spiel und Sport. Reflexionskompetenz stützt sich auf die sportpraktischen Erfahrungen eines mehrperspektivischen Sportunterrichts. Dabei erhalten die Schülerinnen und Schüler die Gelegenheit, durch eigenes Erfahren und Erleben die unterschiedlichen Sinnrichtungen und Motive von sportlichem Handeln zu erkennen. Durch diese vielfältigen Körper-, Bewegungs- und Sporterfahrungen in unterschiedlichen Inhaltsbereichen und unterschiedlichen sozialen Konstellationen bauen sie Handlungswissen über den eigenen Körper, über ihre Intentionen und Motive sowie die Folgen ihres Handelns in Gemeinschaften auf. Die Schülerinnen und Schüler sind dann in der Lage, ihre lebenslange sportliche Aktivität auf einen selbst gewählten Sinn hin zu gestalten und sich kritisch mit der Ambivalenz des Sports, das heißt mit den Entwicklungschancen und Gefahren des Sports, auseinanderzusetzen.</a:t>
            </a:r>
          </a:p>
          <a:p>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11</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buFont typeface="Arial" panose="020B0604020202020204" pitchFamily="34" charset="0"/>
              <a:buNone/>
            </a:pPr>
            <a:r>
              <a:rPr lang="de-DE" sz="1200" dirty="0" smtClean="0">
                <a:latin typeface="Arial" panose="020B0604020202020204" pitchFamily="34" charset="0"/>
                <a:cs typeface="Arial" panose="020B0604020202020204" pitchFamily="34" charset="0"/>
              </a:rPr>
              <a:t>Personalkompetenz</a:t>
            </a:r>
          </a:p>
          <a:p>
            <a:pPr marL="342900" lvl="0" indent="-34290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de-DE" sz="1200" dirty="0" smtClean="0">
                <a:latin typeface="Arial" panose="020B0604020202020204" pitchFamily="34" charset="0"/>
                <a:cs typeface="Arial" panose="020B0604020202020204" pitchFamily="34" charset="0"/>
              </a:rPr>
              <a:t>umfasst die Entwicklung eines realistischen Selbstbild.</a:t>
            </a:r>
          </a:p>
          <a:p>
            <a:pPr marL="342900" lvl="0" indent="-34290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de-DE" sz="1200" dirty="0" smtClean="0">
                <a:latin typeface="Arial" panose="020B0604020202020204" pitchFamily="34" charset="0"/>
                <a:cs typeface="Arial" panose="020B0604020202020204" pitchFamily="34" charset="0"/>
              </a:rPr>
              <a:t>beinhaltet die Fähigkeit, aus den eigenen sportlichen Stärken und Schwächen realistische kurz- und mittelfristige Ziele abzuleiten und dafür ausdauernd zu üben.</a:t>
            </a:r>
          </a:p>
          <a:p>
            <a:pPr marL="342900" lvl="0" indent="-34290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de-DE" sz="1200" dirty="0" smtClean="0">
                <a:latin typeface="Arial" panose="020B0604020202020204" pitchFamily="34" charset="0"/>
                <a:cs typeface="Arial" panose="020B0604020202020204" pitchFamily="34" charset="0"/>
              </a:rPr>
              <a:t>bedeutet, fähig zu sein, Aufmerksamkeit und Konzentration, Motivation und Wille sowie Emotionen zu regulieren.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12</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buFont typeface="Arial" panose="020B0604020202020204" pitchFamily="34" charset="0"/>
              <a:buNone/>
            </a:pPr>
            <a:r>
              <a:rPr lang="de-DE" sz="1200" dirty="0" smtClean="0">
                <a:latin typeface="Arial" panose="020B0604020202020204" pitchFamily="34" charset="0"/>
                <a:cs typeface="Arial" panose="020B0604020202020204" pitchFamily="34" charset="0"/>
              </a:rPr>
              <a:t>Personalkompetenz</a:t>
            </a:r>
          </a:p>
          <a:p>
            <a:pPr marL="342900" lvl="0" indent="-34290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de-DE" sz="1200" dirty="0" smtClean="0">
                <a:latin typeface="Arial" panose="020B0604020202020204" pitchFamily="34" charset="0"/>
                <a:cs typeface="Arial" panose="020B0604020202020204" pitchFamily="34" charset="0"/>
              </a:rPr>
              <a:t>umfasst die Entwicklung eines realistischen Selbstbild.</a:t>
            </a:r>
          </a:p>
          <a:p>
            <a:pPr marL="342900" lvl="0" indent="-34290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de-DE" sz="1200" dirty="0" smtClean="0">
                <a:latin typeface="Arial" panose="020B0604020202020204" pitchFamily="34" charset="0"/>
                <a:cs typeface="Arial" panose="020B0604020202020204" pitchFamily="34" charset="0"/>
              </a:rPr>
              <a:t>beinhaltet die Fähigkeit, aus den eigenen sportlichen Stärken und Schwächen realistische kurz- und mittelfristige Ziele abzuleiten und dafür ausdauernd zu üben.</a:t>
            </a:r>
          </a:p>
          <a:p>
            <a:pPr marL="342900" lvl="0" indent="-34290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de-DE" sz="1200" dirty="0" smtClean="0">
                <a:latin typeface="Arial" panose="020B0604020202020204" pitchFamily="34" charset="0"/>
                <a:cs typeface="Arial" panose="020B0604020202020204" pitchFamily="34" charset="0"/>
              </a:rPr>
              <a:t>bedeutet, fähig zu sein, Aufmerksamkeit und Konzentration, Motivation und Wille sowie Emotionen zu regulieren.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13</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smtClean="0">
                <a:latin typeface="Arial" panose="020B0604020202020204" pitchFamily="34" charset="0"/>
                <a:cs typeface="Arial" panose="020B0604020202020204" pitchFamily="34" charset="0"/>
              </a:rPr>
              <a:t>Sozialkompetenz</a:t>
            </a:r>
          </a:p>
          <a:p>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umfasst die Fertigkeiten, Fähigkeiten und das Wissen zur</a:t>
            </a:r>
          </a:p>
          <a:p>
            <a:pPr marL="171450" indent="-1714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Kommunikation als Fundament für jede gelingende Interaktion.</a:t>
            </a:r>
          </a:p>
          <a:p>
            <a:pPr marL="28575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Kooperation und Konkurrenz, um aktiv und produktiv an Gruppenprozessen teilnehmen zu können.</a:t>
            </a:r>
          </a:p>
          <a:p>
            <a:pPr marL="28575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Lösung von Konflikten, um gemeinsam sportlich handeln zu können.</a:t>
            </a:r>
          </a:p>
          <a:p>
            <a:pPr marL="28575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Einhaltung von Regeln und Normen als Grundlage für ein respektvolles Verhalten gegenüber Mit- und Gegenspieler (Fairness).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14</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smtClean="0">
                <a:latin typeface="Arial" panose="020B0604020202020204" pitchFamily="34" charset="0"/>
                <a:cs typeface="Arial" panose="020B0604020202020204" pitchFamily="34" charset="0"/>
              </a:rPr>
              <a:t>Sozialkompetenz</a:t>
            </a:r>
          </a:p>
          <a:p>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umfasst die Fertigkeiten, Fähigkeiten und das Wissen zur</a:t>
            </a:r>
          </a:p>
          <a:p>
            <a:pPr marL="171450" indent="-1714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Kommunikation als Fundament für jede gelingende Interaktion.</a:t>
            </a:r>
          </a:p>
          <a:p>
            <a:pPr marL="28575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Kooperation und Konkurrenz, um aktiv und produktiv an Gruppenprozessen teilnehmen zu können.</a:t>
            </a:r>
          </a:p>
          <a:p>
            <a:pPr marL="28575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Lösung von Konflikten, um gemeinsam sportlich handeln zu können.</a:t>
            </a:r>
          </a:p>
          <a:p>
            <a:pPr marL="28575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Einhaltung von Regeln und Normen als Grundlage für ein respektvolles Verhalten gegenüber Mit- und Gegenspieler (Fairness).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15</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Basis für die Anbahnung der prozessbezogenen Kompetenzen bilden die </a:t>
            </a:r>
            <a:r>
              <a:rPr lang="de-DE" sz="1200" b="1" kern="1200" dirty="0" smtClean="0">
                <a:solidFill>
                  <a:schemeClr val="tx1"/>
                </a:solidFill>
                <a:effectLst/>
                <a:latin typeface="+mn-lt"/>
                <a:ea typeface="+mn-ea"/>
                <a:cs typeface="+mn-cs"/>
              </a:rPr>
              <a:t>inhaltsbezogenen Kompetenzen</a:t>
            </a:r>
            <a:r>
              <a:rPr lang="de-DE" sz="1200" kern="1200" dirty="0" smtClean="0">
                <a:solidFill>
                  <a:schemeClr val="tx1"/>
                </a:solidFill>
                <a:effectLst/>
                <a:latin typeface="+mn-lt"/>
                <a:ea typeface="+mn-ea"/>
                <a:cs typeface="+mn-cs"/>
              </a:rPr>
              <a:t>, welche in Unterrichtsvorhaben konkretisiert werden. In diesen Kompetenzbereichen wird einerseits das eigene sportliche Bewegungshandeln entwickelt (Erziehung zum Sport), anderseits werden personale und soziale Kompetenzen erworben (Erziehung im und durch Sport). Diese Prozesse münden in die Bewegungs-, Personal- und Sozialkompetenz, welche in Wechselwirkungen mit der Reflexionskompetenz stehen. Die inhaltsbezogenen Kompetenzen sind in die folgenden acht Inhaltsbereiche gegliedert: „Spielen“, „Laufen, Springen, Werfen“, „Bewegen an Geräten“, „Bewegen im Wasser“, „Tanzen, Gestalten, Darstellen“, „Fitness entwickeln“, „Miteinander/gegen­einander kämpfen“ und „Fahren, Rollen, Gleiten“.</a:t>
            </a:r>
          </a:p>
        </p:txBody>
      </p:sp>
      <p:sp>
        <p:nvSpPr>
          <p:cNvPr id="4" name="Foliennummernplatzhalter 3"/>
          <p:cNvSpPr>
            <a:spLocks noGrp="1"/>
          </p:cNvSpPr>
          <p:nvPr>
            <p:ph type="sldNum" sz="quarter" idx="10"/>
          </p:nvPr>
        </p:nvSpPr>
        <p:spPr/>
        <p:txBody>
          <a:bodyPr/>
          <a:lstStyle/>
          <a:p>
            <a:fld id="{A8484CEB-EBEB-4FA0-BDAD-A96AE7C0448D}" type="slidenum">
              <a:rPr lang="de-DE" smtClean="0"/>
              <a:t>16</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Diese Systematisierung umfasst sowohl Sportarten in ihren schulischen Ausformungen wie auch Gestaltungsmöglichkeiten jenseits der Sportarten in dem jeweiligen Bereich. Dies ermöglicht aktuelle Veränderungen (Trendsportarten) in der sport- und bewegungsbezogenen Umwelt der Schülerinnen und Schüler sowie sportartenunabhängige und – übergreifende Inhalte zu berücksichtigen.</a:t>
            </a:r>
          </a:p>
          <a:p>
            <a:r>
              <a:rPr lang="de-DE" sz="1200" kern="1200" dirty="0" smtClean="0">
                <a:solidFill>
                  <a:schemeClr val="tx1"/>
                </a:solidFill>
                <a:effectLst/>
                <a:latin typeface="+mn-lt"/>
                <a:ea typeface="+mn-ea"/>
                <a:cs typeface="+mn-cs"/>
              </a:rPr>
              <a:t>Mit den Inhaltsbereichen werden</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nahezu alle </a:t>
            </a:r>
            <a:r>
              <a:rPr lang="de-DE" sz="1200" b="1" kern="1200" dirty="0" smtClean="0">
                <a:solidFill>
                  <a:schemeClr val="tx1"/>
                </a:solidFill>
                <a:effectLst/>
                <a:latin typeface="+mn-lt"/>
                <a:ea typeface="+mn-ea"/>
                <a:cs typeface="+mn-cs"/>
              </a:rPr>
              <a:t>Handlungsideen </a:t>
            </a:r>
            <a:r>
              <a:rPr lang="de-DE" sz="1200" kern="1200" dirty="0" smtClean="0">
                <a:solidFill>
                  <a:schemeClr val="tx1"/>
                </a:solidFill>
                <a:effectLst/>
                <a:latin typeface="+mn-lt"/>
                <a:ea typeface="+mn-ea"/>
                <a:cs typeface="+mn-cs"/>
              </a:rPr>
              <a:t>(zum Beispiel Spielen, Kämpfen, Laufen, Tanzen), </a:t>
            </a:r>
            <a:r>
              <a:rPr lang="de-DE" sz="1200" b="1" kern="1200" dirty="0" smtClean="0">
                <a:solidFill>
                  <a:schemeClr val="tx1"/>
                </a:solidFill>
                <a:effectLst/>
                <a:latin typeface="+mn-lt"/>
                <a:ea typeface="+mn-ea"/>
                <a:cs typeface="+mn-cs"/>
              </a:rPr>
              <a:t>Bewegungsräume</a:t>
            </a:r>
            <a:r>
              <a:rPr lang="de-DE" sz="1200" kern="1200" dirty="0" smtClean="0">
                <a:solidFill>
                  <a:schemeClr val="tx1"/>
                </a:solidFill>
                <a:effectLst/>
                <a:latin typeface="+mn-lt"/>
                <a:ea typeface="+mn-ea"/>
                <a:cs typeface="+mn-cs"/>
              </a:rPr>
              <a:t> (zum Beispiel Schwimmbad, Gerätelandschaften), </a:t>
            </a:r>
            <a:r>
              <a:rPr lang="de-DE" sz="1200" b="1" kern="1200" dirty="0" smtClean="0">
                <a:solidFill>
                  <a:schemeClr val="tx1"/>
                </a:solidFill>
                <a:effectLst/>
                <a:latin typeface="+mn-lt"/>
                <a:ea typeface="+mn-ea"/>
                <a:cs typeface="+mn-cs"/>
              </a:rPr>
              <a:t>Interaktionsformen</a:t>
            </a:r>
            <a:r>
              <a:rPr lang="de-DE" sz="1200" kern="1200" dirty="0" smtClean="0">
                <a:solidFill>
                  <a:schemeClr val="tx1"/>
                </a:solidFill>
                <a:effectLst/>
                <a:latin typeface="+mn-lt"/>
                <a:ea typeface="+mn-ea"/>
                <a:cs typeface="+mn-cs"/>
              </a:rPr>
              <a:t> (zum Beispiel Choreographien in der Gruppe), </a:t>
            </a:r>
            <a:r>
              <a:rPr lang="de-DE" sz="1200" b="1" kern="1200" dirty="0" smtClean="0">
                <a:solidFill>
                  <a:schemeClr val="tx1"/>
                </a:solidFill>
                <a:effectLst/>
                <a:latin typeface="+mn-lt"/>
                <a:ea typeface="+mn-ea"/>
                <a:cs typeface="+mn-cs"/>
              </a:rPr>
              <a:t>Bewegungsabläufe</a:t>
            </a:r>
            <a:r>
              <a:rPr lang="de-DE" sz="1200" kern="1200" dirty="0" smtClean="0">
                <a:solidFill>
                  <a:schemeClr val="tx1"/>
                </a:solidFill>
                <a:effectLst/>
                <a:latin typeface="+mn-lt"/>
                <a:ea typeface="+mn-ea"/>
                <a:cs typeface="+mn-cs"/>
              </a:rPr>
              <a:t> (zum Beispiel Gleiten, Rollen, Balancieren), </a:t>
            </a:r>
            <a:r>
              <a:rPr lang="de-DE" sz="1200" b="1" kern="1200" dirty="0" smtClean="0">
                <a:solidFill>
                  <a:schemeClr val="tx1"/>
                </a:solidFill>
                <a:effectLst/>
                <a:latin typeface="+mn-lt"/>
                <a:ea typeface="+mn-ea"/>
                <a:cs typeface="+mn-cs"/>
              </a:rPr>
              <a:t>Ausdrucksformen </a:t>
            </a:r>
            <a:r>
              <a:rPr lang="de-DE" sz="1200" kern="1200" dirty="0" smtClean="0">
                <a:solidFill>
                  <a:schemeClr val="tx1"/>
                </a:solidFill>
                <a:effectLst/>
                <a:latin typeface="+mn-lt"/>
                <a:ea typeface="+mn-ea"/>
                <a:cs typeface="+mn-cs"/>
              </a:rPr>
              <a:t>sowie </a:t>
            </a:r>
            <a:r>
              <a:rPr lang="de-DE" sz="1200" b="1" kern="1200" dirty="0" smtClean="0">
                <a:solidFill>
                  <a:schemeClr val="tx1"/>
                </a:solidFill>
                <a:effectLst/>
                <a:latin typeface="+mn-lt"/>
                <a:ea typeface="+mn-ea"/>
                <a:cs typeface="+mn-cs"/>
              </a:rPr>
              <a:t>Körper- und Bewegungserlebnisse </a:t>
            </a:r>
            <a:r>
              <a:rPr lang="de-DE" sz="1200" kern="1200" dirty="0" smtClean="0">
                <a:solidFill>
                  <a:schemeClr val="tx1"/>
                </a:solidFill>
                <a:effectLst/>
                <a:latin typeface="+mn-lt"/>
                <a:ea typeface="+mn-ea"/>
                <a:cs typeface="+mn-cs"/>
              </a:rPr>
              <a:t>(zum Beispiel auf den Körper wirkende Kräfte spüren) unter verschiedenen räumlich-situativen und materialen Rahmenbedingungen erfasst.</a:t>
            </a:r>
          </a:p>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17</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Im kompetenzorientierten Unterricht tritt die Analyse der bei den Schülern angestrebten Kompetenzentwicklung an die Stelle der Lern- bzw. Lehrziele. </a:t>
            </a:r>
          </a:p>
          <a:p>
            <a:r>
              <a:rPr lang="de-DE" sz="1200" kern="1200" dirty="0" smtClean="0">
                <a:solidFill>
                  <a:schemeClr val="tx1"/>
                </a:solidFill>
                <a:effectLst/>
                <a:latin typeface="+mn-lt"/>
                <a:ea typeface="+mn-ea"/>
                <a:cs typeface="+mn-cs"/>
              </a:rPr>
              <a:t>Durch</a:t>
            </a:r>
            <a:r>
              <a:rPr lang="de-DE" sz="1200" kern="1200" baseline="0" dirty="0" smtClean="0">
                <a:solidFill>
                  <a:schemeClr val="tx1"/>
                </a:solidFill>
                <a:effectLst/>
                <a:latin typeface="+mn-lt"/>
                <a:ea typeface="+mn-ea"/>
                <a:cs typeface="+mn-cs"/>
              </a:rPr>
              <a:t> die </a:t>
            </a:r>
            <a:r>
              <a:rPr lang="de-DE" sz="1200" kern="1200" dirty="0" smtClean="0">
                <a:solidFill>
                  <a:schemeClr val="tx1"/>
                </a:solidFill>
                <a:effectLst/>
                <a:latin typeface="+mn-lt"/>
                <a:ea typeface="+mn-ea"/>
                <a:cs typeface="+mn-cs"/>
              </a:rPr>
              <a:t>Kompetenzbeschreibung werden die zu erwartenden Kompetenzen des Inhaltsbereichs  jeweils zum Ende der Jahrgangsstufe,</a:t>
            </a:r>
            <a:r>
              <a:rPr lang="de-DE" sz="1200" kern="1200" baseline="0" dirty="0" smtClean="0">
                <a:solidFill>
                  <a:schemeClr val="tx1"/>
                </a:solidFill>
                <a:effectLst/>
                <a:latin typeface="+mn-lt"/>
                <a:ea typeface="+mn-ea"/>
                <a:cs typeface="+mn-cs"/>
              </a:rPr>
              <a:t> hier der Jahrgangsstufe 6, in einer übergeordneten Form formuliert. Sie bilden den Kern des jeweiligen Inhaltsbereichs.</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Sie verdeutlichen</a:t>
            </a:r>
            <a:r>
              <a:rPr lang="de-DE" sz="1200" kern="1200" baseline="0" dirty="0" smtClean="0">
                <a:solidFill>
                  <a:schemeClr val="tx1"/>
                </a:solidFill>
                <a:effectLst/>
                <a:latin typeface="+mn-lt"/>
                <a:ea typeface="+mn-ea"/>
                <a:cs typeface="+mn-cs"/>
              </a:rPr>
              <a:t> die </a:t>
            </a:r>
            <a:r>
              <a:rPr lang="de-DE" sz="1200" kern="1200" dirty="0" smtClean="0">
                <a:solidFill>
                  <a:schemeClr val="tx1"/>
                </a:solidFill>
                <a:effectLst/>
                <a:latin typeface="+mn-lt"/>
                <a:ea typeface="+mn-ea"/>
                <a:cs typeface="+mn-cs"/>
              </a:rPr>
              <a:t>Progression des Kompetenzerwerbs im Laufe der Sekundarstufe 1 und 2. </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A8484CEB-EBEB-4FA0-BDAD-A96AE7C0448D}" type="slidenum">
              <a:rPr lang="de-DE" smtClean="0"/>
              <a:t>18</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1200" strike="sngStrike" kern="1200" baseline="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Die inhaltsbezogenen Kompetenzen sind in motorische, kognitiv/reflexive und kreativ/gestalterische Teilkompetenzen gegliedert: </a:t>
            </a:r>
          </a:p>
          <a:p>
            <a:r>
              <a:rPr lang="de-DE" sz="1200" kern="1200" dirty="0" smtClean="0">
                <a:solidFill>
                  <a:schemeClr val="tx1"/>
                </a:solidFill>
                <a:effectLst/>
                <a:latin typeface="+mn-lt"/>
                <a:ea typeface="+mn-ea"/>
                <a:cs typeface="+mn-cs"/>
              </a:rPr>
              <a:t>Motorische Teilkompetenzen beziehen sich auf die Ausführung sportpraktischer Handlungen. </a:t>
            </a:r>
          </a:p>
          <a:p>
            <a:r>
              <a:rPr lang="de-DE" sz="1200" kern="1200" dirty="0" smtClean="0">
                <a:solidFill>
                  <a:schemeClr val="tx1"/>
                </a:solidFill>
                <a:effectLst/>
                <a:latin typeface="+mn-lt"/>
                <a:ea typeface="+mn-ea"/>
                <a:cs typeface="+mn-cs"/>
              </a:rPr>
              <a:t>Bei den kognitiv/reflexiven Teilkompetenzen steht die geistige Auseinandersetzung mit Bewegung und Sport im Mittelpunkt. </a:t>
            </a:r>
          </a:p>
          <a:p>
            <a:r>
              <a:rPr lang="de-DE" sz="1200" kern="1200" dirty="0" smtClean="0">
                <a:solidFill>
                  <a:schemeClr val="tx1"/>
                </a:solidFill>
                <a:effectLst/>
                <a:latin typeface="+mn-lt"/>
                <a:ea typeface="+mn-ea"/>
                <a:cs typeface="+mn-cs"/>
              </a:rPr>
              <a:t>Kreativ/gestalterische Teilkompetenzen, die nicht in allen Inhaltsbereichen ausgewiesen sind, können sowohl motorische als auch kognitive Anteile beinhalten. </a:t>
            </a:r>
          </a:p>
          <a:p>
            <a:r>
              <a:rPr lang="de-DE" sz="1200" kern="1200" dirty="0" smtClean="0">
                <a:solidFill>
                  <a:schemeClr val="tx1"/>
                </a:solidFill>
                <a:effectLst/>
                <a:latin typeface="+mn-lt"/>
                <a:ea typeface="+mn-ea"/>
                <a:cs typeface="+mn-cs"/>
              </a:rPr>
              <a:t>Ein mehrperspektivischer, kompetenzorientierter Sportunterricht, dessen Ausgangspunkt und Zentrum stets das Bewegungshandeln ist, bedarf einer kognitiv-reflexiven Durchdringung, um einerseits die motorischen Lernprozesse und damit die Entwicklung des Bewegungskönnens der Schülerinnen und Schüler sowie andererseits deren Persönlichkeitsentwicklung im Sinne von Reflexions-, Personal- und Sozialkompetenz zu fördern.</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0" i="0" kern="1200" baseline="0" dirty="0" smtClean="0">
              <a:solidFill>
                <a:srgbClr val="FFFF00"/>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0" i="0" kern="1200" baseline="0" dirty="0" smtClean="0">
                <a:solidFill>
                  <a:schemeClr val="tx1"/>
                </a:solidFill>
                <a:effectLst/>
                <a:latin typeface="+mn-lt"/>
                <a:ea typeface="+mn-ea"/>
                <a:cs typeface="+mn-cs"/>
              </a:rPr>
              <a:t>Querverweise auf:</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i="0" kern="1200" baseline="0" dirty="0" smtClean="0">
                <a:solidFill>
                  <a:schemeClr val="tx1"/>
                </a:solidFill>
                <a:effectLst/>
                <a:latin typeface="+mn-lt"/>
                <a:ea typeface="+mn-ea"/>
                <a:cs typeface="+mn-cs"/>
              </a:rPr>
              <a:t>prozessbezogenen Kompetenzen (P)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i="0" dirty="0" smtClean="0"/>
              <a:t>Inhaltsbezogenen Kompetenzen (I)</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i="0" dirty="0" smtClean="0"/>
              <a:t>Leitperspektiven (L)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i="0" dirty="0" smtClean="0"/>
              <a:t>Fächer (F)</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b="0" i="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b="0" i="0" dirty="0" smtClean="0"/>
              <a:t>Trennung durch gestrichelte Linie = Querverweis bezieht sich nur auf die darüber befindliche Teilkompetenz</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b="0" i="0" dirty="0" smtClean="0"/>
              <a:t>Trennung durch durchgezogene Linie = Querverweis bezieht auf alle darüber befindliche Teilkompetenzen</a:t>
            </a:r>
          </a:p>
        </p:txBody>
      </p:sp>
      <p:sp>
        <p:nvSpPr>
          <p:cNvPr id="4" name="Foliennummernplatzhalter 3"/>
          <p:cNvSpPr>
            <a:spLocks noGrp="1"/>
          </p:cNvSpPr>
          <p:nvPr>
            <p:ph type="sldNum" sz="quarter" idx="10"/>
          </p:nvPr>
        </p:nvSpPr>
        <p:spPr/>
        <p:txBody>
          <a:bodyPr/>
          <a:lstStyle/>
          <a:p>
            <a:fld id="{A8484CEB-EBEB-4FA0-BDAD-A96AE7C0448D}" type="slidenum">
              <a:rPr lang="de-DE" smtClean="0"/>
              <a:t>19</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a:t>
            </a:r>
            <a:r>
              <a:rPr lang="de-DE" baseline="0" dirty="0" smtClean="0"/>
              <a:t> dem Bildungs- und Erziehungsauftrag der Schule leitet sich für den Schulsport eine doppelte Aufgabe ab: </a:t>
            </a:r>
          </a:p>
          <a:p>
            <a:pPr marL="228600" indent="-228600">
              <a:buAutoNum type="arabicPeriod"/>
            </a:pPr>
            <a:r>
              <a:rPr lang="de-DE" baseline="0" dirty="0" smtClean="0"/>
              <a:t>Eine vielseitige Ausbildung der Motorik als Körper- und Bewegungsbildung der Schülerinnen und Schüler (nach Klafki: „Bewegungskompetenz als Bildungsdimension“) zu gewährleisten.</a:t>
            </a:r>
          </a:p>
          <a:p>
            <a:pPr marL="228600" indent="-228600">
              <a:buAutoNum type="arabicPeriod"/>
            </a:pPr>
            <a:r>
              <a:rPr lang="de-DE" baseline="0" dirty="0" smtClean="0"/>
              <a:t>Einen Beitrag zur Persönlichkeitsentwicklung und zur Werteerziehung der Schülerinnen und Schüler zu leisten.</a:t>
            </a:r>
          </a:p>
          <a:p>
            <a:pPr marL="228600" indent="-228600">
              <a:buAutoNum type="arabicPeriod"/>
            </a:pPr>
            <a:endParaRPr lang="de-DE" dirty="0"/>
          </a:p>
        </p:txBody>
      </p:sp>
      <p:sp>
        <p:nvSpPr>
          <p:cNvPr id="4" name="Foliennummernplatzhalter 3"/>
          <p:cNvSpPr>
            <a:spLocks noGrp="1"/>
          </p:cNvSpPr>
          <p:nvPr>
            <p:ph type="sldNum" sz="quarter" idx="10"/>
          </p:nvPr>
        </p:nvSpPr>
        <p:spPr/>
        <p:txBody>
          <a:bodyPr/>
          <a:lstStyle/>
          <a:p>
            <a:fld id="{A8484CEB-EBEB-4FA0-BDAD-A96AE7C0448D}" type="slidenum">
              <a:rPr lang="de-DE" smtClean="0"/>
              <a:t>2</a:t>
            </a:fld>
            <a:endParaRPr lang="de-DE"/>
          </a:p>
        </p:txBody>
      </p:sp>
    </p:spTree>
    <p:extLst>
      <p:ext uri="{BB962C8B-B14F-4D97-AF65-F5344CB8AC3E}">
        <p14:creationId xmlns:p14="http://schemas.microsoft.com/office/powerpoint/2010/main" val="2747303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20</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21</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i="0" dirty="0" smtClean="0"/>
              <a:t>Stufenspezifische Hinweise mit zwei Zielsetzungen: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de-DE" b="0" i="0" dirty="0" smtClean="0"/>
              <a:t>Hinweise auf pädagogische sowie didaktisch-methodische Besonderheiten der Klassenstufe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de-DE" b="0" i="0" dirty="0" smtClean="0"/>
              <a:t>Hinweise auf die</a:t>
            </a:r>
            <a:r>
              <a:rPr lang="de-DE" b="0" i="0" baseline="0" dirty="0" smtClean="0"/>
              <a:t> praktische Umsetzung der Inhaltsbereiche</a:t>
            </a: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22</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i="0" dirty="0" smtClean="0"/>
              <a:t>Exemplarische Veranschaulichung der Umsetzung von prozessbezogenen Kompetenzen und inhaltsbezogener</a:t>
            </a:r>
            <a:r>
              <a:rPr lang="de-DE" b="0" i="0" baseline="0" dirty="0" smtClean="0"/>
              <a:t> Kompetenzen anhand des Inhaltsbereichs „Spielen“. Gleichzeitig wird der Doppelauftrag verdeutlicht.</a:t>
            </a: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23</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1800"/>
              </a:spcAft>
            </a:pPr>
            <a:r>
              <a:rPr lang="de-DE" sz="1200" dirty="0" smtClean="0">
                <a:latin typeface="Arial" panose="020B0604020202020204" pitchFamily="34" charset="0"/>
                <a:cs typeface="Arial" panose="020B0604020202020204" pitchFamily="34" charset="0"/>
              </a:rPr>
              <a:t>Die sportpädagogischen Perspektiven </a:t>
            </a:r>
          </a:p>
          <a:p>
            <a:pPr marL="342900" indent="-342900">
              <a:spcAft>
                <a:spcPts val="1200"/>
              </a:spcAft>
              <a:buFont typeface="Arial" panose="020B0604020202020204" pitchFamily="34" charset="0"/>
              <a:buChar char="•"/>
            </a:pPr>
            <a:r>
              <a:rPr lang="de-DE" sz="1200" dirty="0" smtClean="0">
                <a:latin typeface="Arial" panose="020B0604020202020204" pitchFamily="34" charset="0"/>
                <a:cs typeface="Arial" panose="020B0604020202020204" pitchFamily="34" charset="0"/>
              </a:rPr>
              <a:t>beschreiben akzentuierte Sichtweisen auf die Unterrichtsgestaltung.</a:t>
            </a:r>
          </a:p>
          <a:p>
            <a:pPr marL="342900" indent="-342900">
              <a:spcAft>
                <a:spcPts val="1200"/>
              </a:spcAft>
              <a:buFont typeface="Arial" panose="020B0604020202020204" pitchFamily="34" charset="0"/>
              <a:buChar char="•"/>
            </a:pPr>
            <a:r>
              <a:rPr lang="de-DE" sz="1200" dirty="0" smtClean="0">
                <a:latin typeface="Arial" panose="020B0604020202020204" pitchFamily="34" charset="0"/>
                <a:cs typeface="Arial" panose="020B0604020202020204" pitchFamily="34" charset="0"/>
              </a:rPr>
              <a:t>ermöglichen den Schülerinnen und Schüler das pädagogisch Bedeutungsvolle von sportlichen Aktivitäten zu erleben und zu erkennen.</a:t>
            </a:r>
          </a:p>
          <a:p>
            <a:pPr marL="342900" indent="-342900">
              <a:spcAft>
                <a:spcPts val="1200"/>
              </a:spcAft>
              <a:buFont typeface="Arial" panose="020B0604020202020204" pitchFamily="34" charset="0"/>
              <a:buChar char="•"/>
            </a:pPr>
            <a:r>
              <a:rPr lang="de-DE" sz="1200" dirty="0" smtClean="0">
                <a:latin typeface="Arial" panose="020B0604020202020204" pitchFamily="34" charset="0"/>
                <a:cs typeface="Arial" panose="020B0604020202020204" pitchFamily="34" charset="0"/>
              </a:rPr>
              <a:t>erlauben den Schülerinnen und Schülern ihrem sportlichen Handeln individuelle Sinnzuweisungen.</a:t>
            </a:r>
          </a:p>
          <a:p>
            <a:pPr marL="342900" indent="-342900">
              <a:spcAft>
                <a:spcPts val="1200"/>
              </a:spcAft>
              <a:buFont typeface="Arial" panose="020B0604020202020204" pitchFamily="34" charset="0"/>
              <a:buChar char="•"/>
            </a:pPr>
            <a:r>
              <a:rPr lang="de-DE" sz="1200" dirty="0" smtClean="0">
                <a:latin typeface="Arial" panose="020B0604020202020204" pitchFamily="34" charset="0"/>
                <a:cs typeface="Arial" panose="020B0604020202020204" pitchFamily="34" charset="0"/>
              </a:rPr>
              <a:t>bestimmen die didaktische Intention des Unterrichts.</a:t>
            </a:r>
          </a:p>
          <a:p>
            <a:pPr marL="342900" indent="-342900">
              <a:spcAft>
                <a:spcPts val="1200"/>
              </a:spcAft>
              <a:buFont typeface="Arial" panose="020B0604020202020204" pitchFamily="34" charset="0"/>
              <a:buChar char="•"/>
            </a:pPr>
            <a:r>
              <a:rPr lang="de-DE" sz="1200" dirty="0" smtClean="0">
                <a:latin typeface="Arial" panose="020B0604020202020204" pitchFamily="34" charset="0"/>
                <a:cs typeface="Arial" panose="020B0604020202020204" pitchFamily="34" charset="0"/>
              </a:rPr>
              <a:t>geben methodische Hinweise zur Gestaltung des Sportunterrichts.</a:t>
            </a:r>
          </a:p>
          <a:p>
            <a:pPr marL="342900" indent="-342900">
              <a:spcAft>
                <a:spcPts val="1200"/>
              </a:spcAft>
              <a:buFont typeface="Arial" panose="020B0604020202020204" pitchFamily="34" charset="0"/>
              <a:buChar char="•"/>
            </a:pPr>
            <a:r>
              <a:rPr lang="de-DE" sz="1200" dirty="0" smtClean="0">
                <a:latin typeface="Arial" panose="020B0604020202020204" pitchFamily="34" charset="0"/>
                <a:cs typeface="Arial" panose="020B0604020202020204" pitchFamily="34" charset="0"/>
              </a:rPr>
              <a:t>verleihen dem Sport in der Schule eine pädagogische Profilierung.</a:t>
            </a:r>
          </a:p>
          <a:p>
            <a:pPr marL="342900" indent="-342900">
              <a:spcAft>
                <a:spcPts val="1200"/>
              </a:spcAft>
              <a:buFont typeface="Arial" panose="020B0604020202020204" pitchFamily="34" charset="0"/>
              <a:buChar char="•"/>
            </a:pPr>
            <a:endParaRPr lang="de-DE" sz="1200" b="0" i="0" dirty="0" smtClean="0">
              <a:latin typeface="Arial" panose="020B0604020202020204" pitchFamily="34" charset="0"/>
              <a:cs typeface="Arial" panose="020B0604020202020204" pitchFamily="34" charset="0"/>
            </a:endParaRPr>
          </a:p>
          <a:p>
            <a:pPr marL="0" indent="0">
              <a:spcAft>
                <a:spcPts val="1200"/>
              </a:spcAft>
              <a:buFont typeface="Arial" panose="020B0604020202020204" pitchFamily="34" charset="0"/>
              <a:buNone/>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24</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25</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26</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Unterrichtsvorhaben</a:t>
            </a:r>
            <a:r>
              <a:rPr lang="de-DE" baseline="0" dirty="0" smtClean="0"/>
              <a:t> ergibt sich als Schnittmenge der Planungsfaktoren inhaltsbezogene Kompetenzen, sportpädagogische Perspektiven, Inhalte und prozessbezogene Kompetenzen</a:t>
            </a:r>
          </a:p>
        </p:txBody>
      </p:sp>
      <p:sp>
        <p:nvSpPr>
          <p:cNvPr id="4" name="Foliennummernplatzhalter 3"/>
          <p:cNvSpPr>
            <a:spLocks noGrp="1"/>
          </p:cNvSpPr>
          <p:nvPr>
            <p:ph type="sldNum" sz="quarter" idx="10"/>
          </p:nvPr>
        </p:nvSpPr>
        <p:spPr/>
        <p:txBody>
          <a:bodyPr/>
          <a:lstStyle/>
          <a:p>
            <a:fld id="{A8484CEB-EBEB-4FA0-BDAD-A96AE7C0448D}" type="slidenum">
              <a:rPr lang="de-DE" smtClean="0"/>
              <a:t>27</a:t>
            </a:fld>
            <a:endParaRPr lang="de-DE"/>
          </a:p>
        </p:txBody>
      </p:sp>
    </p:spTree>
    <p:extLst>
      <p:ext uri="{BB962C8B-B14F-4D97-AF65-F5344CB8AC3E}">
        <p14:creationId xmlns:p14="http://schemas.microsoft.com/office/powerpoint/2010/main" val="4650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1800"/>
              </a:spcAft>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28</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1800"/>
              </a:spcAft>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29</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Erziehung </a:t>
            </a:r>
            <a:r>
              <a:rPr lang="de-DE" sz="1200" b="1" i="0" u="none" strike="noStrike" kern="1200" baseline="0" dirty="0" smtClean="0">
                <a:solidFill>
                  <a:schemeClr val="tx1"/>
                </a:solidFill>
                <a:latin typeface="+mn-lt"/>
                <a:ea typeface="+mn-ea"/>
                <a:cs typeface="+mn-cs"/>
              </a:rPr>
              <a:t>zum </a:t>
            </a:r>
            <a:r>
              <a:rPr lang="de-DE" sz="1200" b="0" i="0" u="none" strike="noStrike" kern="1200" baseline="0" dirty="0" smtClean="0">
                <a:solidFill>
                  <a:schemeClr val="tx1"/>
                </a:solidFill>
                <a:latin typeface="+mn-lt"/>
                <a:ea typeface="+mn-ea"/>
                <a:cs typeface="+mn-cs"/>
              </a:rPr>
              <a:t>Sport/ Sich-Bewegen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Motivation zum Sporttreiben und Sich-Bewegen fördern;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Vielseitige Ausbildung der Motorik</a:t>
            </a:r>
          </a:p>
          <a:p>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Erziehung </a:t>
            </a:r>
            <a:r>
              <a:rPr lang="de-DE" sz="1200" b="1" i="0" u="none" strike="noStrike" kern="1200" baseline="0" dirty="0" smtClean="0">
                <a:solidFill>
                  <a:schemeClr val="tx1"/>
                </a:solidFill>
                <a:latin typeface="+mn-lt"/>
                <a:ea typeface="+mn-ea"/>
                <a:cs typeface="+mn-cs"/>
              </a:rPr>
              <a:t>im </a:t>
            </a:r>
            <a:r>
              <a:rPr lang="de-DE" sz="1200" b="0" i="0" u="none" strike="noStrike" kern="1200" baseline="0" dirty="0" smtClean="0">
                <a:solidFill>
                  <a:schemeClr val="tx1"/>
                </a:solidFill>
                <a:latin typeface="+mn-lt"/>
                <a:ea typeface="+mn-ea"/>
                <a:cs typeface="+mn-cs"/>
              </a:rPr>
              <a:t>Sport/ Bewegen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sportliche Wert-Haltungen vermitteln;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Fairness fördern;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Regelbewusstsein schulen;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Bewegungsinteressen weiter entwickeln, Bewegungsmöglichkeiten im Alltag wahrnehmen und nutzen; </a:t>
            </a:r>
          </a:p>
          <a:p>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Erziehung </a:t>
            </a:r>
            <a:r>
              <a:rPr lang="de-DE" sz="1200" b="1" i="0" u="none" strike="noStrike" kern="1200" baseline="0" dirty="0" smtClean="0">
                <a:solidFill>
                  <a:schemeClr val="tx1"/>
                </a:solidFill>
                <a:latin typeface="+mn-lt"/>
                <a:ea typeface="+mn-ea"/>
                <a:cs typeface="+mn-cs"/>
              </a:rPr>
              <a:t>durch </a:t>
            </a:r>
            <a:r>
              <a:rPr lang="de-DE" sz="1200" b="0" i="0" u="none" strike="noStrike" kern="1200" baseline="0" dirty="0" smtClean="0">
                <a:solidFill>
                  <a:schemeClr val="tx1"/>
                </a:solidFill>
                <a:latin typeface="+mn-lt"/>
                <a:ea typeface="+mn-ea"/>
                <a:cs typeface="+mn-cs"/>
              </a:rPr>
              <a:t>Sport/ Bewegen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Aufbau eines positiven Selbst-/ Körper-Konzepts und Selbstwertgefühls;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Soziales Lernen und verantwortliches Handeln fördern;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Reflektionsfähigkeit und Urteilskraft stärken </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Sporträume aufsuchen </a:t>
            </a:r>
            <a:endParaRPr lang="de-DE" dirty="0"/>
          </a:p>
        </p:txBody>
      </p:sp>
      <p:sp>
        <p:nvSpPr>
          <p:cNvPr id="4" name="Foliennummernplatzhalter 3"/>
          <p:cNvSpPr>
            <a:spLocks noGrp="1"/>
          </p:cNvSpPr>
          <p:nvPr>
            <p:ph type="sldNum" sz="quarter" idx="10"/>
          </p:nvPr>
        </p:nvSpPr>
        <p:spPr/>
        <p:txBody>
          <a:bodyPr/>
          <a:lstStyle/>
          <a:p>
            <a:fld id="{A8484CEB-EBEB-4FA0-BDAD-A96AE7C0448D}" type="slidenum">
              <a:rPr lang="de-DE" smtClean="0"/>
              <a:t>3</a:t>
            </a:fld>
            <a:endParaRPr lang="de-DE"/>
          </a:p>
        </p:txBody>
      </p:sp>
    </p:spTree>
    <p:extLst>
      <p:ext uri="{BB962C8B-B14F-4D97-AF65-F5344CB8AC3E}">
        <p14:creationId xmlns:p14="http://schemas.microsoft.com/office/powerpoint/2010/main" val="12184805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Die Kompetenzbereiche werden durch Unterrichtsvorhaben konkretisiert und umgesetzt. Unterrichtsvorhaben sind thematisch akzentuierte unterrichtliche Einheiten als Verknüpfung von Prinzipien Erziehenden Sportunterrichts, sportpädagogischen Perspektiven und konkreten Inhalten. In ihrer Auswahl und planvollen Abfolge sollen sie die Kontinuität des Unterrichts und die Lernprogression bei den Schülerinnen und Schülern sichern und diese zur selbstständigen und reflexiven Auseinandersetzung mit dem Thema auffordern. </a:t>
            </a:r>
          </a:p>
          <a:p>
            <a:r>
              <a:rPr lang="de-DE" sz="1200" kern="1200" dirty="0" smtClean="0">
                <a:solidFill>
                  <a:schemeClr val="tx1"/>
                </a:solidFill>
                <a:effectLst/>
                <a:latin typeface="+mn-lt"/>
                <a:ea typeface="+mn-ea"/>
                <a:cs typeface="+mn-cs"/>
              </a:rPr>
              <a:t>Unterrichtsvorhaben, welche den Planungscharakter von Unterricht kennzeichnen, zielen darauf ab, </a:t>
            </a:r>
          </a:p>
          <a:p>
            <a:r>
              <a:rPr lang="de-DE" sz="1200" kern="1200" dirty="0" smtClean="0">
                <a:solidFill>
                  <a:schemeClr val="tx1"/>
                </a:solidFill>
                <a:effectLst/>
                <a:latin typeface="+mn-lt"/>
                <a:ea typeface="+mn-ea"/>
                <a:cs typeface="+mn-cs"/>
              </a:rPr>
              <a:t>• die Lernprogression über mehrere Unterrichtsstunden in den Blick zu nehmen</a:t>
            </a:r>
          </a:p>
          <a:p>
            <a:r>
              <a:rPr lang="de-DE" sz="1200" kern="1200" dirty="0" smtClean="0">
                <a:solidFill>
                  <a:schemeClr val="tx1"/>
                </a:solidFill>
                <a:effectLst/>
                <a:latin typeface="+mn-lt"/>
                <a:ea typeface="+mn-ea"/>
                <a:cs typeface="+mn-cs"/>
              </a:rPr>
              <a:t>• von der traditionellen Sachlogik der Sportarten zur intentionalen Ausrichtung des Unterrichts­gegen­standes zu gelangen, wie sie in den verschiedenen Kompetenzbereichen festgelegt ist</a:t>
            </a:r>
          </a:p>
          <a:p>
            <a:r>
              <a:rPr lang="de-DE" sz="1200" kern="1200" dirty="0" smtClean="0">
                <a:solidFill>
                  <a:schemeClr val="tx1"/>
                </a:solidFill>
                <a:effectLst/>
                <a:latin typeface="+mn-lt"/>
                <a:ea typeface="+mn-ea"/>
                <a:cs typeface="+mn-cs"/>
              </a:rPr>
              <a:t>• die Bedeutung des Themas für die Bewegungsbildung und Entwicklungsförderung von Kindern und Jugendlichen aufzuzeigen.</a:t>
            </a:r>
          </a:p>
          <a:p>
            <a:r>
              <a:rPr lang="de-DE" sz="1200" kern="1200" dirty="0" smtClean="0">
                <a:solidFill>
                  <a:schemeClr val="tx1"/>
                </a:solidFill>
                <a:effectLst/>
                <a:latin typeface="+mn-lt"/>
                <a:ea typeface="+mn-ea"/>
                <a:cs typeface="+mn-cs"/>
              </a:rPr>
              <a:t>Teilkompetenzen aus einem oder mehreren Inhaltsbereichen bilden den Ausgangspunkt für die Planung von Unterrichtsvorhaben. Neben dem Aspekt der anvisierten Kompetenzen sind die jeweilige Lerngruppe sowie infrastrukturelle Bedingungen weitere wesentliche Aspekte bei der Planung von Unterrichtsvorhaben. Diese berücksichtigt die klare Formulierung des Themas, die Begründung und Einordnung des ausgewählten Themas (Warum?), Aufgabenschwerpunkte und inhaltliche Konkretisierungen (Was?) sowie wesentliche didaktische Hinweise (Wie?) und Qualitäts- beziehungsweise Evaluationskriterien in Bezug auf den erwarteten Unterrichtserfolg.</a:t>
            </a:r>
          </a:p>
          <a:p>
            <a:pPr>
              <a:spcAft>
                <a:spcPts val="1800"/>
              </a:spcAft>
            </a:pPr>
            <a:endParaRPr lang="de-DE" b="0" i="0" dirty="0" smtClean="0"/>
          </a:p>
          <a:p>
            <a:pPr>
              <a:spcAft>
                <a:spcPts val="1800"/>
              </a:spcAft>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30</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Vertiefend siehe dazu z. B. </a:t>
            </a:r>
          </a:p>
          <a:p>
            <a:r>
              <a:rPr lang="de-DE" sz="1200" kern="1200" dirty="0" err="1" smtClean="0">
                <a:solidFill>
                  <a:schemeClr val="tx1"/>
                </a:solidFill>
                <a:latin typeface="+mn-lt"/>
                <a:ea typeface="+mn-ea"/>
                <a:cs typeface="+mn-cs"/>
              </a:rPr>
              <a:t>Gogoll</a:t>
            </a:r>
            <a:r>
              <a:rPr lang="de-DE" sz="1200" kern="1200" dirty="0" smtClean="0">
                <a:solidFill>
                  <a:schemeClr val="tx1"/>
                </a:solidFill>
                <a:latin typeface="+mn-lt"/>
                <a:ea typeface="+mn-ea"/>
                <a:cs typeface="+mn-cs"/>
              </a:rPr>
              <a:t>, A. (2011). Auf dem Weg zu einem Kompetenzmodell für den Lernbereich ‚Bewegung, Spiel und Sport`. In G. </a:t>
            </a:r>
            <a:r>
              <a:rPr lang="de-DE" sz="1200" kern="1200" dirty="0" err="1" smtClean="0">
                <a:solidFill>
                  <a:schemeClr val="tx1"/>
                </a:solidFill>
                <a:latin typeface="+mn-lt"/>
                <a:ea typeface="+mn-ea"/>
                <a:cs typeface="+mn-cs"/>
              </a:rPr>
              <a:t>Stibbe</a:t>
            </a:r>
            <a:r>
              <a:rPr lang="de-DE" sz="1200" kern="1200" dirty="0" smtClean="0">
                <a:solidFill>
                  <a:schemeClr val="tx1"/>
                </a:solidFill>
                <a:latin typeface="+mn-lt"/>
                <a:ea typeface="+mn-ea"/>
                <a:cs typeface="+mn-cs"/>
              </a:rPr>
              <a:t> (Hrsg.), </a:t>
            </a:r>
            <a:r>
              <a:rPr lang="de-DE" sz="1200" i="1" kern="1200" dirty="0" smtClean="0">
                <a:solidFill>
                  <a:schemeClr val="tx1"/>
                </a:solidFill>
                <a:latin typeface="+mn-lt"/>
                <a:ea typeface="+mn-ea"/>
                <a:cs typeface="+mn-cs"/>
              </a:rPr>
              <a:t>Standards, Kompetenzen und Lehrpläne. Beiträge zur Qualitätsentwicklung im Sportunterricht</a:t>
            </a:r>
            <a:r>
              <a:rPr lang="de-DE" sz="1200" i="0" kern="1200" dirty="0" smtClean="0">
                <a:solidFill>
                  <a:schemeClr val="tx1"/>
                </a:solidFill>
                <a:latin typeface="+mn-lt"/>
                <a:ea typeface="+mn-ea"/>
                <a:cs typeface="+mn-cs"/>
              </a:rPr>
              <a:t> (S. 18-30). Schorndorf: Hofmann. </a:t>
            </a:r>
          </a:p>
          <a:p>
            <a:endParaRPr lang="de-DE" sz="1200" i="0" kern="120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A8484CEB-EBEB-4FA0-BDAD-A96AE7C0448D}" type="slidenum">
              <a:rPr lang="de-DE" smtClean="0"/>
              <a:t>4</a:t>
            </a:fld>
            <a:endParaRPr lang="de-DE"/>
          </a:p>
        </p:txBody>
      </p:sp>
    </p:spTree>
    <p:extLst>
      <p:ext uri="{BB962C8B-B14F-4D97-AF65-F5344CB8AC3E}">
        <p14:creationId xmlns:p14="http://schemas.microsoft.com/office/powerpoint/2010/main" val="3566777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Handlungskompetente</a:t>
            </a:r>
            <a:r>
              <a:rPr lang="de-DE" baseline="0" dirty="0" smtClean="0"/>
              <a:t> Schülerinnen und Schüler sind in ihrem Entscheiden und Handeln nicht von fremdbestimmten Handlungsvorschriften oder Handlungsnormen abhängig. Vielmehr sind sie in der Lage , Entscheidungen im Bereich Bewegung, Spiel und Sport auf der Basis einer reflexiv erworbener Handlungsorientierung zu treffen und mit ihrem erworbenen Bewegungskönnen zu realisieren.</a:t>
            </a:r>
            <a:endParaRPr lang="de-DE" dirty="0"/>
          </a:p>
        </p:txBody>
      </p:sp>
      <p:sp>
        <p:nvSpPr>
          <p:cNvPr id="4" name="Foliennummernplatzhalter 3"/>
          <p:cNvSpPr>
            <a:spLocks noGrp="1"/>
          </p:cNvSpPr>
          <p:nvPr>
            <p:ph type="sldNum" sz="quarter" idx="10"/>
          </p:nvPr>
        </p:nvSpPr>
        <p:spPr/>
        <p:txBody>
          <a:bodyPr/>
          <a:lstStyle/>
          <a:p>
            <a:fld id="{A8484CEB-EBEB-4FA0-BDAD-A96AE7C0448D}" type="slidenum">
              <a:rPr lang="de-DE" smtClean="0"/>
              <a:t>5</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15988" y="735013"/>
            <a:ext cx="4965700" cy="3724275"/>
          </a:xfrm>
          <a:noFill/>
          <a:ln>
            <a:solidFill>
              <a:srgbClr val="000000"/>
            </a:solidFill>
            <a:miter lim="800000"/>
            <a:headEnd/>
            <a:tailEnd/>
          </a:ln>
        </p:spPr>
      </p:sp>
      <p:sp>
        <p:nvSpPr>
          <p:cNvPr id="4" name="Rectangle 3"/>
          <p:cNvSpPr>
            <a:spLocks noGrp="1" noChangeArrowheads="1"/>
          </p:cNvSpPr>
          <p:nvPr>
            <p:ph type="body" idx="1"/>
          </p:nvPr>
        </p:nvSpPr>
        <p:spPr bwMode="auto">
          <a:xfrm>
            <a:off x="460378" y="4603754"/>
            <a:ext cx="5876925" cy="4467225"/>
          </a:xfrm>
          <a:noFill/>
        </p:spPr>
        <p:txBody>
          <a:bodyPr wrap="square" numCol="1" anchor="t" anchorCtr="0" compatLnSpc="1">
            <a:prstTxWarp prst="textNoShape">
              <a:avLst/>
            </a:prstTxWarp>
          </a:bodyPr>
          <a:lstStyle/>
          <a:p>
            <a:pPr>
              <a:spcBef>
                <a:spcPct val="0"/>
              </a:spcBef>
            </a:pPr>
            <a:r>
              <a:rPr lang="de-DE" dirty="0" smtClean="0">
                <a:latin typeface="Arial" panose="020B0604020202020204" pitchFamily="34" charset="0"/>
                <a:cs typeface="Arial" panose="020B0604020202020204" pitchFamily="34" charset="0"/>
              </a:rPr>
              <a:t>Hier ein die </a:t>
            </a:r>
            <a:r>
              <a:rPr lang="de-DE" baseline="0" dirty="0" smtClean="0">
                <a:latin typeface="Arial" panose="020B0604020202020204" pitchFamily="34" charset="0"/>
                <a:cs typeface="Arial" panose="020B0604020202020204" pitchFamily="34" charset="0"/>
              </a:rPr>
              <a:t>prozessbezogenen Kompetenzen im Fach Sport: Die Struktur entspricht bei den prozessbezogenen Kompetenzen </a:t>
            </a:r>
            <a:r>
              <a:rPr lang="de-DE" dirty="0" smtClean="0">
                <a:latin typeface="Arial" panose="020B0604020202020204" pitchFamily="34" charset="0"/>
                <a:cs typeface="Arial" panose="020B0604020202020204" pitchFamily="34" charset="0"/>
              </a:rPr>
              <a:t>jener der Grundschule.</a:t>
            </a:r>
            <a:endParaRPr lang="de-DE" dirty="0">
              <a:latin typeface="Arial" panose="020B0604020202020204" pitchFamily="34" charset="0"/>
              <a:cs typeface="Arial" panose="020B0604020202020204" pitchFamily="34" charset="0"/>
            </a:endParaRPr>
          </a:p>
          <a:p>
            <a:pPr>
              <a:spcBef>
                <a:spcPct val="0"/>
              </a:spcBef>
            </a:pPr>
            <a:endParaRPr lang="de-DE" sz="1100" dirty="0" smtClean="0">
              <a:latin typeface="Arial" panose="020B0604020202020204" pitchFamily="34" charset="0"/>
              <a:cs typeface="Arial" panose="020B0604020202020204" pitchFamily="34" charset="0"/>
            </a:endParaRPr>
          </a:p>
        </p:txBody>
      </p:sp>
      <p:sp>
        <p:nvSpPr>
          <p:cNvPr id="5" name="Foliennummernplatzhalter 3"/>
          <p:cNvSpPr>
            <a:spLocks noGrp="1"/>
          </p:cNvSpPr>
          <p:nvPr>
            <p:ph type="sldNum" sz="quarter" idx="5"/>
          </p:nvPr>
        </p:nvSpPr>
        <p:spPr>
          <a:xfrm>
            <a:off x="579009" y="282775"/>
            <a:ext cx="475921" cy="153888"/>
          </a:xfrm>
        </p:spPr>
        <p:txBody>
          <a:bodyPr/>
          <a:lstStyle/>
          <a:p>
            <a:r>
              <a:rPr lang="de-DE" dirty="0" smtClean="0"/>
              <a:t>Seite </a:t>
            </a:r>
            <a:fld id="{F8FF1768-1DF2-410F-ABF6-E09C1CB8A556}" type="slidenum">
              <a:rPr lang="de-DE" smtClean="0"/>
              <a:pPr/>
              <a:t>6</a:t>
            </a:fld>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SuS</a:t>
            </a:r>
            <a:r>
              <a:rPr lang="de-DE" dirty="0" smtClean="0"/>
              <a:t> müssen</a:t>
            </a:r>
          </a:p>
          <a:p>
            <a:endParaRPr lang="de-DE" dirty="0" smtClean="0"/>
          </a:p>
          <a:p>
            <a:pPr marL="228600" indent="-228600">
              <a:buFont typeface="+mj-lt"/>
              <a:buAutoNum type="arabicPeriod"/>
            </a:pPr>
            <a:r>
              <a:rPr lang="de-DE" dirty="0" smtClean="0"/>
              <a:t>Bewegung, Spiel und Sport in ihrer Sinnvielfalt erkennen und verstehen lernen</a:t>
            </a:r>
          </a:p>
          <a:p>
            <a:pPr marL="228600" indent="-228600">
              <a:buFont typeface="+mj-lt"/>
              <a:buAutoNum type="arabicPeriod"/>
            </a:pPr>
            <a:r>
              <a:rPr lang="de-DE" dirty="0" smtClean="0"/>
              <a:t>die Sinnvielfalt von Bewegung, Spiel und Sport in ihrer Relevanz für das individuelle Bewegungshandeln beurteilen</a:t>
            </a:r>
          </a:p>
          <a:p>
            <a:pPr marL="228600" indent="-228600">
              <a:buFont typeface="+mj-lt"/>
              <a:buAutoNum type="arabicPeriod"/>
            </a:pPr>
            <a:r>
              <a:rPr lang="de-DE" dirty="0" smtClean="0"/>
              <a:t>für ihren</a:t>
            </a:r>
            <a:r>
              <a:rPr lang="de-DE" baseline="0" dirty="0" smtClean="0"/>
              <a:t> Lebensentwurf handlungsrelevante Entscheidungen treffen</a:t>
            </a:r>
          </a:p>
          <a:p>
            <a:pPr marL="228600" indent="-228600">
              <a:buFont typeface="+mj-lt"/>
              <a:buAutoNum type="arabicPeriod"/>
            </a:pPr>
            <a:r>
              <a:rPr lang="de-DE" baseline="0" dirty="0" smtClean="0"/>
              <a:t>diese selbstbestimmten Handlungsentscheidungen im eigenen spielerischen und sportlichen Bewegungshandeln realisieren</a:t>
            </a:r>
          </a:p>
          <a:p>
            <a:pPr marL="228600" indent="-228600">
              <a:buFont typeface="+mj-lt"/>
              <a:buAutoNum type="arabicPeriod"/>
            </a:pPr>
            <a:endParaRPr lang="de-DE" baseline="0" dirty="0" smtClean="0"/>
          </a:p>
          <a:p>
            <a:pPr marL="0" indent="0">
              <a:buFont typeface="+mj-lt"/>
              <a:buNone/>
            </a:pPr>
            <a:r>
              <a:rPr lang="de-DE" baseline="0" dirty="0" smtClean="0"/>
              <a:t>→ erforderliche Kompetenzen: Bewegungskompetenz, Reflexionskompetenz, Personalkompetenz und Sozialkompetenz = prozessbezogene Kompetenzen</a:t>
            </a:r>
          </a:p>
          <a:p>
            <a:pPr marL="0" indent="0">
              <a:buFont typeface="+mj-lt"/>
              <a:buNone/>
            </a:pPr>
            <a:endParaRPr lang="de-DE" baseline="0" dirty="0" smtClean="0"/>
          </a:p>
          <a:p>
            <a:r>
              <a:rPr lang="de-DE" sz="1200" kern="1200" dirty="0" smtClean="0">
                <a:solidFill>
                  <a:schemeClr val="tx1"/>
                </a:solidFill>
                <a:effectLst/>
                <a:latin typeface="+mn-lt"/>
                <a:ea typeface="+mn-ea"/>
                <a:cs typeface="+mn-cs"/>
              </a:rPr>
              <a:t>Im Fach Sport erfolgen der Erwerb und die Entwicklung der prozessbezogenen Kompetenzen in den vier Bereichen Bewegungs-, Reflexions-, Personal- und Sozialkompetenz durch das eigene praktische sportliche Handeln und Erleben. Die Bewegungsprozesse werden reflektiert, mit individuellem Sinn belegt und bilden so die Grundlage für ein selbstbestimmtes Handeln in der umgebenden Bewegungskultur. </a:t>
            </a:r>
          </a:p>
          <a:p>
            <a:r>
              <a:rPr lang="de-DE" sz="1200" kern="1200" dirty="0" smtClean="0">
                <a:solidFill>
                  <a:schemeClr val="tx1"/>
                </a:solidFill>
                <a:effectLst/>
                <a:latin typeface="+mn-lt"/>
                <a:ea typeface="+mn-ea"/>
                <a:cs typeface="+mn-cs"/>
              </a:rPr>
              <a:t>Die Bewegungs- und Reflexionskompetenz nehmen folglich eine zentrale Position ein. Sie bilden die Basis für die Entfaltung der Personal- und Sozialkompetenz. </a:t>
            </a:r>
          </a:p>
          <a:p>
            <a:r>
              <a:rPr lang="de-DE" sz="1200" kern="1200" dirty="0" smtClean="0">
                <a:solidFill>
                  <a:schemeClr val="tx1"/>
                </a:solidFill>
                <a:effectLst/>
                <a:latin typeface="+mn-lt"/>
                <a:ea typeface="+mn-ea"/>
                <a:cs typeface="+mn-cs"/>
              </a:rPr>
              <a:t>Alle prozessbezogenen Kompetenzen, die domänenspezifisch ausgerichtet sind, stehen in einer engen wechselseitigen Beziehung und ergeben in ihrer Gesamtheit die sportliche Handlungskompetenz. Sie sind abschlussbezogen (Klasse</a:t>
            </a:r>
            <a:r>
              <a:rPr lang="de-DE" sz="1200" kern="1200" baseline="0" dirty="0" smtClean="0">
                <a:solidFill>
                  <a:schemeClr val="tx1"/>
                </a:solidFill>
                <a:effectLst/>
                <a:latin typeface="+mn-lt"/>
                <a:ea typeface="+mn-ea"/>
                <a:cs typeface="+mn-cs"/>
              </a:rPr>
              <a:t> 12)</a:t>
            </a:r>
            <a:r>
              <a:rPr lang="de-DE" sz="1200" kern="1200" dirty="0" smtClean="0">
                <a:solidFill>
                  <a:schemeClr val="tx1"/>
                </a:solidFill>
                <a:effectLst/>
                <a:latin typeface="+mn-lt"/>
                <a:ea typeface="+mn-ea"/>
                <a:cs typeface="+mn-cs"/>
              </a:rPr>
              <a:t> formuliert.</a:t>
            </a:r>
          </a:p>
          <a:p>
            <a:pPr marL="0" indent="0">
              <a:buFont typeface="+mj-lt"/>
              <a:buNone/>
            </a:pPr>
            <a:endParaRPr lang="de-DE"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de-DE" sz="1200" kern="1200" dirty="0" smtClean="0">
                <a:solidFill>
                  <a:schemeClr val="tx1"/>
                </a:solidFill>
                <a:effectLst/>
                <a:latin typeface="+mn-lt"/>
                <a:ea typeface="+mn-ea"/>
                <a:cs typeface="+mn-cs"/>
              </a:rPr>
              <a:t>Basis für die Anbahnung der prozessbezogenen Kompetenzen bilden die </a:t>
            </a:r>
            <a:r>
              <a:rPr lang="de-DE" sz="1200" b="0" kern="1200" dirty="0" smtClean="0">
                <a:solidFill>
                  <a:schemeClr val="tx1"/>
                </a:solidFill>
                <a:effectLst/>
                <a:latin typeface="+mn-lt"/>
                <a:ea typeface="+mn-ea"/>
                <a:cs typeface="+mn-cs"/>
              </a:rPr>
              <a:t>inhaltsbezogenen Kompetenzen</a:t>
            </a:r>
            <a:r>
              <a:rPr lang="de-DE" sz="1200" kern="1200" dirty="0" smtClean="0">
                <a:solidFill>
                  <a:schemeClr val="tx1"/>
                </a:solidFill>
                <a:effectLst/>
                <a:latin typeface="+mn-lt"/>
                <a:ea typeface="+mn-ea"/>
                <a:cs typeface="+mn-cs"/>
              </a:rPr>
              <a:t>, welche in Unterrichtsvorhaben konkretisiert werden. In diesen Kompetenzbereichen wird einerseits das eigene sportliche Bewegungshandeln entwickelt (Erziehung zum Sport), anderseits werden personale und soziale Kompetenzen erworben (Erziehung im und durch Sport). Diese Prozesse münden in die Bewegungs-, Personal- und Sozialkompetenz, welche in Wechselwirkungen mit der Reflexionskompetenz stehen. Die inhaltsbezogenen Kompetenzen sind in die folgenden acht Inhaltsbereiche gegliedert: „Spielen“, „Laufen, Springen, Werfen“, „Bewegen an Geräten“, „Bewegen im Wasser“, „Tanzen, Gestalten, Darstellen“, „Fitness entwickeln“, „Miteinander/gegen­einander kämpfen“ und „Fahren, Rollen, Gleiten“.</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de-DE" sz="1200" kern="1200" dirty="0" smtClean="0">
                <a:solidFill>
                  <a:schemeClr val="tx1"/>
                </a:solidFill>
                <a:effectLst/>
                <a:latin typeface="+mn-lt"/>
                <a:ea typeface="+mn-ea"/>
                <a:cs typeface="+mn-cs"/>
              </a:rPr>
              <a:t>Diese Systematisierung umfasst sowohl Sportarten in ihren schulischen Ausformungen wie auch weitere Gestaltungsmöglichkeiten jenseits der Sportarten. Dies ermöglicht, aktuelle Veränderungen (Trendsportarten) in der sport- und bewegungsbezogenen Umwelt der Schülerinnen und Schüler sowie weitere Inhalte zu berücksichtigen. Mit den genannten Inhaltsbereichen werden vielfältigste Handlungsideen, Bewegungsräume, Interaktionsformen, Bewegungsabläufe, Ausdrucksformen sowie Körper- und Bewegungserlebnisse unter verschiedenen räumlich-situativen und materialen Rahmenbedingungen berücksichtigt. Die Anwendung des erworbenen Wissens in unterschiedlichen Kontexten und spezifischen Anforderungssituationen trägt zur Sicherung inhaltsbezogener Kompetenzen bei und fördert den Aufbau prozessbezogener Kompetenzen. </a:t>
            </a:r>
          </a:p>
          <a:p>
            <a:pPr marL="0" indent="0">
              <a:buFont typeface="+mj-lt"/>
              <a:buNone/>
            </a:pPr>
            <a:endParaRPr lang="de-DE" baseline="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7</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effectLst/>
                <a:latin typeface="+mn-lt"/>
                <a:ea typeface="+mn-ea"/>
                <a:cs typeface="+mn-cs"/>
              </a:rPr>
              <a:t>Bewegungskompetenz</a:t>
            </a:r>
            <a:r>
              <a:rPr lang="de-DE" sz="1200" kern="1200" dirty="0" smtClean="0">
                <a:solidFill>
                  <a:schemeClr val="tx1"/>
                </a:solidFill>
                <a:effectLst/>
                <a:latin typeface="+mn-lt"/>
                <a:ea typeface="+mn-ea"/>
                <a:cs typeface="+mn-cs"/>
              </a:rPr>
              <a:t> befähigt Schülerinnen und Schüler zur aktiven Teilhabe an der sie umgebenden Bewegungs-, Spiel und Sportkultur. Sie verfügen über technisch-koordinative, taktisch-kognitive und ästhetisch-gestalterische Fähigkeiten und Fertigkeiten sowie über Kenntnisse und Strategien der Kommunikation und Kooperation. Sie sind in der Lage, sich an sportlichen</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Handlungssituationen zu beteiligen. Sie erwerben Wissen über Bewegung und Sport und werden so entscheidungsfähig für ihr Bewegungshandeln</a:t>
            </a:r>
            <a:r>
              <a:rPr lang="de-DE" sz="1200" kern="1200" baseline="0" dirty="0" smtClean="0">
                <a:solidFill>
                  <a:schemeClr val="tx1"/>
                </a:solidFill>
                <a:effectLst/>
                <a:latin typeface="+mn-lt"/>
                <a:ea typeface="+mn-ea"/>
                <a:cs typeface="+mn-cs"/>
              </a:rPr>
              <a:t> (Erfahrungswissen → Handlungswissen).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8</a:t>
            </a:fld>
            <a:endParaRPr lang="de-DE"/>
          </a:p>
        </p:txBody>
      </p:sp>
    </p:spTree>
    <p:extLst>
      <p:ext uri="{BB962C8B-B14F-4D97-AF65-F5344CB8AC3E}">
        <p14:creationId xmlns:p14="http://schemas.microsoft.com/office/powerpoint/2010/main" val="46424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effectLst/>
                <a:latin typeface="+mn-lt"/>
                <a:ea typeface="+mn-ea"/>
                <a:cs typeface="+mn-cs"/>
              </a:rPr>
              <a:t>Bewegungskompetenz</a:t>
            </a:r>
            <a:r>
              <a:rPr lang="de-DE" sz="1200" kern="1200" dirty="0" smtClean="0">
                <a:solidFill>
                  <a:schemeClr val="tx1"/>
                </a:solidFill>
                <a:effectLst/>
                <a:latin typeface="+mn-lt"/>
                <a:ea typeface="+mn-ea"/>
                <a:cs typeface="+mn-cs"/>
              </a:rPr>
              <a:t> befähigt Schülerinnen und Schüler zur aktiven Teilhabe an der sie umgebenden Bewegungs-, Spiel und Sportkultur. Sie verfügen über technisch-koordinative, taktisch-kognitive und ästhetisch-gestalterische Fähigkeiten und Fertigkeiten sowie über Kenntnisse und Strategien der Kommunikation und Kooperation. Sie sind in der Lage, sich an sportlichen</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Handlungssituationen zu beteiligen. Sie erwerben Wissen über Bewegung und Sport und werden so entscheidungsfähig für ihr Bewegungshandeln</a:t>
            </a:r>
            <a:r>
              <a:rPr lang="de-DE" sz="1200" kern="1200" baseline="0" dirty="0" smtClean="0">
                <a:solidFill>
                  <a:schemeClr val="tx1"/>
                </a:solidFill>
                <a:effectLst/>
                <a:latin typeface="+mn-lt"/>
                <a:ea typeface="+mn-ea"/>
                <a:cs typeface="+mn-cs"/>
              </a:rPr>
              <a:t> (Erfahrungswissen → Handlungswissen).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9</a:t>
            </a:fld>
            <a:endParaRPr lang="de-DE"/>
          </a:p>
        </p:txBody>
      </p:sp>
    </p:spTree>
    <p:extLst>
      <p:ext uri="{BB962C8B-B14F-4D97-AF65-F5344CB8AC3E}">
        <p14:creationId xmlns:p14="http://schemas.microsoft.com/office/powerpoint/2010/main" val="464246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0" y="866775"/>
            <a:ext cx="9144000" cy="433388"/>
          </a:xfrm>
          <a:prstGeom prst="rect">
            <a:avLst/>
          </a:prstGeom>
          <a:solidFill>
            <a:srgbClr val="FC854A"/>
          </a:solidFill>
        </p:spPr>
        <p:txBody>
          <a:bodyPr/>
          <a:lstStyle/>
          <a:p>
            <a:r>
              <a:rPr lang="de-DE" smtClean="0"/>
              <a:t>Titelmasterformat durch Klicken bearbeiten</a:t>
            </a:r>
            <a:endParaRPr lang="de-DE"/>
          </a:p>
        </p:txBody>
      </p:sp>
      <p:sp>
        <p:nvSpPr>
          <p:cNvPr id="3" name="Inhaltsplatzhalter 2"/>
          <p:cNvSpPr>
            <a:spLocks noGrp="1"/>
          </p:cNvSpPr>
          <p:nvPr>
            <p:ph idx="1"/>
          </p:nvPr>
        </p:nvSpPr>
        <p:spPr>
          <a:xfrm>
            <a:off x="395536" y="1484784"/>
            <a:ext cx="8424862" cy="4752975"/>
          </a:xfrm>
        </p:spPr>
        <p:txBody>
          <a:bodyPr/>
          <a:lstStyle>
            <a:lvl1pPr marL="271463" indent="-271463">
              <a:buClr>
                <a:srgbClr val="FC854A"/>
              </a:buClr>
              <a:buFont typeface="Wingdings" pitchFamily="2" charset="2"/>
              <a:buChar char="§"/>
              <a:defRPr baseline="0">
                <a:latin typeface="Arial" pitchFamily="34" charset="0"/>
              </a:defRPr>
            </a:lvl1pPr>
            <a:lvl2pPr marL="719138" indent="-268288">
              <a:buClr>
                <a:srgbClr val="FC854A"/>
              </a:buClr>
              <a:buFont typeface="Wingdings" pitchFamily="2" charset="2"/>
              <a:buChar char="§"/>
              <a:defRPr sz="2000" baseline="0">
                <a:latin typeface="Arial" pitchFamily="34" charset="0"/>
              </a:defRPr>
            </a:lvl2pPr>
            <a:lvl3pPr marL="1165225" indent="-266700">
              <a:buClr>
                <a:srgbClr val="FC854A"/>
              </a:buClr>
              <a:buFont typeface="Wingdings" pitchFamily="2" charset="2"/>
              <a:buChar char="§"/>
              <a:defRPr sz="1800" baseline="0">
                <a:latin typeface="Arial" pitchFamily="34" charset="0"/>
              </a:defRPr>
            </a:lvl3pPr>
            <a:lvl4pPr marL="1611313" indent="-261938">
              <a:buClr>
                <a:srgbClr val="873E50"/>
              </a:buClr>
              <a:buFont typeface="Wingdings" pitchFamily="2" charset="2"/>
              <a:buChar char="§"/>
              <a:defRPr sz="1600" baseline="0">
                <a:latin typeface="Arial" pitchFamily="34" charset="0"/>
              </a:defRPr>
            </a:lvl4pPr>
            <a:lvl5pPr marL="2057400" indent="-261938">
              <a:buClr>
                <a:srgbClr val="873E50"/>
              </a:buClr>
              <a:buFont typeface="Wingdings" pitchFamily="2" charset="2"/>
              <a:buChar char="§"/>
              <a:defRPr sz="1400" baseline="0">
                <a:latin typeface="Arial" pitchFamily="34" charset="0"/>
              </a:defRPr>
            </a:lvl5pPr>
          </a:lstStyle>
          <a:p>
            <a:pPr lvl="0"/>
            <a:r>
              <a:rPr lang="de-DE" smtClean="0"/>
              <a:t>Textmasterformat bearbeiten</a:t>
            </a:r>
          </a:p>
          <a:p>
            <a:pPr lvl="1"/>
            <a:r>
              <a:rPr lang="de-DE" smtClean="0"/>
              <a:t>Zweite Ebene</a:t>
            </a:r>
          </a:p>
          <a:p>
            <a:pPr lvl="2"/>
            <a:r>
              <a:rPr lang="de-DE" smtClean="0"/>
              <a:t>Dritte Ebene</a:t>
            </a:r>
          </a:p>
        </p:txBody>
      </p:sp>
      <p:sp>
        <p:nvSpPr>
          <p:cNvPr id="4" name="Fußzeilenplatzhalter 4"/>
          <p:cNvSpPr>
            <a:spLocks noGrp="1"/>
          </p:cNvSpPr>
          <p:nvPr>
            <p:ph type="ftr" sz="quarter" idx="3"/>
          </p:nvPr>
        </p:nvSpPr>
        <p:spPr>
          <a:xfrm>
            <a:off x="250825" y="6356350"/>
            <a:ext cx="5768975"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smtClean="0"/>
              <a:t>TITEL DES VORTRAGS</a:t>
            </a:r>
            <a:endParaRPr lang="de-DE"/>
          </a:p>
        </p:txBody>
      </p:sp>
      <p:sp>
        <p:nvSpPr>
          <p:cNvPr id="5" name="Foliennummernplatzhalter 3"/>
          <p:cNvSpPr>
            <a:spLocks noGrp="1"/>
          </p:cNvSpPr>
          <p:nvPr>
            <p:ph type="sldNum" sz="quarter" idx="11"/>
          </p:nvPr>
        </p:nvSpPr>
        <p:spPr>
          <a:xfrm>
            <a:off x="6588125" y="6309320"/>
            <a:ext cx="2133600" cy="365125"/>
          </a:xfrm>
        </p:spPr>
        <p:txBody>
          <a:bodyPr/>
          <a:lstStyle/>
          <a:p>
            <a:fld id="{B28F9D38-746F-4F66-8DFA-FA7E04203DA6}" type="slidenum">
              <a:rPr lang="de-DE" smtClean="0"/>
              <a:t>‹Nr.›</a:t>
            </a:fld>
            <a:endParaRPr lang="de-DE"/>
          </a:p>
        </p:txBody>
      </p:sp>
    </p:spTree>
    <p:extLst>
      <p:ext uri="{BB962C8B-B14F-4D97-AF65-F5344CB8AC3E}">
        <p14:creationId xmlns:p14="http://schemas.microsoft.com/office/powerpoint/2010/main" val="317985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9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endParaRPr lang="de-DE" dirty="0"/>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p:txBody>
          <a:bodyPr/>
          <a:lstStyle>
            <a:lvl1pPr>
              <a:defRPr/>
            </a:lvl1pPr>
          </a:lstStyle>
          <a:p>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8316913" y="6381750"/>
            <a:ext cx="719137" cy="311150"/>
          </a:xfrm>
          <a:prstGeom prst="rect">
            <a:avLst/>
          </a:prstGeom>
        </p:spPr>
        <p:txBody>
          <a:bodyPr/>
          <a:lstStyle>
            <a:lvl1pPr>
              <a:defRPr sz="1000">
                <a:latin typeface="Arial" pitchFamily="34" charset="0"/>
                <a:cs typeface="Arial" pitchFamily="34" charset="0"/>
              </a:defRPr>
            </a:lvl1pPr>
          </a:lstStyle>
          <a:p>
            <a:pPr>
              <a:defRPr/>
            </a:pPr>
            <a:fld id="{B9B83040-7942-4169-937C-1F2142603911}" type="slidenum">
              <a:rPr lang="de-DE"/>
              <a:pPr>
                <a:defRPr/>
              </a:pPr>
              <a:t>‹Nr.›</a:t>
            </a:fld>
            <a:endParaRPr lang="de-DE" dirty="0"/>
          </a:p>
        </p:txBody>
      </p:sp>
    </p:spTree>
    <p:extLst>
      <p:ext uri="{BB962C8B-B14F-4D97-AF65-F5344CB8AC3E}">
        <p14:creationId xmlns:p14="http://schemas.microsoft.com/office/powerpoint/2010/main" val="249603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FB36A514-6605-43A3-8ACB-9BFC1F7D87DB}" type="slidenum">
              <a:rPr lang="de-DE"/>
              <a:pPr>
                <a:defRPr/>
              </a:pPr>
              <a:t>‹Nr.›</a:t>
            </a:fld>
            <a:endParaRPr lang="de-DE"/>
          </a:p>
        </p:txBody>
      </p:sp>
    </p:spTree>
    <p:extLst>
      <p:ext uri="{BB962C8B-B14F-4D97-AF65-F5344CB8AC3E}">
        <p14:creationId xmlns:p14="http://schemas.microsoft.com/office/powerpoint/2010/main" val="3719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a:t>Bildungsplanreform 2015 Baden-Württemberg</a:t>
            </a:r>
          </a:p>
        </p:txBody>
      </p:sp>
      <p:sp>
        <p:nvSpPr>
          <p:cNvPr id="5" name="Foliennummernplatzhalter 5"/>
          <p:cNvSpPr>
            <a:spLocks noGrp="1"/>
          </p:cNvSpPr>
          <p:nvPr>
            <p:ph type="sldNum" sz="quarter" idx="11"/>
          </p:nvPr>
        </p:nvSpPr>
        <p:spPr>
          <a:xfrm>
            <a:off x="6588125" y="6472238"/>
            <a:ext cx="2133600" cy="365125"/>
          </a:xfrm>
          <a:prstGeom prst="rect">
            <a:avLst/>
          </a:prstGeom>
        </p:spPr>
        <p:txBody>
          <a:bodyPr/>
          <a:lstStyle>
            <a:lvl1pPr>
              <a:defRPr/>
            </a:lvl1pPr>
          </a:lstStyle>
          <a:p>
            <a:pPr>
              <a:defRPr/>
            </a:pPr>
            <a:fld id="{7BA22D5F-6554-4585-AE32-D161EF27D20C}" type="slidenum">
              <a:rPr lang="de-DE"/>
              <a:pPr>
                <a:defRPr/>
              </a:pPr>
              <a:t>‹Nr.›</a:t>
            </a:fld>
            <a:endParaRPr lang="de-DE"/>
          </a:p>
        </p:txBody>
      </p:sp>
    </p:spTree>
    <p:extLst>
      <p:ext uri="{BB962C8B-B14F-4D97-AF65-F5344CB8AC3E}">
        <p14:creationId xmlns:p14="http://schemas.microsoft.com/office/powerpoint/2010/main" val="74150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a:xfrm>
            <a:off x="179388" y="6381750"/>
            <a:ext cx="5768975" cy="365125"/>
          </a:xfrm>
        </p:spPr>
        <p:txBody>
          <a:bodyPr/>
          <a:lstStyle>
            <a:lvl1pPr>
              <a:defRPr sz="1000" dirty="0" smtClean="0"/>
            </a:lvl1pPr>
          </a:lstStyle>
          <a:p>
            <a:pPr>
              <a:defRPr/>
            </a:pPr>
            <a:r>
              <a:rPr lang="de-DE"/>
              <a:t>Bildungsplanreform 2015 Baden-Württemberg</a:t>
            </a:r>
          </a:p>
        </p:txBody>
      </p:sp>
      <p:sp>
        <p:nvSpPr>
          <p:cNvPr id="3" name="Foliennummernplatzhalter 3"/>
          <p:cNvSpPr>
            <a:spLocks noGrp="1"/>
          </p:cNvSpPr>
          <p:nvPr>
            <p:ph type="sldNum" sz="quarter" idx="11"/>
          </p:nvPr>
        </p:nvSpPr>
        <p:spPr>
          <a:xfrm>
            <a:off x="6732588" y="6381750"/>
            <a:ext cx="2133600" cy="365125"/>
          </a:xfrm>
        </p:spPr>
        <p:txBody>
          <a:bodyPr/>
          <a:lstStyle>
            <a:lvl1pPr>
              <a:defRPr/>
            </a:lvl1pPr>
          </a:lstStyle>
          <a:p>
            <a:pPr>
              <a:defRPr/>
            </a:pPr>
            <a:fld id="{45DCA45A-D2B5-419E-A69F-EDFE8819E9FB}" type="slidenum">
              <a:rPr lang="de-DE"/>
              <a:pPr>
                <a:defRPr/>
              </a:pPr>
              <a:t>‹Nr.›</a:t>
            </a:fld>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Fußzeilenplatzhalter 3"/>
          <p:cNvSpPr>
            <a:spLocks noGrp="1"/>
          </p:cNvSpPr>
          <p:nvPr>
            <p:ph type="ftr" sz="quarter" idx="10"/>
          </p:nvPr>
        </p:nvSpPr>
        <p:spPr/>
        <p:txBody>
          <a:bodyPr/>
          <a:lstStyle>
            <a:lvl1pPr>
              <a:defRPr dirty="0" smtClean="0">
                <a:latin typeface="Arial" pitchFamily="34" charset="0"/>
                <a:cs typeface="Arial" pitchFamily="34" charset="0"/>
              </a:defRPr>
            </a:lvl1pPr>
          </a:lstStyle>
          <a:p>
            <a:pPr>
              <a:defRPr/>
            </a:pPr>
            <a:r>
              <a:rPr lang="de-DE"/>
              <a:t>Bildungsplanreform 2015/2016 Baden-Württemberg</a:t>
            </a:r>
          </a:p>
        </p:txBody>
      </p:sp>
      <p:sp>
        <p:nvSpPr>
          <p:cNvPr id="3" name="Foliennummernplatzhalter 4"/>
          <p:cNvSpPr>
            <a:spLocks noGrp="1"/>
          </p:cNvSpPr>
          <p:nvPr>
            <p:ph type="sldNum" sz="quarter" idx="11"/>
          </p:nvPr>
        </p:nvSpPr>
        <p:spPr/>
        <p:txBody>
          <a:bodyPr/>
          <a:lstStyle>
            <a:lvl1pPr>
              <a:defRPr/>
            </a:lvl1pPr>
          </a:lstStyle>
          <a:p>
            <a:pPr>
              <a:defRPr/>
            </a:pPr>
            <a:fld id="{D6F36AC8-ADE4-4770-B71C-4E52B1B07AD5}" type="slidenum">
              <a:rPr lang="de-DE"/>
              <a:pPr>
                <a:defRPr/>
              </a:pPr>
              <a:t>‹Nr.›</a:t>
            </a:fld>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bschnitts-&#10;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6"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4"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p:txBody>
          <a:bodyPr/>
          <a:lstStyle>
            <a:lvl1pPr algn="ctr">
              <a:defRPr/>
            </a:lvl1pPr>
          </a:lstStyle>
          <a:p>
            <a:r>
              <a:rPr lang="de-DE" smtClean="0"/>
              <a:t>TITEL DES VORTRAGS</a:t>
            </a:r>
            <a:endParaRPr lang="de-DE"/>
          </a:p>
        </p:txBody>
      </p:sp>
      <p:sp>
        <p:nvSpPr>
          <p:cNvPr id="3" name="Foliennummernplatzhalter 3"/>
          <p:cNvSpPr>
            <a:spLocks noGrp="1"/>
          </p:cNvSpPr>
          <p:nvPr>
            <p:ph type="sldNum" sz="quarter" idx="11"/>
          </p:nvPr>
        </p:nvSpPr>
        <p:spPr/>
        <p:txBody>
          <a:bodyPr/>
          <a:lstStyle>
            <a:lvl1pPr>
              <a:defRPr/>
            </a:lvl1pPr>
          </a:lstStyle>
          <a:p>
            <a:fld id="{B28F9D38-746F-4F66-8DFA-FA7E04203DA6}" type="slidenum">
              <a:rPr lang="de-DE" smtClean="0"/>
              <a:t>‹Nr.›</a:t>
            </a:fld>
            <a:endParaRPr lang="de-D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smtClean="0"/>
              <a:t>Bildungsplanreform 2015 Baden-Württemberg</a:t>
            </a:r>
            <a:endParaRPr lang="de-DE"/>
          </a:p>
        </p:txBody>
      </p:sp>
      <p:sp>
        <p:nvSpPr>
          <p:cNvPr id="5" name="Foliennummernplatzhalter 5"/>
          <p:cNvSpPr>
            <a:spLocks noGrp="1"/>
          </p:cNvSpPr>
          <p:nvPr>
            <p:ph type="sldNum" sz="quarter" idx="11"/>
          </p:nvPr>
        </p:nvSpPr>
        <p:spPr>
          <a:xfrm>
            <a:off x="8316913" y="6381750"/>
            <a:ext cx="719137" cy="311150"/>
          </a:xfrm>
          <a:prstGeom prst="rect">
            <a:avLst/>
          </a:prstGeom>
        </p:spPr>
        <p:txBody>
          <a:bodyPr/>
          <a:lstStyle>
            <a:lvl1pPr>
              <a:defRPr sz="1000">
                <a:latin typeface="Arial" pitchFamily="34" charset="0"/>
                <a:cs typeface="Arial" pitchFamily="34" charset="0"/>
              </a:defRPr>
            </a:lvl1pPr>
          </a:lstStyle>
          <a:p>
            <a:pPr>
              <a:defRPr/>
            </a:pPr>
            <a:fld id="{B9B83040-7942-4169-937C-1F2142603911}" type="slidenum">
              <a:rPr lang="de-DE" smtClean="0"/>
              <a:pPr>
                <a:defRPr/>
              </a:pPr>
              <a:t>‹Nr.›</a:t>
            </a:fld>
            <a:endParaRPr lang="de-DE" dirty="0"/>
          </a:p>
        </p:txBody>
      </p:sp>
    </p:spTree>
    <p:extLst>
      <p:ext uri="{BB962C8B-B14F-4D97-AF65-F5344CB8AC3E}">
        <p14:creationId xmlns:p14="http://schemas.microsoft.com/office/powerpoint/2010/main" val="401215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DE" smtClean="0"/>
              <a:t>TITEL DES VORTRAGS</a:t>
            </a:r>
            <a:endParaRPr lang="de-DE"/>
          </a:p>
        </p:txBody>
      </p:sp>
      <p:sp>
        <p:nvSpPr>
          <p:cNvPr id="4" name="Foliennummernplatzhalter 3"/>
          <p:cNvSpPr>
            <a:spLocks noGrp="1"/>
          </p:cNvSpPr>
          <p:nvPr>
            <p:ph type="sldNum" sz="quarter" idx="11"/>
          </p:nvPr>
        </p:nvSpPr>
        <p:spPr/>
        <p:txBody>
          <a:bodyPr/>
          <a:lstStyle/>
          <a:p>
            <a:fld id="{B28F9D38-746F-4F66-8DFA-FA7E04203DA6}" type="slidenum">
              <a:rPr lang="de-DE" smtClean="0"/>
              <a:t>‹Nr.›</a:t>
            </a:fld>
            <a:endParaRPr lang="de-DE"/>
          </a:p>
        </p:txBody>
      </p:sp>
    </p:spTree>
    <p:extLst>
      <p:ext uri="{BB962C8B-B14F-4D97-AF65-F5344CB8AC3E}">
        <p14:creationId xmlns:p14="http://schemas.microsoft.com/office/powerpoint/2010/main" val="3927131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tif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57200" y="1773238"/>
            <a:ext cx="8229600" cy="435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 name="Fußzeilenplatzhalter 4"/>
          <p:cNvSpPr>
            <a:spLocks noGrp="1"/>
          </p:cNvSpPr>
          <p:nvPr>
            <p:ph type="ftr" sz="quarter" idx="3"/>
          </p:nvPr>
        </p:nvSpPr>
        <p:spPr>
          <a:xfrm>
            <a:off x="107950" y="6453188"/>
            <a:ext cx="3743325"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smtClean="0"/>
              <a:t>TITEL DES VORTRAGS</a:t>
            </a:r>
            <a:endParaRPr lang="de-DE" dirty="0"/>
          </a:p>
        </p:txBody>
      </p:sp>
      <p:sp>
        <p:nvSpPr>
          <p:cNvPr id="6" name="Foliennummernplatzhalter 5"/>
          <p:cNvSpPr>
            <a:spLocks noGrp="1"/>
          </p:cNvSpPr>
          <p:nvPr>
            <p:ph type="sldNum" sz="quarter" idx="4"/>
          </p:nvPr>
        </p:nvSpPr>
        <p:spPr>
          <a:xfrm>
            <a:off x="6588125" y="64722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B28F9D38-746F-4F66-8DFA-FA7E04203DA6}" type="slidenum">
              <a:rPr lang="de-DE" smtClean="0"/>
              <a:t>‹Nr.›</a:t>
            </a:fld>
            <a:endParaRPr lang="de-DE"/>
          </a:p>
        </p:txBody>
      </p:sp>
      <p:sp>
        <p:nvSpPr>
          <p:cNvPr id="10" name="Textfeld 9"/>
          <p:cNvSpPr txBox="1"/>
          <p:nvPr/>
        </p:nvSpPr>
        <p:spPr>
          <a:xfrm>
            <a:off x="223838" y="1012825"/>
            <a:ext cx="8696325" cy="431800"/>
          </a:xfrm>
          <a:prstGeom prst="rect">
            <a:avLst/>
          </a:prstGeom>
          <a:solidFill>
            <a:srgbClr val="FFFF99"/>
          </a:solidFill>
        </p:spPr>
        <p:txBody>
          <a:bodyPr>
            <a:spAutoFit/>
          </a:bodyPr>
          <a:lstStyle/>
          <a:p>
            <a:pPr algn="ctr" fontAlgn="auto">
              <a:spcBef>
                <a:spcPts val="0"/>
              </a:spcBef>
              <a:spcAft>
                <a:spcPts val="0"/>
              </a:spcAft>
              <a:defRPr/>
            </a:pPr>
            <a:endParaRPr lang="de-DE" sz="2800" b="1" dirty="0">
              <a:latin typeface="Arial" pitchFamily="34" charset="0"/>
              <a:cs typeface="Arial" pitchFamily="34" charset="0"/>
            </a:endParaRPr>
          </a:p>
        </p:txBody>
      </p:sp>
      <p:pic>
        <p:nvPicPr>
          <p:cNvPr id="1031" name="Grafik 1"/>
          <p:cNvPicPr>
            <a:picLocks noChangeAspect="1"/>
          </p:cNvPicPr>
          <p:nvPr/>
        </p:nvPicPr>
        <p:blipFill>
          <a:blip r:embed="rId25"/>
          <a:srcRect/>
          <a:stretch>
            <a:fillRect/>
          </a:stretch>
        </p:blipFill>
        <p:spPr bwMode="auto">
          <a:xfrm>
            <a:off x="241300" y="82550"/>
            <a:ext cx="1873250" cy="768350"/>
          </a:xfrm>
          <a:prstGeom prst="rect">
            <a:avLst/>
          </a:prstGeom>
          <a:noFill/>
          <a:ln w="9525">
            <a:noFill/>
            <a:miter lim="800000"/>
            <a:headEnd/>
            <a:tailEnd/>
          </a:ln>
        </p:spPr>
      </p:pic>
      <p:pic>
        <p:nvPicPr>
          <p:cNvPr id="8" name="Bild 7" descr="Bildungdieallengerechtwird.tif"/>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956376" y="6106240"/>
            <a:ext cx="1024128" cy="707136"/>
          </a:xfrm>
          <a:prstGeom prst="rect">
            <a:avLst/>
          </a:prstGeom>
        </p:spPr>
      </p:pic>
      <p:pic>
        <p:nvPicPr>
          <p:cNvPr id="9" name="Bild 8"/>
          <p:cNvPicPr>
            <a:picLocks/>
          </p:cNvPicPr>
          <p:nvPr/>
        </p:nvPicPr>
        <p:blipFill>
          <a:blip r:embed="rId27"/>
          <a:stretch>
            <a:fillRect/>
          </a:stretch>
        </p:blipFill>
        <p:spPr>
          <a:xfrm flipV="1">
            <a:off x="217104" y="6021288"/>
            <a:ext cx="8712968" cy="36008"/>
          </a:xfrm>
          <a:prstGeom prst="rect">
            <a:avLst/>
          </a:prstGeom>
        </p:spPr>
      </p:pic>
      <p:pic>
        <p:nvPicPr>
          <p:cNvPr id="12" name="Picture 6"/>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3563888" y="82550"/>
            <a:ext cx="1636509" cy="908104"/>
          </a:xfrm>
          <a:prstGeom prst="rect">
            <a:avLst/>
          </a:prstGeom>
          <a:noFill/>
          <a:ln>
            <a:noFill/>
          </a:ln>
          <a:extLst/>
        </p:spPr>
      </p:pic>
      <p:pic>
        <p:nvPicPr>
          <p:cNvPr id="3074" name="Picture 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804026" y="246881"/>
            <a:ext cx="21161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2" r:id="rId9"/>
    <p:sldLayoutId id="2147483753" r:id="rId10"/>
    <p:sldLayoutId id="2147483754" r:id="rId11"/>
    <p:sldLayoutId id="2147483755" r:id="rId12"/>
    <p:sldLayoutId id="2147483756" r:id="rId13"/>
    <p:sldLayoutId id="2147483758" r:id="rId14"/>
    <p:sldLayoutId id="2147483759" r:id="rId15"/>
    <p:sldLayoutId id="2147483760" r:id="rId16"/>
    <p:sldLayoutId id="2147483761" r:id="rId17"/>
    <p:sldLayoutId id="2147483765" r:id="rId18"/>
    <p:sldLayoutId id="2147483766" r:id="rId19"/>
    <p:sldLayoutId id="2147483724" r:id="rId20"/>
    <p:sldLayoutId id="2147483725" r:id="rId21"/>
    <p:sldLayoutId id="2147483727" r:id="rId22"/>
    <p:sldLayoutId id="2147483728" r:id="rId23"/>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126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 name="Fußzeilenplatzhalter 4"/>
          <p:cNvSpPr>
            <a:spLocks noGrp="1"/>
          </p:cNvSpPr>
          <p:nvPr>
            <p:ph type="ftr" sz="quarter" idx="3"/>
          </p:nvPr>
        </p:nvSpPr>
        <p:spPr>
          <a:xfrm>
            <a:off x="250825" y="6356350"/>
            <a:ext cx="5768975"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pPr>
              <a:defRPr/>
            </a:pPr>
            <a:r>
              <a:rPr lang="de-DE"/>
              <a:t>Bildungsplanreform 2015  Baden-Württemberg</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D871FE0-0DAB-4403-8604-13663C652FBC}"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9037" y="1566252"/>
            <a:ext cx="3783163" cy="4455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251520" y="6309320"/>
            <a:ext cx="504056" cy="261610"/>
          </a:xfrm>
          <a:prstGeom prst="rect">
            <a:avLst/>
          </a:prstGeom>
          <a:noFill/>
        </p:spPr>
        <p:txBody>
          <a:bodyPr wrap="square" rtlCol="0">
            <a:spAutoFit/>
          </a:bodyPr>
          <a:lstStyle/>
          <a:p>
            <a:r>
              <a:rPr lang="de-DE" sz="1100" dirty="0" smtClean="0">
                <a:latin typeface="Arial" panose="020B0604020202020204" pitchFamily="34" charset="0"/>
                <a:cs typeface="Arial" panose="020B0604020202020204" pitchFamily="34" charset="0"/>
              </a:rPr>
              <a:t>1</a:t>
            </a:r>
            <a:endParaRPr lang="de-DE" sz="1100" dirty="0">
              <a:latin typeface="Arial" panose="020B0604020202020204" pitchFamily="34" charset="0"/>
              <a:cs typeface="Arial" panose="020B0604020202020204" pitchFamily="34" charset="0"/>
            </a:endParaRPr>
          </a:p>
        </p:txBody>
      </p:sp>
      <p:sp>
        <p:nvSpPr>
          <p:cNvPr id="8"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a:t>
            </a:r>
            <a:r>
              <a:rPr lang="de-DE" sz="4000" dirty="0">
                <a:latin typeface="Arial" panose="020B0604020202020204" pitchFamily="34" charset="0"/>
                <a:cs typeface="Arial" panose="020B0604020202020204" pitchFamily="34" charset="0"/>
              </a:rPr>
              <a:t>2016 Sport</a:t>
            </a:r>
            <a:endParaRPr lang="de-DE" sz="4000" dirty="0"/>
          </a:p>
        </p:txBody>
      </p:sp>
    </p:spTree>
    <p:extLst>
      <p:ext uri="{BB962C8B-B14F-4D97-AF65-F5344CB8AC3E}">
        <p14:creationId xmlns:p14="http://schemas.microsoft.com/office/powerpoint/2010/main" val="590024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
        <p:nvSpPr>
          <p:cNvPr id="6" name="Rechteck 5"/>
          <p:cNvSpPr/>
          <p:nvPr/>
        </p:nvSpPr>
        <p:spPr>
          <a:xfrm>
            <a:off x="95554" y="1721814"/>
            <a:ext cx="5196526" cy="400110"/>
          </a:xfrm>
          <a:prstGeom prst="rect">
            <a:avLst/>
          </a:prstGeom>
        </p:spPr>
        <p:txBody>
          <a:bodyPr wrap="square">
            <a:spAutoFit/>
          </a:bodyPr>
          <a:lstStyle/>
          <a:p>
            <a:pPr lvl="1"/>
            <a:r>
              <a:rPr lang="de-DE" sz="2000" b="1" dirty="0" smtClean="0">
                <a:latin typeface="Arial" panose="020B0604020202020204" pitchFamily="34" charset="0"/>
                <a:cs typeface="Arial" panose="020B0604020202020204" pitchFamily="34" charset="0"/>
              </a:rPr>
              <a:t>2.2 Reflexionskompetenz - Definition</a:t>
            </a:r>
            <a:endParaRPr lang="de-DE" sz="2000" b="1" dirty="0">
              <a:latin typeface="Arial" panose="020B0604020202020204" pitchFamily="34" charset="0"/>
              <a:cs typeface="Arial" panose="020B0604020202020204" pitchFamily="34" charset="0"/>
            </a:endParaRPr>
          </a:p>
        </p:txBody>
      </p:sp>
      <p:graphicFrame>
        <p:nvGraphicFramePr>
          <p:cNvPr id="9" name="Tabelle 8"/>
          <p:cNvGraphicFramePr>
            <a:graphicFrameLocks noGrp="1"/>
          </p:cNvGraphicFramePr>
          <p:nvPr>
            <p:extLst>
              <p:ext uri="{D42A27DB-BD31-4B8C-83A1-F6EECF244321}">
                <p14:modId xmlns:p14="http://schemas.microsoft.com/office/powerpoint/2010/main" val="1809597353"/>
              </p:ext>
            </p:extLst>
          </p:nvPr>
        </p:nvGraphicFramePr>
        <p:xfrm>
          <a:off x="580349" y="2389625"/>
          <a:ext cx="7664059" cy="1615440"/>
        </p:xfrm>
        <a:graphic>
          <a:graphicData uri="http://schemas.openxmlformats.org/drawingml/2006/table">
            <a:tbl>
              <a:tblPr firstRow="1" bandRow="1">
                <a:tableStyleId>{5940675A-B579-460E-94D1-54222C63F5DA}</a:tableStyleId>
              </a:tblPr>
              <a:tblGrid>
                <a:gridCol w="7664059"/>
              </a:tblGrid>
              <a:tr h="15121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smtClean="0">
                          <a:latin typeface="Arial" panose="020B0604020202020204" pitchFamily="34" charset="0"/>
                          <a:cs typeface="Arial" panose="020B0604020202020204" pitchFamily="34" charset="0"/>
                        </a:rPr>
                        <a:t>Die Schülerinnen und Schüler sind in der Lage, sportliche Handlungssituationen zu analysieren, sich mit ihnen kritisch auseinanderzusetzen, sie zu beurteilen und die daraus resultierenden Einsichten für das eigene Handeln zu nutzen.</a:t>
                      </a:r>
                    </a:p>
                    <a:p>
                      <a:endParaRPr lang="de-DE"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034400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
        <p:nvSpPr>
          <p:cNvPr id="6" name="Rechteck 5"/>
          <p:cNvSpPr/>
          <p:nvPr/>
        </p:nvSpPr>
        <p:spPr>
          <a:xfrm>
            <a:off x="107504" y="1737203"/>
            <a:ext cx="6768752" cy="400110"/>
          </a:xfrm>
          <a:prstGeom prst="rect">
            <a:avLst/>
          </a:prstGeom>
        </p:spPr>
        <p:txBody>
          <a:bodyPr wrap="square">
            <a:spAutoFit/>
          </a:bodyPr>
          <a:lstStyle/>
          <a:p>
            <a:pPr lvl="1"/>
            <a:r>
              <a:rPr lang="de-DE" sz="2000" b="1" dirty="0" smtClean="0">
                <a:latin typeface="Arial" panose="020B0604020202020204" pitchFamily="34" charset="0"/>
                <a:cs typeface="Arial" panose="020B0604020202020204" pitchFamily="34" charset="0"/>
              </a:rPr>
              <a:t>2.2 Reflexionskompetenz - Teilkompetenzen</a:t>
            </a:r>
            <a:endParaRPr lang="de-DE" sz="2000" b="1" dirty="0">
              <a:latin typeface="Arial" panose="020B0604020202020204" pitchFamily="34" charset="0"/>
              <a:cs typeface="Arial" panose="020B0604020202020204" pitchFamily="34" charset="0"/>
            </a:endParaRPr>
          </a:p>
        </p:txBody>
      </p:sp>
      <p:graphicFrame>
        <p:nvGraphicFramePr>
          <p:cNvPr id="9" name="Tabelle 8"/>
          <p:cNvGraphicFramePr>
            <a:graphicFrameLocks noGrp="1"/>
          </p:cNvGraphicFramePr>
          <p:nvPr>
            <p:extLst>
              <p:ext uri="{D42A27DB-BD31-4B8C-83A1-F6EECF244321}">
                <p14:modId xmlns:p14="http://schemas.microsoft.com/office/powerpoint/2010/main" val="3991269695"/>
              </p:ext>
            </p:extLst>
          </p:nvPr>
        </p:nvGraphicFramePr>
        <p:xfrm>
          <a:off x="458411" y="2492896"/>
          <a:ext cx="8136904" cy="2808312"/>
        </p:xfrm>
        <a:graphic>
          <a:graphicData uri="http://schemas.openxmlformats.org/drawingml/2006/table">
            <a:tbl>
              <a:tblPr firstRow="1" bandRow="1">
                <a:tableStyleId>{5940675A-B579-460E-94D1-54222C63F5DA}</a:tableStyleId>
              </a:tblPr>
              <a:tblGrid>
                <a:gridCol w="8136904"/>
              </a:tblGrid>
              <a:tr h="2808312">
                <a:tc>
                  <a:txBody>
                    <a:bodyPr/>
                    <a:lstStyle/>
                    <a:p>
                      <a:r>
                        <a:rPr lang="de-DE" sz="2000" kern="1200" dirty="0" smtClean="0">
                          <a:solidFill>
                            <a:schemeClr val="tx1"/>
                          </a:solidFill>
                          <a:effectLst/>
                          <a:latin typeface="Arial" panose="020B0604020202020204" pitchFamily="34" charset="0"/>
                          <a:ea typeface="+mn-ea"/>
                          <a:cs typeface="Arial" panose="020B0604020202020204" pitchFamily="34" charset="0"/>
                        </a:rPr>
                        <a:t>Die Schülerinnen und Schüler können</a:t>
                      </a:r>
                    </a:p>
                    <a:p>
                      <a:endParaRPr lang="de-DE" sz="2000" kern="1200" dirty="0" smtClean="0">
                        <a:solidFill>
                          <a:schemeClr val="tx1"/>
                        </a:solidFill>
                        <a:effectLst/>
                        <a:latin typeface="Arial" panose="020B0604020202020204" pitchFamily="34" charset="0"/>
                        <a:ea typeface="+mn-ea"/>
                        <a:cs typeface="Arial" panose="020B0604020202020204" pitchFamily="34" charset="0"/>
                      </a:endParaRPr>
                    </a:p>
                    <a:p>
                      <a:pPr marL="342900" lvl="0" indent="-342900">
                        <a:buFont typeface="+mj-lt"/>
                        <a:buAutoNum type="arabicPeriod"/>
                      </a:pPr>
                      <a:r>
                        <a:rPr lang="de-DE" sz="2000" kern="1200" dirty="0" smtClean="0">
                          <a:solidFill>
                            <a:schemeClr val="tx1"/>
                          </a:solidFill>
                          <a:effectLst/>
                          <a:latin typeface="Arial" panose="020B0604020202020204" pitchFamily="34" charset="0"/>
                          <a:ea typeface="+mn-ea"/>
                          <a:cs typeface="Arial" panose="020B0604020202020204" pitchFamily="34" charset="0"/>
                        </a:rPr>
                        <a:t>sportliche Handlungssituationen analysieren und verschiedene Sinnrichtungen des Sports erkennen;</a:t>
                      </a:r>
                    </a:p>
                    <a:p>
                      <a:pPr marL="342900" lvl="0" indent="-342900">
                        <a:buFont typeface="+mj-lt"/>
                        <a:buAutoNum type="arabicPeriod"/>
                      </a:pPr>
                      <a:r>
                        <a:rPr lang="de-DE" sz="2000" kern="1200" dirty="0" smtClean="0">
                          <a:solidFill>
                            <a:schemeClr val="tx1"/>
                          </a:solidFill>
                          <a:effectLst/>
                          <a:latin typeface="Arial" panose="020B0604020202020204" pitchFamily="34" charset="0"/>
                          <a:ea typeface="+mn-ea"/>
                          <a:cs typeface="Arial" panose="020B0604020202020204" pitchFamily="34" charset="0"/>
                        </a:rPr>
                        <a:t>aufgrund ihrer sportpraktischen Erfahrungen und fachlichen wie methodischen Kenntnisse eigene Positionen zu verschiedenen Sinnrichtungen sportlichen Handelns entwickeln;</a:t>
                      </a:r>
                    </a:p>
                    <a:p>
                      <a:pPr marL="342900" indent="-342900">
                        <a:buFont typeface="+mj-lt"/>
                        <a:buAutoNum type="arabicPeriod"/>
                      </a:pPr>
                      <a:r>
                        <a:rPr lang="de-DE" sz="2000" kern="1200" dirty="0" smtClean="0">
                          <a:solidFill>
                            <a:schemeClr val="tx1"/>
                          </a:solidFill>
                          <a:effectLst/>
                          <a:latin typeface="Arial" panose="020B0604020202020204" pitchFamily="34" charset="0"/>
                          <a:ea typeface="+mn-ea"/>
                          <a:cs typeface="Arial" panose="020B0604020202020204" pitchFamily="34" charset="0"/>
                        </a:rPr>
                        <a:t>das eigene sportliche Handeln selbstbestimmt steuern.</a:t>
                      </a:r>
                      <a:endParaRPr lang="de-DE"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100945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
        <p:nvSpPr>
          <p:cNvPr id="4" name="Textfeld 3"/>
          <p:cNvSpPr txBox="1"/>
          <p:nvPr/>
        </p:nvSpPr>
        <p:spPr>
          <a:xfrm>
            <a:off x="251519" y="1851665"/>
            <a:ext cx="4442242" cy="400110"/>
          </a:xfrm>
          <a:prstGeom prst="rect">
            <a:avLst/>
          </a:prstGeom>
          <a:noFill/>
        </p:spPr>
        <p:txBody>
          <a:bodyPr wrap="none" rtlCol="0">
            <a:spAutoFit/>
          </a:bodyPr>
          <a:lstStyle/>
          <a:p>
            <a:r>
              <a:rPr lang="de-DE" sz="2000" b="1" dirty="0" smtClean="0">
                <a:latin typeface="Arial" panose="020B0604020202020204" pitchFamily="34" charset="0"/>
                <a:cs typeface="Arial" panose="020B0604020202020204" pitchFamily="34" charset="0"/>
              </a:rPr>
              <a:t>2.3 Personalkompetenz - Definition</a:t>
            </a:r>
            <a:endParaRPr lang="de-DE" sz="2000" b="1" dirty="0">
              <a:latin typeface="Arial" panose="020B0604020202020204" pitchFamily="34" charset="0"/>
              <a:cs typeface="Arial" panose="020B0604020202020204"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2307159820"/>
              </p:ext>
            </p:extLst>
          </p:nvPr>
        </p:nvGraphicFramePr>
        <p:xfrm>
          <a:off x="251519" y="2564904"/>
          <a:ext cx="8712969" cy="2664296"/>
        </p:xfrm>
        <a:graphic>
          <a:graphicData uri="http://schemas.openxmlformats.org/drawingml/2006/table">
            <a:tbl>
              <a:tblPr/>
              <a:tblGrid>
                <a:gridCol w="8712969"/>
              </a:tblGrid>
              <a:tr h="2664296">
                <a:tc>
                  <a:txBody>
                    <a:bodyPr/>
                    <a:lstStyle/>
                    <a:p>
                      <a:pPr algn="just">
                        <a:lnSpc>
                          <a:spcPct val="150000"/>
                        </a:lnSpc>
                        <a:spcAft>
                          <a:spcPts val="0"/>
                        </a:spcAft>
                      </a:pPr>
                      <a:r>
                        <a:rPr lang="de-DE" sz="2000" dirty="0">
                          <a:effectLst/>
                          <a:latin typeface="Arial"/>
                          <a:ea typeface="Calibri"/>
                          <a:cs typeface="Times New Roman"/>
                        </a:rPr>
                        <a:t>Die Schülerinnen und Schüler sind in der Lage, sich und ihre sportlichen Fähigkeiten wahrzunehmen und realistisch einzuschätzen. Sie nehmen ihre Emotionen bewusst wahr und reflektieren die Wirkung auf sich und andere. Sie können ihr Verhalten in sportlichen Handlungssituationen reflektieren und steuern.</a:t>
                      </a:r>
                    </a:p>
                  </a:txBody>
                  <a:tcPr marL="107683" marR="107683" marT="71577" marB="715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73357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
        <p:nvSpPr>
          <p:cNvPr id="4" name="Textfeld 3"/>
          <p:cNvSpPr txBox="1"/>
          <p:nvPr/>
        </p:nvSpPr>
        <p:spPr>
          <a:xfrm>
            <a:off x="251519" y="1503710"/>
            <a:ext cx="4861139" cy="369332"/>
          </a:xfrm>
          <a:prstGeom prst="rect">
            <a:avLst/>
          </a:prstGeom>
          <a:noFill/>
        </p:spPr>
        <p:txBody>
          <a:bodyPr wrap="none" rtlCol="0">
            <a:spAutoFit/>
          </a:bodyPr>
          <a:lstStyle/>
          <a:p>
            <a:r>
              <a:rPr lang="de-DE" sz="1800" b="1" dirty="0" smtClean="0">
                <a:latin typeface="Arial" panose="020B0604020202020204" pitchFamily="34" charset="0"/>
                <a:cs typeface="Arial" panose="020B0604020202020204" pitchFamily="34" charset="0"/>
              </a:rPr>
              <a:t>2.3 Personalkompetenz </a:t>
            </a:r>
            <a:r>
              <a:rPr lang="de-DE" sz="1800" b="1" dirty="0">
                <a:latin typeface="Arial" panose="020B0604020202020204" pitchFamily="34" charset="0"/>
                <a:cs typeface="Arial" panose="020B0604020202020204" pitchFamily="34" charset="0"/>
              </a:rPr>
              <a:t>-</a:t>
            </a:r>
            <a:r>
              <a:rPr lang="de-DE" sz="1800" b="1" dirty="0" smtClean="0">
                <a:latin typeface="Arial" panose="020B0604020202020204" pitchFamily="34" charset="0"/>
                <a:cs typeface="Arial" panose="020B0604020202020204" pitchFamily="34" charset="0"/>
              </a:rPr>
              <a:t> Teilkompetenzen</a:t>
            </a:r>
            <a:endParaRPr lang="de-DE" sz="1800" b="1" dirty="0">
              <a:latin typeface="Arial" panose="020B0604020202020204" pitchFamily="34" charset="0"/>
              <a:cs typeface="Arial" panose="020B0604020202020204"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123881034"/>
              </p:ext>
            </p:extLst>
          </p:nvPr>
        </p:nvGraphicFramePr>
        <p:xfrm>
          <a:off x="225652" y="1965887"/>
          <a:ext cx="8712969" cy="4082694"/>
        </p:xfrm>
        <a:graphic>
          <a:graphicData uri="http://schemas.openxmlformats.org/drawingml/2006/table">
            <a:tbl>
              <a:tblPr/>
              <a:tblGrid>
                <a:gridCol w="8712969"/>
              </a:tblGrid>
              <a:tr h="3528392">
                <a:tc>
                  <a:txBody>
                    <a:bodyPr/>
                    <a:lstStyle/>
                    <a:p>
                      <a:pPr algn="just">
                        <a:lnSpc>
                          <a:spcPct val="150000"/>
                        </a:lnSpc>
                        <a:spcAft>
                          <a:spcPts val="0"/>
                        </a:spcAft>
                      </a:pPr>
                      <a:r>
                        <a:rPr lang="de-DE" sz="1400" dirty="0">
                          <a:effectLst/>
                          <a:latin typeface="Arial"/>
                          <a:ea typeface="Calibri"/>
                          <a:cs typeface="Times New Roman"/>
                        </a:rPr>
                        <a:t>Die Schülerinnen und Schüler können </a:t>
                      </a:r>
                    </a:p>
                    <a:p>
                      <a:pPr marL="342900" lvl="0" indent="-342900">
                        <a:lnSpc>
                          <a:spcPct val="150000"/>
                        </a:lnSpc>
                        <a:spcBef>
                          <a:spcPts val="300"/>
                        </a:spcBef>
                        <a:spcAft>
                          <a:spcPts val="300"/>
                        </a:spcAft>
                        <a:buFont typeface="+mj-lt"/>
                        <a:buAutoNum type="arabicPeriod"/>
                      </a:pPr>
                      <a:r>
                        <a:rPr lang="de-DE" sz="1400" dirty="0">
                          <a:effectLst/>
                          <a:latin typeface="Arial"/>
                          <a:ea typeface="Calibri"/>
                          <a:cs typeface="Times New Roman"/>
                        </a:rPr>
                        <a:t>ein realistisches Selbstbild entwickeln;</a:t>
                      </a:r>
                    </a:p>
                    <a:p>
                      <a:pPr marL="342900" lvl="0" indent="-342900">
                        <a:lnSpc>
                          <a:spcPct val="150000"/>
                        </a:lnSpc>
                        <a:spcBef>
                          <a:spcPts val="300"/>
                        </a:spcBef>
                        <a:spcAft>
                          <a:spcPts val="300"/>
                        </a:spcAft>
                        <a:buFont typeface="+mj-lt"/>
                        <a:buAutoNum type="arabicPeriod"/>
                      </a:pPr>
                      <a:r>
                        <a:rPr lang="de-DE" sz="1400" dirty="0">
                          <a:effectLst/>
                          <a:latin typeface="Arial"/>
                          <a:ea typeface="Calibri"/>
                          <a:cs typeface="Times New Roman"/>
                        </a:rPr>
                        <a:t>aus den eigenen sportlichen Stärken und Schwächen kurz- und mittelfristige Ziele ableiten und dafür ausdauernd üben;</a:t>
                      </a:r>
                    </a:p>
                    <a:p>
                      <a:pPr marL="342900" lvl="0" indent="-342900">
                        <a:lnSpc>
                          <a:spcPct val="150000"/>
                        </a:lnSpc>
                        <a:spcBef>
                          <a:spcPts val="300"/>
                        </a:spcBef>
                        <a:spcAft>
                          <a:spcPts val="300"/>
                        </a:spcAft>
                        <a:buFont typeface="+mj-lt"/>
                        <a:buAutoNum type="arabicPeriod"/>
                      </a:pPr>
                      <a:r>
                        <a:rPr lang="de-DE" sz="1400" dirty="0">
                          <a:effectLst/>
                          <a:latin typeface="Arial"/>
                          <a:ea typeface="Calibri"/>
                          <a:cs typeface="Times New Roman"/>
                        </a:rPr>
                        <a:t>die Bedeutung von Bewegung für das eigene Wohlbefinden und die Gesundheit einschätzen und gesundheitsbewusst handeln;</a:t>
                      </a:r>
                    </a:p>
                    <a:p>
                      <a:pPr marL="342900" lvl="0" indent="-342900">
                        <a:lnSpc>
                          <a:spcPct val="150000"/>
                        </a:lnSpc>
                        <a:spcBef>
                          <a:spcPts val="300"/>
                        </a:spcBef>
                        <a:spcAft>
                          <a:spcPts val="300"/>
                        </a:spcAft>
                        <a:buFont typeface="+mj-lt"/>
                        <a:buAutoNum type="arabicPeriod"/>
                      </a:pPr>
                      <a:r>
                        <a:rPr lang="de-DE" sz="1400" dirty="0">
                          <a:effectLst/>
                          <a:latin typeface="Arial"/>
                          <a:ea typeface="Calibri"/>
                          <a:cs typeface="Times New Roman"/>
                        </a:rPr>
                        <a:t>physische und psychische Auswirkungen ihres Bewegungshandelns, zum Beispiel Entspannung oder Fitness, wahrnehmen und verstehen;</a:t>
                      </a:r>
                    </a:p>
                    <a:p>
                      <a:pPr marL="342900" lvl="0" indent="-342900">
                        <a:lnSpc>
                          <a:spcPct val="150000"/>
                        </a:lnSpc>
                        <a:spcBef>
                          <a:spcPts val="300"/>
                        </a:spcBef>
                        <a:spcAft>
                          <a:spcPts val="300"/>
                        </a:spcAft>
                        <a:buFont typeface="+mj-lt"/>
                        <a:buAutoNum type="arabicPeriod"/>
                      </a:pPr>
                      <a:r>
                        <a:rPr lang="de-DE" sz="1400" dirty="0">
                          <a:effectLst/>
                          <a:latin typeface="Arial"/>
                          <a:ea typeface="Calibri"/>
                          <a:cs typeface="Times New Roman"/>
                        </a:rPr>
                        <a:t>eigene Emotionen und Bedürfnisse in sportlichen Handlungssituationen wahrnehmen und regulieren;</a:t>
                      </a:r>
                    </a:p>
                    <a:p>
                      <a:pPr marL="342900" lvl="0" indent="-342900">
                        <a:lnSpc>
                          <a:spcPct val="150000"/>
                        </a:lnSpc>
                        <a:spcBef>
                          <a:spcPts val="300"/>
                        </a:spcBef>
                        <a:spcAft>
                          <a:spcPts val="300"/>
                        </a:spcAft>
                        <a:buFont typeface="+mj-lt"/>
                        <a:buAutoNum type="arabicPeriod"/>
                      </a:pPr>
                      <a:r>
                        <a:rPr lang="de-DE" sz="1400" dirty="0">
                          <a:effectLst/>
                          <a:latin typeface="Arial"/>
                          <a:ea typeface="Calibri"/>
                          <a:cs typeface="Times New Roman"/>
                        </a:rPr>
                        <a:t>in sportlichen Handlungssituationen ihre Aufmerksamkeit steuern und Anstrengungsbereitschaft entwickeln.</a:t>
                      </a:r>
                    </a:p>
                  </a:txBody>
                  <a:tcPr marL="107683" marR="107683" marT="71577" marB="715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045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
        <p:nvSpPr>
          <p:cNvPr id="3" name="Textfeld 2"/>
          <p:cNvSpPr txBox="1"/>
          <p:nvPr/>
        </p:nvSpPr>
        <p:spPr>
          <a:xfrm>
            <a:off x="251520" y="1775517"/>
            <a:ext cx="4099199" cy="400110"/>
          </a:xfrm>
          <a:prstGeom prst="rect">
            <a:avLst/>
          </a:prstGeom>
          <a:noFill/>
        </p:spPr>
        <p:txBody>
          <a:bodyPr wrap="none" rtlCol="0">
            <a:spAutoFit/>
          </a:bodyPr>
          <a:lstStyle/>
          <a:p>
            <a:r>
              <a:rPr lang="de-DE" sz="2000" b="1" dirty="0" smtClean="0">
                <a:latin typeface="Arial" panose="020B0604020202020204" pitchFamily="34" charset="0"/>
                <a:cs typeface="Arial" panose="020B0604020202020204" pitchFamily="34" charset="0"/>
              </a:rPr>
              <a:t>2.4 Sozialkompetenz - Definition</a:t>
            </a:r>
            <a:endParaRPr lang="de-DE" sz="20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519851721"/>
              </p:ext>
            </p:extLst>
          </p:nvPr>
        </p:nvGraphicFramePr>
        <p:xfrm>
          <a:off x="181328" y="2636912"/>
          <a:ext cx="8783765" cy="2592288"/>
        </p:xfrm>
        <a:graphic>
          <a:graphicData uri="http://schemas.openxmlformats.org/drawingml/2006/table">
            <a:tbl>
              <a:tblPr/>
              <a:tblGrid>
                <a:gridCol w="8783765"/>
              </a:tblGrid>
              <a:tr h="2592288">
                <a:tc>
                  <a:txBody>
                    <a:bodyPr/>
                    <a:lstStyle/>
                    <a:p>
                      <a:pPr algn="just">
                        <a:lnSpc>
                          <a:spcPct val="150000"/>
                        </a:lnSpc>
                        <a:spcAft>
                          <a:spcPts val="0"/>
                        </a:spcAft>
                      </a:pPr>
                      <a:r>
                        <a:rPr lang="de-DE" sz="2000" dirty="0">
                          <a:effectLst/>
                          <a:latin typeface="Arial"/>
                          <a:ea typeface="Calibri"/>
                          <a:cs typeface="Times New Roman"/>
                        </a:rPr>
                        <a:t>Die Schülerinnen und Schüler </a:t>
                      </a:r>
                      <a:r>
                        <a:rPr lang="de-DE" sz="2000" dirty="0" smtClean="0">
                          <a:effectLst/>
                          <a:latin typeface="Arial"/>
                          <a:ea typeface="Calibri"/>
                          <a:cs typeface="Times New Roman"/>
                        </a:rPr>
                        <a:t>können</a:t>
                      </a:r>
                      <a:r>
                        <a:rPr lang="de-DE" sz="2000" baseline="0" dirty="0" smtClean="0">
                          <a:effectLst/>
                          <a:latin typeface="Arial"/>
                          <a:ea typeface="Calibri"/>
                          <a:cs typeface="Times New Roman"/>
                        </a:rPr>
                        <a:t> </a:t>
                      </a:r>
                      <a:r>
                        <a:rPr lang="de-DE" sz="2000" dirty="0" smtClean="0">
                          <a:effectLst/>
                          <a:latin typeface="Arial"/>
                          <a:ea typeface="Calibri"/>
                          <a:cs typeface="Times New Roman"/>
                        </a:rPr>
                        <a:t>das </a:t>
                      </a:r>
                      <a:r>
                        <a:rPr lang="de-DE" sz="2000" dirty="0">
                          <a:effectLst/>
                          <a:latin typeface="Arial"/>
                          <a:ea typeface="Calibri"/>
                          <a:cs typeface="Times New Roman"/>
                        </a:rPr>
                        <a:t>eigene Verhalten in sozialen Situationen einschätzen und sportliche Handlungen – auch aus der Perspektive von anderen – betrachten. Sie entwickeln die Fähigkeit, in kommunikativer und kooperativer Zusammenarbeit in wechselnden Gruppen eigene und übergeordnete Ziele zu verfolgen.</a:t>
                      </a:r>
                    </a:p>
                  </a:txBody>
                  <a:tcPr marL="105835" marR="105835" marT="70349" marB="70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616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
        <p:nvSpPr>
          <p:cNvPr id="3" name="Textfeld 2"/>
          <p:cNvSpPr txBox="1"/>
          <p:nvPr/>
        </p:nvSpPr>
        <p:spPr>
          <a:xfrm>
            <a:off x="251519" y="1575462"/>
            <a:ext cx="4979440" cy="400110"/>
          </a:xfrm>
          <a:prstGeom prst="rect">
            <a:avLst/>
          </a:prstGeom>
          <a:noFill/>
        </p:spPr>
        <p:txBody>
          <a:bodyPr wrap="none" rtlCol="0">
            <a:spAutoFit/>
          </a:bodyPr>
          <a:lstStyle/>
          <a:p>
            <a:r>
              <a:rPr lang="de-DE" sz="2000" b="1" dirty="0" smtClean="0">
                <a:latin typeface="Arial" panose="020B0604020202020204" pitchFamily="34" charset="0"/>
                <a:cs typeface="Arial" panose="020B0604020202020204" pitchFamily="34" charset="0"/>
              </a:rPr>
              <a:t>2.4 Sozialkompetenz - </a:t>
            </a:r>
            <a:r>
              <a:rPr lang="de-DE" sz="2000" b="1" dirty="0">
                <a:latin typeface="Arial" panose="020B0604020202020204" pitchFamily="34" charset="0"/>
                <a:cs typeface="Arial" panose="020B0604020202020204" pitchFamily="34" charset="0"/>
              </a:rPr>
              <a:t>T</a:t>
            </a:r>
            <a:r>
              <a:rPr lang="de-DE" sz="2000" b="1" dirty="0" smtClean="0">
                <a:latin typeface="Arial" panose="020B0604020202020204" pitchFamily="34" charset="0"/>
                <a:cs typeface="Arial" panose="020B0604020202020204" pitchFamily="34" charset="0"/>
              </a:rPr>
              <a:t>eilkompetenzen</a:t>
            </a:r>
            <a:endParaRPr lang="de-DE" sz="20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451242855"/>
              </p:ext>
            </p:extLst>
          </p:nvPr>
        </p:nvGraphicFramePr>
        <p:xfrm>
          <a:off x="181328" y="2059294"/>
          <a:ext cx="8783765" cy="3981178"/>
        </p:xfrm>
        <a:graphic>
          <a:graphicData uri="http://schemas.openxmlformats.org/drawingml/2006/table">
            <a:tbl>
              <a:tblPr/>
              <a:tblGrid>
                <a:gridCol w="8783765"/>
              </a:tblGrid>
              <a:tr h="2592288">
                <a:tc>
                  <a:txBody>
                    <a:bodyPr/>
                    <a:lstStyle/>
                    <a:p>
                      <a:r>
                        <a:rPr lang="de-DE" sz="1800" kern="1200" dirty="0" smtClean="0">
                          <a:solidFill>
                            <a:schemeClr val="tx1"/>
                          </a:solidFill>
                          <a:effectLst/>
                          <a:latin typeface="Arial" panose="020B0604020202020204" pitchFamily="34" charset="0"/>
                          <a:ea typeface="+mn-ea"/>
                          <a:cs typeface="Arial" panose="020B0604020202020204" pitchFamily="34" charset="0"/>
                        </a:rPr>
                        <a:t>Die Schülerinnen und Schüler können</a:t>
                      </a:r>
                    </a:p>
                    <a:p>
                      <a:pPr marL="342900" lvl="0" indent="-342900">
                        <a:buFont typeface="+mj-lt"/>
                        <a:buAutoNum type="arabicPeriod"/>
                      </a:pPr>
                      <a:r>
                        <a:rPr lang="de-DE" sz="1800" kern="1200" dirty="0" smtClean="0">
                          <a:solidFill>
                            <a:schemeClr val="tx1"/>
                          </a:solidFill>
                          <a:effectLst/>
                          <a:latin typeface="Arial" panose="020B0604020202020204" pitchFamily="34" charset="0"/>
                          <a:ea typeface="+mn-ea"/>
                          <a:cs typeface="Arial" panose="020B0604020202020204" pitchFamily="34" charset="0"/>
                        </a:rPr>
                        <a:t>Mitschülerinnen und Mitschüler beim sportlichen Handeln unterstützen und ihnen verlässlich helfen;</a:t>
                      </a:r>
                    </a:p>
                    <a:p>
                      <a:pPr marL="342900" lvl="0" indent="-342900">
                        <a:buFont typeface="+mj-lt"/>
                        <a:buAutoNum type="arabicPeriod"/>
                      </a:pPr>
                      <a:r>
                        <a:rPr lang="de-DE" sz="1800" kern="1200" dirty="0" smtClean="0">
                          <a:solidFill>
                            <a:schemeClr val="tx1"/>
                          </a:solidFill>
                          <a:effectLst/>
                          <a:latin typeface="Arial" panose="020B0604020202020204" pitchFamily="34" charset="0"/>
                          <a:ea typeface="+mn-ea"/>
                          <a:cs typeface="Arial" panose="020B0604020202020204" pitchFamily="34" charset="0"/>
                        </a:rPr>
                        <a:t>wertschätzend miteinander umgehen und andere integrieren;</a:t>
                      </a:r>
                    </a:p>
                    <a:p>
                      <a:pPr marL="342900" lvl="0" indent="-342900">
                        <a:buFont typeface="+mj-lt"/>
                        <a:buAutoNum type="arabicPeriod"/>
                      </a:pPr>
                      <a:r>
                        <a:rPr lang="de-DE" sz="1800" kern="1200" dirty="0" smtClean="0">
                          <a:solidFill>
                            <a:schemeClr val="tx1"/>
                          </a:solidFill>
                          <a:effectLst/>
                          <a:latin typeface="Arial" panose="020B0604020202020204" pitchFamily="34" charset="0"/>
                          <a:ea typeface="+mn-ea"/>
                          <a:cs typeface="Arial" panose="020B0604020202020204" pitchFamily="34" charset="0"/>
                        </a:rPr>
                        <a:t>bei der Lösung von Konflikten die Interessen und Ziele aller Beteiligten berücksichtigen;</a:t>
                      </a:r>
                    </a:p>
                    <a:p>
                      <a:pPr marL="342900" lvl="0" indent="-342900">
                        <a:buFont typeface="+mj-lt"/>
                        <a:buAutoNum type="arabicPeriod"/>
                      </a:pPr>
                      <a:r>
                        <a:rPr lang="de-DE" sz="1800" kern="1200" dirty="0" smtClean="0">
                          <a:solidFill>
                            <a:schemeClr val="tx1"/>
                          </a:solidFill>
                          <a:effectLst/>
                          <a:latin typeface="Arial" panose="020B0604020202020204" pitchFamily="34" charset="0"/>
                          <a:ea typeface="+mn-ea"/>
                          <a:cs typeface="Arial" panose="020B0604020202020204" pitchFamily="34" charset="0"/>
                        </a:rPr>
                        <a:t>in Übungs- und Wettkampfsituationen verantwortungsvoll handeln, zum Beispiel Regeln und Vereinbarungen einhalten;</a:t>
                      </a:r>
                    </a:p>
                    <a:p>
                      <a:pPr marL="342900" lvl="0" indent="-342900">
                        <a:buFont typeface="+mj-lt"/>
                        <a:buAutoNum type="arabicPeriod"/>
                      </a:pPr>
                      <a:r>
                        <a:rPr lang="de-DE" sz="1800" kern="1200" dirty="0" smtClean="0">
                          <a:solidFill>
                            <a:schemeClr val="tx1"/>
                          </a:solidFill>
                          <a:effectLst/>
                          <a:latin typeface="Arial" panose="020B0604020202020204" pitchFamily="34" charset="0"/>
                          <a:ea typeface="+mn-ea"/>
                          <a:cs typeface="Arial" panose="020B0604020202020204" pitchFamily="34" charset="0"/>
                        </a:rPr>
                        <a:t>den Unterschied zwischen fairem und unfairem Handeln erkennen und sich selbst fair verhalten – auch bei Erfolgs- und Misserfolgserlebnissen;</a:t>
                      </a:r>
                    </a:p>
                    <a:p>
                      <a:pPr marL="342900" lvl="0" indent="-342900">
                        <a:buFont typeface="+mj-lt"/>
                        <a:buAutoNum type="arabicPeriod"/>
                      </a:pPr>
                      <a:r>
                        <a:rPr lang="de-DE" sz="1800" kern="1200" dirty="0" smtClean="0">
                          <a:solidFill>
                            <a:schemeClr val="tx1"/>
                          </a:solidFill>
                          <a:effectLst/>
                          <a:latin typeface="Arial" panose="020B0604020202020204" pitchFamily="34" charset="0"/>
                          <a:ea typeface="+mn-ea"/>
                          <a:cs typeface="Arial" panose="020B0604020202020204" pitchFamily="34" charset="0"/>
                        </a:rPr>
                        <a:t>bei sportlichen Aktivitäten kommunizieren, kooperieren und konkurrieren;</a:t>
                      </a:r>
                    </a:p>
                    <a:p>
                      <a:pPr marL="342900" indent="-342900">
                        <a:buFont typeface="+mj-lt"/>
                        <a:buAutoNum type="arabicPeriod"/>
                      </a:pPr>
                      <a:r>
                        <a:rPr lang="de-DE" sz="1800" kern="1200" dirty="0" smtClean="0">
                          <a:solidFill>
                            <a:schemeClr val="tx1"/>
                          </a:solidFill>
                          <a:effectLst/>
                          <a:latin typeface="Arial" panose="020B0604020202020204" pitchFamily="34" charset="0"/>
                          <a:ea typeface="+mn-ea"/>
                          <a:cs typeface="Arial" panose="020B0604020202020204" pitchFamily="34" charset="0"/>
                        </a:rPr>
                        <a:t>in sportlichen Handlungssituationen (zum Beispiel bei der Organisation von Wettkämpfen) unterschiedliche Rollen und Aufgaben übernehmen und reflektieren</a:t>
                      </a:r>
                      <a:r>
                        <a:rPr lang="de-DE" sz="1800" kern="1200" dirty="0" smtClean="0">
                          <a:solidFill>
                            <a:schemeClr val="tx1"/>
                          </a:solidFill>
                          <a:effectLst/>
                          <a:latin typeface="+mn-lt"/>
                          <a:ea typeface="+mn-ea"/>
                          <a:cs typeface="+mn-cs"/>
                        </a:rPr>
                        <a:t>.</a:t>
                      </a:r>
                      <a:endParaRPr lang="de-DE" sz="2000" dirty="0">
                        <a:effectLst/>
                        <a:latin typeface="Arial"/>
                        <a:ea typeface="Calibri"/>
                        <a:cs typeface="Times New Roman"/>
                      </a:endParaRPr>
                    </a:p>
                  </a:txBody>
                  <a:tcPr marL="105835" marR="105835" marT="70349" marB="703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893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23528" y="1750616"/>
            <a:ext cx="5460149"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800" b="1" dirty="0" smtClean="0">
                <a:latin typeface="Arial" panose="020B0604020202020204" pitchFamily="34" charset="0"/>
                <a:cs typeface="Arial" panose="020B0604020202020204" pitchFamily="34" charset="0"/>
              </a:rPr>
              <a:t>Inhaltsbezogene Kompetenzen</a:t>
            </a:r>
            <a:endParaRPr lang="de-DE" sz="2800" b="1" dirty="0">
              <a:latin typeface="Arial" panose="020B0604020202020204" pitchFamily="34" charset="0"/>
              <a:cs typeface="Arial" panose="020B0604020202020204" pitchFamily="34" charset="0"/>
            </a:endParaRPr>
          </a:p>
        </p:txBody>
      </p:sp>
      <p:sp>
        <p:nvSpPr>
          <p:cNvPr id="7" name="Textfeld 6"/>
          <p:cNvSpPr txBox="1"/>
          <p:nvPr/>
        </p:nvSpPr>
        <p:spPr>
          <a:xfrm>
            <a:off x="323528" y="2852936"/>
            <a:ext cx="8568952" cy="1938992"/>
          </a:xfrm>
          <a:prstGeom prst="rect">
            <a:avLst/>
          </a:prstGeom>
          <a:noFill/>
        </p:spPr>
        <p:txBody>
          <a:bodyPr wrap="square" rtlCol="0">
            <a:spAutoFit/>
          </a:bodyPr>
          <a:lstStyle/>
          <a:p>
            <a:pPr marL="342900" indent="-342900">
              <a:buFont typeface="Arial" panose="020B0604020202020204" pitchFamily="34" charset="0"/>
              <a:buChar char="•"/>
            </a:pPr>
            <a:r>
              <a:rPr lang="de-DE" altLang="de-DE" sz="2400" dirty="0">
                <a:latin typeface="Arial" panose="020B0604020202020204" pitchFamily="34" charset="0"/>
                <a:cs typeface="Arial" panose="020B0604020202020204" pitchFamily="34" charset="0"/>
              </a:rPr>
              <a:t>bilden die </a:t>
            </a:r>
            <a:r>
              <a:rPr lang="de-DE" altLang="de-DE" sz="2400" dirty="0" smtClean="0">
                <a:latin typeface="Arial" panose="020B0604020202020204" pitchFamily="34" charset="0"/>
                <a:cs typeface="Arial" panose="020B0604020202020204" pitchFamily="34" charset="0"/>
              </a:rPr>
              <a:t> Grundlage für die inhaltliche und intentionale Konkretisierung der prozessbezogenen Kompetenzen</a:t>
            </a:r>
          </a:p>
          <a:p>
            <a:pPr marL="342900" indent="-342900">
              <a:buFont typeface="Arial" panose="020B0604020202020204" pitchFamily="34" charset="0"/>
              <a:buChar char="•"/>
            </a:pPr>
            <a:endParaRPr lang="de-DE" altLang="de-DE"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de-DE" altLang="de-DE" sz="2400" dirty="0" smtClean="0">
                <a:latin typeface="Arial" panose="020B0604020202020204" pitchFamily="34" charset="0"/>
                <a:cs typeface="Arial" panose="020B0604020202020204" pitchFamily="34" charset="0"/>
              </a:rPr>
              <a:t>konkretisieren die inhaltlichen Schwerpunkte von Unterrichtsvorhaben </a:t>
            </a:r>
            <a:endParaRPr lang="de-DE" sz="2400" dirty="0">
              <a:latin typeface="Arial" panose="020B0604020202020204" pitchFamily="34" charset="0"/>
              <a:cs typeface="Arial" panose="020B0604020202020204" pitchFamily="34" charset="0"/>
            </a:endParaRPr>
          </a:p>
        </p:txBody>
      </p:sp>
      <p:sp>
        <p:nvSpPr>
          <p:cNvPr id="5"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136484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296898" y="1728798"/>
            <a:ext cx="469712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b="1" dirty="0" smtClean="0">
                <a:latin typeface="Arial" panose="020B0604020202020204" pitchFamily="34" charset="0"/>
                <a:cs typeface="Arial" panose="020B0604020202020204" pitchFamily="34" charset="0"/>
              </a:rPr>
              <a:t>Inhaltsbezogene Kompetenzen</a:t>
            </a:r>
            <a:endParaRPr lang="de-DE" b="1" dirty="0">
              <a:latin typeface="Arial" panose="020B0604020202020204" pitchFamily="34" charset="0"/>
              <a:cs typeface="Arial" panose="020B0604020202020204" pitchFamily="34" charset="0"/>
            </a:endParaRPr>
          </a:p>
        </p:txBody>
      </p:sp>
      <p:sp>
        <p:nvSpPr>
          <p:cNvPr id="9" name="Textfeld 8"/>
          <p:cNvSpPr txBox="1"/>
          <p:nvPr/>
        </p:nvSpPr>
        <p:spPr>
          <a:xfrm>
            <a:off x="397829" y="2492896"/>
            <a:ext cx="4824537" cy="3170099"/>
          </a:xfrm>
          <a:prstGeom prst="rect">
            <a:avLst/>
          </a:prstGeom>
          <a:noFill/>
        </p:spPr>
        <p:txBody>
          <a:bodyPr wrap="square" rtlCol="0">
            <a:spAutoFit/>
          </a:bodyPr>
          <a:lstStyle/>
          <a:p>
            <a:r>
              <a:rPr lang="de-DE" sz="2000" dirty="0" smtClean="0">
                <a:latin typeface="Arial" panose="020B0604020202020204" pitchFamily="34" charset="0"/>
                <a:cs typeface="Arial" panose="020B0604020202020204" pitchFamily="34" charset="0"/>
              </a:rPr>
              <a:t>gegliedert in 8 Inhaltsbereichen:</a:t>
            </a:r>
          </a:p>
          <a:p>
            <a:endParaRPr lang="de-DE" sz="2000" dirty="0" smtClean="0">
              <a:latin typeface="Arial" panose="020B0604020202020204" pitchFamily="34" charset="0"/>
              <a:cs typeface="Arial" panose="020B0604020202020204" pitchFamily="34" charset="0"/>
            </a:endParaRPr>
          </a:p>
          <a:p>
            <a:pPr marL="342900" indent="-342900">
              <a:buFont typeface="+mj-lt"/>
              <a:buAutoNum type="arabicPeriod"/>
            </a:pPr>
            <a:r>
              <a:rPr lang="de-DE" sz="2000" dirty="0" smtClean="0">
                <a:solidFill>
                  <a:srgbClr val="FF0000"/>
                </a:solidFill>
                <a:latin typeface="Arial" panose="020B0604020202020204" pitchFamily="34" charset="0"/>
                <a:cs typeface="Arial" panose="020B0604020202020204" pitchFamily="34" charset="0"/>
              </a:rPr>
              <a:t>Spielen</a:t>
            </a:r>
          </a:p>
          <a:p>
            <a:pPr marL="342900" indent="-342900">
              <a:buFont typeface="+mj-lt"/>
              <a:buAutoNum type="arabicPeriod"/>
            </a:pPr>
            <a:r>
              <a:rPr lang="de-DE" sz="2000" dirty="0" smtClean="0">
                <a:solidFill>
                  <a:srgbClr val="FF0000"/>
                </a:solidFill>
                <a:latin typeface="Arial" panose="020B0604020202020204" pitchFamily="34" charset="0"/>
                <a:cs typeface="Arial" panose="020B0604020202020204" pitchFamily="34" charset="0"/>
              </a:rPr>
              <a:t>Laufen, Springen, Werfen</a:t>
            </a:r>
          </a:p>
          <a:p>
            <a:pPr marL="342900" indent="-342900">
              <a:buFont typeface="+mj-lt"/>
              <a:buAutoNum type="arabicPeriod"/>
            </a:pPr>
            <a:r>
              <a:rPr lang="de-DE" sz="2000" dirty="0" smtClean="0">
                <a:solidFill>
                  <a:srgbClr val="FF0000"/>
                </a:solidFill>
                <a:latin typeface="Arial" panose="020B0604020202020204" pitchFamily="34" charset="0"/>
                <a:cs typeface="Arial" panose="020B0604020202020204" pitchFamily="34" charset="0"/>
              </a:rPr>
              <a:t>Bewegen an Geräten</a:t>
            </a:r>
          </a:p>
          <a:p>
            <a:pPr marL="342900" indent="-342900">
              <a:buFont typeface="+mj-lt"/>
              <a:buAutoNum type="arabicPeriod"/>
            </a:pPr>
            <a:r>
              <a:rPr lang="de-DE" sz="2000" dirty="0" smtClean="0">
                <a:solidFill>
                  <a:srgbClr val="FF0000"/>
                </a:solidFill>
                <a:latin typeface="Arial" panose="020B0604020202020204" pitchFamily="34" charset="0"/>
                <a:cs typeface="Arial" panose="020B0604020202020204" pitchFamily="34" charset="0"/>
              </a:rPr>
              <a:t>Bewegen im Wasser</a:t>
            </a:r>
          </a:p>
          <a:p>
            <a:pPr marL="342900" indent="-342900">
              <a:buFont typeface="+mj-lt"/>
              <a:buAutoNum type="arabicPeriod"/>
            </a:pPr>
            <a:r>
              <a:rPr lang="de-DE" sz="2000" dirty="0" smtClean="0">
                <a:solidFill>
                  <a:srgbClr val="FF0000"/>
                </a:solidFill>
                <a:latin typeface="Arial" panose="020B0604020202020204" pitchFamily="34" charset="0"/>
                <a:cs typeface="Arial" panose="020B0604020202020204" pitchFamily="34" charset="0"/>
              </a:rPr>
              <a:t>Tanzen, Gestalten, Darstellen</a:t>
            </a:r>
          </a:p>
          <a:p>
            <a:pPr marL="342900" indent="-342900">
              <a:buFont typeface="+mj-lt"/>
              <a:buAutoNum type="arabicPeriod"/>
            </a:pPr>
            <a:r>
              <a:rPr lang="de-DE" sz="2000" dirty="0" smtClean="0">
                <a:solidFill>
                  <a:srgbClr val="FF0000"/>
                </a:solidFill>
                <a:latin typeface="Arial" panose="020B0604020202020204" pitchFamily="34" charset="0"/>
                <a:cs typeface="Arial" panose="020B0604020202020204" pitchFamily="34" charset="0"/>
              </a:rPr>
              <a:t>Fitness fördern</a:t>
            </a:r>
          </a:p>
          <a:p>
            <a:pPr marL="342900" indent="-342900">
              <a:buFont typeface="+mj-lt"/>
              <a:buAutoNum type="arabicPeriod"/>
            </a:pPr>
            <a:r>
              <a:rPr lang="de-DE" sz="2000" dirty="0" smtClean="0">
                <a:solidFill>
                  <a:srgbClr val="00B050"/>
                </a:solidFill>
                <a:latin typeface="Arial" panose="020B0604020202020204" pitchFamily="34" charset="0"/>
                <a:cs typeface="Arial" panose="020B0604020202020204" pitchFamily="34" charset="0"/>
              </a:rPr>
              <a:t>Miteinander/Gegeneinander kämpfen</a:t>
            </a:r>
          </a:p>
          <a:p>
            <a:pPr marL="342900" indent="-342900">
              <a:buFont typeface="+mj-lt"/>
              <a:buAutoNum type="arabicPeriod"/>
            </a:pPr>
            <a:r>
              <a:rPr lang="de-DE" sz="2000" dirty="0" smtClean="0">
                <a:solidFill>
                  <a:srgbClr val="00B050"/>
                </a:solidFill>
                <a:latin typeface="Arial" panose="020B0604020202020204" pitchFamily="34" charset="0"/>
                <a:cs typeface="Arial" panose="020B0604020202020204" pitchFamily="34" charset="0"/>
              </a:rPr>
              <a:t>Fahren, Rollen, Gleiten</a:t>
            </a:r>
            <a:endParaRPr lang="de-DE" sz="2000" dirty="0">
              <a:solidFill>
                <a:srgbClr val="00B050"/>
              </a:solidFill>
              <a:latin typeface="Arial" panose="020B0604020202020204" pitchFamily="34" charset="0"/>
              <a:cs typeface="Arial" panose="020B0604020202020204" pitchFamily="34" charset="0"/>
            </a:endParaRPr>
          </a:p>
        </p:txBody>
      </p:sp>
      <p:sp>
        <p:nvSpPr>
          <p:cNvPr id="10" name="Textfeld 9"/>
          <p:cNvSpPr txBox="1"/>
          <p:nvPr/>
        </p:nvSpPr>
        <p:spPr>
          <a:xfrm>
            <a:off x="6045361" y="3786698"/>
            <a:ext cx="2561920" cy="523220"/>
          </a:xfrm>
          <a:prstGeom prst="rect">
            <a:avLst/>
          </a:prstGeom>
          <a:noFill/>
        </p:spPr>
        <p:txBody>
          <a:bodyPr wrap="none" rtlCol="0">
            <a:spAutoFit/>
          </a:bodyPr>
          <a:lstStyle/>
          <a:p>
            <a:r>
              <a:rPr lang="de-DE" sz="2800" b="1" dirty="0" smtClean="0">
                <a:solidFill>
                  <a:srgbClr val="FF0000"/>
                </a:solidFill>
                <a:latin typeface="Arial" panose="020B0604020202020204" pitchFamily="34" charset="0"/>
                <a:cs typeface="Arial" panose="020B0604020202020204" pitchFamily="34" charset="0"/>
              </a:rPr>
              <a:t>Pflichtbereich</a:t>
            </a:r>
            <a:endParaRPr lang="de-DE" sz="2800" b="1" dirty="0">
              <a:solidFill>
                <a:srgbClr val="FF0000"/>
              </a:solidFill>
              <a:latin typeface="Arial" panose="020B0604020202020204" pitchFamily="34" charset="0"/>
              <a:cs typeface="Arial" panose="020B0604020202020204" pitchFamily="34" charset="0"/>
            </a:endParaRPr>
          </a:p>
        </p:txBody>
      </p:sp>
      <p:sp>
        <p:nvSpPr>
          <p:cNvPr id="11" name="Textfeld 10"/>
          <p:cNvSpPr txBox="1"/>
          <p:nvPr/>
        </p:nvSpPr>
        <p:spPr>
          <a:xfrm>
            <a:off x="5767539" y="5040748"/>
            <a:ext cx="3386953" cy="523220"/>
          </a:xfrm>
          <a:prstGeom prst="rect">
            <a:avLst/>
          </a:prstGeom>
          <a:noFill/>
        </p:spPr>
        <p:txBody>
          <a:bodyPr wrap="none" rtlCol="0">
            <a:spAutoFit/>
          </a:bodyPr>
          <a:lstStyle/>
          <a:p>
            <a:r>
              <a:rPr lang="de-DE" sz="2800" b="1" dirty="0" smtClean="0">
                <a:solidFill>
                  <a:srgbClr val="00B050"/>
                </a:solidFill>
                <a:latin typeface="Arial" panose="020B0604020202020204" pitchFamily="34" charset="0"/>
                <a:cs typeface="Arial" panose="020B0604020202020204" pitchFamily="34" charset="0"/>
              </a:rPr>
              <a:t>Wahlpflichtbereich</a:t>
            </a:r>
            <a:endParaRPr lang="de-DE" sz="2800" b="1" dirty="0">
              <a:solidFill>
                <a:srgbClr val="00B050"/>
              </a:solidFill>
              <a:latin typeface="Arial" panose="020B0604020202020204" pitchFamily="34" charset="0"/>
              <a:cs typeface="Arial" panose="020B0604020202020204" pitchFamily="34" charset="0"/>
            </a:endParaRPr>
          </a:p>
        </p:txBody>
      </p:sp>
      <p:sp>
        <p:nvSpPr>
          <p:cNvPr id="12" name="Geschweifte Klammer rechts 11"/>
          <p:cNvSpPr/>
          <p:nvPr/>
        </p:nvSpPr>
        <p:spPr>
          <a:xfrm>
            <a:off x="5346709" y="3155449"/>
            <a:ext cx="371472" cy="1785719"/>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FF0000"/>
              </a:solidFill>
            </a:endParaRPr>
          </a:p>
        </p:txBody>
      </p:sp>
      <p:sp>
        <p:nvSpPr>
          <p:cNvPr id="13" name="Geschweifte Klammer rechts 12"/>
          <p:cNvSpPr/>
          <p:nvPr/>
        </p:nvSpPr>
        <p:spPr>
          <a:xfrm>
            <a:off x="5375268" y="4941720"/>
            <a:ext cx="314354" cy="721276"/>
          </a:xfrm>
          <a:prstGeom prst="righ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FF0000"/>
              </a:solidFill>
            </a:endParaRPr>
          </a:p>
        </p:txBody>
      </p:sp>
      <p:sp>
        <p:nvSpPr>
          <p:cNvPr id="14"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373052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40431" y="2558054"/>
            <a:ext cx="7892009" cy="2800767"/>
          </a:xfrm>
          <a:prstGeom prst="rect">
            <a:avLst/>
          </a:prstGeom>
          <a:noFill/>
        </p:spPr>
        <p:txBody>
          <a:bodyPr wrap="square" rtlCol="0">
            <a:spAutoFit/>
          </a:bodyPr>
          <a:lstStyle/>
          <a:p>
            <a:r>
              <a:rPr lang="de-DE" sz="1600" dirty="0">
                <a:latin typeface="Arial" panose="020B0604020202020204" pitchFamily="34" charset="0"/>
                <a:cs typeface="Arial" panose="020B0604020202020204" pitchFamily="34" charset="0"/>
              </a:rPr>
              <a:t>Die Schülerinnen und Schüler verfügen über eine Bewegungsvielfalt im Bereich der turnerischen Grundtätigkeiten und Fertigkeiten, des Freien Turnens sowie der Bewegungskünste (zum Beispiel Akrobatik, Parkour). Sie entwickeln ihre statische und dynamische Gleichgewichtsfähigkeit sowie ihre Rhythmisierungs- und Differenzierungsfähigkeit. Sie erproben vielfältige Bewegungsformen und Verhaltensweisen und schätzen dabei ihre eigenen Möglichkeiten realistisch und verantwortungsbewusst ein. Die Grundtätigkeiten und Bewegungsfertigkeiten zeigen sie beim selbstständigen Lösen von Bewegungsaufgaben, als individuelle Bewegungsleistung oder im Rahmen einer Partner- oder Gruppeninszenierung. So erwerben sie Grundlagen für ihre schul- und freizeitsportliche Betätigung sowie für ihren Alltag.</a:t>
            </a:r>
          </a:p>
        </p:txBody>
      </p:sp>
      <p:sp>
        <p:nvSpPr>
          <p:cNvPr id="8" name="Textfeld 7"/>
          <p:cNvSpPr txBox="1"/>
          <p:nvPr/>
        </p:nvSpPr>
        <p:spPr>
          <a:xfrm>
            <a:off x="611560" y="1609824"/>
            <a:ext cx="469712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b="1" dirty="0" smtClean="0">
                <a:latin typeface="Arial" panose="020B0604020202020204" pitchFamily="34" charset="0"/>
                <a:cs typeface="Arial" panose="020B0604020202020204" pitchFamily="34" charset="0"/>
              </a:rPr>
              <a:t>Inhaltsbezogene Kompetenzen</a:t>
            </a:r>
            <a:endParaRPr lang="de-DE" b="1" dirty="0">
              <a:latin typeface="Arial" panose="020B0604020202020204" pitchFamily="34" charset="0"/>
              <a:cs typeface="Arial" panose="020B0604020202020204" pitchFamily="34" charset="0"/>
            </a:endParaRPr>
          </a:p>
        </p:txBody>
      </p:sp>
      <p:sp>
        <p:nvSpPr>
          <p:cNvPr id="15" name="Inhaltsplatzhalter 8"/>
          <p:cNvSpPr txBox="1">
            <a:spLocks/>
          </p:cNvSpPr>
          <p:nvPr/>
        </p:nvSpPr>
        <p:spPr>
          <a:xfrm>
            <a:off x="1475656" y="3645024"/>
            <a:ext cx="5976664" cy="79390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lst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de-DE" altLang="de-DE" sz="4000" dirty="0" smtClean="0">
                <a:solidFill>
                  <a:schemeClr val="bg1"/>
                </a:solidFill>
              </a:rPr>
              <a:t>Kompetenzbeschreibung</a:t>
            </a:r>
          </a:p>
        </p:txBody>
      </p:sp>
      <p:sp>
        <p:nvSpPr>
          <p:cNvPr id="6"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291950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4245782768"/>
              </p:ext>
            </p:extLst>
          </p:nvPr>
        </p:nvGraphicFramePr>
        <p:xfrm>
          <a:off x="411324" y="2276872"/>
          <a:ext cx="8481156" cy="3652266"/>
        </p:xfrm>
        <a:graphic>
          <a:graphicData uri="http://schemas.openxmlformats.org/drawingml/2006/table">
            <a:tbl>
              <a:tblPr firstRow="1" firstCol="1" lastRow="1" bandRow="1"/>
              <a:tblGrid>
                <a:gridCol w="8481156"/>
              </a:tblGrid>
              <a:tr h="0">
                <a:tc>
                  <a:txBody>
                    <a:bodyPr/>
                    <a:lstStyle/>
                    <a:p>
                      <a:pPr algn="ctr">
                        <a:spcBef>
                          <a:spcPts val="300"/>
                        </a:spcBef>
                        <a:spcAft>
                          <a:spcPts val="300"/>
                        </a:spcAft>
                      </a:pPr>
                      <a:r>
                        <a:rPr lang="de-DE" sz="1000" b="1" dirty="0">
                          <a:effectLst/>
                          <a:latin typeface="Arial"/>
                          <a:ea typeface="Calibri"/>
                          <a:cs typeface="Times New Roman"/>
                        </a:rPr>
                        <a:t>motorisch</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dirty="0">
                          <a:effectLst/>
                          <a:latin typeface="Arial"/>
                          <a:ea typeface="Times New Roman"/>
                          <a:cs typeface="Times New Roman"/>
                        </a:rPr>
                        <a:t>die turnerischen Grundtätigkeiten</a:t>
                      </a:r>
                      <a:r>
                        <a:rPr lang="de-DE" sz="1000" b="1" dirty="0">
                          <a:effectLst/>
                          <a:latin typeface="Arial"/>
                          <a:ea typeface="Times New Roman"/>
                          <a:cs typeface="Times New Roman"/>
                        </a:rPr>
                        <a:t> </a:t>
                      </a:r>
                      <a:r>
                        <a:rPr lang="de-DE" sz="1000" dirty="0">
                          <a:effectLst/>
                          <a:latin typeface="Arial"/>
                          <a:ea typeface="Times New Roman"/>
                          <a:cs typeface="Times New Roman"/>
                        </a:rPr>
                        <a:t>(zum Beispiel Balancieren, Rollen, Klettern, Hangeln, Schaukeln, Schwingen, Springen) an unterschiedlichen Geräten (zum Beispiel Barren, Schwebebalken) und Gerätekombinationen anwenden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i="1" dirty="0">
                          <a:effectLst/>
                          <a:latin typeface="Arial"/>
                          <a:ea typeface="Times New Roman"/>
                          <a:cs typeface="Times New Roman"/>
                        </a:rPr>
                        <a:t>normgebundene Turnfertigkeiten an verschiedenen Geräten und aus unterschiedlichen Strukturgruppen ausführen (zum Beispiel Handstand schwingen, Rad, Schwingen im Stütz, Kehre, Sprünge mit Minitrampolin, Hüftaufschwung)</a:t>
                      </a:r>
                      <a:endParaRPr lang="de-DE" sz="1000" dirty="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dirty="0">
                          <a:effectLst/>
                          <a:latin typeface="Arial"/>
                          <a:ea typeface="Times New Roman"/>
                          <a:cs typeface="Times New Roman"/>
                        </a:rPr>
                        <a:t>einfache akrobatische Figuren (zum Beispiel Flieger) paarweise und in der Gruppe ausführen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0">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dirty="0">
                          <a:effectLst/>
                          <a:latin typeface="Arial"/>
                          <a:ea typeface="Calibri"/>
                          <a:cs typeface="Times New Roman"/>
                        </a:rPr>
                        <a:t>BTV	Toleranz, Solidarität, Inklusion, Antidiskriminierung</a:t>
                      </a:r>
                    </a:p>
                    <a:p>
                      <a:pPr marL="342900" lvl="0" indent="-342900">
                        <a:lnSpc>
                          <a:spcPct val="115000"/>
                        </a:lnSpc>
                        <a:spcAft>
                          <a:spcPts val="0"/>
                        </a:spcAft>
                        <a:buSzPts val="900"/>
                        <a:buFont typeface="Symbol"/>
                        <a:buBlip>
                          <a:blip r:embed="rId3"/>
                        </a:buBlip>
                        <a:tabLst>
                          <a:tab pos="144145" algn="l"/>
                          <a:tab pos="504190" algn="l"/>
                        </a:tabLst>
                      </a:pPr>
                      <a:r>
                        <a:rPr lang="de-DE" sz="800" dirty="0">
                          <a:effectLst/>
                          <a:latin typeface="Arial"/>
                          <a:ea typeface="Calibri"/>
                          <a:cs typeface="Times New Roman"/>
                        </a:rPr>
                        <a:t>MB	Kommunikation und Kooperation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dirty="0">
                          <a:effectLst/>
                          <a:latin typeface="Arial"/>
                          <a:ea typeface="Times New Roman"/>
                          <a:cs typeface="Times New Roman"/>
                        </a:rPr>
                        <a:t>den Auf- und Abbau von Turngeräten sachgerecht ausführen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dirty="0">
                          <a:effectLst/>
                          <a:latin typeface="Arial"/>
                          <a:ea typeface="Times New Roman"/>
                          <a:cs typeface="Times New Roman"/>
                        </a:rPr>
                        <a:t>einfache Helferhandlungen ausführen (zum Beispiel Griffsicherung durch Umfassen der Handgelenke)</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0">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dirty="0">
                          <a:effectLst/>
                          <a:latin typeface="Arial"/>
                          <a:ea typeface="Calibri"/>
                          <a:cs typeface="Times New Roman"/>
                        </a:rPr>
                        <a:t>PG	Sicherheit und Unfallschutz</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225425">
                <a:tc>
                  <a:txBody>
                    <a:bodyPr/>
                    <a:lstStyle/>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2.1	Bewegungskompetenz 1, 2</a:t>
                      </a:r>
                    </a:p>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2.2	Reflexionskompetenz 1, 2, 3</a:t>
                      </a:r>
                    </a:p>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2.3	Personalkompetenz 1, 6</a:t>
                      </a:r>
                    </a:p>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2.4	Sozialkompetenz 4</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feld 7"/>
          <p:cNvSpPr txBox="1"/>
          <p:nvPr/>
        </p:nvSpPr>
        <p:spPr>
          <a:xfrm>
            <a:off x="179512" y="1499940"/>
            <a:ext cx="3948517"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000" b="1" dirty="0" smtClean="0">
                <a:latin typeface="Arial" panose="020B0604020202020204" pitchFamily="34" charset="0"/>
                <a:cs typeface="Arial" panose="020B0604020202020204" pitchFamily="34" charset="0"/>
              </a:rPr>
              <a:t>Inhaltsbezogene Kompetenzen</a:t>
            </a:r>
            <a:endParaRPr lang="de-DE" sz="2000" b="1" dirty="0">
              <a:latin typeface="Arial" panose="020B0604020202020204" pitchFamily="34" charset="0"/>
              <a:cs typeface="Arial" panose="020B0604020202020204" pitchFamily="34" charset="0"/>
            </a:endParaRPr>
          </a:p>
        </p:txBody>
      </p:sp>
      <p:sp>
        <p:nvSpPr>
          <p:cNvPr id="9" name="Rectangle 1"/>
          <p:cNvSpPr>
            <a:spLocks noChangeArrowheads="1"/>
          </p:cNvSpPr>
          <p:nvPr/>
        </p:nvSpPr>
        <p:spPr bwMode="auto">
          <a:xfrm>
            <a:off x="146398" y="1900050"/>
            <a:ext cx="245451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44463" algn="l"/>
                <a:tab pos="228600" algn="l"/>
                <a:tab pos="539750" algn="l"/>
              </a:tabLst>
              <a:defRPr>
                <a:solidFill>
                  <a:schemeClr val="tx1"/>
                </a:solidFill>
                <a:latin typeface="Arial" pitchFamily="34" charset="0"/>
                <a:cs typeface="Arial" pitchFamily="34" charset="0"/>
              </a:defRPr>
            </a:lvl1pPr>
            <a:lvl2pPr>
              <a:tabLst>
                <a:tab pos="144463" algn="l"/>
                <a:tab pos="228600" algn="l"/>
                <a:tab pos="539750" algn="l"/>
              </a:tabLst>
              <a:defRPr>
                <a:solidFill>
                  <a:schemeClr val="tx1"/>
                </a:solidFill>
                <a:latin typeface="Arial" pitchFamily="34" charset="0"/>
                <a:cs typeface="Arial" pitchFamily="34" charset="0"/>
              </a:defRPr>
            </a:lvl2pPr>
            <a:lvl3pPr>
              <a:tabLst>
                <a:tab pos="144463" algn="l"/>
                <a:tab pos="228600" algn="l"/>
                <a:tab pos="539750" algn="l"/>
              </a:tabLst>
              <a:defRPr>
                <a:solidFill>
                  <a:schemeClr val="tx1"/>
                </a:solidFill>
                <a:latin typeface="Arial" pitchFamily="34" charset="0"/>
                <a:cs typeface="Arial" pitchFamily="34" charset="0"/>
              </a:defRPr>
            </a:lvl3pPr>
            <a:lvl4pPr>
              <a:tabLst>
                <a:tab pos="144463" algn="l"/>
                <a:tab pos="228600" algn="l"/>
                <a:tab pos="539750" algn="l"/>
              </a:tabLst>
              <a:defRPr>
                <a:solidFill>
                  <a:schemeClr val="tx1"/>
                </a:solidFill>
                <a:latin typeface="Arial" pitchFamily="34" charset="0"/>
                <a:cs typeface="Arial" pitchFamily="34" charset="0"/>
              </a:defRPr>
            </a:lvl4pPr>
            <a:lvl5pPr>
              <a:tabLst>
                <a:tab pos="144463" algn="l"/>
                <a:tab pos="228600" algn="l"/>
                <a:tab pos="539750" algn="l"/>
              </a:tabLst>
              <a:defRPr>
                <a:solidFill>
                  <a:schemeClr val="tx1"/>
                </a:solidFill>
                <a:latin typeface="Arial" pitchFamily="34" charset="0"/>
                <a:cs typeface="Arial" pitchFamily="34" charset="0"/>
              </a:defRPr>
            </a:lvl5pPr>
            <a:lvl6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6pPr>
            <a:lvl7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7pPr>
            <a:lvl8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8pPr>
            <a:lvl9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144463" algn="l"/>
                <a:tab pos="228600" algn="l"/>
                <a:tab pos="539750" algn="l"/>
              </a:tabLst>
            </a:pPr>
            <a:r>
              <a:rPr kumimoji="0" lang="de-DE" altLang="de-DE" sz="105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Die Schülerinnen und Schüler können</a:t>
            </a:r>
            <a:endParaRPr kumimoji="0" lang="de-DE" altLang="de-DE" sz="105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feld 2"/>
          <p:cNvSpPr txBox="1"/>
          <p:nvPr/>
        </p:nvSpPr>
        <p:spPr>
          <a:xfrm>
            <a:off x="2750840" y="3140968"/>
            <a:ext cx="4034310"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de-DE" sz="4000" dirty="0" smtClean="0">
                <a:solidFill>
                  <a:schemeClr val="bg1"/>
                </a:solidFill>
                <a:latin typeface="Arial" panose="020B0604020202020204" pitchFamily="34" charset="0"/>
                <a:cs typeface="Arial" panose="020B0604020202020204" pitchFamily="34" charset="0"/>
              </a:rPr>
              <a:t>Teilkompetenzen</a:t>
            </a:r>
            <a:endParaRPr lang="de-DE" sz="4000" dirty="0">
              <a:solidFill>
                <a:schemeClr val="bg1"/>
              </a:solidFill>
              <a:latin typeface="Arial" panose="020B0604020202020204" pitchFamily="34" charset="0"/>
              <a:cs typeface="Arial" panose="020B0604020202020204" pitchFamily="34" charset="0"/>
            </a:endParaRPr>
          </a:p>
        </p:txBody>
      </p:sp>
      <p:sp>
        <p:nvSpPr>
          <p:cNvPr id="4" name="Textfeld 3"/>
          <p:cNvSpPr txBox="1"/>
          <p:nvPr/>
        </p:nvSpPr>
        <p:spPr>
          <a:xfrm>
            <a:off x="5364088" y="4725144"/>
            <a:ext cx="3350597" cy="707886"/>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de-DE" sz="4000" dirty="0" smtClean="0">
                <a:solidFill>
                  <a:schemeClr val="bg1"/>
                </a:solidFill>
                <a:latin typeface="Arial" panose="020B0604020202020204" pitchFamily="34" charset="0"/>
                <a:cs typeface="Arial" panose="020B0604020202020204" pitchFamily="34" charset="0"/>
              </a:rPr>
              <a:t>Querverweise</a:t>
            </a:r>
            <a:endParaRPr lang="de-DE" sz="4000" dirty="0">
              <a:solidFill>
                <a:schemeClr val="bg1"/>
              </a:solidFill>
              <a:latin typeface="Arial" panose="020B0604020202020204" pitchFamily="34" charset="0"/>
              <a:cs typeface="Arial" panose="020B0604020202020204" pitchFamily="34" charset="0"/>
            </a:endParaRPr>
          </a:p>
        </p:txBody>
      </p:sp>
      <p:cxnSp>
        <p:nvCxnSpPr>
          <p:cNvPr id="6" name="Gerade Verbindung mit Pfeil 5"/>
          <p:cNvCxnSpPr/>
          <p:nvPr/>
        </p:nvCxnSpPr>
        <p:spPr>
          <a:xfrm flipH="1" flipV="1">
            <a:off x="3779912" y="4077072"/>
            <a:ext cx="1584176" cy="792088"/>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a:stCxn id="4" idx="1"/>
          </p:cNvCxnSpPr>
          <p:nvPr/>
        </p:nvCxnSpPr>
        <p:spPr>
          <a:xfrm flipH="1">
            <a:off x="2483768" y="5079087"/>
            <a:ext cx="2880320" cy="0"/>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H="1">
            <a:off x="2483768" y="5282717"/>
            <a:ext cx="2880320" cy="306523"/>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1"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95525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99592" y="1772816"/>
            <a:ext cx="7056784" cy="1015663"/>
          </a:xfrm>
          <a:prstGeom prst="rect">
            <a:avLst/>
          </a:prstGeom>
          <a:noFill/>
        </p:spPr>
        <p:txBody>
          <a:bodyPr wrap="square" rtlCol="0">
            <a:spAutoFit/>
          </a:bodyPr>
          <a:lstStyle/>
          <a:p>
            <a:pPr algn="ctr"/>
            <a:r>
              <a:rPr lang="de-DE" sz="2000" dirty="0" smtClean="0">
                <a:latin typeface="Arial" panose="020B0604020202020204" pitchFamily="34" charset="0"/>
                <a:cs typeface="Arial" panose="020B0604020202020204" pitchFamily="34" charset="0"/>
              </a:rPr>
              <a:t>Rahmenvorgabe für den Schulsport:</a:t>
            </a:r>
          </a:p>
          <a:p>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Bildungs- und Erziehungsauftrag der Schule</a:t>
            </a:r>
            <a:endParaRPr lang="de-DE" sz="2000" dirty="0">
              <a:latin typeface="Arial" panose="020B0604020202020204" pitchFamily="34" charset="0"/>
              <a:cs typeface="Arial" panose="020B0604020202020204" pitchFamily="34" charset="0"/>
            </a:endParaRPr>
          </a:p>
        </p:txBody>
      </p:sp>
      <p:sp>
        <p:nvSpPr>
          <p:cNvPr id="4" name="Pfeil nach unten 3"/>
          <p:cNvSpPr/>
          <p:nvPr/>
        </p:nvSpPr>
        <p:spPr>
          <a:xfrm>
            <a:off x="4263652" y="2796863"/>
            <a:ext cx="484632" cy="97840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5" name="Textfeld 4"/>
          <p:cNvSpPr txBox="1"/>
          <p:nvPr/>
        </p:nvSpPr>
        <p:spPr>
          <a:xfrm>
            <a:off x="997892" y="3903352"/>
            <a:ext cx="7056784"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000" dirty="0" smtClean="0">
                <a:latin typeface="Arial" panose="020B0604020202020204" pitchFamily="34" charset="0"/>
                <a:cs typeface="Arial" panose="020B0604020202020204" pitchFamily="34" charset="0"/>
              </a:rPr>
              <a:t>Doppelauftrag des Schulsports:</a:t>
            </a:r>
          </a:p>
          <a:p>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Erziehung zum Sport</a:t>
            </a:r>
          </a:p>
          <a:p>
            <a:pPr algn="ctr"/>
            <a:r>
              <a:rPr lang="de-DE" sz="2000" dirty="0">
                <a:latin typeface="Arial" panose="020B0604020202020204" pitchFamily="34" charset="0"/>
                <a:cs typeface="Arial" panose="020B0604020202020204" pitchFamily="34" charset="0"/>
              </a:rPr>
              <a:t>+</a:t>
            </a:r>
            <a:r>
              <a:rPr lang="de-DE" sz="2000" dirty="0" smtClean="0">
                <a:latin typeface="Arial" panose="020B0604020202020204" pitchFamily="34" charset="0"/>
                <a:cs typeface="Arial" panose="020B0604020202020204" pitchFamily="34" charset="0"/>
              </a:rPr>
              <a:t> </a:t>
            </a:r>
          </a:p>
          <a:p>
            <a:pPr algn="ctr"/>
            <a:r>
              <a:rPr lang="de-DE" sz="2000" dirty="0" smtClean="0">
                <a:latin typeface="Arial" panose="020B0604020202020204" pitchFamily="34" charset="0"/>
                <a:cs typeface="Arial" panose="020B0604020202020204" pitchFamily="34" charset="0"/>
              </a:rPr>
              <a:t>Erziehung im und durch Sport</a:t>
            </a:r>
          </a:p>
          <a:p>
            <a:pPr algn="ctr"/>
            <a:r>
              <a:rPr lang="de-DE" sz="2000" dirty="0" smtClean="0">
                <a:latin typeface="Arial" panose="020B0604020202020204" pitchFamily="34" charset="0"/>
                <a:cs typeface="Arial" panose="020B0604020202020204" pitchFamily="34" charset="0"/>
              </a:rPr>
              <a:t> </a:t>
            </a:r>
          </a:p>
        </p:txBody>
      </p:sp>
      <p:sp>
        <p:nvSpPr>
          <p:cNvPr id="6"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a:t>
            </a:r>
            <a:endParaRPr lang="de-DE" sz="4000" dirty="0"/>
          </a:p>
        </p:txBody>
      </p:sp>
    </p:spTree>
    <p:extLst>
      <p:ext uri="{BB962C8B-B14F-4D97-AF65-F5344CB8AC3E}">
        <p14:creationId xmlns:p14="http://schemas.microsoft.com/office/powerpoint/2010/main" val="215425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79512" y="1609775"/>
            <a:ext cx="3948517"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000" b="1" dirty="0" smtClean="0">
                <a:latin typeface="Arial" panose="020B0604020202020204" pitchFamily="34" charset="0"/>
                <a:cs typeface="Arial" panose="020B0604020202020204" pitchFamily="34" charset="0"/>
              </a:rPr>
              <a:t>Inhaltsbezogene Kompetenzen</a:t>
            </a:r>
            <a:endParaRPr lang="de-DE" sz="2000" b="1" dirty="0">
              <a:latin typeface="Arial" panose="020B0604020202020204" pitchFamily="34" charset="0"/>
              <a:cs typeface="Arial" panose="020B0604020202020204" pitchFamily="34" charset="0"/>
            </a:endParaRPr>
          </a:p>
        </p:txBody>
      </p:sp>
      <p:sp>
        <p:nvSpPr>
          <p:cNvPr id="9" name="Rectangle 1"/>
          <p:cNvSpPr>
            <a:spLocks noChangeArrowheads="1"/>
          </p:cNvSpPr>
          <p:nvPr/>
        </p:nvSpPr>
        <p:spPr bwMode="auto">
          <a:xfrm>
            <a:off x="179512" y="2110074"/>
            <a:ext cx="245451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44463" algn="l"/>
                <a:tab pos="228600" algn="l"/>
                <a:tab pos="539750" algn="l"/>
              </a:tabLst>
              <a:defRPr>
                <a:solidFill>
                  <a:schemeClr val="tx1"/>
                </a:solidFill>
                <a:latin typeface="Arial" pitchFamily="34" charset="0"/>
                <a:cs typeface="Arial" pitchFamily="34" charset="0"/>
              </a:defRPr>
            </a:lvl1pPr>
            <a:lvl2pPr>
              <a:tabLst>
                <a:tab pos="144463" algn="l"/>
                <a:tab pos="228600" algn="l"/>
                <a:tab pos="539750" algn="l"/>
              </a:tabLst>
              <a:defRPr>
                <a:solidFill>
                  <a:schemeClr val="tx1"/>
                </a:solidFill>
                <a:latin typeface="Arial" pitchFamily="34" charset="0"/>
                <a:cs typeface="Arial" pitchFamily="34" charset="0"/>
              </a:defRPr>
            </a:lvl2pPr>
            <a:lvl3pPr>
              <a:tabLst>
                <a:tab pos="144463" algn="l"/>
                <a:tab pos="228600" algn="l"/>
                <a:tab pos="539750" algn="l"/>
              </a:tabLst>
              <a:defRPr>
                <a:solidFill>
                  <a:schemeClr val="tx1"/>
                </a:solidFill>
                <a:latin typeface="Arial" pitchFamily="34" charset="0"/>
                <a:cs typeface="Arial" pitchFamily="34" charset="0"/>
              </a:defRPr>
            </a:lvl3pPr>
            <a:lvl4pPr>
              <a:tabLst>
                <a:tab pos="144463" algn="l"/>
                <a:tab pos="228600" algn="l"/>
                <a:tab pos="539750" algn="l"/>
              </a:tabLst>
              <a:defRPr>
                <a:solidFill>
                  <a:schemeClr val="tx1"/>
                </a:solidFill>
                <a:latin typeface="Arial" pitchFamily="34" charset="0"/>
                <a:cs typeface="Arial" pitchFamily="34" charset="0"/>
              </a:defRPr>
            </a:lvl4pPr>
            <a:lvl5pPr>
              <a:tabLst>
                <a:tab pos="144463" algn="l"/>
                <a:tab pos="228600" algn="l"/>
                <a:tab pos="539750" algn="l"/>
              </a:tabLst>
              <a:defRPr>
                <a:solidFill>
                  <a:schemeClr val="tx1"/>
                </a:solidFill>
                <a:latin typeface="Arial" pitchFamily="34" charset="0"/>
                <a:cs typeface="Arial" pitchFamily="34" charset="0"/>
              </a:defRPr>
            </a:lvl5pPr>
            <a:lvl6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6pPr>
            <a:lvl7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7pPr>
            <a:lvl8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8pPr>
            <a:lvl9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144463" algn="l"/>
                <a:tab pos="228600" algn="l"/>
                <a:tab pos="539750" algn="l"/>
              </a:tabLst>
            </a:pPr>
            <a:r>
              <a:rPr kumimoji="0" lang="de-DE" altLang="de-DE" sz="105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Die Schülerinnen und Schüler können</a:t>
            </a:r>
            <a:endParaRPr kumimoji="0" lang="de-DE" altLang="de-DE" sz="105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010086690"/>
              </p:ext>
            </p:extLst>
          </p:nvPr>
        </p:nvGraphicFramePr>
        <p:xfrm>
          <a:off x="323527" y="2780928"/>
          <a:ext cx="8364483" cy="2065020"/>
        </p:xfrm>
        <a:graphic>
          <a:graphicData uri="http://schemas.openxmlformats.org/drawingml/2006/table">
            <a:tbl>
              <a:tblPr firstRow="1" firstCol="1" lastRow="1" bandRow="1"/>
              <a:tblGrid>
                <a:gridCol w="8364483"/>
              </a:tblGrid>
              <a:tr h="0">
                <a:tc>
                  <a:txBody>
                    <a:bodyPr/>
                    <a:lstStyle/>
                    <a:p>
                      <a:pPr algn="ctr">
                        <a:spcBef>
                          <a:spcPts val="300"/>
                        </a:spcBef>
                        <a:spcAft>
                          <a:spcPts val="300"/>
                        </a:spcAft>
                      </a:pPr>
                      <a:r>
                        <a:rPr lang="de-DE" sz="1000" b="1" dirty="0">
                          <a:effectLst/>
                          <a:latin typeface="Arial"/>
                          <a:ea typeface="Calibri"/>
                          <a:cs typeface="Times New Roman"/>
                        </a:rPr>
                        <a:t>kognitiv/reflexiv</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dirty="0">
                          <a:effectLst/>
                          <a:latin typeface="Arial"/>
                          <a:ea typeface="Times New Roman"/>
                          <a:cs typeface="Times New Roman"/>
                        </a:rPr>
                        <a:t>Maßnahmen des Helfens und Sicherns benennen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0">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dirty="0">
                          <a:effectLst/>
                          <a:latin typeface="Arial"/>
                          <a:ea typeface="Calibri"/>
                          <a:cs typeface="Times New Roman"/>
                        </a:rPr>
                        <a:t>PG	Sicherheit und Unfallschutz</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a:effectLst/>
                          <a:latin typeface="Arial"/>
                          <a:ea typeface="Times New Roman"/>
                          <a:cs typeface="Times New Roman"/>
                        </a:rPr>
                        <a:t>in Wagnissituationen verantwortungsbewusst handeln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0">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a:effectLst/>
                          <a:latin typeface="Arial"/>
                          <a:ea typeface="Calibri"/>
                          <a:cs typeface="Times New Roman"/>
                        </a:rPr>
                        <a:t>PG	Selbstregulation und Lernen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2.1	Bewegungskompetenz 4</a:t>
                      </a:r>
                    </a:p>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2.3	Personalkompetenz 1, 2</a:t>
                      </a:r>
                    </a:p>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2.4	Sozialkompetenz</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feld 5"/>
          <p:cNvSpPr txBox="1"/>
          <p:nvPr/>
        </p:nvSpPr>
        <p:spPr>
          <a:xfrm>
            <a:off x="4524658" y="3140968"/>
            <a:ext cx="4034310"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de-DE" sz="4000" dirty="0" smtClean="0">
                <a:solidFill>
                  <a:schemeClr val="bg1"/>
                </a:solidFill>
                <a:latin typeface="Arial" panose="020B0604020202020204" pitchFamily="34" charset="0"/>
                <a:cs typeface="Arial" panose="020B0604020202020204" pitchFamily="34" charset="0"/>
              </a:rPr>
              <a:t>Teilkompetenzen</a:t>
            </a:r>
            <a:endParaRPr lang="de-DE" sz="4000" dirty="0">
              <a:solidFill>
                <a:schemeClr val="bg1"/>
              </a:solidFill>
              <a:latin typeface="Arial" panose="020B0604020202020204" pitchFamily="34" charset="0"/>
              <a:cs typeface="Arial" panose="020B0604020202020204" pitchFamily="34" charset="0"/>
            </a:endParaRPr>
          </a:p>
        </p:txBody>
      </p:sp>
      <p:sp>
        <p:nvSpPr>
          <p:cNvPr id="7" name="Textfeld 6"/>
          <p:cNvSpPr txBox="1"/>
          <p:nvPr/>
        </p:nvSpPr>
        <p:spPr>
          <a:xfrm>
            <a:off x="5220072" y="4293096"/>
            <a:ext cx="3350597" cy="707886"/>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de-DE" sz="4000" dirty="0" smtClean="0">
                <a:solidFill>
                  <a:schemeClr val="bg1"/>
                </a:solidFill>
                <a:latin typeface="Arial" panose="020B0604020202020204" pitchFamily="34" charset="0"/>
                <a:cs typeface="Arial" panose="020B0604020202020204" pitchFamily="34" charset="0"/>
              </a:rPr>
              <a:t>Querverweise</a:t>
            </a:r>
            <a:endParaRPr lang="de-DE" sz="4000" dirty="0">
              <a:solidFill>
                <a:schemeClr val="bg1"/>
              </a:solidFill>
              <a:latin typeface="Arial" panose="020B0604020202020204" pitchFamily="34" charset="0"/>
              <a:cs typeface="Arial" panose="020B0604020202020204" pitchFamily="34" charset="0"/>
            </a:endParaRPr>
          </a:p>
        </p:txBody>
      </p:sp>
      <p:cxnSp>
        <p:nvCxnSpPr>
          <p:cNvPr id="10" name="Gerade Verbindung mit Pfeil 9"/>
          <p:cNvCxnSpPr/>
          <p:nvPr/>
        </p:nvCxnSpPr>
        <p:spPr>
          <a:xfrm flipH="1" flipV="1">
            <a:off x="2229029" y="4177990"/>
            <a:ext cx="2991043" cy="396044"/>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flipV="1">
            <a:off x="2195736" y="4574034"/>
            <a:ext cx="3024336" cy="223118"/>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flipV="1">
            <a:off x="2339752" y="3573016"/>
            <a:ext cx="2880320" cy="767500"/>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2"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118801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79512" y="1609775"/>
            <a:ext cx="3948517"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000" b="1" dirty="0" smtClean="0">
                <a:latin typeface="Arial" panose="020B0604020202020204" pitchFamily="34" charset="0"/>
                <a:cs typeface="Arial" panose="020B0604020202020204" pitchFamily="34" charset="0"/>
              </a:rPr>
              <a:t>Inhaltsbezogene Kompetenzen</a:t>
            </a:r>
            <a:endParaRPr lang="de-DE" sz="2000" b="1" dirty="0">
              <a:latin typeface="Arial" panose="020B0604020202020204" pitchFamily="34" charset="0"/>
              <a:cs typeface="Arial" panose="020B0604020202020204" pitchFamily="34" charset="0"/>
            </a:endParaRPr>
          </a:p>
        </p:txBody>
      </p:sp>
      <p:sp>
        <p:nvSpPr>
          <p:cNvPr id="9" name="Rectangle 1"/>
          <p:cNvSpPr>
            <a:spLocks noChangeArrowheads="1"/>
          </p:cNvSpPr>
          <p:nvPr/>
        </p:nvSpPr>
        <p:spPr bwMode="auto">
          <a:xfrm>
            <a:off x="173832" y="2111906"/>
            <a:ext cx="245451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44463" algn="l"/>
                <a:tab pos="228600" algn="l"/>
                <a:tab pos="539750" algn="l"/>
              </a:tabLst>
              <a:defRPr>
                <a:solidFill>
                  <a:schemeClr val="tx1"/>
                </a:solidFill>
                <a:latin typeface="Arial" pitchFamily="34" charset="0"/>
                <a:cs typeface="Arial" pitchFamily="34" charset="0"/>
              </a:defRPr>
            </a:lvl1pPr>
            <a:lvl2pPr>
              <a:tabLst>
                <a:tab pos="144463" algn="l"/>
                <a:tab pos="228600" algn="l"/>
                <a:tab pos="539750" algn="l"/>
              </a:tabLst>
              <a:defRPr>
                <a:solidFill>
                  <a:schemeClr val="tx1"/>
                </a:solidFill>
                <a:latin typeface="Arial" pitchFamily="34" charset="0"/>
                <a:cs typeface="Arial" pitchFamily="34" charset="0"/>
              </a:defRPr>
            </a:lvl2pPr>
            <a:lvl3pPr>
              <a:tabLst>
                <a:tab pos="144463" algn="l"/>
                <a:tab pos="228600" algn="l"/>
                <a:tab pos="539750" algn="l"/>
              </a:tabLst>
              <a:defRPr>
                <a:solidFill>
                  <a:schemeClr val="tx1"/>
                </a:solidFill>
                <a:latin typeface="Arial" pitchFamily="34" charset="0"/>
                <a:cs typeface="Arial" pitchFamily="34" charset="0"/>
              </a:defRPr>
            </a:lvl3pPr>
            <a:lvl4pPr>
              <a:tabLst>
                <a:tab pos="144463" algn="l"/>
                <a:tab pos="228600" algn="l"/>
                <a:tab pos="539750" algn="l"/>
              </a:tabLst>
              <a:defRPr>
                <a:solidFill>
                  <a:schemeClr val="tx1"/>
                </a:solidFill>
                <a:latin typeface="Arial" pitchFamily="34" charset="0"/>
                <a:cs typeface="Arial" pitchFamily="34" charset="0"/>
              </a:defRPr>
            </a:lvl4pPr>
            <a:lvl5pPr>
              <a:tabLst>
                <a:tab pos="144463" algn="l"/>
                <a:tab pos="228600" algn="l"/>
                <a:tab pos="539750" algn="l"/>
              </a:tabLst>
              <a:defRPr>
                <a:solidFill>
                  <a:schemeClr val="tx1"/>
                </a:solidFill>
                <a:latin typeface="Arial" pitchFamily="34" charset="0"/>
                <a:cs typeface="Arial" pitchFamily="34" charset="0"/>
              </a:defRPr>
            </a:lvl5pPr>
            <a:lvl6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6pPr>
            <a:lvl7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7pPr>
            <a:lvl8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8pPr>
            <a:lvl9pPr fontAlgn="base">
              <a:spcBef>
                <a:spcPct val="0"/>
              </a:spcBef>
              <a:spcAft>
                <a:spcPct val="0"/>
              </a:spcAft>
              <a:tabLst>
                <a:tab pos="144463" algn="l"/>
                <a:tab pos="228600" algn="l"/>
                <a:tab pos="53975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144463" algn="l"/>
                <a:tab pos="228600" algn="l"/>
                <a:tab pos="539750" algn="l"/>
              </a:tabLst>
            </a:pPr>
            <a:r>
              <a:rPr kumimoji="0" lang="de-DE" altLang="de-DE" sz="105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Die Schülerinnen und Schüler können</a:t>
            </a:r>
            <a:endParaRPr kumimoji="0" lang="de-DE" altLang="de-DE" sz="105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591552275"/>
              </p:ext>
            </p:extLst>
          </p:nvPr>
        </p:nvGraphicFramePr>
        <p:xfrm>
          <a:off x="179512" y="2420888"/>
          <a:ext cx="8712968" cy="3593462"/>
        </p:xfrm>
        <a:graphic>
          <a:graphicData uri="http://schemas.openxmlformats.org/drawingml/2006/table">
            <a:tbl>
              <a:tblPr firstRow="1" firstCol="1" lastRow="1" bandRow="1"/>
              <a:tblGrid>
                <a:gridCol w="8712968"/>
              </a:tblGrid>
              <a:tr h="511934">
                <a:tc>
                  <a:txBody>
                    <a:bodyPr/>
                    <a:lstStyle/>
                    <a:p>
                      <a:pPr algn="ctr">
                        <a:spcBef>
                          <a:spcPts val="300"/>
                        </a:spcBef>
                        <a:spcAft>
                          <a:spcPts val="300"/>
                        </a:spcAft>
                      </a:pPr>
                      <a:r>
                        <a:rPr lang="de-DE" sz="1000" b="1" dirty="0">
                          <a:effectLst/>
                          <a:latin typeface="Arial"/>
                          <a:ea typeface="Calibri"/>
                          <a:cs typeface="Times New Roman"/>
                        </a:rPr>
                        <a:t>kreativ/gestalterisch</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a:effectLst/>
                          <a:latin typeface="Arial"/>
                          <a:ea typeface="Times New Roman"/>
                          <a:cs typeface="Times New Roman"/>
                        </a:rPr>
                        <a:t> </a:t>
                      </a:r>
                      <a:r>
                        <a:rPr lang="de-DE" sz="1000">
                          <a:effectLst/>
                          <a:latin typeface="Arial"/>
                          <a:ea typeface="Calibri"/>
                          <a:cs typeface="Times New Roman"/>
                        </a:rPr>
                        <a:t>mit den erlernten turnerischen Bewegungsfertigkeiten Bewegungsverbindungen umgestalten und sie allein sowie in der Gruppe präsentieren (zum Beispiel Synchronturnen)</a:t>
                      </a:r>
                      <a:endParaRPr lang="de-DE" sz="100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0">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a:effectLst/>
                          <a:latin typeface="Arial"/>
                          <a:ea typeface="Calibri"/>
                          <a:cs typeface="Times New Roman"/>
                        </a:rPr>
                        <a:t>	BTV 	Toleranz, Solidarität, Inklusion, Antidiskriminierung</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lnSpc>
                          <a:spcPct val="115000"/>
                        </a:lnSpc>
                        <a:spcAft>
                          <a:spcPts val="0"/>
                        </a:spcAft>
                        <a:buFont typeface="+mj-lt"/>
                        <a:buAutoNum type="arabicParenBoth"/>
                        <a:tabLst>
                          <a:tab pos="259080" algn="l"/>
                        </a:tabLst>
                      </a:pPr>
                      <a:r>
                        <a:rPr lang="de-DE" sz="1000" dirty="0">
                          <a:effectLst/>
                          <a:latin typeface="Arial"/>
                          <a:ea typeface="Times New Roman"/>
                          <a:cs typeface="Times New Roman"/>
                        </a:rPr>
                        <a:t> </a:t>
                      </a:r>
                      <a:r>
                        <a:rPr lang="de-DE" sz="1000" dirty="0">
                          <a:effectLst/>
                          <a:latin typeface="Arial"/>
                          <a:ea typeface="Calibri"/>
                          <a:cs typeface="Times New Roman"/>
                        </a:rPr>
                        <a:t>gemeinsam aus Grundtätigkeiten, akrobatischen Elementen und turnerischen Bewegungsfertigkeiten eine Gruppenpräsentation nachgestalten und präsentieren.</a:t>
                      </a:r>
                      <a:endParaRPr lang="de-DE" sz="1000" dirty="0">
                        <a:effectLst/>
                        <a:latin typeface="Arial"/>
                        <a:ea typeface="Times New Roman"/>
                        <a:cs typeface="Times New Roman"/>
                      </a:endParaRP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0">
                <a:tc>
                  <a:txBody>
                    <a:bodyPr/>
                    <a:lstStyle/>
                    <a:p>
                      <a:pPr marL="342900" lvl="0" indent="-342900">
                        <a:lnSpc>
                          <a:spcPct val="115000"/>
                        </a:lnSpc>
                        <a:spcAft>
                          <a:spcPts val="0"/>
                        </a:spcAft>
                        <a:buSzPts val="900"/>
                        <a:buFont typeface="Symbol"/>
                        <a:buBlip>
                          <a:blip r:embed="rId3"/>
                        </a:buBlip>
                        <a:tabLst>
                          <a:tab pos="144145" algn="l"/>
                          <a:tab pos="504190" algn="l"/>
                        </a:tabLst>
                      </a:pPr>
                      <a:r>
                        <a:rPr lang="de-DE" sz="800">
                          <a:effectLst/>
                          <a:latin typeface="Arial"/>
                          <a:ea typeface="Calibri"/>
                          <a:cs typeface="Times New Roman"/>
                        </a:rPr>
                        <a:t>BTV	Toleranz, Solidarität, Inklusion, Antidiskriminierung</a:t>
                      </a:r>
                    </a:p>
                    <a:p>
                      <a:pPr marL="342900" lvl="0" indent="-342900">
                        <a:lnSpc>
                          <a:spcPct val="115000"/>
                        </a:lnSpc>
                        <a:spcAft>
                          <a:spcPts val="0"/>
                        </a:spcAft>
                        <a:buSzPts val="900"/>
                        <a:buFont typeface="Symbol"/>
                        <a:buBlip>
                          <a:blip r:embed="rId3"/>
                        </a:buBlip>
                        <a:tabLst>
                          <a:tab pos="144145" algn="l"/>
                          <a:tab pos="504190" algn="l"/>
                        </a:tabLst>
                      </a:pPr>
                      <a:r>
                        <a:rPr lang="de-DE" sz="800">
                          <a:effectLst/>
                          <a:latin typeface="Arial"/>
                          <a:ea typeface="Calibri"/>
                          <a:cs typeface="Times New Roman"/>
                        </a:rPr>
                        <a:t>MB	Kommunikation und Kooperation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543588">
                <a:tc>
                  <a:txBody>
                    <a:bodyPr/>
                    <a:lstStyle/>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a:effectLst/>
                          <a:latin typeface="Arial"/>
                          <a:ea typeface="Times New Roman"/>
                          <a:cs typeface="Times New Roman"/>
                        </a:rPr>
                        <a:t>2.1	Bewegungskompetenz 4</a:t>
                      </a:r>
                    </a:p>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smtClean="0">
                          <a:effectLst/>
                          <a:latin typeface="Arial"/>
                          <a:ea typeface="Times New Roman"/>
                          <a:cs typeface="Times New Roman"/>
                        </a:rPr>
                        <a:t>2.3	Personalkompetenz 5, 6</a:t>
                      </a:r>
                    </a:p>
                    <a:p>
                      <a:pPr marL="342900" lvl="0" indent="-342900">
                        <a:lnSpc>
                          <a:spcPct val="115000"/>
                        </a:lnSpc>
                        <a:spcAft>
                          <a:spcPts val="0"/>
                        </a:spcAft>
                        <a:buSzPts val="900"/>
                        <a:buFont typeface="Symbol"/>
                        <a:buBlip>
                          <a:blip r:embed="rId4"/>
                        </a:buBlip>
                        <a:tabLst>
                          <a:tab pos="144145" algn="l"/>
                          <a:tab pos="228600" algn="l"/>
                          <a:tab pos="540385" algn="l"/>
                        </a:tabLst>
                      </a:pPr>
                      <a:r>
                        <a:rPr lang="de-DE" sz="800" dirty="0" smtClean="0">
                          <a:effectLst/>
                          <a:latin typeface="Arial"/>
                          <a:ea typeface="Times New Roman"/>
                          <a:cs typeface="Times New Roman"/>
                        </a:rPr>
                        <a:t>2.4</a:t>
                      </a:r>
                      <a:r>
                        <a:rPr lang="de-DE" sz="800" dirty="0">
                          <a:effectLst/>
                          <a:latin typeface="Arial"/>
                          <a:ea typeface="Times New Roman"/>
                          <a:cs typeface="Times New Roman"/>
                        </a:rPr>
                        <a:t>	Sozialkompetenz</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Bef>
                          <a:spcPts val="300"/>
                        </a:spcBef>
                        <a:spcAft>
                          <a:spcPts val="300"/>
                        </a:spcAft>
                      </a:pPr>
                      <a:r>
                        <a:rPr lang="de-DE" sz="1000" dirty="0">
                          <a:effectLst/>
                          <a:latin typeface="Arial"/>
                          <a:ea typeface="Calibri"/>
                          <a:cs typeface="Times New Roman"/>
                        </a:rPr>
                        <a:t>Hinweise:</a:t>
                      </a:r>
                    </a:p>
                    <a:p>
                      <a:pPr algn="just">
                        <a:lnSpc>
                          <a:spcPct val="115000"/>
                        </a:lnSpc>
                        <a:spcBef>
                          <a:spcPts val="300"/>
                        </a:spcBef>
                        <a:spcAft>
                          <a:spcPts val="300"/>
                        </a:spcAft>
                      </a:pPr>
                      <a:r>
                        <a:rPr lang="de-DE" sz="1000" dirty="0">
                          <a:effectLst/>
                          <a:latin typeface="Arial"/>
                          <a:ea typeface="Calibri"/>
                          <a:cs typeface="Times New Roman"/>
                        </a:rPr>
                        <a:t>Bei der Vermittlung dieses Inhaltsbereichs bietet sich unter anderem die Perspektive „Etwas wagen und verantworten“ an.</a:t>
                      </a:r>
                    </a:p>
                    <a:p>
                      <a:pPr algn="just">
                        <a:lnSpc>
                          <a:spcPct val="115000"/>
                        </a:lnSpc>
                        <a:spcBef>
                          <a:spcPts val="300"/>
                        </a:spcBef>
                        <a:spcAft>
                          <a:spcPts val="300"/>
                        </a:spcAft>
                      </a:pPr>
                      <a:r>
                        <a:rPr lang="de-DE" sz="1000" dirty="0">
                          <a:effectLst/>
                          <a:latin typeface="Arial"/>
                          <a:ea typeface="Calibri"/>
                          <a:cs typeface="Times New Roman"/>
                        </a:rPr>
                        <a:t>Beim Bewegen im natürlichen Umfeld (zum Beispiel Parkour in der Stadt) verhalten sich die Schülerinnen und Schüler umweltgerecht.</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feld 5"/>
          <p:cNvSpPr txBox="1"/>
          <p:nvPr/>
        </p:nvSpPr>
        <p:spPr>
          <a:xfrm>
            <a:off x="4577651" y="3174211"/>
            <a:ext cx="4034310"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de-DE" sz="4000" dirty="0" smtClean="0">
                <a:solidFill>
                  <a:schemeClr val="bg1"/>
                </a:solidFill>
                <a:latin typeface="Arial" panose="020B0604020202020204" pitchFamily="34" charset="0"/>
                <a:cs typeface="Arial" panose="020B0604020202020204" pitchFamily="34" charset="0"/>
              </a:rPr>
              <a:t>Teilkompetenzen</a:t>
            </a:r>
            <a:endParaRPr lang="de-DE" sz="4000" dirty="0">
              <a:solidFill>
                <a:schemeClr val="bg1"/>
              </a:solidFill>
              <a:latin typeface="Arial" panose="020B0604020202020204" pitchFamily="34" charset="0"/>
              <a:cs typeface="Arial" panose="020B0604020202020204" pitchFamily="34" charset="0"/>
            </a:endParaRPr>
          </a:p>
        </p:txBody>
      </p:sp>
      <p:sp>
        <p:nvSpPr>
          <p:cNvPr id="7" name="Textfeld 6"/>
          <p:cNvSpPr txBox="1"/>
          <p:nvPr/>
        </p:nvSpPr>
        <p:spPr>
          <a:xfrm>
            <a:off x="5220072" y="4293096"/>
            <a:ext cx="3350597" cy="707886"/>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de-DE" sz="4000" dirty="0" smtClean="0">
                <a:solidFill>
                  <a:schemeClr val="bg1"/>
                </a:solidFill>
                <a:latin typeface="Arial" panose="020B0604020202020204" pitchFamily="34" charset="0"/>
                <a:cs typeface="Arial" panose="020B0604020202020204" pitchFamily="34" charset="0"/>
              </a:rPr>
              <a:t>Querverweise</a:t>
            </a:r>
            <a:endParaRPr lang="de-DE" sz="4000" dirty="0">
              <a:solidFill>
                <a:schemeClr val="bg1"/>
              </a:solidFill>
              <a:latin typeface="Arial" panose="020B0604020202020204" pitchFamily="34" charset="0"/>
              <a:cs typeface="Arial" panose="020B0604020202020204" pitchFamily="34" charset="0"/>
            </a:endParaRPr>
          </a:p>
        </p:txBody>
      </p:sp>
      <p:cxnSp>
        <p:nvCxnSpPr>
          <p:cNvPr id="10" name="Gerade Verbindung mit Pfeil 9"/>
          <p:cNvCxnSpPr/>
          <p:nvPr/>
        </p:nvCxnSpPr>
        <p:spPr>
          <a:xfrm flipH="1" flipV="1">
            <a:off x="3563888" y="3645024"/>
            <a:ext cx="1623690" cy="726957"/>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flipV="1">
            <a:off x="3563888" y="4371981"/>
            <a:ext cx="1649557" cy="224636"/>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a:off x="2153770" y="4847720"/>
            <a:ext cx="3066302" cy="0"/>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3"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404404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79512" y="1609775"/>
            <a:ext cx="3948517"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000" b="1" dirty="0" smtClean="0">
                <a:latin typeface="Arial" panose="020B0604020202020204" pitchFamily="34" charset="0"/>
                <a:cs typeface="Arial" panose="020B0604020202020204" pitchFamily="34" charset="0"/>
              </a:rPr>
              <a:t>Inhaltsbezogene Kompetenzen</a:t>
            </a:r>
            <a:endParaRPr lang="de-DE" sz="2000" b="1" dirty="0">
              <a:latin typeface="Arial" panose="020B0604020202020204" pitchFamily="34" charset="0"/>
              <a:cs typeface="Arial" panose="020B0604020202020204" pitchFamily="34" charset="0"/>
            </a:endParaRPr>
          </a:p>
        </p:txBody>
      </p:sp>
      <p:sp>
        <p:nvSpPr>
          <p:cNvPr id="3" name="Rechteck 2"/>
          <p:cNvSpPr/>
          <p:nvPr/>
        </p:nvSpPr>
        <p:spPr>
          <a:xfrm>
            <a:off x="179512" y="2105745"/>
            <a:ext cx="8964487" cy="3600986"/>
          </a:xfrm>
          <a:prstGeom prst="rect">
            <a:avLst/>
          </a:prstGeom>
        </p:spPr>
        <p:txBody>
          <a:bodyPr wrap="square">
            <a:spAutoFit/>
          </a:bodyPr>
          <a:lstStyle/>
          <a:p>
            <a:r>
              <a:rPr lang="de-DE" sz="1400" b="1" dirty="0">
                <a:latin typeface="Arial" panose="020B0604020202020204" pitchFamily="34" charset="0"/>
                <a:cs typeface="Arial" panose="020B0604020202020204" pitchFamily="34" charset="0"/>
              </a:rPr>
              <a:t>Stufenspezifische Hinweise</a:t>
            </a:r>
          </a:p>
          <a:p>
            <a:r>
              <a:rPr lang="de-DE" sz="1200" dirty="0">
                <a:latin typeface="Arial" panose="020B0604020202020204" pitchFamily="34" charset="0"/>
                <a:cs typeface="Arial" panose="020B0604020202020204" pitchFamily="34" charset="0"/>
              </a:rPr>
              <a:t>STUFENSPEZIFISCHE HINWEISE KLASSENSTUFEN 5 UND 6</a:t>
            </a:r>
          </a:p>
          <a:p>
            <a:r>
              <a:rPr lang="de-DE" sz="1200" dirty="0">
                <a:latin typeface="Arial" panose="020B0604020202020204" pitchFamily="34" charset="0"/>
                <a:cs typeface="Arial" panose="020B0604020202020204" pitchFamily="34" charset="0"/>
              </a:rPr>
              <a:t>Das Bewegungs-, Spiel- und Sportangebot der Grundschule wird weitergeführt und vertieft. Entdeckendes Lernen und eigene Lernerfahrungen sind ein wichtiger Bestandteil des Unterrichts.</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Der Schwerpunkt des Sportunterrichts in den Klassenstufen 5 und 6 liegt auf der Schulung und Verbesserung der koordinativen Fähigkeiten und der Ausbildung sportmotorischer und sportartspezifischer Grundlagen. Im Inhaltsbereich „Spielen“ steht die integrative Sportspielvermittlung im Zentrum des Unterrichtens. Einfache organisatorische Aufgaben werden den Schülerinnen und Schülern frühzeitig übertragen. </a:t>
            </a:r>
          </a:p>
          <a:p>
            <a:r>
              <a:rPr lang="de-DE" sz="1200" b="1" dirty="0">
                <a:latin typeface="Arial" panose="020B0604020202020204" pitchFamily="34" charset="0"/>
                <a:cs typeface="Arial" panose="020B0604020202020204" pitchFamily="34" charset="0"/>
              </a:rPr>
              <a:t>Organisatorische Hinweise:</a:t>
            </a:r>
            <a:endParaRPr lang="de-DE" sz="12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Der Unterricht wird je nach pädagogischer Zielsetzung koedukativ oder in getrennten Sportgruppen erteilt.</a:t>
            </a:r>
          </a:p>
          <a:p>
            <a:r>
              <a:rPr lang="de-DE" sz="1200" b="1" dirty="0">
                <a:latin typeface="Arial" panose="020B0604020202020204" pitchFamily="34" charset="0"/>
                <a:cs typeface="Arial" panose="020B0604020202020204" pitchFamily="34" charset="0"/>
              </a:rPr>
              <a:t>Organisatorische Hinweise Pflichtbereich:</a:t>
            </a:r>
            <a:endParaRPr lang="de-DE" sz="12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Bei der Konzeption wurde davon ausgegangen, dass der Bereich Spiel vom Umfang der Teilkompetenzen her mehr Raum einnimmt als die anderen Bereiche. </a:t>
            </a:r>
          </a:p>
          <a:p>
            <a:r>
              <a:rPr lang="de-DE" sz="1200" dirty="0">
                <a:latin typeface="Arial" panose="020B0604020202020204" pitchFamily="34" charset="0"/>
                <a:cs typeface="Arial" panose="020B0604020202020204" pitchFamily="34" charset="0"/>
              </a:rPr>
              <a:t>Die Inhaltsbereiche 2 - 5 sind in der Orientierungsstufe jeweils mindestens einmal zu unterrichten. </a:t>
            </a:r>
          </a:p>
          <a:p>
            <a:r>
              <a:rPr lang="de-DE" sz="1200" dirty="0">
                <a:latin typeface="Arial" panose="020B0604020202020204" pitchFamily="34" charset="0"/>
                <a:cs typeface="Arial" panose="020B0604020202020204" pitchFamily="34" charset="0"/>
              </a:rPr>
              <a:t>Die Teilkompetenzen des Inhaltsbereichs 6, „Fitness entwickeln“, können in einem eigenen Unterrichtsvorhaben oder mit anderen Inhaltsbereichen vernetzt entwickelt werden.</a:t>
            </a:r>
          </a:p>
          <a:p>
            <a:r>
              <a:rPr lang="de-DE" sz="1200" b="1" dirty="0">
                <a:latin typeface="Arial" panose="020B0604020202020204" pitchFamily="34" charset="0"/>
                <a:cs typeface="Arial" panose="020B0604020202020204" pitchFamily="34" charset="0"/>
              </a:rPr>
              <a:t>Organisatorische Hinweise Wahlpflichtbereich:</a:t>
            </a:r>
            <a:endParaRPr lang="de-DE" sz="12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Aus den Inhaltsbereichen 7, „Miteinander/gegeneinander kämpfen“, und 8, „Fahren, Rollen, Gleiten“, wird pro Klassenstufe mindestens ein Bereich gewählt werden.</a:t>
            </a:r>
          </a:p>
        </p:txBody>
      </p:sp>
      <p:sp>
        <p:nvSpPr>
          <p:cNvPr id="5"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130105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930052" y="1446677"/>
            <a:ext cx="2492990" cy="369332"/>
          </a:xfrm>
          <a:prstGeom prst="rect">
            <a:avLst/>
          </a:prstGeom>
          <a:noFill/>
        </p:spPr>
        <p:txBody>
          <a:bodyPr wrap="none" rtlCol="0">
            <a:spAutoFit/>
          </a:bodyPr>
          <a:lstStyle/>
          <a:p>
            <a:r>
              <a:rPr lang="de-DE" sz="1800" b="1" dirty="0" smtClean="0">
                <a:latin typeface="Arial" panose="020B0604020202020204" pitchFamily="34" charset="0"/>
                <a:cs typeface="Arial" panose="020B0604020202020204" pitchFamily="34" charset="0"/>
              </a:rPr>
              <a:t>Erziehung zum Sport</a:t>
            </a:r>
            <a:endParaRPr lang="de-DE" sz="1800" b="1" dirty="0">
              <a:latin typeface="Arial" panose="020B0604020202020204" pitchFamily="34" charset="0"/>
              <a:cs typeface="Arial" panose="020B0604020202020204" pitchFamily="34" charset="0"/>
            </a:endParaRPr>
          </a:p>
        </p:txBody>
      </p:sp>
      <p:sp>
        <p:nvSpPr>
          <p:cNvPr id="6" name="Textfeld 5"/>
          <p:cNvSpPr txBox="1"/>
          <p:nvPr/>
        </p:nvSpPr>
        <p:spPr>
          <a:xfrm>
            <a:off x="5004048" y="1442372"/>
            <a:ext cx="3493264" cy="369332"/>
          </a:xfrm>
          <a:prstGeom prst="rect">
            <a:avLst/>
          </a:prstGeom>
          <a:noFill/>
        </p:spPr>
        <p:txBody>
          <a:bodyPr wrap="none" rtlCol="0">
            <a:spAutoFit/>
          </a:bodyPr>
          <a:lstStyle/>
          <a:p>
            <a:r>
              <a:rPr lang="de-DE" sz="1800" b="1" dirty="0" smtClean="0">
                <a:latin typeface="Arial" panose="020B0604020202020204" pitchFamily="34" charset="0"/>
                <a:cs typeface="Arial" panose="020B0604020202020204" pitchFamily="34" charset="0"/>
              </a:rPr>
              <a:t>Erziehung im und durch Sport</a:t>
            </a:r>
            <a:endParaRPr lang="de-DE" sz="1800" b="1" dirty="0">
              <a:latin typeface="Arial" panose="020B0604020202020204" pitchFamily="34" charset="0"/>
              <a:cs typeface="Arial" panose="020B0604020202020204" pitchFamily="34" charset="0"/>
            </a:endParaRPr>
          </a:p>
        </p:txBody>
      </p:sp>
      <p:sp>
        <p:nvSpPr>
          <p:cNvPr id="7" name="Textfeld 6"/>
          <p:cNvSpPr txBox="1"/>
          <p:nvPr/>
        </p:nvSpPr>
        <p:spPr>
          <a:xfrm>
            <a:off x="251521" y="2179310"/>
            <a:ext cx="3850052" cy="196977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sz="1400" dirty="0" smtClean="0">
                <a:latin typeface="Arial" panose="020B0604020202020204" pitchFamily="34" charset="0"/>
                <a:cs typeface="Arial" panose="020B0604020202020204" pitchFamily="34" charset="0"/>
              </a:rPr>
              <a:t>Bewegungskompetenz</a:t>
            </a:r>
          </a:p>
          <a:p>
            <a:pPr marL="285750" lvl="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alters- und entwicklungsgemäße konditionelle Anforderungen </a:t>
            </a:r>
            <a:r>
              <a:rPr lang="de-DE" sz="1200" dirty="0" smtClean="0">
                <a:latin typeface="Arial" panose="020B0604020202020204" pitchFamily="34" charset="0"/>
                <a:cs typeface="Arial" panose="020B0604020202020204" pitchFamily="34" charset="0"/>
              </a:rPr>
              <a:t>bewältigen</a:t>
            </a:r>
            <a:endParaRPr lang="de-DE"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koordinative Fähigkeiten und technische Fertigkeiten </a:t>
            </a:r>
            <a:r>
              <a:rPr lang="de-DE" sz="1200" dirty="0" smtClean="0">
                <a:latin typeface="Arial" panose="020B0604020202020204" pitchFamily="34" charset="0"/>
                <a:cs typeface="Arial" panose="020B0604020202020204" pitchFamily="34" charset="0"/>
              </a:rPr>
              <a:t>anwenden</a:t>
            </a:r>
          </a:p>
          <a:p>
            <a:pPr marL="285750" lvl="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de-DE" sz="1200" dirty="0" smtClean="0">
              <a:latin typeface="Arial" panose="020B0604020202020204" pitchFamily="34" charset="0"/>
              <a:cs typeface="Arial" panose="020B0604020202020204" pitchFamily="34" charset="0"/>
            </a:endParaRPr>
          </a:p>
          <a:p>
            <a:pPr lvl="0"/>
            <a:endParaRPr lang="de-DE" sz="1200" dirty="0">
              <a:latin typeface="Arial" panose="020B0604020202020204" pitchFamily="34" charset="0"/>
              <a:cs typeface="Arial" panose="020B0604020202020204" pitchFamily="34" charset="0"/>
            </a:endParaRPr>
          </a:p>
          <a:p>
            <a:endParaRPr lang="de-DE" sz="1200" dirty="0"/>
          </a:p>
        </p:txBody>
      </p:sp>
      <p:sp>
        <p:nvSpPr>
          <p:cNvPr id="9" name="Textfeld 8"/>
          <p:cNvSpPr txBox="1"/>
          <p:nvPr/>
        </p:nvSpPr>
        <p:spPr>
          <a:xfrm>
            <a:off x="4101572" y="2181036"/>
            <a:ext cx="4790907" cy="184665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sz="1400" dirty="0" smtClean="0">
                <a:latin typeface="Arial" panose="020B0604020202020204" pitchFamily="34" charset="0"/>
                <a:cs typeface="Arial" panose="020B0604020202020204" pitchFamily="34" charset="0"/>
              </a:rPr>
              <a:t>Reflexionskompetenz</a:t>
            </a:r>
          </a:p>
          <a:p>
            <a:pPr marL="285750" lvl="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sportlichen Handlungssituationen verschiedene Sinnrichtungen des Sports erkennen</a:t>
            </a:r>
          </a:p>
          <a:p>
            <a:r>
              <a:rPr lang="de-DE" sz="1400" dirty="0" smtClean="0">
                <a:latin typeface="Arial" panose="020B0604020202020204" pitchFamily="34" charset="0"/>
                <a:cs typeface="Arial" panose="020B0604020202020204" pitchFamily="34" charset="0"/>
              </a:rPr>
              <a:t>Personalkompetenz </a:t>
            </a:r>
          </a:p>
          <a:p>
            <a:pPr marL="285750" lvl="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eigene Emotionen und Bedürfnisse in sportlichen Handlungssituationen wahrnehmen und </a:t>
            </a:r>
            <a:r>
              <a:rPr lang="de-DE" sz="1200" dirty="0" smtClean="0">
                <a:latin typeface="Arial" panose="020B0604020202020204" pitchFamily="34" charset="0"/>
                <a:cs typeface="Arial" panose="020B0604020202020204" pitchFamily="34" charset="0"/>
              </a:rPr>
              <a:t>regulieren</a:t>
            </a:r>
            <a:endParaRPr lang="de-DE" sz="1200" dirty="0">
              <a:latin typeface="Arial" panose="020B0604020202020204" pitchFamily="34" charset="0"/>
              <a:cs typeface="Arial" panose="020B0604020202020204" pitchFamily="34" charset="0"/>
            </a:endParaRPr>
          </a:p>
          <a:p>
            <a:r>
              <a:rPr lang="de-DE" sz="1400" dirty="0" smtClean="0">
                <a:latin typeface="Arial" panose="020B0604020202020204" pitchFamily="34" charset="0"/>
                <a:cs typeface="Arial" panose="020B0604020202020204" pitchFamily="34" charset="0"/>
              </a:rPr>
              <a:t>Sozialkompetenz</a:t>
            </a:r>
          </a:p>
          <a:p>
            <a:pPr marL="285750" lvl="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bei sportlichen Aktivitäten kommunizieren, kooperieren und </a:t>
            </a:r>
            <a:r>
              <a:rPr lang="de-DE" sz="1200" dirty="0" smtClean="0">
                <a:latin typeface="Arial" panose="020B0604020202020204" pitchFamily="34" charset="0"/>
                <a:cs typeface="Arial" panose="020B0604020202020204" pitchFamily="34" charset="0"/>
              </a:rPr>
              <a:t>konkurrieren</a:t>
            </a:r>
          </a:p>
        </p:txBody>
      </p:sp>
      <p:sp>
        <p:nvSpPr>
          <p:cNvPr id="10" name="Textfeld 9"/>
          <p:cNvSpPr txBox="1"/>
          <p:nvPr/>
        </p:nvSpPr>
        <p:spPr>
          <a:xfrm>
            <a:off x="251520" y="4365104"/>
            <a:ext cx="387439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sportspielspezifische </a:t>
            </a:r>
            <a:r>
              <a:rPr lang="de-DE" sz="1200" dirty="0">
                <a:latin typeface="Arial" panose="020B0604020202020204" pitchFamily="34" charset="0"/>
                <a:cs typeface="Arial" panose="020B0604020202020204" pitchFamily="34" charset="0"/>
              </a:rPr>
              <a:t>Bewegungstechniken (zum Beispiel Schneiden, Nachstellschritte in der Abwehr) und Balltechniken (zum Beispiel Passen und Annehmen in der Bewegung, Wurf- /Schusstechniken, Clear, Oberes und Unteres Zuspiel, Aufschlag, Angriffs- und Abwehraktionen) in Gleichzahlspielen </a:t>
            </a:r>
            <a:r>
              <a:rPr lang="de-DE" sz="1200" dirty="0" smtClean="0">
                <a:latin typeface="Arial" panose="020B0604020202020204" pitchFamily="34" charset="0"/>
                <a:cs typeface="Arial" panose="020B0604020202020204" pitchFamily="34" charset="0"/>
              </a:rPr>
              <a:t>anwenden</a:t>
            </a:r>
          </a:p>
        </p:txBody>
      </p:sp>
      <p:sp>
        <p:nvSpPr>
          <p:cNvPr id="11" name="Textfeld 10"/>
          <p:cNvSpPr txBox="1"/>
          <p:nvPr/>
        </p:nvSpPr>
        <p:spPr>
          <a:xfrm>
            <a:off x="4101573" y="4372106"/>
            <a:ext cx="4791602" cy="1377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 Emotionen umgehen und sie </a:t>
            </a:r>
            <a:r>
              <a:rPr lang="de-DE" sz="1200" dirty="0" smtClean="0">
                <a:latin typeface="Arial" panose="020B0604020202020204" pitchFamily="34" charset="0"/>
                <a:cs typeface="Arial" panose="020B0604020202020204" pitchFamily="34" charset="0"/>
              </a:rPr>
              <a:t>reflektieren</a:t>
            </a:r>
          </a:p>
          <a:p>
            <a:pPr marL="285750" indent="-2857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regelgerecht </a:t>
            </a:r>
            <a:r>
              <a:rPr lang="de-DE" sz="1200" dirty="0">
                <a:latin typeface="Arial" panose="020B0604020202020204" pitchFamily="34" charset="0"/>
                <a:cs typeface="Arial" panose="020B0604020202020204" pitchFamily="34" charset="0"/>
              </a:rPr>
              <a:t>und fair - auch ohne </a:t>
            </a:r>
            <a:r>
              <a:rPr lang="de-DE" sz="1200" dirty="0" smtClean="0">
                <a:latin typeface="Arial" panose="020B0604020202020204" pitchFamily="34" charset="0"/>
                <a:cs typeface="Arial" panose="020B0604020202020204" pitchFamily="34" charset="0"/>
              </a:rPr>
              <a:t>Schiedsrichter – spielen</a:t>
            </a:r>
          </a:p>
          <a:p>
            <a:endParaRPr lang="de-DE" dirty="0" smtClean="0"/>
          </a:p>
          <a:p>
            <a:endParaRPr lang="de-DE" sz="1200" dirty="0" smtClean="0"/>
          </a:p>
          <a:p>
            <a:endParaRPr lang="de-DE" sz="1200" dirty="0"/>
          </a:p>
          <a:p>
            <a:endParaRPr lang="de-DE" sz="1200" dirty="0"/>
          </a:p>
        </p:txBody>
      </p:sp>
      <p:sp>
        <p:nvSpPr>
          <p:cNvPr id="12" name="Textfeld 11"/>
          <p:cNvSpPr txBox="1"/>
          <p:nvPr/>
        </p:nvSpPr>
        <p:spPr>
          <a:xfrm>
            <a:off x="251520" y="1811704"/>
            <a:ext cx="864096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e-DE" sz="1800" dirty="0" smtClean="0">
                <a:solidFill>
                  <a:srgbClr val="C00000"/>
                </a:solidFill>
                <a:latin typeface="Arial" panose="020B0604020202020204" pitchFamily="34" charset="0"/>
                <a:cs typeface="Arial" panose="020B0604020202020204" pitchFamily="34" charset="0"/>
              </a:rPr>
              <a:t>Prozessbezogene Kompetenzen</a:t>
            </a:r>
            <a:endParaRPr lang="de-DE" sz="1800" dirty="0">
              <a:solidFill>
                <a:srgbClr val="C00000"/>
              </a:solidFill>
              <a:latin typeface="Arial" panose="020B0604020202020204" pitchFamily="34" charset="0"/>
              <a:cs typeface="Arial" panose="020B0604020202020204" pitchFamily="34" charset="0"/>
            </a:endParaRPr>
          </a:p>
        </p:txBody>
      </p:sp>
      <p:sp>
        <p:nvSpPr>
          <p:cNvPr id="13" name="Textfeld 12"/>
          <p:cNvSpPr txBox="1"/>
          <p:nvPr/>
        </p:nvSpPr>
        <p:spPr>
          <a:xfrm>
            <a:off x="251522" y="4027695"/>
            <a:ext cx="8640958"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1600" dirty="0" smtClean="0">
                <a:latin typeface="Arial" panose="020B0604020202020204" pitchFamily="34" charset="0"/>
                <a:cs typeface="Arial" panose="020B0604020202020204" pitchFamily="34" charset="0"/>
              </a:rPr>
              <a:t>Inhaltsbezogene Kompetenzen  - Inhaltsbereich „Spielen“</a:t>
            </a:r>
            <a:endParaRPr lang="de-DE" sz="1600" dirty="0">
              <a:latin typeface="Arial" panose="020B0604020202020204" pitchFamily="34" charset="0"/>
              <a:cs typeface="Arial" panose="020B0604020202020204" pitchFamily="34" charset="0"/>
            </a:endParaRPr>
          </a:p>
        </p:txBody>
      </p:sp>
      <p:sp>
        <p:nvSpPr>
          <p:cNvPr id="14"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321159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79512" y="1609775"/>
            <a:ext cx="4248279"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000" b="1" dirty="0" smtClean="0">
                <a:latin typeface="Arial" panose="020B0604020202020204" pitchFamily="34" charset="0"/>
                <a:cs typeface="Arial" panose="020B0604020202020204" pitchFamily="34" charset="0"/>
              </a:rPr>
              <a:t>Sportpädagogische Perspektiven</a:t>
            </a:r>
            <a:endParaRPr lang="de-DE" sz="2000" b="1" dirty="0">
              <a:latin typeface="Arial" panose="020B0604020202020204" pitchFamily="34" charset="0"/>
              <a:cs typeface="Arial" panose="020B0604020202020204" pitchFamily="34" charset="0"/>
            </a:endParaRPr>
          </a:p>
        </p:txBody>
      </p:sp>
      <p:sp>
        <p:nvSpPr>
          <p:cNvPr id="5" name="Textfeld 4"/>
          <p:cNvSpPr txBox="1"/>
          <p:nvPr/>
        </p:nvSpPr>
        <p:spPr>
          <a:xfrm>
            <a:off x="673224" y="2492896"/>
            <a:ext cx="8136904" cy="2616101"/>
          </a:xfrm>
          <a:prstGeom prst="rect">
            <a:avLst/>
          </a:prstGeom>
          <a:noFill/>
        </p:spPr>
        <p:txBody>
          <a:bodyPr wrap="square" rtlCol="0">
            <a:spAutoFit/>
          </a:bodyPr>
          <a:lstStyle/>
          <a:p>
            <a:r>
              <a:rPr lang="de-DE" sz="2000" dirty="0" smtClean="0">
                <a:latin typeface="Arial" panose="020B0604020202020204" pitchFamily="34" charset="0"/>
                <a:cs typeface="Arial" panose="020B0604020202020204" pitchFamily="34" charset="0"/>
              </a:rPr>
              <a:t>Die Perspektiven sind die „zwei Seiten einer Medaille“:</a:t>
            </a:r>
          </a:p>
          <a:p>
            <a:pPr algn="ct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Sportpädagogische Perspektive</a:t>
            </a:r>
          </a:p>
          <a:p>
            <a:pPr algn="ctr"/>
            <a:endParaRPr lang="de-DE" sz="2000" dirty="0" smtClean="0">
              <a:latin typeface="Arial" panose="020B0604020202020204" pitchFamily="34" charset="0"/>
              <a:cs typeface="Arial" panose="020B0604020202020204" pitchFamily="34" charset="0"/>
            </a:endParaRPr>
          </a:p>
          <a:p>
            <a:pPr algn="ctr"/>
            <a:endParaRPr lang="de-DE" sz="2000" dirty="0" smtClean="0">
              <a:latin typeface="Arial" panose="020B0604020202020204" pitchFamily="34" charset="0"/>
              <a:cs typeface="Arial" panose="020B0604020202020204" pitchFamily="34" charset="0"/>
            </a:endParaRPr>
          </a:p>
          <a:p>
            <a:pPr algn="ct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  Individuelle Sinngebung                     Pädagogische Zielsetzungen</a:t>
            </a:r>
          </a:p>
          <a:p>
            <a:endParaRPr lang="de-DE" dirty="0">
              <a:latin typeface="Arial" panose="020B0604020202020204" pitchFamily="34" charset="0"/>
              <a:cs typeface="Arial" panose="020B0604020202020204" pitchFamily="34" charset="0"/>
            </a:endParaRPr>
          </a:p>
        </p:txBody>
      </p:sp>
      <p:cxnSp>
        <p:nvCxnSpPr>
          <p:cNvPr id="6" name="Gerade Verbindung 5"/>
          <p:cNvCxnSpPr/>
          <p:nvPr/>
        </p:nvCxnSpPr>
        <p:spPr>
          <a:xfrm>
            <a:off x="4596711" y="3521487"/>
            <a:ext cx="0" cy="432048"/>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Gerade Verbindung 6"/>
          <p:cNvCxnSpPr/>
          <p:nvPr/>
        </p:nvCxnSpPr>
        <p:spPr>
          <a:xfrm>
            <a:off x="2267744" y="3953535"/>
            <a:ext cx="46805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Gerade Verbindung 8"/>
          <p:cNvCxnSpPr/>
          <p:nvPr/>
        </p:nvCxnSpPr>
        <p:spPr>
          <a:xfrm>
            <a:off x="2267744" y="3953535"/>
            <a:ext cx="0" cy="37720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Gerade Verbindung 9"/>
          <p:cNvCxnSpPr/>
          <p:nvPr/>
        </p:nvCxnSpPr>
        <p:spPr>
          <a:xfrm>
            <a:off x="6948264" y="3953535"/>
            <a:ext cx="0" cy="377200"/>
          </a:xfrm>
          <a:prstGeom prst="line">
            <a:avLst/>
          </a:prstGeom>
          <a:ln w="28575"/>
        </p:spPr>
        <p:style>
          <a:lnRef idx="1">
            <a:schemeClr val="dk1"/>
          </a:lnRef>
          <a:fillRef idx="0">
            <a:schemeClr val="dk1"/>
          </a:fillRef>
          <a:effectRef idx="0">
            <a:schemeClr val="dk1"/>
          </a:effectRef>
          <a:fontRef idx="minor">
            <a:schemeClr val="tx1"/>
          </a:fontRef>
        </p:style>
      </p:cxnSp>
      <p:sp>
        <p:nvSpPr>
          <p:cNvPr id="11"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357362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79512" y="1609775"/>
            <a:ext cx="4248279"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000" b="1" dirty="0" smtClean="0">
                <a:latin typeface="Arial" panose="020B0604020202020204" pitchFamily="34" charset="0"/>
                <a:cs typeface="Arial" panose="020B0604020202020204" pitchFamily="34" charset="0"/>
              </a:rPr>
              <a:t>Sportpädagogische Perspektiven</a:t>
            </a:r>
            <a:endParaRPr lang="de-DE" sz="20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2417486167"/>
              </p:ext>
            </p:extLst>
          </p:nvPr>
        </p:nvGraphicFramePr>
        <p:xfrm>
          <a:off x="186383" y="2276872"/>
          <a:ext cx="8721005" cy="3596640"/>
        </p:xfrm>
        <a:graphic>
          <a:graphicData uri="http://schemas.openxmlformats.org/drawingml/2006/table">
            <a:tbl>
              <a:tblPr firstRow="1" firstCol="1" bandRow="1"/>
              <a:tblGrid>
                <a:gridCol w="3953569"/>
                <a:gridCol w="4767436"/>
              </a:tblGrid>
              <a:tr h="864096">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Wahrnehmungsfähigkeit verbessern und Bewegungserfahrungen </a:t>
                      </a:r>
                      <a:r>
                        <a:rPr lang="de-DE" sz="1400" dirty="0" smtClean="0">
                          <a:effectLst/>
                          <a:latin typeface="Arial"/>
                          <a:ea typeface="Calibri"/>
                          <a:cs typeface="Arial"/>
                        </a:rPr>
                        <a:t>erweitern</a:t>
                      </a:r>
                      <a:r>
                        <a:rPr lang="de-DE" sz="1400" baseline="0" dirty="0" smtClean="0">
                          <a:effectLst/>
                          <a:latin typeface="Arial"/>
                          <a:ea typeface="Calibri"/>
                          <a:cs typeface="Arial"/>
                        </a:rPr>
                        <a:t> </a:t>
                      </a:r>
                      <a:r>
                        <a:rPr lang="de-DE" sz="1400" dirty="0" smtClean="0">
                          <a:effectLst/>
                          <a:latin typeface="Arial"/>
                          <a:ea typeface="Calibri"/>
                          <a:cs typeface="Times New Roman"/>
                        </a:rPr>
                        <a:t>(Bewegungserziehung)</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Ansprechen aller Sinne</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Vielfältige Körper- und materiale Erfahrungen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Erweiterung des Bewegungsrepertoires</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Das Leisten erfahren und </a:t>
                      </a:r>
                      <a:r>
                        <a:rPr lang="de-DE" sz="1400" dirty="0" smtClean="0">
                          <a:effectLst/>
                          <a:latin typeface="Arial"/>
                          <a:ea typeface="Calibri"/>
                          <a:cs typeface="Arial"/>
                        </a:rPr>
                        <a:t>reflektieren (Leistungserziehung)</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Durch systematisches Üben eigene Leistungsfähigkeit verbessern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Leistungsfortschritt individuell bewerten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Leistungsgrenzen erfahren und respektieren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Sich körperlich ausdrücken und Bewegungen </a:t>
                      </a:r>
                      <a:r>
                        <a:rPr lang="de-DE" sz="1400" dirty="0" smtClean="0">
                          <a:effectLst/>
                          <a:latin typeface="Arial"/>
                          <a:ea typeface="Calibri"/>
                          <a:cs typeface="Arial"/>
                        </a:rPr>
                        <a:t>gestalten </a:t>
                      </a:r>
                    </a:p>
                    <a:p>
                      <a:pPr marL="0" lvl="0" indent="0" algn="l">
                        <a:lnSpc>
                          <a:spcPct val="150000"/>
                        </a:lnSpc>
                        <a:spcBef>
                          <a:spcPts val="300"/>
                        </a:spcBef>
                        <a:spcAft>
                          <a:spcPts val="0"/>
                        </a:spcAft>
                        <a:buFont typeface="+mj-lt"/>
                        <a:buNone/>
                      </a:pPr>
                      <a:r>
                        <a:rPr lang="de-DE" sz="1400" dirty="0" smtClean="0">
                          <a:effectLst/>
                          <a:latin typeface="Arial"/>
                          <a:ea typeface="Calibri"/>
                          <a:cs typeface="Arial"/>
                        </a:rPr>
                        <a:t>(Ästhetische Erziehung)</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Sich über Bewegung ausdrücken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Mit der Bewegung spielen </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Bewegungsideen gestalten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Times New Roman"/>
                        </a:rPr>
                        <a:t>Mittels der Bewegung mit anderen kommunizieren</a:t>
                      </a: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346171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79512" y="1609775"/>
            <a:ext cx="4248279"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de-DE" sz="2000" b="1" dirty="0" smtClean="0">
                <a:latin typeface="Arial" panose="020B0604020202020204" pitchFamily="34" charset="0"/>
                <a:cs typeface="Arial" panose="020B0604020202020204" pitchFamily="34" charset="0"/>
              </a:rPr>
              <a:t>Sportpädagogische Perspektiven</a:t>
            </a:r>
            <a:endParaRPr lang="de-DE" sz="2000" b="1" dirty="0">
              <a:latin typeface="Arial" panose="020B0604020202020204" pitchFamily="34" charset="0"/>
              <a:cs typeface="Arial" panose="020B060402020202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159995306"/>
              </p:ext>
            </p:extLst>
          </p:nvPr>
        </p:nvGraphicFramePr>
        <p:xfrm>
          <a:off x="179512" y="2097361"/>
          <a:ext cx="8784976" cy="4198620"/>
        </p:xfrm>
        <a:graphic>
          <a:graphicData uri="http://schemas.openxmlformats.org/drawingml/2006/table">
            <a:tbl>
              <a:tblPr firstRow="1" firstCol="1" bandRow="1"/>
              <a:tblGrid>
                <a:gridCol w="3744416"/>
                <a:gridCol w="5040560"/>
              </a:tblGrid>
              <a:tr h="1353649">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Etwas wagen und </a:t>
                      </a:r>
                      <a:r>
                        <a:rPr lang="de-DE" sz="1400" dirty="0" smtClean="0">
                          <a:effectLst/>
                          <a:latin typeface="Arial"/>
                          <a:ea typeface="Calibri"/>
                          <a:cs typeface="Arial"/>
                        </a:rPr>
                        <a:t>verantworten (Wagniserziehung)</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Situationen an den Grenzen </a:t>
                      </a:r>
                      <a:r>
                        <a:rPr lang="de-DE" sz="1400" dirty="0" smtClean="0">
                          <a:effectLst/>
                          <a:latin typeface="Arial"/>
                          <a:ea typeface="Times New Roman"/>
                          <a:cs typeface="Arial"/>
                        </a:rPr>
                        <a:t>eigenen</a:t>
                      </a:r>
                      <a:r>
                        <a:rPr lang="de-DE" sz="1400" baseline="0" dirty="0">
                          <a:effectLst/>
                          <a:latin typeface="Arial"/>
                          <a:ea typeface="Times New Roman"/>
                          <a:cs typeface="Times New Roman"/>
                        </a:rPr>
                        <a:t> </a:t>
                      </a:r>
                      <a:r>
                        <a:rPr lang="de-DE" sz="1400" dirty="0" smtClean="0">
                          <a:effectLst/>
                          <a:latin typeface="Arial"/>
                          <a:ea typeface="Times New Roman"/>
                          <a:cs typeface="Arial"/>
                        </a:rPr>
                        <a:t>Könnens </a:t>
                      </a:r>
                      <a:r>
                        <a:rPr lang="de-DE" sz="1400" dirty="0">
                          <a:effectLst/>
                          <a:latin typeface="Arial"/>
                          <a:ea typeface="Times New Roman"/>
                          <a:cs typeface="Arial"/>
                        </a:rPr>
                        <a:t>bestehen aber auch </a:t>
                      </a:r>
                      <a:r>
                        <a:rPr lang="de-DE" sz="1400" dirty="0" smtClean="0">
                          <a:effectLst/>
                          <a:latin typeface="Arial"/>
                          <a:ea typeface="Times New Roman"/>
                          <a:cs typeface="Arial"/>
                        </a:rPr>
                        <a:t>verantworten</a:t>
                      </a:r>
                      <a:r>
                        <a:rPr lang="de-DE" sz="1400" baseline="0" dirty="0">
                          <a:effectLst/>
                          <a:latin typeface="Arial"/>
                          <a:ea typeface="Times New Roman"/>
                          <a:cs typeface="Times New Roman"/>
                        </a:rPr>
                        <a:t> </a:t>
                      </a:r>
                      <a:r>
                        <a:rPr lang="de-DE" sz="1400" dirty="0" smtClean="0">
                          <a:effectLst/>
                          <a:latin typeface="Arial"/>
                          <a:ea typeface="Times New Roman"/>
                          <a:cs typeface="Arial"/>
                        </a:rPr>
                        <a:t>können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Angst überwinden aber auch sich zugestehen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Vertrauen in andere aufbauen </a:t>
                      </a:r>
                      <a:r>
                        <a:rPr lang="de-DE" sz="1400" dirty="0" smtClean="0">
                          <a:effectLst/>
                          <a:latin typeface="Arial"/>
                          <a:ea typeface="Times New Roman"/>
                          <a:cs typeface="Arial"/>
                        </a:rPr>
                        <a:t>und</a:t>
                      </a:r>
                      <a:r>
                        <a:rPr lang="de-DE" sz="1400" baseline="0" dirty="0" smtClean="0">
                          <a:effectLst/>
                          <a:latin typeface="Arial"/>
                          <a:ea typeface="Times New Roman"/>
                          <a:cs typeface="Arial"/>
                        </a:rPr>
                        <a:t> </a:t>
                      </a:r>
                      <a:r>
                        <a:rPr lang="de-DE" sz="1400" dirty="0" smtClean="0">
                          <a:effectLst/>
                          <a:latin typeface="Arial"/>
                          <a:ea typeface="Times New Roman"/>
                          <a:cs typeface="Arial"/>
                        </a:rPr>
                        <a:t>Verantwortungsbewusstsein </a:t>
                      </a:r>
                      <a:r>
                        <a:rPr lang="de-DE" sz="1400" dirty="0">
                          <a:effectLst/>
                          <a:latin typeface="Arial"/>
                          <a:ea typeface="Times New Roman"/>
                          <a:cs typeface="Arial"/>
                        </a:rPr>
                        <a:t>entwickeln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8164">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Gemeinsam handeln, </a:t>
                      </a:r>
                      <a:r>
                        <a:rPr lang="de-DE" sz="1400" dirty="0" err="1">
                          <a:effectLst/>
                          <a:latin typeface="Arial"/>
                          <a:ea typeface="Calibri"/>
                          <a:cs typeface="Arial"/>
                        </a:rPr>
                        <a:t>wettkämpfen</a:t>
                      </a:r>
                      <a:r>
                        <a:rPr lang="de-DE" sz="1400" dirty="0">
                          <a:effectLst/>
                          <a:latin typeface="Arial"/>
                          <a:ea typeface="Calibri"/>
                          <a:cs typeface="Arial"/>
                        </a:rPr>
                        <a:t> und sich </a:t>
                      </a:r>
                      <a:r>
                        <a:rPr lang="de-DE" sz="1400" dirty="0" smtClean="0">
                          <a:effectLst/>
                          <a:latin typeface="Arial"/>
                          <a:ea typeface="Calibri"/>
                          <a:cs typeface="Arial"/>
                        </a:rPr>
                        <a:t>verständigen (Sozialerziehung)</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Times New Roman"/>
                        </a:rPr>
                        <a:t>Miteinander spielen und gestalten</a:t>
                      </a:r>
                    </a:p>
                    <a:p>
                      <a:pPr marL="342900" lvl="0" indent="-342900" algn="l">
                        <a:lnSpc>
                          <a:spcPct val="150000"/>
                        </a:lnSpc>
                        <a:spcAft>
                          <a:spcPts val="0"/>
                        </a:spcAft>
                        <a:buFont typeface="Symbol"/>
                        <a:buChar char=""/>
                      </a:pPr>
                      <a:r>
                        <a:rPr lang="de-DE" sz="1400" dirty="0">
                          <a:effectLst/>
                          <a:latin typeface="Arial"/>
                          <a:ea typeface="Times New Roman"/>
                          <a:cs typeface="Times New Roman"/>
                        </a:rPr>
                        <a:t>Soziales Miteinander auch in Konkurrenzsituationen fair und verantwortungsvoll regeln</a:t>
                      </a:r>
                    </a:p>
                    <a:p>
                      <a:pPr marL="342900" lvl="0" indent="-342900" algn="l">
                        <a:lnSpc>
                          <a:spcPct val="150000"/>
                        </a:lnSpc>
                        <a:spcAft>
                          <a:spcPts val="0"/>
                        </a:spcAft>
                        <a:buFont typeface="Symbol"/>
                        <a:buChar char=""/>
                      </a:pPr>
                      <a:r>
                        <a:rPr lang="de-DE" sz="1400" dirty="0">
                          <a:effectLst/>
                          <a:latin typeface="Arial"/>
                          <a:ea typeface="Times New Roman"/>
                          <a:cs typeface="Times New Roman"/>
                        </a:rPr>
                        <a:t>Helfen und Sichern</a:t>
                      </a: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531">
                <a:tc>
                  <a:txBody>
                    <a:bodyPr/>
                    <a:lstStyle/>
                    <a:p>
                      <a:pPr marL="0" lvl="0" indent="0" algn="l">
                        <a:lnSpc>
                          <a:spcPct val="150000"/>
                        </a:lnSpc>
                        <a:spcBef>
                          <a:spcPts val="300"/>
                        </a:spcBef>
                        <a:spcAft>
                          <a:spcPts val="0"/>
                        </a:spcAft>
                        <a:buFont typeface="+mj-lt"/>
                        <a:buNone/>
                      </a:pPr>
                      <a:r>
                        <a:rPr lang="de-DE" sz="1400" dirty="0" smtClean="0">
                          <a:effectLst/>
                          <a:latin typeface="Arial"/>
                          <a:ea typeface="Calibri"/>
                          <a:cs typeface="Arial"/>
                        </a:rPr>
                        <a:t>Gesundheit verbessern und</a:t>
                      </a:r>
                      <a:r>
                        <a:rPr lang="de-DE" sz="1400" baseline="0" dirty="0" smtClean="0">
                          <a:effectLst/>
                          <a:latin typeface="Arial"/>
                          <a:ea typeface="Calibri"/>
                          <a:cs typeface="Arial"/>
                        </a:rPr>
                        <a:t> </a:t>
                      </a:r>
                      <a:r>
                        <a:rPr lang="de-DE" sz="1400" dirty="0" smtClean="0">
                          <a:effectLst/>
                          <a:latin typeface="Arial"/>
                          <a:ea typeface="Calibri"/>
                          <a:cs typeface="Arial"/>
                        </a:rPr>
                        <a:t>Gesundheitsbewusstsein entwickeln (Gesundheitserziehung)</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Verbessern der körperlichen Leistungsfähigkeit und psycho-physischen Belastbarkeit</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Gesundheitsgerechtes Sporttreiben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4034981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ine Ecke des Rechtecks abrunden 7"/>
          <p:cNvSpPr/>
          <p:nvPr/>
        </p:nvSpPr>
        <p:spPr>
          <a:xfrm>
            <a:off x="5220072" y="4005264"/>
            <a:ext cx="3240000" cy="180000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2000" dirty="0" smtClean="0">
                <a:latin typeface="Arial" panose="020B0604020202020204" pitchFamily="34" charset="0"/>
                <a:cs typeface="Arial" panose="020B0604020202020204" pitchFamily="34" charset="0"/>
              </a:rPr>
              <a:t>Prozessbezogene Kompetenzen</a:t>
            </a:r>
            <a:endParaRPr lang="de-DE" sz="2000" dirty="0">
              <a:latin typeface="Arial" panose="020B0604020202020204" pitchFamily="34" charset="0"/>
              <a:cs typeface="Arial" panose="020B0604020202020204" pitchFamily="34" charset="0"/>
            </a:endParaRPr>
          </a:p>
        </p:txBody>
      </p:sp>
      <p:sp>
        <p:nvSpPr>
          <p:cNvPr id="6" name="Eine Ecke des Rechtecks abrunden 5"/>
          <p:cNvSpPr/>
          <p:nvPr/>
        </p:nvSpPr>
        <p:spPr>
          <a:xfrm>
            <a:off x="5229908" y="1556792"/>
            <a:ext cx="3240000" cy="1800000"/>
          </a:xfrm>
          <a:prstGeom prst="round1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2000" dirty="0" smtClean="0">
                <a:solidFill>
                  <a:schemeClr val="tx1"/>
                </a:solidFill>
                <a:latin typeface="Arial" panose="020B0604020202020204" pitchFamily="34" charset="0"/>
                <a:cs typeface="Arial" panose="020B0604020202020204" pitchFamily="34" charset="0"/>
              </a:rPr>
              <a:t>Inhalte</a:t>
            </a:r>
            <a:endParaRPr lang="de-DE" sz="2000" dirty="0">
              <a:solidFill>
                <a:schemeClr val="tx1"/>
              </a:solidFill>
              <a:latin typeface="Arial" panose="020B0604020202020204" pitchFamily="34" charset="0"/>
              <a:cs typeface="Arial" panose="020B0604020202020204" pitchFamily="34" charset="0"/>
            </a:endParaRPr>
          </a:p>
        </p:txBody>
      </p:sp>
      <p:sp>
        <p:nvSpPr>
          <p:cNvPr id="10" name="Eine Ecke des Rechtecks abrunden 9"/>
          <p:cNvSpPr/>
          <p:nvPr/>
        </p:nvSpPr>
        <p:spPr>
          <a:xfrm>
            <a:off x="424627" y="1628800"/>
            <a:ext cx="3240000" cy="1739562"/>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2000" dirty="0" smtClean="0">
                <a:latin typeface="Arial" panose="020B0604020202020204" pitchFamily="34" charset="0"/>
                <a:cs typeface="Arial" panose="020B0604020202020204" pitchFamily="34" charset="0"/>
              </a:rPr>
              <a:t>Inhaltsbezogene </a:t>
            </a:r>
            <a:r>
              <a:rPr lang="de-DE" sz="2000" dirty="0">
                <a:latin typeface="Arial" panose="020B0604020202020204" pitchFamily="34" charset="0"/>
                <a:cs typeface="Arial" panose="020B0604020202020204" pitchFamily="34" charset="0"/>
              </a:rPr>
              <a:t>Kompetenzen</a:t>
            </a:r>
          </a:p>
        </p:txBody>
      </p:sp>
      <p:sp>
        <p:nvSpPr>
          <p:cNvPr id="9" name="Eine Ecke des Rechtecks abrunden 8"/>
          <p:cNvSpPr/>
          <p:nvPr/>
        </p:nvSpPr>
        <p:spPr>
          <a:xfrm>
            <a:off x="395536" y="4005264"/>
            <a:ext cx="3240000" cy="180000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2000" dirty="0" smtClean="0">
                <a:latin typeface="Arial" panose="020B0604020202020204" pitchFamily="34" charset="0"/>
                <a:cs typeface="Arial" panose="020B0604020202020204" pitchFamily="34" charset="0"/>
              </a:rPr>
              <a:t>Sportpädagogische Perspektiven</a:t>
            </a:r>
            <a:endParaRPr lang="de-DE" sz="2000" dirty="0">
              <a:latin typeface="Arial" panose="020B0604020202020204" pitchFamily="34" charset="0"/>
              <a:cs typeface="Arial" panose="020B0604020202020204" pitchFamily="34" charset="0"/>
            </a:endParaRPr>
          </a:p>
        </p:txBody>
      </p:sp>
      <p:sp>
        <p:nvSpPr>
          <p:cNvPr id="14" name="Eine Ecke des Rechtecks abrunden 13"/>
          <p:cNvSpPr/>
          <p:nvPr/>
        </p:nvSpPr>
        <p:spPr>
          <a:xfrm>
            <a:off x="2771800" y="2781128"/>
            <a:ext cx="3240000" cy="1800000"/>
          </a:xfrm>
          <a:prstGeom prst="round1Rect">
            <a:avLst/>
          </a:prstGeom>
          <a:solidFill>
            <a:srgbClr val="FFFFFF">
              <a:alpha val="60000"/>
            </a:srgb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de-DE" sz="2000" dirty="0" smtClean="0">
                <a:latin typeface="Arial" panose="020B0604020202020204" pitchFamily="34" charset="0"/>
                <a:cs typeface="Arial" panose="020B0604020202020204" pitchFamily="34" charset="0"/>
              </a:rPr>
              <a:t>Unterrichtsvorhaben</a:t>
            </a:r>
            <a:endParaRPr lang="de-DE" sz="2000" dirty="0">
              <a:latin typeface="Arial" panose="020B0604020202020204" pitchFamily="34" charset="0"/>
              <a:cs typeface="Arial" panose="020B0604020202020204" pitchFamily="34" charset="0"/>
            </a:endParaRPr>
          </a:p>
        </p:txBody>
      </p:sp>
      <p:sp>
        <p:nvSpPr>
          <p:cNvPr id="12"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353735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p:cNvSpPr txBox="1"/>
          <p:nvPr/>
        </p:nvSpPr>
        <p:spPr>
          <a:xfrm>
            <a:off x="251520" y="1508903"/>
            <a:ext cx="8640960" cy="4047262"/>
          </a:xfrm>
          <a:prstGeom prst="rect">
            <a:avLst/>
          </a:prstGeom>
          <a:noFill/>
        </p:spPr>
        <p:txBody>
          <a:bodyPr wrap="square" rtlCol="0">
            <a:spAutoFit/>
          </a:bodyPr>
          <a:lstStyle/>
          <a:p>
            <a:pPr>
              <a:spcAft>
                <a:spcPts val="1800"/>
              </a:spcAft>
            </a:pPr>
            <a:r>
              <a:rPr lang="de-DE" dirty="0" smtClean="0">
                <a:latin typeface="Arial" panose="020B0604020202020204" pitchFamily="34" charset="0"/>
                <a:cs typeface="Arial" panose="020B0604020202020204" pitchFamily="34" charset="0"/>
              </a:rPr>
              <a:t>Was bleibt ?</a:t>
            </a:r>
          </a:p>
          <a:p>
            <a:pPr marL="342900" indent="-342900">
              <a:spcAft>
                <a:spcPts val="1200"/>
              </a:spcAft>
              <a:buFont typeface="Wingdings" panose="05000000000000000000" pitchFamily="2" charset="2"/>
              <a:buChar char="Ø"/>
            </a:pPr>
            <a:r>
              <a:rPr lang="de-DE" dirty="0">
                <a:latin typeface="Arial" panose="020B0604020202020204" pitchFamily="34" charset="0"/>
                <a:cs typeface="Arial" panose="020B0604020202020204" pitchFamily="34" charset="0"/>
              </a:rPr>
              <a:t>Doppelauftrag des </a:t>
            </a:r>
            <a:r>
              <a:rPr lang="de-DE" dirty="0" smtClean="0">
                <a:latin typeface="Arial" panose="020B0604020202020204" pitchFamily="34" charset="0"/>
                <a:cs typeface="Arial" panose="020B0604020202020204" pitchFamily="34" charset="0"/>
              </a:rPr>
              <a:t>Schulsports</a:t>
            </a:r>
          </a:p>
          <a:p>
            <a:pPr marL="342900" indent="-342900">
              <a:spcAft>
                <a:spcPts val="1200"/>
              </a:spcAft>
              <a:buFont typeface="Wingdings" panose="05000000000000000000" pitchFamily="2" charset="2"/>
              <a:buChar char="Ø"/>
            </a:pPr>
            <a:r>
              <a:rPr lang="de-DE" dirty="0" smtClean="0">
                <a:latin typeface="Arial" panose="020B0604020202020204" pitchFamily="34" charset="0"/>
                <a:cs typeface="Arial" panose="020B0604020202020204" pitchFamily="34" charset="0"/>
              </a:rPr>
              <a:t>Sportpädagogische Perspektiven als didaktische Gestaltungsmittel</a:t>
            </a:r>
          </a:p>
          <a:p>
            <a:pPr marL="342900" indent="-342900">
              <a:spcAft>
                <a:spcPts val="1200"/>
              </a:spcAft>
              <a:buFont typeface="Wingdings" panose="05000000000000000000" pitchFamily="2" charset="2"/>
              <a:buChar char="Ø"/>
            </a:pPr>
            <a:r>
              <a:rPr lang="de-DE" dirty="0" smtClean="0">
                <a:latin typeface="Arial" panose="020B0604020202020204" pitchFamily="34" charset="0"/>
                <a:cs typeface="Arial" panose="020B0604020202020204" pitchFamily="34" charset="0"/>
              </a:rPr>
              <a:t>Mehrperspektivität</a:t>
            </a:r>
          </a:p>
          <a:p>
            <a:pPr marL="342900" indent="-342900">
              <a:spcAft>
                <a:spcPts val="1200"/>
              </a:spcAft>
              <a:buFont typeface="Wingdings" panose="05000000000000000000" pitchFamily="2" charset="2"/>
              <a:buChar char="Ø"/>
            </a:pPr>
            <a:r>
              <a:rPr lang="de-DE" dirty="0" smtClean="0">
                <a:latin typeface="Arial" panose="020B0604020202020204" pitchFamily="34" charset="0"/>
                <a:cs typeface="Arial" panose="020B0604020202020204" pitchFamily="34" charset="0"/>
              </a:rPr>
              <a:t>Output-Orientierung</a:t>
            </a:r>
          </a:p>
          <a:p>
            <a:pPr marL="342900" indent="-342900">
              <a:spcAft>
                <a:spcPts val="1200"/>
              </a:spcAft>
              <a:buFont typeface="Wingdings" panose="05000000000000000000" pitchFamily="2" charset="2"/>
              <a:buChar char="Ø"/>
            </a:pPr>
            <a:r>
              <a:rPr lang="de-DE" dirty="0" smtClean="0">
                <a:latin typeface="Arial" panose="020B0604020202020204" pitchFamily="34" charset="0"/>
                <a:cs typeface="Arial" panose="020B0604020202020204" pitchFamily="34" charset="0"/>
              </a:rPr>
              <a:t>Kompetenzorientierung</a:t>
            </a:r>
            <a:endParaRPr lang="de-DE" dirty="0">
              <a:latin typeface="Arial" panose="020B0604020202020204" pitchFamily="34" charset="0"/>
              <a:cs typeface="Arial" panose="020B0604020202020204" pitchFamily="34" charset="0"/>
            </a:endParaRPr>
          </a:p>
          <a:p>
            <a:pPr marL="342900" indent="-342900">
              <a:spcAft>
                <a:spcPts val="1200"/>
              </a:spcAft>
              <a:buFont typeface="Wingdings" panose="05000000000000000000" pitchFamily="2" charset="2"/>
              <a:buChar char="Ø"/>
            </a:pPr>
            <a:r>
              <a:rPr lang="de-DE" dirty="0" smtClean="0">
                <a:latin typeface="Arial" panose="020B0604020202020204" pitchFamily="34" charset="0"/>
                <a:cs typeface="Arial" panose="020B0604020202020204" pitchFamily="34" charset="0"/>
              </a:rPr>
              <a:t>Kern- und Schulcurriculum</a:t>
            </a:r>
            <a:endParaRPr lang="de-DE" dirty="0">
              <a:latin typeface="Arial" panose="020B0604020202020204" pitchFamily="34" charset="0"/>
              <a:cs typeface="Arial" panose="020B0604020202020204" pitchFamily="34" charset="0"/>
            </a:endParaRPr>
          </a:p>
        </p:txBody>
      </p:sp>
      <p:sp>
        <p:nvSpPr>
          <p:cNvPr id="4"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113320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58158" y="1772816"/>
            <a:ext cx="8568952" cy="4154984"/>
          </a:xfrm>
          <a:prstGeom prst="rect">
            <a:avLst/>
          </a:prstGeom>
          <a:noFill/>
        </p:spPr>
        <p:txBody>
          <a:bodyPr wrap="square" rtlCol="0">
            <a:spAutoFit/>
          </a:bodyPr>
          <a:lstStyle/>
          <a:p>
            <a:r>
              <a:rPr lang="de-DE" sz="2400" dirty="0" smtClean="0">
                <a:latin typeface="Arial" panose="020B0604020202020204" pitchFamily="34" charset="0"/>
                <a:cs typeface="Arial" panose="020B0604020202020204" pitchFamily="34" charset="0"/>
              </a:rPr>
              <a:t>Was ist neu?</a:t>
            </a:r>
          </a:p>
          <a:p>
            <a:endParaRPr lang="de-DE" sz="2400" dirty="0" smtClean="0">
              <a:latin typeface="Arial" panose="020B0604020202020204" pitchFamily="34" charset="0"/>
              <a:cs typeface="Arial" panose="020B0604020202020204" pitchFamily="34" charset="0"/>
            </a:endParaRPr>
          </a:p>
          <a:p>
            <a:pPr marL="342900" indent="-342900" fontAlgn="t">
              <a:buFont typeface="Wingdings" panose="05000000000000000000" pitchFamily="2" charset="2"/>
              <a:buChar char="Ø"/>
            </a:pPr>
            <a:r>
              <a:rPr lang="de-DE" sz="2400" dirty="0">
                <a:latin typeface="Arial" panose="020B0604020202020204" pitchFamily="34" charset="0"/>
                <a:cs typeface="Arial" panose="020B0604020202020204" pitchFamily="34" charset="0"/>
              </a:rPr>
              <a:t>Zwei-Ebenen-Modell aus </a:t>
            </a:r>
            <a:r>
              <a:rPr lang="de-DE" sz="2400" dirty="0" smtClean="0">
                <a:latin typeface="Arial" panose="020B0604020202020204" pitchFamily="34" charset="0"/>
                <a:cs typeface="Arial" panose="020B0604020202020204" pitchFamily="34" charset="0"/>
              </a:rPr>
              <a:t>prozessbezogenen </a:t>
            </a:r>
            <a:r>
              <a:rPr lang="de-DE" sz="2400" dirty="0">
                <a:latin typeface="Arial" panose="020B0604020202020204" pitchFamily="34" charset="0"/>
                <a:cs typeface="Arial" panose="020B0604020202020204" pitchFamily="34" charset="0"/>
              </a:rPr>
              <a:t>und inhaltsbezogenen </a:t>
            </a:r>
            <a:r>
              <a:rPr lang="de-DE" sz="2400" dirty="0" smtClean="0">
                <a:latin typeface="Arial" panose="020B0604020202020204" pitchFamily="34" charset="0"/>
                <a:cs typeface="Arial" panose="020B0604020202020204" pitchFamily="34" charset="0"/>
              </a:rPr>
              <a:t>Kompetenzen</a:t>
            </a:r>
          </a:p>
          <a:p>
            <a:pPr marL="342900" indent="-342900" fontAlgn="t">
              <a:buFont typeface="Wingdings" panose="05000000000000000000" pitchFamily="2" charset="2"/>
              <a:buChar char="Ø"/>
            </a:pPr>
            <a:endParaRPr lang="de-DE" sz="2400" dirty="0">
              <a:latin typeface="Arial" panose="020B0604020202020204" pitchFamily="34" charset="0"/>
              <a:cs typeface="Arial" panose="020B0604020202020204" pitchFamily="34" charset="0"/>
            </a:endParaRPr>
          </a:p>
          <a:p>
            <a:pPr marL="342900" indent="-342900" fontAlgn="t">
              <a:buFont typeface="Wingdings" panose="05000000000000000000" pitchFamily="2" charset="2"/>
              <a:buChar char="Ø"/>
            </a:pPr>
            <a:r>
              <a:rPr lang="de-DE" sz="2400" dirty="0">
                <a:latin typeface="Arial" panose="020B0604020202020204" pitchFamily="34" charset="0"/>
                <a:cs typeface="Arial" panose="020B0604020202020204" pitchFamily="34" charset="0"/>
              </a:rPr>
              <a:t>Handlungskompetenz ergibt sich aus Bewegungs-, Reflexions-</a:t>
            </a:r>
            <a:r>
              <a:rPr lang="de-DE" sz="2400" dirty="0" smtClean="0">
                <a:latin typeface="Arial" panose="020B0604020202020204" pitchFamily="34" charset="0"/>
                <a:cs typeface="Arial" panose="020B0604020202020204" pitchFamily="34" charset="0"/>
              </a:rPr>
              <a:t>,Personal- und Sozialkompetenz</a:t>
            </a:r>
          </a:p>
          <a:p>
            <a:pPr marL="342900" indent="-342900" fontAlgn="t">
              <a:buFont typeface="Wingdings" panose="05000000000000000000" pitchFamily="2" charset="2"/>
              <a:buChar char="Ø"/>
            </a:pPr>
            <a:endParaRPr lang="de-DE" sz="2400" dirty="0">
              <a:latin typeface="Arial" panose="020B0604020202020204" pitchFamily="34" charset="0"/>
              <a:cs typeface="Arial" panose="020B0604020202020204" pitchFamily="34" charset="0"/>
            </a:endParaRPr>
          </a:p>
          <a:p>
            <a:pPr marL="342900" indent="-342900" fontAlgn="t">
              <a:buFont typeface="Wingdings" panose="05000000000000000000" pitchFamily="2" charset="2"/>
              <a:buChar char="Ø"/>
            </a:pPr>
            <a:r>
              <a:rPr lang="de-DE" sz="2400" dirty="0" smtClean="0">
                <a:latin typeface="Arial" panose="020B0604020202020204" pitchFamily="34" charset="0"/>
                <a:cs typeface="Arial" panose="020B0604020202020204" pitchFamily="34" charset="0"/>
              </a:rPr>
              <a:t>höhere </a:t>
            </a:r>
            <a:r>
              <a:rPr lang="de-DE" sz="2400" dirty="0">
                <a:latin typeface="Arial" panose="020B0604020202020204" pitchFamily="34" charset="0"/>
                <a:cs typeface="Arial" panose="020B0604020202020204" pitchFamily="34" charset="0"/>
              </a:rPr>
              <a:t>Verbindlichkeit der </a:t>
            </a:r>
            <a:r>
              <a:rPr lang="de-DE" sz="2400" dirty="0" smtClean="0">
                <a:latin typeface="Arial" panose="020B0604020202020204" pitchFamily="34" charset="0"/>
                <a:cs typeface="Arial" panose="020B0604020202020204" pitchFamily="34" charset="0"/>
              </a:rPr>
              <a:t>Sportpädagogischen </a:t>
            </a:r>
            <a:r>
              <a:rPr lang="de-DE" sz="2400" dirty="0">
                <a:latin typeface="Arial" panose="020B0604020202020204" pitchFamily="34" charset="0"/>
                <a:cs typeface="Arial" panose="020B0604020202020204" pitchFamily="34" charset="0"/>
              </a:rPr>
              <a:t>Perspektiven als didaktische Intentionen</a:t>
            </a:r>
          </a:p>
          <a:p>
            <a:pPr fontAlgn="t"/>
            <a:endParaRPr lang="de-DE" sz="2400" dirty="0" smtClean="0">
              <a:latin typeface="Arial" panose="020B0604020202020204" pitchFamily="34" charset="0"/>
              <a:cs typeface="Arial" panose="020B0604020202020204" pitchFamily="34" charset="0"/>
            </a:endParaRPr>
          </a:p>
        </p:txBody>
      </p:sp>
      <p:sp>
        <p:nvSpPr>
          <p:cNvPr id="5"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221576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58269" y="1660655"/>
            <a:ext cx="2577950" cy="400110"/>
          </a:xfrm>
          <a:prstGeom prst="rect">
            <a:avLst/>
          </a:prstGeom>
          <a:noFill/>
          <a:ln w="9525">
            <a:noFill/>
            <a:miter lim="800000"/>
            <a:headEnd/>
            <a:tailEnd/>
          </a:ln>
        </p:spPr>
        <p:txBody>
          <a:bodyPr wrap="none">
            <a:spAutoFit/>
          </a:bodyPr>
          <a:lstStyle/>
          <a:p>
            <a:r>
              <a:rPr lang="de-DE" sz="2000" dirty="0">
                <a:latin typeface="Arial" pitchFamily="34" charset="0"/>
                <a:cs typeface="Arial" pitchFamily="34" charset="0"/>
              </a:rPr>
              <a:t>Erziehung zum Sport</a:t>
            </a:r>
          </a:p>
        </p:txBody>
      </p:sp>
      <p:sp>
        <p:nvSpPr>
          <p:cNvPr id="5" name="Line 4"/>
          <p:cNvSpPr>
            <a:spLocks noChangeShapeType="1"/>
          </p:cNvSpPr>
          <p:nvPr/>
        </p:nvSpPr>
        <p:spPr bwMode="auto">
          <a:xfrm>
            <a:off x="1171576" y="2686713"/>
            <a:ext cx="2590800" cy="0"/>
          </a:xfrm>
          <a:prstGeom prst="line">
            <a:avLst/>
          </a:prstGeom>
          <a:noFill/>
          <a:ln w="38100">
            <a:solidFill>
              <a:schemeClr val="tx1"/>
            </a:solidFill>
            <a:round/>
            <a:headEnd/>
            <a:tailEnd type="triangle" w="med" len="med"/>
          </a:ln>
        </p:spPr>
        <p:txBody>
          <a:bodyPr/>
          <a:lstStyle/>
          <a:p>
            <a:endParaRPr lang="de-DE"/>
          </a:p>
        </p:txBody>
      </p:sp>
      <p:sp>
        <p:nvSpPr>
          <p:cNvPr id="6" name="Rectangle 6"/>
          <p:cNvSpPr>
            <a:spLocks noChangeArrowheads="1"/>
          </p:cNvSpPr>
          <p:nvPr/>
        </p:nvSpPr>
        <p:spPr bwMode="auto">
          <a:xfrm>
            <a:off x="258269" y="3884546"/>
            <a:ext cx="3575018" cy="400110"/>
          </a:xfrm>
          <a:prstGeom prst="rect">
            <a:avLst/>
          </a:prstGeom>
          <a:noFill/>
          <a:ln w="9525">
            <a:noFill/>
            <a:miter lim="800000"/>
            <a:headEnd/>
            <a:tailEnd/>
          </a:ln>
        </p:spPr>
        <p:txBody>
          <a:bodyPr wrap="none">
            <a:spAutoFit/>
          </a:bodyPr>
          <a:lstStyle/>
          <a:p>
            <a:r>
              <a:rPr lang="de-DE" sz="2000" dirty="0">
                <a:latin typeface="Arial" pitchFamily="34" charset="0"/>
                <a:cs typeface="Arial" pitchFamily="34" charset="0"/>
              </a:rPr>
              <a:t>Erziehung </a:t>
            </a:r>
            <a:r>
              <a:rPr lang="de-DE" sz="2000" dirty="0" smtClean="0">
                <a:latin typeface="Arial" pitchFamily="34" charset="0"/>
                <a:cs typeface="Arial" pitchFamily="34" charset="0"/>
              </a:rPr>
              <a:t>im und durch Sport</a:t>
            </a:r>
            <a:endParaRPr lang="de-DE" sz="2000" dirty="0">
              <a:latin typeface="Arial" pitchFamily="34" charset="0"/>
              <a:cs typeface="Arial" pitchFamily="34" charset="0"/>
            </a:endParaRPr>
          </a:p>
        </p:txBody>
      </p:sp>
      <p:sp>
        <p:nvSpPr>
          <p:cNvPr id="7" name="Rectangle 7"/>
          <p:cNvSpPr>
            <a:spLocks noChangeArrowheads="1"/>
          </p:cNvSpPr>
          <p:nvPr/>
        </p:nvSpPr>
        <p:spPr bwMode="auto">
          <a:xfrm>
            <a:off x="4094708" y="3789040"/>
            <a:ext cx="4495656" cy="212365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endParaRPr lang="de-DE" dirty="0" smtClean="0">
              <a:latin typeface="Arial" panose="020B0604020202020204" pitchFamily="34" charset="0"/>
              <a:cs typeface="Arial" panose="020B0604020202020204" pitchFamily="34" charset="0"/>
            </a:endParaRPr>
          </a:p>
          <a:p>
            <a:pPr algn="ctr"/>
            <a:r>
              <a:rPr lang="de-DE" sz="1800" dirty="0" smtClean="0">
                <a:latin typeface="Arial" panose="020B0604020202020204" pitchFamily="34" charset="0"/>
                <a:cs typeface="Arial" panose="020B0604020202020204" pitchFamily="34" charset="0"/>
              </a:rPr>
              <a:t>Entwicklungsförderung </a:t>
            </a:r>
          </a:p>
          <a:p>
            <a:pPr algn="ctr"/>
            <a:r>
              <a:rPr lang="de-DE" sz="1800" dirty="0" smtClean="0">
                <a:latin typeface="Arial" panose="020B0604020202020204" pitchFamily="34" charset="0"/>
                <a:cs typeface="Arial" panose="020B0604020202020204" pitchFamily="34" charset="0"/>
              </a:rPr>
              <a:t>durch </a:t>
            </a:r>
          </a:p>
          <a:p>
            <a:pPr algn="ctr"/>
            <a:r>
              <a:rPr lang="de-DE" sz="1800" dirty="0" smtClean="0">
                <a:latin typeface="Arial" panose="020B0604020202020204" pitchFamily="34" charset="0"/>
                <a:cs typeface="Arial" panose="020B0604020202020204" pitchFamily="34" charset="0"/>
              </a:rPr>
              <a:t>Bewegung</a:t>
            </a:r>
            <a:r>
              <a:rPr lang="de-DE" sz="1800" dirty="0">
                <a:latin typeface="Arial" panose="020B0604020202020204" pitchFamily="34" charset="0"/>
                <a:cs typeface="Arial" panose="020B0604020202020204" pitchFamily="34" charset="0"/>
              </a:rPr>
              <a:t>, Spiel und </a:t>
            </a:r>
            <a:r>
              <a:rPr lang="de-DE" sz="1800" dirty="0" smtClean="0">
                <a:latin typeface="Arial" panose="020B0604020202020204" pitchFamily="34" charset="0"/>
                <a:cs typeface="Arial" panose="020B0604020202020204" pitchFamily="34" charset="0"/>
              </a:rPr>
              <a:t>Sport</a:t>
            </a:r>
          </a:p>
          <a:p>
            <a:pPr algn="ctr"/>
            <a:endParaRPr lang="de-DE" sz="1800" dirty="0">
              <a:latin typeface="Arial" panose="020B0604020202020204" pitchFamily="34" charset="0"/>
              <a:cs typeface="Arial" panose="020B0604020202020204" pitchFamily="34" charset="0"/>
            </a:endParaRPr>
          </a:p>
          <a:p>
            <a:pPr algn="ctr"/>
            <a:r>
              <a:rPr lang="de-DE" sz="1800" dirty="0" smtClean="0">
                <a:latin typeface="Arial" panose="020B0604020202020204" pitchFamily="34" charset="0"/>
                <a:cs typeface="Arial" panose="020B0604020202020204" pitchFamily="34" charset="0"/>
              </a:rPr>
              <a:t>(Persönlichkeitsentwicklung)</a:t>
            </a:r>
          </a:p>
          <a:p>
            <a:pPr algn="ctr"/>
            <a:endParaRPr lang="de-DE" sz="1800" dirty="0">
              <a:latin typeface="Arial" panose="020B0604020202020204" pitchFamily="34" charset="0"/>
              <a:cs typeface="Arial" panose="020B0604020202020204" pitchFamily="34" charset="0"/>
            </a:endParaRPr>
          </a:p>
        </p:txBody>
      </p:sp>
      <p:sp>
        <p:nvSpPr>
          <p:cNvPr id="8" name="Line 8"/>
          <p:cNvSpPr>
            <a:spLocks noChangeShapeType="1"/>
          </p:cNvSpPr>
          <p:nvPr/>
        </p:nvSpPr>
        <p:spPr bwMode="auto">
          <a:xfrm>
            <a:off x="1171576" y="4852944"/>
            <a:ext cx="2590800" cy="0"/>
          </a:xfrm>
          <a:prstGeom prst="line">
            <a:avLst/>
          </a:prstGeom>
          <a:noFill/>
          <a:ln w="38100">
            <a:solidFill>
              <a:schemeClr val="tx1"/>
            </a:solidFill>
            <a:round/>
            <a:headEnd/>
            <a:tailEnd type="triangle" w="med" len="med"/>
          </a:ln>
        </p:spPr>
        <p:txBody>
          <a:bodyPr/>
          <a:lstStyle/>
          <a:p>
            <a:endParaRPr lang="de-DE"/>
          </a:p>
        </p:txBody>
      </p:sp>
      <p:sp>
        <p:nvSpPr>
          <p:cNvPr id="9" name="Rectangle 5"/>
          <p:cNvSpPr>
            <a:spLocks noChangeArrowheads="1"/>
          </p:cNvSpPr>
          <p:nvPr/>
        </p:nvSpPr>
        <p:spPr bwMode="auto">
          <a:xfrm>
            <a:off x="4067944" y="1666459"/>
            <a:ext cx="4522420" cy="204050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de-DE" sz="1800" dirty="0">
                <a:latin typeface="Arial" panose="020B0604020202020204" pitchFamily="34" charset="0"/>
                <a:cs typeface="Arial" panose="020B0604020202020204" pitchFamily="34" charset="0"/>
              </a:rPr>
              <a:t>Erschließung </a:t>
            </a:r>
            <a:endParaRPr lang="de-DE" sz="1800" dirty="0" smtClean="0">
              <a:latin typeface="Arial" panose="020B0604020202020204" pitchFamily="34" charset="0"/>
              <a:cs typeface="Arial" panose="020B0604020202020204" pitchFamily="34" charset="0"/>
            </a:endParaRPr>
          </a:p>
          <a:p>
            <a:pPr algn="ctr"/>
            <a:r>
              <a:rPr lang="de-DE" sz="1800" dirty="0" smtClean="0">
                <a:latin typeface="Arial" panose="020B0604020202020204" pitchFamily="34" charset="0"/>
                <a:cs typeface="Arial" panose="020B0604020202020204" pitchFamily="34" charset="0"/>
              </a:rPr>
              <a:t>der </a:t>
            </a:r>
          </a:p>
          <a:p>
            <a:pPr algn="ctr"/>
            <a:r>
              <a:rPr lang="de-DE" sz="1800" dirty="0" smtClean="0">
                <a:latin typeface="Arial" panose="020B0604020202020204" pitchFamily="34" charset="0"/>
                <a:cs typeface="Arial" panose="020B0604020202020204" pitchFamily="34" charset="0"/>
              </a:rPr>
              <a:t>Bewegungs-</a:t>
            </a:r>
            <a:r>
              <a:rPr lang="de-DE" sz="1800" dirty="0">
                <a:latin typeface="Arial" panose="020B0604020202020204" pitchFamily="34" charset="0"/>
                <a:cs typeface="Arial" panose="020B0604020202020204" pitchFamily="34" charset="0"/>
              </a:rPr>
              <a:t>, Spiel- und </a:t>
            </a:r>
            <a:r>
              <a:rPr lang="de-DE" sz="1800" dirty="0" smtClean="0">
                <a:latin typeface="Arial" panose="020B0604020202020204" pitchFamily="34" charset="0"/>
                <a:cs typeface="Arial" panose="020B0604020202020204" pitchFamily="34" charset="0"/>
              </a:rPr>
              <a:t>Sportkultur</a:t>
            </a:r>
          </a:p>
          <a:p>
            <a:pPr algn="ctr"/>
            <a:endParaRPr lang="de-DE" sz="1800" dirty="0">
              <a:latin typeface="Arial" panose="020B0604020202020204" pitchFamily="34" charset="0"/>
              <a:cs typeface="Arial" panose="020B0604020202020204" pitchFamily="34" charset="0"/>
            </a:endParaRPr>
          </a:p>
          <a:p>
            <a:pPr algn="ctr"/>
            <a:r>
              <a:rPr lang="de-DE" sz="1800" dirty="0" smtClean="0">
                <a:latin typeface="Arial" panose="020B0604020202020204" pitchFamily="34" charset="0"/>
                <a:cs typeface="Arial" panose="020B0604020202020204" pitchFamily="34" charset="0"/>
              </a:rPr>
              <a:t>(Sacherschließung)</a:t>
            </a:r>
          </a:p>
          <a:p>
            <a:pPr algn="ctr"/>
            <a:endParaRPr lang="de-DE" sz="2400" dirty="0">
              <a:latin typeface="Arial" panose="020B0604020202020204" pitchFamily="34" charset="0"/>
              <a:cs typeface="Arial" panose="020B0604020202020204" pitchFamily="34" charset="0"/>
            </a:endParaRPr>
          </a:p>
        </p:txBody>
      </p:sp>
      <p:sp>
        <p:nvSpPr>
          <p:cNvPr id="10"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264699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95536" y="1628799"/>
            <a:ext cx="8605464" cy="4478149"/>
          </a:xfrm>
          <a:prstGeom prst="rect">
            <a:avLst/>
          </a:prstGeom>
          <a:noFill/>
        </p:spPr>
        <p:txBody>
          <a:bodyPr wrap="square" rtlCol="0">
            <a:spAutoFit/>
          </a:bodyPr>
          <a:lstStyle/>
          <a:p>
            <a:pPr>
              <a:spcAft>
                <a:spcPts val="1800"/>
              </a:spcAft>
            </a:pPr>
            <a:r>
              <a:rPr lang="de-DE" sz="2200" dirty="0" smtClean="0">
                <a:latin typeface="Arial" panose="020B0604020202020204" pitchFamily="34" charset="0"/>
                <a:cs typeface="Arial" panose="020B0604020202020204" pitchFamily="34" charset="0"/>
              </a:rPr>
              <a:t>Was ist neu?</a:t>
            </a:r>
          </a:p>
          <a:p>
            <a:pPr marL="342900" indent="-342900" fontAlgn="t">
              <a:spcAft>
                <a:spcPts val="1200"/>
              </a:spcAft>
              <a:buFont typeface="Wingdings" panose="05000000000000000000" pitchFamily="2" charset="2"/>
              <a:buChar char="Ø"/>
            </a:pPr>
            <a:r>
              <a:rPr lang="de-DE" sz="2200" dirty="0" smtClean="0">
                <a:latin typeface="Arial" panose="020B0604020202020204" pitchFamily="34" charset="0"/>
                <a:cs typeface="Arial" panose="020B0604020202020204" pitchFamily="34" charset="0"/>
              </a:rPr>
              <a:t>8 </a:t>
            </a:r>
            <a:r>
              <a:rPr lang="de-DE" sz="2200" dirty="0">
                <a:latin typeface="Arial" panose="020B0604020202020204" pitchFamily="34" charset="0"/>
                <a:cs typeface="Arial" panose="020B0604020202020204" pitchFamily="34" charset="0"/>
              </a:rPr>
              <a:t>Inhaltsbereiche anstelle von </a:t>
            </a:r>
            <a:r>
              <a:rPr lang="de-DE" sz="2200" dirty="0" smtClean="0">
                <a:latin typeface="Arial" panose="020B0604020202020204" pitchFamily="34" charset="0"/>
                <a:cs typeface="Arial" panose="020B0604020202020204" pitchFamily="34" charset="0"/>
              </a:rPr>
              <a:t>Sportarten</a:t>
            </a:r>
            <a:endParaRPr lang="de-DE" sz="2200" dirty="0">
              <a:latin typeface="Arial" panose="020B0604020202020204" pitchFamily="34" charset="0"/>
              <a:cs typeface="Arial" panose="020B0604020202020204" pitchFamily="34" charset="0"/>
            </a:endParaRPr>
          </a:p>
          <a:p>
            <a:pPr marL="342900" indent="-342900" fontAlgn="t">
              <a:spcAft>
                <a:spcPts val="1200"/>
              </a:spcAft>
              <a:buFont typeface="Wingdings" panose="05000000000000000000" pitchFamily="2" charset="2"/>
              <a:buChar char="Ø"/>
            </a:pPr>
            <a:r>
              <a:rPr lang="de-DE" sz="2200" dirty="0">
                <a:latin typeface="Arial" panose="020B0604020202020204" pitchFamily="34" charset="0"/>
                <a:cs typeface="Arial" panose="020B0604020202020204" pitchFamily="34" charset="0"/>
              </a:rPr>
              <a:t>Inhaltsbereiche gegliedert in Pflicht- und Wahlpflichtbereich mit </a:t>
            </a:r>
            <a:r>
              <a:rPr lang="de-DE" sz="2200" dirty="0" smtClean="0">
                <a:latin typeface="Arial" panose="020B0604020202020204" pitchFamily="34" charset="0"/>
                <a:cs typeface="Arial" panose="020B0604020202020204" pitchFamily="34" charset="0"/>
              </a:rPr>
              <a:t>(verpflichtenden) </a:t>
            </a:r>
            <a:r>
              <a:rPr lang="de-DE" sz="2200" dirty="0">
                <a:latin typeface="Arial" panose="020B0604020202020204" pitchFamily="34" charset="0"/>
                <a:cs typeface="Arial" panose="020B0604020202020204" pitchFamily="34" charset="0"/>
              </a:rPr>
              <a:t>organisatorischen </a:t>
            </a:r>
            <a:r>
              <a:rPr lang="de-DE" sz="2200" dirty="0" smtClean="0">
                <a:latin typeface="Arial" panose="020B0604020202020204" pitchFamily="34" charset="0"/>
                <a:cs typeface="Arial" panose="020B0604020202020204" pitchFamily="34" charset="0"/>
              </a:rPr>
              <a:t>Hinweisen</a:t>
            </a:r>
          </a:p>
          <a:p>
            <a:pPr marL="342900" indent="-342900" fontAlgn="t">
              <a:spcAft>
                <a:spcPts val="1200"/>
              </a:spcAft>
              <a:buFont typeface="Wingdings" panose="05000000000000000000" pitchFamily="2" charset="2"/>
              <a:buChar char="Ø"/>
            </a:pPr>
            <a:r>
              <a:rPr lang="de-DE" sz="2200" dirty="0" smtClean="0">
                <a:latin typeface="Arial" panose="020B0604020202020204" pitchFamily="34" charset="0"/>
                <a:cs typeface="Arial" panose="020B0604020202020204" pitchFamily="34" charset="0"/>
              </a:rPr>
              <a:t>Inhaltsbereiche gegliedert in: motorisch </a:t>
            </a:r>
            <a:r>
              <a:rPr lang="de-DE" sz="2200" dirty="0">
                <a:latin typeface="Arial" panose="020B0604020202020204" pitchFamily="34" charset="0"/>
                <a:cs typeface="Arial" panose="020B0604020202020204" pitchFamily="34" charset="0"/>
              </a:rPr>
              <a:t>-</a:t>
            </a:r>
            <a:r>
              <a:rPr lang="de-DE" sz="2200" dirty="0" smtClean="0">
                <a:latin typeface="Arial" panose="020B0604020202020204" pitchFamily="34" charset="0"/>
                <a:cs typeface="Arial" panose="020B0604020202020204" pitchFamily="34" charset="0"/>
              </a:rPr>
              <a:t> kognitiv/reflexiv -kreativ/gestalterisch</a:t>
            </a:r>
            <a:endParaRPr lang="de-DE" sz="2200" dirty="0">
              <a:latin typeface="Arial" panose="020B0604020202020204" pitchFamily="34" charset="0"/>
              <a:cs typeface="Arial" panose="020B0604020202020204" pitchFamily="34" charset="0"/>
            </a:endParaRPr>
          </a:p>
          <a:p>
            <a:pPr marL="342900" indent="-342900">
              <a:spcAft>
                <a:spcPts val="1200"/>
              </a:spcAft>
              <a:buFont typeface="Wingdings" panose="05000000000000000000" pitchFamily="2" charset="2"/>
              <a:buChar char="Ø"/>
            </a:pPr>
            <a:r>
              <a:rPr lang="de-DE" sz="2200" dirty="0">
                <a:latin typeface="Arial" panose="020B0604020202020204" pitchFamily="34" charset="0"/>
                <a:cs typeface="Arial" panose="020B0604020202020204" pitchFamily="34" charset="0"/>
              </a:rPr>
              <a:t>Kompetenzen differenzierter, konkreter und verbindlicher </a:t>
            </a:r>
            <a:r>
              <a:rPr lang="de-DE" sz="2200" dirty="0" smtClean="0">
                <a:latin typeface="Arial" panose="020B0604020202020204" pitchFamily="34" charset="0"/>
                <a:cs typeface="Arial" panose="020B0604020202020204" pitchFamily="34" charset="0"/>
              </a:rPr>
              <a:t>ausgestaltet</a:t>
            </a:r>
          </a:p>
          <a:p>
            <a:pPr marL="342900" indent="-342900">
              <a:spcAft>
                <a:spcPts val="1200"/>
              </a:spcAft>
              <a:buFont typeface="Wingdings" panose="05000000000000000000" pitchFamily="2" charset="2"/>
              <a:buChar char="Ø"/>
            </a:pPr>
            <a:r>
              <a:rPr lang="de-DE" sz="2200" dirty="0" smtClean="0">
                <a:latin typeface="Arial" panose="020B0604020202020204" pitchFamily="34" charset="0"/>
                <a:cs typeface="Arial" panose="020B0604020202020204" pitchFamily="34" charset="0"/>
              </a:rPr>
              <a:t>Kerncurriculum = 75% </a:t>
            </a:r>
          </a:p>
          <a:p>
            <a:pPr marL="342900" indent="-342900" fontAlgn="t">
              <a:spcAft>
                <a:spcPts val="1200"/>
              </a:spcAft>
              <a:buFont typeface="Wingdings" panose="05000000000000000000" pitchFamily="2" charset="2"/>
              <a:buChar char="Ø"/>
            </a:pPr>
            <a:r>
              <a:rPr lang="de-DE" sz="2200" dirty="0" smtClean="0">
                <a:latin typeface="Arial" panose="020B0604020202020204" pitchFamily="34" charset="0"/>
                <a:cs typeface="Arial" panose="020B0604020202020204" pitchFamily="34" charset="0"/>
              </a:rPr>
              <a:t>Unterricht wird in Form von Unterrichtsvorhaben organisiert</a:t>
            </a:r>
            <a:endParaRPr lang="de-DE" sz="2200" dirty="0">
              <a:latin typeface="Arial" panose="020B0604020202020204" pitchFamily="34" charset="0"/>
              <a:cs typeface="Arial" panose="020B0604020202020204" pitchFamily="34" charset="0"/>
            </a:endParaRPr>
          </a:p>
        </p:txBody>
      </p:sp>
      <p:sp>
        <p:nvSpPr>
          <p:cNvPr id="4"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187658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043608" y="1916832"/>
            <a:ext cx="7344816" cy="3477875"/>
          </a:xfrm>
          <a:prstGeom prst="rect">
            <a:avLst/>
          </a:prstGeom>
          <a:noFill/>
        </p:spPr>
        <p:txBody>
          <a:bodyPr wrap="square" rtlCol="0">
            <a:spAutoFit/>
          </a:bodyPr>
          <a:lstStyle/>
          <a:p>
            <a:pPr algn="ctr"/>
            <a:r>
              <a:rPr lang="de-DE" dirty="0" smtClean="0">
                <a:latin typeface="Arial" panose="020B0604020202020204" pitchFamily="34" charset="0"/>
                <a:cs typeface="Arial" panose="020B0604020202020204" pitchFamily="34" charset="0"/>
              </a:rPr>
              <a:t>Übergeordnete Zielsetzung des Schulsports:</a:t>
            </a:r>
          </a:p>
          <a:p>
            <a:pPr algn="ctr"/>
            <a:endParaRPr lang="de-DE" dirty="0">
              <a:latin typeface="Arial" panose="020B0604020202020204" pitchFamily="34" charset="0"/>
              <a:cs typeface="Arial" panose="020B0604020202020204" pitchFamily="34" charset="0"/>
            </a:endParaRPr>
          </a:p>
          <a:p>
            <a:pPr algn="ctr"/>
            <a:r>
              <a:rPr lang="de-DE" dirty="0" smtClean="0">
                <a:latin typeface="Arial" panose="020B0604020202020204" pitchFamily="34" charset="0"/>
                <a:cs typeface="Arial" panose="020B0604020202020204" pitchFamily="34" charset="0"/>
              </a:rPr>
              <a:t>Erwerb von </a:t>
            </a:r>
          </a:p>
          <a:p>
            <a:pPr algn="ctr"/>
            <a:endParaRPr lang="de-DE" dirty="0" smtClean="0">
              <a:latin typeface="Arial" panose="020B0604020202020204" pitchFamily="34" charset="0"/>
              <a:cs typeface="Arial" panose="020B0604020202020204" pitchFamily="34" charset="0"/>
            </a:endParaRPr>
          </a:p>
          <a:p>
            <a:pPr algn="ctr"/>
            <a:r>
              <a:rPr lang="de-DE" sz="2800" b="1" dirty="0" smtClean="0">
                <a:latin typeface="Arial" panose="020B0604020202020204" pitchFamily="34" charset="0"/>
                <a:cs typeface="Arial" panose="020B0604020202020204" pitchFamily="34" charset="0"/>
              </a:rPr>
              <a:t>sportlicher</a:t>
            </a:r>
            <a:r>
              <a:rPr lang="de-DE" b="1" dirty="0" smtClean="0">
                <a:latin typeface="Arial" panose="020B0604020202020204" pitchFamily="34" charset="0"/>
                <a:cs typeface="Arial" panose="020B0604020202020204" pitchFamily="34" charset="0"/>
              </a:rPr>
              <a:t> </a:t>
            </a:r>
            <a:r>
              <a:rPr lang="de-DE" sz="2800" b="1" dirty="0" smtClean="0">
                <a:latin typeface="Arial" panose="020B0604020202020204" pitchFamily="34" charset="0"/>
                <a:cs typeface="Arial" panose="020B0604020202020204" pitchFamily="34" charset="0"/>
              </a:rPr>
              <a:t>Handlungskompetenz </a:t>
            </a:r>
          </a:p>
          <a:p>
            <a:pPr algn="ctr"/>
            <a:endParaRPr lang="de-DE" b="1" dirty="0" smtClean="0">
              <a:latin typeface="Arial" panose="020B0604020202020204" pitchFamily="34" charset="0"/>
              <a:cs typeface="Arial" panose="020B0604020202020204" pitchFamily="34" charset="0"/>
            </a:endParaRPr>
          </a:p>
          <a:p>
            <a:pPr algn="ctr"/>
            <a:r>
              <a:rPr lang="de-DE" dirty="0" smtClean="0">
                <a:latin typeface="Arial" panose="020B0604020202020204" pitchFamily="34" charset="0"/>
                <a:cs typeface="Arial" panose="020B0604020202020204" pitchFamily="34" charset="0"/>
              </a:rPr>
              <a:t>als </a:t>
            </a:r>
          </a:p>
          <a:p>
            <a:pPr algn="ctr"/>
            <a:endParaRPr lang="de-DE" dirty="0" smtClean="0">
              <a:latin typeface="Arial" panose="020B0604020202020204" pitchFamily="34" charset="0"/>
              <a:cs typeface="Arial" panose="020B0604020202020204" pitchFamily="34" charset="0"/>
            </a:endParaRPr>
          </a:p>
          <a:p>
            <a:pPr algn="ctr"/>
            <a:r>
              <a:rPr lang="de-DE" dirty="0" smtClean="0">
                <a:latin typeface="Arial" panose="020B0604020202020204" pitchFamily="34" charset="0"/>
                <a:cs typeface="Arial" panose="020B0604020202020204" pitchFamily="34" charset="0"/>
              </a:rPr>
              <a:t>Grundlage für lebenslanges Sporttreiben</a:t>
            </a:r>
            <a:endParaRPr lang="de-DE" dirty="0">
              <a:latin typeface="Arial" panose="020B0604020202020204" pitchFamily="34" charset="0"/>
              <a:cs typeface="Arial" panose="020B0604020202020204" pitchFamily="34" charset="0"/>
            </a:endParaRPr>
          </a:p>
        </p:txBody>
      </p:sp>
      <p:sp>
        <p:nvSpPr>
          <p:cNvPr id="4"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24179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40762" y="1484784"/>
            <a:ext cx="8279709" cy="4524315"/>
          </a:xfrm>
          <a:prstGeom prst="rect">
            <a:avLst/>
          </a:prstGeom>
          <a:noFill/>
        </p:spPr>
        <p:txBody>
          <a:bodyPr wrap="square" rtlCol="0">
            <a:spAutoFit/>
          </a:bodyPr>
          <a:lstStyle/>
          <a:p>
            <a:pPr algn="ctr"/>
            <a:endParaRPr lang="de-DE" sz="2000" dirty="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Schülerinnen und Schüler sind handlungskompetent, wenn sie</a:t>
            </a:r>
          </a:p>
          <a:p>
            <a:pPr algn="ctr"/>
            <a:endParaRPr lang="de-DE"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de-DE" sz="2000" dirty="0" smtClean="0">
                <a:latin typeface="Arial" panose="020B0604020202020204" pitchFamily="34" charset="0"/>
                <a:cs typeface="Arial" panose="020B0604020202020204" pitchFamily="34" charset="0"/>
              </a:rPr>
              <a:t>in der Lage sind, mit der Vielfalt, Unterschiedlichkeit und Veränderbarkeit von Bewegungs-, Spiel- und Sportaktivitäten kompetent umzugehen.</a:t>
            </a:r>
          </a:p>
          <a:p>
            <a:endParaRPr lang="de-DE"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de-DE" sz="2000" dirty="0" smtClean="0">
                <a:latin typeface="Arial" panose="020B0604020202020204" pitchFamily="34" charset="0"/>
                <a:cs typeface="Arial" panose="020B0604020202020204" pitchFamily="34" charset="0"/>
              </a:rPr>
              <a:t>fähig </a:t>
            </a:r>
            <a:r>
              <a:rPr lang="de-DE" sz="2000" dirty="0">
                <a:latin typeface="Arial" panose="020B0604020202020204" pitchFamily="34" charset="0"/>
                <a:cs typeface="Arial" panose="020B0604020202020204" pitchFamily="34" charset="0"/>
              </a:rPr>
              <a:t>sind , </a:t>
            </a:r>
            <a:r>
              <a:rPr lang="de-DE" sz="2000" dirty="0" smtClean="0">
                <a:latin typeface="Arial" panose="020B0604020202020204" pitchFamily="34" charset="0"/>
                <a:cs typeface="Arial" panose="020B0604020202020204" pitchFamily="34" charset="0"/>
              </a:rPr>
              <a:t>Bewegung, Spiel und Sport auf Sinn zu reflektieren, um ihr gegenwärtiges und zukünftiges Bewegungshandeln eigenverantwortlich und selbstbestimmt zu gestalten.</a:t>
            </a:r>
          </a:p>
          <a:p>
            <a:pPr marL="342900" indent="-342900">
              <a:buFont typeface="Arial" panose="020B0604020202020204" pitchFamily="34" charset="0"/>
              <a:buChar char="•"/>
            </a:pPr>
            <a:endParaRPr lang="de-DE" sz="2000" dirty="0">
              <a:latin typeface="Arial" panose="020B0604020202020204" pitchFamily="34" charset="0"/>
              <a:cs typeface="Arial" panose="020B0604020202020204" pitchFamily="34" charset="0"/>
            </a:endParaRPr>
          </a:p>
          <a:p>
            <a:r>
              <a:rPr lang="de-DE" sz="1600" dirty="0" smtClean="0">
                <a:latin typeface="Arial" panose="020B0604020202020204" pitchFamily="34" charset="0"/>
                <a:cs typeface="Arial" panose="020B0604020202020204" pitchFamily="34" charset="0"/>
              </a:rPr>
              <a:t>(</a:t>
            </a:r>
            <a:r>
              <a:rPr lang="de-DE" sz="1400" dirty="0" smtClean="0">
                <a:latin typeface="Arial" panose="020B0604020202020204" pitchFamily="34" charset="0"/>
                <a:cs typeface="Arial" panose="020B0604020202020204" pitchFamily="34" charset="0"/>
              </a:rPr>
              <a:t>nach A. Gogoll: Das Modell der sport- und bewegungskulturellen Kompetenz und seine Implikationen für die Aufgabenkultur im </a:t>
            </a:r>
            <a:r>
              <a:rPr lang="de-DE" sz="1400" dirty="0">
                <a:latin typeface="Arial" panose="020B0604020202020204" pitchFamily="34" charset="0"/>
                <a:cs typeface="Arial" panose="020B0604020202020204" pitchFamily="34" charset="0"/>
              </a:rPr>
              <a:t>S</a:t>
            </a:r>
            <a:r>
              <a:rPr lang="de-DE" sz="1400" dirty="0" smtClean="0">
                <a:latin typeface="Arial" panose="020B0604020202020204" pitchFamily="34" charset="0"/>
                <a:cs typeface="Arial" panose="020B0604020202020204" pitchFamily="34" charset="0"/>
              </a:rPr>
              <a:t>portunterricht in M. Pfitzner (Hrsg.): Aufgabenkultur im Sportunterricht, Springer Fachmedien 2014, S. 97)</a:t>
            </a:r>
          </a:p>
          <a:p>
            <a:pPr algn="ctr"/>
            <a:endParaRPr lang="de-DE" sz="1600" b="1" dirty="0" smtClean="0">
              <a:latin typeface="Arial" panose="020B0604020202020204" pitchFamily="34" charset="0"/>
              <a:cs typeface="Arial" panose="020B0604020202020204" pitchFamily="34" charset="0"/>
            </a:endParaRPr>
          </a:p>
        </p:txBody>
      </p:sp>
      <p:sp>
        <p:nvSpPr>
          <p:cNvPr id="6"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spTree>
    <p:extLst>
      <p:ext uri="{BB962C8B-B14F-4D97-AF65-F5344CB8AC3E}">
        <p14:creationId xmlns:p14="http://schemas.microsoft.com/office/powerpoint/2010/main" val="410657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Line 4"/>
          <p:cNvSpPr>
            <a:spLocks noChangeShapeType="1"/>
          </p:cNvSpPr>
          <p:nvPr/>
        </p:nvSpPr>
        <p:spPr bwMode="auto">
          <a:xfrm>
            <a:off x="5940425" y="4087361"/>
            <a:ext cx="431800" cy="0"/>
          </a:xfrm>
          <a:prstGeom prst="line">
            <a:avLst/>
          </a:prstGeom>
          <a:noFill/>
          <a:ln w="9525">
            <a:noFill/>
            <a:round/>
            <a:headEnd/>
            <a:tailEnd/>
          </a:ln>
        </p:spPr>
        <p:txBody>
          <a:bodyPr anchor="ctr"/>
          <a:lstStyle/>
          <a:p>
            <a:endParaRPr lang="de-DE" dirty="0"/>
          </a:p>
        </p:txBody>
      </p:sp>
      <p:sp>
        <p:nvSpPr>
          <p:cNvPr id="6" name="Textfeld 3"/>
          <p:cNvSpPr txBox="1">
            <a:spLocks noChangeArrowheads="1"/>
          </p:cNvSpPr>
          <p:nvPr/>
        </p:nvSpPr>
        <p:spPr bwMode="auto">
          <a:xfrm>
            <a:off x="194101" y="961564"/>
            <a:ext cx="8696325" cy="523220"/>
          </a:xfrm>
          <a:prstGeom prst="rect">
            <a:avLst/>
          </a:prstGeom>
          <a:noFill/>
          <a:ln w="9525">
            <a:noFill/>
            <a:miter lim="800000"/>
            <a:headEnd/>
            <a:tailEnd/>
          </a:ln>
        </p:spPr>
        <p:txBody>
          <a:bodyPr>
            <a:spAutoFit/>
          </a:bodyPr>
          <a:lstStyle/>
          <a:p>
            <a:pPr algn="ctr"/>
            <a:r>
              <a:rPr lang="de-DE" sz="2800" dirty="0" smtClean="0">
                <a:latin typeface="Calibri"/>
                <a:cs typeface="Calibri"/>
              </a:rPr>
              <a:t>Struktur der Fachpläne </a:t>
            </a:r>
            <a:endParaRPr lang="de-DE" sz="2800" dirty="0">
              <a:latin typeface="Calibri"/>
              <a:cs typeface="Calibri"/>
            </a:endParaRPr>
          </a:p>
        </p:txBody>
      </p:sp>
      <p:sp>
        <p:nvSpPr>
          <p:cNvPr id="4" name="Textfeld 3"/>
          <p:cNvSpPr txBox="1"/>
          <p:nvPr/>
        </p:nvSpPr>
        <p:spPr>
          <a:xfrm>
            <a:off x="251520" y="1484784"/>
            <a:ext cx="8892480" cy="369332"/>
          </a:xfrm>
          <a:prstGeom prst="rect">
            <a:avLst/>
          </a:prstGeom>
          <a:noFill/>
        </p:spPr>
        <p:txBody>
          <a:bodyPr wrap="square" rtlCol="0">
            <a:spAutoFit/>
          </a:bodyPr>
          <a:lstStyle/>
          <a:p>
            <a:r>
              <a:rPr lang="de-DE" sz="1800" b="1" dirty="0" smtClean="0">
                <a:latin typeface="Arial" panose="020B0604020202020204" pitchFamily="34" charset="0"/>
                <a:cs typeface="Arial" panose="020B0604020202020204" pitchFamily="34" charset="0"/>
              </a:rPr>
              <a:t>Sekundarstufe I Sport: Prozessbezogene Kompetenzen</a:t>
            </a:r>
          </a:p>
        </p:txBody>
      </p:sp>
      <p:sp>
        <p:nvSpPr>
          <p:cNvPr id="2" name="Textfeld 1"/>
          <p:cNvSpPr txBox="1"/>
          <p:nvPr/>
        </p:nvSpPr>
        <p:spPr>
          <a:xfrm>
            <a:off x="323528" y="1916832"/>
            <a:ext cx="6912768" cy="369332"/>
          </a:xfrm>
          <a:prstGeom prst="rect">
            <a:avLst/>
          </a:prstGeom>
          <a:noFill/>
          <a:ln w="9525" cap="sq">
            <a:solidFill>
              <a:schemeClr val="tx1"/>
            </a:solidFill>
            <a:miter lim="800000"/>
          </a:ln>
        </p:spPr>
        <p:txBody>
          <a:bodyPr wrap="square" rtlCol="0">
            <a:spAutoFit/>
          </a:bodyPr>
          <a:lstStyle/>
          <a:p>
            <a:r>
              <a:rPr lang="de-DE" sz="1800" b="1" dirty="0" smtClean="0">
                <a:latin typeface="Arial" panose="020B0604020202020204" pitchFamily="34" charset="0"/>
                <a:cs typeface="Arial" panose="020B0604020202020204" pitchFamily="34" charset="0"/>
              </a:rPr>
              <a:t>2.1 Bewegungskompetenz</a:t>
            </a:r>
            <a:endParaRPr lang="de-DE" sz="1800" b="1" dirty="0">
              <a:latin typeface="Arial" panose="020B0604020202020204" pitchFamily="34" charset="0"/>
              <a:cs typeface="Arial" panose="020B0604020202020204" pitchFamily="34" charset="0"/>
            </a:endParaRPr>
          </a:p>
        </p:txBody>
      </p:sp>
      <p:sp>
        <p:nvSpPr>
          <p:cNvPr id="8" name="Textfeld 7"/>
          <p:cNvSpPr txBox="1"/>
          <p:nvPr/>
        </p:nvSpPr>
        <p:spPr>
          <a:xfrm>
            <a:off x="323528" y="2276872"/>
            <a:ext cx="6912768" cy="553998"/>
          </a:xfrm>
          <a:prstGeom prst="rect">
            <a:avLst/>
          </a:prstGeom>
          <a:noFill/>
          <a:ln w="9525" cap="sq">
            <a:solidFill>
              <a:schemeClr val="tx1"/>
            </a:solidFill>
            <a:miter lim="800000"/>
          </a:ln>
        </p:spPr>
        <p:txBody>
          <a:bodyPr wrap="square" rtlCol="0">
            <a:spAutoFit/>
          </a:bodyPr>
          <a:lstStyle/>
          <a:p>
            <a:r>
              <a:rPr lang="de-DE" sz="1500" dirty="0" smtClean="0">
                <a:latin typeface="Arial" panose="020B0604020202020204" pitchFamily="34" charset="0"/>
                <a:cs typeface="Arial" panose="020B0604020202020204" pitchFamily="34" charset="0"/>
              </a:rPr>
              <a:t>Die Schülerinnen und Schüler können</a:t>
            </a:r>
          </a:p>
          <a:p>
            <a:r>
              <a:rPr lang="de-DE" sz="1500" dirty="0" smtClean="0">
                <a:latin typeface="Arial" panose="020B0604020202020204" pitchFamily="34" charset="0"/>
                <a:cs typeface="Arial" panose="020B0604020202020204" pitchFamily="34" charset="0"/>
              </a:rPr>
              <a:t>1. alters- </a:t>
            </a:r>
            <a:r>
              <a:rPr lang="de-DE" sz="1500" dirty="0">
                <a:latin typeface="Arial" panose="020B0604020202020204" pitchFamily="34" charset="0"/>
                <a:cs typeface="Arial" panose="020B0604020202020204" pitchFamily="34" charset="0"/>
              </a:rPr>
              <a:t>und entwicklungsgemäße konditionelle Anforderungen bewältigen;</a:t>
            </a:r>
            <a:endParaRPr lang="de-DE" sz="1500" dirty="0" smtClean="0">
              <a:latin typeface="Arial" panose="020B0604020202020204" pitchFamily="34" charset="0"/>
              <a:cs typeface="Arial" panose="020B0604020202020204" pitchFamily="34" charset="0"/>
            </a:endParaRPr>
          </a:p>
        </p:txBody>
      </p:sp>
      <p:sp>
        <p:nvSpPr>
          <p:cNvPr id="12" name="Textfeld 11"/>
          <p:cNvSpPr txBox="1"/>
          <p:nvPr/>
        </p:nvSpPr>
        <p:spPr>
          <a:xfrm>
            <a:off x="323528" y="2924944"/>
            <a:ext cx="6912768" cy="369332"/>
          </a:xfrm>
          <a:prstGeom prst="rect">
            <a:avLst/>
          </a:prstGeom>
          <a:noFill/>
          <a:ln w="9525" cap="sq">
            <a:solidFill>
              <a:schemeClr val="tx1"/>
            </a:solidFill>
            <a:miter lim="800000"/>
          </a:ln>
        </p:spPr>
        <p:txBody>
          <a:bodyPr wrap="square" rtlCol="0">
            <a:spAutoFit/>
          </a:bodyPr>
          <a:lstStyle/>
          <a:p>
            <a:r>
              <a:rPr lang="de-DE" sz="1800" b="1" dirty="0" smtClean="0">
                <a:latin typeface="Arial" panose="020B0604020202020204" pitchFamily="34" charset="0"/>
                <a:cs typeface="Arial" panose="020B0604020202020204" pitchFamily="34" charset="0"/>
              </a:rPr>
              <a:t>2.2 Reflexionskompetenz</a:t>
            </a:r>
            <a:endParaRPr lang="de-DE" sz="1800" b="1" dirty="0">
              <a:latin typeface="Arial" panose="020B0604020202020204" pitchFamily="34" charset="0"/>
              <a:cs typeface="Arial" panose="020B0604020202020204" pitchFamily="34" charset="0"/>
            </a:endParaRPr>
          </a:p>
        </p:txBody>
      </p:sp>
      <p:sp>
        <p:nvSpPr>
          <p:cNvPr id="13" name="Textfeld 12"/>
          <p:cNvSpPr txBox="1"/>
          <p:nvPr/>
        </p:nvSpPr>
        <p:spPr>
          <a:xfrm>
            <a:off x="323528" y="3292242"/>
            <a:ext cx="6912768" cy="553998"/>
          </a:xfrm>
          <a:prstGeom prst="rect">
            <a:avLst/>
          </a:prstGeom>
          <a:noFill/>
          <a:ln w="9525" cap="sq">
            <a:solidFill>
              <a:schemeClr val="tx1"/>
            </a:solidFill>
            <a:miter lim="800000"/>
          </a:ln>
        </p:spPr>
        <p:txBody>
          <a:bodyPr wrap="square" rtlCol="0">
            <a:spAutoFit/>
          </a:bodyPr>
          <a:lstStyle/>
          <a:p>
            <a:r>
              <a:rPr lang="de-DE" sz="1500" dirty="0" smtClean="0">
                <a:latin typeface="Arial" panose="020B0604020202020204" pitchFamily="34" charset="0"/>
                <a:cs typeface="Arial" panose="020B0604020202020204" pitchFamily="34" charset="0"/>
              </a:rPr>
              <a:t>Die Schülerinnen und Schüler können</a:t>
            </a:r>
          </a:p>
          <a:p>
            <a:r>
              <a:rPr lang="de-DE" sz="1500" dirty="0" smtClean="0">
                <a:latin typeface="Arial" panose="020B0604020202020204" pitchFamily="34" charset="0"/>
                <a:cs typeface="Arial" panose="020B0604020202020204" pitchFamily="34" charset="0"/>
              </a:rPr>
              <a:t>3. das </a:t>
            </a:r>
            <a:r>
              <a:rPr lang="de-DE" sz="1500" dirty="0">
                <a:latin typeface="Arial" panose="020B0604020202020204" pitchFamily="34" charset="0"/>
                <a:cs typeface="Arial" panose="020B0604020202020204" pitchFamily="34" charset="0"/>
              </a:rPr>
              <a:t>eigene sportliche Handeln selbstbestimmt </a:t>
            </a:r>
            <a:r>
              <a:rPr lang="de-DE" sz="1500" dirty="0" smtClean="0">
                <a:latin typeface="Arial" panose="020B0604020202020204" pitchFamily="34" charset="0"/>
                <a:cs typeface="Arial" panose="020B0604020202020204" pitchFamily="34" charset="0"/>
              </a:rPr>
              <a:t>steuern</a:t>
            </a:r>
            <a:r>
              <a:rPr lang="de-DE" sz="1500" dirty="0">
                <a:latin typeface="Arial" panose="020B0604020202020204" pitchFamily="34" charset="0"/>
                <a:cs typeface="Arial" panose="020B0604020202020204" pitchFamily="34" charset="0"/>
              </a:rPr>
              <a:t>.</a:t>
            </a:r>
            <a:endParaRPr lang="de-DE" sz="1500" dirty="0" smtClean="0">
              <a:latin typeface="Arial" panose="020B0604020202020204" pitchFamily="34" charset="0"/>
              <a:cs typeface="Arial" panose="020B0604020202020204" pitchFamily="34" charset="0"/>
            </a:endParaRPr>
          </a:p>
        </p:txBody>
      </p:sp>
      <p:sp>
        <p:nvSpPr>
          <p:cNvPr id="14" name="Textfeld 13"/>
          <p:cNvSpPr txBox="1"/>
          <p:nvPr/>
        </p:nvSpPr>
        <p:spPr>
          <a:xfrm>
            <a:off x="323528" y="3933056"/>
            <a:ext cx="6912768" cy="369332"/>
          </a:xfrm>
          <a:prstGeom prst="rect">
            <a:avLst/>
          </a:prstGeom>
          <a:noFill/>
          <a:ln w="9525" cap="sq">
            <a:solidFill>
              <a:schemeClr val="tx1"/>
            </a:solidFill>
            <a:miter lim="800000"/>
          </a:ln>
        </p:spPr>
        <p:txBody>
          <a:bodyPr wrap="square" rtlCol="0">
            <a:spAutoFit/>
          </a:bodyPr>
          <a:lstStyle/>
          <a:p>
            <a:r>
              <a:rPr lang="de-DE" sz="1800" b="1" dirty="0" smtClean="0">
                <a:latin typeface="Arial" panose="020B0604020202020204" pitchFamily="34" charset="0"/>
                <a:cs typeface="Arial" panose="020B0604020202020204" pitchFamily="34" charset="0"/>
              </a:rPr>
              <a:t>2.3 Personalkompetenz</a:t>
            </a:r>
            <a:endParaRPr lang="de-DE" sz="1800" b="1" dirty="0">
              <a:latin typeface="Arial" panose="020B0604020202020204" pitchFamily="34" charset="0"/>
              <a:cs typeface="Arial" panose="020B0604020202020204" pitchFamily="34" charset="0"/>
            </a:endParaRPr>
          </a:p>
        </p:txBody>
      </p:sp>
      <p:sp>
        <p:nvSpPr>
          <p:cNvPr id="15" name="Textfeld 14"/>
          <p:cNvSpPr txBox="1"/>
          <p:nvPr/>
        </p:nvSpPr>
        <p:spPr>
          <a:xfrm>
            <a:off x="323528" y="4302388"/>
            <a:ext cx="6912768" cy="553998"/>
          </a:xfrm>
          <a:prstGeom prst="rect">
            <a:avLst/>
          </a:prstGeom>
          <a:noFill/>
          <a:ln w="9525" cap="sq">
            <a:solidFill>
              <a:schemeClr val="tx1"/>
            </a:solidFill>
            <a:miter lim="800000"/>
          </a:ln>
        </p:spPr>
        <p:txBody>
          <a:bodyPr wrap="square" rtlCol="0">
            <a:spAutoFit/>
          </a:bodyPr>
          <a:lstStyle/>
          <a:p>
            <a:r>
              <a:rPr lang="de-DE" sz="1500" dirty="0" smtClean="0">
                <a:latin typeface="Arial" panose="020B0604020202020204" pitchFamily="34" charset="0"/>
                <a:cs typeface="Arial" panose="020B0604020202020204" pitchFamily="34" charset="0"/>
              </a:rPr>
              <a:t>Die Schülerinnen und Schüler können</a:t>
            </a:r>
          </a:p>
          <a:p>
            <a:r>
              <a:rPr lang="de-DE" sz="1500" dirty="0" smtClean="0">
                <a:latin typeface="Arial" panose="020B0604020202020204" pitchFamily="34" charset="0"/>
                <a:cs typeface="Arial" panose="020B0604020202020204" pitchFamily="34" charset="0"/>
              </a:rPr>
              <a:t>1. ein </a:t>
            </a:r>
            <a:r>
              <a:rPr lang="de-DE" sz="1500" dirty="0">
                <a:latin typeface="Arial" panose="020B0604020202020204" pitchFamily="34" charset="0"/>
                <a:cs typeface="Arial" panose="020B0604020202020204" pitchFamily="34" charset="0"/>
              </a:rPr>
              <a:t>realistisches Selbstbild entwickeln;</a:t>
            </a:r>
            <a:endParaRPr lang="de-DE" sz="1500" dirty="0" smtClean="0">
              <a:latin typeface="Arial" panose="020B0604020202020204" pitchFamily="34" charset="0"/>
              <a:cs typeface="Arial" panose="020B0604020202020204" pitchFamily="34" charset="0"/>
            </a:endParaRPr>
          </a:p>
        </p:txBody>
      </p:sp>
      <p:sp>
        <p:nvSpPr>
          <p:cNvPr id="17" name="Textfeld 16"/>
          <p:cNvSpPr txBox="1"/>
          <p:nvPr/>
        </p:nvSpPr>
        <p:spPr>
          <a:xfrm>
            <a:off x="251520" y="6030580"/>
            <a:ext cx="504056" cy="261610"/>
          </a:xfrm>
          <a:prstGeom prst="rect">
            <a:avLst/>
          </a:prstGeom>
          <a:noFill/>
        </p:spPr>
        <p:txBody>
          <a:bodyPr wrap="square" rtlCol="0">
            <a:spAutoFit/>
          </a:bodyPr>
          <a:lstStyle/>
          <a:p>
            <a:fld id="{91FA26EE-D10A-3D42-897E-D291CE875AC2}" type="slidenum">
              <a:rPr lang="de-DE" sz="1100" smtClean="0">
                <a:latin typeface="Arial" panose="020B0604020202020204" pitchFamily="34" charset="0"/>
                <a:cs typeface="Arial" panose="020B0604020202020204" pitchFamily="34" charset="0"/>
              </a:rPr>
              <a:t>6</a:t>
            </a:fld>
            <a:endParaRPr lang="de-DE" sz="1100" dirty="0">
              <a:latin typeface="Arial" panose="020B0604020202020204" pitchFamily="34" charset="0"/>
              <a:cs typeface="Arial" panose="020B0604020202020204" pitchFamily="34" charset="0"/>
            </a:endParaRPr>
          </a:p>
        </p:txBody>
      </p:sp>
      <p:sp>
        <p:nvSpPr>
          <p:cNvPr id="16" name="Textfeld 15"/>
          <p:cNvSpPr txBox="1"/>
          <p:nvPr/>
        </p:nvSpPr>
        <p:spPr>
          <a:xfrm>
            <a:off x="323528" y="4941168"/>
            <a:ext cx="6912768" cy="369332"/>
          </a:xfrm>
          <a:prstGeom prst="rect">
            <a:avLst/>
          </a:prstGeom>
          <a:noFill/>
          <a:ln w="9525" cap="sq">
            <a:solidFill>
              <a:schemeClr val="tx1"/>
            </a:solidFill>
            <a:miter lim="800000"/>
          </a:ln>
        </p:spPr>
        <p:txBody>
          <a:bodyPr wrap="square" rtlCol="0">
            <a:spAutoFit/>
          </a:bodyPr>
          <a:lstStyle/>
          <a:p>
            <a:r>
              <a:rPr lang="de-DE" sz="1800" b="1" dirty="0" smtClean="0">
                <a:latin typeface="Arial" panose="020B0604020202020204" pitchFamily="34" charset="0"/>
                <a:cs typeface="Arial" panose="020B0604020202020204" pitchFamily="34" charset="0"/>
              </a:rPr>
              <a:t>2.4 Sozialkompetenz</a:t>
            </a:r>
            <a:endParaRPr lang="de-DE" sz="1800" b="1" dirty="0">
              <a:latin typeface="Arial" panose="020B0604020202020204" pitchFamily="34" charset="0"/>
              <a:cs typeface="Arial" panose="020B0604020202020204" pitchFamily="34" charset="0"/>
            </a:endParaRPr>
          </a:p>
        </p:txBody>
      </p:sp>
      <p:sp>
        <p:nvSpPr>
          <p:cNvPr id="19" name="Textfeld 18"/>
          <p:cNvSpPr txBox="1"/>
          <p:nvPr/>
        </p:nvSpPr>
        <p:spPr>
          <a:xfrm>
            <a:off x="323528" y="5310500"/>
            <a:ext cx="6912768" cy="553998"/>
          </a:xfrm>
          <a:prstGeom prst="rect">
            <a:avLst/>
          </a:prstGeom>
          <a:noFill/>
          <a:ln w="9525" cap="sq">
            <a:solidFill>
              <a:schemeClr val="tx1"/>
            </a:solidFill>
            <a:miter lim="800000"/>
          </a:ln>
        </p:spPr>
        <p:txBody>
          <a:bodyPr wrap="square" rtlCol="0">
            <a:spAutoFit/>
          </a:bodyPr>
          <a:lstStyle/>
          <a:p>
            <a:r>
              <a:rPr lang="de-DE" sz="1500" dirty="0" smtClean="0">
                <a:latin typeface="Arial" panose="020B0604020202020204" pitchFamily="34" charset="0"/>
                <a:cs typeface="Arial" panose="020B0604020202020204" pitchFamily="34" charset="0"/>
              </a:rPr>
              <a:t>Die Schülerinnen und Schüler können </a:t>
            </a:r>
          </a:p>
          <a:p>
            <a:r>
              <a:rPr lang="de-DE" sz="1500" dirty="0">
                <a:latin typeface="Arial" panose="020B0604020202020204" pitchFamily="34" charset="0"/>
                <a:cs typeface="Arial" panose="020B0604020202020204" pitchFamily="34" charset="0"/>
              </a:rPr>
              <a:t>2. </a:t>
            </a:r>
            <a:r>
              <a:rPr lang="de-DE" sz="1500" dirty="0" smtClean="0">
                <a:latin typeface="Arial" panose="020B0604020202020204" pitchFamily="34" charset="0"/>
                <a:cs typeface="Arial" panose="020B0604020202020204" pitchFamily="34" charset="0"/>
              </a:rPr>
              <a:t>wertschätzend </a:t>
            </a:r>
            <a:r>
              <a:rPr lang="de-DE" sz="1500" dirty="0">
                <a:latin typeface="Arial" panose="020B0604020202020204" pitchFamily="34" charset="0"/>
                <a:cs typeface="Arial" panose="020B0604020202020204" pitchFamily="34" charset="0"/>
              </a:rPr>
              <a:t>miteinander umgehen und andere integrieren</a:t>
            </a:r>
            <a:r>
              <a:rPr lang="de-DE" sz="15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258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9" y="1558592"/>
            <a:ext cx="3672407" cy="440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0789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graphicFrame>
        <p:nvGraphicFramePr>
          <p:cNvPr id="4" name="Tabelle 3"/>
          <p:cNvGraphicFramePr>
            <a:graphicFrameLocks noGrp="1"/>
          </p:cNvGraphicFramePr>
          <p:nvPr>
            <p:extLst>
              <p:ext uri="{D42A27DB-BD31-4B8C-83A1-F6EECF244321}">
                <p14:modId xmlns:p14="http://schemas.microsoft.com/office/powerpoint/2010/main" val="2214112475"/>
              </p:ext>
            </p:extLst>
          </p:nvPr>
        </p:nvGraphicFramePr>
        <p:xfrm>
          <a:off x="323528" y="2276872"/>
          <a:ext cx="8506077" cy="3384376"/>
        </p:xfrm>
        <a:graphic>
          <a:graphicData uri="http://schemas.openxmlformats.org/drawingml/2006/table">
            <a:tbl>
              <a:tblPr/>
              <a:tblGrid>
                <a:gridCol w="8506077"/>
              </a:tblGrid>
              <a:tr h="3384376">
                <a:tc>
                  <a:txBody>
                    <a:bodyPr/>
                    <a:lstStyle/>
                    <a:p>
                      <a:pPr algn="just">
                        <a:lnSpc>
                          <a:spcPct val="150000"/>
                        </a:lnSpc>
                        <a:spcAft>
                          <a:spcPts val="0"/>
                        </a:spcAft>
                      </a:pPr>
                      <a:r>
                        <a:rPr lang="de-DE" sz="2000" dirty="0">
                          <a:effectLst/>
                          <a:latin typeface="Arial"/>
                          <a:ea typeface="Calibri"/>
                          <a:cs typeface="Times New Roman"/>
                        </a:rPr>
                        <a:t>Die Schülerinnen und Schüler sind in der Lage, sich durch Bewegungskönnen und Handlungswissen die Bewegungs-, Spiel- und Sportkultur zu erschließen. Sie erwerben Bewegungskompetenz durch vielfältige Bewegungserfahrungen an schulischen und außerschulischen Lernorten (zum Beispiel Exkursionen, Besuch von Sportveranstaltungen) in unterschiedlichen sportlichen Handlungssituationen, in denen sie sich mit bewegungs- und sportbezogenen Anforderungen auseinandersetzen.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feld 5"/>
          <p:cNvSpPr txBox="1"/>
          <p:nvPr/>
        </p:nvSpPr>
        <p:spPr>
          <a:xfrm>
            <a:off x="323528" y="1516142"/>
            <a:ext cx="4339650" cy="369332"/>
          </a:xfrm>
          <a:prstGeom prst="rect">
            <a:avLst/>
          </a:prstGeom>
          <a:noFill/>
        </p:spPr>
        <p:txBody>
          <a:bodyPr wrap="none" rtlCol="0">
            <a:spAutoFit/>
          </a:bodyPr>
          <a:lstStyle/>
          <a:p>
            <a:r>
              <a:rPr lang="de-DE" sz="1800" b="1" dirty="0" smtClean="0">
                <a:latin typeface="Arial" panose="020B0604020202020204" pitchFamily="34" charset="0"/>
                <a:cs typeface="Arial" panose="020B0604020202020204" pitchFamily="34" charset="0"/>
              </a:rPr>
              <a:t>2.1 Bewegungskompetenz - Definition</a:t>
            </a:r>
            <a:endParaRPr lang="de-DE" sz="1800" b="1" dirty="0"/>
          </a:p>
        </p:txBody>
      </p:sp>
    </p:spTree>
    <p:extLst>
      <p:ext uri="{BB962C8B-B14F-4D97-AF65-F5344CB8AC3E}">
        <p14:creationId xmlns:p14="http://schemas.microsoft.com/office/powerpoint/2010/main" val="385678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smtClean="0">
                <a:latin typeface="Arial" panose="020B0604020202020204" pitchFamily="34" charset="0"/>
                <a:cs typeface="Arial" panose="020B0604020202020204" pitchFamily="34" charset="0"/>
              </a:rPr>
              <a:t>Bildungsplan 2016 Sport</a:t>
            </a:r>
            <a:endParaRPr lang="de-DE" sz="4000" dirty="0"/>
          </a:p>
        </p:txBody>
      </p:sp>
      <p:graphicFrame>
        <p:nvGraphicFramePr>
          <p:cNvPr id="4" name="Tabelle 3"/>
          <p:cNvGraphicFramePr>
            <a:graphicFrameLocks noGrp="1"/>
          </p:cNvGraphicFramePr>
          <p:nvPr>
            <p:extLst>
              <p:ext uri="{D42A27DB-BD31-4B8C-83A1-F6EECF244321}">
                <p14:modId xmlns:p14="http://schemas.microsoft.com/office/powerpoint/2010/main" val="2249706334"/>
              </p:ext>
            </p:extLst>
          </p:nvPr>
        </p:nvGraphicFramePr>
        <p:xfrm>
          <a:off x="323528" y="2276872"/>
          <a:ext cx="8506077" cy="3610610"/>
        </p:xfrm>
        <a:graphic>
          <a:graphicData uri="http://schemas.openxmlformats.org/drawingml/2006/table">
            <a:tbl>
              <a:tblPr/>
              <a:tblGrid>
                <a:gridCol w="8506077"/>
              </a:tblGrid>
              <a:tr h="2575158">
                <a:tc>
                  <a:txBody>
                    <a:bodyPr/>
                    <a:lstStyle/>
                    <a:p>
                      <a:pPr algn="just">
                        <a:lnSpc>
                          <a:spcPct val="150000"/>
                        </a:lnSpc>
                        <a:spcAft>
                          <a:spcPts val="0"/>
                        </a:spcAft>
                      </a:pPr>
                      <a:r>
                        <a:rPr lang="de-DE" sz="2000" dirty="0">
                          <a:effectLst/>
                          <a:latin typeface="Arial"/>
                          <a:ea typeface="Calibri"/>
                          <a:cs typeface="Times New Roman"/>
                        </a:rPr>
                        <a:t>Die Schülerinnen und Schüler können</a:t>
                      </a:r>
                    </a:p>
                    <a:p>
                      <a:pPr marL="342900" lvl="0" indent="-342900">
                        <a:lnSpc>
                          <a:spcPct val="150000"/>
                        </a:lnSpc>
                        <a:spcBef>
                          <a:spcPts val="300"/>
                        </a:spcBef>
                        <a:spcAft>
                          <a:spcPts val="300"/>
                        </a:spcAft>
                        <a:buFont typeface="+mj-lt"/>
                        <a:buAutoNum type="arabicPeriod"/>
                      </a:pPr>
                      <a:r>
                        <a:rPr lang="de-DE" sz="2000" dirty="0">
                          <a:effectLst/>
                          <a:latin typeface="Arial"/>
                          <a:ea typeface="Calibri"/>
                          <a:cs typeface="Times New Roman"/>
                        </a:rPr>
                        <a:t>alters- und entwicklungsgemäße konditionelle Anforderungen bewältigen;</a:t>
                      </a:r>
                    </a:p>
                    <a:p>
                      <a:pPr marL="342900" lvl="0" indent="-342900">
                        <a:lnSpc>
                          <a:spcPct val="150000"/>
                        </a:lnSpc>
                        <a:spcBef>
                          <a:spcPts val="300"/>
                        </a:spcBef>
                        <a:spcAft>
                          <a:spcPts val="300"/>
                        </a:spcAft>
                        <a:buFont typeface="+mj-lt"/>
                        <a:buAutoNum type="arabicPeriod"/>
                      </a:pPr>
                      <a:r>
                        <a:rPr lang="de-DE" sz="2000" dirty="0">
                          <a:effectLst/>
                          <a:latin typeface="Arial"/>
                          <a:ea typeface="Calibri"/>
                          <a:cs typeface="Times New Roman"/>
                        </a:rPr>
                        <a:t>koordinative Fähigkeiten und technische Fertigkeiten anwenden;</a:t>
                      </a:r>
                    </a:p>
                    <a:p>
                      <a:pPr marL="342900" lvl="0" indent="-342900">
                        <a:lnSpc>
                          <a:spcPct val="150000"/>
                        </a:lnSpc>
                        <a:spcBef>
                          <a:spcPts val="300"/>
                        </a:spcBef>
                        <a:spcAft>
                          <a:spcPts val="300"/>
                        </a:spcAft>
                        <a:buFont typeface="+mj-lt"/>
                        <a:buAutoNum type="arabicPeriod"/>
                      </a:pPr>
                      <a:r>
                        <a:rPr lang="de-DE" sz="2000" dirty="0">
                          <a:effectLst/>
                          <a:latin typeface="Arial"/>
                          <a:ea typeface="Calibri"/>
                          <a:cs typeface="Times New Roman"/>
                        </a:rPr>
                        <a:t>Bewegungen gestalten und sich durch Bewegung ausdrücken;</a:t>
                      </a:r>
                    </a:p>
                    <a:p>
                      <a:pPr marL="342900" lvl="0" indent="-342900">
                        <a:lnSpc>
                          <a:spcPct val="150000"/>
                        </a:lnSpc>
                        <a:spcBef>
                          <a:spcPts val="300"/>
                        </a:spcBef>
                        <a:spcAft>
                          <a:spcPts val="300"/>
                        </a:spcAft>
                        <a:buFont typeface="+mj-lt"/>
                        <a:buAutoNum type="arabicPeriod"/>
                      </a:pPr>
                      <a:r>
                        <a:rPr lang="de-DE" sz="2000" dirty="0">
                          <a:effectLst/>
                          <a:latin typeface="Arial"/>
                          <a:ea typeface="Calibri"/>
                          <a:cs typeface="Times New Roman"/>
                        </a:rPr>
                        <a:t>grundlegendes Fachwissen (zum Beispiel taktische Kenntnisse) in sportlichen Handlungssituationen anwenden und sachgerecht nutzen.</a:t>
                      </a:r>
                    </a:p>
                  </a:txBody>
                  <a:tcPr marL="107950" marR="10795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feld 5"/>
          <p:cNvSpPr txBox="1"/>
          <p:nvPr/>
        </p:nvSpPr>
        <p:spPr>
          <a:xfrm>
            <a:off x="323528" y="1516142"/>
            <a:ext cx="5130443" cy="369332"/>
          </a:xfrm>
          <a:prstGeom prst="rect">
            <a:avLst/>
          </a:prstGeom>
          <a:noFill/>
        </p:spPr>
        <p:txBody>
          <a:bodyPr wrap="none" rtlCol="0">
            <a:spAutoFit/>
          </a:bodyPr>
          <a:lstStyle/>
          <a:p>
            <a:r>
              <a:rPr lang="de-DE" sz="1800" b="1" dirty="0" smtClean="0">
                <a:latin typeface="Arial" panose="020B0604020202020204" pitchFamily="34" charset="0"/>
                <a:cs typeface="Arial" panose="020B0604020202020204" pitchFamily="34" charset="0"/>
              </a:rPr>
              <a:t>2.1 Bewegungskompetenz - Teilkompetenzen</a:t>
            </a:r>
            <a:endParaRPr lang="de-DE" sz="1800" b="1" dirty="0"/>
          </a:p>
        </p:txBody>
      </p:sp>
    </p:spTree>
    <p:extLst>
      <p:ext uri="{BB962C8B-B14F-4D97-AF65-F5344CB8AC3E}">
        <p14:creationId xmlns:p14="http://schemas.microsoft.com/office/powerpoint/2010/main" val="144188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2014_09_25 LIS Präsentation allgemein-2">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2014_09_25 LIS Präsentation allgemein-2</Template>
  <TotalTime>0</TotalTime>
  <Words>3686</Words>
  <Application>Microsoft Office PowerPoint</Application>
  <PresentationFormat>Bildschirmpräsentation (4:3)</PresentationFormat>
  <Paragraphs>431</Paragraphs>
  <Slides>30</Slides>
  <Notes>30</Notes>
  <HiddenSlides>0</HiddenSlides>
  <MMClips>0</MMClips>
  <ScaleCrop>false</ScaleCrop>
  <HeadingPairs>
    <vt:vector size="4" baseType="variant">
      <vt:variant>
        <vt:lpstr>Design</vt:lpstr>
      </vt:variant>
      <vt:variant>
        <vt:i4>2</vt:i4>
      </vt:variant>
      <vt:variant>
        <vt:lpstr>Folientitel</vt:lpstr>
      </vt:variant>
      <vt:variant>
        <vt:i4>30</vt:i4>
      </vt:variant>
    </vt:vector>
  </HeadingPairs>
  <TitlesOfParts>
    <vt:vector size="32" baseType="lpstr">
      <vt:lpstr>2014_09_25 LIS Präsentation allgemein-2</vt:lpstr>
      <vt:lpstr>1_Benutzerdefiniertes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IZLBW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Bildungsplanreform 2016 Sport Sekundarstufe I</dc:title>
  <cp:lastModifiedBy>Köhler</cp:lastModifiedBy>
  <cp:revision>148</cp:revision>
  <dcterms:created xsi:type="dcterms:W3CDTF">2014-09-30T08:52:01Z</dcterms:created>
  <dcterms:modified xsi:type="dcterms:W3CDTF">2015-10-13T13:19:17Z</dcterms:modified>
</cp:coreProperties>
</file>