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3.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4.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5.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omments/comment6.xml" ContentType="application/vnd.openxmlformats-officedocument.presentationml.comment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317" r:id="rId2"/>
    <p:sldId id="377" r:id="rId3"/>
    <p:sldId id="338" r:id="rId4"/>
    <p:sldId id="341" r:id="rId5"/>
    <p:sldId id="378" r:id="rId6"/>
    <p:sldId id="292" r:id="rId7"/>
    <p:sldId id="296" r:id="rId8"/>
    <p:sldId id="299" r:id="rId9"/>
    <p:sldId id="379" r:id="rId10"/>
    <p:sldId id="277" r:id="rId11"/>
    <p:sldId id="272" r:id="rId12"/>
    <p:sldId id="365" r:id="rId13"/>
    <p:sldId id="366" r:id="rId14"/>
    <p:sldId id="380" r:id="rId15"/>
    <p:sldId id="257" r:id="rId16"/>
    <p:sldId id="258" r:id="rId17"/>
    <p:sldId id="267" r:id="rId18"/>
    <p:sldId id="383" r:id="rId19"/>
    <p:sldId id="358" r:id="rId20"/>
    <p:sldId id="356" r:id="rId21"/>
    <p:sldId id="275" r:id="rId22"/>
    <p:sldId id="286" r:id="rId23"/>
    <p:sldId id="259" r:id="rId24"/>
    <p:sldId id="261" r:id="rId25"/>
    <p:sldId id="276" r:id="rId26"/>
    <p:sldId id="269" r:id="rId27"/>
    <p:sldId id="381" r:id="rId28"/>
    <p:sldId id="384" r:id="rId29"/>
    <p:sldId id="279" r:id="rId30"/>
    <p:sldId id="359" r:id="rId31"/>
    <p:sldId id="382" r:id="rId32"/>
    <p:sldId id="329" r:id="rId33"/>
    <p:sldId id="288" r:id="rId34"/>
    <p:sldId id="283" r:id="rId35"/>
  </p:sldIdLst>
  <p:sldSz cx="12192000" cy="6858000"/>
  <p:notesSz cx="6797675" cy="9926638"/>
  <p:custDataLst>
    <p:tags r:id="rId3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Metzger" initials="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800000"/>
    <a:srgbClr val="CC0000"/>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48" autoAdjust="0"/>
    <p:restoredTop sz="87081" autoAdjust="0"/>
  </p:normalViewPr>
  <p:slideViewPr>
    <p:cSldViewPr snapToGrid="0">
      <p:cViewPr varScale="1">
        <p:scale>
          <a:sx n="69" d="100"/>
          <a:sy n="69" d="100"/>
        </p:scale>
        <p:origin x="-990" y="-108"/>
      </p:cViewPr>
      <p:guideLst>
        <p:guide orient="horz" pos="2160"/>
        <p:guide pos="3840"/>
      </p:guideLst>
    </p:cSldViewPr>
  </p:slideViewPr>
  <p:notesTextViewPr>
    <p:cViewPr>
      <p:scale>
        <a:sx n="1" d="1"/>
        <a:sy n="1" d="1"/>
      </p:scale>
      <p:origin x="0" y="0"/>
    </p:cViewPr>
  </p:notesTextViewPr>
  <p:notesViewPr>
    <p:cSldViewPr snapToGrid="0">
      <p:cViewPr varScale="1">
        <p:scale>
          <a:sx n="96" d="100"/>
          <a:sy n="96" d="100"/>
        </p:scale>
        <p:origin x="34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07-07T20:28:06.791" idx="1">
    <p:pos x="10" y="1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123CD-2129-4A8D-8C0D-57673C04AA2F}" type="doc">
      <dgm:prSet loTypeId="urn:microsoft.com/office/officeart/2005/8/layout/hProcess9" loCatId="process" qsTypeId="urn:microsoft.com/office/officeart/2005/8/quickstyle/simple4" qsCatId="simple" csTypeId="urn:microsoft.com/office/officeart/2005/8/colors/colorful3" csCatId="colorful" phldr="1"/>
      <dgm:spPr/>
      <dgm:t>
        <a:bodyPr/>
        <a:lstStyle/>
        <a:p>
          <a:endParaRPr lang="de-DE"/>
        </a:p>
      </dgm:t>
    </dgm:pt>
    <dgm:pt modelId="{32512065-417C-45D4-8847-C76AF4A20CF7}">
      <dgm:prSet phldrT="[Text]" custT="1"/>
      <dgm:spPr>
        <a:solidFill>
          <a:schemeClr val="accent5">
            <a:lumMod val="75000"/>
          </a:schemeClr>
        </a:solidFill>
      </dgm:spPr>
      <dgm:t>
        <a:bodyPr/>
        <a:lstStyle/>
        <a:p>
          <a:r>
            <a:rPr lang="de-DE" sz="3600" dirty="0" smtClean="0"/>
            <a:t>Formulierung</a:t>
          </a:r>
          <a:endParaRPr lang="de-DE" sz="3600" dirty="0"/>
        </a:p>
      </dgm:t>
    </dgm:pt>
    <dgm:pt modelId="{94645789-8835-4276-95DD-61D681356FD2}" type="parTrans" cxnId="{A173434C-0A1D-4144-8206-BB40F00817A3}">
      <dgm:prSet/>
      <dgm:spPr/>
      <dgm:t>
        <a:bodyPr/>
        <a:lstStyle/>
        <a:p>
          <a:endParaRPr lang="de-DE"/>
        </a:p>
      </dgm:t>
    </dgm:pt>
    <dgm:pt modelId="{701985C6-67B0-421C-8962-D65FC37E7E27}" type="sibTrans" cxnId="{A173434C-0A1D-4144-8206-BB40F00817A3}">
      <dgm:prSet/>
      <dgm:spPr/>
      <dgm:t>
        <a:bodyPr/>
        <a:lstStyle/>
        <a:p>
          <a:endParaRPr lang="de-DE"/>
        </a:p>
      </dgm:t>
    </dgm:pt>
    <dgm:pt modelId="{F28CA8E2-220B-4AE7-9A12-885709C16AF6}">
      <dgm:prSet phldrT="[Text]" custT="1"/>
      <dgm:spPr>
        <a:solidFill>
          <a:schemeClr val="accent5">
            <a:lumMod val="50000"/>
          </a:schemeClr>
        </a:solidFill>
      </dgm:spPr>
      <dgm:t>
        <a:bodyPr/>
        <a:lstStyle/>
        <a:p>
          <a:r>
            <a:rPr lang="de-DE" sz="3200" dirty="0" smtClean="0"/>
            <a:t>Überarbeitung</a:t>
          </a:r>
          <a:endParaRPr lang="de-DE" sz="3200" dirty="0"/>
        </a:p>
      </dgm:t>
    </dgm:pt>
    <dgm:pt modelId="{050A6346-12C5-4956-80B1-598FE9E5B7F2}" type="parTrans" cxnId="{FDD3E2ED-AEED-4BC7-8CAA-1B529FD69AEB}">
      <dgm:prSet/>
      <dgm:spPr/>
      <dgm:t>
        <a:bodyPr/>
        <a:lstStyle/>
        <a:p>
          <a:endParaRPr lang="de-DE"/>
        </a:p>
      </dgm:t>
    </dgm:pt>
    <dgm:pt modelId="{FE86A5CF-6469-4C89-A29B-61D046F18AAA}" type="sibTrans" cxnId="{FDD3E2ED-AEED-4BC7-8CAA-1B529FD69AEB}">
      <dgm:prSet/>
      <dgm:spPr/>
      <dgm:t>
        <a:bodyPr/>
        <a:lstStyle/>
        <a:p>
          <a:endParaRPr lang="de-DE"/>
        </a:p>
      </dgm:t>
    </dgm:pt>
    <dgm:pt modelId="{F3FB9500-5B39-49A0-B9CD-01B8513813B0}">
      <dgm:prSet phldrT="[Text]"/>
      <dgm:spPr>
        <a:solidFill>
          <a:schemeClr val="bg1">
            <a:alpha val="0"/>
          </a:schemeClr>
        </a:solidFill>
      </dgm:spPr>
      <dgm:t>
        <a:bodyPr/>
        <a:lstStyle/>
        <a:p>
          <a:r>
            <a:rPr lang="de-DE" dirty="0" smtClean="0">
              <a:solidFill>
                <a:schemeClr val="tx1">
                  <a:lumMod val="95000"/>
                  <a:lumOff val="5000"/>
                </a:schemeClr>
              </a:solidFill>
            </a:rPr>
            <a:t>Schreibimpulse, Schreibaufgaben</a:t>
          </a:r>
          <a:endParaRPr lang="de-DE" dirty="0">
            <a:solidFill>
              <a:schemeClr val="tx1">
                <a:lumMod val="95000"/>
                <a:lumOff val="5000"/>
              </a:schemeClr>
            </a:solidFill>
          </a:endParaRPr>
        </a:p>
      </dgm:t>
    </dgm:pt>
    <dgm:pt modelId="{2CE4FD38-4A1B-4E61-8AD5-1E1A1DF82AFD}" type="parTrans" cxnId="{690044C2-BE88-437C-893C-9CF75D53FEA6}">
      <dgm:prSet/>
      <dgm:spPr/>
      <dgm:t>
        <a:bodyPr/>
        <a:lstStyle/>
        <a:p>
          <a:endParaRPr lang="de-DE"/>
        </a:p>
      </dgm:t>
    </dgm:pt>
    <dgm:pt modelId="{63B7C138-A283-4966-A957-7E3E217C60AF}" type="sibTrans" cxnId="{690044C2-BE88-437C-893C-9CF75D53FEA6}">
      <dgm:prSet/>
      <dgm:spPr/>
      <dgm:t>
        <a:bodyPr/>
        <a:lstStyle/>
        <a:p>
          <a:endParaRPr lang="de-DE"/>
        </a:p>
      </dgm:t>
    </dgm:pt>
    <dgm:pt modelId="{2AF1FA1A-9974-41AE-B55D-665DADF356D3}">
      <dgm:prSet phldrT="[Text]" custT="1"/>
      <dgm:spPr>
        <a:solidFill>
          <a:schemeClr val="accent5">
            <a:lumMod val="60000"/>
            <a:lumOff val="40000"/>
          </a:schemeClr>
        </a:solidFill>
      </dgm:spPr>
      <dgm:t>
        <a:bodyPr/>
        <a:lstStyle/>
        <a:p>
          <a:r>
            <a:rPr lang="de-DE" sz="3600" dirty="0" smtClean="0">
              <a:solidFill>
                <a:schemeClr val="bg1"/>
              </a:solidFill>
            </a:rPr>
            <a:t>Planung</a:t>
          </a:r>
          <a:endParaRPr lang="de-DE" sz="3600" dirty="0">
            <a:solidFill>
              <a:schemeClr val="bg1"/>
            </a:solidFill>
          </a:endParaRPr>
        </a:p>
      </dgm:t>
    </dgm:pt>
    <dgm:pt modelId="{4591D395-7F30-488B-9C61-1BAA9D3A6CB1}" type="parTrans" cxnId="{738F4F0A-3C20-46D4-825C-31D7ADA026E1}">
      <dgm:prSet/>
      <dgm:spPr/>
      <dgm:t>
        <a:bodyPr/>
        <a:lstStyle/>
        <a:p>
          <a:endParaRPr lang="de-DE"/>
        </a:p>
      </dgm:t>
    </dgm:pt>
    <dgm:pt modelId="{CE82360D-29F8-4BB1-8D61-DC2CBA544684}" type="sibTrans" cxnId="{738F4F0A-3C20-46D4-825C-31D7ADA026E1}">
      <dgm:prSet/>
      <dgm:spPr/>
      <dgm:t>
        <a:bodyPr/>
        <a:lstStyle/>
        <a:p>
          <a:endParaRPr lang="de-DE"/>
        </a:p>
      </dgm:t>
    </dgm:pt>
    <dgm:pt modelId="{3165FF63-A0C1-49AF-B182-F1D69CF925D0}" type="pres">
      <dgm:prSet presAssocID="{0B8123CD-2129-4A8D-8C0D-57673C04AA2F}" presName="CompostProcess" presStyleCnt="0">
        <dgm:presLayoutVars>
          <dgm:dir/>
          <dgm:resizeHandles val="exact"/>
        </dgm:presLayoutVars>
      </dgm:prSet>
      <dgm:spPr/>
      <dgm:t>
        <a:bodyPr/>
        <a:lstStyle/>
        <a:p>
          <a:endParaRPr lang="de-DE"/>
        </a:p>
      </dgm:t>
    </dgm:pt>
    <dgm:pt modelId="{8C0DCECE-3584-4327-99CC-9E734D6F1C5A}" type="pres">
      <dgm:prSet presAssocID="{0B8123CD-2129-4A8D-8C0D-57673C04AA2F}" presName="arrow" presStyleLbl="bgShp" presStyleIdx="0" presStyleCnt="1"/>
      <dgm:spPr>
        <a:solidFill>
          <a:schemeClr val="bg1">
            <a:lumMod val="50000"/>
          </a:schemeClr>
        </a:solidFill>
      </dgm:spPr>
      <dgm:t>
        <a:bodyPr/>
        <a:lstStyle/>
        <a:p>
          <a:endParaRPr lang="de-DE"/>
        </a:p>
      </dgm:t>
    </dgm:pt>
    <dgm:pt modelId="{275A824A-2D99-438A-BE0C-8B5631FB554D}" type="pres">
      <dgm:prSet presAssocID="{0B8123CD-2129-4A8D-8C0D-57673C04AA2F}" presName="linearProcess" presStyleCnt="0"/>
      <dgm:spPr/>
    </dgm:pt>
    <dgm:pt modelId="{DF1AD6A3-B8C8-472D-813F-A72DC67C48A4}" type="pres">
      <dgm:prSet presAssocID="{F3FB9500-5B39-49A0-B9CD-01B8513813B0}" presName="textNode" presStyleLbl="node1" presStyleIdx="0" presStyleCnt="4" custScaleX="68903">
        <dgm:presLayoutVars>
          <dgm:bulletEnabled val="1"/>
        </dgm:presLayoutVars>
      </dgm:prSet>
      <dgm:spPr/>
      <dgm:t>
        <a:bodyPr/>
        <a:lstStyle/>
        <a:p>
          <a:endParaRPr lang="de-DE"/>
        </a:p>
      </dgm:t>
    </dgm:pt>
    <dgm:pt modelId="{87175902-DCDE-4CA6-8403-78F69B855608}" type="pres">
      <dgm:prSet presAssocID="{63B7C138-A283-4966-A957-7E3E217C60AF}" presName="sibTrans" presStyleCnt="0"/>
      <dgm:spPr/>
    </dgm:pt>
    <dgm:pt modelId="{B8B3636C-CF2E-4488-90C4-37E0D5A801C7}" type="pres">
      <dgm:prSet presAssocID="{2AF1FA1A-9974-41AE-B55D-665DADF356D3}" presName="textNode" presStyleLbl="node1" presStyleIdx="1" presStyleCnt="4" custScaleX="81515">
        <dgm:presLayoutVars>
          <dgm:bulletEnabled val="1"/>
        </dgm:presLayoutVars>
      </dgm:prSet>
      <dgm:spPr/>
      <dgm:t>
        <a:bodyPr/>
        <a:lstStyle/>
        <a:p>
          <a:endParaRPr lang="de-DE"/>
        </a:p>
      </dgm:t>
    </dgm:pt>
    <dgm:pt modelId="{2C2E89D3-E438-49BD-A6C0-B7F330643EFB}" type="pres">
      <dgm:prSet presAssocID="{CE82360D-29F8-4BB1-8D61-DC2CBA544684}" presName="sibTrans" presStyleCnt="0"/>
      <dgm:spPr/>
    </dgm:pt>
    <dgm:pt modelId="{4B789688-6B00-4FAA-9336-7808B633FAB5}" type="pres">
      <dgm:prSet presAssocID="{32512065-417C-45D4-8847-C76AF4A20CF7}" presName="textNode" presStyleLbl="node1" presStyleIdx="2" presStyleCnt="4">
        <dgm:presLayoutVars>
          <dgm:bulletEnabled val="1"/>
        </dgm:presLayoutVars>
      </dgm:prSet>
      <dgm:spPr/>
      <dgm:t>
        <a:bodyPr/>
        <a:lstStyle/>
        <a:p>
          <a:endParaRPr lang="de-DE"/>
        </a:p>
      </dgm:t>
    </dgm:pt>
    <dgm:pt modelId="{54C74A95-B7DF-4177-93FD-50BDBFD6A115}" type="pres">
      <dgm:prSet presAssocID="{701985C6-67B0-421C-8962-D65FC37E7E27}" presName="sibTrans" presStyleCnt="0"/>
      <dgm:spPr/>
    </dgm:pt>
    <dgm:pt modelId="{81EC92FF-6D2D-4957-8826-F3CA276EF95F}" type="pres">
      <dgm:prSet presAssocID="{F28CA8E2-220B-4AE7-9A12-885709C16AF6}" presName="textNode" presStyleLbl="node1" presStyleIdx="3" presStyleCnt="4" custScaleX="87606">
        <dgm:presLayoutVars>
          <dgm:bulletEnabled val="1"/>
        </dgm:presLayoutVars>
      </dgm:prSet>
      <dgm:spPr/>
      <dgm:t>
        <a:bodyPr/>
        <a:lstStyle/>
        <a:p>
          <a:endParaRPr lang="de-DE"/>
        </a:p>
      </dgm:t>
    </dgm:pt>
  </dgm:ptLst>
  <dgm:cxnLst>
    <dgm:cxn modelId="{FCD423A9-500F-4D33-9D36-AD9A9A74CFED}" type="presOf" srcId="{F3FB9500-5B39-49A0-B9CD-01B8513813B0}" destId="{DF1AD6A3-B8C8-472D-813F-A72DC67C48A4}" srcOrd="0" destOrd="0" presId="urn:microsoft.com/office/officeart/2005/8/layout/hProcess9"/>
    <dgm:cxn modelId="{B5E55FCF-9311-4942-B819-94AE1FE7FECF}" type="presOf" srcId="{32512065-417C-45D4-8847-C76AF4A20CF7}" destId="{4B789688-6B00-4FAA-9336-7808B633FAB5}" srcOrd="0" destOrd="0" presId="urn:microsoft.com/office/officeart/2005/8/layout/hProcess9"/>
    <dgm:cxn modelId="{A173434C-0A1D-4144-8206-BB40F00817A3}" srcId="{0B8123CD-2129-4A8D-8C0D-57673C04AA2F}" destId="{32512065-417C-45D4-8847-C76AF4A20CF7}" srcOrd="2" destOrd="0" parTransId="{94645789-8835-4276-95DD-61D681356FD2}" sibTransId="{701985C6-67B0-421C-8962-D65FC37E7E27}"/>
    <dgm:cxn modelId="{6D1C11C5-7ABE-48EB-A43C-47EC86FBFA68}" type="presOf" srcId="{F28CA8E2-220B-4AE7-9A12-885709C16AF6}" destId="{81EC92FF-6D2D-4957-8826-F3CA276EF95F}" srcOrd="0" destOrd="0" presId="urn:microsoft.com/office/officeart/2005/8/layout/hProcess9"/>
    <dgm:cxn modelId="{738F4F0A-3C20-46D4-825C-31D7ADA026E1}" srcId="{0B8123CD-2129-4A8D-8C0D-57673C04AA2F}" destId="{2AF1FA1A-9974-41AE-B55D-665DADF356D3}" srcOrd="1" destOrd="0" parTransId="{4591D395-7F30-488B-9C61-1BAA9D3A6CB1}" sibTransId="{CE82360D-29F8-4BB1-8D61-DC2CBA544684}"/>
    <dgm:cxn modelId="{A9907039-9760-4F71-8FF0-E62F08264679}" type="presOf" srcId="{2AF1FA1A-9974-41AE-B55D-665DADF356D3}" destId="{B8B3636C-CF2E-4488-90C4-37E0D5A801C7}" srcOrd="0" destOrd="0" presId="urn:microsoft.com/office/officeart/2005/8/layout/hProcess9"/>
    <dgm:cxn modelId="{FDD3E2ED-AEED-4BC7-8CAA-1B529FD69AEB}" srcId="{0B8123CD-2129-4A8D-8C0D-57673C04AA2F}" destId="{F28CA8E2-220B-4AE7-9A12-885709C16AF6}" srcOrd="3" destOrd="0" parTransId="{050A6346-12C5-4956-80B1-598FE9E5B7F2}" sibTransId="{FE86A5CF-6469-4C89-A29B-61D046F18AAA}"/>
    <dgm:cxn modelId="{690044C2-BE88-437C-893C-9CF75D53FEA6}" srcId="{0B8123CD-2129-4A8D-8C0D-57673C04AA2F}" destId="{F3FB9500-5B39-49A0-B9CD-01B8513813B0}" srcOrd="0" destOrd="0" parTransId="{2CE4FD38-4A1B-4E61-8AD5-1E1A1DF82AFD}" sibTransId="{63B7C138-A283-4966-A957-7E3E217C60AF}"/>
    <dgm:cxn modelId="{8699B565-1054-4156-977E-282DD080A44A}" type="presOf" srcId="{0B8123CD-2129-4A8D-8C0D-57673C04AA2F}" destId="{3165FF63-A0C1-49AF-B182-F1D69CF925D0}" srcOrd="0" destOrd="0" presId="urn:microsoft.com/office/officeart/2005/8/layout/hProcess9"/>
    <dgm:cxn modelId="{470777D3-0645-40A2-8D29-4DB486E8477E}" type="presParOf" srcId="{3165FF63-A0C1-49AF-B182-F1D69CF925D0}" destId="{8C0DCECE-3584-4327-99CC-9E734D6F1C5A}" srcOrd="0" destOrd="0" presId="urn:microsoft.com/office/officeart/2005/8/layout/hProcess9"/>
    <dgm:cxn modelId="{E01220AA-F0CE-43B6-865F-55090FD270F4}" type="presParOf" srcId="{3165FF63-A0C1-49AF-B182-F1D69CF925D0}" destId="{275A824A-2D99-438A-BE0C-8B5631FB554D}" srcOrd="1" destOrd="0" presId="urn:microsoft.com/office/officeart/2005/8/layout/hProcess9"/>
    <dgm:cxn modelId="{2DBDF35E-1D09-42EC-8022-7990C31D3622}" type="presParOf" srcId="{275A824A-2D99-438A-BE0C-8B5631FB554D}" destId="{DF1AD6A3-B8C8-472D-813F-A72DC67C48A4}" srcOrd="0" destOrd="0" presId="urn:microsoft.com/office/officeart/2005/8/layout/hProcess9"/>
    <dgm:cxn modelId="{E8AB5A5A-0F1C-4071-93DE-63F846064833}" type="presParOf" srcId="{275A824A-2D99-438A-BE0C-8B5631FB554D}" destId="{87175902-DCDE-4CA6-8403-78F69B855608}" srcOrd="1" destOrd="0" presId="urn:microsoft.com/office/officeart/2005/8/layout/hProcess9"/>
    <dgm:cxn modelId="{89639969-AE4D-49F9-8F70-8DF2D84D834D}" type="presParOf" srcId="{275A824A-2D99-438A-BE0C-8B5631FB554D}" destId="{B8B3636C-CF2E-4488-90C4-37E0D5A801C7}" srcOrd="2" destOrd="0" presId="urn:microsoft.com/office/officeart/2005/8/layout/hProcess9"/>
    <dgm:cxn modelId="{4D0F42F6-9ADD-498B-AA2A-6D1F30E0AA30}" type="presParOf" srcId="{275A824A-2D99-438A-BE0C-8B5631FB554D}" destId="{2C2E89D3-E438-49BD-A6C0-B7F330643EFB}" srcOrd="3" destOrd="0" presId="urn:microsoft.com/office/officeart/2005/8/layout/hProcess9"/>
    <dgm:cxn modelId="{EA70C1A2-0D7D-48E6-A638-80A296D02ED5}" type="presParOf" srcId="{275A824A-2D99-438A-BE0C-8B5631FB554D}" destId="{4B789688-6B00-4FAA-9336-7808B633FAB5}" srcOrd="4" destOrd="0" presId="urn:microsoft.com/office/officeart/2005/8/layout/hProcess9"/>
    <dgm:cxn modelId="{636101BD-424E-4234-81A6-2474278E822B}" type="presParOf" srcId="{275A824A-2D99-438A-BE0C-8B5631FB554D}" destId="{54C74A95-B7DF-4177-93FD-50BDBFD6A115}" srcOrd="5" destOrd="0" presId="urn:microsoft.com/office/officeart/2005/8/layout/hProcess9"/>
    <dgm:cxn modelId="{0396E920-3921-42B3-A05A-3A7A22C4A9F6}" type="presParOf" srcId="{275A824A-2D99-438A-BE0C-8B5631FB554D}" destId="{81EC92FF-6D2D-4957-8826-F3CA276EF95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DCECE-3584-4327-99CC-9E734D6F1C5A}">
      <dsp:nvSpPr>
        <dsp:cNvPr id="0" name=""/>
        <dsp:cNvSpPr/>
      </dsp:nvSpPr>
      <dsp:spPr>
        <a:xfrm>
          <a:off x="875109" y="0"/>
          <a:ext cx="9917906" cy="4330699"/>
        </a:xfrm>
        <a:prstGeom prst="rightArrow">
          <a:avLst/>
        </a:prstGeom>
        <a:solidFill>
          <a:schemeClr val="bg1">
            <a:lumMod val="50000"/>
          </a:schemeClr>
        </a:solidFill>
        <a:ln>
          <a:noFill/>
        </a:ln>
        <a:effectLst/>
      </dsp:spPr>
      <dsp:style>
        <a:lnRef idx="0">
          <a:scrgbClr r="0" g="0" b="0"/>
        </a:lnRef>
        <a:fillRef idx="1">
          <a:scrgbClr r="0" g="0" b="0"/>
        </a:fillRef>
        <a:effectRef idx="2">
          <a:scrgbClr r="0" g="0" b="0"/>
        </a:effectRef>
        <a:fontRef idx="minor"/>
      </dsp:style>
    </dsp:sp>
    <dsp:sp modelId="{DF1AD6A3-B8C8-472D-813F-A72DC67C48A4}">
      <dsp:nvSpPr>
        <dsp:cNvPr id="0" name=""/>
        <dsp:cNvSpPr/>
      </dsp:nvSpPr>
      <dsp:spPr>
        <a:xfrm>
          <a:off x="5458" y="1299209"/>
          <a:ext cx="2276950" cy="1732279"/>
        </a:xfrm>
        <a:prstGeom prst="roundRect">
          <a:avLst/>
        </a:prstGeom>
        <a:solidFill>
          <a:schemeClr val="bg1">
            <a:alpha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smtClean="0">
              <a:solidFill>
                <a:schemeClr val="tx1">
                  <a:lumMod val="95000"/>
                  <a:lumOff val="5000"/>
                </a:schemeClr>
              </a:solidFill>
            </a:rPr>
            <a:t>Schreibimpulse, Schreibaufgaben</a:t>
          </a:r>
          <a:endParaRPr lang="de-DE" sz="2200" kern="1200" dirty="0">
            <a:solidFill>
              <a:schemeClr val="tx1">
                <a:lumMod val="95000"/>
                <a:lumOff val="5000"/>
              </a:schemeClr>
            </a:solidFill>
          </a:endParaRPr>
        </a:p>
      </dsp:txBody>
      <dsp:txXfrm>
        <a:off x="90021" y="1383772"/>
        <a:ext cx="2107824" cy="1563153"/>
      </dsp:txXfrm>
    </dsp:sp>
    <dsp:sp modelId="{B8B3636C-CF2E-4488-90C4-37E0D5A801C7}">
      <dsp:nvSpPr>
        <dsp:cNvPr id="0" name=""/>
        <dsp:cNvSpPr/>
      </dsp:nvSpPr>
      <dsp:spPr>
        <a:xfrm>
          <a:off x="2444727" y="1299209"/>
          <a:ext cx="2693723" cy="1732279"/>
        </a:xfrm>
        <a:prstGeom prst="round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solidFill>
                <a:schemeClr val="bg1"/>
              </a:solidFill>
            </a:rPr>
            <a:t>Planung</a:t>
          </a:r>
          <a:endParaRPr lang="de-DE" sz="3600" kern="1200" dirty="0">
            <a:solidFill>
              <a:schemeClr val="bg1"/>
            </a:solidFill>
          </a:endParaRPr>
        </a:p>
      </dsp:txBody>
      <dsp:txXfrm>
        <a:off x="2529290" y="1383772"/>
        <a:ext cx="2524597" cy="1563153"/>
      </dsp:txXfrm>
    </dsp:sp>
    <dsp:sp modelId="{4B789688-6B00-4FAA-9336-7808B633FAB5}">
      <dsp:nvSpPr>
        <dsp:cNvPr id="0" name=""/>
        <dsp:cNvSpPr/>
      </dsp:nvSpPr>
      <dsp:spPr>
        <a:xfrm>
          <a:off x="5300769" y="1299209"/>
          <a:ext cx="3304574" cy="1732279"/>
        </a:xfrm>
        <a:prstGeom prst="roundRect">
          <a:avLst/>
        </a:prstGeom>
        <a:solidFill>
          <a:schemeClr val="accent5">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Formulierung</a:t>
          </a:r>
          <a:endParaRPr lang="de-DE" sz="3600" kern="1200" dirty="0"/>
        </a:p>
      </dsp:txBody>
      <dsp:txXfrm>
        <a:off x="5385332" y="1383772"/>
        <a:ext cx="3135448" cy="1563153"/>
      </dsp:txXfrm>
    </dsp:sp>
    <dsp:sp modelId="{81EC92FF-6D2D-4957-8826-F3CA276EF95F}">
      <dsp:nvSpPr>
        <dsp:cNvPr id="0" name=""/>
        <dsp:cNvSpPr/>
      </dsp:nvSpPr>
      <dsp:spPr>
        <a:xfrm>
          <a:off x="8767661" y="1299209"/>
          <a:ext cx="2895005" cy="1732279"/>
        </a:xfrm>
        <a:prstGeom prst="roundRect">
          <a:avLst/>
        </a:prstGeom>
        <a:solidFill>
          <a:schemeClr val="accent5">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kern="1200" dirty="0" smtClean="0"/>
            <a:t>Überarbeitung</a:t>
          </a:r>
          <a:endParaRPr lang="de-DE" sz="3200" kern="1200" dirty="0"/>
        </a:p>
      </dsp:txBody>
      <dsp:txXfrm>
        <a:off x="8852224" y="1383772"/>
        <a:ext cx="2725879" cy="15631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F27B9A0-AF4A-4B5B-B9BE-EF15AFF49169}" type="datetimeFigureOut">
              <a:rPr lang="de-DE" smtClean="0"/>
              <a:t>18.06.2016</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90FF633-CC3B-42A2-A0D9-40D52492C0AA}" type="slidenum">
              <a:rPr lang="de-DE" smtClean="0"/>
              <a:t>‹Nr.›</a:t>
            </a:fld>
            <a:endParaRPr lang="de-DE"/>
          </a:p>
        </p:txBody>
      </p:sp>
    </p:spTree>
    <p:extLst>
      <p:ext uri="{BB962C8B-B14F-4D97-AF65-F5344CB8AC3E}">
        <p14:creationId xmlns:p14="http://schemas.microsoft.com/office/powerpoint/2010/main" val="2161984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5747126-BF95-469B-A9D9-AD03B7526A8C}" type="datetimeFigureOut">
              <a:rPr lang="de-DE" smtClean="0"/>
              <a:t>18.06.2016</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D9A09AF-CEC1-4713-95F4-D54EB3F9A50F}" type="slidenum">
              <a:rPr lang="de-DE" smtClean="0"/>
              <a:t>‹Nr.›</a:t>
            </a:fld>
            <a:endParaRPr lang="de-DE"/>
          </a:p>
        </p:txBody>
      </p:sp>
    </p:spTree>
    <p:extLst>
      <p:ext uri="{BB962C8B-B14F-4D97-AF65-F5344CB8AC3E}">
        <p14:creationId xmlns:p14="http://schemas.microsoft.com/office/powerpoint/2010/main" val="423554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a:t>
            </a:fld>
            <a:endParaRPr lang="de-DE"/>
          </a:p>
        </p:txBody>
      </p:sp>
    </p:spTree>
    <p:extLst>
      <p:ext uri="{BB962C8B-B14F-4D97-AF65-F5344CB8AC3E}">
        <p14:creationId xmlns:p14="http://schemas.microsoft.com/office/powerpoint/2010/main" val="1780361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zeigt,</a:t>
            </a:r>
            <a:r>
              <a:rPr lang="de-DE" baseline="0" dirty="0" smtClean="0"/>
              <a:t> wo die Basiskategorien der Einteilung ihren Ursprung haben</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10</a:t>
            </a:fld>
            <a:endParaRPr lang="de-DE"/>
          </a:p>
        </p:txBody>
      </p:sp>
    </p:spTree>
    <p:extLst>
      <p:ext uri="{BB962C8B-B14F-4D97-AF65-F5344CB8AC3E}">
        <p14:creationId xmlns:p14="http://schemas.microsoft.com/office/powerpoint/2010/main" val="1432448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a:t>
            </a:r>
            <a:r>
              <a:rPr lang="de-DE" baseline="0" dirty="0" smtClean="0"/>
              <a:t> alle Kapitel des BP mit ihrer Nummerierung</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11</a:t>
            </a:fld>
            <a:endParaRPr lang="de-DE"/>
          </a:p>
        </p:txBody>
      </p:sp>
    </p:spTree>
    <p:extLst>
      <p:ext uri="{BB962C8B-B14F-4D97-AF65-F5344CB8AC3E}">
        <p14:creationId xmlns:p14="http://schemas.microsoft.com/office/powerpoint/2010/main" val="1848699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txBox="1">
            <a:spLocks noGrp="1"/>
          </p:cNvSpPr>
          <p:nvPr>
            <p:ph type="sldNum" sz="quarter" idx="5"/>
          </p:nvPr>
        </p:nvSpPr>
        <p:spPr>
          <a:ln/>
        </p:spPr>
        <p:txBody>
          <a:bodyPr lIns="0" tIns="0" rIns="0" bIns="0" anchor="b">
            <a:noAutofit/>
          </a:bodyPr>
          <a:lstStyle/>
          <a:p>
            <a:pPr lvl="0"/>
            <a:fld id="{DD431E89-C7E7-4168-9E44-783DE082C2C7}" type="slidenum">
              <a:t>12</a:t>
            </a:fld>
            <a:endParaRPr lang="de-DE"/>
          </a:p>
        </p:txBody>
      </p:sp>
      <p:sp>
        <p:nvSpPr>
          <p:cNvPr id="2" name="Folienbildplatzhalt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756000" y="5078520"/>
            <a:ext cx="6047640" cy="4721040"/>
          </a:xfrm>
        </p:spPr>
        <p:txBody>
          <a:bodyPr/>
          <a:lstStyle/>
          <a:p>
            <a:endParaRPr lang="de-DE"/>
          </a:p>
        </p:txBody>
      </p:sp>
    </p:spTree>
    <p:extLst>
      <p:ext uri="{BB962C8B-B14F-4D97-AF65-F5344CB8AC3E}">
        <p14:creationId xmlns:p14="http://schemas.microsoft.com/office/powerpoint/2010/main" val="1027552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4213"/>
            <a:ext cx="6096000" cy="3429000"/>
          </a:xfrm>
          <a:solidFill>
            <a:srgbClr val="FFFFCC"/>
          </a:solidFill>
          <a:ln>
            <a:solidFill>
              <a:schemeClr val="bg1"/>
            </a:solidFill>
          </a:ln>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13</a:t>
            </a:fld>
            <a:endParaRPr lang="de-DE" altLang="de-DE"/>
          </a:p>
        </p:txBody>
      </p:sp>
    </p:spTree>
    <p:extLst>
      <p:ext uri="{BB962C8B-B14F-4D97-AF65-F5344CB8AC3E}">
        <p14:creationId xmlns:p14="http://schemas.microsoft.com/office/powerpoint/2010/main" val="1147460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14</a:t>
            </a:fld>
            <a:endParaRPr lang="de-DE"/>
          </a:p>
        </p:txBody>
      </p:sp>
    </p:spTree>
    <p:extLst>
      <p:ext uri="{BB962C8B-B14F-4D97-AF65-F5344CB8AC3E}">
        <p14:creationId xmlns:p14="http://schemas.microsoft.com/office/powerpoint/2010/main" val="3730545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‚Sprechen und Zuhören‘ verbindet besonders deutlich produktive</a:t>
            </a:r>
            <a:r>
              <a:rPr lang="de-DE" baseline="0" dirty="0" smtClean="0"/>
              <a:t> und rezeptive Kompetenzen. Dies gilt für alle drei Bereiche der prozessbezogenen Kompetenzen (vgl. KMK, Bildungsstandards im Fach Deutsch für die Allgemeine Hochschulreife, S. 21).</a:t>
            </a:r>
          </a:p>
          <a:p>
            <a:r>
              <a:rPr lang="de-DE" baseline="0" dirty="0" smtClean="0"/>
              <a:t>Sprechen und Zuhören ist immer an die konkrete  Kommunikationssituation gebunden. Konkrete Äußerungen variieren stark in unterschiedlichen Kontexten: Sie sind insbesondere immer auf die Funktion von Sprechakten bezogen. Sie sollten stets adressatenspezifisch gestaltet werden, aber auch zum Sprecher passen.</a:t>
            </a:r>
          </a:p>
          <a:p>
            <a:r>
              <a:rPr lang="de-DE" baseline="0" dirty="0" smtClean="0"/>
              <a:t>Die Kompetenzbereich sind nicht immer ganz trennscharf (z.B. Mitschrift hier verortet, weil funktional mit dem Zuhören unmittelbar verbunden).</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15</a:t>
            </a:fld>
            <a:endParaRPr lang="de-DE"/>
          </a:p>
        </p:txBody>
      </p:sp>
    </p:spTree>
    <p:extLst>
      <p:ext uri="{BB962C8B-B14F-4D97-AF65-F5344CB8AC3E}">
        <p14:creationId xmlns:p14="http://schemas.microsoft.com/office/powerpoint/2010/main" val="103256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Bereich ‚Scheiben</a:t>
            </a:r>
            <a:r>
              <a:rPr lang="de-DE" baseline="0" dirty="0" smtClean="0"/>
              <a:t>‘ ist vom Schreibprozess her strukturiert (Planung, Formulierung, Überarbeitung). Schreibimpulse sind natürlich nicht Bestandteil des Planes. Wichtig sind neben den elementaren Anforderungen (Rechtschreibung, Zeichensetzung, Grammatik, aber auch Handschrift oder Blatteinteilung) die Beherrschung von Schreibformen, die als Register jeweils genauer ausgeführt werden.</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16</a:t>
            </a:fld>
            <a:endParaRPr lang="de-DE"/>
          </a:p>
        </p:txBody>
      </p:sp>
    </p:spTree>
    <p:extLst>
      <p:ext uri="{BB962C8B-B14F-4D97-AF65-F5344CB8AC3E}">
        <p14:creationId xmlns:p14="http://schemas.microsoft.com/office/powerpoint/2010/main" val="3158118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Lesemodell hier auf</a:t>
            </a:r>
            <a:r>
              <a:rPr lang="de-DE" baseline="0" dirty="0" smtClean="0"/>
              <a:t> Gliederungseben noch recht einfach gehalten (Erstzugriff, Herausarbeiten eines adäquaten Textverständnisses, Reflexion des Verstehens als höherstufige Kompetenz, die für die höheren Jahrgänge zunehmend relevant wird). Dieses Lesemodell entspricht dem des Umgehens mit Texten bei den inhaltbezogenen Kompetenzen.</a:t>
            </a:r>
          </a:p>
          <a:p>
            <a:r>
              <a:rPr lang="de-DE" baseline="0" dirty="0" smtClean="0"/>
              <a:t>Erweiterter Textbegriff, d.h. alles, was hier aufgeführt ist, gilt auch für die Rezeption von Medien jeder Art – wie umgekehrt gedruckte Texte nichts anderes als ein Medium sind.</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17</a:t>
            </a:fld>
            <a:endParaRPr lang="de-DE"/>
          </a:p>
        </p:txBody>
      </p:sp>
    </p:spTree>
    <p:extLst>
      <p:ext uri="{BB962C8B-B14F-4D97-AF65-F5344CB8AC3E}">
        <p14:creationId xmlns:p14="http://schemas.microsoft.com/office/powerpoint/2010/main" val="1904535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18</a:t>
            </a:fld>
            <a:endParaRPr lang="de-DE"/>
          </a:p>
        </p:txBody>
      </p:sp>
    </p:spTree>
    <p:extLst>
      <p:ext uri="{BB962C8B-B14F-4D97-AF65-F5344CB8AC3E}">
        <p14:creationId xmlns:p14="http://schemas.microsoft.com/office/powerpoint/2010/main" val="1779638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txBox="1">
            <a:spLocks noGrp="1"/>
          </p:cNvSpPr>
          <p:nvPr>
            <p:ph type="sldNum" sz="quarter" idx="5"/>
          </p:nvPr>
        </p:nvSpPr>
        <p:spPr>
          <a:ln/>
        </p:spPr>
        <p:txBody>
          <a:bodyPr lIns="0" tIns="0" rIns="0" bIns="0" anchor="b">
            <a:noAutofit/>
          </a:bodyPr>
          <a:lstStyle/>
          <a:p>
            <a:pPr lvl="0"/>
            <a:fld id="{DD431E89-C7E7-4168-9E44-783DE082C2C7}" type="slidenum">
              <a:t>19</a:t>
            </a:fld>
            <a:endParaRPr lang="de-DE"/>
          </a:p>
        </p:txBody>
      </p:sp>
      <p:sp>
        <p:nvSpPr>
          <p:cNvPr id="2" name="Folienbildplatzhalt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756000" y="5078520"/>
            <a:ext cx="6047640" cy="4721040"/>
          </a:xfrm>
        </p:spPr>
        <p:txBody>
          <a:bodyPr/>
          <a:lstStyle/>
          <a:p>
            <a:endParaRPr lang="de-DE"/>
          </a:p>
        </p:txBody>
      </p:sp>
    </p:spTree>
    <p:extLst>
      <p:ext uri="{BB962C8B-B14F-4D97-AF65-F5344CB8AC3E}">
        <p14:creationId xmlns:p14="http://schemas.microsoft.com/office/powerpoint/2010/main" val="368393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a:t>
            </a:fld>
            <a:endParaRPr lang="de-DE"/>
          </a:p>
        </p:txBody>
      </p:sp>
    </p:spTree>
    <p:extLst>
      <p:ext uri="{BB962C8B-B14F-4D97-AF65-F5344CB8AC3E}">
        <p14:creationId xmlns:p14="http://schemas.microsoft.com/office/powerpoint/2010/main" val="1761543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Blick in die Synopse, die die</a:t>
            </a:r>
            <a:r>
              <a:rPr lang="de-DE" baseline="0" dirty="0" smtClean="0"/>
              <a:t> Progressionslinien zeigt (zugleich Einblick in die BP-Werkstatt) am Bsp. der Textanalyse (Synopse in Ausdruck zur Verfügung stellen).</a:t>
            </a:r>
          </a:p>
          <a:p>
            <a:r>
              <a:rPr lang="de-DE" baseline="0" dirty="0" smtClean="0"/>
              <a:t>verschiedene Strukturen: durchgehende Progressionslinien mit unterschiedlichem Steigerungsgrad (z.B. Thema bestimmen vs. Komik vs. Wesentliche Elemente); späterer Beginn bei komplexen Kompetenzen (z.B. Analyse und Interpretation unterscheiden); abstrahierende Formulierungen (z.B. Handlungszusammenhänge).</a:t>
            </a:r>
          </a:p>
          <a:p>
            <a:r>
              <a:rPr lang="de-DE" baseline="0" dirty="0" smtClean="0"/>
              <a:t>Am Ende des Bereichs Literarische Texte und Sach- und Gebrauchstexte immer Textgrundlage (offen gehalten; es ist bislang keine Leseliste geplant) und Zentrale Schreibformen (Hinweis auch für KA; andere Schreibformen sind damit natürlich nicht ausgeschlossen, die hier genannten Schreibformen sind </a:t>
            </a:r>
            <a:r>
              <a:rPr lang="de-DE" b="1" baseline="0" dirty="0" smtClean="0"/>
              <a:t>kein </a:t>
            </a:r>
            <a:r>
              <a:rPr lang="de-DE" b="0" i="0" baseline="0" dirty="0" smtClean="0"/>
              <a:t>Schreibcurriculum).</a:t>
            </a:r>
            <a:endParaRPr lang="de-DE" b="1" baseline="0" dirty="0" smtClean="0"/>
          </a:p>
          <a:p>
            <a:endParaRPr lang="de-DE" baseline="0" dirty="0" smtClean="0"/>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1D9A09AF-CEC1-4713-95F4-D54EB3F9A50F}" type="slidenum">
              <a:rPr lang="de-DE" smtClean="0"/>
              <a:t>20</a:t>
            </a:fld>
            <a:endParaRPr lang="de-DE"/>
          </a:p>
        </p:txBody>
      </p:sp>
    </p:spTree>
    <p:extLst>
      <p:ext uri="{BB962C8B-B14F-4D97-AF65-F5344CB8AC3E}">
        <p14:creationId xmlns:p14="http://schemas.microsoft.com/office/powerpoint/2010/main" val="216678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D9A09AF-CEC1-4713-95F4-D54EB3F9A50F}" type="slidenum">
              <a:rPr lang="de-DE" smtClean="0"/>
              <a:t>21</a:t>
            </a:fld>
            <a:endParaRPr lang="de-DE"/>
          </a:p>
        </p:txBody>
      </p:sp>
    </p:spTree>
    <p:extLst>
      <p:ext uri="{BB962C8B-B14F-4D97-AF65-F5344CB8AC3E}">
        <p14:creationId xmlns:p14="http://schemas.microsoft.com/office/powerpoint/2010/main" val="2301000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Lesemodell wird hier ausdifferenziert:</a:t>
            </a:r>
            <a:r>
              <a:rPr lang="de-DE" baseline="0" dirty="0" smtClean="0"/>
              <a:t> Analyse (Beschreibung von Texten) und Interpretation bzw. Verstehen (</a:t>
            </a:r>
            <a:r>
              <a:rPr lang="de-DE" sz="1200" kern="1200" dirty="0" smtClean="0">
                <a:solidFill>
                  <a:schemeClr val="tx1"/>
                </a:solidFill>
                <a:effectLst/>
                <a:latin typeface="+mn-lt"/>
                <a:ea typeface="+mn-ea"/>
                <a:cs typeface="+mn-cs"/>
              </a:rPr>
              <a:t>Texten oder Textelementen im Rahmen eines </a:t>
            </a:r>
            <a:r>
              <a:rPr lang="de-DE" sz="1200" kern="1200" dirty="0" err="1" smtClean="0">
                <a:solidFill>
                  <a:schemeClr val="tx1"/>
                </a:solidFill>
                <a:effectLst/>
                <a:latin typeface="+mn-lt"/>
                <a:ea typeface="+mn-ea"/>
                <a:cs typeface="+mn-cs"/>
              </a:rPr>
              <a:t>Verstehensprozesses</a:t>
            </a:r>
            <a:r>
              <a:rPr lang="de-DE" sz="1200" kern="1200" dirty="0" smtClean="0">
                <a:solidFill>
                  <a:schemeClr val="tx1"/>
                </a:solidFill>
                <a:effectLst/>
                <a:latin typeface="+mn-lt"/>
                <a:ea typeface="+mn-ea"/>
                <a:cs typeface="+mn-cs"/>
              </a:rPr>
              <a:t> Bedeutungen zuweisen</a:t>
            </a:r>
            <a:r>
              <a:rPr lang="de-DE" baseline="0" dirty="0" smtClean="0"/>
              <a:t>) werden unterschieden. Natürlich stehen beide im Deutungsprozess in enger Wechselwirkung. Texte erschließen meint den methodisch geleiteten Erstzugang zu Texte (nicht den ganze </a:t>
            </a:r>
            <a:r>
              <a:rPr lang="de-DE" baseline="0" dirty="0" err="1" smtClean="0"/>
              <a:t>Verstehensprozess</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22</a:t>
            </a:fld>
            <a:endParaRPr lang="de-DE"/>
          </a:p>
        </p:txBody>
      </p:sp>
    </p:spTree>
    <p:extLst>
      <p:ext uri="{BB962C8B-B14F-4D97-AF65-F5344CB8AC3E}">
        <p14:creationId xmlns:p14="http://schemas.microsoft.com/office/powerpoint/2010/main" val="1579095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Lesemodell wird hier ausdifferenziert:</a:t>
            </a:r>
            <a:r>
              <a:rPr lang="de-DE" baseline="0" dirty="0" smtClean="0"/>
              <a:t> Analyse (Beschreibung von Texten) und Interpretation bzw. Verstehen (</a:t>
            </a:r>
            <a:r>
              <a:rPr lang="de-DE" sz="1200" kern="1200" dirty="0" smtClean="0">
                <a:solidFill>
                  <a:schemeClr val="tx1"/>
                </a:solidFill>
                <a:effectLst/>
                <a:latin typeface="+mn-lt"/>
                <a:ea typeface="+mn-ea"/>
                <a:cs typeface="+mn-cs"/>
              </a:rPr>
              <a:t>Texten oder Textelementen im Rahmen eines </a:t>
            </a:r>
            <a:r>
              <a:rPr lang="de-DE" sz="1200" kern="1200" dirty="0" err="1" smtClean="0">
                <a:solidFill>
                  <a:schemeClr val="tx1"/>
                </a:solidFill>
                <a:effectLst/>
                <a:latin typeface="+mn-lt"/>
                <a:ea typeface="+mn-ea"/>
                <a:cs typeface="+mn-cs"/>
              </a:rPr>
              <a:t>Verstehensprozesses</a:t>
            </a:r>
            <a:r>
              <a:rPr lang="de-DE" sz="1200" kern="1200" dirty="0" smtClean="0">
                <a:solidFill>
                  <a:schemeClr val="tx1"/>
                </a:solidFill>
                <a:effectLst/>
                <a:latin typeface="+mn-lt"/>
                <a:ea typeface="+mn-ea"/>
                <a:cs typeface="+mn-cs"/>
              </a:rPr>
              <a:t> Bedeutungen zuweisen</a:t>
            </a:r>
            <a:r>
              <a:rPr lang="de-DE" baseline="0" dirty="0" smtClean="0"/>
              <a:t>) werden unterschieden. Natürlich stehen beide im Deutungsprozess in enger Wechselwirkung. Texte erschließen meint den methodisch geleiteten Erstzugang zu Texte (nicht den ganze </a:t>
            </a:r>
            <a:r>
              <a:rPr lang="de-DE" baseline="0" dirty="0" err="1" smtClean="0"/>
              <a:t>Verstehensprozess</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23</a:t>
            </a:fld>
            <a:endParaRPr lang="de-DE"/>
          </a:p>
        </p:txBody>
      </p:sp>
    </p:spTree>
    <p:extLst>
      <p:ext uri="{BB962C8B-B14F-4D97-AF65-F5344CB8AC3E}">
        <p14:creationId xmlns:p14="http://schemas.microsoft.com/office/powerpoint/2010/main" val="1586631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Medien im Sinne des erweiterten</a:t>
            </a:r>
            <a:r>
              <a:rPr lang="de-DE" baseline="0" dirty="0" smtClean="0"/>
              <a:t> Textbegriffs kein separates Feld neben den anderen, sondern aus darstellungspragmatischen Gründen hier gesondert aufgeführt: Literarische und Sach- und Gebrauchstexte finden sich on vielfältigen medialen Vermittlungen, auch Filme, Hörspiele oder Theateraufführungen sind literarische Texte mit je eigenen Gestaltungmitteln.</a:t>
            </a:r>
          </a:p>
          <a:p>
            <a:r>
              <a:rPr lang="de-DE" baseline="0" dirty="0" smtClean="0"/>
              <a:t>Pragmatische Aspekte (kennen, nutzen, gestalten) und analytisch-interpretative Aspekte (analysieren, verstehen, problematisieren).</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24</a:t>
            </a:fld>
            <a:endParaRPr lang="de-DE"/>
          </a:p>
        </p:txBody>
      </p:sp>
    </p:spTree>
    <p:extLst>
      <p:ext uri="{BB962C8B-B14F-4D97-AF65-F5344CB8AC3E}">
        <p14:creationId xmlns:p14="http://schemas.microsoft.com/office/powerpoint/2010/main" val="435218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D9A09AF-CEC1-4713-95F4-D54EB3F9A50F}" type="slidenum">
              <a:rPr lang="de-DE" smtClean="0"/>
              <a:t>25</a:t>
            </a:fld>
            <a:endParaRPr lang="de-DE"/>
          </a:p>
        </p:txBody>
      </p:sp>
    </p:spTree>
    <p:extLst>
      <p:ext uri="{BB962C8B-B14F-4D97-AF65-F5344CB8AC3E}">
        <p14:creationId xmlns:p14="http://schemas.microsoft.com/office/powerpoint/2010/main" val="2826188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Zwei große Bereich der Sprachbetrachtung (Struktur von Äußerungen</a:t>
            </a:r>
            <a:r>
              <a:rPr lang="de-DE" baseline="0" dirty="0" smtClean="0"/>
              <a:t>, also insb. die Grammatik, und Funktion). Beschreibung und Gestaltung sind hier eng verzahnt und werden in den Formulierungen häufig pragmatisch und im Sinne der Lesbarkeit zusammengenommen.</a:t>
            </a:r>
          </a:p>
          <a:p>
            <a:r>
              <a:rPr lang="de-DE" baseline="0" dirty="0" smtClean="0"/>
              <a:t>Teilbereich der Funktion von Äußerungen (analysieren und gestalten) hier im Schaubild nicht abgebildet.</a:t>
            </a:r>
          </a:p>
          <a:p>
            <a:r>
              <a:rPr lang="de-DE" baseline="0" dirty="0" smtClean="0"/>
              <a:t>Sprache und Identität: Aspekte der Sprachvarietäten, des Umgang mit dem sprachlich Fremden, der Sprachphilosophie: Sprache als wesentliches Mittel des Menschen, seine Identität mit anderen auszubilden.</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26</a:t>
            </a:fld>
            <a:endParaRPr lang="de-DE"/>
          </a:p>
        </p:txBody>
      </p:sp>
    </p:spTree>
    <p:extLst>
      <p:ext uri="{BB962C8B-B14F-4D97-AF65-F5344CB8AC3E}">
        <p14:creationId xmlns:p14="http://schemas.microsoft.com/office/powerpoint/2010/main" val="1024641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27</a:t>
            </a:fld>
            <a:endParaRPr lang="de-DE"/>
          </a:p>
        </p:txBody>
      </p:sp>
    </p:spTree>
    <p:extLst>
      <p:ext uri="{BB962C8B-B14F-4D97-AF65-F5344CB8AC3E}">
        <p14:creationId xmlns:p14="http://schemas.microsoft.com/office/powerpoint/2010/main" val="3689222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Übergang vom Schülerinnen und Schüler</a:t>
            </a:r>
            <a:r>
              <a:rPr lang="de-DE" baseline="0" dirty="0" smtClean="0"/>
              <a:t>, die in Klasse 10 die GMS oder RS auf E-Niveau abgeschlossen haben, auf das G8 Klasse 10. (Sie durchlaufen nominell also zweimal eine Klasse 10; daher eventuell die neue Bezeichnung OS 1 (Papier Gymnasium 2020).)</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28</a:t>
            </a:fld>
            <a:endParaRPr lang="de-DE"/>
          </a:p>
        </p:txBody>
      </p:sp>
    </p:spTree>
    <p:extLst>
      <p:ext uri="{BB962C8B-B14F-4D97-AF65-F5344CB8AC3E}">
        <p14:creationId xmlns:p14="http://schemas.microsoft.com/office/powerpoint/2010/main" val="1495931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Verweise: Leitperspektiven</a:t>
            </a:r>
            <a:r>
              <a:rPr lang="de-DE" baseline="0" dirty="0" smtClean="0"/>
              <a:t> sind in der Regel einem Standard zugeordnet.</a:t>
            </a:r>
          </a:p>
          <a:p>
            <a:r>
              <a:rPr lang="de-DE" baseline="0" dirty="0" smtClean="0"/>
              <a:t>Alle anderen Verweise auf prozess- und inhaltbezogenen Kompetenzen und andere Fächer sind einem Abschnitt zugeordnet.</a:t>
            </a: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29</a:t>
            </a:fld>
            <a:endParaRPr lang="de-DE"/>
          </a:p>
        </p:txBody>
      </p:sp>
    </p:spTree>
    <p:extLst>
      <p:ext uri="{BB962C8B-B14F-4D97-AF65-F5344CB8AC3E}">
        <p14:creationId xmlns:p14="http://schemas.microsoft.com/office/powerpoint/2010/main" val="2650393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D9A09AF-CEC1-4713-95F4-D54EB3F9A50F}" type="slidenum">
              <a:rPr lang="de-DE" smtClean="0"/>
              <a:t>3</a:t>
            </a:fld>
            <a:endParaRPr lang="de-DE"/>
          </a:p>
        </p:txBody>
      </p:sp>
    </p:spTree>
    <p:extLst>
      <p:ext uri="{BB962C8B-B14F-4D97-AF65-F5344CB8AC3E}">
        <p14:creationId xmlns:p14="http://schemas.microsoft.com/office/powerpoint/2010/main" val="38354026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txBox="1">
            <a:spLocks noGrp="1"/>
          </p:cNvSpPr>
          <p:nvPr>
            <p:ph type="sldNum" sz="quarter" idx="5"/>
          </p:nvPr>
        </p:nvSpPr>
        <p:spPr>
          <a:ln/>
        </p:spPr>
        <p:txBody>
          <a:bodyPr lIns="0" tIns="0" rIns="0" bIns="0" anchor="b">
            <a:noAutofit/>
          </a:bodyPr>
          <a:lstStyle/>
          <a:p>
            <a:pPr lvl="0"/>
            <a:fld id="{DD431E89-C7E7-4168-9E44-783DE082C2C7}" type="slidenum">
              <a:t>30</a:t>
            </a:fld>
            <a:endParaRPr lang="de-DE"/>
          </a:p>
        </p:txBody>
      </p:sp>
      <p:sp>
        <p:nvSpPr>
          <p:cNvPr id="2" name="Folienbildplatzhalt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756000" y="5078520"/>
            <a:ext cx="6047640" cy="4721040"/>
          </a:xfrm>
        </p:spPr>
        <p:txBody>
          <a:bodyPr/>
          <a:lstStyle/>
          <a:p>
            <a:endParaRPr lang="de-DE"/>
          </a:p>
        </p:txBody>
      </p:sp>
    </p:spTree>
    <p:extLst>
      <p:ext uri="{BB962C8B-B14F-4D97-AF65-F5344CB8AC3E}">
        <p14:creationId xmlns:p14="http://schemas.microsoft.com/office/powerpoint/2010/main" val="2080925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31</a:t>
            </a:fld>
            <a:endParaRPr lang="de-DE"/>
          </a:p>
        </p:txBody>
      </p:sp>
    </p:spTree>
    <p:extLst>
      <p:ext uri="{BB962C8B-B14F-4D97-AF65-F5344CB8AC3E}">
        <p14:creationId xmlns:p14="http://schemas.microsoft.com/office/powerpoint/2010/main" val="17517531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32</a:t>
            </a:fld>
            <a:endParaRPr lang="de-DE"/>
          </a:p>
        </p:txBody>
      </p:sp>
    </p:spTree>
    <p:extLst>
      <p:ext uri="{BB962C8B-B14F-4D97-AF65-F5344CB8AC3E}">
        <p14:creationId xmlns:p14="http://schemas.microsoft.com/office/powerpoint/2010/main" val="12127235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D9A09AF-CEC1-4713-95F4-D54EB3F9A50F}" type="slidenum">
              <a:rPr lang="de-DE" smtClean="0"/>
              <a:t>33</a:t>
            </a:fld>
            <a:endParaRPr lang="de-DE"/>
          </a:p>
        </p:txBody>
      </p:sp>
    </p:spTree>
    <p:extLst>
      <p:ext uri="{BB962C8B-B14F-4D97-AF65-F5344CB8AC3E}">
        <p14:creationId xmlns:p14="http://schemas.microsoft.com/office/powerpoint/2010/main" val="29982072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34</a:t>
            </a:fld>
            <a:endParaRPr lang="de-DE"/>
          </a:p>
        </p:txBody>
      </p:sp>
    </p:spTree>
    <p:extLst>
      <p:ext uri="{BB962C8B-B14F-4D97-AF65-F5344CB8AC3E}">
        <p14:creationId xmlns:p14="http://schemas.microsoft.com/office/powerpoint/2010/main" val="228441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55000" lnSpcReduction="20000"/>
          </a:bodyPr>
          <a:lstStyle/>
          <a:p>
            <a:pPr marL="171450" indent="-171450">
              <a:buFont typeface="Arial" panose="020B0604020202020204" pitchFamily="34" charset="0"/>
              <a:buChar char="•"/>
            </a:pPr>
            <a:r>
              <a:rPr lang="de-DE" dirty="0" smtClean="0">
                <a:latin typeface="Arial" panose="020B0604020202020204" pitchFamily="34" charset="0"/>
                <a:cs typeface="Arial" panose="020B0604020202020204" pitchFamily="34" charset="0"/>
              </a:rPr>
              <a:t>Bei den Leitperspektiven handelt es sich um handlungsleitende Themen, die nicht einem einzigen Fach zugeordnet, sondern übergreifend in verschiedenen Fächern behandelt werden und durch die spezifische Kompetenzen erworben werden sollen. </a:t>
            </a:r>
          </a:p>
          <a:p>
            <a:pPr marL="171450" indent="-171450">
              <a:buFont typeface="Arial" panose="020B0604020202020204" pitchFamily="34" charset="0"/>
              <a:buChar char="•"/>
            </a:pPr>
            <a:r>
              <a:rPr lang="de-DE" dirty="0" smtClean="0">
                <a:latin typeface="Arial" panose="020B0604020202020204" pitchFamily="34" charset="0"/>
                <a:cs typeface="Arial" panose="020B0604020202020204" pitchFamily="34" charset="0"/>
              </a:rPr>
              <a:t>Es wird zwischen allgemeinen und themenspezifischen Leitperspektiven unterschieden. </a:t>
            </a:r>
          </a:p>
          <a:p>
            <a:pPr marL="171450" indent="-171450">
              <a:buFont typeface="Arial" panose="020B0604020202020204" pitchFamily="34" charset="0"/>
              <a:buChar char="•"/>
            </a:pPr>
            <a:r>
              <a:rPr lang="de-DE" dirty="0" smtClean="0">
                <a:latin typeface="Arial" panose="020B0604020202020204" pitchFamily="34" charset="0"/>
                <a:cs typeface="Arial" panose="020B0604020202020204" pitchFamily="34" charset="0"/>
              </a:rPr>
              <a:t>Während sich die allgemeinen Leitperspektiven mit übergreifenden Aspekten wie Persönlichkeit, Teilhabe und Gemeinschaftsbildung befassen, richten die themenspezifischen Leitperspektiven das Augenmerk auf die konkrete Orientierung in der modernen Lebenswelt. </a:t>
            </a:r>
          </a:p>
          <a:p>
            <a:pPr marL="361950" lvl="1" indent="-171450">
              <a:buFont typeface="Arial" panose="020B0604020202020204" pitchFamily="34" charset="0"/>
              <a:buChar char="•"/>
            </a:pPr>
            <a:r>
              <a:rPr lang="de-DE" dirty="0" smtClean="0">
                <a:latin typeface="Arial" panose="020B0604020202020204" pitchFamily="34" charset="0"/>
                <a:cs typeface="Arial" panose="020B0604020202020204" pitchFamily="34" charset="0"/>
              </a:rPr>
              <a:t>Zu den allgemeinen Leitperspektiven zählen Bildung für nachhaltige Entwicklung, Bildung für Toleranz und Akzeptanz von Vielfalt, Prävention und Gesundheitsförderung, </a:t>
            </a:r>
          </a:p>
          <a:p>
            <a:pPr marL="361950" lvl="1" indent="-171450">
              <a:buFont typeface="Arial" panose="020B0604020202020204" pitchFamily="34" charset="0"/>
              <a:buChar char="•"/>
            </a:pPr>
            <a:r>
              <a:rPr lang="de-DE" dirty="0" smtClean="0">
                <a:latin typeface="Arial" panose="020B0604020202020204" pitchFamily="34" charset="0"/>
                <a:cs typeface="Arial" panose="020B0604020202020204" pitchFamily="34" charset="0"/>
              </a:rPr>
              <a:t>während Berufliche Orientierung, Medienbildung und Verbraucherbildung themenspezifische Leitperspektiven bilden. </a:t>
            </a:r>
          </a:p>
          <a:p>
            <a:pPr lvl="0"/>
            <a:r>
              <a:rPr lang="de-DE" sz="1200" kern="1200" dirty="0" smtClean="0">
                <a:solidFill>
                  <a:schemeClr val="tx1"/>
                </a:solidFill>
                <a:latin typeface="+mn-lt"/>
                <a:ea typeface="+mn-ea"/>
                <a:cs typeface="+mn-cs"/>
              </a:rPr>
              <a:t>BNE </a:t>
            </a:r>
            <a:r>
              <a:rPr lang="de-DE" sz="1200" i="1" kern="1200" dirty="0" smtClean="0">
                <a:solidFill>
                  <a:schemeClr val="tx1"/>
                </a:solidFill>
                <a:latin typeface="+mn-lt"/>
                <a:ea typeface="+mn-ea"/>
                <a:cs typeface="+mn-cs"/>
              </a:rPr>
              <a:t>(einzelne Perspektiven erklären, insbesondere die Bezeichnung „Perspektive“. Sensibilität für Themen wie Naturzerstörung und Naturerhaltung, politische Handlungsimpulse, Fähigkeit zur demokratischen Teilhabe. )</a:t>
            </a:r>
            <a:endParaRPr lang="de-DE" sz="1200" kern="1200" dirty="0" smtClean="0">
              <a:solidFill>
                <a:schemeClr val="tx1"/>
              </a:solidFill>
              <a:latin typeface="+mn-lt"/>
              <a:ea typeface="+mn-ea"/>
              <a:cs typeface="+mn-cs"/>
            </a:endParaRPr>
          </a:p>
          <a:p>
            <a:pPr lvl="0"/>
            <a:r>
              <a:rPr lang="de-DE" sz="1200" kern="1200" dirty="0" smtClean="0">
                <a:solidFill>
                  <a:schemeClr val="tx1"/>
                </a:solidFill>
                <a:latin typeface="+mn-lt"/>
                <a:ea typeface="+mn-ea"/>
                <a:cs typeface="+mn-cs"/>
              </a:rPr>
              <a:t>BTV </a:t>
            </a:r>
            <a:r>
              <a:rPr lang="de-DE" sz="1200" i="1" kern="1200" dirty="0" smtClean="0">
                <a:solidFill>
                  <a:schemeClr val="tx1"/>
                </a:solidFill>
                <a:latin typeface="+mn-lt"/>
                <a:ea typeface="+mn-ea"/>
                <a:cs typeface="+mn-cs"/>
              </a:rPr>
              <a:t>(Verknüpfung der Leitperspektiven untereinander! Auseinandersetzung mit der eigenen Identität, Konfrontation mit dem Fremden)</a:t>
            </a:r>
            <a:endParaRPr lang="de-DE" sz="1200" kern="1200" dirty="0" smtClean="0">
              <a:solidFill>
                <a:schemeClr val="tx1"/>
              </a:solidFill>
              <a:latin typeface="+mn-lt"/>
              <a:ea typeface="+mn-ea"/>
              <a:cs typeface="+mn-cs"/>
            </a:endParaRPr>
          </a:p>
          <a:p>
            <a:pPr lvl="0"/>
            <a:r>
              <a:rPr lang="de-DE" sz="1200" kern="1200" dirty="0" smtClean="0">
                <a:solidFill>
                  <a:schemeClr val="tx1"/>
                </a:solidFill>
                <a:latin typeface="+mn-lt"/>
                <a:ea typeface="+mn-ea"/>
                <a:cs typeface="+mn-cs"/>
              </a:rPr>
              <a:t>PG </a:t>
            </a:r>
            <a:r>
              <a:rPr lang="de-DE" sz="1200" i="1" kern="1200" dirty="0" smtClean="0">
                <a:solidFill>
                  <a:schemeClr val="tx1"/>
                </a:solidFill>
                <a:latin typeface="+mn-lt"/>
                <a:ea typeface="+mn-ea"/>
                <a:cs typeface="+mn-cs"/>
              </a:rPr>
              <a:t>(unterschiedliche konstruktive und destruktive Formen der Kommunikation und sozialen Interaktion)</a:t>
            </a:r>
            <a:endParaRPr lang="de-DE" sz="1200" kern="1200" dirty="0" smtClean="0">
              <a:solidFill>
                <a:schemeClr val="tx1"/>
              </a:solidFill>
              <a:latin typeface="+mn-lt"/>
              <a:ea typeface="+mn-ea"/>
              <a:cs typeface="+mn-cs"/>
            </a:endParaRPr>
          </a:p>
          <a:p>
            <a:pPr lvl="0"/>
            <a:r>
              <a:rPr lang="de-DE" sz="1200" kern="1200" dirty="0" smtClean="0">
                <a:solidFill>
                  <a:schemeClr val="tx1"/>
                </a:solidFill>
                <a:latin typeface="+mn-lt"/>
                <a:ea typeface="+mn-ea"/>
                <a:cs typeface="+mn-cs"/>
              </a:rPr>
              <a:t>BO</a:t>
            </a:r>
          </a:p>
          <a:p>
            <a:pPr lvl="0"/>
            <a:r>
              <a:rPr lang="de-DE" sz="1200" kern="1200" dirty="0" smtClean="0">
                <a:solidFill>
                  <a:schemeClr val="tx1"/>
                </a:solidFill>
                <a:latin typeface="+mn-lt"/>
                <a:ea typeface="+mn-ea"/>
                <a:cs typeface="+mn-cs"/>
              </a:rPr>
              <a:t>MB</a:t>
            </a:r>
          </a:p>
          <a:p>
            <a:pPr lvl="0"/>
            <a:r>
              <a:rPr lang="de-DE" sz="1200" kern="1200" dirty="0" smtClean="0">
                <a:solidFill>
                  <a:schemeClr val="tx1"/>
                </a:solidFill>
                <a:latin typeface="+mn-lt"/>
                <a:ea typeface="+mn-ea"/>
                <a:cs typeface="+mn-cs"/>
              </a:rPr>
              <a:t>VB </a:t>
            </a:r>
            <a:endParaRPr lang="de-DE" dirty="0" smtClean="0">
              <a:latin typeface="Arial" panose="020B0604020202020204" pitchFamily="34" charset="0"/>
              <a:cs typeface="Arial" panose="020B0604020202020204" pitchFamily="34" charset="0"/>
            </a:endParaRPr>
          </a:p>
          <a:p>
            <a:pPr marL="361950" lvl="1" indent="-171450">
              <a:buFont typeface="Arial" panose="020B0604020202020204" pitchFamily="34" charset="0"/>
              <a:buChar char="•"/>
            </a:pPr>
            <a:endParaRPr lang="de-DE"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None/>
            </a:pPr>
            <a:r>
              <a:rPr lang="de-DE" dirty="0" smtClean="0">
                <a:latin typeface="Arial" panose="020B0604020202020204" pitchFamily="34" charset="0"/>
                <a:cs typeface="Arial" panose="020B0604020202020204" pitchFamily="34" charset="0"/>
              </a:rPr>
              <a:t>Die Leitperspektiven</a:t>
            </a:r>
            <a:r>
              <a:rPr lang="de-DE" baseline="0" dirty="0" smtClean="0">
                <a:latin typeface="Arial" panose="020B0604020202020204" pitchFamily="34" charset="0"/>
                <a:cs typeface="Arial" panose="020B0604020202020204" pitchFamily="34" charset="0"/>
              </a:rPr>
              <a:t> stellen somit Themen dar, die über die Allgemeinbildung der Fächer hinaus in der schulischen Bildung als gesellschaftlich relevant erachtet werden. Diese Themen, die grundsätzlich von allen Fächer getragen werden sollen, dienen insbesondere dazu, die Schülerinnen und Schüler auf die Anforderungen der Zukunft (einer unbestimmten Zukunft) vorzubereiten. </a:t>
            </a:r>
          </a:p>
          <a:p>
            <a:pPr marL="171450" indent="-171450">
              <a:spcAft>
                <a:spcPts val="600"/>
              </a:spcAft>
              <a:buFont typeface="Arial" panose="020B0604020202020204" pitchFamily="34" charset="0"/>
              <a:buNone/>
            </a:pPr>
            <a:endParaRPr lang="de-DE"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None/>
            </a:pPr>
            <a:r>
              <a:rPr lang="de-DE" baseline="0" dirty="0" smtClean="0">
                <a:latin typeface="Arial" panose="020B0604020202020204" pitchFamily="34" charset="0"/>
                <a:cs typeface="Arial" panose="020B0604020202020204" pitchFamily="34" charset="0"/>
              </a:rPr>
              <a:t>Eine solche Konkretisierung in Bildungsplänen ist nicht neu: Der BP 1994 spricht auf S.10 oben von Themen „besonderer gesellschaftlicher Relevanz“ und der BP2004 kennt auf S.20 „zentrale Themen und Aufgaben der Schule“. Einzelne Themen haben in dieser Hinsicht eine Tradition, etwa „Verbrauchererziehung“, „Gesundheitserziehung“. „Berufliche Orientierung“ und „Medienerziehung“ waren auch schon im BP 2004 Themen.   </a:t>
            </a:r>
          </a:p>
          <a:p>
            <a:pPr marL="171450" indent="-171450">
              <a:buFont typeface="Arial" panose="020B0604020202020204" pitchFamily="34" charset="0"/>
              <a:buNone/>
            </a:pPr>
            <a:endParaRPr lang="de-DE"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None/>
            </a:pPr>
            <a:r>
              <a:rPr lang="de-DE" baseline="0" dirty="0" smtClean="0">
                <a:latin typeface="Arial" panose="020B0604020202020204" pitchFamily="34" charset="0"/>
                <a:cs typeface="Arial" panose="020B0604020202020204" pitchFamily="34" charset="0"/>
              </a:rPr>
              <a:t>Waren die Vorgänger der Leitperspektiven sehr weit vorne im jeweiligen Bildungsplan aufgeführt, so werden sie im neuen BP vehementer eingefordert, sie erscheinen nämlich in jedem </a:t>
            </a:r>
            <a:r>
              <a:rPr lang="de-DE" baseline="0" dirty="0" err="1" smtClean="0">
                <a:latin typeface="Arial" panose="020B0604020202020204" pitchFamily="34" charset="0"/>
                <a:cs typeface="Arial" panose="020B0604020202020204" pitchFamily="34" charset="0"/>
              </a:rPr>
              <a:t>Fachplan</a:t>
            </a:r>
            <a:r>
              <a:rPr lang="de-DE" baseline="0" dirty="0" smtClean="0">
                <a:latin typeface="Arial" panose="020B0604020202020204" pitchFamily="34" charset="0"/>
                <a:cs typeface="Arial" panose="020B0604020202020204" pitchFamily="34" charset="0"/>
              </a:rPr>
              <a:t> unmittelbar nach den Leitgedanken und noch vor den Standards. </a:t>
            </a:r>
          </a:p>
          <a:p>
            <a:pPr marL="171450" indent="-171450">
              <a:buFont typeface="Arial" panose="020B0604020202020204" pitchFamily="34" charset="0"/>
              <a:buNone/>
            </a:pPr>
            <a:endParaRPr lang="de-DE"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None/>
            </a:pPr>
            <a:r>
              <a:rPr lang="de-DE" baseline="0" dirty="0" smtClean="0">
                <a:latin typeface="Arial" panose="020B0604020202020204" pitchFamily="34" charset="0"/>
                <a:cs typeface="Arial" panose="020B0604020202020204" pitchFamily="34" charset="0"/>
              </a:rPr>
              <a:t>Dem Fach Deutsch, in welches gegebenenfalls mehr „Welt eingeht“ als in andere Fächer, kommt bei der Behandlung der Leitperspektiven eine prominente Rolle zu. Denn, wie in den Leitgedanken bereits dargelegt, bilden sich fiktionale und reale Welt in literarischen Texten und Sachtexten umfassend ab. Über sie finden daher die diversen Leitperspektiven auch Zugang in den Deutschunterricht. Inwieweit sich die im Einzelnen curricular ins Fach Deutsch einbinden lassen, wird noch zu klären sein. </a:t>
            </a:r>
          </a:p>
          <a:p>
            <a:pPr marL="171450" indent="-171450">
              <a:buFont typeface="Arial" panose="020B0604020202020204" pitchFamily="34" charset="0"/>
              <a:buNone/>
            </a:pPr>
            <a:r>
              <a:rPr lang="de-DE" baseline="0" dirty="0" smtClean="0">
                <a:latin typeface="Arial" panose="020B0604020202020204" pitchFamily="34" charset="0"/>
                <a:cs typeface="Arial" panose="020B0604020202020204" pitchFamily="34" charset="0"/>
              </a:rPr>
              <a:t> </a:t>
            </a:r>
            <a:endParaRPr lang="de-DE"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trike="sngStrike" dirty="0" smtClean="0">
                <a:latin typeface="Arial" panose="020B0604020202020204" pitchFamily="34" charset="0"/>
                <a:cs typeface="Arial" panose="020B0604020202020204" pitchFamily="34" charset="0"/>
              </a:rPr>
              <a:t>Ein Arbeitspapier m</a:t>
            </a:r>
            <a:r>
              <a:rPr lang="de-DE" u="none" strike="sngStrike" kern="1200" dirty="0" smtClean="0">
                <a:effectLst/>
                <a:latin typeface="Arial" panose="020B0604020202020204" pitchFamily="34" charset="0"/>
                <a:cs typeface="Arial" panose="020B0604020202020204" pitchFamily="34" charset="0"/>
              </a:rPr>
              <a:t>it Vorschlägen und Anregungen für die Bildungsplankommissionen bildet die Grundlage für die Einarbeitung der Leitperspektiven in die neuen Bildungspläne. </a:t>
            </a:r>
          </a:p>
          <a:p>
            <a:r>
              <a:rPr lang="de-DE" u="sng" dirty="0" smtClean="0">
                <a:latin typeface="Arial" panose="020B0604020202020204" pitchFamily="34" charset="0"/>
                <a:cs typeface="Arial" panose="020B0604020202020204" pitchFamily="34" charset="0"/>
              </a:rPr>
              <a:t>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4</a:t>
            </a:fld>
            <a:endParaRPr lang="de-DE" altLang="de-DE"/>
          </a:p>
        </p:txBody>
      </p:sp>
    </p:spTree>
    <p:extLst>
      <p:ext uri="{BB962C8B-B14F-4D97-AF65-F5344CB8AC3E}">
        <p14:creationId xmlns:p14="http://schemas.microsoft.com/office/powerpoint/2010/main" val="1598197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5</a:t>
            </a:fld>
            <a:endParaRPr lang="de-DE"/>
          </a:p>
        </p:txBody>
      </p:sp>
    </p:spTree>
    <p:extLst>
      <p:ext uri="{BB962C8B-B14F-4D97-AF65-F5344CB8AC3E}">
        <p14:creationId xmlns:p14="http://schemas.microsoft.com/office/powerpoint/2010/main" val="43356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Leitgedanken im Vergleich: Der BP2016 greift Bildung vor</a:t>
            </a:r>
            <a:r>
              <a:rPr lang="de-DE" baseline="0" dirty="0" smtClean="0"/>
              <a:t>,  thematisiert zunächst Grundlegendes wie „Welt“ und „Wirklichkeit“, die er in einen Zusammenhang mit „Sprache“ bringt. Damit findet der Aspekt der „zunehmenden Komplexität der Welt“ seine Würdigung im Verständnis, dass die komplexe (und diverse) Welt überhaupt erst erfasst und erschlossen werden muss. Das „In der Welt Sein“ wird also nicht per se angenommen, sondern die Vorstellung eines prozesshaften „In die Welt Kommens“ mittels Sprache. Ganz maßgeblich hervorgehoben wird hierdurch die Relevanz der Sprache, entsprechend betont findet sich der Aspekt Sprache und der Aspekt Text im Bildungsplan. </a:t>
            </a:r>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6</a:t>
            </a:fld>
            <a:endParaRPr lang="de-DE" altLang="de-DE"/>
          </a:p>
        </p:txBody>
      </p:sp>
    </p:spTree>
    <p:extLst>
      <p:ext uri="{BB962C8B-B14F-4D97-AF65-F5344CB8AC3E}">
        <p14:creationId xmlns:p14="http://schemas.microsoft.com/office/powerpoint/2010/main" val="3489460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Die Leitgedanken setzen ferner dezent eigene Akzente, indem sie Bezüge herstellen zwischen konkreten Aspekten des Deutschunterrichts und der von diesen ausgehenden Förderung der Individualisierung und der gesellschaftlichen Integration der Schülerinnen und Schüler. Ein eigener Akzent des BP2016 ist der dezidiert formulierte Zusammenhang zwischen Reflexion der individuellen sprachlichen Kompetenz und Ausbildung der Identität. Sprachgebrauch und Sprachbewusstsein haben im neuen BP 2016 einen besonderen Stellenwert. </a:t>
            </a:r>
          </a:p>
          <a:p>
            <a:r>
              <a:rPr lang="de-DE" baseline="0" dirty="0" smtClean="0"/>
              <a:t>Der BP2016 spricht, wie die vorhergehenden Bildungspläne auch, von „ästhetischer Kompetenz“, stellt jedoch von dieser eine Verbindung her zum „Individuationsprozess“, wodurch die ästhetische Kompetenz, von der an verschiedenen Stellen im Bildungsplan die Rede ist, prominenter positioniert wird. </a:t>
            </a:r>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7</a:t>
            </a:fld>
            <a:endParaRPr lang="de-DE" altLang="de-DE"/>
          </a:p>
        </p:txBody>
      </p:sp>
    </p:spTree>
    <p:extLst>
      <p:ext uri="{BB962C8B-B14F-4D97-AF65-F5344CB8AC3E}">
        <p14:creationId xmlns:p14="http://schemas.microsoft.com/office/powerpoint/2010/main" val="2494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Literatur, Sachtexte und Medien werden folglich auch in Dienst einer lebensweltlichen Orientierung genommen: Literatur und Medien im Sinne fiktiver Weltmodelle, Sachtexte und Medien im Verständnis von Dokumentationen der Realität.</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8</a:t>
            </a:fld>
            <a:endParaRPr lang="de-DE" altLang="de-DE"/>
          </a:p>
        </p:txBody>
      </p:sp>
    </p:spTree>
    <p:extLst>
      <p:ext uri="{BB962C8B-B14F-4D97-AF65-F5344CB8AC3E}">
        <p14:creationId xmlns:p14="http://schemas.microsoft.com/office/powerpoint/2010/main" val="2403367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9A09AF-CEC1-4713-95F4-D54EB3F9A50F}" type="slidenum">
              <a:rPr lang="de-DE" smtClean="0"/>
              <a:t>9</a:t>
            </a:fld>
            <a:endParaRPr lang="de-DE"/>
          </a:p>
        </p:txBody>
      </p:sp>
    </p:spTree>
    <p:extLst>
      <p:ext uri="{BB962C8B-B14F-4D97-AF65-F5344CB8AC3E}">
        <p14:creationId xmlns:p14="http://schemas.microsoft.com/office/powerpoint/2010/main" val="138728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41396485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313979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2171490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09600" y="360001"/>
            <a:ext cx="10972800" cy="359237"/>
          </a:xfrm>
          <a:solidFill>
            <a:srgbClr val="1C81D4">
              <a:alpha val="10000"/>
            </a:srgbClr>
          </a:solidFill>
          <a:ln>
            <a:noFill/>
          </a:ln>
        </p:spPr>
        <p:txBody>
          <a:bodyPr/>
          <a:lstStyle>
            <a:lvl1pPr algn="ctr">
              <a:defRPr sz="1600" b="0"/>
            </a:lvl1pPr>
          </a:lstStyle>
          <a:p>
            <a:r>
              <a:rPr lang="de-DE" dirty="0" smtClean="0"/>
              <a:t>Überschriftenebene 1</a:t>
            </a:r>
            <a:endParaRPr lang="de-DE" dirty="0"/>
          </a:p>
        </p:txBody>
      </p:sp>
      <p:sp>
        <p:nvSpPr>
          <p:cNvPr id="3" name="Inhaltsplatzhalter 2"/>
          <p:cNvSpPr>
            <a:spLocks noGrp="1"/>
          </p:cNvSpPr>
          <p:nvPr>
            <p:ph idx="1"/>
          </p:nvPr>
        </p:nvSpPr>
        <p:spPr/>
        <p:txBody>
          <a:bodyPr/>
          <a:lstStyle>
            <a:lvl1pPr>
              <a:defRPr sz="1600"/>
            </a:lvl1pPr>
            <a:lvl2pPr>
              <a:defRPr sz="1400"/>
            </a:lvl2pPr>
            <a:lvl3pPr>
              <a:defRPr sz="1400"/>
            </a:lvl3pPr>
            <a:lvl4pPr>
              <a:defRPr sz="1400"/>
            </a:lvl4pPr>
            <a:lvl5pPr>
              <a:defRPr sz="14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3" hasCustomPrompt="1"/>
          </p:nvPr>
        </p:nvSpPr>
        <p:spPr>
          <a:xfrm>
            <a:off x="609600" y="764704"/>
            <a:ext cx="10972800" cy="432048"/>
          </a:xfrm>
          <a:solidFill>
            <a:srgbClr val="1C81D4">
              <a:alpha val="20000"/>
            </a:srgbClr>
          </a:solidFill>
        </p:spPr>
        <p:txBody>
          <a:bodyPr/>
          <a:lstStyle>
            <a:lvl1pPr marL="0" indent="0" algn="ctr">
              <a:buFontTx/>
              <a:buNone/>
              <a:defRPr sz="2400" b="1"/>
            </a:lvl1pPr>
            <a:lvl2pPr marL="344487" indent="0">
              <a:buFontTx/>
              <a:buNone/>
              <a:defRPr sz="1400"/>
            </a:lvl2pPr>
            <a:lvl3pPr marL="693737" indent="0">
              <a:buNone/>
              <a:defRPr sz="1400"/>
            </a:lvl3pPr>
            <a:lvl4pPr>
              <a:defRPr sz="1400"/>
            </a:lvl4pPr>
            <a:lvl5pPr>
              <a:defRPr sz="1400"/>
            </a:lvl5pPr>
          </a:lstStyle>
          <a:p>
            <a:pPr lvl="0"/>
            <a:r>
              <a:rPr lang="de-DE" dirty="0" smtClean="0"/>
              <a:t>Überschriftenebene 2</a:t>
            </a:r>
            <a:endParaRPr lang="de-DE" dirty="0"/>
          </a:p>
        </p:txBody>
      </p:sp>
      <p:sp>
        <p:nvSpPr>
          <p:cNvPr id="7" name="Datumsplatzhalter 6"/>
          <p:cNvSpPr>
            <a:spLocks noGrp="1"/>
          </p:cNvSpPr>
          <p:nvPr>
            <p:ph type="dt" sz="half" idx="14"/>
          </p:nvPr>
        </p:nvSpPr>
        <p:spPr/>
        <p:txBody>
          <a:bodyPr/>
          <a:lstStyle/>
          <a:p>
            <a:pPr>
              <a:defRPr/>
            </a:pPr>
            <a:r>
              <a:rPr lang="de-DE" altLang="en-US" smtClean="0"/>
              <a:t>Dr. Dirk Wegner</a:t>
            </a:r>
            <a:endParaRPr lang="de-DE" altLang="en-US" dirty="0"/>
          </a:p>
        </p:txBody>
      </p:sp>
      <p:sp>
        <p:nvSpPr>
          <p:cNvPr id="9" name="Fußzeilenplatzhalter 8"/>
          <p:cNvSpPr>
            <a:spLocks noGrp="1"/>
          </p:cNvSpPr>
          <p:nvPr>
            <p:ph type="ftr" sz="quarter" idx="15"/>
          </p:nvPr>
        </p:nvSpPr>
        <p:spPr/>
        <p:txBody>
          <a:bodyPr/>
          <a:lstStyle/>
          <a:p>
            <a:pPr>
              <a:defRPr/>
            </a:pPr>
            <a:r>
              <a:rPr lang="de-DE" altLang="en-US" smtClean="0"/>
              <a:t>ZPG IV - Bildungsplan 2016, Deutsch</a:t>
            </a:r>
            <a:endParaRPr lang="de-DE" altLang="en-US" dirty="0"/>
          </a:p>
        </p:txBody>
      </p:sp>
      <p:sp>
        <p:nvSpPr>
          <p:cNvPr id="10" name="Foliennummernplatzhalter 9"/>
          <p:cNvSpPr>
            <a:spLocks noGrp="1"/>
          </p:cNvSpPr>
          <p:nvPr>
            <p:ph type="sldNum" sz="quarter" idx="16"/>
          </p:nvPr>
        </p:nvSpPr>
        <p:spPr/>
        <p:txBody>
          <a:bodyPr/>
          <a:lstStyle/>
          <a:p>
            <a:pPr>
              <a:defRPr/>
            </a:pPr>
            <a:r>
              <a:rPr lang="de-DE" altLang="en-US" smtClean="0"/>
              <a:t>Bad Wildbad, Juli 2015</a:t>
            </a:r>
            <a:endParaRPr lang="de-DE" altLang="en-US"/>
          </a:p>
        </p:txBody>
      </p:sp>
      <p:cxnSp>
        <p:nvCxnSpPr>
          <p:cNvPr id="12" name="Gerader Verbinder 11"/>
          <p:cNvCxnSpPr/>
          <p:nvPr userDrawn="1"/>
        </p:nvCxnSpPr>
        <p:spPr>
          <a:xfrm>
            <a:off x="609600" y="6207580"/>
            <a:ext cx="10972800" cy="0"/>
          </a:xfrm>
          <a:prstGeom prst="line">
            <a:avLst/>
          </a:prstGeom>
          <a:ln w="12700">
            <a:solidFill>
              <a:srgbClr val="1C81D4">
                <a:alpha val="3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913773"/>
      </p:ext>
    </p:extLst>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10493360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216078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Stefan Metzger</a:t>
            </a:r>
            <a:endParaRPr lang="de-DE"/>
          </a:p>
        </p:txBody>
      </p:sp>
      <p:sp>
        <p:nvSpPr>
          <p:cNvPr id="6" name="Fußzeilenplatzhalter 5"/>
          <p:cNvSpPr>
            <a:spLocks noGrp="1"/>
          </p:cNvSpPr>
          <p:nvPr>
            <p:ph type="ftr" sz="quarter" idx="11"/>
          </p:nvPr>
        </p:nvSpPr>
        <p:spPr/>
        <p:txBody>
          <a:bodyPr/>
          <a:lstStyle/>
          <a:p>
            <a:r>
              <a:rPr lang="de-DE" smtClean="0"/>
              <a:t>ZPG IV – Bildungsplan 2016</a:t>
            </a:r>
            <a:endParaRPr lang="de-DE"/>
          </a:p>
        </p:txBody>
      </p:sp>
      <p:sp>
        <p:nvSpPr>
          <p:cNvPr id="7" name="Foliennummernplatzhalter 6"/>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150024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Stefan Metzger</a:t>
            </a:r>
            <a:endParaRPr lang="de-DE"/>
          </a:p>
        </p:txBody>
      </p:sp>
      <p:sp>
        <p:nvSpPr>
          <p:cNvPr id="8" name="Fußzeilenplatzhalter 7"/>
          <p:cNvSpPr>
            <a:spLocks noGrp="1"/>
          </p:cNvSpPr>
          <p:nvPr>
            <p:ph type="ftr" sz="quarter" idx="11"/>
          </p:nvPr>
        </p:nvSpPr>
        <p:spPr/>
        <p:txBody>
          <a:bodyPr/>
          <a:lstStyle/>
          <a:p>
            <a:r>
              <a:rPr lang="de-DE" smtClean="0"/>
              <a:t>ZPG IV – Bildungsplan 2016</a:t>
            </a:r>
            <a:endParaRPr lang="de-DE"/>
          </a:p>
        </p:txBody>
      </p:sp>
      <p:sp>
        <p:nvSpPr>
          <p:cNvPr id="9" name="Foliennummernplatzhalter 8"/>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3114649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Stefan Metzger</a:t>
            </a:r>
            <a:endParaRPr lang="de-DE"/>
          </a:p>
        </p:txBody>
      </p:sp>
      <p:sp>
        <p:nvSpPr>
          <p:cNvPr id="4" name="Fußzeilenplatzhalter 3"/>
          <p:cNvSpPr>
            <a:spLocks noGrp="1"/>
          </p:cNvSpPr>
          <p:nvPr>
            <p:ph type="ftr" sz="quarter" idx="11"/>
          </p:nvPr>
        </p:nvSpPr>
        <p:spPr/>
        <p:txBody>
          <a:bodyPr/>
          <a:lstStyle/>
          <a:p>
            <a:r>
              <a:rPr lang="de-DE" smtClean="0"/>
              <a:t>ZPG IV – Bildungsplan 2016</a:t>
            </a:r>
            <a:endParaRPr lang="de-DE"/>
          </a:p>
        </p:txBody>
      </p:sp>
      <p:sp>
        <p:nvSpPr>
          <p:cNvPr id="5" name="Foliennummernplatzhalter 4"/>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343913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smtClean="0"/>
              <a:t>ZPG IV – Bildungsplan 2016</a:t>
            </a:r>
            <a:endParaRPr lang="de-DE"/>
          </a:p>
        </p:txBody>
      </p:sp>
      <p:sp>
        <p:nvSpPr>
          <p:cNvPr id="4" name="Foliennummernplatzhalter 3"/>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35515418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Stefan Metzger</a:t>
            </a:r>
            <a:endParaRPr lang="de-DE"/>
          </a:p>
        </p:txBody>
      </p:sp>
      <p:sp>
        <p:nvSpPr>
          <p:cNvPr id="6" name="Fußzeilenplatzhalter 5"/>
          <p:cNvSpPr>
            <a:spLocks noGrp="1"/>
          </p:cNvSpPr>
          <p:nvPr>
            <p:ph type="ftr" sz="quarter" idx="11"/>
          </p:nvPr>
        </p:nvSpPr>
        <p:spPr/>
        <p:txBody>
          <a:bodyPr/>
          <a:lstStyle/>
          <a:p>
            <a:r>
              <a:rPr lang="de-DE" smtClean="0"/>
              <a:t>ZPG IV – Bildungsplan 2016</a:t>
            </a:r>
            <a:endParaRPr lang="de-DE"/>
          </a:p>
        </p:txBody>
      </p:sp>
      <p:sp>
        <p:nvSpPr>
          <p:cNvPr id="7" name="Foliennummernplatzhalter 6"/>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228260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Stefan Metzger</a:t>
            </a:r>
            <a:endParaRPr lang="de-DE"/>
          </a:p>
        </p:txBody>
      </p:sp>
      <p:sp>
        <p:nvSpPr>
          <p:cNvPr id="6" name="Fußzeilenplatzhalter 5"/>
          <p:cNvSpPr>
            <a:spLocks noGrp="1"/>
          </p:cNvSpPr>
          <p:nvPr>
            <p:ph type="ftr" sz="quarter" idx="11"/>
          </p:nvPr>
        </p:nvSpPr>
        <p:spPr/>
        <p:txBody>
          <a:bodyPr/>
          <a:lstStyle/>
          <a:p>
            <a:r>
              <a:rPr lang="de-DE" smtClean="0"/>
              <a:t>ZPG IV – Bildungsplan 2016</a:t>
            </a:r>
            <a:endParaRPr lang="de-DE"/>
          </a:p>
        </p:txBody>
      </p:sp>
      <p:sp>
        <p:nvSpPr>
          <p:cNvPr id="7" name="Foliennummernplatzhalter 6"/>
          <p:cNvSpPr>
            <a:spLocks noGrp="1"/>
          </p:cNvSpPr>
          <p:nvPr>
            <p:ph type="sldNum" sz="quarter" idx="12"/>
          </p:nvPr>
        </p:nvSpPr>
        <p:spPr/>
        <p:txBody>
          <a:bodyPr/>
          <a:lstStyle/>
          <a:p>
            <a:fld id="{E007BD3B-5C9F-4A74-8E27-BF26A294CD2B}" type="slidenum">
              <a:rPr lang="de-DE" smtClean="0"/>
              <a:t>‹Nr.›</a:t>
            </a:fld>
            <a:endParaRPr lang="de-DE"/>
          </a:p>
        </p:txBody>
      </p:sp>
    </p:spTree>
    <p:extLst>
      <p:ext uri="{BB962C8B-B14F-4D97-AF65-F5344CB8AC3E}">
        <p14:creationId xmlns:p14="http://schemas.microsoft.com/office/powerpoint/2010/main" val="58032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Stefan Metzger</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ZPG IV – Bildungsplan 2016</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7BD3B-5C9F-4A74-8E27-BF26A294CD2B}" type="slidenum">
              <a:rPr lang="de-DE" smtClean="0"/>
              <a:t>‹Nr.›</a:t>
            </a:fld>
            <a:endParaRPr lang="de-DE"/>
          </a:p>
        </p:txBody>
      </p:sp>
    </p:spTree>
    <p:extLst>
      <p:ext uri="{BB962C8B-B14F-4D97-AF65-F5344CB8AC3E}">
        <p14:creationId xmlns:p14="http://schemas.microsoft.com/office/powerpoint/2010/main" val="3561431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103418" y="2305773"/>
            <a:ext cx="8456143" cy="4178154"/>
          </a:xfrm>
          <a:solidFill>
            <a:srgbClr val="0070C0"/>
          </a:solidFill>
        </p:spPr>
        <p:txBody>
          <a:bodyPr>
            <a:normAutofit fontScale="90000"/>
          </a:bodyPr>
          <a:lstStyle/>
          <a:p>
            <a:pPr algn="l"/>
            <a:r>
              <a:rPr lang="de-DE" sz="6600" dirty="0" smtClean="0">
                <a:solidFill>
                  <a:schemeClr val="bg1"/>
                </a:solidFill>
                <a:latin typeface="Futura Lt BT" panose="020B0402020204020303" pitchFamily="34" charset="0"/>
              </a:rPr>
              <a:t/>
            </a:r>
            <a:br>
              <a:rPr lang="de-DE" sz="6600" dirty="0" smtClean="0">
                <a:solidFill>
                  <a:schemeClr val="bg1"/>
                </a:solidFill>
                <a:latin typeface="Futura Lt BT" panose="020B0402020204020303" pitchFamily="34" charset="0"/>
              </a:rPr>
            </a:br>
            <a:r>
              <a:rPr lang="de-DE" sz="6600" dirty="0" smtClean="0">
                <a:solidFill>
                  <a:schemeClr val="bg1"/>
                </a:solidFill>
                <a:latin typeface="Futura Lt BT" panose="020B0402020204020303" pitchFamily="34" charset="0"/>
              </a:rPr>
              <a:t>Bildungsplan Deutsch 2016 </a:t>
            </a:r>
            <a:br>
              <a:rPr lang="de-DE" sz="6600" dirty="0" smtClean="0">
                <a:solidFill>
                  <a:schemeClr val="bg1"/>
                </a:solidFill>
                <a:latin typeface="Futura Lt BT" panose="020B0402020204020303" pitchFamily="34" charset="0"/>
              </a:rPr>
            </a:br>
            <a:r>
              <a:rPr lang="de-DE" sz="6600" dirty="0" smtClean="0">
                <a:solidFill>
                  <a:schemeClr val="bg1"/>
                </a:solidFill>
                <a:latin typeface="Futura Lt BT" panose="020B0402020204020303" pitchFamily="34" charset="0"/>
              </a:rPr>
              <a:t/>
            </a:r>
            <a:br>
              <a:rPr lang="de-DE" sz="6600" dirty="0" smtClean="0">
                <a:solidFill>
                  <a:schemeClr val="bg1"/>
                </a:solidFill>
                <a:latin typeface="Futura Lt BT" panose="020B0402020204020303" pitchFamily="34" charset="0"/>
              </a:rPr>
            </a:br>
            <a:r>
              <a:rPr lang="de-DE" sz="4400" dirty="0" smtClean="0">
                <a:solidFill>
                  <a:schemeClr val="bg1"/>
                </a:solidFill>
                <a:latin typeface="Futura Lt BT" panose="020B0402020204020303" pitchFamily="34" charset="0"/>
              </a:rPr>
              <a:t>Übersicht über die </a:t>
            </a:r>
            <a:r>
              <a:rPr lang="de-DE" sz="4400" dirty="0" smtClean="0">
                <a:solidFill>
                  <a:schemeClr val="bg1"/>
                </a:solidFill>
                <a:latin typeface="Futura Lt BT" panose="020B0402020204020303" pitchFamily="34" charset="0"/>
              </a:rPr>
              <a:t>Kompetenzbereiche </a:t>
            </a:r>
            <a:r>
              <a:rPr lang="de-DE" sz="4400" dirty="0" smtClean="0">
                <a:solidFill>
                  <a:schemeClr val="bg1"/>
                </a:solidFill>
                <a:latin typeface="Futura Lt BT" panose="020B0402020204020303" pitchFamily="34" charset="0"/>
              </a:rPr>
              <a:t>– Struktur des Planes </a:t>
            </a:r>
            <a:r>
              <a:rPr lang="de-DE" sz="6600" dirty="0" smtClean="0">
                <a:solidFill>
                  <a:schemeClr val="bg1"/>
                </a:solidFill>
                <a:latin typeface="Futura Lt BT" panose="020B0402020204020303" pitchFamily="34" charset="0"/>
              </a:rPr>
              <a:t/>
            </a:r>
            <a:br>
              <a:rPr lang="de-DE" sz="6600" dirty="0" smtClean="0">
                <a:solidFill>
                  <a:schemeClr val="bg1"/>
                </a:solidFill>
                <a:latin typeface="Futura Lt BT" panose="020B0402020204020303" pitchFamily="34" charset="0"/>
              </a:rPr>
            </a:br>
            <a:r>
              <a:rPr lang="de-DE" sz="1300" dirty="0" smtClean="0">
                <a:solidFill>
                  <a:schemeClr val="bg1"/>
                </a:solidFill>
                <a:latin typeface="Futura Lt BT" panose="020B0402020204020303" pitchFamily="34" charset="0"/>
              </a:rPr>
              <a:t>			</a:t>
            </a:r>
            <a:endParaRPr lang="de-DE" sz="1800" dirty="0">
              <a:solidFill>
                <a:schemeClr val="bg1"/>
              </a:solidFill>
              <a:latin typeface="Futura Lt BT" panose="020B0402020204020303" pitchFamily="34" charset="0"/>
            </a:endParaRPr>
          </a:p>
        </p:txBody>
      </p:sp>
    </p:spTree>
    <p:extLst>
      <p:ext uri="{BB962C8B-B14F-4D97-AF65-F5344CB8AC3E}">
        <p14:creationId xmlns:p14="http://schemas.microsoft.com/office/powerpoint/2010/main" val="3725282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smtClean="0"/>
              <a:t>ZPG IV – Bildungsplan 2016</a:t>
            </a:r>
            <a:endParaRPr lang="de-DE"/>
          </a:p>
        </p:txBody>
      </p:sp>
      <p:sp>
        <p:nvSpPr>
          <p:cNvPr id="4" name="Foliennummernplatzhalter 3"/>
          <p:cNvSpPr>
            <a:spLocks noGrp="1"/>
          </p:cNvSpPr>
          <p:nvPr>
            <p:ph type="sldNum" sz="quarter" idx="12"/>
          </p:nvPr>
        </p:nvSpPr>
        <p:spPr/>
        <p:txBody>
          <a:bodyPr/>
          <a:lstStyle/>
          <a:p>
            <a:fld id="{E007BD3B-5C9F-4A74-8E27-BF26A294CD2B}" type="slidenum">
              <a:rPr lang="de-DE" smtClean="0"/>
              <a:t>10</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1352931068"/>
              </p:ext>
            </p:extLst>
          </p:nvPr>
        </p:nvGraphicFramePr>
        <p:xfrm>
          <a:off x="1095375" y="1849120"/>
          <a:ext cx="10258425" cy="4320000"/>
        </p:xfrm>
        <a:graphic>
          <a:graphicData uri="http://schemas.openxmlformats.org/drawingml/2006/table">
            <a:tbl>
              <a:tblPr firstRow="1" bandRow="1">
                <a:tableStyleId>{35758FB7-9AC5-4552-8A53-C91805E547FA}</a:tableStyleId>
              </a:tblPr>
              <a:tblGrid>
                <a:gridCol w="3419475"/>
                <a:gridCol w="3419475"/>
                <a:gridCol w="3419475"/>
              </a:tblGrid>
              <a:tr h="1080000">
                <a:tc>
                  <a:txBody>
                    <a:bodyPr/>
                    <a:lstStyle/>
                    <a:p>
                      <a:pPr algn="ctr"/>
                      <a:r>
                        <a:rPr lang="de-DE" sz="2800" dirty="0" smtClean="0"/>
                        <a:t>Domänenspezifischer</a:t>
                      </a:r>
                      <a:r>
                        <a:rPr lang="de-DE" sz="2800" baseline="0" dirty="0" smtClean="0"/>
                        <a:t> Kompetenzbereich</a:t>
                      </a:r>
                      <a:endParaRPr lang="de-DE"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800" dirty="0" smtClean="0"/>
                        <a:t>Prozessbezogene </a:t>
                      </a:r>
                      <a:r>
                        <a:rPr lang="de-DE" sz="2800" baseline="0" dirty="0" smtClean="0"/>
                        <a:t> Kompetenzbereiche</a:t>
                      </a:r>
                      <a:endParaRPr lang="de-DE"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800" dirty="0" smtClean="0"/>
                        <a:t>Domänenspezifischer</a:t>
                      </a:r>
                      <a:r>
                        <a:rPr lang="de-DE" sz="2800" baseline="0" dirty="0" smtClean="0"/>
                        <a:t> Kompetenzbereich</a:t>
                      </a:r>
                      <a:endParaRPr lang="de-DE" sz="2800" dirty="0"/>
                    </a:p>
                  </a:txBody>
                  <a:tcPr anchor="ctr"/>
                </a:tc>
              </a:tr>
              <a:tr h="1080000">
                <a:tc rowSpan="3">
                  <a:txBody>
                    <a:bodyPr/>
                    <a:lstStyle/>
                    <a:p>
                      <a:r>
                        <a:rPr lang="de-DE" sz="2800" dirty="0" smtClean="0"/>
                        <a:t>Sich mit Texten und Medien auseinandersetzen</a:t>
                      </a:r>
                      <a:endParaRPr lang="de-DE" sz="2800" dirty="0"/>
                    </a:p>
                  </a:txBody>
                  <a:tcPr anchor="ctr"/>
                </a:tc>
                <a:tc>
                  <a:txBody>
                    <a:bodyPr/>
                    <a:lstStyle/>
                    <a:p>
                      <a:pPr algn="ctr"/>
                      <a:r>
                        <a:rPr lang="de-DE" sz="2800" dirty="0" smtClean="0"/>
                        <a:t>Sprechen und Zuhören</a:t>
                      </a:r>
                    </a:p>
                  </a:txBody>
                  <a:tcPr anchor="ctr">
                    <a:solidFill>
                      <a:schemeClr val="accent5">
                        <a:lumMod val="40000"/>
                        <a:lumOff val="60000"/>
                      </a:schemeClr>
                    </a:solidFill>
                  </a:tcPr>
                </a:tc>
                <a:tc rowSpan="3">
                  <a:txBody>
                    <a:bodyPr/>
                    <a:lstStyle/>
                    <a:p>
                      <a:pPr algn="r"/>
                      <a:r>
                        <a:rPr lang="de-DE" sz="2800" dirty="0" smtClean="0"/>
                        <a:t>Sprache und Sprachgebrauch reflektieren</a:t>
                      </a:r>
                      <a:endParaRPr lang="de-DE" sz="2800" dirty="0"/>
                    </a:p>
                  </a:txBody>
                  <a:tcPr anchor="ctr"/>
                </a:tc>
              </a:tr>
              <a:tr h="1080000">
                <a:tc vMerge="1">
                  <a:txBody>
                    <a:bodyPr/>
                    <a:lstStyle/>
                    <a:p>
                      <a:endParaRPr lang="de-DE" sz="2400" dirty="0"/>
                    </a:p>
                  </a:txBody>
                  <a:tcPr/>
                </a:tc>
                <a:tc>
                  <a:txBody>
                    <a:bodyPr/>
                    <a:lstStyle/>
                    <a:p>
                      <a:pPr algn="ctr"/>
                      <a:r>
                        <a:rPr lang="de-DE" sz="2800" dirty="0" smtClean="0"/>
                        <a:t>Schreiben</a:t>
                      </a:r>
                    </a:p>
                  </a:txBody>
                  <a:tcPr anchor="ctr">
                    <a:solidFill>
                      <a:schemeClr val="accent5">
                        <a:lumMod val="40000"/>
                        <a:lumOff val="60000"/>
                      </a:schemeClr>
                    </a:solidFill>
                  </a:tcPr>
                </a:tc>
                <a:tc vMerge="1">
                  <a:txBody>
                    <a:bodyPr/>
                    <a:lstStyle/>
                    <a:p>
                      <a:endParaRPr lang="de-DE" sz="2400" dirty="0"/>
                    </a:p>
                  </a:txBody>
                  <a:tcPr/>
                </a:tc>
              </a:tr>
              <a:tr h="1080000">
                <a:tc vMerge="1">
                  <a:txBody>
                    <a:bodyPr/>
                    <a:lstStyle/>
                    <a:p>
                      <a:endParaRPr lang="de-DE" sz="2400" dirty="0"/>
                    </a:p>
                  </a:txBody>
                  <a:tcPr/>
                </a:tc>
                <a:tc>
                  <a:txBody>
                    <a:bodyPr/>
                    <a:lstStyle/>
                    <a:p>
                      <a:pPr algn="ctr"/>
                      <a:r>
                        <a:rPr lang="de-DE" sz="2800" dirty="0" smtClean="0"/>
                        <a:t>Lesen</a:t>
                      </a:r>
                    </a:p>
                  </a:txBody>
                  <a:tcPr anchor="ctr">
                    <a:solidFill>
                      <a:schemeClr val="accent5">
                        <a:lumMod val="40000"/>
                        <a:lumOff val="60000"/>
                      </a:schemeClr>
                    </a:solidFill>
                  </a:tcPr>
                </a:tc>
                <a:tc vMerge="1">
                  <a:txBody>
                    <a:bodyPr/>
                    <a:lstStyle/>
                    <a:p>
                      <a:endParaRPr lang="de-DE" sz="2400" dirty="0"/>
                    </a:p>
                  </a:txBody>
                  <a:tcPr/>
                </a:tc>
              </a:tr>
            </a:tbl>
          </a:graphicData>
        </a:graphic>
      </p:graphicFrame>
      <p:sp>
        <p:nvSpPr>
          <p:cNvPr id="6"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b="1" dirty="0" smtClean="0"/>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3. inhaltsbezogene Kompetenzen &gt; 4. Operatoren, Verweise etc.</a:t>
            </a:r>
            <a:endParaRPr lang="de-DE" dirty="0">
              <a:solidFill>
                <a:schemeClr val="bg2">
                  <a:lumMod val="75000"/>
                </a:schemeClr>
              </a:solidFill>
            </a:endParaRPr>
          </a:p>
        </p:txBody>
      </p:sp>
      <p:sp>
        <p:nvSpPr>
          <p:cNvPr id="7" name="Textfeld 6"/>
          <p:cNvSpPr txBox="1"/>
          <p:nvPr/>
        </p:nvSpPr>
        <p:spPr>
          <a:xfrm>
            <a:off x="1104900" y="866775"/>
            <a:ext cx="10463322" cy="954107"/>
          </a:xfrm>
          <a:prstGeom prst="rect">
            <a:avLst/>
          </a:prstGeom>
          <a:noFill/>
        </p:spPr>
        <p:txBody>
          <a:bodyPr wrap="square" rtlCol="0">
            <a:spAutoFit/>
          </a:bodyPr>
          <a:lstStyle/>
          <a:p>
            <a:r>
              <a:rPr lang="de-DE" sz="2800" dirty="0" smtClean="0">
                <a:latin typeface="+mj-lt"/>
              </a:rPr>
              <a:t>KMK: Bildungsstandards im Fach Deutsch für die allgemeine Hochschulreife (2012)</a:t>
            </a:r>
            <a:endParaRPr lang="de-DE" sz="2800" dirty="0">
              <a:latin typeface="+mj-lt"/>
            </a:endParaRPr>
          </a:p>
        </p:txBody>
      </p:sp>
    </p:spTree>
    <p:extLst>
      <p:ext uri="{BB962C8B-B14F-4D97-AF65-F5344CB8AC3E}">
        <p14:creationId xmlns:p14="http://schemas.microsoft.com/office/powerpoint/2010/main" val="233447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ussdiagramm: Prozess 17"/>
          <p:cNvSpPr/>
          <p:nvPr/>
        </p:nvSpPr>
        <p:spPr>
          <a:xfrm>
            <a:off x="7606392" y="3400713"/>
            <a:ext cx="4490358" cy="333102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pPr algn="r"/>
            <a:r>
              <a:rPr lang="de-DE" sz="2800" dirty="0" smtClean="0">
                <a:solidFill>
                  <a:schemeClr val="tx1"/>
                </a:solidFill>
              </a:rPr>
              <a:t>4. Operatoren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5" name="Flussdiagramm: Prozess 4"/>
          <p:cNvSpPr/>
          <p:nvPr/>
        </p:nvSpPr>
        <p:spPr>
          <a:xfrm>
            <a:off x="97971" y="106136"/>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smtClean="0">
                <a:solidFill>
                  <a:schemeClr val="tx1"/>
                </a:solidFill>
              </a:rPr>
              <a:t>1. Leitgedanken</a:t>
            </a:r>
          </a:p>
          <a:p>
            <a:endParaRPr lang="de-DE" sz="2800" dirty="0" smtClean="0">
              <a:solidFill>
                <a:schemeClr val="tx1"/>
              </a:solidFill>
            </a:endParaRPr>
          </a:p>
          <a:p>
            <a:endParaRPr lang="de-DE" sz="2800" dirty="0" smtClean="0">
              <a:solidFill>
                <a:schemeClr val="tx1"/>
              </a:solidFill>
            </a:endParaRPr>
          </a:p>
          <a:p>
            <a:endParaRPr lang="de-DE" sz="2800" dirty="0" smtClean="0">
              <a:solidFill>
                <a:schemeClr val="tx1"/>
              </a:solidFill>
            </a:endParaRPr>
          </a:p>
          <a:p>
            <a:endParaRPr lang="de-DE" sz="2800" dirty="0" smtClean="0">
              <a:solidFill>
                <a:schemeClr val="tx1"/>
              </a:solidFill>
            </a:endParaRPr>
          </a:p>
          <a:p>
            <a:endParaRPr lang="de-DE" sz="2800" dirty="0" smtClean="0">
              <a:solidFill>
                <a:schemeClr val="tx1"/>
              </a:solidFill>
            </a:endParaRPr>
          </a:p>
          <a:p>
            <a:endParaRPr lang="de-DE" sz="2800" dirty="0">
              <a:solidFill>
                <a:schemeClr val="tx1"/>
              </a:solidFill>
            </a:endParaRPr>
          </a:p>
        </p:txBody>
      </p:sp>
      <p:sp>
        <p:nvSpPr>
          <p:cNvPr id="22" name="Ellipse 21"/>
          <p:cNvSpPr/>
          <p:nvPr/>
        </p:nvSpPr>
        <p:spPr>
          <a:xfrm>
            <a:off x="0" y="0"/>
            <a:ext cx="12192000" cy="6858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855723" y="1391884"/>
            <a:ext cx="8318500" cy="405410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43642" y="2828835"/>
            <a:ext cx="1744233" cy="1569660"/>
          </a:xfrm>
          <a:prstGeom prst="rect">
            <a:avLst/>
          </a:prstGeom>
          <a:noFill/>
        </p:spPr>
        <p:txBody>
          <a:bodyPr wrap="square" rtlCol="0">
            <a:spAutoFit/>
          </a:bodyPr>
          <a:lstStyle/>
          <a:p>
            <a:r>
              <a:rPr lang="de-DE" sz="2400" b="1" dirty="0" smtClean="0"/>
              <a:t>2.1. Sprechen und Zuhören</a:t>
            </a:r>
          </a:p>
        </p:txBody>
      </p:sp>
      <p:sp>
        <p:nvSpPr>
          <p:cNvPr id="15" name="Textfeld 14"/>
          <p:cNvSpPr txBox="1"/>
          <p:nvPr/>
        </p:nvSpPr>
        <p:spPr>
          <a:xfrm>
            <a:off x="10400790" y="3329239"/>
            <a:ext cx="1629156" cy="830997"/>
          </a:xfrm>
          <a:prstGeom prst="rect">
            <a:avLst/>
          </a:prstGeom>
          <a:noFill/>
        </p:spPr>
        <p:txBody>
          <a:bodyPr wrap="square" rtlCol="0">
            <a:spAutoFit/>
          </a:bodyPr>
          <a:lstStyle/>
          <a:p>
            <a:r>
              <a:rPr lang="de-DE" sz="2400" b="1" dirty="0" smtClean="0"/>
              <a:t>2.2. Schreiben</a:t>
            </a:r>
          </a:p>
        </p:txBody>
      </p:sp>
      <p:sp>
        <p:nvSpPr>
          <p:cNvPr id="16" name="Textfeld 15"/>
          <p:cNvSpPr txBox="1"/>
          <p:nvPr/>
        </p:nvSpPr>
        <p:spPr>
          <a:xfrm>
            <a:off x="3120644" y="5944343"/>
            <a:ext cx="5950711" cy="769441"/>
          </a:xfrm>
          <a:prstGeom prst="rect">
            <a:avLst/>
          </a:prstGeom>
          <a:noFill/>
        </p:spPr>
        <p:txBody>
          <a:bodyPr wrap="square" rtlCol="0">
            <a:spAutoFit/>
          </a:bodyPr>
          <a:lstStyle/>
          <a:p>
            <a:pPr algn="ctr"/>
            <a:r>
              <a:rPr lang="de-DE" sz="2400" b="1" dirty="0" smtClean="0"/>
              <a:t>2.3. Lesen</a:t>
            </a:r>
          </a:p>
          <a:p>
            <a:endParaRPr lang="de-DE" sz="2000" b="1" dirty="0"/>
          </a:p>
        </p:txBody>
      </p:sp>
      <p:sp>
        <p:nvSpPr>
          <p:cNvPr id="19" name="Textfeld 18"/>
          <p:cNvSpPr txBox="1"/>
          <p:nvPr/>
        </p:nvSpPr>
        <p:spPr>
          <a:xfrm>
            <a:off x="2541353" y="2781503"/>
            <a:ext cx="1801925" cy="1569660"/>
          </a:xfrm>
          <a:prstGeom prst="rect">
            <a:avLst/>
          </a:prstGeom>
          <a:noFill/>
        </p:spPr>
        <p:txBody>
          <a:bodyPr wrap="square" rtlCol="0">
            <a:spAutoFit/>
          </a:bodyPr>
          <a:lstStyle/>
          <a:p>
            <a:r>
              <a:rPr lang="de-DE" sz="2400" b="1" dirty="0" smtClean="0"/>
              <a:t>3.n.1. </a:t>
            </a:r>
          </a:p>
          <a:p>
            <a:r>
              <a:rPr lang="de-DE" sz="2400" b="1" dirty="0" smtClean="0"/>
              <a:t>Texte und andere Medien</a:t>
            </a:r>
          </a:p>
        </p:txBody>
      </p:sp>
      <p:sp>
        <p:nvSpPr>
          <p:cNvPr id="20" name="Textfeld 19"/>
          <p:cNvSpPr txBox="1"/>
          <p:nvPr/>
        </p:nvSpPr>
        <p:spPr>
          <a:xfrm>
            <a:off x="7915210" y="2645012"/>
            <a:ext cx="2224688" cy="1569660"/>
          </a:xfrm>
          <a:prstGeom prst="rect">
            <a:avLst/>
          </a:prstGeom>
          <a:noFill/>
        </p:spPr>
        <p:txBody>
          <a:bodyPr wrap="square" rtlCol="0">
            <a:spAutoFit/>
          </a:bodyPr>
          <a:lstStyle/>
          <a:p>
            <a:r>
              <a:rPr lang="de-DE" sz="2400" b="1" dirty="0" smtClean="0"/>
              <a:t>3.n.2. Sprachgebrauch und Sprachreflexion</a:t>
            </a:r>
            <a:endParaRPr lang="de-DE" sz="2400" dirty="0"/>
          </a:p>
        </p:txBody>
      </p:sp>
      <p:sp>
        <p:nvSpPr>
          <p:cNvPr id="24" name="Ellipse 23"/>
          <p:cNvSpPr/>
          <p:nvPr/>
        </p:nvSpPr>
        <p:spPr>
          <a:xfrm>
            <a:off x="4114735" y="2879519"/>
            <a:ext cx="3800475" cy="1373629"/>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accent2">
                    <a:lumMod val="20000"/>
                    <a:lumOff val="80000"/>
                  </a:schemeClr>
                </a:solidFill>
              </a:rPr>
              <a:t>Themen</a:t>
            </a:r>
            <a:endParaRPr lang="de-DE" sz="2800" dirty="0">
              <a:solidFill>
                <a:schemeClr val="accent2">
                  <a:lumMod val="20000"/>
                  <a:lumOff val="80000"/>
                </a:schemeClr>
              </a:solidFill>
            </a:endParaRPr>
          </a:p>
        </p:txBody>
      </p:sp>
      <p:sp>
        <p:nvSpPr>
          <p:cNvPr id="25" name="Textfeld 24"/>
          <p:cNvSpPr txBox="1"/>
          <p:nvPr/>
        </p:nvSpPr>
        <p:spPr>
          <a:xfrm>
            <a:off x="3355522" y="479268"/>
            <a:ext cx="5208814" cy="523220"/>
          </a:xfrm>
          <a:prstGeom prst="rect">
            <a:avLst/>
          </a:prstGeom>
          <a:noFill/>
        </p:spPr>
        <p:txBody>
          <a:bodyPr wrap="square" rtlCol="0">
            <a:spAutoFit/>
          </a:bodyPr>
          <a:lstStyle/>
          <a:p>
            <a:r>
              <a:rPr lang="de-DE" sz="2800" b="1" dirty="0" smtClean="0">
                <a:solidFill>
                  <a:schemeClr val="accent5">
                    <a:lumMod val="50000"/>
                  </a:schemeClr>
                </a:solidFill>
              </a:rPr>
              <a:t>2. prozessbezogene Kompetenzen</a:t>
            </a:r>
            <a:endParaRPr lang="de-DE" sz="2800" b="1" dirty="0">
              <a:solidFill>
                <a:schemeClr val="accent5">
                  <a:lumMod val="50000"/>
                </a:schemeClr>
              </a:solidFill>
            </a:endParaRPr>
          </a:p>
        </p:txBody>
      </p:sp>
      <p:sp>
        <p:nvSpPr>
          <p:cNvPr id="27" name="Textfeld 26"/>
          <p:cNvSpPr txBox="1"/>
          <p:nvPr/>
        </p:nvSpPr>
        <p:spPr>
          <a:xfrm>
            <a:off x="3355523" y="1921967"/>
            <a:ext cx="5076582" cy="523220"/>
          </a:xfrm>
          <a:prstGeom prst="rect">
            <a:avLst/>
          </a:prstGeom>
          <a:noFill/>
        </p:spPr>
        <p:txBody>
          <a:bodyPr wrap="square" rtlCol="0">
            <a:spAutoFit/>
          </a:bodyPr>
          <a:lstStyle/>
          <a:p>
            <a:r>
              <a:rPr lang="de-DE" sz="2800" b="1" dirty="0" smtClean="0">
                <a:solidFill>
                  <a:schemeClr val="accent5">
                    <a:lumMod val="50000"/>
                  </a:schemeClr>
                </a:solidFill>
              </a:rPr>
              <a:t>3. inhaltsbezogene Kompetenzen</a:t>
            </a:r>
            <a:endParaRPr lang="de-DE" sz="2800" b="1" dirty="0">
              <a:solidFill>
                <a:schemeClr val="accent5">
                  <a:lumMod val="50000"/>
                </a:schemeClr>
              </a:solidFill>
            </a:endParaRPr>
          </a:p>
        </p:txBody>
      </p:sp>
      <p:sp>
        <p:nvSpPr>
          <p:cNvPr id="2" name="Pfeil nach unten 1"/>
          <p:cNvSpPr/>
          <p:nvPr/>
        </p:nvSpPr>
        <p:spPr>
          <a:xfrm>
            <a:off x="4648466" y="1093140"/>
            <a:ext cx="749193" cy="65306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oben 2"/>
          <p:cNvSpPr/>
          <p:nvPr/>
        </p:nvSpPr>
        <p:spPr>
          <a:xfrm>
            <a:off x="6396044" y="1093140"/>
            <a:ext cx="733926" cy="629002"/>
          </a:xfrm>
          <a:prstGeom prst="up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Datumsplatzhalter 5"/>
          <p:cNvSpPr>
            <a:spLocks noGrp="1"/>
          </p:cNvSpPr>
          <p:nvPr>
            <p:ph type="dt" sz="half" idx="10"/>
          </p:nvPr>
        </p:nvSpPr>
        <p:spPr/>
        <p:txBody>
          <a:bodyPr/>
          <a:lstStyle/>
          <a:p>
            <a:r>
              <a:rPr lang="de-DE" smtClean="0"/>
              <a:t>Stefan Metzger</a:t>
            </a:r>
            <a:endParaRPr lang="de-DE"/>
          </a:p>
        </p:txBody>
      </p:sp>
      <p:sp>
        <p:nvSpPr>
          <p:cNvPr id="7" name="Foliennummernplatzhalter 6"/>
          <p:cNvSpPr>
            <a:spLocks noGrp="1"/>
          </p:cNvSpPr>
          <p:nvPr>
            <p:ph type="sldNum" sz="quarter" idx="12"/>
          </p:nvPr>
        </p:nvSpPr>
        <p:spPr/>
        <p:txBody>
          <a:bodyPr/>
          <a:lstStyle/>
          <a:p>
            <a:fld id="{E007BD3B-5C9F-4A74-8E27-BF26A294CD2B}" type="slidenum">
              <a:rPr lang="de-DE" smtClean="0"/>
              <a:t>11</a:t>
            </a:fld>
            <a:endParaRPr lang="de-DE"/>
          </a:p>
        </p:txBody>
      </p:sp>
    </p:spTree>
    <p:extLst>
      <p:ext uri="{BB962C8B-B14F-4D97-AF65-F5344CB8AC3E}">
        <p14:creationId xmlns:p14="http://schemas.microsoft.com/office/powerpoint/2010/main" val="210264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a:xfrm>
            <a:off x="814777" y="3015095"/>
            <a:ext cx="5157787" cy="823912"/>
          </a:xfrm>
        </p:spPr>
        <p:txBody>
          <a:bodyPr>
            <a:noAutofit/>
          </a:bodyPr>
          <a:lstStyle/>
          <a:p>
            <a:pPr algn="ctr"/>
            <a:r>
              <a:rPr lang="de-DE" sz="4000" dirty="0" smtClean="0"/>
              <a:t>inhaltsbezogene Kompetenzen</a:t>
            </a:r>
            <a:endParaRPr lang="de-DE" sz="4000" dirty="0"/>
          </a:p>
        </p:txBody>
      </p:sp>
      <p:sp>
        <p:nvSpPr>
          <p:cNvPr id="10" name="Textplatzhalter 9"/>
          <p:cNvSpPr>
            <a:spLocks noGrp="1"/>
          </p:cNvSpPr>
          <p:nvPr>
            <p:ph type="body" sz="quarter" idx="3"/>
          </p:nvPr>
        </p:nvSpPr>
        <p:spPr>
          <a:xfrm>
            <a:off x="6170612" y="3053715"/>
            <a:ext cx="5183188" cy="823912"/>
          </a:xfrm>
        </p:spPr>
        <p:txBody>
          <a:bodyPr>
            <a:noAutofit/>
          </a:bodyPr>
          <a:lstStyle/>
          <a:p>
            <a:pPr algn="ctr"/>
            <a:r>
              <a:rPr lang="de-DE" sz="4000" dirty="0" smtClean="0"/>
              <a:t>prozessbezogene Kompetenzen</a:t>
            </a:r>
            <a:endParaRPr lang="de-DE" sz="4000" dirty="0"/>
          </a:p>
        </p:txBody>
      </p:sp>
      <p:sp>
        <p:nvSpPr>
          <p:cNvPr id="7" name="Fußzeilenplatzhalter 2"/>
          <p:cNvSpPr>
            <a:spLocks noGrp="1"/>
          </p:cNvSpPr>
          <p:nvPr>
            <p:ph type="ftr" sz="quarter" idx="11"/>
          </p:nvPr>
        </p:nvSpPr>
        <p:spPr/>
        <p:txBody>
          <a:bodyPr/>
          <a:lstStyle/>
          <a:p>
            <a:r>
              <a:rPr lang="de-DE" dirty="0"/>
              <a:t>Bildungsplan </a:t>
            </a:r>
            <a:r>
              <a:rPr lang="de-DE" dirty="0" smtClean="0"/>
              <a:t>2016	</a:t>
            </a:r>
            <a:endParaRPr lang="de-DE" dirty="0"/>
          </a:p>
        </p:txBody>
      </p:sp>
      <p:sp>
        <p:nvSpPr>
          <p:cNvPr id="8" name="Foliennummernplatzhalter 3"/>
          <p:cNvSpPr>
            <a:spLocks noGrp="1"/>
          </p:cNvSpPr>
          <p:nvPr>
            <p:ph type="sldNum" sz="quarter" idx="12"/>
          </p:nvPr>
        </p:nvSpPr>
        <p:spPr/>
        <p:txBody>
          <a:bodyPr/>
          <a:lstStyle/>
          <a:p>
            <a:pPr lvl="0"/>
            <a:fld id="{6ABB896E-59E9-4844-BA13-61ADD01B7E1D}" type="slidenum">
              <a:t>12</a:t>
            </a:fld>
            <a:endParaRPr lang="de-DE"/>
          </a:p>
        </p:txBody>
      </p:sp>
      <p:grpSp>
        <p:nvGrpSpPr>
          <p:cNvPr id="9" name="Gruppieren 8"/>
          <p:cNvGrpSpPr/>
          <p:nvPr/>
        </p:nvGrpSpPr>
        <p:grpSpPr>
          <a:xfrm>
            <a:off x="428332" y="579118"/>
            <a:ext cx="11367429" cy="1981203"/>
            <a:chOff x="428332" y="579118"/>
            <a:chExt cx="11367429" cy="1981203"/>
          </a:xfrm>
        </p:grpSpPr>
        <p:sp>
          <p:nvSpPr>
            <p:cNvPr id="11" name="Ellipse 10"/>
            <p:cNvSpPr/>
            <p:nvPr/>
          </p:nvSpPr>
          <p:spPr>
            <a:xfrm>
              <a:off x="4983481" y="579118"/>
              <a:ext cx="6812280" cy="1981203"/>
            </a:xfrm>
            <a:prstGeom prst="ellipse">
              <a:avLst/>
            </a:prstGeom>
            <a:solidFill>
              <a:srgbClr val="FF0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Können</a:t>
              </a:r>
              <a:endParaRPr lang="de-DE" sz="3600" dirty="0">
                <a:solidFill>
                  <a:schemeClr val="tx1"/>
                </a:solidFill>
              </a:endParaRPr>
            </a:p>
          </p:txBody>
        </p:sp>
        <p:sp>
          <p:nvSpPr>
            <p:cNvPr id="12" name="Ellipse 11"/>
            <p:cNvSpPr/>
            <p:nvPr/>
          </p:nvSpPr>
          <p:spPr>
            <a:xfrm>
              <a:off x="428332" y="579119"/>
              <a:ext cx="7229767" cy="1981202"/>
            </a:xfrm>
            <a:prstGeom prst="ellipse">
              <a:avLst/>
            </a:prstGeom>
            <a:solidFill>
              <a:schemeClr val="accent1">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Wissen</a:t>
              </a:r>
              <a:endParaRPr lang="de-DE" sz="3600" dirty="0">
                <a:solidFill>
                  <a:schemeClr val="tx1"/>
                </a:solidFill>
              </a:endParaRPr>
            </a:p>
          </p:txBody>
        </p:sp>
      </p:grpSp>
    </p:spTree>
    <p:extLst>
      <p:ext uri="{BB962C8B-B14F-4D97-AF65-F5344CB8AC3E}">
        <p14:creationId xmlns:p14="http://schemas.microsoft.com/office/powerpoint/2010/main" val="918357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4"/>
          </p:nvPr>
        </p:nvSpPr>
        <p:spPr>
          <a:xfrm>
            <a:off x="1981200" y="6248400"/>
            <a:ext cx="2133600" cy="457200"/>
          </a:xfrm>
        </p:spPr>
        <p:txBody>
          <a:bodyPr/>
          <a:lstStyle/>
          <a:p>
            <a:pPr>
              <a:defRPr/>
            </a:pPr>
            <a:r>
              <a:rPr lang="de-DE" dirty="0" smtClean="0"/>
              <a:t>Dr. Matthias Thies</a:t>
            </a:r>
            <a:endParaRPr lang="de-DE" altLang="en-US" dirty="0"/>
          </a:p>
        </p:txBody>
      </p:sp>
      <p:sp>
        <p:nvSpPr>
          <p:cNvPr id="5" name="Fußzeilenplatzhalter 4"/>
          <p:cNvSpPr>
            <a:spLocks noGrp="1"/>
          </p:cNvSpPr>
          <p:nvPr>
            <p:ph type="ftr" sz="quarter" idx="15"/>
          </p:nvPr>
        </p:nvSpPr>
        <p:spPr>
          <a:xfrm>
            <a:off x="4648200" y="6248400"/>
            <a:ext cx="2895600" cy="457200"/>
          </a:xfrm>
        </p:spPr>
        <p:txBody>
          <a:bodyPr/>
          <a:lstStyle/>
          <a:p>
            <a:r>
              <a:rPr lang="de-DE" dirty="0"/>
              <a:t>Bildungsplan 2016</a:t>
            </a:r>
          </a:p>
        </p:txBody>
      </p:sp>
      <p:sp>
        <p:nvSpPr>
          <p:cNvPr id="6" name="Foliennummernplatzhalter 5"/>
          <p:cNvSpPr>
            <a:spLocks noGrp="1"/>
          </p:cNvSpPr>
          <p:nvPr>
            <p:ph type="sldNum" sz="quarter" idx="16"/>
          </p:nvPr>
        </p:nvSpPr>
        <p:spPr>
          <a:xfrm>
            <a:off x="8077200" y="6248400"/>
            <a:ext cx="2133600" cy="457200"/>
          </a:xfrm>
        </p:spPr>
        <p:txBody>
          <a:bodyPr/>
          <a:lstStyle/>
          <a:p>
            <a:fld id="{32439E29-1E0B-49DA-8363-D7AFF7C1A27D}" type="slidenum">
              <a:rPr lang="de-DE" altLang="en-US" smtClean="0"/>
              <a:pPr/>
              <a:t>13</a:t>
            </a:fld>
            <a:endParaRPr lang="de-DE" altLang="en-US"/>
          </a:p>
        </p:txBody>
      </p:sp>
      <p:sp>
        <p:nvSpPr>
          <p:cNvPr id="7" name="Inhaltsplatzhalter 6"/>
          <p:cNvSpPr>
            <a:spLocks noGrp="1"/>
          </p:cNvSpPr>
          <p:nvPr>
            <p:ph idx="13"/>
          </p:nvPr>
        </p:nvSpPr>
        <p:spPr>
          <a:xfrm>
            <a:off x="609600" y="628650"/>
            <a:ext cx="10972800" cy="568102"/>
          </a:xfrm>
        </p:spPr>
        <p:txBody>
          <a:bodyPr>
            <a:noAutofit/>
          </a:bodyPr>
          <a:lstStyle/>
          <a:p>
            <a:r>
              <a:rPr lang="de-DE" sz="3600" b="0" dirty="0" smtClean="0">
                <a:latin typeface="Calibri Light" panose="020F0302020204030204" pitchFamily="34" charset="0"/>
              </a:rPr>
              <a:t>Kompetenzaufbau</a:t>
            </a:r>
            <a:endParaRPr lang="de-DE" sz="3600" b="0" dirty="0">
              <a:latin typeface="Calibri Light" panose="020F0302020204030204" pitchFamily="34" charset="0"/>
            </a:endParaRPr>
          </a:p>
        </p:txBody>
      </p:sp>
      <p:sp>
        <p:nvSpPr>
          <p:cNvPr id="15" name="Pfeil nach rechts 14"/>
          <p:cNvSpPr/>
          <p:nvPr/>
        </p:nvSpPr>
        <p:spPr>
          <a:xfrm>
            <a:off x="2207568" y="1844824"/>
            <a:ext cx="7776864" cy="1944216"/>
          </a:xfrm>
          <a:prstGeom prst="rightArrow">
            <a:avLst/>
          </a:prstGeom>
          <a:gradFill flip="none" rotWithShape="1">
            <a:gsLst>
              <a:gs pos="0">
                <a:srgbClr val="CC3300"/>
              </a:gs>
              <a:gs pos="76000">
                <a:srgbClr val="CC3300">
                  <a:tint val="44500"/>
                  <a:satMod val="160000"/>
                </a:srgbClr>
              </a:gs>
              <a:gs pos="100000">
                <a:srgbClr val="CC3300">
                  <a:tint val="23500"/>
                  <a:satMod val="160000"/>
                </a:srgbClr>
              </a:gs>
            </a:gsLst>
            <a:lin ang="10800000" scaled="1"/>
            <a:tileRect/>
          </a:gradFill>
          <a:ln>
            <a:solidFill>
              <a:srgbClr val="1C81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bg1"/>
                </a:solidFill>
              </a:rPr>
              <a:t>Prozessbezogene </a:t>
            </a:r>
            <a:r>
              <a:rPr lang="de-DE" sz="2400" dirty="0" smtClean="0">
                <a:solidFill>
                  <a:schemeClr val="bg1"/>
                </a:solidFill>
              </a:rPr>
              <a:t>Kompetenzen</a:t>
            </a:r>
            <a:endParaRPr lang="de-DE" sz="2400" dirty="0">
              <a:solidFill>
                <a:schemeClr val="bg1"/>
              </a:solidFill>
            </a:endParaRPr>
          </a:p>
        </p:txBody>
      </p:sp>
      <p:sp>
        <p:nvSpPr>
          <p:cNvPr id="16" name="Rechteck 15"/>
          <p:cNvSpPr/>
          <p:nvPr/>
        </p:nvSpPr>
        <p:spPr>
          <a:xfrm>
            <a:off x="2207568" y="4365104"/>
            <a:ext cx="1944216" cy="936104"/>
          </a:xfrm>
          <a:prstGeom prst="rect">
            <a:avLst/>
          </a:prstGeom>
          <a:solidFill>
            <a:schemeClr val="accent1">
              <a:lumMod val="60000"/>
              <a:lumOff val="40000"/>
              <a:alpha val="54902"/>
            </a:scheme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bg1"/>
                </a:solidFill>
              </a:rPr>
              <a:t>Standardstufe </a:t>
            </a:r>
            <a:r>
              <a:rPr lang="de-DE" dirty="0">
                <a:solidFill>
                  <a:schemeClr val="bg1"/>
                </a:solidFill>
              </a:rPr>
              <a:t>6 Inhaltsbezogene Kompetenzen</a:t>
            </a:r>
          </a:p>
        </p:txBody>
      </p:sp>
      <p:sp>
        <p:nvSpPr>
          <p:cNvPr id="17" name="Rechteck 16"/>
          <p:cNvSpPr/>
          <p:nvPr/>
        </p:nvSpPr>
        <p:spPr>
          <a:xfrm>
            <a:off x="4151784" y="4365104"/>
            <a:ext cx="1944216" cy="936104"/>
          </a:xfrm>
          <a:prstGeom prst="rect">
            <a:avLst/>
          </a:prstGeom>
          <a:solidFill>
            <a:schemeClr val="accent5">
              <a:lumMod val="60000"/>
              <a:lumOff val="40000"/>
              <a:alpha val="54902"/>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bg1"/>
                </a:solidFill>
              </a:rPr>
              <a:t>Standardstufe </a:t>
            </a:r>
            <a:r>
              <a:rPr lang="de-DE" dirty="0">
                <a:solidFill>
                  <a:schemeClr val="bg1"/>
                </a:solidFill>
              </a:rPr>
              <a:t>8 Inhaltsbezogene Kompetenzen</a:t>
            </a:r>
          </a:p>
        </p:txBody>
      </p:sp>
      <p:sp>
        <p:nvSpPr>
          <p:cNvPr id="18" name="Rechteck 17"/>
          <p:cNvSpPr/>
          <p:nvPr/>
        </p:nvSpPr>
        <p:spPr>
          <a:xfrm>
            <a:off x="6096000" y="4365104"/>
            <a:ext cx="1944216" cy="936104"/>
          </a:xfrm>
          <a:prstGeom prst="rect">
            <a:avLst/>
          </a:prstGeom>
          <a:solidFill>
            <a:schemeClr val="accent5">
              <a:lumMod val="75000"/>
              <a:alpha val="54902"/>
            </a:scheme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bg1"/>
                </a:solidFill>
              </a:rPr>
              <a:t>Standardstufe </a:t>
            </a:r>
            <a:r>
              <a:rPr lang="de-DE" dirty="0">
                <a:solidFill>
                  <a:schemeClr val="bg1"/>
                </a:solidFill>
              </a:rPr>
              <a:t>10 Inhaltsbezogene Kompetenzen</a:t>
            </a:r>
          </a:p>
        </p:txBody>
      </p:sp>
      <p:sp>
        <p:nvSpPr>
          <p:cNvPr id="19" name="Rechteck 18"/>
          <p:cNvSpPr/>
          <p:nvPr/>
        </p:nvSpPr>
        <p:spPr>
          <a:xfrm>
            <a:off x="8040216" y="4365104"/>
            <a:ext cx="1944216" cy="936104"/>
          </a:xfrm>
          <a:prstGeom prst="rect">
            <a:avLst/>
          </a:prstGeom>
          <a:solidFill>
            <a:schemeClr val="accent5">
              <a:lumMod val="50000"/>
              <a:alpha val="54902"/>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bg1"/>
                </a:solidFill>
              </a:rPr>
              <a:t>Standardstufe </a:t>
            </a:r>
            <a:r>
              <a:rPr lang="de-DE" dirty="0">
                <a:solidFill>
                  <a:schemeClr val="bg1"/>
                </a:solidFill>
              </a:rPr>
              <a:t>12 Inhaltsbezogene Kompetenzen</a:t>
            </a:r>
          </a:p>
        </p:txBody>
      </p:sp>
      <p:sp>
        <p:nvSpPr>
          <p:cNvPr id="23" name="Ellipse 22"/>
          <p:cNvSpPr/>
          <p:nvPr/>
        </p:nvSpPr>
        <p:spPr>
          <a:xfrm>
            <a:off x="10344470" y="2410671"/>
            <a:ext cx="1296145" cy="2304256"/>
          </a:xfrm>
          <a:prstGeom prst="ellipse">
            <a:avLst/>
          </a:prstGeom>
          <a:solidFill>
            <a:srgbClr val="7030A0"/>
          </a:solidFill>
          <a:ln>
            <a:solidFill>
              <a:srgbClr val="1C81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chemeClr val="bg1"/>
                </a:solidFill>
              </a:rPr>
              <a:t>A</a:t>
            </a:r>
          </a:p>
          <a:p>
            <a:pPr algn="ctr"/>
            <a:r>
              <a:rPr lang="de-DE" sz="2000" b="1" dirty="0">
                <a:solidFill>
                  <a:schemeClr val="bg1"/>
                </a:solidFill>
              </a:rPr>
              <a:t>B</a:t>
            </a:r>
          </a:p>
          <a:p>
            <a:pPr algn="ctr"/>
            <a:r>
              <a:rPr lang="de-DE" sz="2000" b="1" dirty="0">
                <a:solidFill>
                  <a:schemeClr val="bg1"/>
                </a:solidFill>
              </a:rPr>
              <a:t>I</a:t>
            </a:r>
          </a:p>
          <a:p>
            <a:pPr algn="ctr"/>
            <a:r>
              <a:rPr lang="de-DE" sz="2000" b="1" dirty="0">
                <a:solidFill>
                  <a:schemeClr val="bg1"/>
                </a:solidFill>
              </a:rPr>
              <a:t>T</a:t>
            </a:r>
          </a:p>
          <a:p>
            <a:pPr algn="ctr"/>
            <a:r>
              <a:rPr lang="de-DE" sz="2000" b="1" dirty="0">
                <a:solidFill>
                  <a:schemeClr val="bg1"/>
                </a:solidFill>
              </a:rPr>
              <a:t>U</a:t>
            </a:r>
          </a:p>
          <a:p>
            <a:pPr algn="ctr"/>
            <a:r>
              <a:rPr lang="de-DE" sz="2000" b="1" dirty="0">
                <a:solidFill>
                  <a:schemeClr val="bg1"/>
                </a:solidFill>
              </a:rPr>
              <a:t>R</a:t>
            </a:r>
          </a:p>
        </p:txBody>
      </p:sp>
      <p:grpSp>
        <p:nvGrpSpPr>
          <p:cNvPr id="37" name="Gruppieren 36"/>
          <p:cNvGrpSpPr/>
          <p:nvPr/>
        </p:nvGrpSpPr>
        <p:grpSpPr>
          <a:xfrm>
            <a:off x="2495600" y="3284984"/>
            <a:ext cx="792088" cy="1080120"/>
            <a:chOff x="971600" y="3284984"/>
            <a:chExt cx="792088" cy="1080120"/>
          </a:xfrm>
        </p:grpSpPr>
        <p:cxnSp>
          <p:nvCxnSpPr>
            <p:cNvPr id="27" name="Gerade Verbindung mit Pfeil 26"/>
            <p:cNvCxnSpPr/>
            <p:nvPr/>
          </p:nvCxnSpPr>
          <p:spPr>
            <a:xfrm flipV="1">
              <a:off x="971600"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1763688"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1" name="Gruppieren 40"/>
          <p:cNvGrpSpPr/>
          <p:nvPr/>
        </p:nvGrpSpPr>
        <p:grpSpPr>
          <a:xfrm>
            <a:off x="2855640" y="3284984"/>
            <a:ext cx="864096" cy="1080120"/>
            <a:chOff x="1331640" y="3284984"/>
            <a:chExt cx="864096" cy="1080120"/>
          </a:xfrm>
        </p:grpSpPr>
        <p:cxnSp>
          <p:nvCxnSpPr>
            <p:cNvPr id="32" name="Gerade Verbindung mit Pfeil 31"/>
            <p:cNvCxnSpPr/>
            <p:nvPr/>
          </p:nvCxnSpPr>
          <p:spPr>
            <a:xfrm>
              <a:off x="1331640"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2195736"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grpSp>
      <p:grpSp>
        <p:nvGrpSpPr>
          <p:cNvPr id="48" name="Gruppieren 47"/>
          <p:cNvGrpSpPr/>
          <p:nvPr/>
        </p:nvGrpSpPr>
        <p:grpSpPr>
          <a:xfrm>
            <a:off x="4511824" y="3284984"/>
            <a:ext cx="1224136" cy="1088504"/>
            <a:chOff x="2987824" y="3284984"/>
            <a:chExt cx="1224136" cy="1088504"/>
          </a:xfrm>
        </p:grpSpPr>
        <p:grpSp>
          <p:nvGrpSpPr>
            <p:cNvPr id="42" name="Gruppieren 41"/>
            <p:cNvGrpSpPr/>
            <p:nvPr/>
          </p:nvGrpSpPr>
          <p:grpSpPr>
            <a:xfrm>
              <a:off x="2987824" y="3284984"/>
              <a:ext cx="792088" cy="1088504"/>
              <a:chOff x="971600" y="3284984"/>
              <a:chExt cx="792088" cy="1080120"/>
            </a:xfrm>
          </p:grpSpPr>
          <p:cxnSp>
            <p:nvCxnSpPr>
              <p:cNvPr id="43" name="Gerade Verbindung mit Pfeil 42"/>
              <p:cNvCxnSpPr/>
              <p:nvPr/>
            </p:nvCxnSpPr>
            <p:spPr>
              <a:xfrm flipV="1">
                <a:off x="971600"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p:nvPr/>
            </p:nvCxnSpPr>
            <p:spPr>
              <a:xfrm flipV="1">
                <a:off x="1763688"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5" name="Gruppieren 44"/>
            <p:cNvGrpSpPr/>
            <p:nvPr/>
          </p:nvGrpSpPr>
          <p:grpSpPr>
            <a:xfrm>
              <a:off x="3347864" y="3284984"/>
              <a:ext cx="864096" cy="1080120"/>
              <a:chOff x="1331640" y="3284984"/>
              <a:chExt cx="864096" cy="1080120"/>
            </a:xfrm>
          </p:grpSpPr>
          <p:cxnSp>
            <p:nvCxnSpPr>
              <p:cNvPr id="46" name="Gerade Verbindung mit Pfeil 45"/>
              <p:cNvCxnSpPr/>
              <p:nvPr/>
            </p:nvCxnSpPr>
            <p:spPr>
              <a:xfrm>
                <a:off x="1331640"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a:off x="2195736"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49" name="Gruppieren 48"/>
          <p:cNvGrpSpPr/>
          <p:nvPr/>
        </p:nvGrpSpPr>
        <p:grpSpPr>
          <a:xfrm>
            <a:off x="6456040" y="3284984"/>
            <a:ext cx="1224136" cy="1088504"/>
            <a:chOff x="2987824" y="3284984"/>
            <a:chExt cx="1224136" cy="1088504"/>
          </a:xfrm>
        </p:grpSpPr>
        <p:grpSp>
          <p:nvGrpSpPr>
            <p:cNvPr id="50" name="Gruppieren 41"/>
            <p:cNvGrpSpPr/>
            <p:nvPr/>
          </p:nvGrpSpPr>
          <p:grpSpPr>
            <a:xfrm>
              <a:off x="2987824" y="3284984"/>
              <a:ext cx="792088" cy="1088504"/>
              <a:chOff x="971600" y="3284984"/>
              <a:chExt cx="792088" cy="1080120"/>
            </a:xfrm>
          </p:grpSpPr>
          <p:cxnSp>
            <p:nvCxnSpPr>
              <p:cNvPr id="54" name="Gerade Verbindung mit Pfeil 53"/>
              <p:cNvCxnSpPr/>
              <p:nvPr/>
            </p:nvCxnSpPr>
            <p:spPr>
              <a:xfrm flipV="1">
                <a:off x="971600"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Gerade Verbindung mit Pfeil 54"/>
              <p:cNvCxnSpPr/>
              <p:nvPr/>
            </p:nvCxnSpPr>
            <p:spPr>
              <a:xfrm flipV="1">
                <a:off x="1763688"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1" name="Gruppieren 44"/>
            <p:cNvGrpSpPr/>
            <p:nvPr/>
          </p:nvGrpSpPr>
          <p:grpSpPr>
            <a:xfrm>
              <a:off x="3347864" y="3284984"/>
              <a:ext cx="864096" cy="1080120"/>
              <a:chOff x="1331640" y="3284984"/>
              <a:chExt cx="864096" cy="1080120"/>
            </a:xfrm>
          </p:grpSpPr>
          <p:cxnSp>
            <p:nvCxnSpPr>
              <p:cNvPr id="52" name="Gerade Verbindung mit Pfeil 51"/>
              <p:cNvCxnSpPr/>
              <p:nvPr/>
            </p:nvCxnSpPr>
            <p:spPr>
              <a:xfrm>
                <a:off x="1331640"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p:nvPr/>
            </p:nvCxnSpPr>
            <p:spPr>
              <a:xfrm>
                <a:off x="2195736"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39" name="Gruppieren 38"/>
          <p:cNvGrpSpPr/>
          <p:nvPr/>
        </p:nvGrpSpPr>
        <p:grpSpPr>
          <a:xfrm>
            <a:off x="8472263" y="3130424"/>
            <a:ext cx="1236131" cy="1262663"/>
            <a:chOff x="2987824" y="3110825"/>
            <a:chExt cx="1236131" cy="1262663"/>
          </a:xfrm>
        </p:grpSpPr>
        <p:grpSp>
          <p:nvGrpSpPr>
            <p:cNvPr id="40" name="Gruppieren 41"/>
            <p:cNvGrpSpPr/>
            <p:nvPr/>
          </p:nvGrpSpPr>
          <p:grpSpPr>
            <a:xfrm>
              <a:off x="2987824" y="3284984"/>
              <a:ext cx="804084" cy="1088504"/>
              <a:chOff x="971600" y="3284984"/>
              <a:chExt cx="804084" cy="1080120"/>
            </a:xfrm>
          </p:grpSpPr>
          <p:cxnSp>
            <p:nvCxnSpPr>
              <p:cNvPr id="61" name="Gerade Verbindung mit Pfeil 60"/>
              <p:cNvCxnSpPr/>
              <p:nvPr/>
            </p:nvCxnSpPr>
            <p:spPr>
              <a:xfrm flipV="1">
                <a:off x="971600" y="3284984"/>
                <a:ext cx="0" cy="108012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p:nvPr/>
            </p:nvCxnSpPr>
            <p:spPr>
              <a:xfrm flipV="1">
                <a:off x="1763688" y="3541211"/>
                <a:ext cx="11996" cy="823893"/>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6" name="Gruppieren 44"/>
            <p:cNvGrpSpPr/>
            <p:nvPr/>
          </p:nvGrpSpPr>
          <p:grpSpPr>
            <a:xfrm>
              <a:off x="3347864" y="3110825"/>
              <a:ext cx="876091" cy="1254279"/>
              <a:chOff x="1331640" y="3110825"/>
              <a:chExt cx="876091" cy="1254279"/>
            </a:xfrm>
          </p:grpSpPr>
          <p:cxnSp>
            <p:nvCxnSpPr>
              <p:cNvPr id="58" name="Gerade Verbindung mit Pfeil 57"/>
              <p:cNvCxnSpPr/>
              <p:nvPr/>
            </p:nvCxnSpPr>
            <p:spPr>
              <a:xfrm>
                <a:off x="1331640" y="3284984"/>
                <a:ext cx="0" cy="1080120"/>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p:nvPr/>
            </p:nvCxnSpPr>
            <p:spPr>
              <a:xfrm flipH="1">
                <a:off x="2195736" y="3110825"/>
                <a:ext cx="11995" cy="1254279"/>
              </a:xfrm>
              <a:prstGeom prst="straightConnector1">
                <a:avLst/>
              </a:prstGeom>
              <a:ln w="19050">
                <a:solidFill>
                  <a:srgbClr val="1C81D4"/>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216642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1000" fill="hold"/>
                                        <p:tgtEl>
                                          <p:spTgt spid="23"/>
                                        </p:tgtEl>
                                        <p:attrNameLst>
                                          <p:attrName>ppt_w</p:attrName>
                                        </p:attrNameLst>
                                      </p:cBhvr>
                                      <p:tavLst>
                                        <p:tav tm="0">
                                          <p:val>
                                            <p:strVal val="#ppt_w*0.70"/>
                                          </p:val>
                                        </p:tav>
                                        <p:tav tm="100000">
                                          <p:val>
                                            <p:strVal val="#ppt_w"/>
                                          </p:val>
                                        </p:tav>
                                      </p:tavLst>
                                    </p:anim>
                                    <p:anim calcmode="lin" valueType="num">
                                      <p:cBhvr>
                                        <p:cTn id="14" dur="1000" fill="hold"/>
                                        <p:tgtEl>
                                          <p:spTgt spid="23"/>
                                        </p:tgtEl>
                                        <p:attrNameLst>
                                          <p:attrName>ppt_h</p:attrName>
                                        </p:attrNameLst>
                                      </p:cBhvr>
                                      <p:tavLst>
                                        <p:tav tm="0">
                                          <p:val>
                                            <p:strVal val="#ppt_h"/>
                                          </p:val>
                                        </p:tav>
                                        <p:tav tm="100000">
                                          <p:val>
                                            <p:strVal val="#ppt_h"/>
                                          </p:val>
                                        </p:tav>
                                      </p:tavLst>
                                    </p:anim>
                                    <p:animEffect transition="in" filter="fade">
                                      <p:cBhvr>
                                        <p:cTn id="15" dur="10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1000" fill="hold"/>
                                        <p:tgtEl>
                                          <p:spTgt spid="16"/>
                                        </p:tgtEl>
                                        <p:attrNameLst>
                                          <p:attrName>ppt_w</p:attrName>
                                        </p:attrNameLst>
                                      </p:cBhvr>
                                      <p:tavLst>
                                        <p:tav tm="0">
                                          <p:val>
                                            <p:strVal val="#ppt_w*0.70"/>
                                          </p:val>
                                        </p:tav>
                                        <p:tav tm="100000">
                                          <p:val>
                                            <p:strVal val="#ppt_w"/>
                                          </p:val>
                                        </p:tav>
                                      </p:tavLst>
                                    </p:anim>
                                    <p:anim calcmode="lin" valueType="num">
                                      <p:cBhvr>
                                        <p:cTn id="21" dur="1000" fill="hold"/>
                                        <p:tgtEl>
                                          <p:spTgt spid="16"/>
                                        </p:tgtEl>
                                        <p:attrNameLst>
                                          <p:attrName>ppt_h</p:attrName>
                                        </p:attrNameLst>
                                      </p:cBhvr>
                                      <p:tavLst>
                                        <p:tav tm="0">
                                          <p:val>
                                            <p:strVal val="#ppt_h"/>
                                          </p:val>
                                        </p:tav>
                                        <p:tav tm="100000">
                                          <p:val>
                                            <p:strVal val="#ppt_h"/>
                                          </p:val>
                                        </p:tav>
                                      </p:tavLst>
                                    </p:anim>
                                    <p:animEffect transition="in" filter="fade">
                                      <p:cBhvr>
                                        <p:cTn id="22" dur="1000"/>
                                        <p:tgtEl>
                                          <p:spTgt spid="16"/>
                                        </p:tgtEl>
                                      </p:cBhvr>
                                    </p:animEffec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1000" fill="hold"/>
                                        <p:tgtEl>
                                          <p:spTgt spid="17"/>
                                        </p:tgtEl>
                                        <p:attrNameLst>
                                          <p:attrName>ppt_w</p:attrName>
                                        </p:attrNameLst>
                                      </p:cBhvr>
                                      <p:tavLst>
                                        <p:tav tm="0">
                                          <p:val>
                                            <p:strVal val="#ppt_w*0.70"/>
                                          </p:val>
                                        </p:tav>
                                        <p:tav tm="100000">
                                          <p:val>
                                            <p:strVal val="#ppt_w"/>
                                          </p:val>
                                        </p:tav>
                                      </p:tavLst>
                                    </p:anim>
                                    <p:anim calcmode="lin" valueType="num">
                                      <p:cBhvr>
                                        <p:cTn id="35" dur="1000" fill="hold"/>
                                        <p:tgtEl>
                                          <p:spTgt spid="17"/>
                                        </p:tgtEl>
                                        <p:attrNameLst>
                                          <p:attrName>ppt_h</p:attrName>
                                        </p:attrNameLst>
                                      </p:cBhvr>
                                      <p:tavLst>
                                        <p:tav tm="0">
                                          <p:val>
                                            <p:strVal val="#ppt_h"/>
                                          </p:val>
                                        </p:tav>
                                        <p:tav tm="100000">
                                          <p:val>
                                            <p:strVal val="#ppt_h"/>
                                          </p:val>
                                        </p:tav>
                                      </p:tavLst>
                                    </p:anim>
                                    <p:animEffect transition="in" filter="fade">
                                      <p:cBhvr>
                                        <p:cTn id="36" dur="1000"/>
                                        <p:tgtEl>
                                          <p:spTgt spid="17"/>
                                        </p:tgtEl>
                                      </p:cBhvr>
                                    </p:animEffect>
                                  </p:childTnLst>
                                </p:cTn>
                              </p:par>
                            </p:childTnLst>
                          </p:cTn>
                        </p:par>
                        <p:par>
                          <p:cTn id="37" fill="hold">
                            <p:stCondLst>
                              <p:cond delay="1000"/>
                            </p:stCondLst>
                            <p:childTnLst>
                              <p:par>
                                <p:cTn id="38" presetID="55" presetClass="entr" presetSubtype="0" fill="hold" nodeType="after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1000" fill="hold"/>
                                        <p:tgtEl>
                                          <p:spTgt spid="48"/>
                                        </p:tgtEl>
                                        <p:attrNameLst>
                                          <p:attrName>ppt_w</p:attrName>
                                        </p:attrNameLst>
                                      </p:cBhvr>
                                      <p:tavLst>
                                        <p:tav tm="0">
                                          <p:val>
                                            <p:strVal val="#ppt_w*0.70"/>
                                          </p:val>
                                        </p:tav>
                                        <p:tav tm="100000">
                                          <p:val>
                                            <p:strVal val="#ppt_w"/>
                                          </p:val>
                                        </p:tav>
                                      </p:tavLst>
                                    </p:anim>
                                    <p:anim calcmode="lin" valueType="num">
                                      <p:cBhvr>
                                        <p:cTn id="41" dur="1000" fill="hold"/>
                                        <p:tgtEl>
                                          <p:spTgt spid="48"/>
                                        </p:tgtEl>
                                        <p:attrNameLst>
                                          <p:attrName>ppt_h</p:attrName>
                                        </p:attrNameLst>
                                      </p:cBhvr>
                                      <p:tavLst>
                                        <p:tav tm="0">
                                          <p:val>
                                            <p:strVal val="#ppt_h"/>
                                          </p:val>
                                        </p:tav>
                                        <p:tav tm="100000">
                                          <p:val>
                                            <p:strVal val="#ppt_h"/>
                                          </p:val>
                                        </p:tav>
                                      </p:tavLst>
                                    </p:anim>
                                    <p:animEffect transition="in" filter="fade">
                                      <p:cBhvr>
                                        <p:cTn id="42" dur="1000"/>
                                        <p:tgtEl>
                                          <p:spTgt spid="48"/>
                                        </p:tgtEl>
                                      </p:cBhvr>
                                    </p:animEffect>
                                  </p:childTnLst>
                                </p:cTn>
                              </p:par>
                            </p:childTnLst>
                          </p:cTn>
                        </p:par>
                        <p:par>
                          <p:cTn id="43" fill="hold">
                            <p:stCondLst>
                              <p:cond delay="2000"/>
                            </p:stCondLst>
                            <p:childTnLst>
                              <p:par>
                                <p:cTn id="44" presetID="55"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1000" fill="hold"/>
                                        <p:tgtEl>
                                          <p:spTgt spid="18"/>
                                        </p:tgtEl>
                                        <p:attrNameLst>
                                          <p:attrName>ppt_w</p:attrName>
                                        </p:attrNameLst>
                                      </p:cBhvr>
                                      <p:tavLst>
                                        <p:tav tm="0">
                                          <p:val>
                                            <p:strVal val="#ppt_w*0.70"/>
                                          </p:val>
                                        </p:tav>
                                        <p:tav tm="100000">
                                          <p:val>
                                            <p:strVal val="#ppt_w"/>
                                          </p:val>
                                        </p:tav>
                                      </p:tavLst>
                                    </p:anim>
                                    <p:anim calcmode="lin" valueType="num">
                                      <p:cBhvr>
                                        <p:cTn id="47" dur="1000" fill="hold"/>
                                        <p:tgtEl>
                                          <p:spTgt spid="18"/>
                                        </p:tgtEl>
                                        <p:attrNameLst>
                                          <p:attrName>ppt_h</p:attrName>
                                        </p:attrNameLst>
                                      </p:cBhvr>
                                      <p:tavLst>
                                        <p:tav tm="0">
                                          <p:val>
                                            <p:strVal val="#ppt_h"/>
                                          </p:val>
                                        </p:tav>
                                        <p:tav tm="100000">
                                          <p:val>
                                            <p:strVal val="#ppt_h"/>
                                          </p:val>
                                        </p:tav>
                                      </p:tavLst>
                                    </p:anim>
                                    <p:animEffect transition="in" filter="fade">
                                      <p:cBhvr>
                                        <p:cTn id="48" dur="1000"/>
                                        <p:tgtEl>
                                          <p:spTgt spid="18"/>
                                        </p:tgtEl>
                                      </p:cBhvr>
                                    </p:animEffect>
                                  </p:childTnLst>
                                </p:cTn>
                              </p:par>
                            </p:childTnLst>
                          </p:cTn>
                        </p:par>
                        <p:par>
                          <p:cTn id="49" fill="hold">
                            <p:stCondLst>
                              <p:cond delay="3000"/>
                            </p:stCondLst>
                            <p:childTnLst>
                              <p:par>
                                <p:cTn id="50" presetID="55" presetClass="entr" presetSubtype="0" fill="hold"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p:cTn id="52" dur="1000" fill="hold"/>
                                        <p:tgtEl>
                                          <p:spTgt spid="49"/>
                                        </p:tgtEl>
                                        <p:attrNameLst>
                                          <p:attrName>ppt_w</p:attrName>
                                        </p:attrNameLst>
                                      </p:cBhvr>
                                      <p:tavLst>
                                        <p:tav tm="0">
                                          <p:val>
                                            <p:strVal val="#ppt_w*0.70"/>
                                          </p:val>
                                        </p:tav>
                                        <p:tav tm="100000">
                                          <p:val>
                                            <p:strVal val="#ppt_w"/>
                                          </p:val>
                                        </p:tav>
                                      </p:tavLst>
                                    </p:anim>
                                    <p:anim calcmode="lin" valueType="num">
                                      <p:cBhvr>
                                        <p:cTn id="53" dur="1000" fill="hold"/>
                                        <p:tgtEl>
                                          <p:spTgt spid="49"/>
                                        </p:tgtEl>
                                        <p:attrNameLst>
                                          <p:attrName>ppt_h</p:attrName>
                                        </p:attrNameLst>
                                      </p:cBhvr>
                                      <p:tavLst>
                                        <p:tav tm="0">
                                          <p:val>
                                            <p:strVal val="#ppt_h"/>
                                          </p:val>
                                        </p:tav>
                                        <p:tav tm="100000">
                                          <p:val>
                                            <p:strVal val="#ppt_h"/>
                                          </p:val>
                                        </p:tav>
                                      </p:tavLst>
                                    </p:anim>
                                    <p:animEffect transition="in" filter="fade">
                                      <p:cBhvr>
                                        <p:cTn id="54" dur="1000"/>
                                        <p:tgtEl>
                                          <p:spTgt spid="49"/>
                                        </p:tgtEl>
                                      </p:cBhvr>
                                    </p:animEffect>
                                  </p:childTnLst>
                                </p:cTn>
                              </p:par>
                            </p:childTnLst>
                          </p:cTn>
                        </p:par>
                        <p:par>
                          <p:cTn id="55" fill="hold">
                            <p:stCondLst>
                              <p:cond delay="4000"/>
                            </p:stCondLst>
                            <p:childTnLst>
                              <p:par>
                                <p:cTn id="56" presetID="55" presetClass="entr" presetSubtype="0"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strVal val="#ppt_w*0.70"/>
                                          </p:val>
                                        </p:tav>
                                        <p:tav tm="100000">
                                          <p:val>
                                            <p:strVal val="#ppt_w"/>
                                          </p:val>
                                        </p:tav>
                                      </p:tavLst>
                                    </p:anim>
                                    <p:anim calcmode="lin" valueType="num">
                                      <p:cBhvr>
                                        <p:cTn id="59" dur="1000" fill="hold"/>
                                        <p:tgtEl>
                                          <p:spTgt spid="19"/>
                                        </p:tgtEl>
                                        <p:attrNameLst>
                                          <p:attrName>ppt_h</p:attrName>
                                        </p:attrNameLst>
                                      </p:cBhvr>
                                      <p:tavLst>
                                        <p:tav tm="0">
                                          <p:val>
                                            <p:strVal val="#ppt_h"/>
                                          </p:val>
                                        </p:tav>
                                        <p:tav tm="100000">
                                          <p:val>
                                            <p:strVal val="#ppt_h"/>
                                          </p:val>
                                        </p:tav>
                                      </p:tavLst>
                                    </p:anim>
                                    <p:animEffect transition="in" filter="fade">
                                      <p:cBhvr>
                                        <p:cTn id="60" dur="1000"/>
                                        <p:tgtEl>
                                          <p:spTgt spid="19"/>
                                        </p:tgtEl>
                                      </p:cBhvr>
                                    </p:animEffect>
                                  </p:childTnLst>
                                </p:cTn>
                              </p:par>
                            </p:childTnLst>
                          </p:cTn>
                        </p:par>
                        <p:par>
                          <p:cTn id="61" fill="hold">
                            <p:stCondLst>
                              <p:cond delay="5000"/>
                            </p:stCondLst>
                            <p:childTnLst>
                              <p:par>
                                <p:cTn id="62" presetID="55" presetClass="entr" presetSubtype="0" fill="hold" nodeType="after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p:cTn id="64" dur="1000" fill="hold"/>
                                        <p:tgtEl>
                                          <p:spTgt spid="39"/>
                                        </p:tgtEl>
                                        <p:attrNameLst>
                                          <p:attrName>ppt_w</p:attrName>
                                        </p:attrNameLst>
                                      </p:cBhvr>
                                      <p:tavLst>
                                        <p:tav tm="0">
                                          <p:val>
                                            <p:strVal val="#ppt_w*0.70"/>
                                          </p:val>
                                        </p:tav>
                                        <p:tav tm="100000">
                                          <p:val>
                                            <p:strVal val="#ppt_w"/>
                                          </p:val>
                                        </p:tav>
                                      </p:tavLst>
                                    </p:anim>
                                    <p:anim calcmode="lin" valueType="num">
                                      <p:cBhvr>
                                        <p:cTn id="65" dur="1000" fill="hold"/>
                                        <p:tgtEl>
                                          <p:spTgt spid="39"/>
                                        </p:tgtEl>
                                        <p:attrNameLst>
                                          <p:attrName>ppt_h</p:attrName>
                                        </p:attrNameLst>
                                      </p:cBhvr>
                                      <p:tavLst>
                                        <p:tav tm="0">
                                          <p:val>
                                            <p:strVal val="#ppt_h"/>
                                          </p:val>
                                        </p:tav>
                                        <p:tav tm="100000">
                                          <p:val>
                                            <p:strVal val="#ppt_h"/>
                                          </p:val>
                                        </p:tav>
                                      </p:tavLst>
                                    </p:anim>
                                    <p:animEffect transition="in" filter="fade">
                                      <p:cBhvr>
                                        <p:cTn id="66"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524315"/>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3. Struktur des Planes</a:t>
            </a:r>
            <a:br>
              <a:rPr lang="de-DE" sz="3200" dirty="0">
                <a:solidFill>
                  <a:srgbClr val="00B0F0"/>
                </a:solidFill>
                <a:latin typeface="Futura Lt BT" panose="020B0402020204020303" pitchFamily="34" charset="0"/>
              </a:rPr>
            </a:br>
            <a:r>
              <a:rPr lang="de-DE" sz="3200" b="1" dirty="0">
                <a:solidFill>
                  <a:schemeClr val="bg1"/>
                </a:solidFill>
                <a:latin typeface="Futura Lt BT" panose="020B0402020204020303" pitchFamily="34" charset="0"/>
              </a:rPr>
              <a:t>4. Überblick prozessbezogene Kompetenzen</a:t>
            </a:r>
            <a:r>
              <a:rPr lang="de-DE" sz="3200" dirty="0">
                <a:solidFill>
                  <a:srgbClr val="00B0F0"/>
                </a:solidFill>
                <a:latin typeface="Futura Lt BT" panose="020B0402020204020303" pitchFamily="34" charset="0"/>
              </a:rPr>
              <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5. Systematik der inhaltbezogenen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6. Operatoren und Verweissystem</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7. Neuerungen in </a:t>
            </a:r>
            <a:r>
              <a:rPr lang="de-DE" sz="3200" dirty="0" smtClean="0">
                <a:solidFill>
                  <a:srgbClr val="00B0F0"/>
                </a:solidFill>
                <a:latin typeface="Futura Lt BT" panose="020B0402020204020303" pitchFamily="34" charset="0"/>
              </a:rPr>
              <a:t>nuce</a:t>
            </a:r>
            <a:endParaRPr lang="de-DE" sz="3200" dirty="0">
              <a:solidFill>
                <a:srgbClr val="00B0F0"/>
              </a:solidFill>
            </a:endParaRPr>
          </a:p>
        </p:txBody>
      </p:sp>
    </p:spTree>
    <p:extLst>
      <p:ext uri="{BB962C8B-B14F-4D97-AF65-F5344CB8AC3E}">
        <p14:creationId xmlns:p14="http://schemas.microsoft.com/office/powerpoint/2010/main" val="3197101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649309"/>
            <a:ext cx="10515600" cy="828091"/>
          </a:xfrm>
        </p:spPr>
        <p:txBody>
          <a:bodyPr>
            <a:noAutofit/>
          </a:bodyPr>
          <a:lstStyle/>
          <a:p>
            <a:r>
              <a:rPr lang="de-DE" sz="3600" dirty="0" smtClean="0">
                <a:latin typeface="Futura Lt BT" panose="020B0402020204020303" pitchFamily="34" charset="0"/>
              </a:rPr>
              <a:t>2.1. Sprechen und Zuhören </a:t>
            </a:r>
            <a:endParaRPr lang="de-DE" sz="3600" dirty="0">
              <a:latin typeface="Futura Lt BT" panose="020B0402020204020303" pitchFamily="34" charset="0"/>
            </a:endParaRPr>
          </a:p>
        </p:txBody>
      </p:sp>
      <p:sp>
        <p:nvSpPr>
          <p:cNvPr id="4" name="Rechteck 3"/>
          <p:cNvSpPr/>
          <p:nvPr/>
        </p:nvSpPr>
        <p:spPr>
          <a:xfrm>
            <a:off x="2028305" y="2277686"/>
            <a:ext cx="8279477" cy="134381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6000" dirty="0" smtClean="0">
                <a:solidFill>
                  <a:schemeClr val="accent5">
                    <a:lumMod val="50000"/>
                  </a:schemeClr>
                </a:solidFill>
              </a:rPr>
              <a:t>verstehendes Zuhören</a:t>
            </a:r>
            <a:endParaRPr lang="de-DE" sz="4400" dirty="0"/>
          </a:p>
        </p:txBody>
      </p:sp>
      <p:sp>
        <p:nvSpPr>
          <p:cNvPr id="5" name="Rechteck 4"/>
          <p:cNvSpPr/>
          <p:nvPr/>
        </p:nvSpPr>
        <p:spPr>
          <a:xfrm>
            <a:off x="2028305" y="3619196"/>
            <a:ext cx="8279477" cy="163211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6000" dirty="0" smtClean="0">
                <a:solidFill>
                  <a:schemeClr val="accent5">
                    <a:lumMod val="50000"/>
                  </a:schemeClr>
                </a:solidFill>
              </a:rPr>
              <a:t>Sprechen</a:t>
            </a:r>
            <a:endParaRPr lang="de-DE" sz="6000" dirty="0">
              <a:solidFill>
                <a:schemeClr val="accent5">
                  <a:lumMod val="50000"/>
                </a:schemeClr>
              </a:solidFill>
            </a:endParaRPr>
          </a:p>
        </p:txBody>
      </p:sp>
      <p:sp>
        <p:nvSpPr>
          <p:cNvPr id="7" name="Textfeld 6"/>
          <p:cNvSpPr txBox="1"/>
          <p:nvPr/>
        </p:nvSpPr>
        <p:spPr>
          <a:xfrm>
            <a:off x="2122749" y="4160181"/>
            <a:ext cx="2057400" cy="523220"/>
          </a:xfrm>
          <a:prstGeom prst="rect">
            <a:avLst/>
          </a:prstGeom>
          <a:noFill/>
        </p:spPr>
        <p:txBody>
          <a:bodyPr wrap="square" rtlCol="0">
            <a:spAutoFit/>
          </a:bodyPr>
          <a:lstStyle/>
          <a:p>
            <a:pPr algn="ctr"/>
            <a:r>
              <a:rPr lang="de-DE" sz="2800" dirty="0" smtClean="0">
                <a:solidFill>
                  <a:schemeClr val="accent5">
                    <a:lumMod val="50000"/>
                  </a:schemeClr>
                </a:solidFill>
              </a:rPr>
              <a:t>monologisch</a:t>
            </a:r>
            <a:endParaRPr lang="de-DE" sz="2800" dirty="0">
              <a:solidFill>
                <a:schemeClr val="accent5">
                  <a:lumMod val="50000"/>
                </a:schemeClr>
              </a:solidFill>
            </a:endParaRPr>
          </a:p>
        </p:txBody>
      </p:sp>
      <p:sp>
        <p:nvSpPr>
          <p:cNvPr id="8" name="Textfeld 7"/>
          <p:cNvSpPr txBox="1"/>
          <p:nvPr/>
        </p:nvSpPr>
        <p:spPr>
          <a:xfrm>
            <a:off x="8061961" y="4160181"/>
            <a:ext cx="2057400" cy="523220"/>
          </a:xfrm>
          <a:prstGeom prst="rect">
            <a:avLst/>
          </a:prstGeom>
          <a:noFill/>
        </p:spPr>
        <p:txBody>
          <a:bodyPr wrap="square" rtlCol="0">
            <a:spAutoFit/>
          </a:bodyPr>
          <a:lstStyle/>
          <a:p>
            <a:pPr algn="ctr"/>
            <a:r>
              <a:rPr lang="de-DE" sz="2800" dirty="0" smtClean="0">
                <a:solidFill>
                  <a:schemeClr val="accent5">
                    <a:lumMod val="50000"/>
                  </a:schemeClr>
                </a:solidFill>
              </a:rPr>
              <a:t>dialogisch</a:t>
            </a:r>
            <a:endParaRPr lang="de-DE" sz="2800" dirty="0">
              <a:solidFill>
                <a:schemeClr val="accent5">
                  <a:lumMod val="50000"/>
                </a:schemeClr>
              </a:solidFill>
            </a:endParaRPr>
          </a:p>
        </p:txBody>
      </p:sp>
      <p:sp>
        <p:nvSpPr>
          <p:cNvPr id="10" name="Datumsplatzhalter 9"/>
          <p:cNvSpPr>
            <a:spLocks noGrp="1"/>
          </p:cNvSpPr>
          <p:nvPr>
            <p:ph type="dt" sz="half" idx="10"/>
          </p:nvPr>
        </p:nvSpPr>
        <p:spPr/>
        <p:txBody>
          <a:bodyPr/>
          <a:lstStyle/>
          <a:p>
            <a:r>
              <a:rPr lang="de-DE" smtClean="0"/>
              <a:t>Stefan Metzger</a:t>
            </a:r>
            <a:endParaRPr lang="de-DE"/>
          </a:p>
        </p:txBody>
      </p:sp>
      <p:sp>
        <p:nvSpPr>
          <p:cNvPr id="12" name="Fußzeilenplatzhalter 11"/>
          <p:cNvSpPr>
            <a:spLocks noGrp="1"/>
          </p:cNvSpPr>
          <p:nvPr>
            <p:ph type="ftr" sz="quarter" idx="11"/>
          </p:nvPr>
        </p:nvSpPr>
        <p:spPr/>
        <p:txBody>
          <a:bodyPr/>
          <a:lstStyle/>
          <a:p>
            <a:r>
              <a:rPr lang="de-DE" smtClean="0"/>
              <a:t>ZPG IV – Bildungsplan 2016</a:t>
            </a:r>
            <a:endParaRPr lang="de-DE"/>
          </a:p>
        </p:txBody>
      </p:sp>
      <p:sp>
        <p:nvSpPr>
          <p:cNvPr id="13" name="Foliennummernplatzhalter 12"/>
          <p:cNvSpPr>
            <a:spLocks noGrp="1"/>
          </p:cNvSpPr>
          <p:nvPr>
            <p:ph type="sldNum" sz="quarter" idx="12"/>
          </p:nvPr>
        </p:nvSpPr>
        <p:spPr/>
        <p:txBody>
          <a:bodyPr/>
          <a:lstStyle/>
          <a:p>
            <a:fld id="{E007BD3B-5C9F-4A74-8E27-BF26A294CD2B}" type="slidenum">
              <a:rPr lang="de-DE" smtClean="0"/>
              <a:t>15</a:t>
            </a:fld>
            <a:endParaRPr lang="de-DE"/>
          </a:p>
        </p:txBody>
      </p:sp>
      <p:sp>
        <p:nvSpPr>
          <p:cNvPr id="14"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b="1" dirty="0" smtClean="0"/>
              <a:t>&gt; 2. Prozessbezogene Kompetenzen </a:t>
            </a:r>
            <a:r>
              <a:rPr lang="de-DE" dirty="0" smtClean="0">
                <a:solidFill>
                  <a:schemeClr val="bg2">
                    <a:lumMod val="75000"/>
                  </a:schemeClr>
                </a:solidFill>
              </a:rPr>
              <a:t>&gt; 3. inhaltsbezogene Kompetenzen &gt; 4. Operatoren, Verweise etc.</a:t>
            </a:r>
            <a:endParaRPr lang="de-DE" dirty="0">
              <a:solidFill>
                <a:schemeClr val="bg2">
                  <a:lumMod val="75000"/>
                </a:schemeClr>
              </a:solidFill>
            </a:endParaRPr>
          </a:p>
        </p:txBody>
      </p:sp>
      <p:sp>
        <p:nvSpPr>
          <p:cNvPr id="3" name="Rechteck 2"/>
          <p:cNvSpPr/>
          <p:nvPr/>
        </p:nvSpPr>
        <p:spPr>
          <a:xfrm rot="16200000">
            <a:off x="-568256" y="3394583"/>
            <a:ext cx="4453289" cy="7398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bg1"/>
                </a:solidFill>
              </a:rPr>
              <a:t>Sprecher</a:t>
            </a:r>
            <a:endParaRPr lang="de-DE" sz="2800" dirty="0">
              <a:solidFill>
                <a:schemeClr val="bg1"/>
              </a:solidFill>
            </a:endParaRPr>
          </a:p>
        </p:txBody>
      </p:sp>
      <p:sp>
        <p:nvSpPr>
          <p:cNvPr id="15" name="Rechteck 14"/>
          <p:cNvSpPr/>
          <p:nvPr/>
        </p:nvSpPr>
        <p:spPr>
          <a:xfrm rot="5400000">
            <a:off x="8451056" y="3394584"/>
            <a:ext cx="4453286" cy="7398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bg1"/>
                </a:solidFill>
              </a:rPr>
              <a:t>Adressat</a:t>
            </a:r>
            <a:endParaRPr lang="de-DE" sz="2800" dirty="0">
              <a:solidFill>
                <a:schemeClr val="bg1"/>
              </a:solidFill>
            </a:endParaRPr>
          </a:p>
        </p:txBody>
      </p:sp>
      <p:sp>
        <p:nvSpPr>
          <p:cNvPr id="16" name="Rechteck 15"/>
          <p:cNvSpPr/>
          <p:nvPr/>
        </p:nvSpPr>
        <p:spPr>
          <a:xfrm>
            <a:off x="2028305" y="1537854"/>
            <a:ext cx="8279477" cy="7398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bg1"/>
                </a:solidFill>
              </a:rPr>
              <a:t>Situation</a:t>
            </a:r>
            <a:endParaRPr lang="de-DE" sz="2800" dirty="0">
              <a:solidFill>
                <a:schemeClr val="bg1"/>
              </a:solidFill>
            </a:endParaRPr>
          </a:p>
        </p:txBody>
      </p:sp>
      <p:sp>
        <p:nvSpPr>
          <p:cNvPr id="17" name="Rechteck 16"/>
          <p:cNvSpPr/>
          <p:nvPr/>
        </p:nvSpPr>
        <p:spPr>
          <a:xfrm>
            <a:off x="2028304" y="5251311"/>
            <a:ext cx="8279477" cy="7398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bg1"/>
                </a:solidFill>
              </a:rPr>
              <a:t>Funktion</a:t>
            </a:r>
            <a:endParaRPr lang="de-DE" sz="2800" dirty="0">
              <a:solidFill>
                <a:schemeClr val="bg1"/>
              </a:solidFill>
            </a:endParaRPr>
          </a:p>
        </p:txBody>
      </p:sp>
      <p:sp>
        <p:nvSpPr>
          <p:cNvPr id="18" name="Textfeld 17"/>
          <p:cNvSpPr txBox="1"/>
          <p:nvPr/>
        </p:nvSpPr>
        <p:spPr>
          <a:xfrm>
            <a:off x="4013255" y="4728092"/>
            <a:ext cx="4309576" cy="523220"/>
          </a:xfrm>
          <a:prstGeom prst="rect">
            <a:avLst/>
          </a:prstGeom>
          <a:noFill/>
        </p:spPr>
        <p:txBody>
          <a:bodyPr wrap="square" rtlCol="0">
            <a:spAutoFit/>
          </a:bodyPr>
          <a:lstStyle/>
          <a:p>
            <a:pPr algn="ctr"/>
            <a:r>
              <a:rPr lang="de-DE" sz="2800" dirty="0" smtClean="0">
                <a:solidFill>
                  <a:schemeClr val="accent5">
                    <a:lumMod val="50000"/>
                  </a:schemeClr>
                </a:solidFill>
              </a:rPr>
              <a:t>auch szenisch</a:t>
            </a:r>
            <a:endParaRPr lang="de-DE" sz="2800" dirty="0">
              <a:solidFill>
                <a:schemeClr val="accent5">
                  <a:lumMod val="50000"/>
                </a:schemeClr>
              </a:solidFill>
            </a:endParaRPr>
          </a:p>
        </p:txBody>
      </p:sp>
      <p:sp>
        <p:nvSpPr>
          <p:cNvPr id="6" name="Textfeld 5"/>
          <p:cNvSpPr txBox="1"/>
          <p:nvPr/>
        </p:nvSpPr>
        <p:spPr>
          <a:xfrm>
            <a:off x="3059084" y="4160181"/>
            <a:ext cx="184731"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159360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1+#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3" grpId="0" animBg="1"/>
      <p:bldP spid="15" grpId="0" animBg="1"/>
      <p:bldP spid="16" grpId="0" animBg="1"/>
      <p:bldP spid="17"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7"/>
          <p:cNvSpPr>
            <a:spLocks noGrp="1"/>
          </p:cNvSpPr>
          <p:nvPr>
            <p:ph type="ftr" sz="quarter" idx="11"/>
          </p:nvPr>
        </p:nvSpPr>
        <p:spPr/>
        <p:txBody>
          <a:bodyPr/>
          <a:lstStyle/>
          <a:p>
            <a:r>
              <a:rPr lang="de-DE" dirty="0" smtClean="0"/>
              <a:t>ZPG IV – Bildungsplan 2016</a:t>
            </a:r>
            <a:endParaRPr lang="de-DE" dirty="0"/>
          </a:p>
        </p:txBody>
      </p:sp>
      <p:sp>
        <p:nvSpPr>
          <p:cNvPr id="3" name="Titel 1"/>
          <p:cNvSpPr txBox="1">
            <a:spLocks/>
          </p:cNvSpPr>
          <p:nvPr/>
        </p:nvSpPr>
        <p:spPr>
          <a:xfrm>
            <a:off x="343933" y="764960"/>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2.2. Schreiben</a:t>
            </a:r>
            <a:endParaRPr lang="de-DE" sz="3600" dirty="0">
              <a:latin typeface="Futura Lt BT" panose="020B0402020204020303" pitchFamily="34" charset="0"/>
            </a:endParaRPr>
          </a:p>
        </p:txBody>
      </p:sp>
      <p:graphicFrame>
        <p:nvGraphicFramePr>
          <p:cNvPr id="4" name="Diagramm 3"/>
          <p:cNvGraphicFramePr/>
          <p:nvPr>
            <p:extLst>
              <p:ext uri="{D42A27DB-BD31-4B8C-83A1-F6EECF244321}">
                <p14:modId xmlns:p14="http://schemas.microsoft.com/office/powerpoint/2010/main" val="106961061"/>
              </p:ext>
            </p:extLst>
          </p:nvPr>
        </p:nvGraphicFramePr>
        <p:xfrm>
          <a:off x="0" y="904876"/>
          <a:ext cx="11668125" cy="4330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bgerundetes Rechteck 4"/>
          <p:cNvSpPr/>
          <p:nvPr/>
        </p:nvSpPr>
        <p:spPr>
          <a:xfrm>
            <a:off x="5255365" y="658855"/>
            <a:ext cx="3355235" cy="148648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elementare Schreibfähigkeiten</a:t>
            </a:r>
          </a:p>
          <a:p>
            <a:pPr algn="ctr"/>
            <a:endParaRPr lang="de-DE" dirty="0"/>
          </a:p>
        </p:txBody>
      </p:sp>
      <p:sp>
        <p:nvSpPr>
          <p:cNvPr id="6" name="Abgerundetes Rechteck 5"/>
          <p:cNvSpPr/>
          <p:nvPr/>
        </p:nvSpPr>
        <p:spPr>
          <a:xfrm>
            <a:off x="4613644" y="3992690"/>
            <a:ext cx="4638675" cy="2667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verschiedene Schreibformen gezielt und angemessen nutzen:</a:t>
            </a:r>
          </a:p>
          <a:p>
            <a:pPr marL="285750" indent="-285750">
              <a:buFont typeface="Arial" panose="020B0604020202020204" pitchFamily="34" charset="0"/>
              <a:buChar char="•"/>
            </a:pPr>
            <a:r>
              <a:rPr lang="de-DE" sz="2400" dirty="0" smtClean="0"/>
              <a:t>informieren</a:t>
            </a:r>
          </a:p>
          <a:p>
            <a:pPr marL="285750" indent="-285750">
              <a:buFont typeface="Arial" panose="020B0604020202020204" pitchFamily="34" charset="0"/>
              <a:buChar char="•"/>
            </a:pPr>
            <a:r>
              <a:rPr lang="de-DE" sz="2400" dirty="0" smtClean="0"/>
              <a:t>argumentieren</a:t>
            </a:r>
          </a:p>
          <a:p>
            <a:pPr marL="285750" indent="-285750">
              <a:buFont typeface="Arial" panose="020B0604020202020204" pitchFamily="34" charset="0"/>
              <a:buChar char="•"/>
            </a:pPr>
            <a:r>
              <a:rPr lang="de-DE" sz="2400" dirty="0" smtClean="0"/>
              <a:t>untersuchen</a:t>
            </a:r>
          </a:p>
          <a:p>
            <a:pPr marL="285750" indent="-285750">
              <a:buFont typeface="Arial" panose="020B0604020202020204" pitchFamily="34" charset="0"/>
              <a:buChar char="•"/>
            </a:pPr>
            <a:r>
              <a:rPr lang="de-DE" sz="2400" dirty="0" smtClean="0"/>
              <a:t>kreativ gestalten</a:t>
            </a:r>
          </a:p>
          <a:p>
            <a:pPr marL="285750" indent="-285750">
              <a:buFont typeface="Arial" panose="020B0604020202020204" pitchFamily="34" charset="0"/>
              <a:buChar char="•"/>
            </a:pPr>
            <a:r>
              <a:rPr lang="de-DE" sz="2400" dirty="0" smtClean="0"/>
              <a:t>expressiv schreiben</a:t>
            </a:r>
            <a:endParaRPr lang="de-DE" sz="2400" dirty="0"/>
          </a:p>
        </p:txBody>
      </p:sp>
      <p:sp>
        <p:nvSpPr>
          <p:cNvPr id="7" name="Datumsplatzhalter 6"/>
          <p:cNvSpPr>
            <a:spLocks noGrp="1"/>
          </p:cNvSpPr>
          <p:nvPr>
            <p:ph type="dt" sz="half" idx="10"/>
          </p:nvPr>
        </p:nvSpPr>
        <p:spPr/>
        <p:txBody>
          <a:bodyPr/>
          <a:lstStyle/>
          <a:p>
            <a:r>
              <a:rPr lang="de-DE" smtClean="0"/>
              <a:t>Stefan Metzger</a:t>
            </a:r>
            <a:endParaRPr lang="de-DE"/>
          </a:p>
        </p:txBody>
      </p:sp>
      <p:sp>
        <p:nvSpPr>
          <p:cNvPr id="9" name="Foliennummernplatzhalter 8"/>
          <p:cNvSpPr>
            <a:spLocks noGrp="1"/>
          </p:cNvSpPr>
          <p:nvPr>
            <p:ph type="sldNum" sz="quarter" idx="12"/>
          </p:nvPr>
        </p:nvSpPr>
        <p:spPr/>
        <p:txBody>
          <a:bodyPr/>
          <a:lstStyle/>
          <a:p>
            <a:fld id="{E007BD3B-5C9F-4A74-8E27-BF26A294CD2B}" type="slidenum">
              <a:rPr lang="de-DE" smtClean="0"/>
              <a:t>16</a:t>
            </a:fld>
            <a:endParaRPr lang="de-DE"/>
          </a:p>
        </p:txBody>
      </p:sp>
      <p:sp>
        <p:nvSpPr>
          <p:cNvPr id="10"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b="1" dirty="0" smtClean="0"/>
              <a:t>&gt; 2. Prozessbezogene Kompetenzen </a:t>
            </a:r>
            <a:r>
              <a:rPr lang="de-DE" dirty="0" smtClean="0">
                <a:solidFill>
                  <a:schemeClr val="bg2">
                    <a:lumMod val="75000"/>
                  </a:schemeClr>
                </a:solidFill>
              </a:rPr>
              <a:t>&gt; 3. inhaltsbezogene Kompetenzen &gt; 4. Operatoren, Verweise etc.</a:t>
            </a:r>
            <a:endParaRPr lang="de-DE" dirty="0">
              <a:solidFill>
                <a:schemeClr val="bg2">
                  <a:lumMod val="75000"/>
                </a:schemeClr>
              </a:solidFill>
            </a:endParaRPr>
          </a:p>
        </p:txBody>
      </p:sp>
    </p:spTree>
    <p:extLst>
      <p:ext uri="{BB962C8B-B14F-4D97-AF65-F5344CB8AC3E}">
        <p14:creationId xmlns:p14="http://schemas.microsoft.com/office/powerpoint/2010/main" val="402392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4">
                                            <p:graphicEl>
                                              <a:dgm id="{8C0DCECE-3584-4327-99CC-9E734D6F1C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4">
                                            <p:graphicEl>
                                              <a:dgm id="{DF1AD6A3-B8C8-472D-813F-A72DC67C48A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childTnLst>
                                    <p:set>
                                      <p:cBhvr>
                                        <p:cTn id="14" dur="1" fill="hold">
                                          <p:stCondLst>
                                            <p:cond delay="0"/>
                                          </p:stCondLst>
                                        </p:cTn>
                                        <p:tgtEl>
                                          <p:spTgt spid="4">
                                            <p:graphicEl>
                                              <a:dgm id="{B8B3636C-CF2E-4488-90C4-37E0D5A801C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4">
                                            <p:graphicEl>
                                              <a:dgm id="{4B789688-6B00-4FAA-9336-7808B633FAB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3" nodeType="clickEffect">
                                  <p:stCondLst>
                                    <p:cond delay="0"/>
                                  </p:stCondLst>
                                  <p:childTnLst>
                                    <p:set>
                                      <p:cBhvr>
                                        <p:cTn id="22" dur="1" fill="hold">
                                          <p:stCondLst>
                                            <p:cond delay="0"/>
                                          </p:stCondLst>
                                        </p:cTn>
                                        <p:tgtEl>
                                          <p:spTgt spid="4">
                                            <p:graphicEl>
                                              <a:dgm id="{81EC92FF-6D2D-4957-8826-F3CA276EF95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3" uiExpand="1">
        <p:bldSub>
          <a:bldDgm bld="one"/>
        </p:bldSub>
      </p:bldGraphic>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860106" y="642823"/>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2.3. Lesen</a:t>
            </a:r>
            <a:endParaRPr lang="de-DE" sz="3600" dirty="0">
              <a:latin typeface="Futura Lt BT" panose="020B0402020204020303" pitchFamily="34" charset="0"/>
            </a:endParaRPr>
          </a:p>
        </p:txBody>
      </p:sp>
      <p:sp>
        <p:nvSpPr>
          <p:cNvPr id="5" name="Rechteck 4"/>
          <p:cNvSpPr/>
          <p:nvPr/>
        </p:nvSpPr>
        <p:spPr>
          <a:xfrm>
            <a:off x="838200" y="5084064"/>
            <a:ext cx="10515600" cy="117043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Lesetechniken und Lesestrategien</a:t>
            </a:r>
            <a:endParaRPr lang="de-DE" sz="3200" dirty="0"/>
          </a:p>
        </p:txBody>
      </p:sp>
      <p:sp>
        <p:nvSpPr>
          <p:cNvPr id="6" name="Rechteck 5"/>
          <p:cNvSpPr/>
          <p:nvPr/>
        </p:nvSpPr>
        <p:spPr>
          <a:xfrm>
            <a:off x="1971674" y="2743200"/>
            <a:ext cx="8292465" cy="23408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Texte verstehen</a:t>
            </a:r>
          </a:p>
          <a:p>
            <a:pPr algn="ctr"/>
            <a:r>
              <a:rPr lang="de-DE" sz="3200" dirty="0" smtClean="0">
                <a:solidFill>
                  <a:schemeClr val="tx1"/>
                </a:solidFill>
              </a:rPr>
              <a:t>(erweiterter Textbegriff)</a:t>
            </a:r>
            <a:endParaRPr lang="de-DE" sz="3200" dirty="0">
              <a:solidFill>
                <a:schemeClr val="tx1"/>
              </a:solidFill>
            </a:endParaRPr>
          </a:p>
        </p:txBody>
      </p:sp>
      <p:sp>
        <p:nvSpPr>
          <p:cNvPr id="8" name="Rechteck 7"/>
          <p:cNvSpPr/>
          <p:nvPr/>
        </p:nvSpPr>
        <p:spPr>
          <a:xfrm>
            <a:off x="4459224" y="1572768"/>
            <a:ext cx="3273552" cy="117043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Textverstehen reflektieren</a:t>
            </a:r>
            <a:endParaRPr lang="de-DE" sz="3200" dirty="0">
              <a:solidFill>
                <a:schemeClr val="tx1"/>
              </a:solidFill>
            </a:endParaRPr>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7" name="Fußzeilenplatzhalter 6"/>
          <p:cNvSpPr>
            <a:spLocks noGrp="1"/>
          </p:cNvSpPr>
          <p:nvPr>
            <p:ph type="ftr" sz="quarter" idx="11"/>
          </p:nvPr>
        </p:nvSpPr>
        <p:spPr/>
        <p:txBody>
          <a:bodyPr/>
          <a:lstStyle/>
          <a:p>
            <a:r>
              <a:rPr lang="de-DE" smtClean="0"/>
              <a:t>ZPG IV – Bildungsplan 2016</a:t>
            </a:r>
            <a:endParaRPr lang="de-DE"/>
          </a:p>
        </p:txBody>
      </p:sp>
      <p:sp>
        <p:nvSpPr>
          <p:cNvPr id="9" name="Foliennummernplatzhalter 8"/>
          <p:cNvSpPr>
            <a:spLocks noGrp="1"/>
          </p:cNvSpPr>
          <p:nvPr>
            <p:ph type="sldNum" sz="quarter" idx="12"/>
          </p:nvPr>
        </p:nvSpPr>
        <p:spPr/>
        <p:txBody>
          <a:bodyPr/>
          <a:lstStyle/>
          <a:p>
            <a:fld id="{E007BD3B-5C9F-4A74-8E27-BF26A294CD2B}" type="slidenum">
              <a:rPr lang="de-DE" smtClean="0"/>
              <a:t>17</a:t>
            </a:fld>
            <a:endParaRPr lang="de-DE"/>
          </a:p>
        </p:txBody>
      </p:sp>
      <p:sp>
        <p:nvSpPr>
          <p:cNvPr id="10"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b="1" dirty="0" smtClean="0"/>
              <a:t>&gt; 2. Prozessbezogene Kompetenzen </a:t>
            </a:r>
            <a:r>
              <a:rPr lang="de-DE" dirty="0" smtClean="0">
                <a:solidFill>
                  <a:schemeClr val="bg2">
                    <a:lumMod val="75000"/>
                  </a:schemeClr>
                </a:solidFill>
              </a:rPr>
              <a:t>&gt; 3. inhaltsbezogene Kompetenzen &gt; 4. Operatoren, Verweise etc.</a:t>
            </a:r>
            <a:endParaRPr lang="de-DE" dirty="0">
              <a:solidFill>
                <a:schemeClr val="bg2">
                  <a:lumMod val="75000"/>
                </a:schemeClr>
              </a:solidFill>
            </a:endParaRPr>
          </a:p>
        </p:txBody>
      </p:sp>
    </p:spTree>
    <p:extLst>
      <p:ext uri="{BB962C8B-B14F-4D97-AF65-F5344CB8AC3E}">
        <p14:creationId xmlns:p14="http://schemas.microsoft.com/office/powerpoint/2010/main" val="18324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031873"/>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3. Struktur des Planes</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4. Überblick prozessbezogene Kompetenzen</a:t>
            </a:r>
            <a:br>
              <a:rPr lang="de-DE" sz="3200" dirty="0">
                <a:solidFill>
                  <a:srgbClr val="00B0F0"/>
                </a:solidFill>
                <a:latin typeface="Futura Lt BT" panose="020B0402020204020303" pitchFamily="34" charset="0"/>
              </a:rPr>
            </a:br>
            <a:r>
              <a:rPr lang="de-DE" sz="3200" b="1" dirty="0">
                <a:solidFill>
                  <a:schemeClr val="bg1"/>
                </a:solidFill>
                <a:latin typeface="Futura Lt BT" panose="020B0402020204020303" pitchFamily="34" charset="0"/>
              </a:rPr>
              <a:t>5. Systematik der inhaltbezogenen Kompetenzen</a:t>
            </a:r>
            <a:r>
              <a:rPr lang="de-DE" sz="3200" dirty="0">
                <a:solidFill>
                  <a:srgbClr val="00B0F0"/>
                </a:solidFill>
                <a:latin typeface="Futura Lt BT" panose="020B0402020204020303" pitchFamily="34" charset="0"/>
              </a:rPr>
              <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6. Operatoren und Verweissystem</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7. Neuerungen in </a:t>
            </a:r>
            <a:r>
              <a:rPr lang="de-DE" sz="3200" dirty="0" smtClean="0">
                <a:solidFill>
                  <a:srgbClr val="00B0F0"/>
                </a:solidFill>
                <a:latin typeface="Futura Lt BT" panose="020B0402020204020303" pitchFamily="34" charset="0"/>
              </a:rPr>
              <a:t>nuce</a:t>
            </a:r>
            <a:endParaRPr lang="de-DE" sz="3200" dirty="0">
              <a:solidFill>
                <a:srgbClr val="00B0F0"/>
              </a:solidFill>
            </a:endParaRPr>
          </a:p>
        </p:txBody>
      </p:sp>
    </p:spTree>
    <p:extLst>
      <p:ext uri="{BB962C8B-B14F-4D97-AF65-F5344CB8AC3E}">
        <p14:creationId xmlns:p14="http://schemas.microsoft.com/office/powerpoint/2010/main" val="2108433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p:txBody>
          <a:bodyPr/>
          <a:lstStyle/>
          <a:p>
            <a:r>
              <a:rPr lang="de-DE" dirty="0" smtClean="0"/>
              <a:t>inhaltsbezogene Kompetenzen</a:t>
            </a:r>
            <a:endParaRPr lang="de-DE" dirty="0"/>
          </a:p>
        </p:txBody>
      </p:sp>
      <p:sp>
        <p:nvSpPr>
          <p:cNvPr id="9" name="Inhaltsplatzhalter 8"/>
          <p:cNvSpPr>
            <a:spLocks noGrp="1"/>
          </p:cNvSpPr>
          <p:nvPr>
            <p:ph sz="half" idx="2"/>
          </p:nvPr>
        </p:nvSpPr>
        <p:spPr>
          <a:xfrm>
            <a:off x="839788" y="2505075"/>
            <a:ext cx="5157787" cy="1263361"/>
          </a:xfrm>
        </p:spPr>
        <p:txBody>
          <a:bodyPr/>
          <a:lstStyle/>
          <a:p>
            <a:r>
              <a:rPr lang="de-DE" sz="2400" dirty="0" smtClean="0"/>
              <a:t>stufenbezogen</a:t>
            </a:r>
          </a:p>
          <a:p>
            <a:r>
              <a:rPr lang="de-DE" sz="2400" dirty="0" smtClean="0"/>
              <a:t>eher themenzentriert</a:t>
            </a:r>
          </a:p>
          <a:p>
            <a:pPr marL="0" indent="0">
              <a:buNone/>
            </a:pPr>
            <a:endParaRPr lang="de-DE" sz="2400" dirty="0" smtClean="0"/>
          </a:p>
          <a:p>
            <a:endParaRPr lang="de-DE" dirty="0"/>
          </a:p>
        </p:txBody>
      </p:sp>
      <p:sp>
        <p:nvSpPr>
          <p:cNvPr id="10" name="Textplatzhalter 9"/>
          <p:cNvSpPr>
            <a:spLocks noGrp="1"/>
          </p:cNvSpPr>
          <p:nvPr>
            <p:ph type="body" sz="quarter" idx="3"/>
          </p:nvPr>
        </p:nvSpPr>
        <p:spPr/>
        <p:txBody>
          <a:bodyPr/>
          <a:lstStyle/>
          <a:p>
            <a:r>
              <a:rPr lang="de-DE" dirty="0" smtClean="0"/>
              <a:t>prozessbezogene Kompetenzen</a:t>
            </a:r>
            <a:endParaRPr lang="de-DE" dirty="0"/>
          </a:p>
        </p:txBody>
      </p:sp>
      <p:sp>
        <p:nvSpPr>
          <p:cNvPr id="11" name="Inhaltsplatzhalter 10"/>
          <p:cNvSpPr>
            <a:spLocks noGrp="1"/>
          </p:cNvSpPr>
          <p:nvPr>
            <p:ph sz="quarter" idx="4"/>
          </p:nvPr>
        </p:nvSpPr>
        <p:spPr>
          <a:xfrm>
            <a:off x="6172200" y="2505075"/>
            <a:ext cx="5183188" cy="1083252"/>
          </a:xfrm>
        </p:spPr>
        <p:txBody>
          <a:bodyPr/>
          <a:lstStyle/>
          <a:p>
            <a:r>
              <a:rPr lang="de-DE" sz="2400" dirty="0" smtClean="0"/>
              <a:t>abschlussbezogen</a:t>
            </a:r>
          </a:p>
          <a:p>
            <a:r>
              <a:rPr lang="de-DE" sz="2400" dirty="0" smtClean="0"/>
              <a:t>eher themenübergreifend</a:t>
            </a:r>
            <a:endParaRPr lang="de-DE" sz="2400" dirty="0"/>
          </a:p>
        </p:txBody>
      </p:sp>
      <p:sp>
        <p:nvSpPr>
          <p:cNvPr id="7" name="Fußzeilenplatzhalter 2"/>
          <p:cNvSpPr>
            <a:spLocks noGrp="1"/>
          </p:cNvSpPr>
          <p:nvPr>
            <p:ph type="ftr" sz="quarter" idx="11"/>
          </p:nvPr>
        </p:nvSpPr>
        <p:spPr/>
        <p:txBody>
          <a:bodyPr/>
          <a:lstStyle/>
          <a:p>
            <a:r>
              <a:rPr lang="de-DE" dirty="0"/>
              <a:t>Bildungsplan </a:t>
            </a:r>
            <a:r>
              <a:rPr lang="de-DE" dirty="0" smtClean="0"/>
              <a:t>2016	</a:t>
            </a:r>
            <a:endParaRPr lang="de-DE" dirty="0"/>
          </a:p>
        </p:txBody>
      </p:sp>
      <p:sp>
        <p:nvSpPr>
          <p:cNvPr id="8" name="Foliennummernplatzhalter 3"/>
          <p:cNvSpPr>
            <a:spLocks noGrp="1"/>
          </p:cNvSpPr>
          <p:nvPr>
            <p:ph type="sldNum" sz="quarter" idx="12"/>
          </p:nvPr>
        </p:nvSpPr>
        <p:spPr/>
        <p:txBody>
          <a:bodyPr/>
          <a:lstStyle/>
          <a:p>
            <a:pPr lvl="0"/>
            <a:fld id="{6ABB896E-59E9-4844-BA13-61ADD01B7E1D}" type="slidenum">
              <a:t>19</a:t>
            </a:fld>
            <a:endParaRPr lang="de-DE"/>
          </a:p>
        </p:txBody>
      </p:sp>
      <p:sp>
        <p:nvSpPr>
          <p:cNvPr id="12" name="Textfeld 11"/>
          <p:cNvSpPr txBox="1"/>
          <p:nvPr/>
        </p:nvSpPr>
        <p:spPr>
          <a:xfrm>
            <a:off x="3200400" y="3420019"/>
            <a:ext cx="5943599" cy="1754326"/>
          </a:xfrm>
          <a:prstGeom prst="rect">
            <a:avLst/>
          </a:prstGeom>
          <a:noFill/>
        </p:spPr>
        <p:txBody>
          <a:bodyPr wrap="square" rtlCol="0">
            <a:spAutoFit/>
          </a:bodyPr>
          <a:lstStyle/>
          <a:p>
            <a:pPr>
              <a:lnSpc>
                <a:spcPct val="150000"/>
              </a:lnSpc>
            </a:pPr>
            <a:r>
              <a:rPr lang="de-DE" sz="2400" b="1" dirty="0" smtClean="0"/>
              <a:t>integrierter Unterricht, enge Verzahnung</a:t>
            </a:r>
          </a:p>
          <a:p>
            <a:pPr marL="342900" indent="-342900">
              <a:lnSpc>
                <a:spcPct val="150000"/>
              </a:lnSpc>
              <a:buFont typeface="Wingdings" panose="05000000000000000000" pitchFamily="2" charset="2"/>
              <a:buChar char="Ø"/>
            </a:pPr>
            <a:r>
              <a:rPr lang="de-DE" sz="2400" dirty="0" smtClean="0"/>
              <a:t>nicht immer trennscharf formulierbar</a:t>
            </a:r>
          </a:p>
          <a:p>
            <a:pPr marL="342900" indent="-342900">
              <a:lnSpc>
                <a:spcPct val="150000"/>
              </a:lnSpc>
              <a:buFont typeface="Wingdings" panose="05000000000000000000" pitchFamily="2" charset="2"/>
              <a:buChar char="Ø"/>
            </a:pPr>
            <a:r>
              <a:rPr lang="de-DE" sz="2400" dirty="0"/>
              <a:t>Progressionslinien in den </a:t>
            </a:r>
            <a:r>
              <a:rPr lang="de-DE" sz="2400" dirty="0" err="1" smtClean="0"/>
              <a:t>ibK</a:t>
            </a:r>
            <a:endParaRPr lang="de-DE" sz="2400" dirty="0"/>
          </a:p>
        </p:txBody>
      </p:sp>
      <p:grpSp>
        <p:nvGrpSpPr>
          <p:cNvPr id="13" name="Gruppieren 12"/>
          <p:cNvGrpSpPr/>
          <p:nvPr/>
        </p:nvGrpSpPr>
        <p:grpSpPr>
          <a:xfrm>
            <a:off x="428332" y="579119"/>
            <a:ext cx="11367429" cy="1295402"/>
            <a:chOff x="428332" y="579118"/>
            <a:chExt cx="11367429" cy="1981203"/>
          </a:xfrm>
        </p:grpSpPr>
        <p:sp>
          <p:nvSpPr>
            <p:cNvPr id="14" name="Ellipse 13"/>
            <p:cNvSpPr/>
            <p:nvPr/>
          </p:nvSpPr>
          <p:spPr>
            <a:xfrm>
              <a:off x="2604655" y="579118"/>
              <a:ext cx="9191106" cy="1981203"/>
            </a:xfrm>
            <a:prstGeom prst="ellipse">
              <a:avLst/>
            </a:prstGeom>
            <a:solidFill>
              <a:srgbClr val="FF0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3600" dirty="0" smtClean="0">
                  <a:solidFill>
                    <a:schemeClr val="tx1"/>
                  </a:solidFill>
                </a:rPr>
                <a:t>Können</a:t>
              </a:r>
              <a:endParaRPr lang="de-DE" sz="3600" dirty="0">
                <a:solidFill>
                  <a:schemeClr val="tx1"/>
                </a:solidFill>
              </a:endParaRPr>
            </a:p>
          </p:txBody>
        </p:sp>
        <p:sp>
          <p:nvSpPr>
            <p:cNvPr id="15" name="Ellipse 14"/>
            <p:cNvSpPr/>
            <p:nvPr/>
          </p:nvSpPr>
          <p:spPr>
            <a:xfrm>
              <a:off x="428332" y="579120"/>
              <a:ext cx="9436104" cy="1981201"/>
            </a:xfrm>
            <a:prstGeom prst="ellipse">
              <a:avLst/>
            </a:prstGeom>
            <a:solidFill>
              <a:schemeClr val="accent1">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3600" dirty="0" smtClean="0">
                  <a:solidFill>
                    <a:schemeClr val="tx1"/>
                  </a:solidFill>
                </a:rPr>
                <a:t>Wissen</a:t>
              </a:r>
              <a:endParaRPr lang="de-DE" sz="3600" dirty="0">
                <a:solidFill>
                  <a:schemeClr val="tx1"/>
                </a:solidFill>
              </a:endParaRPr>
            </a:p>
          </p:txBody>
        </p:sp>
      </p:grpSp>
    </p:spTree>
    <p:extLst>
      <p:ext uri="{BB962C8B-B14F-4D97-AF65-F5344CB8AC3E}">
        <p14:creationId xmlns:p14="http://schemas.microsoft.com/office/powerpoint/2010/main" val="2858876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031873"/>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b="1" dirty="0">
                <a:solidFill>
                  <a:schemeClr val="bg1"/>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3. Struktur des Planes</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4. Überblick prozessbezogene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5. Systematik der inhaltbezogenen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6. Operatoren und Verweissystem</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7. Neuerungen in </a:t>
            </a:r>
            <a:r>
              <a:rPr lang="de-DE" sz="3200" dirty="0" smtClean="0">
                <a:solidFill>
                  <a:srgbClr val="00B0F0"/>
                </a:solidFill>
                <a:latin typeface="Futura Lt BT" panose="020B0402020204020303" pitchFamily="34" charset="0"/>
              </a:rPr>
              <a:t>nuce</a:t>
            </a:r>
            <a:endParaRPr lang="de-DE" sz="3200" dirty="0">
              <a:solidFill>
                <a:srgbClr val="00B0F0"/>
              </a:solidFill>
            </a:endParaRPr>
          </a:p>
        </p:txBody>
      </p:sp>
    </p:spTree>
    <p:extLst>
      <p:ext uri="{BB962C8B-B14F-4D97-AF65-F5344CB8AC3E}">
        <p14:creationId xmlns:p14="http://schemas.microsoft.com/office/powerpoint/2010/main" val="1880458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20</a:t>
            </a:fld>
            <a:endParaRPr lang="de-DE"/>
          </a:p>
        </p:txBody>
      </p:sp>
      <p:graphicFrame>
        <p:nvGraphicFramePr>
          <p:cNvPr id="7" name="Tabelle 6"/>
          <p:cNvGraphicFramePr>
            <a:graphicFrameLocks noGrp="1"/>
          </p:cNvGraphicFramePr>
          <p:nvPr>
            <p:extLst/>
          </p:nvPr>
        </p:nvGraphicFramePr>
        <p:xfrm>
          <a:off x="214922" y="658855"/>
          <a:ext cx="11754194" cy="6097028"/>
        </p:xfrm>
        <a:graphic>
          <a:graphicData uri="http://schemas.openxmlformats.org/drawingml/2006/table">
            <a:tbl>
              <a:tblPr firstRow="1" firstCol="1" bandRow="1">
                <a:tableStyleId>{5C22544A-7EE6-4342-B048-85BDC9FD1C3A}</a:tableStyleId>
              </a:tblPr>
              <a:tblGrid>
                <a:gridCol w="2963606"/>
                <a:gridCol w="2863376"/>
                <a:gridCol w="2963606"/>
                <a:gridCol w="2963606"/>
              </a:tblGrid>
              <a:tr h="58494">
                <a:tc gridSpan="4">
                  <a:txBody>
                    <a:bodyPr/>
                    <a:lstStyle/>
                    <a:p>
                      <a:pPr marL="0" algn="ctr">
                        <a:lnSpc>
                          <a:spcPct val="100000"/>
                        </a:lnSpc>
                        <a:spcAft>
                          <a:spcPts val="0"/>
                        </a:spcAft>
                        <a:buFontTx/>
                        <a:buNone/>
                      </a:pPr>
                      <a:r>
                        <a:rPr lang="de-DE" sz="2400" b="1" baseline="0" dirty="0" smtClean="0">
                          <a:solidFill>
                            <a:schemeClr val="tx1"/>
                          </a:solidFill>
                          <a:effectLst/>
                        </a:rPr>
                        <a:t>Bsp.: Literarische Texte </a:t>
                      </a:r>
                      <a:r>
                        <a:rPr lang="de-DE" sz="2400" b="1" baseline="0" dirty="0">
                          <a:solidFill>
                            <a:schemeClr val="tx1"/>
                          </a:solidFill>
                          <a:effectLst/>
                        </a:rPr>
                        <a:t>analysieren</a:t>
                      </a:r>
                      <a:endParaRPr lang="de-DE"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144000">
                <a:tc>
                  <a:txBody>
                    <a:bodyPr/>
                    <a:lstStyle/>
                    <a:p>
                      <a:pPr marL="0" algn="ctr">
                        <a:lnSpc>
                          <a:spcPct val="100000"/>
                        </a:lnSpc>
                        <a:spcBef>
                          <a:spcPts val="300"/>
                        </a:spcBef>
                        <a:spcAft>
                          <a:spcPts val="0"/>
                        </a:spcAft>
                        <a:buFontTx/>
                        <a:buNone/>
                      </a:pPr>
                      <a:r>
                        <a:rPr lang="de-DE" sz="900" b="1"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Kl. 5/6</a:t>
                      </a:r>
                      <a:endParaRPr lang="de-DE" sz="90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00000"/>
                        </a:lnSpc>
                        <a:spcAft>
                          <a:spcPts val="0"/>
                        </a:spcAft>
                        <a:buFontTx/>
                        <a:buNone/>
                      </a:pPr>
                      <a:r>
                        <a:rPr lang="de-DE" sz="900" b="1"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Kl. 7/8</a:t>
                      </a:r>
                      <a:endParaRPr lang="de-DE" sz="90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lnSpc>
                          <a:spcPct val="100000"/>
                        </a:lnSpc>
                        <a:spcAft>
                          <a:spcPts val="0"/>
                        </a:spcAft>
                        <a:buFontTx/>
                        <a:buNone/>
                      </a:pPr>
                      <a:r>
                        <a:rPr lang="de-DE" sz="900" b="1"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Kl. 9/10</a:t>
                      </a:r>
                      <a:endParaRPr lang="de-DE" sz="90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ctr">
                        <a:lnSpc>
                          <a:spcPct val="100000"/>
                        </a:lnSpc>
                        <a:spcAft>
                          <a:spcPts val="0"/>
                        </a:spcAft>
                        <a:buFontTx/>
                        <a:buNone/>
                      </a:pPr>
                      <a:r>
                        <a:rPr lang="de-DE" sz="900" b="1"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Kl. 11/12</a:t>
                      </a:r>
                      <a:endParaRPr lang="de-DE" sz="90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233">
                <a:tc>
                  <a:txBody>
                    <a:bodyPr/>
                    <a:lstStyle/>
                    <a:p>
                      <a:pPr marL="0" algn="l">
                        <a:lnSpc>
                          <a:spcPct val="100000"/>
                        </a:lnSpc>
                        <a:spcBef>
                          <a:spcPts val="300"/>
                        </a:spcBef>
                        <a:spcAft>
                          <a:spcPts val="0"/>
                        </a:spcAft>
                        <a:buFontTx/>
                        <a:buNone/>
                      </a:pPr>
                      <a:r>
                        <a:rPr lang="de-DE" sz="900" b="0" baseline="0" dirty="0">
                          <a:solidFill>
                            <a:schemeClr val="tx1"/>
                          </a:solidFill>
                          <a:effectLst/>
                        </a:rPr>
                        <a:t> </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a:lnSpc>
                          <a:spcPct val="100000"/>
                        </a:lnSpc>
                        <a:spcAft>
                          <a:spcPts val="0"/>
                        </a:spcAft>
                        <a:buFontTx/>
                        <a:buNone/>
                      </a:pPr>
                      <a:r>
                        <a:rPr lang="de-DE" sz="900" b="0" baseline="0">
                          <a:solidFill>
                            <a:schemeClr val="tx1"/>
                          </a:solidFill>
                          <a:effectLst/>
                        </a:rPr>
                        <a:t> </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Textanalyse und Interpretation unterscheiden; die Begriffe Fiktionalität, Text, (*Intertextualität*), Textanalyse und Interpretation erläutern und bei der eigenen Textanalyse verwenden;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Textanalyse und Interpretation unterscheiden; die Begriffe Fiktionalität, Text, Intertextualität, Textanalyse und Interpretation erläutern und bei der eigenen Textanalyse verwenden;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292">
                <a:tc>
                  <a:txBody>
                    <a:bodyPr/>
                    <a:lstStyle/>
                    <a:p>
                      <a:pPr marL="0" algn="l">
                        <a:lnSpc>
                          <a:spcPct val="100000"/>
                        </a:lnSpc>
                        <a:spcBef>
                          <a:spcPts val="300"/>
                        </a:spcBef>
                        <a:spcAft>
                          <a:spcPts val="0"/>
                        </a:spcAft>
                        <a:buFontTx/>
                        <a:buNone/>
                      </a:pPr>
                      <a:r>
                        <a:rPr lang="de-DE" sz="900" b="0" baseline="0">
                          <a:solidFill>
                            <a:schemeClr val="tx1"/>
                          </a:solidFill>
                          <a:effectLst/>
                        </a:rPr>
                        <a:t> </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a:lnSpc>
                          <a:spcPct val="100000"/>
                        </a:lnSpc>
                        <a:spcAft>
                          <a:spcPts val="0"/>
                        </a:spcAft>
                        <a:buFontTx/>
                        <a:buNone/>
                      </a:pPr>
                      <a:r>
                        <a:rPr lang="de-DE" sz="900" b="0" baseline="0" dirty="0">
                          <a:solidFill>
                            <a:schemeClr val="tx1"/>
                          </a:solidFill>
                          <a:effectLst/>
                        </a:rPr>
                        <a:t> </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a:lnSpc>
                          <a:spcPct val="100000"/>
                        </a:lnSpc>
                        <a:spcAft>
                          <a:spcPts val="0"/>
                        </a:spcAft>
                        <a:buFontTx/>
                        <a:buNone/>
                      </a:pPr>
                      <a:r>
                        <a:rPr lang="de-DE" sz="900" b="0" baseline="0">
                          <a:solidFill>
                            <a:schemeClr val="tx1"/>
                          </a:solidFill>
                          <a:effectLst/>
                        </a:rPr>
                        <a:t> </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unterschiedliche Analyseverfahren anwenden (mindestens: Form-, Stil-, Struktur-, Inhaltsanalyse);</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778">
                <a:tc>
                  <a:txBody>
                    <a:bodyPr/>
                    <a:lstStyle/>
                    <a:p>
                      <a:pPr marL="0" lvl="0" indent="0" algn="l">
                        <a:lnSpc>
                          <a:spcPct val="100000"/>
                        </a:lnSpc>
                        <a:spcBef>
                          <a:spcPts val="300"/>
                        </a:spcBef>
                        <a:spcAft>
                          <a:spcPts val="0"/>
                        </a:spcAft>
                        <a:buFontTx/>
                        <a:buNone/>
                      </a:pPr>
                      <a:r>
                        <a:rPr lang="de-DE" sz="900" b="0" baseline="0" dirty="0">
                          <a:solidFill>
                            <a:schemeClr val="tx1"/>
                          </a:solidFill>
                          <a:effectLst/>
                        </a:rPr>
                        <a:t>zwischen Sachtexten und literarischen Texten unterscheiden</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u="none" strike="noStrike" baseline="0" dirty="0">
                          <a:solidFill>
                            <a:schemeClr val="tx1"/>
                          </a:solidFill>
                          <a:effectLst/>
                        </a:rPr>
                        <a:t>zwischen Sachtexten und literarischen Texten unterscheiden; Fiktionalität erkennen;</a:t>
                      </a:r>
                      <a:endParaRPr lang="de-DE" sz="900" b="0" u="none" strike="noStrike"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Fiktionalität erkennen und in ihrer jeweiligen Erscheinungsform reflektieren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Fiktionalität erkennen und in ihrer jeweiligen Erscheinungsform reflektieren;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778">
                <a:tc>
                  <a:txBody>
                    <a:bodyPr/>
                    <a:lstStyle/>
                    <a:p>
                      <a:pPr marL="0" algn="l">
                        <a:lnSpc>
                          <a:spcPct val="100000"/>
                        </a:lnSpc>
                        <a:spcBef>
                          <a:spcPts val="300"/>
                        </a:spcBef>
                        <a:spcAft>
                          <a:spcPts val="0"/>
                        </a:spcAft>
                        <a:buFontTx/>
                        <a:buNone/>
                      </a:pPr>
                      <a:r>
                        <a:rPr lang="de-DE" sz="900" b="0" baseline="0">
                          <a:solidFill>
                            <a:schemeClr val="tx1"/>
                          </a:solidFill>
                          <a:effectLst/>
                        </a:rPr>
                        <a:t> </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u="none" strike="noStrike" baseline="0">
                          <a:solidFill>
                            <a:schemeClr val="tx1"/>
                          </a:solidFill>
                          <a:effectLst/>
                        </a:rPr>
                        <a:t>das Thema eines Textes bestimmen und benennen;</a:t>
                      </a:r>
                      <a:endParaRPr lang="de-DE" sz="900" b="0" u="none" strike="noStrike"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dirty="0">
                          <a:solidFill>
                            <a:schemeClr val="tx1"/>
                          </a:solidFill>
                          <a:effectLst/>
                        </a:rPr>
                        <a:t>das Thema eines Textes bestimmen und benennen;</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Themen, zentrale Aussagen, Strukturen und Motive eines Textes bestimmen, benennen und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3173">
                <a:tc rowSpan="2">
                  <a:txBody>
                    <a:bodyPr/>
                    <a:lstStyle/>
                    <a:p>
                      <a:pPr marL="0" lvl="0" indent="0" algn="l">
                        <a:lnSpc>
                          <a:spcPct val="100000"/>
                        </a:lnSpc>
                        <a:spcBef>
                          <a:spcPts val="300"/>
                        </a:spcBef>
                        <a:spcAft>
                          <a:spcPts val="0"/>
                        </a:spcAft>
                        <a:buFontTx/>
                        <a:buNone/>
                      </a:pPr>
                      <a:r>
                        <a:rPr lang="de-DE" sz="900" b="0" baseline="0" dirty="0">
                          <a:solidFill>
                            <a:schemeClr val="tx1"/>
                          </a:solidFill>
                          <a:effectLst/>
                        </a:rPr>
                        <a:t>wesentliche Elemente eines Textes (Ort, Zeit, Figuren, Spannungskurve und Aufbau) bestimmen und analysieren;</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lvl="0" indent="0" algn="l">
                        <a:lnSpc>
                          <a:spcPct val="100000"/>
                        </a:lnSpc>
                        <a:spcAft>
                          <a:spcPts val="0"/>
                        </a:spcAft>
                        <a:buFontTx/>
                        <a:buNone/>
                      </a:pPr>
                      <a:r>
                        <a:rPr lang="de-DE" sz="900" b="0" u="none" strike="noStrike" baseline="0" dirty="0">
                          <a:solidFill>
                            <a:schemeClr val="tx1"/>
                          </a:solidFill>
                          <a:effectLst/>
                        </a:rPr>
                        <a:t>wesentliche Elemente eines Textes (Titel, Aufbau, Handlungs- und Konfliktverlauf, Figuren und Figurenkonstellation, Raum- und Zeitgestaltung, Motive, Symbole) bestimmen, analysieren und in ihrer Funktion beschreiben;</a:t>
                      </a:r>
                      <a:endParaRPr lang="de-DE" sz="900" b="0" u="none" strike="noStrike"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wesentliche Elemente eines Textes (Handlungsverlauf, Figuren und Figurenkonstellation, Raum- und Zeitgestaltung, Motive, Symbole, zentrale Konflikte, Handlungsmotive literarischer Figuren, Handlungsstruktur und Kommunikationsformen) bestimmen und in ihrer Funktion sowie in ihrem Wirkungsgefüge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Handlungszusammenhänge, Handlungslogik und Handlungsbrüche bestimmen und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292">
                <a:tc vMerge="1">
                  <a:txBody>
                    <a:bodyPr/>
                    <a:lstStyle/>
                    <a:p>
                      <a:endParaRPr lang="de-DE"/>
                    </a:p>
                  </a:txBody>
                  <a:tcPr/>
                </a:tc>
                <a:tc vMerge="1">
                  <a:txBody>
                    <a:bodyPr/>
                    <a:lstStyle/>
                    <a:p>
                      <a:endParaRPr lang="de-DE"/>
                    </a:p>
                  </a:txBody>
                  <a:tcPr/>
                </a:tc>
                <a:tc>
                  <a:txBody>
                    <a:bodyPr/>
                    <a:lstStyle/>
                    <a:p>
                      <a:pPr marL="0" lvl="0" indent="0" algn="l">
                        <a:lnSpc>
                          <a:spcPct val="100000"/>
                        </a:lnSpc>
                        <a:spcAft>
                          <a:spcPts val="0"/>
                        </a:spcAft>
                        <a:buFontTx/>
                        <a:buNone/>
                      </a:pPr>
                      <a:r>
                        <a:rPr lang="de-DE" sz="900" b="0" baseline="0">
                          <a:solidFill>
                            <a:schemeClr val="tx1"/>
                          </a:solidFill>
                          <a:effectLst/>
                        </a:rPr>
                        <a:t>(*eine aspektorientierte Analyse durchführen *);</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Aspekte literarischer Texte selbständig entwickeln und in ihrem Wirkungsgefüge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86995">
                <a:tc>
                  <a:txBody>
                    <a:bodyPr/>
                    <a:lstStyle/>
                    <a:p>
                      <a:pPr marL="0" lvl="0" indent="0" algn="l">
                        <a:lnSpc>
                          <a:spcPct val="100000"/>
                        </a:lnSpc>
                        <a:spcBef>
                          <a:spcPts val="300"/>
                        </a:spcBef>
                        <a:spcAft>
                          <a:spcPts val="0"/>
                        </a:spcAft>
                        <a:buFontTx/>
                        <a:buNone/>
                      </a:pPr>
                      <a:r>
                        <a:rPr lang="de-DE" sz="900" b="0" baseline="0">
                          <a:solidFill>
                            <a:schemeClr val="tx1"/>
                          </a:solidFill>
                          <a:effectLst/>
                        </a:rPr>
                        <a:t>Fachbegriffe zur formalen Beschreibung von Texten verwenden: </a:t>
                      </a:r>
                    </a:p>
                    <a:p>
                      <a:pPr marL="0" lvl="0" indent="0" algn="l">
                        <a:lnSpc>
                          <a:spcPct val="100000"/>
                        </a:lnSpc>
                        <a:spcAft>
                          <a:spcPts val="0"/>
                        </a:spcAft>
                        <a:buFontTx/>
                        <a:buNone/>
                      </a:pPr>
                      <a:r>
                        <a:rPr lang="de-DE" sz="900" b="0" baseline="0">
                          <a:solidFill>
                            <a:schemeClr val="tx1"/>
                          </a:solidFill>
                          <a:effectLst/>
                        </a:rPr>
                        <a:t>Autor, Erzähler, Erzählperspektive, Erzählform</a:t>
                      </a:r>
                    </a:p>
                    <a:p>
                      <a:pPr marL="0" lvl="0" indent="0" algn="l">
                        <a:lnSpc>
                          <a:spcPct val="100000"/>
                        </a:lnSpc>
                        <a:spcAft>
                          <a:spcPts val="0"/>
                        </a:spcAft>
                        <a:buFontTx/>
                        <a:buNone/>
                      </a:pPr>
                      <a:r>
                        <a:rPr lang="de-DE" sz="900" b="0" baseline="0">
                          <a:solidFill>
                            <a:schemeClr val="tx1"/>
                          </a:solidFill>
                          <a:effectLst/>
                        </a:rPr>
                        <a:t>lyrisches Ich, Reim, Rhythmus, Metrum, sprachliche Bilder (Vergleich, Metapher), Vers, Strophe</a:t>
                      </a:r>
                    </a:p>
                    <a:p>
                      <a:pPr marL="0" lvl="0" indent="0" algn="l">
                        <a:lnSpc>
                          <a:spcPct val="100000"/>
                        </a:lnSpc>
                        <a:spcAft>
                          <a:spcPts val="0"/>
                        </a:spcAft>
                        <a:buFontTx/>
                        <a:buNone/>
                      </a:pPr>
                      <a:r>
                        <a:rPr lang="de-DE" sz="900" b="0" baseline="0">
                          <a:solidFill>
                            <a:schemeClr val="tx1"/>
                          </a:solidFill>
                          <a:effectLst/>
                        </a:rPr>
                        <a:t>Dialog, Regieanweisung;</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u="none" strike="noStrike" baseline="0">
                          <a:solidFill>
                            <a:schemeClr val="tx1"/>
                          </a:solidFill>
                          <a:effectLst/>
                        </a:rPr>
                        <a:t>Fachbegriffe zur formalen Beschreibung von Texten verwenden:</a:t>
                      </a:r>
                    </a:p>
                    <a:p>
                      <a:pPr marL="0" lvl="0" indent="0" algn="l">
                        <a:lnSpc>
                          <a:spcPct val="100000"/>
                        </a:lnSpc>
                        <a:spcAft>
                          <a:spcPts val="0"/>
                        </a:spcAft>
                        <a:buFontTx/>
                        <a:buNone/>
                      </a:pPr>
                      <a:r>
                        <a:rPr lang="de-DE" sz="900" b="0" baseline="0">
                          <a:solidFill>
                            <a:schemeClr val="tx1"/>
                          </a:solidFill>
                          <a:effectLst/>
                        </a:rPr>
                        <a:t>Autor, Erzähler, Erzählperspektive, Erzählform, Erzählstruktur, innere und äußere Handlung, offener Schluss, Erzähltempora, Vorausdeutungen und Rückblende;</a:t>
                      </a:r>
                    </a:p>
                    <a:p>
                      <a:pPr marL="0" lvl="0" indent="0" algn="l">
                        <a:lnSpc>
                          <a:spcPct val="100000"/>
                        </a:lnSpc>
                        <a:spcAft>
                          <a:spcPts val="0"/>
                        </a:spcAft>
                        <a:buFontTx/>
                        <a:buNone/>
                      </a:pPr>
                      <a:r>
                        <a:rPr lang="de-DE" sz="900" b="0" baseline="0">
                          <a:solidFill>
                            <a:schemeClr val="tx1"/>
                          </a:solidFill>
                          <a:effectLst/>
                        </a:rPr>
                        <a:t>Reim, Rhythmus, Vers, Metrum, sprachliche Bilder (Vergleich, Metapher, Personifikation), lyrisches Ich, Enjambement, Kadenz, Atmosphäre; </a:t>
                      </a:r>
                    </a:p>
                    <a:p>
                      <a:pPr marL="0" lvl="0" indent="0" algn="l">
                        <a:lnSpc>
                          <a:spcPct val="100000"/>
                        </a:lnSpc>
                        <a:spcAft>
                          <a:spcPts val="0"/>
                        </a:spcAft>
                        <a:buFontTx/>
                        <a:buNone/>
                      </a:pPr>
                      <a:r>
                        <a:rPr lang="de-DE" sz="900" b="0" baseline="0">
                          <a:solidFill>
                            <a:schemeClr val="tx1"/>
                          </a:solidFill>
                          <a:effectLst/>
                        </a:rPr>
                        <a:t>Figurenverzeichnis, Akt, Szene, Exposition, Höhepunkt, Wendepunkt, Lösung, Katastrophe, Dialog und Monolog, Regieanweisung;</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Fachbegriffe zur formalen Beschreibung von Texten verwenden:</a:t>
                      </a:r>
                    </a:p>
                    <a:p>
                      <a:pPr marL="0" lvl="0" indent="0" algn="l">
                        <a:lnSpc>
                          <a:spcPct val="100000"/>
                        </a:lnSpc>
                        <a:spcAft>
                          <a:spcPts val="0"/>
                        </a:spcAft>
                        <a:buFontTx/>
                        <a:buNone/>
                      </a:pPr>
                      <a:r>
                        <a:rPr lang="de-DE" sz="900" b="0" baseline="0">
                          <a:solidFill>
                            <a:schemeClr val="tx1"/>
                          </a:solidFill>
                          <a:effectLst/>
                        </a:rPr>
                        <a:t>Autor, Erzähler, Erzählperspektive, Erzählform, Erzählhaltung, Erzählstruktur, Erzählzeit und erzählte Zeit, innere und äußere Handlung, offener Schluss, </a:t>
                      </a:r>
                      <a:r>
                        <a:rPr lang="de-DE" sz="900" b="0" kern="800" baseline="0">
                          <a:solidFill>
                            <a:schemeClr val="tx1"/>
                          </a:solidFill>
                          <a:effectLst/>
                        </a:rPr>
                        <a:t>Erzählerbericht, Redewiedergabe in direkter, indirekter Rede, erlebter Rede, innerem Monolog; </a:t>
                      </a:r>
                      <a:r>
                        <a:rPr lang="de-DE" sz="900" b="0" baseline="0">
                          <a:solidFill>
                            <a:schemeClr val="tx1"/>
                          </a:solidFill>
                          <a:effectLst/>
                        </a:rPr>
                        <a:t>Erzähltempora, Vorausdeutungen und Rückblende</a:t>
                      </a:r>
                    </a:p>
                    <a:p>
                      <a:pPr marL="0" lvl="0" indent="0" algn="l">
                        <a:lnSpc>
                          <a:spcPct val="100000"/>
                        </a:lnSpc>
                        <a:spcAft>
                          <a:spcPts val="0"/>
                        </a:spcAft>
                        <a:buFontTx/>
                        <a:buNone/>
                      </a:pPr>
                      <a:r>
                        <a:rPr lang="de-DE" sz="900" b="0" baseline="0">
                          <a:solidFill>
                            <a:schemeClr val="tx1"/>
                          </a:solidFill>
                          <a:effectLst/>
                        </a:rPr>
                        <a:t>Reim, Rhythmus, Vers, Metrum, Strophe, sprachliche Bilder, lyrisches Ich, Enjambement, Kadenz, Atmosphäre;</a:t>
                      </a:r>
                    </a:p>
                    <a:p>
                      <a:pPr marL="0" lvl="0" indent="0" algn="l">
                        <a:lnSpc>
                          <a:spcPct val="100000"/>
                        </a:lnSpc>
                        <a:spcAft>
                          <a:spcPts val="0"/>
                        </a:spcAft>
                        <a:buFontTx/>
                        <a:buNone/>
                      </a:pPr>
                      <a:r>
                        <a:rPr lang="de-DE" sz="900" b="0" baseline="0">
                          <a:solidFill>
                            <a:schemeClr val="tx1"/>
                          </a:solidFill>
                          <a:effectLst/>
                        </a:rPr>
                        <a:t>Figurenverzeichnis, Akt, Szene, Exposition, Höhepunkt, Wendepunkt, Lösung, Katastrophe, Dialog und Monolog, Regieanweisung;</a:t>
                      </a:r>
                      <a:r>
                        <a:rPr lang="de-DE" sz="900" b="0" kern="800" baseline="0">
                          <a:solidFill>
                            <a:schemeClr val="tx1"/>
                          </a:solidFill>
                          <a:effectLst/>
                        </a:rPr>
                        <a:t> Haupt-, Neben(*- und Unter*)text; Sprechakt;</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Fachbegriffe zur formalen Beschreibung von Texten verwenden und in ihrem textuellen Bedingungsgefüge darstellen:</a:t>
                      </a:r>
                    </a:p>
                    <a:p>
                      <a:pPr marL="0" lvl="0" indent="0" algn="l">
                        <a:lnSpc>
                          <a:spcPct val="100000"/>
                        </a:lnSpc>
                        <a:spcAft>
                          <a:spcPts val="0"/>
                        </a:spcAft>
                        <a:buFontTx/>
                        <a:buNone/>
                      </a:pPr>
                      <a:r>
                        <a:rPr lang="de-DE" sz="900" b="0" baseline="0">
                          <a:solidFill>
                            <a:schemeClr val="tx1"/>
                          </a:solidFill>
                          <a:effectLst/>
                        </a:rPr>
                        <a:t>Autor, Erzähler, Erzählperspektive, Erzählform, Erzählhaltung, Erzählstruktur, innere und äußere Handlung, offener Schluss, </a:t>
                      </a:r>
                      <a:r>
                        <a:rPr lang="de-DE" sz="900" b="0" kern="800" baseline="0">
                          <a:solidFill>
                            <a:schemeClr val="tx1"/>
                          </a:solidFill>
                          <a:effectLst/>
                        </a:rPr>
                        <a:t>Darbietungsformen (Erzählerbericht, Redewiedergabe in direkter, indirekter Rede, erlebter Rede, innerem Monolog), </a:t>
                      </a:r>
                      <a:r>
                        <a:rPr lang="de-DE" sz="900" b="0" baseline="0">
                          <a:solidFill>
                            <a:schemeClr val="tx1"/>
                          </a:solidFill>
                          <a:effectLst/>
                        </a:rPr>
                        <a:t>Erzähltempora, Vorausdeutungen und Rückblende</a:t>
                      </a:r>
                    </a:p>
                    <a:p>
                      <a:pPr marL="0" lvl="0" indent="0" algn="l">
                        <a:lnSpc>
                          <a:spcPct val="100000"/>
                        </a:lnSpc>
                        <a:spcAft>
                          <a:spcPts val="0"/>
                        </a:spcAft>
                        <a:buFontTx/>
                        <a:buNone/>
                      </a:pPr>
                      <a:r>
                        <a:rPr lang="de-DE" sz="900" b="0" baseline="0">
                          <a:solidFill>
                            <a:schemeClr val="tx1"/>
                          </a:solidFill>
                          <a:effectLst/>
                        </a:rPr>
                        <a:t>lyrisches Ich, Enjambement, Kadenz, Atmosphäre;</a:t>
                      </a:r>
                    </a:p>
                    <a:p>
                      <a:pPr marL="0" lvl="0" indent="0" algn="l">
                        <a:lnSpc>
                          <a:spcPct val="100000"/>
                        </a:lnSpc>
                        <a:spcAft>
                          <a:spcPts val="0"/>
                        </a:spcAft>
                        <a:buFontTx/>
                        <a:buNone/>
                      </a:pPr>
                      <a:r>
                        <a:rPr lang="de-DE" sz="900" b="0" baseline="0">
                          <a:solidFill>
                            <a:schemeClr val="tx1"/>
                          </a:solidFill>
                          <a:effectLst/>
                        </a:rPr>
                        <a:t>Figurenverzeichnis, Akt, Szene, Exposition, Höhepunkt, Wendepunkt, Lösung, Katastrophe, Dialog und Monolog, Regieanweisung;</a:t>
                      </a:r>
                      <a:r>
                        <a:rPr lang="de-DE" sz="900" b="0" kern="800" baseline="0">
                          <a:solidFill>
                            <a:schemeClr val="tx1"/>
                          </a:solidFill>
                          <a:effectLst/>
                        </a:rPr>
                        <a:t> Haupt-, Neben- und Untertext, Sprechakt;</a:t>
                      </a:r>
                      <a:endParaRPr lang="de-DE" sz="900" b="0" baseline="0">
                        <a:solidFill>
                          <a:schemeClr val="tx1"/>
                        </a:solidFill>
                        <a:effectLst/>
                      </a:endParaRPr>
                    </a:p>
                    <a:p>
                      <a:pPr marL="0" algn="l">
                        <a:lnSpc>
                          <a:spcPct val="100000"/>
                        </a:lnSpc>
                        <a:spcAft>
                          <a:spcPts val="0"/>
                        </a:spcAft>
                        <a:buFontTx/>
                        <a:buNone/>
                      </a:pPr>
                      <a:r>
                        <a:rPr lang="de-DE" sz="900" b="0" baseline="0">
                          <a:solidFill>
                            <a:schemeClr val="tx1"/>
                          </a:solidFill>
                          <a:effectLst/>
                        </a:rPr>
                        <a:t> </a:t>
                      </a:r>
                      <a:endParaRPr lang="de-DE" sz="900" b="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778">
                <a:tc>
                  <a:txBody>
                    <a:bodyPr/>
                    <a:lstStyle/>
                    <a:p>
                      <a:pPr marL="0" lvl="0" indent="0" algn="l">
                        <a:lnSpc>
                          <a:spcPct val="100000"/>
                        </a:lnSpc>
                        <a:spcBef>
                          <a:spcPts val="300"/>
                        </a:spcBef>
                        <a:spcAft>
                          <a:spcPts val="0"/>
                        </a:spcAft>
                        <a:buFontTx/>
                        <a:buNone/>
                      </a:pPr>
                      <a:r>
                        <a:rPr lang="de-DE" sz="900" b="0" baseline="0">
                          <a:solidFill>
                            <a:schemeClr val="tx1"/>
                          </a:solidFill>
                          <a:effectLst/>
                        </a:rPr>
                        <a:t>einzelne sprachliche Gestaltungsmittel beschreiben und in einfachen Ansätzen auf ihre Funktion hin untersuchen;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u="none" strike="noStrike" baseline="0" dirty="0">
                          <a:solidFill>
                            <a:schemeClr val="tx1"/>
                          </a:solidFill>
                          <a:effectLst/>
                        </a:rPr>
                        <a:t>sprachliche Gestaltungsmittel erkennen und auf ihre </a:t>
                      </a:r>
                      <a:r>
                        <a:rPr lang="de-DE" sz="900" b="0" u="none" strike="noStrike" baseline="0" dirty="0" smtClean="0">
                          <a:solidFill>
                            <a:schemeClr val="tx1"/>
                          </a:solidFill>
                          <a:effectLst/>
                        </a:rPr>
                        <a:t>Funktion </a:t>
                      </a:r>
                      <a:r>
                        <a:rPr lang="de-DE" sz="900" b="0" u="none" strike="noStrike" baseline="0" dirty="0">
                          <a:solidFill>
                            <a:schemeClr val="tx1"/>
                          </a:solidFill>
                          <a:effectLst/>
                        </a:rPr>
                        <a:t>hin untersuchen</a:t>
                      </a:r>
                      <a:endParaRPr lang="de-DE" sz="900" b="0" u="none" strike="noStrike"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sprachliche Gestaltungsmittel beschreiben und auf ihre Funktion hin untersuchen;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eine funktionale Analyse sprachlicher Gestaltungsmittel durchführen;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7807">
                <a:tc>
                  <a:txBody>
                    <a:bodyPr/>
                    <a:lstStyle/>
                    <a:p>
                      <a:pPr marL="0" lvl="0" indent="0" algn="l">
                        <a:lnSpc>
                          <a:spcPct val="100000"/>
                        </a:lnSpc>
                        <a:spcBef>
                          <a:spcPts val="300"/>
                        </a:spcBef>
                        <a:spcAft>
                          <a:spcPts val="0"/>
                        </a:spcAft>
                        <a:buFontTx/>
                        <a:buNone/>
                      </a:pPr>
                      <a:r>
                        <a:rPr lang="de-DE" sz="900" b="0" baseline="0">
                          <a:solidFill>
                            <a:schemeClr val="tx1"/>
                          </a:solidFill>
                          <a:effectLst/>
                        </a:rPr>
                        <a:t>Komik erkennen und untersuchen;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u="none" strike="noStrike" baseline="0">
                          <a:solidFill>
                            <a:schemeClr val="tx1"/>
                          </a:solidFill>
                          <a:effectLst/>
                        </a:rPr>
                        <a:t>Komik und Parodie erkennen und untersuchen</a:t>
                      </a:r>
                      <a:endParaRPr lang="de-DE" sz="900" b="0" u="none" strike="noStrike"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Komik, Ironie (*, Satire*) und Parodie erkennen und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Komik, Ironie, Satire und Parodie erkennen und analysieren;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778">
                <a:tc rowSpan="2">
                  <a:txBody>
                    <a:bodyPr/>
                    <a:lstStyle/>
                    <a:p>
                      <a:pPr marL="0" lvl="0" indent="0" algn="l">
                        <a:lnSpc>
                          <a:spcPct val="100000"/>
                        </a:lnSpc>
                        <a:spcBef>
                          <a:spcPts val="300"/>
                        </a:spcBef>
                        <a:spcAft>
                          <a:spcPts val="0"/>
                        </a:spcAft>
                        <a:buFontTx/>
                        <a:buNone/>
                      </a:pPr>
                      <a:r>
                        <a:rPr lang="de-DE" sz="900" b="0" baseline="0">
                          <a:solidFill>
                            <a:schemeClr val="tx1"/>
                          </a:solidFill>
                          <a:effectLst/>
                        </a:rPr>
                        <a:t>Gedichte, epische Kleinformen (Märchen, Sage, Fabel) und dialogisch-szenische Texte unter Verwendung zentraler Gattungsmerkmale bestimmen und erläutern;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lvl="0" indent="0" algn="l">
                        <a:lnSpc>
                          <a:spcPct val="100000"/>
                        </a:lnSpc>
                        <a:spcAft>
                          <a:spcPts val="0"/>
                        </a:spcAft>
                        <a:buFontTx/>
                        <a:buNone/>
                      </a:pPr>
                      <a:r>
                        <a:rPr lang="de-DE" sz="900" b="0" u="none" strike="noStrike" baseline="0">
                          <a:solidFill>
                            <a:schemeClr val="tx1"/>
                          </a:solidFill>
                          <a:effectLst/>
                        </a:rPr>
                        <a:t>grundlegende literarische Gattungen definieren und deren Merkmale für das Textverstehen nutzen (mindestens Gedicht, Ballade, Epos, Erzählung, Kalendergeschichte, Kurzgeschichte, Anekdote, Drama);</a:t>
                      </a:r>
                      <a:endParaRPr lang="de-DE" sz="900" b="0" u="none" strike="noStrike"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lvl="0" indent="0" algn="l">
                        <a:lnSpc>
                          <a:spcPct val="100000"/>
                        </a:lnSpc>
                        <a:spcAft>
                          <a:spcPts val="0"/>
                        </a:spcAft>
                        <a:buFontTx/>
                        <a:buNone/>
                      </a:pPr>
                      <a:r>
                        <a:rPr lang="de-DE" sz="900" b="0" baseline="0">
                          <a:solidFill>
                            <a:schemeClr val="tx1"/>
                          </a:solidFill>
                          <a:effectLst/>
                        </a:rPr>
                        <a:t>literarische Gattungen definieren und deren Merkmale für das Textverstehen nutzen (mindestens Gedicht, Roman, Novelle, Kurzgeschichte, Parabel, (*Essay*), Tragödie, Komödie, (*bürgerliches Trauerspiel*));</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a:lnSpc>
                          <a:spcPct val="100000"/>
                        </a:lnSpc>
                        <a:spcAft>
                          <a:spcPts val="0"/>
                        </a:spcAft>
                        <a:buFontTx/>
                        <a:buNone/>
                      </a:pPr>
                      <a:r>
                        <a:rPr lang="de-DE" sz="900" b="0" baseline="0">
                          <a:solidFill>
                            <a:schemeClr val="tx1"/>
                          </a:solidFill>
                          <a:effectLst/>
                        </a:rPr>
                        <a:t>literarische Gattungen definieren und Gattungsdefinitionen differenziert für das Textverstehen nutzen;</a:t>
                      </a:r>
                      <a:endParaRPr lang="de-DE" sz="900" b="0" baseline="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941">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marL="0" lvl="0" indent="0" algn="l">
                        <a:lnSpc>
                          <a:spcPct val="100000"/>
                        </a:lnSpc>
                        <a:spcAft>
                          <a:spcPts val="0"/>
                        </a:spcAft>
                        <a:buFontTx/>
                        <a:buNone/>
                      </a:pPr>
                      <a:r>
                        <a:rPr lang="de-DE" sz="900" b="0" baseline="0" dirty="0">
                          <a:solidFill>
                            <a:schemeClr val="tx1"/>
                          </a:solidFill>
                          <a:effectLst/>
                        </a:rPr>
                        <a:t>Funktionen und Grenzen von Gattungsbegriffen reflektieren und problematisieren;</a:t>
                      </a:r>
                      <a:endParaRPr lang="de-DE" sz="900" b="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846" marR="17846" marT="9418" marB="94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8106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ussdiagramm: Prozess 17"/>
          <p:cNvSpPr/>
          <p:nvPr/>
        </p:nvSpPr>
        <p:spPr>
          <a:xfrm>
            <a:off x="7606392" y="3400713"/>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pPr algn="r"/>
            <a:r>
              <a:rPr lang="de-DE" sz="2800" dirty="0" smtClean="0">
                <a:solidFill>
                  <a:schemeClr val="tx1"/>
                </a:solidFill>
              </a:rPr>
              <a:t>4. Operatoren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5" name="Flussdiagramm: Prozess 4"/>
          <p:cNvSpPr/>
          <p:nvPr/>
        </p:nvSpPr>
        <p:spPr>
          <a:xfrm>
            <a:off x="97971" y="106136"/>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smtClean="0">
                <a:solidFill>
                  <a:schemeClr val="tx1"/>
                </a:solidFill>
              </a:rPr>
              <a:t>1. Leitgedanken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22" name="Ellipse 21"/>
          <p:cNvSpPr/>
          <p:nvPr/>
        </p:nvSpPr>
        <p:spPr>
          <a:xfrm>
            <a:off x="0" y="0"/>
            <a:ext cx="12192000" cy="6858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855723" y="1391884"/>
            <a:ext cx="8318500" cy="405410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43642" y="2828835"/>
            <a:ext cx="1744233" cy="1569660"/>
          </a:xfrm>
          <a:prstGeom prst="rect">
            <a:avLst/>
          </a:prstGeom>
          <a:noFill/>
        </p:spPr>
        <p:txBody>
          <a:bodyPr wrap="square" rtlCol="0">
            <a:spAutoFit/>
          </a:bodyPr>
          <a:lstStyle/>
          <a:p>
            <a:r>
              <a:rPr lang="de-DE" sz="2400" b="1" dirty="0" smtClean="0"/>
              <a:t>2.1. Sprechen und Zuhören</a:t>
            </a:r>
          </a:p>
        </p:txBody>
      </p:sp>
      <p:sp>
        <p:nvSpPr>
          <p:cNvPr id="15" name="Textfeld 14"/>
          <p:cNvSpPr txBox="1"/>
          <p:nvPr/>
        </p:nvSpPr>
        <p:spPr>
          <a:xfrm>
            <a:off x="10400790" y="3329239"/>
            <a:ext cx="1629156" cy="830997"/>
          </a:xfrm>
          <a:prstGeom prst="rect">
            <a:avLst/>
          </a:prstGeom>
          <a:noFill/>
        </p:spPr>
        <p:txBody>
          <a:bodyPr wrap="square" rtlCol="0">
            <a:spAutoFit/>
          </a:bodyPr>
          <a:lstStyle/>
          <a:p>
            <a:r>
              <a:rPr lang="de-DE" sz="2400" b="1" dirty="0" smtClean="0"/>
              <a:t>2.2. Schreiben</a:t>
            </a:r>
          </a:p>
        </p:txBody>
      </p:sp>
      <p:sp>
        <p:nvSpPr>
          <p:cNvPr id="16" name="Textfeld 15"/>
          <p:cNvSpPr txBox="1"/>
          <p:nvPr/>
        </p:nvSpPr>
        <p:spPr>
          <a:xfrm>
            <a:off x="3120644" y="5944343"/>
            <a:ext cx="5950711" cy="769441"/>
          </a:xfrm>
          <a:prstGeom prst="rect">
            <a:avLst/>
          </a:prstGeom>
          <a:noFill/>
        </p:spPr>
        <p:txBody>
          <a:bodyPr wrap="square" rtlCol="0">
            <a:spAutoFit/>
          </a:bodyPr>
          <a:lstStyle/>
          <a:p>
            <a:pPr algn="ctr"/>
            <a:r>
              <a:rPr lang="de-DE" sz="2400" b="1" dirty="0" smtClean="0"/>
              <a:t>2.3. Lesen</a:t>
            </a:r>
          </a:p>
          <a:p>
            <a:endParaRPr lang="de-DE" sz="2000" b="1" dirty="0"/>
          </a:p>
        </p:txBody>
      </p:sp>
      <p:sp>
        <p:nvSpPr>
          <p:cNvPr id="20" name="Textfeld 19"/>
          <p:cNvSpPr txBox="1"/>
          <p:nvPr/>
        </p:nvSpPr>
        <p:spPr>
          <a:xfrm>
            <a:off x="7915210" y="2645012"/>
            <a:ext cx="2224688" cy="1569660"/>
          </a:xfrm>
          <a:prstGeom prst="rect">
            <a:avLst/>
          </a:prstGeom>
          <a:noFill/>
        </p:spPr>
        <p:txBody>
          <a:bodyPr wrap="square" rtlCol="0">
            <a:spAutoFit/>
          </a:bodyPr>
          <a:lstStyle/>
          <a:p>
            <a:r>
              <a:rPr lang="de-DE" sz="2400" b="1" dirty="0" smtClean="0"/>
              <a:t>3.n.2. Sprachgebrauch und Sprachreflexion</a:t>
            </a:r>
            <a:endParaRPr lang="de-DE" sz="2400" dirty="0"/>
          </a:p>
        </p:txBody>
      </p:sp>
      <p:sp>
        <p:nvSpPr>
          <p:cNvPr id="24" name="Ellipse 23"/>
          <p:cNvSpPr/>
          <p:nvPr/>
        </p:nvSpPr>
        <p:spPr>
          <a:xfrm>
            <a:off x="4114735" y="2879519"/>
            <a:ext cx="3800475" cy="1373629"/>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accent2">
                    <a:lumMod val="20000"/>
                    <a:lumOff val="80000"/>
                  </a:schemeClr>
                </a:solidFill>
              </a:rPr>
              <a:t>Themen</a:t>
            </a:r>
            <a:endParaRPr lang="de-DE" sz="2800" dirty="0">
              <a:solidFill>
                <a:schemeClr val="accent2">
                  <a:lumMod val="20000"/>
                  <a:lumOff val="80000"/>
                </a:schemeClr>
              </a:solidFill>
            </a:endParaRPr>
          </a:p>
        </p:txBody>
      </p:sp>
      <p:sp>
        <p:nvSpPr>
          <p:cNvPr id="25" name="Textfeld 24"/>
          <p:cNvSpPr txBox="1"/>
          <p:nvPr/>
        </p:nvSpPr>
        <p:spPr>
          <a:xfrm>
            <a:off x="3355522" y="479268"/>
            <a:ext cx="5208814" cy="523220"/>
          </a:xfrm>
          <a:prstGeom prst="rect">
            <a:avLst/>
          </a:prstGeom>
          <a:noFill/>
        </p:spPr>
        <p:txBody>
          <a:bodyPr wrap="square" rtlCol="0">
            <a:spAutoFit/>
          </a:bodyPr>
          <a:lstStyle/>
          <a:p>
            <a:r>
              <a:rPr lang="de-DE" sz="2800" b="1" dirty="0" smtClean="0">
                <a:solidFill>
                  <a:schemeClr val="accent5">
                    <a:lumMod val="50000"/>
                  </a:schemeClr>
                </a:solidFill>
              </a:rPr>
              <a:t>2. prozessbezogene Kompetenzen</a:t>
            </a:r>
            <a:endParaRPr lang="de-DE" sz="2800" b="1" dirty="0">
              <a:solidFill>
                <a:schemeClr val="accent5">
                  <a:lumMod val="50000"/>
                </a:schemeClr>
              </a:solidFill>
            </a:endParaRPr>
          </a:p>
        </p:txBody>
      </p:sp>
      <p:sp>
        <p:nvSpPr>
          <p:cNvPr id="27" name="Textfeld 26"/>
          <p:cNvSpPr txBox="1"/>
          <p:nvPr/>
        </p:nvSpPr>
        <p:spPr>
          <a:xfrm>
            <a:off x="3355523" y="1921967"/>
            <a:ext cx="5076582" cy="523220"/>
          </a:xfrm>
          <a:prstGeom prst="rect">
            <a:avLst/>
          </a:prstGeom>
          <a:noFill/>
        </p:spPr>
        <p:txBody>
          <a:bodyPr wrap="square" rtlCol="0">
            <a:spAutoFit/>
          </a:bodyPr>
          <a:lstStyle/>
          <a:p>
            <a:r>
              <a:rPr lang="de-DE" sz="2800" b="1" dirty="0" smtClean="0">
                <a:solidFill>
                  <a:schemeClr val="accent5">
                    <a:lumMod val="50000"/>
                  </a:schemeClr>
                </a:solidFill>
              </a:rPr>
              <a:t>3. inhaltsbezogene Kompetenzen</a:t>
            </a:r>
            <a:endParaRPr lang="de-DE" sz="2800" b="1" dirty="0">
              <a:solidFill>
                <a:schemeClr val="accent5">
                  <a:lumMod val="50000"/>
                </a:schemeClr>
              </a:solidFill>
            </a:endParaRPr>
          </a:p>
        </p:txBody>
      </p:sp>
      <p:sp>
        <p:nvSpPr>
          <p:cNvPr id="2" name="Pfeil nach unten 1"/>
          <p:cNvSpPr/>
          <p:nvPr/>
        </p:nvSpPr>
        <p:spPr>
          <a:xfrm>
            <a:off x="4648466" y="1093140"/>
            <a:ext cx="749193" cy="65306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oben 2"/>
          <p:cNvSpPr/>
          <p:nvPr/>
        </p:nvSpPr>
        <p:spPr>
          <a:xfrm>
            <a:off x="6396044" y="1093140"/>
            <a:ext cx="733926" cy="629002"/>
          </a:xfrm>
          <a:prstGeom prst="up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Datumsplatzhalter 5"/>
          <p:cNvSpPr>
            <a:spLocks noGrp="1"/>
          </p:cNvSpPr>
          <p:nvPr>
            <p:ph type="dt" sz="half" idx="10"/>
          </p:nvPr>
        </p:nvSpPr>
        <p:spPr/>
        <p:txBody>
          <a:bodyPr/>
          <a:lstStyle/>
          <a:p>
            <a:r>
              <a:rPr lang="de-DE" smtClean="0"/>
              <a:t>Stefan Metzger</a:t>
            </a:r>
            <a:endParaRPr lang="de-DE"/>
          </a:p>
        </p:txBody>
      </p:sp>
      <p:sp>
        <p:nvSpPr>
          <p:cNvPr id="17" name="Textfeld 16"/>
          <p:cNvSpPr txBox="1"/>
          <p:nvPr/>
        </p:nvSpPr>
        <p:spPr>
          <a:xfrm>
            <a:off x="1964533" y="2512994"/>
            <a:ext cx="3339469" cy="2308324"/>
          </a:xfrm>
          <a:prstGeom prst="rect">
            <a:avLst/>
          </a:prstGeom>
          <a:noFill/>
        </p:spPr>
        <p:txBody>
          <a:bodyPr wrap="square" rtlCol="0">
            <a:spAutoFit/>
          </a:bodyPr>
          <a:lstStyle/>
          <a:p>
            <a:r>
              <a:rPr lang="de-DE" sz="2400" b="1" dirty="0" smtClean="0">
                <a:solidFill>
                  <a:srgbClr val="FF0000"/>
                </a:solidFill>
              </a:rPr>
              <a:t>3.n.1. Texte und andere Medien:</a:t>
            </a:r>
          </a:p>
          <a:p>
            <a:r>
              <a:rPr lang="de-DE" sz="2400" dirty="0" smtClean="0">
                <a:solidFill>
                  <a:srgbClr val="FF0000"/>
                </a:solidFill>
              </a:rPr>
              <a:t>3.n.1.1. Literarische Texte</a:t>
            </a:r>
          </a:p>
          <a:p>
            <a:pPr indent="-457200"/>
            <a:r>
              <a:rPr lang="de-DE" sz="2400" dirty="0" smtClean="0">
                <a:solidFill>
                  <a:srgbClr val="FF0000"/>
                </a:solidFill>
              </a:rPr>
              <a:t>3.n.1.2. Sach- und </a:t>
            </a:r>
          </a:p>
          <a:p>
            <a:pPr indent="-457200"/>
            <a:r>
              <a:rPr lang="de-DE" sz="2400" dirty="0">
                <a:solidFill>
                  <a:srgbClr val="FF0000"/>
                </a:solidFill>
              </a:rPr>
              <a:t>	</a:t>
            </a:r>
            <a:r>
              <a:rPr lang="de-DE" sz="2400" dirty="0" smtClean="0">
                <a:solidFill>
                  <a:srgbClr val="FF0000"/>
                </a:solidFill>
              </a:rPr>
              <a:t>Gebrauchstexte</a:t>
            </a:r>
          </a:p>
          <a:p>
            <a:r>
              <a:rPr lang="de-DE" sz="2400" dirty="0" smtClean="0">
                <a:solidFill>
                  <a:srgbClr val="FF0000"/>
                </a:solidFill>
              </a:rPr>
              <a:t>3.n.1.3. Medien</a:t>
            </a:r>
            <a:endParaRPr lang="de-DE" sz="2400" dirty="0">
              <a:solidFill>
                <a:srgbClr val="FF0000"/>
              </a:solidFill>
            </a:endParaRPr>
          </a:p>
        </p:txBody>
      </p:sp>
      <p:sp>
        <p:nvSpPr>
          <p:cNvPr id="7" name="Foliennummernplatzhalter 6"/>
          <p:cNvSpPr>
            <a:spLocks noGrp="1"/>
          </p:cNvSpPr>
          <p:nvPr>
            <p:ph type="sldNum" sz="quarter" idx="12"/>
          </p:nvPr>
        </p:nvSpPr>
        <p:spPr/>
        <p:txBody>
          <a:bodyPr/>
          <a:lstStyle/>
          <a:p>
            <a:fld id="{E007BD3B-5C9F-4A74-8E27-BF26A294CD2B}" type="slidenum">
              <a:rPr lang="de-DE" smtClean="0"/>
              <a:t>21</a:t>
            </a:fld>
            <a:endParaRPr lang="de-DE"/>
          </a:p>
        </p:txBody>
      </p:sp>
    </p:spTree>
    <p:extLst>
      <p:ext uri="{BB962C8B-B14F-4D97-AF65-F5344CB8AC3E}">
        <p14:creationId xmlns:p14="http://schemas.microsoft.com/office/powerpoint/2010/main" val="3979251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962025" y="658855"/>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3.n.1.1+2 Texte  </a:t>
            </a:r>
            <a:endParaRPr lang="de-DE" sz="3600" dirty="0">
              <a:latin typeface="Futura Lt BT" panose="020B0402020204020303" pitchFamily="34" charset="0"/>
            </a:endParaRPr>
          </a:p>
        </p:txBody>
      </p:sp>
      <p:sp>
        <p:nvSpPr>
          <p:cNvPr id="5" name="Rechteck 4"/>
          <p:cNvSpPr/>
          <p:nvPr/>
        </p:nvSpPr>
        <p:spPr>
          <a:xfrm>
            <a:off x="838200" y="4980154"/>
            <a:ext cx="10515600" cy="1170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Zugang zu Texten gewinnen </a:t>
            </a:r>
            <a:br>
              <a:rPr lang="de-DE" sz="3200" dirty="0" smtClean="0"/>
            </a:br>
            <a:r>
              <a:rPr lang="de-DE" sz="3200" dirty="0" smtClean="0"/>
              <a:t>(Erstverständnis, methodisch, Textnutzung)</a:t>
            </a:r>
            <a:endParaRPr lang="de-DE" sz="3200" dirty="0"/>
          </a:p>
        </p:txBody>
      </p:sp>
      <p:sp>
        <p:nvSpPr>
          <p:cNvPr id="6" name="Rechteck 5"/>
          <p:cNvSpPr/>
          <p:nvPr/>
        </p:nvSpPr>
        <p:spPr>
          <a:xfrm>
            <a:off x="1927860" y="3670315"/>
            <a:ext cx="8336280" cy="130983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Textanalyse</a:t>
            </a:r>
            <a:endParaRPr lang="de-DE" sz="3200" dirty="0"/>
          </a:p>
        </p:txBody>
      </p:sp>
      <p:sp>
        <p:nvSpPr>
          <p:cNvPr id="7" name="Rechteck 6"/>
          <p:cNvSpPr/>
          <p:nvPr/>
        </p:nvSpPr>
        <p:spPr>
          <a:xfrm>
            <a:off x="2925086" y="2273812"/>
            <a:ext cx="6175248" cy="139566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000" dirty="0" smtClean="0">
                <a:solidFill>
                  <a:schemeClr val="tx1"/>
                </a:solidFill>
              </a:rPr>
              <a:t>Textinterpretation (literarische Texte), Textverstehen (Sachtexte)</a:t>
            </a:r>
          </a:p>
          <a:p>
            <a:pPr algn="ctr"/>
            <a:r>
              <a:rPr lang="de-DE" sz="2000" dirty="0" smtClean="0">
                <a:solidFill>
                  <a:schemeClr val="tx1"/>
                </a:solidFill>
              </a:rPr>
              <a:t>in verschiedenen Medien (erweiterter Textbegriff)</a:t>
            </a:r>
            <a:endParaRPr lang="de-DE" sz="2000" dirty="0">
              <a:solidFill>
                <a:schemeClr val="tx1"/>
              </a:solidFill>
            </a:endParaRPr>
          </a:p>
        </p:txBody>
      </p:sp>
      <p:sp>
        <p:nvSpPr>
          <p:cNvPr id="10" name="Pfeil nach unten 9"/>
          <p:cNvSpPr/>
          <p:nvPr/>
        </p:nvSpPr>
        <p:spPr>
          <a:xfrm rot="10800000">
            <a:off x="5638800" y="4657695"/>
            <a:ext cx="914400" cy="566928"/>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oben und unten 11"/>
          <p:cNvSpPr/>
          <p:nvPr/>
        </p:nvSpPr>
        <p:spPr>
          <a:xfrm>
            <a:off x="5568694" y="3420931"/>
            <a:ext cx="1054609" cy="585216"/>
          </a:xfrm>
          <a:prstGeom prst="upDownArrow">
            <a:avLst>
              <a:gd name="adj1" fmla="val 50000"/>
              <a:gd name="adj2" fmla="val 3125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9" name="Fußzeilenplatzhalter 8"/>
          <p:cNvSpPr>
            <a:spLocks noGrp="1"/>
          </p:cNvSpPr>
          <p:nvPr>
            <p:ph type="ftr" sz="quarter" idx="11"/>
          </p:nvPr>
        </p:nvSpPr>
        <p:spPr/>
        <p:txBody>
          <a:bodyPr/>
          <a:lstStyle/>
          <a:p>
            <a:r>
              <a:rPr lang="de-DE" smtClean="0"/>
              <a:t>ZPG IV – Bildungsplan 2016</a:t>
            </a:r>
            <a:endParaRPr lang="de-DE"/>
          </a:p>
        </p:txBody>
      </p:sp>
      <p:sp>
        <p:nvSpPr>
          <p:cNvPr id="11" name="Foliennummernplatzhalter 10"/>
          <p:cNvSpPr>
            <a:spLocks noGrp="1"/>
          </p:cNvSpPr>
          <p:nvPr>
            <p:ph type="sldNum" sz="quarter" idx="12"/>
          </p:nvPr>
        </p:nvSpPr>
        <p:spPr/>
        <p:txBody>
          <a:bodyPr/>
          <a:lstStyle/>
          <a:p>
            <a:fld id="{E007BD3B-5C9F-4A74-8E27-BF26A294CD2B}" type="slidenum">
              <a:rPr lang="de-DE" smtClean="0"/>
              <a:t>22</a:t>
            </a:fld>
            <a:endParaRPr lang="de-DE"/>
          </a:p>
        </p:txBody>
      </p:sp>
      <p:sp>
        <p:nvSpPr>
          <p:cNvPr id="13"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b="1" dirty="0" smtClean="0"/>
              <a:t>3. inhaltsbezogene Kompetenzen </a:t>
            </a:r>
            <a:r>
              <a:rPr lang="de-DE" dirty="0" smtClean="0">
                <a:solidFill>
                  <a:schemeClr val="bg2">
                    <a:lumMod val="75000"/>
                  </a:schemeClr>
                </a:solidFill>
              </a:rPr>
              <a:t>&gt; 4. Operatoren, Verweise etc.</a:t>
            </a:r>
            <a:endParaRPr lang="de-DE" dirty="0">
              <a:solidFill>
                <a:schemeClr val="bg2">
                  <a:lumMod val="75000"/>
                </a:schemeClr>
              </a:solidFill>
            </a:endParaRPr>
          </a:p>
        </p:txBody>
      </p:sp>
    </p:spTree>
    <p:extLst>
      <p:ext uri="{BB962C8B-B14F-4D97-AF65-F5344CB8AC3E}">
        <p14:creationId xmlns:p14="http://schemas.microsoft.com/office/powerpoint/2010/main" val="46835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eck 14"/>
          <p:cNvSpPr/>
          <p:nvPr/>
        </p:nvSpPr>
        <p:spPr>
          <a:xfrm>
            <a:off x="9091189" y="2273811"/>
            <a:ext cx="2519671" cy="387677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Texte werten</a:t>
            </a:r>
          </a:p>
          <a:p>
            <a:endParaRPr lang="de-DE" sz="3200" dirty="0">
              <a:solidFill>
                <a:schemeClr val="tx1"/>
              </a:solidFill>
            </a:endParaRPr>
          </a:p>
          <a:p>
            <a:endParaRPr lang="de-DE" sz="3200" dirty="0" smtClean="0">
              <a:solidFill>
                <a:schemeClr val="tx1"/>
              </a:solidFill>
            </a:endParaRPr>
          </a:p>
          <a:p>
            <a:endParaRPr lang="de-DE" sz="3200" dirty="0">
              <a:solidFill>
                <a:schemeClr val="tx1"/>
              </a:solidFill>
            </a:endParaRPr>
          </a:p>
          <a:p>
            <a:endParaRPr lang="de-DE" sz="3200" dirty="0">
              <a:solidFill>
                <a:schemeClr val="tx1"/>
              </a:solidFill>
            </a:endParaRPr>
          </a:p>
        </p:txBody>
      </p:sp>
      <p:sp>
        <p:nvSpPr>
          <p:cNvPr id="14" name="Rechteck 13"/>
          <p:cNvSpPr/>
          <p:nvPr/>
        </p:nvSpPr>
        <p:spPr>
          <a:xfrm>
            <a:off x="581139" y="2276166"/>
            <a:ext cx="2350008" cy="38744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3200" dirty="0" smtClean="0">
                <a:solidFill>
                  <a:schemeClr val="tx1"/>
                </a:solidFill>
              </a:rPr>
              <a:t>Texte </a:t>
            </a:r>
            <a:r>
              <a:rPr lang="de-DE" sz="3200" dirty="0" err="1" smtClean="0">
                <a:solidFill>
                  <a:schemeClr val="tx1"/>
                </a:solidFill>
              </a:rPr>
              <a:t>kontextuali-sieren</a:t>
            </a:r>
            <a:endParaRPr lang="de-DE" sz="3200" dirty="0" smtClean="0">
              <a:solidFill>
                <a:schemeClr val="tx1"/>
              </a:solidFill>
            </a:endParaRPr>
          </a:p>
          <a:p>
            <a:endParaRPr lang="de-DE" sz="3200" dirty="0">
              <a:solidFill>
                <a:schemeClr val="tx1"/>
              </a:solidFill>
            </a:endParaRPr>
          </a:p>
          <a:p>
            <a:endParaRPr lang="de-DE" sz="3200" dirty="0" smtClean="0">
              <a:solidFill>
                <a:schemeClr val="tx1"/>
              </a:solidFill>
            </a:endParaRPr>
          </a:p>
          <a:p>
            <a:endParaRPr lang="de-DE" sz="3200" dirty="0">
              <a:solidFill>
                <a:schemeClr val="tx1"/>
              </a:solidFill>
            </a:endParaRPr>
          </a:p>
          <a:p>
            <a:endParaRPr lang="de-DE" sz="3200" dirty="0">
              <a:solidFill>
                <a:schemeClr val="tx1"/>
              </a:solidFill>
            </a:endParaRPr>
          </a:p>
        </p:txBody>
      </p:sp>
      <p:sp>
        <p:nvSpPr>
          <p:cNvPr id="2" name="Titel 1"/>
          <p:cNvSpPr txBox="1">
            <a:spLocks/>
          </p:cNvSpPr>
          <p:nvPr/>
        </p:nvSpPr>
        <p:spPr>
          <a:xfrm>
            <a:off x="962025" y="658855"/>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3.n.1.1+2 Texte  </a:t>
            </a:r>
            <a:endParaRPr lang="de-DE" sz="3600" dirty="0">
              <a:latin typeface="Futura Lt BT" panose="020B0402020204020303" pitchFamily="34" charset="0"/>
            </a:endParaRPr>
          </a:p>
        </p:txBody>
      </p:sp>
      <p:sp>
        <p:nvSpPr>
          <p:cNvPr id="6" name="Rechteck 5"/>
          <p:cNvSpPr/>
          <p:nvPr/>
        </p:nvSpPr>
        <p:spPr>
          <a:xfrm>
            <a:off x="1927860" y="3670315"/>
            <a:ext cx="8336280" cy="130983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Textanalyse</a:t>
            </a:r>
            <a:endParaRPr lang="de-DE" sz="3200" dirty="0"/>
          </a:p>
        </p:txBody>
      </p:sp>
      <p:sp>
        <p:nvSpPr>
          <p:cNvPr id="7" name="Rechteck 6"/>
          <p:cNvSpPr/>
          <p:nvPr/>
        </p:nvSpPr>
        <p:spPr>
          <a:xfrm>
            <a:off x="2925086" y="2273812"/>
            <a:ext cx="6175248" cy="139566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000" dirty="0" smtClean="0">
                <a:solidFill>
                  <a:schemeClr val="tx1"/>
                </a:solidFill>
              </a:rPr>
              <a:t>Textinterpretation (literarische Texte) Textverstehen (Sachtexte)</a:t>
            </a:r>
          </a:p>
          <a:p>
            <a:pPr algn="ctr"/>
            <a:r>
              <a:rPr lang="de-DE" sz="2000" dirty="0" smtClean="0">
                <a:solidFill>
                  <a:schemeClr val="tx1"/>
                </a:solidFill>
              </a:rPr>
              <a:t>in verschiedenen Medien (erweiterter Textbegriff)</a:t>
            </a:r>
            <a:endParaRPr lang="de-DE" sz="2000" dirty="0">
              <a:solidFill>
                <a:schemeClr val="tx1"/>
              </a:solidFill>
            </a:endParaRPr>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9" name="Fußzeilenplatzhalter 8"/>
          <p:cNvSpPr>
            <a:spLocks noGrp="1"/>
          </p:cNvSpPr>
          <p:nvPr>
            <p:ph type="ftr" sz="quarter" idx="11"/>
          </p:nvPr>
        </p:nvSpPr>
        <p:spPr/>
        <p:txBody>
          <a:bodyPr/>
          <a:lstStyle/>
          <a:p>
            <a:r>
              <a:rPr lang="de-DE" smtClean="0"/>
              <a:t>ZPG IV – Bildungsplan 2016</a:t>
            </a:r>
            <a:endParaRPr lang="de-DE"/>
          </a:p>
        </p:txBody>
      </p:sp>
      <p:sp>
        <p:nvSpPr>
          <p:cNvPr id="11" name="Foliennummernplatzhalter 10"/>
          <p:cNvSpPr>
            <a:spLocks noGrp="1"/>
          </p:cNvSpPr>
          <p:nvPr>
            <p:ph type="sldNum" sz="quarter" idx="12"/>
          </p:nvPr>
        </p:nvSpPr>
        <p:spPr/>
        <p:txBody>
          <a:bodyPr/>
          <a:lstStyle/>
          <a:p>
            <a:fld id="{E007BD3B-5C9F-4A74-8E27-BF26A294CD2B}" type="slidenum">
              <a:rPr lang="de-DE" smtClean="0"/>
              <a:t>23</a:t>
            </a:fld>
            <a:endParaRPr lang="de-DE"/>
          </a:p>
        </p:txBody>
      </p:sp>
      <p:sp>
        <p:nvSpPr>
          <p:cNvPr id="13"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b="1" dirty="0" smtClean="0"/>
              <a:t>3. inhaltsbezogene Kompetenzen </a:t>
            </a:r>
            <a:r>
              <a:rPr lang="de-DE" dirty="0" smtClean="0">
                <a:solidFill>
                  <a:schemeClr val="bg2">
                    <a:lumMod val="75000"/>
                  </a:schemeClr>
                </a:solidFill>
              </a:rPr>
              <a:t>&gt; 4. Operatoren, Verweise etc.</a:t>
            </a:r>
            <a:endParaRPr lang="de-DE" dirty="0">
              <a:solidFill>
                <a:schemeClr val="bg2">
                  <a:lumMod val="75000"/>
                </a:schemeClr>
              </a:solidFill>
            </a:endParaRPr>
          </a:p>
        </p:txBody>
      </p:sp>
      <p:sp>
        <p:nvSpPr>
          <p:cNvPr id="12" name="Rechteck 11"/>
          <p:cNvSpPr/>
          <p:nvPr/>
        </p:nvSpPr>
        <p:spPr>
          <a:xfrm>
            <a:off x="830341" y="4977273"/>
            <a:ext cx="10515600" cy="1170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Zugang zu Texten gewinnen </a:t>
            </a:r>
            <a:br>
              <a:rPr lang="de-DE" sz="3200" dirty="0" smtClean="0"/>
            </a:br>
            <a:r>
              <a:rPr lang="de-DE" sz="3200" dirty="0" smtClean="0"/>
              <a:t>(Erstverständnis, methodisch, Textnutzung)</a:t>
            </a:r>
            <a:endParaRPr lang="de-DE" sz="3200" dirty="0"/>
          </a:p>
        </p:txBody>
      </p:sp>
    </p:spTree>
    <p:extLst>
      <p:ext uri="{BB962C8B-B14F-4D97-AF65-F5344CB8AC3E}">
        <p14:creationId xmlns:p14="http://schemas.microsoft.com/office/powerpoint/2010/main" val="296999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gelmäßiges Fünfeck 1"/>
          <p:cNvSpPr/>
          <p:nvPr/>
        </p:nvSpPr>
        <p:spPr>
          <a:xfrm rot="2101639">
            <a:off x="4400255" y="1909450"/>
            <a:ext cx="3515297" cy="3230975"/>
          </a:xfrm>
          <a:prstGeom prst="pent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itel 1"/>
          <p:cNvSpPr txBox="1">
            <a:spLocks/>
          </p:cNvSpPr>
          <p:nvPr/>
        </p:nvSpPr>
        <p:spPr>
          <a:xfrm>
            <a:off x="754910" y="666291"/>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3.n.1.3 Medien</a:t>
            </a:r>
            <a:endParaRPr lang="de-DE" sz="3600" dirty="0">
              <a:latin typeface="Futura Lt BT" panose="020B0402020204020303" pitchFamily="34" charset="0"/>
            </a:endParaRPr>
          </a:p>
        </p:txBody>
      </p:sp>
      <p:sp>
        <p:nvSpPr>
          <p:cNvPr id="4" name="Textfeld 3"/>
          <p:cNvSpPr txBox="1"/>
          <p:nvPr/>
        </p:nvSpPr>
        <p:spPr>
          <a:xfrm>
            <a:off x="1992984" y="1444752"/>
            <a:ext cx="3108960" cy="584775"/>
          </a:xfrm>
          <a:prstGeom prst="rect">
            <a:avLst/>
          </a:prstGeom>
          <a:noFill/>
        </p:spPr>
        <p:txBody>
          <a:bodyPr wrap="square" rtlCol="0">
            <a:spAutoFit/>
          </a:bodyPr>
          <a:lstStyle/>
          <a:p>
            <a:r>
              <a:rPr lang="de-DE" sz="3200" dirty="0" smtClean="0"/>
              <a:t>problematisieren</a:t>
            </a:r>
            <a:endParaRPr lang="de-DE" sz="3200" dirty="0"/>
          </a:p>
        </p:txBody>
      </p:sp>
      <p:sp>
        <p:nvSpPr>
          <p:cNvPr id="5" name="Textfeld 4"/>
          <p:cNvSpPr txBox="1"/>
          <p:nvPr/>
        </p:nvSpPr>
        <p:spPr>
          <a:xfrm>
            <a:off x="7496620" y="1444752"/>
            <a:ext cx="2114840" cy="584775"/>
          </a:xfrm>
          <a:prstGeom prst="rect">
            <a:avLst/>
          </a:prstGeom>
          <a:noFill/>
        </p:spPr>
        <p:txBody>
          <a:bodyPr wrap="square" rtlCol="0">
            <a:spAutoFit/>
          </a:bodyPr>
          <a:lstStyle/>
          <a:p>
            <a:r>
              <a:rPr lang="de-DE" sz="3200" dirty="0" smtClean="0"/>
              <a:t>gestalten</a:t>
            </a:r>
            <a:endParaRPr lang="de-DE" sz="3200" dirty="0"/>
          </a:p>
        </p:txBody>
      </p:sp>
      <p:sp>
        <p:nvSpPr>
          <p:cNvPr id="6" name="Textfeld 5"/>
          <p:cNvSpPr txBox="1"/>
          <p:nvPr/>
        </p:nvSpPr>
        <p:spPr>
          <a:xfrm>
            <a:off x="1832400" y="3682863"/>
            <a:ext cx="2319525" cy="1077218"/>
          </a:xfrm>
          <a:prstGeom prst="rect">
            <a:avLst/>
          </a:prstGeom>
          <a:noFill/>
        </p:spPr>
        <p:txBody>
          <a:bodyPr wrap="square" rtlCol="0">
            <a:spAutoFit/>
          </a:bodyPr>
          <a:lstStyle/>
          <a:p>
            <a:r>
              <a:rPr lang="de-DE" sz="3200" dirty="0" smtClean="0"/>
              <a:t>analysieren</a:t>
            </a:r>
          </a:p>
          <a:p>
            <a:r>
              <a:rPr lang="de-DE" sz="3200" dirty="0" smtClean="0"/>
              <a:t>verstehen</a:t>
            </a:r>
            <a:endParaRPr lang="de-DE" sz="3200" dirty="0"/>
          </a:p>
        </p:txBody>
      </p:sp>
      <p:sp>
        <p:nvSpPr>
          <p:cNvPr id="7" name="Textfeld 6"/>
          <p:cNvSpPr txBox="1"/>
          <p:nvPr/>
        </p:nvSpPr>
        <p:spPr>
          <a:xfrm>
            <a:off x="8304592" y="3929084"/>
            <a:ext cx="1539240" cy="584775"/>
          </a:xfrm>
          <a:prstGeom prst="rect">
            <a:avLst/>
          </a:prstGeom>
          <a:noFill/>
        </p:spPr>
        <p:txBody>
          <a:bodyPr wrap="square" rtlCol="0">
            <a:spAutoFit/>
          </a:bodyPr>
          <a:lstStyle/>
          <a:p>
            <a:r>
              <a:rPr lang="de-DE" sz="3200" dirty="0" smtClean="0"/>
              <a:t>nutzen</a:t>
            </a:r>
            <a:endParaRPr lang="de-DE" sz="3200" dirty="0"/>
          </a:p>
        </p:txBody>
      </p:sp>
      <p:sp>
        <p:nvSpPr>
          <p:cNvPr id="8" name="Textfeld 7"/>
          <p:cNvSpPr txBox="1"/>
          <p:nvPr/>
        </p:nvSpPr>
        <p:spPr>
          <a:xfrm>
            <a:off x="5230368" y="5612694"/>
            <a:ext cx="1731264" cy="584775"/>
          </a:xfrm>
          <a:prstGeom prst="rect">
            <a:avLst/>
          </a:prstGeom>
          <a:noFill/>
        </p:spPr>
        <p:txBody>
          <a:bodyPr wrap="square" rtlCol="0">
            <a:spAutoFit/>
          </a:bodyPr>
          <a:lstStyle/>
          <a:p>
            <a:pPr algn="ctr"/>
            <a:r>
              <a:rPr lang="de-DE" sz="3200" dirty="0" smtClean="0"/>
              <a:t>kennen</a:t>
            </a:r>
            <a:endParaRPr lang="de-DE" sz="3200" dirty="0"/>
          </a:p>
        </p:txBody>
      </p:sp>
      <p:cxnSp>
        <p:nvCxnSpPr>
          <p:cNvPr id="10" name="Gerader Verbinder 9"/>
          <p:cNvCxnSpPr>
            <a:stCxn id="2" idx="1"/>
            <a:endCxn id="2" idx="5"/>
          </p:cNvCxnSpPr>
          <p:nvPr/>
        </p:nvCxnSpPr>
        <p:spPr>
          <a:xfrm>
            <a:off x="4937499" y="2203813"/>
            <a:ext cx="2878595" cy="20176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a:stCxn id="2" idx="0"/>
            <a:endCxn id="2" idx="4"/>
          </p:cNvCxnSpPr>
          <p:nvPr/>
        </p:nvCxnSpPr>
        <p:spPr>
          <a:xfrm flipH="1">
            <a:off x="6120207" y="2202050"/>
            <a:ext cx="964933" cy="32692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a:stCxn id="2" idx="1"/>
            <a:endCxn id="2" idx="4"/>
          </p:cNvCxnSpPr>
          <p:nvPr/>
        </p:nvCxnSpPr>
        <p:spPr>
          <a:xfrm>
            <a:off x="4937499" y="2203813"/>
            <a:ext cx="1182708" cy="32674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a:endCxn id="2" idx="2"/>
          </p:cNvCxnSpPr>
          <p:nvPr/>
        </p:nvCxnSpPr>
        <p:spPr>
          <a:xfrm flipH="1">
            <a:off x="4341137" y="2252237"/>
            <a:ext cx="2744003" cy="19720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a:stCxn id="2" idx="2"/>
            <a:endCxn id="2" idx="5"/>
          </p:cNvCxnSpPr>
          <p:nvPr/>
        </p:nvCxnSpPr>
        <p:spPr>
          <a:xfrm flipV="1">
            <a:off x="4341137" y="4221473"/>
            <a:ext cx="3474957" cy="28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4560651" y="3042785"/>
            <a:ext cx="3035927" cy="1107996"/>
          </a:xfrm>
          <a:prstGeom prst="rect">
            <a:avLst/>
          </a:prstGeom>
          <a:noFill/>
        </p:spPr>
        <p:txBody>
          <a:bodyPr wrap="square" rtlCol="0">
            <a:spAutoFit/>
          </a:bodyPr>
          <a:lstStyle/>
          <a:p>
            <a:pPr algn="ctr"/>
            <a:r>
              <a:rPr lang="de-DE" sz="6600" dirty="0" smtClean="0">
                <a:solidFill>
                  <a:srgbClr val="CC0000"/>
                </a:solidFill>
              </a:rPr>
              <a:t>Medien</a:t>
            </a:r>
            <a:endParaRPr lang="de-DE" sz="6600" dirty="0">
              <a:solidFill>
                <a:srgbClr val="CC0000"/>
              </a:solidFill>
            </a:endParaRPr>
          </a:p>
        </p:txBody>
      </p:sp>
      <p:sp>
        <p:nvSpPr>
          <p:cNvPr id="11" name="Datumsplatzhalter 10"/>
          <p:cNvSpPr>
            <a:spLocks noGrp="1"/>
          </p:cNvSpPr>
          <p:nvPr>
            <p:ph type="dt" sz="half" idx="10"/>
          </p:nvPr>
        </p:nvSpPr>
        <p:spPr/>
        <p:txBody>
          <a:bodyPr/>
          <a:lstStyle/>
          <a:p>
            <a:r>
              <a:rPr lang="de-DE" smtClean="0"/>
              <a:t>Stefan Metzger</a:t>
            </a:r>
            <a:endParaRPr lang="de-DE"/>
          </a:p>
        </p:txBody>
      </p:sp>
      <p:sp>
        <p:nvSpPr>
          <p:cNvPr id="13" name="Fußzeilenplatzhalter 12"/>
          <p:cNvSpPr>
            <a:spLocks noGrp="1"/>
          </p:cNvSpPr>
          <p:nvPr>
            <p:ph type="ftr" sz="quarter" idx="11"/>
          </p:nvPr>
        </p:nvSpPr>
        <p:spPr/>
        <p:txBody>
          <a:bodyPr/>
          <a:lstStyle/>
          <a:p>
            <a:r>
              <a:rPr lang="de-DE" smtClean="0"/>
              <a:t>ZPG IV – Bildungsplan 2016</a:t>
            </a:r>
            <a:endParaRPr lang="de-DE"/>
          </a:p>
        </p:txBody>
      </p:sp>
      <p:sp>
        <p:nvSpPr>
          <p:cNvPr id="14" name="Foliennummernplatzhalter 13"/>
          <p:cNvSpPr>
            <a:spLocks noGrp="1"/>
          </p:cNvSpPr>
          <p:nvPr>
            <p:ph type="sldNum" sz="quarter" idx="12"/>
          </p:nvPr>
        </p:nvSpPr>
        <p:spPr/>
        <p:txBody>
          <a:bodyPr/>
          <a:lstStyle/>
          <a:p>
            <a:fld id="{E007BD3B-5C9F-4A74-8E27-BF26A294CD2B}" type="slidenum">
              <a:rPr lang="de-DE" smtClean="0"/>
              <a:t>24</a:t>
            </a:fld>
            <a:endParaRPr lang="de-DE"/>
          </a:p>
        </p:txBody>
      </p:sp>
      <p:sp>
        <p:nvSpPr>
          <p:cNvPr id="18"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b="1" dirty="0" smtClean="0"/>
              <a:t>3. inhaltsbezogene Kompetenzen </a:t>
            </a:r>
            <a:r>
              <a:rPr lang="de-DE" dirty="0" smtClean="0">
                <a:solidFill>
                  <a:schemeClr val="bg2">
                    <a:lumMod val="75000"/>
                  </a:schemeClr>
                </a:solidFill>
              </a:rPr>
              <a:t>&gt; 4. Operatoren, Verweise etc.</a:t>
            </a:r>
            <a:endParaRPr lang="de-DE" dirty="0">
              <a:solidFill>
                <a:schemeClr val="bg2">
                  <a:lumMod val="75000"/>
                </a:schemeClr>
              </a:solidFill>
            </a:endParaRPr>
          </a:p>
        </p:txBody>
      </p:sp>
    </p:spTree>
    <p:extLst>
      <p:ext uri="{BB962C8B-B14F-4D97-AF65-F5344CB8AC3E}">
        <p14:creationId xmlns:p14="http://schemas.microsoft.com/office/powerpoint/2010/main" val="351449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1000"/>
                                  </p:stCondLst>
                                  <p:childTnLst>
                                    <p:set>
                                      <p:cBhvr>
                                        <p:cTn id="33" dur="1" fill="hold">
                                          <p:stCondLst>
                                            <p:cond delay="0"/>
                                          </p:stCondLst>
                                        </p:cTn>
                                        <p:tgtEl>
                                          <p:spTgt spid="15"/>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nodeType="afterEffect">
                                  <p:stCondLst>
                                    <p:cond delay="1000"/>
                                  </p:stCondLst>
                                  <p:childTnLst>
                                    <p:set>
                                      <p:cBhvr>
                                        <p:cTn id="36" dur="1" fill="hold">
                                          <p:stCondLst>
                                            <p:cond delay="0"/>
                                          </p:stCondLst>
                                        </p:cTn>
                                        <p:tgtEl>
                                          <p:spTgt spid="17"/>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3000"/>
                            </p:stCondLst>
                            <p:childTnLst>
                              <p:par>
                                <p:cTn id="41" presetID="1" presetClass="entr" presetSubtype="0" fill="hold" nodeType="afterEffect">
                                  <p:stCondLst>
                                    <p:cond delay="100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ussdiagramm: Prozess 17"/>
          <p:cNvSpPr/>
          <p:nvPr/>
        </p:nvSpPr>
        <p:spPr>
          <a:xfrm>
            <a:off x="7606392" y="3400713"/>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pPr algn="r"/>
            <a:r>
              <a:rPr lang="de-DE" sz="2800" dirty="0" smtClean="0">
                <a:solidFill>
                  <a:schemeClr val="tx1"/>
                </a:solidFill>
              </a:rPr>
              <a:t>4. Operatoren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5" name="Flussdiagramm: Prozess 4"/>
          <p:cNvSpPr/>
          <p:nvPr/>
        </p:nvSpPr>
        <p:spPr>
          <a:xfrm>
            <a:off x="97971" y="106136"/>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smtClean="0">
                <a:solidFill>
                  <a:schemeClr val="tx1"/>
                </a:solidFill>
              </a:rPr>
              <a:t>1. Leitgedanken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22" name="Ellipse 21"/>
          <p:cNvSpPr/>
          <p:nvPr/>
        </p:nvSpPr>
        <p:spPr>
          <a:xfrm>
            <a:off x="0" y="0"/>
            <a:ext cx="12192000" cy="6858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855723" y="1391884"/>
            <a:ext cx="8318500" cy="405410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43642" y="2828835"/>
            <a:ext cx="1744233" cy="1569660"/>
          </a:xfrm>
          <a:prstGeom prst="rect">
            <a:avLst/>
          </a:prstGeom>
          <a:noFill/>
        </p:spPr>
        <p:txBody>
          <a:bodyPr wrap="square" rtlCol="0">
            <a:spAutoFit/>
          </a:bodyPr>
          <a:lstStyle/>
          <a:p>
            <a:r>
              <a:rPr lang="de-DE" sz="2400" b="1" dirty="0" smtClean="0"/>
              <a:t>2.1. Sprechen und Zuhören</a:t>
            </a:r>
          </a:p>
        </p:txBody>
      </p:sp>
      <p:sp>
        <p:nvSpPr>
          <p:cNvPr id="15" name="Textfeld 14"/>
          <p:cNvSpPr txBox="1"/>
          <p:nvPr/>
        </p:nvSpPr>
        <p:spPr>
          <a:xfrm>
            <a:off x="10400790" y="3329239"/>
            <a:ext cx="1629156" cy="830997"/>
          </a:xfrm>
          <a:prstGeom prst="rect">
            <a:avLst/>
          </a:prstGeom>
          <a:noFill/>
        </p:spPr>
        <p:txBody>
          <a:bodyPr wrap="square" rtlCol="0">
            <a:spAutoFit/>
          </a:bodyPr>
          <a:lstStyle/>
          <a:p>
            <a:r>
              <a:rPr lang="de-DE" sz="2400" b="1" dirty="0" smtClean="0"/>
              <a:t>2.2. Schreiben</a:t>
            </a:r>
          </a:p>
        </p:txBody>
      </p:sp>
      <p:sp>
        <p:nvSpPr>
          <p:cNvPr id="16" name="Textfeld 15"/>
          <p:cNvSpPr txBox="1"/>
          <p:nvPr/>
        </p:nvSpPr>
        <p:spPr>
          <a:xfrm>
            <a:off x="3120644" y="5944343"/>
            <a:ext cx="5950711" cy="769441"/>
          </a:xfrm>
          <a:prstGeom prst="rect">
            <a:avLst/>
          </a:prstGeom>
          <a:noFill/>
        </p:spPr>
        <p:txBody>
          <a:bodyPr wrap="square" rtlCol="0">
            <a:spAutoFit/>
          </a:bodyPr>
          <a:lstStyle/>
          <a:p>
            <a:pPr algn="ctr"/>
            <a:r>
              <a:rPr lang="de-DE" sz="2400" b="1" dirty="0" smtClean="0"/>
              <a:t>2.3. Lesen</a:t>
            </a:r>
          </a:p>
          <a:p>
            <a:endParaRPr lang="de-DE" sz="2000" b="1" dirty="0"/>
          </a:p>
        </p:txBody>
      </p:sp>
      <p:sp>
        <p:nvSpPr>
          <p:cNvPr id="19" name="Textfeld 18"/>
          <p:cNvSpPr txBox="1"/>
          <p:nvPr/>
        </p:nvSpPr>
        <p:spPr>
          <a:xfrm>
            <a:off x="2541353" y="2781503"/>
            <a:ext cx="1801925" cy="1569660"/>
          </a:xfrm>
          <a:prstGeom prst="rect">
            <a:avLst/>
          </a:prstGeom>
          <a:noFill/>
        </p:spPr>
        <p:txBody>
          <a:bodyPr wrap="square" rtlCol="0">
            <a:spAutoFit/>
          </a:bodyPr>
          <a:lstStyle/>
          <a:p>
            <a:r>
              <a:rPr lang="de-DE" sz="2400" b="1" dirty="0" smtClean="0"/>
              <a:t>3.n.1. </a:t>
            </a:r>
          </a:p>
          <a:p>
            <a:r>
              <a:rPr lang="de-DE" sz="2400" b="1" dirty="0" smtClean="0"/>
              <a:t>Texte und andere Medien</a:t>
            </a:r>
          </a:p>
        </p:txBody>
      </p:sp>
      <p:sp>
        <p:nvSpPr>
          <p:cNvPr id="24" name="Ellipse 23"/>
          <p:cNvSpPr/>
          <p:nvPr/>
        </p:nvSpPr>
        <p:spPr>
          <a:xfrm>
            <a:off x="4114735" y="2879519"/>
            <a:ext cx="3800475" cy="1373629"/>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accent2">
                    <a:lumMod val="20000"/>
                    <a:lumOff val="80000"/>
                  </a:schemeClr>
                </a:solidFill>
              </a:rPr>
              <a:t>Themen</a:t>
            </a:r>
            <a:endParaRPr lang="de-DE" sz="2800" dirty="0">
              <a:solidFill>
                <a:schemeClr val="accent2">
                  <a:lumMod val="20000"/>
                  <a:lumOff val="80000"/>
                </a:schemeClr>
              </a:solidFill>
            </a:endParaRPr>
          </a:p>
        </p:txBody>
      </p:sp>
      <p:sp>
        <p:nvSpPr>
          <p:cNvPr id="25" name="Textfeld 24"/>
          <p:cNvSpPr txBox="1"/>
          <p:nvPr/>
        </p:nvSpPr>
        <p:spPr>
          <a:xfrm>
            <a:off x="3355522" y="479268"/>
            <a:ext cx="5208814" cy="523220"/>
          </a:xfrm>
          <a:prstGeom prst="rect">
            <a:avLst/>
          </a:prstGeom>
          <a:noFill/>
        </p:spPr>
        <p:txBody>
          <a:bodyPr wrap="square" rtlCol="0">
            <a:spAutoFit/>
          </a:bodyPr>
          <a:lstStyle/>
          <a:p>
            <a:r>
              <a:rPr lang="de-DE" sz="2800" b="1" dirty="0" smtClean="0">
                <a:solidFill>
                  <a:schemeClr val="accent5">
                    <a:lumMod val="50000"/>
                  </a:schemeClr>
                </a:solidFill>
              </a:rPr>
              <a:t>2. prozessbezogene Kompetenzen</a:t>
            </a:r>
            <a:endParaRPr lang="de-DE" sz="2800" b="1" dirty="0">
              <a:solidFill>
                <a:schemeClr val="accent5">
                  <a:lumMod val="50000"/>
                </a:schemeClr>
              </a:solidFill>
            </a:endParaRPr>
          </a:p>
        </p:txBody>
      </p:sp>
      <p:sp>
        <p:nvSpPr>
          <p:cNvPr id="27" name="Textfeld 26"/>
          <p:cNvSpPr txBox="1"/>
          <p:nvPr/>
        </p:nvSpPr>
        <p:spPr>
          <a:xfrm>
            <a:off x="3355523" y="1921967"/>
            <a:ext cx="5076582" cy="523220"/>
          </a:xfrm>
          <a:prstGeom prst="rect">
            <a:avLst/>
          </a:prstGeom>
          <a:noFill/>
        </p:spPr>
        <p:txBody>
          <a:bodyPr wrap="square" rtlCol="0">
            <a:spAutoFit/>
          </a:bodyPr>
          <a:lstStyle/>
          <a:p>
            <a:r>
              <a:rPr lang="de-DE" sz="2800" b="1" dirty="0" smtClean="0">
                <a:solidFill>
                  <a:schemeClr val="accent5">
                    <a:lumMod val="50000"/>
                  </a:schemeClr>
                </a:solidFill>
              </a:rPr>
              <a:t>3. inhaltsbezogene Kompetenzen</a:t>
            </a:r>
            <a:endParaRPr lang="de-DE" sz="2800" b="1" dirty="0">
              <a:solidFill>
                <a:schemeClr val="accent5">
                  <a:lumMod val="50000"/>
                </a:schemeClr>
              </a:solidFill>
            </a:endParaRPr>
          </a:p>
        </p:txBody>
      </p:sp>
      <p:sp>
        <p:nvSpPr>
          <p:cNvPr id="2" name="Pfeil nach unten 1"/>
          <p:cNvSpPr/>
          <p:nvPr/>
        </p:nvSpPr>
        <p:spPr>
          <a:xfrm>
            <a:off x="4648466" y="1093140"/>
            <a:ext cx="749193" cy="65306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oben 2"/>
          <p:cNvSpPr/>
          <p:nvPr/>
        </p:nvSpPr>
        <p:spPr>
          <a:xfrm>
            <a:off x="6396044" y="1093140"/>
            <a:ext cx="733926" cy="629002"/>
          </a:xfrm>
          <a:prstGeom prst="up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Datumsplatzhalter 5"/>
          <p:cNvSpPr>
            <a:spLocks noGrp="1"/>
          </p:cNvSpPr>
          <p:nvPr>
            <p:ph type="dt" sz="half" idx="10"/>
          </p:nvPr>
        </p:nvSpPr>
        <p:spPr/>
        <p:txBody>
          <a:bodyPr/>
          <a:lstStyle/>
          <a:p>
            <a:r>
              <a:rPr lang="de-DE" smtClean="0"/>
              <a:t>Stefan Metzger</a:t>
            </a:r>
            <a:endParaRPr lang="de-DE"/>
          </a:p>
        </p:txBody>
      </p:sp>
      <p:sp>
        <p:nvSpPr>
          <p:cNvPr id="17" name="Textfeld 16"/>
          <p:cNvSpPr txBox="1"/>
          <p:nvPr/>
        </p:nvSpPr>
        <p:spPr>
          <a:xfrm>
            <a:off x="6714367" y="2576773"/>
            <a:ext cx="3805951" cy="2308324"/>
          </a:xfrm>
          <a:prstGeom prst="rect">
            <a:avLst/>
          </a:prstGeom>
          <a:noFill/>
        </p:spPr>
        <p:txBody>
          <a:bodyPr wrap="square" rtlCol="0">
            <a:spAutoFit/>
          </a:bodyPr>
          <a:lstStyle/>
          <a:p>
            <a:pPr indent="-457200"/>
            <a:r>
              <a:rPr lang="de-DE" sz="2400" b="1" dirty="0" smtClean="0">
                <a:solidFill>
                  <a:srgbClr val="FF0000"/>
                </a:solidFill>
              </a:rPr>
              <a:t>3.n.2. Sprachgebrauch 	und Sprachreflexion:</a:t>
            </a:r>
          </a:p>
          <a:p>
            <a:pPr indent="-457200"/>
            <a:r>
              <a:rPr lang="de-DE" sz="2400" dirty="0" smtClean="0">
                <a:solidFill>
                  <a:srgbClr val="FF0000"/>
                </a:solidFill>
              </a:rPr>
              <a:t>3.n.2.1. Struktur von 	Äußerungen</a:t>
            </a:r>
          </a:p>
          <a:p>
            <a:pPr indent="-457200"/>
            <a:r>
              <a:rPr lang="de-DE" sz="2400" dirty="0" smtClean="0">
                <a:solidFill>
                  <a:srgbClr val="FF0000"/>
                </a:solidFill>
              </a:rPr>
              <a:t>3.n.2.2. Funktion von 	Äußerungen</a:t>
            </a:r>
            <a:endParaRPr lang="de-DE" sz="2400" dirty="0">
              <a:solidFill>
                <a:srgbClr val="FF0000"/>
              </a:solidFill>
            </a:endParaRPr>
          </a:p>
        </p:txBody>
      </p:sp>
      <p:sp>
        <p:nvSpPr>
          <p:cNvPr id="8" name="Foliennummernplatzhalter 7"/>
          <p:cNvSpPr>
            <a:spLocks noGrp="1"/>
          </p:cNvSpPr>
          <p:nvPr>
            <p:ph type="sldNum" sz="quarter" idx="12"/>
          </p:nvPr>
        </p:nvSpPr>
        <p:spPr/>
        <p:txBody>
          <a:bodyPr/>
          <a:lstStyle/>
          <a:p>
            <a:fld id="{E007BD3B-5C9F-4A74-8E27-BF26A294CD2B}" type="slidenum">
              <a:rPr lang="de-DE" smtClean="0"/>
              <a:t>25</a:t>
            </a:fld>
            <a:endParaRPr lang="de-DE"/>
          </a:p>
        </p:txBody>
      </p:sp>
    </p:spTree>
    <p:extLst>
      <p:ext uri="{BB962C8B-B14F-4D97-AF65-F5344CB8AC3E}">
        <p14:creationId xmlns:p14="http://schemas.microsoft.com/office/powerpoint/2010/main" val="3529385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smtClean="0"/>
              <a:t>Stefan Metzger</a:t>
            </a:r>
            <a:endParaRPr lang="de-DE" dirty="0"/>
          </a:p>
        </p:txBody>
      </p:sp>
      <p:sp>
        <p:nvSpPr>
          <p:cNvPr id="19" name="Rechteck 18"/>
          <p:cNvSpPr/>
          <p:nvPr/>
        </p:nvSpPr>
        <p:spPr>
          <a:xfrm>
            <a:off x="1624584" y="1426464"/>
            <a:ext cx="10079736" cy="526694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de-DE" dirty="0" smtClean="0"/>
          </a:p>
          <a:p>
            <a:pPr algn="ctr"/>
            <a:endParaRPr lang="de-DE" dirty="0"/>
          </a:p>
          <a:p>
            <a:pPr algn="ctr"/>
            <a:endParaRPr lang="de-DE" dirty="0" smtClean="0"/>
          </a:p>
          <a:p>
            <a:pPr algn="ctr"/>
            <a:endParaRPr lang="de-DE" dirty="0"/>
          </a:p>
          <a:p>
            <a:pPr algn="ctr"/>
            <a:r>
              <a:rPr lang="de-DE" sz="3200" dirty="0" smtClean="0">
                <a:solidFill>
                  <a:schemeClr val="tx1"/>
                </a:solidFill>
              </a:rPr>
              <a:t>Sprache und Identität</a:t>
            </a:r>
            <a:endParaRPr lang="de-DE" sz="3200" dirty="0">
              <a:solidFill>
                <a:schemeClr val="tx1"/>
              </a:solidFill>
            </a:endParaRPr>
          </a:p>
        </p:txBody>
      </p:sp>
      <p:sp>
        <p:nvSpPr>
          <p:cNvPr id="2" name="Titel 1"/>
          <p:cNvSpPr txBox="1">
            <a:spLocks/>
          </p:cNvSpPr>
          <p:nvPr/>
        </p:nvSpPr>
        <p:spPr>
          <a:xfrm>
            <a:off x="754910" y="658855"/>
            <a:ext cx="10515600" cy="8280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3.n.2. Sprachgebrauch und Sprachreflexion</a:t>
            </a:r>
            <a:endParaRPr lang="de-DE" sz="3600" dirty="0">
              <a:latin typeface="Futura Lt BT" panose="020B0402020204020303" pitchFamily="34" charset="0"/>
            </a:endParaRPr>
          </a:p>
        </p:txBody>
      </p:sp>
      <p:sp>
        <p:nvSpPr>
          <p:cNvPr id="4" name="Rechteck 3"/>
          <p:cNvSpPr/>
          <p:nvPr/>
        </p:nvSpPr>
        <p:spPr>
          <a:xfrm>
            <a:off x="1624586" y="1426464"/>
            <a:ext cx="4885942" cy="464515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800" dirty="0" smtClean="0">
                <a:solidFill>
                  <a:schemeClr val="tx1"/>
                </a:solidFill>
              </a:rPr>
              <a:t>Struktur </a:t>
            </a:r>
            <a:r>
              <a:rPr lang="de-DE" sz="2800" kern="1000" dirty="0">
                <a:solidFill>
                  <a:schemeClr val="tx1"/>
                </a:solidFill>
              </a:rPr>
              <a:t>von Äußerungen</a:t>
            </a:r>
            <a:endParaRPr lang="de-DE" sz="2800" dirty="0">
              <a:solidFill>
                <a:schemeClr val="tx1"/>
              </a:solidFill>
            </a:endParaRPr>
          </a:p>
        </p:txBody>
      </p:sp>
      <p:sp>
        <p:nvSpPr>
          <p:cNvPr id="5" name="Rechteck 4"/>
          <p:cNvSpPr/>
          <p:nvPr/>
        </p:nvSpPr>
        <p:spPr>
          <a:xfrm>
            <a:off x="6510528" y="1426464"/>
            <a:ext cx="4843272" cy="464515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800" kern="1000" dirty="0" smtClean="0">
                <a:solidFill>
                  <a:schemeClr val="tx1"/>
                </a:solidFill>
              </a:rPr>
              <a:t>Funktion von Äußerungen</a:t>
            </a:r>
            <a:endParaRPr lang="de-DE" sz="2800" kern="1000" dirty="0">
              <a:solidFill>
                <a:schemeClr val="tx1"/>
              </a:solidFill>
            </a:endParaRPr>
          </a:p>
        </p:txBody>
      </p:sp>
      <p:sp>
        <p:nvSpPr>
          <p:cNvPr id="13" name="Ellipse 12"/>
          <p:cNvSpPr/>
          <p:nvPr/>
        </p:nvSpPr>
        <p:spPr>
          <a:xfrm>
            <a:off x="2040146" y="2749451"/>
            <a:ext cx="5152138" cy="863302"/>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Syntax</a:t>
            </a:r>
            <a:endParaRPr lang="de-DE" sz="2400" dirty="0"/>
          </a:p>
        </p:txBody>
      </p:sp>
      <p:sp>
        <p:nvSpPr>
          <p:cNvPr id="14" name="Ellipse 13"/>
          <p:cNvSpPr/>
          <p:nvPr/>
        </p:nvSpPr>
        <p:spPr>
          <a:xfrm>
            <a:off x="2040146" y="3691200"/>
            <a:ext cx="5041057" cy="7688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Wörter, Morphologie</a:t>
            </a:r>
            <a:endParaRPr lang="de-DE" sz="2400" dirty="0"/>
          </a:p>
        </p:txBody>
      </p:sp>
      <p:sp>
        <p:nvSpPr>
          <p:cNvPr id="15" name="Ellipse 14"/>
          <p:cNvSpPr/>
          <p:nvPr/>
        </p:nvSpPr>
        <p:spPr>
          <a:xfrm>
            <a:off x="2163534" y="4505539"/>
            <a:ext cx="5480871" cy="65029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Semantik</a:t>
            </a:r>
            <a:endParaRPr lang="de-DE" sz="2400" dirty="0"/>
          </a:p>
        </p:txBody>
      </p:sp>
      <p:sp>
        <p:nvSpPr>
          <p:cNvPr id="16" name="Ellipse 15"/>
          <p:cNvSpPr/>
          <p:nvPr/>
        </p:nvSpPr>
        <p:spPr>
          <a:xfrm>
            <a:off x="2040146" y="1998278"/>
            <a:ext cx="9585797" cy="885899"/>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Kommunikation</a:t>
            </a:r>
            <a:r>
              <a:rPr lang="de-DE" sz="3200" dirty="0" smtClean="0"/>
              <a:t> </a:t>
            </a:r>
            <a:endParaRPr lang="de-DE" sz="3200" dirty="0"/>
          </a:p>
        </p:txBody>
      </p:sp>
      <p:sp>
        <p:nvSpPr>
          <p:cNvPr id="17" name="Ellipse 16"/>
          <p:cNvSpPr/>
          <p:nvPr/>
        </p:nvSpPr>
        <p:spPr>
          <a:xfrm>
            <a:off x="1861457" y="5271307"/>
            <a:ext cx="5135813" cy="64561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Rechtschreibung</a:t>
            </a:r>
            <a:endParaRPr lang="de-DE" sz="2400" dirty="0"/>
          </a:p>
        </p:txBody>
      </p:sp>
      <p:sp>
        <p:nvSpPr>
          <p:cNvPr id="3" name="Rechteck 2"/>
          <p:cNvSpPr/>
          <p:nvPr/>
        </p:nvSpPr>
        <p:spPr>
          <a:xfrm>
            <a:off x="3513403" y="3589748"/>
            <a:ext cx="5266944" cy="7863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ym typeface="Math C" panose="05000000000000000000" pitchFamily="2" charset="2"/>
              </a:rPr>
              <a:t>analysieren  gestalten</a:t>
            </a:r>
            <a:endParaRPr lang="de-DE" sz="2800" dirty="0"/>
          </a:p>
        </p:txBody>
      </p:sp>
      <p:sp>
        <p:nvSpPr>
          <p:cNvPr id="18" name="Rechteck 17"/>
          <p:cNvSpPr/>
          <p:nvPr/>
        </p:nvSpPr>
        <p:spPr>
          <a:xfrm rot="16200000">
            <a:off x="-1343001" y="3666744"/>
            <a:ext cx="5266944" cy="7863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ym typeface="Math C" panose="05000000000000000000" pitchFamily="2" charset="2"/>
              </a:rPr>
              <a:t> </a:t>
            </a:r>
            <a:r>
              <a:rPr lang="de-DE" sz="2800" dirty="0" smtClean="0">
                <a:sym typeface="Math C" panose="05000000000000000000" pitchFamily="2" charset="2"/>
              </a:rPr>
              <a:t>analysieren  gestalten</a:t>
            </a:r>
            <a:endParaRPr lang="de-DE" sz="2800" dirty="0"/>
          </a:p>
        </p:txBody>
      </p:sp>
      <p:sp>
        <p:nvSpPr>
          <p:cNvPr id="21" name="Ellipse 20"/>
          <p:cNvSpPr/>
          <p:nvPr/>
        </p:nvSpPr>
        <p:spPr>
          <a:xfrm>
            <a:off x="5645114" y="3354072"/>
            <a:ext cx="5833871" cy="562845"/>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Sprechen und Schreiben</a:t>
            </a:r>
            <a:endParaRPr lang="de-DE" sz="2400" dirty="0"/>
          </a:p>
        </p:txBody>
      </p:sp>
      <p:sp>
        <p:nvSpPr>
          <p:cNvPr id="22" name="Ellipse 21"/>
          <p:cNvSpPr/>
          <p:nvPr/>
        </p:nvSpPr>
        <p:spPr>
          <a:xfrm>
            <a:off x="5463340" y="4055158"/>
            <a:ext cx="6080960" cy="65620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Sprachvarietäten</a:t>
            </a:r>
            <a:endParaRPr lang="de-DE" sz="2400" dirty="0"/>
          </a:p>
        </p:txBody>
      </p:sp>
      <p:sp>
        <p:nvSpPr>
          <p:cNvPr id="23" name="Ellipse 22"/>
          <p:cNvSpPr/>
          <p:nvPr/>
        </p:nvSpPr>
        <p:spPr>
          <a:xfrm>
            <a:off x="5828772" y="4938979"/>
            <a:ext cx="5875548" cy="65620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Sprachphilosophie</a:t>
            </a:r>
            <a:endParaRPr lang="de-DE" sz="2400" dirty="0"/>
          </a:p>
        </p:txBody>
      </p:sp>
      <p:sp>
        <p:nvSpPr>
          <p:cNvPr id="9" name="Foliennummernplatzhalter 8"/>
          <p:cNvSpPr>
            <a:spLocks noGrp="1"/>
          </p:cNvSpPr>
          <p:nvPr>
            <p:ph type="sldNum" sz="quarter" idx="12"/>
          </p:nvPr>
        </p:nvSpPr>
        <p:spPr/>
        <p:txBody>
          <a:bodyPr/>
          <a:lstStyle/>
          <a:p>
            <a:fld id="{E007BD3B-5C9F-4A74-8E27-BF26A294CD2B}" type="slidenum">
              <a:rPr lang="de-DE" smtClean="0"/>
              <a:t>26</a:t>
            </a:fld>
            <a:endParaRPr lang="de-DE"/>
          </a:p>
        </p:txBody>
      </p:sp>
      <p:sp>
        <p:nvSpPr>
          <p:cNvPr id="20" name="Titel 1"/>
          <p:cNvSpPr txBox="1">
            <a:spLocks/>
          </p:cNvSpPr>
          <p:nvPr/>
        </p:nvSpPr>
        <p:spPr>
          <a:xfrm>
            <a:off x="457199" y="299618"/>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b="1" dirty="0" smtClean="0"/>
              <a:t>3. inhaltsbezogene Kompetenzen </a:t>
            </a:r>
            <a:r>
              <a:rPr lang="de-DE" dirty="0" smtClean="0">
                <a:solidFill>
                  <a:schemeClr val="bg2">
                    <a:lumMod val="75000"/>
                  </a:schemeClr>
                </a:solidFill>
              </a:rPr>
              <a:t>&gt; 4. Operatoren, Verweise etc.</a:t>
            </a:r>
            <a:endParaRPr lang="de-DE" dirty="0">
              <a:solidFill>
                <a:schemeClr val="bg2">
                  <a:lumMod val="75000"/>
                </a:schemeClr>
              </a:solidFill>
            </a:endParaRPr>
          </a:p>
        </p:txBody>
      </p:sp>
    </p:spTree>
    <p:extLst>
      <p:ext uri="{BB962C8B-B14F-4D97-AF65-F5344CB8AC3E}">
        <p14:creationId xmlns:p14="http://schemas.microsoft.com/office/powerpoint/2010/main" val="391266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8" presetClass="emph" presetSubtype="0" accel="20000" fill="hold" grpId="1" nodeType="clickEffect">
                                  <p:stCondLst>
                                    <p:cond delay="0"/>
                                  </p:stCondLst>
                                  <p:childTnLst>
                                    <p:animRot by="-5400000">
                                      <p:cBhvr>
                                        <p:cTn id="22" dur="2000" fill="hold"/>
                                        <p:tgtEl>
                                          <p:spTgt spid="3"/>
                                        </p:tgtEl>
                                        <p:attrNameLst>
                                          <p:attrName>r</p:attrName>
                                        </p:attrNameLst>
                                      </p:cBhvr>
                                    </p:animRot>
                                  </p:childTnLst>
                                </p:cTn>
                              </p:par>
                              <p:par>
                                <p:cTn id="23" presetID="35" presetClass="path" presetSubtype="0" accel="50000" decel="50000" fill="hold" grpId="2" nodeType="withEffect">
                                  <p:stCondLst>
                                    <p:cond delay="0"/>
                                  </p:stCondLst>
                                  <p:childTnLst>
                                    <p:animMotion origin="layout" path="M 3.33333E-6 2.96296E-6 L -0.41224 0.0199 " pathEditMode="relative" rAng="0" ptsTypes="AA">
                                      <p:cBhvr>
                                        <p:cTn id="24" dur="2000" fill="hold"/>
                                        <p:tgtEl>
                                          <p:spTgt spid="3"/>
                                        </p:tgtEl>
                                        <p:attrNameLst>
                                          <p:attrName>ppt_x</p:attrName>
                                          <p:attrName>ppt_y</p:attrName>
                                        </p:attrNameLst>
                                      </p:cBhvr>
                                      <p:rCtr x="-20612" y="995"/>
                                    </p:animMotion>
                                  </p:childTnLst>
                                </p:cTn>
                              </p:par>
                            </p:childTnLst>
                          </p:cTn>
                        </p:par>
                        <p:par>
                          <p:cTn id="25" fill="hold">
                            <p:stCondLst>
                              <p:cond delay="2000"/>
                            </p:stCondLst>
                            <p:childTnLst>
                              <p:par>
                                <p:cTn id="26" presetID="1" presetClass="exit" presetSubtype="0" fill="hold" grpId="3" nodeType="afterEffect">
                                  <p:stCondLst>
                                    <p:cond delay="0"/>
                                  </p:stCondLst>
                                  <p:childTnLst>
                                    <p:set>
                                      <p:cBhvr>
                                        <p:cTn id="27" dur="1" fill="hold">
                                          <p:stCondLst>
                                            <p:cond delay="0"/>
                                          </p:stCondLst>
                                        </p:cTn>
                                        <p:tgtEl>
                                          <p:spTgt spid="3"/>
                                        </p:tgtEl>
                                        <p:attrNameLst>
                                          <p:attrName>style.visibility</p:attrName>
                                        </p:attrNameLst>
                                      </p:cBhvr>
                                      <p:to>
                                        <p:strVal val="hidden"/>
                                      </p:to>
                                    </p:set>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animBg="1"/>
      <p:bldP spid="5" grpId="0" animBg="1"/>
      <p:bldP spid="13" grpId="0" animBg="1"/>
      <p:bldP spid="14" grpId="0" animBg="1"/>
      <p:bldP spid="15" grpId="0" animBg="1"/>
      <p:bldP spid="16" grpId="0" animBg="1"/>
      <p:bldP spid="17" grpId="0" animBg="1"/>
      <p:bldP spid="3" grpId="0" animBg="1"/>
      <p:bldP spid="3" grpId="1" animBg="1"/>
      <p:bldP spid="3" grpId="2" animBg="1"/>
      <p:bldP spid="3" grpId="3" animBg="1"/>
      <p:bldP spid="18" grpId="0" animBg="1"/>
      <p:bldP spid="21" grpId="0" animBg="1"/>
      <p:bldP spid="22" grpId="0" animBg="1"/>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031873"/>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3. Struktur des Planes</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4. Überblick prozessbezogene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5. Systematik der inhaltbezogenen Kompetenzen</a:t>
            </a:r>
            <a:br>
              <a:rPr lang="de-DE" sz="3200" dirty="0">
                <a:solidFill>
                  <a:srgbClr val="00B0F0"/>
                </a:solidFill>
                <a:latin typeface="Futura Lt BT" panose="020B0402020204020303" pitchFamily="34" charset="0"/>
              </a:rPr>
            </a:br>
            <a:r>
              <a:rPr lang="de-DE" sz="3200" b="1" dirty="0">
                <a:solidFill>
                  <a:schemeClr val="bg1"/>
                </a:solidFill>
                <a:latin typeface="Futura Lt BT" panose="020B0402020204020303" pitchFamily="34" charset="0"/>
              </a:rPr>
              <a:t>6. Operatoren und Verweissystem</a:t>
            </a:r>
            <a:r>
              <a:rPr lang="de-DE" sz="3200" dirty="0">
                <a:solidFill>
                  <a:srgbClr val="00B0F0"/>
                </a:solidFill>
                <a:latin typeface="Futura Lt BT" panose="020B0402020204020303" pitchFamily="34" charset="0"/>
              </a:rPr>
              <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7. Neuerungen in </a:t>
            </a:r>
            <a:r>
              <a:rPr lang="de-DE" sz="3200" dirty="0" smtClean="0">
                <a:solidFill>
                  <a:srgbClr val="00B0F0"/>
                </a:solidFill>
                <a:latin typeface="Futura Lt BT" panose="020B0402020204020303" pitchFamily="34" charset="0"/>
              </a:rPr>
              <a:t>nuce</a:t>
            </a:r>
            <a:endParaRPr lang="de-DE" sz="3200" dirty="0">
              <a:solidFill>
                <a:srgbClr val="00B0F0"/>
              </a:solidFill>
            </a:endParaRPr>
          </a:p>
        </p:txBody>
      </p:sp>
    </p:spTree>
    <p:extLst>
      <p:ext uri="{BB962C8B-B14F-4D97-AF65-F5344CB8AC3E}">
        <p14:creationId xmlns:p14="http://schemas.microsoft.com/office/powerpoint/2010/main" val="3962602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923260" y="1373497"/>
            <a:ext cx="10948700" cy="4351338"/>
          </a:xfrm>
        </p:spPr>
        <p:txBody>
          <a:bodyPr>
            <a:normAutofit/>
          </a:bodyPr>
          <a:lstStyle/>
          <a:p>
            <a:pPr marL="0" indent="0">
              <a:buNone/>
            </a:pPr>
            <a:endParaRPr lang="de-DE" dirty="0">
              <a:solidFill>
                <a:srgbClr val="FF0000"/>
              </a:solidFill>
              <a:sym typeface="Math C" panose="05000000000000000000" pitchFamily="2" charset="2"/>
            </a:endParaRPr>
          </a:p>
          <a:p>
            <a:pPr marL="0" indent="0">
              <a:buNone/>
            </a:pPr>
            <a:r>
              <a:rPr lang="de-DE" b="1" dirty="0" smtClean="0">
                <a:sym typeface="Math C" panose="05000000000000000000" pitchFamily="2" charset="2"/>
              </a:rPr>
              <a:t>Unterstreichung </a:t>
            </a:r>
            <a:r>
              <a:rPr lang="de-DE" b="1" dirty="0">
                <a:sym typeface="Math C" panose="05000000000000000000" pitchFamily="2" charset="2"/>
              </a:rPr>
              <a:t>(vormals (*…*) </a:t>
            </a:r>
            <a:r>
              <a:rPr lang="de-DE" b="1" dirty="0" smtClean="0">
                <a:sym typeface="Math C" panose="05000000000000000000" pitchFamily="2" charset="2"/>
              </a:rPr>
              <a:t>, inskünftig </a:t>
            </a:r>
            <a:r>
              <a:rPr lang="de-DE" b="1" dirty="0" err="1" smtClean="0">
                <a:sym typeface="Math C" panose="05000000000000000000" pitchFamily="2" charset="2"/>
              </a:rPr>
              <a:t>mglw</a:t>
            </a:r>
            <a:r>
              <a:rPr lang="de-DE" b="1" dirty="0" smtClean="0">
                <a:sym typeface="Math C" panose="05000000000000000000" pitchFamily="2" charset="2"/>
              </a:rPr>
              <a:t>. </a:t>
            </a:r>
            <a:r>
              <a:rPr lang="de-DE" b="1" u="dotted" dirty="0" smtClean="0">
                <a:sym typeface="Math C" panose="05000000000000000000" pitchFamily="2" charset="2"/>
              </a:rPr>
              <a:t>       </a:t>
            </a:r>
            <a:r>
              <a:rPr lang="de-DE" b="1" dirty="0" smtClean="0">
                <a:sym typeface="Math C" panose="05000000000000000000" pitchFamily="2" charset="2"/>
              </a:rPr>
              <a:t>)</a:t>
            </a:r>
          </a:p>
          <a:p>
            <a:pPr marL="0" indent="0">
              <a:buNone/>
            </a:pPr>
            <a:r>
              <a:rPr lang="de-DE" b="1" dirty="0" smtClean="0">
                <a:sym typeface="Math C" panose="05000000000000000000" pitchFamily="2" charset="2"/>
              </a:rPr>
              <a:t>= </a:t>
            </a:r>
            <a:r>
              <a:rPr lang="de-DE" dirty="0" smtClean="0">
                <a:sym typeface="Math C" panose="05000000000000000000" pitchFamily="2" charset="2"/>
              </a:rPr>
              <a:t>Kompetenzen </a:t>
            </a:r>
            <a:r>
              <a:rPr lang="de-DE" dirty="0">
                <a:sym typeface="Math C" panose="05000000000000000000" pitchFamily="2" charset="2"/>
              </a:rPr>
              <a:t>jenseits des MSA, also Gymnasium Klasse </a:t>
            </a:r>
            <a:r>
              <a:rPr lang="de-DE" dirty="0" smtClean="0">
                <a:sym typeface="Math C" panose="05000000000000000000" pitchFamily="2" charset="2"/>
              </a:rPr>
              <a:t>10 (und nicht 9)</a:t>
            </a:r>
            <a:endParaRPr lang="de-DE" dirty="0"/>
          </a:p>
          <a:p>
            <a:pPr lvl="1"/>
            <a:r>
              <a:rPr lang="de-DE" dirty="0" smtClean="0"/>
              <a:t>2.2. (35): </a:t>
            </a:r>
            <a:r>
              <a:rPr lang="de-DE" u="dotted" dirty="0" smtClean="0">
                <a:uFill>
                  <a:solidFill>
                    <a:srgbClr val="FF0000"/>
                  </a:solidFill>
                </a:uFill>
              </a:rPr>
              <a:t>einen </a:t>
            </a:r>
            <a:r>
              <a:rPr lang="de-DE" u="dotted" dirty="0">
                <a:uFill>
                  <a:solidFill>
                    <a:srgbClr val="FF0000"/>
                  </a:solidFill>
                </a:uFill>
              </a:rPr>
              <a:t>Essay schreiben</a:t>
            </a:r>
            <a:r>
              <a:rPr lang="de-DE" dirty="0" smtClean="0"/>
              <a:t>;</a:t>
            </a:r>
            <a:endParaRPr lang="de-DE" dirty="0">
              <a:solidFill>
                <a:srgbClr val="FF0000"/>
              </a:solidFill>
            </a:endParaRPr>
          </a:p>
          <a:p>
            <a:pPr lvl="1"/>
            <a:r>
              <a:rPr lang="de-DE" dirty="0" smtClean="0"/>
              <a:t>2.3. (17) Kenntnisse </a:t>
            </a:r>
            <a:r>
              <a:rPr lang="de-DE" u="dotted" dirty="0" smtClean="0">
                <a:uFill>
                  <a:solidFill>
                    <a:srgbClr val="FF0000"/>
                  </a:solidFill>
                </a:uFill>
              </a:rPr>
              <a:t>literaturwissenschaftlicher</a:t>
            </a:r>
            <a:r>
              <a:rPr lang="de-DE" u="dotted" dirty="0">
                <a:uFill>
                  <a:solidFill>
                    <a:srgbClr val="FF0000"/>
                  </a:solidFill>
                </a:uFill>
              </a:rPr>
              <a:t>, philosophischer </a:t>
            </a:r>
            <a:r>
              <a:rPr lang="de-DE" u="dotted" dirty="0" smtClean="0">
                <a:uFill>
                  <a:solidFill>
                    <a:srgbClr val="FF0000"/>
                  </a:solidFill>
                </a:uFill>
              </a:rPr>
              <a:t>und</a:t>
            </a:r>
            <a:r>
              <a:rPr lang="de-DE" dirty="0">
                <a:solidFill>
                  <a:srgbClr val="FF0000"/>
                </a:solidFill>
              </a:rPr>
              <a:t> </a:t>
            </a:r>
            <a:r>
              <a:rPr lang="de-DE" dirty="0" smtClean="0"/>
              <a:t>geschichtswissenschaftlicher </a:t>
            </a:r>
            <a:r>
              <a:rPr lang="de-DE" dirty="0"/>
              <a:t>Texte in die Kontextualisierung literarischer Werke einbeziehen;</a:t>
            </a:r>
          </a:p>
          <a:p>
            <a:pPr marL="0" indent="0">
              <a:buNone/>
            </a:pPr>
            <a:r>
              <a:rPr lang="de-DE" dirty="0" smtClean="0">
                <a:sym typeface="Math C" panose="05000000000000000000" pitchFamily="2" charset="2"/>
              </a:rPr>
              <a:t>garantieren den Anschluss von Sek I und gymnasialer Oberstufe</a:t>
            </a:r>
          </a:p>
        </p:txBody>
      </p:sp>
      <p:sp>
        <p:nvSpPr>
          <p:cNvPr id="4" name="Datumsplatzhalter 3"/>
          <p:cNvSpPr>
            <a:spLocks noGrp="1"/>
          </p:cNvSpPr>
          <p:nvPr>
            <p:ph type="dt" sz="half" idx="10"/>
          </p:nvPr>
        </p:nvSpPr>
        <p:spPr/>
        <p:txBody>
          <a:bodyPr/>
          <a:lstStyle/>
          <a:p>
            <a:r>
              <a:rPr lang="de-DE" smtClean="0"/>
              <a:t>Stefan Metzger</a:t>
            </a:r>
            <a:endParaRPr lang="de-DE"/>
          </a:p>
        </p:txBody>
      </p:sp>
      <p:sp>
        <p:nvSpPr>
          <p:cNvPr id="5" name="Fußzeilenplatzhalter 4"/>
          <p:cNvSpPr>
            <a:spLocks noGrp="1"/>
          </p:cNvSpPr>
          <p:nvPr>
            <p:ph type="ftr" sz="quarter" idx="11"/>
          </p:nvPr>
        </p:nvSpPr>
        <p:spPr/>
        <p:txBody>
          <a:bodyPr/>
          <a:lstStyle/>
          <a:p>
            <a:r>
              <a:rPr lang="de-DE" smtClean="0"/>
              <a:t>ZPG IV – Bildungsplan 2016</a:t>
            </a:r>
            <a:endParaRPr lang="de-DE"/>
          </a:p>
        </p:txBody>
      </p:sp>
      <p:sp>
        <p:nvSpPr>
          <p:cNvPr id="6" name="Foliennummernplatzhalter 5"/>
          <p:cNvSpPr>
            <a:spLocks noGrp="1"/>
          </p:cNvSpPr>
          <p:nvPr>
            <p:ph type="sldNum" sz="quarter" idx="12"/>
          </p:nvPr>
        </p:nvSpPr>
        <p:spPr/>
        <p:txBody>
          <a:bodyPr/>
          <a:lstStyle/>
          <a:p>
            <a:fld id="{E007BD3B-5C9F-4A74-8E27-BF26A294CD2B}" type="slidenum">
              <a:rPr lang="de-DE" smtClean="0"/>
              <a:t>28</a:t>
            </a:fld>
            <a:endParaRPr lang="de-DE"/>
          </a:p>
        </p:txBody>
      </p:sp>
    </p:spTree>
    <p:extLst>
      <p:ext uri="{BB962C8B-B14F-4D97-AF65-F5344CB8AC3E}">
        <p14:creationId xmlns:p14="http://schemas.microsoft.com/office/powerpoint/2010/main" val="249573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feld 17"/>
          <p:cNvSpPr txBox="1"/>
          <p:nvPr/>
        </p:nvSpPr>
        <p:spPr>
          <a:xfrm>
            <a:off x="269588" y="2308524"/>
            <a:ext cx="1773430" cy="584775"/>
          </a:xfrm>
          <a:prstGeom prst="rect">
            <a:avLst/>
          </a:prstGeom>
          <a:solidFill>
            <a:schemeClr val="accent5">
              <a:lumMod val="20000"/>
              <a:lumOff val="80000"/>
            </a:schemeClr>
          </a:solidFill>
        </p:spPr>
        <p:txBody>
          <a:bodyPr wrap="square" rtlCol="0">
            <a:spAutoFit/>
          </a:bodyPr>
          <a:lstStyle/>
          <a:p>
            <a:r>
              <a:rPr lang="de-DE" sz="3200" dirty="0" smtClean="0">
                <a:latin typeface="+mj-lt"/>
              </a:rPr>
              <a:t>Verweise</a:t>
            </a:r>
            <a:endParaRPr lang="de-DE" sz="3200" dirty="0">
              <a:latin typeface="+mj-lt"/>
            </a:endParaRPr>
          </a:p>
        </p:txBody>
      </p:sp>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smtClean="0"/>
              <a:t>ZPG IV – Bildungsplan 2016</a:t>
            </a:r>
            <a:endParaRPr lang="de-DE"/>
          </a:p>
        </p:txBody>
      </p:sp>
      <p:sp>
        <p:nvSpPr>
          <p:cNvPr id="4" name="Foliennummernplatzhalter 3"/>
          <p:cNvSpPr>
            <a:spLocks noGrp="1"/>
          </p:cNvSpPr>
          <p:nvPr>
            <p:ph type="sldNum" sz="quarter" idx="12"/>
          </p:nvPr>
        </p:nvSpPr>
        <p:spPr/>
        <p:txBody>
          <a:bodyPr/>
          <a:lstStyle/>
          <a:p>
            <a:fld id="{E007BD3B-5C9F-4A74-8E27-BF26A294CD2B}" type="slidenum">
              <a:rPr lang="de-DE" smtClean="0"/>
              <a:t>29</a:t>
            </a:fld>
            <a:endParaRPr lang="de-DE"/>
          </a:p>
        </p:txBody>
      </p:sp>
      <p:sp>
        <p:nvSpPr>
          <p:cNvPr id="5" name="Titel 1"/>
          <p:cNvSpPr txBox="1">
            <a:spLocks/>
          </p:cNvSpPr>
          <p:nvPr/>
        </p:nvSpPr>
        <p:spPr>
          <a:xfrm>
            <a:off x="482137" y="382745"/>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dirty="0" smtClean="0">
                <a:solidFill>
                  <a:schemeClr val="bg1">
                    <a:lumMod val="75000"/>
                  </a:schemeClr>
                </a:solidFill>
              </a:rPr>
              <a:t>3. inhaltsbezogene Kompetenzen </a:t>
            </a:r>
            <a:r>
              <a:rPr lang="de-DE" dirty="0" smtClean="0">
                <a:solidFill>
                  <a:schemeClr val="bg2">
                    <a:lumMod val="75000"/>
                  </a:schemeClr>
                </a:solidFill>
              </a:rPr>
              <a:t>&gt; </a:t>
            </a:r>
            <a:r>
              <a:rPr lang="de-DE" b="1" dirty="0" smtClean="0"/>
              <a:t>4. Operatoren, Verweise etc.</a:t>
            </a:r>
            <a:endParaRPr lang="de-DE" b="1" dirty="0"/>
          </a:p>
        </p:txBody>
      </p:sp>
      <p:graphicFrame>
        <p:nvGraphicFramePr>
          <p:cNvPr id="8" name="Tabelle 7"/>
          <p:cNvGraphicFramePr>
            <a:graphicFrameLocks noGrp="1"/>
          </p:cNvGraphicFramePr>
          <p:nvPr>
            <p:extLst>
              <p:ext uri="{D42A27DB-BD31-4B8C-83A1-F6EECF244321}">
                <p14:modId xmlns:p14="http://schemas.microsoft.com/office/powerpoint/2010/main" val="1181911729"/>
              </p:ext>
            </p:extLst>
          </p:nvPr>
        </p:nvGraphicFramePr>
        <p:xfrm>
          <a:off x="2448969" y="897772"/>
          <a:ext cx="7930341" cy="5905906"/>
        </p:xfrm>
        <a:graphic>
          <a:graphicData uri="http://schemas.openxmlformats.org/drawingml/2006/table">
            <a:tbl>
              <a:tblPr firstRow="1" firstCol="1" lastRow="1" bandRow="1"/>
              <a:tblGrid>
                <a:gridCol w="7930341"/>
              </a:tblGrid>
              <a:tr h="293431">
                <a:tc>
                  <a:txBody>
                    <a:bodyPr/>
                    <a:lstStyle/>
                    <a:p>
                      <a:pPr algn="ctr">
                        <a:spcBef>
                          <a:spcPts val="300"/>
                        </a:spcBef>
                        <a:spcAft>
                          <a:spcPts val="300"/>
                        </a:spcAft>
                      </a:pPr>
                      <a:r>
                        <a:rPr lang="de-DE" sz="1400" b="1" dirty="0">
                          <a:effectLst/>
                          <a:latin typeface="Arial" panose="020B0604020202020204" pitchFamily="34" charset="0"/>
                          <a:ea typeface="Calibri" panose="020F0502020204030204" pitchFamily="34" charset="0"/>
                          <a:cs typeface="Times New Roman" panose="02020603050405020304" pitchFamily="18" charset="0"/>
                        </a:rPr>
                        <a:t>Texte interpretieren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99">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(10) einfache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Deutungsansätze entwickeln und formulieren;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489890">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(11) altersangemessene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Informationsquellen (Lexika, Wörterbücher, Internet) für ihr Textverstehen nutzen;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34241">
                <a:tc>
                  <a:txBody>
                    <a:bodyPr/>
                    <a:lstStyle/>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MB Information und Wissen</a:t>
                      </a:r>
                    </a:p>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PG: Wahrnehmung und Empfindung, Selbstregulation und Lernen</a:t>
                      </a:r>
                    </a:p>
                  </a:txBody>
                  <a:tcPr marL="89969" marR="89969" marT="59803" marB="59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504000">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(12) mit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handlungs- und produktionsorientierten Verfahren ein plausibles Textverständnis herausarbeiten (z.B. Texte weiterschreiben, Perspektivwechsel vornehmen und ausgestalten, Texte szenisch umsetzen, Dialoge, Briefe, Tagebucheinträge und innere Monologe verfassen, Texttransformationen vornehmen, Textvorträge ausgestalten);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434241">
                <a:tc>
                  <a:txBody>
                    <a:bodyPr/>
                    <a:lstStyle/>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MB Produktion und Präsentation</a:t>
                      </a:r>
                    </a:p>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PG: Selbstregulation und Lernen</a:t>
                      </a:r>
                    </a:p>
                  </a:txBody>
                  <a:tcPr marL="89969" marR="89969" marT="59803" marB="59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489890">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(13) ihr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Verständnis literarischer Figuren und ihrer Beziehung zueinander formulieren, dabei innere und äußere Merkmale sowie ihr Verhalten beschreiben, begründen und bewerten;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316099">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(14) </a:t>
                      </a:r>
                      <a:r>
                        <a:rPr lang="de-DE" sz="1200" dirty="0" err="1" smtClean="0">
                          <a:effectLst/>
                          <a:latin typeface="Arial" panose="020B0604020202020204" pitchFamily="34" charset="0"/>
                          <a:ea typeface="Times New Roman" panose="02020603050405020304" pitchFamily="18" charset="0"/>
                          <a:cs typeface="Times New Roman" panose="02020603050405020304" pitchFamily="18" charset="0"/>
                        </a:rPr>
                        <a:t>Verstehensschwierigkeiten</a:t>
                      </a: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benennen;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316099">
                <a:tc>
                  <a:txBody>
                    <a:bodyPr/>
                    <a:lstStyle/>
                    <a:p>
                      <a:pPr marL="0" lvl="0" indent="0" algn="just">
                        <a:lnSpc>
                          <a:spcPct val="115000"/>
                        </a:lnSpc>
                        <a:spcAft>
                          <a:spcPts val="0"/>
                        </a:spcAft>
                        <a:buFont typeface="+mj-lt"/>
                        <a:buNone/>
                        <a:tabLst>
                          <a:tab pos="90170" algn="l"/>
                          <a:tab pos="259080" algn="l"/>
                        </a:tabLst>
                      </a:pPr>
                      <a:r>
                        <a:rPr lang="de-DE" sz="1200" dirty="0" smtClean="0">
                          <a:effectLst/>
                          <a:latin typeface="Arial" panose="020B0604020202020204" pitchFamily="34" charset="0"/>
                          <a:ea typeface="Times New Roman" panose="02020603050405020304" pitchFamily="18" charset="0"/>
                          <a:cs typeface="Times New Roman" panose="02020603050405020304" pitchFamily="18" charset="0"/>
                        </a:rPr>
                        <a:t>(15) die </a:t>
                      </a:r>
                      <a:r>
                        <a:rPr lang="de-DE" sz="1200" dirty="0">
                          <a:effectLst/>
                          <a:latin typeface="Arial" panose="020B0604020202020204" pitchFamily="34" charset="0"/>
                          <a:ea typeface="Times New Roman" panose="02020603050405020304" pitchFamily="18" charset="0"/>
                          <a:cs typeface="Times New Roman" panose="02020603050405020304" pitchFamily="18" charset="0"/>
                        </a:rPr>
                        <a:t>Wirkung eines Textes beschreiben und erläutern;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34241">
                <a:tc>
                  <a:txBody>
                    <a:bodyPr/>
                    <a:lstStyle/>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 BTV Formen von Vorurteilen, Stereotypen, Klischees</a:t>
                      </a:r>
                    </a:p>
                    <a:p>
                      <a:pPr marL="342900" lvl="0" indent="-342900">
                        <a:lnSpc>
                          <a:spcPct val="115000"/>
                        </a:lnSpc>
                        <a:spcAft>
                          <a:spcPts val="0"/>
                        </a:spcAft>
                        <a:buSzPts val="900"/>
                        <a:buFont typeface="Symbol" panose="05050102010706020507" pitchFamily="18" charset="2"/>
                        <a:buBlip>
                          <a:blip r:embed="rId3"/>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PG: Wahrnehmung und Empfindung, Selbstregulation und Lernen</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98434">
                <a:tc>
                  <a:txBody>
                    <a:bodyPr/>
                    <a:lstStyle/>
                    <a:p>
                      <a:pPr marL="342900" lvl="0" indent="-342900">
                        <a:lnSpc>
                          <a:spcPct val="115000"/>
                        </a:lnSpc>
                        <a:spcAft>
                          <a:spcPts val="0"/>
                        </a:spcAft>
                        <a:buSzPts val="900"/>
                        <a:buFont typeface="Symbol" panose="05050102010706020507" pitchFamily="18" charset="2"/>
                        <a:buBlip>
                          <a:blip r:embed="rId4"/>
                        </a:buBlip>
                        <a:tabLst>
                          <a:tab pos="144145" algn="l"/>
                          <a:tab pos="504190" algn="l"/>
                        </a:tabLs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2.1 Sprechen und Zuhören 11, 12, 14</a:t>
                      </a:r>
                    </a:p>
                    <a:p>
                      <a:pPr marL="342900" lvl="0" indent="-342900">
                        <a:lnSpc>
                          <a:spcPct val="115000"/>
                        </a:lnSpc>
                        <a:spcAft>
                          <a:spcPts val="0"/>
                        </a:spcAft>
                        <a:buSzPts val="900"/>
                        <a:buFont typeface="Symbol" panose="05050102010706020507" pitchFamily="18" charset="2"/>
                        <a:buBlip>
                          <a:blip r:embed="rId4"/>
                        </a:buBlip>
                        <a:tabLst>
                          <a:tab pos="144145" algn="l"/>
                          <a:tab pos="504190" algn="l"/>
                        </a:tabLs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2.2 Schreiben 25, 27, 28</a:t>
                      </a:r>
                    </a:p>
                    <a:p>
                      <a:pPr marL="342900" lvl="0" indent="-342900">
                        <a:lnSpc>
                          <a:spcPct val="115000"/>
                        </a:lnSpc>
                        <a:spcAft>
                          <a:spcPts val="0"/>
                        </a:spcAft>
                        <a:buSzPts val="900"/>
                        <a:buFont typeface="Symbol" panose="05050102010706020507" pitchFamily="18" charset="2"/>
                        <a:buBlip>
                          <a:blip r:embed="rId4"/>
                        </a:buBlip>
                        <a:tabLst>
                          <a:tab pos="144145" algn="l"/>
                          <a:tab pos="504190" algn="l"/>
                        </a:tabLs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2.3 Lesen 3, 12, 28</a:t>
                      </a:r>
                    </a:p>
                    <a:p>
                      <a:pPr marL="342900" lvl="0" indent="-342900">
                        <a:lnSpc>
                          <a:spcPct val="115000"/>
                        </a:lnSpc>
                        <a:spcAft>
                          <a:spcPts val="0"/>
                        </a:spcAft>
                        <a:buSzPts val="900"/>
                        <a:buFont typeface="Symbol" panose="05050102010706020507" pitchFamily="18" charset="2"/>
                        <a:buBlip>
                          <a:blip r:embed="rId5"/>
                        </a:buBlip>
                        <a:tabLst>
                          <a:tab pos="144145" algn="l"/>
                          <a:tab pos="504190"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3.1.1.3 Medien</a:t>
                      </a:r>
                    </a:p>
                    <a:p>
                      <a:pPr marL="342900" lvl="0" indent="-342900">
                        <a:spcBef>
                          <a:spcPts val="300"/>
                        </a:spcBef>
                        <a:spcAft>
                          <a:spcPts val="300"/>
                        </a:spcAft>
                        <a:buSzPts val="800"/>
                        <a:buFont typeface="Symbol" panose="05050102010706020507" pitchFamily="18" charset="2"/>
                        <a:buBlip>
                          <a:blip r:embed="rId6"/>
                        </a:buBlip>
                        <a:tabLst>
                          <a:tab pos="144145" algn="l"/>
                          <a:tab pos="540385" algn="l"/>
                        </a:tabLst>
                      </a:pPr>
                      <a:r>
                        <a:rPr lang="de-DE" sz="1200" dirty="0">
                          <a:effectLst/>
                          <a:latin typeface="Arial" panose="020B0604020202020204" pitchFamily="34" charset="0"/>
                          <a:ea typeface="Calibri" panose="020F0502020204030204" pitchFamily="34" charset="0"/>
                          <a:cs typeface="Times New Roman" panose="02020603050405020304" pitchFamily="18" charset="0"/>
                        </a:rPr>
                        <a:t>Bildende Kunst</a:t>
                      </a:r>
                    </a:p>
                  </a:txBody>
                  <a:tcPr marL="89969" marR="89969" marT="59803" marB="598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Nach links gekrümmter Pfeil 9"/>
          <p:cNvSpPr/>
          <p:nvPr/>
        </p:nvSpPr>
        <p:spPr>
          <a:xfrm rot="10800000">
            <a:off x="1688355" y="1599204"/>
            <a:ext cx="839586" cy="8312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2" name="Nach links gekrümmter Pfeil 11"/>
          <p:cNvSpPr/>
          <p:nvPr/>
        </p:nvSpPr>
        <p:spPr>
          <a:xfrm rot="10800000">
            <a:off x="1688355" y="1186085"/>
            <a:ext cx="839586" cy="12469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3" name="Nach links gekrümmter Pfeil 12"/>
          <p:cNvSpPr/>
          <p:nvPr/>
        </p:nvSpPr>
        <p:spPr>
          <a:xfrm rot="10800000">
            <a:off x="1688354" y="2768829"/>
            <a:ext cx="839586" cy="8312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4" name="Nach links gekrümmter Pfeil 13"/>
          <p:cNvSpPr/>
          <p:nvPr/>
        </p:nvSpPr>
        <p:spPr>
          <a:xfrm rot="10800000">
            <a:off x="624253" y="2626821"/>
            <a:ext cx="1273998" cy="3574474"/>
          </a:xfrm>
          <a:prstGeom prst="curvedLeftArrow">
            <a:avLst>
              <a:gd name="adj1" fmla="val 25000"/>
              <a:gd name="adj2" fmla="val 75728"/>
              <a:gd name="adj3" fmla="val 420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5" name="Geschweifte Klammer links 14"/>
          <p:cNvSpPr/>
          <p:nvPr/>
        </p:nvSpPr>
        <p:spPr>
          <a:xfrm>
            <a:off x="2108148" y="1186086"/>
            <a:ext cx="352419" cy="3892990"/>
          </a:xfrm>
          <a:prstGeom prst="leftBrac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6" name="Abgerundete rechteckige Legende 15"/>
          <p:cNvSpPr/>
          <p:nvPr/>
        </p:nvSpPr>
        <p:spPr>
          <a:xfrm>
            <a:off x="8810970" y="4648200"/>
            <a:ext cx="3235037" cy="2073275"/>
          </a:xfrm>
          <a:prstGeom prst="wedgeRoundRectCallout">
            <a:avLst>
              <a:gd name="adj1" fmla="val -180364"/>
              <a:gd name="adj2" fmla="val 27827"/>
              <a:gd name="adj3" fmla="val 16667"/>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Verweis auf </a:t>
            </a:r>
          </a:p>
          <a:p>
            <a:pPr marL="285750" indent="-285750">
              <a:buFont typeface="Arial" panose="020B0604020202020204" pitchFamily="34" charset="0"/>
              <a:buChar char="•"/>
            </a:pPr>
            <a:r>
              <a:rPr lang="de-DE" sz="2000" dirty="0" smtClean="0"/>
              <a:t>prozessbezogene Kompetenzen</a:t>
            </a:r>
          </a:p>
          <a:p>
            <a:pPr marL="285750" indent="-285750">
              <a:buFont typeface="Arial" panose="020B0604020202020204" pitchFamily="34" charset="0"/>
              <a:buChar char="•"/>
            </a:pPr>
            <a:r>
              <a:rPr lang="de-DE" sz="2000" dirty="0" smtClean="0"/>
              <a:t>inhaltbezogene Kompetenzen</a:t>
            </a:r>
          </a:p>
          <a:p>
            <a:pPr marL="285750" indent="-285750">
              <a:buFont typeface="Arial" panose="020B0604020202020204" pitchFamily="34" charset="0"/>
              <a:buChar char="•"/>
            </a:pPr>
            <a:r>
              <a:rPr lang="de-DE" sz="2000" dirty="0" smtClean="0"/>
              <a:t>Fächer</a:t>
            </a:r>
            <a:endParaRPr lang="de-DE" sz="2000" dirty="0"/>
          </a:p>
        </p:txBody>
      </p:sp>
      <p:sp>
        <p:nvSpPr>
          <p:cNvPr id="17" name="Abgerundete rechteckige Legende 16"/>
          <p:cNvSpPr/>
          <p:nvPr/>
        </p:nvSpPr>
        <p:spPr>
          <a:xfrm>
            <a:off x="9877425" y="1819324"/>
            <a:ext cx="2168581" cy="611152"/>
          </a:xfrm>
          <a:prstGeom prst="wedgeRoundRectCallout">
            <a:avLst>
              <a:gd name="adj1" fmla="val -158151"/>
              <a:gd name="adj2" fmla="val 34522"/>
              <a:gd name="adj3" fmla="val 16667"/>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Verweis auf Leitperspektiven</a:t>
            </a:r>
            <a:endParaRPr lang="de-DE" sz="2000" dirty="0"/>
          </a:p>
        </p:txBody>
      </p:sp>
    </p:spTree>
    <p:extLst>
      <p:ext uri="{BB962C8B-B14F-4D97-AF65-F5344CB8AC3E}">
        <p14:creationId xmlns:p14="http://schemas.microsoft.com/office/powerpoint/2010/main" val="151017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P spid="14" grpId="0" animBg="1"/>
      <p:bldP spid="15" grpId="0" animBg="1"/>
      <p:bldP spid="16" grpId="0" animBg="1"/>
      <p:bldP spid="17" grpId="0" animBg="1"/>
      <p:bldP spid="1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eck 11"/>
          <p:cNvSpPr/>
          <p:nvPr/>
        </p:nvSpPr>
        <p:spPr>
          <a:xfrm>
            <a:off x="3491347" y="4283000"/>
            <a:ext cx="5334000" cy="2137791"/>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r>
              <a:rPr lang="de-DE" sz="2400" dirty="0" smtClean="0">
                <a:solidFill>
                  <a:schemeClr val="tx1"/>
                </a:solidFill>
              </a:rPr>
              <a:t>weiterhin</a:t>
            </a:r>
          </a:p>
          <a:p>
            <a:pPr algn="ctr"/>
            <a:r>
              <a:rPr lang="de-DE" sz="2400" dirty="0" err="1" smtClean="0">
                <a:solidFill>
                  <a:schemeClr val="tx1"/>
                </a:solidFill>
              </a:rPr>
              <a:t>Pluralismusgebot</a:t>
            </a:r>
            <a:r>
              <a:rPr lang="de-DE" sz="2400" dirty="0" smtClean="0">
                <a:solidFill>
                  <a:schemeClr val="tx1"/>
                </a:solidFill>
              </a:rPr>
              <a:t>, Beutelsbacher Konsens</a:t>
            </a:r>
            <a:endParaRPr lang="de-DE" sz="2400"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a:p>
        </p:txBody>
      </p:sp>
      <p:sp>
        <p:nvSpPr>
          <p:cNvPr id="10" name="Rechteck 9"/>
          <p:cNvSpPr/>
          <p:nvPr/>
        </p:nvSpPr>
        <p:spPr>
          <a:xfrm>
            <a:off x="3491345" y="997528"/>
            <a:ext cx="5334001" cy="2923308"/>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weiterhin: Verfassung</a:t>
            </a:r>
            <a:endParaRPr lang="de-DE" sz="2400" dirty="0">
              <a:solidFill>
                <a:schemeClr val="tx1"/>
              </a:solidFill>
            </a:endParaRPr>
          </a:p>
          <a:p>
            <a:pPr algn="ctr"/>
            <a:r>
              <a:rPr lang="de-DE" sz="2000" dirty="0">
                <a:solidFill>
                  <a:schemeClr val="tx1"/>
                </a:solidFill>
              </a:rPr>
              <a:t>Nächstenliebe, Menschlichkeit, Friedensliebe</a:t>
            </a:r>
          </a:p>
          <a:p>
            <a:pPr algn="ctr"/>
            <a:r>
              <a:rPr lang="de-DE" sz="2000" dirty="0">
                <a:solidFill>
                  <a:schemeClr val="tx1"/>
                </a:solidFill>
              </a:rPr>
              <a:t>Achtung der Würde und </a:t>
            </a:r>
            <a:r>
              <a:rPr lang="de-DE" sz="2000" dirty="0" smtClean="0">
                <a:solidFill>
                  <a:schemeClr val="tx1"/>
                </a:solidFill>
              </a:rPr>
              <a:t>Überzeugung anderer</a:t>
            </a:r>
          </a:p>
          <a:p>
            <a:pPr algn="ctr"/>
            <a:r>
              <a:rPr lang="de-DE" sz="2000" dirty="0" err="1" smtClean="0">
                <a:solidFill>
                  <a:schemeClr val="tx1"/>
                </a:solidFill>
              </a:rPr>
              <a:t>fdGO</a:t>
            </a:r>
            <a:r>
              <a:rPr lang="de-DE" sz="2000" dirty="0" smtClean="0">
                <a:solidFill>
                  <a:schemeClr val="tx1"/>
                </a:solidFill>
              </a:rPr>
              <a:t>, Urteils- und Entscheidungsfähigkeit</a:t>
            </a: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endParaRPr lang="de-DE" dirty="0"/>
          </a:p>
        </p:txBody>
      </p:sp>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dirty="0"/>
              <a:t>Bildungsplan 2016</a:t>
            </a:r>
          </a:p>
        </p:txBody>
      </p:sp>
      <p:sp>
        <p:nvSpPr>
          <p:cNvPr id="4" name="Foliennummernplatzhalter 3"/>
          <p:cNvSpPr>
            <a:spLocks noGrp="1"/>
          </p:cNvSpPr>
          <p:nvPr>
            <p:ph type="sldNum" sz="quarter" idx="12"/>
          </p:nvPr>
        </p:nvSpPr>
        <p:spPr/>
        <p:txBody>
          <a:bodyPr/>
          <a:lstStyle/>
          <a:p>
            <a:fld id="{E007BD3B-5C9F-4A74-8E27-BF26A294CD2B}" type="slidenum">
              <a:rPr lang="de-DE" smtClean="0"/>
              <a:t>3</a:t>
            </a:fld>
            <a:endParaRPr lang="de-DE"/>
          </a:p>
        </p:txBody>
      </p:sp>
      <p:sp>
        <p:nvSpPr>
          <p:cNvPr id="5" name="Textfeld 4"/>
          <p:cNvSpPr txBox="1"/>
          <p:nvPr/>
        </p:nvSpPr>
        <p:spPr>
          <a:xfrm>
            <a:off x="1018309" y="311729"/>
            <a:ext cx="10335491" cy="646331"/>
          </a:xfrm>
          <a:prstGeom prst="rect">
            <a:avLst/>
          </a:prstGeom>
          <a:solidFill>
            <a:schemeClr val="accent1">
              <a:lumMod val="40000"/>
              <a:lumOff val="60000"/>
            </a:schemeClr>
          </a:solidFill>
        </p:spPr>
        <p:txBody>
          <a:bodyPr wrap="square" rtlCol="0">
            <a:spAutoFit/>
          </a:bodyPr>
          <a:lstStyle/>
          <a:p>
            <a:pPr algn="ctr"/>
            <a:r>
              <a:rPr lang="de-DE" sz="3600" dirty="0" smtClean="0">
                <a:latin typeface="+mj-lt"/>
              </a:rPr>
              <a:t>BP 2016: Einige Anlässe</a:t>
            </a:r>
            <a:endParaRPr lang="de-DE" sz="3600" dirty="0">
              <a:latin typeface="+mj-lt"/>
            </a:endParaRPr>
          </a:p>
        </p:txBody>
      </p:sp>
      <p:sp>
        <p:nvSpPr>
          <p:cNvPr id="6" name="Legende mit Pfeil nach rechts 5"/>
          <p:cNvSpPr/>
          <p:nvPr/>
        </p:nvSpPr>
        <p:spPr>
          <a:xfrm>
            <a:off x="658090" y="1565564"/>
            <a:ext cx="4592783" cy="4364181"/>
          </a:xfrm>
          <a:prstGeom prst="rightArrowCallout">
            <a:avLst>
              <a:gd name="adj1" fmla="val 107634"/>
              <a:gd name="adj2" fmla="val 53817"/>
              <a:gd name="adj3" fmla="val 40825"/>
              <a:gd name="adj4" fmla="val 64977"/>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de-DE" sz="2400" b="1" dirty="0" smtClean="0">
                <a:solidFill>
                  <a:schemeClr val="tx1"/>
                </a:solidFill>
              </a:rPr>
              <a:t>Gesellschaftliche Entwicklungen, z.B.</a:t>
            </a:r>
          </a:p>
          <a:p>
            <a:pPr marL="342900" indent="-342900">
              <a:buFont typeface="Arial" panose="020B0604020202020204" pitchFamily="34" charset="0"/>
              <a:buChar char="•"/>
            </a:pPr>
            <a:r>
              <a:rPr lang="de-DE" sz="2400" dirty="0" smtClean="0">
                <a:solidFill>
                  <a:schemeClr val="tx1"/>
                </a:solidFill>
              </a:rPr>
              <a:t>Kommunikations-technik</a:t>
            </a:r>
          </a:p>
          <a:p>
            <a:pPr marL="342900" indent="-342900">
              <a:buFont typeface="Arial" panose="020B0604020202020204" pitchFamily="34" charset="0"/>
              <a:buChar char="•"/>
            </a:pPr>
            <a:r>
              <a:rPr lang="de-DE" sz="2400" dirty="0" smtClean="0">
                <a:solidFill>
                  <a:schemeClr val="tx1"/>
                </a:solidFill>
              </a:rPr>
              <a:t>Demographische Entwicklung</a:t>
            </a:r>
          </a:p>
          <a:p>
            <a:pPr lvl="1"/>
            <a:r>
              <a:rPr lang="de-DE" sz="2400" dirty="0" smtClean="0">
                <a:solidFill>
                  <a:schemeClr val="tx1"/>
                </a:solidFill>
                <a:sym typeface="Math C" panose="05000000000000000000" pitchFamily="2" charset="2"/>
              </a:rPr>
              <a:t></a:t>
            </a:r>
            <a:r>
              <a:rPr lang="de-DE" sz="2400" dirty="0" smtClean="0">
                <a:solidFill>
                  <a:schemeClr val="tx1"/>
                </a:solidFill>
              </a:rPr>
              <a:t>regionale Schulentwicklung</a:t>
            </a:r>
          </a:p>
          <a:p>
            <a:pPr marL="342900" indent="-342900">
              <a:buFont typeface="Arial" panose="020B0604020202020204" pitchFamily="34" charset="0"/>
              <a:buChar char="•"/>
            </a:pPr>
            <a:r>
              <a:rPr lang="de-DE" sz="2400" dirty="0" smtClean="0">
                <a:solidFill>
                  <a:schemeClr val="tx1"/>
                </a:solidFill>
              </a:rPr>
              <a:t>Migration und Integration</a:t>
            </a:r>
          </a:p>
          <a:p>
            <a:pPr marL="342900" indent="-342900">
              <a:buFont typeface="Arial" panose="020B0604020202020204" pitchFamily="34" charset="0"/>
              <a:buChar char="•"/>
            </a:pPr>
            <a:r>
              <a:rPr lang="de-DE" sz="2400" dirty="0" smtClean="0">
                <a:solidFill>
                  <a:schemeClr val="tx1"/>
                </a:solidFill>
              </a:rPr>
              <a:t>Radikalisierung</a:t>
            </a:r>
            <a:endParaRPr lang="de-DE" dirty="0" smtClean="0">
              <a:solidFill>
                <a:schemeClr val="tx1"/>
              </a:solidFill>
            </a:endParaRPr>
          </a:p>
          <a:p>
            <a:endParaRPr lang="de-DE" dirty="0" smtClean="0">
              <a:solidFill>
                <a:schemeClr val="tx1"/>
              </a:solidFill>
            </a:endParaRPr>
          </a:p>
        </p:txBody>
      </p:sp>
      <p:sp>
        <p:nvSpPr>
          <p:cNvPr id="7" name="Legende mit Pfeil nach links 6"/>
          <p:cNvSpPr/>
          <p:nvPr/>
        </p:nvSpPr>
        <p:spPr>
          <a:xfrm>
            <a:off x="7000010" y="1630005"/>
            <a:ext cx="4634345" cy="4364181"/>
          </a:xfrm>
          <a:prstGeom prst="leftArrowCallout">
            <a:avLst>
              <a:gd name="adj1" fmla="val 100800"/>
              <a:gd name="adj2" fmla="val 50400"/>
              <a:gd name="adj3" fmla="val 42209"/>
              <a:gd name="adj4" fmla="val 64977"/>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de-DE" sz="2400" b="1" dirty="0" smtClean="0">
                <a:solidFill>
                  <a:schemeClr val="tx1"/>
                </a:solidFill>
              </a:rPr>
              <a:t>Entwicklungen im Bildungssystem, z.B.</a:t>
            </a:r>
          </a:p>
          <a:p>
            <a:pPr marL="342900" indent="-342900">
              <a:buFont typeface="Arial" panose="020B0604020202020204" pitchFamily="34" charset="0"/>
              <a:buChar char="•"/>
            </a:pPr>
            <a:r>
              <a:rPr lang="de-DE" sz="2400" dirty="0" smtClean="0">
                <a:solidFill>
                  <a:schemeClr val="tx1"/>
                </a:solidFill>
              </a:rPr>
              <a:t>PISA, TIMMS etc.</a:t>
            </a:r>
          </a:p>
          <a:p>
            <a:pPr marL="342900" indent="-342900">
              <a:buFont typeface="Arial" panose="020B0604020202020204" pitchFamily="34" charset="0"/>
              <a:buChar char="•"/>
            </a:pPr>
            <a:r>
              <a:rPr lang="de-DE" sz="2400" dirty="0" smtClean="0">
                <a:solidFill>
                  <a:schemeClr val="tx1"/>
                </a:solidFill>
              </a:rPr>
              <a:t>KMK-Standards (2004, 2012)</a:t>
            </a:r>
          </a:p>
          <a:p>
            <a:pPr marL="342900" indent="-342900">
              <a:buFont typeface="Arial" panose="020B0604020202020204" pitchFamily="34" charset="0"/>
              <a:buChar char="•"/>
            </a:pPr>
            <a:r>
              <a:rPr lang="de-DE" sz="2400" dirty="0" smtClean="0">
                <a:solidFill>
                  <a:schemeClr val="tx1"/>
                </a:solidFill>
              </a:rPr>
              <a:t>Inklusion</a:t>
            </a:r>
          </a:p>
          <a:p>
            <a:pPr marL="342900" indent="-342900">
              <a:buFont typeface="Arial" panose="020B0604020202020204" pitchFamily="34" charset="0"/>
              <a:buChar char="•"/>
            </a:pPr>
            <a:r>
              <a:rPr lang="de-DE" sz="2400" dirty="0" smtClean="0">
                <a:solidFill>
                  <a:schemeClr val="tx1"/>
                </a:solidFill>
              </a:rPr>
              <a:t>Durchlässigkeit des Schulsystems</a:t>
            </a:r>
          </a:p>
          <a:p>
            <a:pPr marL="342900" indent="-342900">
              <a:buFont typeface="Arial" panose="020B0604020202020204" pitchFamily="34" charset="0"/>
              <a:buChar char="•"/>
            </a:pPr>
            <a:r>
              <a:rPr lang="de-DE" sz="2400" dirty="0" smtClean="0">
                <a:solidFill>
                  <a:schemeClr val="tx1"/>
                </a:solidFill>
              </a:rPr>
              <a:t>Präzisierung von Standards</a:t>
            </a:r>
          </a:p>
          <a:p>
            <a:pPr marL="342900" indent="-342900" algn="ctr">
              <a:buFont typeface="Arial" panose="020B0604020202020204" pitchFamily="34" charset="0"/>
              <a:buChar char="•"/>
            </a:pPr>
            <a:endParaRPr lang="de-DE" sz="2400" dirty="0">
              <a:solidFill>
                <a:schemeClr val="tx1"/>
              </a:solidFill>
            </a:endParaRPr>
          </a:p>
        </p:txBody>
      </p:sp>
      <p:sp>
        <p:nvSpPr>
          <p:cNvPr id="8" name="Ellipse 7"/>
          <p:cNvSpPr/>
          <p:nvPr/>
        </p:nvSpPr>
        <p:spPr>
          <a:xfrm>
            <a:off x="4724400" y="2341417"/>
            <a:ext cx="2743200" cy="281247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6000" dirty="0" smtClean="0"/>
              <a:t>BP 2016</a:t>
            </a:r>
            <a:endParaRPr lang="de-DE" sz="6000" dirty="0"/>
          </a:p>
        </p:txBody>
      </p:sp>
    </p:spTree>
    <p:extLst>
      <p:ext uri="{BB962C8B-B14F-4D97-AF65-F5344CB8AC3E}">
        <p14:creationId xmlns:p14="http://schemas.microsoft.com/office/powerpoint/2010/main" val="16270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6" grpId="0" build="p"/>
      <p:bldP spid="7" grpId="0" build="p"/>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p:txBody>
          <a:bodyPr/>
          <a:lstStyle/>
          <a:p>
            <a:r>
              <a:rPr lang="de-DE" dirty="0" smtClean="0"/>
              <a:t>inhaltsbezogene Kompetenzen</a:t>
            </a:r>
            <a:endParaRPr lang="de-DE" dirty="0"/>
          </a:p>
        </p:txBody>
      </p:sp>
      <p:sp>
        <p:nvSpPr>
          <p:cNvPr id="9" name="Inhaltsplatzhalter 8"/>
          <p:cNvSpPr>
            <a:spLocks noGrp="1"/>
          </p:cNvSpPr>
          <p:nvPr>
            <p:ph sz="half" idx="2"/>
          </p:nvPr>
        </p:nvSpPr>
        <p:spPr>
          <a:xfrm>
            <a:off x="839788" y="2505075"/>
            <a:ext cx="5157787" cy="1263361"/>
          </a:xfrm>
        </p:spPr>
        <p:txBody>
          <a:bodyPr/>
          <a:lstStyle/>
          <a:p>
            <a:r>
              <a:rPr lang="de-DE" sz="2400" dirty="0" smtClean="0"/>
              <a:t>stufenbezogen</a:t>
            </a:r>
          </a:p>
          <a:p>
            <a:r>
              <a:rPr lang="de-DE" sz="2400" dirty="0" smtClean="0"/>
              <a:t>eher themenzentriert</a:t>
            </a:r>
          </a:p>
          <a:p>
            <a:pPr marL="0" indent="0">
              <a:buNone/>
            </a:pPr>
            <a:endParaRPr lang="de-DE" sz="2400" dirty="0" smtClean="0"/>
          </a:p>
          <a:p>
            <a:endParaRPr lang="de-DE" dirty="0"/>
          </a:p>
        </p:txBody>
      </p:sp>
      <p:sp>
        <p:nvSpPr>
          <p:cNvPr id="10" name="Textplatzhalter 9"/>
          <p:cNvSpPr>
            <a:spLocks noGrp="1"/>
          </p:cNvSpPr>
          <p:nvPr>
            <p:ph type="body" sz="quarter" idx="3"/>
          </p:nvPr>
        </p:nvSpPr>
        <p:spPr/>
        <p:txBody>
          <a:bodyPr/>
          <a:lstStyle/>
          <a:p>
            <a:r>
              <a:rPr lang="de-DE" dirty="0" smtClean="0"/>
              <a:t>prozessbezogene Kompetenzen</a:t>
            </a:r>
            <a:endParaRPr lang="de-DE" dirty="0"/>
          </a:p>
        </p:txBody>
      </p:sp>
      <p:sp>
        <p:nvSpPr>
          <p:cNvPr id="11" name="Inhaltsplatzhalter 10"/>
          <p:cNvSpPr>
            <a:spLocks noGrp="1"/>
          </p:cNvSpPr>
          <p:nvPr>
            <p:ph sz="quarter" idx="4"/>
          </p:nvPr>
        </p:nvSpPr>
        <p:spPr>
          <a:xfrm>
            <a:off x="6172200" y="2505075"/>
            <a:ext cx="5183188" cy="1083252"/>
          </a:xfrm>
        </p:spPr>
        <p:txBody>
          <a:bodyPr/>
          <a:lstStyle/>
          <a:p>
            <a:r>
              <a:rPr lang="de-DE" sz="2400" dirty="0" smtClean="0"/>
              <a:t>abschlussbezogen</a:t>
            </a:r>
          </a:p>
          <a:p>
            <a:r>
              <a:rPr lang="de-DE" sz="2400" dirty="0" smtClean="0"/>
              <a:t>eher themenübergreifend</a:t>
            </a:r>
            <a:endParaRPr lang="de-DE" sz="2400" dirty="0"/>
          </a:p>
        </p:txBody>
      </p:sp>
      <p:sp>
        <p:nvSpPr>
          <p:cNvPr id="7" name="Fußzeilenplatzhalter 2"/>
          <p:cNvSpPr>
            <a:spLocks noGrp="1"/>
          </p:cNvSpPr>
          <p:nvPr>
            <p:ph type="ftr" sz="quarter" idx="11"/>
          </p:nvPr>
        </p:nvSpPr>
        <p:spPr/>
        <p:txBody>
          <a:bodyPr/>
          <a:lstStyle/>
          <a:p>
            <a:r>
              <a:rPr lang="de-DE" dirty="0"/>
              <a:t>Bildungsplan </a:t>
            </a:r>
            <a:r>
              <a:rPr lang="de-DE" dirty="0" smtClean="0"/>
              <a:t>2016	</a:t>
            </a:r>
            <a:endParaRPr lang="de-DE" dirty="0"/>
          </a:p>
        </p:txBody>
      </p:sp>
      <p:sp>
        <p:nvSpPr>
          <p:cNvPr id="8" name="Foliennummernplatzhalter 3"/>
          <p:cNvSpPr>
            <a:spLocks noGrp="1"/>
          </p:cNvSpPr>
          <p:nvPr>
            <p:ph type="sldNum" sz="quarter" idx="12"/>
          </p:nvPr>
        </p:nvSpPr>
        <p:spPr/>
        <p:txBody>
          <a:bodyPr/>
          <a:lstStyle/>
          <a:p>
            <a:pPr lvl="0"/>
            <a:fld id="{6ABB896E-59E9-4844-BA13-61ADD01B7E1D}" type="slidenum">
              <a:t>30</a:t>
            </a:fld>
            <a:endParaRPr lang="de-DE"/>
          </a:p>
        </p:txBody>
      </p:sp>
      <p:sp>
        <p:nvSpPr>
          <p:cNvPr id="12" name="Textfeld 11"/>
          <p:cNvSpPr txBox="1"/>
          <p:nvPr/>
        </p:nvSpPr>
        <p:spPr>
          <a:xfrm>
            <a:off x="3200400" y="3420019"/>
            <a:ext cx="5943599" cy="2308324"/>
          </a:xfrm>
          <a:prstGeom prst="rect">
            <a:avLst/>
          </a:prstGeom>
          <a:noFill/>
        </p:spPr>
        <p:txBody>
          <a:bodyPr wrap="square" rtlCol="0">
            <a:spAutoFit/>
          </a:bodyPr>
          <a:lstStyle/>
          <a:p>
            <a:pPr>
              <a:lnSpc>
                <a:spcPct val="150000"/>
              </a:lnSpc>
            </a:pPr>
            <a:r>
              <a:rPr lang="de-DE" sz="2400" b="1" dirty="0" smtClean="0"/>
              <a:t>integrierter Unterricht, enge Verzahnung</a:t>
            </a:r>
          </a:p>
          <a:p>
            <a:pPr marL="342900" indent="-342900">
              <a:lnSpc>
                <a:spcPct val="150000"/>
              </a:lnSpc>
              <a:buFont typeface="Wingdings" panose="05000000000000000000" pitchFamily="2" charset="2"/>
              <a:buChar char="Ø"/>
            </a:pPr>
            <a:r>
              <a:rPr lang="de-DE" sz="2400" dirty="0" smtClean="0"/>
              <a:t>nicht immer trennscharf formulierbar</a:t>
            </a:r>
          </a:p>
          <a:p>
            <a:pPr marL="342900" indent="-342900">
              <a:lnSpc>
                <a:spcPct val="150000"/>
              </a:lnSpc>
              <a:buFont typeface="Wingdings" panose="05000000000000000000" pitchFamily="2" charset="2"/>
              <a:buChar char="Ø"/>
            </a:pPr>
            <a:r>
              <a:rPr lang="de-DE" sz="2400" dirty="0"/>
              <a:t>Progressionslinien in den </a:t>
            </a:r>
            <a:r>
              <a:rPr lang="de-DE" sz="2400" dirty="0" err="1" smtClean="0"/>
              <a:t>ibK</a:t>
            </a:r>
            <a:endParaRPr lang="de-DE" sz="2400" dirty="0" smtClean="0"/>
          </a:p>
          <a:p>
            <a:pPr marL="342900" indent="-342900">
              <a:lnSpc>
                <a:spcPct val="150000"/>
              </a:lnSpc>
              <a:buFont typeface="Wingdings" panose="05000000000000000000" pitchFamily="2" charset="2"/>
              <a:buChar char="Ø"/>
            </a:pPr>
            <a:r>
              <a:rPr lang="de-DE" sz="2400" dirty="0" smtClean="0"/>
              <a:t>Verweissystem</a:t>
            </a:r>
            <a:endParaRPr lang="de-DE" sz="2400" dirty="0"/>
          </a:p>
        </p:txBody>
      </p:sp>
      <p:grpSp>
        <p:nvGrpSpPr>
          <p:cNvPr id="13" name="Gruppieren 12"/>
          <p:cNvGrpSpPr/>
          <p:nvPr/>
        </p:nvGrpSpPr>
        <p:grpSpPr>
          <a:xfrm>
            <a:off x="428332" y="579119"/>
            <a:ext cx="11367429" cy="1295402"/>
            <a:chOff x="428332" y="579118"/>
            <a:chExt cx="11367429" cy="1981203"/>
          </a:xfrm>
        </p:grpSpPr>
        <p:sp>
          <p:nvSpPr>
            <p:cNvPr id="14" name="Ellipse 13"/>
            <p:cNvSpPr/>
            <p:nvPr/>
          </p:nvSpPr>
          <p:spPr>
            <a:xfrm>
              <a:off x="2604655" y="579118"/>
              <a:ext cx="9191106" cy="1981203"/>
            </a:xfrm>
            <a:prstGeom prst="ellipse">
              <a:avLst/>
            </a:prstGeom>
            <a:solidFill>
              <a:srgbClr val="FF0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3600" dirty="0" smtClean="0">
                  <a:solidFill>
                    <a:schemeClr val="tx1"/>
                  </a:solidFill>
                </a:rPr>
                <a:t>Können</a:t>
              </a:r>
              <a:endParaRPr lang="de-DE" sz="3600" dirty="0">
                <a:solidFill>
                  <a:schemeClr val="tx1"/>
                </a:solidFill>
              </a:endParaRPr>
            </a:p>
          </p:txBody>
        </p:sp>
        <p:sp>
          <p:nvSpPr>
            <p:cNvPr id="15" name="Ellipse 14"/>
            <p:cNvSpPr/>
            <p:nvPr/>
          </p:nvSpPr>
          <p:spPr>
            <a:xfrm>
              <a:off x="428332" y="579120"/>
              <a:ext cx="9436104" cy="1981201"/>
            </a:xfrm>
            <a:prstGeom prst="ellipse">
              <a:avLst/>
            </a:prstGeom>
            <a:solidFill>
              <a:schemeClr val="accent1">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3600" dirty="0" smtClean="0">
                  <a:solidFill>
                    <a:schemeClr val="tx1"/>
                  </a:solidFill>
                </a:rPr>
                <a:t>Wissen</a:t>
              </a:r>
              <a:endParaRPr lang="de-DE" sz="3600" dirty="0">
                <a:solidFill>
                  <a:schemeClr val="tx1"/>
                </a:solidFill>
              </a:endParaRPr>
            </a:p>
          </p:txBody>
        </p:sp>
      </p:grpSp>
    </p:spTree>
    <p:extLst>
      <p:ext uri="{BB962C8B-B14F-4D97-AF65-F5344CB8AC3E}">
        <p14:creationId xmlns:p14="http://schemas.microsoft.com/office/powerpoint/2010/main" val="2905021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031873"/>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3. Struktur des Planes</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4. Überblick prozessbezogene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5. Systematik der inhaltbezogenen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6. Operatoren und Verweissystem</a:t>
            </a:r>
            <a:br>
              <a:rPr lang="de-DE" sz="3200" dirty="0">
                <a:solidFill>
                  <a:srgbClr val="00B0F0"/>
                </a:solidFill>
                <a:latin typeface="Futura Lt BT" panose="020B0402020204020303" pitchFamily="34" charset="0"/>
              </a:rPr>
            </a:br>
            <a:r>
              <a:rPr lang="de-DE" sz="3200" b="1" dirty="0">
                <a:solidFill>
                  <a:schemeClr val="bg1"/>
                </a:solidFill>
                <a:latin typeface="Futura Lt BT" panose="020B0402020204020303" pitchFamily="34" charset="0"/>
              </a:rPr>
              <a:t>7. Neuerungen in </a:t>
            </a:r>
            <a:r>
              <a:rPr lang="de-DE" sz="3200" b="1" dirty="0" smtClean="0">
                <a:solidFill>
                  <a:schemeClr val="bg1"/>
                </a:solidFill>
                <a:latin typeface="Futura Lt BT" panose="020B0402020204020303" pitchFamily="34" charset="0"/>
              </a:rPr>
              <a:t>nuce</a:t>
            </a:r>
            <a:endParaRPr lang="de-DE" sz="3200" b="1" dirty="0">
              <a:solidFill>
                <a:schemeClr val="bg1"/>
              </a:solidFill>
            </a:endParaRPr>
          </a:p>
        </p:txBody>
      </p:sp>
    </p:spTree>
    <p:extLst>
      <p:ext uri="{BB962C8B-B14F-4D97-AF65-F5344CB8AC3E}">
        <p14:creationId xmlns:p14="http://schemas.microsoft.com/office/powerpoint/2010/main" val="273015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llipse 21"/>
          <p:cNvSpPr/>
          <p:nvPr/>
        </p:nvSpPr>
        <p:spPr>
          <a:xfrm>
            <a:off x="0" y="0"/>
            <a:ext cx="12192000" cy="6858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855723" y="1391884"/>
            <a:ext cx="8318500" cy="405410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p:cNvSpPr/>
          <p:nvPr/>
        </p:nvSpPr>
        <p:spPr>
          <a:xfrm>
            <a:off x="4114735" y="2879519"/>
            <a:ext cx="3800475" cy="1373629"/>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accent2">
                    <a:lumMod val="20000"/>
                    <a:lumOff val="80000"/>
                  </a:schemeClr>
                </a:solidFill>
              </a:rPr>
              <a:t>Einige leitende Prinzipien</a:t>
            </a:r>
            <a:endParaRPr lang="de-DE" sz="3200" dirty="0">
              <a:solidFill>
                <a:schemeClr val="accent2">
                  <a:lumMod val="20000"/>
                  <a:lumOff val="80000"/>
                </a:schemeClr>
              </a:solidFill>
            </a:endParaRPr>
          </a:p>
        </p:txBody>
      </p:sp>
      <p:sp>
        <p:nvSpPr>
          <p:cNvPr id="6" name="Datumsplatzhalter 5"/>
          <p:cNvSpPr>
            <a:spLocks noGrp="1"/>
          </p:cNvSpPr>
          <p:nvPr>
            <p:ph type="dt" sz="half" idx="10"/>
          </p:nvPr>
        </p:nvSpPr>
        <p:spPr/>
        <p:txBody>
          <a:bodyPr/>
          <a:lstStyle/>
          <a:p>
            <a:r>
              <a:rPr lang="de-DE" smtClean="0"/>
              <a:t>Stefan Metzger</a:t>
            </a:r>
            <a:endParaRPr lang="de-DE"/>
          </a:p>
        </p:txBody>
      </p:sp>
      <p:sp>
        <p:nvSpPr>
          <p:cNvPr id="7" name="Foliennummernplatzhalter 6"/>
          <p:cNvSpPr>
            <a:spLocks noGrp="1"/>
          </p:cNvSpPr>
          <p:nvPr>
            <p:ph type="sldNum" sz="quarter" idx="12"/>
          </p:nvPr>
        </p:nvSpPr>
        <p:spPr/>
        <p:txBody>
          <a:bodyPr/>
          <a:lstStyle/>
          <a:p>
            <a:fld id="{E007BD3B-5C9F-4A74-8E27-BF26A294CD2B}" type="slidenum">
              <a:rPr lang="de-DE" smtClean="0"/>
              <a:t>32</a:t>
            </a:fld>
            <a:endParaRPr lang="de-DE"/>
          </a:p>
        </p:txBody>
      </p:sp>
      <p:sp>
        <p:nvSpPr>
          <p:cNvPr id="4" name="Ellipse 3"/>
          <p:cNvSpPr/>
          <p:nvPr/>
        </p:nvSpPr>
        <p:spPr>
          <a:xfrm>
            <a:off x="8036005" y="1524707"/>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Fachlichkeit</a:t>
            </a:r>
            <a:endParaRPr lang="de-DE" sz="2400" dirty="0">
              <a:solidFill>
                <a:schemeClr val="tx1"/>
              </a:solidFill>
            </a:endParaRPr>
          </a:p>
        </p:txBody>
      </p:sp>
      <p:sp>
        <p:nvSpPr>
          <p:cNvPr id="17" name="Ellipse 16"/>
          <p:cNvSpPr/>
          <p:nvPr/>
        </p:nvSpPr>
        <p:spPr>
          <a:xfrm>
            <a:off x="4353791" y="505655"/>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Kompetenz-orientierung</a:t>
            </a:r>
            <a:endParaRPr lang="de-DE" sz="2400" dirty="0">
              <a:solidFill>
                <a:schemeClr val="tx1"/>
              </a:solidFill>
            </a:endParaRPr>
          </a:p>
        </p:txBody>
      </p:sp>
      <p:sp>
        <p:nvSpPr>
          <p:cNvPr id="18" name="Ellipse 17"/>
          <p:cNvSpPr/>
          <p:nvPr/>
        </p:nvSpPr>
        <p:spPr>
          <a:xfrm>
            <a:off x="755859" y="1490850"/>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s</a:t>
            </a:r>
            <a:r>
              <a:rPr lang="de-DE" sz="2400" dirty="0" smtClean="0">
                <a:solidFill>
                  <a:schemeClr val="tx1"/>
                </a:solidFill>
              </a:rPr>
              <a:t>piralcurriculare Struktur</a:t>
            </a:r>
            <a:endParaRPr lang="de-DE" sz="2400" dirty="0">
              <a:solidFill>
                <a:schemeClr val="tx1"/>
              </a:solidFill>
            </a:endParaRPr>
          </a:p>
        </p:txBody>
      </p:sp>
      <p:sp>
        <p:nvSpPr>
          <p:cNvPr id="21" name="Ellipse 20"/>
          <p:cNvSpPr/>
          <p:nvPr/>
        </p:nvSpPr>
        <p:spPr>
          <a:xfrm>
            <a:off x="467591" y="3436073"/>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Durchlässigkeit</a:t>
            </a:r>
            <a:endParaRPr lang="de-DE" sz="2400" dirty="0">
              <a:solidFill>
                <a:schemeClr val="tx1"/>
              </a:solidFill>
            </a:endParaRPr>
          </a:p>
        </p:txBody>
      </p:sp>
      <p:sp>
        <p:nvSpPr>
          <p:cNvPr id="26" name="Ellipse 25"/>
          <p:cNvSpPr/>
          <p:nvPr/>
        </p:nvSpPr>
        <p:spPr>
          <a:xfrm>
            <a:off x="7995982" y="3498626"/>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Konkretheit als Orientierungshilfe</a:t>
            </a:r>
            <a:endParaRPr lang="de-DE" sz="2400" dirty="0">
              <a:solidFill>
                <a:schemeClr val="tx1"/>
              </a:solidFill>
            </a:endParaRPr>
          </a:p>
        </p:txBody>
      </p:sp>
      <p:sp>
        <p:nvSpPr>
          <p:cNvPr id="13" name="Ellipse 12"/>
          <p:cNvSpPr/>
          <p:nvPr/>
        </p:nvSpPr>
        <p:spPr>
          <a:xfrm>
            <a:off x="2650817" y="4970763"/>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Bildung nach innen und außen</a:t>
            </a:r>
            <a:endParaRPr lang="de-DE" sz="2400" dirty="0">
              <a:solidFill>
                <a:schemeClr val="tx1"/>
              </a:solidFill>
            </a:endParaRPr>
          </a:p>
        </p:txBody>
      </p:sp>
      <p:sp>
        <p:nvSpPr>
          <p:cNvPr id="14" name="Ellipse 13"/>
          <p:cNvSpPr/>
          <p:nvPr/>
        </p:nvSpPr>
        <p:spPr>
          <a:xfrm>
            <a:off x="6368335" y="4946767"/>
            <a:ext cx="3484418" cy="13854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integrierter Deutschunterricht</a:t>
            </a:r>
            <a:endParaRPr lang="de-DE" sz="2400" dirty="0">
              <a:solidFill>
                <a:schemeClr val="tx1"/>
              </a:solidFill>
            </a:endParaRPr>
          </a:p>
        </p:txBody>
      </p:sp>
    </p:spTree>
    <p:extLst>
      <p:ext uri="{BB962C8B-B14F-4D97-AF65-F5344CB8AC3E}">
        <p14:creationId xmlns:p14="http://schemas.microsoft.com/office/powerpoint/2010/main" val="2683498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Stefan Metzger</a:t>
            </a:r>
            <a:endParaRPr lang="de-DE"/>
          </a:p>
        </p:txBody>
      </p:sp>
      <p:sp>
        <p:nvSpPr>
          <p:cNvPr id="3" name="Fußzeilenplatzhalter 2"/>
          <p:cNvSpPr>
            <a:spLocks noGrp="1"/>
          </p:cNvSpPr>
          <p:nvPr>
            <p:ph type="ftr" sz="quarter" idx="11"/>
          </p:nvPr>
        </p:nvSpPr>
        <p:spPr/>
        <p:txBody>
          <a:bodyPr/>
          <a:lstStyle/>
          <a:p>
            <a:r>
              <a:rPr lang="de-DE" smtClean="0"/>
              <a:t>ZPG IV – Bildungsplan 2016</a:t>
            </a:r>
            <a:endParaRPr lang="de-DE"/>
          </a:p>
        </p:txBody>
      </p:sp>
      <p:sp>
        <p:nvSpPr>
          <p:cNvPr id="4" name="Foliennummernplatzhalter 3"/>
          <p:cNvSpPr>
            <a:spLocks noGrp="1"/>
          </p:cNvSpPr>
          <p:nvPr>
            <p:ph type="sldNum" sz="quarter" idx="12"/>
          </p:nvPr>
        </p:nvSpPr>
        <p:spPr/>
        <p:txBody>
          <a:bodyPr/>
          <a:lstStyle/>
          <a:p>
            <a:fld id="{E007BD3B-5C9F-4A74-8E27-BF26A294CD2B}" type="slidenum">
              <a:rPr lang="de-DE" smtClean="0"/>
              <a:t>33</a:t>
            </a:fld>
            <a:endParaRPr lang="de-DE"/>
          </a:p>
        </p:txBody>
      </p:sp>
      <p:sp>
        <p:nvSpPr>
          <p:cNvPr id="5" name="Titel 1"/>
          <p:cNvSpPr txBox="1">
            <a:spLocks/>
          </p:cNvSpPr>
          <p:nvPr/>
        </p:nvSpPr>
        <p:spPr>
          <a:xfrm>
            <a:off x="457199" y="141676"/>
            <a:ext cx="11111023" cy="359237"/>
          </a:xfrm>
          <a:prstGeom prst="rect">
            <a:avLst/>
          </a:prstGeom>
          <a:solidFill>
            <a:srgbClr val="0070C0">
              <a:alpha val="9000"/>
            </a:srgb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smtClean="0">
                <a:solidFill>
                  <a:schemeClr val="bg1">
                    <a:lumMod val="75000"/>
                  </a:schemeClr>
                </a:solidFill>
              </a:rPr>
              <a:t>Modul 1: BP 2016 </a:t>
            </a:r>
            <a:r>
              <a:rPr lang="de-DE" dirty="0" smtClean="0">
                <a:solidFill>
                  <a:schemeClr val="bg2">
                    <a:lumMod val="75000"/>
                  </a:schemeClr>
                </a:solidFill>
              </a:rPr>
              <a:t>&gt; </a:t>
            </a:r>
            <a:r>
              <a:rPr lang="de-DE" b="1" dirty="0" smtClean="0"/>
              <a:t>1. Übersicht </a:t>
            </a:r>
            <a:r>
              <a:rPr lang="de-DE" dirty="0" smtClean="0">
                <a:solidFill>
                  <a:schemeClr val="bg1">
                    <a:lumMod val="75000"/>
                  </a:schemeClr>
                </a:solidFill>
              </a:rPr>
              <a:t>&gt; 2. Prozessbezogene Kompetenzen </a:t>
            </a:r>
            <a:r>
              <a:rPr lang="de-DE" dirty="0" smtClean="0">
                <a:solidFill>
                  <a:schemeClr val="bg2">
                    <a:lumMod val="75000"/>
                  </a:schemeClr>
                </a:solidFill>
              </a:rPr>
              <a:t>&gt; </a:t>
            </a:r>
            <a:r>
              <a:rPr lang="de-DE" dirty="0" smtClean="0">
                <a:solidFill>
                  <a:schemeClr val="bg1">
                    <a:lumMod val="75000"/>
                  </a:schemeClr>
                </a:solidFill>
              </a:rPr>
              <a:t>3. inhaltsbezogene Kompetenzen </a:t>
            </a:r>
            <a:r>
              <a:rPr lang="de-DE" dirty="0" smtClean="0">
                <a:solidFill>
                  <a:schemeClr val="bg2">
                    <a:lumMod val="75000"/>
                  </a:schemeClr>
                </a:solidFill>
              </a:rPr>
              <a:t>&gt; </a:t>
            </a:r>
            <a:r>
              <a:rPr lang="de-DE" dirty="0" smtClean="0">
                <a:solidFill>
                  <a:schemeClr val="bg1">
                    <a:lumMod val="75000"/>
                  </a:schemeClr>
                </a:solidFill>
              </a:rPr>
              <a:t>4. Operatoren, Verweise etc.</a:t>
            </a:r>
            <a:endParaRPr lang="de-DE" dirty="0">
              <a:solidFill>
                <a:schemeClr val="bg1">
                  <a:lumMod val="75000"/>
                </a:schemeClr>
              </a:solidFill>
            </a:endParaRPr>
          </a:p>
        </p:txBody>
      </p:sp>
      <p:sp>
        <p:nvSpPr>
          <p:cNvPr id="7" name="Titel 1"/>
          <p:cNvSpPr txBox="1">
            <a:spLocks/>
          </p:cNvSpPr>
          <p:nvPr/>
        </p:nvSpPr>
        <p:spPr>
          <a:xfrm>
            <a:off x="962025" y="658855"/>
            <a:ext cx="10515600" cy="6858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latin typeface="Futura Lt BT" panose="020B0402020204020303" pitchFamily="34" charset="0"/>
              </a:rPr>
              <a:t>Wesentliche Neuerungen des BP 2016 </a:t>
            </a:r>
            <a:endParaRPr lang="de-DE" sz="3600" dirty="0">
              <a:latin typeface="Futura Lt BT" panose="020B0402020204020303" pitchFamily="34" charset="0"/>
            </a:endParaRPr>
          </a:p>
        </p:txBody>
      </p:sp>
      <p:sp>
        <p:nvSpPr>
          <p:cNvPr id="11" name="Freihandform 10"/>
          <p:cNvSpPr/>
          <p:nvPr/>
        </p:nvSpPr>
        <p:spPr>
          <a:xfrm rot="16200000">
            <a:off x="-865491" y="3497543"/>
            <a:ext cx="4226560" cy="819177"/>
          </a:xfrm>
          <a:custGeom>
            <a:avLst/>
            <a:gdLst>
              <a:gd name="connsiteX0" fmla="*/ 0 w 4226560"/>
              <a:gd name="connsiteY0" fmla="*/ 0 h 724443"/>
              <a:gd name="connsiteX1" fmla="*/ 4226560 w 4226560"/>
              <a:gd name="connsiteY1" fmla="*/ 0 h 724443"/>
              <a:gd name="connsiteX2" fmla="*/ 4226560 w 4226560"/>
              <a:gd name="connsiteY2" fmla="*/ 724443 h 724443"/>
              <a:gd name="connsiteX3" fmla="*/ 0 w 4226560"/>
              <a:gd name="connsiteY3" fmla="*/ 724443 h 724443"/>
              <a:gd name="connsiteX4" fmla="*/ 0 w 4226560"/>
              <a:gd name="connsiteY4" fmla="*/ 0 h 724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6560" h="724443">
                <a:moveTo>
                  <a:pt x="0" y="0"/>
                </a:moveTo>
                <a:lnTo>
                  <a:pt x="4226560" y="0"/>
                </a:lnTo>
                <a:lnTo>
                  <a:pt x="4226560" y="724443"/>
                </a:lnTo>
                <a:lnTo>
                  <a:pt x="0" y="7244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638919" bIns="0" numCol="1" spcCol="1270" anchor="t" anchorCtr="0">
            <a:noAutofit/>
          </a:bodyPr>
          <a:lstStyle/>
          <a:p>
            <a:pPr lvl="0" algn="r" defTabSz="2266950">
              <a:lnSpc>
                <a:spcPct val="90000"/>
              </a:lnSpc>
              <a:spcBef>
                <a:spcPct val="0"/>
              </a:spcBef>
              <a:spcAft>
                <a:spcPct val="35000"/>
              </a:spcAft>
            </a:pPr>
            <a:r>
              <a:rPr lang="de-DE" sz="5100" kern="1200" dirty="0" smtClean="0"/>
              <a:t>strukturell</a:t>
            </a:r>
            <a:endParaRPr lang="de-DE" sz="5100" kern="1200" dirty="0"/>
          </a:p>
        </p:txBody>
      </p:sp>
      <p:sp>
        <p:nvSpPr>
          <p:cNvPr id="12" name="Freihandform 11"/>
          <p:cNvSpPr/>
          <p:nvPr/>
        </p:nvSpPr>
        <p:spPr>
          <a:xfrm>
            <a:off x="1657378" y="1285997"/>
            <a:ext cx="4313115" cy="4226560"/>
          </a:xfrm>
          <a:custGeom>
            <a:avLst/>
            <a:gdLst>
              <a:gd name="connsiteX0" fmla="*/ 0 w 3608496"/>
              <a:gd name="connsiteY0" fmla="*/ 0 h 4226560"/>
              <a:gd name="connsiteX1" fmla="*/ 3608496 w 3608496"/>
              <a:gd name="connsiteY1" fmla="*/ 0 h 4226560"/>
              <a:gd name="connsiteX2" fmla="*/ 3608496 w 3608496"/>
              <a:gd name="connsiteY2" fmla="*/ 4226560 h 4226560"/>
              <a:gd name="connsiteX3" fmla="*/ 0 w 3608496"/>
              <a:gd name="connsiteY3" fmla="*/ 4226560 h 4226560"/>
              <a:gd name="connsiteX4" fmla="*/ 0 w 3608496"/>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496" h="4226560">
                <a:moveTo>
                  <a:pt x="0" y="0"/>
                </a:moveTo>
                <a:lnTo>
                  <a:pt x="3608496" y="0"/>
                </a:lnTo>
                <a:lnTo>
                  <a:pt x="3608496" y="4226560"/>
                </a:lnTo>
                <a:lnTo>
                  <a:pt x="0" y="4226560"/>
                </a:lnTo>
                <a:lnTo>
                  <a:pt x="0" y="0"/>
                </a:lnTo>
                <a:close/>
              </a:path>
            </a:pathLst>
          </a:custGeom>
          <a:solidFill>
            <a:schemeClr val="bg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638919" rIns="149352" bIns="149352" numCol="1" spcCol="1270" anchor="t" anchorCtr="0">
            <a:noAutofit/>
          </a:bodyPr>
          <a:lstStyle/>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prozessbezogene Kompetenzen als Dach über gestuftem Kompetenzaufbau – Verschränkung prozess- und inhaltsbezogener Kompetenzen</a:t>
            </a:r>
            <a:endParaRPr lang="de-DE" sz="2200" kern="1200" dirty="0">
              <a:solidFill>
                <a:schemeClr val="tx1"/>
              </a:solidFill>
            </a:endParaRP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Leitperspektiven als zusätzlicher fächerübergreifender Bezugsrahmen</a:t>
            </a:r>
            <a:endParaRPr lang="de-DE" sz="2200" kern="1200" dirty="0">
              <a:solidFill>
                <a:schemeClr val="tx1"/>
              </a:solidFill>
            </a:endParaRP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Verweissystem (Hilfsmittel zur Verzahnung in einem integrierten DU)</a:t>
            </a: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Abstimmung mit dem Sek-I-Plan  Durchlässigkeit der Schularten</a:t>
            </a:r>
          </a:p>
        </p:txBody>
      </p:sp>
      <p:sp>
        <p:nvSpPr>
          <p:cNvPr id="14" name="Freihandform 13"/>
          <p:cNvSpPr/>
          <p:nvPr/>
        </p:nvSpPr>
        <p:spPr>
          <a:xfrm rot="16200000">
            <a:off x="4689838" y="3497543"/>
            <a:ext cx="4226560" cy="819177"/>
          </a:xfrm>
          <a:custGeom>
            <a:avLst/>
            <a:gdLst>
              <a:gd name="connsiteX0" fmla="*/ 0 w 4226560"/>
              <a:gd name="connsiteY0" fmla="*/ 0 h 724443"/>
              <a:gd name="connsiteX1" fmla="*/ 4226560 w 4226560"/>
              <a:gd name="connsiteY1" fmla="*/ 0 h 724443"/>
              <a:gd name="connsiteX2" fmla="*/ 4226560 w 4226560"/>
              <a:gd name="connsiteY2" fmla="*/ 724443 h 724443"/>
              <a:gd name="connsiteX3" fmla="*/ 0 w 4226560"/>
              <a:gd name="connsiteY3" fmla="*/ 724443 h 724443"/>
              <a:gd name="connsiteX4" fmla="*/ 0 w 4226560"/>
              <a:gd name="connsiteY4" fmla="*/ 0 h 724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6560" h="724443">
                <a:moveTo>
                  <a:pt x="0" y="0"/>
                </a:moveTo>
                <a:lnTo>
                  <a:pt x="4226560" y="0"/>
                </a:lnTo>
                <a:lnTo>
                  <a:pt x="4226560" y="724443"/>
                </a:lnTo>
                <a:lnTo>
                  <a:pt x="0" y="7244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638919" bIns="0" numCol="1" spcCol="1270" anchor="t" anchorCtr="0">
            <a:noAutofit/>
          </a:bodyPr>
          <a:lstStyle/>
          <a:p>
            <a:pPr lvl="0" algn="r" defTabSz="2266950">
              <a:lnSpc>
                <a:spcPct val="90000"/>
              </a:lnSpc>
              <a:spcBef>
                <a:spcPct val="0"/>
              </a:spcBef>
              <a:spcAft>
                <a:spcPct val="35000"/>
              </a:spcAft>
            </a:pPr>
            <a:r>
              <a:rPr lang="de-DE" sz="5100" kern="1200" dirty="0" smtClean="0"/>
              <a:t>inhaltlich</a:t>
            </a:r>
            <a:endParaRPr lang="de-DE" sz="5100" kern="1200" dirty="0"/>
          </a:p>
        </p:txBody>
      </p:sp>
      <p:sp>
        <p:nvSpPr>
          <p:cNvPr id="15" name="Freihandform 14"/>
          <p:cNvSpPr/>
          <p:nvPr/>
        </p:nvSpPr>
        <p:spPr>
          <a:xfrm>
            <a:off x="7212707" y="1344706"/>
            <a:ext cx="4876199" cy="4226560"/>
          </a:xfrm>
          <a:custGeom>
            <a:avLst/>
            <a:gdLst>
              <a:gd name="connsiteX0" fmla="*/ 0 w 3608496"/>
              <a:gd name="connsiteY0" fmla="*/ 0 h 4226560"/>
              <a:gd name="connsiteX1" fmla="*/ 3608496 w 3608496"/>
              <a:gd name="connsiteY1" fmla="*/ 0 h 4226560"/>
              <a:gd name="connsiteX2" fmla="*/ 3608496 w 3608496"/>
              <a:gd name="connsiteY2" fmla="*/ 4226560 h 4226560"/>
              <a:gd name="connsiteX3" fmla="*/ 0 w 3608496"/>
              <a:gd name="connsiteY3" fmla="*/ 4226560 h 4226560"/>
              <a:gd name="connsiteX4" fmla="*/ 0 w 3608496"/>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496" h="4226560">
                <a:moveTo>
                  <a:pt x="0" y="0"/>
                </a:moveTo>
                <a:lnTo>
                  <a:pt x="3608496" y="0"/>
                </a:lnTo>
                <a:lnTo>
                  <a:pt x="3608496" y="4226560"/>
                </a:lnTo>
                <a:lnTo>
                  <a:pt x="0" y="4226560"/>
                </a:lnTo>
                <a:lnTo>
                  <a:pt x="0" y="0"/>
                </a:lnTo>
                <a:close/>
              </a:path>
            </a:pathLst>
          </a:custGeom>
          <a:solidFill>
            <a:schemeClr val="bg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638919" rIns="149352" bIns="149352" numCol="1" spcCol="1270" anchor="t" anchorCtr="0">
            <a:noAutofit/>
          </a:bodyPr>
          <a:lstStyle/>
          <a:p>
            <a:pPr marL="171450" lvl="1" indent="-171450" algn="l" defTabSz="711200">
              <a:lnSpc>
                <a:spcPct val="90000"/>
              </a:lnSpc>
              <a:spcBef>
                <a:spcPct val="0"/>
              </a:spcBef>
              <a:spcAft>
                <a:spcPct val="15000"/>
              </a:spcAft>
              <a:buChar char="••"/>
            </a:pPr>
            <a:r>
              <a:rPr lang="de-DE" sz="2200" kern="1200" dirty="0" smtClean="0">
                <a:solidFill>
                  <a:schemeClr val="tx1"/>
                </a:solidFill>
              </a:rPr>
              <a:t>detailliertere Ausarbeitung der Standards </a:t>
            </a:r>
            <a:r>
              <a:rPr lang="de-DE" sz="2200" kern="1200" dirty="0" smtClean="0">
                <a:solidFill>
                  <a:schemeClr val="tx1"/>
                </a:solidFill>
                <a:sym typeface="Math C" panose="05000000000000000000" pitchFamily="2" charset="2"/>
              </a:rPr>
              <a:t> Orientierung</a:t>
            </a:r>
            <a:endParaRPr lang="de-DE" sz="2200" kern="1200" dirty="0">
              <a:solidFill>
                <a:schemeClr val="tx1"/>
              </a:solidFill>
            </a:endParaRP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inhaltsbezogene Kompetenzen als Konkretisierung (aber Beibehalten der Kompetenzorientierung)</a:t>
            </a:r>
            <a:endParaRPr lang="de-DE" sz="2200" kern="1200" dirty="0">
              <a:solidFill>
                <a:schemeClr val="tx1"/>
              </a:solidFill>
            </a:endParaRP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deutliche fachliche Systematik auf allen Standardstufen</a:t>
            </a:r>
            <a:endParaRPr lang="de-DE" sz="2200" kern="1200" dirty="0">
              <a:solidFill>
                <a:schemeClr val="tx1"/>
              </a:solidFill>
            </a:endParaRP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inhaltliche Akzente (z.B. Sachtexte und Medien als eigene Teilbereiche, Grammatik)</a:t>
            </a:r>
          </a:p>
          <a:p>
            <a:pPr marL="171450" lvl="1" indent="-171450" algn="l" defTabSz="711200">
              <a:lnSpc>
                <a:spcPct val="90000"/>
              </a:lnSpc>
              <a:spcBef>
                <a:spcPct val="0"/>
              </a:spcBef>
              <a:spcAft>
                <a:spcPct val="15000"/>
              </a:spcAft>
              <a:buChar char="••"/>
            </a:pPr>
            <a:r>
              <a:rPr lang="de-DE" sz="2200" kern="1200" dirty="0" smtClean="0">
                <a:solidFill>
                  <a:schemeClr val="tx1"/>
                </a:solidFill>
                <a:sym typeface="Math C" panose="05000000000000000000" pitchFamily="2" charset="2"/>
              </a:rPr>
              <a:t>klar ausgearbeitete Progressionslinien (Hilfsmittel: Synopse)  spiralcurriculare Anlage, Nachhaltigkeit</a:t>
            </a:r>
          </a:p>
        </p:txBody>
      </p:sp>
    </p:spTree>
    <p:extLst>
      <p:ext uri="{BB962C8B-B14F-4D97-AF65-F5344CB8AC3E}">
        <p14:creationId xmlns:p14="http://schemas.microsoft.com/office/powerpoint/2010/main" val="90470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uiExpand="1" build="p"/>
      <p:bldP spid="14" grpId="0"/>
      <p:bldP spid="1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ussdiagramm: Prozess 17"/>
          <p:cNvSpPr/>
          <p:nvPr/>
        </p:nvSpPr>
        <p:spPr>
          <a:xfrm>
            <a:off x="7606392" y="3400713"/>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pPr algn="r"/>
            <a:r>
              <a:rPr lang="de-DE" sz="2800" dirty="0" smtClean="0">
                <a:solidFill>
                  <a:schemeClr val="tx1"/>
                </a:solidFill>
              </a:rPr>
              <a:t>Operatoren</a:t>
            </a:r>
            <a:endParaRPr lang="de-DE" sz="2800" dirty="0">
              <a:solidFill>
                <a:schemeClr val="tx1"/>
              </a:solidFill>
            </a:endParaRPr>
          </a:p>
        </p:txBody>
      </p:sp>
      <p:sp>
        <p:nvSpPr>
          <p:cNvPr id="17" name="Flussdiagramm: Prozess 16"/>
          <p:cNvSpPr/>
          <p:nvPr/>
        </p:nvSpPr>
        <p:spPr>
          <a:xfrm>
            <a:off x="97971" y="106136"/>
            <a:ext cx="4490358" cy="33310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smtClean="0">
                <a:solidFill>
                  <a:schemeClr val="tx1"/>
                </a:solidFill>
              </a:rPr>
              <a:t>Leitgedanken</a:t>
            </a: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smtClean="0">
              <a:solidFill>
                <a:schemeClr val="tx1"/>
              </a:solidFill>
            </a:endParaRPr>
          </a:p>
          <a:p>
            <a:endParaRPr lang="de-DE" sz="2800" dirty="0">
              <a:solidFill>
                <a:schemeClr val="tx1"/>
              </a:solidFill>
            </a:endParaRPr>
          </a:p>
          <a:p>
            <a:endParaRPr lang="de-DE" sz="2800" dirty="0">
              <a:solidFill>
                <a:schemeClr val="tx1"/>
              </a:solidFill>
            </a:endParaRPr>
          </a:p>
        </p:txBody>
      </p:sp>
      <p:sp>
        <p:nvSpPr>
          <p:cNvPr id="22" name="Ellipse 21"/>
          <p:cNvSpPr/>
          <p:nvPr/>
        </p:nvSpPr>
        <p:spPr>
          <a:xfrm>
            <a:off x="0" y="0"/>
            <a:ext cx="12192000" cy="6858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855723" y="1391884"/>
            <a:ext cx="8318500" cy="405410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490375" y="1925053"/>
            <a:ext cx="1744233" cy="3170099"/>
          </a:xfrm>
          <a:prstGeom prst="rect">
            <a:avLst/>
          </a:prstGeom>
          <a:noFill/>
        </p:spPr>
        <p:txBody>
          <a:bodyPr wrap="square" rtlCol="0">
            <a:spAutoFit/>
          </a:bodyPr>
          <a:lstStyle/>
          <a:p>
            <a:r>
              <a:rPr lang="de-DE" sz="2000" b="1" dirty="0" smtClean="0"/>
              <a:t>Sprechen und Zuhören</a:t>
            </a:r>
          </a:p>
          <a:p>
            <a:pPr marL="180000" indent="-180000">
              <a:buFont typeface="Arial" panose="020B0604020202020204" pitchFamily="34" charset="0"/>
              <a:buChar char="•"/>
            </a:pPr>
            <a:r>
              <a:rPr lang="de-DE" sz="1600" dirty="0" smtClean="0"/>
              <a:t>funktional und situations-angemessen sprechen</a:t>
            </a:r>
          </a:p>
          <a:p>
            <a:pPr marL="180000" indent="-180000">
              <a:buFont typeface="Arial" panose="020B0604020202020204" pitchFamily="34" charset="0"/>
              <a:buChar char="•"/>
            </a:pPr>
            <a:r>
              <a:rPr lang="de-DE" sz="1600" dirty="0" smtClean="0"/>
              <a:t>dialogisch sprechen</a:t>
            </a:r>
          </a:p>
          <a:p>
            <a:pPr marL="180000" indent="-180000">
              <a:buFont typeface="Arial" panose="020B0604020202020204" pitchFamily="34" charset="0"/>
              <a:buChar char="•"/>
            </a:pPr>
            <a:r>
              <a:rPr lang="de-DE" sz="1600" dirty="0" smtClean="0"/>
              <a:t>monologisch sprechen</a:t>
            </a:r>
          </a:p>
          <a:p>
            <a:pPr marL="180000" indent="-180000">
              <a:buFont typeface="Arial" panose="020B0604020202020204" pitchFamily="34" charset="0"/>
              <a:buChar char="•"/>
            </a:pPr>
            <a:r>
              <a:rPr lang="de-DE" sz="1600" dirty="0" smtClean="0"/>
              <a:t>verstehend zuhören</a:t>
            </a:r>
            <a:endParaRPr lang="de-DE" sz="1600" dirty="0"/>
          </a:p>
        </p:txBody>
      </p:sp>
      <p:sp>
        <p:nvSpPr>
          <p:cNvPr id="15" name="Textfeld 14"/>
          <p:cNvSpPr txBox="1"/>
          <p:nvPr/>
        </p:nvSpPr>
        <p:spPr>
          <a:xfrm>
            <a:off x="10347633" y="2381392"/>
            <a:ext cx="1629156" cy="2369880"/>
          </a:xfrm>
          <a:prstGeom prst="rect">
            <a:avLst/>
          </a:prstGeom>
          <a:noFill/>
        </p:spPr>
        <p:txBody>
          <a:bodyPr wrap="square" rtlCol="0">
            <a:spAutoFit/>
          </a:bodyPr>
          <a:lstStyle/>
          <a:p>
            <a:r>
              <a:rPr lang="de-DE" sz="2000" b="1" dirty="0" smtClean="0"/>
              <a:t>Schreiben</a:t>
            </a:r>
          </a:p>
          <a:p>
            <a:pPr marL="180000" indent="-180000">
              <a:buFont typeface="Arial" panose="020B0604020202020204" pitchFamily="34" charset="0"/>
              <a:buChar char="•"/>
            </a:pPr>
            <a:r>
              <a:rPr lang="de-DE" sz="1600" dirty="0" smtClean="0"/>
              <a:t>Texte planen</a:t>
            </a:r>
          </a:p>
          <a:p>
            <a:pPr marL="180000" indent="-180000">
              <a:buFont typeface="Arial" panose="020B0604020202020204" pitchFamily="34" charset="0"/>
              <a:buChar char="•"/>
            </a:pPr>
            <a:r>
              <a:rPr lang="de-DE" sz="1600" dirty="0" smtClean="0"/>
              <a:t>Texte formulieren </a:t>
            </a:r>
          </a:p>
          <a:p>
            <a:pPr marL="180000" indent="-180000">
              <a:buFont typeface="Arial" panose="020B0604020202020204" pitchFamily="34" charset="0"/>
              <a:buChar char="•"/>
            </a:pPr>
            <a:r>
              <a:rPr lang="de-DE" sz="1600" dirty="0" smtClean="0"/>
              <a:t>Verschieden Schreibformen nutzen</a:t>
            </a:r>
          </a:p>
          <a:p>
            <a:pPr marL="180000" indent="-180000">
              <a:buFont typeface="Arial" panose="020B0604020202020204" pitchFamily="34" charset="0"/>
              <a:buChar char="•"/>
            </a:pPr>
            <a:r>
              <a:rPr lang="de-DE" sz="1600" dirty="0" smtClean="0"/>
              <a:t>Texte überarbeiten</a:t>
            </a:r>
            <a:endParaRPr lang="de-DE" sz="1600" dirty="0"/>
          </a:p>
        </p:txBody>
      </p:sp>
      <p:sp>
        <p:nvSpPr>
          <p:cNvPr id="16" name="Textfeld 15"/>
          <p:cNvSpPr txBox="1"/>
          <p:nvPr/>
        </p:nvSpPr>
        <p:spPr>
          <a:xfrm>
            <a:off x="3120644" y="5374714"/>
            <a:ext cx="5950711" cy="2000548"/>
          </a:xfrm>
          <a:prstGeom prst="rect">
            <a:avLst/>
          </a:prstGeom>
          <a:noFill/>
        </p:spPr>
        <p:txBody>
          <a:bodyPr wrap="square" rtlCol="0">
            <a:spAutoFit/>
          </a:bodyPr>
          <a:lstStyle/>
          <a:p>
            <a:pPr algn="ctr"/>
            <a:r>
              <a:rPr lang="de-DE" sz="2000" b="1" dirty="0" smtClean="0"/>
              <a:t>Lesen</a:t>
            </a:r>
          </a:p>
          <a:p>
            <a:pPr marL="180000" indent="-180000">
              <a:buFont typeface="Arial" panose="020B0604020202020204" pitchFamily="34" charset="0"/>
              <a:buChar char="•"/>
            </a:pPr>
            <a:r>
              <a:rPr lang="de-DE" sz="1600" dirty="0"/>
              <a:t>Lesetechniken, Lesestrategien und Methoden der Texterschließung </a:t>
            </a:r>
            <a:r>
              <a:rPr lang="de-DE" sz="1600" dirty="0" smtClean="0"/>
              <a:t>anwenden</a:t>
            </a:r>
          </a:p>
          <a:p>
            <a:pPr marL="180000" indent="-180000">
              <a:buFont typeface="Arial" panose="020B0604020202020204" pitchFamily="34" charset="0"/>
              <a:buChar char="•"/>
            </a:pPr>
            <a:r>
              <a:rPr lang="de-DE" sz="1600" dirty="0"/>
              <a:t>Texte verstehen: literarische Texte und Sach- und Gebrauchstexte</a:t>
            </a:r>
          </a:p>
          <a:p>
            <a:pPr marL="1551600" lvl="3" indent="-180000">
              <a:buFont typeface="Arial" panose="020B0604020202020204" pitchFamily="34" charset="0"/>
              <a:buChar char="•"/>
            </a:pPr>
            <a:r>
              <a:rPr lang="de-DE" sz="1600" dirty="0"/>
              <a:t>Textverstehen reflektieren</a:t>
            </a:r>
          </a:p>
          <a:p>
            <a:endParaRPr lang="de-DE" sz="2000" b="1" dirty="0"/>
          </a:p>
          <a:p>
            <a:endParaRPr lang="de-DE" sz="2000" b="1" dirty="0"/>
          </a:p>
        </p:txBody>
      </p:sp>
      <p:sp>
        <p:nvSpPr>
          <p:cNvPr id="19" name="Textfeld 18"/>
          <p:cNvSpPr txBox="1"/>
          <p:nvPr/>
        </p:nvSpPr>
        <p:spPr>
          <a:xfrm>
            <a:off x="2508152" y="2326331"/>
            <a:ext cx="1801925" cy="2308324"/>
          </a:xfrm>
          <a:prstGeom prst="rect">
            <a:avLst/>
          </a:prstGeom>
          <a:noFill/>
        </p:spPr>
        <p:txBody>
          <a:bodyPr wrap="square" rtlCol="0">
            <a:spAutoFit/>
          </a:bodyPr>
          <a:lstStyle/>
          <a:p>
            <a:r>
              <a:rPr lang="de-DE" b="1" dirty="0" smtClean="0"/>
              <a:t>Texte und andere Medien:</a:t>
            </a:r>
          </a:p>
          <a:p>
            <a:pPr marL="180000" indent="-180000">
              <a:buFont typeface="Arial" panose="020B0604020202020204" pitchFamily="34" charset="0"/>
              <a:buChar char="•"/>
            </a:pPr>
            <a:r>
              <a:rPr lang="de-DE" dirty="0" smtClean="0"/>
              <a:t>Literarische Texte</a:t>
            </a:r>
          </a:p>
          <a:p>
            <a:pPr marL="180000" indent="-180000">
              <a:buFont typeface="Arial" panose="020B0604020202020204" pitchFamily="34" charset="0"/>
              <a:buChar char="•"/>
            </a:pPr>
            <a:r>
              <a:rPr lang="de-DE" dirty="0" smtClean="0"/>
              <a:t>Sach- und Gebrauchs-texte</a:t>
            </a:r>
          </a:p>
          <a:p>
            <a:pPr marL="180000" indent="-180000">
              <a:buFont typeface="Arial" panose="020B0604020202020204" pitchFamily="34" charset="0"/>
              <a:buChar char="•"/>
            </a:pPr>
            <a:r>
              <a:rPr lang="de-DE" dirty="0" smtClean="0"/>
              <a:t>Medien</a:t>
            </a:r>
            <a:endParaRPr lang="de-DE" dirty="0"/>
          </a:p>
        </p:txBody>
      </p:sp>
      <p:sp>
        <p:nvSpPr>
          <p:cNvPr id="20" name="Textfeld 19"/>
          <p:cNvSpPr txBox="1"/>
          <p:nvPr/>
        </p:nvSpPr>
        <p:spPr>
          <a:xfrm>
            <a:off x="7971599" y="2550670"/>
            <a:ext cx="1820101" cy="2031325"/>
          </a:xfrm>
          <a:prstGeom prst="rect">
            <a:avLst/>
          </a:prstGeom>
          <a:noFill/>
        </p:spPr>
        <p:txBody>
          <a:bodyPr wrap="square" rtlCol="0">
            <a:spAutoFit/>
          </a:bodyPr>
          <a:lstStyle/>
          <a:p>
            <a:r>
              <a:rPr lang="de-DE" b="1" dirty="0" smtClean="0"/>
              <a:t>Sprachgebrauch und Sprachreflexion:</a:t>
            </a:r>
          </a:p>
          <a:p>
            <a:pPr marL="180000" indent="-180000">
              <a:buFont typeface="Arial" panose="020B0604020202020204" pitchFamily="34" charset="0"/>
              <a:buChar char="•"/>
            </a:pPr>
            <a:r>
              <a:rPr lang="de-DE" dirty="0" smtClean="0"/>
              <a:t>Struktur von Äußerungen</a:t>
            </a:r>
          </a:p>
          <a:p>
            <a:pPr marL="180000" indent="-180000">
              <a:buFont typeface="Arial" panose="020B0604020202020204" pitchFamily="34" charset="0"/>
              <a:buChar char="•"/>
            </a:pPr>
            <a:r>
              <a:rPr lang="de-DE" dirty="0" smtClean="0"/>
              <a:t>Funktion von Äußerungen</a:t>
            </a:r>
            <a:endParaRPr lang="de-DE" dirty="0"/>
          </a:p>
        </p:txBody>
      </p:sp>
      <p:sp>
        <p:nvSpPr>
          <p:cNvPr id="24" name="Ellipse 23"/>
          <p:cNvSpPr/>
          <p:nvPr/>
        </p:nvSpPr>
        <p:spPr>
          <a:xfrm>
            <a:off x="4114735" y="2879519"/>
            <a:ext cx="3800475" cy="1373629"/>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accent2">
                    <a:lumMod val="20000"/>
                    <a:lumOff val="80000"/>
                  </a:schemeClr>
                </a:solidFill>
              </a:rPr>
              <a:t>Themen</a:t>
            </a:r>
            <a:endParaRPr lang="de-DE" sz="2800" dirty="0">
              <a:solidFill>
                <a:schemeClr val="accent2">
                  <a:lumMod val="20000"/>
                  <a:lumOff val="80000"/>
                </a:schemeClr>
              </a:solidFill>
            </a:endParaRPr>
          </a:p>
        </p:txBody>
      </p:sp>
      <p:sp>
        <p:nvSpPr>
          <p:cNvPr id="25" name="Textfeld 24"/>
          <p:cNvSpPr txBox="1"/>
          <p:nvPr/>
        </p:nvSpPr>
        <p:spPr>
          <a:xfrm>
            <a:off x="3614925" y="479268"/>
            <a:ext cx="4811484" cy="523220"/>
          </a:xfrm>
          <a:prstGeom prst="rect">
            <a:avLst/>
          </a:prstGeom>
          <a:noFill/>
        </p:spPr>
        <p:txBody>
          <a:bodyPr wrap="square" rtlCol="0">
            <a:spAutoFit/>
          </a:bodyPr>
          <a:lstStyle/>
          <a:p>
            <a:r>
              <a:rPr lang="de-DE" sz="2800" b="1" dirty="0" smtClean="0">
                <a:solidFill>
                  <a:schemeClr val="accent5">
                    <a:lumMod val="50000"/>
                  </a:schemeClr>
                </a:solidFill>
              </a:rPr>
              <a:t>prozessbezogene Kompetenzen</a:t>
            </a:r>
            <a:endParaRPr lang="de-DE" sz="2800" b="1" dirty="0">
              <a:solidFill>
                <a:schemeClr val="accent5">
                  <a:lumMod val="50000"/>
                </a:schemeClr>
              </a:solidFill>
            </a:endParaRPr>
          </a:p>
        </p:txBody>
      </p:sp>
      <p:sp>
        <p:nvSpPr>
          <p:cNvPr id="27" name="Textfeld 26"/>
          <p:cNvSpPr txBox="1"/>
          <p:nvPr/>
        </p:nvSpPr>
        <p:spPr>
          <a:xfrm>
            <a:off x="3614925" y="1921967"/>
            <a:ext cx="4817179" cy="523220"/>
          </a:xfrm>
          <a:prstGeom prst="rect">
            <a:avLst/>
          </a:prstGeom>
          <a:noFill/>
        </p:spPr>
        <p:txBody>
          <a:bodyPr wrap="square" rtlCol="0">
            <a:spAutoFit/>
          </a:bodyPr>
          <a:lstStyle/>
          <a:p>
            <a:r>
              <a:rPr lang="de-DE" sz="2800" b="1" dirty="0" smtClean="0">
                <a:solidFill>
                  <a:schemeClr val="accent5">
                    <a:lumMod val="50000"/>
                  </a:schemeClr>
                </a:solidFill>
              </a:rPr>
              <a:t>inhaltsbezogene Kompetenzen</a:t>
            </a:r>
            <a:endParaRPr lang="de-DE" sz="2800" b="1" dirty="0">
              <a:solidFill>
                <a:schemeClr val="accent5">
                  <a:lumMod val="50000"/>
                </a:schemeClr>
              </a:solidFill>
            </a:endParaRPr>
          </a:p>
        </p:txBody>
      </p:sp>
      <p:sp>
        <p:nvSpPr>
          <p:cNvPr id="2" name="Pfeil nach unten 1"/>
          <p:cNvSpPr/>
          <p:nvPr/>
        </p:nvSpPr>
        <p:spPr>
          <a:xfrm>
            <a:off x="4648466" y="1093140"/>
            <a:ext cx="749193" cy="65306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oben 2"/>
          <p:cNvSpPr/>
          <p:nvPr/>
        </p:nvSpPr>
        <p:spPr>
          <a:xfrm>
            <a:off x="6396044" y="1093140"/>
            <a:ext cx="733926" cy="629002"/>
          </a:xfrm>
          <a:prstGeom prst="up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Datumsplatzhalter 5"/>
          <p:cNvSpPr>
            <a:spLocks noGrp="1"/>
          </p:cNvSpPr>
          <p:nvPr>
            <p:ph type="dt" sz="half" idx="10"/>
          </p:nvPr>
        </p:nvSpPr>
        <p:spPr/>
        <p:txBody>
          <a:bodyPr/>
          <a:lstStyle/>
          <a:p>
            <a:r>
              <a:rPr lang="de-DE" smtClean="0"/>
              <a:t>Stefan Metzger</a:t>
            </a:r>
            <a:endParaRPr lang="de-DE" dirty="0"/>
          </a:p>
        </p:txBody>
      </p:sp>
      <p:sp>
        <p:nvSpPr>
          <p:cNvPr id="7" name="Foliennummernplatzhalter 6"/>
          <p:cNvSpPr>
            <a:spLocks noGrp="1"/>
          </p:cNvSpPr>
          <p:nvPr>
            <p:ph type="sldNum" sz="quarter" idx="12"/>
          </p:nvPr>
        </p:nvSpPr>
        <p:spPr/>
        <p:txBody>
          <a:bodyPr/>
          <a:lstStyle/>
          <a:p>
            <a:fld id="{E007BD3B-5C9F-4A74-8E27-BF26A294CD2B}" type="slidenum">
              <a:rPr lang="de-DE" smtClean="0"/>
              <a:t>34</a:t>
            </a:fld>
            <a:endParaRPr lang="de-DE"/>
          </a:p>
        </p:txBody>
      </p:sp>
    </p:spTree>
    <p:extLst>
      <p:ext uri="{BB962C8B-B14F-4D97-AF65-F5344CB8AC3E}">
        <p14:creationId xmlns:p14="http://schemas.microsoft.com/office/powerpoint/2010/main" val="3194160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6"/>
          </p:nvPr>
        </p:nvSpPr>
        <p:spPr>
          <a:xfrm>
            <a:off x="8077200" y="6248400"/>
            <a:ext cx="2133600" cy="457200"/>
          </a:xfrm>
        </p:spPr>
        <p:txBody>
          <a:bodyPr/>
          <a:lstStyle/>
          <a:p>
            <a:fld id="{32439E29-1E0B-49DA-8363-D7AFF7C1A27D}" type="slidenum">
              <a:rPr lang="de-DE" altLang="en-US" smtClean="0"/>
              <a:pPr/>
              <a:t>4</a:t>
            </a:fld>
            <a:endParaRPr lang="de-DE" altLang="en-US"/>
          </a:p>
        </p:txBody>
      </p:sp>
      <p:sp>
        <p:nvSpPr>
          <p:cNvPr id="19" name="Abgerundetes Rechteck 18"/>
          <p:cNvSpPr/>
          <p:nvPr/>
        </p:nvSpPr>
        <p:spPr>
          <a:xfrm>
            <a:off x="4318518" y="2683090"/>
            <a:ext cx="3758681" cy="15886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342900">
              <a:buSzPct val="150000"/>
              <a:buFont typeface="Arial" panose="020B0604020202020204" pitchFamily="34" charset="0"/>
              <a:buChar char="•"/>
            </a:pPr>
            <a:endParaRPr lang="de-DE" dirty="0">
              <a:solidFill>
                <a:schemeClr val="tx1"/>
              </a:solidFill>
              <a:latin typeface="Arial" charset="0"/>
              <a:cs typeface="Arial" charset="0"/>
            </a:endParaRPr>
          </a:p>
          <a:p>
            <a:pPr marL="400050" lvl="1" indent="-285750">
              <a:buSzPct val="150000"/>
              <a:buFont typeface="Arial" panose="020B0604020202020204" pitchFamily="34" charset="0"/>
              <a:buChar char="•"/>
            </a:pPr>
            <a:r>
              <a:rPr lang="de-DE" dirty="0">
                <a:solidFill>
                  <a:schemeClr val="tx1"/>
                </a:solidFill>
                <a:latin typeface="Arial" charset="0"/>
                <a:cs typeface="Arial" charset="0"/>
              </a:rPr>
              <a:t>Berufliche Orientierung (BO) </a:t>
            </a:r>
          </a:p>
          <a:p>
            <a:pPr marL="400050" lvl="1" indent="-285750">
              <a:buSzPct val="150000"/>
              <a:buFont typeface="Arial" panose="020B0604020202020204" pitchFamily="34" charset="0"/>
              <a:buChar char="•"/>
            </a:pPr>
            <a:endParaRPr lang="de-DE" dirty="0">
              <a:solidFill>
                <a:schemeClr val="tx1"/>
              </a:solidFill>
              <a:latin typeface="Arial" charset="0"/>
              <a:cs typeface="Arial" charset="0"/>
            </a:endParaRPr>
          </a:p>
          <a:p>
            <a:pPr marL="400050" lvl="1" indent="-285750">
              <a:buSzPct val="150000"/>
              <a:buFont typeface="Arial" panose="020B0604020202020204" pitchFamily="34" charset="0"/>
              <a:buChar char="•"/>
            </a:pPr>
            <a:r>
              <a:rPr lang="de-DE" dirty="0">
                <a:solidFill>
                  <a:schemeClr val="tx1"/>
                </a:solidFill>
                <a:latin typeface="Arial" charset="0"/>
                <a:cs typeface="Arial" charset="0"/>
              </a:rPr>
              <a:t>Medienbildung (MB</a:t>
            </a:r>
            <a:r>
              <a:rPr lang="de-DE" dirty="0" smtClean="0">
                <a:solidFill>
                  <a:schemeClr val="tx1"/>
                </a:solidFill>
                <a:latin typeface="Arial" charset="0"/>
                <a:cs typeface="Arial" charset="0"/>
              </a:rPr>
              <a:t>)</a:t>
            </a:r>
            <a:endParaRPr lang="de-DE" dirty="0">
              <a:solidFill>
                <a:schemeClr val="tx1"/>
              </a:solidFill>
              <a:latin typeface="Arial" charset="0"/>
              <a:cs typeface="Arial" charset="0"/>
            </a:endParaRPr>
          </a:p>
          <a:p>
            <a:pPr marL="400050" lvl="1" indent="-285750">
              <a:buSzPct val="150000"/>
              <a:buFont typeface="Arial" panose="020B0604020202020204" pitchFamily="34" charset="0"/>
              <a:buChar char="•"/>
            </a:pPr>
            <a:endParaRPr lang="de-DE" dirty="0">
              <a:solidFill>
                <a:schemeClr val="tx1"/>
              </a:solidFill>
              <a:latin typeface="Arial" charset="0"/>
              <a:cs typeface="Arial" charset="0"/>
            </a:endParaRPr>
          </a:p>
          <a:p>
            <a:pPr marL="400050" lvl="1" indent="-285750">
              <a:buSzPct val="150000"/>
              <a:buFont typeface="Arial" panose="020B0604020202020204" pitchFamily="34" charset="0"/>
              <a:buChar char="•"/>
            </a:pPr>
            <a:r>
              <a:rPr lang="de-DE" dirty="0">
                <a:solidFill>
                  <a:schemeClr val="tx1"/>
                </a:solidFill>
                <a:latin typeface="Arial" charset="0"/>
                <a:cs typeface="Arial" charset="0"/>
              </a:rPr>
              <a:t>Verbraucherbildung (VB)</a:t>
            </a:r>
          </a:p>
          <a:p>
            <a:pPr marL="285750" indent="-285750">
              <a:buFont typeface="Arial" panose="020B0604020202020204" pitchFamily="34" charset="0"/>
              <a:buChar char="•"/>
            </a:pPr>
            <a:endParaRPr lang="de-DE" dirty="0">
              <a:solidFill>
                <a:schemeClr val="tx1"/>
              </a:solidFill>
              <a:latin typeface="Arial" panose="020B0604020202020204" pitchFamily="34" charset="0"/>
              <a:cs typeface="Arial" panose="020B0604020202020204" pitchFamily="34" charset="0"/>
            </a:endParaRPr>
          </a:p>
        </p:txBody>
      </p:sp>
      <p:sp>
        <p:nvSpPr>
          <p:cNvPr id="21" name="Rechteck 20"/>
          <p:cNvSpPr/>
          <p:nvPr/>
        </p:nvSpPr>
        <p:spPr>
          <a:xfrm>
            <a:off x="1847529" y="1196752"/>
            <a:ext cx="8317431" cy="523220"/>
          </a:xfrm>
          <a:prstGeom prst="rect">
            <a:avLst/>
          </a:prstGeom>
        </p:spPr>
        <p:txBody>
          <a:bodyPr wrap="square">
            <a:spAutoFit/>
          </a:bodyPr>
          <a:lstStyle/>
          <a:p>
            <a:pPr algn="ctr"/>
            <a:endParaRPr lang="de-DE" sz="2800" dirty="0">
              <a:latin typeface="Calibri"/>
              <a:cs typeface="Calibri"/>
            </a:endParaRPr>
          </a:p>
        </p:txBody>
      </p:sp>
      <p:sp>
        <p:nvSpPr>
          <p:cNvPr id="22" name="Abgerundetes Rechteck 21"/>
          <p:cNvSpPr/>
          <p:nvPr/>
        </p:nvSpPr>
        <p:spPr>
          <a:xfrm>
            <a:off x="228601" y="2525943"/>
            <a:ext cx="7848598" cy="1896777"/>
          </a:xfrm>
          <a:prstGeom prst="round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342900">
              <a:buSzPct val="150000"/>
              <a:buFont typeface="Arial" panose="020B0604020202020204" pitchFamily="34" charset="0"/>
              <a:buChar char="•"/>
            </a:pPr>
            <a:endParaRPr lang="de-DE" sz="1600" dirty="0">
              <a:solidFill>
                <a:schemeClr val="tx1"/>
              </a:solidFill>
              <a:latin typeface="Arial" charset="0"/>
              <a:cs typeface="Arial" charset="0"/>
            </a:endParaRPr>
          </a:p>
          <a:p>
            <a:pPr marL="400050" lvl="1" indent="-285750">
              <a:buSzPct val="150000"/>
              <a:buFont typeface="Arial" panose="020B0604020202020204" pitchFamily="34" charset="0"/>
              <a:buChar char="•"/>
            </a:pPr>
            <a:r>
              <a:rPr lang="de-DE" dirty="0">
                <a:solidFill>
                  <a:schemeClr val="tx1"/>
                </a:solidFill>
                <a:latin typeface="Arial" charset="0"/>
                <a:cs typeface="Arial" charset="0"/>
              </a:rPr>
              <a:t>Bildung für nachhaltige </a:t>
            </a:r>
            <a:r>
              <a:rPr lang="de-DE" dirty="0" smtClean="0">
                <a:solidFill>
                  <a:schemeClr val="tx1"/>
                </a:solidFill>
                <a:latin typeface="Arial" charset="0"/>
                <a:cs typeface="Arial" charset="0"/>
              </a:rPr>
              <a:t/>
            </a:r>
            <a:br>
              <a:rPr lang="de-DE" dirty="0" smtClean="0">
                <a:solidFill>
                  <a:schemeClr val="tx1"/>
                </a:solidFill>
                <a:latin typeface="Arial" charset="0"/>
                <a:cs typeface="Arial" charset="0"/>
              </a:rPr>
            </a:br>
            <a:r>
              <a:rPr lang="de-DE" dirty="0" smtClean="0">
                <a:solidFill>
                  <a:schemeClr val="tx1"/>
                </a:solidFill>
                <a:latin typeface="Arial" charset="0"/>
                <a:cs typeface="Arial" charset="0"/>
              </a:rPr>
              <a:t>Entwicklung </a:t>
            </a:r>
            <a:r>
              <a:rPr lang="de-DE" dirty="0">
                <a:solidFill>
                  <a:schemeClr val="tx1"/>
                </a:solidFill>
                <a:latin typeface="Arial" charset="0"/>
                <a:cs typeface="Arial" charset="0"/>
              </a:rPr>
              <a:t>(BNE)</a:t>
            </a:r>
          </a:p>
          <a:p>
            <a:pPr marL="400050" lvl="1" indent="-285750">
              <a:buSzPct val="150000"/>
              <a:buFont typeface="Arial" panose="020B0604020202020204" pitchFamily="34" charset="0"/>
              <a:buChar char="•"/>
            </a:pPr>
            <a:r>
              <a:rPr lang="de-DE" dirty="0" smtClean="0">
                <a:solidFill>
                  <a:schemeClr val="tx1"/>
                </a:solidFill>
                <a:latin typeface="Arial" charset="0"/>
                <a:cs typeface="Arial" charset="0"/>
              </a:rPr>
              <a:t>Bildung </a:t>
            </a:r>
            <a:r>
              <a:rPr lang="de-DE" dirty="0">
                <a:solidFill>
                  <a:schemeClr val="tx1"/>
                </a:solidFill>
                <a:latin typeface="Arial" charset="0"/>
                <a:cs typeface="Arial" charset="0"/>
              </a:rPr>
              <a:t>für Toleranz und </a:t>
            </a:r>
            <a:r>
              <a:rPr lang="de-DE" dirty="0" smtClean="0">
                <a:solidFill>
                  <a:schemeClr val="tx1"/>
                </a:solidFill>
                <a:latin typeface="Arial" charset="0"/>
                <a:cs typeface="Arial" charset="0"/>
              </a:rPr>
              <a:t/>
            </a:r>
            <a:br>
              <a:rPr lang="de-DE" dirty="0" smtClean="0">
                <a:solidFill>
                  <a:schemeClr val="tx1"/>
                </a:solidFill>
                <a:latin typeface="Arial" charset="0"/>
                <a:cs typeface="Arial" charset="0"/>
              </a:rPr>
            </a:br>
            <a:r>
              <a:rPr lang="de-DE" dirty="0" smtClean="0">
                <a:solidFill>
                  <a:schemeClr val="tx1"/>
                </a:solidFill>
                <a:latin typeface="Arial" charset="0"/>
                <a:cs typeface="Arial" charset="0"/>
              </a:rPr>
              <a:t>Akzeptanz </a:t>
            </a:r>
            <a:r>
              <a:rPr lang="de-DE" dirty="0">
                <a:solidFill>
                  <a:schemeClr val="tx1"/>
                </a:solidFill>
                <a:latin typeface="Arial" charset="0"/>
                <a:cs typeface="Arial" charset="0"/>
              </a:rPr>
              <a:t>von Vielfalt (BTV)</a:t>
            </a:r>
          </a:p>
          <a:p>
            <a:pPr marL="400050" lvl="1" indent="-285750">
              <a:buSzPct val="150000"/>
              <a:buFont typeface="Arial" panose="020B0604020202020204" pitchFamily="34" charset="0"/>
              <a:buChar char="•"/>
            </a:pPr>
            <a:r>
              <a:rPr lang="de-DE" dirty="0" smtClean="0">
                <a:solidFill>
                  <a:schemeClr val="tx1"/>
                </a:solidFill>
                <a:latin typeface="Arial" charset="0"/>
                <a:cs typeface="Arial" charset="0"/>
              </a:rPr>
              <a:t>Prävention </a:t>
            </a:r>
            <a:r>
              <a:rPr lang="de-DE" dirty="0">
                <a:solidFill>
                  <a:schemeClr val="tx1"/>
                </a:solidFill>
                <a:latin typeface="Arial" charset="0"/>
                <a:cs typeface="Arial" charset="0"/>
              </a:rPr>
              <a:t>und </a:t>
            </a:r>
            <a:r>
              <a:rPr lang="de-DE" dirty="0" smtClean="0">
                <a:solidFill>
                  <a:schemeClr val="tx1"/>
                </a:solidFill>
                <a:latin typeface="Arial" charset="0"/>
                <a:cs typeface="Arial" charset="0"/>
              </a:rPr>
              <a:t/>
            </a:r>
            <a:br>
              <a:rPr lang="de-DE" dirty="0" smtClean="0">
                <a:solidFill>
                  <a:schemeClr val="tx1"/>
                </a:solidFill>
                <a:latin typeface="Arial" charset="0"/>
                <a:cs typeface="Arial" charset="0"/>
              </a:rPr>
            </a:br>
            <a:r>
              <a:rPr lang="de-DE" dirty="0" smtClean="0">
                <a:solidFill>
                  <a:schemeClr val="tx1"/>
                </a:solidFill>
                <a:latin typeface="Arial" charset="0"/>
                <a:cs typeface="Arial" charset="0"/>
              </a:rPr>
              <a:t>Gesundheitsförderung </a:t>
            </a:r>
            <a:r>
              <a:rPr lang="de-DE" dirty="0">
                <a:solidFill>
                  <a:schemeClr val="tx1"/>
                </a:solidFill>
                <a:latin typeface="Arial" charset="0"/>
                <a:cs typeface="Arial" charset="0"/>
              </a:rPr>
              <a:t>(PG)</a:t>
            </a:r>
          </a:p>
          <a:p>
            <a:endParaRPr lang="de-DE" dirty="0">
              <a:solidFill>
                <a:schemeClr val="tx1"/>
              </a:solidFill>
              <a:latin typeface="Arial" panose="020B0604020202020204" pitchFamily="34" charset="0"/>
              <a:cs typeface="Arial" panose="020B0604020202020204" pitchFamily="34" charset="0"/>
            </a:endParaRPr>
          </a:p>
        </p:txBody>
      </p:sp>
      <p:grpSp>
        <p:nvGrpSpPr>
          <p:cNvPr id="3" name="Gruppieren 24"/>
          <p:cNvGrpSpPr/>
          <p:nvPr/>
        </p:nvGrpSpPr>
        <p:grpSpPr>
          <a:xfrm>
            <a:off x="228600" y="1065925"/>
            <a:ext cx="8027640" cy="1445715"/>
            <a:chOff x="323528" y="1788827"/>
            <a:chExt cx="8169088" cy="1445715"/>
          </a:xfrm>
        </p:grpSpPr>
        <p:sp>
          <p:nvSpPr>
            <p:cNvPr id="23" name="Abgerundetes Rechteck 22"/>
            <p:cNvSpPr/>
            <p:nvPr/>
          </p:nvSpPr>
          <p:spPr>
            <a:xfrm>
              <a:off x="4096009" y="1788827"/>
              <a:ext cx="4396607" cy="1445715"/>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SzPct val="150000"/>
              </a:pPr>
              <a:r>
                <a:rPr lang="de-DE" b="1" dirty="0">
                  <a:solidFill>
                    <a:schemeClr val="tx1"/>
                  </a:solidFill>
                  <a:latin typeface="Arial" charset="0"/>
                  <a:cs typeface="Arial" charset="0"/>
                </a:rPr>
                <a:t>Themenspezifische Leitperspektiven</a:t>
              </a:r>
            </a:p>
            <a:p>
              <a:pPr algn="ctr">
                <a:buSzPct val="150000"/>
              </a:pPr>
              <a:r>
                <a:rPr lang="de-DE" b="1" dirty="0">
                  <a:solidFill>
                    <a:schemeClr val="tx1"/>
                  </a:solidFill>
                  <a:latin typeface="Arial" charset="0"/>
                  <a:cs typeface="Arial" charset="0"/>
                </a:rPr>
                <a:t> </a:t>
              </a:r>
            </a:p>
            <a:p>
              <a:pPr algn="ctr">
                <a:buSzPct val="150000"/>
              </a:pPr>
              <a:r>
                <a:rPr lang="de-DE" dirty="0">
                  <a:solidFill>
                    <a:schemeClr val="tx1"/>
                  </a:solidFill>
                  <a:latin typeface="Arial" charset="0"/>
                  <a:cs typeface="Arial" charset="0"/>
                </a:rPr>
                <a:t>Orientierung in der modernen Lebenswelt</a:t>
              </a:r>
            </a:p>
          </p:txBody>
        </p:sp>
        <p:sp>
          <p:nvSpPr>
            <p:cNvPr id="24" name="Abgerundetes Rechteck 23"/>
            <p:cNvSpPr/>
            <p:nvPr/>
          </p:nvSpPr>
          <p:spPr>
            <a:xfrm>
              <a:off x="323528" y="1788827"/>
              <a:ext cx="3920825" cy="1445715"/>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SzPct val="150000"/>
              </a:pPr>
              <a:r>
                <a:rPr lang="de-DE" b="1" dirty="0">
                  <a:solidFill>
                    <a:schemeClr val="tx1"/>
                  </a:solidFill>
                  <a:latin typeface="Arial" charset="0"/>
                  <a:cs typeface="Arial" charset="0"/>
                </a:rPr>
                <a:t>Allgemeine Leitperspektiven</a:t>
              </a:r>
            </a:p>
            <a:p>
              <a:pPr algn="ctr">
                <a:buSzPct val="150000"/>
              </a:pPr>
              <a:r>
                <a:rPr lang="de-DE" b="1" dirty="0">
                  <a:solidFill>
                    <a:schemeClr val="tx1"/>
                  </a:solidFill>
                  <a:latin typeface="Arial" charset="0"/>
                  <a:cs typeface="Arial" charset="0"/>
                </a:rPr>
                <a:t> </a:t>
              </a:r>
            </a:p>
            <a:p>
              <a:pPr algn="ctr">
                <a:buSzPct val="150000"/>
              </a:pPr>
              <a:r>
                <a:rPr lang="de-DE" dirty="0">
                  <a:solidFill>
                    <a:schemeClr val="tx1"/>
                  </a:solidFill>
                  <a:latin typeface="Arial" charset="0"/>
                  <a:cs typeface="Arial" charset="0"/>
                </a:rPr>
                <a:t>Persönlichkeit, Teilhabe, Gemeinschaftsbildung </a:t>
              </a:r>
            </a:p>
          </p:txBody>
        </p:sp>
      </p:grpSp>
      <p:sp>
        <p:nvSpPr>
          <p:cNvPr id="9" name="Textfeld 8"/>
          <p:cNvSpPr txBox="1"/>
          <p:nvPr/>
        </p:nvSpPr>
        <p:spPr>
          <a:xfrm>
            <a:off x="609600" y="4437023"/>
            <a:ext cx="7467599" cy="2308324"/>
          </a:xfrm>
          <a:prstGeom prst="rect">
            <a:avLst/>
          </a:prstGeom>
          <a:noFill/>
        </p:spPr>
        <p:txBody>
          <a:bodyPr wrap="square" rtlCol="0">
            <a:spAutoFit/>
          </a:bodyPr>
          <a:lstStyle/>
          <a:p>
            <a:r>
              <a:rPr lang="de-DE" sz="2400" dirty="0" smtClean="0"/>
              <a:t>erweiterbar, z.B.</a:t>
            </a:r>
          </a:p>
          <a:p>
            <a:pPr marL="285750" indent="-285750">
              <a:buFont typeface="Arial" panose="020B0604020202020204" pitchFamily="34" charset="0"/>
              <a:buChar char="•"/>
            </a:pPr>
            <a:r>
              <a:rPr lang="de-DE" sz="2400" dirty="0" smtClean="0"/>
              <a:t>Demokratieerziehung</a:t>
            </a:r>
          </a:p>
          <a:p>
            <a:pPr marL="285750" indent="-285750">
              <a:buFont typeface="Arial" panose="020B0604020202020204" pitchFamily="34" charset="0"/>
              <a:buChar char="•"/>
            </a:pPr>
            <a:r>
              <a:rPr lang="de-DE" sz="2400" dirty="0" smtClean="0"/>
              <a:t>Friedensbildung</a:t>
            </a:r>
          </a:p>
          <a:p>
            <a:pPr marL="285750" indent="-285750">
              <a:buFont typeface="Arial" panose="020B0604020202020204" pitchFamily="34" charset="0"/>
              <a:buChar char="•"/>
            </a:pPr>
            <a:r>
              <a:rPr lang="de-DE" sz="2400" dirty="0" smtClean="0"/>
              <a:t>Kulturelle Bildung</a:t>
            </a:r>
          </a:p>
          <a:p>
            <a:pPr marL="285750" indent="-285750">
              <a:buFont typeface="Arial" panose="020B0604020202020204" pitchFamily="34" charset="0"/>
              <a:buChar char="•"/>
            </a:pPr>
            <a:r>
              <a:rPr lang="de-DE" sz="2400" dirty="0" smtClean="0"/>
              <a:t>Lesefähigkeit		</a:t>
            </a:r>
            <a:r>
              <a:rPr lang="de-DE" dirty="0" smtClean="0"/>
              <a:t>(H.A. </a:t>
            </a:r>
            <a:r>
              <a:rPr lang="de-DE" dirty="0" err="1" smtClean="0"/>
              <a:t>Pant</a:t>
            </a:r>
            <a:r>
              <a:rPr lang="de-DE" dirty="0" smtClean="0"/>
              <a:t>, Einführung zum BP 2016)</a:t>
            </a:r>
          </a:p>
          <a:p>
            <a:pPr marL="285750" indent="-285750">
              <a:buFont typeface="Arial" panose="020B0604020202020204" pitchFamily="34" charset="0"/>
              <a:buChar char="•"/>
            </a:pPr>
            <a:r>
              <a:rPr lang="de-DE" sz="2400" dirty="0" smtClean="0"/>
              <a:t>…</a:t>
            </a:r>
          </a:p>
        </p:txBody>
      </p:sp>
      <p:sp>
        <p:nvSpPr>
          <p:cNvPr id="10" name="Rechteck 9"/>
          <p:cNvSpPr/>
          <p:nvPr/>
        </p:nvSpPr>
        <p:spPr>
          <a:xfrm>
            <a:off x="8391525" y="1196751"/>
            <a:ext cx="3392364" cy="4880199"/>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400" dirty="0" smtClean="0"/>
              <a:t>Präsenthalten von allgemeinen fach- und </a:t>
            </a:r>
            <a:r>
              <a:rPr lang="de-DE" sz="2400" dirty="0" err="1" smtClean="0"/>
              <a:t>gegenstandsübergrei-fenden</a:t>
            </a:r>
            <a:r>
              <a:rPr lang="de-DE" sz="2400" dirty="0" smtClean="0"/>
              <a:t> Bildungszielen</a:t>
            </a:r>
          </a:p>
          <a:p>
            <a:endParaRPr lang="de-DE" sz="2400" dirty="0" smtClean="0"/>
          </a:p>
          <a:p>
            <a:pPr marL="285750" indent="-285750">
              <a:buFont typeface="Arial" panose="020B0604020202020204" pitchFamily="34" charset="0"/>
              <a:buChar char="•"/>
            </a:pPr>
            <a:r>
              <a:rPr lang="de-DE" sz="2400" dirty="0" smtClean="0"/>
              <a:t>Möglichkeiten der Konkretisierung:</a:t>
            </a:r>
            <a:br>
              <a:rPr lang="de-DE" sz="2400" dirty="0" smtClean="0"/>
            </a:br>
            <a:r>
              <a:rPr lang="de-DE" sz="2400" dirty="0" smtClean="0"/>
              <a:t>z.B. Diskussion,</a:t>
            </a:r>
            <a:br>
              <a:rPr lang="de-DE" sz="2400" dirty="0" smtClean="0"/>
            </a:br>
            <a:r>
              <a:rPr lang="de-DE" sz="2400" dirty="0" smtClean="0"/>
              <a:t>Auswahl von Themen Texten, Gewichtung in der Jahresplanung</a:t>
            </a:r>
            <a:endParaRPr lang="de-DE" sz="2400" dirty="0"/>
          </a:p>
        </p:txBody>
      </p:sp>
      <p:sp>
        <p:nvSpPr>
          <p:cNvPr id="7" name="Inhaltsplatzhalter 6"/>
          <p:cNvSpPr>
            <a:spLocks noGrp="1"/>
          </p:cNvSpPr>
          <p:nvPr>
            <p:ph idx="13"/>
          </p:nvPr>
        </p:nvSpPr>
        <p:spPr>
          <a:xfrm>
            <a:off x="2211184" y="405083"/>
            <a:ext cx="9572705" cy="549467"/>
          </a:xfrm>
        </p:spPr>
        <p:txBody>
          <a:bodyPr>
            <a:noAutofit/>
          </a:bodyPr>
          <a:lstStyle/>
          <a:p>
            <a:pPr algn="l"/>
            <a:r>
              <a:rPr lang="de-DE" sz="3600" b="0" dirty="0" smtClean="0">
                <a:latin typeface="Calibri Light" panose="020F0302020204030204" pitchFamily="34" charset="0"/>
              </a:rPr>
              <a:t>	Leitperspektiven</a:t>
            </a:r>
            <a:endParaRPr lang="de-DE" sz="3600" b="0" dirty="0">
              <a:latin typeface="Calibri Light" panose="020F0302020204030204" pitchFamily="34" charset="0"/>
            </a:endParaRPr>
          </a:p>
        </p:txBody>
      </p:sp>
    </p:spTree>
    <p:extLst>
      <p:ext uri="{BB962C8B-B14F-4D97-AF65-F5344CB8AC3E}">
        <p14:creationId xmlns:p14="http://schemas.microsoft.com/office/powerpoint/2010/main" val="835125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524315"/>
          </a:xfrm>
          <a:prstGeom prst="rect">
            <a:avLst/>
          </a:prstGeom>
          <a:solidFill>
            <a:srgbClr val="0070C0"/>
          </a:solidFill>
        </p:spPr>
        <p:txBody>
          <a:bodyPr wrap="square" rtlCol="0">
            <a:spAutoFit/>
          </a:bodyPr>
          <a:lstStyle/>
          <a:p>
            <a:r>
              <a:rPr lang="de-DE" sz="3600" b="1" dirty="0">
                <a:solidFill>
                  <a:srgbClr val="00B0F0"/>
                </a:solidFill>
                <a:latin typeface="Futura Lt BT" panose="020B0402020204020303" pitchFamily="34" charset="0"/>
              </a:rPr>
              <a:t>Bildungsplan Deutsch </a:t>
            </a:r>
            <a:r>
              <a:rPr lang="de-DE" sz="3600" b="1" dirty="0" smtClean="0">
                <a:solidFill>
                  <a:srgbClr val="00B0F0"/>
                </a:solidFill>
                <a:latin typeface="Futura Lt BT" panose="020B0402020204020303" pitchFamily="34" charset="0"/>
              </a:rPr>
              <a:t>2016</a:t>
            </a:r>
            <a:r>
              <a:rPr lang="de-DE" sz="3600" dirty="0">
                <a:solidFill>
                  <a:schemeClr val="bg1"/>
                </a:solidFill>
                <a:latin typeface="Futura Lt BT" panose="020B0402020204020303" pitchFamily="34" charset="0"/>
              </a:rPr>
              <a:t/>
            </a:r>
            <a:br>
              <a:rPr lang="de-DE" sz="3600" dirty="0">
                <a:solidFill>
                  <a:schemeClr val="bg1"/>
                </a:solidFill>
                <a:latin typeface="Futura Lt BT" panose="020B0402020204020303" pitchFamily="34" charset="0"/>
              </a:rPr>
            </a:br>
            <a:r>
              <a:rPr lang="de-DE" sz="3600" dirty="0">
                <a:solidFill>
                  <a:srgbClr val="00B0F0"/>
                </a:solidFill>
                <a:latin typeface="Futura Lt BT" panose="020B0402020204020303" pitchFamily="34" charset="0"/>
              </a:rPr>
              <a:t>1. Anlässe und Leitperspektiven</a:t>
            </a:r>
            <a:r>
              <a:rPr lang="de-DE" sz="3600" dirty="0">
                <a:solidFill>
                  <a:schemeClr val="bg1"/>
                </a:solidFill>
                <a:latin typeface="Futura Lt BT" panose="020B0402020204020303" pitchFamily="34" charset="0"/>
              </a:rPr>
              <a:t/>
            </a:r>
            <a:br>
              <a:rPr lang="de-DE" sz="3600" dirty="0">
                <a:solidFill>
                  <a:schemeClr val="bg1"/>
                </a:solidFill>
                <a:latin typeface="Futura Lt BT" panose="020B0402020204020303" pitchFamily="34" charset="0"/>
              </a:rPr>
            </a:br>
            <a:r>
              <a:rPr lang="de-DE" sz="3600" b="1" dirty="0">
                <a:solidFill>
                  <a:schemeClr val="bg1"/>
                </a:solidFill>
                <a:latin typeface="Futura Lt BT" panose="020B0402020204020303" pitchFamily="34" charset="0"/>
              </a:rPr>
              <a:t>2. Leitgedanken</a:t>
            </a:r>
            <a:r>
              <a:rPr lang="de-DE" sz="3600" dirty="0">
                <a:solidFill>
                  <a:srgbClr val="00B0F0"/>
                </a:solidFill>
                <a:latin typeface="Futura Lt BT" panose="020B0402020204020303" pitchFamily="34" charset="0"/>
              </a:rPr>
              <a:t/>
            </a:r>
            <a:br>
              <a:rPr lang="de-DE" sz="3600" dirty="0">
                <a:solidFill>
                  <a:srgbClr val="00B0F0"/>
                </a:solidFill>
                <a:latin typeface="Futura Lt BT" panose="020B0402020204020303" pitchFamily="34" charset="0"/>
              </a:rPr>
            </a:br>
            <a:r>
              <a:rPr lang="de-DE" sz="3600" dirty="0">
                <a:solidFill>
                  <a:srgbClr val="00B0F0"/>
                </a:solidFill>
                <a:latin typeface="Futura Lt BT" panose="020B0402020204020303" pitchFamily="34" charset="0"/>
              </a:rPr>
              <a:t>3. Struktur des Planes</a:t>
            </a:r>
            <a:br>
              <a:rPr lang="de-DE" sz="3600" dirty="0">
                <a:solidFill>
                  <a:srgbClr val="00B0F0"/>
                </a:solidFill>
                <a:latin typeface="Futura Lt BT" panose="020B0402020204020303" pitchFamily="34" charset="0"/>
              </a:rPr>
            </a:br>
            <a:r>
              <a:rPr lang="de-DE" sz="3600" dirty="0">
                <a:solidFill>
                  <a:srgbClr val="00B0F0"/>
                </a:solidFill>
                <a:latin typeface="Futura Lt BT" panose="020B0402020204020303" pitchFamily="34" charset="0"/>
              </a:rPr>
              <a:t>4. Überblick prozessbezogene Kompetenzen</a:t>
            </a:r>
            <a:br>
              <a:rPr lang="de-DE" sz="3600" dirty="0">
                <a:solidFill>
                  <a:srgbClr val="00B0F0"/>
                </a:solidFill>
                <a:latin typeface="Futura Lt BT" panose="020B0402020204020303" pitchFamily="34" charset="0"/>
              </a:rPr>
            </a:br>
            <a:r>
              <a:rPr lang="de-DE" sz="3600" dirty="0">
                <a:solidFill>
                  <a:srgbClr val="00B0F0"/>
                </a:solidFill>
                <a:latin typeface="Futura Lt BT" panose="020B0402020204020303" pitchFamily="34" charset="0"/>
              </a:rPr>
              <a:t>5. Systematik der inhaltbezogenen Kompetenzen</a:t>
            </a:r>
            <a:br>
              <a:rPr lang="de-DE" sz="3600" dirty="0">
                <a:solidFill>
                  <a:srgbClr val="00B0F0"/>
                </a:solidFill>
                <a:latin typeface="Futura Lt BT" panose="020B0402020204020303" pitchFamily="34" charset="0"/>
              </a:rPr>
            </a:br>
            <a:r>
              <a:rPr lang="de-DE" sz="3600" dirty="0">
                <a:solidFill>
                  <a:srgbClr val="00B0F0"/>
                </a:solidFill>
                <a:latin typeface="Futura Lt BT" panose="020B0402020204020303" pitchFamily="34" charset="0"/>
              </a:rPr>
              <a:t>6. Operatoren und Verweissystem</a:t>
            </a:r>
            <a:br>
              <a:rPr lang="de-DE" sz="3600" dirty="0">
                <a:solidFill>
                  <a:srgbClr val="00B0F0"/>
                </a:solidFill>
                <a:latin typeface="Futura Lt BT" panose="020B0402020204020303" pitchFamily="34" charset="0"/>
              </a:rPr>
            </a:br>
            <a:r>
              <a:rPr lang="de-DE" sz="3600" dirty="0">
                <a:solidFill>
                  <a:srgbClr val="00B0F0"/>
                </a:solidFill>
                <a:latin typeface="Futura Lt BT" panose="020B0402020204020303" pitchFamily="34" charset="0"/>
              </a:rPr>
              <a:t>7. Neuerungen in </a:t>
            </a:r>
            <a:r>
              <a:rPr lang="de-DE" sz="3600" dirty="0" smtClean="0">
                <a:solidFill>
                  <a:srgbClr val="00B0F0"/>
                </a:solidFill>
                <a:latin typeface="Futura Lt BT" panose="020B0402020204020303" pitchFamily="34" charset="0"/>
              </a:rPr>
              <a:t>nuce</a:t>
            </a:r>
            <a:endParaRPr lang="de-DE" sz="3600" dirty="0">
              <a:solidFill>
                <a:srgbClr val="00B0F0"/>
              </a:solidFill>
            </a:endParaRPr>
          </a:p>
        </p:txBody>
      </p:sp>
    </p:spTree>
    <p:extLst>
      <p:ext uri="{BB962C8B-B14F-4D97-AF65-F5344CB8AC3E}">
        <p14:creationId xmlns:p14="http://schemas.microsoft.com/office/powerpoint/2010/main" val="194198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400" b="1" dirty="0">
                <a:solidFill>
                  <a:schemeClr val="bg2">
                    <a:lumMod val="75000"/>
                  </a:schemeClr>
                </a:solidFill>
                <a:latin typeface="Bookman Old Style" pitchFamily="18" charset="0"/>
              </a:rPr>
              <a:t> </a:t>
            </a:r>
            <a:r>
              <a:rPr lang="de-DE" dirty="0" smtClean="0">
                <a:latin typeface="Bookman Old Style" pitchFamily="18" charset="0"/>
              </a:rPr>
              <a:t>Anlass u. Her</a:t>
            </a:r>
            <a:r>
              <a:rPr lang="de-DE" b="1" dirty="0" smtClean="0">
                <a:latin typeface="Bookman Old Style" pitchFamily="18" charset="0"/>
              </a:rPr>
              <a:t>.</a:t>
            </a:r>
            <a:r>
              <a:rPr lang="de-DE" dirty="0" smtClean="0">
                <a:solidFill>
                  <a:schemeClr val="bg2">
                    <a:lumMod val="75000"/>
                  </a:schemeClr>
                </a:solidFill>
                <a:latin typeface="Bookman Old Style" pitchFamily="18" charset="0"/>
              </a:rPr>
              <a:t> </a:t>
            </a:r>
            <a:r>
              <a:rPr lang="de-DE" sz="1400" dirty="0">
                <a:solidFill>
                  <a:schemeClr val="bg2">
                    <a:lumMod val="75000"/>
                  </a:schemeClr>
                </a:solidFill>
                <a:latin typeface="Bookman Old Style" pitchFamily="18" charset="0"/>
              </a:rPr>
              <a:t>&gt; </a:t>
            </a:r>
            <a:r>
              <a:rPr lang="de-DE" dirty="0" smtClean="0">
                <a:solidFill>
                  <a:schemeClr val="bg2">
                    <a:lumMod val="75000"/>
                  </a:schemeClr>
                </a:solidFill>
                <a:latin typeface="Bookman Old Style" pitchFamily="18" charset="0"/>
              </a:rPr>
              <a:t>Aufbau &gt; </a:t>
            </a:r>
            <a:r>
              <a:rPr lang="de-DE" b="1" dirty="0" smtClean="0">
                <a:solidFill>
                  <a:schemeClr val="bg2">
                    <a:lumMod val="75000"/>
                  </a:schemeClr>
                </a:solidFill>
                <a:latin typeface="Bookman Old Style" pitchFamily="18" charset="0"/>
              </a:rPr>
              <a:t>Leitgedanken</a:t>
            </a:r>
            <a:r>
              <a:rPr lang="de-DE" dirty="0" smtClean="0">
                <a:solidFill>
                  <a:schemeClr val="bg2">
                    <a:lumMod val="75000"/>
                  </a:schemeClr>
                </a:solidFill>
                <a:latin typeface="Bookman Old Style" pitchFamily="18" charset="0"/>
              </a:rPr>
              <a:t> &gt; Leitperspektiven &gt; Kompetenzen</a:t>
            </a:r>
            <a:endParaRPr lang="de-DE" dirty="0">
              <a:latin typeface="Bookman Old Style" pitchFamily="18" charset="0"/>
            </a:endParaRPr>
          </a:p>
        </p:txBody>
      </p:sp>
      <p:sp>
        <p:nvSpPr>
          <p:cNvPr id="3" name="Inhaltsplatzhalter 2"/>
          <p:cNvSpPr>
            <a:spLocks noGrp="1"/>
          </p:cNvSpPr>
          <p:nvPr>
            <p:ph idx="1"/>
          </p:nvPr>
        </p:nvSpPr>
        <p:spPr>
          <a:xfrm>
            <a:off x="1991544" y="1412776"/>
            <a:ext cx="8229600" cy="1224136"/>
          </a:xfrm>
          <a:solidFill>
            <a:schemeClr val="accent5">
              <a:lumMod val="60000"/>
              <a:lumOff val="40000"/>
            </a:schemeClr>
          </a:solidFill>
          <a:ln>
            <a:solidFill>
              <a:schemeClr val="tx1"/>
            </a:solidFill>
          </a:ln>
          <a:effectLst>
            <a:innerShdw blurRad="63500" dist="50800" dir="2700000">
              <a:prstClr val="black">
                <a:alpha val="50000"/>
              </a:prstClr>
            </a:innerShdw>
          </a:effectLst>
        </p:spPr>
        <p:txBody>
          <a:bodyPr/>
          <a:lstStyle/>
          <a:p>
            <a:pPr marL="0" indent="0" algn="ctr">
              <a:lnSpc>
                <a:spcPct val="150000"/>
              </a:lnSpc>
              <a:buNone/>
            </a:pPr>
            <a:r>
              <a:rPr lang="de-DE" sz="2400" i="1" dirty="0"/>
              <a:t>„Sprache ist </a:t>
            </a:r>
            <a:r>
              <a:rPr lang="de-DE" sz="2400" i="1" dirty="0" smtClean="0"/>
              <a:t>ein </a:t>
            </a:r>
            <a:r>
              <a:rPr lang="de-DE" sz="2400" i="1" dirty="0"/>
              <a:t>Schlüssel zur Welt. Sie eröffnet vielfältige Zugänge zur Wirklichkeit […]. </a:t>
            </a:r>
            <a:r>
              <a:rPr lang="de-DE" sz="2000" i="1" dirty="0" smtClean="0"/>
              <a:t>(</a:t>
            </a:r>
            <a:r>
              <a:rPr lang="de-DE" sz="2000" i="1" dirty="0"/>
              <a:t>BP2016)</a:t>
            </a:r>
          </a:p>
        </p:txBody>
      </p:sp>
      <p:sp>
        <p:nvSpPr>
          <p:cNvPr id="4" name="Datumsplatzhalter 3"/>
          <p:cNvSpPr>
            <a:spLocks noGrp="1"/>
          </p:cNvSpPr>
          <p:nvPr>
            <p:ph type="dt" sz="half" idx="14"/>
          </p:nvPr>
        </p:nvSpPr>
        <p:spPr>
          <a:xfrm>
            <a:off x="1981200" y="6248400"/>
            <a:ext cx="2133600" cy="457200"/>
          </a:xfrm>
        </p:spPr>
        <p:txBody>
          <a:bodyPr/>
          <a:lstStyle/>
          <a:p>
            <a:pPr>
              <a:defRPr/>
            </a:pPr>
            <a:r>
              <a:rPr lang="de-DE" dirty="0" smtClean="0"/>
              <a:t>Dr. Matthias Thies</a:t>
            </a:r>
            <a:endParaRPr lang="de-DE" altLang="en-US" dirty="0"/>
          </a:p>
        </p:txBody>
      </p:sp>
      <p:sp>
        <p:nvSpPr>
          <p:cNvPr id="5" name="Fußzeilenplatzhalter 4"/>
          <p:cNvSpPr>
            <a:spLocks noGrp="1"/>
          </p:cNvSpPr>
          <p:nvPr>
            <p:ph type="ftr" sz="quarter" idx="15"/>
          </p:nvPr>
        </p:nvSpPr>
        <p:spPr>
          <a:xfrm>
            <a:off x="4648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8077200" y="6248400"/>
            <a:ext cx="2133600" cy="457200"/>
          </a:xfrm>
        </p:spPr>
        <p:txBody>
          <a:bodyPr/>
          <a:lstStyle/>
          <a:p>
            <a:fld id="{32439E29-1E0B-49DA-8363-D7AFF7C1A27D}" type="slidenum">
              <a:rPr lang="de-DE" altLang="en-US" smtClean="0"/>
              <a:pPr/>
              <a:t>6</a:t>
            </a:fld>
            <a:endParaRPr lang="de-DE" altLang="en-US"/>
          </a:p>
        </p:txBody>
      </p:sp>
      <p:sp>
        <p:nvSpPr>
          <p:cNvPr id="7" name="Inhaltsplatzhalter 6"/>
          <p:cNvSpPr>
            <a:spLocks noGrp="1"/>
          </p:cNvSpPr>
          <p:nvPr>
            <p:ph idx="13"/>
          </p:nvPr>
        </p:nvSpPr>
        <p:spPr/>
        <p:txBody>
          <a:bodyPr/>
          <a:lstStyle/>
          <a:p>
            <a:r>
              <a:rPr lang="de-DE" b="0" dirty="0" smtClean="0">
                <a:latin typeface="Bookman Old Style" pitchFamily="18" charset="0"/>
              </a:rPr>
              <a:t>Leitgedanken des Faches Deutsch</a:t>
            </a:r>
            <a:endParaRPr lang="de-DE" b="0" dirty="0">
              <a:latin typeface="Bookman Old Style" pitchFamily="18" charset="0"/>
            </a:endParaRPr>
          </a:p>
        </p:txBody>
      </p:sp>
      <p:sp>
        <p:nvSpPr>
          <p:cNvPr id="8" name="Inhaltsplatzhalter 2"/>
          <p:cNvSpPr txBox="1">
            <a:spLocks/>
          </p:cNvSpPr>
          <p:nvPr/>
        </p:nvSpPr>
        <p:spPr bwMode="auto">
          <a:xfrm>
            <a:off x="1991544" y="2780928"/>
            <a:ext cx="8229600" cy="1580160"/>
          </a:xfrm>
          <a:prstGeom prst="rect">
            <a:avLst/>
          </a:prstGeom>
          <a:solidFill>
            <a:schemeClr val="accent5">
              <a:lumMod val="40000"/>
              <a:lumOff val="60000"/>
            </a:schemeClr>
          </a:solidFill>
          <a:ln w="9525">
            <a:solidFill>
              <a:schemeClr val="tx1"/>
            </a:solidFill>
            <a:miter lim="800000"/>
            <a:headEnd/>
            <a:tailEnd/>
          </a:ln>
          <a:effectLst>
            <a:innerShdw blurRad="63500" dist="50800" dir="2700000">
              <a:prstClr val="black">
                <a:alpha val="50000"/>
              </a:prstClr>
            </a:inn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gn="ctr">
              <a:lnSpc>
                <a:spcPct val="150000"/>
              </a:lnSpc>
              <a:buNone/>
            </a:pPr>
            <a:r>
              <a:rPr lang="de-DE" sz="2000" i="1" kern="0" dirty="0"/>
              <a:t>„Der Deutschunterricht leistet einen wesentlichen Beitrag zur sprachlichen, literarischen und medialen Bildung der Schülerinnen und Schüler.“  </a:t>
            </a:r>
            <a:r>
              <a:rPr lang="de-DE" sz="2000" i="1" kern="0" dirty="0" smtClean="0"/>
              <a:t/>
            </a:r>
            <a:br>
              <a:rPr lang="de-DE" sz="2000" i="1" kern="0" dirty="0" smtClean="0"/>
            </a:br>
            <a:r>
              <a:rPr lang="de-DE" i="1" dirty="0" smtClean="0"/>
              <a:t>(</a:t>
            </a:r>
            <a:r>
              <a:rPr lang="de-DE" i="1" dirty="0"/>
              <a:t>BP 2004)</a:t>
            </a:r>
          </a:p>
        </p:txBody>
      </p:sp>
      <p:sp>
        <p:nvSpPr>
          <p:cNvPr id="9" name="Inhaltsplatzhalter 2"/>
          <p:cNvSpPr txBox="1">
            <a:spLocks/>
          </p:cNvSpPr>
          <p:nvPr/>
        </p:nvSpPr>
        <p:spPr bwMode="auto">
          <a:xfrm>
            <a:off x="1991544" y="4509120"/>
            <a:ext cx="8229600" cy="1580160"/>
          </a:xfrm>
          <a:prstGeom prst="rect">
            <a:avLst/>
          </a:prstGeom>
          <a:solidFill>
            <a:schemeClr val="accent5">
              <a:lumMod val="40000"/>
              <a:lumOff val="60000"/>
            </a:schemeClr>
          </a:solidFill>
          <a:ln w="9525">
            <a:solidFill>
              <a:schemeClr val="tx1"/>
            </a:solidFill>
            <a:miter lim="800000"/>
            <a:headEnd/>
            <a:tailEnd/>
          </a:ln>
          <a:effectLst>
            <a:innerShdw blurRad="63500" dist="50800" dir="2700000">
              <a:prstClr val="black">
                <a:alpha val="50000"/>
              </a:prstClr>
            </a:inn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gn="ctr">
              <a:lnSpc>
                <a:spcPct val="150000"/>
              </a:lnSpc>
              <a:buNone/>
            </a:pPr>
            <a:r>
              <a:rPr lang="de-DE" sz="2000" i="1" kern="0" dirty="0"/>
              <a:t>„</a:t>
            </a:r>
            <a:r>
              <a:rPr lang="de-DE" sz="2000" i="1" dirty="0"/>
              <a:t>Der Deutschunterricht hat die Aufgabe der sprachlichen und literarischen Bildung des jungen Menschen und hat darin seinen Erziehungsauftrag.</a:t>
            </a:r>
            <a:r>
              <a:rPr lang="de-DE" sz="2000" i="1" kern="0" dirty="0"/>
              <a:t>“ </a:t>
            </a:r>
            <a:r>
              <a:rPr lang="de-DE" sz="2000" i="1" kern="0" dirty="0" smtClean="0"/>
              <a:t/>
            </a:r>
            <a:br>
              <a:rPr lang="de-DE" sz="2000" i="1" kern="0" dirty="0" smtClean="0"/>
            </a:br>
            <a:r>
              <a:rPr lang="de-DE" i="1" dirty="0" smtClean="0"/>
              <a:t>(</a:t>
            </a:r>
            <a:r>
              <a:rPr lang="de-DE" i="1" dirty="0"/>
              <a:t>BP 1994)</a:t>
            </a:r>
          </a:p>
        </p:txBody>
      </p:sp>
    </p:spTree>
    <p:extLst>
      <p:ext uri="{BB962C8B-B14F-4D97-AF65-F5344CB8AC3E}">
        <p14:creationId xmlns:p14="http://schemas.microsoft.com/office/powerpoint/2010/main" val="2158287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400" dirty="0">
                <a:solidFill>
                  <a:schemeClr val="bg2">
                    <a:lumMod val="75000"/>
                  </a:schemeClr>
                </a:solidFill>
                <a:latin typeface="Bookman Old Style" pitchFamily="18" charset="0"/>
              </a:rPr>
              <a:t> </a:t>
            </a:r>
            <a:r>
              <a:rPr lang="de-DE" dirty="0" smtClean="0">
                <a:latin typeface="Bookman Old Style" pitchFamily="18" charset="0"/>
              </a:rPr>
              <a:t>Anlass u. Her.</a:t>
            </a:r>
            <a:r>
              <a:rPr lang="de-DE" dirty="0" smtClean="0">
                <a:solidFill>
                  <a:schemeClr val="bg2">
                    <a:lumMod val="75000"/>
                  </a:schemeClr>
                </a:solidFill>
                <a:latin typeface="Bookman Old Style" pitchFamily="18" charset="0"/>
              </a:rPr>
              <a:t> </a:t>
            </a:r>
            <a:r>
              <a:rPr lang="de-DE" sz="1400" dirty="0">
                <a:solidFill>
                  <a:schemeClr val="bg2">
                    <a:lumMod val="75000"/>
                  </a:schemeClr>
                </a:solidFill>
                <a:latin typeface="Bookman Old Style" pitchFamily="18" charset="0"/>
              </a:rPr>
              <a:t>&gt; </a:t>
            </a:r>
            <a:r>
              <a:rPr lang="de-DE" dirty="0" smtClean="0">
                <a:solidFill>
                  <a:schemeClr val="bg2">
                    <a:lumMod val="75000"/>
                  </a:schemeClr>
                </a:solidFill>
                <a:latin typeface="Bookman Old Style" pitchFamily="18" charset="0"/>
              </a:rPr>
              <a:t>Aufbau &gt; </a:t>
            </a:r>
            <a:r>
              <a:rPr lang="de-DE" b="1" dirty="0" smtClean="0">
                <a:solidFill>
                  <a:schemeClr val="bg2">
                    <a:lumMod val="75000"/>
                  </a:schemeClr>
                </a:solidFill>
                <a:latin typeface="Bookman Old Style" pitchFamily="18" charset="0"/>
              </a:rPr>
              <a:t>Leitgedanken</a:t>
            </a:r>
            <a:r>
              <a:rPr lang="de-DE" dirty="0" smtClean="0">
                <a:solidFill>
                  <a:schemeClr val="bg2">
                    <a:lumMod val="75000"/>
                  </a:schemeClr>
                </a:solidFill>
                <a:latin typeface="Bookman Old Style" pitchFamily="18" charset="0"/>
              </a:rPr>
              <a:t> &gt; Leitperspektiven &gt; Kompetenzen</a:t>
            </a:r>
            <a:endParaRPr lang="de-DE" dirty="0">
              <a:latin typeface="Bookman Old Style" pitchFamily="18" charset="0"/>
            </a:endParaRPr>
          </a:p>
        </p:txBody>
      </p:sp>
      <p:sp>
        <p:nvSpPr>
          <p:cNvPr id="4" name="Datumsplatzhalter 3"/>
          <p:cNvSpPr>
            <a:spLocks noGrp="1"/>
          </p:cNvSpPr>
          <p:nvPr>
            <p:ph type="dt" sz="half" idx="14"/>
          </p:nvPr>
        </p:nvSpPr>
        <p:spPr>
          <a:xfrm>
            <a:off x="1981200" y="6248400"/>
            <a:ext cx="2133600" cy="457200"/>
          </a:xfrm>
        </p:spPr>
        <p:txBody>
          <a:bodyPr/>
          <a:lstStyle/>
          <a:p>
            <a:pPr>
              <a:defRPr/>
            </a:pPr>
            <a:r>
              <a:rPr lang="de-DE" dirty="0" smtClean="0"/>
              <a:t>Dr. Matthias Thies</a:t>
            </a:r>
            <a:endParaRPr lang="de-DE" altLang="en-US" dirty="0"/>
          </a:p>
        </p:txBody>
      </p:sp>
      <p:sp>
        <p:nvSpPr>
          <p:cNvPr id="5" name="Fußzeilenplatzhalter 4"/>
          <p:cNvSpPr>
            <a:spLocks noGrp="1"/>
          </p:cNvSpPr>
          <p:nvPr>
            <p:ph type="ftr" sz="quarter" idx="15"/>
          </p:nvPr>
        </p:nvSpPr>
        <p:spPr>
          <a:xfrm>
            <a:off x="4648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8077200" y="6248400"/>
            <a:ext cx="2133600" cy="457200"/>
          </a:xfrm>
        </p:spPr>
        <p:txBody>
          <a:bodyPr/>
          <a:lstStyle/>
          <a:p>
            <a:fld id="{32439E29-1E0B-49DA-8363-D7AFF7C1A27D}" type="slidenum">
              <a:rPr lang="de-DE" altLang="en-US" smtClean="0"/>
              <a:pPr/>
              <a:t>7</a:t>
            </a:fld>
            <a:endParaRPr lang="de-DE" altLang="en-US"/>
          </a:p>
        </p:txBody>
      </p:sp>
      <p:sp>
        <p:nvSpPr>
          <p:cNvPr id="7" name="Inhaltsplatzhalter 6"/>
          <p:cNvSpPr>
            <a:spLocks noGrp="1"/>
          </p:cNvSpPr>
          <p:nvPr>
            <p:ph idx="13"/>
          </p:nvPr>
        </p:nvSpPr>
        <p:spPr/>
        <p:txBody>
          <a:bodyPr/>
          <a:lstStyle/>
          <a:p>
            <a:r>
              <a:rPr lang="de-DE" b="0" dirty="0" smtClean="0">
                <a:latin typeface="Bookman Old Style" pitchFamily="18" charset="0"/>
              </a:rPr>
              <a:t>Leitgedanken des Faches Deutsch</a:t>
            </a:r>
            <a:endParaRPr lang="de-DE" b="0" dirty="0">
              <a:latin typeface="Bookman Old Style" pitchFamily="18" charset="0"/>
            </a:endParaRPr>
          </a:p>
        </p:txBody>
      </p:sp>
      <p:sp>
        <p:nvSpPr>
          <p:cNvPr id="9" name="Inhaltsplatzhalter 2"/>
          <p:cNvSpPr txBox="1">
            <a:spLocks/>
          </p:cNvSpPr>
          <p:nvPr/>
        </p:nvSpPr>
        <p:spPr bwMode="auto">
          <a:xfrm>
            <a:off x="1991544" y="1412776"/>
            <a:ext cx="8229600" cy="4676504"/>
          </a:xfrm>
          <a:prstGeom prst="rect">
            <a:avLst/>
          </a:prstGeom>
          <a:solidFill>
            <a:schemeClr val="accent5">
              <a:lumMod val="40000"/>
              <a:lumOff val="60000"/>
            </a:schemeClr>
          </a:solidFill>
          <a:ln w="9525">
            <a:solidFill>
              <a:schemeClr val="tx1"/>
            </a:solidFill>
            <a:miter lim="800000"/>
            <a:headEnd/>
            <a:tailEnd/>
          </a:ln>
          <a:effectLst>
            <a:innerShdw blurRad="63500" dist="50800" dir="2700000">
              <a:prstClr val="black">
                <a:alpha val="50000"/>
              </a:prstClr>
            </a:inn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nSpc>
                <a:spcPct val="150000"/>
              </a:lnSpc>
              <a:buNone/>
            </a:pPr>
            <a:r>
              <a:rPr lang="de-DE" sz="2000" i="1" dirty="0">
                <a:solidFill>
                  <a:srgbClr val="0066FF"/>
                </a:solidFill>
              </a:rPr>
              <a:t>„Die </a:t>
            </a:r>
            <a:r>
              <a:rPr lang="de-DE" sz="2000" i="1" dirty="0">
                <a:solidFill>
                  <a:srgbClr val="FF0000"/>
                </a:solidFill>
              </a:rPr>
              <a:t>Ausbildung von Identität </a:t>
            </a:r>
            <a:r>
              <a:rPr lang="de-DE" sz="2000" i="1" dirty="0">
                <a:solidFill>
                  <a:srgbClr val="0066FF"/>
                </a:solidFill>
              </a:rPr>
              <a:t>wie auch die Integration in komplexe soziale Zusammenhänge sind untrennbar verknüpft mit kontinuierlicher </a:t>
            </a:r>
            <a:r>
              <a:rPr lang="de-DE" sz="2000" i="1" dirty="0">
                <a:solidFill>
                  <a:srgbClr val="FF0000"/>
                </a:solidFill>
              </a:rPr>
              <a:t>Reflexion und der Erweiterung der individuellen sprachlichen Kompetenz.“ </a:t>
            </a:r>
            <a:r>
              <a:rPr lang="de-DE" sz="2000" i="1" dirty="0">
                <a:solidFill>
                  <a:srgbClr val="0066FF"/>
                </a:solidFill>
              </a:rPr>
              <a:t> (S.1)</a:t>
            </a:r>
          </a:p>
          <a:p>
            <a:pPr marL="0" indent="0">
              <a:lnSpc>
                <a:spcPct val="150000"/>
              </a:lnSpc>
              <a:buNone/>
            </a:pPr>
            <a:endParaRPr lang="de-DE" sz="2000" i="1" dirty="0">
              <a:solidFill>
                <a:srgbClr val="0066FF"/>
              </a:solidFill>
            </a:endParaRPr>
          </a:p>
          <a:p>
            <a:pPr marL="0" indent="0">
              <a:lnSpc>
                <a:spcPct val="150000"/>
              </a:lnSpc>
              <a:buNone/>
            </a:pPr>
            <a:r>
              <a:rPr lang="de-DE" sz="2000" i="1" dirty="0">
                <a:solidFill>
                  <a:srgbClr val="0066FF"/>
                </a:solidFill>
              </a:rPr>
              <a:t>„Die Ausbildung </a:t>
            </a:r>
            <a:r>
              <a:rPr lang="de-DE" sz="2000" i="1" dirty="0">
                <a:solidFill>
                  <a:srgbClr val="FF0000"/>
                </a:solidFill>
              </a:rPr>
              <a:t>ästhetischer Kompetenz </a:t>
            </a:r>
            <a:r>
              <a:rPr lang="de-DE" sz="2000" i="1" dirty="0">
                <a:solidFill>
                  <a:srgbClr val="0066FF"/>
                </a:solidFill>
              </a:rPr>
              <a:t>ist die Grundlage des </a:t>
            </a:r>
            <a:r>
              <a:rPr lang="de-DE" sz="2000" i="1" dirty="0">
                <a:solidFill>
                  <a:srgbClr val="FF0000"/>
                </a:solidFill>
              </a:rPr>
              <a:t>Individuationsprozesses</a:t>
            </a:r>
            <a:r>
              <a:rPr lang="de-DE" sz="2000" i="1" dirty="0">
                <a:solidFill>
                  <a:srgbClr val="0066FF"/>
                </a:solidFill>
              </a:rPr>
              <a:t> und ermöglicht die Entwicklung von Phantasie.“  (S.1) </a:t>
            </a:r>
          </a:p>
          <a:p>
            <a:pPr marL="0" indent="0">
              <a:lnSpc>
                <a:spcPct val="150000"/>
              </a:lnSpc>
              <a:buNone/>
            </a:pPr>
            <a:endParaRPr lang="de-DE" sz="2000" i="1" dirty="0">
              <a:solidFill>
                <a:srgbClr val="0066FF"/>
              </a:solidFill>
            </a:endParaRPr>
          </a:p>
          <a:p>
            <a:pPr marL="0" indent="0">
              <a:lnSpc>
                <a:spcPct val="150000"/>
              </a:lnSpc>
              <a:buNone/>
            </a:pPr>
            <a:endParaRPr lang="de-DE" sz="2000" i="1" dirty="0">
              <a:solidFill>
                <a:srgbClr val="0066FF"/>
              </a:solidFill>
            </a:endParaRPr>
          </a:p>
          <a:p>
            <a:pPr marL="0" indent="0">
              <a:lnSpc>
                <a:spcPct val="150000"/>
              </a:lnSpc>
              <a:buNone/>
            </a:pPr>
            <a:endParaRPr lang="de-DE" sz="2000" i="1" dirty="0">
              <a:solidFill>
                <a:srgbClr val="0066FF"/>
              </a:solidFill>
            </a:endParaRPr>
          </a:p>
          <a:p>
            <a:pPr marL="0" indent="0">
              <a:lnSpc>
                <a:spcPct val="150000"/>
              </a:lnSpc>
              <a:buNone/>
            </a:pPr>
            <a:endParaRPr lang="de-DE" sz="2000" i="1" dirty="0">
              <a:solidFill>
                <a:srgbClr val="0066FF"/>
              </a:solidFill>
            </a:endParaRPr>
          </a:p>
          <a:p>
            <a:pPr marL="0" indent="0">
              <a:lnSpc>
                <a:spcPct val="150000"/>
              </a:lnSpc>
              <a:buNone/>
            </a:pPr>
            <a:endParaRPr lang="de-DE" sz="2000" i="1" dirty="0">
              <a:solidFill>
                <a:srgbClr val="0066FF"/>
              </a:solidFill>
            </a:endParaRPr>
          </a:p>
        </p:txBody>
      </p:sp>
      <p:cxnSp>
        <p:nvCxnSpPr>
          <p:cNvPr id="13" name="Gerade Verbindung mit Pfeil 12"/>
          <p:cNvCxnSpPr/>
          <p:nvPr/>
        </p:nvCxnSpPr>
        <p:spPr>
          <a:xfrm flipH="1">
            <a:off x="3705882" y="3835894"/>
            <a:ext cx="1656184" cy="144016"/>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4007768" y="1844824"/>
            <a:ext cx="1728192" cy="57606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14419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400" dirty="0">
                <a:solidFill>
                  <a:schemeClr val="bg2">
                    <a:lumMod val="75000"/>
                  </a:schemeClr>
                </a:solidFill>
                <a:latin typeface="Bookman Old Style" pitchFamily="18" charset="0"/>
              </a:rPr>
              <a:t> </a:t>
            </a:r>
            <a:r>
              <a:rPr lang="de-DE" dirty="0" smtClean="0">
                <a:latin typeface="Bookman Old Style" pitchFamily="18" charset="0"/>
              </a:rPr>
              <a:t>Anlass u. Her.</a:t>
            </a:r>
            <a:r>
              <a:rPr lang="de-DE" dirty="0" smtClean="0">
                <a:solidFill>
                  <a:schemeClr val="bg2">
                    <a:lumMod val="75000"/>
                  </a:schemeClr>
                </a:solidFill>
                <a:latin typeface="Bookman Old Style" pitchFamily="18" charset="0"/>
              </a:rPr>
              <a:t> </a:t>
            </a:r>
            <a:r>
              <a:rPr lang="de-DE" sz="1400" dirty="0">
                <a:solidFill>
                  <a:schemeClr val="bg2">
                    <a:lumMod val="75000"/>
                  </a:schemeClr>
                </a:solidFill>
                <a:latin typeface="Bookman Old Style" pitchFamily="18" charset="0"/>
              </a:rPr>
              <a:t>&gt; </a:t>
            </a:r>
            <a:r>
              <a:rPr lang="de-DE" dirty="0" smtClean="0">
                <a:solidFill>
                  <a:schemeClr val="bg2">
                    <a:lumMod val="75000"/>
                  </a:schemeClr>
                </a:solidFill>
                <a:latin typeface="Bookman Old Style" pitchFamily="18" charset="0"/>
              </a:rPr>
              <a:t>Aufbau &gt; </a:t>
            </a:r>
            <a:r>
              <a:rPr lang="de-DE" b="1" dirty="0" smtClean="0">
                <a:solidFill>
                  <a:schemeClr val="bg2">
                    <a:lumMod val="75000"/>
                  </a:schemeClr>
                </a:solidFill>
                <a:latin typeface="Bookman Old Style" pitchFamily="18" charset="0"/>
              </a:rPr>
              <a:t>Leitgedanken</a:t>
            </a:r>
            <a:r>
              <a:rPr lang="de-DE" dirty="0" smtClean="0">
                <a:solidFill>
                  <a:schemeClr val="bg2">
                    <a:lumMod val="75000"/>
                  </a:schemeClr>
                </a:solidFill>
                <a:latin typeface="Bookman Old Style" pitchFamily="18" charset="0"/>
              </a:rPr>
              <a:t> &gt; Leitperspektiven &gt; Kompetenzen</a:t>
            </a:r>
            <a:endParaRPr lang="de-DE" dirty="0">
              <a:latin typeface="Bookman Old Style" pitchFamily="18" charset="0"/>
            </a:endParaRPr>
          </a:p>
        </p:txBody>
      </p:sp>
      <p:sp>
        <p:nvSpPr>
          <p:cNvPr id="4" name="Datumsplatzhalter 3"/>
          <p:cNvSpPr>
            <a:spLocks noGrp="1"/>
          </p:cNvSpPr>
          <p:nvPr>
            <p:ph type="dt" sz="half" idx="14"/>
          </p:nvPr>
        </p:nvSpPr>
        <p:spPr>
          <a:xfrm>
            <a:off x="1981200" y="6248400"/>
            <a:ext cx="2133600" cy="457200"/>
          </a:xfrm>
        </p:spPr>
        <p:txBody>
          <a:bodyPr/>
          <a:lstStyle/>
          <a:p>
            <a:pPr>
              <a:defRPr/>
            </a:pPr>
            <a:r>
              <a:rPr lang="de-DE" dirty="0" smtClean="0"/>
              <a:t>Dr. Matthias Thies</a:t>
            </a:r>
            <a:endParaRPr lang="de-DE" altLang="en-US" dirty="0"/>
          </a:p>
        </p:txBody>
      </p:sp>
      <p:sp>
        <p:nvSpPr>
          <p:cNvPr id="5" name="Fußzeilenplatzhalter 4"/>
          <p:cNvSpPr>
            <a:spLocks noGrp="1"/>
          </p:cNvSpPr>
          <p:nvPr>
            <p:ph type="ftr" sz="quarter" idx="15"/>
          </p:nvPr>
        </p:nvSpPr>
        <p:spPr>
          <a:xfrm>
            <a:off x="4648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8077200" y="6248400"/>
            <a:ext cx="2133600" cy="457200"/>
          </a:xfrm>
        </p:spPr>
        <p:txBody>
          <a:bodyPr/>
          <a:lstStyle/>
          <a:p>
            <a:fld id="{32439E29-1E0B-49DA-8363-D7AFF7C1A27D}" type="slidenum">
              <a:rPr lang="de-DE" altLang="en-US" smtClean="0"/>
              <a:pPr/>
              <a:t>8</a:t>
            </a:fld>
            <a:endParaRPr lang="de-DE" altLang="en-US"/>
          </a:p>
        </p:txBody>
      </p:sp>
      <p:sp>
        <p:nvSpPr>
          <p:cNvPr id="7" name="Inhaltsplatzhalter 6"/>
          <p:cNvSpPr>
            <a:spLocks noGrp="1"/>
          </p:cNvSpPr>
          <p:nvPr>
            <p:ph idx="13"/>
          </p:nvPr>
        </p:nvSpPr>
        <p:spPr/>
        <p:txBody>
          <a:bodyPr/>
          <a:lstStyle/>
          <a:p>
            <a:r>
              <a:rPr lang="de-DE" b="0" dirty="0" smtClean="0">
                <a:latin typeface="Bookman Old Style" pitchFamily="18" charset="0"/>
              </a:rPr>
              <a:t>Leitgedanken des Faches Deutsch</a:t>
            </a:r>
            <a:endParaRPr lang="de-DE" b="0" dirty="0">
              <a:latin typeface="Bookman Old Style" pitchFamily="18" charset="0"/>
            </a:endParaRPr>
          </a:p>
        </p:txBody>
      </p:sp>
      <p:sp>
        <p:nvSpPr>
          <p:cNvPr id="9" name="Inhaltsplatzhalter 2"/>
          <p:cNvSpPr txBox="1">
            <a:spLocks/>
          </p:cNvSpPr>
          <p:nvPr/>
        </p:nvSpPr>
        <p:spPr bwMode="auto">
          <a:xfrm>
            <a:off x="1991544" y="1412776"/>
            <a:ext cx="7651220" cy="4676504"/>
          </a:xfrm>
          <a:prstGeom prst="rect">
            <a:avLst/>
          </a:prstGeom>
          <a:solidFill>
            <a:schemeClr val="accent5">
              <a:lumMod val="40000"/>
              <a:lumOff val="60000"/>
            </a:schemeClr>
          </a:solidFill>
          <a:ln w="9525">
            <a:solidFill>
              <a:schemeClr val="tx1"/>
            </a:solidFill>
            <a:miter lim="800000"/>
            <a:headEnd/>
            <a:tailEnd/>
          </a:ln>
          <a:effectLst>
            <a:innerShdw blurRad="63500" dist="50800" dir="2700000">
              <a:prstClr val="black">
                <a:alpha val="50000"/>
              </a:prstClr>
            </a:inn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nSpc>
                <a:spcPct val="150000"/>
              </a:lnSpc>
              <a:buNone/>
            </a:pPr>
            <a:r>
              <a:rPr lang="de-DE" sz="2000" i="1" dirty="0">
                <a:solidFill>
                  <a:srgbClr val="0066FF"/>
                </a:solidFill>
              </a:rPr>
              <a:t>„So hilft der Deutschunterricht den Schülerinnen und Schülern im Umgang mit </a:t>
            </a:r>
            <a:r>
              <a:rPr lang="de-DE" sz="2000" i="1" dirty="0">
                <a:solidFill>
                  <a:srgbClr val="FF0000"/>
                </a:solidFill>
              </a:rPr>
              <a:t>Literatur</a:t>
            </a:r>
            <a:r>
              <a:rPr lang="de-DE" sz="2000" i="1" dirty="0">
                <a:solidFill>
                  <a:srgbClr val="0066FF"/>
                </a:solidFill>
              </a:rPr>
              <a:t>, aber auch mit </a:t>
            </a:r>
            <a:r>
              <a:rPr lang="de-DE" sz="2000" i="1" dirty="0">
                <a:solidFill>
                  <a:srgbClr val="FF0000"/>
                </a:solidFill>
              </a:rPr>
              <a:t>Sachtexten</a:t>
            </a:r>
            <a:r>
              <a:rPr lang="de-DE" sz="2000" i="1" dirty="0">
                <a:solidFill>
                  <a:srgbClr val="0066FF"/>
                </a:solidFill>
              </a:rPr>
              <a:t> und anderen </a:t>
            </a:r>
            <a:r>
              <a:rPr lang="de-DE" sz="2000" i="1" dirty="0">
                <a:solidFill>
                  <a:srgbClr val="FF0000"/>
                </a:solidFill>
              </a:rPr>
              <a:t>Medien</a:t>
            </a:r>
            <a:r>
              <a:rPr lang="de-DE" sz="2000" i="1" dirty="0">
                <a:solidFill>
                  <a:srgbClr val="0066FF"/>
                </a:solidFill>
              </a:rPr>
              <a:t>, sich in einer technisch-medial beschleunigten und zunehmend </a:t>
            </a:r>
            <a:r>
              <a:rPr lang="de-DE" sz="2000" i="1" dirty="0">
                <a:solidFill>
                  <a:srgbClr val="FF0000"/>
                </a:solidFill>
              </a:rPr>
              <a:t>komplexen Lebenswelt </a:t>
            </a:r>
            <a:r>
              <a:rPr lang="de-DE" sz="2000" i="1" dirty="0">
                <a:solidFill>
                  <a:srgbClr val="0066FF"/>
                </a:solidFill>
              </a:rPr>
              <a:t>zu orientieren und </a:t>
            </a:r>
            <a:r>
              <a:rPr lang="de-DE" sz="2000" i="1" dirty="0" smtClean="0">
                <a:solidFill>
                  <a:srgbClr val="0066FF"/>
                </a:solidFill>
              </a:rPr>
              <a:t>mit den </a:t>
            </a:r>
            <a:r>
              <a:rPr lang="de-DE" sz="2000" i="1" dirty="0">
                <a:solidFill>
                  <a:srgbClr val="0066FF"/>
                </a:solidFill>
              </a:rPr>
              <a:t>Anforderungen </a:t>
            </a:r>
            <a:r>
              <a:rPr lang="de-DE" sz="2000" i="1" dirty="0" smtClean="0">
                <a:solidFill>
                  <a:srgbClr val="0066FF"/>
                </a:solidFill>
              </a:rPr>
              <a:t>und Möglichkeiten der </a:t>
            </a:r>
            <a:r>
              <a:rPr lang="de-DE" sz="2000" i="1" dirty="0">
                <a:solidFill>
                  <a:srgbClr val="0066FF"/>
                </a:solidFill>
              </a:rPr>
              <a:t>modernen Informationsgesellschaft</a:t>
            </a:r>
            <a:r>
              <a:rPr lang="de-DE" sz="2000" i="1" dirty="0">
                <a:solidFill>
                  <a:srgbClr val="FF0000"/>
                </a:solidFill>
              </a:rPr>
              <a:t> </a:t>
            </a:r>
            <a:r>
              <a:rPr lang="de-DE" sz="2000" i="1" dirty="0" smtClean="0">
                <a:solidFill>
                  <a:srgbClr val="0066FF"/>
                </a:solidFill>
              </a:rPr>
              <a:t>umgehen zu können.“ </a:t>
            </a:r>
            <a:r>
              <a:rPr lang="de-DE" sz="2000" i="1" dirty="0">
                <a:solidFill>
                  <a:srgbClr val="0066FF"/>
                </a:solidFill>
              </a:rPr>
              <a:t>(S.1)</a:t>
            </a:r>
          </a:p>
          <a:p>
            <a:pPr marL="0" indent="0">
              <a:lnSpc>
                <a:spcPct val="150000"/>
              </a:lnSpc>
              <a:buNone/>
            </a:pPr>
            <a:endParaRPr lang="de-DE" sz="2000" i="1" dirty="0">
              <a:solidFill>
                <a:srgbClr val="0066FF"/>
              </a:solidFill>
            </a:endParaRPr>
          </a:p>
          <a:p>
            <a:pPr marL="0" indent="0">
              <a:lnSpc>
                <a:spcPct val="150000"/>
              </a:lnSpc>
              <a:buNone/>
            </a:pPr>
            <a:endParaRPr lang="de-DE" sz="2000" i="1" dirty="0">
              <a:solidFill>
                <a:srgbClr val="0066FF"/>
              </a:solidFill>
            </a:endParaRPr>
          </a:p>
        </p:txBody>
      </p:sp>
      <p:cxnSp>
        <p:nvCxnSpPr>
          <p:cNvPr id="10" name="Gerade Verbindung mit Pfeil 9"/>
          <p:cNvCxnSpPr/>
          <p:nvPr/>
        </p:nvCxnSpPr>
        <p:spPr>
          <a:xfrm flipH="1">
            <a:off x="3489677" y="2348880"/>
            <a:ext cx="144016"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3647551" y="2318437"/>
            <a:ext cx="2664296"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flipH="1">
            <a:off x="4085063" y="2318437"/>
            <a:ext cx="4752528"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61650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92596" y="1909172"/>
            <a:ext cx="9645108" cy="4031873"/>
          </a:xfrm>
          <a:prstGeom prst="rect">
            <a:avLst/>
          </a:prstGeom>
          <a:solidFill>
            <a:srgbClr val="0070C0"/>
          </a:solidFill>
        </p:spPr>
        <p:txBody>
          <a:bodyPr wrap="square" rtlCol="0">
            <a:spAutoFit/>
          </a:bodyPr>
          <a:lstStyle/>
          <a:p>
            <a:r>
              <a:rPr lang="de-DE" sz="3200" b="1" dirty="0">
                <a:solidFill>
                  <a:srgbClr val="00B0F0"/>
                </a:solidFill>
                <a:latin typeface="Futura Lt BT" panose="020B0402020204020303" pitchFamily="34" charset="0"/>
              </a:rPr>
              <a:t>Bildungsplan Deutsch </a:t>
            </a:r>
            <a:r>
              <a:rPr lang="de-DE" sz="3200" b="1" dirty="0" smtClean="0">
                <a:solidFill>
                  <a:srgbClr val="00B0F0"/>
                </a:solidFill>
                <a:latin typeface="Futura Lt BT" panose="020B0402020204020303" pitchFamily="34" charset="0"/>
              </a:rPr>
              <a:t>2016</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1. Anlässe und Leitperspektiven</a:t>
            </a:r>
            <a:r>
              <a:rPr lang="de-DE" sz="3200" dirty="0">
                <a:solidFill>
                  <a:schemeClr val="bg1"/>
                </a:solidFill>
                <a:latin typeface="Futura Lt BT" panose="020B0402020204020303" pitchFamily="34" charset="0"/>
              </a:rPr>
              <a:t/>
            </a:r>
            <a:br>
              <a:rPr lang="de-DE" sz="3200" dirty="0">
                <a:solidFill>
                  <a:schemeClr val="bg1"/>
                </a:solidFill>
                <a:latin typeface="Futura Lt BT" panose="020B0402020204020303" pitchFamily="34" charset="0"/>
              </a:rPr>
            </a:br>
            <a:r>
              <a:rPr lang="de-DE" sz="3200" dirty="0">
                <a:solidFill>
                  <a:srgbClr val="00B0F0"/>
                </a:solidFill>
                <a:latin typeface="Futura Lt BT" panose="020B0402020204020303" pitchFamily="34" charset="0"/>
              </a:rPr>
              <a:t>2. Leitgedanken</a:t>
            </a:r>
            <a:br>
              <a:rPr lang="de-DE" sz="3200" dirty="0">
                <a:solidFill>
                  <a:srgbClr val="00B0F0"/>
                </a:solidFill>
                <a:latin typeface="Futura Lt BT" panose="020B0402020204020303" pitchFamily="34" charset="0"/>
              </a:rPr>
            </a:br>
            <a:r>
              <a:rPr lang="de-DE" sz="3200" b="1" dirty="0">
                <a:solidFill>
                  <a:schemeClr val="bg1"/>
                </a:solidFill>
                <a:latin typeface="Futura Lt BT" panose="020B0402020204020303" pitchFamily="34" charset="0"/>
              </a:rPr>
              <a:t>3. Struktur des </a:t>
            </a:r>
            <a:r>
              <a:rPr lang="de-DE" sz="3200" b="1" dirty="0" smtClean="0">
                <a:solidFill>
                  <a:schemeClr val="bg1"/>
                </a:solidFill>
                <a:latin typeface="Futura Lt BT" panose="020B0402020204020303" pitchFamily="34" charset="0"/>
              </a:rPr>
              <a:t>Fachplanes</a:t>
            </a:r>
            <a:r>
              <a:rPr lang="de-DE" sz="3200" dirty="0">
                <a:solidFill>
                  <a:srgbClr val="00B0F0"/>
                </a:solidFill>
                <a:latin typeface="Futura Lt BT" panose="020B0402020204020303" pitchFamily="34" charset="0"/>
              </a:rPr>
              <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4. Überblick prozessbezogene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5. Systematik der inhaltbezogenen Kompetenzen</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6. Operatoren und Verweissystem</a:t>
            </a:r>
            <a:br>
              <a:rPr lang="de-DE" sz="3200" dirty="0">
                <a:solidFill>
                  <a:srgbClr val="00B0F0"/>
                </a:solidFill>
                <a:latin typeface="Futura Lt BT" panose="020B0402020204020303" pitchFamily="34" charset="0"/>
              </a:rPr>
            </a:br>
            <a:r>
              <a:rPr lang="de-DE" sz="3200" dirty="0">
                <a:solidFill>
                  <a:srgbClr val="00B0F0"/>
                </a:solidFill>
                <a:latin typeface="Futura Lt BT" panose="020B0402020204020303" pitchFamily="34" charset="0"/>
              </a:rPr>
              <a:t>7. Neuerungen in </a:t>
            </a:r>
            <a:r>
              <a:rPr lang="de-DE" sz="3200" dirty="0" smtClean="0">
                <a:solidFill>
                  <a:srgbClr val="00B0F0"/>
                </a:solidFill>
                <a:latin typeface="Futura Lt BT" panose="020B0402020204020303" pitchFamily="34" charset="0"/>
              </a:rPr>
              <a:t>nuce</a:t>
            </a:r>
            <a:endParaRPr lang="de-DE" sz="3200" dirty="0">
              <a:solidFill>
                <a:srgbClr val="00B0F0"/>
              </a:solidFill>
            </a:endParaRPr>
          </a:p>
        </p:txBody>
      </p:sp>
    </p:spTree>
    <p:extLst>
      <p:ext uri="{BB962C8B-B14F-4D97-AF65-F5344CB8AC3E}">
        <p14:creationId xmlns:p14="http://schemas.microsoft.com/office/powerpoint/2010/main" val="10018135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1"/>
  <p:tag name="ISPRING_SCORM_PASSING_SCORE" val="100.000000"/>
  <p:tag name="ISPRING_ULTRA_SCORM_COURSE_ID" val="CBC3B912-9AF0-4AD8-A278-5460B770ADD1"/>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PRESENTATION_TITLE" val="detusch-fb4-01_einf-1-vor_bp2016-einfuehrung"/>
  <p:tag name="ISPRING_PLAYERS_CUSTOMIZATION" val="UEsDBBQAAgAIAGxkjEhYuREx+gIAAKoIAAAdAAAAdW5pdmVyc2FsLW5vLXZpZGVvL3BsYXllci54bWytVU1v2zAMPWfA/oOhe6Qkbdc2sFN0BYIdtqFA1m23QLUZW4steZLcNP31k+RvwylaYAcHMcX3SJGPtH/znKXeE0jFBA/QHM+QBzwUEeNxgB5+rKdX6Gbl5yk9gvQiUKFkuTa+91QnAeoYsCFCHosCVHBmCWk65WL6xCIQyMslE5LpowlxYUI0ARfnyDNArgKUaJ0vCTkcDpgp489jJdLCUisciozkEhRwDZKU2VTAZa7fjyX6mIOqGd5AYJ5M8D7sWbEe8HCGhYzJYjabk9/fvm7CBDI6ZVxpykNAq48fJq6QjzTcfxNRkYKytolfkm9AaxvX2Sa+XrL5FfeUDANUOmwzUIrGoHDKY0RKLBkB+7uUqqTiUT1ay6v2rOJ1flv7vq3dXBtJ65wXjylTiTnqQlrrKNAn/ah+5q7r1PFQq2NtmZAn4W/BJETu9WcjxNkceTaxNQ21kMc7c2o0UvUGN/3EZT+xdcWN8HATZNNSoPICjZO7N1aHENW33QHVhYS6VBPfifc7lZJaJay0LMAnA2OFJX2wT8orV01qG+InOksv3tAb6zdozR/1Wmcc4H805oshamrCeATPa2Z8NGSm2BpMF6wN6zzFNmabkyoes46ue6Yyx6pb5iKepjIGM3kR1ZS0dnIKCpIq4xIWcoDtHJwEJyxOUvPoUYbh6UmajMr9KEPn4CQ4FeF+BNqYmzKSYR0HYmoU5JORdeKHhdIiYy9Onr09o5dOh83I3easGbjL2euj2B+dXox6kHZoZHXZf519VR/e2wHWqvXZ5qWlp1YzD6CLvPSqZ6HIBz4R7GiR6rtuTvU+7EAHOY9NxzjXL6N3cdiwF/ASsDIJ0KerM+QdWGS/gfMzU7uWwfTTrJ1eeGc6FXEneF0HjIl7K39dRestX7Wu7PqpDvumhk8MDiWmnKnPRh2xFAWPBj3EefsRUanZabcSaHPBy/k18lLYmb/zhVGsyAN0vmjufH1xXWNdXvdl4DKXd+ioSrhVEKl03VzEr3bD6h9QSwMEFAACAAgAhGTSSIfx80aWBQAA0xIAACYAAAB1bml2ZXJzYWwtbm8tdmlkZW8vY29tbW9uX21lc3NhZ2VzLmxuZ61Y3W7TSBS+R+IdRpaQdqVSYCUQWrVBTjxJvXXsYDstdHdlOc3EGdU/kscuKFf7IFyifQSuuMub7JPsN2O7TShgu3BRqeP4nPPN+fnOOT569T6JyTXLBc/SY+3Z4VONsPQyW/I0Otbm/vjxS42IIkyXYZyl7FhLM428Gjx8cBSHaVSGEcP/Dx8QcpQwIXAUA3m6PRO+PNZmw2DkTGe6/TawnIkTDM2JNhjzPGFpnEXZX/kvv714+f7Z8xe/Hj2p5bqo8aa6Ze0qIkrP86cd1Ni+61gBdFErsOkbXxucU9Onbj9JZ+5bpk21gWmf6JbfT3jm0jNtcDF3tx9Gp62ic9elth94lmnQwPQC2/GVNyzqU0MbeJyRZPtZCJYSwS/XZIkH4yzmOF9ncSyK7cd0ySMSpoKt8bBMyCrLi1W4znHalORq+ylNWXrQhsRwprppBy71fNcc+aZjawOaFuJyXcYwUKYRkWAWvCjYAQkXLCdL/OllkeVkHRZkGQqcxGr7WZmWP87y7UcgL8ICaUjCciXhC/xgZAlwM5LiSgVheRyWi+KwFaKrn5v2JPAdx/ICahvNE7ibQROuSRaMpUuW9lTl6h51tYEbAl8elUnC76EgUGmrxzETJN5+guf64jgxJycW/nwJxmIlnCMKvir6aZlRhM7rIofMoy7S1vPOHRfZNmELuFCGWQZzFgrxDrlEGFd5JVNvP6JIL5BIXrC0NXamPXKQ6iN/x5yxa4SLok6HqyzP2VUr+Cn1PH1Cg6HzBlWjDWxq2n1knFNt4Jz2kXhLPW3wh94mYutn5kSXFSQLuimopprXofRxWubkooxAttKJKCbGC4EiBtPKMsYbVZEf9jPm0ddzBNXUre9TB6/qU9qLZMzxyGUchldZDN01mbQaB9WNqCEz7/XcvAjGumlRI0AqGs554Cv6Vcm0/Zyv5KVVeG/p6QBpdpNt5HXJN6ACpIEkikekpkTboG8eEbhIlLKgmiv1xbbHq3chNo5S/nm0Z7p2xgEgXIPq5Nu3V7gPDFkA38MgvVE7Q4Yjl9TW8No+tB9E5I2orbum0yNwghUb6Yt3jMdV6PCzwTFFRAQNqXYg2YdZiSOCcuDA+6oE7gHzOzG8QD2Na3yyVTW+/ALitxAuWJgvUIL3hvW1mP4wJlGwdSdEXkXkQxM0qKeRYpgNGNvIEKyijwqKIQDcQR9PQx53FzPtMUyboI88Ua3h3gBsp1Z2iq7DyM9QeQanQmEjSM74kmXdxc/p0MMIiUmSLYTMkTZRVehVKNtrvK7rXXZRM1KdEmgO13I86kR5O7PbXt/yTd8Cfju85lHVuGWzhX/RbS7X6Ohpe7eF7vmUNm6pGs7e7abbT6jyJr3vjAoyy2XL2ZQxyqG42+qaSeLVjyCpLrpv+Za22jTfVPRXgneWyXk3IWdNNNRtKuRqJm7KecXygkcoXcyB7SHzqO6OToKRbo+oHB4Xi5x1mRtrOVSLdIfle4GlD6WGqmy2H9RIkWJ6TBJwD+BGbFV2mYxrzdUuY9CxDu1NAssO/N8//3ZU8QUyJZ1j3Eg5/Pd7LyXgBEmz9EbZn3ZWcIT07zY1vj7cl8TBvKB2F7l6DWwkuy2Dvonk/NYWVZfHl0sUkmqFpKr3KLwwZEUeopxk27i7SPGETDPsxgUpQWj5QsX1sB0YiqOOq+77+uhkivrBROvivazML9tzY1fFVHdPwY5q5UD1h/kVVifgFe9YfrVhZcT6aFMhQnCqqPaRvN3V03UYF2DLjdoFueij5ee1MukQ35wFumGozxkoyZhfXtWRX8NJcpeSK9XOBw4cNyU256hLHGsDoxPdBsF/24bsMTs21J7RjDntVlxKbz5sWI5uqDXbykL5CakDB6im21AoaKo675DU19rwzUmoz09HT3a+Rv0PUEsDBBQAAgAIAIRk0kjnJsee+AQAADUUAAAwAAAAdW5pdmVyc2FsLW5vLXZpZGVvL2ZsYXNoX3B1Ymxpc2hpbmdfc2V0dGluZ3MueG1s1VjdTttIFL7nKUZecUcxtHRLURKEwBEpIdDEdLusVmhsn9izGY+jmTEpudoH6WW1j8BV7/Im+yR7xk5C/qBDEVUXKUo8Puc73/n1wZX9Tykn1yAVy0TV2d7ccgiIMIuYiKvOhV9/sesQpamIKM8EVB2ROWS/tlbp5wFnKumA1iiqCMIItdfXVSfRur/nuoPBYJOpvjR3M55rxFebYZa6fQkKhAbp9jm9wS990wfljBEsAPCTZmKsVltbI6RSIp1mUc6BsAiZC2acorzOqUoctxQLaNiLZZaL6DDjmSQyDqrOL/XibyJTQh2xFISJiarhoTnWezSKmGFBeYcNgSTA4gTpbm/tOGTAIp1UnVdbLw0OyrvLOAV66Tw1OIcZRkHosYEUNI2opuVlaVFCFySmA1RNyxwQdO5sRlLDJz09KI+iG0FTFvp4h5hYVZ0j/6rt1b221zr0ri7azZKqtYbf8JuelU6n2Tjyrlpnvte5OvZPm49W8r2P/iOUHsvMGv7493Ov3Wy0Tq78s7Om3zi/0yqSMRP2ijufwQpmOsvlbJ50kqeBoIxj1ywkS4HGvuNUxuBndYZl1aVcgUP+6kP8Pqec6RtTatiePYD+gepDqNumjKqOKQ3nDq4ERGJYW9Miff12WqNvdudcd0vrd26tZFmhWtMwwWLWk1qcPZlIdTMx55m5JkHGo6k/kAYQtWgKMz3a6TFRR8lth3QxBxw9PeuDIB0qcC4wjd6HUwCVB0ozXcyD+lj6QDLKCeLh4AJy2lmKRphQqeaCPg286cWw9kcr09jU4s8yHuXhfcKXwMJEIMEAQEQgbHQ6mnW1jWAT8jDRyla8TSMGMs7TlNmIH3AOivDRrQoTO+JtUGUdW0mfUtlDPjnO7AHI3hDyGKz0Rrfotck5A4IekXM5+jKdlOQaPxFIMsT5roeaUBHjHEUPUKOecZRHHIn6+1a5QPl09FUhPomoIu9zNpzkcgN/XOOjYcxDwRh/mJunJD5MUGnzu42A7GY8lqZ+JgbXy5HUaB15H9dnjHczqbs0kd9hrmA8j4udZMK18TQD0eir7KIBbLREzwBsoIdlxNDRiacK05R3yTqZI4IEVG5qb8LWyvgH5BxBSj5MUlBUQ5mZgGkN5AgnQBYTfDZqFisNWOd20Je5AZIax8MQy3YaxMId/B4Dmwos7S0mDI1ZttKTTVEZANOWA2dlvoxpk68BML5o917DpbrxlJqKJQkN7DlMnFSm5k1nFxZMS3Ou9OiLiFg8KU+SpzNVZXquN7oV2OQbttYKakRgoC/zGKeEwQhwX2JaLQ+Nx3fWohOsLESDHENQILeBoQnT5jBxy8rM1vbLVzuvf32z+3Zv0/33739ePKg03lbOOUUK43Xl8MFlzVpzYTH8ht49C5id1sIa9g2lB5axJV1ssxQXFIiWjK5eMMeL0PKeUHHNDrN6pSkWr591o+mYKYvrZCAYlu6eTQmeABNARp+LhhHIKU1xTCHtGLq57aLTaB0fNH0bScxE49JrWU3Oi/bo8+GJjehvXsP32jaS7w6sWHoNK4pnVuzm15q7iWzFhF6zuFRk+HDFFOE8CxNEFD39w0bMUxr+vt57+qz4If3+5H9hyoHxjP2OSX22QvhfjNTnjPDPFLXyavrqYe5dQ8Vd+ZbJ3EmZYCnGkrMIpq+maq93tiru6ltra4g2/6qvtvYfUEsDBBQAAgAIAIRk0kjQPef9yAIAAIIKAAAqAAAAdW5pdmVyc2FsLW5vLXZpZGVvL2ZsYXNoX3NraW5fc2V0dGluZ3MueG1slVZtb5swEP6+X4Gy76WTtmWTSKQ2TaVKWVttVb8buIAVYyP7SJf9+vmNYpIQKFYkfPc85/O9kUTtKF9+iqIka6QEji9Q1YwgRClR8EgqWMw297dRRTF6FEj/AZ/FDi+YkH8AkfJCGUkri2i+mKUNouBXmeCojV5xISvCZsvP9/ZJYoscY4k9yKmcLcmgO2ZunykUf8a3uVlDhExUNeGHjSjEVUqyXSFFw/NR18pDDZJRvtPI65/z1XrwAEYVPiBUPZ/WP8yaRqklKAXGpe9rs0ZZjKTA2pOu7TOR0x11+fZHtD1VFC3t5otZQ7SaFPCRIOvEaOt9wtysywSEvzh6c90JB5Af8kbUTf0hghSFCWifczmJ7xwmSK7bTxPurs0aJZgLmYNGs+DD8/XOrADkX8O+T0y7SsGeTVyPBoJJespgibKBJG53TqdK8fbUoO4PWG4JUxoQijrQs3b6mTSqNdOXdbjf8EZ5Htrykg7yKlhTwco5HJjryzv8anVrZ0Vo9F0WeChh74WBi52wQz7quJ4gA2GH/MNoDk+cHU49OFY5UpvkW+LTeTn+Wguc6G3ute2u1ZqTNqZ1VeCqF7SYSuSwVMadF1qByVsSW5lzKT7xKeFkTwuCVPBfBpce7GVUEh8pfK2dr6wEKTI4V3DWRz2mw3DZ/Xg9uq9Cdze3j1AP8cWMCwQ1izxjMbPm3ZfwFFwRuQP5IgQLKebMIQZBJFlZ6Y/eVIaZwhoO8oFvxVTHhOutIXgSBzFI4vNBTryRc9HnTZWCXOukUWirpi9zuJIWJdM/fKXwBnmfMKB0TCy1OU7oe1EGAl8BQGRWtiXrNk5TNQwpgz20nR8I7IWHbpYoXaJD1XaDG9hiWG9eMqkg/aDoUhni+oozhFft13mG04wXPZJU2Zv12r6dwV3f96ZyO8tMT4RjzO59JfUMa/1pBLXQ/Pf8D1BLAwQUAAIACACEZNJIXv91k+IEAADGEwAALwAAAHVuaXZlcnNhbC1uby12aWRlby9odG1sX3B1Ymxpc2hpbmdfc2V0dGluZ3MueG1szVjdTttIFL7nKUauuKME+rOlKAlC4IiUEGhiul1WKzS2T+zZjMfWzJiUXO2D9LLqI3DVu7zJPsmesZOQP+hQ1LKRosSTc77znV+fuLr3KeHkCqRiqag525tbDgERpCETUc059xrPdxyiNBUh5amAmiNSh+zV16pZ7nOm4i5ojaKKIIxQu5muObHW2W6lMhgMNpnKpPk15blGfLUZpEklk6BAaJCVjNNr/NDXGShnjGABgO8kFWO1+toaIdUS6SQNcw6EhchcMOMU5Uc64U6llPJp0I9kmovwIOWpJDLya86zRvGayJRIhywBYUKi6nhojvUuDUNmSFDeZUMgMbAoRrbbW68cMmChjmvOy60XBgflK8s4BXrpOzU4BykGQeixgQQ0Damm5WVpUUIPJGYDVF3LHBB07mxGUsMnPT0oj8JrQRMWePgLMaGqOYfeZcdtuB23feBenndaJVVrDa/ptVwrnW6reehetk89t3t55J20HqzkuR+9Byg9lJk1/NEfZ26n1WwfX3qnpy2veXarVSRjJuzVynwGq5jpNJezedJxnviCMo5Ns5AsBRrbjlMZgZc2GJZVj3IFDvk7g+h9TjnT16bUsDv7ANm+yiDQHVNGNceUhnMLVwIiMaytaZG+fjut0Tc7c65XSuu3bq1kWaVa0yDGYtaTWpw9mUj1UjHnmbkmfsrDqT+Q+BC2aYLxPWsIh/Qw6BxdO81AkC4VOAeYRneDqYbKfaWZLvq/MZbel4xygj2OgwrISXfJ/SCmUs1FeRpp03xB/c92qrGLxV9lAMrDu4QvgAWxQII+gAhB2Oh0NetpG8EW5EGsla14h4YMZJQnCbMR3+ccFOGjGxXEdsQ7oMrCtZI+obKPfHKc0QOQ/SHkEVjpjW7Qa5NzBgQ9Imdy9GU6GskVvkOQZIjzXA81oSLCwYkeoEYj5SiPOBL196xygfLJ6JtCfBJSRd7nbDjJ5QZ+ucJ7wZiHgjH+MDd3RU6N0uYPGwHZS3kkTf1MDK6XM6jZPnQ/rs8Y76VS92gsf8BcwXgeFzvJhGvjcQbC0TfZQwPYaLGeAdhAD8uIoaMTTxWmKe+RdTJHBAmo3NTehK2V8Q/IOYSEfJikoKiGMjM+0xrIIU6ANCJ4M9QsUhqwzu2gL3IDJDWOhyGW7TSIhTv4OQY2FVjaW0wYGrNspUebotIHpi0Hzsp8GdMmXwNgfNHunYZLdeMpNRVLYurbc5g4qUzNm84uLJiW5lzp0RcRsmhSniRPZqrK9Fx/dCOwyTdsrRXUiMBAX+QRTgmD4eOCxLRaHhoP76xFJ1hZiAY5Ar9A7gBDE6bNYeKWlZmt7RcvX73+7c3O293Nyr//fH1+r9J4PTnjFCmM95ODe7cza82FTfA7endsXHZaC3vXd5Tu2b6WdLHNEtxIIFwyunqjHG8+y3tCtWKWltU7TLFpLaww/tPtMF0zV3Fj9AXDYt21KbpjYALI6HPRIgI5JQkOJqQdQS+3XW2a7aP9lmcjibFvXrhtq1l53hl9Pji2Ef3dbXpux0by3b4VS7dpRfHUit38InM7g62Y0CsWlYoMb6eYIpxgQYyIoq9/2VB5TIvf1W2Pnw6/pMNX/kth97Z4ORR+YodjGn9a6p9ubD5dUP9PgSqvpo8Q5p4ZVCsrnxat4fn8s7f62n9QSwMEFAACAAgAhGTSSCqZw7+PAQAAHAYAACgAAAB1bml2ZXJzYWwtbm8tdmlkZW8vaHRtbF9za2luX3NldHRpbmdzLmpzjZRRT8IwEMff+RRLfTUEE3XqmxFMTHgwkTfjQzeOsdD1mrabIPG7uxaBtuuA3gv979f/9Y70toOkXSQnyVOytb/t/t3fWw2MpmUN177OevTK6ESxcg6zsgJWciAB0uyPHuTfIxEzJtyaZpsPY6scP4Lmy4Iy5eIiYiEjmoodbiLgd0Rbxw7/HMSBU9euJqfRWa018mGOXAPXQ46yopYhV692uSUGMDYgz6ALmoNnmtrVRx4d71ITLpdjJSjfTLHAYUbzVSGx5vO+/MuNANn+5asdMHpMXyaeHSuVftNQhYknDyb6SSFBKfjPez8xEYUZzYA5viO7TqCecbeggG5KVeo9/XxjwqUFLeCCLrUNbb06XGqiy2lY675iBKMbkJekRFGLSziJhelIB+32/IAypPOSFztuPDIR5cxljW1f946F3o5NEO8JYfCElpEnWfWNjti7DzTtDaV9VhVkncYePYuJsbwY0cTJGeRdRodTxOw/27KpXIGcIbJ2NCaEak3zZdXOivb2X+fuGaQa/P4BUEsDBBQAAgAIAIVk0khqsMDRQyYAAHg8AAAgAAAAdW5pdmVyc2FsLW5vLXZpZGVvL3VuaXZlcnNhbC5wbmfte3lYkvnacJ2ZOU3NnJpOtliGpaa5pKOm5igyU5a7Ji2Gos6EQGMuI4YLCsxS41gKiQqZW2VmpslRxl1hTguIuHTMNEJlJkBCFBIVVEBeUJvte7/3+r7rXb7vj7gur+d6Hp97+93777l/2ceDff62YeeGNWvW/M3P1xu8Zs27wDVr/kJ7/6/6J7vLUib0l7XJYJ/Da+r6TCT6m3eRnwV9tmZNPfEDzRfv6e/Xf+ULSV6zZuNDw99aVuLdmDVrPP/m5/3ZybSoqdHImgviSNDrju/o39EvGv5KXn3zGcrMPZ/k/Lf6s1hfyTv+sSGxFUc37HXZ+q/xn8A77x/ft/mDZ8fP/eMiYHDAZHbth36mcaU6XXuyLoFaG+WcIS9qlPcs9orfiVb2hA+HO9MQlq1UeZSz+uboz9sZ849lSJCaK6sCaSWncBqB6ZUfVn4l8fce+pbnRcEuMGa7urlMs9VfhN9iLuoURqMRg8o3Gm1e+XHDB5KhhQCdmqHz2L1n9c2GZ7flaV2scO+V3+2IgVTP2fxyTUwbePVRTI0ff/pJ3KVVkl1DFbNXT7PLrRcp+AWK5JMV3K21+4G3TxUAVpCCQzG+NfuBqygb/CXTCo6DnD5b6RA0jJVn8NvDVRM11OBhvoUcr1Onmmp+XlclRfFoIso1E3EWAHOuTQZW7PEnYjozprJXBE09bQ0E+8c0AIvfNSwAI7yZ+mOL38ZCACTV/+aAtT9x3QmM0EVFV3XKbdzHquj0o8vEhQkN4ZI8z8VXFYwfZZ1yrPyfAy8t3dHqgOwBwT8LAe5DaCA8mtDuDFrhtc+2phDQ7znTIwPK0/s9yMi/Xxswv/T4TLhwkphz/7AFb6jtuicifSrRDqhIKtJ839nEnr/+NSLyMiUnhPn3O7KH67xef1MzlezOg0NzjVki1JDYa7wptpydhvAbjZKdl3HS+Mx4UhteIOidGzkW2U+XYggPH24CZeLVJs07KdJWPKR8urUkp9InwUpl1VzMilRXOxvFQgGJ9zlLE9ORqZmkI0TdgricweBbqGumZDbyY5K8HOrDI/08ReNJ6cSZsAYtPR5BlbaVxQSOUsJBdBmtQ1kET5dNuLfLXChSwaIofsV8Sk6ctgU6sbtj7lqG+FmGF1k8e1RDRoIjt0gDc2pGfJ3STawy2Ydau9uSogUxzhwaXVnKo6rz0dbrUBmN8UEHpZjcGi0SqwSNRSmj8/vqb/g2yK9bjKew2F+OsmpNKUi1RX4v1LSZg+XA7tYX3RiCcdriKIcrhoa1vaJJBxYaGs2G3dUiinN2lRPbtFJC/01WOa8XJ01DxsnwuZ01HbsqfXarPhnKKms2obaVlKPdWR1RNQKFphZ8dgS/e3h64W6OykGKKnbxqsYOLaG0liqglDml2MkR1M2tWKKYfCqAGFjLfHDL0peWDSGhXb6ohXNIe9lLNLstD+s/9nWiW6a1dga2JQPZorhiNBfXUWoBi8XCO6hofiyJInQkqGvr/Sy/aaxjHrC62Bp19DPtaWB+z4uQOiTv+vEhmJ/i+XmosrNDjsbT4hPMQaw5P2Upeu7avUfGiVWEE/YOibDMHoEoJlPjriz6mKi+L3VZslfsYTytKPvOguUircsYa4gs3AVT7PQlUykmrPqLvqiIOa8Ir3V+spDd4toaMY2EtW/2S1BcjxijrJsuubysO5NivVzQulsw/qNaS2YR9NnFjJKCZ7dr6qyMy+shYfmc7kNeFOeUwKABlLrVK6F4isxhqq/PCbA18MYgy7uCR16q+qYgp9bAf16dhkRzknMa4mURlj/5KU9I733YLYrzuGPZ0+o5dpoUj8rghk0lBiqLsQS4rzK/XhBvAaFon4m60zI3Apc0tSwvRMdUe9d3NkDFyBCs73zLEJx7U3yACBI4W7LudldpakULEBErrcNWMOMUUY42PiE9HwdvCkKNYvtFR5r3LasJlQDpnO3y9tryIPCvNTd2WEGK3newyobVf0zeUTgJUtf4QYKMKAKKlClU0sqTIE0R9rvkUgX9WUNSsefY9clh4VdFL0JGmz2Xcu4725MwJo3yQALy8dF9ggnc6YmUe2fC68oP7CqvgpOJLmylwEsJXOIab9hktmlRcMDaStFWIx0GJhZ6it0TaLACWNHwMft+AqyMioki9/s4jTFqi4FZNB5w3MVtjLwSA1vhcwMVlt+4fBnAzIYwCVvq7EyvXLquGZ6LKYkTiQ857mJVBe74oNCRa682psBJYY+PHODQpU0N/GkDz6D0WsEi1pgYatnQ6uVFgAY31JFF9ClbMBMGNpYnAk7IIrbu5MrTMvSyc1iw462yeQs1AN+5sYHIXWzvbp8uBXCGh26K43sUjQfvlLG4yVcbbkdZLRRJG+0FTNWjoGhVIY8+TmYdXomBJQ0YSegwix1qPzyXw3lkAyMZ7RE8Si/5xymyeheVKHDO5rQF9pzXudiDkjuVoX5+JOzgPNRUfj7IyxZyWl1NTBVOC5Gk9edkPkpHr77aGmxM+2Sq3SGUO4dJumFZJfCaqB/HjPZ3K5bGMYR4WQiOoPaPhZZ9lzR6KNvrgsFOavuF6SOJ9sM4+XLAEtafgnz1Kn0XEc48aX1KMCE+8yGCkb7EdETnzDhzJpQoTX5bJ5aqnnbv78cEJ6qvcxpE9R8tZxp3Si0YM+JaZIe8dTD49XCgslSYgpBSqqdp6CzSXz5vHT3kWKsF0OT+lo2NxOuvxo4qoEJXRD+bzvpqVBAy0VoWj9+e/lElK6hBrqfPml8cac4MvM9vljXJqzB9FHXmcar7MqG89r52MOaCH+48o8RovHlSYGxSmkwg6qD+m1ZyXrqqYvbQXg4xUVixxl39CxjngSMQoyV7VyLP1sqs1Yz5Y87AkdVcGn7szb/NDlTMrgi0OY8cill91ZfzJmt634a/yaZmA06bpvQlyZqdYIzhcsBaX8qs+ZpcANBfPg3w36S/3NhXuU5/eUIaeEd/OecnWau//Hh71vB++P8W7Gsmbv6hqYy++Iwq81Jz+2VeWkmI3Gs6O2SyLO3lemMSjATL73j94IN2OU7VriIAIqoMGM/ZbJnnWkTXhfjfah7DSMfyYmqWkf4NPuBV3MPpzYd1NS0Tu76gL0BApY84U/kwdsryo53pU43Dd/JT3b3c78TlG7i9kZdpLI57ac+yYhXEL7N6MI8x6FT8I0fCrodnLGMOmj9/IJWi4UY3+Rgke/LIB7T4L8nFyGAiQ9gQtCzKXzO/kYyK7zePtaX+yN1gWI1/uId4LQhlv2SZjgFVI8lhw9HposIaqd9Qbmxkbq5ICecr0ibrWXVDIjGY2Z/gETtKrxU9B51QixzwC2OAlDAKUsp08NE+yfL6Uf1imJ7SmFkwAPd8KrzaVgpWgyxgSuzNc1PyJqKoqQiY0FdsEOZ5yZFKH5IUnjtgvmXxRaqTDHTv+bVCgAN9/uUzhTDPB9C6UzUvIPKjm8gFm2nZi2jjK9+WsD+WIU8bZQp28VvCyfXu9n6la/PQLnVDWFU7vzPcjUD99s7g0nlsZVOukQ1M4kio0Y4q60dcBVO0vxlE/zwZvO225xky4JRNDhJWG4rR1y/OYZwTnwvFT0NA2MRenr5Mqnihazjofqrv02tBA4kkm3futexQNdptYMob5x9ZeSXhod2XXnjBYtPBRz/rzk5KByu3bj71j8HtPxIqH6LiUMUsVJxmKyU+1KCeYhp11tc49LHPhstJo9aVPsqiRydCgGiX8Vy3sZY2gDxFUm+3MyHf5h0mIxh8idmw/y4xNQd54WSsGr42OU6Sd8ucOZUQjhkR1psUt0XHfbeybthKH/Iwd4e1NTjQxAaohJuoBwIcIg/U0DxidafuPWqHYIS133OFmjvVTntANYN3b30BMYpJj1loISZNNowcujPrG5rHKswxDTUOIIbG4w0cKxx3NR0x2Etc380Bc+Zclj8x80NLii2a3HXIFe5DFpnbc8MK9xhHj/UOwNIRj+Odt70nYJ0Eb7S78u26U5jB1PRJ9d3AGHyhiGvilm5XZdHMdt2vN+Kve6sVn0dL8vy+rLNCI5i1szsoj+PSt+6ldSwtSsNgemyCQT/NGSMhBptpzo+st9swMZkN+VdDYuTWrenBTJGfsekR7MF9IFa935QtWUrieZJPkByC4bsMtv7TuB0nGy7ZPCeqmKtCEK2B9z5mezXUggWoXXnwVq+xpcD4ZoQkqVuVbsG5tafa+cBEgEfN/h1WasH2onFzU/Tpx4oQ8did2bv1rdpp2IHCcFMOmh0P4FRXszjpJ1b0Z2eFqPSh98M8AyqYTJS6ARoVHd5mEoYkDUZnsxeh/VNw00Kbo/5TeP269BKbBxvqoT/U79+hy4kjHAG/9+nQsxb/KWnbAExzyH/D5Rep+/Zx0hhMNAcEyXjKQvlP9Gx74wxwd0db4K2+wR0sPRkn+5AvwTzE2c6Tl/wT2v2JcLKqSslA6A3ic1drxpeIo585BU+wbu0RPYp7UA7P6uvrcoTW2RrruSVvzK1W43h63HXtjJJ1Buf+iVm6uJkCAyOjLAQ+kfbWc3nGfRQD0c8FKMuHcWD71OLFWydXHt34husTIEzId/hK1LEShNKWFsRVW5JbeT10+aWZm8tB7XPl0ZsolbEux0H8Jsh4KfIkj6Ay17mqFHfQcpSxNMTKYCsRqrlIuz66b9l2b2Rr1j/j3ta/t0DrLLEycPepOV6JxLuWXuOMWl7asorP1yvWsbiAMzp+aXtUi+rDr4L/8wH858nOhfHi9kSsNKI9LBqLVjVSsUHe1/fJpzpYM1HRy/H1UAa1Q9EtmxuO5mtVeJ2qc9+nVumJYmCZavH6ssFxOYnffrM0hKPaGmybVjX7NeeGga49YeAd+2UJWw75b2r5cJngy/3An52WneBKxe9f7OPvSuyoVz/YTv9HhoJtJRdXV5W96Jx/eUV1DBpiEAZakmwHdLr5zphyUUqVA9KFeaP6vsezV0AE4RKFX6wgL3HajJG1isccFzCLkioqzhx7OSwqXcTMP/TKXl7VYapY6lbHZ+IrP2RzAXNj7YQV5ljBF8HBMQ1z+oAxFZUx1aiu4pfbqLuEG+cZZ5Oiqx3JZukhgFvLnPbVb7kZyNyI/RAOgcYcbtIsfWPHabHrT7xvzmitM9snRW5pzelPYaO3AJ83sAAZkxMVB7L6bnRn/GyJzFiROnnSe//jI5YxNPaZDVdEPifBCEO4VdV1ajt3G+e/NJM2BMWUzx3NhVCk1p/5B71uoO5cFylqxOUPzwcxrd+guBtcE2Jd78kzu9SlaO5biEcXbrd2Jlf6xpRz2BEb8nKItf24CaXCefim7bK1rw8uer/yYpfx9qKvcvnivAcwzf6Avpdd1z6xjTld4F36ONQUnR0ojI0rjSRJ0a0bNr+6S6dWjHk4W29xRnjmxx5b0YCL5WE082hQj1NoDbHGe0OekVGeY9GN3ts/nSnb6xQ871TNoZ+4GDMyX7/91X55dsc6JTbaZ2zXqZwceauxgY2vkoauvw8fOIWMsQvItbE2gylLvy8nNtj1f2QMojuVza2l3PLP7VhiOXsplnyLrqH9mLlSyrKNPXZHmBWwh+Y3FxjtPBV8u2BHADE8DH6saVf/BmP4Qgu/ZK/TNgvu8HwSeWcx9gCFKPJNyBhxiPOL4lu/WzNyqODI46xVXQdeBHvnbLmvaWoNvt9/0VZ01DIaUvbgCwjidkdXCjeEeftG1+Li+4HslumMDRM9xJyaeHORrzKsOU/EdW3obdnYZGMq7pbSScNpnYyJzmuTtl6rDKaYFTjthT+eFFha77jX9Vz8RJk1SGdNOf1zFxXJR/M46CdBhd+cwghR5AMraqQpvd9Pe31v/nlY2sX/Qy/5j9xpZqKGKovCa+cyhr8mKAD9Gdig37k4Fa+VhjHe25ZXxs7wlM+5/JfVgP8uWNyDiMTORnUWfj5rNFrzOHpyaZ6oS1O1M9TtZg3Tws4S1YUxXjqRGmR4uaTTsIvTblWWdtZQ21zxfSr8XXDJUHKRVfkWmyWFHcPDy8z0ldE8ve3N06lUvxVwrtDXG4NYlbbX8pjZgPP5ZX6Ria6O/jhRGO7odaSyI0Be+wbg0X727fl1oPlvDvZ+4NDxMXasMnVoBfdY3NmC/UCMjySpCLIa/mjZobdmX+2uZMF/RyN7oCK1AEApWl7Ir2luxTv2+RPHQjFQxFtEbxH9P0JkXzmb9jLbKsVU/Zx1R0peEFqB3CPpp1EgFB4hBZz8I0bx8wGBIZ+n6qZNdUkCs19soxe6ZSDdDIifZ9ffD/P/fmQpboEudJ1wZXFoJhjQJEexlKM+U+ehdKT+iV/3O7NdF7Ue/IU+mZqvW8q1kqstF1llc1cfwJsyo5m3BG00r42dpkp4Op7JaoMud4FpPyG2VHhL/uXBKgDgl8R43NyMa74KC0v+q+/Wj1pLDr+U65bk8u3v6ROhX7zOsAE8ljnTW4NFFL8IgzcF4U5L8uYEKf1e6kntdKsn3XRi6SQCea1HFjJ6esph+DwER2C9TFwaT5TJ8Sk5MrPfRYQCQGdydyrGzkqe1ZA42eJJkWIuZxesda+wGM6H9rdA+1qSQIXFcc5RwdV5D8yOBpMdAogFDtZOsdE03m5VmLHKMSrYyZUnRCmLeF1zFirRNefohOI/rkj61Uqf7h80gUxns1jTVigyz8J6T0NQJDUmk2lPsXLjIjpKBvYiY3NgUu1V2ifk5hNSZo+s/1BCR0lMHHC8wEQ9NAr/k75G+mbPEKqd3VCu3tgfLWBOKSZu423xTM5cPemFa7XqCPMZ6zQzB3Z+BJU+BUt3Zz+P0yPFWs0llbf3rAbT4qCcv1f6yEsyJKFshdFH1u+i3GFIAXOSp2fnAWyhc88crquFCzHn6JfRgMPYFOn5A5FmR7NcTt/KVY2dJwPca8xMHYxZJ8kwJEdfRv/15N6r5XPDZ0ki1mGbrCb2Ei2zo0Rd4tiIHcqVZ9XWODs0MLiQHTS1s8x8Iic/JrNk4VxQX2A1ulFT9yfkVQUA9yNn7dYi8nXdqMm4BVSgfdWeuzn8zjwOpMkzAMZ3hUTBWBw/us9tpkO/put52/2Y9IxCkZYtCqeAK5r653LYuGT3o90tuqT2/0VyMKYr5U8E/YmcP721H2jv/Ed7qZht6fld9gjFzBIGBE5vEb1F9P8rIovKrNleqvYFNag8VVK6GpxUj7aEBFr5mA3Y/lY9IcuxKZ989ve8KPavFSNWp+anNmX5zvyuELPMFHvwuVhFfnlJMNk7hsfO8JBPN/7flZGu0vIlSfnt9J+NlvedaE7WS//chNsTNPPgA4eRjDu/HFp5vCzezyff3vzP3CSzK1mG5lvf+Q7LItvH4pkMRbetyn5uOU27BugtsvkA0GkaP16ETDFsiZ4qw0xUj0qpDFziFM56bWyxhTqt+Rm2rTpJg+Z5aV4//AOsPr2HgLSzWhoA5f6Ytdf66HLvHuDQeeHUtg59gx8G4sfrY/5w6dzyPsrzNYYwvThNLjZaZzzzHEYcbVdywN97GnZg/faCweTMXz6IbgkvO1t5mWRHnfY7QCz5jHT4LLRcWqkM46byT5wbvPZCN3+GhvOM2KdqZ4oVZzB28v6gvhzu35d3dSGGeqVxtutdXZsz0EnSXwSwNiGDAZ5L8wJV/1KXyMYY/JEwkAQNudfhO301BrIhfzID6paQz/ETYqYYQ73+xJH+JOioHFo3LRBhMgVFdjBJniD/29tKl/beAys7ZJWzr0pP+BNL6q+uz7ScGfZzvEraK/q0O8fG+t6N/WhX75hJsD9JBDHn+mzd0gqyNu0+E3w703dvKBNdkeMnqT9IMHUQN9WcsT6FGXTciVa/urK8HWanXxmTCEyMUzn4rJ1dghmvcs9d8N5Ln9qLkZWXsyHuH9vaMG9ZSJnqgwTQjwnVfUrfULCpjzGLSGHxHNB8Z3uWNYx14dbvNeMeYH7pp7ShR/Exapv3wGtykIgcpzt971tb7yEjvxBWmAuKAOrLuaL4XKmyesAMeS1HwOJYe5LxuQg7IFnVvOvXFW2Nl4Re8vH/PvCVLaTs8NnTF2PS/b8jOc5tLoQCGFssBPdedRnv5TjvN2uOFh1lIqLRrscu/zBSTuKcCrZLtFWXFQK4yNGsF3hgH0SSxwOAUPloAcQGEkYEqXcRj677zVh5A+aPP7NUcwaLPqLJfzmTkP/yi5L5qk+Nh4nvfXaZGF6m9R4iClg0NxTzcYscCuh/0CVKahcZ76wfwWOjWS1UEY5G3cnwnDGHsViOf1QYvcvo8HL3Sl4uykv8/+tuhvYDy9LHi0bPUztT5C88lr8n3HT4zR7vzKYtSqrkkRjeFQd6S4Z2blgejRMVhtXZZw1UgH6/ynnOnxgcKLXA+BTGYtkbrUnoVrodsMGu0hd8dD3vzu/1uwmkea19aQa+cDJ7Wt9by+mvLzlAI/GCXDd9jyFchBGBKQwjNvwxS7mcIHrBmNk+R9NEP4njvQF9/cccMOdrpw0b6ZEEKBUdR/nVDj27BsylKEtfnKX70yOSeuyvCpq5EUBM2g3c/yu6+kofenmFXQAxs/5L4wCipscn/NXRXxeGYA00RBO16Yns+tkuyrVxmC2E7ADcHUA02sd1lZI0W3cgcXHlv9n/CcxPvv9NSnp78z9zc9p/k6QYr27Gt6sCHyb9N21BvQV7C/YW7C3YW7C3YG/B3oL9R2CzT4h4jaD0zRBV878/RPVmbmvzl8b/6dksgg0QN1thOkWff+wg85qrDpnyUuQRDVNT2bQAWZgsWoaUySeTVkemp43F39PSuZX7WHsXeAwtL6L3iLMrb1BJw6YGAeSRfbzESEymPIPPw746Ynp9jJscJEuUqSanV8GnZqYS8eo4/HrcRrbnQda5lElmTM/Q+PPUvA5yAqojoTiCAihXj4jvpL4eyVcDMzzNFJ87LW37PFfn/klxgGECcDQAV137usULv0DBuwNxMCdE09Q+S2p1Y8iZFrSk/tlfbVQZyjRvoSx5GPkDnN83/nfDfNvHbIeSMtyiRMLgCCnOHt/DEDwoSvEifIZyvdkeiEiNtS0Clp1QGL5bAnDzv4xyHBiekSBOBdEL0zjaMmmYUn7Rb/ieUJOpEZjiWRiIW/TiAEVmKteYlBOR+oZqaeb1N5syP5d7Lz5pKZbBirjnzXm419+ZdjAY04159dw7Q6KkXN7YBWiCucpZlQGlIwCPjM/+yl5REw1PZHvSYIcQTb2VVtR6bv0nlv5E8/xsgXpMRR/N4KvHOvN74WBCTLFIERhzIjNGUYQFzj450mwDFqawk8mCUlgprPzwHs6JjYMzRbc/Ktq6Nos5esGUM5kRH8ObrFBSHFtzazna4L0kUbpn66hIOZzLoTfoJt1gzKmhnu8OHenhQg0mk1qeKX4wyT/bAKIJVrjRNUVL1cACgI9lPkvjObtLCVfwZotLHicVY7unSOID+ZokbsbYTJka6ZHT33/G+7bJXfDPT1qOSDfC+fplILx3hhkTZ7CDQ67EmiiKdYBiZ1sCFIcIBPAiyQCaShAZk8JbHuEPVuS9wxckqXsIomtcV4WSBUWwpE2hmJJrPCMjl9ay+7vy+Y+IWyIhDjQ2FphFEzshR4XIMqJNwMZcjx9lx5WdrmQeQeUMYqEFsABH0mFBW1IW+X4RVz1t79Qeb/ADiBX9q5mWVQIpCmQmkjXpaqDAtUgla8Y7vY4l7V8IWlIEvmsgoj1jZlfOgXyRdG4kSOU4/uS84PlABeppEg1+HqHEdVzpSYgwuFFwf4BD50Gtathd9LR8aVbWOBzVvnju0TBd2Thq+Ky7W3XD2aNMb3VdOpE0Wrc42zJ6UB4uqb/wFF0Vo0wL7o0jeXDm877FshPFlC0nIW5vKK8LxZhg4qEoybTIAZ/epnmC34JoPmBYq6p9SAvQD/JzHi7l2kmknALgzzPdCgBBJPGMZfm159srWdlFQShKtUNzyf0aYbN2Yen7E2WBrV7W28nIgRGhB5BpsjP1KfZkXUa8iboUUFhM8KgaMNeFcnS1yk6V6kDIGzqi56AQ9b+IuNmJySsQ5tyCe4IqOyTzZWz61gMCHDOpMIfTFudmz2/W+U8ljySk89hodas9DfaJ3nRuDmoBlF5Z6m7KiLytIzB3N3WYjmDjEtqoMOKwXVUmI2tA8Gjk9uzd7Im4SPAlH+UJY6u2hgTwXwane4WMvotdDUYfnfJ8Fg1kiwq2pJfV7Uo9N2o33OnagLP7cgJN4kCi3guQ8ec797RSISmjLd2tBYAFoiAisRMtL9VxdJE78H2rWnf3Wgi+xGW0J5BKWtv7W3Dp3ydq/1JrOUDTZhpGE0HVfS1dKQIcQt3vuvCKM5/Yd5d2mNxcuh7HtGyFqluDECx0T1zxkYVfNuHT0KYs8E0ydmmmnMGwI1aTnzmG36vfR5Hu6IkBuY2GsesjvFgs4XO56rjeqgLPUG33O03fX//KruiCQ/I5M7uqff1HL39tItaYfPC10QaaeA+H5WypzG1PGHXSi0Yy2tbIsIkijcgnGUO51IdQ6i3BkxZ/pYcsYypH/hC+EULY9ZtU9nzNuFuVbrztSydrqh9K8YyKm5vgo04F9/hnx0RL8hrMKOexXg9Icy7rqdrTCDUVtYeHSJ+ibrg43XQCdRuaLYJYNLMnnxOK4pP3u2/MI84IMbIMdpuoBQMwI1pRbF2ahKhSSWgluyWoVFQPLbNTFTZUln13SLTjtOJ6ye6HR/RJpasUqcTVmoClSBCyaLRpeaif4qIL56Qxvbd+SAObccMwgy2Bygp/wvWL0WGYk+5fvarN1TOQ8yhN+cixaDfPkRa/cZ/KaiLp2VzBR9boWCgAGclPzbGBQ5sSi3mymssVcW4ED8v0oD7CLzf1uUvY55wBOr2xeo5WTlv1QAJnkh/ButN9cZpzlFL5CBUXRDoP7YN2NbSVOfs04PgWma06m4DYdshEk9Qu+wgs8Tq3frczb/z4vY5qVoSqsZtYS3VEj/vsrjDay7U3No2olgpcOQLMUywcCkYOm6inb8ARrNfH9VkYJS7qNLXNGlzk9kNWnYQFV8rvw8Cm+XeJFSfJld778l91XUw3cevmvoNmdtHZCyidOiExcDQFMiaGOXk0GfIPxWi99e4JlAy5dbc1iCmf6br2ybGK6bTCNq8Emmed2+jwObv24N7JHYDL+sQu86SpYKKr4SC1O2eyyXAiSNiSKTQ3LVoqlrqyvT3zZ2IWipew+7y3buIMmHOQpu6tVwbMkb6DokVZDsx5leIn7RWAjMIN7n3uxxqX2s7eBTPh6qZWCR1VkowHH7+PJvtE5dNgafv9ie8sDDXT0XMiQvrNHHZDbXG8uRmjhKuuR3WhRuaTydzlgzddSQvdYXQnrdtwPJgv/th240TcxcX3j1V6bQyNznQnby3yHIZsdLnZ39KlSAK5TFMP37CUtoYIWhxPXYiJm0o9/XzEkgbz0McJdDWxYVB7H1bIKhFcZR0CEFMrZrtEGMLw/LXjpGHh8hrASEY7098BLs0L2onYSVg7SPsUhPXx0vyySY6bccPPxOYojggXe8aItEHdk+6Wurrh37QjPlG+ODjLj3Rjzye2B15lxZDKFk6ybx8SSAMJ9dd2BBCh0bi8L8FH/Zr6W14g7HyUuQGhxys/UxoXPRdjpqwE502beydbDE4SyYRRWGc4NTE/1Afeu2UGY4lvDlH0GnMm7KLwL0SfynzmCHRNP9BH4KNDMXaK70w1n6siGHMRYY+PjQWqFUX9meOxgUxEMZfuLZzSM6sm6XaMg26ox9RqshWNt81QqAlmKky1r17RTJw2j1VZ/uQOu7k0FebkB0ikXc7S1MJPEQYhJtYH7j3Zz00sNC6EUv3m78pCRsVJ30apez3/QR61pAkMwTfIaduhxji7IwjTteH35irriLycS8yWzGo9v2UwQCuDRSc3REZdoQlSIwsAV4SBBP5CKX+hkgSLdnLl9Sj3mSXq3dqzQOMTv2A63H1TZ/km13HcGAu9EkbnkP/SFCX7glNZYVJgLIjTACvaSekZohZxHfWOdWysyDDo9RSWmt9xvpLVnscVGM9021Kh2Dj46QSTbn1p1aY2TGGNMnRqBoepGMZrh8NMYSQtW/cxQk7hxfwhvRpODkoYDL2CCWJD4sYvjIi93IAJbrkDMF/6jYP8X+rtXFA7nxmGRqL3UShS3Svi0jnVOvzrdU/9GkvwiC3YdOSf0Q6xn4aAgFq3ayZ9k2f02jVPtMLfFz0nNp4sABzx0tdz0NKxg9t2LuQ8R5FK4IJrmTe7qbpFqm7gEPcYIj/z30NoOLZXwcj/heTsQTake96CspkBBCKaswdgXTAiUElwMi8KIuWLWqK1z6JLCfkz/XEkB3nPpBZV7PmDzn3cddVmpfv49z9WN1+b7J88ZGAtZDIKI6mUTLfF63kzjOlwLaLH9HWNyJUtfo2Qs12SJ5Da5TMyiPSPdE3SAq6jiT68DdDGGVP6mjxu7sKdYs22NOU0OTOLhSJ1aKI2mSZyU34VQ1gXcqmHnrxr1Qbn8t2fTPLhij6hhzWClRjI7GnqHBQ2ungEs8aHKlmnIzqLDx5deEqjOThpWXgNS71FCI2q699eNB4yTNjyJTf4V8SW5az2Kzp3RPn5zKEQA4MJAL48iTYSA5joKdJxIjVOM3qE26JH3IBfOTA0imfvJkJioRT+fC7/uX6JtM8uHD4gLtUbB15buZ7e4axvOhhALGO5nYBbMdLAmZP9QeKbG24358O+2s7o6UBL8kaeJcbJzZq1B17LtWPyKUOQCOHkQlbtermHco+4vsurayQFgJGwpptYUlf3e7OvSgzabVtMIII0D0ElZJNCvbs6h8F+B2dmJo8qAOTfftSlyhD+uKSBbgPgFVZ4FPoFfsjac7Wp6nM2BFB9aGxQv/IBYeaq4lgxkKHeptWmLW/mh99atfGb5Rqh1dOtv553DVokZOGUtPKgsMur7Vqci8QDsPjYAecYaf37s67nVDp33htEbRZAH2ghYNrgAE+/+cPpWcbsD+U6jbhdX5hWPc31fsOki8R54LymfFSmWxtRZHRjqe2+haFX9Tsa7F13+PNv/w1QSwECAAAUAAIACABsZIxIWLkRMfoCAACqCAAAHQAAAAAAAAABAAAAAAAAAAAAdW5pdmVyc2FsLW5vLXZpZGVvL3BsYXllci54bWxQSwECAAAUAAIACACEZNJIh/HzRpYFAADTEgAAJgAAAAAAAAABAAAAAAA1AwAAdW5pdmVyc2FsLW5vLXZpZGVvL2NvbW1vbl9tZXNzYWdlcy5sbmdQSwECAAAUAAIACACEZNJI5ybHnvgEAAA1FAAAMAAAAAAAAAABAAAAAAAPCQAAdW5pdmVyc2FsLW5vLXZpZGVvL2ZsYXNoX3B1Ymxpc2hpbmdfc2V0dGluZ3MueG1sUEsBAgAAFAACAAgAhGTSSNA95/3IAgAAggoAACoAAAAAAAAAAQAAAAAAVQ4AAHVuaXZlcnNhbC1uby12aWRlby9mbGFzaF9za2luX3NldHRpbmdzLnhtbFBLAQIAABQAAgAIAIRk0khe/3WT4gQAAMYTAAAvAAAAAAAAAAEAAAAAAGURAAB1bml2ZXJzYWwtbm8tdmlkZW8vaHRtbF9wdWJsaXNoaW5nX3NldHRpbmdzLnhtbFBLAQIAABQAAgAIAIRk0kgqmcO/jwEAABwGAAAoAAAAAAAAAAEAAAAAAJQWAAB1bml2ZXJzYWwtbm8tdmlkZW8vaHRtbF9za2luX3NldHRpbmdzLmpzUEsBAgAAFAACAAgAhWTSSGqwwNFDJgAAeDwAACAAAAAAAAAAAAAAAAAAaRgAAHVuaXZlcnNhbC1uby12aWRlby91bml2ZXJzYWwucG5nUEsFBgAAAAAHAAcAVgIAAOo+AAAAAA=="/>
  <p:tag name="ISPRING_SCORM_RATE_QUIZZES"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3812</Words>
  <Application>Microsoft Office PowerPoint</Application>
  <PresentationFormat>Benutzerdefiniert</PresentationFormat>
  <Paragraphs>602</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Office Theme</vt:lpstr>
      <vt:lpstr> Bildungsplan Deutsch 2016   Übersicht über die Kompetenzbereiche – Struktur des Planes     </vt:lpstr>
      <vt:lpstr>PowerPoint-Präsentation</vt:lpstr>
      <vt:lpstr>PowerPoint-Präsentation</vt:lpstr>
      <vt:lpstr>PowerPoint-Präsentation</vt:lpstr>
      <vt:lpstr>PowerPoint-Präsentation</vt:lpstr>
      <vt:lpstr> Anlass u. Her. &gt; Aufbau &gt; Leitgedanken &gt; Leitperspektiven &gt; Kompetenzen</vt:lpstr>
      <vt:lpstr> Anlass u. Her. &gt; Aufbau &gt; Leitgedanken &gt; Leitperspektiven &gt; Kompetenzen</vt:lpstr>
      <vt:lpstr> Anlass u. Her. &gt; Aufbau &gt; Leitgedanken &gt; Leitperspektiven &gt; Kompetenzen</vt:lpstr>
      <vt:lpstr>PowerPoint-Präsentation</vt:lpstr>
      <vt:lpstr>PowerPoint-Präsentation</vt:lpstr>
      <vt:lpstr>PowerPoint-Präsentation</vt:lpstr>
      <vt:lpstr>PowerPoint-Präsentation</vt:lpstr>
      <vt:lpstr>PowerPoint-Präsentation</vt:lpstr>
      <vt:lpstr>PowerPoint-Präsentation</vt:lpstr>
      <vt:lpstr>2.1. Sprechen und Zuhören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detusch-fb4-01_einf-1-vor_bp2016-einfuehrung</dc:title>
  <dc:creator>sm</dc:creator>
  <cp:lastModifiedBy>dirk</cp:lastModifiedBy>
  <cp:revision>177</cp:revision>
  <cp:lastPrinted>2015-11-15T18:40:53Z</cp:lastPrinted>
  <dcterms:created xsi:type="dcterms:W3CDTF">2014-08-25T13:17:07Z</dcterms:created>
  <dcterms:modified xsi:type="dcterms:W3CDTF">2016-06-18T10:37:40Z</dcterms:modified>
</cp:coreProperties>
</file>