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1D32A-EF76-4542-AA71-38BCF93A578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A78D1-29DC-4A9F-B143-4F2B36BF73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A78D1-29DC-4A9F-B143-4F2B36BF732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E9E96-9F93-4B2A-90E3-302C2510D7FB}" type="datetimeFigureOut">
              <a:rPr lang="de-DE" smtClean="0"/>
              <a:pPr/>
              <a:t>27.10.2010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F8BCC-2074-46C1-BA3F-8E28AABFBA07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3_Literature%201-An%20der%20Schnittstelle_Jugendroman/3.2%20Stund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../5_Literature%203-Novel/5.1%20Stundenablauf%20slumdog.pdf" TargetMode="External"/><Relationship Id="rId4" Type="http://schemas.openxmlformats.org/officeDocument/2006/relationships/hyperlink" Target="../4_%20Literature%202-Drama/4.1%20Kurzdrama%20Inspector%20Hound.pd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5_Literature%203-Novel/5.3%20Task-based%20learning%20Q&amp;A_small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4_%20Literature%202-Drama/4.1%20Kurzdrama%20Inspector%20Hound.pdf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5_Literature%203-Novel/5.2%20storytelling_edit_LH.pptx" TargetMode="External"/><Relationship Id="rId2" Type="http://schemas.openxmlformats.org/officeDocument/2006/relationships/hyperlink" Target="../5_Literature%203-Novel/5.1%20Stundenablauf%20slumdog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../5_Literature%203-Novel/5.5%20exc.%20slumdog.pdf" TargetMode="External"/><Relationship Id="rId4" Type="http://schemas.openxmlformats.org/officeDocument/2006/relationships/hyperlink" Target="../5_Literature%203-Novel/5.4%20Worksheets%20Slumdo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Literature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Task-</a:t>
            </a:r>
            <a:r>
              <a:rPr lang="de-DE" dirty="0" err="1" smtClean="0"/>
              <a:t>based</a:t>
            </a:r>
            <a:r>
              <a:rPr lang="de-DE" dirty="0" smtClean="0"/>
              <a:t> Learning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de-DE" dirty="0" smtClean="0"/>
              <a:t>Erste Schritte in den Klassen </a:t>
            </a:r>
            <a:r>
              <a:rPr lang="de-DE" dirty="0" smtClean="0"/>
              <a:t>9/10     (</a:t>
            </a:r>
            <a:r>
              <a:rPr lang="de-DE" dirty="0" smtClean="0">
                <a:hlinkClick r:id="rId3" action="ppaction://hlinkfile"/>
              </a:rPr>
              <a:t>3.2</a:t>
            </a:r>
            <a:r>
              <a:rPr lang="de-DE" dirty="0" smtClean="0"/>
              <a:t>)</a:t>
            </a:r>
            <a:endParaRPr lang="de-DE" dirty="0" smtClean="0"/>
          </a:p>
          <a:p>
            <a:pPr algn="l"/>
            <a:r>
              <a:rPr lang="de-DE" dirty="0" smtClean="0"/>
              <a:t>Der Blick auf einen wichtigen Teilaspekt : Differenzierung in 11/12 (K1</a:t>
            </a:r>
            <a:r>
              <a:rPr lang="de-DE" dirty="0" smtClean="0"/>
              <a:t>)				    (</a:t>
            </a:r>
            <a:r>
              <a:rPr lang="de-DE" dirty="0" smtClean="0">
                <a:hlinkClick r:id="rId4" action="ppaction://hlinkfile"/>
              </a:rPr>
              <a:t>4.1</a:t>
            </a:r>
            <a:r>
              <a:rPr lang="de-DE" dirty="0" smtClean="0"/>
              <a:t>)</a:t>
            </a:r>
            <a:endParaRPr lang="de-DE" dirty="0" smtClean="0"/>
          </a:p>
          <a:p>
            <a:pPr algn="l"/>
            <a:r>
              <a:rPr lang="de-DE" dirty="0" smtClean="0"/>
              <a:t>Der Sprung in das Gesamtkonzept in Klasse 12/13 (dann K1/2)-die </a:t>
            </a:r>
            <a:r>
              <a:rPr lang="en-GB" dirty="0" smtClean="0"/>
              <a:t>storyline</a:t>
            </a:r>
            <a:r>
              <a:rPr lang="de-DE" dirty="0" smtClean="0"/>
              <a:t> </a:t>
            </a:r>
            <a:r>
              <a:rPr lang="de-DE" dirty="0" smtClean="0"/>
              <a:t>Methode                  (</a:t>
            </a:r>
            <a:r>
              <a:rPr lang="de-DE" dirty="0" smtClean="0">
                <a:hlinkClick r:id="rId5" action="ppaction://hlinkfile"/>
              </a:rPr>
              <a:t>5.1</a:t>
            </a:r>
            <a:r>
              <a:rPr lang="de-DE" dirty="0" smtClean="0">
                <a:hlinkClick r:id="rId5" action="ppaction://hlinkfile"/>
              </a:rPr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72104"/>
          </a:xfrm>
        </p:spPr>
        <p:txBody>
          <a:bodyPr/>
          <a:lstStyle/>
          <a:p>
            <a:r>
              <a:rPr lang="de-DE" sz="2800" dirty="0" err="1" smtClean="0"/>
              <a:t>Slumdog</a:t>
            </a:r>
            <a:r>
              <a:rPr lang="de-DE" sz="2800" dirty="0" smtClean="0"/>
              <a:t> </a:t>
            </a:r>
            <a:r>
              <a:rPr lang="de-DE" sz="2800" dirty="0" err="1" smtClean="0"/>
              <a:t>continued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Präsentationen werden gemäß eigener Vorlieben entwickelt</a:t>
            </a:r>
          </a:p>
          <a:p>
            <a:r>
              <a:rPr lang="de-DE" dirty="0" smtClean="0"/>
              <a:t>Sprachliche Mittel als zusätzlicher Anreiz, nicht als notwendiges Übel</a:t>
            </a:r>
          </a:p>
          <a:p>
            <a:r>
              <a:rPr lang="de-DE" dirty="0" smtClean="0"/>
              <a:t>Reflexion der Prozesse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3224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/>
              <a:t>Die ersten Schritte mit Joan </a:t>
            </a:r>
            <a:r>
              <a:rPr lang="de-DE" sz="2800" dirty="0" err="1" smtClean="0"/>
              <a:t>Lingard‘s</a:t>
            </a:r>
            <a:r>
              <a:rPr lang="de-DE" sz="2800" dirty="0" smtClean="0"/>
              <a:t> „The 12th Day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July</a:t>
            </a:r>
            <a:r>
              <a:rPr lang="de-DE" sz="2800" dirty="0" smtClean="0"/>
              <a:t>“</a:t>
            </a: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2848280"/>
          </a:xfrm>
        </p:spPr>
        <p:txBody>
          <a:bodyPr>
            <a:normAutofit lnSpcReduction="10000"/>
          </a:bodyPr>
          <a:lstStyle/>
          <a:p>
            <a:pPr algn="l"/>
            <a:r>
              <a:rPr lang="de-DE" dirty="0" smtClean="0"/>
              <a:t>Erste Annäherung an die Arbeitsweise</a:t>
            </a:r>
            <a:r>
              <a:rPr lang="de-DE" dirty="0" smtClean="0"/>
              <a:t>: </a:t>
            </a:r>
            <a:r>
              <a:rPr lang="de-DE" dirty="0" smtClean="0">
                <a:hlinkClick r:id="rId2" action="ppaction://hlinkfile"/>
              </a:rPr>
              <a:t>5.3</a:t>
            </a:r>
            <a:endParaRPr lang="de-DE" dirty="0" smtClean="0"/>
          </a:p>
          <a:p>
            <a:pPr algn="l"/>
            <a:endParaRPr lang="de-DE" dirty="0" smtClean="0"/>
          </a:p>
          <a:p>
            <a:pPr algn="l"/>
            <a:r>
              <a:rPr lang="en-GB" dirty="0" smtClean="0"/>
              <a:t>The </a:t>
            </a:r>
            <a:r>
              <a:rPr lang="en-GB" dirty="0" smtClean="0"/>
              <a:t>pre-task			</a:t>
            </a:r>
            <a:endParaRPr lang="en-GB" dirty="0" smtClean="0"/>
          </a:p>
          <a:p>
            <a:pPr algn="l"/>
            <a:r>
              <a:rPr lang="en-GB" dirty="0" smtClean="0"/>
              <a:t>The task cycle</a:t>
            </a:r>
          </a:p>
          <a:p>
            <a:pPr algn="l"/>
            <a:r>
              <a:rPr lang="en-GB" dirty="0" smtClean="0"/>
              <a:t>The presentation</a:t>
            </a:r>
          </a:p>
          <a:p>
            <a:pPr algn="l"/>
            <a:r>
              <a:rPr lang="en-GB" dirty="0" smtClean="0"/>
              <a:t>The focus on language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5719"/>
          </a:xfrm>
        </p:spPr>
        <p:txBody>
          <a:bodyPr/>
          <a:lstStyle/>
          <a:p>
            <a:r>
              <a:rPr lang="de-DE" sz="2800" dirty="0" err="1" smtClean="0">
                <a:effectLst/>
              </a:rPr>
              <a:t>Pre-task</a:t>
            </a:r>
            <a:r>
              <a:rPr lang="de-DE" sz="2800" dirty="0" smtClean="0">
                <a:effectLst/>
              </a:rPr>
              <a:t> (nach Willis</a:t>
            </a:r>
            <a:r>
              <a:rPr lang="de-DE" sz="2800" b="0" dirty="0" smtClean="0">
                <a:effectLst/>
              </a:rPr>
              <a:t>)</a:t>
            </a:r>
            <a:endParaRPr lang="de-DE" sz="2800" b="0" dirty="0">
              <a:effectLst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7835208" cy="50405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motivieren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neugierig machen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Vorwissen abrufen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Themen entwickeln</a:t>
            </a:r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Schüler reflektieren bereits mögliche Arbeitsformen und               Präsentationsformen   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Schüler orientieren sich an eigenen Vorlieben und Stärken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Schüler bringen ihre Vorstellungen ein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84072"/>
          </a:xfrm>
        </p:spPr>
        <p:txBody>
          <a:bodyPr/>
          <a:lstStyle/>
          <a:p>
            <a:r>
              <a:rPr lang="de-DE" sz="2800" dirty="0" smtClean="0"/>
              <a:t>The </a:t>
            </a:r>
            <a:r>
              <a:rPr lang="de-DE" sz="2800" dirty="0" err="1" smtClean="0"/>
              <a:t>task-cycle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0204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de-DE" dirty="0" smtClean="0"/>
              <a:t>Planungsphase und Präsentation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Lernprozesse werden dokumentiert und evaluiert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Art der Präsentationen werden diskutiert und erstellt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Lehrer begleitet, informiert und moderiert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Schüler fühlen sich alleine verantwortlich</a:t>
            </a:r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700392" cy="3089632"/>
          </a:xfrm>
        </p:spPr>
        <p:txBody>
          <a:bodyPr/>
          <a:lstStyle/>
          <a:p>
            <a:r>
              <a:rPr lang="de-DE" b="1" dirty="0" smtClean="0"/>
              <a:t>Präsentationen</a:t>
            </a:r>
          </a:p>
          <a:p>
            <a:endParaRPr lang="de-DE" b="1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268344" cy="3096344"/>
          </a:xfrm>
        </p:spPr>
        <p:txBody>
          <a:bodyPr/>
          <a:lstStyle/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 Vielfalt</a:t>
            </a:r>
            <a:br>
              <a:rPr lang="de-DE" sz="2800" dirty="0" smtClean="0"/>
            </a:br>
            <a:r>
              <a:rPr lang="de-DE" sz="2800" dirty="0" smtClean="0"/>
              <a:t>Zuschauereinbindung</a:t>
            </a:r>
            <a:br>
              <a:rPr lang="de-DE" sz="2800" dirty="0" smtClean="0"/>
            </a:br>
            <a:r>
              <a:rPr lang="de-DE" sz="2800" dirty="0" smtClean="0"/>
              <a:t>Vernetzung der Texte zur </a:t>
            </a:r>
            <a:r>
              <a:rPr lang="en-GB" sz="2800" dirty="0" smtClean="0"/>
              <a:t>storyline</a:t>
            </a:r>
            <a:br>
              <a:rPr lang="en-GB" sz="2800" dirty="0" smtClean="0"/>
            </a:br>
            <a:r>
              <a:rPr lang="de-DE" sz="2800" dirty="0" smtClean="0"/>
              <a:t>Mut zum Experiment 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   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88128"/>
          </a:xfrm>
        </p:spPr>
        <p:txBody>
          <a:bodyPr/>
          <a:lstStyle/>
          <a:p>
            <a:r>
              <a:rPr lang="de-DE" sz="2800" dirty="0" smtClean="0"/>
              <a:t>Language Focus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b="1" dirty="0" smtClean="0"/>
              <a:t>hier</a:t>
            </a:r>
            <a:r>
              <a:rPr lang="de-DE" dirty="0" smtClean="0"/>
              <a:t> Ergänzung zur Textarbeit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Variabilität und Bezug zur eigenen Wirklichkeit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Betriebswortschatz und Themenwortschatz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Funktionalität </a:t>
            </a:r>
            <a:r>
              <a:rPr lang="de-DE" smtClean="0"/>
              <a:t>der Grammatik</a:t>
            </a: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772400" cy="1008112"/>
          </a:xfrm>
        </p:spPr>
        <p:txBody>
          <a:bodyPr/>
          <a:lstStyle/>
          <a:p>
            <a:r>
              <a:rPr lang="de-DE" sz="2800" dirty="0" smtClean="0">
                <a:effectLst/>
              </a:rPr>
              <a:t>Analyse</a:t>
            </a:r>
            <a:endParaRPr lang="de-DE" sz="2800" dirty="0">
              <a:effectLst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Wichtige Aspekte der Arbeiten werden genauer untersucht</a:t>
            </a:r>
          </a:p>
          <a:p>
            <a:r>
              <a:rPr lang="de-DE" dirty="0" smtClean="0"/>
              <a:t>Ergebnisse werden gesammelt</a:t>
            </a:r>
          </a:p>
          <a:p>
            <a:r>
              <a:rPr lang="de-DE" dirty="0" smtClean="0"/>
              <a:t>Evaluation wird vorbereitet</a:t>
            </a:r>
          </a:p>
          <a:p>
            <a:r>
              <a:rPr lang="de-DE" dirty="0" smtClean="0"/>
              <a:t>Zusatzübungen werden angeboten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44112"/>
          </a:xfrm>
        </p:spPr>
        <p:txBody>
          <a:bodyPr/>
          <a:lstStyle/>
          <a:p>
            <a:r>
              <a:rPr lang="de-DE" sz="2800" dirty="0" smtClean="0"/>
              <a:t>Der Blick auf einen wichtigen Teilaspekt : Differenzierung in 11/12 (K1)		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596544"/>
          </a:xfrm>
        </p:spPr>
        <p:txBody>
          <a:bodyPr>
            <a:normAutofit/>
          </a:bodyPr>
          <a:lstStyle/>
          <a:p>
            <a:r>
              <a:rPr lang="de-DE" dirty="0" smtClean="0"/>
              <a:t>Konsequente Ausrichtung auf Interessengebiete der SUS   (</a:t>
            </a:r>
            <a:r>
              <a:rPr lang="de-DE" dirty="0" smtClean="0">
                <a:hlinkClick r:id="rId2" action="ppaction://hlinkfile"/>
              </a:rPr>
              <a:t>4.1</a:t>
            </a:r>
            <a:r>
              <a:rPr lang="de-DE" dirty="0" smtClean="0"/>
              <a:t>)</a:t>
            </a:r>
          </a:p>
          <a:p>
            <a:r>
              <a:rPr lang="de-DE" dirty="0" smtClean="0"/>
              <a:t>Einbindung der Stärken</a:t>
            </a:r>
          </a:p>
          <a:p>
            <a:r>
              <a:rPr lang="de-DE" dirty="0" smtClean="0"/>
              <a:t>Diagnose der Schwächen</a:t>
            </a:r>
          </a:p>
          <a:p>
            <a:r>
              <a:rPr lang="de-DE" dirty="0" smtClean="0"/>
              <a:t>Therapie und Förderung</a:t>
            </a:r>
          </a:p>
          <a:p>
            <a:r>
              <a:rPr lang="de-DE" dirty="0" smtClean="0"/>
              <a:t>Einbau von Trainingsstrukturen</a:t>
            </a:r>
          </a:p>
          <a:p>
            <a:r>
              <a:rPr lang="de-DE" dirty="0" smtClean="0"/>
              <a:t>Fächerverbindendes Arbeiten im Methodentraining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1944216"/>
          </a:xfrm>
        </p:spPr>
        <p:txBody>
          <a:bodyPr/>
          <a:lstStyle/>
          <a:p>
            <a:r>
              <a:rPr lang="de-DE" sz="2800" dirty="0" smtClean="0"/>
              <a:t>Der Sprung in das Gesamtkonzept in Klasse 12/13 (dann K1/2)-die </a:t>
            </a:r>
            <a:r>
              <a:rPr lang="en-GB" sz="2800" dirty="0" smtClean="0"/>
              <a:t>storyline</a:t>
            </a:r>
            <a:r>
              <a:rPr lang="de-DE" sz="2800" dirty="0" smtClean="0"/>
              <a:t> Methode                  (</a:t>
            </a:r>
            <a:r>
              <a:rPr lang="de-DE" sz="2800" dirty="0" smtClean="0">
                <a:hlinkClick r:id="rId2" action="ppaction://hlinkfile"/>
              </a:rPr>
              <a:t>5.1)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2708920"/>
            <a:ext cx="7772400" cy="2664296"/>
          </a:xfrm>
        </p:spPr>
        <p:txBody>
          <a:bodyPr>
            <a:normAutofit fontScale="55000" lnSpcReduction="20000"/>
          </a:bodyPr>
          <a:lstStyle/>
          <a:p>
            <a:r>
              <a:rPr lang="de-DE" sz="4500" dirty="0" smtClean="0"/>
              <a:t>Durchführung des Gesamtkonzepts „</a:t>
            </a:r>
            <a:r>
              <a:rPr lang="de-DE" sz="4500" dirty="0" err="1" smtClean="0"/>
              <a:t>storyline</a:t>
            </a:r>
            <a:r>
              <a:rPr lang="de-DE" sz="4500" dirty="0" smtClean="0"/>
              <a:t>“ mit Hilfe eines Romans  und einer spannenden Vorgeschichte(</a:t>
            </a:r>
            <a:r>
              <a:rPr lang="de-DE" sz="4500" dirty="0" smtClean="0">
                <a:hlinkClick r:id="rId3" action="ppaction://hlinkpres?slideindex=1&amp;slidetitle="/>
              </a:rPr>
              <a:t>5.2</a:t>
            </a:r>
            <a:r>
              <a:rPr lang="de-DE" sz="4500" dirty="0" smtClean="0"/>
              <a:t>)</a:t>
            </a:r>
          </a:p>
          <a:p>
            <a:r>
              <a:rPr lang="de-DE" sz="4500" dirty="0" smtClean="0"/>
              <a:t>SUS erstellen einen Plan, entwickeln Aufgaben (</a:t>
            </a:r>
            <a:r>
              <a:rPr lang="de-DE" sz="4500" dirty="0" smtClean="0">
                <a:hlinkClick r:id="rId4" action="ppaction://hlinkfile"/>
              </a:rPr>
              <a:t>5.4</a:t>
            </a:r>
            <a:r>
              <a:rPr lang="de-DE" sz="4500" dirty="0" smtClean="0"/>
              <a:t>/</a:t>
            </a:r>
            <a:r>
              <a:rPr lang="de-DE" sz="4500" dirty="0" smtClean="0">
                <a:hlinkClick r:id="rId5" action="ppaction://hlinkfile"/>
              </a:rPr>
              <a:t>5</a:t>
            </a:r>
            <a:r>
              <a:rPr lang="de-DE" sz="4500" dirty="0" smtClean="0"/>
              <a:t>)</a:t>
            </a:r>
          </a:p>
          <a:p>
            <a:r>
              <a:rPr lang="de-DE" sz="4500" dirty="0" smtClean="0"/>
              <a:t>Präsentationen als Abschluss eines weitestgehend </a:t>
            </a:r>
            <a:r>
              <a:rPr lang="de-DE" sz="4500" smtClean="0"/>
              <a:t>selbstständigen Ansatzes</a:t>
            </a:r>
          </a:p>
          <a:p>
            <a:endParaRPr lang="de-DE" sz="4500" dirty="0" smtClean="0"/>
          </a:p>
          <a:p>
            <a:r>
              <a:rPr lang="de-DE" dirty="0" smtClean="0"/>
              <a:t>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255</Words>
  <Application>Microsoft Office PowerPoint</Application>
  <PresentationFormat>Bildschirmpräsentation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Hyperion</vt:lpstr>
      <vt:lpstr>Literature and Task-based Learning</vt:lpstr>
      <vt:lpstr>Die ersten Schritte mit Joan Lingard‘s „The 12th Day of July“</vt:lpstr>
      <vt:lpstr>Pre-task (nach Willis)</vt:lpstr>
      <vt:lpstr>The task-cycle</vt:lpstr>
      <vt:lpstr>       Vielfalt Zuschauereinbindung Vernetzung der Texte zur storyline Mut zum Experiment      </vt:lpstr>
      <vt:lpstr>Language Focus</vt:lpstr>
      <vt:lpstr>Analyse</vt:lpstr>
      <vt:lpstr>Der Blick auf einen wichtigen Teilaspekt : Differenzierung in 11/12 (K1)  </vt:lpstr>
      <vt:lpstr>Der Sprung in das Gesamtkonzept in Klasse 12/13 (dann K1/2)-die storyline Methode                  (5.1) </vt:lpstr>
      <vt:lpstr>Slumdog continued</vt:lpstr>
    </vt:vector>
  </TitlesOfParts>
  <Company>Tannhausen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and Task-based Learning</dc:title>
  <dc:creator>Haas</dc:creator>
  <cp:lastModifiedBy>Haas</cp:lastModifiedBy>
  <cp:revision>27</cp:revision>
  <dcterms:created xsi:type="dcterms:W3CDTF">2010-10-10T10:54:41Z</dcterms:created>
  <dcterms:modified xsi:type="dcterms:W3CDTF">2010-10-27T16:16:52Z</dcterms:modified>
</cp:coreProperties>
</file>