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_rels/notesSlide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34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9.xml.rels" ContentType="application/vnd.openxmlformats-package.relationships+xml"/>
  <Override PartName="/ppt/notesSlides/_rels/notesSlide3.xml.rels" ContentType="application/vnd.openxmlformats-package.relationships+xml"/>
  <Override PartName="/ppt/notesSlides/_rels/notesSlide6.xml.rels" ContentType="application/vnd.openxmlformats-package.relationships+xml"/>
  <Override PartName="/ppt/notesSlides/_rels/notesSlide31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37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4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35.xml.rels" ContentType="application/vnd.openxmlformats-package.relationships+xml"/>
  <Override PartName="/ppt/notesSlides/_rels/notesSlide8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39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32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38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5.xml.rels" ContentType="application/vnd.openxmlformats-package.relationships+xml"/>
  <Override PartName="/ppt/notesSlides/_rels/notesSlide29.xml.rels" ContentType="application/vnd.openxmlformats-package.relationships+xml"/>
  <Override PartName="/ppt/notesSlides/_rels/notesSlide30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36.xml.rels" ContentType="application/vnd.openxmlformats-package.relationships+xml"/>
  <Override PartName="/ppt/notesSlides/_rels/notesSlide33.xml.rels" ContentType="application/vnd.openxmlformats-package.relationships+xml"/>
  <Override PartName="/ppt/notesSlides/notesSlide29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9.jpeg" ContentType="image/jpeg"/>
  <Override PartName="/ppt/media/image11.jpeg" ContentType="image/jpeg"/>
  <Override PartName="/ppt/media/image13.jpeg" ContentType="image/jpeg"/>
  <Override PartName="/ppt/media/image8.jpeg" ContentType="image/jpeg"/>
  <Override PartName="/ppt/media/image10.jpeg" ContentType="image/jpeg"/>
  <Override PartName="/ppt/media/image12.jpeg" ContentType="image/jpeg"/>
  <Override PartName="/ppt/media/image7.jpeg" ContentType="image/jpeg"/>
  <Override PartName="/ppt/media/image6.jpeg" ContentType="image/jpeg"/>
  <Override PartName="/ppt/media/image5.jpeg" ContentType="image/jpeg"/>
  <Override PartName="/ppt/media/image4.jpeg" ContentType="image/jpeg"/>
  <Override PartName="/ppt/media/image21.jpeg" ContentType="image/jpeg"/>
  <Override PartName="/ppt/media/image16.jpeg" ContentType="image/jpeg"/>
  <Override PartName="/ppt/media/image20.jpeg" ContentType="image/jpeg"/>
  <Override PartName="/ppt/media/image15.jpeg" ContentType="image/jpeg"/>
  <Override PartName="/ppt/media/image19.jpeg" ContentType="image/jpeg"/>
  <Override PartName="/ppt/media/image18.jpeg" ContentType="image/jpeg"/>
  <Override PartName="/ppt/media/image17.jpeg" ContentType="image/jpeg"/>
  <Override PartName="/ppt/media/image1.jpeg" ContentType="image/jpeg"/>
  <Override PartName="/ppt/media/image22.jpeg" ContentType="image/jpeg"/>
  <Override PartName="/ppt/media/image14.jpeg" ContentType="image/jpeg"/>
  <Override PartName="/ppt/media/image23.jpeg" ContentType="image/jpeg"/>
  <Override PartName="/ppt/media/image2.jpeg" ContentType="image/jpeg"/>
  <Override PartName="/ppt/media/image3.jpeg" ContentType="image/jpeg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_rels/slide18.xml.rels" ContentType="application/vnd.openxmlformats-package.relationships+xml"/>
  <Override PartName="/ppt/slides/_rels/slide12.xml.rels" ContentType="application/vnd.openxmlformats-package.relationships+xml"/>
  <Override PartName="/ppt/slides/_rels/slide17.xml.rels" ContentType="application/vnd.openxmlformats-package.relationships+xml"/>
  <Override PartName="/ppt/slides/_rels/slide11.xml.rels" ContentType="application/vnd.openxmlformats-package.relationships+xml"/>
  <Override PartName="/ppt/slides/_rels/slide26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33.xml.rels" ContentType="application/vnd.openxmlformats-package.relationships+xml"/>
  <Override PartName="/ppt/slides/_rels/slide6.xml.rels" ContentType="application/vnd.openxmlformats-package.relationships+xml"/>
  <Override PartName="/ppt/slides/_rels/slide34.xml.rels" ContentType="application/vnd.openxmlformats-package.relationships+xml"/>
  <Override PartName="/ppt/slides/_rels/slide19.xml.rels" ContentType="application/vnd.openxmlformats-package.relationships+xml"/>
  <Override PartName="/ppt/slides/_rels/slide13.xml.rels" ContentType="application/vnd.openxmlformats-package.relationships+xml"/>
  <Override PartName="/ppt/slides/_rels/slide29.xml.rels" ContentType="application/vnd.openxmlformats-package.relationships+xml"/>
  <Override PartName="/ppt/slides/_rels/slide14.xml.rels" ContentType="application/vnd.openxmlformats-package.relationships+xml"/>
  <Override PartName="/ppt/slides/_rels/slide30.xml.rels" ContentType="application/vnd.openxmlformats-package.relationships+xml"/>
  <Override PartName="/ppt/slides/_rels/slide23.xml.rels" ContentType="application/vnd.openxmlformats-package.relationships+xml"/>
  <Override PartName="/ppt/slides/_rels/slide38.xml.rels" ContentType="application/vnd.openxmlformats-package.relationships+xml"/>
  <Override PartName="/ppt/slides/_rels/slide37.xml.rels" ContentType="application/vnd.openxmlformats-package.relationships+xml"/>
  <Override PartName="/ppt/slides/_rels/slide22.xml.rels" ContentType="application/vnd.openxmlformats-package.relationships+xml"/>
  <Override PartName="/ppt/slides/_rels/slide3.xml.rels" ContentType="application/vnd.openxmlformats-package.relationships+xml"/>
  <Override PartName="/ppt/slides/_rels/slide9.xml.rels" ContentType="application/vnd.openxmlformats-package.relationships+xml"/>
  <Override PartName="/ppt/slides/_rels/slide28.xml.rels" ContentType="application/vnd.openxmlformats-package.relationships+xml"/>
  <Override PartName="/ppt/slides/_rels/slide24.xml.rels" ContentType="application/vnd.openxmlformats-package.relationships+xml"/>
  <Override PartName="/ppt/slides/_rels/slide39.xml.rels" ContentType="application/vnd.openxmlformats-package.relationships+xml"/>
  <Override PartName="/ppt/slides/_rels/slide31.xml.rels" ContentType="application/vnd.openxmlformats-package.relationships+xml"/>
  <Override PartName="/ppt/slides/_rels/slide15.xml.rels" ContentType="application/vnd.openxmlformats-package.relationships+xml"/>
  <Override PartName="/ppt/slides/_rels/slide21.xml.rels" ContentType="application/vnd.openxmlformats-package.relationships+xml"/>
  <Override PartName="/ppt/slides/_rels/slide36.xml.rels" ContentType="application/vnd.openxmlformats-package.relationships+xml"/>
  <Override PartName="/ppt/slides/_rels/slide27.xml.rels" ContentType="application/vnd.openxmlformats-package.relationships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32.xml.rels" ContentType="application/vnd.openxmlformats-package.relationships+xml"/>
  <Override PartName="/ppt/slides/_rels/slide16.xml.rels" ContentType="application/vnd.openxmlformats-package.relationships+xml"/>
  <Override PartName="/ppt/slides/_rels/slide35.xml.rels" ContentType="application/vnd.openxmlformats-package.relationships+xml"/>
  <Override PartName="/ppt/slides/_rels/slide20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3.xml" ContentType="application/vnd.openxmlformats-officedocument.presentationml.slide+xml"/>
  <Override PartName="/ppt/slides/slide37.xml" ContentType="application/vnd.openxmlformats-officedocument.presentationml.slide+xml"/>
  <Override PartName="/ppt/slides/slide1.xml" ContentType="application/vnd.openxmlformats-officedocument.presentationml.slide+xml"/>
  <Override PartName="/ppt/slides/slide38.xml" ContentType="application/vnd.openxmlformats-officedocument.presentationml.slide+xml"/>
  <Override PartName="/ppt/slides/slide2.xml" ContentType="application/vnd.openxmlformats-officedocument.presentationml.slide+xml"/>
  <Override PartName="/ppt/slides/slide39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</p:sldIdLst>
  <p:sldSz cx="13004800" cy="9753600"/>
  <p:notesSz cx="6797675" cy="99266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3600" spc="-1" strike="noStrike">
                <a:solidFill>
                  <a:srgbClr val="6d6d6d"/>
                </a:solidFill>
                <a:latin typeface="Palatino"/>
              </a:rPr>
              <a:t>Folie mittels Klicken verschieben</a:t>
            </a:r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de-DE" sz="2000" spc="-1" strike="noStrike">
                <a:latin typeface="Arial"/>
              </a:rPr>
              <a:t>Format der Notizen mittels Klicken bearbeiten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de-DE" sz="1400" spc="-1" strike="noStrike">
                <a:latin typeface="Times New Roman"/>
              </a:rPr>
              <a:t>&lt;Kopfzeile&gt;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12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98F5D290-A88E-41A2-855C-E993F7FD3B26}" type="slidenum">
              <a:rPr b="0" lang="de-DE" sz="1400" spc="-1" strike="noStrike">
                <a:latin typeface="Times New Roman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
</Relationships>
</file>

<file path=ppt/notesSlides/_rels/notesSlide32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
</Relationships>
</file>

<file path=ppt/notesSlides/_rels/notesSlide33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
</Relationships>
</file>

<file path=ppt/notesSlides/_rels/notesSlide34.xml.rels><?xml version="1.0" encoding="UTF-8"?>
<Relationships xmlns="http://schemas.openxmlformats.org/package/2006/relationships"><Relationship Id="rId1" Type="http://schemas.openxmlformats.org/officeDocument/2006/relationships/slide" Target="../slides/slide34.xml"/><Relationship Id="rId2" Type="http://schemas.openxmlformats.org/officeDocument/2006/relationships/notesMaster" Target="../notesMasters/notesMaster1.xml"/>
</Relationships>
</file>

<file path=ppt/notesSlides/_rels/notesSlide35.xml.rels><?xml version="1.0" encoding="UTF-8"?>
<Relationships xmlns="http://schemas.openxmlformats.org/package/2006/relationships"><Relationship Id="rId1" Type="http://schemas.openxmlformats.org/officeDocument/2006/relationships/slide" Target="../slides/slide35.xml"/><Relationship Id="rId2" Type="http://schemas.openxmlformats.org/officeDocument/2006/relationships/notesMaster" Target="../notesMasters/notesMaster1.xml"/>
</Relationships>
</file>

<file path=ppt/notesSlides/_rels/notesSlide36.xml.rels><?xml version="1.0" encoding="UTF-8"?>
<Relationships xmlns="http://schemas.openxmlformats.org/package/2006/relationships"><Relationship Id="rId1" Type="http://schemas.openxmlformats.org/officeDocument/2006/relationships/slide" Target="../slides/slide36.xml"/><Relationship Id="rId2" Type="http://schemas.openxmlformats.org/officeDocument/2006/relationships/notesMaster" Target="../notesMasters/notesMaster1.xml"/>
</Relationships>
</file>

<file path=ppt/notesSlides/_rels/notesSlide37.xml.rels><?xml version="1.0" encoding="UTF-8"?>
<Relationships xmlns="http://schemas.openxmlformats.org/package/2006/relationships"><Relationship Id="rId1" Type="http://schemas.openxmlformats.org/officeDocument/2006/relationships/slide" Target="../slides/slide37.xml"/><Relationship Id="rId2" Type="http://schemas.openxmlformats.org/officeDocument/2006/relationships/notesMaster" Target="../notesMasters/notesMaster1.xml"/>
</Relationships>
</file>

<file path=ppt/notesSlides/_rels/notesSlide38.xml.rels><?xml version="1.0" encoding="UTF-8"?>
<Relationships xmlns="http://schemas.openxmlformats.org/package/2006/relationships"><Relationship Id="rId1" Type="http://schemas.openxmlformats.org/officeDocument/2006/relationships/slide" Target="../slides/slide38.xml"/><Relationship Id="rId2" Type="http://schemas.openxmlformats.org/officeDocument/2006/relationships/notesMaster" Target="../notesMasters/notesMaster1.xml"/>
</Relationships>
</file>

<file path=ppt/notesSlides/_rels/notesSlide39.xml.rels><?xml version="1.0" encoding="UTF-8"?>
<Relationships xmlns="http://schemas.openxmlformats.org/package/2006/relationships"><Relationship Id="rId1" Type="http://schemas.openxmlformats.org/officeDocument/2006/relationships/slide" Target="../slides/slide39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42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9EB1C13-A065-45C2-BB66-D0ADD2275442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69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D1911ABF-028E-4291-BF3B-6AA8F24A460F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72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60719A8F-602D-46B3-9543-556A5C4D8295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274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75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BC4E0F78-D218-4933-B3B5-53DE3F1C1D22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277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78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7AEF9860-A03C-45B6-8970-27CC7DCAC5FB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280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81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ABCB4B25-042D-402A-A154-F4F3F549BCD7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84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A73916E2-F6D6-4126-8409-C12BD713158F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286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87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743992B7-9BE9-45D5-9B7A-459C17A75773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289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90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7E085982-7087-4B58-98F3-275B965D5F21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292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93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D9DC8870-0810-4342-81AB-260B9E70FE46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295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96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011672E0-418A-4C04-84B4-7C51BB5CA1ED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45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B5752474-4046-47E7-921F-2911E8555C9E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298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99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595DB35E-D7C0-4DD8-96C2-574CA483069D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301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02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A88F2687-A5C1-4ACB-BD18-12A63EC51C1F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304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05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D01C464D-4202-4DBA-8826-6A7ACF7391D4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307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08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0640B1C5-D224-47F7-A2EF-09401E49D869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310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11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B80C9FA3-BF54-4C9A-AF00-5700C8D5EDFB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313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14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88E9EE9-6DC4-4BD0-BFA9-03CC61AF2FDC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316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17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D8045002-85B9-42DB-B09C-60172C6BB6C2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20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BBD9FB65-3F2C-4ECD-96CF-49BE3645F6D1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322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23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F78927CA-FFB2-4ED2-98CB-F556A9D22A34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325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26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FDDBDF1D-6DD7-4FCE-9582-20E64CA3AC5B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48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D32D2377-B227-480A-B37E-7FA86AE8709A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328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29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F07C5F29-A238-4B27-B61C-70E8618AD5A3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3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331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32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308E632C-AE62-427D-8A6E-31E65136D5BD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3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334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35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1AEBDCCB-6E2E-4BAE-8CDD-CC07BA03372B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3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337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38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93027F5C-CB16-4E02-B7BE-9833207D0DD3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3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340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41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A19D5B87-0B71-464A-9A54-FA9B3BCD7FB8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3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343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44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A4884EE3-21C7-43CF-94A5-82DC6C497F3E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3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346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47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12CF3D9E-1ADC-4A60-8838-3FB003C9D9E0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3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349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50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2AE43D9D-0E60-48BB-B9B1-9FACF7EF0EA0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3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352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53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EF1BE721-5847-4D95-94D6-5F3FB10330E1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3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355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356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57E1E985-98A3-40AC-A840-B36E4B9CDDB5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51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68128F34-EC70-458B-BFEB-00C44AE8852D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253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54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6065165F-7265-4C53-8EE1-5F6492E915E5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57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5A4192FA-11DD-4AE1-9EC6-C3FC66E18156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259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60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1F4ED963-9F98-4201-9C12-151B83E602D7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63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AE3B1C4B-FEBA-49E6-8743-1AB757CD47B3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2240" cy="3722400"/>
          </a:xfrm>
          <a:prstGeom prst="rect">
            <a:avLst/>
          </a:prstGeom>
        </p:spPr>
      </p:sp>
      <p:sp>
        <p:nvSpPr>
          <p:cNvPr id="265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520" cy="4466880"/>
          </a:xfrm>
          <a:prstGeom prst="rect">
            <a:avLst/>
          </a:prstGeom>
        </p:spPr>
        <p:txBody>
          <a:bodyPr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66" name="TextShape 3"/>
          <p:cNvSpPr txBox="1"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FCB0C632-FB79-493D-9BE8-D6AE6C2081FF}" type="slidenum">
              <a:rPr b="0" lang="de-DE" sz="1200" spc="-1" strike="noStrike">
                <a:latin typeface="Palatino"/>
                <a:ea typeface="ヒラギノ明朝 ProN W3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092240" y="2577960"/>
            <a:ext cx="1082016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092240" y="5761800"/>
            <a:ext cx="1082016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092240" y="257796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636600" y="257796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092240" y="576180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636600" y="576180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092240" y="2577960"/>
            <a:ext cx="34837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750560" y="2577960"/>
            <a:ext cx="34837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408880" y="2577960"/>
            <a:ext cx="34837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1092240" y="5761800"/>
            <a:ext cx="34837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750560" y="5761800"/>
            <a:ext cx="34837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408880" y="5761800"/>
            <a:ext cx="34837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1092240" y="2577960"/>
            <a:ext cx="10820160" cy="6095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1092240" y="2577960"/>
            <a:ext cx="10820160" cy="609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092240" y="2577960"/>
            <a:ext cx="5280120" cy="609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636600" y="2577960"/>
            <a:ext cx="5280120" cy="609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1092240" y="254160"/>
            <a:ext cx="10820160" cy="92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1092240" y="257796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636600" y="2577960"/>
            <a:ext cx="5280120" cy="609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1092240" y="576180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092240" y="2577960"/>
            <a:ext cx="10820160" cy="6095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092240" y="2577960"/>
            <a:ext cx="5280120" cy="609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636600" y="257796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636600" y="576180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092240" y="257796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636600" y="257796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1092240" y="5761800"/>
            <a:ext cx="1082016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1092240" y="2577960"/>
            <a:ext cx="1082016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1092240" y="5761800"/>
            <a:ext cx="1082016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092240" y="257796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636600" y="257796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1092240" y="576180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636600" y="576180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092240" y="2577960"/>
            <a:ext cx="34837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750560" y="2577960"/>
            <a:ext cx="34837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408880" y="2577960"/>
            <a:ext cx="34837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1092240" y="5761800"/>
            <a:ext cx="34837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750560" y="5761800"/>
            <a:ext cx="34837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408880" y="5761800"/>
            <a:ext cx="34837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1092240" y="2577960"/>
            <a:ext cx="10820160" cy="6095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1092240" y="2577960"/>
            <a:ext cx="10820160" cy="609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1092240" y="2577960"/>
            <a:ext cx="5280120" cy="609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6636600" y="2577960"/>
            <a:ext cx="5280120" cy="609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092240" y="2577960"/>
            <a:ext cx="10820160" cy="609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ubTitle"/>
          </p:nvPr>
        </p:nvSpPr>
        <p:spPr>
          <a:xfrm>
            <a:off x="1092240" y="254160"/>
            <a:ext cx="10820160" cy="92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1092240" y="257796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636600" y="2577960"/>
            <a:ext cx="5280120" cy="609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1092240" y="576180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1092240" y="2577960"/>
            <a:ext cx="5280120" cy="609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636600" y="257796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636600" y="576180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1092240" y="257796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636600" y="257796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1092240" y="5761800"/>
            <a:ext cx="1082016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1092240" y="2577960"/>
            <a:ext cx="1082016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1092240" y="5761800"/>
            <a:ext cx="1082016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1092240" y="257796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636600" y="257796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1092240" y="576180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 type="body"/>
          </p:nvPr>
        </p:nvSpPr>
        <p:spPr>
          <a:xfrm>
            <a:off x="6636600" y="576180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1092240" y="2577960"/>
            <a:ext cx="34837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750560" y="2577960"/>
            <a:ext cx="34837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8408880" y="2577960"/>
            <a:ext cx="34837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1092240" y="5761800"/>
            <a:ext cx="34837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116" name="PlaceHolder 6"/>
          <p:cNvSpPr>
            <a:spLocks noGrp="1"/>
          </p:cNvSpPr>
          <p:nvPr>
            <p:ph type="body"/>
          </p:nvPr>
        </p:nvSpPr>
        <p:spPr>
          <a:xfrm>
            <a:off x="4750560" y="5761800"/>
            <a:ext cx="34837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117" name="PlaceHolder 7"/>
          <p:cNvSpPr>
            <a:spLocks noGrp="1"/>
          </p:cNvSpPr>
          <p:nvPr>
            <p:ph type="body"/>
          </p:nvPr>
        </p:nvSpPr>
        <p:spPr>
          <a:xfrm>
            <a:off x="8408880" y="5761800"/>
            <a:ext cx="34837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092240" y="2577960"/>
            <a:ext cx="5280120" cy="609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636600" y="2577960"/>
            <a:ext cx="5280120" cy="609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092240" y="254160"/>
            <a:ext cx="10820160" cy="92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092240" y="257796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636600" y="2577960"/>
            <a:ext cx="5280120" cy="609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092240" y="576180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092240" y="2577960"/>
            <a:ext cx="5280120" cy="6095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636600" y="257796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636600" y="576180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36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092240" y="257796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636600" y="2577960"/>
            <a:ext cx="528012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092240" y="5761800"/>
            <a:ext cx="10820160" cy="2907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092240" y="355680"/>
            <a:ext cx="10820160" cy="1117080"/>
          </a:xfrm>
          <a:prstGeom prst="rect">
            <a:avLst/>
          </a:prstGeom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ffffff"/>
                </a:solidFill>
                <a:latin typeface="Calibri Bold"/>
                <a:ea typeface="ヒラギノ角ゴ ProN W6"/>
              </a:rPr>
              <a:t>Click to edit Master title style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092240" y="1460520"/>
            <a:ext cx="10820160" cy="761760"/>
          </a:xfrm>
          <a:prstGeom prst="rect">
            <a:avLst/>
          </a:prstGeom>
        </p:spPr>
        <p:txBody>
          <a:bodyPr lIns="50760" rIns="50760" tIns="50760" bIns="50760">
            <a:noAutofit/>
          </a:bodyPr>
          <a:p>
            <a:pPr marL="343080" indent="-342720" algn="ctr">
              <a:lnSpc>
                <a:spcPct val="100000"/>
              </a:lnSpc>
              <a:tabLst>
                <a:tab algn="l" pos="0"/>
              </a:tabLst>
            </a:pPr>
            <a:r>
              <a:rPr b="0" lang="en-US" sz="3400" spc="-1" strike="noStrike">
                <a:solidFill>
                  <a:srgbClr val="ffffff"/>
                </a:solidFill>
                <a:latin typeface="Calibri"/>
                <a:ea typeface="ヒラギノ角ゴ ProN W3"/>
              </a:rPr>
              <a:t>Click to edit Master text styles</a:t>
            </a:r>
            <a:endParaRPr b="0" lang="en-US" sz="3400" spc="-1" strike="noStrike">
              <a:solidFill>
                <a:srgbClr val="ffffff"/>
              </a:solidFill>
              <a:latin typeface="Calibri"/>
            </a:endParaRPr>
          </a:p>
          <a:p>
            <a:pPr marL="743040" indent="-285480" algn="ctr">
              <a:lnSpc>
                <a:spcPct val="100000"/>
              </a:lnSpc>
              <a:tabLst>
                <a:tab algn="l" pos="0"/>
              </a:tabLst>
            </a:pPr>
            <a:r>
              <a:rPr b="0" lang="en-US" sz="3400" spc="-1" strike="noStrike">
                <a:solidFill>
                  <a:srgbClr val="ffffff"/>
                </a:solidFill>
                <a:latin typeface="Calibri"/>
                <a:ea typeface="ヒラギノ角ゴ ProN W3"/>
              </a:rPr>
              <a:t>Second level</a:t>
            </a:r>
            <a:endParaRPr b="0" lang="en-US" sz="3400" spc="-1" strike="noStrike">
              <a:solidFill>
                <a:srgbClr val="ffffff"/>
              </a:solidFill>
              <a:latin typeface="Calibri"/>
            </a:endParaRPr>
          </a:p>
          <a:p>
            <a:pPr marL="1143000" indent="-228240" algn="ctr">
              <a:lnSpc>
                <a:spcPct val="100000"/>
              </a:lnSpc>
              <a:tabLst>
                <a:tab algn="l" pos="0"/>
              </a:tabLst>
            </a:pPr>
            <a:r>
              <a:rPr b="0" lang="en-US" sz="3400" spc="-1" strike="noStrike">
                <a:solidFill>
                  <a:srgbClr val="ffffff"/>
                </a:solidFill>
                <a:latin typeface="Calibri"/>
                <a:ea typeface="ヒラギノ角ゴ ProN W3"/>
              </a:rPr>
              <a:t>Third level</a:t>
            </a:r>
            <a:endParaRPr b="0" lang="en-US" sz="3400" spc="-1" strike="noStrike">
              <a:solidFill>
                <a:srgbClr val="ffffff"/>
              </a:solidFill>
              <a:latin typeface="Calibri"/>
            </a:endParaRPr>
          </a:p>
          <a:p>
            <a:pPr marL="1600200" indent="-228240" algn="ctr">
              <a:lnSpc>
                <a:spcPct val="100000"/>
              </a:lnSpc>
              <a:tabLst>
                <a:tab algn="l" pos="0"/>
              </a:tabLst>
            </a:pPr>
            <a:r>
              <a:rPr b="0" lang="en-US" sz="3400" spc="-1" strike="noStrike">
                <a:solidFill>
                  <a:srgbClr val="ffffff"/>
                </a:solidFill>
                <a:latin typeface="Calibri"/>
                <a:ea typeface="ヒラギノ角ゴ ProN W3"/>
              </a:rPr>
              <a:t>Fourth level</a:t>
            </a:r>
            <a:endParaRPr b="0" lang="en-US" sz="3400" spc="-1" strike="noStrike">
              <a:solidFill>
                <a:srgbClr val="ffffff"/>
              </a:solidFill>
              <a:latin typeface="Calibri"/>
            </a:endParaRPr>
          </a:p>
          <a:p>
            <a:pPr marL="2057400" indent="-228240" algn="ctr">
              <a:lnSpc>
                <a:spcPct val="100000"/>
              </a:lnSpc>
              <a:tabLst>
                <a:tab algn="l" pos="0"/>
              </a:tabLst>
            </a:pPr>
            <a:r>
              <a:rPr b="0" lang="en-US" sz="3400" spc="-1" strike="noStrike">
                <a:solidFill>
                  <a:srgbClr val="ffffff"/>
                </a:solidFill>
                <a:latin typeface="Calibri"/>
                <a:ea typeface="ヒラギノ角ゴ ProN W3"/>
              </a:rPr>
              <a:t>Fifth level</a:t>
            </a:r>
            <a:endParaRPr b="0" lang="en-US" sz="34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092240" y="3467160"/>
            <a:ext cx="10820160" cy="2831760"/>
          </a:xfrm>
          <a:prstGeom prst="rect">
            <a:avLst/>
          </a:prstGeom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000" spc="-1" strike="noStrike">
                <a:solidFill>
                  <a:srgbClr val="ffffff"/>
                </a:solidFill>
                <a:latin typeface="Calibri Bold"/>
                <a:ea typeface="ヒラギノ角ゴ ProN W6"/>
              </a:rPr>
              <a:t>Click to edit Master title style</a:t>
            </a:r>
            <a:endParaRPr b="0" lang="en-US" sz="50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50880" y="2276640"/>
            <a:ext cx="11702520" cy="643536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343080" indent="-342720"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US" sz="3400" spc="-1" strike="noStrike">
                <a:solidFill>
                  <a:srgbClr val="ffffff"/>
                </a:solidFill>
                <a:latin typeface="Palatino"/>
                <a:ea typeface="ヒラギノ明朝 ProN W3"/>
              </a:rPr>
              <a:t>Click to edit Master text styles</a:t>
            </a:r>
            <a:endParaRPr b="0" lang="en-US" sz="3400" spc="-1" strike="noStrike">
              <a:solidFill>
                <a:srgbClr val="ffffff"/>
              </a:solidFill>
              <a:latin typeface="Palatino"/>
            </a:endParaRPr>
          </a:p>
          <a:p>
            <a:pPr marL="743040" indent="-285480"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US" sz="3400" spc="-1" strike="noStrike">
                <a:solidFill>
                  <a:srgbClr val="ffffff"/>
                </a:solidFill>
                <a:latin typeface="Palatino"/>
                <a:ea typeface="ヒラギノ明朝 ProN W3"/>
              </a:rPr>
              <a:t>Second level</a:t>
            </a:r>
            <a:endParaRPr b="0" lang="en-US" sz="3400" spc="-1" strike="noStrike">
              <a:solidFill>
                <a:srgbClr val="ffffff"/>
              </a:solidFill>
              <a:latin typeface="Palatino"/>
            </a:endParaRPr>
          </a:p>
          <a:p>
            <a:pPr marL="1143000" indent="-228240"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US" sz="3400" spc="-1" strike="noStrike">
                <a:solidFill>
                  <a:srgbClr val="ffffff"/>
                </a:solidFill>
                <a:latin typeface="Palatino"/>
                <a:ea typeface="ヒラギノ明朝 ProN W3"/>
              </a:rPr>
              <a:t>Third level</a:t>
            </a:r>
            <a:endParaRPr b="0" lang="en-US" sz="3400" spc="-1" strike="noStrike">
              <a:solidFill>
                <a:srgbClr val="ffffff"/>
              </a:solidFill>
              <a:latin typeface="Palatino"/>
            </a:endParaRPr>
          </a:p>
          <a:p>
            <a:pPr marL="1600200" indent="-228240"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US" sz="3400" spc="-1" strike="noStrike">
                <a:solidFill>
                  <a:srgbClr val="ffffff"/>
                </a:solidFill>
                <a:latin typeface="Palatino"/>
                <a:ea typeface="ヒラギノ明朝 ProN W3"/>
              </a:rPr>
              <a:t>Fourth level</a:t>
            </a:r>
            <a:endParaRPr b="0" lang="en-US" sz="3400" spc="-1" strike="noStrike">
              <a:solidFill>
                <a:srgbClr val="ffffff"/>
              </a:solidFill>
              <a:latin typeface="Palatino"/>
            </a:endParaRPr>
          </a:p>
          <a:p>
            <a:pPr marL="2057400" indent="-228240"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US" sz="3400" spc="-1" strike="noStrike">
                <a:solidFill>
                  <a:srgbClr val="ffffff"/>
                </a:solidFill>
                <a:latin typeface="Palatino"/>
                <a:ea typeface="ヒラギノ明朝 ProN W3"/>
              </a:rPr>
              <a:t>Fifth level</a:t>
            </a:r>
            <a:endParaRPr b="0" lang="en-US" sz="3400" spc="-1" strike="noStrike">
              <a:solidFill>
                <a:srgbClr val="ffffff"/>
              </a:solidFill>
              <a:latin typeface="Palatino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787320" y="2324160"/>
            <a:ext cx="11429640" cy="6641640"/>
          </a:xfrm>
          <a:prstGeom prst="roundRect">
            <a:avLst>
              <a:gd name="adj" fmla="val 1144"/>
            </a:avLst>
          </a:prstGeom>
          <a:solidFill>
            <a:schemeClr val="accent1">
              <a:alpha val="94000"/>
            </a:schemeClr>
          </a:solidFill>
          <a:ln w="0">
            <a:noFill/>
          </a:ln>
          <a:effectLst>
            <a:outerShdw algn="ctr" blurRad="38100" dir="16200000" dist="12600" rotWithShape="0">
              <a:schemeClr val="bg2">
                <a:alpha val="79999"/>
              </a:scheme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77" name="CustomShape 2"/>
          <p:cNvSpPr/>
          <p:nvPr/>
        </p:nvSpPr>
        <p:spPr>
          <a:xfrm>
            <a:off x="318960" y="9207360"/>
            <a:ext cx="2539800" cy="3427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6d6d6d"/>
                </a:solidFill>
                <a:latin typeface="Calibri"/>
                <a:ea typeface="ヒラギノ明朝 ProN W3"/>
              </a:rPr>
              <a:t>ZPG Englisch Sek. I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5460840" y="9207360"/>
            <a:ext cx="2539800" cy="3427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PlaceHolder 4"/>
          <p:cNvSpPr>
            <a:spLocks noGrp="1"/>
          </p:cNvSpPr>
          <p:nvPr>
            <p:ph type="title"/>
          </p:nvPr>
        </p:nvSpPr>
        <p:spPr>
          <a:xfrm>
            <a:off x="1092240" y="254160"/>
            <a:ext cx="10820160" cy="1993680"/>
          </a:xfrm>
          <a:prstGeom prst="rect">
            <a:avLst/>
          </a:prstGeom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Click to edit Master title style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1092240" y="2577960"/>
            <a:ext cx="10820160" cy="6095520"/>
          </a:xfrm>
          <a:prstGeom prst="rect">
            <a:avLst/>
          </a:prstGeom>
        </p:spPr>
        <p:txBody>
          <a:bodyPr lIns="50760" rIns="50760" tIns="50760" bIns="50760" anchor="ctr">
            <a:noAutofit/>
          </a:bodyPr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Click to edit Master text styles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lvl="1" marL="83808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Second level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lvl="2" marL="128268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Third level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lvl="3" marL="172728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Fourth level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lvl="4" marL="217188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Fifth level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12380760" y="9207360"/>
            <a:ext cx="331560" cy="342720"/>
          </a:xfrm>
          <a:prstGeom prst="rect">
            <a:avLst/>
          </a:prstGeom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8590E039-FEB7-4631-932E-D6090A6D868F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hyperlink" Target="http://www.schule-bw.de/unterricht/faecher/englisch/mat-med/hv/08ellis-island/" TargetMode="External"/><Relationship Id="rId2" Type="http://schemas.openxmlformats.org/officeDocument/2006/relationships/hyperlink" Target="http://www.schule-bw.de/unterricht/faecher/englisch/mat-med/hv/08ellis-island/" TargetMode="External"/><Relationship Id="rId3" Type="http://schemas.openxmlformats.org/officeDocument/2006/relationships/hyperlink" Target="http://www.schule-bw.de/unterricht/faecher/englisch/mat-med/hv/08ellis-island/" TargetMode="External"/><Relationship Id="rId4" Type="http://schemas.openxmlformats.org/officeDocument/2006/relationships/hyperlink" Target="http://www.schule-bw.de/unterricht/faecher/englisch/mat-med/hv/08ellis-island/" TargetMode="External"/><Relationship Id="rId5" Type="http://schemas.openxmlformats.org/officeDocument/2006/relationships/slideLayout" Target="../slideLayouts/slideLayout25.xml"/><Relationship Id="rId6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hyperlink" Target="http://www.schule-bw.de/unterricht/faecher/englisch/mat-med/hv/11coffeepot/" TargetMode="External"/><Relationship Id="rId2" Type="http://schemas.openxmlformats.org/officeDocument/2006/relationships/hyperlink" Target="http://www.schule-bw.de/unterricht/faecher/englisch/mat-med/hv/11coffeepot/" TargetMode="External"/><Relationship Id="rId3" Type="http://schemas.openxmlformats.org/officeDocument/2006/relationships/hyperlink" Target="http://www.schule-bw.de/unterricht/faecher/englisch/mat-med/hv/11coffeepot/" TargetMode="External"/><Relationship Id="rId4" Type="http://schemas.openxmlformats.org/officeDocument/2006/relationships/hyperlink" Target="http://www.schule-bw.de/unterricht/faecher/englisch/mat-med/hv/11coffeepot/" TargetMode="External"/><Relationship Id="rId5" Type="http://schemas.openxmlformats.org/officeDocument/2006/relationships/slideLayout" Target="../slideLayouts/slideLayout25.xml"/><Relationship Id="rId6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4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6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7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8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image" Target="../media/image10.jpeg"/><Relationship Id="rId8" Type="http://schemas.openxmlformats.org/officeDocument/2006/relationships/image" Target="../media/image11.jpeg"/><Relationship Id="rId9" Type="http://schemas.openxmlformats.org/officeDocument/2006/relationships/image" Target="../media/image12.jpeg"/><Relationship Id="rId10" Type="http://schemas.openxmlformats.org/officeDocument/2006/relationships/image" Target="../media/image13.jpeg"/><Relationship Id="rId11" Type="http://schemas.openxmlformats.org/officeDocument/2006/relationships/image" Target="../media/image14.jpeg"/><Relationship Id="rId12" Type="http://schemas.openxmlformats.org/officeDocument/2006/relationships/image" Target="../media/image15.jpeg"/><Relationship Id="rId13" Type="http://schemas.openxmlformats.org/officeDocument/2006/relationships/image" Target="../media/image16.jpeg"/><Relationship Id="rId14" Type="http://schemas.openxmlformats.org/officeDocument/2006/relationships/image" Target="../media/image17.jpeg"/><Relationship Id="rId15" Type="http://schemas.openxmlformats.org/officeDocument/2006/relationships/image" Target="../media/image18.jpeg"/><Relationship Id="rId16" Type="http://schemas.openxmlformats.org/officeDocument/2006/relationships/image" Target="../media/image19.jpeg"/><Relationship Id="rId17" Type="http://schemas.openxmlformats.org/officeDocument/2006/relationships/image" Target="../media/image20.jpeg"/><Relationship Id="rId18" Type="http://schemas.openxmlformats.org/officeDocument/2006/relationships/image" Target="../media/image21.jpeg"/><Relationship Id="rId19" Type="http://schemas.openxmlformats.org/officeDocument/2006/relationships/image" Target="../media/image22.jpeg"/><Relationship Id="rId20" Type="http://schemas.openxmlformats.org/officeDocument/2006/relationships/image" Target="../media/image23.jpeg"/><Relationship Id="rId21" Type="http://schemas.openxmlformats.org/officeDocument/2006/relationships/slideLayout" Target="../slideLayouts/slideLayout25.xml"/><Relationship Id="rId2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1092240" y="3060720"/>
            <a:ext cx="10820160" cy="3619080"/>
          </a:xfrm>
          <a:prstGeom prst="rect">
            <a:avLst/>
          </a:prstGeom>
          <a:noFill/>
          <a:ln w="0">
            <a:noFill/>
          </a:ln>
          <a:effectLst>
            <a:outerShdw dist="12600" dir="16200000">
              <a:srgbClr val="000000">
                <a:alpha val="70000"/>
              </a:srgbClr>
            </a:outerShdw>
          </a:effectLst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ffffff"/>
                </a:solidFill>
                <a:latin typeface="Calibri Bold"/>
                <a:ea typeface="ヒラギノ角ゴ ProN W6"/>
              </a:rPr>
              <a:t>HÖR- UND HÖR-SEHVERSTEHEN</a:t>
            </a:r>
            <a:br/>
            <a:r>
              <a:rPr b="0" lang="en-US" sz="5500" spc="-1" strike="noStrike">
                <a:solidFill>
                  <a:srgbClr val="ffffff"/>
                </a:solidFill>
                <a:latin typeface="Calibri"/>
                <a:ea typeface="ヒラギノ角ゴ ProN W6"/>
              </a:rPr>
              <a:t>UND</a:t>
            </a:r>
            <a:br/>
            <a:r>
              <a:rPr b="0" lang="en-US" sz="5500" spc="-1" strike="noStrike">
                <a:solidFill>
                  <a:srgbClr val="ffffff"/>
                </a:solidFill>
                <a:latin typeface="Calibri Bold"/>
                <a:ea typeface="ヒラギノ角ゴ ProN W6"/>
              </a:rPr>
              <a:t>FILMANALYSE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Effect" fill="hold">
                      <p:stCondLst>
                        <p:cond delay="indefinite"/>
                      </p:stCondLst>
                      <p:childTnLst>
                        <p:par>
                          <p:cTn id="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F03C5D0D-F484-46FE-A229-8E61122C83DB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Aufgabenkriterien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47" name="TextShape 3"/>
          <p:cNvSpPr txBox="1"/>
          <p:nvPr/>
        </p:nvSpPr>
        <p:spPr>
          <a:xfrm>
            <a:off x="1092240" y="2577960"/>
            <a:ext cx="10820160" cy="60955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Gute Aufgaben –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sind klar gestellt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gehen vom Lernstand aus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streben Lernzuwachs an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differenzieren nach Möglichkeit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</a:rPr>
              <a:t>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1" dur="indefinite" restart="never" nodeType="tmRoot">
          <p:childTnLst>
            <p:seq>
              <p:cTn id="112" dur="indefinite" nodeType="mainSeq">
                <p:childTnLst>
                  <p:par>
                    <p:cTn id="113" nodeType="clickEffect" fill="hold">
                      <p:stCondLst>
                        <p:cond delay="indefinite"/>
                      </p:stCondLst>
                      <p:childTnLst>
                        <p:par>
                          <p:cTn id="1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nodeType="clickEffect" fill="hold">
                      <p:stCondLst>
                        <p:cond delay="indefinite"/>
                      </p:stCondLst>
                      <p:childTnLst>
                        <p:par>
                          <p:cTn id="11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nodeType="clickEffect" fill="hold">
                      <p:stCondLst>
                        <p:cond delay="indefinite"/>
                      </p:stCondLst>
                      <p:childTnLst>
                        <p:par>
                          <p:cTn id="12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nodeType="clickEffect" fill="hold">
                      <p:stCondLst>
                        <p:cond delay="indefinite"/>
                      </p:stCondLst>
                      <p:childTnLst>
                        <p:par>
                          <p:cTn id="12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nodeType="clickEffect" fill="hold">
                      <p:stCondLst>
                        <p:cond delay="indefinite"/>
                      </p:stCondLst>
                      <p:childTnLst>
                        <p:par>
                          <p:cTn id="13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nodeType="clickEffect" fill="hold">
                      <p:stCondLst>
                        <p:cond delay="indefinite"/>
                      </p:stCondLst>
                      <p:childTnLst>
                        <p:par>
                          <p:cTn id="13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6720D471-336C-41E5-8A98-F4DFEB658175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Arbeitsphasen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50" name="TextShape 3"/>
          <p:cNvSpPr txBox="1"/>
          <p:nvPr/>
        </p:nvSpPr>
        <p:spPr>
          <a:xfrm>
            <a:off x="1092240" y="2577960"/>
            <a:ext cx="10820160" cy="60955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Pre-listening and viewing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Welt- bzw. Sprachwissen aktivieren bzw. vorentlasten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Erwartungen aufbauen, steuern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Assoziationen auslösen durch Impulse 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wie Bild, Geräusch, Stichwort, Überschrift etc.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2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Sinn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Gedächtnis anregen, Aufmerksamkeit lenken, motivieren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7" dur="indefinite" restart="never" nodeType="tmRoot">
          <p:childTnLst>
            <p:seq>
              <p:cTn id="138" dur="indefinite" nodeType="mainSeq">
                <p:childTnLst>
                  <p:par>
                    <p:cTn id="139" nodeType="clickEffect" fill="hold">
                      <p:stCondLst>
                        <p:cond delay="indefinite"/>
                      </p:stCondLst>
                      <p:childTnLst>
                        <p:par>
                          <p:cTn id="14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nodeType="clickEffect" fill="hold">
                      <p:stCondLst>
                        <p:cond delay="indefinite"/>
                      </p:stCondLst>
                      <p:childTnLst>
                        <p:par>
                          <p:cTn id="14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nodeType="clickEffect" fill="hold">
                      <p:stCondLst>
                        <p:cond delay="indefinite"/>
                      </p:stCondLst>
                      <p:childTnLst>
                        <p:par>
                          <p:cTn id="14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nodeType="clickEffect" fill="hold">
                      <p:stCondLst>
                        <p:cond delay="indefinite"/>
                      </p:stCondLst>
                      <p:childTnLst>
                        <p:par>
                          <p:cTn id="15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nodeType="clickEffect" fill="hold">
                      <p:stCondLst>
                        <p:cond delay="indefinite"/>
                      </p:stCondLst>
                      <p:childTnLst>
                        <p:par>
                          <p:cTn id="15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52E6C17E-910B-40CB-86CC-AE3F9F42E901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152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Arbeitsphasen II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53" name="TextShape 3"/>
          <p:cNvSpPr txBox="1"/>
          <p:nvPr/>
        </p:nvSpPr>
        <p:spPr>
          <a:xfrm>
            <a:off x="1092240" y="2577960"/>
            <a:ext cx="10820160" cy="60955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While-listening and viewing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Arbeitsaufträge zu Einzelheiten bzw. Teilaspekten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Wenig oder gar kein Schreiben, sondern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lvl="1" marL="88884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–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ankreuzen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lvl="1" marL="888840" indent="-444240">
              <a:lnSpc>
                <a:spcPct val="100000"/>
              </a:lnSpc>
              <a:spcBef>
                <a:spcPts val="1001"/>
              </a:spcBef>
              <a:buClr>
                <a:srgbClr val="6d6d6d"/>
              </a:buClr>
              <a:buFont typeface="Calibri"/>
              <a:buChar char="–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zuordnen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lvl="1" marL="888840" indent="-444240">
              <a:lnSpc>
                <a:spcPct val="100000"/>
              </a:lnSpc>
              <a:spcBef>
                <a:spcPts val="1001"/>
              </a:spcBef>
              <a:buClr>
                <a:srgbClr val="6d6d6d"/>
              </a:buClr>
              <a:buFont typeface="Calibri"/>
              <a:buChar char="–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allenfalls Notizen oder Kurzantworten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2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Sinn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Beschränkung möglichst auf einen „skill“, nämlich Hör- und Hör-Sehverstehen, nicht auch noch Stenografie oder außerordentliche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9" dur="indefinite" restart="never" nodeType="tmRoot">
          <p:childTnLst>
            <p:seq>
              <p:cTn id="160" dur="indefinite" nodeType="mainSeq">
                <p:childTnLst>
                  <p:par>
                    <p:cTn id="161" nodeType="clickEffect" fill="hold">
                      <p:stCondLst>
                        <p:cond delay="indefinite"/>
                      </p:stCondLst>
                      <p:childTnLst>
                        <p:par>
                          <p:cTn id="16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nodeType="clickEffect" fill="hold">
                      <p:stCondLst>
                        <p:cond delay="indefinite"/>
                      </p:stCondLst>
                      <p:childTnLst>
                        <p:par>
                          <p:cTn id="16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nodeType="clickEffect" fill="hold">
                      <p:stCondLst>
                        <p:cond delay="indefinite"/>
                      </p:stCondLst>
                      <p:childTnLst>
                        <p:par>
                          <p:cTn id="17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nodeType="clickEffect" fill="hold">
                      <p:stCondLst>
                        <p:cond delay="indefinite"/>
                      </p:stCondLst>
                      <p:childTnLst>
                        <p:par>
                          <p:cTn id="17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nodeType="clickEffect" fill="hold">
                      <p:stCondLst>
                        <p:cond delay="indefinite"/>
                      </p:stCondLst>
                      <p:childTnLst>
                        <p:par>
                          <p:cTn id="17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nodeType="clickEffect" fill="hold">
                      <p:stCondLst>
                        <p:cond delay="indefinite"/>
                      </p:stCondLst>
                      <p:childTnLst>
                        <p:par>
                          <p:cTn id="18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nodeType="clickEffect" fill="hold">
                      <p:stCondLst>
                        <p:cond delay="indefinite"/>
                      </p:stCondLst>
                      <p:childTnLst>
                        <p:par>
                          <p:cTn id="18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BDB7833C-3B4C-45CF-9732-E7D14DC1D183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155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Arbeitsphasen III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56" name="TextShape 3"/>
          <p:cNvSpPr txBox="1"/>
          <p:nvPr/>
        </p:nvSpPr>
        <p:spPr>
          <a:xfrm>
            <a:off x="1092240" y="2577960"/>
            <a:ext cx="10820160" cy="60955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Post-listening and viewing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Ergebnissicherung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Anschlusskommunikation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Höherer Schwierigkeitsgrad bei flexibler Arbeitszeit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2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Sinn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Umwälzung, Vertiefung von Sprache und Inhalt 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mbria"/>
                <a:ea typeface="ヒラギノ角ゴ ProN W3"/>
              </a:rPr>
              <a:t>⇨</a:t>
            </a:r>
            <a:r>
              <a:rPr b="0" lang="en-US" sz="3000" spc="-1" strike="noStrike">
                <a:solidFill>
                  <a:srgbClr val="ffcc66"/>
                </a:solidFill>
                <a:latin typeface="Cambria"/>
                <a:ea typeface="ヒラギノ角ゴ ProN W3"/>
              </a:rPr>
              <a:t>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89" dur="indefinite" restart="never" nodeType="tmRoot">
          <p:childTnLst>
            <p:seq>
              <p:cTn id="190" dur="indefinite" nodeType="mainSeq">
                <p:childTnLst>
                  <p:par>
                    <p:cTn id="191" nodeType="clickEffect" fill="hold">
                      <p:stCondLst>
                        <p:cond delay="indefinite"/>
                      </p:stCondLst>
                      <p:childTnLst>
                        <p:par>
                          <p:cTn id="19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nodeType="clickEffect" fill="hold">
                      <p:stCondLst>
                        <p:cond delay="indefinite"/>
                      </p:stCondLst>
                      <p:childTnLst>
                        <p:par>
                          <p:cTn id="19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nodeType="clickEffect" fill="hold">
                      <p:stCondLst>
                        <p:cond delay="indefinite"/>
                      </p:stCondLst>
                      <p:childTnLst>
                        <p:par>
                          <p:cTn id="20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nodeType="clickEffect" fill="hold">
                      <p:stCondLst>
                        <p:cond delay="indefinite"/>
                      </p:stCondLst>
                      <p:childTnLst>
                        <p:par>
                          <p:cTn id="20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nodeType="clickEffect" fill="hold">
                      <p:stCondLst>
                        <p:cond delay="indefinite"/>
                      </p:stCondLst>
                      <p:childTnLst>
                        <p:par>
                          <p:cTn id="20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CB2B5A92-FF73-4E08-8A7A-2FFACC3DE9D4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158" name="TextShape 2"/>
          <p:cNvSpPr txBox="1"/>
          <p:nvPr/>
        </p:nvSpPr>
        <p:spPr>
          <a:xfrm>
            <a:off x="1092240" y="254160"/>
            <a:ext cx="10820160" cy="181404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Beispiele</a:t>
            </a:r>
            <a:br/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Hör- und Hör-Sehverstehen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59" name="TextShape 3"/>
          <p:cNvSpPr txBox="1"/>
          <p:nvPr/>
        </p:nvSpPr>
        <p:spPr>
          <a:xfrm>
            <a:off x="1092240" y="3530520"/>
            <a:ext cx="10820160" cy="51433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Arbeitsauftrag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Vergleichen Sie die Aufgaben der beiden Versionen.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Benennen Sie Unterschiede.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Entscheiden Sie, welche von beiden Versionen die leichtere ist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160" name="CustomShape 4"/>
          <p:cNvSpPr/>
          <p:nvPr/>
        </p:nvSpPr>
        <p:spPr>
          <a:xfrm>
            <a:off x="1101960" y="3220560"/>
            <a:ext cx="10820160" cy="7617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  <a:spcBef>
                <a:spcPts val="1199"/>
              </a:spcBef>
            </a:pPr>
            <a:r>
              <a:rPr b="0" lang="en-US" sz="45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DOCUMENTARY FILM</a:t>
            </a:r>
            <a:endParaRPr b="0" lang="de-DE" sz="4500" spc="-1" strike="noStrike">
              <a:latin typeface="Arial"/>
            </a:endParaRPr>
          </a:p>
          <a:p>
            <a:pPr algn="ctr">
              <a:lnSpc>
                <a:spcPct val="90000"/>
              </a:lnSpc>
            </a:pPr>
            <a:endParaRPr b="0" lang="de-DE" sz="45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601"/>
              </a:spcBef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Beispiel: Ellis Island </a:t>
            </a:r>
            <a:r>
              <a:rPr b="0" lang="en-US" sz="3000" spc="-1" strike="noStrike" u="sng">
                <a:solidFill>
                  <a:srgbClr val="009999"/>
                </a:solidFill>
                <a:uFillTx/>
                <a:latin typeface="Calibri"/>
                <a:ea typeface="ヒラギノ角ゴ ProN W3"/>
                <a:hlinkClick r:id="rId1"/>
              </a:rPr>
              <a:t>http</a:t>
            </a:r>
            <a:r>
              <a:rPr b="0" lang="en-US" sz="3000" spc="-1" strike="noStrike" u="sng">
                <a:solidFill>
                  <a:srgbClr val="009999"/>
                </a:solidFill>
                <a:uFillTx/>
                <a:latin typeface="Calibri"/>
                <a:ea typeface="ヒラギノ角ゴ ProN W3"/>
                <a:hlinkClick r:id="rId2"/>
              </a:rPr>
              <a:t>://</a:t>
            </a:r>
            <a:r>
              <a:rPr b="0" lang="en-US" sz="3000" spc="-1" strike="noStrike" u="sng">
                <a:solidFill>
                  <a:srgbClr val="009999"/>
                </a:solidFill>
                <a:uFillTx/>
                <a:latin typeface="Calibri"/>
                <a:ea typeface="ヒラギノ角ゴ ProN W3"/>
                <a:hlinkClick r:id="rId3"/>
              </a:rPr>
              <a:t>www.schule-bw.de/unterricht/faecher/englisch/mat-med/hv/08ellis-island</a:t>
            </a:r>
            <a:r>
              <a:rPr b="0" lang="en-US" sz="3000" spc="-1" strike="noStrike" u="sng">
                <a:solidFill>
                  <a:srgbClr val="009999"/>
                </a:solidFill>
                <a:uFillTx/>
                <a:latin typeface="Calibri"/>
                <a:ea typeface="ヒラギノ角ゴ ProN W3"/>
                <a:hlinkClick r:id="rId4"/>
              </a:rPr>
              <a:t>/</a:t>
            </a:r>
            <a:endParaRPr b="0" lang="de-DE" sz="3000" spc="-1" strike="noStrike">
              <a:latin typeface="Arial"/>
            </a:endParaRPr>
          </a:p>
          <a:p>
            <a:pPr algn="ctr">
              <a:lnSpc>
                <a:spcPct val="90000"/>
              </a:lnSpc>
            </a:pP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1" dur="indefinite" restart="never" nodeType="tmRoot">
          <p:childTnLst>
            <p:seq>
              <p:cTn id="212" dur="indefinite" nodeType="mainSeq">
                <p:childTnLst>
                  <p:par>
                    <p:cTn id="213" nodeType="clickEffect" fill="hold">
                      <p:stCondLst>
                        <p:cond delay="indefinite"/>
                      </p:stCondLst>
                      <p:childTnLst>
                        <p:par>
                          <p:cTn id="2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nodeType="clickEffect" fill="hold">
                      <p:stCondLst>
                        <p:cond delay="indefinite"/>
                      </p:stCondLst>
                      <p:childTnLst>
                        <p:par>
                          <p:cTn id="21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nodeType="clickEffect" fill="hold">
                      <p:stCondLst>
                        <p:cond delay="indefinite"/>
                      </p:stCondLst>
                      <p:childTnLst>
                        <p:par>
                          <p:cTn id="22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nodeType="clickEffect" fill="hold">
                      <p:stCondLst>
                        <p:cond delay="indefinite"/>
                      </p:stCondLst>
                      <p:childTnLst>
                        <p:par>
                          <p:cTn id="22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nodeType="clickEffect" fill="hold">
                      <p:stCondLst>
                        <p:cond delay="indefinite"/>
                      </p:stCondLst>
                      <p:childTnLst>
                        <p:par>
                          <p:cTn id="23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D629E3C2-9DCC-4BA3-9844-11F948B549CB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162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Documentary film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1092240" y="2577960"/>
            <a:ext cx="10820160" cy="60955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Binnendifferenzierung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Aufgabenstellung: geschlossen - oder halboffen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Inhalt: Distraktoren leicht erkennbar - klingen noch plausibel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Formulierung: nahe am Wortlaut - dem Wortsinn entsprechend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Umfang und Qualität des Gestaltungsauftrags 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3" dur="indefinite" restart="never" nodeType="tmRoot">
          <p:childTnLst>
            <p:seq>
              <p:cTn id="234" dur="indefinite" nodeType="mainSeq">
                <p:childTnLst>
                  <p:par>
                    <p:cTn id="235" nodeType="clickEffect" fill="hold">
                      <p:stCondLst>
                        <p:cond delay="indefinite"/>
                      </p:stCondLst>
                      <p:childTnLst>
                        <p:par>
                          <p:cTn id="23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nodeType="clickEffect" fill="hold">
                      <p:stCondLst>
                        <p:cond delay="indefinite"/>
                      </p:stCondLst>
                      <p:childTnLst>
                        <p:par>
                          <p:cTn id="24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nodeType="clickEffect" fill="hold">
                      <p:stCondLst>
                        <p:cond delay="indefinite"/>
                      </p:stCondLst>
                      <p:childTnLst>
                        <p:par>
                          <p:cTn id="24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nodeType="clickEffect" fill="hold">
                      <p:stCondLst>
                        <p:cond delay="indefinite"/>
                      </p:stCondLst>
                      <p:childTnLst>
                        <p:par>
                          <p:cTn id="24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nodeType="clickEffect" fill="hold">
                      <p:stCondLst>
                        <p:cond delay="indefinite"/>
                      </p:stCondLst>
                      <p:childTnLst>
                        <p:par>
                          <p:cTn id="25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B447FB69-B283-43DB-9727-5F132B735DBF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165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Documentary film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66" name="TextShape 3"/>
          <p:cNvSpPr txBox="1"/>
          <p:nvPr/>
        </p:nvSpPr>
        <p:spPr>
          <a:xfrm>
            <a:off x="1092240" y="2577960"/>
            <a:ext cx="10820160" cy="60955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Allgemeine Beobachtung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Im Dokumentarfilm erläutern und ergänzen sich Bild und Ton wechselseitig.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Die visuelle Information illustriert, die sprachliche dominiert.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Documentary Radio Programm, z. B.  “The Trojan Room Coffee Pot”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 u="sng">
                <a:solidFill>
                  <a:srgbClr val="009999"/>
                </a:solidFill>
                <a:uFillTx/>
                <a:latin typeface="Calibri"/>
                <a:ea typeface="ヒラギノ角ゴ ProN W3"/>
                <a:hlinkClick r:id="rId1"/>
              </a:rPr>
              <a:t>http://</a:t>
            </a:r>
            <a:r>
              <a:rPr b="0" lang="en-US" sz="3000" spc="-1" strike="noStrike" u="sng">
                <a:solidFill>
                  <a:srgbClr val="009999"/>
                </a:solidFill>
                <a:uFillTx/>
                <a:latin typeface="Calibri"/>
                <a:ea typeface="ヒラギノ角ゴ ProN W3"/>
                <a:hlinkClick r:id="rId2"/>
              </a:rPr>
              <a:t>www.schule-bw.de/unterricht/faecher/englisch/mat-med/hv/11coffeepot</a:t>
            </a:r>
            <a:r>
              <a:rPr b="0" lang="en-US" sz="3000" spc="-1" strike="noStrike" u="sng">
                <a:solidFill>
                  <a:srgbClr val="009999"/>
                </a:solidFill>
                <a:uFillTx/>
                <a:latin typeface="Calibri"/>
                <a:ea typeface="ヒラギノ角ゴ ProN W3"/>
                <a:hlinkClick r:id="rId3"/>
              </a:rPr>
              <a:t>/</a:t>
            </a:r>
            <a:r>
              <a:rPr b="0" lang="en-US" sz="3000" spc="-1" strike="noStrike" u="sng">
                <a:solidFill>
                  <a:srgbClr val="009999"/>
                </a:solidFill>
                <a:uFillTx/>
                <a:latin typeface="Calibri"/>
                <a:ea typeface="ヒラギノ角ゴ ProN W3"/>
                <a:hlinkClick r:id="rId4"/>
              </a:rPr>
              <a:t>/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5" dur="indefinite" restart="never" nodeType="tmRoot">
          <p:childTnLst>
            <p:seq>
              <p:cTn id="256" dur="indefinite" nodeType="mainSeq">
                <p:childTnLst>
                  <p:par>
                    <p:cTn id="257" nodeType="clickEffect" fill="hold">
                      <p:stCondLst>
                        <p:cond delay="indefinite"/>
                      </p:stCondLst>
                      <p:childTnLst>
                        <p:par>
                          <p:cTn id="2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007D61A9-BE74-4A82-8081-87250F713454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168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Beispiele</a:t>
            </a:r>
            <a:br/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Hör- und Hör-Sehverstehen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69" name="TextShape 3"/>
          <p:cNvSpPr txBox="1"/>
          <p:nvPr/>
        </p:nvSpPr>
        <p:spPr>
          <a:xfrm>
            <a:off x="1101600" y="3436920"/>
            <a:ext cx="10820160" cy="473184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Arbeitsauftrag Textmapping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lvl="1" marL="88884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–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Notieren Sie </a:t>
            </a:r>
            <a:r>
              <a:rPr b="0" lang="en-US" sz="3000" spc="-1" strike="noStrike" u="sng">
                <a:solidFill>
                  <a:srgbClr val="6d6d6d"/>
                </a:solidFill>
                <a:uFillTx/>
                <a:latin typeface="Calibri"/>
                <a:ea typeface="ヒラギノ角ゴ ProN W3"/>
              </a:rPr>
              <a:t>nach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dem Hören erinnerte Inhalte.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lvl="1" marL="88884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–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Vergleichen Sie Ihre Liste mit der anderer und halten Sie gemeinsame Inhalte fest.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lvl="1" marL="88884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–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Versuchen Sie,  aus den ersten 1-2 Minuten des Hörtexts  eine Multiple-Choice-Aufgabe mit drei Items zu bilden.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lvl="1" marL="88884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–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Ordnen Sie den Schwierigkeitsgrad des Texts der Tabelle “</a:t>
            </a:r>
            <a:r>
              <a:rPr b="0" lang="de-DE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Checkliste für die Materialauswahl“</a:t>
            </a:r>
            <a:r>
              <a:rPr b="0" lang="de-DE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170" name="CustomShape 4"/>
          <p:cNvSpPr/>
          <p:nvPr/>
        </p:nvSpPr>
        <p:spPr>
          <a:xfrm>
            <a:off x="1092240" y="2577960"/>
            <a:ext cx="10820160" cy="7617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45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DOCUMENTARY RADIO PROGRAMME</a:t>
            </a:r>
            <a:endParaRPr b="0" lang="de-DE" sz="4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3" dur="indefinite" restart="never" nodeType="tmRoot">
          <p:childTnLst>
            <p:seq>
              <p:cTn id="274" dur="indefinite" nodeType="mainSeq">
                <p:childTnLst>
                  <p:par>
                    <p:cTn id="275" nodeType="clickEffect" fill="hold">
                      <p:stCondLst>
                        <p:cond delay="indefinite"/>
                      </p:stCondLst>
                      <p:childTnLst>
                        <p:par>
                          <p:cTn id="27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nodeType="clickEffect" fill="hold">
                      <p:stCondLst>
                        <p:cond delay="indefinite"/>
                      </p:stCondLst>
                      <p:childTnLst>
                        <p:par>
                          <p:cTn id="28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nodeType="clickEffect" fill="hold">
                      <p:stCondLst>
                        <p:cond delay="indefinite"/>
                      </p:stCondLst>
                      <p:childTnLst>
                        <p:par>
                          <p:cTn id="28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298C6A5F-0CBC-4B55-9EF1-F3B4BDD0545D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172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Documentary radio programme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73" name="TextShape 3"/>
          <p:cNvSpPr txBox="1"/>
          <p:nvPr/>
        </p:nvSpPr>
        <p:spPr>
          <a:xfrm>
            <a:off x="1101600" y="2932200"/>
            <a:ext cx="5270040" cy="549864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Early 1990s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Cambridge Computer Lab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Rows of computers on shelves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Spaghetti cables hanging about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important implement: coffee machine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uneven distribution, longwalks for nothing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</a:rPr>
              <a:t>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174" name="CustomShape 4"/>
          <p:cNvSpPr/>
          <p:nvPr/>
        </p:nvSpPr>
        <p:spPr>
          <a:xfrm>
            <a:off x="1030320" y="2355840"/>
            <a:ext cx="10820160" cy="6598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Textmapping (unverbindliches Beispiel)</a:t>
            </a:r>
            <a:endParaRPr b="0" lang="de-DE" sz="3000" spc="-1" strike="noStrike">
              <a:latin typeface="Arial"/>
            </a:endParaRPr>
          </a:p>
        </p:txBody>
      </p:sp>
      <p:sp>
        <p:nvSpPr>
          <p:cNvPr id="175" name="CustomShape 5"/>
          <p:cNvSpPr/>
          <p:nvPr/>
        </p:nvSpPr>
        <p:spPr>
          <a:xfrm>
            <a:off x="6718320" y="2932200"/>
            <a:ext cx="5270040" cy="5498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marL="444600" indent="-44424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 few lines of code</a:t>
            </a:r>
            <a:endParaRPr b="0" lang="de-DE" sz="3000" spc="-1" strike="noStrike">
              <a:latin typeface="Arial"/>
            </a:endParaRPr>
          </a:p>
          <a:p>
            <a:pPr marL="444600" indent="-44424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job for server</a:t>
            </a:r>
            <a:endParaRPr b="0" lang="de-DE" sz="3000" spc="-1" strike="noStrike">
              <a:latin typeface="Arial"/>
            </a:endParaRPr>
          </a:p>
          <a:p>
            <a:pPr marL="444600" indent="-44424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small icon on the screens</a:t>
            </a:r>
            <a:endParaRPr b="0" lang="de-DE" sz="3000" spc="-1" strike="noStrike">
              <a:latin typeface="Arial"/>
            </a:endParaRPr>
          </a:p>
          <a:p>
            <a:pPr marL="444600" indent="-44424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updated every two minutes</a:t>
            </a:r>
            <a:endParaRPr b="0" lang="de-DE" sz="3000" spc="-1" strike="noStrike">
              <a:latin typeface="Arial"/>
            </a:endParaRPr>
          </a:p>
          <a:p>
            <a:pPr marL="444600" indent="-44424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popular in the building, the net, the world</a:t>
            </a:r>
            <a:endParaRPr b="0" lang="de-DE" sz="3000" spc="-1" strike="noStrike">
              <a:latin typeface="Arial"/>
            </a:endParaRPr>
          </a:p>
          <a:p>
            <a:pPr marL="444600" indent="-44424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tourism, fame</a:t>
            </a:r>
            <a:endParaRPr b="0" lang="de-DE" sz="3000" spc="-1" strike="noStrike">
              <a:latin typeface="Arial"/>
            </a:endParaRPr>
          </a:p>
          <a:p>
            <a:pPr marL="444600" indent="-44424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timezones (light place up) </a:t>
            </a:r>
            <a:endParaRPr b="0" lang="de-DE" sz="3000" spc="-1" strike="noStrike">
              <a:latin typeface="Arial"/>
            </a:endParaRPr>
          </a:p>
          <a:p>
            <a:pPr marL="444600" indent="-44424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sold to “Der Spiegel”</a:t>
            </a:r>
            <a:endParaRPr b="0" lang="de-DE" sz="3000" spc="-1" strike="noStrike">
              <a:latin typeface="Arial"/>
            </a:endParaRPr>
          </a:p>
          <a:p>
            <a:pPr marL="444600" indent="-444240">
              <a:lnSpc>
                <a:spcPct val="100000"/>
              </a:lnSpc>
              <a:spcBef>
                <a:spcPts val="601"/>
              </a:spcBef>
              <a:buClr>
                <a:srgbClr val="6d6d6d"/>
              </a:buClr>
              <a:buFont typeface="Calibri"/>
              <a:buChar char="○"/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in use again now</a:t>
            </a:r>
            <a:endParaRPr b="0" lang="de-DE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9" dur="indefinite" restart="never" nodeType="tmRoot">
          <p:childTnLst>
            <p:seq>
              <p:cTn id="300" dur="indefinite" nodeType="mainSeq">
                <p:childTnLst>
                  <p:par>
                    <p:cTn id="301" nodeType="clickEffect" fill="hold">
                      <p:stCondLst>
                        <p:cond delay="indefinite"/>
                      </p:stCondLst>
                      <p:childTnLst>
                        <p:par>
                          <p:cTn id="30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nodeType="clickEffect" fill="hold">
                      <p:stCondLst>
                        <p:cond delay="indefinite"/>
                      </p:stCondLst>
                      <p:childTnLst>
                        <p:par>
                          <p:cTn id="30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nodeType="clickEffect" fill="hold">
                      <p:stCondLst>
                        <p:cond delay="indefinite"/>
                      </p:stCondLst>
                      <p:childTnLst>
                        <p:par>
                          <p:cTn id="31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nodeType="clickEffect" fill="hold">
                      <p:stCondLst>
                        <p:cond delay="indefinite"/>
                      </p:stCondLst>
                      <p:childTnLst>
                        <p:par>
                          <p:cTn id="3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nodeType="clickEffect" fill="hold">
                      <p:stCondLst>
                        <p:cond delay="indefinite"/>
                      </p:stCondLst>
                      <p:childTnLst>
                        <p:par>
                          <p:cTn id="31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nodeType="clickEffect" fill="hold">
                      <p:stCondLst>
                        <p:cond delay="indefinite"/>
                      </p:stCondLst>
                      <p:childTnLst>
                        <p:par>
                          <p:cTn id="32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nodeType="clickEffect" fill="hold">
                      <p:stCondLst>
                        <p:cond delay="indefinite"/>
                      </p:stCondLst>
                      <p:childTnLst>
                        <p:par>
                          <p:cTn id="32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nodeType="clickEffect" fill="hold">
                      <p:stCondLst>
                        <p:cond delay="indefinite"/>
                      </p:stCondLst>
                      <p:childTnLst>
                        <p:par>
                          <p:cTn id="33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nodeType="clickEffect" fill="hold">
                      <p:stCondLst>
                        <p:cond delay="indefinite"/>
                      </p:stCondLst>
                      <p:childTnLst>
                        <p:par>
                          <p:cTn id="33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nodeType="clickEffect" fill="hold">
                      <p:stCondLst>
                        <p:cond delay="indefinite"/>
                      </p:stCondLst>
                      <p:childTnLst>
                        <p:par>
                          <p:cTn id="33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nodeType="clickEffect" fill="hold">
                      <p:stCondLst>
                        <p:cond delay="indefinite"/>
                      </p:stCondLst>
                      <p:childTnLst>
                        <p:par>
                          <p:cTn id="34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nodeType="clickEffect" fill="hold">
                      <p:stCondLst>
                        <p:cond delay="indefinite"/>
                      </p:stCondLst>
                      <p:childTnLst>
                        <p:par>
                          <p:cTn id="34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nodeType="clickEffect" fill="hold">
                      <p:stCondLst>
                        <p:cond delay="indefinite"/>
                      </p:stCondLst>
                      <p:childTnLst>
                        <p:par>
                          <p:cTn id="35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nodeType="clickEffect" fill="hold">
                      <p:stCondLst>
                        <p:cond delay="indefinite"/>
                      </p:stCondLst>
                      <p:childTnLst>
                        <p:par>
                          <p:cTn id="35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nodeType="clickEffect" fill="hold">
                      <p:stCondLst>
                        <p:cond delay="indefinite"/>
                      </p:stCondLst>
                      <p:childTnLst>
                        <p:par>
                          <p:cTn id="3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nodeType="clickEffect" fill="hold">
                      <p:stCondLst>
                        <p:cond delay="indefinite"/>
                      </p:stCondLst>
                      <p:childTnLst>
                        <p:par>
                          <p:cTn id="36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nodeType="clickEffect" fill="hold">
                      <p:stCondLst>
                        <p:cond delay="indefinite"/>
                      </p:stCondLst>
                      <p:childTnLst>
                        <p:par>
                          <p:cTn id="36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1B9DAE96-F037-4C2F-95C5-9F86364E9769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177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Documentary radio programme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78" name="TextShape 3"/>
          <p:cNvSpPr txBox="1"/>
          <p:nvPr/>
        </p:nvSpPr>
        <p:spPr>
          <a:xfrm>
            <a:off x="1092240" y="2577960"/>
            <a:ext cx="10820160" cy="60955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Arbeitsauftrag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Lösen Sie beim zweiten Hören die Aufgaben einer Version Ihrer Wahl.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2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Arbeitsauftrag zur Binnendifferenzierung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Markieren Sie Aufgaben, die leicht scheinen.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69" dur="indefinite" restart="never" nodeType="tmRoot">
          <p:childTnLst>
            <p:seq>
              <p:cTn id="370" dur="indefinite" nodeType="mainSeq">
                <p:childTnLst>
                  <p:par>
                    <p:cTn id="371" nodeType="clickEffect" fill="hold">
                      <p:stCondLst>
                        <p:cond delay="indefinite"/>
                      </p:stCondLst>
                      <p:childTnLst>
                        <p:par>
                          <p:cTn id="37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nodeType="clickEffect" fill="hold">
                      <p:stCondLst>
                        <p:cond delay="indefinite"/>
                      </p:stCondLst>
                      <p:childTnLst>
                        <p:par>
                          <p:cTn id="37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092240" y="3517920"/>
            <a:ext cx="10820160" cy="2704680"/>
          </a:xfrm>
          <a:prstGeom prst="rect">
            <a:avLst/>
          </a:prstGeom>
          <a:noFill/>
          <a:ln w="0">
            <a:noFill/>
          </a:ln>
          <a:effectLst>
            <a:outerShdw dist="12600" dir="16200000">
              <a:srgbClr val="000000">
                <a:alpha val="70000"/>
              </a:srgbClr>
            </a:outerShdw>
          </a:effectLst>
        </p:spPr>
        <p:txBody>
          <a:bodyPr lIns="50760" rIns="50760" tIns="50760" bIns="50760">
            <a:noAutofit/>
          </a:bodyPr>
          <a:p>
            <a:pPr lvl="2" marL="444600" indent="-444240">
              <a:lnSpc>
                <a:spcPct val="100000"/>
              </a:lnSpc>
              <a:buClr>
                <a:srgbClr val="ffffff"/>
              </a:buClr>
              <a:buFont typeface="Wingdings 2" charset="2"/>
              <a:buChar char=""/>
              <a:tabLst>
                <a:tab algn="l" pos="2689200"/>
              </a:tabLst>
            </a:pPr>
            <a:r>
              <a:rPr b="0" lang="en-US" sz="3400" spc="-1" strike="noStrike">
                <a:solidFill>
                  <a:srgbClr val="ffffff"/>
                </a:solidFill>
                <a:latin typeface="Calibri"/>
                <a:ea typeface="ヒラギノ角ゴ ProN W3"/>
              </a:rPr>
              <a:t>Ziel:</a:t>
            </a:r>
            <a:r>
              <a:rPr b="0" lang="en-US" sz="3400" spc="-1" strike="noStrike">
                <a:solidFill>
                  <a:srgbClr val="ffffff"/>
                </a:solidFill>
                <a:latin typeface="Calibri"/>
                <a:ea typeface="ヒラギノ角ゴ ProN W3"/>
              </a:rPr>
              <a:t>	</a:t>
            </a:r>
            <a:r>
              <a:rPr b="0" lang="en-US" sz="3400" spc="-1" strike="noStrike">
                <a:solidFill>
                  <a:srgbClr val="ffffff"/>
                </a:solidFill>
                <a:latin typeface="Calibri"/>
                <a:ea typeface="ヒラギノ角ゴ ProN W3"/>
              </a:rPr>
              <a:t>	</a:t>
            </a:r>
            <a:r>
              <a:rPr b="0" lang="en-US" sz="3400" spc="-1" strike="noStrike">
                <a:solidFill>
                  <a:srgbClr val="ffffff"/>
                </a:solidFill>
                <a:latin typeface="Calibri Italic"/>
                <a:ea typeface="ヒラギノ角ゴ ProN W3"/>
              </a:rPr>
              <a:t>Sprengelfortbildung standardbasierter und </a:t>
            </a:r>
            <a:r>
              <a:rPr b="0" lang="en-US" sz="3400" spc="-1" strike="noStrike">
                <a:solidFill>
                  <a:srgbClr val="ffffff"/>
                </a:solidFill>
                <a:latin typeface="Calibri Italic"/>
                <a:ea typeface="ヒラギノ角ゴ ProN W3"/>
              </a:rPr>
              <a:t>	</a:t>
            </a:r>
            <a:r>
              <a:rPr b="0" lang="en-US" sz="3400" spc="-1" strike="noStrike">
                <a:solidFill>
                  <a:srgbClr val="ffffff"/>
                </a:solidFill>
                <a:latin typeface="Calibri Italic"/>
                <a:ea typeface="ヒラギノ角ゴ ProN W3"/>
              </a:rPr>
              <a:t>kompetenzorientierter Unterricht Sek I</a:t>
            </a:r>
            <a:endParaRPr b="0" lang="en-US" sz="3400" spc="-1" strike="noStrike">
              <a:solidFill>
                <a:srgbClr val="ffffff"/>
              </a:solidFill>
              <a:latin typeface="Calibri"/>
            </a:endParaRPr>
          </a:p>
          <a:p>
            <a:pPr lvl="2" marL="444600" indent="-444240">
              <a:lnSpc>
                <a:spcPct val="100000"/>
              </a:lnSpc>
              <a:buClr>
                <a:srgbClr val="ffffff"/>
              </a:buClr>
              <a:buFont typeface="Wingdings 2" charset="2"/>
              <a:buChar char=""/>
              <a:tabLst>
                <a:tab algn="l" pos="2689200"/>
              </a:tabLst>
            </a:pPr>
            <a:r>
              <a:rPr b="0" lang="en-US" sz="3400" spc="-1" strike="noStrike">
                <a:solidFill>
                  <a:srgbClr val="ffffff"/>
                </a:solidFill>
                <a:latin typeface="Calibri"/>
                <a:ea typeface="ヒラギノ角ゴ ProN W3"/>
              </a:rPr>
              <a:t>Fokus:</a:t>
            </a:r>
            <a:r>
              <a:rPr b="0" lang="en-US" sz="3400" spc="-1" strike="noStrike">
                <a:solidFill>
                  <a:srgbClr val="ffffff"/>
                </a:solidFill>
                <a:latin typeface="Calibri"/>
                <a:ea typeface="ヒラギノ角ゴ ProN W3"/>
              </a:rPr>
              <a:t>	</a:t>
            </a:r>
            <a:r>
              <a:rPr b="0" lang="en-US" sz="3400" spc="-1" strike="noStrike">
                <a:solidFill>
                  <a:srgbClr val="ffffff"/>
                </a:solidFill>
                <a:latin typeface="Calibri Italic"/>
                <a:ea typeface="ヒラギノ角ゴ ProN W3"/>
              </a:rPr>
              <a:t>Klassen 9-10, d. h. mit Blick auf die </a:t>
            </a:r>
            <a:r>
              <a:rPr b="0" lang="en-US" sz="3400" spc="-1" strike="noStrike">
                <a:solidFill>
                  <a:srgbClr val="ffffff"/>
                </a:solidFill>
                <a:latin typeface="Calibri Italic"/>
                <a:ea typeface="ヒラギノ角ゴ ProN W3"/>
              </a:rPr>
              <a:t>	</a:t>
            </a:r>
            <a:r>
              <a:rPr b="0" lang="en-US" sz="3400" spc="-1" strike="noStrike">
                <a:solidFill>
                  <a:srgbClr val="ffffff"/>
                </a:solidFill>
                <a:latin typeface="Calibri Italic"/>
                <a:ea typeface="ヒラギノ角ゴ ProN W3"/>
              </a:rPr>
              <a:t>Kursstufe sowie auf Binnendifferenzierung </a:t>
            </a:r>
            <a:r>
              <a:rPr b="0" lang="en-US" sz="3400" spc="-1" strike="noStrike">
                <a:solidFill>
                  <a:srgbClr val="ffffff"/>
                </a:solidFill>
                <a:latin typeface="Calibri Italic"/>
                <a:ea typeface="ヒラギノ角ゴ ProN W3"/>
              </a:rPr>
              <a:t>	</a:t>
            </a:r>
            <a:r>
              <a:rPr b="0" lang="en-US" sz="3400" spc="-1" strike="noStrike">
                <a:solidFill>
                  <a:srgbClr val="ffffff"/>
                </a:solidFill>
                <a:latin typeface="Calibri Italic"/>
                <a:ea typeface="ヒラギノ角ゴ ProN W3"/>
              </a:rPr>
              <a:t>und Umgang mit Lehrwerken</a:t>
            </a:r>
            <a:endParaRPr b="0" lang="en-US" sz="34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>
                <p:childTnLst>
                  <p:par>
                    <p:cTn id="9" nodeType="clickEffect" fill="hold">
                      <p:stCondLst>
                        <p:cond delay="indefinite"/>
                      </p:stCondLst>
                      <p:childTnLst>
                        <p:par>
                          <p:cTn id="1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nodeType="clickEffect" fill="hold">
                      <p:stCondLst>
                        <p:cond delay="indefinite"/>
                      </p:stCondLst>
                      <p:childTnLst>
                        <p:par>
                          <p:cTn id="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EABE7F30-601F-40AF-98AD-AD50D1FC12E8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Documentary radio programme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81" name="TextShape 3"/>
          <p:cNvSpPr txBox="1"/>
          <p:nvPr/>
        </p:nvSpPr>
        <p:spPr>
          <a:xfrm>
            <a:off x="1092240" y="2577960"/>
            <a:ext cx="10820160" cy="60955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Arbeitsauftrag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Vergleichen Sie die Aufgaben der beiden Versionen.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32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Benennen Sie Unterschiede.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32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Entscheiden Sie, welche Version die leichtere ist.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32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Begründen Sie warum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79" dur="indefinite" restart="never" nodeType="tmRoot">
          <p:childTnLst>
            <p:seq>
              <p:cTn id="380" dur="indefinite" nodeType="mainSeq">
                <p:childTnLst>
                  <p:par>
                    <p:cTn id="381" nodeType="clickEffect" fill="hold">
                      <p:stCondLst>
                        <p:cond delay="indefinite"/>
                      </p:stCondLst>
                      <p:childTnLst>
                        <p:par>
                          <p:cTn id="38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nodeType="clickEffect" fill="hold">
                      <p:stCondLst>
                        <p:cond delay="indefinite"/>
                      </p:stCondLst>
                      <p:childTnLst>
                        <p:par>
                          <p:cTn id="38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nodeType="clickEffect" fill="hold">
                      <p:stCondLst>
                        <p:cond delay="indefinite"/>
                      </p:stCondLst>
                      <p:childTnLst>
                        <p:par>
                          <p:cTn id="39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nodeType="clickEffect" fill="hold">
                      <p:stCondLst>
                        <p:cond delay="indefinite"/>
                      </p:stCondLst>
                      <p:childTnLst>
                        <p:par>
                          <p:cTn id="39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nodeType="clickEffect" fill="hold">
                      <p:stCondLst>
                        <p:cond delay="indefinite"/>
                      </p:stCondLst>
                      <p:childTnLst>
                        <p:par>
                          <p:cTn id="39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B4E9DE72-C96C-474F-87CF-0FD10CDF864A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183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Documentary radio programme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84" name="TextShape 3"/>
          <p:cNvSpPr txBox="1"/>
          <p:nvPr/>
        </p:nvSpPr>
        <p:spPr>
          <a:xfrm>
            <a:off x="1092240" y="2577960"/>
            <a:ext cx="10820160" cy="60955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Fazit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Version X ist leichter – 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 u="sng">
                <a:solidFill>
                  <a:srgbClr val="6d6d6d"/>
                </a:solidFill>
                <a:uFillTx/>
                <a:latin typeface="Calibri"/>
                <a:ea typeface="ヒラギノ角ゴ ProN W3"/>
              </a:rPr>
              <a:t>lesbar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: kürzere Optionen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 u="sng">
                <a:solidFill>
                  <a:srgbClr val="6d6d6d"/>
                </a:solidFill>
                <a:uFillTx/>
                <a:latin typeface="Calibri"/>
                <a:ea typeface="ヒラギノ角ゴ ProN W3"/>
              </a:rPr>
              <a:t>unterscheidbar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: deutlichere Distraktoren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 u="sng">
                <a:solidFill>
                  <a:srgbClr val="6d6d6d"/>
                </a:solidFill>
                <a:uFillTx/>
                <a:latin typeface="Calibri"/>
                <a:ea typeface="ヒラギノ角ゴ ProN W3"/>
              </a:rPr>
              <a:t>wiedererkennbar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: Formulierung nahe am gehörten Wortlaut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2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Allgemeiner Hinweis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Die ersten Aufgaben sollen nicht überfordern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01" dur="indefinite" restart="never" nodeType="tmRoot">
          <p:childTnLst>
            <p:seq>
              <p:cTn id="402" dur="indefinite" nodeType="mainSeq">
                <p:childTnLst>
                  <p:par>
                    <p:cTn id="403" nodeType="clickEffect" fill="hold">
                      <p:stCondLst>
                        <p:cond delay="indefinite"/>
                      </p:stCondLst>
                      <p:childTnLst>
                        <p:par>
                          <p:cTn id="40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nodeType="clickEffect" fill="hold">
                      <p:stCondLst>
                        <p:cond delay="indefinite"/>
                      </p:stCondLst>
                      <p:childTnLst>
                        <p:par>
                          <p:cTn id="41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nodeType="clickEffect" fill="hold">
                      <p:stCondLst>
                        <p:cond delay="indefinite"/>
                      </p:stCondLst>
                      <p:childTnLst>
                        <p:par>
                          <p:cTn id="41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nodeType="clickEffect" fill="hold">
                      <p:stCondLst>
                        <p:cond delay="indefinite"/>
                      </p:stCondLst>
                      <p:childTnLst>
                        <p:par>
                          <p:cTn id="42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nodeType="clickEffect" fill="hold">
                      <p:stCondLst>
                        <p:cond delay="indefinite"/>
                      </p:stCondLst>
                      <p:childTnLst>
                        <p:par>
                          <p:cTn id="42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4616BD7E-8518-43D0-8056-3C369D39ED0A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Documentary radio programme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87" name="TextShape 3"/>
          <p:cNvSpPr txBox="1"/>
          <p:nvPr/>
        </p:nvSpPr>
        <p:spPr>
          <a:xfrm>
            <a:off x="1092240" y="2577960"/>
            <a:ext cx="10820160" cy="60955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Anmerkung zum Hörverstehen authentischer Texte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Um eine Aufgabenstellung zu verstehen, brauchen Lernende Gelegenheit, vor dem ersten Hören nachzuschlagen oder nachzufragen.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27" dur="indefinite" restart="never" nodeType="tmRoot">
          <p:childTnLst>
            <p:seq>
              <p:cTn id="428" dur="indefinite" nodeType="mainSeq">
                <p:childTnLst>
                  <p:par>
                    <p:cTn id="429" nodeType="clickEffect" fill="hold">
                      <p:stCondLst>
                        <p:cond delay="indefinite"/>
                      </p:stCondLst>
                      <p:childTnLst>
                        <p:par>
                          <p:cTn id="43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A4B1740D-E906-4873-BF83-4B0E076CF934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189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Documentary radio programme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90" name="TextShape 3"/>
          <p:cNvSpPr txBox="1"/>
          <p:nvPr/>
        </p:nvSpPr>
        <p:spPr>
          <a:xfrm>
            <a:off x="1092240" y="2577960"/>
            <a:ext cx="10820160" cy="60955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Einige Vokabeln im Hörtext “The Trojan Room Coffee Pot” sind vermutlich unbekannt, beeinträchtigen das Hörverstehen aber nicht, z. B.: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37" dur="indefinite" restart="never" nodeType="tmRoot">
          <p:childTnLst>
            <p:seq>
              <p:cTn id="438" dur="indefinite" nodeType="mainSeq">
                <p:childTnLst>
                  <p:par>
                    <p:cTn id="439" nodeType="clickEffect" fill="hold">
                      <p:stCondLst>
                        <p:cond delay="indefinite"/>
                      </p:stCondLst>
                      <p:childTnLst>
                        <p:par>
                          <p:cTn id="44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344A2A6F-7C4F-4413-A0EA-0ECAEC9494C9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192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Quiz und Feedback zu Präsentationen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93" name="TextShape 3"/>
          <p:cNvSpPr txBox="1"/>
          <p:nvPr/>
        </p:nvSpPr>
        <p:spPr>
          <a:xfrm>
            <a:off x="1101600" y="2139840"/>
            <a:ext cx="10820160" cy="640836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Arbeitsteilige Beobachtungs- und Höraufträge zu Präsentationen – 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definieren die Lerngruppe als Publikum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werten Präsentationen auf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fördern die Aufmerksamkeit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lvl="1"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lenken das Augenmerk auf Körpersprache und Auftreten 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(⇨ Methodenkompetenz, Kommunikationsprüfung)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lvl="1"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üben Redemittel zur Beschreibung der Körpersprache (⇨ Filmanalyse)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</a:rPr>
              <a:t>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47" dur="indefinite" restart="never" nodeType="tmRoot">
          <p:childTnLst>
            <p:seq>
              <p:cTn id="448" dur="indefinite" nodeType="mainSeq">
                <p:childTnLst>
                  <p:par>
                    <p:cTn id="449" nodeType="clickEffect" fill="hold">
                      <p:stCondLst>
                        <p:cond delay="indefinite"/>
                      </p:stCondLst>
                      <p:childTnLst>
                        <p:par>
                          <p:cTn id="45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nodeType="clickEffect" fill="hold">
                      <p:stCondLst>
                        <p:cond delay="indefinite"/>
                      </p:stCondLst>
                      <p:childTnLst>
                        <p:par>
                          <p:cTn id="45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28C8743F-3DE1-431E-BCE8-537F04B3D4F6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195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Quiz und Feedback zu Präsentationen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96" name="TextShape 3"/>
          <p:cNvSpPr txBox="1"/>
          <p:nvPr/>
        </p:nvSpPr>
        <p:spPr>
          <a:xfrm>
            <a:off x="1092240" y="2577960"/>
            <a:ext cx="10820160" cy="60955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Präsentationen </a:t>
            </a:r>
            <a:r>
              <a:rPr b="0" lang="en-US" sz="3000" spc="-1" strike="noStrike" u="sng">
                <a:solidFill>
                  <a:srgbClr val="6d6d6d"/>
                </a:solidFill>
                <a:uFillTx/>
                <a:latin typeface="Calibri"/>
                <a:ea typeface="ヒラギノ角ゴ ProN W3"/>
              </a:rPr>
              <a:t>in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der Klasse verdienen, </a:t>
            </a:r>
            <a:r>
              <a:rPr b="0" lang="en-US" sz="3000" spc="-1" strike="noStrike" u="sng">
                <a:solidFill>
                  <a:srgbClr val="6d6d6d"/>
                </a:solidFill>
                <a:uFillTx/>
                <a:latin typeface="Calibri"/>
                <a:ea typeface="ヒラギノ角ゴ ProN W3"/>
              </a:rPr>
              <a:t>von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der Klasse gewürdigt zu werden.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Höraufträge mit dem Anreiz eines anschließenden Quiz –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wälzen das Gehörte um und verfestigen es im Gedächtnis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definieren das Ziel einer Präsentation: gelingende 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Kommunikation  (⇨ Transparenz)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geben positive Verstärkung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 Italic"/>
                <a:ea typeface="ヒラギノ角ゴ ProN W3"/>
              </a:rPr>
              <a:t>(Beispiel: The Romano-British Culture 10_08_lc_04quiz. – Der Zeitaufwand für Quiz und Feedback zählt nicht zur Präsentation selbst, die in Klasse 7 bis zu fünf Minuten in Anspruch nehmen darf.)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77" dur="indefinite" restart="never" nodeType="tmRoot">
          <p:childTnLst>
            <p:seq>
              <p:cTn id="478" dur="indefinite" nodeType="mainSeq">
                <p:childTnLst>
                  <p:par>
                    <p:cTn id="479" nodeType="clickEffect" fill="hold">
                      <p:stCondLst>
                        <p:cond delay="indefinite"/>
                      </p:stCondLst>
                      <p:childTnLst>
                        <p:par>
                          <p:cTn id="48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nodeType="clickEffect" fill="hold">
                      <p:stCondLst>
                        <p:cond delay="indefinite"/>
                      </p:stCondLst>
                      <p:childTnLst>
                        <p:par>
                          <p:cTn id="48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nodeType="clickEffect" fill="hold">
                      <p:stCondLst>
                        <p:cond delay="indefinite"/>
                      </p:stCondLst>
                      <p:childTnLst>
                        <p:par>
                          <p:cTn id="49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nodeType="clickEffect" fill="hold">
                      <p:stCondLst>
                        <p:cond delay="indefinite"/>
                      </p:stCondLst>
                      <p:childTnLst>
                        <p:par>
                          <p:cTn id="49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nodeType="clickEffect" fill="hold">
                      <p:stCondLst>
                        <p:cond delay="indefinite"/>
                      </p:stCondLst>
                      <p:childTnLst>
                        <p:par>
                          <p:cTn id="50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B4E155E4-5B67-4BF4-B802-2ED00B0D69FC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198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Übungsformen und Binnendifferenzierung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99" name="TextShape 3"/>
          <p:cNvSpPr txBox="1"/>
          <p:nvPr/>
        </p:nvSpPr>
        <p:spPr>
          <a:xfrm>
            <a:off x="1092240" y="2577960"/>
            <a:ext cx="10820160" cy="60955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Arbeitsauftrag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Bestimmen Sie insgesamt drei erprobenswerte Übungsformen aus der Liste “Ausgewählte Übungen zum Hörverstehen”.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(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03" dur="indefinite" restart="never" nodeType="tmRoot">
          <p:childTnLst>
            <p:seq>
              <p:cTn id="504" dur="indefinite" nodeType="mainSeq">
                <p:childTnLst>
                  <p:par>
                    <p:cTn id="505" nodeType="clickEffect" fill="hold">
                      <p:stCondLst>
                        <p:cond delay="indefinite"/>
                      </p:stCondLst>
                      <p:childTnLst>
                        <p:par>
                          <p:cTn id="50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1092240" y="3352680"/>
            <a:ext cx="10820160" cy="2603160"/>
          </a:xfrm>
          <a:prstGeom prst="rect">
            <a:avLst/>
          </a:prstGeom>
          <a:noFill/>
          <a:ln w="0">
            <a:noFill/>
          </a:ln>
          <a:effectLst>
            <a:outerShdw dist="12600" dir="16200000">
              <a:srgbClr val="000000">
                <a:alpha val="70000"/>
              </a:srgbClr>
            </a:outerShdw>
          </a:effectLst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000" spc="-1" strike="noStrike">
                <a:solidFill>
                  <a:srgbClr val="ffcc66"/>
                </a:solidFill>
                <a:latin typeface="Calibri Bold"/>
                <a:ea typeface="ヒラギノ角ゴ ProN W6"/>
              </a:rPr>
              <a:t>B.</a:t>
            </a:r>
            <a:r>
              <a:rPr b="0" lang="en-US" sz="5000" spc="-1" strike="noStrike">
                <a:solidFill>
                  <a:srgbClr val="ffffff"/>
                </a:solidFill>
                <a:latin typeface="Calibri Bold"/>
                <a:ea typeface="ヒラギノ角ゴ ProN W6"/>
              </a:rPr>
              <a:t> </a:t>
            </a:r>
            <a:r>
              <a:rPr b="0" lang="en-US" sz="5000" spc="-1" strike="noStrike">
                <a:solidFill>
                  <a:srgbClr val="ffffff"/>
                </a:solidFill>
                <a:latin typeface="Calibri"/>
                <a:ea typeface="ヒラギノ角ゴ ProN W6"/>
              </a:rPr>
              <a:t>FILMANALYSE (fa)</a:t>
            </a:r>
            <a:endParaRPr b="0" lang="en-US" sz="50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1092240" y="5168880"/>
            <a:ext cx="10820160" cy="736200"/>
          </a:xfrm>
          <a:prstGeom prst="rect">
            <a:avLst/>
          </a:prstGeom>
          <a:noFill/>
          <a:ln w="0">
            <a:noFill/>
          </a:ln>
          <a:effectLst>
            <a:outerShdw algn="ctr" blurRad="25400" dir="16200000" dist="12600" rotWithShape="0">
              <a:schemeClr val="bg2">
                <a:alpha val="70000"/>
              </a:scheme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4500" spc="-1" strike="noStrike">
                <a:solidFill>
                  <a:srgbClr val="ffcc66"/>
                </a:solidFill>
                <a:latin typeface="Calibri"/>
                <a:ea typeface="ヒラギノ明朝 ProN W3"/>
              </a:rPr>
              <a:t>III. FILMANALYSE UND AUFGABEN</a:t>
            </a:r>
            <a:endParaRPr b="0" lang="de-DE" sz="4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13" dur="indefinite" restart="never" nodeType="tmRoot">
          <p:childTnLst>
            <p:seq>
              <p:cTn id="514" dur="indefinite" nodeType="mainSeq">
                <p:childTnLst>
                  <p:par>
                    <p:cTn id="515" nodeType="clickEffect" fill="hold">
                      <p:stCondLst>
                        <p:cond delay="indefinite"/>
                      </p:stCondLst>
                      <p:childTnLst>
                        <p:par>
                          <p:cTn id="51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nodeType="clickEffect" fill="hold">
                      <p:stCondLst>
                        <p:cond delay="indefinite"/>
                      </p:stCondLst>
                      <p:childTnLst>
                        <p:par>
                          <p:cTn id="52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6D536744-F8A8-4E48-8E08-31604142FB0D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203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Filmanalyse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204" name="TextShape 3"/>
          <p:cNvSpPr txBox="1"/>
          <p:nvPr/>
        </p:nvSpPr>
        <p:spPr>
          <a:xfrm>
            <a:off x="1092240" y="2577960"/>
            <a:ext cx="10820160" cy="60955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Zur Textsorte Film verlangt der Bildungsplan Klasse 10 in “Umgang mit Texten”, dass die Lernenden –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„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grundlegende Begriffe der Filmanalyse auf einen Spielfilm anwenden“.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Darunter werden Begriffe verstanden, wie z. B.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23" dur="indefinite" restart="never" nodeType="tmRoot">
          <p:childTnLst>
            <p:seq>
              <p:cTn id="524" dur="indefinite" nodeType="mainSeq">
                <p:childTnLst>
                  <p:par>
                    <p:cTn id="525" nodeType="clickEffect" fill="hold">
                      <p:stCondLst>
                        <p:cond delay="indefinite"/>
                      </p:stCondLst>
                      <p:childTnLst>
                        <p:par>
                          <p:cTn id="52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nodeType="clickEffect" fill="hold">
                      <p:stCondLst>
                        <p:cond delay="indefinite"/>
                      </p:stCondLst>
                      <p:childTnLst>
                        <p:par>
                          <p:cTn id="53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nodeType="clickEffect" fill="hold">
                      <p:stCondLst>
                        <p:cond delay="indefinite"/>
                      </p:stCondLst>
                      <p:childTnLst>
                        <p:par>
                          <p:cTn id="53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nodeType="clickEffect" fill="hold">
                      <p:stCondLst>
                        <p:cond delay="indefinite"/>
                      </p:stCondLst>
                      <p:childTnLst>
                        <p:par>
                          <p:cTn id="53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2088B06A-EBB5-4076-8DF6-2AE58D23A370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206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Filmanalyse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207" name="TextShape 3"/>
          <p:cNvSpPr txBox="1"/>
          <p:nvPr/>
        </p:nvSpPr>
        <p:spPr>
          <a:xfrm>
            <a:off x="1092240" y="2577960"/>
            <a:ext cx="10820160" cy="60955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Junge Lernende gehen mit dem Medium Film routiniert um, aber sie brauchen Redemittel beim – 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Analysieren der Technik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Beschreiben des Gesehenen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Sprechen über Deutungen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41" dur="indefinite" restart="never" nodeType="tmRoot">
          <p:childTnLst>
            <p:seq>
              <p:cTn id="542" dur="indefinite" nodeType="mainSeq">
                <p:childTnLst>
                  <p:par>
                    <p:cTn id="543" nodeType="clickEffect" fill="hold">
                      <p:stCondLst>
                        <p:cond delay="indefinite"/>
                      </p:stCondLst>
                      <p:childTnLst>
                        <p:par>
                          <p:cTn id="54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nodeType="clickEffect" fill="hold">
                      <p:stCondLst>
                        <p:cond delay="indefinite"/>
                      </p:stCondLst>
                      <p:childTnLst>
                        <p:par>
                          <p:cTn id="54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>
                      <p:stCondLst>
                        <p:cond delay="indefinite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1092240" y="3352680"/>
            <a:ext cx="10820160" cy="2603160"/>
          </a:xfrm>
          <a:prstGeom prst="rect">
            <a:avLst/>
          </a:prstGeom>
          <a:noFill/>
          <a:ln w="0">
            <a:noFill/>
          </a:ln>
          <a:effectLst>
            <a:outerShdw dist="12600" dir="16200000">
              <a:srgbClr val="000000">
                <a:alpha val="70000"/>
              </a:srgbClr>
            </a:outerShdw>
          </a:effectLst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000" spc="-1" strike="noStrike">
                <a:solidFill>
                  <a:srgbClr val="ffcc66"/>
                </a:solidFill>
                <a:latin typeface="Calibri Bold"/>
                <a:ea typeface="ヒラギノ角ゴ ProN W6"/>
              </a:rPr>
              <a:t>A.</a:t>
            </a:r>
            <a:r>
              <a:rPr b="0" lang="en-US" sz="5000" spc="-1" strike="noStrike">
                <a:solidFill>
                  <a:srgbClr val="ffffff"/>
                </a:solidFill>
                <a:latin typeface="Calibri Bold"/>
                <a:ea typeface="ヒラギノ角ゴ ProN W6"/>
              </a:rPr>
              <a:t> </a:t>
            </a:r>
            <a:r>
              <a:rPr b="0" lang="en-US" sz="5000" spc="-1" strike="noStrike">
                <a:solidFill>
                  <a:srgbClr val="ffffff"/>
                </a:solidFill>
                <a:latin typeface="Calibri"/>
                <a:ea typeface="ヒラギノ角ゴ ProN W6"/>
              </a:rPr>
              <a:t>HÖR- UND </a:t>
            </a:r>
            <a:br/>
            <a:r>
              <a:rPr b="0" lang="en-US" sz="5000" spc="-1" strike="noStrike">
                <a:solidFill>
                  <a:srgbClr val="ffffff"/>
                </a:solidFill>
                <a:latin typeface="Calibri"/>
                <a:ea typeface="ヒラギノ角ゴ ProN W6"/>
              </a:rPr>
              <a:t>HÖR-SEHVERSTEHEN (lc-vc)</a:t>
            </a:r>
            <a:endParaRPr b="0" lang="en-US" sz="50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1092240" y="5664240"/>
            <a:ext cx="10820160" cy="736200"/>
          </a:xfrm>
          <a:prstGeom prst="rect">
            <a:avLst/>
          </a:prstGeom>
          <a:noFill/>
          <a:ln w="0">
            <a:noFill/>
          </a:ln>
          <a:effectLst>
            <a:outerShdw algn="ctr" blurRad="25400" dir="16200000" dist="12600" rotWithShape="0">
              <a:schemeClr val="bg2">
                <a:alpha val="70000"/>
              </a:scheme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4500" spc="-1" strike="noStrike">
                <a:solidFill>
                  <a:srgbClr val="ffcc66"/>
                </a:solidFill>
                <a:latin typeface="Calibri"/>
                <a:ea typeface="ヒラギノ明朝 ProN W3"/>
              </a:rPr>
              <a:t>I. VORGABEN</a:t>
            </a:r>
            <a:endParaRPr b="0" lang="de-DE" sz="4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" dur="indefinite" restart="never" nodeType="tmRoot">
          <p:childTnLst>
            <p:seq>
              <p:cTn id="18" dur="indefinite" nodeType="mainSeq">
                <p:childTnLst>
                  <p:par>
                    <p:cTn id="19" nodeType="clickEffect" fill="hold">
                      <p:stCondLst>
                        <p:cond delay="indefinite"/>
                      </p:stCondLst>
                      <p:childTnLst>
                        <p:par>
                          <p:cTn id="2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nodeType="clickEffect" fill="hold">
                      <p:stCondLst>
                        <p:cond delay="indefinite"/>
                      </p:stCondLst>
                      <p:childTnLst>
                        <p:par>
                          <p:cTn id="2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25AED7F8-A370-4D58-9601-C0DD5219B60F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Filmanalyse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210" name="TextShape 3"/>
          <p:cNvSpPr txBox="1"/>
          <p:nvPr/>
        </p:nvSpPr>
        <p:spPr>
          <a:xfrm>
            <a:off x="1092240" y="2577960"/>
            <a:ext cx="10820160" cy="60955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Didaktisch stellt sich die Frage nach einem Herangehen, das – 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zu Kenntnis und Können im Sinne des Bildungsplans führt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	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und gleichzeitig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zur Filmanalyse motiviert.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59" dur="indefinite" restart="never" nodeType="tmRoot">
          <p:childTnLst>
            <p:seq>
              <p:cTn id="560" dur="indefinite" nodeType="mainSeq">
                <p:childTnLst>
                  <p:par>
                    <p:cTn id="561" nodeType="clickEffect" fill="hold">
                      <p:stCondLst>
                        <p:cond delay="indefinite"/>
                      </p:stCondLst>
                      <p:childTnLst>
                        <p:par>
                          <p:cTn id="56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nodeType="clickEffect" fill="hold">
                      <p:stCondLst>
                        <p:cond delay="indefinite"/>
                      </p:stCondLst>
                      <p:childTnLst>
                        <p:par>
                          <p:cTn id="56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9" nodeType="clickEffect" fill="hold">
                      <p:stCondLst>
                        <p:cond delay="indefinite"/>
                      </p:stCondLst>
                      <p:childTnLst>
                        <p:par>
                          <p:cTn id="57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nodeType="clickEffect" fill="hold">
                      <p:stCondLst>
                        <p:cond delay="indefinite"/>
                      </p:stCondLst>
                      <p:childTnLst>
                        <p:par>
                          <p:cTn id="57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nodeType="clickEffect" fill="hold">
                      <p:stCondLst>
                        <p:cond delay="indefinite"/>
                      </p:stCondLst>
                      <p:childTnLst>
                        <p:par>
                          <p:cTn id="57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58C4D391-564D-4F4A-819E-34383E71AE22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Filmanalyse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1092240" y="2577960"/>
            <a:ext cx="10820160" cy="60955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Außerdem empfehlen sich: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 u="sng">
                <a:solidFill>
                  <a:srgbClr val="6d6d6d"/>
                </a:solidFill>
                <a:uFillTx/>
                <a:latin typeface="Calibri"/>
                <a:ea typeface="ヒラギノ角ゴ ProN W3"/>
              </a:rPr>
              <a:t>Beschäftigung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mit dem Medium über das bloße “viewing” hinaus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 u="sng">
                <a:solidFill>
                  <a:srgbClr val="6d6d6d"/>
                </a:solidFill>
                <a:uFillTx/>
                <a:latin typeface="Calibri"/>
                <a:ea typeface="ヒラギノ角ゴ ProN W3"/>
              </a:rPr>
              <a:t>Beschränkung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auf eine kurze Filmsequenz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 u="sng">
                <a:solidFill>
                  <a:srgbClr val="6d6d6d"/>
                </a:solidFill>
                <a:uFillTx/>
                <a:latin typeface="Calibri"/>
                <a:ea typeface="ヒラギノ角ゴ ProN W3"/>
              </a:rPr>
              <a:t>Fokussierung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auf Teilaspekte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 u="sng">
                <a:solidFill>
                  <a:srgbClr val="6d6d6d"/>
                </a:solidFill>
                <a:uFillTx/>
                <a:latin typeface="Calibri"/>
                <a:ea typeface="ヒラギノ角ゴ ProN W3"/>
              </a:rPr>
              <a:t>Entlastung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durch wiederholtes Sehen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 u="sng">
                <a:solidFill>
                  <a:srgbClr val="6d6d6d"/>
                </a:solidFill>
                <a:uFillTx/>
                <a:latin typeface="Calibri"/>
                <a:ea typeface="ヒラギノ角ゴ ProN W3"/>
              </a:rPr>
              <a:t>Scaffolding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durch Redemittel und als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81" dur="indefinite" restart="never" nodeType="tmRoot">
          <p:childTnLst>
            <p:seq>
              <p:cTn id="582" dur="indefinite" nodeType="mainSeq">
                <p:childTnLst>
                  <p:par>
                    <p:cTn id="583" nodeType="clickEffect" fill="hold">
                      <p:stCondLst>
                        <p:cond delay="indefinite"/>
                      </p:stCondLst>
                      <p:childTnLst>
                        <p:par>
                          <p:cTn id="58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7" fill="hold">
                      <p:stCondLst>
                        <p:cond delay="indefinite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>
                      <p:stCondLst>
                        <p:cond delay="indefinite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nodeType="clickEffect" fill="hold">
                      <p:stCondLst>
                        <p:cond delay="indefinite"/>
                      </p:stCondLst>
                      <p:childTnLst>
                        <p:par>
                          <p:cTn id="59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9" nodeType="clickEffect" fill="hold">
                      <p:stCondLst>
                        <p:cond delay="indefinite"/>
                      </p:stCondLst>
                      <p:childTnLst>
                        <p:par>
                          <p:cTn id="60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3" fill="hold">
                      <p:stCondLst>
                        <p:cond delay="indefinite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C7A128C4-8340-4725-AC21-80D92896A05F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215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Filmanalyse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216" name="TextShape 3"/>
          <p:cNvSpPr txBox="1"/>
          <p:nvPr/>
        </p:nvSpPr>
        <p:spPr>
          <a:xfrm>
            <a:off x="1092240" y="2577960"/>
            <a:ext cx="10820160" cy="60955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Vorschlag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Unverständliches  wird sinnstiftend gedeutet, weil ohne Sinngebung Überdruss und Verzweiflung drohen.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Dieses menschliche Bedürfnis nach Sinn tritt in den Dienst der Filmanalyse, wenn Lernende als „pre-viewing activity“ Bilder – 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filmtechnisch analysieren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in ihrer Wirkung beschreiben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als Teile eines dramatischen Zusammenhangs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07" dur="indefinite" restart="never" nodeType="tmRoot">
          <p:childTnLst>
            <p:seq>
              <p:cTn id="608" dur="indefinite" nodeType="mainSeq">
                <p:childTnLst>
                  <p:par>
                    <p:cTn id="609" nodeType="clickEffect" fill="hold">
                      <p:stCondLst>
                        <p:cond delay="indefinite"/>
                      </p:stCondLst>
                      <p:childTnLst>
                        <p:par>
                          <p:cTn id="61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3" fill="hold">
                      <p:stCondLst>
                        <p:cond delay="indefinite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7" nodeType="clickEffect" fill="hold">
                      <p:stCondLst>
                        <p:cond delay="indefinite"/>
                      </p:stCondLst>
                      <p:childTnLst>
                        <p:par>
                          <p:cTn id="61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nodeType="clickEffect" fill="hold">
                      <p:stCondLst>
                        <p:cond delay="indefinite"/>
                      </p:stCondLst>
                      <p:childTnLst>
                        <p:par>
                          <p:cTn id="62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5" nodeType="clickEffect" fill="hold">
                      <p:stCondLst>
                        <p:cond delay="indefinite"/>
                      </p:stCondLst>
                      <p:childTnLst>
                        <p:par>
                          <p:cTn id="62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2D85717D-53F0-4806-BEC4-B7EE0CA911E0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218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Filmanalyse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219" name="TextShape 3"/>
          <p:cNvSpPr txBox="1"/>
          <p:nvPr/>
        </p:nvSpPr>
        <p:spPr>
          <a:xfrm>
            <a:off x="1092240" y="2577960"/>
            <a:ext cx="10820160" cy="60955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Damit knüpft die Filmanalyse in Klasse 10 an andere Ziele des Bildungsplans an, denn dieser fordert u. a. –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„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Bildgeschichten/ comics in einfachen Sätzen versprachlichen“ (Klasse 6)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„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bildliche und grafische Darstellungen verstehen und versprachlichen“ (Klasse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29" dur="indefinite" restart="never" nodeType="tmRoot">
          <p:childTnLst>
            <p:seq>
              <p:cTn id="630" dur="indefinite" nodeType="mainSeq">
                <p:childTnLst>
                  <p:par>
                    <p:cTn id="631" nodeType="clickEffect" fill="hold">
                      <p:stCondLst>
                        <p:cond delay="indefinite"/>
                      </p:stCondLst>
                      <p:childTnLst>
                        <p:par>
                          <p:cTn id="63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5" nodeType="clickEffect" fill="hold">
                      <p:stCondLst>
                        <p:cond delay="indefinite"/>
                      </p:stCondLst>
                      <p:childTnLst>
                        <p:par>
                          <p:cTn id="63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9" nodeType="clickEffect" fill="hold">
                      <p:stCondLst>
                        <p:cond delay="indefinite"/>
                      </p:stCondLst>
                      <p:childTnLst>
                        <p:par>
                          <p:cTn id="64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AD936233-3A3F-40C6-98CF-DB6F326A0A77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221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Working with screenshots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222" name="TextShape 3"/>
          <p:cNvSpPr txBox="1"/>
          <p:nvPr/>
        </p:nvSpPr>
        <p:spPr>
          <a:xfrm>
            <a:off x="1092240" y="2577960"/>
            <a:ext cx="10820160" cy="60955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Auswahl Filmmaterial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Musikvideos und Trailer bieten lebhafte Reize, aber nicht immer einen narrativen „roten Faden“.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Dagegen weisen einführende Sequenzen von Spielfilmen –  wie „opening sequences“anderer Textsorten – hohe Informationsdichte auf, denn sie  –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klären sie das Setting mit Ort, Zeit, Figuren etc.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wecken Erwartungen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legen Vorhersagen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43" dur="indefinite" restart="never" nodeType="tmRoot">
          <p:childTnLst>
            <p:seq>
              <p:cTn id="644" dur="indefinite" nodeType="mainSeq">
                <p:childTnLst>
                  <p:par>
                    <p:cTn id="645" nodeType="clickEffect" fill="hold">
                      <p:stCondLst>
                        <p:cond delay="indefinite"/>
                      </p:stCondLst>
                      <p:childTnLst>
                        <p:par>
                          <p:cTn id="64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9" fill="hold">
                      <p:stCondLst>
                        <p:cond delay="indefinite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3" nodeType="clickEffect" fill="hold">
                      <p:stCondLst>
                        <p:cond delay="indefinite"/>
                      </p:stCondLst>
                      <p:childTnLst>
                        <p:par>
                          <p:cTn id="65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nodeType="clickEffect" fill="hold">
                      <p:stCondLst>
                        <p:cond delay="indefinite"/>
                      </p:stCondLst>
                      <p:childTnLst>
                        <p:par>
                          <p:cTn id="6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1" nodeType="clickEffect" fill="hold">
                      <p:stCondLst>
                        <p:cond delay="indefinite"/>
                      </p:stCondLst>
                      <p:childTnLst>
                        <p:par>
                          <p:cTn id="66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AC7F4711-19D3-484E-B00C-7A74FF558BCA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224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Redemittel Filmanalyse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225" name="TextShape 3"/>
          <p:cNvSpPr txBox="1"/>
          <p:nvPr/>
        </p:nvSpPr>
        <p:spPr>
          <a:xfrm>
            <a:off x="1092240" y="2577960"/>
            <a:ext cx="10820160" cy="60955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Redemittel Filmanalyse 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(10_vc_fa08_redemittel-wie)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gängige „Grundbegriffe der Filmanalyse“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2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Redemittel zur Beschreibung des Gesehenen 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(10_vc_fa09_redemittel-was)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nach Intensität gestaffelt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auch mit Teilkenntnissen erschließbar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bei Bedarf zu kürzen, zu verändern, zu ergänzen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65" dur="indefinite" restart="never" nodeType="tmRoot">
          <p:childTnLst>
            <p:seq>
              <p:cTn id="666" dur="indefinite" nodeType="mainSeq">
                <p:childTnLst>
                  <p:par>
                    <p:cTn id="667" nodeType="clickEffect" fill="hold">
                      <p:stCondLst>
                        <p:cond delay="indefinite"/>
                      </p:stCondLst>
                      <p:childTnLst>
                        <p:par>
                          <p:cTn id="66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1" nodeType="clickEffect" fill="hold">
                      <p:stCondLst>
                        <p:cond delay="indefinite"/>
                      </p:stCondLst>
                      <p:childTnLst>
                        <p:par>
                          <p:cTn id="67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5" nodeType="clickEffect" fill="hold">
                      <p:stCondLst>
                        <p:cond delay="indefinite"/>
                      </p:stCondLst>
                      <p:childTnLst>
                        <p:par>
                          <p:cTn id="67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9" nodeType="clickEffect" fill="hold">
                      <p:stCondLst>
                        <p:cond delay="indefinite"/>
                      </p:stCondLst>
                      <p:childTnLst>
                        <p:par>
                          <p:cTn id="68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3" nodeType="clickEffect" fill="hold">
                      <p:stCondLst>
                        <p:cond delay="indefinite"/>
                      </p:stCondLst>
                      <p:childTnLst>
                        <p:par>
                          <p:cTn id="68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7" nodeType="clickEffect" fill="hold">
                      <p:stCondLst>
                        <p:cond delay="indefinite"/>
                      </p:stCondLst>
                      <p:childTnLst>
                        <p:par>
                          <p:cTn id="68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3943A81E-4B19-40A0-A62C-8B86F01A5AC6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227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Filmanalyse, Beispiel 1 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228" name="TextShape 3"/>
          <p:cNvSpPr txBox="1"/>
          <p:nvPr/>
        </p:nvSpPr>
        <p:spPr>
          <a:xfrm>
            <a:off x="1092240" y="4038480"/>
            <a:ext cx="10820160" cy="457164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Beispiel:“Rabbit-Proof Fence” 2002 (2.58-5.17)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pre-viewing: „screenshots“ analysieren,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⇨ aus „screenshots“ ein Storyboard konstruieren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while-viewing kommentieren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(split viewing PA)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post-viewing gestalten,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229" name="CustomShape 4"/>
          <p:cNvSpPr/>
          <p:nvPr/>
        </p:nvSpPr>
        <p:spPr>
          <a:xfrm>
            <a:off x="1092240" y="2577960"/>
            <a:ext cx="10820160" cy="13330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45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ARBEIT MIT EINER EINFÜHRENDEN SEQUENZ </a:t>
            </a:r>
            <a:endParaRPr b="0" lang="de-DE" sz="4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91" dur="indefinite" restart="never" nodeType="tmRoot">
          <p:childTnLst>
            <p:seq>
              <p:cTn id="692" dur="indefinite" nodeType="mainSeq">
                <p:childTnLst>
                  <p:par>
                    <p:cTn id="693" nodeType="clickEffect" fill="hold">
                      <p:stCondLst>
                        <p:cond delay="indefinite"/>
                      </p:stCondLst>
                      <p:childTnLst>
                        <p:par>
                          <p:cTn id="69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7" nodeType="clickEffect" fill="hold">
                      <p:stCondLst>
                        <p:cond delay="indefinite"/>
                      </p:stCondLst>
                      <p:childTnLst>
                        <p:par>
                          <p:cTn id="69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1" nodeType="clickEffect" fill="hold">
                      <p:stCondLst>
                        <p:cond delay="indefinite"/>
                      </p:stCondLst>
                      <p:childTnLst>
                        <p:par>
                          <p:cTn id="70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5" nodeType="clickEffect" fill="hold">
                      <p:stCondLst>
                        <p:cond delay="indefinite"/>
                      </p:stCondLst>
                      <p:childTnLst>
                        <p:par>
                          <p:cTn id="70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9" nodeType="clickEffect" fill="hold">
                      <p:stCondLst>
                        <p:cond delay="indefinite"/>
                      </p:stCondLst>
                      <p:childTnLst>
                        <p:par>
                          <p:cTn id="71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07F8DB52-6602-4046-8D5D-D8AE1EB6479C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231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Arbeit mit einer einführenden Sequenz 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232" name="TextShape 3"/>
          <p:cNvSpPr txBox="1"/>
          <p:nvPr/>
        </p:nvSpPr>
        <p:spPr>
          <a:xfrm>
            <a:off x="1092240" y="2577960"/>
            <a:ext cx="10820160" cy="60955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Anbindung an den Bildungsplan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Kulturelle Kompetenz, Besonderheiten eines Commonwealth-Landes (Lost Generations)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Anknüpfung an gängige Lehrbücher der Mittelstufe ist gegeben, z. B.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G21 A5 bzw. Abschlussband, jeweils Unit 1, Cornelsen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Camden Town 5, Unit 2, Diesterweg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Greenline 5, Unit 2, Klett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13" dur="indefinite" restart="never" nodeType="tmRoot">
          <p:childTnLst>
            <p:seq>
              <p:cTn id="714" dur="indefinite" nodeType="mainSeq">
                <p:childTnLst>
                  <p:par>
                    <p:cTn id="715" nodeType="clickEffect" fill="hold">
                      <p:stCondLst>
                        <p:cond delay="indefinite"/>
                      </p:stCondLst>
                      <p:childTnLst>
                        <p:par>
                          <p:cTn id="71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>
                      <p:stCondLst>
                        <p:cond delay="indefinite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3" fill="hold">
                      <p:stCondLst>
                        <p:cond delay="indefinite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7" fill="hold">
                      <p:stCondLst>
                        <p:cond delay="indefinite"/>
                      </p:stCondLst>
                      <p:childTnLst>
                        <p:par>
                          <p:cTn id="728" fill="hold">
                            <p:stCondLst>
                              <p:cond delay="0"/>
                            </p:stCondLst>
                            <p:childTnLst>
                              <p:par>
                                <p:cTn id="7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1" fill="hold">
                      <p:stCondLst>
                        <p:cond delay="indefinite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B9957B36-D698-4AB9-B59B-32AD932211CA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234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Arbeit mit einer einführenden Sequenz 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235" name="TextShape 3"/>
          <p:cNvSpPr txBox="1"/>
          <p:nvPr/>
        </p:nvSpPr>
        <p:spPr>
          <a:xfrm>
            <a:off x="885960" y="2644920"/>
            <a:ext cx="10820160" cy="530820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Arbeitsauftrag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Bearbeiten Sie das Aufgabenblatt zu </a:t>
            </a: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„Rabbit-Proof Fence“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. Verwenden Sie dabei die Redemittel zur –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filmischen Darstellung 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	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	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und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Beschreibung des Gesehenen.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Vergleichen Sie anschließend Ihre Aufzeichnungen mit dem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35" dur="indefinite" restart="never" nodeType="tmRoot">
          <p:childTnLst>
            <p:seq>
              <p:cTn id="736" dur="indefinite" nodeType="mainSeq">
                <p:childTnLst>
                  <p:par>
                    <p:cTn id="737" nodeType="clickEffect" fill="hold">
                      <p:stCondLst>
                        <p:cond delay="indefinite"/>
                      </p:stCondLst>
                      <p:childTnLst>
                        <p:par>
                          <p:cTn id="73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1" fill="hold">
                      <p:stCondLst>
                        <p:cond delay="indefinite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5" fill="hold">
                      <p:stCondLst>
                        <p:cond delay="indefinite"/>
                      </p:stCondLst>
                      <p:childTnLst>
                        <p:par>
                          <p:cTn id="746" fill="hold">
                            <p:stCondLst>
                              <p:cond delay="0"/>
                            </p:stCondLst>
                            <p:childTnLst>
                              <p:par>
                                <p:cTn id="7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9" fill="hold">
                      <p:stCondLst>
                        <p:cond delay="indefinite"/>
                      </p:stCondLst>
                      <p:childTnLst>
                        <p:par>
                          <p:cTn id="750" fill="hold">
                            <p:stCondLst>
                              <p:cond delay="0"/>
                            </p:stCondLst>
                            <p:childTnLst>
                              <p:par>
                                <p:cTn id="7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3" fill="hold">
                      <p:stCondLst>
                        <p:cond delay="indefinite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9948E252-9BDD-45C4-BA5E-6CE228A076C0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237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Filmanalyse, Beispiel 2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238" name="TextShape 3"/>
          <p:cNvSpPr txBox="1"/>
          <p:nvPr/>
        </p:nvSpPr>
        <p:spPr>
          <a:xfrm>
            <a:off x="1092240" y="4038480"/>
            <a:ext cx="10820160" cy="457164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“</a:t>
            </a: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Sunrise“ 1927 (ca. 45.50- 50.30) 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(at the barber’s)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 – filmgeschichtlich wichtiges, inhaltlich austauschbares Beispiel –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pre-viewing: Screenshots sortieren, analysieren, 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als Bildgeschichte deuten etc.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while-viewing: kommentieren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z. B split viewing in PA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post-viewing: gestalten,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z. B. kreatives Schreiben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  <p:sp>
        <p:nvSpPr>
          <p:cNvPr id="239" name="CustomShape 4"/>
          <p:cNvSpPr/>
          <p:nvPr/>
        </p:nvSpPr>
        <p:spPr>
          <a:xfrm>
            <a:off x="1092240" y="2577960"/>
            <a:ext cx="10820160" cy="13330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45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EINE DRAMATISCHE FILMSZENE</a:t>
            </a:r>
            <a:endParaRPr b="0" lang="de-DE" sz="4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57" dur="indefinite" restart="never" nodeType="tmRoot">
          <p:childTnLst>
            <p:seq>
              <p:cTn id="758" dur="indefinite" nodeType="mainSeq">
                <p:childTnLst>
                  <p:par>
                    <p:cTn id="759" nodeType="clickEffect" fill="hold">
                      <p:stCondLst>
                        <p:cond delay="indefinite"/>
                      </p:stCondLst>
                      <p:childTnLst>
                        <p:par>
                          <p:cTn id="76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3" nodeType="clickEffect" fill="hold">
                      <p:stCondLst>
                        <p:cond delay="indefinite"/>
                      </p:stCondLst>
                      <p:childTnLst>
                        <p:par>
                          <p:cTn id="76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7" nodeType="clickEffect" fill="hold">
                      <p:stCondLst>
                        <p:cond delay="indefinite"/>
                      </p:stCondLst>
                      <p:childTnLst>
                        <p:par>
                          <p:cTn id="76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1" nodeType="clickEffect" fill="hold">
                      <p:stCondLst>
                        <p:cond delay="indefinite"/>
                      </p:stCondLst>
                      <p:childTnLst>
                        <p:par>
                          <p:cTn id="77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5" nodeType="clickEffect" fill="hold">
                      <p:stCondLst>
                        <p:cond delay="indefinite"/>
                      </p:stCondLst>
                      <p:childTnLst>
                        <p:par>
                          <p:cTn id="77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B5DE83E8-B4C0-4C6E-882C-3C528B23DF00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Bildungsplan in Progression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30" name="TextShape 3"/>
          <p:cNvSpPr txBox="1"/>
          <p:nvPr/>
        </p:nvSpPr>
        <p:spPr>
          <a:xfrm>
            <a:off x="1030320" y="2644920"/>
            <a:ext cx="10820160" cy="583200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Arbeitsauftrag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Markieren Sie nur die Kompetenzen zur Filmanalyse in der  Tabelle (12-06_lc_vc_02standards) mit der “</a:t>
            </a:r>
            <a:r>
              <a:rPr b="0" lang="de-DE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Auswahl gekürzter Zitate aus den Bildungsstandards Englisch“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.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Fazit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„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Filmanalyse“ in Klasse 10 und Kursstufe widmet sich der visuellen Vermittlung der Information. Diese wird inhaltlich massiv  vorentlastet durch “Medienerziehung” in Deutsch.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Der Bildungsplan fasst Sehverstehen weitgehend als Teilaspekt von Hörverstehen, das vor allem der sprachlichen Informationsentnahme und –verarbeitung dient.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" dur="indefinite" restart="never" nodeType="tmRoot">
          <p:childTnLst>
            <p:seq>
              <p:cTn id="28" dur="indefinite" nodeType="mainSeq">
                <p:childTnLst>
                  <p:par>
                    <p:cTn id="29" nodeType="clickEffect" fill="hold">
                      <p:stCondLst>
                        <p:cond delay="indefinite"/>
                      </p:stCondLst>
                      <p:childTnLst>
                        <p:par>
                          <p:cTn id="3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A3CB591A-8DF4-43FE-9504-9806B4BFACCB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Assessment GeR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33" name="TextShape 3"/>
          <p:cNvSpPr txBox="1"/>
          <p:nvPr/>
        </p:nvSpPr>
        <p:spPr>
          <a:xfrm>
            <a:off x="1092240" y="2577960"/>
            <a:ext cx="10820160" cy="60955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Die Wahl des Materials und die Gestaltung der Aufgaben richten sich nach dem Lernstand, ermittelt –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durch die Selbsteinschätzung der Lernenden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durch die Diagnose durch die Lehrenden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z. B. mit Hilfe des Rasters zur Einschätzung</a:t>
            </a:r>
            <a:br/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des Gemeinsamen europäischen Referenzrahmens (GeR)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</a:rPr>
              <a:t> 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9" dur="indefinite" restart="never" nodeType="tmRoot">
          <p:childTnLst>
            <p:seq>
              <p:cTn id="50" dur="indefinite" nodeType="mainSeq">
                <p:childTnLst>
                  <p:par>
                    <p:cTn id="51" nodeType="clickEffect" fill="hold">
                      <p:stCondLst>
                        <p:cond delay="indefinite"/>
                      </p:stCondLst>
                      <p:childTnLst>
                        <p:par>
                          <p:cTn id="5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nodeType="clickEffect" fill="hold">
                      <p:stCondLst>
                        <p:cond delay="indefinite"/>
                      </p:stCondLst>
                      <p:childTnLst>
                        <p:par>
                          <p:cTn id="5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nodeType="clickEffect" fill="hold">
                      <p:stCondLst>
                        <p:cond delay="indefinite"/>
                      </p:stCondLst>
                      <p:childTnLst>
                        <p:par>
                          <p:cTn id="6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nodeType="clickEffect" fill="hold">
                      <p:stCondLst>
                        <p:cond delay="indefinite"/>
                      </p:stCondLst>
                      <p:childTnLst>
                        <p:par>
                          <p:cTn id="6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07ED8A42-B14F-496C-B9B3-587FF8E59E84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Materialauswahl </a:t>
            </a:r>
            <a:br/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Klassen 6-12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36" name="TextShape 3"/>
          <p:cNvSpPr txBox="1"/>
          <p:nvPr/>
        </p:nvSpPr>
        <p:spPr>
          <a:xfrm>
            <a:off x="1092240" y="2577960"/>
            <a:ext cx="10820160" cy="60955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Die Checkliste „Ausgewählte Formulierungen aus den Bildungsstandards ...“ zeigt die Progression von Stufe zu Stufe und kann die Materialauswahl erleichtern.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2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000"/>
                </a:solidFill>
                <a:latin typeface="Calibri"/>
                <a:ea typeface="ヒラギノ角ゴ ProN W3"/>
              </a:rPr>
              <a:t>Urheberrecht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1" dur="indefinite" restart="never" nodeType="tmRoot">
          <p:childTnLst>
            <p:seq>
              <p:cTn id="72" dur="indefinite" nodeType="mainSeq">
                <p:childTnLst>
                  <p:par>
                    <p:cTn id="73" nodeType="clickEffect" fill="hold">
                      <p:stCondLst>
                        <p:cond delay="indefinite"/>
                      </p:stCondLst>
                      <p:childTnLst>
                        <p:par>
                          <p:cTn id="7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nodeType="clickEffect" fill="hold">
                      <p:stCondLst>
                        <p:cond delay="indefinite"/>
                      </p:stCondLst>
                      <p:childTnLst>
                        <p:par>
                          <p:cTn id="7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092240" y="3352680"/>
            <a:ext cx="10820160" cy="2603160"/>
          </a:xfrm>
          <a:prstGeom prst="rect">
            <a:avLst/>
          </a:prstGeom>
          <a:noFill/>
          <a:ln w="0">
            <a:noFill/>
          </a:ln>
          <a:effectLst>
            <a:outerShdw dist="12600" dir="16200000">
              <a:srgbClr val="000000">
                <a:alpha val="70000"/>
              </a:srgbClr>
            </a:outerShdw>
          </a:effectLst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000" spc="-1" strike="noStrike">
                <a:solidFill>
                  <a:srgbClr val="ffcc66"/>
                </a:solidFill>
                <a:latin typeface="Calibri Bold"/>
                <a:ea typeface="ヒラギノ角ゴ ProN W6"/>
              </a:rPr>
              <a:t>A.</a:t>
            </a:r>
            <a:r>
              <a:rPr b="0" lang="en-US" sz="5000" spc="-1" strike="noStrike">
                <a:solidFill>
                  <a:srgbClr val="ffffff"/>
                </a:solidFill>
                <a:latin typeface="Calibri Bold"/>
                <a:ea typeface="ヒラギノ角ゴ ProN W6"/>
              </a:rPr>
              <a:t> </a:t>
            </a:r>
            <a:r>
              <a:rPr b="0" lang="en-US" sz="5000" spc="-1" strike="noStrike">
                <a:solidFill>
                  <a:srgbClr val="ffffff"/>
                </a:solidFill>
                <a:latin typeface="Calibri"/>
                <a:ea typeface="ヒラギノ角ゴ ProN W6"/>
              </a:rPr>
              <a:t>HÖR- UND </a:t>
            </a:r>
            <a:br/>
            <a:r>
              <a:rPr b="0" lang="en-US" sz="5000" spc="-1" strike="noStrike">
                <a:solidFill>
                  <a:srgbClr val="ffffff"/>
                </a:solidFill>
                <a:latin typeface="Calibri"/>
                <a:ea typeface="ヒラギノ角ゴ ProN W6"/>
              </a:rPr>
              <a:t>HÖR-SEHVERSTEHEN (lc-vc)</a:t>
            </a:r>
            <a:endParaRPr b="0" lang="en-US" sz="50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1092240" y="5664240"/>
            <a:ext cx="10820160" cy="736200"/>
          </a:xfrm>
          <a:prstGeom prst="rect">
            <a:avLst/>
          </a:prstGeom>
          <a:noFill/>
          <a:ln w="0">
            <a:noFill/>
          </a:ln>
          <a:effectLst>
            <a:outerShdw algn="ctr" blurRad="25400" dir="16200000" dist="12600" rotWithShape="0">
              <a:schemeClr val="bg2">
                <a:alpha val="70000"/>
              </a:scheme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4500" spc="-1" strike="noStrike">
                <a:solidFill>
                  <a:srgbClr val="ffcc66"/>
                </a:solidFill>
                <a:latin typeface="Calibri"/>
                <a:ea typeface="ヒラギノ明朝 ProN W3"/>
              </a:rPr>
              <a:t>II. HÖRTEXTE UND AUFGABEN</a:t>
            </a:r>
            <a:endParaRPr b="0" lang="de-DE" sz="4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1" dur="indefinite" restart="never" nodeType="tmRoot">
          <p:childTnLst>
            <p:seq>
              <p:cTn id="82" dur="indefinite" nodeType="mainSeq">
                <p:childTnLst>
                  <p:par>
                    <p:cTn id="83" nodeType="clickEffect" fill="hold">
                      <p:stCondLst>
                        <p:cond delay="indefinite"/>
                      </p:stCondLst>
                      <p:childTnLst>
                        <p:par>
                          <p:cTn id="8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0CD9E9A2-1288-4596-8D0A-5EB51D26641C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Hörtexte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sp>
        <p:nvSpPr>
          <p:cNvPr id="141" name="TextShape 3"/>
          <p:cNvSpPr txBox="1"/>
          <p:nvPr/>
        </p:nvSpPr>
        <p:spPr>
          <a:xfrm>
            <a:off x="1092240" y="2577960"/>
            <a:ext cx="10820160" cy="60955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>
              <a:lnSpc>
                <a:spcPct val="100000"/>
              </a:lnSpc>
              <a:spcBef>
                <a:spcPts val="15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Für Lernende in Klasse 9/10 verlangt der Bildungsplan also „authentische“ Hör- und Seh-Texte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„</a:t>
            </a: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über weniger vertraute Themen“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von „Muttersprachlern“ „in normalem Sprechtempo“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  <a:p>
            <a:pPr marL="444600" indent="-444240">
              <a:lnSpc>
                <a:spcPct val="100000"/>
              </a:lnSpc>
              <a:spcBef>
                <a:spcPts val="1500"/>
              </a:spcBef>
              <a:buClr>
                <a:srgbClr val="6d6d6d"/>
              </a:buClr>
              <a:buFont typeface="Calibri"/>
              <a:buChar char="○"/>
              <a:tabLst>
                <a:tab algn="l" pos="0"/>
              </a:tabLst>
            </a:pPr>
            <a:r>
              <a:rPr b="0" lang="en-US" sz="3000" spc="-1" strike="noStrike">
                <a:solidFill>
                  <a:srgbClr val="6d6d6d"/>
                </a:solidFill>
                <a:latin typeface="Calibri"/>
                <a:ea typeface="ヒラギノ角ゴ ProN W3"/>
              </a:rPr>
              <a:t>mit „teilweise unbekanntem, aber erschließbarem Sprachmaterial</a:t>
            </a:r>
            <a:endParaRPr b="0" lang="en-US" sz="3000" spc="-1" strike="noStrike">
              <a:solidFill>
                <a:srgbClr val="6d6d6d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7" dur="indefinite" restart="never" nodeType="tmRoot">
          <p:childTnLst>
            <p:seq>
              <p:cTn id="88" dur="indefinite" nodeType="mainSeq">
                <p:childTnLst>
                  <p:par>
                    <p:cTn id="89" nodeType="clickEffect" fill="hold">
                      <p:stCondLst>
                        <p:cond delay="indefinite"/>
                      </p:stCondLst>
                      <p:childTnLst>
                        <p:par>
                          <p:cTn id="9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nodeType="clickEffect" fill="hold">
                      <p:stCondLst>
                        <p:cond delay="indefinite"/>
                      </p:stCondLst>
                      <p:childTnLst>
                        <p:par>
                          <p:cTn id="10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12380760" y="9207360"/>
            <a:ext cx="331560" cy="342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fld id="{7C2E8EEB-B68B-42F3-9751-8AF420148D77}" type="slidenum">
              <a:rPr b="0" lang="en-US" sz="1600" spc="-1" strike="noStrike">
                <a:solidFill>
                  <a:srgbClr val="7f7f7f"/>
                </a:solidFill>
                <a:latin typeface="Calibri Bold"/>
                <a:ea typeface="ヒラギノ明朝 ProN W3"/>
              </a:rPr>
              <a:t>&lt;Foliennummer&gt;</a:t>
            </a:fld>
            <a:endParaRPr b="0" lang="de-DE" sz="1600" spc="-1" strike="noStrike">
              <a:latin typeface="Times New Roman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1092240" y="254160"/>
            <a:ext cx="10820160" cy="19936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5500" spc="-1" strike="noStrike">
                <a:solidFill>
                  <a:srgbClr val="7f7f7f"/>
                </a:solidFill>
                <a:latin typeface="Calibri Bold"/>
                <a:ea typeface="ヒラギノ角ゴ ProN W6"/>
              </a:rPr>
              <a:t>Kriterien zur Auswahl von Hör- und Hör-Sehtexten</a:t>
            </a:r>
            <a:endParaRPr b="0" lang="en-US" sz="5500" spc="-1" strike="noStrike">
              <a:solidFill>
                <a:srgbClr val="6d6d6d"/>
              </a:solidFill>
              <a:latin typeface="Palatino"/>
            </a:endParaRPr>
          </a:p>
        </p:txBody>
      </p:sp>
      <p:graphicFrame>
        <p:nvGraphicFramePr>
          <p:cNvPr id="144" name="Table 3"/>
          <p:cNvGraphicFramePr/>
          <p:nvPr/>
        </p:nvGraphicFramePr>
        <p:xfrm>
          <a:off x="1092240" y="2577960"/>
          <a:ext cx="10821600" cy="6095520"/>
        </p:xfrm>
        <a:graphic>
          <a:graphicData uri="http://schemas.openxmlformats.org/drawingml/2006/table">
            <a:tbl>
              <a:tblPr/>
              <a:tblGrid>
                <a:gridCol w="2282760"/>
                <a:gridCol w="4012920"/>
                <a:gridCol w="512640"/>
                <a:gridCol w="4013280"/>
              </a:tblGrid>
              <a:tr h="1218960">
                <a:tc>
                  <a:txBody>
                    <a:bodyPr lIns="50760" rIns="50760" tIns="50760" bIns="50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ff8000"/>
                          </a:solidFill>
                          <a:latin typeface="Calibri"/>
                          <a:ea typeface="ヒラギノ角ゴ ProN W3"/>
                        </a:rPr>
                        <a:t>Inhalt / Lexik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1"/>
                      <a:tile/>
                    </a:blipFill>
                  </a:tcPr>
                </a:tc>
                <a:tc>
                  <a:txBody>
                    <a:bodyPr lIns="50760" rIns="50760" tIns="50760" bIns="50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libri"/>
                          <a:ea typeface="ヒラギノ角ゴ ProN W3"/>
                        </a:rPr>
                        <a:t>(teilweise) bekannt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2"/>
                      <a:tile/>
                    </a:blipFill>
                  </a:tcPr>
                </a:tc>
                <a:tc>
                  <a:txBody>
                    <a:bodyPr lIns="50760" rIns="50760" tIns="50760" bIns="50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mbria"/>
                          <a:ea typeface="ヒラギノ角ゴ ProN W3"/>
                        </a:rPr>
                        <a:t>⬄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3"/>
                      <a:tile/>
                    </a:blipFill>
                  </a:tcPr>
                </a:tc>
                <a:tc>
                  <a:txBody>
                    <a:bodyPr lIns="50760" rIns="50760" tIns="50760" bIns="50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libri"/>
                          <a:ea typeface="ヒラギノ角ゴ ProN W3"/>
                        </a:rPr>
                        <a:t>(weitgehend) unbekannt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4"/>
                      <a:tile/>
                    </a:blipFill>
                  </a:tcPr>
                </a:tc>
              </a:tr>
              <a:tr h="1218960">
                <a:tc>
                  <a:txBody>
                    <a:bodyPr lIns="50760" rIns="50760" tIns="50760" bIns="50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ff8000"/>
                          </a:solidFill>
                          <a:latin typeface="Calibri"/>
                          <a:ea typeface="ヒラギノ角ゴ ProN W3"/>
                        </a:rPr>
                        <a:t>Information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5"/>
                      <a:tile/>
                    </a:blipFill>
                  </a:tcPr>
                </a:tc>
                <a:tc>
                  <a:txBody>
                    <a:bodyPr lIns="50760" rIns="50760" tIns="50760" bIns="50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libri"/>
                          <a:ea typeface="ヒラギノ角ゴ ProN W3"/>
                        </a:rPr>
                        <a:t>explizit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6"/>
                      <a:tile/>
                    </a:blipFill>
                  </a:tcPr>
                </a:tc>
                <a:tc>
                  <a:txBody>
                    <a:bodyPr lIns="50760" rIns="50760" tIns="50760" bIns="50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mbria"/>
                          <a:ea typeface="ヒラギノ角ゴ ProN W3"/>
                        </a:rPr>
                        <a:t>⬄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7"/>
                      <a:tile/>
                    </a:blipFill>
                  </a:tcPr>
                </a:tc>
                <a:tc>
                  <a:txBody>
                    <a:bodyPr lIns="50760" rIns="50760" tIns="50760" bIns="50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libri"/>
                          <a:ea typeface="ヒラギノ角ゴ ProN W3"/>
                        </a:rPr>
                        <a:t>implizit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8"/>
                      <a:tile/>
                    </a:blipFill>
                  </a:tcPr>
                </a:tc>
              </a:tr>
              <a:tr h="1218960">
                <a:tc>
                  <a:txBody>
                    <a:bodyPr lIns="50760" rIns="50760" tIns="50760" bIns="50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ff8000"/>
                          </a:solidFill>
                          <a:latin typeface="Calibri"/>
                          <a:ea typeface="ヒラギノ角ゴ ProN W3"/>
                        </a:rPr>
                        <a:t>Form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9"/>
                      <a:tile/>
                    </a:blipFill>
                  </a:tcPr>
                </a:tc>
                <a:tc>
                  <a:txBody>
                    <a:bodyPr lIns="50760" rIns="50760" tIns="50760" bIns="50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libri"/>
                          <a:ea typeface="ヒラギノ角ゴ ProN W3"/>
                        </a:rPr>
                        <a:t>chronologisch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10"/>
                      <a:tile/>
                    </a:blipFill>
                  </a:tcPr>
                </a:tc>
                <a:tc>
                  <a:txBody>
                    <a:bodyPr lIns="50760" rIns="50760" tIns="50760" bIns="50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mbria"/>
                          <a:ea typeface="ヒラギノ角ゴ ProN W3"/>
                        </a:rPr>
                        <a:t>⬄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11"/>
                      <a:tile/>
                    </a:blipFill>
                  </a:tcPr>
                </a:tc>
                <a:tc>
                  <a:txBody>
                    <a:bodyPr lIns="50760" rIns="50760" tIns="50760" bIns="50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libri"/>
                          <a:ea typeface="ヒラギノ角ゴ ProN W3"/>
                        </a:rPr>
                        <a:t>z. B. raumzeitliche Sprünge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12"/>
                      <a:tile/>
                    </a:blipFill>
                  </a:tcPr>
                </a:tc>
              </a:tr>
              <a:tr h="1218960">
                <a:tc>
                  <a:txBody>
                    <a:bodyPr lIns="50760" rIns="50760" tIns="50760" bIns="50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ff8000"/>
                          </a:solidFill>
                          <a:latin typeface="Calibri"/>
                          <a:ea typeface="ヒラギノ角ゴ ProN W3"/>
                        </a:rPr>
                        <a:t>Zahl der Sprecher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13"/>
                      <a:tile/>
                    </a:blipFill>
                  </a:tcPr>
                </a:tc>
                <a:tc>
                  <a:txBody>
                    <a:bodyPr lIns="50760" rIns="50760" tIns="50760" bIns="50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libri"/>
                          <a:ea typeface="ヒラギノ角ゴ ProN W3"/>
                        </a:rPr>
                        <a:t>ein bis zwei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14"/>
                      <a:tile/>
                    </a:blipFill>
                  </a:tcPr>
                </a:tc>
                <a:tc>
                  <a:txBody>
                    <a:bodyPr lIns="50760" rIns="50760" tIns="50760" bIns="50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mbria"/>
                          <a:ea typeface="ヒラギノ角ゴ ProN W3"/>
                        </a:rPr>
                        <a:t>⬄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15"/>
                      <a:tile/>
                    </a:blipFill>
                  </a:tcPr>
                </a:tc>
                <a:tc>
                  <a:txBody>
                    <a:bodyPr lIns="50760" rIns="50760" tIns="50760" bIns="50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libri"/>
                          <a:ea typeface="ヒラギノ角ゴ ProN W3"/>
                        </a:rPr>
                        <a:t>drei und mehr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16"/>
                      <a:tile/>
                    </a:blipFill>
                  </a:tcPr>
                </a:tc>
              </a:tr>
              <a:tr h="1219680">
                <a:tc>
                  <a:txBody>
                    <a:bodyPr lIns="50760" rIns="50760" tIns="50760" bIns="50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ff8000"/>
                          </a:solidFill>
                          <a:latin typeface="Calibri"/>
                          <a:ea typeface="ヒラギノ角ゴ ProN W3"/>
                        </a:rPr>
                        <a:t>Dauer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17"/>
                      <a:tile/>
                    </a:blipFill>
                  </a:tcPr>
                </a:tc>
                <a:tc>
                  <a:txBody>
                    <a:bodyPr lIns="50760" rIns="50760" tIns="50760" bIns="50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libri"/>
                          <a:ea typeface="ヒラギノ角ゴ ProN W3"/>
                        </a:rPr>
                        <a:t>eher kurz: &lt; 5‘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18"/>
                      <a:tile/>
                    </a:blipFill>
                  </a:tcPr>
                </a:tc>
                <a:tc>
                  <a:txBody>
                    <a:bodyPr lIns="50760" rIns="50760" tIns="50760" bIns="50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mbria"/>
                          <a:ea typeface="ヒラギノ角ゴ ProN W3"/>
                        </a:rPr>
                        <a:t>⬄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19"/>
                      <a:tile/>
                    </a:blipFill>
                  </a:tcPr>
                </a:tc>
                <a:tc>
                  <a:txBody>
                    <a:bodyPr lIns="50760" rIns="50760" tIns="50760" bIns="5076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2600" spc="-1" strike="noStrike">
                          <a:solidFill>
                            <a:srgbClr val="6d6d6d"/>
                          </a:solidFill>
                          <a:latin typeface="Calibri"/>
                          <a:ea typeface="ヒラギノ角ゴ ProN W3"/>
                        </a:rPr>
                        <a:t>eher länger: &gt; 10‘</a:t>
                      </a:r>
                      <a:endParaRPr b="0" lang="de-DE" sz="2600" spc="-1" strike="noStrike">
                        <a:latin typeface="Arial"/>
                      </a:endParaRPr>
                    </a:p>
                  </a:txBody>
                  <a:tcPr marL="50760" marR="50760">
                    <a:blipFill rotWithShape="0">
                      <a:blip r:embed="rId20"/>
                      <a:tile/>
                    </a:blip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5" dur="indefinite" restart="never" nodeType="tmRoot">
          <p:childTnLst>
            <p:seq>
              <p:cTn id="106" dur="indefinite" nodeType="mainSeq">
                <p:childTnLst>
                  <p:par>
                    <p:cTn id="107" nodeType="clickEffect" fill="hold">
                      <p:stCondLst>
                        <p:cond delay="indefinite"/>
                      </p:stCondLst>
                      <p:childTnLst>
                        <p:par>
                          <p:cTn id="10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5c5c5c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5c5c5c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fffefb"/>
      </a:accent1>
      <a:accent2>
        <a:srgbClr val="333399"/>
      </a:accent2>
      <a:accent3>
        <a:srgbClr val="ffffff"/>
      </a:accent3>
      <a:accent4>
        <a:srgbClr val="5c5c5c"/>
      </a:accent4>
      <a:accent5>
        <a:srgbClr val="fffefd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5c5c5c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LibreOffice/7.0.4.2$Linux_X86_64 LibreOffice_project/00$Build-2</Application>
  <AppVersion>15.0000</AppVersion>
  <Pages>0</Pages>
  <Words>1083</Words>
  <Characters>0</Characters>
  <Paragraphs>308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2021-02-17T08:40:11Z</dcterms:created>
  <dc:creator/>
  <dc:description/>
  <dc:language>de-DE</dc:language>
  <cp:lastModifiedBy/>
  <dcterms:modified xsi:type="dcterms:W3CDTF">2021-02-17T08:40:12Z</dcterms:modified>
  <cp:revision>2</cp:revision>
  <dc:subject/>
  <dc:title>Hör- und Hör-Sehverstehen und Filmanalyse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39</vt:r8>
  </property>
  <property fmtid="{D5CDD505-2E9C-101B-9397-08002B2CF9AE}" pid="3" name="PresentationFormat">
    <vt:lpwstr>Benutzerdefiniert</vt:lpwstr>
  </property>
  <property fmtid="{D5CDD505-2E9C-101B-9397-08002B2CF9AE}" pid="4" name="Slides">
    <vt:r8>39</vt:r8>
  </property>
</Properties>
</file>