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39" r:id="rId1"/>
  </p:sldMasterIdLst>
  <p:notesMasterIdLst>
    <p:notesMasterId r:id="rId32"/>
  </p:notesMasterIdLst>
  <p:handoutMasterIdLst>
    <p:handoutMasterId r:id="rId33"/>
  </p:handoutMasterIdLst>
  <p:sldIdLst>
    <p:sldId id="300" r:id="rId2"/>
    <p:sldId id="299" r:id="rId3"/>
    <p:sldId id="268" r:id="rId4"/>
    <p:sldId id="271" r:id="rId5"/>
    <p:sldId id="258" r:id="rId6"/>
    <p:sldId id="296" r:id="rId7"/>
    <p:sldId id="272" r:id="rId8"/>
    <p:sldId id="261" r:id="rId9"/>
    <p:sldId id="273" r:id="rId10"/>
    <p:sldId id="274" r:id="rId11"/>
    <p:sldId id="289" r:id="rId12"/>
    <p:sldId id="275" r:id="rId13"/>
    <p:sldId id="278" r:id="rId14"/>
    <p:sldId id="290" r:id="rId15"/>
    <p:sldId id="276" r:id="rId16"/>
    <p:sldId id="277" r:id="rId17"/>
    <p:sldId id="291" r:id="rId18"/>
    <p:sldId id="279" r:id="rId19"/>
    <p:sldId id="280" r:id="rId20"/>
    <p:sldId id="292" r:id="rId21"/>
    <p:sldId id="282" r:id="rId22"/>
    <p:sldId id="283" r:id="rId23"/>
    <p:sldId id="284" r:id="rId24"/>
    <p:sldId id="301" r:id="rId25"/>
    <p:sldId id="293" r:id="rId26"/>
    <p:sldId id="285" r:id="rId27"/>
    <p:sldId id="302" r:id="rId28"/>
    <p:sldId id="288" r:id="rId29"/>
    <p:sldId id="303" r:id="rId30"/>
    <p:sldId id="294" r:id="rId31"/>
  </p:sldIdLst>
  <p:sldSz cx="9144000" cy="6858000" type="screen4x3"/>
  <p:notesSz cx="6864350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312"/>
    <a:srgbClr val="E6EED6"/>
    <a:srgbClr val="0099CC"/>
    <a:srgbClr val="99CCFF"/>
    <a:srgbClr val="00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6" autoAdjust="0"/>
    <p:restoredTop sz="94486" autoAdjust="0"/>
  </p:normalViewPr>
  <p:slideViewPr>
    <p:cSldViewPr>
      <p:cViewPr varScale="1">
        <p:scale>
          <a:sx n="43" d="100"/>
          <a:sy n="43" d="100"/>
        </p:scale>
        <p:origin x="12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347" y="-96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12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1249363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811574"/>
            <a:ext cx="549148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32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8556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093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01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487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013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5938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sz="24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46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964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237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25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11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082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24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177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92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899" indent="-240899">
              <a:buAutoNum type="arabicParenR"/>
            </a:pP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897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30700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05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235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64239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781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4754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52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5178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6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24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7029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125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301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8209" y="9496438"/>
            <a:ext cx="2974552" cy="501639"/>
          </a:xfrm>
          <a:prstGeom prst="rect">
            <a:avLst/>
          </a:prstGeom>
        </p:spPr>
        <p:txBody>
          <a:bodyPr/>
          <a:lstStyle/>
          <a:p>
            <a:fld id="{FEAD9838-40AD-4645-A1E9-5E062B9CC95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59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1785926"/>
            <a:ext cx="6477000" cy="642942"/>
          </a:xfrm>
        </p:spPr>
        <p:txBody>
          <a:bodyPr vert="horz" lIns="108000" tIns="144000" rIns="108000" bIns="14400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rgbClr val="341312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41312"/>
                </a:solidFill>
              </a:defRPr>
            </a:lvl1pPr>
            <a:lvl2pPr>
              <a:defRPr>
                <a:solidFill>
                  <a:srgbClr val="341312"/>
                </a:solidFill>
              </a:defRPr>
            </a:lvl2pPr>
            <a:lvl3pPr>
              <a:defRPr baseline="0">
                <a:solidFill>
                  <a:srgbClr val="341312"/>
                </a:solidFill>
              </a:defRPr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D5CC-069C-4399-9F8C-9B21B2761F46}" type="datetime1">
              <a:rPr lang="de-DE" smtClean="0"/>
              <a:pPr/>
              <a:t>20.11.2015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Folie </a:t>
            </a:r>
            <a:fld id="{E9341D42-3B83-437F-A98A-3811468F5DF9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StD‘in S. Pongratz – StD‘in E. Butzko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2400" b="1" kern="12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D5CC-069C-4399-9F8C-9B21B2761F46}" type="datetime1">
              <a:rPr lang="de-DE" smtClean="0"/>
              <a:pPr/>
              <a:t>20.11.2015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Folie </a:t>
            </a:r>
            <a:fld id="{E9341D42-3B83-437F-A98A-3811468F5DF9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StD‘in S. Pongratz – StD‘in E. Butzko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228600"/>
            <a:ext cx="7567640" cy="914400"/>
          </a:xfrm>
        </p:spPr>
        <p:txBody>
          <a:bodyPr/>
          <a:lstStyle>
            <a:lvl1pPr>
              <a:defRPr lang="de-DE" sz="2400" b="1" kern="12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000100" y="1714488"/>
            <a:ext cx="7034234" cy="3829064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D5CC-069C-4399-9F8C-9B21B2761F46}" type="datetime1">
              <a:rPr lang="de-DE" smtClean="0"/>
              <a:pPr/>
              <a:t>20.11.2015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Folie </a:t>
            </a:r>
            <a:fld id="{E9341D42-3B83-437F-A98A-3811468F5DF9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StD‘in S. Pongratz – StD‘in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6170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B989-A853-5C46-A0CC-CDEAA8084500}" type="datetime1">
              <a:rPr lang="de-DE" smtClean="0"/>
              <a:t>20.11.2015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Silke Demirag/LS Ref. 41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8A3C-686B-40AE-A982-F952251B82E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347981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vert="horz" wrap="square" lIns="108000" tIns="144000" rIns="108000" bIns="14400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5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41312"/>
                </a:solidFill>
              </a:defRPr>
            </a:lvl1pPr>
          </a:lstStyle>
          <a:p>
            <a:fld id="{B2FBD5CC-069C-4399-9F8C-9B21B2761F46}" type="datetime1">
              <a:rPr lang="de-DE" smtClean="0"/>
              <a:pPr/>
              <a:t>20.11.2015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58082" y="6356350"/>
            <a:ext cx="1328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341312"/>
                </a:solidFill>
              </a:defRPr>
            </a:lvl1pPr>
          </a:lstStyle>
          <a:p>
            <a:pPr algn="ctr"/>
            <a:r>
              <a:rPr lang="de-DE" dirty="0" smtClean="0"/>
              <a:t>Folie </a:t>
            </a:r>
            <a:fld id="{E9341D42-3B83-437F-A98A-3811468F5DF9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52" r:id="rId3"/>
    <p:sldLayoutId id="2147483760" r:id="rId4"/>
    <p:sldLayoutId id="2147483761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2">
              <a:lumMod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 typeface="Wingdings" pitchFamily="2" charset="2"/>
        <a:buChar char="Ø"/>
        <a:defRPr sz="2400" kern="1200">
          <a:solidFill>
            <a:srgbClr val="341312"/>
          </a:solidFill>
          <a:latin typeface="Georgia" pitchFamily="18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 typeface="Wingdings" pitchFamily="2" charset="2"/>
        <a:buChar char="Ø"/>
        <a:defRPr sz="2200" kern="1200">
          <a:solidFill>
            <a:srgbClr val="341312"/>
          </a:solidFill>
          <a:latin typeface="Georgia" pitchFamily="18" charset="0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 typeface="Wingdings" pitchFamily="2" charset="2"/>
        <a:buChar char="Ø"/>
        <a:defRPr sz="2000" kern="1200">
          <a:solidFill>
            <a:srgbClr val="341312"/>
          </a:solidFill>
          <a:latin typeface="Georgia" pitchFamily="18" charset="0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-Dokument1.docx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 lIns="72000" tIns="144000" rIns="72000" bIns="144000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DE" sz="3600" b="1" dirty="0" smtClean="0">
                <a:latin typeface="Georgia" pitchFamily="18" charset="0"/>
              </a:rPr>
              <a:t>Die Bildungsplanreform 2016</a:t>
            </a:r>
            <a:endParaRPr lang="de-DE" sz="3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Grundschulplan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500174"/>
            <a:ext cx="7313613" cy="392909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Aufbau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Kompetenzbereiche:</a:t>
            </a:r>
          </a:p>
          <a:p>
            <a:pPr marL="804863" indent="-2682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804863" algn="l"/>
              </a:tabLs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Hör-/Hörsehverstehen</a:t>
            </a:r>
          </a:p>
          <a:p>
            <a:pPr marL="804863" indent="-2682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804863" algn="l"/>
              </a:tabLs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Sprechen</a:t>
            </a:r>
          </a:p>
          <a:p>
            <a:pPr marL="804863" indent="-2682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804863" algn="l"/>
              </a:tabLs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Leseverstehen, Schreiben, Umgang mit Texten</a:t>
            </a:r>
          </a:p>
          <a:p>
            <a:pPr marL="804863" indent="-2682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804863" algn="l"/>
              </a:tabLs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Sprachliche Mittel: Aussprache und Intonation, Wortschatz und sprachliche Mittel</a:t>
            </a:r>
          </a:p>
          <a:p>
            <a:pPr marL="463550" lvl="1" indent="-463550">
              <a:spcBef>
                <a:spcPts val="1200"/>
              </a:spcBef>
              <a:spcAft>
                <a:spcPts val="600"/>
              </a:spcAf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Kulturelle Kompetenz: soziokulturelles Wissen, interkulturelle Kompetenz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Themen</a:t>
            </a:r>
            <a:r>
              <a:rPr lang="de-DE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de-DE" sz="8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94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GS-Plan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8662" y="1500174"/>
            <a:ext cx="7313613" cy="42862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Arbeitsfassung (Januar 2015)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000" b="1" dirty="0" smtClean="0">
                <a:solidFill>
                  <a:schemeClr val="bg2">
                    <a:lumMod val="10000"/>
                  </a:schemeClr>
                </a:solidFill>
              </a:rPr>
              <a:t>Sprechen</a:t>
            </a: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 (keine Unterscheidung mono-</a:t>
            </a:r>
            <a:r>
              <a:rPr lang="de-DE" sz="2000" dirty="0" err="1" smtClean="0">
                <a:solidFill>
                  <a:schemeClr val="bg2">
                    <a:lumMod val="10000"/>
                  </a:schemeClr>
                </a:solidFill>
              </a:rPr>
              <a:t>dia</a:t>
            </a: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):</a:t>
            </a:r>
          </a:p>
          <a:p>
            <a:pPr marL="804863" indent="-268288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sich vorstellen </a:t>
            </a:r>
          </a:p>
          <a:p>
            <a:pPr marL="804863" indent="-268288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formelhaft Fragen stellen und darauf antworten </a:t>
            </a:r>
          </a:p>
          <a:p>
            <a:pPr marL="804863" indent="-268288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einfache Höflichkeitsfloskeln anwenden </a:t>
            </a:r>
          </a:p>
          <a:p>
            <a:pPr marL="804863" indent="-268288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eigene Vorlieben und Abneigungen nennen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000" b="1" dirty="0" smtClean="0">
                <a:solidFill>
                  <a:schemeClr val="bg2">
                    <a:lumMod val="10000"/>
                  </a:schemeClr>
                </a:solidFill>
              </a:rPr>
              <a:t>Lesen/Schreiben/Umgang mit Texten</a:t>
            </a:r>
          </a:p>
          <a:p>
            <a:pPr marL="804863" indent="-268288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kurze, sehr einfache Texte ... verstehen</a:t>
            </a:r>
          </a:p>
          <a:p>
            <a:pPr marL="804863" indent="-268288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in kurze Texte Wörter oder Satzteile einfügen</a:t>
            </a:r>
          </a:p>
          <a:p>
            <a:pPr marL="804863" indent="-268288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fehlerfrei abschreiben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G8 - Leitgedanken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571612"/>
            <a:ext cx="7313613" cy="3857652"/>
          </a:xfrm>
        </p:spPr>
        <p:txBody>
          <a:bodyPr>
            <a:noAutofit/>
          </a:bodyPr>
          <a:lstStyle/>
          <a:p>
            <a:pPr marL="357188" indent="-357188">
              <a:spcBef>
                <a:spcPts val="0"/>
              </a:spcBef>
              <a:spcAft>
                <a:spcPts val="600"/>
              </a:spcAft>
            </a:pPr>
            <a:r>
              <a:rPr lang="de-DE" sz="2000" b="1" dirty="0" smtClean="0">
                <a:solidFill>
                  <a:schemeClr val="bg2">
                    <a:lumMod val="10000"/>
                  </a:schemeClr>
                </a:solidFill>
              </a:rPr>
              <a:t>Fremdsprachenübergreifend</a:t>
            </a:r>
          </a:p>
          <a:p>
            <a:pPr marL="357188" indent="-357188">
              <a:spcBef>
                <a:spcPts val="0"/>
              </a:spcBef>
              <a:spcAft>
                <a:spcPts val="600"/>
              </a:spcAft>
            </a:pPr>
            <a:r>
              <a:rPr lang="de-DE" sz="2000" b="1" dirty="0" smtClean="0">
                <a:solidFill>
                  <a:schemeClr val="bg2">
                    <a:lumMod val="10000"/>
                  </a:schemeClr>
                </a:solidFill>
              </a:rPr>
              <a:t>Fachspezifisch</a:t>
            </a:r>
          </a:p>
          <a:p>
            <a:pPr marL="625475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625475" algn="l"/>
              </a:tabLst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Bildungswert als </a:t>
            </a:r>
            <a:r>
              <a:rPr lang="de-DE" sz="2000" i="1" dirty="0" err="1" smtClean="0">
                <a:solidFill>
                  <a:schemeClr val="bg2">
                    <a:lumMod val="10000"/>
                  </a:schemeClr>
                </a:solidFill>
              </a:rPr>
              <a:t>lingua</a:t>
            </a:r>
            <a:r>
              <a:rPr lang="de-DE" sz="20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2000" i="1" dirty="0" err="1" smtClean="0">
                <a:solidFill>
                  <a:schemeClr val="bg2">
                    <a:lumMod val="10000"/>
                  </a:schemeClr>
                </a:solidFill>
              </a:rPr>
              <a:t>franca</a:t>
            </a:r>
            <a:r>
              <a:rPr lang="de-DE" sz="20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und als Text-, Medien- und Kommunikationsschulung</a:t>
            </a:r>
          </a:p>
          <a:p>
            <a:pPr marL="625475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625475" algn="l"/>
              </a:tabLst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Leitperspektiven</a:t>
            </a:r>
          </a:p>
          <a:p>
            <a:pPr marL="625475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625475" algn="l"/>
              </a:tabLst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Kompetenzniveau Ende 10 und 12 laut </a:t>
            </a:r>
            <a:r>
              <a:rPr lang="de-DE" sz="2000" dirty="0" err="1" smtClean="0">
                <a:solidFill>
                  <a:schemeClr val="bg2">
                    <a:lumMod val="10000"/>
                  </a:schemeClr>
                </a:solidFill>
              </a:rPr>
              <a:t>GeR</a:t>
            </a:r>
            <a:endParaRPr lang="de-DE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5475" indent="-26828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625475" algn="l"/>
              </a:tabLst>
            </a:pP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Didaktische Hinweise</a:t>
            </a:r>
            <a:b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sz="2000" dirty="0" smtClean="0">
                <a:solidFill>
                  <a:schemeClr val="bg2">
                    <a:lumMod val="10000"/>
                  </a:schemeClr>
                </a:solidFill>
              </a:rPr>
              <a:t>Grundschule / Einsprachigkeit / Umgang mit Fehlern / Wortschatz und Grammatik / Umgang mit Lehrwerken / Aufgabenorientierung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 smtClean="0"/>
              <a:t>	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4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de-DE" sz="3600" b="1" dirty="0"/>
              <a:t>Gliederung der Kompetenzbereiche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1604" y="1285860"/>
            <a:ext cx="6400816" cy="4233082"/>
          </a:xfrm>
        </p:spPr>
        <p:txBody>
          <a:bodyPr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</a:pPr>
            <a:r>
              <a:rPr lang="de-DE" sz="2200" b="1" dirty="0" smtClean="0">
                <a:solidFill>
                  <a:srgbClr val="341312"/>
                </a:solidFill>
                <a:cs typeface="Arial"/>
              </a:rPr>
              <a:t>Prozessbezogene Kompetenzen:</a:t>
            </a:r>
            <a:endParaRPr lang="de-DE" sz="2200" dirty="0">
              <a:solidFill>
                <a:srgbClr val="341312"/>
              </a:solidFill>
              <a:cs typeface="Arial"/>
            </a:endParaRPr>
          </a:p>
          <a:p>
            <a:pPr marL="623888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341312"/>
                </a:solidFill>
                <a:cs typeface="Arial"/>
              </a:rPr>
              <a:t>Sprachbewusstheit</a:t>
            </a:r>
          </a:p>
          <a:p>
            <a:pPr marL="623888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341312"/>
                </a:solidFill>
                <a:cs typeface="Arial"/>
              </a:rPr>
              <a:t>Sprachlernkompetenz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</a:pPr>
            <a:r>
              <a:rPr lang="de-DE" sz="2200" b="1" dirty="0" smtClean="0">
                <a:solidFill>
                  <a:srgbClr val="341312"/>
                </a:solidFill>
                <a:cs typeface="Arial"/>
              </a:rPr>
              <a:t>Inhaltsbezogene </a:t>
            </a:r>
            <a:r>
              <a:rPr lang="de-DE" sz="2200" b="1" dirty="0">
                <a:solidFill>
                  <a:srgbClr val="341312"/>
                </a:solidFill>
                <a:cs typeface="Arial"/>
              </a:rPr>
              <a:t>Kompetenzen:</a:t>
            </a:r>
          </a:p>
          <a:p>
            <a:pPr marL="623888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341312"/>
                </a:solidFill>
                <a:cs typeface="Arial"/>
              </a:rPr>
              <a:t>Soziokulturelles </a:t>
            </a:r>
            <a:r>
              <a:rPr lang="de-DE" sz="2200" dirty="0">
                <a:solidFill>
                  <a:srgbClr val="341312"/>
                </a:solidFill>
                <a:cs typeface="Arial"/>
              </a:rPr>
              <a:t>Orientierungswissen</a:t>
            </a:r>
          </a:p>
          <a:p>
            <a:pPr marL="623888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341312"/>
                </a:solidFill>
                <a:cs typeface="Arial"/>
              </a:rPr>
              <a:t>Interkulturelle </a:t>
            </a:r>
            <a:r>
              <a:rPr lang="de-DE" sz="2200" dirty="0">
                <a:solidFill>
                  <a:srgbClr val="341312"/>
                </a:solidFill>
                <a:cs typeface="Arial"/>
              </a:rPr>
              <a:t>kommunikative Kompetenz</a:t>
            </a:r>
          </a:p>
          <a:p>
            <a:pPr marL="623888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341312"/>
                </a:solidFill>
                <a:cs typeface="Arial"/>
              </a:rPr>
              <a:t>Funktionale </a:t>
            </a:r>
            <a:r>
              <a:rPr lang="de-DE" sz="2200" dirty="0">
                <a:solidFill>
                  <a:srgbClr val="341312"/>
                </a:solidFill>
                <a:cs typeface="Arial"/>
              </a:rPr>
              <a:t>kommunikative Kompetenz </a:t>
            </a:r>
          </a:p>
          <a:p>
            <a:pPr marL="623888" lvl="0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341312"/>
                </a:solidFill>
                <a:cs typeface="Arial"/>
              </a:rPr>
              <a:t>Text- </a:t>
            </a:r>
            <a:r>
              <a:rPr lang="de-DE" sz="2200" dirty="0">
                <a:solidFill>
                  <a:srgbClr val="341312"/>
                </a:solidFill>
                <a:cs typeface="Arial"/>
              </a:rPr>
              <a:t>und </a:t>
            </a:r>
            <a:r>
              <a:rPr lang="de-DE" sz="2200" dirty="0" smtClean="0">
                <a:solidFill>
                  <a:srgbClr val="341312"/>
                </a:solidFill>
                <a:cs typeface="Arial"/>
              </a:rPr>
              <a:t>Medienkompetenz</a:t>
            </a:r>
            <a:r>
              <a:rPr lang="de-DE" sz="2200" dirty="0">
                <a:solidFill>
                  <a:srgbClr val="341312"/>
                </a:solidFill>
                <a:cs typeface="Arial"/>
              </a:rPr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Funktionale kommunikative Kompetenz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tabLst>
                <a:tab pos="452438" algn="l"/>
              </a:tabLst>
            </a:pPr>
            <a:r>
              <a:rPr lang="de-DE" dirty="0" smtClean="0">
                <a:cs typeface="Arial"/>
              </a:rPr>
              <a:t>	</a:t>
            </a:r>
            <a:r>
              <a:rPr lang="de-DE" b="1" dirty="0" smtClean="0">
                <a:solidFill>
                  <a:srgbClr val="341312"/>
                </a:solidFill>
                <a:cs typeface="Arial"/>
              </a:rPr>
              <a:t>Hör-/Hörsehverstehen</a:t>
            </a:r>
          </a:p>
          <a:p>
            <a:pPr marL="0" indent="0">
              <a:tabLst>
                <a:tab pos="452438" algn="l"/>
              </a:tabLst>
            </a:pPr>
            <a:r>
              <a:rPr lang="de-DE" b="1" dirty="0" smtClean="0">
                <a:solidFill>
                  <a:srgbClr val="341312"/>
                </a:solidFill>
                <a:cs typeface="Arial"/>
              </a:rPr>
              <a:t>	Leseverstehen</a:t>
            </a:r>
          </a:p>
          <a:p>
            <a:pPr marL="0" indent="0">
              <a:tabLst>
                <a:tab pos="452438" algn="l"/>
              </a:tabLst>
            </a:pPr>
            <a:r>
              <a:rPr lang="de-DE" b="1" dirty="0" smtClean="0">
                <a:solidFill>
                  <a:srgbClr val="341312"/>
                </a:solidFill>
                <a:cs typeface="Arial"/>
              </a:rPr>
              <a:t>	Sprechen – dialogisch</a:t>
            </a:r>
          </a:p>
          <a:p>
            <a:pPr marL="0" indent="0">
              <a:tabLst>
                <a:tab pos="452438" algn="l"/>
              </a:tabLst>
            </a:pPr>
            <a:r>
              <a:rPr lang="de-DE" b="1" dirty="0" smtClean="0">
                <a:solidFill>
                  <a:srgbClr val="341312"/>
                </a:solidFill>
                <a:cs typeface="Arial"/>
              </a:rPr>
              <a:t>	Sprechen – monologisch</a:t>
            </a:r>
          </a:p>
          <a:p>
            <a:pPr marL="0" indent="0">
              <a:tabLst>
                <a:tab pos="452438" algn="l"/>
              </a:tabLst>
            </a:pPr>
            <a:r>
              <a:rPr lang="de-DE" b="1" dirty="0" smtClean="0">
                <a:solidFill>
                  <a:srgbClr val="341312"/>
                </a:solidFill>
                <a:cs typeface="Arial"/>
              </a:rPr>
              <a:t>	Schreiben</a:t>
            </a:r>
          </a:p>
          <a:p>
            <a:pPr marL="0" indent="0">
              <a:tabLst>
                <a:tab pos="452438" algn="l"/>
              </a:tabLst>
            </a:pPr>
            <a:r>
              <a:rPr lang="de-DE" b="1" dirty="0" smtClean="0">
                <a:solidFill>
                  <a:srgbClr val="341312"/>
                </a:solidFill>
                <a:cs typeface="Arial"/>
              </a:rPr>
              <a:t>	Sprachmittlung</a:t>
            </a:r>
          </a:p>
          <a:p>
            <a:pPr marL="0" indent="0">
              <a:tabLst>
                <a:tab pos="452438" algn="l"/>
              </a:tabLst>
            </a:pPr>
            <a:r>
              <a:rPr lang="de-DE" b="1" dirty="0" smtClean="0">
                <a:solidFill>
                  <a:srgbClr val="341312"/>
                </a:solidFill>
                <a:cs typeface="Arial"/>
              </a:rPr>
              <a:t>	Sprachliche Mittel: Wortschatz, Grammatik, A/I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G8 – Prozessbezogene Kompetenzen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13613" cy="346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341312"/>
                </a:solidFill>
              </a:rPr>
              <a:t>Definition: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341312"/>
                </a:solidFill>
              </a:rPr>
              <a:t>Stufenübergreifend aufzubauende, nicht unmittelbar inhaltsgebundene lehr- und prüfbare Kompetenzen, die den Kompetenzaufbau unterstützen und mit Ende des Bildungsgangs erworben sind.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2"/>
                </a:solidFill>
              </a:rPr>
              <a:t>AA3    Lesen Sie bitte die jeweiligen Ausführungen und kommentieren Sie sie.</a:t>
            </a:r>
          </a:p>
          <a:p>
            <a:pPr marL="0" indent="0">
              <a:buNone/>
            </a:pPr>
            <a:endParaRPr lang="de-DE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20.05.2015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98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/>
              <a:t>Inhaltsbezogene Kompetenzen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362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 smtClean="0"/>
              <a:t>Definition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Systematischer Kompetenzaufbau von Standardstufe zu Standardstufe im Zweijahresrhythmus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inhaltlich und methodisch-strategisch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explizit überprüfbar (Verwendung einheitlicher Operatoren)</a:t>
            </a:r>
          </a:p>
          <a:p>
            <a:pPr marL="0" indent="0">
              <a:buNone/>
            </a:pPr>
            <a:r>
              <a:rPr lang="de-DE" sz="2000" b="1" dirty="0" smtClean="0"/>
              <a:t>Ziel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Präzisierung und Ausdifferenzierung der jeweiligen Kompetenz </a:t>
            </a:r>
            <a:endParaRPr lang="de-DE" sz="2000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2439844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3152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0717359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75608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7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Leitperspektiven 1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524000"/>
            <a:ext cx="6752357" cy="42092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dirty="0" smtClean="0">
                <a:solidFill>
                  <a:srgbClr val="341312"/>
                </a:solidFill>
              </a:rPr>
              <a:t>Allgemeine Leitperspektiven: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solidFill>
                  <a:srgbClr val="341312"/>
                </a:solidFill>
              </a:rPr>
              <a:t>Ziel:  Persönlichkeit, Teilhabe, Gemeinschaftsbildung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rgbClr val="341312"/>
                </a:solidFill>
              </a:rPr>
              <a:t>Bildung für nachhaltige Entwicklung (BNE) – z.B. Werte und Normen in Entscheidungssituationen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rgbClr val="341312"/>
                </a:solidFill>
              </a:rPr>
              <a:t>Bildung für Toleranz und Akzeptanz von Vielfalt (BTV) – z.B. Formen des interkulturellen und interreligiösen Dialogs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rgbClr val="341312"/>
                </a:solidFill>
              </a:rPr>
              <a:t>Prävention und Gesundheitsförderung (PG) – z.B</a:t>
            </a:r>
            <a:r>
              <a:rPr lang="de-DE" sz="2000" dirty="0"/>
              <a:t>.</a:t>
            </a:r>
            <a:r>
              <a:rPr lang="de-DE" sz="2000" dirty="0" smtClean="0">
                <a:solidFill>
                  <a:srgbClr val="341312"/>
                </a:solidFill>
              </a:rPr>
              <a:t> Selbstregulation &amp; Lernen / Wahrnehmung &amp; Empfindung</a:t>
            </a:r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6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57422" y="1643050"/>
            <a:ext cx="5300674" cy="3857652"/>
          </a:xfrm>
          <a:ln>
            <a:solidFill>
              <a:schemeClr val="accent1"/>
            </a:solidFill>
          </a:ln>
        </p:spPr>
        <p:txBody>
          <a:bodyPr lIns="144000" tIns="144000" rIns="144000" bIns="144000"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Gründe für neue Bildungspläne</a:t>
            </a:r>
          </a:p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Die Pläne und der Zeitplan</a:t>
            </a:r>
          </a:p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Kommissionen </a:t>
            </a:r>
          </a:p>
          <a:p>
            <a:pPr>
              <a:buFont typeface="Wingdings" pitchFamily="2" charset="2"/>
              <a:buChar char="Ø"/>
            </a:pPr>
            <a:r>
              <a:rPr lang="de-DE" sz="2800" b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Grundlagen für den G8 Plan</a:t>
            </a:r>
          </a:p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Rahmenbedingungen der Umsetzung</a:t>
            </a:r>
          </a:p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Arbeitsweise der Kommissionen</a:t>
            </a:r>
          </a:p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„Leseanleitung“ für den G8 Plan</a:t>
            </a:r>
          </a:p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Die Niveaustufen (</a:t>
            </a:r>
            <a:r>
              <a:rPr lang="de-DE" sz="28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GeR</a:t>
            </a:r>
            <a:r>
              <a:rPr lang="de-DE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und Sek I Plan)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Georgia" pitchFamily="18" charset="0"/>
              </a:rPr>
              <a:t>Gliederung</a:t>
            </a:r>
            <a:r>
              <a:rPr lang="de-DE" sz="3600" b="1" dirty="0" smtClean="0">
                <a:latin typeface="Georgia" pitchFamily="18" charset="0"/>
              </a:rPr>
              <a:t> </a:t>
            </a:r>
            <a:endParaRPr lang="de-DE" sz="3600" b="1" dirty="0">
              <a:latin typeface="Georgia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</a:p>
        </p:txBody>
      </p:sp>
    </p:spTree>
    <p:extLst>
      <p:ext uri="{BB962C8B-B14F-4D97-AF65-F5344CB8AC3E}">
        <p14:creationId xmlns:p14="http://schemas.microsoft.com/office/powerpoint/2010/main" val="17925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Leitperspektiven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371008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Themenspezifische Leitperspektiven</a:t>
            </a:r>
          </a:p>
          <a:p>
            <a:pPr marL="0" indent="0">
              <a:buNone/>
            </a:pPr>
            <a:r>
              <a:rPr lang="de-DE" sz="2000" dirty="0" smtClean="0"/>
              <a:t>Ziel: Orientierung in der modernen Lebenswelt</a:t>
            </a:r>
          </a:p>
          <a:p>
            <a:r>
              <a:rPr lang="de-DE" sz="2000" dirty="0" smtClean="0"/>
              <a:t>Berufliche Bildung (BO) – z.B. Einschätzung und Überprüfung eigener Fähigkeiten und Potential</a:t>
            </a:r>
          </a:p>
          <a:p>
            <a:r>
              <a:rPr lang="de-DE" sz="2000" dirty="0" smtClean="0"/>
              <a:t>Medienbildung (MB) – z.B. Information &amp;Wissen / Kommunikation &amp; Kooperation</a:t>
            </a:r>
          </a:p>
          <a:p>
            <a:r>
              <a:rPr lang="de-DE" sz="2000" dirty="0" smtClean="0"/>
              <a:t>Verbraucherbildung (VB) – z.B. Medien als Einflussfaktoren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Operatoren und Glossar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1538" y="1643050"/>
            <a:ext cx="7086624" cy="4214842"/>
          </a:xfrm>
        </p:spPr>
        <p:txBody>
          <a:bodyPr lIns="180000" tIns="180000" rIns="180000" bIns="180000"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de-DE" b="1" dirty="0"/>
              <a:t>D</a:t>
            </a:r>
            <a:r>
              <a:rPr lang="de-DE" b="1" dirty="0" smtClean="0"/>
              <a:t>er Begriff des Operators: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h</a:t>
            </a:r>
            <a:r>
              <a:rPr lang="de-DE" sz="2000" dirty="0" smtClean="0"/>
              <a:t>andlungsorientierende Verben der Teilkompetenzen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g</a:t>
            </a:r>
            <a:r>
              <a:rPr lang="de-DE" sz="2000" dirty="0" smtClean="0"/>
              <a:t>eht über Prüfungsoperatoren hinaus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einheitliche Definitionen für moderne FS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Zuweisung zu den EPA Bereichen I, II und III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n</a:t>
            </a:r>
            <a:r>
              <a:rPr lang="de-DE" sz="2000" dirty="0" smtClean="0"/>
              <a:t>ur deutsche Begriffe</a:t>
            </a:r>
          </a:p>
          <a:p>
            <a:pPr marL="0" indent="0">
              <a:buNone/>
            </a:pPr>
            <a:r>
              <a:rPr lang="de-DE" sz="2800" b="1" dirty="0" smtClean="0"/>
              <a:t>Glossar</a:t>
            </a:r>
            <a:r>
              <a:rPr lang="de-DE" sz="2800" b="1" dirty="0"/>
              <a:t> </a:t>
            </a:r>
            <a:endParaRPr lang="de-DE" sz="2800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0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782622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Integration der Kompetenzen</a:t>
            </a:r>
            <a:endParaRPr lang="de-DE" sz="3200" b="1" dirty="0"/>
          </a:p>
        </p:txBody>
      </p:sp>
      <p:pic>
        <p:nvPicPr>
          <p:cNvPr id="4" name="Bild 6" descr="NO NAME:Abzugebende Dokumente:Leitgedanken:Schaubild:Grafik13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12470" r="10896" b="32461"/>
          <a:stretch/>
        </p:blipFill>
        <p:spPr bwMode="auto">
          <a:xfrm>
            <a:off x="2411760" y="1396298"/>
            <a:ext cx="4608512" cy="4913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1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Hinweise zur Vernetzung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1538" y="1714488"/>
            <a:ext cx="7313613" cy="3194060"/>
          </a:xfrm>
        </p:spPr>
        <p:txBody>
          <a:bodyPr>
            <a:normAutofit fontScale="70000" lnSpcReduction="20000"/>
          </a:bodyPr>
          <a:lstStyle/>
          <a:p>
            <a:pPr marL="357188" indent="-357188"/>
            <a:r>
              <a:rPr lang="de-DE" sz="2800" b="1" dirty="0" smtClean="0"/>
              <a:t>Kongruente Formulierungen in affinen Kompetenzen</a:t>
            </a:r>
          </a:p>
          <a:p>
            <a:pPr marL="357188" indent="-357188">
              <a:lnSpc>
                <a:spcPct val="120000"/>
              </a:lnSpc>
              <a:spcBef>
                <a:spcPts val="1200"/>
              </a:spcBef>
            </a:pPr>
            <a:r>
              <a:rPr lang="de-DE" sz="2800" b="1" dirty="0" smtClean="0"/>
              <a:t>Verweissystem</a:t>
            </a:r>
          </a:p>
          <a:p>
            <a:pPr marL="715963" indent="-377825" defTabSz="898525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800" dirty="0" err="1" smtClean="0"/>
              <a:t>Ggfs</a:t>
            </a:r>
            <a:r>
              <a:rPr lang="de-DE" sz="2800" dirty="0" smtClean="0"/>
              <a:t>. unter der Teilkompetenz</a:t>
            </a:r>
          </a:p>
          <a:p>
            <a:pPr marL="715963" indent="-377825" defTabSz="898525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800" dirty="0" smtClean="0"/>
              <a:t>Verweise auf prozessbezogene und inhaltsorientierte Kompetenzen, Fächer und Leitperspektiven </a:t>
            </a:r>
          </a:p>
          <a:p>
            <a:pPr marL="357188" indent="-357188" defTabSz="898525"/>
            <a:r>
              <a:rPr lang="de-DE" sz="2800" b="1" dirty="0" smtClean="0"/>
              <a:t>Beispielcurricula </a:t>
            </a:r>
          </a:p>
          <a:p>
            <a:pPr marL="0" indent="0" defTabSz="898525">
              <a:buNone/>
            </a:pPr>
            <a:endParaRPr lang="de-DE" sz="2800" b="1" dirty="0" smtClean="0"/>
          </a:p>
          <a:p>
            <a:pPr marL="0" indent="0" defTabSz="898525">
              <a:buNone/>
            </a:pP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9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Titel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60400"/>
          </a:xfrm>
        </p:spPr>
        <p:txBody>
          <a:bodyPr/>
          <a:lstStyle/>
          <a:p>
            <a:pPr eaLnBrk="1" hangingPunct="1"/>
            <a:r>
              <a:rPr lang="de-DE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Typen von </a:t>
            </a:r>
            <a:r>
              <a:rPr lang="de-DE" sz="2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Querverweisen</a:t>
            </a:r>
          </a:p>
        </p:txBody>
      </p:sp>
      <p:sp>
        <p:nvSpPr>
          <p:cNvPr id="3145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Silke Demirag/LS Ref. 41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581811" y="4060564"/>
            <a:ext cx="1646605" cy="80021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  <a:tab pos="3330575" algn="l"/>
                <a:tab pos="6570980" algn="l"/>
              </a:tabLst>
            </a:pPr>
            <a:r>
              <a:rPr lang="de-DE" sz="800" b="1" dirty="0">
                <a:effectLst/>
                <a:latin typeface="Arial"/>
                <a:ea typeface="Calibri"/>
              </a:rPr>
              <a:t> </a:t>
            </a:r>
            <a:endParaRPr lang="en-US" sz="1100" dirty="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  <a:tabLst>
                <a:tab pos="270510" algn="l"/>
                <a:tab pos="3330575" algn="l"/>
                <a:tab pos="6570980" algn="l"/>
              </a:tabLst>
            </a:pPr>
            <a:r>
              <a:rPr lang="de-DE" sz="1600" b="1" dirty="0">
                <a:solidFill>
                  <a:srgbClr val="FF0000"/>
                </a:solidFill>
                <a:latin typeface="Arial"/>
                <a:ea typeface="Calibri"/>
                <a:sym typeface="Symbol"/>
              </a:rPr>
              <a:t>	</a:t>
            </a:r>
            <a:r>
              <a:rPr lang="de-DE" sz="11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Calibri"/>
              </a:rPr>
              <a:t>Verweis </a:t>
            </a:r>
            <a:r>
              <a:rPr lang="de-DE" sz="1100" b="1" dirty="0"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Calibri"/>
              </a:rPr>
              <a:t>auf </a:t>
            </a:r>
            <a:endParaRPr lang="de-DE" sz="1100" b="1" dirty="0" smtClean="0">
              <a:solidFill>
                <a:schemeClr val="accent6">
                  <a:lumMod val="75000"/>
                </a:schemeClr>
              </a:solidFill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  <a:tabLst>
                <a:tab pos="270510" algn="l"/>
                <a:tab pos="3330575" algn="l"/>
                <a:tab pos="6570980" algn="l"/>
              </a:tabLst>
            </a:pPr>
            <a:r>
              <a:rPr lang="de-DE" sz="11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Calibri"/>
              </a:rPr>
              <a:t>       prozessbezogene </a:t>
            </a:r>
          </a:p>
          <a:p>
            <a:pPr>
              <a:spcAft>
                <a:spcPts val="0"/>
              </a:spcAft>
              <a:tabLst>
                <a:tab pos="270510" algn="l"/>
                <a:tab pos="3330575" algn="l"/>
                <a:tab pos="6570980" algn="l"/>
              </a:tabLst>
            </a:pPr>
            <a:r>
              <a:rPr lang="de-DE" sz="11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 </a:t>
            </a:r>
            <a:r>
              <a:rPr lang="de-DE" sz="11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      </a:t>
            </a:r>
            <a:r>
              <a:rPr lang="de-DE" sz="11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Calibri"/>
              </a:rPr>
              <a:t>Kompetenzen</a:t>
            </a:r>
            <a:r>
              <a:rPr lang="de-DE" sz="1100" b="1" dirty="0" smtClean="0">
                <a:effectLst/>
                <a:latin typeface="Arial"/>
                <a:ea typeface="Calibri"/>
              </a:rPr>
              <a:t> </a:t>
            </a:r>
            <a:endParaRPr lang="en-US" sz="1100" dirty="0">
              <a:effectLst/>
              <a:latin typeface="Arial"/>
              <a:ea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56370" y="1851543"/>
            <a:ext cx="2528206" cy="5078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  <a:tab pos="3330575" algn="l"/>
                <a:tab pos="6570980" algn="l"/>
              </a:tabLst>
            </a:pPr>
            <a:r>
              <a:rPr lang="de-DE" sz="1600" b="1" dirty="0">
                <a:solidFill>
                  <a:srgbClr val="008000"/>
                </a:solidFill>
                <a:latin typeface="Arial"/>
                <a:ea typeface="Calibri"/>
                <a:sym typeface="Symbol"/>
              </a:rPr>
              <a:t>	</a:t>
            </a:r>
            <a:r>
              <a:rPr lang="de-DE" sz="1100" b="1" dirty="0" smtClean="0">
                <a:solidFill>
                  <a:srgbClr val="FF0000"/>
                </a:solidFill>
                <a:effectLst/>
                <a:latin typeface="Arial"/>
                <a:ea typeface="Calibri"/>
              </a:rPr>
              <a:t>Querverweis </a:t>
            </a:r>
            <a:r>
              <a:rPr lang="de-DE" sz="1100" b="1" dirty="0">
                <a:solidFill>
                  <a:srgbClr val="FF0000"/>
                </a:solidFill>
                <a:effectLst/>
                <a:latin typeface="Arial"/>
                <a:ea typeface="Calibri"/>
              </a:rPr>
              <a:t>auf Standards für </a:t>
            </a:r>
            <a:endParaRPr lang="en-US" sz="1100" dirty="0">
              <a:solidFill>
                <a:srgbClr val="FF0000"/>
              </a:solidFill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  <a:tabLst>
                <a:tab pos="270510" algn="l"/>
                <a:tab pos="3330575" algn="l"/>
                <a:tab pos="6570980" algn="l"/>
              </a:tabLst>
            </a:pPr>
            <a:r>
              <a:rPr lang="de-DE" sz="1100" b="1" dirty="0">
                <a:solidFill>
                  <a:srgbClr val="FF0000"/>
                </a:solidFill>
                <a:effectLst/>
                <a:latin typeface="Arial"/>
                <a:ea typeface="Calibri"/>
              </a:rPr>
              <a:t>       inhaltsbezogene Kompetenzen</a:t>
            </a:r>
            <a:endParaRPr lang="en-US" sz="1100" dirty="0">
              <a:solidFill>
                <a:srgbClr val="FF0000"/>
              </a:solidFill>
              <a:effectLst/>
              <a:latin typeface="Arial"/>
              <a:ea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68110" y="2359374"/>
            <a:ext cx="2237652" cy="33855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  <a:tab pos="3330575" algn="l"/>
                <a:tab pos="6570980" algn="l"/>
              </a:tabLst>
            </a:pPr>
            <a:r>
              <a:rPr lang="de-DE" sz="1600" b="1" dirty="0">
                <a:solidFill>
                  <a:srgbClr val="3366FF"/>
                </a:solidFill>
                <a:latin typeface="Arial"/>
                <a:ea typeface="Calibri"/>
              </a:rPr>
              <a:t>	</a:t>
            </a:r>
            <a:r>
              <a:rPr lang="de-DE" sz="1100" b="1" dirty="0" smtClean="0">
                <a:solidFill>
                  <a:srgbClr val="008000"/>
                </a:solidFill>
                <a:effectLst/>
                <a:latin typeface="Arial"/>
                <a:ea typeface="Calibri"/>
              </a:rPr>
              <a:t>Verweis </a:t>
            </a:r>
            <a:r>
              <a:rPr lang="de-DE" sz="1100" b="1" dirty="0">
                <a:solidFill>
                  <a:srgbClr val="008000"/>
                </a:solidFill>
                <a:effectLst/>
                <a:latin typeface="Arial"/>
                <a:ea typeface="Calibri"/>
              </a:rPr>
              <a:t>auf andere Fächer</a:t>
            </a:r>
            <a:endParaRPr lang="en-US" sz="1100" dirty="0">
              <a:solidFill>
                <a:srgbClr val="008000"/>
              </a:solidFill>
              <a:effectLst/>
              <a:latin typeface="Arial"/>
              <a:ea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50548" y="4903252"/>
            <a:ext cx="2426229" cy="43088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  <a:tab pos="3330575" algn="l"/>
                <a:tab pos="6570980" algn="l"/>
              </a:tabLst>
            </a:pPr>
            <a:r>
              <a:rPr lang="de-DE" sz="1100" b="1" dirty="0">
                <a:effectLst/>
                <a:latin typeface="Arial"/>
                <a:ea typeface="Calibri"/>
              </a:rPr>
              <a:t> </a:t>
            </a:r>
            <a:r>
              <a:rPr lang="de-DE" sz="1100" b="1" dirty="0" smtClean="0">
                <a:effectLst/>
                <a:latin typeface="Arial"/>
                <a:ea typeface="Calibri"/>
              </a:rPr>
              <a:t>	</a:t>
            </a:r>
            <a:r>
              <a:rPr lang="de-DE" sz="1100" b="1" dirty="0" smtClean="0">
                <a:solidFill>
                  <a:srgbClr val="3366FF"/>
                </a:solidFill>
                <a:effectLst/>
                <a:latin typeface="Arial"/>
                <a:ea typeface="Calibri"/>
              </a:rPr>
              <a:t>Verweis auf Leitperspektiven</a:t>
            </a:r>
          </a:p>
          <a:p>
            <a:pPr>
              <a:spcAft>
                <a:spcPts val="0"/>
              </a:spcAft>
              <a:tabLst>
                <a:tab pos="270510" algn="l"/>
                <a:tab pos="3330575" algn="l"/>
                <a:tab pos="6570980" algn="l"/>
              </a:tabLst>
            </a:pPr>
            <a:endParaRPr lang="en-US" sz="1100" dirty="0">
              <a:effectLst/>
              <a:latin typeface="Arial"/>
              <a:ea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8155" y="5308600"/>
            <a:ext cx="3919765" cy="107721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hangingPunct="0">
              <a:spcAft>
                <a:spcPts val="0"/>
              </a:spcAft>
              <a:tabLst>
                <a:tab pos="9091295" algn="r"/>
              </a:tabLst>
            </a:pPr>
            <a:r>
              <a:rPr lang="de-DE" sz="800" dirty="0">
                <a:effectLst/>
                <a:latin typeface="Arial"/>
                <a:ea typeface="Calibri"/>
              </a:rPr>
              <a:t> </a:t>
            </a:r>
            <a:endParaRPr lang="en-US" sz="800" dirty="0">
              <a:effectLst/>
              <a:latin typeface="Arial"/>
              <a:ea typeface="Calibri"/>
            </a:endParaRPr>
          </a:p>
          <a:p>
            <a:pPr hangingPunct="0">
              <a:spcAft>
                <a:spcPts val="0"/>
              </a:spcAft>
              <a:tabLst>
                <a:tab pos="9091295" algn="r"/>
              </a:tabLst>
            </a:pPr>
            <a:r>
              <a:rPr lang="de-DE" sz="1200" dirty="0" smtClean="0">
                <a:effectLst/>
                <a:latin typeface="Arial"/>
                <a:ea typeface="Calibri"/>
              </a:rPr>
              <a:t>Abkürzungen Leitperspektiven</a:t>
            </a:r>
            <a:r>
              <a:rPr lang="de-DE" sz="1200" b="1" dirty="0" smtClean="0">
                <a:effectLst/>
                <a:latin typeface="Arial"/>
                <a:ea typeface="Calibri"/>
              </a:rPr>
              <a:t>: </a:t>
            </a:r>
            <a:endParaRPr lang="en-US" sz="1200" dirty="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 b="1" dirty="0">
                <a:effectLst/>
                <a:latin typeface="Arial"/>
                <a:ea typeface="Calibri"/>
              </a:rPr>
              <a:t>[</a:t>
            </a:r>
            <a:r>
              <a:rPr lang="de-DE" sz="1100" b="1" dirty="0" smtClean="0">
                <a:effectLst/>
                <a:latin typeface="Arial"/>
                <a:ea typeface="Calibri"/>
              </a:rPr>
              <a:t>PG] </a:t>
            </a:r>
            <a:r>
              <a:rPr lang="de-DE" sz="1100" b="1" dirty="0">
                <a:effectLst/>
                <a:latin typeface="Arial"/>
                <a:ea typeface="Calibri"/>
              </a:rPr>
              <a:t>	= </a:t>
            </a:r>
            <a:r>
              <a:rPr lang="de-DE" sz="1100" b="1" dirty="0" smtClean="0">
                <a:effectLst/>
                <a:latin typeface="Arial"/>
                <a:ea typeface="Calibri"/>
              </a:rPr>
              <a:t>Prävention und Gesundheitsförderung</a:t>
            </a:r>
            <a:endParaRPr lang="en-US" sz="1100" dirty="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 b="1" dirty="0">
                <a:effectLst/>
                <a:latin typeface="Arial"/>
                <a:ea typeface="Calibri"/>
              </a:rPr>
              <a:t>[BNE] 	= Bildung für nachhaltige Entwicklung</a:t>
            </a:r>
            <a:endParaRPr lang="en-US" sz="1100" dirty="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 b="1" dirty="0" smtClean="0">
                <a:solidFill>
                  <a:srgbClr val="3366FF"/>
                </a:solidFill>
                <a:latin typeface="Arial"/>
                <a:ea typeface="Calibri"/>
              </a:rPr>
              <a:t>[MB] </a:t>
            </a:r>
            <a:r>
              <a:rPr lang="de-DE" sz="1100" b="1" dirty="0">
                <a:solidFill>
                  <a:srgbClr val="3366FF"/>
                </a:solidFill>
                <a:latin typeface="Arial"/>
                <a:ea typeface="Calibri"/>
              </a:rPr>
              <a:t>	= Medienbildung</a:t>
            </a:r>
            <a:endParaRPr lang="en-US" sz="1100" dirty="0">
              <a:solidFill>
                <a:srgbClr val="3366FF"/>
              </a:solidFill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endParaRPr lang="en-US" sz="1100" dirty="0">
              <a:effectLst/>
              <a:latin typeface="Arial"/>
              <a:ea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56615" y="5687049"/>
            <a:ext cx="33983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1100" b="1" dirty="0" smtClean="0">
                <a:solidFill>
                  <a:srgbClr val="000000"/>
                </a:solidFill>
                <a:latin typeface="Arial"/>
                <a:ea typeface="Calibri"/>
              </a:rPr>
              <a:t>[BO] 	= Berufs- und Studienorientierung</a:t>
            </a:r>
          </a:p>
          <a:p>
            <a:pPr>
              <a:spcAft>
                <a:spcPts val="0"/>
              </a:spcAft>
            </a:pPr>
            <a:r>
              <a:rPr lang="de-DE" sz="1100" b="1" dirty="0" smtClean="0">
                <a:latin typeface="Arial"/>
                <a:ea typeface="Calibri"/>
              </a:rPr>
              <a:t>[VB] 	= Verbraucherbildung</a:t>
            </a:r>
            <a:endParaRPr lang="en-US" sz="1100" dirty="0" smtClean="0"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 b="1" dirty="0" smtClean="0">
                <a:latin typeface="Arial"/>
                <a:ea typeface="Calibri"/>
              </a:rPr>
              <a:t>[BTV] 	=  Bildung für Toleranz u. Vielfalt</a:t>
            </a:r>
            <a:endParaRPr lang="de-DE" sz="1100" dirty="0"/>
          </a:p>
        </p:txBody>
      </p:sp>
      <p:pic>
        <p:nvPicPr>
          <p:cNvPr id="12" name="Grafik 8" descr="D:\Daten\LS Stuttgart\Onlineplattform Bildungspläne 2015\Vorlagen Anhörungsfassung\BildungsplanCI\I-web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63" y="1976235"/>
            <a:ext cx="176516" cy="28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57" y="4316112"/>
            <a:ext cx="180767" cy="289126"/>
          </a:xfrm>
          <a:prstGeom prst="rect">
            <a:avLst/>
          </a:prstGeom>
        </p:spPr>
      </p:pic>
      <p:pic>
        <p:nvPicPr>
          <p:cNvPr id="14" name="Grafik 9" descr="D:\Daten\LS Stuttgart\Onlineplattform Bildungspläne 2015\Vorlagen Anhörungsfassung\BildungsplanCI\F-web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11" y="2490379"/>
            <a:ext cx="180768" cy="30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0" descr="D:\Daten\LS Stuttgart\Onlineplattform Bildungspläne 2015\Vorlagen Anhörungsfassung\BildungsplanCI\L-web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48" y="4903252"/>
            <a:ext cx="152828" cy="2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7344409" y="1241167"/>
            <a:ext cx="1646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 </a:t>
            </a:r>
            <a:endParaRPr lang="de-DE" sz="1200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/>
          </p:nvPr>
        </p:nvGraphicFramePr>
        <p:xfrm>
          <a:off x="278154" y="1083733"/>
          <a:ext cx="6189955" cy="426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7" name="Dokument" r:id="rId8" imgW="5981700" imgH="4178300" progId="Word.Document.12">
                  <p:embed/>
                </p:oleObj>
              </mc:Choice>
              <mc:Fallback>
                <p:oleObj name="Dokument" r:id="rId8" imgW="59817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8154" y="1083733"/>
                        <a:ext cx="6189955" cy="4267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/>
        </p:nvCxnSpPr>
        <p:spPr>
          <a:xfrm>
            <a:off x="467544" y="2060848"/>
            <a:ext cx="1866900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67544" y="2204864"/>
            <a:ext cx="618067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7544" y="4509120"/>
            <a:ext cx="1591733" cy="0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67544" y="4941168"/>
            <a:ext cx="342900" cy="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4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4633190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391400" cy="547950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smtClean="0"/>
              <a:t>20.05.2015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mtClean="0"/>
              <a:t>StD‘in S. Pongratz – StD‘in E. Butzko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Niveauausweisung für G8 (</a:t>
            </a:r>
            <a:r>
              <a:rPr lang="de-DE" sz="3200" b="1" dirty="0" err="1" smtClean="0"/>
              <a:t>GeR</a:t>
            </a:r>
            <a:r>
              <a:rPr lang="de-DE" sz="3200" b="1" dirty="0" smtClean="0"/>
              <a:t>)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1538" y="1357298"/>
            <a:ext cx="7313613" cy="428628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dirty="0" smtClean="0"/>
              <a:t>Niveaustufen: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Ende Klasse 4: A1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Ende Klasse 6: A2+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Ende Klasse 8: B 1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Ende Klasse 10: B1, in Teilen B2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de-DE" sz="2000" b="1" dirty="0" smtClean="0"/>
              <a:t>Bestätigung im Zeugnis</a:t>
            </a:r>
            <a:endParaRPr lang="de-DE" sz="20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Klasse 10 mit Abwahl: Mindestens Note 4: „B1, in Teilen B2“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Abitur: Mindestens NP 5  je Halbjahr in J2: „B2, in Teilen C1“ 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Arial"/>
                <a:cs typeface="Arial"/>
              </a:rPr>
              <a:t>SEK I Plan</a:t>
            </a:r>
            <a:endParaRPr lang="de-DE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494476"/>
              </p:ext>
            </p:extLst>
          </p:nvPr>
        </p:nvGraphicFramePr>
        <p:xfrm>
          <a:off x="727075" y="2924944"/>
          <a:ext cx="2560107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69"/>
                <a:gridCol w="853369"/>
                <a:gridCol w="853369"/>
              </a:tblGrid>
              <a:tr h="874998">
                <a:tc gridSpan="3"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Orientierungsstufe</a:t>
                      </a:r>
                    </a:p>
                    <a:p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(i.A. Kl. 6)</a:t>
                      </a:r>
                      <a:endParaRPr lang="de-DE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925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/>
                          <a:cs typeface="Arial"/>
                        </a:rPr>
                        <a:t>G-Niveau</a:t>
                      </a:r>
                    </a:p>
                    <a:p>
                      <a:endParaRPr lang="de-DE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/>
                          <a:cs typeface="Arial"/>
                        </a:rPr>
                        <a:t>M-Niveau</a:t>
                      </a:r>
                    </a:p>
                    <a:p>
                      <a:endParaRPr lang="de-DE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/>
                          <a:cs typeface="Arial"/>
                        </a:rPr>
                        <a:t>E-Niveau</a:t>
                      </a:r>
                    </a:p>
                    <a:p>
                      <a:endParaRPr lang="de-DE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935545"/>
              </p:ext>
            </p:extLst>
          </p:nvPr>
        </p:nvGraphicFramePr>
        <p:xfrm>
          <a:off x="3514725" y="2924944"/>
          <a:ext cx="2560107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69"/>
                <a:gridCol w="853369"/>
                <a:gridCol w="853369"/>
              </a:tblGrid>
              <a:tr h="874998">
                <a:tc gridSpan="3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Hauptschul-abschluss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(i.A. Kl. 9)</a:t>
                      </a:r>
                      <a:endParaRPr lang="de-DE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925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/>
                          <a:cs typeface="Arial"/>
                        </a:rPr>
                        <a:t>G-Niveau</a:t>
                      </a:r>
                    </a:p>
                    <a:p>
                      <a:endParaRPr lang="de-DE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/>
                          <a:cs typeface="Arial"/>
                        </a:rPr>
                        <a:t>M-Niveau</a:t>
                      </a:r>
                    </a:p>
                    <a:p>
                      <a:endParaRPr lang="de-DE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/>
                          <a:cs typeface="Arial"/>
                        </a:rPr>
                        <a:t>E-Niveau</a:t>
                      </a:r>
                    </a:p>
                    <a:p>
                      <a:endParaRPr lang="de-DE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247019"/>
              </p:ext>
            </p:extLst>
          </p:nvPr>
        </p:nvGraphicFramePr>
        <p:xfrm>
          <a:off x="6275919" y="2924944"/>
          <a:ext cx="2560107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69"/>
                <a:gridCol w="853369"/>
                <a:gridCol w="853369"/>
              </a:tblGrid>
              <a:tr h="856659">
                <a:tc gridSpan="3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Mittlerer Schul-abschluss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(i.A. Kl. 10)</a:t>
                      </a:r>
                      <a:endParaRPr lang="de-DE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943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/>
                          <a:cs typeface="Arial"/>
                        </a:rPr>
                        <a:t>G-Niveau</a:t>
                      </a:r>
                    </a:p>
                    <a:p>
                      <a:endParaRPr lang="de-DE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/>
                          <a:cs typeface="Arial"/>
                        </a:rPr>
                        <a:t>M-Niveau</a:t>
                      </a:r>
                    </a:p>
                    <a:p>
                      <a:endParaRPr lang="de-DE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/>
                          <a:cs typeface="Arial"/>
                        </a:rPr>
                        <a:t>E-Niveau</a:t>
                      </a:r>
                    </a:p>
                    <a:p>
                      <a:endParaRPr lang="de-DE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3568" y="6356350"/>
            <a:ext cx="5336232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20.05.2015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718778" y="155679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abschlussbezogen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</a:t>
            </a:r>
            <a:r>
              <a:rPr lang="de-DE" sz="2000" dirty="0" smtClean="0"/>
              <a:t>chulartübergreifend (Gemeinschaftsschule)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755576" y="52292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806450"/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AA 4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  Lesen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Sie bitte Klasse 5/6 Schreiben. Wie beurteilen Sie die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  Unterschiede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40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Differenzierungskriterien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76" y="1735138"/>
            <a:ext cx="7085037" cy="383700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200" dirty="0" smtClean="0">
                <a:latin typeface="+mj-lt"/>
              </a:rPr>
              <a:t>Textlänge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200" dirty="0" smtClean="0">
                <a:latin typeface="+mj-lt"/>
              </a:rPr>
              <a:t>Grad </a:t>
            </a:r>
            <a:r>
              <a:rPr lang="de-DE" sz="2200" dirty="0">
                <a:latin typeface="+mj-lt"/>
              </a:rPr>
              <a:t>der </a:t>
            </a:r>
            <a:r>
              <a:rPr lang="de-DE" sz="2200" dirty="0" smtClean="0">
                <a:latin typeface="+mj-lt"/>
              </a:rPr>
              <a:t>Komplexität und Abstraktion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200" dirty="0">
                <a:latin typeface="+mj-lt"/>
              </a:rPr>
              <a:t>Operatoren </a:t>
            </a:r>
            <a:r>
              <a:rPr lang="de-DE" sz="2200" dirty="0" smtClean="0">
                <a:latin typeface="+mj-lt"/>
              </a:rPr>
              <a:t>(z.B. Beziehungen </a:t>
            </a:r>
            <a:r>
              <a:rPr lang="de-DE" sz="2200" dirty="0">
                <a:latin typeface="+mj-lt"/>
              </a:rPr>
              <a:t>benennen → beschreiben)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200" dirty="0" smtClean="0">
                <a:latin typeface="+mj-lt"/>
              </a:rPr>
              <a:t>Grad der Unterstützung (z.B. bereit gestellte Redemittel, Textbaustein) bzw. Selbstständigkeit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200" dirty="0" smtClean="0">
                <a:latin typeface="+mj-lt"/>
              </a:rPr>
              <a:t>Grad der Korrektheit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200" dirty="0" smtClean="0">
                <a:latin typeface="+mj-lt"/>
              </a:rPr>
              <a:t>Zahl der inhaltlichen Aspekte</a:t>
            </a:r>
          </a:p>
          <a:p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1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76" y="228600"/>
            <a:ext cx="7067574" cy="914400"/>
          </a:xfrm>
        </p:spPr>
        <p:txBody>
          <a:bodyPr/>
          <a:lstStyle/>
          <a:p>
            <a:r>
              <a:rPr lang="de-DE" dirty="0" smtClean="0"/>
              <a:t>Vergleich Sek I und G 8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571472" y="1142984"/>
          <a:ext cx="7924800" cy="47702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33442"/>
                <a:gridCol w="2928958"/>
                <a:gridCol w="1981200"/>
                <a:gridCol w="1981200"/>
              </a:tblGrid>
              <a:tr h="542916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</a:rPr>
                        <a:t>Schul-</a:t>
                      </a:r>
                      <a:r>
                        <a:rPr lang="de-DE" sz="1600" b="0" dirty="0" err="1" smtClean="0"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</a:rPr>
                        <a:t>jahre</a:t>
                      </a:r>
                      <a:endParaRPr lang="de-DE" b="0" dirty="0"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65114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</a:rPr>
                        <a:t>Klasse 4</a:t>
                      </a:r>
                      <a:endParaRPr lang="de-DE" sz="1400" b="0" dirty="0"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          </a:t>
                      </a:r>
                      <a:r>
                        <a:rPr lang="de-DE" b="1" dirty="0" smtClean="0"/>
                        <a:t>Grundschule</a:t>
                      </a:r>
                      <a:endParaRPr lang="de-DE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A1</a:t>
                      </a:r>
                      <a:endParaRPr lang="de-D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7150">
                <a:tc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sz="1400" b="0" dirty="0" smtClean="0"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</a:rPr>
                        <a:t>Klasse 6</a:t>
                      </a:r>
                      <a:endParaRPr lang="de-DE" sz="1400" b="0" dirty="0"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3230563" algn="l"/>
                        </a:tabLst>
                        <a:defRPr/>
                      </a:pPr>
                      <a:r>
                        <a:rPr lang="de-DE" sz="2000" b="0" dirty="0" smtClean="0">
                          <a:solidFill>
                            <a:srgbClr val="CC3300"/>
                          </a:solidFill>
                        </a:rPr>
                        <a:t>     </a:t>
                      </a:r>
                      <a:r>
                        <a:rPr lang="de-DE" sz="2000" b="1" dirty="0" smtClean="0">
                          <a:solidFill>
                            <a:srgbClr val="CC3300"/>
                          </a:solidFill>
                        </a:rPr>
                        <a:t>“Säule 1“:                        	“Säule 2“: </a:t>
                      </a:r>
                    </a:p>
                    <a:p>
                      <a:pPr algn="l">
                        <a:tabLst>
                          <a:tab pos="447675" algn="l"/>
                          <a:tab pos="3230563" algn="l"/>
                        </a:tabLst>
                      </a:pPr>
                      <a:r>
                        <a:rPr lang="de-DE" sz="2000" b="1" dirty="0" smtClean="0">
                          <a:solidFill>
                            <a:srgbClr val="CC3300"/>
                          </a:solidFill>
                        </a:rPr>
                        <a:t>  	</a:t>
                      </a: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Sek I                       =                G8</a:t>
                      </a:r>
                    </a:p>
                    <a:p>
                      <a:pPr algn="l">
                        <a:tabLst>
                          <a:tab pos="447675" algn="l"/>
                          <a:tab pos="3230563" algn="l"/>
                        </a:tabLs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  (GMS:</a:t>
                      </a:r>
                      <a:r>
                        <a:rPr lang="de-DE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E-Niveau)</a:t>
                      </a:r>
                      <a:r>
                        <a:rPr lang="de-DE" sz="2000" b="1" baseline="0" dirty="0" smtClean="0">
                          <a:solidFill>
                            <a:schemeClr val="tx1"/>
                          </a:solidFill>
                        </a:rPr>
                        <a:t>                   (</a:t>
                      </a:r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Gym</a:t>
                      </a: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l">
                        <a:tabLst>
                          <a:tab pos="447675" algn="l"/>
                          <a:tab pos="3230563" algn="l"/>
                        </a:tabLst>
                      </a:pPr>
                      <a:endParaRPr lang="de-DE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de-DE" dirty="0" smtClean="0"/>
                        <a:t>A2+</a:t>
                      </a:r>
                      <a:endParaRPr lang="de-D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949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  <a:p>
                      <a:pPr algn="ctr"/>
                      <a:endParaRPr lang="de-D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/>
                      </a:r>
                      <a:br>
                        <a:rPr lang="de-DE" sz="2000" b="1" dirty="0" smtClean="0"/>
                      </a:br>
                      <a:r>
                        <a:rPr lang="de-DE" sz="2000" b="1" dirty="0" smtClean="0"/>
                        <a:t>Klasse</a:t>
                      </a:r>
                      <a:r>
                        <a:rPr lang="de-DE" sz="2000" b="1" baseline="0" dirty="0" smtClean="0"/>
                        <a:t> 9 </a:t>
                      </a:r>
                      <a:br>
                        <a:rPr lang="de-DE" sz="2000" b="1" baseline="0" dirty="0" smtClean="0"/>
                      </a:br>
                      <a:r>
                        <a:rPr lang="de-DE" sz="2000" b="1" dirty="0" smtClean="0"/>
                        <a:t>(21</a:t>
                      </a:r>
                      <a:r>
                        <a:rPr lang="de-DE" sz="2000" b="1" baseline="0" dirty="0" smtClean="0"/>
                        <a:t> Std)</a:t>
                      </a:r>
                      <a:endParaRPr lang="de-DE" sz="2000" b="1" dirty="0" smtClean="0"/>
                    </a:p>
                    <a:p>
                      <a:pPr algn="ctr"/>
                      <a:r>
                        <a:rPr lang="de-DE" sz="2000" b="1" dirty="0" smtClean="0"/>
                        <a:t> (HSA+ )</a:t>
                      </a:r>
                      <a:endParaRPr lang="de-DE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Klasse 8 </a:t>
                      </a:r>
                    </a:p>
                    <a:p>
                      <a:pPr algn="ctr"/>
                      <a:r>
                        <a:rPr lang="de-DE" sz="2000" b="1" dirty="0" smtClean="0"/>
                        <a:t>(16 Std)</a:t>
                      </a:r>
                      <a:endParaRPr lang="de-DE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30549">
                <a:tc rowSpan="2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Klasse 9</a:t>
                      </a:r>
                      <a:br>
                        <a:rPr lang="de-DE" sz="18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(19 Std)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</a:tr>
              <a:tr h="53054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Klasse 10</a:t>
                      </a:r>
                      <a:br>
                        <a:rPr lang="de-DE" sz="1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(22 Std)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B1,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in Teilen B2</a:t>
                      </a: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602000" y="5270400"/>
            <a:ext cx="2928958" cy="642942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b="1" dirty="0" smtClean="0"/>
              <a:t>Klasse 10 </a:t>
            </a:r>
            <a:br>
              <a:rPr lang="de-DE" b="1" dirty="0" smtClean="0"/>
            </a:br>
            <a:r>
              <a:rPr lang="de-DE" b="1" dirty="0" smtClean="0"/>
              <a:t>(24 Std) (MSA+)</a:t>
            </a:r>
            <a:br>
              <a:rPr lang="de-DE" b="1" dirty="0" smtClean="0"/>
            </a:br>
            <a:endParaRPr lang="de-DE" b="1" dirty="0"/>
          </a:p>
        </p:txBody>
      </p:sp>
      <p:sp>
        <p:nvSpPr>
          <p:cNvPr id="9" name="Nach oben gekrümmter Pfeil 8"/>
          <p:cNvSpPr/>
          <p:nvPr/>
        </p:nvSpPr>
        <p:spPr bwMode="auto">
          <a:xfrm rot="21266385">
            <a:off x="3382433" y="5811896"/>
            <a:ext cx="2983084" cy="606673"/>
          </a:xfrm>
          <a:prstGeom prst="curvedUpArrow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4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>
                <a:latin typeface="Georgia" pitchFamily="18" charset="0"/>
              </a:rPr>
              <a:t>Gründe für den neuen Bildungsplan</a:t>
            </a:r>
            <a:endParaRPr lang="de-DE" sz="3600" b="1" dirty="0">
              <a:latin typeface="Georg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8662" y="1571612"/>
            <a:ext cx="7313613" cy="4500594"/>
          </a:xfrm>
          <a:ln>
            <a:solidFill>
              <a:schemeClr val="accent1"/>
            </a:solidFill>
          </a:ln>
        </p:spPr>
        <p:txBody>
          <a:bodyPr lIns="144000" tIns="144000" rIns="144000" bIns="144000">
            <a:noAutofit/>
          </a:bodyPr>
          <a:lstStyle/>
          <a:p>
            <a:pPr marL="360000" indent="-3600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57188" algn="l"/>
              </a:tabLst>
            </a:pPr>
            <a:r>
              <a:rPr lang="de-DE" sz="1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Politisch-gesellschaftlich:</a:t>
            </a:r>
            <a:r>
              <a:rPr lang="de-DE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marL="360000" indent="-360000">
              <a:spcBef>
                <a:spcPts val="600"/>
              </a:spcBef>
              <a:spcAft>
                <a:spcPts val="1200"/>
              </a:spcAft>
              <a:buNone/>
              <a:tabLst>
                <a:tab pos="357188" algn="l"/>
              </a:tabLst>
            </a:pPr>
            <a:r>
              <a:rPr lang="de-DE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	a)</a:t>
            </a:r>
          </a:p>
          <a:p>
            <a:pPr marL="0" indent="0" algn="ctr">
              <a:buNone/>
              <a:tabLst>
                <a:tab pos="715963" algn="l"/>
              </a:tabLst>
            </a:pPr>
            <a:r>
              <a:rPr lang="de-DE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	</a:t>
            </a:r>
          </a:p>
          <a:p>
            <a:pPr marL="360000" indent="-360000">
              <a:spcBef>
                <a:spcPts val="1200"/>
              </a:spcBef>
              <a:spcAft>
                <a:spcPts val="1200"/>
              </a:spcAft>
              <a:buNone/>
              <a:tabLst>
                <a:tab pos="357188" algn="l"/>
              </a:tabLst>
            </a:pPr>
            <a:r>
              <a:rPr lang="de-DE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	b)</a:t>
            </a:r>
          </a:p>
          <a:p>
            <a:pPr marL="357188" indent="-357188">
              <a:buNone/>
              <a:tabLst>
                <a:tab pos="357188" algn="l"/>
              </a:tabLst>
            </a:pPr>
            <a:endParaRPr lang="de-DE" sz="16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357188" indent="-357188">
              <a:spcBef>
                <a:spcPts val="0"/>
              </a:spcBef>
              <a:buNone/>
              <a:tabLst>
                <a:tab pos="357188" algn="l"/>
              </a:tabLst>
            </a:pPr>
            <a:endParaRPr lang="de-DE" sz="16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1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Fachdidaktisch: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3587750" algn="l"/>
              </a:tabLst>
            </a:pP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de-DE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a)	 b)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6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de-DE" sz="16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</a:br>
            <a:endParaRPr lang="de-DE" sz="1600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57356" y="2143116"/>
            <a:ext cx="2214578" cy="738664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Erhöhung der Bildungs- und Chancengerechtigkeit</a:t>
            </a:r>
            <a:endParaRPr lang="de-D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57818" y="2071678"/>
            <a:ext cx="2071702" cy="95410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Transparenz der Anforderungen auf  unterschiedlichen Niveaus</a:t>
            </a:r>
            <a:endParaRPr lang="de-D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Gestreifter Pfeil nach rechts 6"/>
          <p:cNvSpPr/>
          <p:nvPr/>
        </p:nvSpPr>
        <p:spPr>
          <a:xfrm>
            <a:off x="4214810" y="2428868"/>
            <a:ext cx="857256" cy="142876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928794" y="3357562"/>
            <a:ext cx="1928826" cy="738664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KMK Bildungsstandards Abitur 2012</a:t>
            </a:r>
            <a:endParaRPr lang="de-D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00628" y="3286124"/>
            <a:ext cx="2428892" cy="95410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Auftrag der  Implementierung in den länderspezifischen Curricula bis 2017</a:t>
            </a:r>
          </a:p>
        </p:txBody>
      </p:sp>
      <p:sp>
        <p:nvSpPr>
          <p:cNvPr id="12" name="Gestreifter Pfeil nach rechts 11"/>
          <p:cNvSpPr/>
          <p:nvPr/>
        </p:nvSpPr>
        <p:spPr>
          <a:xfrm>
            <a:off x="4000496" y="3714752"/>
            <a:ext cx="857256" cy="142876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928794" y="4929198"/>
            <a:ext cx="1928826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Präzisierung und Systematisierung der Ziele und Anforderungen</a:t>
            </a:r>
            <a:endParaRPr lang="de-D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72066" y="4929198"/>
            <a:ext cx="1928826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Berücksichtigung neuerer fachdidaktischer Entwicklungen</a:t>
            </a:r>
            <a:endParaRPr lang="de-D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0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geht es weiter?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1604" y="1785926"/>
            <a:ext cx="6786610" cy="3357586"/>
          </a:xfrm>
        </p:spPr>
        <p:txBody>
          <a:bodyPr/>
          <a:lstStyle/>
          <a:p>
            <a:r>
              <a:rPr lang="de-DE" sz="2000" b="1" dirty="0" smtClean="0"/>
              <a:t>Anhörungsfassung ab September im Netz</a:t>
            </a:r>
          </a:p>
          <a:p>
            <a:r>
              <a:rPr lang="de-DE" sz="2000" b="1" dirty="0" smtClean="0"/>
              <a:t>Rückmeldungen</a:t>
            </a:r>
          </a:p>
          <a:p>
            <a:r>
              <a:rPr lang="de-DE" sz="2000" b="1" dirty="0" smtClean="0"/>
              <a:t>Einarbeitung durch die Kommission</a:t>
            </a:r>
          </a:p>
          <a:p>
            <a:r>
              <a:rPr lang="de-DE" sz="2000" b="1" dirty="0" smtClean="0"/>
              <a:t>Implementierung durch Fortbildungen in regionalen Arbeitskreisen und Fachschaften (Herbst 2015)</a:t>
            </a:r>
          </a:p>
          <a:p>
            <a:r>
              <a:rPr lang="de-DE" sz="2000" b="1" dirty="0" smtClean="0"/>
              <a:t>Beispielcurricula </a:t>
            </a:r>
            <a:r>
              <a:rPr lang="de-DE" sz="2000" b="1" smtClean="0"/>
              <a:t>im Netz</a:t>
            </a:r>
            <a:endParaRPr lang="de-DE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06837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latin typeface="Georgia" pitchFamily="18" charset="0"/>
              </a:rPr>
              <a:t>Zeitplan für die Fortbildungsmaßnahmen</a:t>
            </a:r>
            <a:endParaRPr lang="de-DE" b="1" dirty="0">
              <a:latin typeface="Georgia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29520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556792"/>
            <a:ext cx="6840760" cy="4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Georgia" pitchFamily="18" charset="0"/>
              </a:rPr>
              <a:t>Die Kommissionen</a:t>
            </a:r>
            <a:endParaRPr lang="de-DE" sz="3200" b="1" dirty="0">
              <a:latin typeface="Georg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76" y="1643050"/>
            <a:ext cx="3286148" cy="114300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Sekundarstufe 1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(seit März 2012)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5000628" y="1500174"/>
            <a:ext cx="3357586" cy="14287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ct val="90000"/>
            </a:pP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Je 2 Vertreter aus WRS, RS, </a:t>
            </a:r>
            <a:r>
              <a:rPr lang="de-DE" sz="20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Gym</a:t>
            </a: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plus je 1 Vertreter der beruflichen Gymnasien und </a:t>
            </a:r>
            <a:r>
              <a:rPr lang="de-DE" sz="20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Pädagog</a:t>
            </a: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 Hochschule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Gestreifter Pfeil nach rechts 6"/>
          <p:cNvSpPr/>
          <p:nvPr/>
        </p:nvSpPr>
        <p:spPr>
          <a:xfrm>
            <a:off x="4500562" y="2000240"/>
            <a:ext cx="428628" cy="357190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142976" y="3857628"/>
            <a:ext cx="3286148" cy="11430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33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G8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buSzPct val="90000"/>
            </a:pP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(seit Februar 2013) 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5000628" y="3714752"/>
            <a:ext cx="3214710" cy="164307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3 Vertreterinnen der Gymnasien plus je 1 Vertreter der beruflichen Gymnasien und der Universität</a:t>
            </a:r>
          </a:p>
        </p:txBody>
      </p:sp>
      <p:sp>
        <p:nvSpPr>
          <p:cNvPr id="10" name="Gestreifter Pfeil nach rechts 9"/>
          <p:cNvSpPr/>
          <p:nvPr/>
        </p:nvSpPr>
        <p:spPr>
          <a:xfrm>
            <a:off x="4500562" y="4214818"/>
            <a:ext cx="428628" cy="357190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416800" cy="758825"/>
          </a:xfrm>
          <a:noFill/>
          <a:ln/>
        </p:spPr>
        <p:txBody>
          <a:bodyPr/>
          <a:lstStyle/>
          <a:p>
            <a:r>
              <a:rPr lang="de-DE" sz="3200" b="1" dirty="0">
                <a:latin typeface="Georgia" pitchFamily="18" charset="0"/>
              </a:rPr>
              <a:t>Die </a:t>
            </a:r>
            <a:r>
              <a:rPr lang="de-DE" sz="3200" b="1" dirty="0" smtClean="0">
                <a:latin typeface="Georgia" pitchFamily="18" charset="0"/>
              </a:rPr>
              <a:t>Kommissionen Sek I und G8</a:t>
            </a:r>
            <a:endParaRPr lang="de-DE" sz="2000" dirty="0">
              <a:latin typeface="Georgia" pitchFamily="18" charset="0"/>
            </a:endParaRPr>
          </a:p>
        </p:txBody>
      </p:sp>
      <p:sp>
        <p:nvSpPr>
          <p:cNvPr id="29699" name="_s1052"/>
          <p:cNvSpPr>
            <a:spLocks noChangeArrowheads="1"/>
          </p:cNvSpPr>
          <p:nvPr/>
        </p:nvSpPr>
        <p:spPr bwMode="auto">
          <a:xfrm>
            <a:off x="428596" y="2714620"/>
            <a:ext cx="4143404" cy="3143272"/>
          </a:xfrm>
          <a:prstGeom prst="ellipse">
            <a:avLst/>
          </a:prstGeom>
          <a:solidFill>
            <a:schemeClr val="accent2">
              <a:lumMod val="25000"/>
              <a:lumOff val="75000"/>
              <a:alpha val="50000"/>
            </a:schemeClr>
          </a:solidFill>
          <a:ln w="4699">
            <a:solidFill>
              <a:srgbClr val="99CC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29700" name="_s1059"/>
          <p:cNvSpPr>
            <a:spLocks noChangeArrowheads="1"/>
          </p:cNvSpPr>
          <p:nvPr/>
        </p:nvSpPr>
        <p:spPr bwMode="auto">
          <a:xfrm>
            <a:off x="1285852" y="3857628"/>
            <a:ext cx="714379" cy="71438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 eaLnBrk="0" hangingPunct="0"/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WRS</a:t>
            </a:r>
            <a:endParaRPr lang="de-DE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701" name="_s1052"/>
          <p:cNvSpPr>
            <a:spLocks noChangeArrowheads="1"/>
          </p:cNvSpPr>
          <p:nvPr/>
        </p:nvSpPr>
        <p:spPr bwMode="auto">
          <a:xfrm>
            <a:off x="2643174" y="1643050"/>
            <a:ext cx="3429024" cy="1571636"/>
          </a:xfrm>
          <a:prstGeom prst="ellipse">
            <a:avLst/>
          </a:prstGeom>
          <a:solidFill>
            <a:schemeClr val="accent2">
              <a:lumMod val="10000"/>
              <a:lumOff val="90000"/>
              <a:alpha val="50000"/>
            </a:schemeClr>
          </a:solidFill>
          <a:ln w="4699">
            <a:solidFill>
              <a:srgbClr val="99CC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29702" name="_s1059"/>
          <p:cNvSpPr>
            <a:spLocks noChangeArrowheads="1"/>
          </p:cNvSpPr>
          <p:nvPr/>
        </p:nvSpPr>
        <p:spPr bwMode="auto">
          <a:xfrm>
            <a:off x="3286116" y="2071678"/>
            <a:ext cx="23733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17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Kommissionsleitung</a:t>
            </a:r>
            <a:endParaRPr lang="de-DE" sz="17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703" name="_s1052"/>
          <p:cNvSpPr>
            <a:spLocks noChangeArrowheads="1"/>
          </p:cNvSpPr>
          <p:nvPr/>
        </p:nvSpPr>
        <p:spPr bwMode="auto">
          <a:xfrm>
            <a:off x="3929058" y="2786058"/>
            <a:ext cx="4460878" cy="3143272"/>
          </a:xfrm>
          <a:prstGeom prst="ellipse">
            <a:avLst/>
          </a:prstGeom>
          <a:solidFill>
            <a:schemeClr val="accent2">
              <a:lumMod val="50000"/>
              <a:lumOff val="50000"/>
              <a:alpha val="50000"/>
            </a:schemeClr>
          </a:solidFill>
          <a:ln w="4699">
            <a:solidFill>
              <a:srgbClr val="99CC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29704" name="_s1059"/>
          <p:cNvSpPr>
            <a:spLocks noChangeArrowheads="1"/>
          </p:cNvSpPr>
          <p:nvPr/>
        </p:nvSpPr>
        <p:spPr bwMode="auto">
          <a:xfrm>
            <a:off x="4429124" y="3786190"/>
            <a:ext cx="3889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_s1059"/>
          <p:cNvSpPr>
            <a:spLocks noChangeArrowheads="1"/>
          </p:cNvSpPr>
          <p:nvPr/>
        </p:nvSpPr>
        <p:spPr bwMode="auto">
          <a:xfrm>
            <a:off x="1571604" y="3071810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Sek I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_s1059"/>
          <p:cNvSpPr>
            <a:spLocks noChangeArrowheads="1"/>
          </p:cNvSpPr>
          <p:nvPr/>
        </p:nvSpPr>
        <p:spPr bwMode="auto">
          <a:xfrm>
            <a:off x="2285984" y="3857628"/>
            <a:ext cx="744515" cy="71438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 eaLnBrk="0" hangingPunct="0"/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R</a:t>
            </a:r>
            <a:r>
              <a:rPr lang="de-DE" sz="2000" dirty="0" smtClean="0">
                <a:solidFill>
                  <a:schemeClr val="tx1"/>
                </a:solidFill>
                <a:latin typeface="Georgia" pitchFamily="18" charset="0"/>
              </a:rPr>
              <a:t>S</a:t>
            </a:r>
            <a:endParaRPr lang="de-DE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_s1059"/>
          <p:cNvSpPr>
            <a:spLocks noChangeArrowheads="1"/>
          </p:cNvSpPr>
          <p:nvPr/>
        </p:nvSpPr>
        <p:spPr bwMode="auto">
          <a:xfrm>
            <a:off x="1285852" y="4643446"/>
            <a:ext cx="744515" cy="71438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 eaLnBrk="0" hangingPunct="0"/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</a:t>
            </a: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</a:t>
            </a:r>
            <a:endParaRPr lang="de-DE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_s1059"/>
          <p:cNvSpPr>
            <a:spLocks noChangeArrowheads="1"/>
          </p:cNvSpPr>
          <p:nvPr/>
        </p:nvSpPr>
        <p:spPr bwMode="auto">
          <a:xfrm>
            <a:off x="2285984" y="4643446"/>
            <a:ext cx="744515" cy="71438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 eaLnBrk="0" hangingPunct="0"/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PH</a:t>
            </a:r>
            <a:endParaRPr lang="de-DE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_s1059"/>
          <p:cNvSpPr>
            <a:spLocks noChangeArrowheads="1"/>
          </p:cNvSpPr>
          <p:nvPr/>
        </p:nvSpPr>
        <p:spPr bwMode="auto">
          <a:xfrm>
            <a:off x="5286380" y="3071810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 8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_s1059"/>
          <p:cNvSpPr>
            <a:spLocks noChangeArrowheads="1"/>
          </p:cNvSpPr>
          <p:nvPr/>
        </p:nvSpPr>
        <p:spPr bwMode="auto">
          <a:xfrm>
            <a:off x="5214942" y="4143380"/>
            <a:ext cx="744515" cy="71438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 eaLnBrk="0" hangingPunct="0"/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Gym</a:t>
            </a:r>
            <a:endParaRPr lang="de-DE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_s1059"/>
          <p:cNvSpPr>
            <a:spLocks noChangeArrowheads="1"/>
          </p:cNvSpPr>
          <p:nvPr/>
        </p:nvSpPr>
        <p:spPr bwMode="auto">
          <a:xfrm>
            <a:off x="6072198" y="4143380"/>
            <a:ext cx="744515" cy="71438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 eaLnBrk="0" hangingPunct="0"/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</a:t>
            </a: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</a:t>
            </a:r>
            <a:endParaRPr lang="de-DE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_s1059"/>
          <p:cNvSpPr>
            <a:spLocks noChangeArrowheads="1"/>
          </p:cNvSpPr>
          <p:nvPr/>
        </p:nvSpPr>
        <p:spPr bwMode="auto">
          <a:xfrm>
            <a:off x="6929454" y="4143380"/>
            <a:ext cx="744515" cy="71438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 eaLnBrk="0" hangingPunct="0"/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Uni</a:t>
            </a:r>
            <a:endParaRPr lang="de-DE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_s1059"/>
          <p:cNvSpPr>
            <a:spLocks noChangeArrowheads="1"/>
          </p:cNvSpPr>
          <p:nvPr/>
        </p:nvSpPr>
        <p:spPr bwMode="auto">
          <a:xfrm>
            <a:off x="3857620" y="3571876"/>
            <a:ext cx="857256" cy="92869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de-DE" sz="2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</a:t>
            </a:r>
            <a:endParaRPr lang="de-DE" sz="22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 eaLnBrk="0" hangingPunct="0"/>
            <a:r>
              <a:rPr lang="de-DE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Gym</a:t>
            </a:r>
            <a:endParaRPr lang="de-DE" sz="22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935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Grundlagen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1604" y="1857364"/>
            <a:ext cx="6572295" cy="328614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tIns="144000">
            <a:noAutofit/>
          </a:bodyPr>
          <a:lstStyle/>
          <a:p>
            <a:pPr>
              <a:spcBef>
                <a:spcPts val="1200"/>
              </a:spcBef>
            </a:pPr>
            <a:r>
              <a:rPr lang="de-DE" sz="2200" b="1" dirty="0" smtClean="0">
                <a:solidFill>
                  <a:srgbClr val="341312"/>
                </a:solidFill>
              </a:rPr>
              <a:t>Gemeinsamer europäischer Referenz-rahmen (</a:t>
            </a:r>
            <a:r>
              <a:rPr lang="de-DE" sz="2200" b="1" dirty="0" err="1" smtClean="0">
                <a:solidFill>
                  <a:srgbClr val="341312"/>
                </a:solidFill>
              </a:rPr>
              <a:t>GeR</a:t>
            </a:r>
            <a:r>
              <a:rPr lang="de-DE" sz="2200" b="1" dirty="0" smtClean="0">
                <a:solidFill>
                  <a:srgbClr val="341312"/>
                </a:solidFill>
              </a:rPr>
              <a:t>, Englisch B2 / in Teilen C1)</a:t>
            </a:r>
          </a:p>
          <a:p>
            <a:pPr>
              <a:spcBef>
                <a:spcPts val="1200"/>
              </a:spcBef>
            </a:pPr>
            <a:r>
              <a:rPr lang="de-DE" sz="2200" b="1" dirty="0" smtClean="0">
                <a:solidFill>
                  <a:srgbClr val="341312"/>
                </a:solidFill>
              </a:rPr>
              <a:t>KMK Bildungsstandards (AHR) – in allen Kompetenzbereichen zu erfüllen, jedoch nicht wortwörtlich</a:t>
            </a:r>
          </a:p>
          <a:p>
            <a:pPr>
              <a:spcBef>
                <a:spcPts val="1200"/>
              </a:spcBef>
            </a:pPr>
            <a:r>
              <a:rPr lang="de-DE" sz="2200" b="1" dirty="0" smtClean="0">
                <a:solidFill>
                  <a:schemeClr val="bg2">
                    <a:lumMod val="10000"/>
                  </a:schemeClr>
                </a:solidFill>
              </a:rPr>
              <a:t>Bildungsplan 2004</a:t>
            </a:r>
          </a:p>
          <a:p>
            <a:pPr>
              <a:spcBef>
                <a:spcPts val="1200"/>
              </a:spcBef>
            </a:pPr>
            <a:r>
              <a:rPr lang="de-DE" sz="2200" b="1" dirty="0" smtClean="0">
                <a:solidFill>
                  <a:schemeClr val="bg2">
                    <a:lumMod val="10000"/>
                  </a:schemeClr>
                </a:solidFill>
              </a:rPr>
              <a:t>Grundschulplan 2016</a:t>
            </a:r>
            <a:endParaRPr lang="de-DE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 smtClean="0"/>
              <a:t>Rahmenbedingungen der Umsetzung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33706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de-DE" sz="8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Grundschulfremdsprache ab Klasse 1 (4 Std)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8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1. Fremdsprache ab Klasse 5 </a:t>
            </a:r>
            <a:br>
              <a:rPr lang="de-DE" sz="8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de-DE" sz="8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(22 Std bis Ende Kl.10)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8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2. Fremdsprache ab Klasse 6 </a:t>
            </a:r>
            <a:br>
              <a:rPr lang="de-DE" sz="8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de-DE" sz="8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(18 Std bis Ende </a:t>
            </a:r>
            <a:r>
              <a:rPr lang="de-DE" sz="88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Kl.10</a:t>
            </a:r>
            <a:r>
              <a:rPr lang="de-DE" sz="8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8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3. Fremdsprache ab Klasse 8 </a:t>
            </a:r>
            <a:br>
              <a:rPr lang="de-DE" sz="8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de-DE" sz="8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(12 Std bis Ende Kl.10)</a:t>
            </a:r>
          </a:p>
          <a:p>
            <a:pPr marL="0" indent="0">
              <a:buNone/>
            </a:pPr>
            <a:r>
              <a:rPr lang="de-DE" sz="8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     →  Ende Kl. 10 haben alle B1+ erreicht</a:t>
            </a:r>
          </a:p>
          <a:p>
            <a:pPr marL="0" indent="0">
              <a:buNone/>
            </a:pPr>
            <a:r>
              <a:rPr lang="de-DE" sz="8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Kerncurriculum ¾ und Schulcurriculum ¼ </a:t>
            </a:r>
            <a:endParaRPr lang="de-DE" sz="8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de-DE" sz="24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/>
              <a:t>Arbeitsweise der Kommissionen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0101" y="1428736"/>
            <a:ext cx="7143800" cy="478634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Vorgaben: Grundstruktur, Leitperspektiven, </a:t>
            </a:r>
            <a:b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KMK- Ausrichtung (erhöhtes Niveau)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de-DE" sz="8000" b="1" dirty="0" smtClean="0">
                <a:solidFill>
                  <a:schemeClr val="accent2"/>
                </a:solidFill>
              </a:rPr>
              <a:t>AA 1 Vergleichen Sie bitte </a:t>
            </a:r>
            <a:r>
              <a:rPr lang="de-DE" sz="8000" b="1" dirty="0" err="1" smtClean="0">
                <a:solidFill>
                  <a:schemeClr val="accent2"/>
                </a:solidFill>
              </a:rPr>
              <a:t>dial</a:t>
            </a:r>
            <a:r>
              <a:rPr lang="de-DE" sz="8000" b="1" dirty="0" smtClean="0">
                <a:solidFill>
                  <a:schemeClr val="accent2"/>
                </a:solidFill>
              </a:rPr>
              <a:t>. </a:t>
            </a:r>
            <a:r>
              <a:rPr lang="de-DE" sz="8000" b="1" dirty="0" err="1" smtClean="0">
                <a:solidFill>
                  <a:schemeClr val="accent2"/>
                </a:solidFill>
              </a:rPr>
              <a:t>Spr</a:t>
            </a:r>
            <a:r>
              <a:rPr lang="de-DE" sz="8000" b="1" dirty="0" smtClean="0">
                <a:solidFill>
                  <a:schemeClr val="accent2"/>
                </a:solidFill>
              </a:rPr>
              <a:t>. in KMK und BP 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Absprachen </a:t>
            </a:r>
            <a:r>
              <a:rPr lang="de-DE" sz="8000" b="1" dirty="0">
                <a:solidFill>
                  <a:schemeClr val="bg2">
                    <a:lumMod val="10000"/>
                  </a:schemeClr>
                </a:solidFill>
              </a:rPr>
              <a:t>unter den modernen Fremdsprachen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Erstellung von Synopsen bis Abitur – vom Abitur gedacht (inkl. analytisch-abstrakter Zugang, Strategien etc.)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8000" b="1" dirty="0" smtClean="0">
                <a:solidFill>
                  <a:schemeClr val="accent2"/>
                </a:solidFill>
              </a:rPr>
              <a:t>	AA 2 Lesen Sie bitte die Synopse zu Schreiben – ist die Progression stimmig?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8000" b="1" dirty="0" smtClean="0">
                <a:solidFill>
                  <a:schemeClr val="bg2">
                    <a:lumMod val="10000"/>
                  </a:schemeClr>
                </a:solidFill>
              </a:rPr>
              <a:t>Abgleich von Sek I (E-Niveau) und G8</a:t>
            </a:r>
            <a:r>
              <a:rPr lang="de-DE" sz="6800" dirty="0" smtClean="0"/>
              <a:t/>
            </a:r>
            <a:br>
              <a:rPr lang="de-DE" sz="6800" dirty="0" smtClean="0"/>
            </a:br>
            <a:endParaRPr lang="de-DE" sz="6800" dirty="0" smtClean="0"/>
          </a:p>
          <a:p>
            <a:endParaRPr lang="de-DE" sz="2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7280" cy="365125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20.05.2015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58082" y="6356350"/>
            <a:ext cx="1328718" cy="365125"/>
          </a:xfrm>
        </p:spPr>
        <p:txBody>
          <a:bodyPr/>
          <a:lstStyle/>
          <a:p>
            <a:fld id="{E9341D42-3B83-437F-A98A-3811468F5DF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StD‘in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smtClean="0"/>
              <a:t>. Pongratz – </a:t>
            </a:r>
            <a:r>
              <a:rPr lang="de-DE" dirty="0" err="1" smtClean="0"/>
              <a:t>StD‘in</a:t>
            </a:r>
            <a:r>
              <a:rPr lang="de-DE" dirty="0" smtClean="0"/>
              <a:t> E. Butzko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37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lar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Ela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1166</Words>
  <Application>Microsoft Office PowerPoint</Application>
  <PresentationFormat>Bildschirmpräsentation (4:3)</PresentationFormat>
  <Paragraphs>345</Paragraphs>
  <Slides>30</Slides>
  <Notes>30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Symbol</vt:lpstr>
      <vt:lpstr>Wingdings</vt:lpstr>
      <vt:lpstr>Elare</vt:lpstr>
      <vt:lpstr>Dokument</vt:lpstr>
      <vt:lpstr>Die Bildungsplanreform 2016</vt:lpstr>
      <vt:lpstr>Gliederung </vt:lpstr>
      <vt:lpstr>Gründe für den neuen Bildungsplan</vt:lpstr>
      <vt:lpstr>Zeitplan für die Fortbildungsmaßnahmen</vt:lpstr>
      <vt:lpstr>Die Kommissionen</vt:lpstr>
      <vt:lpstr>Die Kommissionen Sek I und G8</vt:lpstr>
      <vt:lpstr>Grundlagen</vt:lpstr>
      <vt:lpstr>Rahmenbedingungen der Umsetzung</vt:lpstr>
      <vt:lpstr>Arbeitsweise der Kommissionen</vt:lpstr>
      <vt:lpstr>Grundschulplan</vt:lpstr>
      <vt:lpstr>Beispiele GS-Plan</vt:lpstr>
      <vt:lpstr>G8 - Leitgedanken</vt:lpstr>
      <vt:lpstr>Gliederung der Kompetenzbereiche</vt:lpstr>
      <vt:lpstr>Funktionale kommunikative Kompetenz </vt:lpstr>
      <vt:lpstr>G8 – Prozessbezogene Kompetenzen</vt:lpstr>
      <vt:lpstr>Inhaltsbezogene Kompetenzen</vt:lpstr>
      <vt:lpstr>PowerPoint-Präsentation</vt:lpstr>
      <vt:lpstr>PowerPoint-Präsentation</vt:lpstr>
      <vt:lpstr>Leitperspektiven 1</vt:lpstr>
      <vt:lpstr>Leitperspektiven 2</vt:lpstr>
      <vt:lpstr>Operatoren und Glossar</vt:lpstr>
      <vt:lpstr>Integration der Kompetenzen</vt:lpstr>
      <vt:lpstr>Hinweise zur Vernetzung</vt:lpstr>
      <vt:lpstr>Typen von Querverweisen</vt:lpstr>
      <vt:lpstr>PowerPoint-Präsentation</vt:lpstr>
      <vt:lpstr>Niveauausweisung für G8 (GeR)</vt:lpstr>
      <vt:lpstr>SEK I Plan</vt:lpstr>
      <vt:lpstr>Differenzierungskriterien</vt:lpstr>
      <vt:lpstr>Vergleich Sek I und G 8</vt:lpstr>
      <vt:lpstr>Wie geht es weiter?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Susanne</dc:creator>
  <cp:lastModifiedBy>Microsoft-Konto</cp:lastModifiedBy>
  <cp:revision>429</cp:revision>
  <cp:lastPrinted>2015-05-19T12:49:43Z</cp:lastPrinted>
  <dcterms:created xsi:type="dcterms:W3CDTF">2015-05-09T14:40:43Z</dcterms:created>
  <dcterms:modified xsi:type="dcterms:W3CDTF">2015-11-20T18:27:30Z</dcterms:modified>
</cp:coreProperties>
</file>