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4" r:id="rId6"/>
    <p:sldId id="261" r:id="rId7"/>
    <p:sldId id="260" r:id="rId8"/>
    <p:sldId id="292" r:id="rId9"/>
    <p:sldId id="262" r:id="rId10"/>
    <p:sldId id="290" r:id="rId11"/>
    <p:sldId id="298" r:id="rId12"/>
    <p:sldId id="265" r:id="rId13"/>
    <p:sldId id="268" r:id="rId14"/>
    <p:sldId id="269" r:id="rId15"/>
    <p:sldId id="267" r:id="rId16"/>
    <p:sldId id="270" r:id="rId17"/>
    <p:sldId id="271" r:id="rId18"/>
    <p:sldId id="272" r:id="rId19"/>
    <p:sldId id="273" r:id="rId20"/>
    <p:sldId id="274" r:id="rId21"/>
    <p:sldId id="275" r:id="rId22"/>
    <p:sldId id="276" r:id="rId23"/>
    <p:sldId id="277" r:id="rId24"/>
    <p:sldId id="278" r:id="rId25"/>
    <p:sldId id="281" r:id="rId26"/>
    <p:sldId id="291" r:id="rId27"/>
    <p:sldId id="279" r:id="rId28"/>
    <p:sldId id="294" r:id="rId29"/>
    <p:sldId id="280" r:id="rId30"/>
    <p:sldId id="282" r:id="rId31"/>
    <p:sldId id="283" r:id="rId32"/>
    <p:sldId id="285" r:id="rId33"/>
    <p:sldId id="286" r:id="rId34"/>
    <p:sldId id="296" r:id="rId35"/>
    <p:sldId id="293" r:id="rId36"/>
    <p:sldId id="297" r:id="rId37"/>
    <p:sldId id="263" r:id="rId38"/>
    <p:sldId id="288" r:id="rId39"/>
    <p:sldId id="289" r:id="rId40"/>
  </p:sldIdLst>
  <p:sldSz cx="12192000" cy="6858000"/>
  <p:notesSz cx="6889750" cy="100218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82766" autoAdjust="0"/>
  </p:normalViewPr>
  <p:slideViewPr>
    <p:cSldViewPr snapToGrid="0">
      <p:cViewPr varScale="1">
        <p:scale>
          <a:sx n="63" d="100"/>
          <a:sy n="63" d="100"/>
        </p:scale>
        <p:origin x="-12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r>
              <a:rPr lang="de-DE" smtClean="0"/>
              <a:t>BPlan 2016 Diagnose und Individualisierung</a:t>
            </a:r>
            <a:endParaRPr lang="de-DE"/>
          </a:p>
        </p:txBody>
      </p:sp>
      <p:sp>
        <p:nvSpPr>
          <p:cNvPr id="3" name="Datumsplatzhalt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023349EE-178D-4CEB-88FA-CFF15A62FF4D}" type="datetimeFigureOut">
              <a:rPr lang="de-DE" smtClean="0"/>
              <a:t>29.04.2019</a:t>
            </a:fld>
            <a:endParaRPr lang="de-DE"/>
          </a:p>
        </p:txBody>
      </p:sp>
      <p:sp>
        <p:nvSpPr>
          <p:cNvPr id="4" name="Fußzeilenplatzhalt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r>
              <a:rPr lang="de-DE" smtClean="0"/>
              <a:t>Dr. Karola Schallhorn RPK für ZPG Bildungsplan 2016 Kl. 9/10 Bad Wildbad      Dez. 2017</a:t>
            </a:r>
            <a:endParaRPr lang="de-DE"/>
          </a:p>
        </p:txBody>
      </p:sp>
      <p:sp>
        <p:nvSpPr>
          <p:cNvPr id="5" name="Foliennummernplatzhalt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09D8B5AA-CB3C-41E4-994D-B34AD42BBCCD}" type="slidenum">
              <a:rPr lang="de-DE" smtClean="0"/>
              <a:t>‹Nr.›</a:t>
            </a:fld>
            <a:endParaRPr lang="de-DE"/>
          </a:p>
        </p:txBody>
      </p:sp>
    </p:spTree>
    <p:extLst>
      <p:ext uri="{BB962C8B-B14F-4D97-AF65-F5344CB8AC3E}">
        <p14:creationId xmlns:p14="http://schemas.microsoft.com/office/powerpoint/2010/main" val="29636737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r>
              <a:rPr lang="de-DE" smtClean="0"/>
              <a:t>BPlan 2016 Diagnose und Individualisierung</a:t>
            </a:r>
            <a:endParaRPr lang="de-DE"/>
          </a:p>
        </p:txBody>
      </p:sp>
      <p:sp>
        <p:nvSpPr>
          <p:cNvPr id="3" name="Datumsplatzhalt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E4409972-F1E8-4E36-8737-E2B9B1F96800}" type="datetimeFigureOut">
              <a:rPr lang="de-DE" smtClean="0"/>
              <a:t>29.04.2019</a:t>
            </a:fld>
            <a:endParaRPr lang="de-DE"/>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de-DE"/>
          </a:p>
        </p:txBody>
      </p:sp>
      <p:sp>
        <p:nvSpPr>
          <p:cNvPr id="5" name="Notizenplatzhal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r>
              <a:rPr lang="de-DE" smtClean="0"/>
              <a:t>Dr. Karola Schallhorn RPK für ZPG Bildungsplan 2016 Kl. 9/10 Bad Wildbad      Dez. 2017</a:t>
            </a:r>
            <a:endParaRPr lang="de-DE"/>
          </a:p>
        </p:txBody>
      </p:sp>
      <p:sp>
        <p:nvSpPr>
          <p:cNvPr id="7" name="Foliennummernplatzhalt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16A4F387-2A98-4369-AB39-899930646533}" type="slidenum">
              <a:rPr lang="de-DE" smtClean="0"/>
              <a:t>‹Nr.›</a:t>
            </a:fld>
            <a:endParaRPr lang="de-DE"/>
          </a:p>
        </p:txBody>
      </p:sp>
    </p:spTree>
    <p:extLst>
      <p:ext uri="{BB962C8B-B14F-4D97-AF65-F5344CB8AC3E}">
        <p14:creationId xmlns:p14="http://schemas.microsoft.com/office/powerpoint/2010/main" val="26012446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folgt die Gliederung</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1</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78115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*falls erlaubt</a:t>
            </a:r>
          </a:p>
          <a:p>
            <a:r>
              <a:rPr lang="de-DE" dirty="0" smtClean="0"/>
              <a:t>Weitere konkrete Ideen z.B. Websites für das „</a:t>
            </a:r>
            <a:r>
              <a:rPr lang="de-DE" dirty="0" err="1" smtClean="0"/>
              <a:t>blended</a:t>
            </a:r>
            <a:r>
              <a:rPr lang="de-DE" baseline="0" dirty="0" smtClean="0"/>
              <a:t> </a:t>
            </a:r>
            <a:r>
              <a:rPr lang="de-DE" baseline="0" dirty="0" err="1" smtClean="0"/>
              <a:t>learning</a:t>
            </a:r>
            <a:r>
              <a:rPr lang="de-DE" baseline="0" dirty="0" smtClean="0"/>
              <a:t>“ finden sich in der Handreichung (2. Seite zu Schablone).</a:t>
            </a:r>
            <a:endParaRPr lang="de-DE" dirty="0" smtClean="0"/>
          </a:p>
          <a:p>
            <a:r>
              <a:rPr lang="de-DE" dirty="0" smtClean="0"/>
              <a:t>Zu 3. Zeit für feedback-Schleifen , Langzeit-Selbstbeobachtung: hierfür werden</a:t>
            </a:r>
            <a:r>
              <a:rPr lang="de-DE" baseline="0" dirty="0" smtClean="0"/>
              <a:t> von mir entworfene Evaluation/</a:t>
            </a:r>
            <a:r>
              <a:rPr lang="de-DE" baseline="0" dirty="0" err="1" smtClean="0"/>
              <a:t>Revisionsheets</a:t>
            </a:r>
            <a:r>
              <a:rPr lang="de-DE" baseline="0" dirty="0" smtClean="0"/>
              <a:t> angeboten, folgt mit den nächsten Folien. Sind in der Handreichung: </a:t>
            </a:r>
            <a:r>
              <a:rPr lang="de-DE" i="1" baseline="0" dirty="0" smtClean="0"/>
              <a:t>Cross </a:t>
            </a:r>
            <a:r>
              <a:rPr lang="de-DE" i="1" baseline="0" dirty="0" err="1" smtClean="0"/>
              <a:t>your</a:t>
            </a:r>
            <a:r>
              <a:rPr lang="de-DE" i="1" baseline="0" dirty="0" smtClean="0"/>
              <a:t> </a:t>
            </a:r>
            <a:r>
              <a:rPr lang="de-DE" i="1" baseline="0" dirty="0" err="1" smtClean="0"/>
              <a:t>heart</a:t>
            </a:r>
            <a:r>
              <a:rPr lang="de-DE" i="1" baseline="0" dirty="0" smtClean="0"/>
              <a:t> </a:t>
            </a:r>
            <a:r>
              <a:rPr lang="de-DE" baseline="0" dirty="0" smtClean="0"/>
              <a:t>und </a:t>
            </a:r>
            <a:r>
              <a:rPr lang="de-DE" i="1" baseline="0" dirty="0" err="1" smtClean="0"/>
              <a:t>Revisionsheet</a:t>
            </a:r>
            <a:r>
              <a:rPr lang="de-DE" baseline="0" dirty="0" smtClean="0"/>
              <a:t> für Klassenarbeiten:</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10</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67099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A4F387-2A98-4369-AB39-899930646533}" type="slidenum">
              <a:rPr lang="de-DE" smtClean="0"/>
              <a:t>11</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23511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Eigentlich nicht</a:t>
            </a:r>
            <a:r>
              <a:rPr lang="de-DE" baseline="0" dirty="0" smtClean="0"/>
              <a:t> sehr neu: </a:t>
            </a:r>
            <a:r>
              <a:rPr lang="de-DE" baseline="0" dirty="0" err="1" smtClean="0"/>
              <a:t>SuS</a:t>
            </a:r>
            <a:r>
              <a:rPr lang="de-DE" baseline="0" dirty="0" smtClean="0"/>
              <a:t> übertragen Fehler auf Karteikarten – aber es kommt darauf an, welche Fehler und was mit ihnen geschieht. Zur Namensgebung: wenn </a:t>
            </a:r>
            <a:r>
              <a:rPr lang="de-DE" baseline="0" dirty="0" err="1" smtClean="0"/>
              <a:t>SuS</a:t>
            </a:r>
            <a:r>
              <a:rPr lang="de-DE" baseline="0" dirty="0" smtClean="0"/>
              <a:t> einen Fehler entdecken oder auch die Lehrperson entfährt oft der „</a:t>
            </a:r>
            <a:r>
              <a:rPr lang="de-DE" baseline="0" dirty="0" err="1" smtClean="0"/>
              <a:t>Oops“Laut</a:t>
            </a:r>
            <a:r>
              <a:rPr lang="de-DE" baseline="0" dirty="0" smtClean="0"/>
              <a:t> – erinnert auch an „</a:t>
            </a:r>
            <a:r>
              <a:rPr lang="de-DE" baseline="0" dirty="0" err="1" smtClean="0"/>
              <a:t>Ups</a:t>
            </a:r>
            <a:r>
              <a:rPr lang="de-DE" baseline="0" dirty="0" smtClean="0"/>
              <a:t>- die Pannenshow“. Mein ursprünglicher Name wäre SOS – </a:t>
            </a:r>
            <a:r>
              <a:rPr lang="de-DE" baseline="0" dirty="0" err="1" smtClean="0"/>
              <a:t>SelfOptimizingSystem</a:t>
            </a:r>
            <a:r>
              <a:rPr lang="de-DE" baseline="0" dirty="0" smtClean="0"/>
              <a:t> oder SMS-System (</a:t>
            </a:r>
            <a:r>
              <a:rPr lang="de-DE" baseline="0" dirty="0" err="1" smtClean="0"/>
              <a:t>Self-monitoring</a:t>
            </a:r>
            <a:r>
              <a:rPr lang="de-DE" baseline="0" dirty="0" smtClean="0"/>
              <a:t> </a:t>
            </a:r>
            <a:r>
              <a:rPr lang="de-DE" baseline="0" dirty="0" err="1" smtClean="0"/>
              <a:t>system</a:t>
            </a:r>
            <a:r>
              <a:rPr lang="de-DE" baseline="0" dirty="0" smtClean="0"/>
              <a:t>) gewesen, aber es hat sich „</a:t>
            </a:r>
            <a:r>
              <a:rPr lang="de-DE" baseline="0" dirty="0" err="1" smtClean="0"/>
              <a:t>Oops</a:t>
            </a:r>
            <a:r>
              <a:rPr lang="de-DE" baseline="0" dirty="0" smtClean="0"/>
              <a:t>“ eingebürgert, weil der Laut auch schnell signalisiert: das gehört in deine Kartei, besonders nach der Einführung, wenn das System automatisch auch für das gesamte Unterrichtsgeschehen gilt.</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12</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414268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Korrektur aller Arbeiten ist  zwar aufwändig, aber es</a:t>
            </a:r>
            <a:r>
              <a:rPr lang="de-DE" baseline="0" dirty="0" smtClean="0"/>
              <a:t> hat nur 75 min länger gedauert 13 Arbeiten für „</a:t>
            </a:r>
            <a:r>
              <a:rPr lang="de-DE" baseline="0" dirty="0" err="1" smtClean="0"/>
              <a:t>Oops</a:t>
            </a:r>
            <a:r>
              <a:rPr lang="de-DE" baseline="0" dirty="0" smtClean="0"/>
              <a:t>“ aufzubereiten, die Kontrollgruppe (13) wurde konventionell korrigiert. Der </a:t>
            </a:r>
            <a:r>
              <a:rPr lang="de-DE" baseline="0" smtClean="0"/>
              <a:t>größere Zeitaufwand </a:t>
            </a:r>
            <a:r>
              <a:rPr lang="de-DE" baseline="0" dirty="0" smtClean="0"/>
              <a:t>wird später in den Vertiefungsstunden oder „</a:t>
            </a:r>
            <a:r>
              <a:rPr lang="de-DE" baseline="0" dirty="0" err="1" smtClean="0"/>
              <a:t>Oops</a:t>
            </a:r>
            <a:r>
              <a:rPr lang="de-DE" baseline="0" dirty="0" smtClean="0"/>
              <a:t>“-Phasen, wenn die </a:t>
            </a:r>
            <a:r>
              <a:rPr lang="de-DE" baseline="0" dirty="0" err="1" smtClean="0"/>
              <a:t>SuS</a:t>
            </a:r>
            <a:r>
              <a:rPr lang="de-DE" baseline="0" dirty="0" smtClean="0"/>
              <a:t> eigenständig an ihren Defiziten arbeiten, wett gemacht. Die Stunden sind ja häufig schon vorbereitet und bei optimalem Verlauf besteht die Rolle der Lehrperson im Beobachten, Beraten, aktiven „Stand-By“, dem Coaching.</a:t>
            </a:r>
          </a:p>
          <a:p>
            <a:endParaRPr lang="de-DE" baseline="0" dirty="0" smtClean="0"/>
          </a:p>
          <a:p>
            <a:r>
              <a:rPr lang="de-DE" baseline="0" dirty="0" smtClean="0"/>
              <a:t>Hier sieht man, dass nicht alle Fehler grün markiert sind. Es geht um die Fehler, die der S. wahrscheinlich gespeichert hat, er wird für diese eingenisteten Fehler sensibilisiert.</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13</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59993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A4F387-2A98-4369-AB39-899930646533}" type="slidenum">
              <a:rPr lang="de-DE" smtClean="0"/>
              <a:t>14</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303032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Informationsblatt</a:t>
            </a:r>
            <a:r>
              <a:rPr lang="de-DE" baseline="0" dirty="0" smtClean="0"/>
              <a:t> 1 zum </a:t>
            </a:r>
            <a:r>
              <a:rPr lang="de-DE" baseline="0" dirty="0" err="1" smtClean="0"/>
              <a:t>Oops</a:t>
            </a:r>
            <a:r>
              <a:rPr lang="de-DE" baseline="0" dirty="0" smtClean="0"/>
              <a:t>-System:. Die </a:t>
            </a:r>
            <a:r>
              <a:rPr lang="de-DE" baseline="0" dirty="0" err="1" smtClean="0"/>
              <a:t>Tn</a:t>
            </a:r>
            <a:r>
              <a:rPr lang="de-DE" baseline="0" dirty="0" smtClean="0"/>
              <a:t> erhalten Gelegenheit S. 1 zu lesen. ( 2- 3 min). Hier wird der „</a:t>
            </a:r>
            <a:r>
              <a:rPr lang="de-DE" baseline="0" dirty="0" err="1" smtClean="0"/>
              <a:t>treasure</a:t>
            </a:r>
            <a:r>
              <a:rPr lang="de-DE" baseline="0" dirty="0" smtClean="0"/>
              <a:t> </a:t>
            </a:r>
            <a:r>
              <a:rPr lang="de-DE" baseline="0" dirty="0" err="1" smtClean="0"/>
              <a:t>trove</a:t>
            </a:r>
            <a:r>
              <a:rPr lang="de-DE" baseline="0" dirty="0" smtClean="0"/>
              <a:t>“ nicht erwähnt. Die </a:t>
            </a:r>
            <a:r>
              <a:rPr lang="de-DE" baseline="0" dirty="0" err="1" smtClean="0"/>
              <a:t>SuS</a:t>
            </a:r>
            <a:r>
              <a:rPr lang="de-DE" baseline="0" dirty="0" smtClean="0"/>
              <a:t> werden aber angehalten, in ihren Ordnern eine zusätzliche Übungsabteilung anzulegen. Auch wenn DIN A 6 benutzt wird, für hartnäckigere Fälle und Zusatzübungen braucht es ab und zu Zusatzplatz.</a:t>
            </a:r>
          </a:p>
          <a:p>
            <a:endParaRPr lang="de-DE" baseline="0" dirty="0" smtClean="0"/>
          </a:p>
          <a:p>
            <a:r>
              <a:rPr lang="de-DE" baseline="0" dirty="0" smtClean="0"/>
              <a:t>Die folgenden Ausschnitte zeigen, worauf es bei der Methode ankommt. Sie manifestieren auch den Unterschied zu herkömmlichen Vokabel oder Grammatikkarteien. </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4164485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Infoblatt 2 erklärt</a:t>
            </a:r>
            <a:r>
              <a:rPr lang="de-DE" baseline="0" dirty="0" smtClean="0"/>
              <a:t> wie die </a:t>
            </a:r>
            <a:r>
              <a:rPr lang="de-DE" baseline="0" dirty="0" err="1" smtClean="0"/>
              <a:t>SuS</a:t>
            </a:r>
            <a:r>
              <a:rPr lang="de-DE" baseline="0" dirty="0" smtClean="0"/>
              <a:t> mit den Fehlern umgehen sollen. Das sollte an ein paar Beispielen im Plenum der  Gruppe erklärt werden. Hier liegt der Unterschied zum Nur-Herausschreiben und das richtige Notieren. Unter 4. heißt es, die eigene Art und Weise, wie am besten trainiert wird finden. Aber es hat sich gezeigt, dass doch gezielte „Tipps“ effektiver sind. So z.B. die L.-Markierung OL und der Hinweis „3x“ was für den S. bedeutet: Das schreibst du am besten dreimal mit einem für dich „memorablen“ Kontext auf. Mehr ist immer erlaubt und gern gesehen… </a:t>
            </a:r>
            <a:r>
              <a:rPr lang="de-DE" baseline="0" dirty="0" err="1" smtClean="0"/>
              <a:t>z.B</a:t>
            </a:r>
            <a:r>
              <a:rPr lang="de-DE" baseline="0" dirty="0" smtClean="0"/>
              <a:t>, dann im „</a:t>
            </a:r>
            <a:r>
              <a:rPr lang="de-DE" baseline="0" dirty="0" err="1" smtClean="0"/>
              <a:t>treasure</a:t>
            </a:r>
            <a:r>
              <a:rPr lang="de-DE" baseline="0" dirty="0" smtClean="0"/>
              <a:t> </a:t>
            </a:r>
            <a:r>
              <a:rPr lang="de-DE" baseline="0" dirty="0" err="1" smtClean="0"/>
              <a:t>trove</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16</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404810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Hier</a:t>
            </a:r>
            <a:r>
              <a:rPr lang="de-DE" sz="1400" baseline="0" dirty="0" smtClean="0"/>
              <a:t> wird </a:t>
            </a:r>
            <a:r>
              <a:rPr lang="de-DE" sz="1400" b="1" baseline="0" dirty="0" smtClean="0"/>
              <a:t>bewusst die Fehlerübernahme „riskiert</a:t>
            </a:r>
            <a:r>
              <a:rPr lang="de-DE" sz="1400" baseline="0" dirty="0" smtClean="0"/>
              <a:t>“. Gewöhnlich muss L. tunlichst jede Wiederholung von Fehlern vermeiden, aber wir arbeiten auf der metakognitiven Ebene und hier kann eine eingeschliffene falsche Struktur nur durch die bewusste Vergegenwärtigung des situativen Sprachhandelns ausgeschliffen werden. Auch das Zurückgreifen auf die Muttersprache kann zur Erzeugung der kognitiven Klarheit sinnvoll sein. </a:t>
            </a:r>
            <a:endParaRPr lang="de-DE" sz="1400" dirty="0"/>
          </a:p>
        </p:txBody>
      </p:sp>
      <p:sp>
        <p:nvSpPr>
          <p:cNvPr id="4" name="Foliennummernplatzhalter 3"/>
          <p:cNvSpPr>
            <a:spLocks noGrp="1"/>
          </p:cNvSpPr>
          <p:nvPr>
            <p:ph type="sldNum" sz="quarter" idx="10"/>
          </p:nvPr>
        </p:nvSpPr>
        <p:spPr/>
        <p:txBody>
          <a:bodyPr/>
          <a:lstStyle/>
          <a:p>
            <a:fld id="{16A4F387-2A98-4369-AB39-899930646533}" type="slidenum">
              <a:rPr lang="de-DE" smtClean="0"/>
              <a:t>17</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773894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Arbeitsblätter „</a:t>
            </a:r>
            <a:r>
              <a:rPr lang="de-DE" baseline="0" dirty="0" err="1" smtClean="0"/>
              <a:t>nudgen</a:t>
            </a:r>
            <a:r>
              <a:rPr lang="de-DE" baseline="0" dirty="0" smtClean="0"/>
              <a:t>“ ein bisschen – in der Unit ging es um „sollen“ </a:t>
            </a:r>
            <a:r>
              <a:rPr lang="de-DE" baseline="0" dirty="0" err="1" smtClean="0"/>
              <a:t>modals</a:t>
            </a:r>
            <a:r>
              <a:rPr lang="de-DE" baseline="0" dirty="0" smtClean="0"/>
              <a:t> </a:t>
            </a:r>
            <a:r>
              <a:rPr lang="de-DE" baseline="0" dirty="0" err="1" smtClean="0"/>
              <a:t>and</a:t>
            </a:r>
            <a:r>
              <a:rPr lang="de-DE" baseline="0" dirty="0" smtClean="0"/>
              <a:t> </a:t>
            </a:r>
            <a:r>
              <a:rPr lang="de-DE" baseline="0" dirty="0" err="1" smtClean="0"/>
              <a:t>their</a:t>
            </a:r>
            <a:r>
              <a:rPr lang="de-DE" baseline="0" dirty="0" smtClean="0"/>
              <a:t> </a:t>
            </a:r>
            <a:r>
              <a:rPr lang="de-DE" baseline="0" dirty="0" err="1" smtClean="0"/>
              <a:t>substitutes</a:t>
            </a:r>
            <a:r>
              <a:rPr lang="de-DE" baseline="0" dirty="0" smtClean="0"/>
              <a:t>…  ;). Es folgen Kartenbeispiele. Nächste Folie zeigt Anlage der Fehlerkategorien.</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18</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2329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a:t>
            </a:r>
            <a:r>
              <a:rPr lang="de-DE" baseline="0" dirty="0" smtClean="0"/>
              <a:t> folgen Kartenbeispiele</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19</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382027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Gliederung des Vortrags</a:t>
            </a:r>
          </a:p>
          <a:p>
            <a:r>
              <a:rPr lang="de-DE" dirty="0" smtClean="0"/>
              <a:t>Ad 3. Die Methode besteht hauptsächlich aus einem</a:t>
            </a:r>
            <a:r>
              <a:rPr lang="de-DE" baseline="0" dirty="0" smtClean="0"/>
              <a:t> Karteisystem. Es wird den </a:t>
            </a:r>
            <a:r>
              <a:rPr lang="de-DE" baseline="0" dirty="0" err="1" smtClean="0"/>
              <a:t>SuS</a:t>
            </a:r>
            <a:r>
              <a:rPr lang="de-DE" baseline="0" dirty="0" smtClean="0"/>
              <a:t> aber geraten, in ihren Ringordnern eine Abteilung „</a:t>
            </a:r>
            <a:r>
              <a:rPr lang="de-DE" baseline="0" dirty="0" err="1" smtClean="0"/>
              <a:t>Treasure</a:t>
            </a:r>
            <a:r>
              <a:rPr lang="de-DE" baseline="0" dirty="0" smtClean="0"/>
              <a:t> </a:t>
            </a:r>
            <a:r>
              <a:rPr lang="de-DE" baseline="0" dirty="0" err="1" smtClean="0"/>
              <a:t>trove</a:t>
            </a:r>
            <a:r>
              <a:rPr lang="de-DE" baseline="0" dirty="0" smtClean="0"/>
              <a:t>“ anzulegen, worin sie hartnäckige </a:t>
            </a:r>
            <a:r>
              <a:rPr lang="de-DE" baseline="0" dirty="0" err="1" smtClean="0"/>
              <a:t>Oops</a:t>
            </a:r>
            <a:r>
              <a:rPr lang="de-DE" baseline="0" dirty="0" smtClean="0"/>
              <a:t>-Fehler  gezielt drillen.  Wird später nochmals erwähnt.</a:t>
            </a:r>
          </a:p>
          <a:p>
            <a:r>
              <a:rPr lang="de-DE" baseline="0" dirty="0" smtClean="0"/>
              <a:t>Ad 4 Es wird eine auf alle Lehrwerke  übertragbare Unterrichtsablaufschablone zur Einführung des Systems gezeigt.</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2</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830006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a:r>
              <a:rPr lang="de-DE" dirty="0" smtClean="0"/>
              <a:t>Die S. hat schon im Sinne der Erfindung gearbeitet. Sie braucht für ihre</a:t>
            </a:r>
            <a:r>
              <a:rPr lang="de-DE" baseline="0" dirty="0" smtClean="0"/>
              <a:t> mentale Struktur die Grammatik und macht dann die korrigierte Version. Sie übt dann auf der Rückseite noch andere Sätze oder kann in einem separaten Teil ihres Ordners weiter Übungen in der Abteilung „</a:t>
            </a:r>
            <a:r>
              <a:rPr lang="de-DE" baseline="0" dirty="0" err="1" smtClean="0"/>
              <a:t>Treasure</a:t>
            </a:r>
            <a:r>
              <a:rPr lang="de-DE" baseline="0" dirty="0" smtClean="0"/>
              <a:t> </a:t>
            </a:r>
            <a:r>
              <a:rPr lang="de-DE" baseline="0" dirty="0" err="1" smtClean="0"/>
              <a:t>Trove</a:t>
            </a:r>
            <a:r>
              <a:rPr lang="de-DE" baseline="0" dirty="0" smtClean="0"/>
              <a:t>“ machen., wenn ihr die Übung auf der Karte nicht reicht. Z.B. wenn der Fehler doch noch einmal wieder vorkommen sollte. </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20</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064883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meinen</a:t>
            </a:r>
            <a:r>
              <a:rPr lang="de-DE" baseline="0" dirty="0" smtClean="0"/>
              <a:t> Sie zu dieser Karte?</a:t>
            </a:r>
          </a:p>
          <a:p>
            <a:endParaRPr lang="de-DE" baseline="0" dirty="0" smtClean="0"/>
          </a:p>
          <a:p>
            <a:r>
              <a:rPr lang="de-DE" baseline="0" dirty="0" smtClean="0"/>
              <a:t>Ist wie Vokabellernkarte  - </a:t>
            </a:r>
            <a:r>
              <a:rPr lang="de-DE" baseline="0" dirty="0" err="1" smtClean="0"/>
              <a:t>SuS</a:t>
            </a:r>
            <a:r>
              <a:rPr lang="de-DE" baseline="0" dirty="0" smtClean="0"/>
              <a:t> muss eine Gegenüberstellung schaffen: die Sätze aus der HA übernehmen einmal mit „</a:t>
            </a:r>
            <a:r>
              <a:rPr lang="de-DE" baseline="0" dirty="0" err="1" smtClean="0"/>
              <a:t>think</a:t>
            </a:r>
            <a:r>
              <a:rPr lang="de-DE" baseline="0" dirty="0" smtClean="0"/>
              <a:t>“ und einmal mit einem passenden Ersatz, denn die Synonyme würden gar nicht in den gegebenen Kontext passen! Also eher nutzlos. Hier wird es sinnvoll sein, in den „</a:t>
            </a:r>
            <a:r>
              <a:rPr lang="de-DE" baseline="0" dirty="0" err="1" smtClean="0"/>
              <a:t>treasure</a:t>
            </a:r>
            <a:r>
              <a:rPr lang="de-DE" baseline="0" dirty="0" smtClean="0"/>
              <a:t> </a:t>
            </a:r>
            <a:r>
              <a:rPr lang="de-DE" baseline="0" dirty="0" err="1" smtClean="0"/>
              <a:t>trove</a:t>
            </a:r>
            <a:r>
              <a:rPr lang="de-DE" baseline="0" dirty="0" smtClean="0"/>
              <a:t>“ zu wechseln. (Zusatzabteilung im Ordner für längere Übungen oder </a:t>
            </a:r>
            <a:r>
              <a:rPr lang="de-DE" baseline="0" dirty="0" err="1" smtClean="0"/>
              <a:t>zustätzliche</a:t>
            </a:r>
            <a:r>
              <a:rPr lang="de-DE" baseline="0" dirty="0" smtClean="0"/>
              <a:t> Übungen).</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857719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Verbesserungsvorschlag</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426398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Ausschnitt</a:t>
            </a:r>
            <a:r>
              <a:rPr lang="de-DE" baseline="0" dirty="0" smtClean="0"/>
              <a:t> aus Testkorrektur : Systemzeichen in grün mit teils „Drill“-Empfehlung und einer guten Umsetzung durch den S. </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344834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Lehrerkarte zu einem S. : Die Korrekturen werden parallel von L auf S-Karten übernommen.</a:t>
            </a:r>
            <a:r>
              <a:rPr lang="de-DE" baseline="0" dirty="0" smtClean="0"/>
              <a:t> So kann eine Beobachtung des Lernprozesses erfolgen und gezielt beraten werden. Auch finden sich schnell die Probleme mehrerer </a:t>
            </a:r>
            <a:r>
              <a:rPr lang="de-DE" baseline="0" dirty="0" err="1" smtClean="0"/>
              <a:t>SuS</a:t>
            </a:r>
            <a:r>
              <a:rPr lang="de-DE" baseline="0" dirty="0" smtClean="0"/>
              <a:t>, die dann entweder im Plenum besprochen werden oder die man in Kleingruppen zur Bearbeitung gibt. So bilden sich ganz neue „Beziehungen“.</a:t>
            </a:r>
          </a:p>
          <a:p>
            <a:endParaRPr lang="de-DE" dirty="0" smtClean="0"/>
          </a:p>
          <a:p>
            <a:r>
              <a:rPr lang="de-DE" b="1" dirty="0" smtClean="0"/>
              <a:t>Was macht man mit den „Überfliegern“,</a:t>
            </a:r>
            <a:r>
              <a:rPr lang="de-DE" b="1" baseline="0" dirty="0" smtClean="0"/>
              <a:t> die keine oder wenig Fehler haben?</a:t>
            </a:r>
          </a:p>
          <a:p>
            <a:endParaRPr lang="de-DE" baseline="0" dirty="0" smtClean="0"/>
          </a:p>
          <a:p>
            <a:r>
              <a:rPr lang="de-DE" baseline="0" dirty="0" smtClean="0"/>
              <a:t>Die werden eben mit den häufigen Fehlern betraut und sie fertigen einen Expertenbeitrag zum Problem an. Wir hatten mit der Stellung von „also“ Probleme. Die beiden leistungsstärksten </a:t>
            </a:r>
            <a:r>
              <a:rPr lang="de-DE" baseline="0" dirty="0" err="1" smtClean="0"/>
              <a:t>SuS</a:t>
            </a:r>
            <a:r>
              <a:rPr lang="de-DE" baseline="0" dirty="0" smtClean="0"/>
              <a:t> haben im Internet für alle recherchiert, L hat gecheckt  und es wurde eine „peer-</a:t>
            </a:r>
            <a:r>
              <a:rPr lang="de-DE" baseline="0" dirty="0" err="1" smtClean="0"/>
              <a:t>teaching</a:t>
            </a:r>
            <a:r>
              <a:rPr lang="de-DE" baseline="0" dirty="0" smtClean="0"/>
              <a:t>“ Runde eingelegt: </a:t>
            </a:r>
            <a:r>
              <a:rPr lang="de-DE" baseline="0" dirty="0" err="1" smtClean="0"/>
              <a:t>SuS</a:t>
            </a:r>
            <a:r>
              <a:rPr lang="de-DE" baseline="0" dirty="0" smtClean="0"/>
              <a:t> lehren </a:t>
            </a:r>
            <a:r>
              <a:rPr lang="de-DE" baseline="0" dirty="0" err="1" smtClean="0"/>
              <a:t>SuS</a:t>
            </a:r>
            <a:r>
              <a:rPr lang="de-DE" baseline="0" dirty="0" smtClean="0"/>
              <a:t>.</a:t>
            </a:r>
          </a:p>
          <a:p>
            <a:endParaRPr lang="de-DE" baseline="0" dirty="0" smtClean="0"/>
          </a:p>
          <a:p>
            <a:r>
              <a:rPr lang="de-DE" baseline="0" dirty="0" smtClean="0"/>
              <a:t>In der Klassenarbeit gab es schon erste Erfolge:</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03064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Oops</a:t>
            </a:r>
            <a:r>
              <a:rPr lang="de-DE" dirty="0" smtClean="0"/>
              <a:t> . Das hat geklappt! Positive</a:t>
            </a:r>
            <a:r>
              <a:rPr lang="de-DE" baseline="0" dirty="0" smtClean="0"/>
              <a:t> Rückmeldung und Bestärkung der </a:t>
            </a:r>
            <a:r>
              <a:rPr lang="de-DE" baseline="0" dirty="0" err="1" smtClean="0"/>
              <a:t>SuS</a:t>
            </a:r>
            <a:r>
              <a:rPr lang="de-DE" baseline="0" dirty="0" smtClean="0"/>
              <a:t> über den eigenen Lernfortschritt (rosa Smiley) </a:t>
            </a:r>
          </a:p>
          <a:p>
            <a:r>
              <a:rPr lang="de-DE" baseline="0" dirty="0" smtClean="0"/>
              <a:t>Die nächste Folie zeigt, wie </a:t>
            </a:r>
            <a:r>
              <a:rPr lang="de-DE" baseline="0" dirty="0" err="1" smtClean="0"/>
              <a:t>LuL</a:t>
            </a:r>
            <a:r>
              <a:rPr lang="de-DE" baseline="0" dirty="0" smtClean="0"/>
              <a:t> durch die „Archivkarte“ konkrete, direkte, individuelle Rückmeldung leisten können.</a:t>
            </a:r>
          </a:p>
          <a:p>
            <a:r>
              <a:rPr lang="de-DE" baseline="0" dirty="0" smtClean="0"/>
              <a:t>Bei der Korrektur der </a:t>
            </a:r>
            <a:r>
              <a:rPr lang="de-DE" baseline="0" dirty="0" err="1" smtClean="0"/>
              <a:t>SuS</a:t>
            </a:r>
            <a:r>
              <a:rPr lang="de-DE" baseline="0" dirty="0" smtClean="0"/>
              <a:t> – Arbeit liegt die </a:t>
            </a:r>
            <a:r>
              <a:rPr lang="de-DE" baseline="0" dirty="0" err="1" smtClean="0"/>
              <a:t>Kart</a:t>
            </a:r>
            <a:r>
              <a:rPr lang="de-DE" baseline="0" dirty="0" smtClean="0"/>
              <a:t> nebendran. So sieht man gleich „ausgemerzte“ Fehler und  …. neue….</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17901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Klassenarbeit einer S. zeigt</a:t>
            </a:r>
            <a:r>
              <a:rPr lang="de-DE" baseline="0" dirty="0" smtClean="0"/>
              <a:t> Ausschleifprozess z.B. bei „</a:t>
            </a:r>
            <a:r>
              <a:rPr lang="de-DE" baseline="0" dirty="0" err="1" smtClean="0"/>
              <a:t>furthermore</a:t>
            </a:r>
            <a:r>
              <a:rPr lang="de-DE" baseline="0" dirty="0" smtClean="0"/>
              <a:t>“ und  bes. „</a:t>
            </a:r>
            <a:r>
              <a:rPr lang="de-DE" baseline="0" dirty="0" err="1" smtClean="0"/>
              <a:t>cannot</a:t>
            </a:r>
            <a:r>
              <a:rPr lang="de-DE" baseline="0" dirty="0" smtClean="0"/>
              <a:t>“ hartnäckig, s. 2  x falsch trotz </a:t>
            </a:r>
            <a:r>
              <a:rPr lang="de-DE" baseline="0" dirty="0" err="1" smtClean="0"/>
              <a:t>oops</a:t>
            </a:r>
            <a:r>
              <a:rPr lang="de-DE" baseline="0" dirty="0" smtClean="0"/>
              <a:t>, in KA dann richtig.</a:t>
            </a:r>
          </a:p>
          <a:p>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3030519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6338">
              <a:defRPr/>
            </a:pPr>
            <a:r>
              <a:rPr lang="de-DE" dirty="0" smtClean="0"/>
              <a:t>Nach dem Test folgte eine Selbstevaluation zur Bewusstmachung der eigenen Prüfungsvorbereitung , bitte aufschlagen!</a:t>
            </a:r>
          </a:p>
          <a:p>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022830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Cross</a:t>
            </a:r>
            <a:r>
              <a:rPr lang="de-DE" baseline="0" dirty="0" smtClean="0"/>
              <a:t> </a:t>
            </a:r>
            <a:r>
              <a:rPr lang="de-DE" baseline="0" dirty="0" err="1" smtClean="0"/>
              <a:t>your</a:t>
            </a:r>
            <a:r>
              <a:rPr lang="de-DE" baseline="0" dirty="0" smtClean="0"/>
              <a:t> </a:t>
            </a:r>
            <a:r>
              <a:rPr lang="de-DE" baseline="0" dirty="0" err="1" smtClean="0"/>
              <a:t>heart</a:t>
            </a:r>
            <a:r>
              <a:rPr lang="de-DE" baseline="0" dirty="0" smtClean="0"/>
              <a:t> (1) </a:t>
            </a:r>
            <a:r>
              <a:rPr lang="de-DE" dirty="0" smtClean="0"/>
              <a:t>Selbstevaluationsbogen in</a:t>
            </a:r>
            <a:r>
              <a:rPr lang="de-DE" baseline="0" dirty="0" smtClean="0"/>
              <a:t> der Handreichung – nach dem Test.</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893401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Cross </a:t>
            </a:r>
            <a:r>
              <a:rPr lang="de-DE" dirty="0" err="1" smtClean="0"/>
              <a:t>your</a:t>
            </a:r>
            <a:r>
              <a:rPr lang="de-DE" dirty="0" smtClean="0"/>
              <a:t> </a:t>
            </a:r>
            <a:r>
              <a:rPr lang="de-DE" dirty="0" err="1" smtClean="0"/>
              <a:t>heart</a:t>
            </a:r>
            <a:r>
              <a:rPr lang="de-DE" dirty="0" smtClean="0"/>
              <a:t> (2) Komplete Auswertung meiner Gruppe – nicht in</a:t>
            </a:r>
            <a:r>
              <a:rPr lang="de-DE" baseline="0" dirty="0" smtClean="0"/>
              <a:t> der Handreichung – dient hier nur als Information. Es wurde u. a. nach dem Arbeiten mit der </a:t>
            </a:r>
            <a:r>
              <a:rPr lang="de-DE" baseline="0" dirty="0" err="1" smtClean="0"/>
              <a:t>Oops</a:t>
            </a:r>
            <a:r>
              <a:rPr lang="de-DE" baseline="0" dirty="0" smtClean="0"/>
              <a:t> Kartei gefragt. 10 Minuten im Schnitt ist perfekt – es soll ja eine schnelle Hilfe sein. Regelmäßige Wiederholung ist wünschenswert, aber der Tipp ist: „browse </a:t>
            </a:r>
            <a:r>
              <a:rPr lang="de-DE" baseline="0" dirty="0" err="1" smtClean="0"/>
              <a:t>through</a:t>
            </a:r>
            <a:r>
              <a:rPr lang="de-DE" baseline="0" dirty="0" smtClean="0"/>
              <a:t>“ </a:t>
            </a:r>
            <a:r>
              <a:rPr lang="de-DE" baseline="0" dirty="0" err="1" smtClean="0"/>
              <a:t>especially</a:t>
            </a:r>
            <a:r>
              <a:rPr lang="de-DE" baseline="0" dirty="0" smtClean="0"/>
              <a:t> </a:t>
            </a:r>
            <a:r>
              <a:rPr lang="de-DE" baseline="0" dirty="0" err="1" smtClean="0"/>
              <a:t>before</a:t>
            </a:r>
            <a:r>
              <a:rPr lang="de-DE" baseline="0" dirty="0" smtClean="0"/>
              <a:t> </a:t>
            </a:r>
            <a:r>
              <a:rPr lang="de-DE" baseline="0" dirty="0" err="1" smtClean="0"/>
              <a:t>tests</a:t>
            </a:r>
            <a:r>
              <a:rPr lang="de-DE" baseline="0" dirty="0" smtClean="0"/>
              <a:t> </a:t>
            </a:r>
            <a:r>
              <a:rPr lang="de-DE" baseline="0" dirty="0" err="1" smtClean="0"/>
              <a:t>and</a:t>
            </a:r>
            <a:r>
              <a:rPr lang="de-DE" baseline="0" dirty="0" smtClean="0"/>
              <a:t> </a:t>
            </a:r>
            <a:r>
              <a:rPr lang="de-DE" baseline="0" dirty="0" err="1" smtClean="0"/>
              <a:t>exams</a:t>
            </a:r>
            <a:r>
              <a:rPr lang="de-DE" baseline="0" dirty="0" smtClean="0"/>
              <a:t>.</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337952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der zu zeigenden Individualisierungsmethode</a:t>
            </a:r>
            <a:r>
              <a:rPr lang="de-DE" baseline="0" dirty="0" smtClean="0"/>
              <a:t> agieren wir im Sinne des Bildungsplans in Bezug auf einzutrainierende Strategien und Methoden, sowie einer in allen Klassen zu findenden Leitperspektive:</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3</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411380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Zweite „ Runde“  Selbstevaluation der Prüfungsvorbereitung mit „Cross</a:t>
            </a:r>
            <a:r>
              <a:rPr lang="de-DE" baseline="0" dirty="0" smtClean="0"/>
              <a:t> </a:t>
            </a:r>
            <a:r>
              <a:rPr lang="de-DE" baseline="0" dirty="0" err="1" smtClean="0"/>
              <a:t>your</a:t>
            </a:r>
            <a:r>
              <a:rPr lang="de-DE" baseline="0" dirty="0" smtClean="0"/>
              <a:t> </a:t>
            </a:r>
            <a:r>
              <a:rPr lang="de-DE" baseline="0" dirty="0" err="1" smtClean="0"/>
              <a:t>heart</a:t>
            </a:r>
            <a:r>
              <a:rPr lang="de-DE" baseline="0" dirty="0" smtClean="0"/>
              <a:t>“ – </a:t>
            </a:r>
            <a:r>
              <a:rPr lang="de-DE" baseline="0" dirty="0" err="1" smtClean="0"/>
              <a:t>sheet</a:t>
            </a:r>
            <a:r>
              <a:rPr lang="de-DE" baseline="0" dirty="0" smtClean="0"/>
              <a:t> (s. o. beim Test) nach der Klassenarbeit. Hier zeigt sich für die </a:t>
            </a:r>
            <a:r>
              <a:rPr lang="de-DE" baseline="0" dirty="0" err="1" smtClean="0"/>
              <a:t>SuS</a:t>
            </a:r>
            <a:r>
              <a:rPr lang="de-DE" baseline="0" dirty="0" smtClean="0"/>
              <a:t> inwieweit es sich „rentiert“ hat, Zeit in die Vorbereitung zu stecken. Ob ihre Zeiteinteilung ggf. das nächste Mal optimaler laufen kann. Z.B. insgesamt mehr Zeit zu investieren, oder ggf. in einen besonderen Bereich mehr zu investieren, z.B. Vokabeln intensiver lernen….</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503468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a:t>
            </a:r>
            <a:r>
              <a:rPr lang="de-DE" baseline="0" dirty="0" smtClean="0"/>
              <a:t> der Rückgabe und Korrektur der Klassenarbeit in der Vertiefungsgruppe geht die Vergabe eines Selbstevaluationsbogens für eine  selbstorganisierte Langzeitbeobachtung (</a:t>
            </a:r>
            <a:r>
              <a:rPr lang="de-DE" baseline="0" dirty="0" err="1" smtClean="0"/>
              <a:t>Self</a:t>
            </a:r>
            <a:r>
              <a:rPr lang="de-DE" baseline="0" dirty="0" smtClean="0"/>
              <a:t>- </a:t>
            </a:r>
            <a:r>
              <a:rPr lang="de-DE" baseline="0" dirty="0" err="1" smtClean="0"/>
              <a:t>monitoring</a:t>
            </a:r>
            <a:r>
              <a:rPr lang="de-DE" baseline="0" dirty="0" smtClean="0"/>
              <a:t>) einher.  Vor der 3. Klassenarbeit oder nach der Halbjahresinformation empfehle ich eine gemeinsame „Draufsicht“ in Einzelgesprächen im Sinne des „Coachings“ – die anderen werden entsprechend beschäftigt. Justierungsgelegenheit für die </a:t>
            </a:r>
            <a:r>
              <a:rPr lang="de-DE" baseline="0" dirty="0" err="1" smtClean="0"/>
              <a:t>SuS</a:t>
            </a:r>
            <a:r>
              <a:rPr lang="de-DE" baseline="0" dirty="0" smtClean="0"/>
              <a:t>.</a:t>
            </a:r>
          </a:p>
          <a:p>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353929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500" dirty="0"/>
          </a:p>
        </p:txBody>
      </p:sp>
      <p:sp>
        <p:nvSpPr>
          <p:cNvPr id="4" name="Foliennummernplatzhalter 3"/>
          <p:cNvSpPr>
            <a:spLocks noGrp="1"/>
          </p:cNvSpPr>
          <p:nvPr>
            <p:ph type="sldNum" sz="quarter" idx="10"/>
          </p:nvPr>
        </p:nvSpPr>
        <p:spPr/>
        <p:txBody>
          <a:bodyPr/>
          <a:lstStyle/>
          <a:p>
            <a:fld id="{16A4F387-2A98-4369-AB39-899930646533}" type="slidenum">
              <a:rPr lang="de-DE" smtClean="0"/>
              <a:t>32</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086835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Schablone zur </a:t>
            </a:r>
            <a:r>
              <a:rPr lang="de-DE" b="1" dirty="0" smtClean="0"/>
              <a:t>Einführung </a:t>
            </a:r>
            <a:r>
              <a:rPr lang="de-DE" dirty="0" smtClean="0"/>
              <a:t>des „</a:t>
            </a:r>
            <a:r>
              <a:rPr lang="de-DE" dirty="0" err="1" smtClean="0"/>
              <a:t>Oops</a:t>
            </a:r>
            <a:r>
              <a:rPr lang="de-DE" dirty="0" smtClean="0"/>
              <a:t>-Systems“, in der Handreichung. Prinzip ist einfach: ein Text wird produziert, von L. „</a:t>
            </a:r>
            <a:r>
              <a:rPr lang="de-DE" dirty="0" err="1" smtClean="0"/>
              <a:t>oops</a:t>
            </a:r>
            <a:r>
              <a:rPr lang="de-DE" dirty="0" smtClean="0"/>
              <a:t>-“korrigiert, in der Vertiefungsstunde dann ausgewertet. Die Unterrichtseinheit Unit</a:t>
            </a:r>
            <a:r>
              <a:rPr lang="de-DE" baseline="0" dirty="0" smtClean="0"/>
              <a:t> 1 (English G 21 A6) wird im Handout mitgeliefert. (Siehe nächste Folie, kurzes Aufschlagen in der Handreichung). </a:t>
            </a:r>
            <a:r>
              <a:rPr lang="de-DE" b="1" baseline="0" dirty="0" smtClean="0"/>
              <a:t>Wohlgemerkt : es handelt sich um die Einführung der Methode. </a:t>
            </a:r>
            <a:r>
              <a:rPr lang="de-DE" baseline="0" dirty="0" smtClean="0"/>
              <a:t>Zunehmend sollen die </a:t>
            </a:r>
            <a:r>
              <a:rPr lang="de-DE" baseline="0" dirty="0" err="1" smtClean="0"/>
              <a:t>SuS</a:t>
            </a:r>
            <a:r>
              <a:rPr lang="de-DE" baseline="0" dirty="0" smtClean="0"/>
              <a:t> selbständig von L entweder in Textprodukten oder aber auch in mündlichen Phasen gekennzeichnete Fehlleistungen („</a:t>
            </a:r>
            <a:r>
              <a:rPr lang="de-DE" baseline="0" dirty="0" err="1" smtClean="0"/>
              <a:t>oops</a:t>
            </a:r>
            <a:r>
              <a:rPr lang="de-DE" baseline="0" dirty="0" smtClean="0"/>
              <a:t>“- Hinweis) in die Kartei aufnehmen und ggf. als Hausaufgabe oder in periodisch u.U. in größeren Abständen wiederkehrenden „</a:t>
            </a:r>
            <a:r>
              <a:rPr lang="de-DE" baseline="0" dirty="0" err="1" smtClean="0"/>
              <a:t>Oops</a:t>
            </a:r>
            <a:r>
              <a:rPr lang="de-DE" baseline="0" dirty="0" smtClean="0"/>
              <a:t>“-Vertiefungsstunden bearbeiten.</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547335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Verlauf soll nicht „erzählt“ werden, den kann man in der Handreichung</a:t>
            </a:r>
            <a:r>
              <a:rPr lang="de-DE" baseline="0" dirty="0" smtClean="0"/>
              <a:t> lesen – nach dem Vortrag. Es folgt der Schluss mit der Begründung und einem Plädoyer für die scheinbar aufwändige Methode – die zu gegeben – nur mit „geteilten“ Klassen, oder eben kleinen Gruppen realisierbar ist:</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34</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76686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Ziele</a:t>
            </a:r>
            <a:r>
              <a:rPr lang="de-DE" baseline="0" dirty="0" smtClean="0"/>
              <a:t> und Nutzen der Methode folgen</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35</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3418615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Dass wir mit dieser Methode Leitperspektive</a:t>
            </a:r>
            <a:r>
              <a:rPr lang="de-DE" baseline="0" dirty="0" smtClean="0"/>
              <a:t> PG erfüllen, wurde eingangs erwähnt. Kompetenzorientiert ist sie sowieso : Lernstrategien etc., auch eingangs erwähnt bei der Begründung.</a:t>
            </a:r>
          </a:p>
          <a:p>
            <a:r>
              <a:rPr lang="de-DE" baseline="0" dirty="0" smtClean="0"/>
              <a:t>Es folgt Ziele und Nutzen für die </a:t>
            </a:r>
            <a:r>
              <a:rPr lang="de-DE" baseline="0" dirty="0" err="1" smtClean="0"/>
              <a:t>SuS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36</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3011972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Sonstige „Verbesserungsrituale“ sind häufig kurzlebig in ihrer</a:t>
            </a:r>
            <a:r>
              <a:rPr lang="de-DE" baseline="0" dirty="0" smtClean="0"/>
              <a:t> Wirkung</a:t>
            </a:r>
            <a:r>
              <a:rPr lang="de-DE" dirty="0" smtClean="0"/>
              <a:t> und nur „Symptomkosmetik“. Hier wird an die Wurzel</a:t>
            </a:r>
            <a:r>
              <a:rPr lang="de-DE" baseline="0" dirty="0" smtClean="0"/>
              <a:t>, die Ursache hartnäckiger Fehlleistung gegangen. Positive Entwicklungen können individuell bestärkt werden. Die Theorie wurde gekürzt, es werden aber Leseanregungen am Ende gegeben. Besonders zum Thema Lernprozessdiagnostik vs. Zuweisungsdiagnostik ließe sich viel sagen. Es kann erwähnt werden, dass summa summarum weniger Fehler und bessere Noten erreicht werden in einem ungewohnt produktiven Klima mit dem ein oder anderen „</a:t>
            </a:r>
            <a:r>
              <a:rPr lang="de-DE" baseline="0" dirty="0" err="1" smtClean="0"/>
              <a:t>flow</a:t>
            </a:r>
            <a:r>
              <a:rPr lang="de-DE" baseline="0" dirty="0" smtClean="0"/>
              <a:t>“ Effekt der </a:t>
            </a:r>
            <a:r>
              <a:rPr lang="de-DE" baseline="0" dirty="0" err="1" smtClean="0"/>
              <a:t>SuS</a:t>
            </a:r>
            <a:r>
              <a:rPr lang="de-DE" baseline="0" dirty="0" smtClean="0"/>
              <a:t>, die sich vom L ungewohnt ernst und wichtig genommen fühlen. Es zeichnet sich in manchen eine andere Lernhaltung ab und geht mit dem Reifeprozess einher. Eine </a:t>
            </a:r>
            <a:r>
              <a:rPr lang="de-DE" baseline="0" dirty="0" err="1" smtClean="0"/>
              <a:t>Win</a:t>
            </a:r>
            <a:r>
              <a:rPr lang="de-DE" baseline="0" dirty="0" smtClean="0"/>
              <a:t>-</a:t>
            </a:r>
            <a:r>
              <a:rPr lang="de-DE" baseline="0" dirty="0" err="1" smtClean="0"/>
              <a:t>win</a:t>
            </a:r>
            <a:r>
              <a:rPr lang="de-DE" baseline="0" dirty="0" smtClean="0"/>
              <a:t>-Situation.</a:t>
            </a:r>
          </a:p>
          <a:p>
            <a:endParaRPr lang="de-DE" baseline="0" dirty="0" smtClean="0"/>
          </a:p>
          <a:p>
            <a:r>
              <a:rPr lang="de-DE" baseline="0" dirty="0" smtClean="0"/>
              <a:t>Helfen wir unseren </a:t>
            </a:r>
            <a:r>
              <a:rPr lang="de-DE" baseline="0" dirty="0" err="1" smtClean="0"/>
              <a:t>SuS</a:t>
            </a:r>
            <a:r>
              <a:rPr lang="de-DE" baseline="0" dirty="0" smtClean="0"/>
              <a:t>, die individuelle Bedürfnisse haben ,wie die Gruppe im folgenden Film „English Problems“ (einfach unter dem Titel in eine Suchmaschine eingeben oder z.B. bei </a:t>
            </a:r>
            <a:r>
              <a:rPr lang="de-DE" baseline="0" dirty="0" err="1" smtClean="0"/>
              <a:t>You</a:t>
            </a:r>
            <a:r>
              <a:rPr lang="de-DE" baseline="0" dirty="0" smtClean="0"/>
              <a:t> Tube.</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37</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351929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Schlussplädoyer für die „</a:t>
            </a:r>
            <a:r>
              <a:rPr lang="de-DE" dirty="0" err="1" smtClean="0"/>
              <a:t>oops</a:t>
            </a:r>
            <a:r>
              <a:rPr lang="de-DE" dirty="0" smtClean="0"/>
              <a:t>“-Methode durch </a:t>
            </a:r>
            <a:r>
              <a:rPr lang="de-DE" dirty="0" err="1" smtClean="0"/>
              <a:t>komödiante</a:t>
            </a:r>
            <a:r>
              <a:rPr lang="de-DE" baseline="0" dirty="0" smtClean="0"/>
              <a:t> Darstellung verschiedener „Lerntypen“: </a:t>
            </a:r>
            <a:r>
              <a:rPr lang="de-DE" dirty="0" err="1" smtClean="0"/>
              <a:t>Filmclip</a:t>
            </a:r>
            <a:r>
              <a:rPr lang="de-DE" dirty="0" smtClean="0"/>
              <a:t> „English</a:t>
            </a:r>
            <a:r>
              <a:rPr lang="de-DE" baseline="0" dirty="0" smtClean="0"/>
              <a:t> </a:t>
            </a:r>
            <a:r>
              <a:rPr lang="de-DE" baseline="0" dirty="0" err="1" smtClean="0"/>
              <a:t>problems</a:t>
            </a:r>
            <a:r>
              <a:rPr lang="de-DE" baseline="0" dirty="0" smtClean="0"/>
              <a:t>“ </a:t>
            </a:r>
            <a:r>
              <a:rPr lang="de-DE" dirty="0" smtClean="0"/>
              <a:t>extern in </a:t>
            </a:r>
            <a:r>
              <a:rPr lang="de-DE" dirty="0" err="1" smtClean="0"/>
              <a:t>youtube</a:t>
            </a:r>
            <a:r>
              <a:rPr lang="de-DE" dirty="0" smtClean="0"/>
              <a:t> </a:t>
            </a:r>
            <a:r>
              <a:rPr lang="de-DE" dirty="0" err="1" smtClean="0"/>
              <a:t>streamen</a:t>
            </a:r>
            <a:r>
              <a:rPr lang="de-DE" dirty="0" smtClean="0"/>
              <a:t> (bitte aktuellen Stand der Rechtslage vorher prüfen!), </a:t>
            </a:r>
            <a:r>
              <a:rPr lang="de-DE" baseline="0" dirty="0" smtClean="0"/>
              <a:t> Dauer 1:30 min.</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889998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p:sp>
      <p:sp>
        <p:nvSpPr>
          <p:cNvPr id="30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Times New Roman" panose="02020603050405020304" pitchFamily="18" charset="0"/>
            </a:endParaRPr>
          </a:p>
        </p:txBody>
      </p:sp>
      <p:sp>
        <p:nvSpPr>
          <p:cNvPr id="2" name="Kopfzeilenplatzhalter 1"/>
          <p:cNvSpPr>
            <a:spLocks noGrp="1"/>
          </p:cNvSpPr>
          <p:nvPr>
            <p:ph type="hdr" sz="quarter" idx="10"/>
          </p:nvPr>
        </p:nvSpPr>
        <p:spPr/>
        <p:txBody>
          <a:bodyPr/>
          <a:lstStyle/>
          <a:p>
            <a:r>
              <a:rPr lang="de-DE" smtClean="0"/>
              <a:t>BPlan 2016 Diagnose und Individualisierung</a:t>
            </a:r>
            <a:endParaRPr lang="de-DE"/>
          </a:p>
        </p:txBody>
      </p:sp>
      <p:sp>
        <p:nvSpPr>
          <p:cNvPr id="3" name="Fußzeilenplatzhalter 2"/>
          <p:cNvSpPr>
            <a:spLocks noGrp="1"/>
          </p:cNvSpPr>
          <p:nvPr>
            <p:ph type="ftr" sz="quarter" idx="11"/>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79318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Bildungsplan </a:t>
            </a:r>
            <a:r>
              <a:rPr lang="de-DE" dirty="0" err="1" smtClean="0"/>
              <a:t>Ausschnittsvergrößerung</a:t>
            </a:r>
            <a:r>
              <a:rPr lang="de-DE" dirty="0" smtClean="0"/>
              <a:t> </a:t>
            </a:r>
            <a:r>
              <a:rPr lang="de-DE" dirty="0" err="1" smtClean="0"/>
              <a:t>Kl</a:t>
            </a:r>
            <a:r>
              <a:rPr lang="de-DE" dirty="0" smtClean="0"/>
              <a:t> 11/12 Bsp.</a:t>
            </a:r>
            <a:r>
              <a:rPr lang="de-DE" baseline="0" dirty="0" smtClean="0"/>
              <a:t> Grammatik. Es folgt Text der Leitperspektive.</a:t>
            </a:r>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137787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4" name="Fußzeilenplatzhalter 3"/>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347253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t>
            </a:r>
            <a:r>
              <a:rPr lang="de-DE" dirty="0" err="1" smtClean="0"/>
              <a:t>NgO</a:t>
            </a:r>
            <a:r>
              <a:rPr lang="de-DE" baseline="0" dirty="0" smtClean="0"/>
              <a:t> gibt Raum im Leistungskurssystem: hier soll die 5. Stunde für die Vertiefung etc.  Raum geben.</a:t>
            </a:r>
            <a:endParaRPr lang="de-DE" dirty="0"/>
          </a:p>
        </p:txBody>
      </p:sp>
      <p:sp>
        <p:nvSpPr>
          <p:cNvPr id="4" name="Kopfzeilenplatzhalter 3"/>
          <p:cNvSpPr>
            <a:spLocks noGrp="1"/>
          </p:cNvSpPr>
          <p:nvPr>
            <p:ph type="hdr" sz="quarter" idx="10"/>
          </p:nvPr>
        </p:nvSpPr>
        <p:spPr/>
        <p:txBody>
          <a:bodyPr/>
          <a:lstStyle/>
          <a:p>
            <a:r>
              <a:rPr lang="de-DE" smtClean="0"/>
              <a:t>BPlan 2016 Diagnose und Individualisierung</a:t>
            </a:r>
            <a:endParaRPr lang="de-DE"/>
          </a:p>
        </p:txBody>
      </p:sp>
      <p:sp>
        <p:nvSpPr>
          <p:cNvPr id="5" name="Fußzeilenplatzhalter 4"/>
          <p:cNvSpPr>
            <a:spLocks noGrp="1"/>
          </p:cNvSpPr>
          <p:nvPr>
            <p:ph type="ftr" sz="quarter" idx="11"/>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402894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A4F387-2A98-4369-AB39-899930646533}" type="slidenum">
              <a:rPr lang="de-DE" smtClean="0"/>
              <a:t>7</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392600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A4F387-2A98-4369-AB39-899930646533}" type="slidenum">
              <a:rPr lang="de-DE" smtClean="0"/>
              <a:t>8</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313767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Anschreiben von</a:t>
            </a:r>
            <a:r>
              <a:rPr lang="de-DE" baseline="0" dirty="0" smtClean="0"/>
              <a:t> Frau Eisenmann, 10.10.17 Weiterentwicklung der gymnasialen Oberstufe, S. 3 (</a:t>
            </a:r>
            <a:r>
              <a:rPr lang="de-DE" baseline="0" dirty="0" err="1" smtClean="0"/>
              <a:t>NgO</a:t>
            </a:r>
            <a:r>
              <a:rPr lang="de-DE" baseline="0" dirty="0" smtClean="0"/>
              <a:t> Info oben)</a:t>
            </a:r>
            <a:endParaRPr lang="de-DE" dirty="0"/>
          </a:p>
        </p:txBody>
      </p:sp>
      <p:sp>
        <p:nvSpPr>
          <p:cNvPr id="4" name="Foliennummernplatzhalter 3"/>
          <p:cNvSpPr>
            <a:spLocks noGrp="1"/>
          </p:cNvSpPr>
          <p:nvPr>
            <p:ph type="sldNum" sz="quarter" idx="10"/>
          </p:nvPr>
        </p:nvSpPr>
        <p:spPr/>
        <p:txBody>
          <a:bodyPr/>
          <a:lstStyle/>
          <a:p>
            <a:fld id="{16A4F387-2A98-4369-AB39-899930646533}" type="slidenum">
              <a:rPr lang="de-DE" smtClean="0"/>
              <a:t>9</a:t>
            </a:fld>
            <a:endParaRPr lang="de-DE"/>
          </a:p>
        </p:txBody>
      </p:sp>
      <p:sp>
        <p:nvSpPr>
          <p:cNvPr id="5" name="Kopfzeilenplatzhalter 4"/>
          <p:cNvSpPr>
            <a:spLocks noGrp="1"/>
          </p:cNvSpPr>
          <p:nvPr>
            <p:ph type="hdr" sz="quarter" idx="11"/>
          </p:nvPr>
        </p:nvSpPr>
        <p:spPr/>
        <p:txBody>
          <a:bodyPr/>
          <a:lstStyle/>
          <a:p>
            <a:r>
              <a:rPr lang="de-DE" smtClean="0"/>
              <a:t>BPlan 2016 Diagnose und Individualisierung</a:t>
            </a:r>
            <a:endParaRPr lang="de-DE"/>
          </a:p>
        </p:txBody>
      </p:sp>
      <p:sp>
        <p:nvSpPr>
          <p:cNvPr id="6" name="Fußzeilenplatzhalter 5"/>
          <p:cNvSpPr>
            <a:spLocks noGrp="1"/>
          </p:cNvSpPr>
          <p:nvPr>
            <p:ph type="ftr" sz="quarter" idx="12"/>
          </p:nvPr>
        </p:nvSpPr>
        <p:spPr/>
        <p:txBody>
          <a:bodyPr/>
          <a:lstStyle/>
          <a:p>
            <a:r>
              <a:rPr lang="de-DE" smtClean="0"/>
              <a:t>Dr. Karola Schallhorn RPK für ZPG Bildungsplan 2016 Kl. 9/10 Bad Wildbad      Dez. 2017</a:t>
            </a:r>
            <a:endParaRPr lang="de-DE"/>
          </a:p>
        </p:txBody>
      </p:sp>
    </p:spTree>
    <p:extLst>
      <p:ext uri="{BB962C8B-B14F-4D97-AF65-F5344CB8AC3E}">
        <p14:creationId xmlns:p14="http://schemas.microsoft.com/office/powerpoint/2010/main" val="288713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08D0E01-53BB-406B-B0C8-6859130535D6}" type="datetime1">
              <a:rPr lang="de-DE" smtClean="0"/>
              <a:t>29.04.2019</a:t>
            </a:fld>
            <a:endParaRPr lang="de-DE"/>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23468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4BDB101-10C6-46B2-9BDB-DDFD6490BA43}" type="datetime1">
              <a:rPr lang="de-DE" smtClean="0"/>
              <a:t>29.04.2019</a:t>
            </a:fld>
            <a:endParaRPr lang="de-DE"/>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422499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942C774-2755-4792-A862-8EE10F9E628F}" type="datetime1">
              <a:rPr lang="de-DE" smtClean="0"/>
              <a:t>29.04.2019</a:t>
            </a:fld>
            <a:endParaRPr lang="de-DE"/>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201580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35AD97-34DF-410C-9470-3668265DB462}" type="datetime1">
              <a:rPr lang="de-DE" smtClean="0"/>
              <a:t>29.04.2019</a:t>
            </a:fld>
            <a:endParaRPr lang="de-DE"/>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151485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E53F518-8C35-48D5-996A-E4C80F052659}" type="datetime1">
              <a:rPr lang="de-DE" smtClean="0"/>
              <a:t>29.04.2019</a:t>
            </a:fld>
            <a:endParaRPr lang="de-DE"/>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22502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8415E94-7D74-4DB6-8F64-CCCB28577E76}" type="datetime1">
              <a:rPr lang="de-DE" smtClean="0"/>
              <a:t>29.04.2019</a:t>
            </a:fld>
            <a:endParaRPr lang="de-DE"/>
          </a:p>
        </p:txBody>
      </p:sp>
      <p:sp>
        <p:nvSpPr>
          <p:cNvPr id="6" name="Fußzeilenplatzhalter 5"/>
          <p:cNvSpPr>
            <a:spLocks noGrp="1"/>
          </p:cNvSpPr>
          <p:nvPr>
            <p:ph type="ftr" sz="quarter" idx="11"/>
          </p:nvPr>
        </p:nvSpPr>
        <p:spPr/>
        <p:txBody>
          <a:bodyPr/>
          <a:lstStyle/>
          <a:p>
            <a:r>
              <a:rPr lang="de-DE" smtClean="0"/>
              <a:t>Dr. Karola Schallhorn RPK für ZPG Bildungsplan 2016 Kl. 9/10 Dez. 2017</a:t>
            </a:r>
            <a:endParaRPr lang="de-DE"/>
          </a:p>
        </p:txBody>
      </p:sp>
      <p:sp>
        <p:nvSpPr>
          <p:cNvPr id="7" name="Foliennummernplatzhalter 6"/>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301926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7FA119B-072E-444C-9544-4EA1B2CF7BC8}" type="datetime1">
              <a:rPr lang="de-DE" smtClean="0"/>
              <a:t>29.04.2019</a:t>
            </a:fld>
            <a:endParaRPr lang="de-DE"/>
          </a:p>
        </p:txBody>
      </p:sp>
      <p:sp>
        <p:nvSpPr>
          <p:cNvPr id="8" name="Fußzeilenplatzhalter 7"/>
          <p:cNvSpPr>
            <a:spLocks noGrp="1"/>
          </p:cNvSpPr>
          <p:nvPr>
            <p:ph type="ftr" sz="quarter" idx="11"/>
          </p:nvPr>
        </p:nvSpPr>
        <p:spPr/>
        <p:txBody>
          <a:bodyPr/>
          <a:lstStyle/>
          <a:p>
            <a:r>
              <a:rPr lang="de-DE" smtClean="0"/>
              <a:t>Dr. Karola Schallhorn RPK für ZPG Bildungsplan 2016 Kl. 9/10 Dez. 2017</a:t>
            </a:r>
            <a:endParaRPr lang="de-DE"/>
          </a:p>
        </p:txBody>
      </p:sp>
      <p:sp>
        <p:nvSpPr>
          <p:cNvPr id="9" name="Foliennummernplatzhalter 8"/>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1628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922CBE3-E6F1-4C09-B5BE-8AA7F2AE7694}" type="datetime1">
              <a:rPr lang="de-DE" smtClean="0"/>
              <a:t>29.04.2019</a:t>
            </a:fld>
            <a:endParaRPr lang="de-DE"/>
          </a:p>
        </p:txBody>
      </p:sp>
      <p:sp>
        <p:nvSpPr>
          <p:cNvPr id="4" name="Fußzeilenplatzhalter 3"/>
          <p:cNvSpPr>
            <a:spLocks noGrp="1"/>
          </p:cNvSpPr>
          <p:nvPr>
            <p:ph type="ftr" sz="quarter" idx="11"/>
          </p:nvPr>
        </p:nvSpPr>
        <p:spPr/>
        <p:txBody>
          <a:bodyPr/>
          <a:lstStyle/>
          <a:p>
            <a:r>
              <a:rPr lang="de-DE" smtClean="0"/>
              <a:t>Dr. Karola Schallhorn RPK für ZPG Bildungsplan 2016 Kl. 9/10 Dez. 2017</a:t>
            </a:r>
            <a:endParaRPr lang="de-DE"/>
          </a:p>
        </p:txBody>
      </p:sp>
      <p:sp>
        <p:nvSpPr>
          <p:cNvPr id="5" name="Foliennummernplatzhalter 4"/>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160961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75C5E4C-859F-4A62-90EA-79389DC50E42}" type="datetime1">
              <a:rPr lang="de-DE" smtClean="0"/>
              <a:t>29.04.2019</a:t>
            </a:fld>
            <a:endParaRPr lang="de-DE"/>
          </a:p>
        </p:txBody>
      </p:sp>
      <p:sp>
        <p:nvSpPr>
          <p:cNvPr id="3" name="Fußzeilenplatzhalter 2"/>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Foliennummernplatzhalter 3"/>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314798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7DE7ED4-10D3-4B94-AFAE-F47B29112E25}" type="datetime1">
              <a:rPr lang="de-DE" smtClean="0"/>
              <a:t>29.04.2019</a:t>
            </a:fld>
            <a:endParaRPr lang="de-DE"/>
          </a:p>
        </p:txBody>
      </p:sp>
      <p:sp>
        <p:nvSpPr>
          <p:cNvPr id="6" name="Fußzeilenplatzhalter 5"/>
          <p:cNvSpPr>
            <a:spLocks noGrp="1"/>
          </p:cNvSpPr>
          <p:nvPr>
            <p:ph type="ftr" sz="quarter" idx="11"/>
          </p:nvPr>
        </p:nvSpPr>
        <p:spPr/>
        <p:txBody>
          <a:bodyPr/>
          <a:lstStyle/>
          <a:p>
            <a:r>
              <a:rPr lang="de-DE" smtClean="0"/>
              <a:t>Dr. Karola Schallhorn RPK für ZPG Bildungsplan 2016 Kl. 9/10 Dez. 2017</a:t>
            </a:r>
            <a:endParaRPr lang="de-DE"/>
          </a:p>
        </p:txBody>
      </p:sp>
      <p:sp>
        <p:nvSpPr>
          <p:cNvPr id="7" name="Foliennummernplatzhalter 6"/>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3111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1D5C004-CF1C-49A8-A609-E2C8A181BDB9}" type="datetime1">
              <a:rPr lang="de-DE" smtClean="0"/>
              <a:t>29.04.2019</a:t>
            </a:fld>
            <a:endParaRPr lang="de-DE"/>
          </a:p>
        </p:txBody>
      </p:sp>
      <p:sp>
        <p:nvSpPr>
          <p:cNvPr id="6" name="Fußzeilenplatzhalter 5"/>
          <p:cNvSpPr>
            <a:spLocks noGrp="1"/>
          </p:cNvSpPr>
          <p:nvPr>
            <p:ph type="ftr" sz="quarter" idx="11"/>
          </p:nvPr>
        </p:nvSpPr>
        <p:spPr/>
        <p:txBody>
          <a:bodyPr/>
          <a:lstStyle/>
          <a:p>
            <a:r>
              <a:rPr lang="de-DE" smtClean="0"/>
              <a:t>Dr. Karola Schallhorn RPK für ZPG Bildungsplan 2016 Kl. 9/10 Dez. 2017</a:t>
            </a:r>
            <a:endParaRPr lang="de-DE"/>
          </a:p>
        </p:txBody>
      </p:sp>
      <p:sp>
        <p:nvSpPr>
          <p:cNvPr id="7" name="Foliennummernplatzhalter 6"/>
          <p:cNvSpPr>
            <a:spLocks noGrp="1"/>
          </p:cNvSpPr>
          <p:nvPr>
            <p:ph type="sldNum" sz="quarter" idx="12"/>
          </p:nvPr>
        </p:nvSpPr>
        <p:spPr/>
        <p:txBody>
          <a:bodyPr/>
          <a:lstStyle/>
          <a:p>
            <a:fld id="{8FEDF9C6-1E2A-4872-9CC5-D323A88566EB}" type="slidenum">
              <a:rPr lang="de-DE" smtClean="0"/>
              <a:t>‹Nr.›</a:t>
            </a:fld>
            <a:endParaRPr lang="de-DE"/>
          </a:p>
        </p:txBody>
      </p:sp>
    </p:spTree>
    <p:extLst>
      <p:ext uri="{BB962C8B-B14F-4D97-AF65-F5344CB8AC3E}">
        <p14:creationId xmlns:p14="http://schemas.microsoft.com/office/powerpoint/2010/main" val="195224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16587-2D6E-4EC4-8DE9-1EC7189B3C60}" type="datetime1">
              <a:rPr lang="de-DE" smtClean="0"/>
              <a:t>29.04.2019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Dr. Karola Schallhorn RPK für ZPG Bildungsplan 2016 Kl. 9/10 Dez. 2017</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DF9C6-1E2A-4872-9CC5-D323A88566EB}" type="slidenum">
              <a:rPr lang="de-DE" smtClean="0"/>
              <a:t>‹Nr.›</a:t>
            </a:fld>
            <a:endParaRPr lang="de-DE"/>
          </a:p>
        </p:txBody>
      </p:sp>
    </p:spTree>
    <p:extLst>
      <p:ext uri="{BB962C8B-B14F-4D97-AF65-F5344CB8AC3E}">
        <p14:creationId xmlns:p14="http://schemas.microsoft.com/office/powerpoint/2010/main" val="2962992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ePVZvMjSMv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diss.f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ls-bw.de/,Lde/Startseite/Lernen/Paedagogische+Diagnosti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4400" y="1695796"/>
            <a:ext cx="10241280" cy="4708981"/>
          </a:xfrm>
          <a:prstGeom prst="rect">
            <a:avLst/>
          </a:prstGeom>
          <a:noFill/>
        </p:spPr>
        <p:txBody>
          <a:bodyPr wrap="square" rtlCol="0">
            <a:spAutoFit/>
          </a:bodyPr>
          <a:lstStyle/>
          <a:p>
            <a:pPr algn="ctr"/>
            <a:r>
              <a:rPr lang="de-DE" sz="3600" dirty="0" smtClean="0">
                <a:latin typeface="Arial" panose="020B0604020202020204" pitchFamily="34" charset="0"/>
                <a:cs typeface="Arial" panose="020B0604020202020204" pitchFamily="34" charset="0"/>
              </a:rPr>
              <a:t>Vorschlag zum Umgang mit schriftlichen Schülerprodukten </a:t>
            </a:r>
          </a:p>
          <a:p>
            <a:pPr algn="ctr"/>
            <a:r>
              <a:rPr lang="de-DE" sz="3600" dirty="0" smtClean="0">
                <a:latin typeface="Arial" panose="020B0604020202020204" pitchFamily="34" charset="0"/>
                <a:cs typeface="Arial" panose="020B0604020202020204" pitchFamily="34" charset="0"/>
              </a:rPr>
              <a:t>für Diagnose und Individualisierung </a:t>
            </a:r>
          </a:p>
          <a:p>
            <a:pPr algn="ctr"/>
            <a:r>
              <a:rPr lang="de-DE" sz="2800" dirty="0" smtClean="0">
                <a:latin typeface="Arial" panose="020B0604020202020204" pitchFamily="34" charset="0"/>
                <a:cs typeface="Arial" panose="020B0604020202020204" pitchFamily="34" charset="0"/>
              </a:rPr>
              <a:t>am Beispiel einer 10. Klasse des Gymnasiums </a:t>
            </a:r>
          </a:p>
          <a:p>
            <a:pPr algn="ctr"/>
            <a:r>
              <a:rPr lang="de-DE" sz="2800" dirty="0" smtClean="0">
                <a:latin typeface="Arial" panose="020B0604020202020204" pitchFamily="34" charset="0"/>
                <a:cs typeface="Arial" panose="020B0604020202020204" pitchFamily="34" charset="0"/>
              </a:rPr>
              <a:t>im Fach Englisch</a:t>
            </a:r>
          </a:p>
          <a:p>
            <a:pPr algn="ctr"/>
            <a:endParaRPr lang="de-DE" sz="2800" dirty="0">
              <a:latin typeface="Arial" panose="020B0604020202020204" pitchFamily="34" charset="0"/>
              <a:cs typeface="Arial" panose="020B0604020202020204" pitchFamily="34" charset="0"/>
            </a:endParaRPr>
          </a:p>
          <a:p>
            <a:pPr algn="ctr"/>
            <a:endParaRPr lang="de-DE" sz="2800" smtClean="0">
              <a:latin typeface="Arial" panose="020B0604020202020204" pitchFamily="34" charset="0"/>
              <a:cs typeface="Arial" panose="020B0604020202020204" pitchFamily="34" charset="0"/>
            </a:endParaRPr>
          </a:p>
          <a:p>
            <a:pPr algn="ctr"/>
            <a:endParaRPr lang="de-DE" sz="2800" dirty="0" smtClean="0">
              <a:latin typeface="Arial" panose="020B0604020202020204" pitchFamily="34" charset="0"/>
              <a:cs typeface="Arial" panose="020B0604020202020204" pitchFamily="34" charset="0"/>
            </a:endParaRPr>
          </a:p>
          <a:p>
            <a:pPr algn="ctr"/>
            <a:endParaRPr lang="de-DE" sz="2800" dirty="0">
              <a:latin typeface="Arial" panose="020B0604020202020204" pitchFamily="34" charset="0"/>
              <a:cs typeface="Arial" panose="020B0604020202020204" pitchFamily="34" charset="0"/>
            </a:endParaRPr>
          </a:p>
          <a:p>
            <a:pPr algn="ctr"/>
            <a:r>
              <a:rPr lang="de-DE" sz="1200" dirty="0">
                <a:latin typeface="Arial" panose="020B0604020202020204" pitchFamily="34" charset="0"/>
                <a:cs typeface="Arial" panose="020B0604020202020204" pitchFamily="34" charset="0"/>
              </a:rPr>
              <a:t>v</a:t>
            </a:r>
            <a:r>
              <a:rPr lang="de-DE" sz="1200" dirty="0" smtClean="0">
                <a:latin typeface="Arial" panose="020B0604020202020204" pitchFamily="34" charset="0"/>
                <a:cs typeface="Arial" panose="020B0604020202020204" pitchFamily="34" charset="0"/>
              </a:rPr>
              <a:t>on Dr. E. Karola Schallhorn</a:t>
            </a:r>
          </a:p>
          <a:p>
            <a:pPr algn="ctr"/>
            <a:r>
              <a:rPr lang="de-DE" sz="1200" dirty="0" smtClean="0">
                <a:latin typeface="Arial" panose="020B0604020202020204" pitchFamily="34" charset="0"/>
                <a:cs typeface="Arial" panose="020B0604020202020204" pitchFamily="34" charset="0"/>
              </a:rPr>
              <a:t>(RPK)</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108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2352675" y="342900"/>
            <a:ext cx="7353300" cy="153352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latin typeface="Arial" panose="020B0604020202020204" pitchFamily="34" charset="0"/>
                <a:cs typeface="Arial" panose="020B0604020202020204" pitchFamily="34" charset="0"/>
              </a:rPr>
              <a:t>Gestaltung der Verfügungsstunde</a:t>
            </a:r>
            <a:endParaRPr lang="de-DE" sz="3200" dirty="0">
              <a:latin typeface="Arial" panose="020B0604020202020204" pitchFamily="34" charset="0"/>
              <a:cs typeface="Arial" panose="020B0604020202020204" pitchFamily="34" charset="0"/>
            </a:endParaRPr>
          </a:p>
        </p:txBody>
      </p:sp>
      <p:sp>
        <p:nvSpPr>
          <p:cNvPr id="4" name="Textfeld 3"/>
          <p:cNvSpPr txBox="1"/>
          <p:nvPr/>
        </p:nvSpPr>
        <p:spPr>
          <a:xfrm>
            <a:off x="371649" y="1876425"/>
            <a:ext cx="10972800" cy="4832092"/>
          </a:xfrm>
          <a:prstGeom prst="rect">
            <a:avLst/>
          </a:prstGeom>
          <a:noFill/>
        </p:spPr>
        <p:txBody>
          <a:bodyPr wrap="square" rtlCol="0">
            <a:spAutoFit/>
          </a:bodyPr>
          <a:lstStyle/>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Arbeiten mit </a:t>
            </a:r>
            <a:r>
              <a:rPr lang="de-DE" sz="2800" b="1" dirty="0" smtClean="0">
                <a:latin typeface="Arial" panose="020B0604020202020204" pitchFamily="34" charset="0"/>
                <a:cs typeface="Arial" panose="020B0604020202020204" pitchFamily="34" charset="0"/>
              </a:rPr>
              <a:t>Wörterbüchern </a:t>
            </a:r>
            <a:r>
              <a:rPr lang="de-DE" sz="2800" dirty="0" smtClean="0">
                <a:latin typeface="Arial" panose="020B0604020202020204" pitchFamily="34" charset="0"/>
                <a:cs typeface="Arial" panose="020B0604020202020204" pitchFamily="34" charset="0"/>
                <a:sym typeface="Wingdings" panose="05000000000000000000" pitchFamily="2" charset="2"/>
              </a:rPr>
              <a:t></a:t>
            </a:r>
            <a:r>
              <a:rPr lang="de-DE" sz="2800" dirty="0" smtClean="0">
                <a:latin typeface="Arial" panose="020B0604020202020204" pitchFamily="34" charset="0"/>
                <a:cs typeface="Arial" panose="020B0604020202020204" pitchFamily="34" charset="0"/>
              </a:rPr>
              <a:t>Einüben des Umgangs mit dem zweisprachigen </a:t>
            </a:r>
            <a:r>
              <a:rPr lang="de-DE" sz="2800" dirty="0" err="1" smtClean="0">
                <a:latin typeface="Arial" panose="020B0604020202020204" pitchFamily="34" charset="0"/>
                <a:cs typeface="Arial" panose="020B0604020202020204" pitchFamily="34" charset="0"/>
              </a:rPr>
              <a:t>Wb</a:t>
            </a:r>
            <a:r>
              <a:rPr lang="de-DE" sz="2800" dirty="0" smtClean="0">
                <a:latin typeface="Arial" panose="020B0604020202020204" pitchFamily="34" charset="0"/>
                <a:cs typeface="Arial" panose="020B0604020202020204" pitchFamily="34" charset="0"/>
              </a:rPr>
              <a:t>.</a:t>
            </a:r>
          </a:p>
          <a:p>
            <a:pPr marL="285750" indent="-285750">
              <a:buFontTx/>
              <a:buChar char="-"/>
            </a:pPr>
            <a:endParaRPr lang="de-DE"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Arbeiten im </a:t>
            </a:r>
            <a:r>
              <a:rPr lang="de-DE" sz="2800" b="1" i="1" dirty="0" smtClean="0">
                <a:latin typeface="Arial" panose="020B0604020202020204" pitchFamily="34" charset="0"/>
                <a:cs typeface="Arial" panose="020B0604020202020204" pitchFamily="34" charset="0"/>
              </a:rPr>
              <a:t>digital </a:t>
            </a:r>
            <a:r>
              <a:rPr lang="de-DE" sz="2800" b="1" i="1" dirty="0" err="1" smtClean="0">
                <a:latin typeface="Arial" panose="020B0604020202020204" pitchFamily="34" charset="0"/>
                <a:cs typeface="Arial" panose="020B0604020202020204" pitchFamily="34" charset="0"/>
              </a:rPr>
              <a:t>classroom</a:t>
            </a:r>
            <a:r>
              <a:rPr lang="de-DE" sz="2800" b="1" i="1" dirty="0" smtClean="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(falls vorhanden): </a:t>
            </a:r>
          </a:p>
          <a:p>
            <a:r>
              <a:rPr lang="de-DE" sz="2800" dirty="0" smtClean="0">
                <a:latin typeface="Arial" panose="020B0604020202020204" pitchFamily="34" charset="0"/>
                <a:cs typeface="Arial" panose="020B0604020202020204" pitchFamily="34" charset="0"/>
              </a:rPr>
              <a:t>	i.S. v. </a:t>
            </a:r>
            <a:r>
              <a:rPr lang="de-DE" sz="2800" b="1" i="1" dirty="0" err="1" smtClean="0">
                <a:latin typeface="Arial" panose="020B0604020202020204" pitchFamily="34" charset="0"/>
                <a:cs typeface="Arial" panose="020B0604020202020204" pitchFamily="34" charset="0"/>
              </a:rPr>
              <a:t>blended</a:t>
            </a:r>
            <a:r>
              <a:rPr lang="de-DE" sz="2800" b="1" i="1" dirty="0" smtClean="0">
                <a:latin typeface="Arial" panose="020B0604020202020204" pitchFamily="34" charset="0"/>
                <a:cs typeface="Arial" panose="020B0604020202020204" pitchFamily="34" charset="0"/>
              </a:rPr>
              <a:t> </a:t>
            </a:r>
            <a:r>
              <a:rPr lang="de-DE" sz="2800" b="1" i="1" dirty="0" err="1" smtClean="0">
                <a:latin typeface="Arial" panose="020B0604020202020204" pitchFamily="34" charset="0"/>
                <a:cs typeface="Arial" panose="020B0604020202020204" pitchFamily="34" charset="0"/>
              </a:rPr>
              <a:t>learning</a:t>
            </a:r>
            <a:r>
              <a:rPr lang="de-DE" sz="2800" b="1" i="1" dirty="0" smtClean="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und/oder</a:t>
            </a:r>
            <a:r>
              <a:rPr lang="de-DE" sz="2800" b="1" i="1" dirty="0" smtClean="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 </a:t>
            </a:r>
            <a:r>
              <a:rPr lang="de-DE" sz="2800" b="1" i="1" dirty="0" smtClean="0">
                <a:latin typeface="Arial" panose="020B0604020202020204" pitchFamily="34" charset="0"/>
                <a:cs typeface="Arial" panose="020B0604020202020204" pitchFamily="34" charset="0"/>
              </a:rPr>
              <a:t>Bring </a:t>
            </a:r>
            <a:r>
              <a:rPr lang="de-DE" sz="2800" b="1" i="1" dirty="0" err="1" smtClean="0">
                <a:latin typeface="Arial" panose="020B0604020202020204" pitchFamily="34" charset="0"/>
                <a:cs typeface="Arial" panose="020B0604020202020204" pitchFamily="34" charset="0"/>
              </a:rPr>
              <a:t>your</a:t>
            </a:r>
            <a:r>
              <a:rPr lang="de-DE" sz="2800" b="1" i="1" dirty="0" smtClean="0">
                <a:latin typeface="Arial" panose="020B0604020202020204" pitchFamily="34" charset="0"/>
                <a:cs typeface="Arial" panose="020B0604020202020204" pitchFamily="34" charset="0"/>
              </a:rPr>
              <a:t> </a:t>
            </a:r>
            <a:r>
              <a:rPr lang="de-DE" sz="2800" b="1" i="1" dirty="0" err="1" smtClean="0">
                <a:latin typeface="Arial" panose="020B0604020202020204" pitchFamily="34" charset="0"/>
                <a:cs typeface="Arial" panose="020B0604020202020204" pitchFamily="34" charset="0"/>
              </a:rPr>
              <a:t>own</a:t>
            </a:r>
            <a:r>
              <a:rPr lang="de-DE" sz="2800" b="1" i="1" dirty="0" smtClean="0">
                <a:latin typeface="Arial" panose="020B0604020202020204" pitchFamily="34" charset="0"/>
                <a:cs typeface="Arial" panose="020B0604020202020204" pitchFamily="34" charset="0"/>
              </a:rPr>
              <a:t> </a:t>
            </a:r>
            <a:r>
              <a:rPr lang="de-DE" sz="2800" b="1" i="1" dirty="0" err="1" smtClean="0">
                <a:latin typeface="Arial" panose="020B0604020202020204" pitchFamily="34" charset="0"/>
                <a:cs typeface="Arial" panose="020B0604020202020204" pitchFamily="34" charset="0"/>
              </a:rPr>
              <a:t>device</a:t>
            </a:r>
            <a:r>
              <a:rPr lang="de-DE" sz="2800" b="1" i="1" dirty="0" smtClean="0">
                <a:latin typeface="Arial" panose="020B0604020202020204" pitchFamily="34" charset="0"/>
                <a:cs typeface="Arial" panose="020B0604020202020204" pitchFamily="34" charset="0"/>
              </a:rPr>
              <a:t> 	(BYOD)* </a:t>
            </a:r>
          </a:p>
          <a:p>
            <a:endParaRPr lang="de-DE" sz="2800" b="1" i="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 Arbeiten in allen denkbaren schülerzentrierten </a:t>
            </a:r>
            <a:r>
              <a:rPr lang="de-DE" sz="2800" b="1" dirty="0" smtClean="0">
                <a:latin typeface="Arial" panose="020B0604020202020204" pitchFamily="34" charset="0"/>
                <a:cs typeface="Arial" panose="020B0604020202020204" pitchFamily="34" charset="0"/>
              </a:rPr>
              <a:t>Sozialformen</a:t>
            </a:r>
            <a:r>
              <a:rPr lang="de-DE" sz="2800" dirty="0" smtClean="0">
                <a:latin typeface="Arial" panose="020B0604020202020204" pitchFamily="34" charset="0"/>
                <a:cs typeface="Arial" panose="020B0604020202020204" pitchFamily="34" charset="0"/>
              </a:rPr>
              <a:t>:</a:t>
            </a:r>
          </a:p>
          <a:p>
            <a:r>
              <a:rPr lang="de-DE" sz="2800" dirty="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bes. zur Selbstdiagnose und für </a:t>
            </a:r>
            <a:r>
              <a:rPr lang="de-DE" sz="2800" i="1" dirty="0" smtClean="0">
                <a:latin typeface="Arial" panose="020B0604020202020204" pitchFamily="34" charset="0"/>
                <a:cs typeface="Arial" panose="020B0604020202020204" pitchFamily="34" charset="0"/>
              </a:rPr>
              <a:t>feedback</a:t>
            </a:r>
            <a:r>
              <a:rPr lang="de-DE" sz="2800" dirty="0" smtClean="0">
                <a:latin typeface="Arial" panose="020B0604020202020204" pitchFamily="34" charset="0"/>
                <a:cs typeface="Arial" panose="020B0604020202020204" pitchFamily="34" charset="0"/>
              </a:rPr>
              <a:t>-Schleifen (z.B. </a:t>
            </a:r>
            <a:r>
              <a:rPr lang="de-DE" sz="2800" i="1" dirty="0">
                <a:latin typeface="Arial" panose="020B0604020202020204" pitchFamily="34" charset="0"/>
                <a:cs typeface="Arial" panose="020B0604020202020204" pitchFamily="34" charset="0"/>
              </a:rPr>
              <a:t>p</a:t>
            </a:r>
            <a:r>
              <a:rPr lang="de-DE" sz="2800" i="1" dirty="0" smtClean="0">
                <a:latin typeface="Arial" panose="020B0604020202020204" pitchFamily="34" charset="0"/>
                <a:cs typeface="Arial" panose="020B0604020202020204" pitchFamily="34" charset="0"/>
              </a:rPr>
              <a:t>eer-</a:t>
            </a:r>
            <a:r>
              <a:rPr lang="de-DE" sz="2800" i="1" dirty="0" err="1" smtClean="0">
                <a:latin typeface="Arial" panose="020B0604020202020204" pitchFamily="34" charset="0"/>
                <a:cs typeface="Arial" panose="020B0604020202020204" pitchFamily="34" charset="0"/>
              </a:rPr>
              <a:t>corrections</a:t>
            </a:r>
            <a:r>
              <a:rPr lang="de-DE" sz="2800" dirty="0" smtClean="0">
                <a:latin typeface="Arial" panose="020B0604020202020204" pitchFamily="34" charset="0"/>
                <a:cs typeface="Arial" panose="020B0604020202020204" pitchFamily="34" charset="0"/>
              </a:rPr>
              <a:t> und </a:t>
            </a:r>
            <a:r>
              <a:rPr lang="de-DE" sz="2800" i="1" dirty="0" smtClean="0">
                <a:latin typeface="Arial" panose="020B0604020202020204" pitchFamily="34" charset="0"/>
                <a:cs typeface="Arial" panose="020B0604020202020204" pitchFamily="34" charset="0"/>
              </a:rPr>
              <a:t>peer-evaluation, </a:t>
            </a:r>
            <a:r>
              <a:rPr lang="de-DE" sz="2800" i="1" dirty="0" err="1" smtClean="0">
                <a:latin typeface="Arial" panose="020B0604020202020204" pitchFamily="34" charset="0"/>
                <a:cs typeface="Arial" panose="020B0604020202020204" pitchFamily="34" charset="0"/>
              </a:rPr>
              <a:t>self</a:t>
            </a:r>
            <a:r>
              <a:rPr lang="de-DE" sz="2800" i="1" dirty="0" smtClean="0">
                <a:latin typeface="Arial" panose="020B0604020202020204" pitchFamily="34" charset="0"/>
                <a:cs typeface="Arial" panose="020B0604020202020204" pitchFamily="34" charset="0"/>
              </a:rPr>
              <a:t>-evaluation, </a:t>
            </a:r>
            <a:r>
              <a:rPr lang="de-DE" sz="2800" i="1" dirty="0" err="1" smtClean="0">
                <a:latin typeface="Arial" panose="020B0604020202020204" pitchFamily="34" charset="0"/>
                <a:cs typeface="Arial" panose="020B0604020202020204" pitchFamily="34" charset="0"/>
              </a:rPr>
              <a:t>long</a:t>
            </a:r>
            <a:r>
              <a:rPr lang="de-DE" sz="2800" i="1" dirty="0" smtClean="0">
                <a:latin typeface="Arial" panose="020B0604020202020204" pitchFamily="34" charset="0"/>
                <a:cs typeface="Arial" panose="020B0604020202020204" pitchFamily="34" charset="0"/>
              </a:rPr>
              <a:t>-term </a:t>
            </a:r>
            <a:r>
              <a:rPr lang="de-DE" sz="2800" i="1" dirty="0" err="1" smtClean="0">
                <a:latin typeface="Arial" panose="020B0604020202020204" pitchFamily="34" charset="0"/>
                <a:cs typeface="Arial" panose="020B0604020202020204" pitchFamily="34" charset="0"/>
              </a:rPr>
              <a:t>self-monitoring</a:t>
            </a:r>
            <a:r>
              <a:rPr lang="de-DE" sz="2800" i="1" dirty="0" smtClean="0">
                <a:latin typeface="Arial" panose="020B0604020202020204" pitchFamily="34" charset="0"/>
                <a:cs typeface="Arial" panose="020B0604020202020204" pitchFamily="34" charset="0"/>
              </a:rPr>
              <a:t>…)</a:t>
            </a:r>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2" name="Foliennummernplatzhalter 1"/>
          <p:cNvSpPr>
            <a:spLocks noGrp="1"/>
          </p:cNvSpPr>
          <p:nvPr>
            <p:ph type="sldNum" sz="quarter" idx="12"/>
          </p:nvPr>
        </p:nvSpPr>
        <p:spPr/>
        <p:txBody>
          <a:bodyPr/>
          <a:lstStyle/>
          <a:p>
            <a:fld id="{8FEDF9C6-1E2A-4872-9CC5-D323A88566EB}" type="slidenum">
              <a:rPr lang="de-DE" smtClean="0"/>
              <a:t>10</a:t>
            </a:fld>
            <a:endParaRPr lang="de-DE"/>
          </a:p>
        </p:txBody>
      </p:sp>
    </p:spTree>
    <p:extLst>
      <p:ext uri="{BB962C8B-B14F-4D97-AF65-F5344CB8AC3E}">
        <p14:creationId xmlns:p14="http://schemas.microsoft.com/office/powerpoint/2010/main" val="14835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Dr. Karola Schallhorn RPK für ZPG Bildungsplan 2016 Kl. 9/10 Dez. 2017</a:t>
            </a:r>
            <a:endParaRPr lang="de-DE"/>
          </a:p>
        </p:txBody>
      </p:sp>
      <p:sp>
        <p:nvSpPr>
          <p:cNvPr id="3" name="Rechteck 2"/>
          <p:cNvSpPr/>
          <p:nvPr/>
        </p:nvSpPr>
        <p:spPr>
          <a:xfrm>
            <a:off x="1633987" y="2416133"/>
            <a:ext cx="7130478" cy="739754"/>
          </a:xfrm>
          <a:prstGeom prst="rect">
            <a:avLst/>
          </a:prstGeom>
        </p:spPr>
        <p:txBody>
          <a:bodyPr wrap="none">
            <a:spAutoFit/>
          </a:bodyPr>
          <a:lstStyle/>
          <a:p>
            <a:pPr>
              <a:lnSpc>
                <a:spcPct val="150000"/>
              </a:lnSpc>
            </a:pPr>
            <a:r>
              <a:rPr lang="de-DE" sz="3200" dirty="0">
                <a:latin typeface="Arial" panose="020B0604020202020204" pitchFamily="34" charset="0"/>
                <a:cs typeface="Arial" panose="020B0604020202020204" pitchFamily="34" charset="0"/>
              </a:rPr>
              <a:t>3. Die Methode mit dem Karteisystem </a:t>
            </a:r>
          </a:p>
        </p:txBody>
      </p:sp>
      <p:sp>
        <p:nvSpPr>
          <p:cNvPr id="4" name="Foliennummernplatzhalter 3"/>
          <p:cNvSpPr>
            <a:spLocks noGrp="1"/>
          </p:cNvSpPr>
          <p:nvPr>
            <p:ph type="sldNum" sz="quarter" idx="12"/>
          </p:nvPr>
        </p:nvSpPr>
        <p:spPr/>
        <p:txBody>
          <a:bodyPr/>
          <a:lstStyle/>
          <a:p>
            <a:fld id="{8FEDF9C6-1E2A-4872-9CC5-D323A88566EB}" type="slidenum">
              <a:rPr lang="de-DE" smtClean="0"/>
              <a:t>11</a:t>
            </a:fld>
            <a:endParaRPr lang="de-DE"/>
          </a:p>
        </p:txBody>
      </p:sp>
    </p:spTree>
    <p:extLst>
      <p:ext uri="{BB962C8B-B14F-4D97-AF65-F5344CB8AC3E}">
        <p14:creationId xmlns:p14="http://schemas.microsoft.com/office/powerpoint/2010/main" val="429270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88472" y="333132"/>
            <a:ext cx="9218815" cy="658835"/>
          </a:xfrm>
          <a:prstGeom prst="rect">
            <a:avLst/>
          </a:prstGeom>
          <a:noFill/>
        </p:spPr>
        <p:txBody>
          <a:bodyPr wrap="square" rtlCol="0">
            <a:spAutoFit/>
          </a:bodyPr>
          <a:lstStyle/>
          <a:p>
            <a:pPr>
              <a:lnSpc>
                <a:spcPct val="150000"/>
              </a:lnSpc>
            </a:pPr>
            <a:r>
              <a:rPr lang="de-DE" sz="2800" dirty="0" smtClean="0">
                <a:latin typeface="Arial" panose="020B0604020202020204" pitchFamily="34" charset="0"/>
                <a:cs typeface="Arial" panose="020B0604020202020204" pitchFamily="34" charset="0"/>
              </a:rPr>
              <a:t>(„</a:t>
            </a:r>
            <a:r>
              <a:rPr lang="de-DE" sz="2800" dirty="0" err="1">
                <a:latin typeface="Arial" panose="020B0604020202020204" pitchFamily="34" charset="0"/>
                <a:cs typeface="Arial" panose="020B0604020202020204" pitchFamily="34" charset="0"/>
              </a:rPr>
              <a:t>Oops</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and</a:t>
            </a:r>
            <a:r>
              <a:rPr lang="de-DE" sz="2800" dirty="0">
                <a:latin typeface="Arial" panose="020B0604020202020204" pitchFamily="34" charset="0"/>
                <a:cs typeface="Arial" panose="020B0604020202020204" pitchFamily="34" charset="0"/>
              </a:rPr>
              <a:t> </a:t>
            </a:r>
            <a:r>
              <a:rPr lang="de-DE" sz="2800" i="1" dirty="0" err="1">
                <a:latin typeface="Arial" panose="020B0604020202020204" pitchFamily="34" charset="0"/>
                <a:cs typeface="Arial" panose="020B0604020202020204" pitchFamily="34" charset="0"/>
              </a:rPr>
              <a:t>treasure</a:t>
            </a:r>
            <a:r>
              <a:rPr lang="de-DE" sz="2800" i="1" dirty="0">
                <a:latin typeface="Arial" panose="020B0604020202020204" pitchFamily="34" charset="0"/>
                <a:cs typeface="Arial" panose="020B0604020202020204" pitchFamily="34" charset="0"/>
              </a:rPr>
              <a:t> </a:t>
            </a:r>
            <a:r>
              <a:rPr lang="de-DE" sz="2800" i="1" dirty="0" err="1">
                <a:latin typeface="Arial" panose="020B0604020202020204" pitchFamily="34" charset="0"/>
                <a:cs typeface="Arial" panose="020B0604020202020204" pitchFamily="34" charset="0"/>
              </a:rPr>
              <a:t>trove</a:t>
            </a:r>
            <a:r>
              <a:rPr lang="de-DE" sz="2800" dirty="0">
                <a:latin typeface="Arial" panose="020B0604020202020204" pitchFamily="34" charset="0"/>
                <a:cs typeface="Arial" panose="020B0604020202020204" pitchFamily="34" charset="0"/>
              </a:rPr>
              <a:t>)</a:t>
            </a:r>
          </a:p>
        </p:txBody>
      </p:sp>
      <p:sp>
        <p:nvSpPr>
          <p:cNvPr id="5" name="Explosion 2 4"/>
          <p:cNvSpPr/>
          <p:nvPr/>
        </p:nvSpPr>
        <p:spPr>
          <a:xfrm rot="1233050">
            <a:off x="4031620" y="1524775"/>
            <a:ext cx="3732519" cy="384417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Comic Sans MS" panose="030F0702030302020204" pitchFamily="66" charset="0"/>
              </a:rPr>
              <a:t>Oops</a:t>
            </a:r>
            <a:r>
              <a:rPr lang="de-DE" dirty="0" smtClean="0">
                <a:solidFill>
                  <a:schemeClr val="tx1"/>
                </a:solidFill>
                <a:latin typeface="Comic Sans MS" panose="030F0702030302020204" pitchFamily="66" charset="0"/>
              </a:rPr>
              <a:t>!!!</a:t>
            </a:r>
            <a:endParaRPr lang="de-DE" dirty="0">
              <a:solidFill>
                <a:schemeClr val="tx1"/>
              </a:solidFill>
              <a:latin typeface="Comic Sans MS" panose="030F0702030302020204" pitchFamily="66" charset="0"/>
            </a:endParaRPr>
          </a:p>
        </p:txBody>
      </p:sp>
      <p:sp>
        <p:nvSpPr>
          <p:cNvPr id="6" name="Fußzeilenplatzhalter 5"/>
          <p:cNvSpPr>
            <a:spLocks noGrp="1"/>
          </p:cNvSpPr>
          <p:nvPr>
            <p:ph type="ftr" sz="quarter" idx="11"/>
          </p:nvPr>
        </p:nvSpPr>
        <p:spPr/>
        <p:txBody>
          <a:bodyPr/>
          <a:lstStyle/>
          <a:p>
            <a:r>
              <a:rPr lang="de-DE" smtClean="0"/>
              <a:t>Dr. Karola Schallhorn RPK für ZPG Bildungsplan 2016 Kl. 9/10 Dez. 2017</a:t>
            </a:r>
            <a:endParaRPr lang="de-DE"/>
          </a:p>
        </p:txBody>
      </p:sp>
      <p:sp>
        <p:nvSpPr>
          <p:cNvPr id="3" name="Foliennummernplatzhalter 2"/>
          <p:cNvSpPr>
            <a:spLocks noGrp="1"/>
          </p:cNvSpPr>
          <p:nvPr>
            <p:ph type="sldNum" sz="quarter" idx="12"/>
          </p:nvPr>
        </p:nvSpPr>
        <p:spPr/>
        <p:txBody>
          <a:bodyPr/>
          <a:lstStyle/>
          <a:p>
            <a:fld id="{8FEDF9C6-1E2A-4872-9CC5-D323A88566EB}" type="slidenum">
              <a:rPr lang="de-DE" smtClean="0"/>
              <a:t>12</a:t>
            </a:fld>
            <a:endParaRPr lang="de-DE"/>
          </a:p>
        </p:txBody>
      </p:sp>
    </p:spTree>
    <p:extLst>
      <p:ext uri="{BB962C8B-B14F-4D97-AF65-F5344CB8AC3E}">
        <p14:creationId xmlns:p14="http://schemas.microsoft.com/office/powerpoint/2010/main" val="24328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969000" y="-82528"/>
            <a:ext cx="5283200" cy="7461819"/>
          </a:xfrm>
          <a:prstGeom prst="rect">
            <a:avLst/>
          </a:prstGeom>
        </p:spPr>
      </p:pic>
      <p:sp>
        <p:nvSpPr>
          <p:cNvPr id="5" name="Textfeld 4"/>
          <p:cNvSpPr txBox="1"/>
          <p:nvPr/>
        </p:nvSpPr>
        <p:spPr>
          <a:xfrm>
            <a:off x="279400" y="863600"/>
            <a:ext cx="4790440" cy="3385542"/>
          </a:xfrm>
          <a:prstGeom prst="rect">
            <a:avLst/>
          </a:prstGeom>
          <a:noFill/>
        </p:spPr>
        <p:txBody>
          <a:bodyPr wrap="square" rtlCol="0">
            <a:spAutoFit/>
          </a:bodyPr>
          <a:lstStyle/>
          <a:p>
            <a:r>
              <a:rPr lang="de-DE" sz="4400" dirty="0" smtClean="0"/>
              <a:t>„</a:t>
            </a:r>
            <a:r>
              <a:rPr lang="de-DE" sz="4400" dirty="0" err="1" smtClean="0">
                <a:latin typeface="Arial" panose="020B0604020202020204" pitchFamily="34" charset="0"/>
                <a:cs typeface="Arial" panose="020B0604020202020204" pitchFamily="34" charset="0"/>
              </a:rPr>
              <a:t>Oops</a:t>
            </a:r>
            <a:r>
              <a:rPr lang="de-DE" sz="4400" dirty="0" smtClean="0">
                <a:latin typeface="Arial" panose="020B0604020202020204" pitchFamily="34" charset="0"/>
                <a:cs typeface="Arial" panose="020B0604020202020204" pitchFamily="34" charset="0"/>
              </a:rPr>
              <a:t>“-korrigierte </a:t>
            </a:r>
            <a:r>
              <a:rPr lang="de-DE" sz="4000" dirty="0" smtClean="0">
                <a:latin typeface="Arial" panose="020B0604020202020204" pitchFamily="34" charset="0"/>
                <a:cs typeface="Arial" panose="020B0604020202020204" pitchFamily="34" charset="0"/>
              </a:rPr>
              <a:t>Hausarbeit </a:t>
            </a:r>
          </a:p>
          <a:p>
            <a:endParaRPr lang="de-DE" sz="4000"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 </a:t>
            </a:r>
            <a:r>
              <a:rPr lang="de-DE" i="1" dirty="0" smtClean="0">
                <a:latin typeface="Arial" panose="020B0604020202020204" pitchFamily="34" charset="0"/>
                <a:cs typeface="Arial" panose="020B0604020202020204" pitchFamily="34" charset="0"/>
              </a:rPr>
              <a:t>Do </a:t>
            </a:r>
            <a:r>
              <a:rPr lang="de-DE" i="1" dirty="0" err="1" smtClean="0">
                <a:latin typeface="Arial" panose="020B0604020202020204" pitchFamily="34" charset="0"/>
                <a:cs typeface="Arial" panose="020B0604020202020204" pitchFamily="34" charset="0"/>
              </a:rPr>
              <a:t>strict</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parents</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help</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me</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to</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grow</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up</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right</a:t>
            </a:r>
            <a:r>
              <a:rPr lang="de-DE" i="1" dirty="0" smtClean="0">
                <a:latin typeface="Arial" panose="020B0604020202020204" pitchFamily="34" charset="0"/>
                <a:cs typeface="Arial" panose="020B0604020202020204" pitchFamily="34" charset="0"/>
              </a:rPr>
              <a:t>?</a:t>
            </a:r>
          </a:p>
          <a:p>
            <a:endParaRPr lang="de-DE" sz="3600" i="1" dirty="0">
              <a:latin typeface="Arial" panose="020B0604020202020204" pitchFamily="34" charset="0"/>
              <a:cs typeface="Arial" panose="020B0604020202020204" pitchFamily="34" charset="0"/>
            </a:endParaRPr>
          </a:p>
          <a:p>
            <a:endParaRPr lang="de-DE" sz="3600" i="1" dirty="0">
              <a:latin typeface="Arial" panose="020B0604020202020204" pitchFamily="34" charset="0"/>
              <a:cs typeface="Arial" panose="020B0604020202020204" pitchFamily="34" charset="0"/>
            </a:endParaRPr>
          </a:p>
        </p:txBody>
      </p:sp>
      <p:sp>
        <p:nvSpPr>
          <p:cNvPr id="6" name="Textfeld 5"/>
          <p:cNvSpPr txBox="1"/>
          <p:nvPr/>
        </p:nvSpPr>
        <p:spPr>
          <a:xfrm>
            <a:off x="9326880" y="50800"/>
            <a:ext cx="1353820" cy="335280"/>
          </a:xfrm>
          <a:prstGeom prst="rect">
            <a:avLst/>
          </a:prstGeom>
          <a:solidFill>
            <a:schemeClr val="bg1"/>
          </a:solidFill>
        </p:spPr>
        <p:txBody>
          <a:bodyPr wrap="square" rtlCol="0">
            <a:spAutoFit/>
          </a:bodyPr>
          <a:lstStyle/>
          <a:p>
            <a:endParaRPr lang="de-DE" dirty="0"/>
          </a:p>
        </p:txBody>
      </p:sp>
      <p:sp>
        <p:nvSpPr>
          <p:cNvPr id="7" name="Fußzeilenplatzhalter 6"/>
          <p:cNvSpPr>
            <a:spLocks noGrp="1"/>
          </p:cNvSpPr>
          <p:nvPr>
            <p:ph type="ftr" sz="quarter" idx="11"/>
          </p:nvPr>
        </p:nvSpPr>
        <p:spPr/>
        <p:txBody>
          <a:bodyPr/>
          <a:lstStyle/>
          <a:p>
            <a:r>
              <a:rPr lang="de-DE" smtClean="0"/>
              <a:t>Dr. Karola Schallhorn RPK für ZPG Bildungsplan 2016 Kl. 9/10 Dez. 2017</a:t>
            </a:r>
            <a:endParaRPr lang="de-DE"/>
          </a:p>
        </p:txBody>
      </p:sp>
      <p:sp>
        <p:nvSpPr>
          <p:cNvPr id="2" name="Foliennummernplatzhalter 1"/>
          <p:cNvSpPr>
            <a:spLocks noGrp="1"/>
          </p:cNvSpPr>
          <p:nvPr>
            <p:ph type="sldNum" sz="quarter" idx="12"/>
          </p:nvPr>
        </p:nvSpPr>
        <p:spPr/>
        <p:txBody>
          <a:bodyPr/>
          <a:lstStyle/>
          <a:p>
            <a:fld id="{8FEDF9C6-1E2A-4872-9CC5-D323A88566EB}" type="slidenum">
              <a:rPr lang="de-DE" smtClean="0"/>
              <a:t>13</a:t>
            </a:fld>
            <a:endParaRPr lang="de-DE"/>
          </a:p>
        </p:txBody>
      </p:sp>
      <p:sp>
        <p:nvSpPr>
          <p:cNvPr id="3" name="Ellipse 2"/>
          <p:cNvSpPr/>
          <p:nvPr/>
        </p:nvSpPr>
        <p:spPr>
          <a:xfrm>
            <a:off x="10607040" y="1271016"/>
            <a:ext cx="1024128" cy="4023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10417556" y="1801092"/>
            <a:ext cx="1024128" cy="4023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10441940" y="2968879"/>
            <a:ext cx="1024128" cy="4023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079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34886" y="1426029"/>
            <a:ext cx="9318171" cy="4524315"/>
          </a:xfrm>
          <a:prstGeom prst="rect">
            <a:avLst/>
          </a:prstGeom>
          <a:noFill/>
        </p:spPr>
        <p:txBody>
          <a:bodyPr wrap="square" rtlCol="0">
            <a:spAutoFit/>
          </a:bodyPr>
          <a:lstStyle/>
          <a:p>
            <a:r>
              <a:rPr lang="de-DE" sz="3200" dirty="0" smtClean="0">
                <a:latin typeface="Arial" panose="020B0604020202020204" pitchFamily="34" charset="0"/>
                <a:cs typeface="Arial" panose="020B0604020202020204" pitchFamily="34" charset="0"/>
              </a:rPr>
              <a:t>Symbole für die Randkorrektur</a:t>
            </a:r>
          </a:p>
          <a:p>
            <a:endParaRPr lang="de-DE" sz="3200" dirty="0">
              <a:latin typeface="Arial" panose="020B0604020202020204" pitchFamily="34" charset="0"/>
              <a:cs typeface="Arial" panose="020B0604020202020204" pitchFamily="34" charset="0"/>
            </a:endParaRPr>
          </a:p>
          <a:p>
            <a:r>
              <a:rPr lang="de-DE" sz="3200" dirty="0" smtClean="0">
                <a:latin typeface="Arial" panose="020B0604020202020204" pitchFamily="34" charset="0"/>
                <a:cs typeface="Arial" panose="020B0604020202020204" pitchFamily="34" charset="0"/>
              </a:rPr>
              <a:t>O G </a:t>
            </a:r>
            <a:r>
              <a:rPr lang="de-DE" sz="3200" dirty="0" smtClean="0">
                <a:latin typeface="Arial" panose="020B0604020202020204" pitchFamily="34" charset="0"/>
                <a:cs typeface="Arial" panose="020B0604020202020204" pitchFamily="34" charset="0"/>
                <a:sym typeface="Wingdings" panose="05000000000000000000" pitchFamily="2" charset="2"/>
              </a:rPr>
              <a:t> in die Sektion </a:t>
            </a:r>
            <a:r>
              <a:rPr lang="de-DE" sz="3200" dirty="0" err="1" smtClean="0">
                <a:latin typeface="Arial" panose="020B0604020202020204" pitchFamily="34" charset="0"/>
                <a:cs typeface="Arial" panose="020B0604020202020204" pitchFamily="34" charset="0"/>
                <a:sym typeface="Wingdings" panose="05000000000000000000" pitchFamily="2" charset="2"/>
              </a:rPr>
              <a:t>Grammar</a:t>
            </a:r>
            <a:r>
              <a:rPr lang="de-DE" sz="3200" dirty="0" smtClean="0">
                <a:latin typeface="Arial" panose="020B0604020202020204" pitchFamily="34" charset="0"/>
                <a:cs typeface="Arial" panose="020B0604020202020204" pitchFamily="34" charset="0"/>
                <a:sym typeface="Wingdings" panose="05000000000000000000" pitchFamily="2" charset="2"/>
              </a:rPr>
              <a:t> aufnehmen!</a:t>
            </a:r>
          </a:p>
          <a:p>
            <a:endParaRPr lang="de-DE" sz="3200" dirty="0">
              <a:latin typeface="Arial" panose="020B0604020202020204" pitchFamily="34" charset="0"/>
              <a:cs typeface="Arial" panose="020B0604020202020204" pitchFamily="34" charset="0"/>
              <a:sym typeface="Wingdings" panose="05000000000000000000" pitchFamily="2" charset="2"/>
            </a:endParaRPr>
          </a:p>
          <a:p>
            <a:r>
              <a:rPr lang="de-DE" sz="3200" dirty="0" smtClean="0">
                <a:latin typeface="Arial" panose="020B0604020202020204" pitchFamily="34" charset="0"/>
                <a:cs typeface="Arial" panose="020B0604020202020204" pitchFamily="34" charset="0"/>
                <a:sym typeface="Wingdings" panose="05000000000000000000" pitchFamily="2" charset="2"/>
              </a:rPr>
              <a:t>O L /R Sektion Language /</a:t>
            </a:r>
            <a:r>
              <a:rPr lang="de-DE" sz="3200" dirty="0" err="1" smtClean="0">
                <a:latin typeface="Arial" panose="020B0604020202020204" pitchFamily="34" charset="0"/>
                <a:cs typeface="Arial" panose="020B0604020202020204" pitchFamily="34" charset="0"/>
                <a:sym typeface="Wingdings" panose="05000000000000000000" pitchFamily="2" charset="2"/>
              </a:rPr>
              <a:t>Vocabulary</a:t>
            </a:r>
            <a:r>
              <a:rPr lang="de-DE" sz="3200" dirty="0" smtClean="0">
                <a:latin typeface="Arial" panose="020B0604020202020204" pitchFamily="34" charset="0"/>
                <a:cs typeface="Arial" panose="020B0604020202020204" pitchFamily="34" charset="0"/>
                <a:sym typeface="Wingdings" panose="05000000000000000000" pitchFamily="2" charset="2"/>
              </a:rPr>
              <a:t>/R = Orth.</a:t>
            </a:r>
          </a:p>
          <a:p>
            <a:endParaRPr lang="de-DE" sz="3200" dirty="0">
              <a:latin typeface="Arial" panose="020B0604020202020204" pitchFamily="34" charset="0"/>
              <a:cs typeface="Arial" panose="020B0604020202020204" pitchFamily="34" charset="0"/>
              <a:sym typeface="Wingdings" panose="05000000000000000000" pitchFamily="2" charset="2"/>
            </a:endParaRPr>
          </a:p>
          <a:p>
            <a:r>
              <a:rPr lang="de-DE" sz="3200" dirty="0" smtClean="0">
                <a:latin typeface="Arial" panose="020B0604020202020204" pitchFamily="34" charset="0"/>
                <a:cs typeface="Arial" panose="020B0604020202020204" pitchFamily="34" charset="0"/>
                <a:sym typeface="Wingdings" panose="05000000000000000000" pitchFamily="2" charset="2"/>
              </a:rPr>
              <a:t>O I  Sektion </a:t>
            </a:r>
            <a:r>
              <a:rPr lang="de-DE" sz="3200" dirty="0" err="1" smtClean="0">
                <a:latin typeface="Arial" panose="020B0604020202020204" pitchFamily="34" charset="0"/>
                <a:cs typeface="Arial" panose="020B0604020202020204" pitchFamily="34" charset="0"/>
                <a:sym typeface="Wingdings" panose="05000000000000000000" pitchFamily="2" charset="2"/>
              </a:rPr>
              <a:t>Idiomacy</a:t>
            </a:r>
            <a:endParaRPr lang="de-DE" sz="3200" dirty="0" smtClean="0">
              <a:latin typeface="Arial" panose="020B0604020202020204" pitchFamily="34" charset="0"/>
              <a:cs typeface="Arial" panose="020B0604020202020204" pitchFamily="34" charset="0"/>
              <a:sym typeface="Wingdings" panose="05000000000000000000" pitchFamily="2" charset="2"/>
            </a:endParaRPr>
          </a:p>
          <a:p>
            <a:endParaRPr lang="de-DE" sz="3200" dirty="0">
              <a:latin typeface="Arial" panose="020B0604020202020204" pitchFamily="34" charset="0"/>
              <a:cs typeface="Arial" panose="020B0604020202020204" pitchFamily="34" charset="0"/>
              <a:sym typeface="Wingdings" panose="05000000000000000000" pitchFamily="2" charset="2"/>
            </a:endParaRPr>
          </a:p>
          <a:p>
            <a:r>
              <a:rPr lang="de-DE" sz="3200" dirty="0" smtClean="0">
                <a:latin typeface="Arial" panose="020B0604020202020204" pitchFamily="34" charset="0"/>
                <a:cs typeface="Arial" panose="020B0604020202020204" pitchFamily="34" charset="0"/>
                <a:sym typeface="Wingdings" panose="05000000000000000000" pitchFamily="2" charset="2"/>
              </a:rPr>
              <a:t>O S  Sektion Style/Form </a:t>
            </a:r>
            <a:endParaRPr lang="de-DE" sz="3200" dirty="0" smtClean="0">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Foliennummernplatzhalter 3"/>
          <p:cNvSpPr>
            <a:spLocks noGrp="1"/>
          </p:cNvSpPr>
          <p:nvPr>
            <p:ph type="sldNum" sz="quarter" idx="12"/>
          </p:nvPr>
        </p:nvSpPr>
        <p:spPr/>
        <p:txBody>
          <a:bodyPr/>
          <a:lstStyle/>
          <a:p>
            <a:fld id="{8FEDF9C6-1E2A-4872-9CC5-D323A88566EB}" type="slidenum">
              <a:rPr lang="de-DE" smtClean="0"/>
              <a:t>14</a:t>
            </a:fld>
            <a:endParaRPr lang="de-DE"/>
          </a:p>
        </p:txBody>
      </p:sp>
    </p:spTree>
    <p:extLst>
      <p:ext uri="{BB962C8B-B14F-4D97-AF65-F5344CB8AC3E}">
        <p14:creationId xmlns:p14="http://schemas.microsoft.com/office/powerpoint/2010/main" val="3468093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86079" y="1767840"/>
            <a:ext cx="4843145" cy="1446550"/>
          </a:xfrm>
          <a:prstGeom prst="rect">
            <a:avLst/>
          </a:prstGeom>
          <a:solidFill>
            <a:schemeClr val="accent1">
              <a:lumMod val="60000"/>
              <a:lumOff val="40000"/>
            </a:schemeClr>
          </a:solidFill>
          <a:ln>
            <a:solidFill>
              <a:srgbClr val="0070C0"/>
            </a:solidFill>
          </a:ln>
        </p:spPr>
        <p:txBody>
          <a:bodyPr wrap="square" rtlCol="0">
            <a:spAutoFit/>
          </a:bodyPr>
          <a:lstStyle/>
          <a:p>
            <a:pPr algn="ctr"/>
            <a:r>
              <a:rPr lang="de-DE" sz="4400" dirty="0" smtClean="0">
                <a:latin typeface="Arial" panose="020B0604020202020204" pitchFamily="34" charset="0"/>
                <a:cs typeface="Arial" panose="020B0604020202020204" pitchFamily="34" charset="0"/>
              </a:rPr>
              <a:t>Informationsblätter für </a:t>
            </a:r>
            <a:r>
              <a:rPr lang="de-DE" sz="4400" dirty="0" err="1" smtClean="0">
                <a:latin typeface="Arial" panose="020B0604020202020204" pitchFamily="34" charset="0"/>
                <a:cs typeface="Arial" panose="020B0604020202020204" pitchFamily="34" charset="0"/>
              </a:rPr>
              <a:t>SuS</a:t>
            </a:r>
            <a:endParaRPr lang="de-DE" sz="4400" dirty="0">
              <a:latin typeface="Arial" panose="020B0604020202020204" pitchFamily="34" charset="0"/>
              <a:cs typeface="Arial" panose="020B0604020202020204" pitchFamily="34" charset="0"/>
            </a:endParaRPr>
          </a:p>
        </p:txBody>
      </p:sp>
      <p:sp>
        <p:nvSpPr>
          <p:cNvPr id="6" name="Fußzeilenplatzhalter 5"/>
          <p:cNvSpPr>
            <a:spLocks noGrp="1"/>
          </p:cNvSpPr>
          <p:nvPr>
            <p:ph type="ftr" sz="quarter" idx="11"/>
          </p:nvPr>
        </p:nvSpPr>
        <p:spPr/>
        <p:txBody>
          <a:bodyPr/>
          <a:lstStyle/>
          <a:p>
            <a:r>
              <a:rPr lang="de-DE" smtClean="0"/>
              <a:t>Dr. Karola Schallhorn RPK für ZPG Bildungsplan 2016 Kl. 9/10 Dez. 2017</a:t>
            </a:r>
            <a:endParaRPr lang="de-DE"/>
          </a:p>
        </p:txBody>
      </p:sp>
      <p:sp>
        <p:nvSpPr>
          <p:cNvPr id="3" name="Foliennummernplatzhalter 2"/>
          <p:cNvSpPr>
            <a:spLocks noGrp="1"/>
          </p:cNvSpPr>
          <p:nvPr>
            <p:ph type="sldNum" sz="quarter" idx="12"/>
          </p:nvPr>
        </p:nvSpPr>
        <p:spPr/>
        <p:txBody>
          <a:bodyPr/>
          <a:lstStyle/>
          <a:p>
            <a:fld id="{8FEDF9C6-1E2A-4872-9CC5-D323A88566EB}" type="slidenum">
              <a:rPr lang="de-DE" smtClean="0"/>
              <a:t>15</a:t>
            </a:fld>
            <a:endParaRPr lang="de-DE"/>
          </a:p>
        </p:txBody>
      </p:sp>
      <p:pic>
        <p:nvPicPr>
          <p:cNvPr id="4" name="Grafik 3"/>
          <p:cNvPicPr>
            <a:picLocks noChangeAspect="1"/>
          </p:cNvPicPr>
          <p:nvPr/>
        </p:nvPicPr>
        <p:blipFill>
          <a:blip r:embed="rId3"/>
          <a:stretch>
            <a:fillRect/>
          </a:stretch>
        </p:blipFill>
        <p:spPr>
          <a:xfrm>
            <a:off x="5462499" y="0"/>
            <a:ext cx="5381801" cy="6858000"/>
          </a:xfrm>
          <a:prstGeom prst="rect">
            <a:avLst/>
          </a:prstGeom>
        </p:spPr>
      </p:pic>
    </p:spTree>
    <p:extLst>
      <p:ext uri="{BB962C8B-B14F-4D97-AF65-F5344CB8AC3E}">
        <p14:creationId xmlns:p14="http://schemas.microsoft.com/office/powerpoint/2010/main" val="1910520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803275" y="606425"/>
            <a:ext cx="10248900" cy="6173421"/>
          </a:xfrm>
          <a:prstGeom prst="rect">
            <a:avLst/>
          </a:prstGeom>
          <a:ln>
            <a:solidFill>
              <a:schemeClr val="tx1"/>
            </a:solidFill>
          </a:ln>
        </p:spPr>
        <p:txBody>
          <a:bodyPr wrap="square">
            <a:spAutoFit/>
          </a:bodyPr>
          <a:lstStyle/>
          <a:p>
            <a:pPr>
              <a:lnSpc>
                <a:spcPct val="107000"/>
              </a:lnSpc>
              <a:spcAft>
                <a:spcPts val="800"/>
              </a:spcAft>
            </a:pPr>
            <a:r>
              <a:rPr lang="en-GB" sz="2400" b="1" dirty="0">
                <a:latin typeface="Arial" panose="020B0604020202020204" pitchFamily="34" charset="0"/>
                <a:ea typeface="Calibri" panose="020F0502020204030204" pitchFamily="34" charset="0"/>
              </a:rPr>
              <a:t>4. How to use the system:</a:t>
            </a:r>
            <a:endParaRPr lang="de-DE" sz="2400" dirty="0">
              <a:latin typeface="Arial" panose="020B0604020202020204" pitchFamily="34" charset="0"/>
              <a:ea typeface="Calibri" panose="020F0502020204030204" pitchFamily="34" charset="0"/>
            </a:endParaRPr>
          </a:p>
          <a:p>
            <a:pPr marL="457200">
              <a:lnSpc>
                <a:spcPct val="107000"/>
              </a:lnSpc>
              <a:spcAft>
                <a:spcPts val="0"/>
              </a:spcAft>
            </a:pPr>
            <a:r>
              <a:rPr lang="en-GB" sz="2400" b="1" dirty="0">
                <a:latin typeface="Arial" panose="020B0604020202020204" pitchFamily="34" charset="0"/>
                <a:ea typeface="Calibri" panose="020F0502020204030204" pitchFamily="34" charset="0"/>
              </a:rPr>
              <a:t>You will train in different ways. </a:t>
            </a:r>
            <a:r>
              <a:rPr lang="en-GB" sz="2400" dirty="0">
                <a:latin typeface="Arial" panose="020B0604020202020204" pitchFamily="34" charset="0"/>
                <a:ea typeface="Calibri" panose="020F0502020204030204" pitchFamily="34" charset="0"/>
              </a:rPr>
              <a:t>This is the classical one to drill:</a:t>
            </a:r>
            <a:endParaRPr lang="de-DE" sz="2400" dirty="0">
              <a:latin typeface="Arial" panose="020B0604020202020204" pitchFamily="34" charset="0"/>
              <a:ea typeface="Calibri" panose="020F0502020204030204" pitchFamily="34" charset="0"/>
            </a:endParaRPr>
          </a:p>
          <a:p>
            <a:pPr marL="914400" indent="-457200">
              <a:lnSpc>
                <a:spcPct val="107000"/>
              </a:lnSpc>
              <a:spcAft>
                <a:spcPts val="0"/>
              </a:spcAft>
              <a:buAutoNum type="arabicPeriod"/>
            </a:pPr>
            <a:r>
              <a:rPr lang="en-GB" sz="2400" dirty="0" smtClean="0">
                <a:latin typeface="Arial" panose="020B0604020202020204" pitchFamily="34" charset="0"/>
                <a:ea typeface="Calibri" panose="020F0502020204030204" pitchFamily="34" charset="0"/>
              </a:rPr>
              <a:t>Find </a:t>
            </a:r>
            <a:r>
              <a:rPr lang="en-GB" sz="2400" dirty="0">
                <a:latin typeface="Arial" panose="020B0604020202020204" pitchFamily="34" charset="0"/>
                <a:ea typeface="Calibri" panose="020F0502020204030204" pitchFamily="34" charset="0"/>
              </a:rPr>
              <a:t>the “enemy” (correction signs, recognize what is wrong) and pin it down on the card</a:t>
            </a:r>
            <a:r>
              <a:rPr lang="en-GB" sz="2400" dirty="0" smtClean="0">
                <a:latin typeface="Arial" panose="020B0604020202020204" pitchFamily="34" charset="0"/>
                <a:ea typeface="Calibri" panose="020F0502020204030204" pitchFamily="34" charset="0"/>
              </a:rPr>
              <a:t>.</a:t>
            </a:r>
          </a:p>
          <a:p>
            <a:pPr marL="457200">
              <a:lnSpc>
                <a:spcPct val="107000"/>
              </a:lnSpc>
              <a:spcAft>
                <a:spcPts val="0"/>
              </a:spcAft>
            </a:pPr>
            <a:endParaRPr lang="de-DE" sz="2400" dirty="0">
              <a:latin typeface="Arial" panose="020B0604020202020204" pitchFamily="34" charset="0"/>
              <a:ea typeface="Calibri" panose="020F0502020204030204" pitchFamily="34" charset="0"/>
            </a:endParaRPr>
          </a:p>
          <a:p>
            <a:pPr marL="457200">
              <a:lnSpc>
                <a:spcPct val="107000"/>
              </a:lnSpc>
              <a:spcAft>
                <a:spcPts val="0"/>
              </a:spcAft>
            </a:pPr>
            <a:r>
              <a:rPr lang="en-GB" sz="2400" dirty="0">
                <a:latin typeface="Arial" panose="020B0604020202020204" pitchFamily="34" charset="0"/>
                <a:ea typeface="Calibri" panose="020F0502020204030204" pitchFamily="34" charset="0"/>
              </a:rPr>
              <a:t>2. Cross out the wrong thing and train the right one. Use any mark-up system to visualize what is right and what is wrong (different size of letters, colours</a:t>
            </a:r>
            <a:r>
              <a:rPr lang="en-GB" sz="2400" dirty="0" smtClean="0">
                <a:latin typeface="Arial" panose="020B0604020202020204" pitchFamily="34" charset="0"/>
                <a:ea typeface="Calibri" panose="020F0502020204030204" pitchFamily="34" charset="0"/>
              </a:rPr>
              <a:t>…</a:t>
            </a:r>
          </a:p>
          <a:p>
            <a:pPr marL="457200">
              <a:lnSpc>
                <a:spcPct val="107000"/>
              </a:lnSpc>
              <a:spcAft>
                <a:spcPts val="0"/>
              </a:spcAft>
            </a:pPr>
            <a:endParaRPr lang="de-DE" sz="2400" dirty="0">
              <a:latin typeface="Arial" panose="020B0604020202020204" pitchFamily="34" charset="0"/>
              <a:ea typeface="Calibri" panose="020F0502020204030204" pitchFamily="34" charset="0"/>
            </a:endParaRPr>
          </a:p>
          <a:p>
            <a:pPr marL="457200">
              <a:lnSpc>
                <a:spcPct val="107000"/>
              </a:lnSpc>
              <a:spcAft>
                <a:spcPts val="0"/>
              </a:spcAft>
            </a:pPr>
            <a:r>
              <a:rPr lang="en-GB" sz="2400" dirty="0">
                <a:latin typeface="Arial" panose="020B0604020202020204" pitchFamily="34" charset="0"/>
                <a:ea typeface="Calibri" panose="020F0502020204030204" pitchFamily="34" charset="0"/>
              </a:rPr>
              <a:t>3. Write the right version</a:t>
            </a:r>
            <a:r>
              <a:rPr lang="en-GB" sz="2400" dirty="0" smtClean="0">
                <a:latin typeface="Arial" panose="020B0604020202020204" pitchFamily="34" charset="0"/>
                <a:ea typeface="Calibri" panose="020F0502020204030204" pitchFamily="34" charset="0"/>
              </a:rPr>
              <a:t>.</a:t>
            </a:r>
          </a:p>
          <a:p>
            <a:pPr marL="457200">
              <a:lnSpc>
                <a:spcPct val="107000"/>
              </a:lnSpc>
              <a:spcAft>
                <a:spcPts val="0"/>
              </a:spcAft>
            </a:pPr>
            <a:endParaRPr lang="de-DE" sz="2400" dirty="0">
              <a:latin typeface="Arial" panose="020B0604020202020204" pitchFamily="34" charset="0"/>
              <a:ea typeface="Calibri" panose="020F0502020204030204" pitchFamily="34" charset="0"/>
            </a:endParaRPr>
          </a:p>
          <a:p>
            <a:pPr marL="457200">
              <a:lnSpc>
                <a:spcPct val="107000"/>
              </a:lnSpc>
              <a:spcAft>
                <a:spcPts val="800"/>
              </a:spcAft>
            </a:pPr>
            <a:r>
              <a:rPr lang="en-GB" sz="2400" dirty="0">
                <a:latin typeface="Arial" panose="020B0604020202020204" pitchFamily="34" charset="0"/>
                <a:ea typeface="Calibri" panose="020F0502020204030204" pitchFamily="34" charset="0"/>
              </a:rPr>
              <a:t>4. Train the right version. Here it is up to you and the way you do it best for your own sake. </a:t>
            </a:r>
            <a:endParaRPr lang="de-DE" sz="2400" dirty="0">
              <a:latin typeface="Arial" panose="020B0604020202020204" pitchFamily="34" charset="0"/>
              <a:ea typeface="Calibri" panose="020F0502020204030204" pitchFamily="34" charset="0"/>
            </a:endParaRPr>
          </a:p>
          <a:p>
            <a:pPr>
              <a:spcAft>
                <a:spcPts val="0"/>
              </a:spcAft>
            </a:pPr>
            <a:endParaRPr lang="en-GB" sz="2400" dirty="0" smtClean="0">
              <a:latin typeface="Arial" panose="020B0604020202020204" pitchFamily="34" charset="0"/>
              <a:ea typeface="Calibri" panose="020F0502020204030204" pitchFamily="34" charset="0"/>
            </a:endParaRPr>
          </a:p>
          <a:p>
            <a:pPr>
              <a:spcAft>
                <a:spcPts val="0"/>
              </a:spcAft>
            </a:pPr>
            <a:endParaRPr lang="en-GB" sz="2400" dirty="0">
              <a:latin typeface="Arial" panose="020B0604020202020204" pitchFamily="34" charset="0"/>
              <a:ea typeface="Calibri" panose="020F0502020204030204" pitchFamily="34" charset="0"/>
            </a:endParaRPr>
          </a:p>
        </p:txBody>
      </p:sp>
      <p:sp>
        <p:nvSpPr>
          <p:cNvPr id="4" name="Fußzeilenplatzhalter 3"/>
          <p:cNvSpPr>
            <a:spLocks noGrp="1"/>
          </p:cNvSpPr>
          <p:nvPr>
            <p:ph type="ftr" sz="quarter" idx="11"/>
          </p:nvPr>
        </p:nvSpPr>
        <p:spPr/>
        <p:txBody>
          <a:bodyPr/>
          <a:lstStyle/>
          <a:p>
            <a:r>
              <a:rPr lang="de-DE" smtClean="0"/>
              <a:t>Dr. Karola Schallhorn RPK für ZPG Bildungsplan 2016 Kl. 9/10 Dez. 2017</a:t>
            </a:r>
            <a:endParaRPr lang="de-DE"/>
          </a:p>
        </p:txBody>
      </p:sp>
      <p:sp>
        <p:nvSpPr>
          <p:cNvPr id="2" name="Foliennummernplatzhalter 1"/>
          <p:cNvSpPr>
            <a:spLocks noGrp="1"/>
          </p:cNvSpPr>
          <p:nvPr>
            <p:ph type="sldNum" sz="quarter" idx="12"/>
          </p:nvPr>
        </p:nvSpPr>
        <p:spPr/>
        <p:txBody>
          <a:bodyPr/>
          <a:lstStyle/>
          <a:p>
            <a:fld id="{8FEDF9C6-1E2A-4872-9CC5-D323A88566EB}" type="slidenum">
              <a:rPr lang="de-DE" smtClean="0"/>
              <a:t>16</a:t>
            </a:fld>
            <a:endParaRPr lang="de-DE"/>
          </a:p>
        </p:txBody>
      </p:sp>
    </p:spTree>
    <p:extLst>
      <p:ext uri="{BB962C8B-B14F-4D97-AF65-F5344CB8AC3E}">
        <p14:creationId xmlns:p14="http://schemas.microsoft.com/office/powerpoint/2010/main" val="3210499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314700" y="1754565"/>
            <a:ext cx="8686800" cy="3539430"/>
          </a:xfrm>
          <a:prstGeom prst="rect">
            <a:avLst/>
          </a:prstGeom>
        </p:spPr>
        <p:txBody>
          <a:bodyPr wrap="square">
            <a:spAutoFit/>
          </a:bodyPr>
          <a:lstStyle/>
          <a:p>
            <a:pPr>
              <a:spcAft>
                <a:spcPts val="0"/>
              </a:spcAft>
            </a:pPr>
            <a:r>
              <a:rPr lang="en-GB" sz="3200" dirty="0" smtClean="0">
                <a:latin typeface="Arial" panose="020B0604020202020204" pitchFamily="34" charset="0"/>
                <a:ea typeface="Calibri" panose="020F0502020204030204" pitchFamily="34" charset="0"/>
              </a:rPr>
              <a:t>Only writing down the correct version is of course a good way. But it might not have </a:t>
            </a:r>
            <a:r>
              <a:rPr lang="en-GB" sz="3200" b="1" dirty="0" smtClean="0">
                <a:latin typeface="Arial" panose="020B0604020202020204" pitchFamily="34" charset="0"/>
                <a:ea typeface="Calibri" panose="020F0502020204030204" pitchFamily="34" charset="0"/>
              </a:rPr>
              <a:t>the effect of totally erasing a mistake and in the actual situation be ready at the tip of your brain to remind you of doing the right thing. </a:t>
            </a:r>
          </a:p>
          <a:p>
            <a:pPr>
              <a:spcAft>
                <a:spcPts val="0"/>
              </a:spcAft>
            </a:pPr>
            <a:endParaRPr lang="en-GB" sz="3200" dirty="0">
              <a:latin typeface="Arial" panose="020B0604020202020204" pitchFamily="34" charset="0"/>
              <a:ea typeface="Calibri" panose="020F0502020204030204" pitchFamily="34" charset="0"/>
            </a:endParaRPr>
          </a:p>
          <a:p>
            <a:pPr>
              <a:spcAft>
                <a:spcPts val="0"/>
              </a:spcAft>
            </a:pPr>
            <a:endParaRPr lang="en-GB" sz="3200" b="1" dirty="0">
              <a:latin typeface="Arial" panose="020B0604020202020204" pitchFamily="34" charset="0"/>
              <a:ea typeface="Calibri" panose="020F0502020204030204" pitchFamily="34" charset="0"/>
            </a:endParaRPr>
          </a:p>
        </p:txBody>
      </p:sp>
      <p:sp>
        <p:nvSpPr>
          <p:cNvPr id="3" name="Textfeld 2"/>
          <p:cNvSpPr txBox="1"/>
          <p:nvPr/>
        </p:nvSpPr>
        <p:spPr>
          <a:xfrm>
            <a:off x="438150" y="942975"/>
            <a:ext cx="1514475" cy="369332"/>
          </a:xfrm>
          <a:prstGeom prst="rect">
            <a:avLst/>
          </a:prstGeom>
          <a:noFill/>
        </p:spPr>
        <p:txBody>
          <a:bodyPr wrap="square" rtlCol="0">
            <a:spAutoFit/>
          </a:bodyPr>
          <a:lstStyle/>
          <a:p>
            <a:r>
              <a:rPr lang="de-DE" dirty="0" smtClean="0"/>
              <a:t>Infoblatt 2: </a:t>
            </a:r>
            <a:endParaRPr lang="de-DE" dirty="0"/>
          </a:p>
        </p:txBody>
      </p:sp>
      <p:sp>
        <p:nvSpPr>
          <p:cNvPr id="5" name="Abgerundetes Rechteck 4"/>
          <p:cNvSpPr/>
          <p:nvPr/>
        </p:nvSpPr>
        <p:spPr>
          <a:xfrm>
            <a:off x="0" y="2028825"/>
            <a:ext cx="2886075" cy="26193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latin typeface="Arial" panose="020B0604020202020204" pitchFamily="34" charset="0"/>
                <a:cs typeface="Arial" panose="020B0604020202020204" pitchFamily="34" charset="0"/>
              </a:rPr>
              <a:t>Arbeit auf der metakognitiven Ebene</a:t>
            </a:r>
            <a:endParaRPr lang="de-DE" sz="2800" dirty="0">
              <a:latin typeface="Arial" panose="020B0604020202020204" pitchFamily="34" charset="0"/>
              <a:cs typeface="Arial" panose="020B0604020202020204" pitchFamily="34" charset="0"/>
            </a:endParaRPr>
          </a:p>
        </p:txBody>
      </p:sp>
      <p:sp>
        <p:nvSpPr>
          <p:cNvPr id="6" name="Fußzeilenplatzhalter 5"/>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Foliennummernplatzhalter 3"/>
          <p:cNvSpPr>
            <a:spLocks noGrp="1"/>
          </p:cNvSpPr>
          <p:nvPr>
            <p:ph type="sldNum" sz="quarter" idx="12"/>
          </p:nvPr>
        </p:nvSpPr>
        <p:spPr/>
        <p:txBody>
          <a:bodyPr/>
          <a:lstStyle/>
          <a:p>
            <a:fld id="{8FEDF9C6-1E2A-4872-9CC5-D323A88566EB}" type="slidenum">
              <a:rPr lang="de-DE" smtClean="0"/>
              <a:t>17</a:t>
            </a:fld>
            <a:endParaRPr lang="de-DE"/>
          </a:p>
        </p:txBody>
      </p:sp>
    </p:spTree>
    <p:extLst>
      <p:ext uri="{BB962C8B-B14F-4D97-AF65-F5344CB8AC3E}">
        <p14:creationId xmlns:p14="http://schemas.microsoft.com/office/powerpoint/2010/main" val="14928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19275" y="1562785"/>
            <a:ext cx="8382000" cy="1569660"/>
          </a:xfrm>
          <a:prstGeom prst="rect">
            <a:avLst/>
          </a:prstGeom>
        </p:spPr>
        <p:txBody>
          <a:bodyPr wrap="square">
            <a:spAutoFit/>
          </a:bodyPr>
          <a:lstStyle/>
          <a:p>
            <a:pPr>
              <a:spcAft>
                <a:spcPts val="0"/>
              </a:spcAft>
            </a:pPr>
            <a:r>
              <a:rPr lang="en-GB" sz="3200" dirty="0" smtClean="0">
                <a:latin typeface="Arial" panose="020B0604020202020204" pitchFamily="34" charset="0"/>
                <a:ea typeface="Calibri" panose="020F0502020204030204" pitchFamily="34" charset="0"/>
              </a:rPr>
              <a:t>So in this system </a:t>
            </a:r>
            <a:r>
              <a:rPr lang="en-GB" sz="3200" b="1" dirty="0" smtClean="0">
                <a:latin typeface="Arial" panose="020B0604020202020204" pitchFamily="34" charset="0"/>
                <a:ea typeface="Calibri" panose="020F0502020204030204" pitchFamily="34" charset="0"/>
              </a:rPr>
              <a:t>you had better copy your mistake in a way that makes it very clear to you that it is wrong. </a:t>
            </a:r>
          </a:p>
        </p:txBody>
      </p:sp>
      <p:sp>
        <p:nvSpPr>
          <p:cNvPr id="3" name="Rechteck 2"/>
          <p:cNvSpPr/>
          <p:nvPr/>
        </p:nvSpPr>
        <p:spPr>
          <a:xfrm>
            <a:off x="1885950" y="4029760"/>
            <a:ext cx="8248650" cy="1569660"/>
          </a:xfrm>
          <a:prstGeom prst="rect">
            <a:avLst/>
          </a:prstGeom>
        </p:spPr>
        <p:txBody>
          <a:bodyPr wrap="square">
            <a:spAutoFit/>
          </a:bodyPr>
          <a:lstStyle/>
          <a:p>
            <a:pPr>
              <a:spcAft>
                <a:spcPts val="0"/>
              </a:spcAft>
            </a:pPr>
            <a:r>
              <a:rPr lang="en-GB" sz="3200" dirty="0" smtClean="0">
                <a:latin typeface="Arial" panose="020B0604020202020204" pitchFamily="34" charset="0"/>
                <a:ea typeface="Calibri" panose="020F0502020204030204" pitchFamily="34" charset="0"/>
              </a:rPr>
              <a:t>And in a </a:t>
            </a:r>
            <a:r>
              <a:rPr lang="en-GB" sz="3200" b="1" dirty="0" smtClean="0">
                <a:latin typeface="Arial" panose="020B0604020202020204" pitchFamily="34" charset="0"/>
                <a:ea typeface="Calibri" panose="020F0502020204030204" pitchFamily="34" charset="0"/>
              </a:rPr>
              <a:t>much bigger, or more colourful or impressive way stress the right version to make it memorable. </a:t>
            </a:r>
            <a:endParaRPr lang="de-DE" sz="3200" b="1" dirty="0">
              <a:effectLst/>
              <a:latin typeface="Arial" panose="020B0604020202020204" pitchFamily="34" charset="0"/>
              <a:ea typeface="Calibri" panose="020F0502020204030204" pitchFamily="34" charset="0"/>
            </a:endParaRPr>
          </a:p>
        </p:txBody>
      </p:sp>
      <p:sp>
        <p:nvSpPr>
          <p:cNvPr id="4" name="Textfeld 3"/>
          <p:cNvSpPr txBox="1"/>
          <p:nvPr/>
        </p:nvSpPr>
        <p:spPr>
          <a:xfrm>
            <a:off x="438150" y="942975"/>
            <a:ext cx="1514475" cy="369332"/>
          </a:xfrm>
          <a:prstGeom prst="rect">
            <a:avLst/>
          </a:prstGeom>
          <a:noFill/>
        </p:spPr>
        <p:txBody>
          <a:bodyPr wrap="square" rtlCol="0">
            <a:spAutoFit/>
          </a:bodyPr>
          <a:lstStyle/>
          <a:p>
            <a:r>
              <a:rPr lang="de-DE" dirty="0" smtClean="0"/>
              <a:t>Infoblatt 2: </a:t>
            </a:r>
            <a:endParaRPr lang="de-DE" dirty="0"/>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18</a:t>
            </a:fld>
            <a:endParaRPr lang="de-DE"/>
          </a:p>
        </p:txBody>
      </p:sp>
    </p:spTree>
    <p:extLst>
      <p:ext uri="{BB962C8B-B14F-4D97-AF65-F5344CB8AC3E}">
        <p14:creationId xmlns:p14="http://schemas.microsoft.com/office/powerpoint/2010/main" val="4065895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2138" y="0"/>
            <a:ext cx="8167723" cy="6858000"/>
          </a:xfrm>
          <a:prstGeom prst="rect">
            <a:avLst/>
          </a:prstGeom>
        </p:spPr>
      </p:pic>
      <p:sp>
        <p:nvSpPr>
          <p:cNvPr id="3" name="Fußzeilenplatzhalter 2"/>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Foliennummernplatzhalter 3"/>
          <p:cNvSpPr>
            <a:spLocks noGrp="1"/>
          </p:cNvSpPr>
          <p:nvPr>
            <p:ph type="sldNum" sz="quarter" idx="12"/>
          </p:nvPr>
        </p:nvSpPr>
        <p:spPr/>
        <p:txBody>
          <a:bodyPr/>
          <a:lstStyle/>
          <a:p>
            <a:fld id="{8FEDF9C6-1E2A-4872-9CC5-D323A88566EB}" type="slidenum">
              <a:rPr lang="de-DE" smtClean="0"/>
              <a:t>19</a:t>
            </a:fld>
            <a:endParaRPr lang="de-DE"/>
          </a:p>
        </p:txBody>
      </p:sp>
    </p:spTree>
    <p:extLst>
      <p:ext uri="{BB962C8B-B14F-4D97-AF65-F5344CB8AC3E}">
        <p14:creationId xmlns:p14="http://schemas.microsoft.com/office/powerpoint/2010/main" val="383758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31767" y="1296785"/>
            <a:ext cx="11213869" cy="3323987"/>
          </a:xfrm>
          <a:prstGeom prst="rect">
            <a:avLst/>
          </a:prstGeom>
          <a:noFill/>
        </p:spPr>
        <p:txBody>
          <a:bodyPr wrap="square" rtlCol="0">
            <a:spAutoFit/>
          </a:bodyPr>
          <a:lstStyle/>
          <a:p>
            <a:pPr marL="342900" indent="-342900">
              <a:lnSpc>
                <a:spcPct val="150000"/>
              </a:lnSpc>
              <a:buAutoNum type="arabicPeriod"/>
            </a:pPr>
            <a:r>
              <a:rPr lang="de-DE" sz="2800" dirty="0" smtClean="0">
                <a:latin typeface="Arial" panose="020B0604020202020204" pitchFamily="34" charset="0"/>
                <a:cs typeface="Arial" panose="020B0604020202020204" pitchFamily="34" charset="0"/>
              </a:rPr>
              <a:t> Bildungsplanbezug</a:t>
            </a:r>
          </a:p>
          <a:p>
            <a:pPr marL="342900" indent="-342900">
              <a:lnSpc>
                <a:spcPct val="150000"/>
              </a:lnSpc>
              <a:buAutoNum type="arabicPeriod"/>
            </a:pPr>
            <a:r>
              <a:rPr lang="de-DE" sz="2800" dirty="0" smtClean="0">
                <a:latin typeface="Arial" panose="020B0604020202020204" pitchFamily="34" charset="0"/>
                <a:cs typeface="Arial" panose="020B0604020202020204" pitchFamily="34" charset="0"/>
              </a:rPr>
              <a:t> Einsatzorte: Angebot für die Vertiefungsstunden </a:t>
            </a:r>
          </a:p>
          <a:p>
            <a:pPr marL="342900" indent="-342900">
              <a:lnSpc>
                <a:spcPct val="150000"/>
              </a:lnSpc>
              <a:buAutoNum type="arabicPeriod"/>
            </a:pPr>
            <a:r>
              <a:rPr lang="de-DE" sz="2800" dirty="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Die Methode mit dem Karteisystem („</a:t>
            </a:r>
            <a:r>
              <a:rPr lang="de-DE" sz="2800" dirty="0" err="1" smtClean="0">
                <a:latin typeface="Arial" panose="020B0604020202020204" pitchFamily="34" charset="0"/>
                <a:cs typeface="Arial" panose="020B0604020202020204" pitchFamily="34" charset="0"/>
              </a:rPr>
              <a:t>Oops</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and</a:t>
            </a:r>
            <a:r>
              <a:rPr lang="de-DE" sz="2800" dirty="0" smtClean="0">
                <a:latin typeface="Arial" panose="020B0604020202020204" pitchFamily="34" charset="0"/>
                <a:cs typeface="Arial" panose="020B0604020202020204" pitchFamily="34" charset="0"/>
              </a:rPr>
              <a:t> </a:t>
            </a:r>
            <a:r>
              <a:rPr lang="de-DE" sz="2800" i="1" dirty="0" err="1" smtClean="0">
                <a:latin typeface="Arial" panose="020B0604020202020204" pitchFamily="34" charset="0"/>
                <a:cs typeface="Arial" panose="020B0604020202020204" pitchFamily="34" charset="0"/>
              </a:rPr>
              <a:t>treasure</a:t>
            </a:r>
            <a:r>
              <a:rPr lang="de-DE" sz="2800" i="1" dirty="0" smtClean="0">
                <a:latin typeface="Arial" panose="020B0604020202020204" pitchFamily="34" charset="0"/>
                <a:cs typeface="Arial" panose="020B0604020202020204" pitchFamily="34" charset="0"/>
              </a:rPr>
              <a:t> </a:t>
            </a:r>
            <a:r>
              <a:rPr lang="de-DE" sz="2800" i="1" dirty="0" err="1" smtClean="0">
                <a:latin typeface="Arial" panose="020B0604020202020204" pitchFamily="34" charset="0"/>
                <a:cs typeface="Arial" panose="020B0604020202020204" pitchFamily="34" charset="0"/>
              </a:rPr>
              <a:t>trove</a:t>
            </a:r>
            <a:r>
              <a:rPr lang="de-DE" sz="2800" dirty="0" smtClean="0">
                <a:latin typeface="Arial" panose="020B0604020202020204" pitchFamily="34" charset="0"/>
                <a:cs typeface="Arial" panose="020B0604020202020204" pitchFamily="34" charset="0"/>
              </a:rPr>
              <a:t>)</a:t>
            </a:r>
          </a:p>
          <a:p>
            <a:pPr marL="342900" indent="-342900">
              <a:lnSpc>
                <a:spcPct val="150000"/>
              </a:lnSpc>
              <a:buAutoNum type="arabicPeriod"/>
            </a:pPr>
            <a:r>
              <a:rPr lang="de-DE" sz="2800" dirty="0" smtClean="0">
                <a:latin typeface="Arial" panose="020B0604020202020204" pitchFamily="34" charset="0"/>
                <a:cs typeface="Arial" panose="020B0604020202020204" pitchFamily="34" charset="0"/>
              </a:rPr>
              <a:t> Unterrichtsschablone zur </a:t>
            </a:r>
            <a:r>
              <a:rPr lang="de-DE" sz="2800" b="1" dirty="0" smtClean="0">
                <a:latin typeface="Arial" panose="020B0604020202020204" pitchFamily="34" charset="0"/>
                <a:cs typeface="Arial" panose="020B0604020202020204" pitchFamily="34" charset="0"/>
              </a:rPr>
              <a:t>Einführung</a:t>
            </a:r>
            <a:r>
              <a:rPr lang="de-DE" sz="2800" dirty="0" smtClean="0">
                <a:latin typeface="Arial" panose="020B0604020202020204" pitchFamily="34" charset="0"/>
                <a:cs typeface="Arial" panose="020B0604020202020204" pitchFamily="34" charset="0"/>
              </a:rPr>
              <a:t> der </a:t>
            </a:r>
            <a:r>
              <a:rPr lang="de-DE" sz="2800" dirty="0" err="1" smtClean="0">
                <a:latin typeface="Arial" panose="020B0604020202020204" pitchFamily="34" charset="0"/>
                <a:cs typeface="Arial" panose="020B0604020202020204" pitchFamily="34" charset="0"/>
              </a:rPr>
              <a:t>SuS</a:t>
            </a:r>
            <a:r>
              <a:rPr lang="de-DE" sz="2800" dirty="0" smtClean="0">
                <a:latin typeface="Arial" panose="020B0604020202020204" pitchFamily="34" charset="0"/>
                <a:cs typeface="Arial" panose="020B0604020202020204" pitchFamily="34" charset="0"/>
              </a:rPr>
              <a:t> in das System</a:t>
            </a:r>
          </a:p>
          <a:p>
            <a:pPr marL="342900" indent="-342900">
              <a:lnSpc>
                <a:spcPct val="150000"/>
              </a:lnSpc>
              <a:buAutoNum type="arabicPeriod"/>
            </a:pPr>
            <a:r>
              <a:rPr lang="de-DE" sz="2800" dirty="0" smtClean="0">
                <a:latin typeface="Arial" panose="020B0604020202020204" pitchFamily="34" charset="0"/>
                <a:cs typeface="Arial" panose="020B0604020202020204" pitchFamily="34" charset="0"/>
              </a:rPr>
              <a:t> Der (Mehr-) Wert der Methode</a:t>
            </a:r>
          </a:p>
        </p:txBody>
      </p:sp>
      <p:sp>
        <p:nvSpPr>
          <p:cNvPr id="6" name="Fußzeilenplatzhalter 5"/>
          <p:cNvSpPr>
            <a:spLocks noGrp="1"/>
          </p:cNvSpPr>
          <p:nvPr>
            <p:ph type="ftr" sz="quarter" idx="11"/>
          </p:nvPr>
        </p:nvSpPr>
        <p:spPr/>
        <p:txBody>
          <a:bodyPr/>
          <a:lstStyle/>
          <a:p>
            <a:r>
              <a:rPr lang="de-DE" smtClean="0"/>
              <a:t>Dr. Karola Schallhorn RPK für ZPG Bildungsplan 2016 Kl. 9/10 Dez. 2017</a:t>
            </a:r>
            <a:endParaRPr lang="de-DE"/>
          </a:p>
        </p:txBody>
      </p:sp>
      <p:sp>
        <p:nvSpPr>
          <p:cNvPr id="2" name="Foliennummernplatzhalter 1"/>
          <p:cNvSpPr>
            <a:spLocks noGrp="1"/>
          </p:cNvSpPr>
          <p:nvPr>
            <p:ph type="sldNum" sz="quarter" idx="12"/>
          </p:nvPr>
        </p:nvSpPr>
        <p:spPr/>
        <p:txBody>
          <a:bodyPr/>
          <a:lstStyle/>
          <a:p>
            <a:fld id="{8FEDF9C6-1E2A-4872-9CC5-D323A88566EB}" type="slidenum">
              <a:rPr lang="de-DE" smtClean="0"/>
              <a:t>2</a:t>
            </a:fld>
            <a:endParaRPr lang="de-DE"/>
          </a:p>
        </p:txBody>
      </p:sp>
    </p:spTree>
    <p:extLst>
      <p:ext uri="{BB962C8B-B14F-4D97-AF65-F5344CB8AC3E}">
        <p14:creationId xmlns:p14="http://schemas.microsoft.com/office/powerpoint/2010/main" val="287010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892028" y="1206966"/>
            <a:ext cx="6407944" cy="4444068"/>
          </a:xfrm>
          <a:prstGeom prst="rect">
            <a:avLst/>
          </a:prstGeom>
        </p:spPr>
      </p:pic>
      <p:sp>
        <p:nvSpPr>
          <p:cNvPr id="3" name="Textfeld 2"/>
          <p:cNvSpPr txBox="1"/>
          <p:nvPr/>
        </p:nvSpPr>
        <p:spPr>
          <a:xfrm>
            <a:off x="9829800" y="1447800"/>
            <a:ext cx="1879600" cy="584775"/>
          </a:xfrm>
          <a:prstGeom prst="rect">
            <a:avLst/>
          </a:prstGeom>
          <a:noFill/>
        </p:spPr>
        <p:txBody>
          <a:bodyPr wrap="square" rtlCol="0">
            <a:spAutoFit/>
          </a:bodyPr>
          <a:lstStyle/>
          <a:p>
            <a:r>
              <a:rPr lang="de-DE" sz="3200" dirty="0" smtClean="0">
                <a:latin typeface="Arial" panose="020B0604020202020204" pitchFamily="34" charset="0"/>
                <a:cs typeface="Arial" panose="020B0604020202020204" pitchFamily="34" charset="0"/>
              </a:rPr>
              <a:t>O.K. </a:t>
            </a:r>
            <a:r>
              <a:rPr lang="de-DE" sz="3200" dirty="0" smtClean="0">
                <a:latin typeface="Arial" panose="020B0604020202020204" pitchFamily="34" charset="0"/>
                <a:cs typeface="Arial" panose="020B0604020202020204" pitchFamily="34" charset="0"/>
                <a:sym typeface="Webdings" panose="05030102010509060703" pitchFamily="18" charset="2"/>
              </a:rPr>
              <a:t></a:t>
            </a:r>
            <a:endParaRPr lang="de-DE" sz="3200"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11"/>
          </p:nvPr>
        </p:nvSpPr>
        <p:spPr/>
        <p:txBody>
          <a:bodyPr/>
          <a:lstStyle/>
          <a:p>
            <a:r>
              <a:rPr lang="de-DE" smtClean="0"/>
              <a:t>Dr. Karola Schallhorn RPK für ZPG Bildungsplan 2016 Kl. 9/10 Dez. 2017</a:t>
            </a:r>
            <a:endParaRPr lang="de-DE"/>
          </a:p>
        </p:txBody>
      </p:sp>
      <p:sp>
        <p:nvSpPr>
          <p:cNvPr id="5" name="Foliennummernplatzhalter 4"/>
          <p:cNvSpPr>
            <a:spLocks noGrp="1"/>
          </p:cNvSpPr>
          <p:nvPr>
            <p:ph type="sldNum" sz="quarter" idx="12"/>
          </p:nvPr>
        </p:nvSpPr>
        <p:spPr/>
        <p:txBody>
          <a:bodyPr/>
          <a:lstStyle/>
          <a:p>
            <a:fld id="{8FEDF9C6-1E2A-4872-9CC5-D323A88566EB}" type="slidenum">
              <a:rPr lang="de-DE" smtClean="0"/>
              <a:t>20</a:t>
            </a:fld>
            <a:endParaRPr lang="de-DE"/>
          </a:p>
        </p:txBody>
      </p:sp>
    </p:spTree>
    <p:extLst>
      <p:ext uri="{BB962C8B-B14F-4D97-AF65-F5344CB8AC3E}">
        <p14:creationId xmlns:p14="http://schemas.microsoft.com/office/powerpoint/2010/main" val="2475180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492" y="1581257"/>
            <a:ext cx="4952215" cy="3060486"/>
          </a:xfrm>
          <a:prstGeom prst="rect">
            <a:avLst/>
          </a:prstGeom>
          <a:ln w="12700">
            <a:solidFill>
              <a:schemeClr val="tx1"/>
            </a:solidFill>
          </a:ln>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744" y="2610492"/>
            <a:ext cx="3766312" cy="2614701"/>
          </a:xfrm>
          <a:prstGeom prst="rect">
            <a:avLst/>
          </a:prstGeom>
          <a:noFill/>
          <a:ln w="12700">
            <a:solidFill>
              <a:schemeClr val="tx1"/>
            </a:solidFill>
          </a:ln>
        </p:spPr>
      </p:pic>
      <p:sp>
        <p:nvSpPr>
          <p:cNvPr id="4" name="Textfeld 3"/>
          <p:cNvSpPr txBox="1"/>
          <p:nvPr/>
        </p:nvSpPr>
        <p:spPr>
          <a:xfrm>
            <a:off x="1181100" y="508000"/>
            <a:ext cx="6426200" cy="596900"/>
          </a:xfrm>
          <a:prstGeom prst="rect">
            <a:avLst/>
          </a:prstGeom>
          <a:noFill/>
        </p:spPr>
        <p:txBody>
          <a:bodyPr wrap="square" rtlCol="0">
            <a:spAutoFit/>
          </a:bodyPr>
          <a:lstStyle/>
          <a:p>
            <a:endParaRPr lang="de-DE" dirty="0"/>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21</a:t>
            </a:fld>
            <a:endParaRPr lang="de-DE"/>
          </a:p>
        </p:txBody>
      </p:sp>
    </p:spTree>
    <p:extLst>
      <p:ext uri="{BB962C8B-B14F-4D97-AF65-F5344CB8AC3E}">
        <p14:creationId xmlns:p14="http://schemas.microsoft.com/office/powerpoint/2010/main" val="1474322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566443217"/>
              </p:ext>
            </p:extLst>
          </p:nvPr>
        </p:nvGraphicFramePr>
        <p:xfrm>
          <a:off x="1054100" y="1270000"/>
          <a:ext cx="10172700" cy="4663440"/>
        </p:xfrm>
        <a:graphic>
          <a:graphicData uri="http://schemas.openxmlformats.org/drawingml/2006/table">
            <a:tbl>
              <a:tblPr firstRow="1" bandRow="1">
                <a:tableStyleId>{5C22544A-7EE6-4342-B048-85BDC9FD1C3A}</a:tableStyleId>
              </a:tblPr>
              <a:tblGrid>
                <a:gridCol w="5086350"/>
                <a:gridCol w="5086350"/>
              </a:tblGrid>
              <a:tr h="1187026">
                <a:tc>
                  <a:txBody>
                    <a:bodyPr/>
                    <a:lstStyle/>
                    <a:p>
                      <a:r>
                        <a:rPr lang="de-DE" sz="3600" dirty="0" smtClean="0">
                          <a:solidFill>
                            <a:schemeClr val="tx1"/>
                          </a:solidFill>
                          <a:latin typeface="Arial" panose="020B0604020202020204" pitchFamily="34" charset="0"/>
                          <a:cs typeface="Arial" panose="020B0604020202020204" pitchFamily="34" charset="0"/>
                        </a:rPr>
                        <a:t>I </a:t>
                      </a:r>
                      <a:r>
                        <a:rPr lang="de-DE" sz="3600" dirty="0" err="1" smtClean="0">
                          <a:solidFill>
                            <a:schemeClr val="tx1"/>
                          </a:solidFill>
                          <a:latin typeface="Arial" panose="020B0604020202020204" pitchFamily="34" charset="0"/>
                          <a:cs typeface="Arial" panose="020B0604020202020204" pitchFamily="34" charset="0"/>
                        </a:rPr>
                        <a:t>think</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that</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strict</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parents</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are</a:t>
                      </a:r>
                      <a:r>
                        <a:rPr lang="de-DE" sz="3600" dirty="0" smtClean="0">
                          <a:solidFill>
                            <a:schemeClr val="tx1"/>
                          </a:solidFill>
                          <a:latin typeface="Arial" panose="020B0604020202020204" pitchFamily="34" charset="0"/>
                          <a:cs typeface="Arial" panose="020B0604020202020204" pitchFamily="34" charset="0"/>
                        </a:rPr>
                        <a:t> a </a:t>
                      </a:r>
                      <a:r>
                        <a:rPr lang="de-DE" sz="3600" dirty="0" err="1" smtClean="0">
                          <a:solidFill>
                            <a:schemeClr val="tx1"/>
                          </a:solidFill>
                          <a:latin typeface="Arial" panose="020B0604020202020204" pitchFamily="34" charset="0"/>
                          <a:cs typeface="Arial" panose="020B0604020202020204" pitchFamily="34" charset="0"/>
                        </a:rPr>
                        <a:t>nuisance</a:t>
                      </a:r>
                      <a:r>
                        <a:rPr lang="de-DE" sz="3600" dirty="0" smtClean="0">
                          <a:solidFill>
                            <a:schemeClr val="tx1"/>
                          </a:solidFill>
                          <a:latin typeface="Arial" panose="020B0604020202020204" pitchFamily="34" charset="0"/>
                          <a:cs typeface="Arial" panose="020B0604020202020204" pitchFamily="34" charset="0"/>
                        </a:rPr>
                        <a:t>.</a:t>
                      </a:r>
                      <a:endParaRPr lang="de-DE" sz="3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3600" dirty="0" smtClean="0">
                          <a:solidFill>
                            <a:schemeClr val="tx1"/>
                          </a:solidFill>
                          <a:latin typeface="Arial" panose="020B0604020202020204" pitchFamily="34" charset="0"/>
                          <a:cs typeface="Arial" panose="020B0604020202020204" pitchFamily="34" charset="0"/>
                        </a:rPr>
                        <a:t>In </a:t>
                      </a:r>
                      <a:r>
                        <a:rPr lang="de-DE" sz="3600" dirty="0" err="1" smtClean="0">
                          <a:solidFill>
                            <a:schemeClr val="tx1"/>
                          </a:solidFill>
                          <a:latin typeface="Arial" panose="020B0604020202020204" pitchFamily="34" charset="0"/>
                          <a:cs typeface="Arial" panose="020B0604020202020204" pitchFamily="34" charset="0"/>
                        </a:rPr>
                        <a:t>my</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opinion</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strict</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parents</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are</a:t>
                      </a:r>
                      <a:r>
                        <a:rPr lang="de-DE" sz="3600" dirty="0" smtClean="0">
                          <a:solidFill>
                            <a:schemeClr val="tx1"/>
                          </a:solidFill>
                          <a:latin typeface="Arial" panose="020B0604020202020204" pitchFamily="34" charset="0"/>
                          <a:cs typeface="Arial" panose="020B0604020202020204" pitchFamily="34" charset="0"/>
                        </a:rPr>
                        <a:t> a </a:t>
                      </a:r>
                      <a:r>
                        <a:rPr lang="de-DE" sz="3600" dirty="0" err="1" smtClean="0">
                          <a:solidFill>
                            <a:schemeClr val="tx1"/>
                          </a:solidFill>
                          <a:latin typeface="Arial" panose="020B0604020202020204" pitchFamily="34" charset="0"/>
                          <a:cs typeface="Arial" panose="020B0604020202020204" pitchFamily="34" charset="0"/>
                        </a:rPr>
                        <a:t>nuisance</a:t>
                      </a:r>
                      <a:r>
                        <a:rPr lang="de-DE" sz="3600" dirty="0" smtClean="0">
                          <a:solidFill>
                            <a:schemeClr val="tx1"/>
                          </a:solidFill>
                          <a:latin typeface="Arial" panose="020B0604020202020204" pitchFamily="34" charset="0"/>
                          <a:cs typeface="Arial" panose="020B0604020202020204" pitchFamily="34" charset="0"/>
                        </a:rPr>
                        <a:t>.</a:t>
                      </a:r>
                      <a:endParaRPr lang="de-DE" sz="3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3600" dirty="0" smtClean="0">
                          <a:solidFill>
                            <a:schemeClr val="tx1"/>
                          </a:solidFill>
                          <a:latin typeface="Arial" panose="020B0604020202020204" pitchFamily="34" charset="0"/>
                          <a:cs typeface="Arial" panose="020B0604020202020204" pitchFamily="34" charset="0"/>
                        </a:rPr>
                        <a:t>So I </a:t>
                      </a:r>
                      <a:r>
                        <a:rPr lang="de-DE" sz="3600" dirty="0" err="1" smtClean="0">
                          <a:solidFill>
                            <a:schemeClr val="tx1"/>
                          </a:solidFill>
                          <a:latin typeface="Arial" panose="020B0604020202020204" pitchFamily="34" charset="0"/>
                          <a:cs typeface="Arial" panose="020B0604020202020204" pitchFamily="34" charset="0"/>
                        </a:rPr>
                        <a:t>think</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teenagers</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should</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be</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allowed</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to</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stay</a:t>
                      </a:r>
                      <a:r>
                        <a:rPr lang="de-DE" sz="3600" dirty="0" smtClean="0">
                          <a:solidFill>
                            <a:schemeClr val="tx1"/>
                          </a:solidFill>
                          <a:latin typeface="Arial" panose="020B0604020202020204" pitchFamily="34" charset="0"/>
                          <a:cs typeface="Arial" panose="020B0604020202020204" pitchFamily="34" charset="0"/>
                        </a:rPr>
                        <a:t> out</a:t>
                      </a:r>
                      <a:r>
                        <a:rPr lang="de-DE" sz="3600" baseline="0" dirty="0" smtClean="0">
                          <a:solidFill>
                            <a:schemeClr val="tx1"/>
                          </a:solidFill>
                          <a:latin typeface="Arial" panose="020B0604020202020204" pitchFamily="34" charset="0"/>
                          <a:cs typeface="Arial" panose="020B0604020202020204" pitchFamily="34" charset="0"/>
                        </a:rPr>
                        <a:t> </a:t>
                      </a:r>
                      <a:r>
                        <a:rPr lang="de-DE" sz="3600" baseline="0" dirty="0" err="1" smtClean="0">
                          <a:solidFill>
                            <a:schemeClr val="tx1"/>
                          </a:solidFill>
                          <a:latin typeface="Arial" panose="020B0604020202020204" pitchFamily="34" charset="0"/>
                          <a:cs typeface="Arial" panose="020B0604020202020204" pitchFamily="34" charset="0"/>
                        </a:rPr>
                        <a:t>late</a:t>
                      </a:r>
                      <a:r>
                        <a:rPr lang="de-DE" sz="3600" baseline="0" dirty="0" smtClean="0">
                          <a:solidFill>
                            <a:schemeClr val="tx1"/>
                          </a:solidFill>
                          <a:latin typeface="Arial" panose="020B0604020202020204" pitchFamily="34" charset="0"/>
                          <a:cs typeface="Arial" panose="020B0604020202020204" pitchFamily="34" charset="0"/>
                        </a:rPr>
                        <a:t> at </a:t>
                      </a:r>
                      <a:r>
                        <a:rPr lang="de-DE" sz="3600" baseline="0" dirty="0" err="1" smtClean="0">
                          <a:solidFill>
                            <a:schemeClr val="tx1"/>
                          </a:solidFill>
                          <a:latin typeface="Arial" panose="020B0604020202020204" pitchFamily="34" charset="0"/>
                          <a:cs typeface="Arial" panose="020B0604020202020204" pitchFamily="34" charset="0"/>
                        </a:rPr>
                        <a:t>night</a:t>
                      </a:r>
                      <a:r>
                        <a:rPr lang="de-DE" sz="3600" baseline="0" dirty="0" smtClean="0">
                          <a:solidFill>
                            <a:schemeClr val="tx1"/>
                          </a:solidFill>
                          <a:latin typeface="Arial" panose="020B0604020202020204" pitchFamily="34" charset="0"/>
                          <a:cs typeface="Arial" panose="020B0604020202020204" pitchFamily="34" charset="0"/>
                        </a:rPr>
                        <a:t> at </a:t>
                      </a:r>
                      <a:r>
                        <a:rPr lang="de-DE" sz="3600" baseline="0" dirty="0" err="1" smtClean="0">
                          <a:solidFill>
                            <a:schemeClr val="tx1"/>
                          </a:solidFill>
                          <a:latin typeface="Arial" panose="020B0604020202020204" pitchFamily="34" charset="0"/>
                          <a:cs typeface="Arial" panose="020B0604020202020204" pitchFamily="34" charset="0"/>
                        </a:rPr>
                        <a:t>the</a:t>
                      </a:r>
                      <a:r>
                        <a:rPr lang="de-DE" sz="3600" baseline="0" dirty="0" smtClean="0">
                          <a:solidFill>
                            <a:schemeClr val="tx1"/>
                          </a:solidFill>
                          <a:latin typeface="Arial" panose="020B0604020202020204" pitchFamily="34" charset="0"/>
                          <a:cs typeface="Arial" panose="020B0604020202020204" pitchFamily="34" charset="0"/>
                        </a:rPr>
                        <a:t> </a:t>
                      </a:r>
                      <a:r>
                        <a:rPr lang="de-DE" sz="3600" baseline="0" dirty="0" err="1" smtClean="0">
                          <a:solidFill>
                            <a:schemeClr val="tx1"/>
                          </a:solidFill>
                          <a:latin typeface="Arial" panose="020B0604020202020204" pitchFamily="34" charset="0"/>
                          <a:cs typeface="Arial" panose="020B0604020202020204" pitchFamily="34" charset="0"/>
                        </a:rPr>
                        <a:t>weekend</a:t>
                      </a:r>
                      <a:r>
                        <a:rPr lang="de-DE" sz="3600" baseline="0" dirty="0" smtClean="0">
                          <a:solidFill>
                            <a:schemeClr val="tx1"/>
                          </a:solidFill>
                          <a:latin typeface="Arial" panose="020B0604020202020204" pitchFamily="34" charset="0"/>
                          <a:cs typeface="Arial" panose="020B0604020202020204" pitchFamily="34" charset="0"/>
                        </a:rPr>
                        <a:t>.</a:t>
                      </a:r>
                      <a:endParaRPr lang="de-DE" sz="3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3600" dirty="0" smtClean="0">
                          <a:solidFill>
                            <a:schemeClr val="tx1"/>
                          </a:solidFill>
                          <a:latin typeface="Arial" panose="020B0604020202020204" pitchFamily="34" charset="0"/>
                          <a:cs typeface="Arial" panose="020B0604020202020204" pitchFamily="34" charset="0"/>
                        </a:rPr>
                        <a:t>Teenagers</a:t>
                      </a:r>
                      <a:r>
                        <a:rPr lang="de-DE" sz="3600" b="1" dirty="0" smtClean="0">
                          <a:solidFill>
                            <a:schemeClr val="tx1"/>
                          </a:solidFill>
                          <a:latin typeface="Arial" panose="020B0604020202020204" pitchFamily="34" charset="0"/>
                          <a:cs typeface="Arial" panose="020B0604020202020204" pitchFamily="34" charset="0"/>
                        </a:rPr>
                        <a:t>,  I </a:t>
                      </a:r>
                      <a:r>
                        <a:rPr lang="de-DE" sz="3600" b="1" dirty="0" err="1" smtClean="0">
                          <a:solidFill>
                            <a:schemeClr val="tx1"/>
                          </a:solidFill>
                          <a:latin typeface="Arial" panose="020B0604020202020204" pitchFamily="34" charset="0"/>
                          <a:cs typeface="Arial" panose="020B0604020202020204" pitchFamily="34" charset="0"/>
                        </a:rPr>
                        <a:t>suppose</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should</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be</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allowed</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to</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stay</a:t>
                      </a:r>
                      <a:r>
                        <a:rPr lang="de-DE" sz="3600" dirty="0" smtClean="0">
                          <a:solidFill>
                            <a:schemeClr val="tx1"/>
                          </a:solidFill>
                          <a:latin typeface="Arial" panose="020B0604020202020204" pitchFamily="34" charset="0"/>
                          <a:cs typeface="Arial" panose="020B0604020202020204" pitchFamily="34" charset="0"/>
                        </a:rPr>
                        <a:t> out </a:t>
                      </a:r>
                      <a:r>
                        <a:rPr lang="de-DE" sz="3600" dirty="0" err="1" smtClean="0">
                          <a:solidFill>
                            <a:schemeClr val="tx1"/>
                          </a:solidFill>
                          <a:latin typeface="Arial" panose="020B0604020202020204" pitchFamily="34" charset="0"/>
                          <a:cs typeface="Arial" panose="020B0604020202020204" pitchFamily="34" charset="0"/>
                        </a:rPr>
                        <a:t>late</a:t>
                      </a:r>
                      <a:r>
                        <a:rPr lang="de-DE" sz="3600" dirty="0" smtClean="0">
                          <a:solidFill>
                            <a:schemeClr val="tx1"/>
                          </a:solidFill>
                          <a:latin typeface="Arial" panose="020B0604020202020204" pitchFamily="34" charset="0"/>
                          <a:cs typeface="Arial" panose="020B0604020202020204" pitchFamily="34" charset="0"/>
                        </a:rPr>
                        <a:t> at </a:t>
                      </a:r>
                      <a:r>
                        <a:rPr lang="de-DE" sz="3600" dirty="0" err="1" smtClean="0">
                          <a:solidFill>
                            <a:schemeClr val="tx1"/>
                          </a:solidFill>
                          <a:latin typeface="Arial" panose="020B0604020202020204" pitchFamily="34" charset="0"/>
                          <a:cs typeface="Arial" panose="020B0604020202020204" pitchFamily="34" charset="0"/>
                        </a:rPr>
                        <a:t>night</a:t>
                      </a:r>
                      <a:r>
                        <a:rPr lang="de-DE" sz="3600" dirty="0" smtClean="0">
                          <a:solidFill>
                            <a:schemeClr val="tx1"/>
                          </a:solidFill>
                          <a:latin typeface="Arial" panose="020B0604020202020204" pitchFamily="34" charset="0"/>
                          <a:cs typeface="Arial" panose="020B0604020202020204" pitchFamily="34" charset="0"/>
                        </a:rPr>
                        <a:t> at </a:t>
                      </a:r>
                      <a:r>
                        <a:rPr lang="de-DE" sz="3600" dirty="0" err="1" smtClean="0">
                          <a:solidFill>
                            <a:schemeClr val="tx1"/>
                          </a:solidFill>
                          <a:latin typeface="Arial" panose="020B0604020202020204" pitchFamily="34" charset="0"/>
                          <a:cs typeface="Arial" panose="020B0604020202020204" pitchFamily="34" charset="0"/>
                        </a:rPr>
                        <a:t>the</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weekend</a:t>
                      </a:r>
                      <a:r>
                        <a:rPr lang="de-DE" sz="3600" dirty="0" smtClean="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3600" dirty="0" smtClean="0">
                          <a:solidFill>
                            <a:schemeClr val="tx1"/>
                          </a:solidFill>
                          <a:latin typeface="Arial" panose="020B0604020202020204" pitchFamily="34" charset="0"/>
                          <a:cs typeface="Arial" panose="020B0604020202020204" pitchFamily="34" charset="0"/>
                        </a:rPr>
                        <a:t>After all, I </a:t>
                      </a:r>
                      <a:r>
                        <a:rPr lang="de-DE" sz="3600" dirty="0" err="1" smtClean="0">
                          <a:solidFill>
                            <a:schemeClr val="tx1"/>
                          </a:solidFill>
                          <a:latin typeface="Arial" panose="020B0604020202020204" pitchFamily="34" charset="0"/>
                          <a:cs typeface="Arial" panose="020B0604020202020204" pitchFamily="34" charset="0"/>
                        </a:rPr>
                        <a:t>think</a:t>
                      </a:r>
                      <a:r>
                        <a:rPr lang="de-DE" sz="3600" dirty="0" smtClean="0">
                          <a:solidFill>
                            <a:schemeClr val="tx1"/>
                          </a:solidFill>
                          <a:latin typeface="Arial" panose="020B0604020202020204" pitchFamily="34" charset="0"/>
                          <a:cs typeface="Arial" panose="020B0604020202020204" pitchFamily="34" charset="0"/>
                        </a:rPr>
                        <a:t> </a:t>
                      </a:r>
                      <a:r>
                        <a:rPr lang="de-DE" sz="3600" dirty="0" err="1" smtClean="0">
                          <a:solidFill>
                            <a:schemeClr val="tx1"/>
                          </a:solidFill>
                          <a:latin typeface="Arial" panose="020B0604020202020204" pitchFamily="34" charset="0"/>
                          <a:cs typeface="Arial" panose="020B0604020202020204" pitchFamily="34" charset="0"/>
                        </a:rPr>
                        <a:t>that</a:t>
                      </a:r>
                      <a:r>
                        <a:rPr lang="de-DE" sz="3600" dirty="0" smtClean="0">
                          <a:solidFill>
                            <a:schemeClr val="tx1"/>
                          </a:solidFill>
                          <a:latin typeface="Arial" panose="020B0604020202020204" pitchFamily="34" charset="0"/>
                          <a:cs typeface="Arial" panose="020B0604020202020204" pitchFamily="34" charset="0"/>
                        </a:rPr>
                        <a:t>…</a:t>
                      </a:r>
                      <a:endParaRPr lang="de-DE" sz="3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3600" b="1" dirty="0" err="1" smtClean="0">
                          <a:solidFill>
                            <a:schemeClr val="tx1"/>
                          </a:solidFill>
                          <a:latin typeface="Arial" panose="020B0604020202020204" pitchFamily="34" charset="0"/>
                          <a:cs typeface="Arial" panose="020B0604020202020204" pitchFamily="34" charset="0"/>
                        </a:rPr>
                        <a:t>To</a:t>
                      </a:r>
                      <a:r>
                        <a:rPr lang="de-DE" sz="3600" b="1" baseline="0" dirty="0" smtClean="0">
                          <a:solidFill>
                            <a:schemeClr val="tx1"/>
                          </a:solidFill>
                          <a:latin typeface="Arial" panose="020B0604020202020204" pitchFamily="34" charset="0"/>
                          <a:cs typeface="Arial" panose="020B0604020202020204" pitchFamily="34" charset="0"/>
                        </a:rPr>
                        <a:t> </a:t>
                      </a:r>
                      <a:r>
                        <a:rPr lang="de-DE" sz="3600" b="1" baseline="0" dirty="0" err="1" smtClean="0">
                          <a:solidFill>
                            <a:schemeClr val="tx1"/>
                          </a:solidFill>
                          <a:latin typeface="Arial" panose="020B0604020202020204" pitchFamily="34" charset="0"/>
                          <a:cs typeface="Arial" panose="020B0604020202020204" pitchFamily="34" charset="0"/>
                        </a:rPr>
                        <a:t>my</a:t>
                      </a:r>
                      <a:r>
                        <a:rPr lang="de-DE" sz="3600" b="1" baseline="0" dirty="0" smtClean="0">
                          <a:solidFill>
                            <a:schemeClr val="tx1"/>
                          </a:solidFill>
                          <a:latin typeface="Arial" panose="020B0604020202020204" pitchFamily="34" charset="0"/>
                          <a:cs typeface="Arial" panose="020B0604020202020204" pitchFamily="34" charset="0"/>
                        </a:rPr>
                        <a:t> </a:t>
                      </a:r>
                      <a:r>
                        <a:rPr lang="de-DE" sz="3600" b="1" baseline="0" dirty="0" err="1" smtClean="0">
                          <a:solidFill>
                            <a:schemeClr val="tx1"/>
                          </a:solidFill>
                          <a:latin typeface="Arial" panose="020B0604020202020204" pitchFamily="34" charset="0"/>
                          <a:cs typeface="Arial" panose="020B0604020202020204" pitchFamily="34" charset="0"/>
                        </a:rPr>
                        <a:t>mind</a:t>
                      </a:r>
                      <a:r>
                        <a:rPr lang="de-DE" sz="3600" b="1" baseline="0" dirty="0" smtClean="0">
                          <a:solidFill>
                            <a:schemeClr val="tx1"/>
                          </a:solidFill>
                          <a:latin typeface="Arial" panose="020B0604020202020204" pitchFamily="34" charset="0"/>
                          <a:cs typeface="Arial" panose="020B0604020202020204" pitchFamily="34" charset="0"/>
                        </a:rPr>
                        <a:t> </a:t>
                      </a:r>
                      <a:r>
                        <a:rPr lang="de-DE" sz="3600" baseline="0" dirty="0" smtClean="0">
                          <a:solidFill>
                            <a:schemeClr val="tx1"/>
                          </a:solidFill>
                          <a:latin typeface="Arial" panose="020B0604020202020204" pitchFamily="34" charset="0"/>
                          <a:cs typeface="Arial" panose="020B0604020202020204" pitchFamily="34" charset="0"/>
                        </a:rPr>
                        <a:t>…</a:t>
                      </a:r>
                      <a:endParaRPr lang="de-DE" sz="36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 name="Tabelle 3"/>
          <p:cNvGraphicFramePr>
            <a:graphicFrameLocks noGrp="1"/>
          </p:cNvGraphicFramePr>
          <p:nvPr>
            <p:extLst/>
          </p:nvPr>
        </p:nvGraphicFramePr>
        <p:xfrm>
          <a:off x="2076450" y="355600"/>
          <a:ext cx="8128000" cy="76200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de-DE" sz="4400" dirty="0" smtClean="0">
                          <a:solidFill>
                            <a:srgbClr val="FF0000"/>
                          </a:solidFill>
                          <a:latin typeface="Arial" panose="020B0604020202020204" pitchFamily="34" charset="0"/>
                          <a:cs typeface="Arial" panose="020B0604020202020204" pitchFamily="34" charset="0"/>
                        </a:rPr>
                        <a:t>NO!!!!</a:t>
                      </a:r>
                      <a:endParaRPr lang="de-DE" sz="4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4400" dirty="0" smtClean="0">
                          <a:solidFill>
                            <a:srgbClr val="00B050"/>
                          </a:solidFill>
                          <a:latin typeface="Arial" panose="020B0604020202020204" pitchFamily="34" charset="0"/>
                          <a:cs typeface="Arial" panose="020B0604020202020204" pitchFamily="34" charset="0"/>
                        </a:rPr>
                        <a:t>Yes!!!</a:t>
                      </a:r>
                      <a:endParaRPr lang="de-DE" sz="4400" dirty="0">
                        <a:solidFill>
                          <a:srgbClr val="00B05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Fußzeilenplatzhalter 1"/>
          <p:cNvSpPr>
            <a:spLocks noGrp="1"/>
          </p:cNvSpPr>
          <p:nvPr>
            <p:ph type="ftr" sz="quarter" idx="11"/>
          </p:nvPr>
        </p:nvSpPr>
        <p:spPr/>
        <p:txBody>
          <a:bodyPr/>
          <a:lstStyle/>
          <a:p>
            <a:r>
              <a:rPr lang="de-DE" smtClean="0"/>
              <a:t>Dr. Karola Schallhorn RPK für ZPG Bildungsplan 2016 Kl. 9/10 Dez. 2017</a:t>
            </a:r>
            <a:endParaRPr lang="de-DE"/>
          </a:p>
        </p:txBody>
      </p:sp>
      <p:sp>
        <p:nvSpPr>
          <p:cNvPr id="5" name="Foliennummernplatzhalter 4"/>
          <p:cNvSpPr>
            <a:spLocks noGrp="1"/>
          </p:cNvSpPr>
          <p:nvPr>
            <p:ph type="sldNum" sz="quarter" idx="12"/>
          </p:nvPr>
        </p:nvSpPr>
        <p:spPr/>
        <p:txBody>
          <a:bodyPr/>
          <a:lstStyle/>
          <a:p>
            <a:fld id="{8FEDF9C6-1E2A-4872-9CC5-D323A88566EB}" type="slidenum">
              <a:rPr lang="de-DE" smtClean="0"/>
              <a:t>22</a:t>
            </a:fld>
            <a:endParaRPr lang="de-DE"/>
          </a:p>
        </p:txBody>
      </p:sp>
    </p:spTree>
    <p:extLst>
      <p:ext uri="{BB962C8B-B14F-4D97-AF65-F5344CB8AC3E}">
        <p14:creationId xmlns:p14="http://schemas.microsoft.com/office/powerpoint/2010/main" val="3997259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117600" y="153424"/>
            <a:ext cx="4683125" cy="6480138"/>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8374" y="153424"/>
            <a:ext cx="4843626" cy="3654866"/>
          </a:xfrm>
          <a:prstGeom prst="rect">
            <a:avLst/>
          </a:prstGeom>
          <a:ln>
            <a:solidFill>
              <a:schemeClr val="tx1"/>
            </a:solidFill>
          </a:ln>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8374" y="3096216"/>
            <a:ext cx="4592158" cy="3294809"/>
          </a:xfrm>
          <a:prstGeom prst="rect">
            <a:avLst/>
          </a:prstGeom>
          <a:ln>
            <a:solidFill>
              <a:schemeClr val="tx1"/>
            </a:solidFill>
          </a:ln>
        </p:spPr>
      </p:pic>
      <p:sp>
        <p:nvSpPr>
          <p:cNvPr id="7" name="Pfeil nach rechts 6"/>
          <p:cNvSpPr/>
          <p:nvPr/>
        </p:nvSpPr>
        <p:spPr>
          <a:xfrm rot="19370604">
            <a:off x="4530974" y="2778330"/>
            <a:ext cx="4198936" cy="1623167"/>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3200" b="1" dirty="0" smtClean="0">
                <a:latin typeface="Arial" panose="020B0604020202020204" pitchFamily="34" charset="0"/>
                <a:cs typeface="Arial" panose="020B0604020202020204" pitchFamily="34" charset="0"/>
              </a:rPr>
              <a:t>Umsetzung des S.</a:t>
            </a:r>
            <a:endParaRPr lang="de-DE" sz="3200" b="1" dirty="0">
              <a:latin typeface="Arial" panose="020B0604020202020204" pitchFamily="34" charset="0"/>
              <a:cs typeface="Arial" panose="020B0604020202020204" pitchFamily="34" charset="0"/>
            </a:endParaRPr>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23</a:t>
            </a:fld>
            <a:endParaRPr lang="de-DE"/>
          </a:p>
        </p:txBody>
      </p:sp>
    </p:spTree>
    <p:extLst>
      <p:ext uri="{BB962C8B-B14F-4D97-AF65-F5344CB8AC3E}">
        <p14:creationId xmlns:p14="http://schemas.microsoft.com/office/powerpoint/2010/main" val="359571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001990"/>
            <a:ext cx="7739339" cy="5628609"/>
          </a:xfrm>
          <a:prstGeom prst="rect">
            <a:avLst/>
          </a:prstGeom>
        </p:spPr>
      </p:pic>
      <p:sp>
        <p:nvSpPr>
          <p:cNvPr id="3" name="Textfeld 2"/>
          <p:cNvSpPr txBox="1"/>
          <p:nvPr/>
        </p:nvSpPr>
        <p:spPr>
          <a:xfrm>
            <a:off x="5925729" y="541782"/>
            <a:ext cx="3801520" cy="369332"/>
          </a:xfrm>
          <a:prstGeom prst="rect">
            <a:avLst/>
          </a:prstGeom>
          <a:noFill/>
        </p:spPr>
        <p:txBody>
          <a:bodyPr wrap="square" rtlCol="0">
            <a:spAutoFit/>
          </a:bodyPr>
          <a:lstStyle/>
          <a:p>
            <a:r>
              <a:rPr lang="de-DE" dirty="0" smtClean="0"/>
              <a:t>Schüler/in XY2</a:t>
            </a:r>
            <a:endParaRPr lang="de-DE" dirty="0"/>
          </a:p>
        </p:txBody>
      </p:sp>
      <p:sp>
        <p:nvSpPr>
          <p:cNvPr id="4" name="Fußzeilenplatzhalter 3"/>
          <p:cNvSpPr>
            <a:spLocks noGrp="1"/>
          </p:cNvSpPr>
          <p:nvPr>
            <p:ph type="ftr" sz="quarter" idx="11"/>
          </p:nvPr>
        </p:nvSpPr>
        <p:spPr/>
        <p:txBody>
          <a:bodyPr/>
          <a:lstStyle/>
          <a:p>
            <a:r>
              <a:rPr lang="de-DE" smtClean="0"/>
              <a:t>Dr. Karola Schallhorn RPK für ZPG Bildungsplan 2016 Kl. 9/10 Dez. 2017</a:t>
            </a:r>
            <a:endParaRPr lang="de-DE"/>
          </a:p>
        </p:txBody>
      </p:sp>
      <p:sp>
        <p:nvSpPr>
          <p:cNvPr id="5" name="Foliennummernplatzhalter 4"/>
          <p:cNvSpPr>
            <a:spLocks noGrp="1"/>
          </p:cNvSpPr>
          <p:nvPr>
            <p:ph type="sldNum" sz="quarter" idx="12"/>
          </p:nvPr>
        </p:nvSpPr>
        <p:spPr/>
        <p:txBody>
          <a:bodyPr/>
          <a:lstStyle/>
          <a:p>
            <a:fld id="{8FEDF9C6-1E2A-4872-9CC5-D323A88566EB}" type="slidenum">
              <a:rPr lang="de-DE" smtClean="0"/>
              <a:t>24</a:t>
            </a:fld>
            <a:endParaRPr lang="de-DE"/>
          </a:p>
        </p:txBody>
      </p:sp>
      <p:sp>
        <p:nvSpPr>
          <p:cNvPr id="7" name="Textfeld 6"/>
          <p:cNvSpPr txBox="1"/>
          <p:nvPr/>
        </p:nvSpPr>
        <p:spPr>
          <a:xfrm>
            <a:off x="457200" y="1335024"/>
            <a:ext cx="3447288" cy="2246769"/>
          </a:xfrm>
          <a:prstGeom prst="rect">
            <a:avLst/>
          </a:prstGeom>
          <a:noFill/>
        </p:spPr>
        <p:txBody>
          <a:bodyPr wrap="square" rtlCol="0">
            <a:spAutoFit/>
          </a:bodyPr>
          <a:lstStyle/>
          <a:p>
            <a:r>
              <a:rPr lang="de-DE" sz="2800" dirty="0" smtClean="0">
                <a:latin typeface="Arial" panose="020B0604020202020204" pitchFamily="34" charset="0"/>
                <a:cs typeface="Arial" panose="020B0604020202020204" pitchFamily="34" charset="0"/>
              </a:rPr>
              <a:t>„Kartenarchiv“ der Lehrerin/des Lehrers über den Prozess der Fehlerausschleifung</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91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779" y="0"/>
            <a:ext cx="4728441" cy="6858000"/>
          </a:xfrm>
          <a:prstGeom prst="rect">
            <a:avLst/>
          </a:prstGeom>
          <a:ln>
            <a:solidFill>
              <a:schemeClr val="accent1">
                <a:shade val="50000"/>
              </a:schemeClr>
            </a:solidFill>
          </a:ln>
        </p:spPr>
      </p:pic>
      <p:sp>
        <p:nvSpPr>
          <p:cNvPr id="3" name="Textfeld 2"/>
          <p:cNvSpPr txBox="1"/>
          <p:nvPr/>
        </p:nvSpPr>
        <p:spPr>
          <a:xfrm>
            <a:off x="4025900" y="127000"/>
            <a:ext cx="952500" cy="369332"/>
          </a:xfrm>
          <a:prstGeom prst="rect">
            <a:avLst/>
          </a:prstGeom>
          <a:solidFill>
            <a:schemeClr val="bg1"/>
          </a:solidFill>
        </p:spPr>
        <p:txBody>
          <a:bodyPr wrap="square" rtlCol="0">
            <a:spAutoFit/>
          </a:bodyPr>
          <a:lstStyle/>
          <a:p>
            <a:endParaRPr lang="de-DE" dirty="0"/>
          </a:p>
        </p:txBody>
      </p:sp>
      <p:sp>
        <p:nvSpPr>
          <p:cNvPr id="4" name="Smiley 3"/>
          <p:cNvSpPr/>
          <p:nvPr/>
        </p:nvSpPr>
        <p:spPr>
          <a:xfrm>
            <a:off x="6540500" y="685800"/>
            <a:ext cx="5384800" cy="48514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smtClean="0">
              <a:solidFill>
                <a:sysClr val="windowText" lastClr="000000"/>
              </a:solidFill>
              <a:latin typeface="Arial" panose="020B0604020202020204" pitchFamily="34" charset="0"/>
              <a:cs typeface="Arial" panose="020B0604020202020204" pitchFamily="34" charset="0"/>
            </a:endParaRPr>
          </a:p>
          <a:p>
            <a:pPr algn="ctr"/>
            <a:r>
              <a:rPr lang="de-DE" sz="4000" dirty="0" err="1" smtClean="0">
                <a:solidFill>
                  <a:sysClr val="windowText" lastClr="000000"/>
                </a:solidFill>
                <a:latin typeface="Arial" panose="020B0604020202020204" pitchFamily="34" charset="0"/>
                <a:cs typeface="Arial" panose="020B0604020202020204" pitchFamily="34" charset="0"/>
              </a:rPr>
              <a:t>Oops</a:t>
            </a:r>
            <a:r>
              <a:rPr lang="de-DE" sz="4000" dirty="0" smtClean="0">
                <a:solidFill>
                  <a:sysClr val="windowText" lastClr="000000"/>
                </a:solidFill>
                <a:latin typeface="Arial" panose="020B0604020202020204" pitchFamily="34" charset="0"/>
                <a:cs typeface="Arial" panose="020B0604020202020204" pitchFamily="34" charset="0"/>
              </a:rPr>
              <a:t>- das hat geklappt!</a:t>
            </a:r>
            <a:endParaRPr lang="de-DE" sz="4000" dirty="0">
              <a:solidFill>
                <a:sysClr val="windowText" lastClr="000000"/>
              </a:solidFill>
              <a:latin typeface="Arial" panose="020B0604020202020204" pitchFamily="34" charset="0"/>
              <a:cs typeface="Arial" panose="020B0604020202020204" pitchFamily="34" charset="0"/>
            </a:endParaRPr>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25</a:t>
            </a:fld>
            <a:endParaRPr lang="de-DE"/>
          </a:p>
        </p:txBody>
      </p:sp>
    </p:spTree>
    <p:extLst>
      <p:ext uri="{BB962C8B-B14F-4D97-AF65-F5344CB8AC3E}">
        <p14:creationId xmlns:p14="http://schemas.microsoft.com/office/powerpoint/2010/main" val="807469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450872" y="260350"/>
            <a:ext cx="7651751" cy="3060700"/>
          </a:xfrm>
          <a:prstGeom prst="rect">
            <a:avLst/>
          </a:prstGeom>
          <a:ln>
            <a:solidFill>
              <a:schemeClr val="accent1">
                <a:shade val="50000"/>
              </a:schemeClr>
            </a:solidFill>
          </a:ln>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275" y="2637672"/>
            <a:ext cx="6033348" cy="3979028"/>
          </a:xfrm>
          <a:prstGeom prst="rect">
            <a:avLst/>
          </a:prstGeom>
          <a:ln>
            <a:solidFill>
              <a:schemeClr val="accent1">
                <a:shade val="50000"/>
              </a:schemeClr>
            </a:solidFill>
          </a:ln>
        </p:spPr>
      </p:pic>
      <p:cxnSp>
        <p:nvCxnSpPr>
          <p:cNvPr id="5" name="Gerade Verbindung mit Pfeil 4"/>
          <p:cNvCxnSpPr/>
          <p:nvPr/>
        </p:nvCxnSpPr>
        <p:spPr>
          <a:xfrm>
            <a:off x="1460500" y="129540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3505200" y="1206500"/>
            <a:ext cx="3962400" cy="190500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H="1">
            <a:off x="5753100" y="1790700"/>
            <a:ext cx="2603500" cy="42799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8369300" y="1955800"/>
            <a:ext cx="279400" cy="258687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Foliennummernplatzhalter 5"/>
          <p:cNvSpPr>
            <a:spLocks noGrp="1"/>
          </p:cNvSpPr>
          <p:nvPr>
            <p:ph type="sldNum" sz="quarter" idx="12"/>
          </p:nvPr>
        </p:nvSpPr>
        <p:spPr/>
        <p:txBody>
          <a:bodyPr/>
          <a:lstStyle/>
          <a:p>
            <a:fld id="{8FEDF9C6-1E2A-4872-9CC5-D323A88566EB}" type="slidenum">
              <a:rPr lang="de-DE" smtClean="0"/>
              <a:t>26</a:t>
            </a:fld>
            <a:endParaRPr lang="de-DE"/>
          </a:p>
        </p:txBody>
      </p:sp>
    </p:spTree>
    <p:extLst>
      <p:ext uri="{BB962C8B-B14F-4D97-AF65-F5344CB8AC3E}">
        <p14:creationId xmlns:p14="http://schemas.microsoft.com/office/powerpoint/2010/main" val="13684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05000" y="1879600"/>
            <a:ext cx="8966200" cy="3046988"/>
          </a:xfrm>
          <a:prstGeom prst="rect">
            <a:avLst/>
          </a:prstGeom>
          <a:noFill/>
        </p:spPr>
        <p:txBody>
          <a:bodyPr wrap="square" rtlCol="0">
            <a:spAutoFit/>
          </a:bodyPr>
          <a:lstStyle/>
          <a:p>
            <a:r>
              <a:rPr lang="de-DE" sz="4800" dirty="0" smtClean="0">
                <a:latin typeface="Comic Sans MS" panose="030F0702030302020204" pitchFamily="66" charset="0"/>
              </a:rPr>
              <a:t>Cross </a:t>
            </a:r>
            <a:r>
              <a:rPr lang="de-DE" sz="4800" dirty="0" err="1" smtClean="0">
                <a:latin typeface="Comic Sans MS" panose="030F0702030302020204" pitchFamily="66" charset="0"/>
              </a:rPr>
              <a:t>your</a:t>
            </a:r>
            <a:r>
              <a:rPr lang="de-DE" sz="4800" dirty="0" smtClean="0">
                <a:latin typeface="Comic Sans MS" panose="030F0702030302020204" pitchFamily="66" charset="0"/>
              </a:rPr>
              <a:t> </a:t>
            </a:r>
            <a:r>
              <a:rPr lang="de-DE" sz="4800" dirty="0" err="1" smtClean="0">
                <a:latin typeface="Comic Sans MS" panose="030F0702030302020204" pitchFamily="66" charset="0"/>
              </a:rPr>
              <a:t>heart</a:t>
            </a:r>
            <a:r>
              <a:rPr lang="de-DE" sz="4800" dirty="0" smtClean="0">
                <a:latin typeface="Comic Sans MS" panose="030F0702030302020204" pitchFamily="66" charset="0"/>
              </a:rPr>
              <a:t> …</a:t>
            </a:r>
          </a:p>
          <a:p>
            <a:endParaRPr lang="de-DE" sz="4800" dirty="0">
              <a:latin typeface="Comic Sans MS" panose="030F0702030302020204" pitchFamily="66" charset="0"/>
            </a:endParaRPr>
          </a:p>
          <a:p>
            <a:r>
              <a:rPr lang="de-DE" sz="4800" dirty="0" smtClean="0">
                <a:latin typeface="Arial" panose="020B0604020202020204" pitchFamily="34" charset="0"/>
                <a:cs typeface="Arial" panose="020B0604020202020204" pitchFamily="34" charset="0"/>
              </a:rPr>
              <a:t>Selbstdiagnose der Prüfungsvorbereitung …</a:t>
            </a:r>
            <a:endParaRPr lang="de-DE" sz="4800"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Foliennummernplatzhalter 3"/>
          <p:cNvSpPr>
            <a:spLocks noGrp="1"/>
          </p:cNvSpPr>
          <p:nvPr>
            <p:ph type="sldNum" sz="quarter" idx="12"/>
          </p:nvPr>
        </p:nvSpPr>
        <p:spPr/>
        <p:txBody>
          <a:bodyPr/>
          <a:lstStyle/>
          <a:p>
            <a:fld id="{8FEDF9C6-1E2A-4872-9CC5-D323A88566EB}" type="slidenum">
              <a:rPr lang="de-DE" smtClean="0"/>
              <a:t>27</a:t>
            </a:fld>
            <a:endParaRPr lang="de-DE"/>
          </a:p>
        </p:txBody>
      </p:sp>
    </p:spTree>
    <p:extLst>
      <p:ext uri="{BB962C8B-B14F-4D97-AF65-F5344CB8AC3E}">
        <p14:creationId xmlns:p14="http://schemas.microsoft.com/office/powerpoint/2010/main" val="1052379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588774" y="0"/>
            <a:ext cx="5014452" cy="6858000"/>
          </a:xfrm>
          <a:prstGeom prst="rect">
            <a:avLst/>
          </a:prstGeom>
          <a:ln>
            <a:solidFill>
              <a:schemeClr val="tx1"/>
            </a:solidFill>
          </a:ln>
        </p:spPr>
      </p:pic>
      <p:sp>
        <p:nvSpPr>
          <p:cNvPr id="3" name="Fußzeilenplatzhalter 2"/>
          <p:cNvSpPr>
            <a:spLocks noGrp="1"/>
          </p:cNvSpPr>
          <p:nvPr>
            <p:ph type="ftr" sz="quarter" idx="11"/>
          </p:nvPr>
        </p:nvSpPr>
        <p:spPr/>
        <p:txBody>
          <a:bodyPr/>
          <a:lstStyle/>
          <a:p>
            <a:r>
              <a:rPr lang="de-DE" smtClean="0"/>
              <a:t>Dr. Karola Schallhorn RPK für ZPG Bildungsplan 2016 Kl. 9/10 Dez. 2017</a:t>
            </a:r>
            <a:endParaRPr lang="de-DE"/>
          </a:p>
        </p:txBody>
      </p:sp>
      <p:sp>
        <p:nvSpPr>
          <p:cNvPr id="5" name="Foliennummernplatzhalter 4"/>
          <p:cNvSpPr>
            <a:spLocks noGrp="1"/>
          </p:cNvSpPr>
          <p:nvPr>
            <p:ph type="sldNum" sz="quarter" idx="12"/>
          </p:nvPr>
        </p:nvSpPr>
        <p:spPr/>
        <p:txBody>
          <a:bodyPr/>
          <a:lstStyle/>
          <a:p>
            <a:fld id="{8FEDF9C6-1E2A-4872-9CC5-D323A88566EB}" type="slidenum">
              <a:rPr lang="de-DE" smtClean="0"/>
              <a:t>28</a:t>
            </a:fld>
            <a:endParaRPr lang="de-DE"/>
          </a:p>
        </p:txBody>
      </p:sp>
    </p:spTree>
    <p:extLst>
      <p:ext uri="{BB962C8B-B14F-4D97-AF65-F5344CB8AC3E}">
        <p14:creationId xmlns:p14="http://schemas.microsoft.com/office/powerpoint/2010/main" val="131839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569785" y="-41563"/>
            <a:ext cx="5052430" cy="6858000"/>
          </a:xfrm>
          <a:prstGeom prst="rect">
            <a:avLst/>
          </a:prstGeom>
        </p:spPr>
      </p:pic>
      <p:sp>
        <p:nvSpPr>
          <p:cNvPr id="3" name="Fußzeilenplatzhalter 2"/>
          <p:cNvSpPr>
            <a:spLocks noGrp="1"/>
          </p:cNvSpPr>
          <p:nvPr>
            <p:ph type="ftr" sz="quarter" idx="11"/>
          </p:nvPr>
        </p:nvSpPr>
        <p:spPr/>
        <p:txBody>
          <a:bodyPr/>
          <a:lstStyle/>
          <a:p>
            <a:r>
              <a:rPr lang="de-DE" smtClean="0"/>
              <a:t>Dr. Karola Schallhorn RPK für ZPG Bildungsplan 2016 Kl. 9/10 Dez. 2017</a:t>
            </a:r>
            <a:endParaRPr lang="de-DE"/>
          </a:p>
        </p:txBody>
      </p:sp>
      <p:sp>
        <p:nvSpPr>
          <p:cNvPr id="5" name="Ellipse 4"/>
          <p:cNvSpPr/>
          <p:nvPr/>
        </p:nvSpPr>
        <p:spPr>
          <a:xfrm>
            <a:off x="3569785" y="3562350"/>
            <a:ext cx="5440865" cy="8858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90946" y="1970117"/>
            <a:ext cx="3341716" cy="369332"/>
          </a:xfrm>
          <a:prstGeom prst="rect">
            <a:avLst/>
          </a:prstGeom>
          <a:noFill/>
        </p:spPr>
        <p:txBody>
          <a:bodyPr wrap="square" rtlCol="0">
            <a:spAutoFit/>
          </a:bodyPr>
          <a:lstStyle/>
          <a:p>
            <a:r>
              <a:rPr lang="de-DE" dirty="0" smtClean="0"/>
              <a:t>Umgang mit dem „</a:t>
            </a:r>
            <a:r>
              <a:rPr lang="de-DE" dirty="0" err="1" smtClean="0"/>
              <a:t>Oops</a:t>
            </a:r>
            <a:r>
              <a:rPr lang="de-DE" dirty="0" smtClean="0"/>
              <a:t>“-System: </a:t>
            </a:r>
            <a:endParaRPr lang="de-DE" dirty="0"/>
          </a:p>
        </p:txBody>
      </p:sp>
      <p:sp>
        <p:nvSpPr>
          <p:cNvPr id="6" name="Foliennummernplatzhalter 5"/>
          <p:cNvSpPr>
            <a:spLocks noGrp="1"/>
          </p:cNvSpPr>
          <p:nvPr>
            <p:ph type="sldNum" sz="quarter" idx="12"/>
          </p:nvPr>
        </p:nvSpPr>
        <p:spPr/>
        <p:txBody>
          <a:bodyPr/>
          <a:lstStyle/>
          <a:p>
            <a:fld id="{8FEDF9C6-1E2A-4872-9CC5-D323A88566EB}" type="slidenum">
              <a:rPr lang="de-DE" smtClean="0"/>
              <a:t>29</a:t>
            </a:fld>
            <a:endParaRPr lang="de-DE"/>
          </a:p>
        </p:txBody>
      </p:sp>
    </p:spTree>
    <p:extLst>
      <p:ext uri="{BB962C8B-B14F-4D97-AF65-F5344CB8AC3E}">
        <p14:creationId xmlns:p14="http://schemas.microsoft.com/office/powerpoint/2010/main" val="21610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42710" y="2560689"/>
            <a:ext cx="8967020" cy="646331"/>
          </a:xfrm>
          <a:prstGeom prst="rect">
            <a:avLst/>
          </a:prstGeom>
          <a:noFill/>
        </p:spPr>
        <p:txBody>
          <a:bodyPr wrap="square" rtlCol="0">
            <a:spAutoFit/>
          </a:bodyPr>
          <a:lstStyle/>
          <a:p>
            <a:r>
              <a:rPr lang="de-DE" sz="3600" dirty="0" smtClean="0">
                <a:latin typeface="Arial" panose="020B0604020202020204" pitchFamily="34" charset="0"/>
                <a:cs typeface="Arial" panose="020B0604020202020204" pitchFamily="34" charset="0"/>
              </a:rPr>
              <a:t>1. Bildungsplanbezug</a:t>
            </a:r>
            <a:endParaRPr lang="de-DE" sz="3600" dirty="0">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Foliennummernplatzhalter 3"/>
          <p:cNvSpPr>
            <a:spLocks noGrp="1"/>
          </p:cNvSpPr>
          <p:nvPr>
            <p:ph type="sldNum" sz="quarter" idx="12"/>
          </p:nvPr>
        </p:nvSpPr>
        <p:spPr/>
        <p:txBody>
          <a:bodyPr/>
          <a:lstStyle/>
          <a:p>
            <a:fld id="{8FEDF9C6-1E2A-4872-9CC5-D323A88566EB}" type="slidenum">
              <a:rPr lang="de-DE" smtClean="0"/>
              <a:t>3</a:t>
            </a:fld>
            <a:endParaRPr lang="de-DE"/>
          </a:p>
        </p:txBody>
      </p:sp>
    </p:spTree>
    <p:extLst>
      <p:ext uri="{BB962C8B-B14F-4D97-AF65-F5344CB8AC3E}">
        <p14:creationId xmlns:p14="http://schemas.microsoft.com/office/powerpoint/2010/main" val="1767806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3685236" y="0"/>
            <a:ext cx="4821528" cy="6858000"/>
          </a:xfrm>
          <a:prstGeom prst="rect">
            <a:avLst/>
          </a:prstGeom>
          <a:ln>
            <a:solidFill>
              <a:schemeClr val="accent1">
                <a:shade val="50000"/>
              </a:schemeClr>
            </a:solidFill>
          </a:ln>
        </p:spPr>
      </p:pic>
      <p:sp>
        <p:nvSpPr>
          <p:cNvPr id="2" name="Fußzeilenplatzhalter 1"/>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Foliennummernplatzhalter 3"/>
          <p:cNvSpPr>
            <a:spLocks noGrp="1"/>
          </p:cNvSpPr>
          <p:nvPr>
            <p:ph type="sldNum" sz="quarter" idx="12"/>
          </p:nvPr>
        </p:nvSpPr>
        <p:spPr/>
        <p:txBody>
          <a:bodyPr/>
          <a:lstStyle/>
          <a:p>
            <a:fld id="{8FEDF9C6-1E2A-4872-9CC5-D323A88566EB}" type="slidenum">
              <a:rPr lang="de-DE" smtClean="0"/>
              <a:t>30</a:t>
            </a:fld>
            <a:endParaRPr lang="de-DE"/>
          </a:p>
        </p:txBody>
      </p:sp>
    </p:spTree>
    <p:extLst>
      <p:ext uri="{BB962C8B-B14F-4D97-AF65-F5344CB8AC3E}">
        <p14:creationId xmlns:p14="http://schemas.microsoft.com/office/powerpoint/2010/main" val="177771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flipV="1">
            <a:off x="3382377" y="1398318"/>
            <a:ext cx="121846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panose="020B0604020202020204" pitchFamily="34" charset="0"/>
              </a:rPr>
              <a:t/>
            </a:r>
            <a:br>
              <a:rPr kumimoji="0" lang="de-DE" altLang="de-DE" sz="1800" b="0" i="0" u="none" strike="noStrike" cap="none" normalizeH="0" baseline="0" smtClean="0">
                <a:ln>
                  <a:noFill/>
                </a:ln>
                <a:solidFill>
                  <a:schemeClr val="tx1"/>
                </a:solidFill>
                <a:effectLst/>
                <a:latin typeface="Arial" panose="020B0604020202020204" pitchFamily="34" charset="0"/>
              </a:rPr>
            </a:b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pic>
        <p:nvPicPr>
          <p:cNvPr id="5" name="Grafik 4"/>
          <p:cNvPicPr>
            <a:picLocks noChangeAspect="1"/>
          </p:cNvPicPr>
          <p:nvPr/>
        </p:nvPicPr>
        <p:blipFill>
          <a:blip r:embed="rId3"/>
          <a:stretch>
            <a:fillRect/>
          </a:stretch>
        </p:blipFill>
        <p:spPr>
          <a:xfrm>
            <a:off x="1619250" y="152400"/>
            <a:ext cx="8953500" cy="6553200"/>
          </a:xfrm>
          <a:prstGeom prst="rect">
            <a:avLst/>
          </a:prstGeom>
          <a:ln>
            <a:solidFill>
              <a:schemeClr val="tx1"/>
            </a:solidFill>
          </a:ln>
        </p:spPr>
      </p:pic>
      <p:sp>
        <p:nvSpPr>
          <p:cNvPr id="6" name="Fußzeilenplatzhalter 5"/>
          <p:cNvSpPr>
            <a:spLocks noGrp="1"/>
          </p:cNvSpPr>
          <p:nvPr>
            <p:ph type="ftr" sz="quarter" idx="11"/>
          </p:nvPr>
        </p:nvSpPr>
        <p:spPr/>
        <p:txBody>
          <a:bodyPr/>
          <a:lstStyle/>
          <a:p>
            <a:r>
              <a:rPr lang="de-DE" smtClean="0"/>
              <a:t>Dr. Karola Schallhorn RPK für ZPG Bildungsplan 2016 Kl. 9/10 Dez. 2017</a:t>
            </a:r>
            <a:endParaRPr lang="de-DE"/>
          </a:p>
        </p:txBody>
      </p:sp>
      <p:sp>
        <p:nvSpPr>
          <p:cNvPr id="2" name="Foliennummernplatzhalter 1"/>
          <p:cNvSpPr>
            <a:spLocks noGrp="1"/>
          </p:cNvSpPr>
          <p:nvPr>
            <p:ph type="sldNum" sz="quarter" idx="12"/>
          </p:nvPr>
        </p:nvSpPr>
        <p:spPr/>
        <p:txBody>
          <a:bodyPr/>
          <a:lstStyle/>
          <a:p>
            <a:fld id="{8FEDF9C6-1E2A-4872-9CC5-D323A88566EB}" type="slidenum">
              <a:rPr lang="de-DE" smtClean="0"/>
              <a:t>31</a:t>
            </a:fld>
            <a:endParaRPr lang="de-DE"/>
          </a:p>
        </p:txBody>
      </p:sp>
    </p:spTree>
    <p:extLst>
      <p:ext uri="{BB962C8B-B14F-4D97-AF65-F5344CB8AC3E}">
        <p14:creationId xmlns:p14="http://schemas.microsoft.com/office/powerpoint/2010/main" val="3213651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3948" y="1812319"/>
            <a:ext cx="11139055" cy="2319106"/>
          </a:xfrm>
        </p:spPr>
        <p:txBody>
          <a:bodyPr>
            <a:normAutofit/>
          </a:bodyPr>
          <a:lstStyle/>
          <a:p>
            <a:r>
              <a:rPr lang="de-DE" sz="4000" dirty="0" smtClean="0">
                <a:latin typeface="Arial" panose="020B0604020202020204" pitchFamily="34" charset="0"/>
                <a:cs typeface="Arial" panose="020B0604020202020204" pitchFamily="34" charset="0"/>
              </a:rPr>
              <a:t>4</a:t>
            </a:r>
            <a:r>
              <a:rPr lang="de-DE" sz="4800" dirty="0" smtClean="0">
                <a:latin typeface="Arial" panose="020B0604020202020204" pitchFamily="34" charset="0"/>
                <a:cs typeface="Arial" panose="020B0604020202020204" pitchFamily="34" charset="0"/>
              </a:rPr>
              <a:t>. </a:t>
            </a:r>
            <a:r>
              <a:rPr lang="de-DE" sz="4000" dirty="0" smtClean="0">
                <a:latin typeface="Arial" panose="020B0604020202020204" pitchFamily="34" charset="0"/>
                <a:cs typeface="Arial" panose="020B0604020202020204" pitchFamily="34" charset="0"/>
              </a:rPr>
              <a:t>Unterrichtsschablone</a:t>
            </a:r>
            <a:r>
              <a:rPr lang="de-DE" sz="4800" dirty="0" smtClean="0">
                <a:latin typeface="Arial" panose="020B0604020202020204" pitchFamily="34" charset="0"/>
                <a:cs typeface="Arial" panose="020B0604020202020204" pitchFamily="34" charset="0"/>
              </a:rPr>
              <a:t> </a:t>
            </a:r>
            <a:r>
              <a:rPr lang="de-DE" sz="4000" dirty="0" smtClean="0">
                <a:latin typeface="Arial" panose="020B0604020202020204" pitchFamily="34" charset="0"/>
                <a:cs typeface="Arial" panose="020B0604020202020204" pitchFamily="34" charset="0"/>
              </a:rPr>
              <a:t>zur Einführung </a:t>
            </a:r>
            <a:br>
              <a:rPr lang="de-DE" sz="4000" dirty="0" smtClean="0">
                <a:latin typeface="Arial" panose="020B0604020202020204" pitchFamily="34" charset="0"/>
                <a:cs typeface="Arial" panose="020B0604020202020204" pitchFamily="34" charset="0"/>
              </a:rPr>
            </a:br>
            <a:r>
              <a:rPr lang="de-DE" sz="4000" dirty="0">
                <a:latin typeface="Arial" panose="020B0604020202020204" pitchFamily="34" charset="0"/>
                <a:cs typeface="Arial" panose="020B0604020202020204" pitchFamily="34" charset="0"/>
              </a:rPr>
              <a:t/>
            </a:r>
            <a:br>
              <a:rPr lang="de-DE" sz="4000" dirty="0">
                <a:latin typeface="Arial" panose="020B0604020202020204" pitchFamily="34" charset="0"/>
                <a:cs typeface="Arial" panose="020B0604020202020204" pitchFamily="34" charset="0"/>
              </a:rPr>
            </a:br>
            <a:r>
              <a:rPr lang="de-DE" sz="4000" dirty="0" smtClean="0">
                <a:latin typeface="Arial" panose="020B0604020202020204" pitchFamily="34" charset="0"/>
                <a:cs typeface="Arial" panose="020B0604020202020204" pitchFamily="34" charset="0"/>
              </a:rPr>
              <a:t>der </a:t>
            </a:r>
            <a:r>
              <a:rPr lang="de-DE" sz="4000" dirty="0" err="1" smtClean="0">
                <a:latin typeface="Arial" panose="020B0604020202020204" pitchFamily="34" charset="0"/>
                <a:cs typeface="Arial" panose="020B0604020202020204" pitchFamily="34" charset="0"/>
              </a:rPr>
              <a:t>SuS</a:t>
            </a:r>
            <a:r>
              <a:rPr lang="de-DE" sz="4000" dirty="0" smtClean="0">
                <a:latin typeface="Arial" panose="020B0604020202020204" pitchFamily="34" charset="0"/>
                <a:cs typeface="Arial" panose="020B0604020202020204" pitchFamily="34" charset="0"/>
              </a:rPr>
              <a:t> in das System </a:t>
            </a:r>
            <a:endParaRPr lang="de-DE"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361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435430" y="163286"/>
          <a:ext cx="11517084" cy="6719025"/>
        </p:xfrm>
        <a:graphic>
          <a:graphicData uri="http://schemas.openxmlformats.org/drawingml/2006/table">
            <a:tbl>
              <a:tblPr firstRow="1" firstCol="1" bandRow="1">
                <a:tableStyleId>{5C22544A-7EE6-4342-B048-85BDC9FD1C3A}</a:tableStyleId>
              </a:tblPr>
              <a:tblGrid>
                <a:gridCol w="1034141"/>
                <a:gridCol w="6643915"/>
                <a:gridCol w="3839028"/>
              </a:tblGrid>
              <a:tr h="849085">
                <a:tc>
                  <a:txBody>
                    <a:bodyPr/>
                    <a:lstStyle/>
                    <a:p>
                      <a:pPr>
                        <a:lnSpc>
                          <a:spcPct val="107000"/>
                        </a:lnSpc>
                        <a:spcAft>
                          <a:spcPts val="0"/>
                        </a:spcAft>
                      </a:pPr>
                      <a:r>
                        <a:rPr lang="de-DE" sz="1800" dirty="0">
                          <a:effectLst/>
                          <a:latin typeface="Arial" panose="020B0604020202020204" pitchFamily="34" charset="0"/>
                          <a:cs typeface="Arial" panose="020B0604020202020204" pitchFamily="34" charset="0"/>
                        </a:rPr>
                        <a:t>  1 VS</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a:lnSpc>
                          <a:spcPct val="107000"/>
                        </a:lnSpc>
                        <a:spcAft>
                          <a:spcPts val="0"/>
                        </a:spcAft>
                      </a:pPr>
                      <a:r>
                        <a:rPr lang="de-DE" sz="1800" dirty="0">
                          <a:effectLst/>
                          <a:latin typeface="Arial" panose="020B0604020202020204" pitchFamily="34" charset="0"/>
                          <a:cs typeface="Arial" panose="020B0604020202020204" pitchFamily="34" charset="0"/>
                        </a:rPr>
                        <a:t>Texteinführung, Erarbeitung (= Input 1)</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marL="342900" lvl="0" indent="-342900">
                        <a:lnSpc>
                          <a:spcPct val="107000"/>
                        </a:lnSpc>
                        <a:spcAft>
                          <a:spcPts val="0"/>
                        </a:spcAft>
                        <a:buFont typeface="Wingdings" panose="05000000000000000000" pitchFamily="2" charset="2"/>
                        <a:buChar char=""/>
                      </a:pPr>
                      <a:r>
                        <a:rPr lang="de-DE" sz="1800" dirty="0" err="1">
                          <a:effectLst/>
                          <a:latin typeface="Arial" panose="020B0604020202020204" pitchFamily="34" charset="0"/>
                          <a:cs typeface="Arial" panose="020B0604020202020204" pitchFamily="34" charset="0"/>
                        </a:rPr>
                        <a:t>SuS</a:t>
                      </a:r>
                      <a:r>
                        <a:rPr lang="de-DE" sz="1800" dirty="0">
                          <a:effectLst/>
                          <a:latin typeface="Arial" panose="020B0604020202020204" pitchFamily="34" charset="0"/>
                          <a:cs typeface="Arial" panose="020B0604020202020204" pitchFamily="34" charset="0"/>
                        </a:rPr>
                        <a:t> fertigen eine schriftliche HA1 </a:t>
                      </a:r>
                      <a:r>
                        <a:rPr lang="de-DE" sz="1800" dirty="0" smtClean="0">
                          <a:effectLst/>
                          <a:latin typeface="Arial" panose="020B0604020202020204" pitchFamily="34" charset="0"/>
                          <a:cs typeface="Arial" panose="020B0604020202020204" pitchFamily="34" charset="0"/>
                        </a:rPr>
                        <a:t>an</a:t>
                      </a:r>
                      <a:endParaRPr lang="de-DE" sz="1800" dirty="0">
                        <a:effectLst/>
                        <a:latin typeface="Arial" panose="020B0604020202020204" pitchFamily="34" charset="0"/>
                        <a:cs typeface="Arial" panose="020B0604020202020204" pitchFamily="34" charset="0"/>
                      </a:endParaRPr>
                    </a:p>
                  </a:txBody>
                  <a:tcPr marL="59411" marR="59411" marT="0" marB="0"/>
                </a:tc>
              </a:tr>
              <a:tr h="1114564">
                <a:tc>
                  <a:txBody>
                    <a:bodyPr/>
                    <a:lstStyle/>
                    <a:p>
                      <a:pPr>
                        <a:lnSpc>
                          <a:spcPct val="107000"/>
                        </a:lnSpc>
                        <a:spcAft>
                          <a:spcPts val="0"/>
                        </a:spcAft>
                      </a:pPr>
                      <a:r>
                        <a:rPr lang="de-DE" sz="1800" dirty="0">
                          <a:effectLst/>
                          <a:latin typeface="Arial" panose="020B0604020202020204" pitchFamily="34" charset="0"/>
                          <a:cs typeface="Arial" panose="020B0604020202020204" pitchFamily="34" charset="0"/>
                        </a:rPr>
                        <a:t>2 + 3 US</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marL="342900" indent="-342900">
                        <a:lnSpc>
                          <a:spcPct val="107000"/>
                        </a:lnSpc>
                        <a:spcAft>
                          <a:spcPts val="0"/>
                        </a:spcAft>
                        <a:buAutoNum type="arabicPeriod"/>
                      </a:pPr>
                      <a:r>
                        <a:rPr lang="de-DE" sz="1800" dirty="0" smtClean="0">
                          <a:effectLst/>
                          <a:latin typeface="Arial" panose="020B0604020202020204" pitchFamily="34" charset="0"/>
                          <a:cs typeface="Arial" panose="020B0604020202020204" pitchFamily="34" charset="0"/>
                        </a:rPr>
                        <a:t>Peer </a:t>
                      </a:r>
                      <a:r>
                        <a:rPr lang="de-DE" sz="1800" dirty="0">
                          <a:effectLst/>
                          <a:latin typeface="Arial" panose="020B0604020202020204" pitchFamily="34" charset="0"/>
                          <a:cs typeface="Arial" panose="020B0604020202020204" pitchFamily="34" charset="0"/>
                        </a:rPr>
                        <a:t>Evaluation der </a:t>
                      </a:r>
                      <a:r>
                        <a:rPr lang="de-DE" sz="1800" dirty="0" smtClean="0">
                          <a:effectLst/>
                          <a:latin typeface="Arial" panose="020B0604020202020204" pitchFamily="34" charset="0"/>
                          <a:cs typeface="Arial" panose="020B0604020202020204" pitchFamily="34" charset="0"/>
                        </a:rPr>
                        <a:t>HA1</a:t>
                      </a:r>
                    </a:p>
                    <a:p>
                      <a:pPr marL="342900" indent="-342900">
                        <a:lnSpc>
                          <a:spcPct val="107000"/>
                        </a:lnSpc>
                        <a:spcAft>
                          <a:spcPts val="0"/>
                        </a:spcAft>
                        <a:buAutoNum type="arabicPeriod"/>
                      </a:pPr>
                      <a:endParaRPr lang="de-DE" sz="1800" dirty="0" smtClean="0">
                        <a:effectLst/>
                        <a:latin typeface="Arial" panose="020B0604020202020204" pitchFamily="34" charset="0"/>
                        <a:cs typeface="Arial" panose="020B0604020202020204" pitchFamily="34" charset="0"/>
                      </a:endParaRPr>
                    </a:p>
                    <a:p>
                      <a:pPr>
                        <a:lnSpc>
                          <a:spcPct val="107000"/>
                        </a:lnSpc>
                        <a:spcAft>
                          <a:spcPts val="0"/>
                        </a:spcAft>
                      </a:pPr>
                      <a:r>
                        <a:rPr lang="de-DE" sz="1800" dirty="0">
                          <a:effectLst/>
                          <a:latin typeface="Arial" panose="020B0604020202020204" pitchFamily="34" charset="0"/>
                          <a:cs typeface="Arial" panose="020B0604020202020204" pitchFamily="34" charset="0"/>
                        </a:rPr>
                        <a:t> </a:t>
                      </a:r>
                      <a:r>
                        <a:rPr lang="de-DE" sz="1800" dirty="0" smtClean="0">
                          <a:effectLst/>
                          <a:latin typeface="Arial" panose="020B0604020202020204" pitchFamily="34" charset="0"/>
                          <a:cs typeface="Arial" panose="020B0604020202020204" pitchFamily="34" charset="0"/>
                        </a:rPr>
                        <a:t>2</a:t>
                      </a:r>
                      <a:r>
                        <a:rPr lang="de-DE" sz="1800" dirty="0">
                          <a:effectLst/>
                          <a:latin typeface="Arial" panose="020B0604020202020204" pitchFamily="34" charset="0"/>
                          <a:cs typeface="Arial" panose="020B0604020202020204" pitchFamily="34" charset="0"/>
                        </a:rPr>
                        <a:t>.  </a:t>
                      </a:r>
                      <a:r>
                        <a:rPr lang="de-DE" sz="1800" dirty="0" err="1">
                          <a:effectLst/>
                          <a:latin typeface="Arial" panose="020B0604020202020204" pitchFamily="34" charset="0"/>
                          <a:cs typeface="Arial" panose="020B0604020202020204" pitchFamily="34" charset="0"/>
                        </a:rPr>
                        <a:t>NeueTexteinführung</a:t>
                      </a:r>
                      <a:r>
                        <a:rPr lang="de-DE" sz="1800" dirty="0">
                          <a:effectLst/>
                          <a:latin typeface="Arial" panose="020B0604020202020204" pitchFamily="34" charset="0"/>
                          <a:cs typeface="Arial" panose="020B0604020202020204" pitchFamily="34" charset="0"/>
                        </a:rPr>
                        <a:t> od. anderes (Input 2)</a:t>
                      </a:r>
                    </a:p>
                    <a:p>
                      <a:pPr>
                        <a:lnSpc>
                          <a:spcPct val="107000"/>
                        </a:lnSpc>
                        <a:spcAft>
                          <a:spcPts val="0"/>
                        </a:spcAft>
                      </a:pPr>
                      <a:r>
                        <a:rPr lang="de-DE" sz="1800" dirty="0">
                          <a:effectLst/>
                          <a:latin typeface="Arial" panose="020B0604020202020204" pitchFamily="34" charset="0"/>
                          <a:cs typeface="Arial" panose="020B0604020202020204" pitchFamily="34" charset="0"/>
                        </a:rPr>
                        <a:t> </a:t>
                      </a:r>
                      <a:r>
                        <a:rPr lang="de-DE" sz="1800" dirty="0">
                          <a:effectLst/>
                          <a:latin typeface="Arial" panose="020B0604020202020204" pitchFamily="34" charset="0"/>
                          <a:cs typeface="Arial" panose="020B0604020202020204" pitchFamily="34" charset="0"/>
                          <a:sym typeface="Wingdings" panose="05000000000000000000" pitchFamily="2" charset="2"/>
                        </a:rPr>
                        <a:t></a:t>
                      </a:r>
                      <a:r>
                        <a:rPr lang="de-DE" sz="1800" dirty="0">
                          <a:effectLst/>
                          <a:latin typeface="Arial" panose="020B0604020202020204" pitchFamily="34" charset="0"/>
                          <a:cs typeface="Arial" panose="020B0604020202020204" pitchFamily="34" charset="0"/>
                        </a:rPr>
                        <a:t>Neue HA2</a:t>
                      </a:r>
                    </a:p>
                    <a:p>
                      <a:pPr>
                        <a:lnSpc>
                          <a:spcPct val="107000"/>
                        </a:lnSpc>
                        <a:spcAft>
                          <a:spcPts val="0"/>
                        </a:spcAft>
                      </a:pPr>
                      <a:r>
                        <a:rPr lang="de-DE" sz="1800" dirty="0">
                          <a:effectLst/>
                          <a:latin typeface="Arial" panose="020B0604020202020204" pitchFamily="34" charset="0"/>
                          <a:cs typeface="Arial" panose="020B0604020202020204" pitchFamily="34" charset="0"/>
                        </a:rPr>
                        <a:t> </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a:lnSpc>
                          <a:spcPct val="107000"/>
                        </a:lnSpc>
                        <a:spcAft>
                          <a:spcPts val="0"/>
                        </a:spcAft>
                      </a:pPr>
                      <a:r>
                        <a:rPr lang="de-DE" sz="1800" dirty="0">
                          <a:effectLst/>
                          <a:latin typeface="Arial" panose="020B0604020202020204" pitchFamily="34" charset="0"/>
                          <a:cs typeface="Arial" panose="020B0604020202020204" pitchFamily="34" charset="0"/>
                        </a:rPr>
                        <a:t> </a:t>
                      </a:r>
                    </a:p>
                    <a:p>
                      <a:pPr marL="342900" lvl="0" indent="-342900">
                        <a:lnSpc>
                          <a:spcPct val="107000"/>
                        </a:lnSpc>
                        <a:spcAft>
                          <a:spcPts val="0"/>
                        </a:spcAft>
                        <a:buFont typeface="Wingdings" panose="05000000000000000000" pitchFamily="2" charset="2"/>
                        <a:buChar char=""/>
                      </a:pPr>
                      <a:r>
                        <a:rPr lang="de-DE" sz="1800" dirty="0">
                          <a:effectLst/>
                          <a:latin typeface="Arial" panose="020B0604020202020204" pitchFamily="34" charset="0"/>
                          <a:cs typeface="Arial" panose="020B0604020202020204" pitchFamily="34" charset="0"/>
                        </a:rPr>
                        <a:t>L nimmt HA 1 zur Korrektur mit.</a:t>
                      </a:r>
                    </a:p>
                    <a:p>
                      <a:pPr>
                        <a:lnSpc>
                          <a:spcPct val="107000"/>
                        </a:lnSpc>
                        <a:spcAft>
                          <a:spcPts val="0"/>
                        </a:spcAft>
                      </a:pPr>
                      <a:r>
                        <a:rPr lang="de-DE" sz="1800" dirty="0">
                          <a:effectLst/>
                          <a:latin typeface="Arial" panose="020B0604020202020204" pitchFamily="34" charset="0"/>
                          <a:cs typeface="Arial" panose="020B0604020202020204" pitchFamily="34" charset="0"/>
                        </a:rPr>
                        <a:t> </a:t>
                      </a:r>
                    </a:p>
                    <a:p>
                      <a:pPr>
                        <a:lnSpc>
                          <a:spcPct val="107000"/>
                        </a:lnSpc>
                        <a:spcAft>
                          <a:spcPts val="0"/>
                        </a:spcAft>
                      </a:pPr>
                      <a:r>
                        <a:rPr lang="de-DE" sz="1800" dirty="0" err="1">
                          <a:effectLst/>
                          <a:latin typeface="Arial" panose="020B0604020202020204" pitchFamily="34" charset="0"/>
                          <a:cs typeface="Arial" panose="020B0604020202020204" pitchFamily="34" charset="0"/>
                        </a:rPr>
                        <a:t>SuS</a:t>
                      </a:r>
                      <a:r>
                        <a:rPr lang="de-DE" sz="1800" dirty="0">
                          <a:effectLst/>
                          <a:latin typeface="Arial" panose="020B0604020202020204" pitchFamily="34" charset="0"/>
                          <a:cs typeface="Arial" panose="020B0604020202020204" pitchFamily="34" charset="0"/>
                        </a:rPr>
                        <a:t> erarbeiten  HA2</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r>
              <a:tr h="1525587">
                <a:tc>
                  <a:txBody>
                    <a:bodyPr/>
                    <a:lstStyle/>
                    <a:p>
                      <a:pPr>
                        <a:lnSpc>
                          <a:spcPct val="107000"/>
                        </a:lnSpc>
                        <a:spcAft>
                          <a:spcPts val="0"/>
                        </a:spcAft>
                      </a:pPr>
                      <a:r>
                        <a:rPr lang="de-DE" sz="1800" dirty="0">
                          <a:effectLst/>
                          <a:latin typeface="Arial" panose="020B0604020202020204" pitchFamily="34" charset="0"/>
                          <a:cs typeface="Arial" panose="020B0604020202020204" pitchFamily="34" charset="0"/>
                        </a:rPr>
                        <a:t>4 VS</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a:lnSpc>
                          <a:spcPct val="107000"/>
                        </a:lnSpc>
                        <a:spcAft>
                          <a:spcPts val="0"/>
                        </a:spcAft>
                      </a:pPr>
                      <a:r>
                        <a:rPr lang="de-DE" sz="1800" dirty="0">
                          <a:effectLst/>
                          <a:latin typeface="Arial" panose="020B0604020202020204" pitchFamily="34" charset="0"/>
                          <a:cs typeface="Arial" panose="020B0604020202020204" pitchFamily="34" charset="0"/>
                        </a:rPr>
                        <a:t>1. Besprechung (ggf. </a:t>
                      </a:r>
                      <a:r>
                        <a:rPr lang="de-DE" sz="1800" dirty="0" err="1">
                          <a:effectLst/>
                          <a:latin typeface="Arial" panose="020B0604020202020204" pitchFamily="34" charset="0"/>
                          <a:cs typeface="Arial" panose="020B0604020202020204" pitchFamily="34" charset="0"/>
                        </a:rPr>
                        <a:t>peer</a:t>
                      </a:r>
                      <a:r>
                        <a:rPr lang="de-DE" sz="1800" dirty="0">
                          <a:effectLst/>
                          <a:latin typeface="Arial" panose="020B0604020202020204" pitchFamily="34" charset="0"/>
                          <a:cs typeface="Arial" panose="020B0604020202020204" pitchFamily="34" charset="0"/>
                        </a:rPr>
                        <a:t> </a:t>
                      </a:r>
                      <a:r>
                        <a:rPr lang="de-DE" sz="1800" dirty="0" err="1">
                          <a:effectLst/>
                          <a:latin typeface="Arial" panose="020B0604020202020204" pitchFamily="34" charset="0"/>
                          <a:cs typeface="Arial" panose="020B0604020202020204" pitchFamily="34" charset="0"/>
                        </a:rPr>
                        <a:t>evaluation</a:t>
                      </a:r>
                      <a:r>
                        <a:rPr lang="de-DE" sz="1800" dirty="0">
                          <a:effectLst/>
                          <a:latin typeface="Arial" panose="020B0604020202020204" pitchFamily="34" charset="0"/>
                          <a:cs typeface="Arial" panose="020B0604020202020204" pitchFamily="34" charset="0"/>
                        </a:rPr>
                        <a:t>) HA2</a:t>
                      </a:r>
                    </a:p>
                    <a:p>
                      <a:pPr>
                        <a:lnSpc>
                          <a:spcPct val="107000"/>
                        </a:lnSpc>
                        <a:spcAft>
                          <a:spcPts val="0"/>
                        </a:spcAft>
                      </a:pPr>
                      <a:endParaRPr lang="de-DE" sz="1800" dirty="0">
                        <a:effectLst/>
                        <a:latin typeface="Arial" panose="020B0604020202020204" pitchFamily="34" charset="0"/>
                        <a:cs typeface="Arial" panose="020B0604020202020204" pitchFamily="34" charset="0"/>
                      </a:endParaRPr>
                    </a:p>
                    <a:p>
                      <a:pPr>
                        <a:lnSpc>
                          <a:spcPct val="107000"/>
                        </a:lnSpc>
                        <a:spcAft>
                          <a:spcPts val="0"/>
                        </a:spcAft>
                      </a:pPr>
                      <a:r>
                        <a:rPr lang="de-DE" sz="1800" dirty="0">
                          <a:effectLst/>
                          <a:latin typeface="Arial" panose="020B0604020202020204" pitchFamily="34" charset="0"/>
                          <a:cs typeface="Arial" panose="020B0604020202020204" pitchFamily="34" charset="0"/>
                        </a:rPr>
                        <a:t> </a:t>
                      </a:r>
                    </a:p>
                    <a:p>
                      <a:pPr>
                        <a:lnSpc>
                          <a:spcPct val="107000"/>
                        </a:lnSpc>
                        <a:spcAft>
                          <a:spcPts val="0"/>
                        </a:spcAft>
                      </a:pPr>
                      <a:r>
                        <a:rPr lang="de-DE" sz="1800" dirty="0">
                          <a:effectLst/>
                          <a:latin typeface="Arial" panose="020B0604020202020204" pitchFamily="34" charset="0"/>
                          <a:cs typeface="Arial" panose="020B0604020202020204" pitchFamily="34" charset="0"/>
                        </a:rPr>
                        <a:t>2. Einführung des „</a:t>
                      </a:r>
                      <a:r>
                        <a:rPr lang="de-DE" sz="1800" dirty="0" err="1">
                          <a:effectLst/>
                          <a:latin typeface="Arial" panose="020B0604020202020204" pitchFamily="34" charset="0"/>
                          <a:cs typeface="Arial" panose="020B0604020202020204" pitchFamily="34" charset="0"/>
                        </a:rPr>
                        <a:t>Oops</a:t>
                      </a:r>
                      <a:r>
                        <a:rPr lang="de-DE" sz="1800" dirty="0">
                          <a:effectLst/>
                          <a:latin typeface="Arial" panose="020B0604020202020204" pitchFamily="34" charset="0"/>
                          <a:cs typeface="Arial" panose="020B0604020202020204" pitchFamily="34" charset="0"/>
                        </a:rPr>
                        <a:t>-Systems“ mit den Infoblättern und der korrigierten HA 1</a:t>
                      </a:r>
                    </a:p>
                    <a:p>
                      <a:pPr>
                        <a:lnSpc>
                          <a:spcPct val="107000"/>
                        </a:lnSpc>
                        <a:spcAft>
                          <a:spcPts val="0"/>
                        </a:spcAft>
                      </a:pPr>
                      <a:r>
                        <a:rPr lang="de-DE" sz="1800" dirty="0">
                          <a:effectLst/>
                          <a:latin typeface="Arial" panose="020B0604020202020204" pitchFamily="34" charset="0"/>
                          <a:cs typeface="Arial" panose="020B0604020202020204" pitchFamily="34" charset="0"/>
                        </a:rPr>
                        <a:t> </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a:lnSpc>
                          <a:spcPct val="107000"/>
                        </a:lnSpc>
                        <a:spcAft>
                          <a:spcPts val="0"/>
                        </a:spcAft>
                      </a:pPr>
                      <a:r>
                        <a:rPr lang="de-DE" sz="1800">
                          <a:effectLst/>
                          <a:latin typeface="Arial" panose="020B0604020202020204" pitchFamily="34" charset="0"/>
                          <a:cs typeface="Arial" panose="020B0604020202020204" pitchFamily="34" charset="0"/>
                        </a:rPr>
                        <a:t> </a:t>
                      </a:r>
                    </a:p>
                    <a:p>
                      <a:pPr marL="342900" lvl="0" indent="-342900">
                        <a:lnSpc>
                          <a:spcPct val="107000"/>
                        </a:lnSpc>
                        <a:spcAft>
                          <a:spcPts val="0"/>
                        </a:spcAft>
                        <a:buFont typeface="Wingdings" panose="05000000000000000000" pitchFamily="2" charset="2"/>
                        <a:buChar char=""/>
                      </a:pPr>
                      <a:r>
                        <a:rPr lang="de-DE" sz="1800">
                          <a:effectLst/>
                          <a:latin typeface="Arial" panose="020B0604020202020204" pitchFamily="34" charset="0"/>
                          <a:cs typeface="Arial" panose="020B0604020202020204" pitchFamily="34" charset="0"/>
                        </a:rPr>
                        <a:t>L nimmt HA 2 mit zur Korrektur.</a:t>
                      </a:r>
                    </a:p>
                    <a:p>
                      <a:pPr>
                        <a:lnSpc>
                          <a:spcPct val="107000"/>
                        </a:lnSpc>
                        <a:spcAft>
                          <a:spcPts val="0"/>
                        </a:spcAft>
                      </a:pPr>
                      <a:r>
                        <a:rPr lang="de-DE" sz="1800">
                          <a:effectLst/>
                          <a:latin typeface="Arial" panose="020B0604020202020204" pitchFamily="34" charset="0"/>
                          <a:cs typeface="Arial" panose="020B0604020202020204" pitchFamily="34" charset="0"/>
                        </a:rPr>
                        <a:t> </a:t>
                      </a:r>
                    </a:p>
                    <a:p>
                      <a:pPr marL="342900" lvl="0" indent="-342900">
                        <a:lnSpc>
                          <a:spcPct val="107000"/>
                        </a:lnSpc>
                        <a:spcAft>
                          <a:spcPts val="0"/>
                        </a:spcAft>
                        <a:buFont typeface="Wingdings" panose="05000000000000000000" pitchFamily="2" charset="2"/>
                        <a:buChar char=""/>
                      </a:pPr>
                      <a:r>
                        <a:rPr lang="de-DE" sz="1800">
                          <a:effectLst/>
                          <a:latin typeface="Arial" panose="020B0604020202020204" pitchFamily="34" charset="0"/>
                          <a:cs typeface="Arial" panose="020B0604020202020204" pitchFamily="34" charset="0"/>
                        </a:rPr>
                        <a:t>Rückgabe HA1</a:t>
                      </a:r>
                      <a:endParaRPr lang="de-DE" sz="180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r>
              <a:tr h="1339757">
                <a:tc>
                  <a:txBody>
                    <a:bodyPr/>
                    <a:lstStyle/>
                    <a:p>
                      <a:pPr>
                        <a:lnSpc>
                          <a:spcPct val="107000"/>
                        </a:lnSpc>
                        <a:spcAft>
                          <a:spcPts val="0"/>
                        </a:spcAft>
                      </a:pPr>
                      <a:r>
                        <a:rPr lang="de-DE" sz="1800" dirty="0">
                          <a:effectLst/>
                          <a:latin typeface="Arial" panose="020B0604020202020204" pitchFamily="34" charset="0"/>
                          <a:cs typeface="Arial" panose="020B0604020202020204" pitchFamily="34" charset="0"/>
                        </a:rPr>
                        <a:t>5 + 6 US</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a:lnSpc>
                          <a:spcPct val="107000"/>
                        </a:lnSpc>
                        <a:spcAft>
                          <a:spcPts val="0"/>
                        </a:spcAft>
                      </a:pPr>
                      <a:r>
                        <a:rPr lang="de-DE" sz="1800" dirty="0">
                          <a:effectLst/>
                          <a:latin typeface="Arial" panose="020B0604020202020204" pitchFamily="34" charset="0"/>
                          <a:cs typeface="Arial" panose="020B0604020202020204" pitchFamily="34" charset="0"/>
                        </a:rPr>
                        <a:t>1. Besprechung von HA2 im Plenum (klassische Methode/n)</a:t>
                      </a:r>
                    </a:p>
                    <a:p>
                      <a:pPr>
                        <a:lnSpc>
                          <a:spcPct val="107000"/>
                        </a:lnSpc>
                        <a:spcAft>
                          <a:spcPts val="0"/>
                        </a:spcAft>
                      </a:pPr>
                      <a:r>
                        <a:rPr lang="de-DE" sz="1800" dirty="0">
                          <a:effectLst/>
                          <a:latin typeface="Arial" panose="020B0604020202020204" pitchFamily="34" charset="0"/>
                          <a:cs typeface="Arial" panose="020B0604020202020204" pitchFamily="34" charset="0"/>
                        </a:rPr>
                        <a:t>2. </a:t>
                      </a:r>
                      <a:r>
                        <a:rPr lang="de-DE" sz="1800" dirty="0" err="1">
                          <a:effectLst/>
                          <a:latin typeface="Arial" panose="020B0604020202020204" pitchFamily="34" charset="0"/>
                          <a:cs typeface="Arial" panose="020B0604020202020204" pitchFamily="34" charset="0"/>
                        </a:rPr>
                        <a:t>Oops</a:t>
                      </a:r>
                      <a:r>
                        <a:rPr lang="de-DE" sz="1800" dirty="0">
                          <a:effectLst/>
                          <a:latin typeface="Arial" panose="020B0604020202020204" pitchFamily="34" charset="0"/>
                          <a:cs typeface="Arial" panose="020B0604020202020204" pitchFamily="34" charset="0"/>
                        </a:rPr>
                        <a:t>-Korrekturen besprechen und als HA  aufgeben : ins </a:t>
                      </a:r>
                      <a:r>
                        <a:rPr lang="de-DE" sz="1800" dirty="0" err="1">
                          <a:effectLst/>
                          <a:latin typeface="Arial" panose="020B0604020202020204" pitchFamily="34" charset="0"/>
                          <a:cs typeface="Arial" panose="020B0604020202020204" pitchFamily="34" charset="0"/>
                        </a:rPr>
                        <a:t>Oops</a:t>
                      </a:r>
                      <a:r>
                        <a:rPr lang="de-DE" sz="1800" dirty="0">
                          <a:effectLst/>
                          <a:latin typeface="Arial" panose="020B0604020202020204" pitchFamily="34" charset="0"/>
                          <a:cs typeface="Arial" panose="020B0604020202020204" pitchFamily="34" charset="0"/>
                        </a:rPr>
                        <a:t>-System übernehmen</a:t>
                      </a:r>
                    </a:p>
                    <a:p>
                      <a:pPr>
                        <a:lnSpc>
                          <a:spcPct val="107000"/>
                        </a:lnSpc>
                        <a:spcAft>
                          <a:spcPts val="0"/>
                        </a:spcAft>
                      </a:pPr>
                      <a:r>
                        <a:rPr lang="de-DE" sz="1800" dirty="0">
                          <a:effectLst/>
                          <a:latin typeface="Arial" panose="020B0604020202020204" pitchFamily="34" charset="0"/>
                          <a:cs typeface="Arial" panose="020B0604020202020204" pitchFamily="34" charset="0"/>
                        </a:rPr>
                        <a:t> </a:t>
                      </a:r>
                    </a:p>
                    <a:p>
                      <a:pPr>
                        <a:lnSpc>
                          <a:spcPct val="107000"/>
                        </a:lnSpc>
                        <a:spcAft>
                          <a:spcPts val="0"/>
                        </a:spcAft>
                      </a:pPr>
                      <a:r>
                        <a:rPr lang="de-DE" sz="1800" dirty="0">
                          <a:effectLst/>
                          <a:latin typeface="Arial" panose="020B0604020202020204" pitchFamily="34" charset="0"/>
                          <a:cs typeface="Arial" panose="020B0604020202020204" pitchFamily="34" charset="0"/>
                        </a:rPr>
                        <a:t>3. Input 3 </a:t>
                      </a:r>
                      <a:r>
                        <a:rPr lang="de-DE" sz="1800" dirty="0">
                          <a:effectLst/>
                          <a:latin typeface="Arial" panose="020B0604020202020204" pitchFamily="34" charset="0"/>
                          <a:cs typeface="Arial" panose="020B0604020202020204" pitchFamily="34" charset="0"/>
                          <a:sym typeface="Wingdings" panose="05000000000000000000" pitchFamily="2" charset="2"/>
                        </a:rPr>
                        <a:t></a:t>
                      </a:r>
                      <a:r>
                        <a:rPr lang="de-DE" sz="1800" dirty="0">
                          <a:effectLst/>
                          <a:latin typeface="Arial" panose="020B0604020202020204" pitchFamily="34" charset="0"/>
                          <a:cs typeface="Arial" panose="020B0604020202020204" pitchFamily="34" charset="0"/>
                        </a:rPr>
                        <a:t> HA 3</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marL="342900" lvl="0" indent="-342900">
                        <a:lnSpc>
                          <a:spcPct val="107000"/>
                        </a:lnSpc>
                        <a:spcAft>
                          <a:spcPts val="0"/>
                        </a:spcAft>
                        <a:buFont typeface="Wingdings" panose="05000000000000000000" pitchFamily="2" charset="2"/>
                        <a:buChar char=""/>
                      </a:pPr>
                      <a:r>
                        <a:rPr lang="de-DE" sz="1800" dirty="0" err="1">
                          <a:effectLst/>
                          <a:latin typeface="Arial" panose="020B0604020202020204" pitchFamily="34" charset="0"/>
                          <a:cs typeface="Arial" panose="020B0604020202020204" pitchFamily="34" charset="0"/>
                        </a:rPr>
                        <a:t>SuS</a:t>
                      </a:r>
                      <a:r>
                        <a:rPr lang="de-DE" sz="1800" dirty="0">
                          <a:effectLst/>
                          <a:latin typeface="Arial" panose="020B0604020202020204" pitchFamily="34" charset="0"/>
                          <a:cs typeface="Arial" panose="020B0604020202020204" pitchFamily="34" charset="0"/>
                        </a:rPr>
                        <a:t> überarbeiten HA2 im </a:t>
                      </a:r>
                      <a:r>
                        <a:rPr lang="de-DE" sz="1800" dirty="0" err="1">
                          <a:effectLst/>
                          <a:latin typeface="Arial" panose="020B0604020202020204" pitchFamily="34" charset="0"/>
                          <a:cs typeface="Arial" panose="020B0604020202020204" pitchFamily="34" charset="0"/>
                        </a:rPr>
                        <a:t>Oops</a:t>
                      </a:r>
                      <a:r>
                        <a:rPr lang="de-DE" sz="1800" dirty="0">
                          <a:effectLst/>
                          <a:latin typeface="Arial" panose="020B0604020202020204" pitchFamily="34" charset="0"/>
                          <a:cs typeface="Arial" panose="020B0604020202020204" pitchFamily="34" charset="0"/>
                        </a:rPr>
                        <a:t> System zu Hause</a:t>
                      </a:r>
                    </a:p>
                    <a:p>
                      <a:pPr marL="457200">
                        <a:lnSpc>
                          <a:spcPct val="107000"/>
                        </a:lnSpc>
                        <a:spcAft>
                          <a:spcPts val="0"/>
                        </a:spcAft>
                      </a:pPr>
                      <a:r>
                        <a:rPr lang="de-DE" sz="1800" dirty="0">
                          <a:effectLst/>
                          <a:latin typeface="Arial" panose="020B0604020202020204" pitchFamily="34" charset="0"/>
                          <a:cs typeface="Arial" panose="020B0604020202020204" pitchFamily="34" charset="0"/>
                        </a:rPr>
                        <a:t> </a:t>
                      </a:r>
                    </a:p>
                    <a:p>
                      <a:pPr marL="342900" lvl="0" indent="-342900">
                        <a:lnSpc>
                          <a:spcPct val="107000"/>
                        </a:lnSpc>
                        <a:spcAft>
                          <a:spcPts val="0"/>
                        </a:spcAft>
                        <a:buFont typeface="Wingdings" panose="05000000000000000000" pitchFamily="2" charset="2"/>
                        <a:buChar char=""/>
                      </a:pPr>
                      <a:r>
                        <a:rPr lang="de-DE" sz="1800" dirty="0">
                          <a:effectLst/>
                          <a:latin typeface="Arial" panose="020B0604020202020204" pitchFamily="34" charset="0"/>
                          <a:cs typeface="Arial" panose="020B0604020202020204" pitchFamily="34" charset="0"/>
                        </a:rPr>
                        <a:t>L nimmt HA 3 mit zur Korrektur</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r>
              <a:tr h="1114564">
                <a:tc>
                  <a:txBody>
                    <a:bodyPr/>
                    <a:lstStyle/>
                    <a:p>
                      <a:pPr>
                        <a:lnSpc>
                          <a:spcPct val="107000"/>
                        </a:lnSpc>
                        <a:spcAft>
                          <a:spcPts val="0"/>
                        </a:spcAft>
                      </a:pPr>
                      <a:r>
                        <a:rPr lang="de-DE" sz="1800">
                          <a:effectLst/>
                          <a:latin typeface="Arial" panose="020B0604020202020204" pitchFamily="34" charset="0"/>
                          <a:cs typeface="Arial" panose="020B0604020202020204" pitchFamily="34" charset="0"/>
                        </a:rPr>
                        <a:t>7 VS</a:t>
                      </a:r>
                      <a:endParaRPr lang="de-DE" sz="180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a:lnSpc>
                          <a:spcPct val="107000"/>
                        </a:lnSpc>
                        <a:spcAft>
                          <a:spcPts val="0"/>
                        </a:spcAft>
                      </a:pPr>
                      <a:r>
                        <a:rPr lang="de-DE" sz="1800" dirty="0">
                          <a:effectLst/>
                          <a:latin typeface="Arial" panose="020B0604020202020204" pitchFamily="34" charset="0"/>
                          <a:cs typeface="Arial" panose="020B0604020202020204" pitchFamily="34" charset="0"/>
                        </a:rPr>
                        <a:t>1. Individuelles Arbeiten am </a:t>
                      </a:r>
                      <a:r>
                        <a:rPr lang="de-DE" sz="1800" dirty="0" err="1">
                          <a:effectLst/>
                          <a:latin typeface="Arial" panose="020B0604020202020204" pitchFamily="34" charset="0"/>
                          <a:cs typeface="Arial" panose="020B0604020202020204" pitchFamily="34" charset="0"/>
                        </a:rPr>
                        <a:t>Oops</a:t>
                      </a:r>
                      <a:r>
                        <a:rPr lang="de-DE" sz="1800" dirty="0">
                          <a:effectLst/>
                          <a:latin typeface="Arial" panose="020B0604020202020204" pitchFamily="34" charset="0"/>
                          <a:cs typeface="Arial" panose="020B0604020202020204" pitchFamily="34" charset="0"/>
                        </a:rPr>
                        <a:t> – System mit L-Coaching an HA3 .</a:t>
                      </a:r>
                    </a:p>
                    <a:p>
                      <a:pPr>
                        <a:lnSpc>
                          <a:spcPct val="107000"/>
                        </a:lnSpc>
                        <a:spcAft>
                          <a:spcPts val="0"/>
                        </a:spcAft>
                      </a:pPr>
                      <a:r>
                        <a:rPr lang="de-DE" sz="1800" dirty="0">
                          <a:effectLst/>
                          <a:latin typeface="Arial" panose="020B0604020202020204" pitchFamily="34" charset="0"/>
                          <a:cs typeface="Arial" panose="020B0604020202020204" pitchFamily="34" charset="0"/>
                        </a:rPr>
                        <a:t> </a:t>
                      </a:r>
                    </a:p>
                    <a:p>
                      <a:pPr>
                        <a:lnSpc>
                          <a:spcPct val="107000"/>
                        </a:lnSpc>
                        <a:spcAft>
                          <a:spcPts val="0"/>
                        </a:spcAft>
                      </a:pPr>
                      <a:r>
                        <a:rPr lang="de-DE" sz="1800" dirty="0">
                          <a:effectLst/>
                          <a:latin typeface="Arial" panose="020B0604020202020204" pitchFamily="34" charset="0"/>
                          <a:cs typeface="Arial" panose="020B0604020202020204" pitchFamily="34" charset="0"/>
                        </a:rPr>
                        <a:t>2. Input 4 </a:t>
                      </a:r>
                      <a:r>
                        <a:rPr lang="de-DE" sz="1800" dirty="0">
                          <a:effectLst/>
                          <a:latin typeface="Arial" panose="020B0604020202020204" pitchFamily="34" charset="0"/>
                          <a:cs typeface="Arial" panose="020B0604020202020204" pitchFamily="34" charset="0"/>
                          <a:sym typeface="Wingdings" panose="05000000000000000000" pitchFamily="2" charset="2"/>
                        </a:rPr>
                        <a:t></a:t>
                      </a:r>
                      <a:r>
                        <a:rPr lang="de-DE" sz="1800" dirty="0">
                          <a:effectLst/>
                          <a:latin typeface="Arial" panose="020B0604020202020204" pitchFamily="34" charset="0"/>
                          <a:cs typeface="Arial" panose="020B0604020202020204" pitchFamily="34" charset="0"/>
                        </a:rPr>
                        <a:t> HA 4 …..</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c>
                  <a:txBody>
                    <a:bodyPr/>
                    <a:lstStyle/>
                    <a:p>
                      <a:pPr marL="342900" lvl="0" indent="-342900">
                        <a:lnSpc>
                          <a:spcPct val="107000"/>
                        </a:lnSpc>
                        <a:spcAft>
                          <a:spcPts val="0"/>
                        </a:spcAft>
                        <a:buFont typeface="Wingdings" panose="05000000000000000000" pitchFamily="2" charset="2"/>
                        <a:buChar char=""/>
                      </a:pPr>
                      <a:r>
                        <a:rPr lang="de-DE" sz="1800" dirty="0" err="1">
                          <a:effectLst/>
                          <a:latin typeface="Arial" panose="020B0604020202020204" pitchFamily="34" charset="0"/>
                          <a:cs typeface="Arial" panose="020B0604020202020204" pitchFamily="34" charset="0"/>
                        </a:rPr>
                        <a:t>SuS</a:t>
                      </a:r>
                      <a:r>
                        <a:rPr lang="de-DE" sz="1800" dirty="0">
                          <a:effectLst/>
                          <a:latin typeface="Arial" panose="020B0604020202020204" pitchFamily="34" charset="0"/>
                          <a:cs typeface="Arial" panose="020B0604020202020204" pitchFamily="34" charset="0"/>
                        </a:rPr>
                        <a:t> überarbeiten HA3 mit </a:t>
                      </a:r>
                      <a:r>
                        <a:rPr lang="de-DE" sz="1800" dirty="0" err="1">
                          <a:effectLst/>
                          <a:latin typeface="Arial" panose="020B0604020202020204" pitchFamily="34" charset="0"/>
                          <a:cs typeface="Arial" panose="020B0604020202020204" pitchFamily="34" charset="0"/>
                        </a:rPr>
                        <a:t>Oops</a:t>
                      </a:r>
                      <a:r>
                        <a:rPr lang="de-DE" sz="1800" dirty="0">
                          <a:effectLst/>
                          <a:latin typeface="Arial" panose="020B0604020202020204" pitchFamily="34" charset="0"/>
                          <a:cs typeface="Arial" panose="020B0604020202020204" pitchFamily="34" charset="0"/>
                        </a:rPr>
                        <a:t>-System im Unterricht</a:t>
                      </a:r>
                    </a:p>
                    <a:p>
                      <a:pPr marL="342900" lvl="0" indent="-342900">
                        <a:lnSpc>
                          <a:spcPct val="107000"/>
                        </a:lnSpc>
                        <a:spcAft>
                          <a:spcPts val="0"/>
                        </a:spcAft>
                        <a:buFont typeface="Wingdings" panose="05000000000000000000" pitchFamily="2" charset="2"/>
                        <a:buChar char=""/>
                      </a:pPr>
                      <a:r>
                        <a:rPr lang="de-DE" sz="1800" dirty="0">
                          <a:effectLst/>
                          <a:latin typeface="Arial" panose="020B0604020202020204" pitchFamily="34" charset="0"/>
                          <a:cs typeface="Arial" panose="020B0604020202020204" pitchFamily="34" charset="0"/>
                        </a:rPr>
                        <a:t>Ggf. als HA Bearbeitung fortsetzen</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59411" marR="59411" marT="0" marB="0"/>
                </a:tc>
              </a:tr>
            </a:tbl>
          </a:graphicData>
        </a:graphic>
      </p:graphicFrame>
      <p:sp>
        <p:nvSpPr>
          <p:cNvPr id="3" name="Rectangle 1"/>
          <p:cNvSpPr>
            <a:spLocks noChangeArrowheads="1"/>
          </p:cNvSpPr>
          <p:nvPr/>
        </p:nvSpPr>
        <p:spPr bwMode="auto">
          <a:xfrm>
            <a:off x="3603625" y="1555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mtClean="0">
                <a:solidFill>
                  <a:prstClr val="black"/>
                </a:solidFill>
                <a:latin typeface="Arial" panose="020B0604020202020204" pitchFamily="34" charset="0"/>
              </a:rPr>
              <a:t/>
            </a:r>
            <a:br>
              <a:rPr lang="de-DE" altLang="de-DE" smtClean="0">
                <a:solidFill>
                  <a:prstClr val="black"/>
                </a:solidFill>
                <a:latin typeface="Arial" panose="020B0604020202020204" pitchFamily="34" charset="0"/>
              </a:rPr>
            </a:br>
            <a:endParaRPr lang="de-DE" altLang="de-DE" smtClean="0">
              <a:solidFill>
                <a:prstClr val="black"/>
              </a:solidFill>
              <a:latin typeface="Arial" panose="020B0604020202020204" pitchFamily="34" charset="0"/>
            </a:endParaRPr>
          </a:p>
        </p:txBody>
      </p:sp>
      <p:sp>
        <p:nvSpPr>
          <p:cNvPr id="4" name="Rectangle 2"/>
          <p:cNvSpPr>
            <a:spLocks noChangeArrowheads="1"/>
          </p:cNvSpPr>
          <p:nvPr/>
        </p:nvSpPr>
        <p:spPr bwMode="auto">
          <a:xfrm>
            <a:off x="3603625" y="201295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solidFill>
                <a:prstClr val="black"/>
              </a:solidFill>
            </a:endParaRPr>
          </a:p>
        </p:txBody>
      </p:sp>
      <p:sp>
        <p:nvSpPr>
          <p:cNvPr id="7" name="Fußzeilenplatzhalter 6"/>
          <p:cNvSpPr>
            <a:spLocks noGrp="1"/>
          </p:cNvSpPr>
          <p:nvPr>
            <p:ph type="ftr" sz="quarter" idx="11"/>
          </p:nvPr>
        </p:nvSpPr>
        <p:spPr/>
        <p:txBody>
          <a:bodyPr/>
          <a:lstStyle/>
          <a:p>
            <a:r>
              <a:rPr lang="de-DE" smtClean="0"/>
              <a:t>Dr. Karola Schallhorn RPK für ZPG Bildungsplan 2016 Kl. 9/10 Dez. 2017</a:t>
            </a:r>
            <a:endParaRPr lang="de-DE"/>
          </a:p>
        </p:txBody>
      </p:sp>
      <p:sp>
        <p:nvSpPr>
          <p:cNvPr id="5" name="Foliennummernplatzhalter 4"/>
          <p:cNvSpPr>
            <a:spLocks noGrp="1"/>
          </p:cNvSpPr>
          <p:nvPr>
            <p:ph type="sldNum" sz="quarter" idx="12"/>
          </p:nvPr>
        </p:nvSpPr>
        <p:spPr/>
        <p:txBody>
          <a:bodyPr/>
          <a:lstStyle/>
          <a:p>
            <a:fld id="{8FEDF9C6-1E2A-4872-9CC5-D323A88566EB}" type="slidenum">
              <a:rPr lang="de-DE" smtClean="0"/>
              <a:t>33</a:t>
            </a:fld>
            <a:endParaRPr lang="de-DE"/>
          </a:p>
        </p:txBody>
      </p:sp>
    </p:spTree>
    <p:extLst>
      <p:ext uri="{BB962C8B-B14F-4D97-AF65-F5344CB8AC3E}">
        <p14:creationId xmlns:p14="http://schemas.microsoft.com/office/powerpoint/2010/main" val="3211721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Dr. Karola Schallhorn RPK für ZPG Bildungsplan 2016 Kl. 9/10 Dez. 2017</a:t>
            </a:r>
            <a:endParaRPr lang="de-DE"/>
          </a:p>
        </p:txBody>
      </p:sp>
      <p:sp>
        <p:nvSpPr>
          <p:cNvPr id="3" name="Foliennummernplatzhalter 2"/>
          <p:cNvSpPr>
            <a:spLocks noGrp="1"/>
          </p:cNvSpPr>
          <p:nvPr>
            <p:ph type="sldNum" sz="quarter" idx="12"/>
          </p:nvPr>
        </p:nvSpPr>
        <p:spPr/>
        <p:txBody>
          <a:bodyPr/>
          <a:lstStyle/>
          <a:p>
            <a:fld id="{9E298F28-B2F7-42D1-B2F1-6F83947383D0}" type="slidenum">
              <a:rPr lang="de-DE" smtClean="0"/>
              <a:t>34</a:t>
            </a:fld>
            <a:endParaRPr lang="de-DE"/>
          </a:p>
        </p:txBody>
      </p:sp>
      <p:pic>
        <p:nvPicPr>
          <p:cNvPr id="4" name="Grafik 3"/>
          <p:cNvPicPr>
            <a:picLocks noChangeAspect="1"/>
          </p:cNvPicPr>
          <p:nvPr/>
        </p:nvPicPr>
        <p:blipFill>
          <a:blip r:embed="rId3"/>
          <a:stretch>
            <a:fillRect/>
          </a:stretch>
        </p:blipFill>
        <p:spPr>
          <a:xfrm>
            <a:off x="4452841" y="24840"/>
            <a:ext cx="7401117" cy="6858000"/>
          </a:xfrm>
          <a:prstGeom prst="rect">
            <a:avLst/>
          </a:prstGeom>
          <a:ln>
            <a:solidFill>
              <a:schemeClr val="tx1"/>
            </a:solidFill>
          </a:ln>
        </p:spPr>
      </p:pic>
      <p:sp>
        <p:nvSpPr>
          <p:cNvPr id="5" name="Textfeld 4"/>
          <p:cNvSpPr txBox="1"/>
          <p:nvPr/>
        </p:nvSpPr>
        <p:spPr>
          <a:xfrm>
            <a:off x="506207" y="1777403"/>
            <a:ext cx="4978400" cy="2092881"/>
          </a:xfrm>
          <a:prstGeom prst="rect">
            <a:avLst/>
          </a:prstGeom>
          <a:solidFill>
            <a:schemeClr val="accent1">
              <a:lumMod val="40000"/>
              <a:lumOff val="60000"/>
            </a:schemeClr>
          </a:solidFill>
          <a:ln>
            <a:solidFill>
              <a:srgbClr val="0070C0"/>
            </a:solidFill>
          </a:ln>
        </p:spPr>
        <p:txBody>
          <a:bodyPr wrap="square" rtlCol="0">
            <a:spAutoFit/>
          </a:bodyPr>
          <a:lstStyle/>
          <a:p>
            <a:r>
              <a:rPr lang="de-DE" sz="2800" dirty="0" smtClean="0">
                <a:latin typeface="Arial" panose="020B0604020202020204" pitchFamily="34" charset="0"/>
                <a:cs typeface="Arial" panose="020B0604020202020204" pitchFamily="34" charset="0"/>
              </a:rPr>
              <a:t>In der Handreichung:</a:t>
            </a:r>
          </a:p>
          <a:p>
            <a:r>
              <a:rPr lang="de-DE" sz="2800" dirty="0" smtClean="0">
                <a:latin typeface="Arial" panose="020B0604020202020204" pitchFamily="34" charset="0"/>
                <a:cs typeface="Arial" panose="020B0604020202020204" pitchFamily="34" charset="0"/>
              </a:rPr>
              <a:t>Stundenverlauf  zu </a:t>
            </a:r>
            <a:r>
              <a:rPr lang="de-DE" sz="2800" i="1" dirty="0" smtClean="0">
                <a:latin typeface="Arial" panose="020B0604020202020204" pitchFamily="34" charset="0"/>
                <a:cs typeface="Arial" panose="020B0604020202020204" pitchFamily="34" charset="0"/>
              </a:rPr>
              <a:t>argumentative </a:t>
            </a:r>
            <a:r>
              <a:rPr lang="de-DE" sz="2800" i="1" dirty="0" err="1" smtClean="0">
                <a:latin typeface="Arial" panose="020B0604020202020204" pitchFamily="34" charset="0"/>
                <a:cs typeface="Arial" panose="020B0604020202020204" pitchFamily="34" charset="0"/>
              </a:rPr>
              <a:t>writing</a:t>
            </a:r>
            <a:endParaRPr lang="de-DE" sz="2800" dirty="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(Unit 1, English G 21 A6)</a:t>
            </a:r>
          </a:p>
          <a:p>
            <a:pPr algn="ctr"/>
            <a:endParaRPr lang="de-DE" dirty="0"/>
          </a:p>
        </p:txBody>
      </p:sp>
    </p:spTree>
    <p:extLst>
      <p:ext uri="{BB962C8B-B14F-4D97-AF65-F5344CB8AC3E}">
        <p14:creationId xmlns:p14="http://schemas.microsoft.com/office/powerpoint/2010/main" val="125867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Textfeld 3"/>
          <p:cNvSpPr txBox="1"/>
          <p:nvPr/>
        </p:nvSpPr>
        <p:spPr>
          <a:xfrm>
            <a:off x="2044931" y="2460567"/>
            <a:ext cx="8362604" cy="707886"/>
          </a:xfrm>
          <a:prstGeom prst="rect">
            <a:avLst/>
          </a:prstGeom>
          <a:noFill/>
        </p:spPr>
        <p:txBody>
          <a:bodyPr wrap="square" rtlCol="0">
            <a:spAutoFit/>
          </a:bodyPr>
          <a:lstStyle/>
          <a:p>
            <a:r>
              <a:rPr lang="de-DE" sz="4000" dirty="0" smtClean="0">
                <a:latin typeface="Arial" panose="020B0604020202020204" pitchFamily="34" charset="0"/>
                <a:cs typeface="Arial" panose="020B0604020202020204" pitchFamily="34" charset="0"/>
              </a:rPr>
              <a:t>5. Der (Mehr-) Wert der Methode</a:t>
            </a:r>
            <a:endParaRPr lang="de-DE" sz="40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8FEDF9C6-1E2A-4872-9CC5-D323A88566EB}" type="slidenum">
              <a:rPr lang="de-DE" smtClean="0"/>
              <a:t>35</a:t>
            </a:fld>
            <a:endParaRPr lang="de-DE"/>
          </a:p>
        </p:txBody>
      </p:sp>
    </p:spTree>
    <p:extLst>
      <p:ext uri="{BB962C8B-B14F-4D97-AF65-F5344CB8AC3E}">
        <p14:creationId xmlns:p14="http://schemas.microsoft.com/office/powerpoint/2010/main" val="2160880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Rechteck 3"/>
          <p:cNvSpPr/>
          <p:nvPr/>
        </p:nvSpPr>
        <p:spPr>
          <a:xfrm>
            <a:off x="1609344" y="1435608"/>
            <a:ext cx="9061704" cy="4154984"/>
          </a:xfrm>
          <a:prstGeom prst="rect">
            <a:avLst/>
          </a:prstGeom>
        </p:spPr>
        <p:txBody>
          <a:bodyPr wrap="square">
            <a:spAutoFit/>
          </a:bodyPr>
          <a:lstStyle/>
          <a:p>
            <a:r>
              <a:rPr lang="de-DE" sz="2400" dirty="0">
                <a:latin typeface="Arial" panose="020B0604020202020204" pitchFamily="34" charset="0"/>
                <a:cs typeface="Arial" panose="020B0604020202020204" pitchFamily="34" charset="0"/>
              </a:rPr>
              <a:t>Die Methode lässt sich </a:t>
            </a:r>
            <a:endParaRPr lang="de-DE" sz="2400" dirty="0" smtClean="0">
              <a:latin typeface="Arial" panose="020B0604020202020204" pitchFamily="34" charset="0"/>
              <a:cs typeface="Arial" panose="020B0604020202020204" pitchFamily="34" charset="0"/>
            </a:endParaRPr>
          </a:p>
          <a:p>
            <a:endParaRPr lang="de-DE"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400" b="1" dirty="0" smtClean="0">
                <a:latin typeface="Arial" panose="020B0604020202020204" pitchFamily="34" charset="0"/>
                <a:cs typeface="Arial" panose="020B0604020202020204" pitchFamily="34" charset="0"/>
              </a:rPr>
              <a:t>mit </a:t>
            </a:r>
            <a:r>
              <a:rPr lang="de-DE" sz="2400" b="1" dirty="0">
                <a:latin typeface="Arial" panose="020B0604020202020204" pitchFamily="34" charset="0"/>
                <a:cs typeface="Arial" panose="020B0604020202020204" pitchFamily="34" charset="0"/>
              </a:rPr>
              <a:t>jedem Lehrwerk </a:t>
            </a:r>
            <a:endParaRPr lang="de-DE" sz="2400" dirty="0" smtClean="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400" dirty="0" smtClean="0">
                <a:latin typeface="Arial" panose="020B0604020202020204" pitchFamily="34" charset="0"/>
                <a:cs typeface="Arial" panose="020B0604020202020204" pitchFamily="34" charset="0"/>
              </a:rPr>
              <a:t>mit jeder Lektüre</a:t>
            </a:r>
            <a:r>
              <a:rPr lang="de-DE" sz="2400" dirty="0">
                <a:latin typeface="Arial" panose="020B0604020202020204" pitchFamily="34" charset="0"/>
                <a:cs typeface="Arial" panose="020B0604020202020204" pitchFamily="34" charset="0"/>
              </a:rPr>
              <a:t>, Film </a:t>
            </a:r>
            <a:r>
              <a:rPr lang="de-DE" sz="2400" dirty="0" err="1">
                <a:latin typeface="Arial" panose="020B0604020202020204" pitchFamily="34" charset="0"/>
                <a:cs typeface="Arial" panose="020B0604020202020204" pitchFamily="34" charset="0"/>
              </a:rPr>
              <a:t>etc</a:t>
            </a:r>
            <a:r>
              <a:rPr lang="de-DE" sz="2400" b="1" dirty="0">
                <a:latin typeface="Arial" panose="020B0604020202020204" pitchFamily="34" charset="0"/>
                <a:cs typeface="Arial" panose="020B0604020202020204" pitchFamily="34" charset="0"/>
              </a:rPr>
              <a:t> im Sinne des erweiterten TMK </a:t>
            </a:r>
            <a:r>
              <a:rPr lang="de-DE" sz="2400" b="1" dirty="0" smtClean="0">
                <a:latin typeface="Arial" panose="020B0604020202020204" pitchFamily="34" charset="0"/>
                <a:cs typeface="Arial" panose="020B0604020202020204" pitchFamily="34" charset="0"/>
              </a:rPr>
              <a:t>Begriffs</a:t>
            </a:r>
          </a:p>
          <a:p>
            <a:endParaRPr lang="de-DE"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400" dirty="0">
                <a:latin typeface="Arial" panose="020B0604020202020204" pitchFamily="34" charset="0"/>
                <a:cs typeface="Arial" panose="020B0604020202020204" pitchFamily="34" charset="0"/>
              </a:rPr>
              <a:t>mit jeder Art Textproduktion (</a:t>
            </a:r>
            <a:r>
              <a:rPr lang="de-DE" sz="2400" dirty="0" smtClean="0">
                <a:latin typeface="Arial" panose="020B0604020202020204" pitchFamily="34" charset="0"/>
                <a:cs typeface="Arial" panose="020B0604020202020204" pitchFamily="34" charset="0"/>
              </a:rPr>
              <a:t>auch mündlich ) </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a</a:t>
            </a:r>
            <a:r>
              <a:rPr lang="de-DE" sz="2400" dirty="0" smtClean="0">
                <a:latin typeface="Arial" panose="020B0604020202020204" pitchFamily="34" charset="0"/>
                <a:cs typeface="Arial" panose="020B0604020202020204" pitchFamily="34" charset="0"/>
              </a:rPr>
              <a:t>nwenden.</a:t>
            </a:r>
            <a:endParaRPr lang="de-DE" sz="2400"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8FEDF9C6-1E2A-4872-9CC5-D323A88566EB}" type="slidenum">
              <a:rPr lang="de-DE" smtClean="0"/>
              <a:t>36</a:t>
            </a:fld>
            <a:endParaRPr lang="de-DE"/>
          </a:p>
        </p:txBody>
      </p:sp>
    </p:spTree>
    <p:extLst>
      <p:ext uri="{BB962C8B-B14F-4D97-AF65-F5344CB8AC3E}">
        <p14:creationId xmlns:p14="http://schemas.microsoft.com/office/powerpoint/2010/main" val="35875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9955" y="102853"/>
            <a:ext cx="10291157" cy="6555641"/>
          </a:xfrm>
          <a:prstGeom prst="rect">
            <a:avLst/>
          </a:prstGeom>
          <a:noFill/>
        </p:spPr>
        <p:txBody>
          <a:bodyPr wrap="square" rtlCol="0">
            <a:spAutoFit/>
          </a:bodyPr>
          <a:lstStyle/>
          <a:p>
            <a:r>
              <a:rPr lang="de-DE" sz="2000" b="1" dirty="0" smtClean="0">
                <a:latin typeface="Arial" panose="020B0604020202020204" pitchFamily="34" charset="0"/>
                <a:cs typeface="Arial" panose="020B0604020202020204" pitchFamily="34" charset="0"/>
              </a:rPr>
              <a:t>Ziele und Nutzen für die </a:t>
            </a:r>
            <a:r>
              <a:rPr lang="de-DE" sz="2000" b="1" dirty="0" err="1" smtClean="0">
                <a:latin typeface="Arial" panose="020B0604020202020204" pitchFamily="34" charset="0"/>
                <a:cs typeface="Arial" panose="020B0604020202020204" pitchFamily="34" charset="0"/>
              </a:rPr>
              <a:t>SchülerInnen</a:t>
            </a:r>
            <a:r>
              <a:rPr lang="de-DE" sz="2000" b="1" dirty="0" smtClean="0">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000" dirty="0" smtClean="0">
                <a:latin typeface="Arial" panose="020B0604020202020204" pitchFamily="34" charset="0"/>
                <a:cs typeface="Arial" panose="020B0604020202020204" pitchFamily="34" charset="0"/>
              </a:rPr>
              <a:t>Differenzierung – echte </a:t>
            </a:r>
            <a:r>
              <a:rPr lang="de-DE" sz="2000" b="1" dirty="0" err="1" smtClean="0">
                <a:latin typeface="Arial" panose="020B0604020202020204" pitchFamily="34" charset="0"/>
                <a:cs typeface="Arial" panose="020B0604020202020204" pitchFamily="34" charset="0"/>
              </a:rPr>
              <a:t>Indvidualisierung</a:t>
            </a:r>
            <a:endParaRPr lang="de-DE" sz="20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000" dirty="0" smtClean="0">
                <a:latin typeface="Arial" panose="020B0604020202020204" pitchFamily="34" charset="0"/>
                <a:cs typeface="Arial" panose="020B0604020202020204" pitchFamily="34" charset="0"/>
              </a:rPr>
              <a:t>Kartensystem  = </a:t>
            </a:r>
            <a:r>
              <a:rPr lang="de-DE" sz="2000" b="1" dirty="0" smtClean="0">
                <a:latin typeface="Arial" panose="020B0604020202020204" pitchFamily="34" charset="0"/>
                <a:cs typeface="Arial" panose="020B0604020202020204" pitchFamily="34" charset="0"/>
              </a:rPr>
              <a:t>haptisches Element </a:t>
            </a:r>
            <a:r>
              <a:rPr lang="de-DE" sz="2000" dirty="0" smtClean="0">
                <a:latin typeface="Arial" panose="020B0604020202020204" pitchFamily="34" charset="0"/>
                <a:cs typeface="Arial" panose="020B0604020202020204" pitchFamily="34" charset="0"/>
              </a:rPr>
              <a:t>zum „Ergreifen der eigenen Defizite“ ggf. auch zum „Zerreißen“</a:t>
            </a:r>
          </a:p>
          <a:p>
            <a:pPr marL="285750" indent="-285750">
              <a:buFont typeface="Arial" panose="020B0604020202020204" pitchFamily="34" charset="0"/>
              <a:buChar char="•"/>
            </a:pPr>
            <a:r>
              <a:rPr lang="de-DE" sz="2000" b="1" dirty="0" smtClean="0">
                <a:latin typeface="Arial" panose="020B0604020202020204" pitchFamily="34" charset="0"/>
                <a:cs typeface="Arial" panose="020B0604020202020204" pitchFamily="34" charset="0"/>
              </a:rPr>
              <a:t>Motivation</a:t>
            </a:r>
            <a:r>
              <a:rPr lang="de-DE" sz="2000" dirty="0" smtClean="0">
                <a:latin typeface="Arial" panose="020B0604020202020204" pitchFamily="34" charset="0"/>
                <a:cs typeface="Arial" panose="020B0604020202020204" pitchFamily="34" charset="0"/>
              </a:rPr>
              <a:t> durch „</a:t>
            </a:r>
            <a:r>
              <a:rPr lang="de-DE" sz="2000" b="1" dirty="0" smtClean="0">
                <a:latin typeface="Arial" panose="020B0604020202020204" pitchFamily="34" charset="0"/>
                <a:cs typeface="Arial" panose="020B0604020202020204" pitchFamily="34" charset="0"/>
              </a:rPr>
              <a:t>DIY</a:t>
            </a:r>
            <a:r>
              <a:rPr lang="de-DE" sz="2000" dirty="0" smtClean="0">
                <a:latin typeface="Arial" panose="020B0604020202020204" pitchFamily="34" charset="0"/>
                <a:cs typeface="Arial" panose="020B0604020202020204" pitchFamily="34" charset="0"/>
              </a:rPr>
              <a:t>“ (Do- </a:t>
            </a:r>
            <a:r>
              <a:rPr lang="de-DE" sz="2000" dirty="0" err="1" smtClean="0">
                <a:latin typeface="Arial" panose="020B0604020202020204" pitchFamily="34" charset="0"/>
                <a:cs typeface="Arial" panose="020B0604020202020204" pitchFamily="34" charset="0"/>
              </a:rPr>
              <a:t>It</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Yourself</a:t>
            </a:r>
            <a:r>
              <a:rPr lang="de-DE" sz="2000" dirty="0" smtClean="0">
                <a:latin typeface="Arial" panose="020B0604020202020204" pitchFamily="34" charset="0"/>
                <a:cs typeface="Arial" panose="020B0604020202020204" pitchFamily="34" charset="0"/>
              </a:rPr>
              <a:t>) Charakter der Kartengestaltung (Kreativität/Ästhetik)</a:t>
            </a:r>
          </a:p>
          <a:p>
            <a:pPr marL="285750" indent="-285750">
              <a:buFont typeface="Arial" panose="020B0604020202020204" pitchFamily="34" charset="0"/>
              <a:buChar char="•"/>
            </a:pPr>
            <a:r>
              <a:rPr lang="de-DE" sz="2000" b="1" dirty="0" smtClean="0">
                <a:latin typeface="Arial" panose="020B0604020202020204" pitchFamily="34" charset="0"/>
                <a:cs typeface="Arial" panose="020B0604020202020204" pitchFamily="34" charset="0"/>
              </a:rPr>
              <a:t>Hochgradige Sensibilisierung </a:t>
            </a:r>
            <a:r>
              <a:rPr lang="de-DE" sz="2000" dirty="0" smtClean="0">
                <a:latin typeface="Arial" panose="020B0604020202020204" pitchFamily="34" charset="0"/>
                <a:cs typeface="Arial" panose="020B0604020202020204" pitchFamily="34" charset="0"/>
              </a:rPr>
              <a:t>für die eigene Sprachproduktion und die Sprache (bes. Idiomatik, </a:t>
            </a:r>
            <a:r>
              <a:rPr lang="de-DE" sz="2000" dirty="0" err="1" smtClean="0">
                <a:latin typeface="Arial" panose="020B0604020202020204" pitchFamily="34" charset="0"/>
                <a:cs typeface="Arial" panose="020B0604020202020204" pitchFamily="34" charset="0"/>
              </a:rPr>
              <a:t>Aspects</a:t>
            </a:r>
            <a:r>
              <a:rPr lang="de-DE" sz="2000" dirty="0" smtClean="0">
                <a:latin typeface="Arial" panose="020B0604020202020204" pitchFamily="34" charset="0"/>
                <a:cs typeface="Arial" panose="020B0604020202020204" pitchFamily="34" charset="0"/>
              </a:rPr>
              <a:t>, etc.) an sich.</a:t>
            </a:r>
          </a:p>
          <a:p>
            <a:pPr marL="285750" indent="-285750">
              <a:buFont typeface="Arial" panose="020B0604020202020204" pitchFamily="34" charset="0"/>
              <a:buChar char="•"/>
            </a:pPr>
            <a:r>
              <a:rPr lang="de-DE" sz="2000" dirty="0" smtClean="0">
                <a:latin typeface="Arial" panose="020B0604020202020204" pitchFamily="34" charset="0"/>
                <a:cs typeface="Arial" panose="020B0604020202020204" pitchFamily="34" charset="0"/>
              </a:rPr>
              <a:t>Zugrundeliegende </a:t>
            </a:r>
            <a:r>
              <a:rPr lang="de-DE" sz="2000" dirty="0" err="1" smtClean="0">
                <a:latin typeface="Arial" panose="020B0604020202020204" pitchFamily="34" charset="0"/>
                <a:cs typeface="Arial" panose="020B0604020202020204" pitchFamily="34" charset="0"/>
              </a:rPr>
              <a:t>SuS</a:t>
            </a:r>
            <a:r>
              <a:rPr lang="de-DE" sz="2000" dirty="0" smtClean="0">
                <a:latin typeface="Arial" panose="020B0604020202020204" pitchFamily="34" charset="0"/>
                <a:cs typeface="Arial" panose="020B0604020202020204" pitchFamily="34" charset="0"/>
              </a:rPr>
              <a:t>-Produkte (KAs, Tests, HAs) erfahren einen unschätzbaren </a:t>
            </a:r>
            <a:r>
              <a:rPr lang="de-DE" sz="2000" b="1" dirty="0" smtClean="0">
                <a:latin typeface="Arial" panose="020B0604020202020204" pitchFamily="34" charset="0"/>
                <a:cs typeface="Arial" panose="020B0604020202020204" pitchFamily="34" charset="0"/>
              </a:rPr>
              <a:t>Mehrwert</a:t>
            </a:r>
            <a:r>
              <a:rPr lang="de-DE" sz="2000" dirty="0" smtClean="0">
                <a:latin typeface="Arial" panose="020B0604020202020204" pitchFamily="34" charset="0"/>
                <a:cs typeface="Arial" panose="020B0604020202020204" pitchFamily="34" charset="0"/>
              </a:rPr>
              <a:t> im Sinne der </a:t>
            </a:r>
          </a:p>
          <a:p>
            <a:pPr marL="285750" indent="-285750">
              <a:buFont typeface="Arial" panose="020B0604020202020204" pitchFamily="34" charset="0"/>
              <a:buChar char="•"/>
            </a:pPr>
            <a:r>
              <a:rPr lang="de-DE" sz="2000" b="1" dirty="0" smtClean="0">
                <a:latin typeface="Arial" panose="020B0604020202020204" pitchFamily="34" charset="0"/>
                <a:cs typeface="Arial" panose="020B0604020202020204" pitchFamily="34" charset="0"/>
              </a:rPr>
              <a:t>Wertschätzung</a:t>
            </a:r>
          </a:p>
          <a:p>
            <a:pPr marL="285750" indent="-285750">
              <a:buFont typeface="Arial" panose="020B0604020202020204" pitchFamily="34" charset="0"/>
              <a:buChar char="•"/>
            </a:pPr>
            <a:r>
              <a:rPr lang="de-DE" sz="2000" b="1" dirty="0" smtClean="0">
                <a:latin typeface="Arial" panose="020B0604020202020204" pitchFamily="34" charset="0"/>
                <a:cs typeface="Arial" panose="020B0604020202020204" pitchFamily="34" charset="0"/>
              </a:rPr>
              <a:t>Nachhaltigkeit des Lernens </a:t>
            </a:r>
            <a:r>
              <a:rPr lang="de-DE" sz="2000" dirty="0" smtClean="0">
                <a:latin typeface="Arial" panose="020B0604020202020204" pitchFamily="34" charset="0"/>
                <a:cs typeface="Arial" panose="020B0604020202020204" pitchFamily="34" charset="0"/>
              </a:rPr>
              <a:t>aus dem eigenen Produkt für das eigene Gelingen</a:t>
            </a:r>
          </a:p>
          <a:p>
            <a:pPr marL="285750" indent="-285750">
              <a:buFont typeface="Arial" panose="020B0604020202020204" pitchFamily="34" charset="0"/>
              <a:buChar char="•"/>
            </a:pPr>
            <a:r>
              <a:rPr lang="de-DE" sz="2000" b="1" dirty="0" smtClean="0">
                <a:latin typeface="Arial" panose="020B0604020202020204" pitchFamily="34" charset="0"/>
                <a:cs typeface="Arial" panose="020B0604020202020204" pitchFamily="34" charset="0"/>
              </a:rPr>
              <a:t>Lernprozessorientiertes Verfahren</a:t>
            </a:r>
            <a:r>
              <a:rPr lang="de-DE" sz="2000" dirty="0" smtClean="0">
                <a:latin typeface="Arial" panose="020B0604020202020204" pitchFamily="34" charset="0"/>
                <a:cs typeface="Arial" panose="020B0604020202020204" pitchFamily="34" charset="0"/>
              </a:rPr>
              <a:t>, das der </a:t>
            </a:r>
            <a:r>
              <a:rPr lang="de-DE" sz="2000" b="1" dirty="0" smtClean="0">
                <a:latin typeface="Arial" panose="020B0604020202020204" pitchFamily="34" charset="0"/>
                <a:cs typeface="Arial" panose="020B0604020202020204" pitchFamily="34" charset="0"/>
              </a:rPr>
              <a:t>Heterogenität </a:t>
            </a:r>
            <a:r>
              <a:rPr lang="de-DE" sz="2000" dirty="0" smtClean="0">
                <a:latin typeface="Arial" panose="020B0604020202020204" pitchFamily="34" charset="0"/>
                <a:cs typeface="Arial" panose="020B0604020202020204" pitchFamily="34" charset="0"/>
              </a:rPr>
              <a:t>der Gruppe im hohen Maße entgegenkommt und sie auffängt</a:t>
            </a:r>
          </a:p>
          <a:p>
            <a:pPr marL="285750" indent="-285750">
              <a:buFont typeface="Arial" panose="020B0604020202020204" pitchFamily="34" charset="0"/>
              <a:buChar char="•"/>
            </a:pPr>
            <a:r>
              <a:rPr lang="de-DE" sz="2000" dirty="0" smtClean="0">
                <a:latin typeface="Arial" panose="020B0604020202020204" pitchFamily="34" charset="0"/>
                <a:cs typeface="Arial" panose="020B0604020202020204" pitchFamily="34" charset="0"/>
              </a:rPr>
              <a:t>Arbeitsverfahren ist </a:t>
            </a:r>
            <a:r>
              <a:rPr lang="de-DE" sz="2000" b="1" dirty="0" smtClean="0">
                <a:latin typeface="Arial" panose="020B0604020202020204" pitchFamily="34" charset="0"/>
                <a:cs typeface="Arial" panose="020B0604020202020204" pitchFamily="34" charset="0"/>
              </a:rPr>
              <a:t>hybrid</a:t>
            </a:r>
            <a:r>
              <a:rPr lang="de-DE" sz="2000" dirty="0" smtClean="0">
                <a:latin typeface="Arial" panose="020B0604020202020204" pitchFamily="34" charset="0"/>
                <a:cs typeface="Arial" panose="020B0604020202020204" pitchFamily="34" charset="0"/>
              </a:rPr>
              <a:t> i. S. der </a:t>
            </a:r>
            <a:r>
              <a:rPr lang="de-DE" sz="2000" b="1" dirty="0" smtClean="0">
                <a:latin typeface="Arial" panose="020B0604020202020204" pitchFamily="34" charset="0"/>
                <a:cs typeface="Arial" panose="020B0604020202020204" pitchFamily="34" charset="0"/>
              </a:rPr>
              <a:t>Hattie-Studie</a:t>
            </a:r>
            <a:r>
              <a:rPr lang="de-DE" sz="2000" dirty="0" smtClean="0">
                <a:latin typeface="Arial" panose="020B0604020202020204" pitchFamily="34" charset="0"/>
                <a:cs typeface="Arial" panose="020B0604020202020204" pitchFamily="34" charset="0"/>
              </a:rPr>
              <a:t> erfahren die </a:t>
            </a:r>
            <a:r>
              <a:rPr lang="de-DE" sz="2000" dirty="0" err="1" smtClean="0">
                <a:latin typeface="Arial" panose="020B0604020202020204" pitchFamily="34" charset="0"/>
                <a:cs typeface="Arial" panose="020B0604020202020204" pitchFamily="34" charset="0"/>
              </a:rPr>
              <a:t>SuS</a:t>
            </a:r>
            <a:r>
              <a:rPr lang="de-DE" sz="2000" dirty="0" smtClean="0">
                <a:latin typeface="Arial" panose="020B0604020202020204" pitchFamily="34" charset="0"/>
                <a:cs typeface="Arial" panose="020B0604020202020204" pitchFamily="34" charset="0"/>
              </a:rPr>
              <a:t> verschiedene </a:t>
            </a:r>
            <a:r>
              <a:rPr lang="de-DE" sz="2000" b="1" dirty="0" smtClean="0">
                <a:latin typeface="Arial" panose="020B0604020202020204" pitchFamily="34" charset="0"/>
                <a:cs typeface="Arial" panose="020B0604020202020204" pitchFamily="34" charset="0"/>
              </a:rPr>
              <a:t>Lernarrangements </a:t>
            </a:r>
            <a:r>
              <a:rPr lang="de-DE" sz="2000" dirty="0" smtClean="0">
                <a:latin typeface="Arial" panose="020B0604020202020204" pitchFamily="34" charset="0"/>
                <a:cs typeface="Arial" panose="020B0604020202020204" pitchFamily="34" charset="0"/>
              </a:rPr>
              <a:t>(„analog und digital“)</a:t>
            </a:r>
          </a:p>
          <a:p>
            <a:pPr marL="285750" indent="-285750">
              <a:buFont typeface="Arial" panose="020B0604020202020204" pitchFamily="34" charset="0"/>
              <a:buChar char="•"/>
            </a:pPr>
            <a:r>
              <a:rPr lang="de-DE" sz="2000" dirty="0" smtClean="0">
                <a:latin typeface="Arial" panose="020B0604020202020204" pitchFamily="34" charset="0"/>
                <a:cs typeface="Arial" panose="020B0604020202020204" pitchFamily="34" charset="0"/>
              </a:rPr>
              <a:t>Stärkung des selbstorganisierten Lernens mit </a:t>
            </a:r>
            <a:r>
              <a:rPr lang="de-DE" sz="2000" b="1" dirty="0" smtClean="0">
                <a:latin typeface="Arial" panose="020B0604020202020204" pitchFamily="34" charset="0"/>
                <a:cs typeface="Arial" panose="020B0604020202020204" pitchFamily="34" charset="0"/>
              </a:rPr>
              <a:t>metakognitiven Lernstrategien</a:t>
            </a:r>
          </a:p>
          <a:p>
            <a:pPr marL="285750" indent="-285750">
              <a:buFont typeface="Arial" panose="020B0604020202020204" pitchFamily="34" charset="0"/>
              <a:buChar char="•"/>
            </a:pPr>
            <a:r>
              <a:rPr lang="de-DE" sz="2000" b="1" i="1" dirty="0" err="1" smtClean="0">
                <a:latin typeface="Arial" panose="020B0604020202020204" pitchFamily="34" charset="0"/>
                <a:cs typeface="Arial" panose="020B0604020202020204" pitchFamily="34" charset="0"/>
              </a:rPr>
              <a:t>Self-monitoring</a:t>
            </a:r>
            <a:r>
              <a:rPr lang="de-DE" sz="2000" b="1" dirty="0" smtClean="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und </a:t>
            </a:r>
            <a:r>
              <a:rPr lang="de-DE" sz="2000" b="1" dirty="0" smtClean="0">
                <a:latin typeface="Arial" panose="020B0604020202020204" pitchFamily="34" charset="0"/>
                <a:cs typeface="Arial" panose="020B0604020202020204" pitchFamily="34" charset="0"/>
              </a:rPr>
              <a:t>(Selbst-)</a:t>
            </a:r>
            <a:r>
              <a:rPr lang="de-DE" sz="2000" b="1" dirty="0" err="1" smtClean="0">
                <a:latin typeface="Arial" panose="020B0604020202020204" pitchFamily="34" charset="0"/>
                <a:cs typeface="Arial" panose="020B0604020202020204" pitchFamily="34" charset="0"/>
              </a:rPr>
              <a:t>evaluation</a:t>
            </a:r>
            <a:r>
              <a:rPr lang="de-DE" sz="2000" b="1" dirty="0" smtClean="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mit engen </a:t>
            </a:r>
            <a:r>
              <a:rPr lang="de-DE" sz="2000" b="1" dirty="0" smtClean="0">
                <a:latin typeface="Arial" panose="020B0604020202020204" pitchFamily="34" charset="0"/>
                <a:cs typeface="Arial" panose="020B0604020202020204" pitchFamily="34" charset="0"/>
              </a:rPr>
              <a:t>Feedback</a:t>
            </a:r>
            <a:r>
              <a:rPr lang="de-DE" sz="2000" dirty="0" smtClean="0">
                <a:latin typeface="Arial" panose="020B0604020202020204" pitchFamily="34" charset="0"/>
                <a:cs typeface="Arial" panose="020B0604020202020204" pitchFamily="34" charset="0"/>
              </a:rPr>
              <a:t>-Schleifen </a:t>
            </a:r>
          </a:p>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Die Beziehung zur Lehrperson wird authentischer und intensiver (vgl. „Lern-</a:t>
            </a:r>
            <a:r>
              <a:rPr lang="de-DE" sz="2000" b="1" dirty="0">
                <a:latin typeface="Arial" panose="020B0604020202020204" pitchFamily="34" charset="0"/>
                <a:cs typeface="Arial" panose="020B0604020202020204" pitchFamily="34" charset="0"/>
              </a:rPr>
              <a:t>coach</a:t>
            </a:r>
            <a:r>
              <a:rPr lang="de-DE" sz="2000" dirty="0">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11"/>
          </p:nvPr>
        </p:nvSpPr>
        <p:spPr/>
        <p:txBody>
          <a:bodyPr/>
          <a:lstStyle/>
          <a:p>
            <a:r>
              <a:rPr lang="de-DE" dirty="0" smtClean="0"/>
              <a:t>Dr. Karola Schallhorn RPK für ZPG Bildungsplan 2016 Kl. 9/10 Dez. 2017</a:t>
            </a:r>
            <a:endParaRPr lang="de-DE" dirty="0"/>
          </a:p>
        </p:txBody>
      </p:sp>
      <p:sp>
        <p:nvSpPr>
          <p:cNvPr id="4" name="Foliennummernplatzhalter 3"/>
          <p:cNvSpPr>
            <a:spLocks noGrp="1"/>
          </p:cNvSpPr>
          <p:nvPr>
            <p:ph type="sldNum" sz="quarter" idx="12"/>
          </p:nvPr>
        </p:nvSpPr>
        <p:spPr/>
        <p:txBody>
          <a:bodyPr/>
          <a:lstStyle/>
          <a:p>
            <a:fld id="{8FEDF9C6-1E2A-4872-9CC5-D323A88566EB}" type="slidenum">
              <a:rPr lang="de-DE" smtClean="0"/>
              <a:t>37</a:t>
            </a:fld>
            <a:endParaRPr lang="de-DE"/>
          </a:p>
        </p:txBody>
      </p:sp>
    </p:spTree>
    <p:extLst>
      <p:ext uri="{BB962C8B-B14F-4D97-AF65-F5344CB8AC3E}">
        <p14:creationId xmlns:p14="http://schemas.microsoft.com/office/powerpoint/2010/main" val="21721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08314" y="0"/>
            <a:ext cx="8675914" cy="1446550"/>
          </a:xfrm>
          <a:prstGeom prst="rect">
            <a:avLst/>
          </a:prstGeom>
          <a:noFill/>
        </p:spPr>
        <p:txBody>
          <a:bodyPr wrap="square" rtlCol="0">
            <a:spAutoFit/>
          </a:bodyPr>
          <a:lstStyle/>
          <a:p>
            <a:pPr algn="ctr"/>
            <a:r>
              <a:rPr lang="de-DE" sz="4400" dirty="0" smtClean="0">
                <a:latin typeface="Arial" panose="020B0604020202020204" pitchFamily="34" charset="0"/>
                <a:cs typeface="Arial" panose="020B0604020202020204" pitchFamily="34" charset="0"/>
              </a:rPr>
              <a:t>Individual </a:t>
            </a:r>
            <a:r>
              <a:rPr lang="de-DE" sz="4400" dirty="0" err="1" smtClean="0">
                <a:latin typeface="Arial" panose="020B0604020202020204" pitchFamily="34" charset="0"/>
                <a:cs typeface="Arial" panose="020B0604020202020204" pitchFamily="34" charset="0"/>
              </a:rPr>
              <a:t>needs</a:t>
            </a:r>
            <a:r>
              <a:rPr lang="de-DE" sz="4400" dirty="0" smtClean="0">
                <a:latin typeface="Arial" panose="020B0604020202020204" pitchFamily="34" charset="0"/>
                <a:cs typeface="Arial" panose="020B0604020202020204" pitchFamily="34" charset="0"/>
              </a:rPr>
              <a:t> </a:t>
            </a:r>
            <a:r>
              <a:rPr lang="de-DE" sz="4400" dirty="0" err="1" smtClean="0">
                <a:latin typeface="Arial" panose="020B0604020202020204" pitchFamily="34" charset="0"/>
                <a:cs typeface="Arial" panose="020B0604020202020204" pitchFamily="34" charset="0"/>
              </a:rPr>
              <a:t>should</a:t>
            </a:r>
            <a:r>
              <a:rPr lang="de-DE" sz="4400" dirty="0" smtClean="0">
                <a:latin typeface="Arial" panose="020B0604020202020204" pitchFamily="34" charset="0"/>
                <a:cs typeface="Arial" panose="020B0604020202020204" pitchFamily="34" charset="0"/>
              </a:rPr>
              <a:t> </a:t>
            </a:r>
            <a:r>
              <a:rPr lang="de-DE" sz="4400" dirty="0" err="1" smtClean="0">
                <a:latin typeface="Arial" panose="020B0604020202020204" pitchFamily="34" charset="0"/>
                <a:cs typeface="Arial" panose="020B0604020202020204" pitchFamily="34" charset="0"/>
              </a:rPr>
              <a:t>be</a:t>
            </a:r>
            <a:r>
              <a:rPr lang="de-DE" sz="4400" dirty="0" smtClean="0">
                <a:latin typeface="Arial" panose="020B0604020202020204" pitchFamily="34" charset="0"/>
                <a:cs typeface="Arial" panose="020B0604020202020204" pitchFamily="34" charset="0"/>
              </a:rPr>
              <a:t> </a:t>
            </a:r>
            <a:r>
              <a:rPr lang="de-DE" sz="4400" dirty="0" err="1" smtClean="0">
                <a:latin typeface="Arial" panose="020B0604020202020204" pitchFamily="34" charset="0"/>
                <a:cs typeface="Arial" panose="020B0604020202020204" pitchFamily="34" charset="0"/>
              </a:rPr>
              <a:t>met</a:t>
            </a:r>
            <a:r>
              <a:rPr lang="de-DE" sz="4400" dirty="0" smtClean="0">
                <a:latin typeface="Arial" panose="020B0604020202020204" pitchFamily="34" charset="0"/>
                <a:cs typeface="Arial" panose="020B0604020202020204" pitchFamily="34" charset="0"/>
              </a:rPr>
              <a:t> </a:t>
            </a:r>
            <a:r>
              <a:rPr lang="de-DE" sz="4400" dirty="0" err="1" smtClean="0">
                <a:latin typeface="Arial" panose="020B0604020202020204" pitchFamily="34" charset="0"/>
                <a:cs typeface="Arial" panose="020B0604020202020204" pitchFamily="34" charset="0"/>
              </a:rPr>
              <a:t>by</a:t>
            </a:r>
            <a:r>
              <a:rPr lang="de-DE" sz="4400" dirty="0" smtClean="0">
                <a:latin typeface="Arial" panose="020B0604020202020204" pitchFamily="34" charset="0"/>
                <a:cs typeface="Arial" panose="020B0604020202020204" pitchFamily="34" charset="0"/>
              </a:rPr>
              <a:t> individual </a:t>
            </a:r>
            <a:r>
              <a:rPr lang="de-DE" sz="4400" dirty="0" err="1" smtClean="0">
                <a:latin typeface="Arial" panose="020B0604020202020204" pitchFamily="34" charset="0"/>
                <a:cs typeface="Arial" panose="020B0604020202020204" pitchFamily="34" charset="0"/>
              </a:rPr>
              <a:t>support</a:t>
            </a:r>
            <a:r>
              <a:rPr lang="de-DE" sz="4400" dirty="0" smtClean="0">
                <a:latin typeface="Arial" panose="020B0604020202020204" pitchFamily="34" charset="0"/>
                <a:cs typeface="Arial" panose="020B0604020202020204" pitchFamily="34" charset="0"/>
              </a:rPr>
              <a:t>, “</a:t>
            </a:r>
            <a:r>
              <a:rPr lang="de-DE" sz="4400" dirty="0" err="1" smtClean="0">
                <a:latin typeface="Arial" panose="020B0604020202020204" pitchFamily="34" charset="0"/>
                <a:cs typeface="Arial" panose="020B0604020202020204" pitchFamily="34" charset="0"/>
              </a:rPr>
              <a:t>isn‘t</a:t>
            </a:r>
            <a:r>
              <a:rPr lang="de-DE" sz="4400" dirty="0" smtClean="0">
                <a:latin typeface="Arial" panose="020B0604020202020204" pitchFamily="34" charset="0"/>
                <a:cs typeface="Arial" panose="020B0604020202020204" pitchFamily="34" charset="0"/>
              </a:rPr>
              <a:t> </a:t>
            </a:r>
            <a:r>
              <a:rPr lang="de-DE" sz="4400" dirty="0" err="1" smtClean="0">
                <a:latin typeface="Arial" panose="020B0604020202020204" pitchFamily="34" charset="0"/>
                <a:cs typeface="Arial" panose="020B0604020202020204" pitchFamily="34" charset="0"/>
              </a:rPr>
              <a:t>it</a:t>
            </a:r>
            <a:r>
              <a:rPr lang="de-DE" sz="4400" dirty="0" smtClean="0">
                <a:latin typeface="Arial" panose="020B0604020202020204" pitchFamily="34" charset="0"/>
                <a:cs typeface="Arial" panose="020B0604020202020204" pitchFamily="34" charset="0"/>
              </a:rPr>
              <a:t>?“ </a:t>
            </a:r>
            <a:endParaRPr lang="de-DE" sz="4400"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11"/>
          </p:nvPr>
        </p:nvSpPr>
        <p:spPr/>
        <p:txBody>
          <a:bodyPr/>
          <a:lstStyle/>
          <a:p>
            <a:r>
              <a:rPr lang="de-DE" smtClean="0"/>
              <a:t>Dr. Karola Schallhorn RPK für ZPG Bildungsplan 2016 Kl. 9/10 Dez. 2017</a:t>
            </a:r>
            <a:endParaRPr lang="de-DE"/>
          </a:p>
        </p:txBody>
      </p:sp>
      <p:sp>
        <p:nvSpPr>
          <p:cNvPr id="7" name="Flussdiagramm: Lochstreifen 6"/>
          <p:cNvSpPr/>
          <p:nvPr/>
        </p:nvSpPr>
        <p:spPr>
          <a:xfrm>
            <a:off x="201168" y="2624328"/>
            <a:ext cx="4535424" cy="2432304"/>
          </a:xfrm>
          <a:prstGeom prst="flowChartPunchedTap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Film : English </a:t>
            </a:r>
            <a:r>
              <a:rPr lang="de-DE" dirty="0" err="1" smtClean="0">
                <a:solidFill>
                  <a:schemeClr val="tx1"/>
                </a:solidFill>
              </a:rPr>
              <a:t>problems</a:t>
            </a:r>
            <a:r>
              <a:rPr lang="de-DE" dirty="0" smtClean="0">
                <a:solidFill>
                  <a:schemeClr val="tx1"/>
                </a:solidFill>
              </a:rPr>
              <a:t>…</a:t>
            </a:r>
            <a:endParaRPr lang="de-DE" dirty="0">
              <a:solidFill>
                <a:schemeClr val="tx1"/>
              </a:solidFill>
            </a:endParaRPr>
          </a:p>
        </p:txBody>
      </p:sp>
      <p:sp>
        <p:nvSpPr>
          <p:cNvPr id="5" name="Foliennummernplatzhalter 4"/>
          <p:cNvSpPr>
            <a:spLocks noGrp="1"/>
          </p:cNvSpPr>
          <p:nvPr>
            <p:ph type="sldNum" sz="quarter" idx="12"/>
          </p:nvPr>
        </p:nvSpPr>
        <p:spPr/>
        <p:txBody>
          <a:bodyPr/>
          <a:lstStyle/>
          <a:p>
            <a:fld id="{8FEDF9C6-1E2A-4872-9CC5-D323A88566EB}" type="slidenum">
              <a:rPr lang="de-DE" smtClean="0"/>
              <a:t>38</a:t>
            </a:fld>
            <a:endParaRPr lang="de-DE"/>
          </a:p>
        </p:txBody>
      </p:sp>
      <p:sp>
        <p:nvSpPr>
          <p:cNvPr id="6" name="Rechteck 5"/>
          <p:cNvSpPr/>
          <p:nvPr/>
        </p:nvSpPr>
        <p:spPr>
          <a:xfrm>
            <a:off x="6202680" y="1844040"/>
            <a:ext cx="5394960" cy="3916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a:hlinkClick r:id="rId3"/>
              </a:rPr>
              <a:t>https</a:t>
            </a:r>
            <a:r>
              <a:rPr lang="de-DE">
                <a:hlinkClick r:id="rId3"/>
              </a:rPr>
              <a:t>://</a:t>
            </a:r>
            <a:r>
              <a:rPr lang="de-DE" smtClean="0">
                <a:hlinkClick r:id="rId3"/>
              </a:rPr>
              <a:t>www.youtube.com/watch?v=ePVZvMjSMvE</a:t>
            </a:r>
            <a:endParaRPr lang="de-DE" smtClean="0"/>
          </a:p>
          <a:p>
            <a:pPr algn="ctr"/>
            <a:endParaRPr lang="de-DE"/>
          </a:p>
        </p:txBody>
      </p:sp>
    </p:spTree>
    <p:extLst>
      <p:ext uri="{BB962C8B-B14F-4D97-AF65-F5344CB8AC3E}">
        <p14:creationId xmlns:p14="http://schemas.microsoft.com/office/powerpoint/2010/main" val="238845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normAutofit/>
          </a:bodyPr>
          <a:lstStyle/>
          <a:p>
            <a:pPr eaLnBrk="1" hangingPunct="1"/>
            <a:r>
              <a:rPr lang="de-DE" altLang="de-DE" sz="3600" dirty="0" smtClean="0">
                <a:latin typeface="Arial" panose="020B0604020202020204" pitchFamily="34" charset="0"/>
                <a:cs typeface="Arial" panose="020B0604020202020204" pitchFamily="34" charset="0"/>
              </a:rPr>
              <a:t>Quellen und Literatur zum Weiterlesen:</a:t>
            </a:r>
          </a:p>
        </p:txBody>
      </p:sp>
      <p:sp>
        <p:nvSpPr>
          <p:cNvPr id="3" name="Inhaltsplatzhalter 2"/>
          <p:cNvSpPr>
            <a:spLocks noGrp="1"/>
          </p:cNvSpPr>
          <p:nvPr>
            <p:ph idx="1"/>
          </p:nvPr>
        </p:nvSpPr>
        <p:spPr>
          <a:xfrm>
            <a:off x="838200" y="1276350"/>
            <a:ext cx="10845800" cy="4900613"/>
          </a:xfrm>
        </p:spPr>
        <p:txBody>
          <a:bodyPr>
            <a:normAutofit fontScale="55000" lnSpcReduction="20000"/>
          </a:bodyPr>
          <a:lstStyle/>
          <a:p>
            <a:pPr marL="0" indent="0">
              <a:buClr>
                <a:schemeClr val="accent3"/>
              </a:buClr>
              <a:buNone/>
              <a:defRPr/>
            </a:pPr>
            <a:endParaRPr lang="de-DE" sz="1633" dirty="0" smtClean="0">
              <a:latin typeface="Arial" panose="020B0604020202020204" pitchFamily="34" charset="0"/>
              <a:cs typeface="Arial" panose="020B0604020202020204" pitchFamily="34" charset="0"/>
            </a:endParaRPr>
          </a:p>
          <a:p>
            <a:pPr>
              <a:buClr>
                <a:schemeClr val="accent3"/>
              </a:buClr>
              <a:defRPr/>
            </a:pPr>
            <a:r>
              <a:rPr lang="de-DE" sz="1633" dirty="0" err="1" smtClean="0">
                <a:latin typeface="Arial" panose="020B0604020202020204" pitchFamily="34" charset="0"/>
                <a:cs typeface="Arial" panose="020B0604020202020204" pitchFamily="34" charset="0"/>
              </a:rPr>
              <a:t>Kieweg</a:t>
            </a:r>
            <a:r>
              <a:rPr lang="de-DE" sz="1633" dirty="0" smtClean="0">
                <a:latin typeface="Arial" panose="020B0604020202020204" pitchFamily="34" charset="0"/>
                <a:cs typeface="Arial" panose="020B0604020202020204" pitchFamily="34" charset="0"/>
              </a:rPr>
              <a:t>, Werner, „Kompetenzorientiert diagnostizieren und fördern“, Der Fremdsprachliche Unterricht 105/2010, S. 16 -23</a:t>
            </a:r>
          </a:p>
          <a:p>
            <a:pPr>
              <a:buClr>
                <a:schemeClr val="accent3"/>
              </a:buClr>
              <a:defRPr/>
            </a:pPr>
            <a:r>
              <a:rPr lang="de-DE" sz="1633" dirty="0" err="1" smtClean="0">
                <a:latin typeface="Arial" panose="020B0604020202020204" pitchFamily="34" charset="0"/>
                <a:cs typeface="Arial" panose="020B0604020202020204" pitchFamily="34" charset="0"/>
              </a:rPr>
              <a:t>Kieweg</a:t>
            </a:r>
            <a:r>
              <a:rPr lang="de-DE" sz="1633" dirty="0" smtClean="0">
                <a:latin typeface="Arial" panose="020B0604020202020204" pitchFamily="34" charset="0"/>
                <a:cs typeface="Arial" panose="020B0604020202020204" pitchFamily="34" charset="0"/>
              </a:rPr>
              <a:t>, Werner, „Förderphasen gestalten. Eine Kartei mit Lernempfehlungen für 6 Kompetenzbereiche“, Der Fremdsprachliche Unterricht 105/2010, S. 23 – 36</a:t>
            </a:r>
          </a:p>
          <a:p>
            <a:pPr>
              <a:buClr>
                <a:schemeClr val="accent3"/>
              </a:buClr>
              <a:defRPr/>
            </a:pPr>
            <a:r>
              <a:rPr lang="de-DE" sz="1633" dirty="0" err="1">
                <a:latin typeface="Arial" panose="020B0604020202020204" pitchFamily="34" charset="0"/>
                <a:cs typeface="Arial" panose="020B0604020202020204" pitchFamily="34" charset="0"/>
              </a:rPr>
              <a:t>Standop</a:t>
            </a:r>
            <a:r>
              <a:rPr lang="de-DE" sz="1633" dirty="0">
                <a:latin typeface="Arial" panose="020B0604020202020204" pitchFamily="34" charset="0"/>
                <a:cs typeface="Arial" panose="020B0604020202020204" pitchFamily="34" charset="0"/>
              </a:rPr>
              <a:t>, Jutta, „Feedback als diagnostisches Verfahren in unterrichtlichen Lernkontexten“ in : BAK, Seminar 3/2017, S. 16 - 29</a:t>
            </a:r>
          </a:p>
          <a:p>
            <a:pPr marL="259232" indent="-259232">
              <a:buClr>
                <a:schemeClr val="accent3"/>
              </a:buClr>
              <a:defRPr/>
            </a:pPr>
            <a:r>
              <a:rPr lang="de-DE" sz="1633" dirty="0" smtClean="0">
                <a:latin typeface="Arial" panose="020B0604020202020204" pitchFamily="34" charset="0"/>
                <a:cs typeface="Arial" panose="020B0604020202020204" pitchFamily="34" charset="0"/>
              </a:rPr>
              <a:t>Dr</a:t>
            </a:r>
            <a:r>
              <a:rPr lang="de-DE" sz="1633" dirty="0">
                <a:latin typeface="Arial" panose="020B0604020202020204" pitchFamily="34" charset="0"/>
                <a:cs typeface="Arial" panose="020B0604020202020204" pitchFamily="34" charset="0"/>
              </a:rPr>
              <a:t>. F. Winter (Jan. 2017): Pädagogische Diagnostik, und schulische </a:t>
            </a:r>
            <a:r>
              <a:rPr lang="de-DE" sz="1633" dirty="0" smtClean="0">
                <a:latin typeface="Arial" panose="020B0604020202020204" pitchFamily="34" charset="0"/>
                <a:cs typeface="Arial" panose="020B0604020202020204" pitchFamily="34" charset="0"/>
              </a:rPr>
              <a:t>Leistungsbeurteilung.</a:t>
            </a:r>
            <a:endParaRPr lang="de-DE" sz="1633" dirty="0">
              <a:latin typeface="Arial" panose="020B0604020202020204" pitchFamily="34" charset="0"/>
              <a:cs typeface="Arial" panose="020B0604020202020204" pitchFamily="34" charset="0"/>
            </a:endParaRPr>
          </a:p>
          <a:p>
            <a:pPr marL="259232" indent="-259232">
              <a:buClr>
                <a:schemeClr val="accent3"/>
              </a:buClr>
              <a:defRPr/>
            </a:pPr>
            <a:r>
              <a:rPr lang="de-DE" sz="1633" dirty="0">
                <a:latin typeface="Arial" panose="020B0604020202020204" pitchFamily="34" charset="0"/>
                <a:cs typeface="Arial" panose="020B0604020202020204" pitchFamily="34" charset="0"/>
              </a:rPr>
              <a:t>Dr. Felix Winter (2015): Lerndialog statt Noten: Neue Formen der </a:t>
            </a:r>
            <a:r>
              <a:rPr lang="de-DE" sz="1633" dirty="0" smtClean="0">
                <a:latin typeface="Arial" panose="020B0604020202020204" pitchFamily="34" charset="0"/>
                <a:cs typeface="Arial" panose="020B0604020202020204" pitchFamily="34" charset="0"/>
              </a:rPr>
              <a:t>Leistungsbeurteilung.</a:t>
            </a:r>
            <a:endParaRPr lang="de-DE" sz="1633" dirty="0">
              <a:latin typeface="Arial" panose="020B0604020202020204" pitchFamily="34" charset="0"/>
              <a:cs typeface="Arial" panose="020B0604020202020204" pitchFamily="34" charset="0"/>
            </a:endParaRPr>
          </a:p>
          <a:p>
            <a:pPr marL="259232" indent="-259232">
              <a:buClr>
                <a:schemeClr val="accent3"/>
              </a:buClr>
              <a:defRPr/>
            </a:pPr>
            <a:r>
              <a:rPr lang="de-DE" sz="1633" dirty="0" err="1">
                <a:latin typeface="Arial" panose="020B0604020202020204" pitchFamily="34" charset="0"/>
                <a:cs typeface="Arial" panose="020B0604020202020204" pitchFamily="34" charset="0"/>
              </a:rPr>
              <a:t>Ingekamp</a:t>
            </a:r>
            <a:r>
              <a:rPr lang="de-DE" sz="1633" dirty="0">
                <a:latin typeface="Arial" panose="020B0604020202020204" pitchFamily="34" charset="0"/>
                <a:cs typeface="Arial" panose="020B0604020202020204" pitchFamily="34" charset="0"/>
              </a:rPr>
              <a:t>, K. (1991): Pädagogische Diagnostik. In Roth, L (Hrsg.), Pädagogik. Handbuch für Studium und Praxis, S. 760. München: </a:t>
            </a:r>
            <a:r>
              <a:rPr lang="de-DE" sz="1633" dirty="0" err="1">
                <a:latin typeface="Arial" panose="020B0604020202020204" pitchFamily="34" charset="0"/>
                <a:cs typeface="Arial" panose="020B0604020202020204" pitchFamily="34" charset="0"/>
              </a:rPr>
              <a:t>Ehrenwirth</a:t>
            </a:r>
            <a:r>
              <a:rPr lang="de-DE" sz="1633" dirty="0">
                <a:latin typeface="Arial" panose="020B0604020202020204" pitchFamily="34" charset="0"/>
                <a:cs typeface="Arial" panose="020B0604020202020204" pitchFamily="34" charset="0"/>
              </a:rPr>
              <a:t>.</a:t>
            </a:r>
          </a:p>
          <a:p>
            <a:pPr marL="274322" indent="-274322">
              <a:buClr>
                <a:schemeClr val="accent3"/>
              </a:buClr>
              <a:defRPr/>
            </a:pPr>
            <a:r>
              <a:rPr lang="de-DE" sz="1633" dirty="0">
                <a:latin typeface="Arial" panose="020B0604020202020204" pitchFamily="34" charset="0"/>
                <a:cs typeface="Arial" panose="020B0604020202020204" pitchFamily="34" charset="0"/>
              </a:rPr>
              <a:t>LS (2014): Lernprozesse sichtbar machen Pädagogische Diagnostik als lernbegleitendes Prinzip; Stuttgart	 </a:t>
            </a:r>
            <a:endParaRPr lang="de-DE" sz="1633" dirty="0" smtClean="0">
              <a:latin typeface="Arial" panose="020B0604020202020204" pitchFamily="34" charset="0"/>
              <a:cs typeface="Arial" panose="020B0604020202020204" pitchFamily="34" charset="0"/>
            </a:endParaRPr>
          </a:p>
          <a:p>
            <a:pPr marL="259232" indent="-259232">
              <a:buClr>
                <a:schemeClr val="accent3"/>
              </a:buClr>
              <a:defRPr/>
            </a:pPr>
            <a:r>
              <a:rPr lang="de-DE" sz="1633" dirty="0" smtClean="0">
                <a:latin typeface="Arial" panose="020B0604020202020204" pitchFamily="34" charset="0"/>
                <a:cs typeface="Arial" panose="020B0604020202020204" pitchFamily="34" charset="0"/>
              </a:rPr>
              <a:t>LS, KM (Juni 2016): Leistungsfeststellung, Leistungsbeurteilung und Leistungsrückmeldung an der Gemeinschaftsschule</a:t>
            </a:r>
          </a:p>
          <a:p>
            <a:pPr marL="259232" indent="-259232">
              <a:buClr>
                <a:schemeClr val="accent3"/>
              </a:buClr>
              <a:defRPr/>
            </a:pPr>
            <a:r>
              <a:rPr lang="de-DE" sz="1633" dirty="0">
                <a:latin typeface="Arial" panose="020B0604020202020204" pitchFamily="34" charset="0"/>
                <a:cs typeface="Arial" panose="020B0604020202020204" pitchFamily="34" charset="0"/>
              </a:rPr>
              <a:t>Ferner:</a:t>
            </a:r>
          </a:p>
          <a:p>
            <a:pPr marL="259232" indent="-259232">
              <a:buClr>
                <a:schemeClr val="accent3"/>
              </a:buClr>
              <a:defRPr/>
            </a:pPr>
            <a:r>
              <a:rPr lang="de-DE" sz="1633" i="1" dirty="0" err="1" smtClean="0">
                <a:latin typeface="Arial" panose="020B0604020202020204" pitchFamily="34" charset="0"/>
                <a:cs typeface="Arial" panose="020B0604020202020204" pitchFamily="34" charset="0"/>
              </a:rPr>
              <a:t>Didacta</a:t>
            </a:r>
            <a:r>
              <a:rPr lang="de-DE" sz="1633" i="1" dirty="0" smtClean="0">
                <a:latin typeface="Arial" panose="020B0604020202020204" pitchFamily="34" charset="0"/>
                <a:cs typeface="Arial" panose="020B0604020202020204" pitchFamily="34" charset="0"/>
              </a:rPr>
              <a:t>.</a:t>
            </a:r>
            <a:r>
              <a:rPr lang="de-DE" sz="1633" dirty="0" smtClean="0">
                <a:latin typeface="Arial" panose="020B0604020202020204" pitchFamily="34" charset="0"/>
                <a:cs typeface="Arial" panose="020B0604020202020204" pitchFamily="34" charset="0"/>
              </a:rPr>
              <a:t> Das Magazin für lebenslanges Lernen. „Du hast eine Sechs. Wie aussagekräftig sind Schulnoten?“  Ausgabe 03/17</a:t>
            </a:r>
            <a:endParaRPr lang="de-DE" sz="1633" i="1" dirty="0" smtClean="0">
              <a:latin typeface="Arial" panose="020B0604020202020204" pitchFamily="34" charset="0"/>
              <a:cs typeface="Arial" panose="020B0604020202020204" pitchFamily="34" charset="0"/>
            </a:endParaRPr>
          </a:p>
          <a:p>
            <a:pPr>
              <a:buClr>
                <a:schemeClr val="accent3"/>
              </a:buClr>
              <a:defRPr/>
            </a:pPr>
            <a:r>
              <a:rPr lang="de-DE" sz="1633" dirty="0" smtClean="0">
                <a:latin typeface="Arial" panose="020B0604020202020204" pitchFamily="34" charset="0"/>
                <a:cs typeface="Arial" panose="020B0604020202020204" pitchFamily="34" charset="0"/>
              </a:rPr>
              <a:t>Schmidt</a:t>
            </a:r>
            <a:r>
              <a:rPr lang="de-DE" sz="1633" dirty="0">
                <a:latin typeface="Arial" panose="020B0604020202020204" pitchFamily="34" charset="0"/>
                <a:cs typeface="Arial" panose="020B0604020202020204" pitchFamily="34" charset="0"/>
              </a:rPr>
              <a:t>, Torben u. Thomas Strasser, „Digital </a:t>
            </a:r>
            <a:r>
              <a:rPr lang="de-DE" sz="1633" dirty="0" err="1">
                <a:latin typeface="Arial" panose="020B0604020202020204" pitchFamily="34" charset="0"/>
                <a:cs typeface="Arial" panose="020B0604020202020204" pitchFamily="34" charset="0"/>
              </a:rPr>
              <a:t>Classroom</a:t>
            </a:r>
            <a:r>
              <a:rPr lang="de-DE" sz="1633" dirty="0">
                <a:latin typeface="Arial" panose="020B0604020202020204" pitchFamily="34" charset="0"/>
                <a:cs typeface="Arial" panose="020B0604020202020204" pitchFamily="34" charset="0"/>
              </a:rPr>
              <a:t>“, Der Fremdsprachliche Unterricht 144/2016, S. 2 </a:t>
            </a:r>
            <a:r>
              <a:rPr lang="de-DE" sz="1633" dirty="0" smtClean="0">
                <a:latin typeface="Arial" panose="020B0604020202020204" pitchFamily="34" charset="0"/>
                <a:cs typeface="Arial" panose="020B0604020202020204" pitchFamily="34" charset="0"/>
              </a:rPr>
              <a:t>– 10</a:t>
            </a:r>
          </a:p>
          <a:p>
            <a:pPr>
              <a:buClr>
                <a:schemeClr val="accent3"/>
              </a:buClr>
              <a:defRPr/>
            </a:pPr>
            <a:endParaRPr lang="de-DE" sz="1633" dirty="0" smtClean="0">
              <a:latin typeface="Arial" panose="020B0604020202020204" pitchFamily="34" charset="0"/>
              <a:cs typeface="Arial" panose="020B0604020202020204" pitchFamily="34" charset="0"/>
            </a:endParaRPr>
          </a:p>
          <a:p>
            <a:pPr marL="0" lvl="0" indent="0">
              <a:lnSpc>
                <a:spcPct val="100000"/>
              </a:lnSpc>
              <a:spcBef>
                <a:spcPts val="0"/>
              </a:spcBef>
              <a:buNone/>
              <a:defRPr/>
            </a:pPr>
            <a:r>
              <a:rPr lang="de-DE" sz="1633" dirty="0" smtClean="0">
                <a:latin typeface="Arial" panose="020B0604020202020204" pitchFamily="34" charset="0"/>
                <a:cs typeface="Arial" panose="020B0604020202020204" pitchFamily="34" charset="0"/>
              </a:rPr>
              <a:t>Online Dissertationen zum selbstregulierten Lernen (letzte Überprüfung 4.11.17)</a:t>
            </a:r>
          </a:p>
          <a:p>
            <a:pPr marL="0" lvl="0" indent="0">
              <a:lnSpc>
                <a:spcPct val="100000"/>
              </a:lnSpc>
              <a:spcBef>
                <a:spcPts val="0"/>
              </a:spcBef>
              <a:buNone/>
              <a:defRPr/>
            </a:pPr>
            <a:endParaRPr lang="de-DE" sz="1633" dirty="0" smtClean="0">
              <a:latin typeface="Arial" panose="020B0604020202020204" pitchFamily="34" charset="0"/>
              <a:cs typeface="Arial" panose="020B0604020202020204" pitchFamily="34" charset="0"/>
            </a:endParaRPr>
          </a:p>
          <a:p>
            <a:pPr>
              <a:lnSpc>
                <a:spcPct val="100000"/>
              </a:lnSpc>
              <a:spcBef>
                <a:spcPts val="0"/>
              </a:spcBef>
              <a:defRPr/>
            </a:pPr>
            <a:r>
              <a:rPr lang="de-DE" sz="14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a:t>
            </a:r>
            <a:r>
              <a:rPr lang="de-DE" sz="1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a:t>
            </a:r>
            <a:r>
              <a:rPr lang="de-DE" sz="14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3"/>
              </a:rPr>
              <a:t>www.diss.fu</a:t>
            </a:r>
            <a:r>
              <a:rPr lang="de-DE" sz="1400" u="sng" dirty="0" smtClean="0">
                <a:solidFill>
                  <a:srgbClr val="0563C1"/>
                </a:solidFill>
                <a:latin typeface="Arial" panose="020B0604020202020204" pitchFamily="34" charset="0"/>
                <a:ea typeface="Calibri" panose="020F0502020204030204" pitchFamily="34" charset="0"/>
                <a:cs typeface="Arial" panose="020B0604020202020204" pitchFamily="34" charset="0"/>
              </a:rPr>
              <a:t> Berlin.de/</a:t>
            </a:r>
            <a:r>
              <a:rPr lang="de-DE" sz="1400" u="sng" dirty="0" err="1" smtClean="0">
                <a:solidFill>
                  <a:srgbClr val="0563C1"/>
                </a:solidFill>
                <a:latin typeface="Arial" panose="020B0604020202020204" pitchFamily="34" charset="0"/>
                <a:ea typeface="Calibri" panose="020F0502020204030204" pitchFamily="34" charset="0"/>
                <a:cs typeface="Arial" panose="020B0604020202020204" pitchFamily="34" charset="0"/>
              </a:rPr>
              <a:t>diss</a:t>
            </a:r>
            <a:r>
              <a:rPr lang="de-DE" sz="1400" u="sng" dirty="0" smtClean="0">
                <a:solidFill>
                  <a:srgbClr val="0563C1"/>
                </a:solidFill>
                <a:latin typeface="Arial" panose="020B0604020202020204" pitchFamily="34" charset="0"/>
                <a:ea typeface="Calibri" panose="020F0502020204030204" pitchFamily="34" charset="0"/>
                <a:cs typeface="Arial" panose="020B0604020202020204" pitchFamily="34" charset="0"/>
              </a:rPr>
              <a:t>/</a:t>
            </a:r>
            <a:r>
              <a:rPr lang="de-DE" sz="1400" u="sng" dirty="0" err="1" smtClean="0">
                <a:solidFill>
                  <a:srgbClr val="0563C1"/>
                </a:solidFill>
                <a:latin typeface="Arial" panose="020B0604020202020204" pitchFamily="34" charset="0"/>
                <a:ea typeface="Calibri" panose="020F0502020204030204" pitchFamily="34" charset="0"/>
                <a:cs typeface="Arial" panose="020B0604020202020204" pitchFamily="34" charset="0"/>
              </a:rPr>
              <a:t>servlets</a:t>
            </a:r>
            <a:r>
              <a:rPr lang="de-DE" sz="1400" u="sng" dirty="0" smtClean="0">
                <a:solidFill>
                  <a:srgbClr val="0563C1"/>
                </a:solidFill>
                <a:latin typeface="Arial" panose="020B0604020202020204" pitchFamily="34" charset="0"/>
                <a:ea typeface="Calibri" panose="020F0502020204030204" pitchFamily="34" charset="0"/>
                <a:cs typeface="Arial" panose="020B0604020202020204" pitchFamily="34" charset="0"/>
              </a:rPr>
              <a:t>/</a:t>
            </a:r>
            <a:r>
              <a:rPr lang="de-DE" sz="1400" u="sng" dirty="0" err="1" smtClean="0">
                <a:solidFill>
                  <a:srgbClr val="0563C1"/>
                </a:solidFill>
                <a:latin typeface="Arial" panose="020B0604020202020204" pitchFamily="34" charset="0"/>
                <a:ea typeface="Calibri" panose="020F0502020204030204" pitchFamily="34" charset="0"/>
                <a:cs typeface="Arial" panose="020B0604020202020204" pitchFamily="34" charset="0"/>
              </a:rPr>
              <a:t>MCRFileNodeServlet</a:t>
            </a:r>
            <a:r>
              <a:rPr lang="de-DE" sz="1400" u="sng" dirty="0" smtClean="0">
                <a:solidFill>
                  <a:srgbClr val="0563C1"/>
                </a:solidFill>
                <a:latin typeface="Arial" panose="020B0604020202020204" pitchFamily="34" charset="0"/>
                <a:ea typeface="Calibri" panose="020F0502020204030204" pitchFamily="34" charset="0"/>
                <a:cs typeface="Arial" panose="020B0604020202020204" pitchFamily="34" charset="0"/>
              </a:rPr>
              <a:t>/FUDISS_derivate_000000002076/03_Teil1_Kap1_SelbstaendigesLernen.pdf </a:t>
            </a:r>
            <a:r>
              <a:rPr lang="de-DE" sz="1400" u="sng" dirty="0">
                <a:solidFill>
                  <a:srgbClr val="0563C1"/>
                </a:solidFill>
                <a:latin typeface="Arial" panose="020B0604020202020204" pitchFamily="34" charset="0"/>
                <a:ea typeface="Calibri" panose="020F0502020204030204" pitchFamily="34" charset="0"/>
                <a:cs typeface="Arial" panose="020B0604020202020204" pitchFamily="34" charset="0"/>
              </a:rPr>
              <a:t>(4.11.17)</a:t>
            </a:r>
            <a:endParaRPr lang="de-DE" sz="1400" dirty="0">
              <a:latin typeface="Arial" panose="020B0604020202020204" pitchFamily="34" charset="0"/>
              <a:ea typeface="Calibri" panose="020F0502020204030204" pitchFamily="34" charset="0"/>
              <a:cs typeface="Arial" panose="020B0604020202020204" pitchFamily="34" charset="0"/>
            </a:endParaRPr>
          </a:p>
          <a:p>
            <a:r>
              <a:rPr lang="de-DE" sz="1700" dirty="0">
                <a:latin typeface="Arial" panose="020B0604020202020204" pitchFamily="34" charset="0"/>
                <a:cs typeface="Arial" panose="020B0604020202020204" pitchFamily="34" charset="0"/>
              </a:rPr>
              <a:t>Straka : http://www.pedocs.de/volltexte/2013/7325/pdf/NeueDidaktik_1_2008_Straka_Selbstgesteuertes_Lernen.pdf/ (4.11.17)  kostenlose </a:t>
            </a:r>
            <a:r>
              <a:rPr lang="de-DE" sz="1700" dirty="0" smtClean="0">
                <a:latin typeface="Arial" panose="020B0604020202020204" pitchFamily="34" charset="0"/>
                <a:cs typeface="Arial" panose="020B0604020202020204" pitchFamily="34" charset="0"/>
              </a:rPr>
              <a:t>Download-Dissertationen</a:t>
            </a:r>
          </a:p>
          <a:p>
            <a:r>
              <a:rPr lang="de-DE" sz="1800" dirty="0" smtClean="0">
                <a:latin typeface="Arial" panose="020B0604020202020204" pitchFamily="34" charset="0"/>
                <a:cs typeface="Arial" panose="020B0604020202020204" pitchFamily="34" charset="0"/>
                <a:hlinkClick r:id="rId4"/>
              </a:rPr>
              <a:t>http</a:t>
            </a:r>
            <a:r>
              <a:rPr lang="de-DE" sz="1800" dirty="0">
                <a:latin typeface="Arial" panose="020B0604020202020204" pitchFamily="34" charset="0"/>
                <a:cs typeface="Arial" panose="020B0604020202020204" pitchFamily="34" charset="0"/>
                <a:hlinkClick r:id="rId4"/>
              </a:rPr>
              <a:t>://www.ls-bw.de/,Lde/Startseite/Lernen/Paedagogische+Diagnostik</a:t>
            </a:r>
            <a:endParaRPr lang="de-DE" sz="1800" dirty="0">
              <a:latin typeface="Arial" panose="020B0604020202020204" pitchFamily="34" charset="0"/>
              <a:cs typeface="Arial" panose="020B0604020202020204" pitchFamily="34" charset="0"/>
            </a:endParaRPr>
          </a:p>
          <a:p>
            <a:pPr marL="0" indent="0">
              <a:buClr>
                <a:schemeClr val="accent3"/>
              </a:buClr>
              <a:buNone/>
              <a:defRPr/>
            </a:pPr>
            <a:r>
              <a:rPr lang="de-DE" sz="1633" dirty="0" smtClean="0">
                <a:latin typeface="Arial" panose="020B0604020202020204" pitchFamily="34" charset="0"/>
                <a:cs typeface="Arial" panose="020B0604020202020204" pitchFamily="34" charset="0"/>
              </a:rPr>
              <a:t>Bildungsplan 2016 für das Gymnasium, Kultusministerium Baden-Württemberg</a:t>
            </a:r>
          </a:p>
          <a:p>
            <a:pPr marL="0" indent="0">
              <a:buClr>
                <a:schemeClr val="accent3"/>
              </a:buClr>
              <a:buNone/>
              <a:defRPr/>
            </a:pPr>
            <a:endParaRPr lang="de-DE" sz="1633" dirty="0" smtClean="0">
              <a:latin typeface="Arial" panose="020B0604020202020204" pitchFamily="34" charset="0"/>
              <a:cs typeface="Arial" panose="020B0604020202020204" pitchFamily="34" charset="0"/>
            </a:endParaRPr>
          </a:p>
          <a:p>
            <a:pPr marL="0" indent="0">
              <a:buClr>
                <a:schemeClr val="accent3"/>
              </a:buClr>
              <a:buNone/>
              <a:defRPr/>
            </a:pPr>
            <a:r>
              <a:rPr lang="de-DE" sz="1633" dirty="0" smtClean="0">
                <a:latin typeface="Arial" panose="020B0604020202020204" pitchFamily="34" charset="0"/>
                <a:cs typeface="Arial" panose="020B0604020202020204" pitchFamily="34" charset="0"/>
              </a:rPr>
              <a:t>Film </a:t>
            </a:r>
            <a:r>
              <a:rPr lang="de-DE" sz="1633" dirty="0">
                <a:latin typeface="Arial" panose="020B0604020202020204" pitchFamily="34" charset="0"/>
                <a:cs typeface="Arial" panose="020B0604020202020204" pitchFamily="34" charset="0"/>
              </a:rPr>
              <a:t>„English </a:t>
            </a:r>
            <a:r>
              <a:rPr lang="de-DE" sz="1633" dirty="0" err="1">
                <a:latin typeface="Arial" panose="020B0604020202020204" pitchFamily="34" charset="0"/>
                <a:cs typeface="Arial" panose="020B0604020202020204" pitchFamily="34" charset="0"/>
              </a:rPr>
              <a:t>Problems“https</a:t>
            </a:r>
            <a:r>
              <a:rPr lang="de-DE" sz="1633" dirty="0">
                <a:latin typeface="Arial" panose="020B0604020202020204" pitchFamily="34" charset="0"/>
                <a:cs typeface="Arial" panose="020B0604020202020204" pitchFamily="34" charset="0"/>
              </a:rPr>
              <a:t>://www.youtube.com/watch?v=ePVZvMjSMvE. </a:t>
            </a:r>
            <a:r>
              <a:rPr lang="de-DE" sz="1633" dirty="0" smtClean="0">
                <a:latin typeface="Arial" panose="020B0604020202020204" pitchFamily="34" charset="0"/>
                <a:cs typeface="Arial" panose="020B0604020202020204" pitchFamily="34" charset="0"/>
              </a:rPr>
              <a:t>(Stand 4.11.2017)</a:t>
            </a:r>
            <a:endParaRPr lang="de-DE" sz="1633" dirty="0">
              <a:latin typeface="Arial" panose="020B0604020202020204" pitchFamily="34" charset="0"/>
              <a:cs typeface="Arial" panose="020B0604020202020204" pitchFamily="34" charset="0"/>
            </a:endParaRPr>
          </a:p>
          <a:p>
            <a:pPr marL="0" indent="0">
              <a:buClr>
                <a:schemeClr val="accent3"/>
              </a:buClr>
              <a:buNone/>
              <a:defRPr/>
            </a:pPr>
            <a:endParaRPr lang="de-DE" sz="1633" dirty="0">
              <a:latin typeface="Arial" panose="020B0604020202020204" pitchFamily="34" charset="0"/>
              <a:cs typeface="Arial" panose="020B0604020202020204" pitchFamily="34" charset="0"/>
            </a:endParaRPr>
          </a:p>
          <a:p>
            <a:pPr marL="0" indent="0">
              <a:buClr>
                <a:schemeClr val="accent3"/>
              </a:buClr>
              <a:buNone/>
              <a:defRPr/>
            </a:pPr>
            <a:r>
              <a:rPr lang="de-DE" sz="1633" dirty="0" smtClean="0">
                <a:latin typeface="Arial" panose="020B0604020202020204" pitchFamily="34" charset="0"/>
                <a:cs typeface="Arial" panose="020B0604020202020204" pitchFamily="34" charset="0"/>
              </a:rPr>
              <a:t>Illustrationen : </a:t>
            </a:r>
            <a:r>
              <a:rPr lang="de-DE" sz="1633" i="1" dirty="0" err="1" smtClean="0">
                <a:latin typeface="Arial" panose="020B0604020202020204" pitchFamily="34" charset="0"/>
                <a:cs typeface="Arial" panose="020B0604020202020204" pitchFamily="34" charset="0"/>
              </a:rPr>
              <a:t>common</a:t>
            </a:r>
            <a:r>
              <a:rPr lang="de-DE" sz="1633" i="1" dirty="0" smtClean="0">
                <a:latin typeface="Arial" panose="020B0604020202020204" pitchFamily="34" charset="0"/>
                <a:cs typeface="Arial" panose="020B0604020202020204" pitchFamily="34" charset="0"/>
              </a:rPr>
              <a:t> </a:t>
            </a:r>
            <a:r>
              <a:rPr lang="de-DE" sz="1633" i="1" dirty="0" err="1" smtClean="0">
                <a:latin typeface="Arial" panose="020B0604020202020204" pitchFamily="34" charset="0"/>
                <a:cs typeface="Arial" panose="020B0604020202020204" pitchFamily="34" charset="0"/>
              </a:rPr>
              <a:t>creatives</a:t>
            </a:r>
            <a:r>
              <a:rPr lang="de-DE" sz="1633" i="1" dirty="0" smtClean="0">
                <a:latin typeface="Arial" panose="020B0604020202020204" pitchFamily="34" charset="0"/>
                <a:cs typeface="Arial" panose="020B0604020202020204" pitchFamily="34" charset="0"/>
              </a:rPr>
              <a:t> </a:t>
            </a:r>
            <a:r>
              <a:rPr lang="de-DE" sz="1633" dirty="0" smtClean="0">
                <a:latin typeface="Arial" panose="020B0604020202020204" pitchFamily="34" charset="0"/>
                <a:cs typeface="Arial" panose="020B0604020202020204" pitchFamily="34" charset="0"/>
              </a:rPr>
              <a:t>kostenlose Abbildungen (Stand 4.11.17) falls nicht anders ausgewiesen.</a:t>
            </a:r>
            <a:endParaRPr lang="de-DE" sz="1633" dirty="0">
              <a:latin typeface="Arial" panose="020B0604020202020204" pitchFamily="34" charset="0"/>
              <a:cs typeface="Arial" panose="020B0604020202020204" pitchFamily="34" charset="0"/>
            </a:endParaRPr>
          </a:p>
        </p:txBody>
      </p:sp>
      <p:sp>
        <p:nvSpPr>
          <p:cNvPr id="5" name="Fußzeilenplatzhalter 4"/>
          <p:cNvSpPr>
            <a:spLocks noGrp="1"/>
          </p:cNvSpPr>
          <p:nvPr>
            <p:ph type="ftr" sz="quarter" idx="11"/>
          </p:nvPr>
        </p:nvSpPr>
        <p:spPr/>
        <p:txBody>
          <a:bodyPr/>
          <a:lstStyle/>
          <a:p>
            <a:r>
              <a:rPr lang="de-DE" smtClean="0"/>
              <a:t>Dr. Karola Schallhorn RPK für ZPG Bildungsplan 2016 Kl. 9/10 Dez. 2017</a:t>
            </a:r>
            <a:endParaRPr lang="de-DE"/>
          </a:p>
        </p:txBody>
      </p:sp>
      <p:sp>
        <p:nvSpPr>
          <p:cNvPr id="2" name="Foliennummernplatzhalter 1"/>
          <p:cNvSpPr>
            <a:spLocks noGrp="1"/>
          </p:cNvSpPr>
          <p:nvPr>
            <p:ph type="sldNum" sz="quarter" idx="12"/>
          </p:nvPr>
        </p:nvSpPr>
        <p:spPr/>
        <p:txBody>
          <a:bodyPr/>
          <a:lstStyle/>
          <a:p>
            <a:fld id="{8FEDF9C6-1E2A-4872-9CC5-D323A88566EB}" type="slidenum">
              <a:rPr lang="de-DE" smtClean="0"/>
              <a:t>39</a:t>
            </a:fld>
            <a:endParaRPr lang="de-DE"/>
          </a:p>
        </p:txBody>
      </p:sp>
    </p:spTree>
    <p:extLst>
      <p:ext uri="{BB962C8B-B14F-4D97-AF65-F5344CB8AC3E}">
        <p14:creationId xmlns:p14="http://schemas.microsoft.com/office/powerpoint/2010/main" val="649205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4970" y="684414"/>
            <a:ext cx="10282842" cy="4832092"/>
          </a:xfrm>
          <a:prstGeom prst="rect">
            <a:avLst/>
          </a:prstGeom>
          <a:noFill/>
        </p:spPr>
        <p:txBody>
          <a:bodyPr wrap="square" rtlCol="0">
            <a:spAutoFit/>
          </a:bodyPr>
          <a:lstStyle/>
          <a:p>
            <a:endParaRPr lang="de-DE" sz="2000" dirty="0">
              <a:latin typeface="Arial" panose="020B0604020202020204" pitchFamily="34" charset="0"/>
              <a:cs typeface="Arial" panose="020B0604020202020204" pitchFamily="34" charset="0"/>
            </a:endParaRPr>
          </a:p>
          <a:p>
            <a:pPr algn="ctr"/>
            <a:r>
              <a:rPr lang="de-DE" sz="3200" dirty="0" smtClean="0">
                <a:latin typeface="Arial" panose="020B0604020202020204" pitchFamily="34" charset="0"/>
                <a:cs typeface="Arial" panose="020B0604020202020204" pitchFamily="34" charset="0"/>
              </a:rPr>
              <a:t>Durchgängige Forderung des Bildungsplanes bis in die Oberstufe :</a:t>
            </a:r>
          </a:p>
          <a:p>
            <a:endParaRPr lang="de-DE"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3200" dirty="0" smtClean="0">
                <a:latin typeface="Arial" panose="020B0604020202020204" pitchFamily="34" charset="0"/>
                <a:cs typeface="Arial" panose="020B0604020202020204" pitchFamily="34" charset="0"/>
              </a:rPr>
              <a:t>Strategien und Methoden zur Selbstevaluation der </a:t>
            </a:r>
            <a:r>
              <a:rPr lang="de-DE" sz="3200" dirty="0" err="1" smtClean="0">
                <a:latin typeface="Arial" panose="020B0604020202020204" pitchFamily="34" charset="0"/>
                <a:cs typeface="Arial" panose="020B0604020202020204" pitchFamily="34" charset="0"/>
              </a:rPr>
              <a:t>SuS</a:t>
            </a:r>
            <a:r>
              <a:rPr lang="de-DE" sz="3200" dirty="0" smtClean="0">
                <a:latin typeface="Arial" panose="020B0604020202020204" pitchFamily="34" charset="0"/>
                <a:cs typeface="Arial" panose="020B0604020202020204" pitchFamily="34" charset="0"/>
              </a:rPr>
              <a:t> und eigenständiges Lernen</a:t>
            </a:r>
          </a:p>
          <a:p>
            <a:endParaRPr lang="de-DE" sz="3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3200" dirty="0">
                <a:latin typeface="Arial" panose="020B0604020202020204" pitchFamily="34" charset="0"/>
                <a:cs typeface="Arial" panose="020B0604020202020204" pitchFamily="34" charset="0"/>
              </a:rPr>
              <a:t>s</a:t>
            </a:r>
            <a:r>
              <a:rPr lang="de-DE" sz="3200" dirty="0" smtClean="0">
                <a:latin typeface="Arial" panose="020B0604020202020204" pitchFamily="34" charset="0"/>
                <a:cs typeface="Arial" panose="020B0604020202020204" pitchFamily="34" charset="0"/>
              </a:rPr>
              <a:t>owie die  </a:t>
            </a:r>
          </a:p>
          <a:p>
            <a:endParaRPr lang="de-DE" sz="3200" b="1" dirty="0">
              <a:latin typeface="Arial" panose="020B0604020202020204" pitchFamily="34" charset="0"/>
              <a:cs typeface="Arial" panose="020B0604020202020204" pitchFamily="34" charset="0"/>
            </a:endParaRPr>
          </a:p>
          <a:p>
            <a:r>
              <a:rPr lang="de-DE" sz="3200" b="1" dirty="0" smtClean="0">
                <a:latin typeface="Arial" panose="020B0604020202020204" pitchFamily="34" charset="0"/>
                <a:cs typeface="Arial" panose="020B0604020202020204" pitchFamily="34" charset="0"/>
              </a:rPr>
              <a:t>Leitperspektive PG Selbstregulation und Lernen</a:t>
            </a:r>
            <a:endParaRPr lang="de-DE" sz="3200" b="1" dirty="0">
              <a:latin typeface="Arial" panose="020B0604020202020204" pitchFamily="34" charset="0"/>
              <a:cs typeface="Arial" panose="020B0604020202020204" pitchFamily="34" charset="0"/>
            </a:endParaRPr>
          </a:p>
        </p:txBody>
      </p:sp>
      <p:sp>
        <p:nvSpPr>
          <p:cNvPr id="6" name="Fußzeilenplatzhalter 5"/>
          <p:cNvSpPr>
            <a:spLocks noGrp="1"/>
          </p:cNvSpPr>
          <p:nvPr>
            <p:ph type="ftr" sz="quarter" idx="11"/>
          </p:nvPr>
        </p:nvSpPr>
        <p:spPr/>
        <p:txBody>
          <a:bodyPr/>
          <a:lstStyle/>
          <a:p>
            <a:r>
              <a:rPr lang="de-DE" smtClean="0"/>
              <a:t>Dr. Karola Schallhorn RPK für ZPG Bildungsplan 2016 Kl. 9/10 Dez. 2017</a:t>
            </a:r>
            <a:endParaRPr lang="de-DE"/>
          </a:p>
        </p:txBody>
      </p:sp>
      <p:sp>
        <p:nvSpPr>
          <p:cNvPr id="2" name="Foliennummernplatzhalter 1"/>
          <p:cNvSpPr>
            <a:spLocks noGrp="1"/>
          </p:cNvSpPr>
          <p:nvPr>
            <p:ph type="sldNum" sz="quarter" idx="12"/>
          </p:nvPr>
        </p:nvSpPr>
        <p:spPr/>
        <p:txBody>
          <a:bodyPr/>
          <a:lstStyle/>
          <a:p>
            <a:fld id="{8FEDF9C6-1E2A-4872-9CC5-D323A88566EB}" type="slidenum">
              <a:rPr lang="de-DE" smtClean="0"/>
              <a:t>4</a:t>
            </a:fld>
            <a:endParaRPr lang="de-DE"/>
          </a:p>
        </p:txBody>
      </p:sp>
    </p:spTree>
    <p:extLst>
      <p:ext uri="{BB962C8B-B14F-4D97-AF65-F5344CB8AC3E}">
        <p14:creationId xmlns:p14="http://schemas.microsoft.com/office/powerpoint/2010/main" val="116199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35000" y="266700"/>
            <a:ext cx="8216900" cy="400110"/>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Leitperspektive</a:t>
            </a:r>
            <a:endParaRPr lang="de-DE" sz="2000"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nvPr>
        </p:nvGraphicFramePr>
        <p:xfrm>
          <a:off x="317500" y="836803"/>
          <a:ext cx="11290300" cy="6049645"/>
        </p:xfrm>
        <a:graphic>
          <a:graphicData uri="http://schemas.openxmlformats.org/drawingml/2006/table">
            <a:tbl>
              <a:tblPr firstRow="1" firstCol="1" bandRow="1"/>
              <a:tblGrid>
                <a:gridCol w="11290300"/>
              </a:tblGrid>
              <a:tr h="4267200">
                <a:tc>
                  <a:txBody>
                    <a:bodyPr/>
                    <a:lstStyle/>
                    <a:p>
                      <a:pPr>
                        <a:lnSpc>
                          <a:spcPct val="107000"/>
                        </a:lnSpc>
                        <a:spcAft>
                          <a:spcPts val="0"/>
                        </a:spcAft>
                      </a:pPr>
                      <a:r>
                        <a:rPr lang="de-DE" sz="1100" dirty="0">
                          <a:effectLst/>
                          <a:latin typeface="Arial" panose="020B0604020202020204" pitchFamily="34" charset="0"/>
                          <a:ea typeface="Calibri" panose="020F0502020204030204" pitchFamily="34" charset="0"/>
                        </a:rPr>
                        <a:t> </a:t>
                      </a:r>
                    </a:p>
                    <a:p>
                      <a:pPr>
                        <a:lnSpc>
                          <a:spcPct val="107000"/>
                        </a:lnSpc>
                        <a:spcAft>
                          <a:spcPts val="0"/>
                        </a:spcAft>
                      </a:pPr>
                      <a:r>
                        <a:rPr lang="de-DE" sz="2400" b="1" dirty="0">
                          <a:effectLst/>
                          <a:latin typeface="Arial" panose="020B0604020202020204" pitchFamily="34" charset="0"/>
                          <a:ea typeface="Calibri" panose="020F0502020204030204" pitchFamily="34" charset="0"/>
                          <a:cs typeface="Arial" panose="020B0604020202020204" pitchFamily="34" charset="0"/>
                        </a:rPr>
                        <a:t>Prävention und Gesundheitsförderung (PG)</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de-DE" sz="2400" b="1" dirty="0">
                          <a:effectLst/>
                          <a:latin typeface="Arial" panose="020B0604020202020204" pitchFamily="34" charset="0"/>
                          <a:ea typeface="Calibri" panose="020F0502020204030204" pitchFamily="34" charset="0"/>
                          <a:cs typeface="Arial" panose="020B0604020202020204" pitchFamily="34" charset="0"/>
                        </a:rPr>
                        <a:t> </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marL="228600">
                        <a:lnSpc>
                          <a:spcPct val="107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Im Englischunterricht wird diese Leitperspektive in zweifacher Hinsicht umgesetzt. </a:t>
                      </a:r>
                    </a:p>
                    <a:p>
                      <a:pPr marL="228600">
                        <a:lnSpc>
                          <a:spcPct val="107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Den Schülerinnen und Schülern werden zum einen Wege aufgezeigt, </a:t>
                      </a:r>
                    </a:p>
                    <a:p>
                      <a:pPr marL="228600">
                        <a:lnSpc>
                          <a:spcPct val="107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Kommunikation wertschätzend und lösungsorientiert zu gestalten und auch in sprachlich oder kulturell bedingt schwierigen Situationen die Kommunikation aufrechtzuerhalten. </a:t>
                      </a:r>
                    </a:p>
                    <a:p>
                      <a:pPr marL="228600">
                        <a:lnSpc>
                          <a:spcPct val="107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Zum anderen unterstützt der Fremdsprachenunterricht junge </a:t>
                      </a:r>
                      <a:r>
                        <a:rPr lang="de-DE" sz="2400" b="1" dirty="0">
                          <a:effectLst/>
                          <a:latin typeface="Arial" panose="020B0604020202020204" pitchFamily="34" charset="0"/>
                          <a:ea typeface="Calibri" panose="020F0502020204030204" pitchFamily="34" charset="0"/>
                          <a:cs typeface="Arial" panose="020B0604020202020204" pitchFamily="34" charset="0"/>
                        </a:rPr>
                        <a:t>Menschen durch den Erwerb geeigneter Strategien und Methoden darin, eigene Ressourcen effizient zu nutzen, um zielsicher und motiviert zu lernen und einer Überforderung vorzubeugen.</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(Bildungsplan 2016,  S.9)</a:t>
                      </a:r>
                    </a:p>
                    <a:p>
                      <a:pPr marL="228600">
                        <a:lnSpc>
                          <a:spcPct val="107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Fußzeilenplatzhalter 1"/>
          <p:cNvSpPr>
            <a:spLocks noGrp="1"/>
          </p:cNvSpPr>
          <p:nvPr>
            <p:ph type="ftr" sz="quarter" idx="11"/>
          </p:nvPr>
        </p:nvSpPr>
        <p:spPr/>
        <p:txBody>
          <a:bodyPr/>
          <a:lstStyle/>
          <a:p>
            <a:r>
              <a:rPr lang="de-DE" smtClean="0"/>
              <a:t>Dr. Karola Schallhorn RPK für ZPG Bildungsplan 2016 Kl. 9/10 Dez. 2017</a:t>
            </a:r>
            <a:endParaRPr lang="de-DE"/>
          </a:p>
        </p:txBody>
      </p:sp>
      <p:sp>
        <p:nvSpPr>
          <p:cNvPr id="6" name="Ellipse 5"/>
          <p:cNvSpPr/>
          <p:nvPr/>
        </p:nvSpPr>
        <p:spPr>
          <a:xfrm>
            <a:off x="327659" y="3458096"/>
            <a:ext cx="11210405" cy="28132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2"/>
          </p:nvPr>
        </p:nvSpPr>
        <p:spPr/>
        <p:txBody>
          <a:bodyPr/>
          <a:lstStyle/>
          <a:p>
            <a:fld id="{8FEDF9C6-1E2A-4872-9CC5-D323A88566EB}" type="slidenum">
              <a:rPr lang="de-DE" smtClean="0"/>
              <a:t>5</a:t>
            </a:fld>
            <a:endParaRPr lang="de-DE"/>
          </a:p>
        </p:txBody>
      </p:sp>
    </p:spTree>
    <p:extLst>
      <p:ext uri="{BB962C8B-B14F-4D97-AF65-F5344CB8AC3E}">
        <p14:creationId xmlns:p14="http://schemas.microsoft.com/office/powerpoint/2010/main" val="330709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3"/>
          <a:stretch>
            <a:fillRect/>
          </a:stretch>
        </p:blipFill>
        <p:spPr>
          <a:xfrm>
            <a:off x="3771900" y="1003301"/>
            <a:ext cx="6410325" cy="4965700"/>
          </a:xfrm>
          <a:prstGeom prst="rect">
            <a:avLst/>
          </a:prstGeom>
        </p:spPr>
      </p:pic>
      <p:sp>
        <p:nvSpPr>
          <p:cNvPr id="4" name="Ellipse 3"/>
          <p:cNvSpPr/>
          <p:nvPr/>
        </p:nvSpPr>
        <p:spPr>
          <a:xfrm>
            <a:off x="3543300" y="5524500"/>
            <a:ext cx="3124200" cy="7239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6"/>
          <p:cNvSpPr>
            <a:spLocks noGrp="1"/>
          </p:cNvSpPr>
          <p:nvPr>
            <p:ph type="ftr" sz="quarter" idx="11"/>
          </p:nvPr>
        </p:nvSpPr>
        <p:spPr/>
        <p:txBody>
          <a:bodyPr/>
          <a:lstStyle/>
          <a:p>
            <a:r>
              <a:rPr lang="de-DE" smtClean="0"/>
              <a:t>Dr. Karola Schallhorn RPK für ZPG Bildungsplan 2016 Kl. 9/10 Dez. 2017</a:t>
            </a:r>
            <a:endParaRPr lang="de-DE"/>
          </a:p>
        </p:txBody>
      </p:sp>
      <p:sp>
        <p:nvSpPr>
          <p:cNvPr id="3" name="Foliennummernplatzhalter 2"/>
          <p:cNvSpPr>
            <a:spLocks noGrp="1"/>
          </p:cNvSpPr>
          <p:nvPr>
            <p:ph type="sldNum" sz="quarter" idx="12"/>
          </p:nvPr>
        </p:nvSpPr>
        <p:spPr/>
        <p:txBody>
          <a:bodyPr/>
          <a:lstStyle/>
          <a:p>
            <a:fld id="{8FEDF9C6-1E2A-4872-9CC5-D323A88566EB}" type="slidenum">
              <a:rPr lang="de-DE" smtClean="0"/>
              <a:t>6</a:t>
            </a:fld>
            <a:endParaRPr lang="de-DE"/>
          </a:p>
        </p:txBody>
      </p:sp>
    </p:spTree>
    <p:extLst>
      <p:ext uri="{BB962C8B-B14F-4D97-AF65-F5344CB8AC3E}">
        <p14:creationId xmlns:p14="http://schemas.microsoft.com/office/powerpoint/2010/main" val="3023975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244600" y="2349500"/>
            <a:ext cx="9456152" cy="3822700"/>
          </a:xfrm>
          <a:prstGeom prst="rect">
            <a:avLst/>
          </a:prstGeom>
        </p:spPr>
      </p:pic>
      <p:sp>
        <p:nvSpPr>
          <p:cNvPr id="3" name="Textfeld 2"/>
          <p:cNvSpPr txBox="1"/>
          <p:nvPr/>
        </p:nvSpPr>
        <p:spPr>
          <a:xfrm>
            <a:off x="1604356" y="939338"/>
            <a:ext cx="5253644" cy="369332"/>
          </a:xfrm>
          <a:prstGeom prst="rect">
            <a:avLst/>
          </a:prstGeom>
          <a:noFill/>
        </p:spPr>
        <p:txBody>
          <a:bodyPr wrap="square" rtlCol="0">
            <a:spAutoFit/>
          </a:bodyPr>
          <a:lstStyle/>
          <a:p>
            <a:r>
              <a:rPr lang="de-DE" dirty="0" smtClean="0"/>
              <a:t>Bildungsplanbezug:</a:t>
            </a:r>
            <a:endParaRPr lang="de-DE" dirty="0"/>
          </a:p>
        </p:txBody>
      </p:sp>
      <p:sp>
        <p:nvSpPr>
          <p:cNvPr id="4" name="Fußzeilenplatzhalter 3"/>
          <p:cNvSpPr>
            <a:spLocks noGrp="1"/>
          </p:cNvSpPr>
          <p:nvPr>
            <p:ph type="ftr" sz="quarter" idx="11"/>
          </p:nvPr>
        </p:nvSpPr>
        <p:spPr/>
        <p:txBody>
          <a:bodyPr/>
          <a:lstStyle/>
          <a:p>
            <a:r>
              <a:rPr lang="de-DE" smtClean="0"/>
              <a:t>Dr. Karola Schallhorn RPK für ZPG Bildungsplan 2016 Kl. 9/10 Dez. 2017</a:t>
            </a:r>
            <a:endParaRPr lang="de-DE"/>
          </a:p>
        </p:txBody>
      </p:sp>
      <p:sp>
        <p:nvSpPr>
          <p:cNvPr id="5" name="Foliennummernplatzhalter 4"/>
          <p:cNvSpPr>
            <a:spLocks noGrp="1"/>
          </p:cNvSpPr>
          <p:nvPr>
            <p:ph type="sldNum" sz="quarter" idx="12"/>
          </p:nvPr>
        </p:nvSpPr>
        <p:spPr/>
        <p:txBody>
          <a:bodyPr/>
          <a:lstStyle/>
          <a:p>
            <a:fld id="{8FEDF9C6-1E2A-4872-9CC5-D323A88566EB}" type="slidenum">
              <a:rPr lang="de-DE" smtClean="0"/>
              <a:t>7</a:t>
            </a:fld>
            <a:endParaRPr lang="de-DE"/>
          </a:p>
        </p:txBody>
      </p:sp>
    </p:spTree>
    <p:extLst>
      <p:ext uri="{BB962C8B-B14F-4D97-AF65-F5344CB8AC3E}">
        <p14:creationId xmlns:p14="http://schemas.microsoft.com/office/powerpoint/2010/main" val="2579988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Rechteck 3"/>
          <p:cNvSpPr/>
          <p:nvPr/>
        </p:nvSpPr>
        <p:spPr>
          <a:xfrm>
            <a:off x="1795549" y="1122218"/>
            <a:ext cx="9035935" cy="2308324"/>
          </a:xfrm>
          <a:prstGeom prst="rect">
            <a:avLst/>
          </a:prstGeom>
        </p:spPr>
        <p:txBody>
          <a:bodyPr wrap="square">
            <a:spAutoFit/>
          </a:bodyPr>
          <a:lstStyle/>
          <a:p>
            <a:pPr>
              <a:lnSpc>
                <a:spcPct val="150000"/>
              </a:lnSpc>
            </a:pPr>
            <a:r>
              <a:rPr lang="de-DE" sz="3200" dirty="0" smtClean="0">
                <a:latin typeface="Arial" panose="020B0604020202020204" pitchFamily="34" charset="0"/>
                <a:cs typeface="Arial" panose="020B0604020202020204" pitchFamily="34" charset="0"/>
              </a:rPr>
              <a:t>2. Einsatzorte:</a:t>
            </a:r>
          </a:p>
          <a:p>
            <a:pPr>
              <a:lnSpc>
                <a:spcPct val="150000"/>
              </a:lnSpc>
            </a:pPr>
            <a:endParaRPr lang="de-DE" sz="3200" dirty="0" smtClean="0">
              <a:latin typeface="Arial" panose="020B0604020202020204" pitchFamily="34" charset="0"/>
              <a:cs typeface="Arial" panose="020B0604020202020204" pitchFamily="34" charset="0"/>
            </a:endParaRPr>
          </a:p>
          <a:p>
            <a:pPr>
              <a:lnSpc>
                <a:spcPct val="150000"/>
              </a:lnSpc>
            </a:pPr>
            <a:r>
              <a:rPr lang="de-DE" sz="3200" dirty="0" smtClean="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Angebot für die </a:t>
            </a:r>
            <a:r>
              <a:rPr lang="de-DE" sz="3200" dirty="0" smtClean="0">
                <a:latin typeface="Arial" panose="020B0604020202020204" pitchFamily="34" charset="0"/>
                <a:cs typeface="Arial" panose="020B0604020202020204" pitchFamily="34" charset="0"/>
              </a:rPr>
              <a:t>Vertiefungsstunden</a:t>
            </a:r>
            <a:endParaRPr lang="de-DE" sz="32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8FEDF9C6-1E2A-4872-9CC5-D323A88566EB}" type="slidenum">
              <a:rPr lang="de-DE" smtClean="0"/>
              <a:t>8</a:t>
            </a:fld>
            <a:endParaRPr lang="de-DE"/>
          </a:p>
        </p:txBody>
      </p:sp>
    </p:spTree>
    <p:extLst>
      <p:ext uri="{BB962C8B-B14F-4D97-AF65-F5344CB8AC3E}">
        <p14:creationId xmlns:p14="http://schemas.microsoft.com/office/powerpoint/2010/main" val="210347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7505" y="693651"/>
            <a:ext cx="9469120" cy="4524315"/>
          </a:xfrm>
          <a:prstGeom prst="rect">
            <a:avLst/>
          </a:prstGeom>
          <a:noFill/>
        </p:spPr>
        <p:txBody>
          <a:bodyPr wrap="square" rtlCol="0">
            <a:spAutoFit/>
          </a:bodyPr>
          <a:lstStyle/>
          <a:p>
            <a:r>
              <a:rPr lang="de-DE" sz="2400" dirty="0" smtClean="0">
                <a:latin typeface="Arial" panose="020B0604020202020204" pitchFamily="34" charset="0"/>
                <a:cs typeface="Arial" panose="020B0604020202020204" pitchFamily="34" charset="0"/>
              </a:rPr>
              <a:t>2. Einsatzorte</a:t>
            </a:r>
          </a:p>
          <a:p>
            <a:endParaRPr lang="de-DE" sz="2400" dirty="0" smtClean="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a:p>
            <a:endParaRPr lang="de-DE" sz="2400" dirty="0" smtClean="0">
              <a:latin typeface="Arial" panose="020B0604020202020204" pitchFamily="34" charset="0"/>
              <a:cs typeface="Arial" panose="020B0604020202020204" pitchFamily="34" charset="0"/>
            </a:endParaRPr>
          </a:p>
          <a:p>
            <a:r>
              <a:rPr lang="de-DE" sz="2400" dirty="0" smtClean="0">
                <a:latin typeface="Arial" panose="020B0604020202020204" pitchFamily="34" charset="0"/>
                <a:cs typeface="Arial" panose="020B0604020202020204" pitchFamily="34" charset="0"/>
              </a:rPr>
              <a:t>Klasse 10 – Vertiefungsstunde (ideale Gruppe max. 15 </a:t>
            </a:r>
            <a:r>
              <a:rPr lang="de-DE" sz="2400" dirty="0" err="1" smtClean="0">
                <a:latin typeface="Arial" panose="020B0604020202020204" pitchFamily="34" charset="0"/>
                <a:cs typeface="Arial" panose="020B0604020202020204" pitchFamily="34" charset="0"/>
              </a:rPr>
              <a:t>SuS</a:t>
            </a:r>
            <a:r>
              <a:rPr lang="de-DE" sz="2400" dirty="0" smtClean="0">
                <a:latin typeface="Arial" panose="020B0604020202020204" pitchFamily="34" charset="0"/>
                <a:cs typeface="Arial" panose="020B0604020202020204" pitchFamily="34" charset="0"/>
              </a:rPr>
              <a:t>)</a:t>
            </a:r>
          </a:p>
          <a:p>
            <a:endParaRPr lang="de-DE" sz="2400" dirty="0">
              <a:latin typeface="Arial" panose="020B0604020202020204" pitchFamily="34" charset="0"/>
              <a:cs typeface="Arial" panose="020B0604020202020204" pitchFamily="34" charset="0"/>
            </a:endParaRPr>
          </a:p>
          <a:p>
            <a:r>
              <a:rPr lang="de-DE" sz="2400" dirty="0" smtClean="0">
                <a:latin typeface="Arial" panose="020B0604020202020204" pitchFamily="34" charset="0"/>
                <a:cs typeface="Arial" panose="020B0604020202020204" pitchFamily="34" charset="0"/>
              </a:rPr>
              <a:t>Klasse 11/12:  </a:t>
            </a:r>
            <a:r>
              <a:rPr lang="de-DE" sz="2400" b="1" dirty="0" smtClean="0">
                <a:latin typeface="Arial" panose="020B0604020202020204" pitchFamily="34" charset="0"/>
                <a:cs typeface="Arial" panose="020B0604020202020204" pitchFamily="34" charset="0"/>
              </a:rPr>
              <a:t>Ab 2019 Leistungsfach Englisch 5. Stunde</a:t>
            </a:r>
            <a:r>
              <a:rPr lang="de-DE" sz="2400" dirty="0" smtClean="0">
                <a:latin typeface="Arial" panose="020B0604020202020204" pitchFamily="34" charset="0"/>
                <a:cs typeface="Arial" panose="020B0604020202020204" pitchFamily="34" charset="0"/>
              </a:rPr>
              <a:t>: </a:t>
            </a:r>
          </a:p>
          <a:p>
            <a:endParaRPr lang="de-DE" sz="2400" dirty="0">
              <a:latin typeface="Arial" panose="020B0604020202020204" pitchFamily="34" charset="0"/>
              <a:cs typeface="Arial" panose="020B0604020202020204" pitchFamily="34" charset="0"/>
            </a:endParaRPr>
          </a:p>
          <a:p>
            <a:r>
              <a:rPr lang="de-DE" sz="2400" b="1" dirty="0" smtClean="0">
                <a:latin typeface="Arial" panose="020B0604020202020204" pitchFamily="34" charset="0"/>
                <a:cs typeface="Arial" panose="020B0604020202020204" pitchFamily="34" charset="0"/>
              </a:rPr>
              <a:t>„ Die neuen Leistungsfächer sind fünfstündig. Die zusätzliche Stunde kann zur Übung und Vertiefung genutzt werden“.</a:t>
            </a:r>
          </a:p>
          <a:p>
            <a:endParaRPr lang="de-DE" sz="2400" dirty="0">
              <a:latin typeface="Arial" panose="020B0604020202020204" pitchFamily="34" charset="0"/>
              <a:cs typeface="Arial" panose="020B0604020202020204" pitchFamily="34" charset="0"/>
            </a:endParaRPr>
          </a:p>
          <a:p>
            <a:r>
              <a:rPr lang="de-DE" sz="2400" dirty="0" smtClean="0">
                <a:latin typeface="Arial" panose="020B0604020202020204" pitchFamily="34" charset="0"/>
                <a:cs typeface="Arial" panose="020B0604020202020204" pitchFamily="34" charset="0"/>
              </a:rPr>
              <a:t>Wünschenswert: schon ab Klasse 5…</a:t>
            </a:r>
            <a:endParaRPr lang="de-DE" sz="2400" dirty="0">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11"/>
          </p:nvPr>
        </p:nvSpPr>
        <p:spPr/>
        <p:txBody>
          <a:bodyPr/>
          <a:lstStyle/>
          <a:p>
            <a:r>
              <a:rPr lang="de-DE" smtClean="0"/>
              <a:t>Dr. Karola Schallhorn RPK für ZPG Bildungsplan 2016 Kl. 9/10 Dez. 2017</a:t>
            </a:r>
            <a:endParaRPr lang="de-DE"/>
          </a:p>
        </p:txBody>
      </p:sp>
      <p:sp>
        <p:nvSpPr>
          <p:cNvPr id="4" name="Foliennummernplatzhalter 3"/>
          <p:cNvSpPr>
            <a:spLocks noGrp="1"/>
          </p:cNvSpPr>
          <p:nvPr>
            <p:ph type="sldNum" sz="quarter" idx="12"/>
          </p:nvPr>
        </p:nvSpPr>
        <p:spPr/>
        <p:txBody>
          <a:bodyPr/>
          <a:lstStyle/>
          <a:p>
            <a:fld id="{8FEDF9C6-1E2A-4872-9CC5-D323A88566EB}" type="slidenum">
              <a:rPr lang="de-DE" smtClean="0"/>
              <a:t>9</a:t>
            </a:fld>
            <a:endParaRPr lang="de-DE"/>
          </a:p>
        </p:txBody>
      </p:sp>
    </p:spTree>
    <p:extLst>
      <p:ext uri="{BB962C8B-B14F-4D97-AF65-F5344CB8AC3E}">
        <p14:creationId xmlns:p14="http://schemas.microsoft.com/office/powerpoint/2010/main" val="266728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4358</Words>
  <Application>Microsoft Office PowerPoint</Application>
  <PresentationFormat>Benutzerdefiniert</PresentationFormat>
  <Paragraphs>427</Paragraphs>
  <Slides>39</Slides>
  <Notes>39</Notes>
  <HiddenSlides>0</HiddenSlides>
  <MMClips>0</MMClips>
  <ScaleCrop>false</ScaleCrop>
  <HeadingPairs>
    <vt:vector size="4" baseType="variant">
      <vt:variant>
        <vt:lpstr>Design</vt:lpstr>
      </vt:variant>
      <vt:variant>
        <vt:i4>1</vt:i4>
      </vt:variant>
      <vt:variant>
        <vt:lpstr>Folientitel</vt:lpstr>
      </vt:variant>
      <vt:variant>
        <vt:i4>39</vt:i4>
      </vt:variant>
    </vt:vector>
  </HeadingPairs>
  <TitlesOfParts>
    <vt:vector size="40"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 Unterrichtsschablone zur Einführung   der SuS in das System </vt:lpstr>
      <vt:lpstr>PowerPoint-Präsentation</vt:lpstr>
      <vt:lpstr>PowerPoint-Präsentation</vt:lpstr>
      <vt:lpstr>PowerPoint-Präsentation</vt:lpstr>
      <vt:lpstr>PowerPoint-Präsentation</vt:lpstr>
      <vt:lpstr>PowerPoint-Präsentation</vt:lpstr>
      <vt:lpstr>PowerPoint-Präsentation</vt:lpstr>
      <vt:lpstr>Quellen und Literatur zum Weiterlesen: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karola@schallhorn.com</dc:creator>
  <cp:lastModifiedBy>dirk</cp:lastModifiedBy>
  <cp:revision>73</cp:revision>
  <cp:lastPrinted>2017-11-11T12:30:22Z</cp:lastPrinted>
  <dcterms:created xsi:type="dcterms:W3CDTF">2017-11-10T15:26:44Z</dcterms:created>
  <dcterms:modified xsi:type="dcterms:W3CDTF">2019-04-29T07:07:21Z</dcterms:modified>
</cp:coreProperties>
</file>