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58" r:id="rId4"/>
    <p:sldId id="259" r:id="rId5"/>
    <p:sldId id="264" r:id="rId6"/>
    <p:sldId id="266" r:id="rId7"/>
    <p:sldId id="265" r:id="rId8"/>
    <p:sldId id="267"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02" autoAdjust="0"/>
  </p:normalViewPr>
  <p:slideViewPr>
    <p:cSldViewPr>
      <p:cViewPr varScale="1">
        <p:scale>
          <a:sx n="57" d="100"/>
          <a:sy n="57" d="100"/>
        </p:scale>
        <p:origin x="-17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5DCA5-0BE9-4C66-991A-9AD0957197F6}"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C8BC6C22-F981-4A3D-B10C-2305FE94C456}">
      <dgm:prSet phldrT="[Text]"/>
      <dgm:spPr/>
      <dgm:t>
        <a:bodyPr/>
        <a:lstStyle/>
        <a:p>
          <a:r>
            <a:rPr lang="en-US" dirty="0" smtClean="0"/>
            <a:t>World </a:t>
          </a:r>
          <a:r>
            <a:rPr lang="en-US" dirty="0" smtClean="0"/>
            <a:t>Café</a:t>
          </a:r>
          <a:endParaRPr lang="en-US" dirty="0"/>
        </a:p>
      </dgm:t>
    </dgm:pt>
    <dgm:pt modelId="{D2883C4A-275B-4261-AF33-40855BDFDE35}" type="parTrans" cxnId="{C186C563-0297-489F-9765-16CB8965869B}">
      <dgm:prSet/>
      <dgm:spPr/>
      <dgm:t>
        <a:bodyPr/>
        <a:lstStyle/>
        <a:p>
          <a:endParaRPr lang="en-US"/>
        </a:p>
      </dgm:t>
    </dgm:pt>
    <dgm:pt modelId="{279CF63B-D6EB-4C3D-9F52-658412537757}" type="sibTrans" cxnId="{C186C563-0297-489F-9765-16CB8965869B}">
      <dgm:prSet/>
      <dgm:spPr/>
      <dgm:t>
        <a:bodyPr/>
        <a:lstStyle/>
        <a:p>
          <a:endParaRPr lang="en-US"/>
        </a:p>
      </dgm:t>
    </dgm:pt>
    <dgm:pt modelId="{1E1F4F79-55F4-4A44-B88B-9693CA11BBFD}">
      <dgm:prSet phldrT="[Text]"/>
      <dgm:spPr/>
      <dgm:t>
        <a:bodyPr/>
        <a:lstStyle/>
        <a:p>
          <a:r>
            <a:rPr lang="en-US" dirty="0" smtClean="0"/>
            <a:t>Visualizing the dramatic structure of </a:t>
          </a:r>
          <a:r>
            <a:rPr lang="en-US" i="1" dirty="0" smtClean="0"/>
            <a:t>The Shape of Things</a:t>
          </a:r>
          <a:endParaRPr lang="en-US" i="1" dirty="0"/>
        </a:p>
      </dgm:t>
    </dgm:pt>
    <dgm:pt modelId="{376A7E6F-FA33-4750-B65D-581E3C1C7156}" type="parTrans" cxnId="{12CE015C-8041-4242-9FAA-C5BE64AA92F6}">
      <dgm:prSet/>
      <dgm:spPr/>
      <dgm:t>
        <a:bodyPr/>
        <a:lstStyle/>
        <a:p>
          <a:endParaRPr lang="en-US"/>
        </a:p>
      </dgm:t>
    </dgm:pt>
    <dgm:pt modelId="{AFB04F95-2DBD-45EC-9BDB-92896F3F4C3E}" type="sibTrans" cxnId="{12CE015C-8041-4242-9FAA-C5BE64AA92F6}">
      <dgm:prSet/>
      <dgm:spPr/>
      <dgm:t>
        <a:bodyPr/>
        <a:lstStyle/>
        <a:p>
          <a:endParaRPr lang="en-US"/>
        </a:p>
      </dgm:t>
    </dgm:pt>
    <dgm:pt modelId="{B72FBCE0-8EFE-443D-8D30-BD11734ADEA9}" type="pres">
      <dgm:prSet presAssocID="{1D35DCA5-0BE9-4C66-991A-9AD0957197F6}" presName="outerComposite" presStyleCnt="0">
        <dgm:presLayoutVars>
          <dgm:chMax val="5"/>
          <dgm:dir/>
          <dgm:resizeHandles val="exact"/>
        </dgm:presLayoutVars>
      </dgm:prSet>
      <dgm:spPr/>
      <dgm:t>
        <a:bodyPr/>
        <a:lstStyle/>
        <a:p>
          <a:endParaRPr lang="en-US"/>
        </a:p>
      </dgm:t>
    </dgm:pt>
    <dgm:pt modelId="{B632936B-8784-4734-8D04-E647C6F1B325}" type="pres">
      <dgm:prSet presAssocID="{1D35DCA5-0BE9-4C66-991A-9AD0957197F6}" presName="dummyMaxCanvas" presStyleCnt="0">
        <dgm:presLayoutVars/>
      </dgm:prSet>
      <dgm:spPr/>
    </dgm:pt>
    <dgm:pt modelId="{D6D331B8-AD8F-4E8C-9DD2-120B3EE930C7}" type="pres">
      <dgm:prSet presAssocID="{1D35DCA5-0BE9-4C66-991A-9AD0957197F6}" presName="TwoNodes_1" presStyleLbl="node1" presStyleIdx="0" presStyleCnt="2">
        <dgm:presLayoutVars>
          <dgm:bulletEnabled val="1"/>
        </dgm:presLayoutVars>
      </dgm:prSet>
      <dgm:spPr/>
      <dgm:t>
        <a:bodyPr/>
        <a:lstStyle/>
        <a:p>
          <a:endParaRPr lang="en-US"/>
        </a:p>
      </dgm:t>
    </dgm:pt>
    <dgm:pt modelId="{B98BCFE0-00EC-4E7F-B4CC-F48DAE536E72}" type="pres">
      <dgm:prSet presAssocID="{1D35DCA5-0BE9-4C66-991A-9AD0957197F6}" presName="TwoNodes_2" presStyleLbl="node1" presStyleIdx="1" presStyleCnt="2">
        <dgm:presLayoutVars>
          <dgm:bulletEnabled val="1"/>
        </dgm:presLayoutVars>
      </dgm:prSet>
      <dgm:spPr/>
      <dgm:t>
        <a:bodyPr/>
        <a:lstStyle/>
        <a:p>
          <a:endParaRPr lang="en-US"/>
        </a:p>
      </dgm:t>
    </dgm:pt>
    <dgm:pt modelId="{F6DB44C9-5620-49A9-9BEC-9F38F8EBF387}" type="pres">
      <dgm:prSet presAssocID="{1D35DCA5-0BE9-4C66-991A-9AD0957197F6}" presName="TwoConn_1-2" presStyleLbl="fgAccFollowNode1" presStyleIdx="0" presStyleCnt="1">
        <dgm:presLayoutVars>
          <dgm:bulletEnabled val="1"/>
        </dgm:presLayoutVars>
      </dgm:prSet>
      <dgm:spPr/>
      <dgm:t>
        <a:bodyPr/>
        <a:lstStyle/>
        <a:p>
          <a:endParaRPr lang="en-US"/>
        </a:p>
      </dgm:t>
    </dgm:pt>
    <dgm:pt modelId="{7A1A8961-14F8-4FFA-8832-22365067CFD4}" type="pres">
      <dgm:prSet presAssocID="{1D35DCA5-0BE9-4C66-991A-9AD0957197F6}" presName="TwoNodes_1_text" presStyleLbl="node1" presStyleIdx="1" presStyleCnt="2">
        <dgm:presLayoutVars>
          <dgm:bulletEnabled val="1"/>
        </dgm:presLayoutVars>
      </dgm:prSet>
      <dgm:spPr/>
      <dgm:t>
        <a:bodyPr/>
        <a:lstStyle/>
        <a:p>
          <a:endParaRPr lang="en-US"/>
        </a:p>
      </dgm:t>
    </dgm:pt>
    <dgm:pt modelId="{B533FA54-6E2F-4A2E-A3F0-2A0AB9CC0B1C}" type="pres">
      <dgm:prSet presAssocID="{1D35DCA5-0BE9-4C66-991A-9AD0957197F6}" presName="TwoNodes_2_text" presStyleLbl="node1" presStyleIdx="1" presStyleCnt="2">
        <dgm:presLayoutVars>
          <dgm:bulletEnabled val="1"/>
        </dgm:presLayoutVars>
      </dgm:prSet>
      <dgm:spPr/>
      <dgm:t>
        <a:bodyPr/>
        <a:lstStyle/>
        <a:p>
          <a:endParaRPr lang="en-US"/>
        </a:p>
      </dgm:t>
    </dgm:pt>
  </dgm:ptLst>
  <dgm:cxnLst>
    <dgm:cxn modelId="{C186C563-0297-489F-9765-16CB8965869B}" srcId="{1D35DCA5-0BE9-4C66-991A-9AD0957197F6}" destId="{C8BC6C22-F981-4A3D-B10C-2305FE94C456}" srcOrd="0" destOrd="0" parTransId="{D2883C4A-275B-4261-AF33-40855BDFDE35}" sibTransId="{279CF63B-D6EB-4C3D-9F52-658412537757}"/>
    <dgm:cxn modelId="{063D5DA3-30AE-4EAD-ACF0-4F1EE70E9B89}" type="presOf" srcId="{C8BC6C22-F981-4A3D-B10C-2305FE94C456}" destId="{7A1A8961-14F8-4FFA-8832-22365067CFD4}" srcOrd="1" destOrd="0" presId="urn:microsoft.com/office/officeart/2005/8/layout/vProcess5"/>
    <dgm:cxn modelId="{844367F6-82C7-4198-BB59-68E941B9F980}" type="presOf" srcId="{C8BC6C22-F981-4A3D-B10C-2305FE94C456}" destId="{D6D331B8-AD8F-4E8C-9DD2-120B3EE930C7}" srcOrd="0" destOrd="0" presId="urn:microsoft.com/office/officeart/2005/8/layout/vProcess5"/>
    <dgm:cxn modelId="{F1321B39-2056-41CC-8327-EE1450905738}" type="presOf" srcId="{1D35DCA5-0BE9-4C66-991A-9AD0957197F6}" destId="{B72FBCE0-8EFE-443D-8D30-BD11734ADEA9}" srcOrd="0" destOrd="0" presId="urn:microsoft.com/office/officeart/2005/8/layout/vProcess5"/>
    <dgm:cxn modelId="{BD85A02B-2E26-429A-89D8-AFD0FB563609}" type="presOf" srcId="{279CF63B-D6EB-4C3D-9F52-658412537757}" destId="{F6DB44C9-5620-49A9-9BEC-9F38F8EBF387}" srcOrd="0" destOrd="0" presId="urn:microsoft.com/office/officeart/2005/8/layout/vProcess5"/>
    <dgm:cxn modelId="{A122EB87-57E1-4888-BAEC-5FE086B60917}" type="presOf" srcId="{1E1F4F79-55F4-4A44-B88B-9693CA11BBFD}" destId="{B98BCFE0-00EC-4E7F-B4CC-F48DAE536E72}" srcOrd="0" destOrd="0" presId="urn:microsoft.com/office/officeart/2005/8/layout/vProcess5"/>
    <dgm:cxn modelId="{12CE015C-8041-4242-9FAA-C5BE64AA92F6}" srcId="{1D35DCA5-0BE9-4C66-991A-9AD0957197F6}" destId="{1E1F4F79-55F4-4A44-B88B-9693CA11BBFD}" srcOrd="1" destOrd="0" parTransId="{376A7E6F-FA33-4750-B65D-581E3C1C7156}" sibTransId="{AFB04F95-2DBD-45EC-9BDB-92896F3F4C3E}"/>
    <dgm:cxn modelId="{0BD5F2E9-99AA-4AD9-98BD-45F9DCBF4EB6}" type="presOf" srcId="{1E1F4F79-55F4-4A44-B88B-9693CA11BBFD}" destId="{B533FA54-6E2F-4A2E-A3F0-2A0AB9CC0B1C}" srcOrd="1" destOrd="0" presId="urn:microsoft.com/office/officeart/2005/8/layout/vProcess5"/>
    <dgm:cxn modelId="{986E9DE2-6F21-4E81-9007-FCA13B123D7D}" type="presParOf" srcId="{B72FBCE0-8EFE-443D-8D30-BD11734ADEA9}" destId="{B632936B-8784-4734-8D04-E647C6F1B325}" srcOrd="0" destOrd="0" presId="urn:microsoft.com/office/officeart/2005/8/layout/vProcess5"/>
    <dgm:cxn modelId="{0EB40EB1-6644-400A-A6C1-E691EB632899}" type="presParOf" srcId="{B72FBCE0-8EFE-443D-8D30-BD11734ADEA9}" destId="{D6D331B8-AD8F-4E8C-9DD2-120B3EE930C7}" srcOrd="1" destOrd="0" presId="urn:microsoft.com/office/officeart/2005/8/layout/vProcess5"/>
    <dgm:cxn modelId="{4F2796D9-3817-4BB5-90F5-76D4CE855FE3}" type="presParOf" srcId="{B72FBCE0-8EFE-443D-8D30-BD11734ADEA9}" destId="{B98BCFE0-00EC-4E7F-B4CC-F48DAE536E72}" srcOrd="2" destOrd="0" presId="urn:microsoft.com/office/officeart/2005/8/layout/vProcess5"/>
    <dgm:cxn modelId="{7BEEB89F-E3A6-43CC-AD75-AA12C6E96358}" type="presParOf" srcId="{B72FBCE0-8EFE-443D-8D30-BD11734ADEA9}" destId="{F6DB44C9-5620-49A9-9BEC-9F38F8EBF387}" srcOrd="3" destOrd="0" presId="urn:microsoft.com/office/officeart/2005/8/layout/vProcess5"/>
    <dgm:cxn modelId="{C7930E12-EAD6-4C19-BB20-39DB4C986B63}" type="presParOf" srcId="{B72FBCE0-8EFE-443D-8D30-BD11734ADEA9}" destId="{7A1A8961-14F8-4FFA-8832-22365067CFD4}" srcOrd="4" destOrd="0" presId="urn:microsoft.com/office/officeart/2005/8/layout/vProcess5"/>
    <dgm:cxn modelId="{E7CDFCD6-9AEF-4339-915F-04DBCBD7275F}" type="presParOf" srcId="{B72FBCE0-8EFE-443D-8D30-BD11734ADEA9}" destId="{B533FA54-6E2F-4A2E-A3F0-2A0AB9CC0B1C}" srcOrd="5"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D331B8-AD8F-4E8C-9DD2-120B3EE930C7}">
      <dsp:nvSpPr>
        <dsp:cNvPr id="0" name=""/>
        <dsp:cNvSpPr/>
      </dsp:nvSpPr>
      <dsp:spPr>
        <a:xfrm>
          <a:off x="0" y="0"/>
          <a:ext cx="6995160" cy="20366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World </a:t>
          </a:r>
          <a:r>
            <a:rPr lang="en-US" sz="3700" kern="1200" dirty="0" smtClean="0"/>
            <a:t>Café</a:t>
          </a:r>
          <a:endParaRPr lang="en-US" sz="3700" kern="1200" dirty="0"/>
        </a:p>
      </dsp:txBody>
      <dsp:txXfrm>
        <a:off x="0" y="0"/>
        <a:ext cx="5009393" cy="2036683"/>
      </dsp:txXfrm>
    </dsp:sp>
    <dsp:sp modelId="{B98BCFE0-00EC-4E7F-B4CC-F48DAE536E72}">
      <dsp:nvSpPr>
        <dsp:cNvPr id="0" name=""/>
        <dsp:cNvSpPr/>
      </dsp:nvSpPr>
      <dsp:spPr>
        <a:xfrm>
          <a:off x="1234439" y="2489279"/>
          <a:ext cx="6995160" cy="2036683"/>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Visualizing the dramatic structure of </a:t>
          </a:r>
          <a:r>
            <a:rPr lang="en-US" sz="3700" i="1" kern="1200" dirty="0" smtClean="0"/>
            <a:t>The Shape of Things</a:t>
          </a:r>
          <a:endParaRPr lang="en-US" sz="3700" i="1" kern="1200" dirty="0"/>
        </a:p>
      </dsp:txBody>
      <dsp:txXfrm>
        <a:off x="1234439" y="2489279"/>
        <a:ext cx="4436875" cy="2036683"/>
      </dsp:txXfrm>
    </dsp:sp>
    <dsp:sp modelId="{F6DB44C9-5620-49A9-9BEC-9F38F8EBF387}">
      <dsp:nvSpPr>
        <dsp:cNvPr id="0" name=""/>
        <dsp:cNvSpPr/>
      </dsp:nvSpPr>
      <dsp:spPr>
        <a:xfrm>
          <a:off x="5671315" y="1601059"/>
          <a:ext cx="1323844" cy="1323844"/>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671315" y="1601059"/>
        <a:ext cx="1323844" cy="132384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6DC0DE-E303-41D3-B623-8E21CCBF5A10}" type="datetimeFigureOut">
              <a:rPr lang="en-US" smtClean="0"/>
              <a:pPr/>
              <a:t>3/10/2019</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F15E7-8899-44BB-A00C-918091D00D0C}"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werden in die Prinzipien der Methode </a:t>
            </a:r>
            <a:r>
              <a:rPr lang="de-DE" b="1" i="1" noProof="0" dirty="0" smtClean="0"/>
              <a:t>World Café </a:t>
            </a:r>
            <a:r>
              <a:rPr lang="de-DE" noProof="0" dirty="0" smtClean="0"/>
              <a:t>eingeführt. Am besten über </a:t>
            </a:r>
            <a:r>
              <a:rPr lang="de-DE" noProof="0" dirty="0" smtClean="0"/>
              <a:t>YouTube</a:t>
            </a:r>
            <a:r>
              <a:rPr lang="de-DE" noProof="0" dirty="0" smtClean="0"/>
              <a:t>:</a:t>
            </a:r>
          </a:p>
          <a:p>
            <a:r>
              <a:rPr lang="de-DE" noProof="0" dirty="0" smtClean="0"/>
              <a:t>https://youtu.be/YrTKD8NpApY.</a:t>
            </a:r>
          </a:p>
          <a:p>
            <a:r>
              <a:rPr lang="de-DE" noProof="0" dirty="0" smtClean="0"/>
              <a:t>https://youtu.be/_0d0Gybq-l0</a:t>
            </a:r>
          </a:p>
          <a:p>
            <a:endParaRPr lang="de-DE" noProof="0" dirty="0" smtClean="0"/>
          </a:p>
          <a:p>
            <a:r>
              <a:rPr lang="de-DE" noProof="0" dirty="0" smtClean="0"/>
              <a:t>Bei dieser Methode diskutieren wechselnde Gruppen von S und S bedeutsame, offene Fragen an Gruppentischen. Sie suchen sich ihre Themen selbst aus, dürfen 2 Mal wechseln, nach je 20 Minuten, also an 3 Tischen diskutieren. Alle beteiligen sich, jeder darf auf das Papiertischtuch, bzw. auf ein großes Poster schreiben. Es geht um wichtige </a:t>
            </a:r>
            <a:r>
              <a:rPr lang="de-DE" i="1" noProof="0" dirty="0" err="1" smtClean="0"/>
              <a:t>insights</a:t>
            </a:r>
            <a:r>
              <a:rPr lang="de-DE" noProof="0" dirty="0" smtClean="0"/>
              <a:t>, die durch die Diskussion entstehen oder um Fragen, die auftauchen (siehe Prinzipien unten). Ein S bleibt jeweils als </a:t>
            </a:r>
            <a:r>
              <a:rPr lang="de-DE" i="1" noProof="0" dirty="0" err="1" smtClean="0"/>
              <a:t>host</a:t>
            </a:r>
            <a:r>
              <a:rPr lang="de-DE" i="1" noProof="0" dirty="0" smtClean="0"/>
              <a:t> </a:t>
            </a:r>
            <a:r>
              <a:rPr lang="de-DE" noProof="0" dirty="0" smtClean="0"/>
              <a:t>am Tisch, so dass eine gewisse Kontinuität gewährleistet ist und damit weitergegeben werden kann, was vorher diskutiert wurde. Am </a:t>
            </a:r>
            <a:r>
              <a:rPr lang="de-DE" noProof="0" dirty="0" smtClean="0"/>
              <a:t>Ende </a:t>
            </a:r>
            <a:r>
              <a:rPr lang="de-DE" noProof="0" dirty="0" smtClean="0"/>
              <a:t>wird präsentiert mithilfe des entstandenen </a:t>
            </a:r>
            <a:r>
              <a:rPr lang="de-DE" noProof="0" dirty="0" smtClean="0"/>
              <a:t>Posters/der Tischdecke</a:t>
            </a:r>
            <a:r>
              <a:rPr lang="de-DE" noProof="0" dirty="0" smtClean="0"/>
              <a:t>.</a:t>
            </a:r>
          </a:p>
          <a:p>
            <a:endParaRPr lang="en-US" dirty="0" smtClean="0"/>
          </a:p>
          <a:p>
            <a:r>
              <a:rPr lang="en-US" noProof="0" dirty="0" smtClean="0"/>
              <a:t>Making collective intelligence visible/sharing insights     </a:t>
            </a:r>
            <a:br>
              <a:rPr lang="en-US" noProof="0" dirty="0" smtClean="0"/>
            </a:br>
            <a:r>
              <a:rPr lang="en-US" u="sng" noProof="0" dirty="0" smtClean="0"/>
              <a:t>Principles:</a:t>
            </a:r>
            <a:r>
              <a:rPr lang="en-US" noProof="0" dirty="0" smtClean="0"/>
              <a:t> creating hospitable space, exploring questions that matter, encouraging everyone’s contribution, listen together for patterns, insights, deeper questions, connecting diverse perspectives, sharing collective discoveries.</a:t>
            </a:r>
          </a:p>
          <a:p>
            <a:endParaRPr lang="en-US" dirty="0" smtClean="0"/>
          </a:p>
          <a:p>
            <a:r>
              <a:rPr lang="de-DE" noProof="0" dirty="0" smtClean="0"/>
              <a:t>Die Lehrkraft richtet vor der Stunde den Raum mit Gruppentischen, Papiertischdecken, bzw. Postern, Stiften, </a:t>
            </a:r>
            <a:r>
              <a:rPr lang="de-DE" noProof="0" dirty="0" smtClean="0"/>
              <a:t>…..</a:t>
            </a:r>
            <a:endParaRPr lang="de-DE" noProof="0"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noProof="0" dirty="0" smtClean="0"/>
              <a:t>Die Fragen, die vorbereitet wurden, sollen Resultate hervorrufen, die den in der Einführungspräsentation genannten </a:t>
            </a:r>
            <a:r>
              <a:rPr lang="de-DE" i="1" noProof="0" dirty="0" err="1" smtClean="0"/>
              <a:t>teaching</a:t>
            </a:r>
            <a:r>
              <a:rPr lang="de-DE" i="1" noProof="0" dirty="0" smtClean="0"/>
              <a:t> </a:t>
            </a:r>
            <a:r>
              <a:rPr lang="de-DE" i="1" noProof="0" dirty="0" err="1" smtClean="0"/>
              <a:t>goals</a:t>
            </a:r>
            <a:r>
              <a:rPr lang="de-DE" i="1" noProof="0" dirty="0" smtClean="0"/>
              <a:t> </a:t>
            </a:r>
            <a:r>
              <a:rPr lang="de-DE" noProof="0" dirty="0" smtClean="0"/>
              <a:t>sowohl hinsichtlich des Schwerpunktthemas als auch hinsichtlich der Ziele des Literaturunterrichts entsprechen. </a:t>
            </a:r>
            <a:br>
              <a:rPr lang="de-DE" noProof="0" dirty="0" smtClean="0"/>
            </a:br>
            <a:r>
              <a:rPr lang="de-DE" noProof="0" dirty="0" smtClean="0"/>
              <a:t>Allerdings sind alle Ergebnisse willkommen, die die S und S aufgrund einer eingehenden Beschäftigung mit dem Text und aufgrund von ernsthaftem Umgang mit den Themen erzielen. Insofern sollte das Motto des </a:t>
            </a:r>
            <a:r>
              <a:rPr lang="de-DE" i="1" noProof="0" dirty="0" smtClean="0"/>
              <a:t>World </a:t>
            </a:r>
            <a:r>
              <a:rPr lang="de-DE" i="1" noProof="0" dirty="0" smtClean="0"/>
              <a:t>Cafe </a:t>
            </a:r>
            <a:r>
              <a:rPr lang="de-DE" i="0" noProof="0" dirty="0" smtClean="0"/>
              <a:t>ernst</a:t>
            </a:r>
            <a:r>
              <a:rPr lang="de-DE" noProof="0" dirty="0" smtClean="0"/>
              <a:t> </a:t>
            </a:r>
            <a:r>
              <a:rPr lang="de-DE" noProof="0" dirty="0" smtClean="0"/>
              <a:t>genommen werden.</a:t>
            </a:r>
          </a:p>
          <a:p>
            <a:r>
              <a:rPr lang="de-DE" noProof="0" dirty="0" smtClean="0"/>
              <a:t>Die Lehrkraft hat sowohl während der Durchführung als auch bei der Präsentation die Gelegenheit und auch die Aufgabe, Dinge zu hinterfragen, bzw. gegebenenfalls richtigzustellen, zu ergänzen und sprachlich auf ein höheres Niveau zu heben.</a:t>
            </a:r>
          </a:p>
          <a:p>
            <a:endParaRPr lang="de-DE" noProof="0" dirty="0" smtClean="0"/>
          </a:p>
          <a:p>
            <a:r>
              <a:rPr lang="de-DE" noProof="0" dirty="0" smtClean="0"/>
              <a:t>Es wäre auch möglich die S und S selbst </a:t>
            </a:r>
            <a:r>
              <a:rPr lang="de-DE" i="1" noProof="0" dirty="0" err="1" smtClean="0"/>
              <a:t>meaningful</a:t>
            </a:r>
            <a:r>
              <a:rPr lang="de-DE" i="1" noProof="0" dirty="0" smtClean="0"/>
              <a:t> </a:t>
            </a:r>
            <a:r>
              <a:rPr lang="de-DE" i="1" noProof="0" dirty="0" err="1" smtClean="0"/>
              <a:t>questions</a:t>
            </a:r>
            <a:r>
              <a:rPr lang="de-DE" i="1" noProof="0" dirty="0" smtClean="0"/>
              <a:t> </a:t>
            </a:r>
            <a:r>
              <a:rPr lang="de-DE" noProof="0" dirty="0" smtClean="0"/>
              <a:t>finden zu </a:t>
            </a:r>
            <a:r>
              <a:rPr lang="de-DE" noProof="0" dirty="0" smtClean="0"/>
              <a:t>lassen. Allerdings </a:t>
            </a:r>
            <a:r>
              <a:rPr lang="de-DE" noProof="0" dirty="0" smtClean="0"/>
              <a:t>stellt dies weniger sicher, dass hinsichtlich des Schwerpunktthemas gearbeitet wird. Es wäre für die S und S sicher motivierend, sich selbst Gedanken machen zu dürfen bevor die Lehrkraft die vorbereiteten Fragen zeigt. Eventuell kann die eine oder andere Schülerfrage noch aufgenommen werden.</a:t>
            </a:r>
          </a:p>
          <a:p>
            <a:endParaRPr lang="de-DE" noProof="0" dirty="0" smtClean="0"/>
          </a:p>
          <a:p>
            <a:r>
              <a:rPr lang="de-DE" noProof="0" dirty="0" smtClean="0"/>
              <a:t>Die Zahl der Fragen kann je nach Größe des Kurses variieren.</a:t>
            </a:r>
          </a:p>
          <a:p>
            <a:endParaRPr lang="de-DE" noProof="0" dirty="0" smtClean="0"/>
          </a:p>
          <a:p>
            <a:r>
              <a:rPr lang="de-DE" noProof="0" dirty="0" smtClean="0"/>
              <a:t>Die Unterrichtseinheit kann mit dieser Stunde beendet werden.</a:t>
            </a:r>
          </a:p>
          <a:p>
            <a:endParaRPr lang="de-DE" noProof="0" dirty="0" smtClean="0"/>
          </a:p>
        </p:txBody>
      </p:sp>
      <p:sp>
        <p:nvSpPr>
          <p:cNvPr id="4" name="Foliennummernplatzhalter 3"/>
          <p:cNvSpPr>
            <a:spLocks noGrp="1"/>
          </p:cNvSpPr>
          <p:nvPr>
            <p:ph type="sldNum" sz="quarter" idx="10"/>
          </p:nvPr>
        </p:nvSpPr>
        <p:spPr/>
        <p:txBody>
          <a:bodyPr/>
          <a:lstStyle/>
          <a:p>
            <a:fld id="{E5FF15E7-8899-44BB-A00C-918091D00D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smtClean="0"/>
              <a:t>Alternativ dazu kann die Lehrkraft noch eine </a:t>
            </a:r>
            <a:r>
              <a:rPr lang="de-DE" i="1" noProof="0" dirty="0" err="1" smtClean="0"/>
              <a:t>culminating</a:t>
            </a:r>
            <a:r>
              <a:rPr lang="de-DE" i="1" noProof="0" dirty="0" smtClean="0"/>
              <a:t> </a:t>
            </a:r>
            <a:r>
              <a:rPr lang="de-DE" i="1" noProof="0" dirty="0" err="1" smtClean="0"/>
              <a:t>task</a:t>
            </a:r>
            <a:r>
              <a:rPr lang="de-DE" i="1" noProof="0" dirty="0" smtClean="0"/>
              <a:t> </a:t>
            </a:r>
            <a:r>
              <a:rPr lang="de-DE" noProof="0" dirty="0" smtClean="0"/>
              <a:t>anbieten, in der viele Ergebnisse der zurückliegenden Arbeit strukturiert, gegebenenfalls neu interpretiert und visualisiert werden und in einer analytischen oder kreativen Schreibaufgabe münden können: </a:t>
            </a:r>
            <a:r>
              <a:rPr lang="de-DE" i="1" dirty="0" err="1" smtClean="0"/>
              <a:t>Visualizing</a:t>
            </a:r>
            <a:r>
              <a:rPr lang="de-DE" i="1" dirty="0" smtClean="0"/>
              <a:t> </a:t>
            </a:r>
            <a:r>
              <a:rPr lang="de-DE" i="1" dirty="0" err="1" smtClean="0"/>
              <a:t>the</a:t>
            </a:r>
            <a:r>
              <a:rPr lang="de-DE" i="1" dirty="0" smtClean="0"/>
              <a:t> </a:t>
            </a:r>
            <a:r>
              <a:rPr lang="de-DE" i="1" dirty="0" err="1" smtClean="0"/>
              <a:t>dramatic</a:t>
            </a:r>
            <a:r>
              <a:rPr lang="de-DE" i="1" dirty="0" smtClean="0"/>
              <a:t> </a:t>
            </a:r>
            <a:r>
              <a:rPr lang="de-DE" i="1" dirty="0" err="1" smtClean="0"/>
              <a:t>structure</a:t>
            </a:r>
            <a:r>
              <a:rPr lang="de-DE" i="1" dirty="0" smtClean="0"/>
              <a:t> of The Shape of Things.</a:t>
            </a:r>
            <a:r>
              <a:rPr lang="de-DE" noProof="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smtClean="0"/>
              <a:t>Dazu führt die Lehrkraft zuerst in die klassische </a:t>
            </a:r>
            <a:r>
              <a:rPr lang="de-DE" i="1" noProof="0" dirty="0" err="1" smtClean="0"/>
              <a:t>dramatic</a:t>
            </a:r>
            <a:r>
              <a:rPr lang="de-DE" i="1" noProof="0" dirty="0" smtClean="0"/>
              <a:t> </a:t>
            </a:r>
            <a:r>
              <a:rPr lang="de-DE" i="1" noProof="0" dirty="0" err="1" smtClean="0"/>
              <a:t>structure</a:t>
            </a:r>
            <a:r>
              <a:rPr lang="de-DE" i="1" noProof="0" dirty="0" smtClean="0"/>
              <a:t> of a </a:t>
            </a:r>
            <a:r>
              <a:rPr lang="de-DE" i="1" noProof="0" dirty="0" err="1" smtClean="0"/>
              <a:t>play</a:t>
            </a:r>
            <a:r>
              <a:rPr lang="de-DE" i="1" noProof="0" dirty="0" smtClean="0"/>
              <a:t> </a:t>
            </a:r>
            <a:r>
              <a:rPr lang="de-DE" noProof="0" dirty="0" smtClean="0"/>
              <a:t>ein, zeigt aber auf, dass die Kurve auch ganz anders verlaufen könnte (Beispiele finden sich im Internet: </a:t>
            </a:r>
            <a:r>
              <a:rPr lang="de-DE" noProof="0" dirty="0" err="1" smtClean="0"/>
              <a:t>dramatic</a:t>
            </a:r>
            <a:r>
              <a:rPr lang="de-DE" noProof="0" dirty="0" smtClean="0"/>
              <a:t> </a:t>
            </a:r>
            <a:r>
              <a:rPr lang="de-DE" noProof="0" dirty="0" err="1" smtClean="0"/>
              <a:t>structure</a:t>
            </a:r>
            <a:r>
              <a:rPr lang="de-DE" noProof="0" dirty="0" smtClean="0"/>
              <a:t> </a:t>
            </a:r>
            <a:r>
              <a:rPr lang="de-DE" noProof="0" dirty="0" err="1" smtClean="0"/>
              <a:t>images</a:t>
            </a:r>
            <a:r>
              <a:rPr lang="de-DE" noProof="0" dirty="0" smtClean="0"/>
              <a:t>): eher rund, flacher, mit mehreren Spitzen, Zacken, mit Plateaus </a:t>
            </a:r>
            <a:r>
              <a:rPr lang="de-DE" noProof="0" dirty="0" err="1" smtClean="0"/>
              <a:t>etc</a:t>
            </a:r>
            <a:r>
              <a:rPr lang="de-DE" noProof="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noProof="0" dirty="0" smtClean="0"/>
          </a:p>
          <a:p>
            <a:endParaRPr lang="en-US"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noProof="0" dirty="0" smtClean="0"/>
          </a:p>
          <a:p>
            <a:endParaRPr lang="en-US"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In kleinen Gruppen diskutieren die S und S ihre Ideen für die Visualisierung. Da die gewählte Kurve stark mit der Art und Weise zusammenhängt, wie das Drama interpretiert wird, kann es etwas dauern, bis die S und S sich finden, die eine ähnliche Vorstellung vom Spannungsverlauf haben. </a:t>
            </a:r>
          </a:p>
          <a:p>
            <a:r>
              <a:rPr lang="de-DE" noProof="0" dirty="0" smtClean="0"/>
              <a:t>Da sich im Laufe der Zeit die Kurve noch verändern kann, macht es Sinn, sie noch nicht endgültig festzuhalten, sondern zunächst nur mit Nadel und Pins.</a:t>
            </a:r>
            <a:br>
              <a:rPr lang="de-DE" noProof="0" dirty="0" smtClean="0"/>
            </a:br>
            <a:r>
              <a:rPr lang="de-DE" noProof="0" dirty="0" smtClean="0"/>
              <a:t>In die blauen Boxen kommen die Ereignisse, die die S und S für den entsprechenden Teil der Kurve für ausschlaggebend halten. Auf die Linien kommt das, was die Story zum Plot macht (</a:t>
            </a:r>
            <a:r>
              <a:rPr lang="de-DE" noProof="0" dirty="0" err="1" smtClean="0"/>
              <a:t>causes</a:t>
            </a:r>
            <a:r>
              <a:rPr lang="de-DE" noProof="0" dirty="0" smtClean="0"/>
              <a:t>, </a:t>
            </a:r>
            <a:r>
              <a:rPr lang="de-DE" noProof="0" dirty="0" err="1" smtClean="0"/>
              <a:t>motivation</a:t>
            </a:r>
            <a:r>
              <a:rPr lang="de-DE" noProof="0" dirty="0" smtClean="0"/>
              <a:t>, </a:t>
            </a:r>
            <a:r>
              <a:rPr lang="de-DE" noProof="0" dirty="0" err="1" smtClean="0"/>
              <a:t>reasons</a:t>
            </a:r>
            <a:r>
              <a:rPr lang="de-DE" noProof="0" dirty="0" smtClean="0"/>
              <a:t>, </a:t>
            </a:r>
            <a:r>
              <a:rPr lang="de-DE" noProof="0" dirty="0" err="1" smtClean="0"/>
              <a:t>explanations</a:t>
            </a:r>
            <a:r>
              <a:rPr lang="de-DE" noProof="0" dirty="0" smtClean="0"/>
              <a:t>).</a:t>
            </a:r>
          </a:p>
          <a:p>
            <a:r>
              <a:rPr lang="de-DE" noProof="0" dirty="0" smtClean="0"/>
              <a:t>Die S und S präsentieren ihre Spannungskurve., indem sie all ihre Entscheidungen begründen.</a:t>
            </a:r>
          </a:p>
          <a:p>
            <a:endParaRPr lang="de-DE" noProof="0"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err="1" smtClean="0"/>
              <a:t>Alle</a:t>
            </a:r>
            <a:r>
              <a:rPr lang="en-US" noProof="0" dirty="0" smtClean="0"/>
              <a:t> </a:t>
            </a:r>
            <a:r>
              <a:rPr lang="en-US" noProof="0" dirty="0" err="1" smtClean="0"/>
              <a:t>Aufgaben</a:t>
            </a:r>
            <a:r>
              <a:rPr lang="en-US" noProof="0" dirty="0" smtClean="0"/>
              <a:t> </a:t>
            </a:r>
            <a:r>
              <a:rPr lang="en-US" noProof="0" dirty="0" err="1" smtClean="0"/>
              <a:t>müssen</a:t>
            </a:r>
            <a:r>
              <a:rPr lang="en-US" noProof="0" dirty="0" smtClean="0"/>
              <a:t> </a:t>
            </a:r>
            <a:r>
              <a:rPr lang="en-US" noProof="0" dirty="0" err="1" smtClean="0"/>
              <a:t>vorbereitet</a:t>
            </a:r>
            <a:r>
              <a:rPr lang="en-US" noProof="0" dirty="0" smtClean="0"/>
              <a:t> </a:t>
            </a:r>
            <a:r>
              <a:rPr lang="en-US" noProof="0" dirty="0" err="1" smtClean="0"/>
              <a:t>werden</a:t>
            </a:r>
            <a:r>
              <a:rPr lang="en-US" noProof="0" dirty="0" smtClean="0"/>
              <a:t>: </a:t>
            </a:r>
            <a:r>
              <a:rPr lang="en-US" noProof="0" dirty="0" err="1" smtClean="0"/>
              <a:t>Textsorte</a:t>
            </a:r>
            <a:r>
              <a:rPr lang="en-US" noProof="0" dirty="0" smtClean="0"/>
              <a:t>, Operator, </a:t>
            </a:r>
            <a:r>
              <a:rPr lang="en-US" noProof="0" dirty="0" err="1" smtClean="0"/>
              <a:t>Strukturierung</a:t>
            </a:r>
            <a:r>
              <a:rPr lang="en-US" noProof="0" dirty="0" smtClean="0"/>
              <a:t>, </a:t>
            </a:r>
            <a:r>
              <a:rPr lang="en-US" i="1" noProof="0" dirty="0" smtClean="0"/>
              <a:t>pitfalls</a:t>
            </a:r>
            <a:r>
              <a:rPr lang="en-US" noProof="0" dirty="0" smtClean="0"/>
              <a:t>, </a:t>
            </a:r>
            <a:r>
              <a:rPr lang="en-US" noProof="0" dirty="0" err="1" smtClean="0"/>
              <a:t>möglichst</a:t>
            </a:r>
            <a:r>
              <a:rPr lang="en-US" noProof="0" dirty="0" smtClean="0"/>
              <a:t> </a:t>
            </a:r>
            <a:r>
              <a:rPr lang="en-US" noProof="0" dirty="0" err="1" smtClean="0"/>
              <a:t>Modelltexte</a:t>
            </a:r>
            <a:endParaRPr lang="en-US" noProof="0" dirty="0"/>
          </a:p>
        </p:txBody>
      </p:sp>
      <p:sp>
        <p:nvSpPr>
          <p:cNvPr id="4" name="Foliennummernplatzhalter 3"/>
          <p:cNvSpPr>
            <a:spLocks noGrp="1"/>
          </p:cNvSpPr>
          <p:nvPr>
            <p:ph type="sldNum" sz="quarter" idx="10"/>
          </p:nvPr>
        </p:nvSpPr>
        <p:spPr/>
        <p:txBody>
          <a:bodyPr/>
          <a:lstStyle/>
          <a:p>
            <a:fld id="{E5FF15E7-8899-44BB-A00C-918091D00D0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89453298-8496-4F44-96BD-EF2BD0B78175}"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9453298-8496-4F44-96BD-EF2BD0B78175}"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9453298-8496-4F44-96BD-EF2BD0B78175}"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89453298-8496-4F44-96BD-EF2BD0B78175}"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89453298-8496-4F44-96BD-EF2BD0B78175}"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89453298-8496-4F44-96BD-EF2BD0B78175}"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89453298-8496-4F44-96BD-EF2BD0B78175}" type="datetimeFigureOut">
              <a:rPr lang="en-US" smtClean="0"/>
              <a:pPr/>
              <a:t>3/10/2019</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89453298-8496-4F44-96BD-EF2BD0B78175}" type="datetimeFigureOut">
              <a:rPr lang="en-US" smtClean="0"/>
              <a:pPr/>
              <a:t>3/10/2019</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9453298-8496-4F44-96BD-EF2BD0B78175}" type="datetimeFigureOut">
              <a:rPr lang="en-US" smtClean="0"/>
              <a:pPr/>
              <a:t>3/10/2019</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9453298-8496-4F44-96BD-EF2BD0B78175}"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9453298-8496-4F44-96BD-EF2BD0B78175}"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AF34D34-60CC-4703-9563-25E84F180268}"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53298-8496-4F44-96BD-EF2BD0B78175}" type="datetimeFigureOut">
              <a:rPr lang="en-US" smtClean="0"/>
              <a:pPr/>
              <a:t>3/10/2019</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34D34-60CC-4703-9563-25E84F180268}"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err="1" smtClean="0"/>
              <a:t>Synthese</a:t>
            </a:r>
            <a:r>
              <a:rPr lang="en-US" dirty="0" smtClean="0"/>
              <a:t>: 2 </a:t>
            </a:r>
            <a:r>
              <a:rPr lang="en-US" dirty="0" err="1" smtClean="0"/>
              <a:t>oder</a:t>
            </a:r>
            <a:r>
              <a:rPr lang="en-US" dirty="0" smtClean="0"/>
              <a:t> 4 </a:t>
            </a:r>
            <a:r>
              <a:rPr lang="en-US" dirty="0" err="1" smtClean="0"/>
              <a:t>Stunden</a:t>
            </a:r>
            <a:endParaRPr lang="en-US"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smtClean="0"/>
              <a:t>World </a:t>
            </a:r>
            <a:r>
              <a:rPr lang="en-US" dirty="0" smtClean="0"/>
              <a:t>Café</a:t>
            </a:r>
            <a:endParaRPr lang="en-US" dirty="0"/>
          </a:p>
        </p:txBody>
      </p:sp>
      <p:pic>
        <p:nvPicPr>
          <p:cNvPr id="7" name="Inhaltsplatzhalter 6" descr="world cafe.jpg"/>
          <p:cNvPicPr>
            <a:picLocks noGrp="1" noChangeAspect="1"/>
          </p:cNvPicPr>
          <p:nvPr>
            <p:ph sz="half" idx="1"/>
          </p:nvPr>
        </p:nvPicPr>
        <p:blipFill>
          <a:blip r:embed="rId3" cstate="print"/>
          <a:stretch>
            <a:fillRect/>
          </a:stretch>
        </p:blipFill>
        <p:spPr>
          <a:xfrm>
            <a:off x="467544" y="1844824"/>
            <a:ext cx="2811396" cy="2052201"/>
          </a:xfrm>
        </p:spPr>
      </p:pic>
      <p:sp>
        <p:nvSpPr>
          <p:cNvPr id="6" name="Inhaltsplatzhalter 5"/>
          <p:cNvSpPr>
            <a:spLocks noGrp="1"/>
          </p:cNvSpPr>
          <p:nvPr>
            <p:ph sz="half" idx="2"/>
          </p:nvPr>
        </p:nvSpPr>
        <p:spPr>
          <a:xfrm>
            <a:off x="3419872" y="1600200"/>
            <a:ext cx="5266928" cy="4525963"/>
          </a:xfrm>
        </p:spPr>
        <p:txBody>
          <a:bodyPr/>
          <a:lstStyle/>
          <a:p>
            <a:pPr>
              <a:buNone/>
            </a:pPr>
            <a:r>
              <a:rPr lang="en-US" b="1" dirty="0" smtClean="0"/>
              <a:t>Making collective intelligence visible</a:t>
            </a:r>
          </a:p>
          <a:p>
            <a:pPr>
              <a:buFont typeface="Wingdings" pitchFamily="2" charset="2"/>
              <a:buChar char="ü"/>
            </a:pPr>
            <a:r>
              <a:rPr lang="en-US" dirty="0" smtClean="0"/>
              <a:t>exploring questions that matter</a:t>
            </a:r>
          </a:p>
          <a:p>
            <a:pPr>
              <a:buFont typeface="Wingdings" pitchFamily="2" charset="2"/>
              <a:buChar char="ü"/>
            </a:pPr>
            <a:r>
              <a:rPr lang="en-US" dirty="0" smtClean="0"/>
              <a:t>encouraging everyone’s contribution </a:t>
            </a:r>
          </a:p>
          <a:p>
            <a:pPr>
              <a:buFont typeface="Wingdings" pitchFamily="2" charset="2"/>
              <a:buChar char="ü"/>
            </a:pPr>
            <a:r>
              <a:rPr lang="en-US" dirty="0" smtClean="0"/>
              <a:t>listening together for patterns, insights, deeper questions</a:t>
            </a:r>
          </a:p>
          <a:p>
            <a:pPr>
              <a:buFont typeface="Wingdings" pitchFamily="2" charset="2"/>
              <a:buChar char="ü"/>
            </a:pPr>
            <a:r>
              <a:rPr lang="en-US" dirty="0" smtClean="0"/>
              <a:t>connecting diverse perspectives</a:t>
            </a:r>
          </a:p>
          <a:p>
            <a:pPr>
              <a:buFont typeface="Wingdings" pitchFamily="2" charset="2"/>
              <a:buChar char="ü"/>
            </a:pPr>
            <a:r>
              <a:rPr lang="en-US" dirty="0" smtClean="0"/>
              <a:t>sharing collective discoveries</a:t>
            </a:r>
          </a:p>
          <a:p>
            <a:pPr>
              <a:buFont typeface="Wingdings" pitchFamily="2" charset="2"/>
              <a:buChar char="ü"/>
            </a:pPr>
            <a:endParaRPr lang="en-US" dirty="0" smtClean="0"/>
          </a:p>
        </p:txBody>
      </p:sp>
      <p:sp>
        <p:nvSpPr>
          <p:cNvPr id="8" name="Textfeld 7"/>
          <p:cNvSpPr txBox="1"/>
          <p:nvPr/>
        </p:nvSpPr>
        <p:spPr>
          <a:xfrm>
            <a:off x="611560" y="4293096"/>
            <a:ext cx="2750823" cy="1754326"/>
          </a:xfrm>
          <a:prstGeom prst="rect">
            <a:avLst/>
          </a:prstGeom>
          <a:noFill/>
        </p:spPr>
        <p:txBody>
          <a:bodyPr wrap="square" rtlCol="0">
            <a:spAutoFit/>
          </a:bodyPr>
          <a:lstStyle/>
          <a:p>
            <a:r>
              <a:rPr lang="en-US" dirty="0" smtClean="0"/>
              <a:t>Three 20minute rounds,</a:t>
            </a:r>
          </a:p>
          <a:p>
            <a:r>
              <a:rPr lang="en-US" dirty="0" smtClean="0"/>
              <a:t>hosts and ambassadors,</a:t>
            </a:r>
          </a:p>
          <a:p>
            <a:r>
              <a:rPr lang="en-US" dirty="0" smtClean="0"/>
              <a:t>short briefings by the hosts,</a:t>
            </a:r>
          </a:p>
          <a:p>
            <a:r>
              <a:rPr lang="en-US" dirty="0" smtClean="0"/>
              <a:t>sharing results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World Cafe</a:t>
            </a:r>
            <a:endParaRPr lang="en-US" dirty="0"/>
          </a:p>
        </p:txBody>
      </p:sp>
      <p:sp>
        <p:nvSpPr>
          <p:cNvPr id="3" name="Inhaltsplatzhalter 2"/>
          <p:cNvSpPr>
            <a:spLocks noGrp="1"/>
          </p:cNvSpPr>
          <p:nvPr>
            <p:ph idx="1"/>
          </p:nvPr>
        </p:nvSpPr>
        <p:spPr/>
        <p:txBody>
          <a:bodyPr>
            <a:normAutofit fontScale="70000" lnSpcReduction="20000"/>
          </a:bodyPr>
          <a:lstStyle/>
          <a:p>
            <a:pPr marL="514350" indent="-514350">
              <a:buFont typeface="+mj-lt"/>
              <a:buAutoNum type="arabicPeriod"/>
            </a:pPr>
            <a:r>
              <a:rPr lang="en-US" dirty="0" smtClean="0"/>
              <a:t>To what extent might Adam’s transformation </a:t>
            </a:r>
            <a:r>
              <a:rPr lang="en-US" dirty="0" smtClean="0"/>
              <a:t>be </a:t>
            </a:r>
            <a:r>
              <a:rPr lang="en-US" dirty="0" smtClean="0"/>
              <a:t>motivated by needs (Maslow’s pyramid)?</a:t>
            </a:r>
          </a:p>
          <a:p>
            <a:pPr marL="514350" indent="-514350">
              <a:buFont typeface="+mj-lt"/>
              <a:buAutoNum type="arabicPeriod"/>
            </a:pPr>
            <a:r>
              <a:rPr lang="en-US" dirty="0" smtClean="0"/>
              <a:t>On his ‘journey’, what does Adam gain, what does he lose?</a:t>
            </a:r>
          </a:p>
          <a:p>
            <a:pPr marL="514350" indent="-514350">
              <a:buFont typeface="+mj-lt"/>
              <a:buAutoNum type="arabicPeriod"/>
            </a:pPr>
            <a:r>
              <a:rPr lang="en-US" dirty="0" smtClean="0"/>
              <a:t>To what extent is Adam a victim?</a:t>
            </a:r>
          </a:p>
          <a:p>
            <a:pPr marL="514350" indent="-514350">
              <a:buFont typeface="+mj-lt"/>
              <a:buAutoNum type="arabicPeriod"/>
            </a:pPr>
            <a:r>
              <a:rPr lang="en-US" dirty="0" smtClean="0"/>
              <a:t>Would you describe Adam’s transformation rather as a rise or as a fall? Please explain.</a:t>
            </a:r>
          </a:p>
          <a:p>
            <a:pPr marL="514350" indent="-514350">
              <a:buFont typeface="+mj-lt"/>
              <a:buAutoNum type="arabicPeriod"/>
            </a:pPr>
            <a:r>
              <a:rPr lang="en-US" dirty="0" smtClean="0"/>
              <a:t>At the end. Where do you see Adam going from there? </a:t>
            </a:r>
            <a:br>
              <a:rPr lang="en-US" dirty="0" smtClean="0"/>
            </a:br>
            <a:r>
              <a:rPr lang="en-US" dirty="0" smtClean="0"/>
              <a:t>What will his life be like?</a:t>
            </a:r>
          </a:p>
          <a:p>
            <a:pPr marL="514350" indent="-514350">
              <a:buFont typeface="+mj-lt"/>
              <a:buAutoNum type="arabicPeriod"/>
            </a:pPr>
            <a:r>
              <a:rPr lang="en-US" dirty="0" smtClean="0"/>
              <a:t>Good drama is said to explore the grey moral area where we are not sure who is right and who is wrong. </a:t>
            </a:r>
            <a:br>
              <a:rPr lang="en-US" dirty="0" smtClean="0"/>
            </a:br>
            <a:r>
              <a:rPr lang="en-US" dirty="0" smtClean="0"/>
              <a:t>To what extent does ‘The Shape of Things’ succeed in this respect?</a:t>
            </a:r>
          </a:p>
          <a:p>
            <a:pPr marL="514350" indent="-514350">
              <a:buFont typeface="+mj-lt"/>
              <a:buAutoNum type="arabicPeriod"/>
            </a:pPr>
            <a:r>
              <a:rPr lang="en-US" dirty="0" smtClean="0"/>
              <a:t>Critics say that the purpose of Neil </a:t>
            </a:r>
            <a:r>
              <a:rPr lang="en-US" dirty="0" err="1" smtClean="0"/>
              <a:t>LaBute’s</a:t>
            </a:r>
            <a:r>
              <a:rPr lang="en-US" dirty="0" smtClean="0"/>
              <a:t> plays is to make the audience think about their lives, choices and behavior. </a:t>
            </a:r>
            <a:br>
              <a:rPr lang="en-US" dirty="0" smtClean="0"/>
            </a:br>
            <a:r>
              <a:rPr lang="en-US" dirty="0" smtClean="0"/>
              <a:t>In how far did he succeed with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Visualizing the dramatic structure of </a:t>
            </a:r>
            <a:br>
              <a:rPr lang="en-US" sz="3200" dirty="0" smtClean="0"/>
            </a:br>
            <a:r>
              <a:rPr lang="en-US" sz="3200" i="1" dirty="0" smtClean="0"/>
              <a:t>The Shape of Things</a:t>
            </a:r>
            <a:endParaRPr lang="en-US" sz="3200" i="1" dirty="0"/>
          </a:p>
        </p:txBody>
      </p:sp>
      <p:sp>
        <p:nvSpPr>
          <p:cNvPr id="3" name="Inhaltsplatzhalter 2"/>
          <p:cNvSpPr>
            <a:spLocks noGrp="1"/>
          </p:cNvSpPr>
          <p:nvPr>
            <p:ph idx="1"/>
          </p:nvPr>
        </p:nvSpPr>
        <p:spPr/>
        <p:txBody>
          <a:bodyPr>
            <a:normAutofit/>
          </a:bodyPr>
          <a:lstStyle/>
          <a:p>
            <a:pPr>
              <a:buNone/>
            </a:pPr>
            <a:endParaRPr lang="en-US" sz="2000" dirty="0">
              <a:solidFill>
                <a:srgbClr val="0070C0"/>
              </a:solidFill>
            </a:endParaRPr>
          </a:p>
        </p:txBody>
      </p:sp>
      <p:cxnSp>
        <p:nvCxnSpPr>
          <p:cNvPr id="5" name="Gerade Verbindung 4"/>
          <p:cNvCxnSpPr/>
          <p:nvPr/>
        </p:nvCxnSpPr>
        <p:spPr>
          <a:xfrm flipV="1">
            <a:off x="1259632" y="4847456"/>
            <a:ext cx="1562472" cy="2170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flipH="1">
            <a:off x="2843808" y="2636912"/>
            <a:ext cx="1728192" cy="22322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572000" y="2708920"/>
            <a:ext cx="1944216" cy="21602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6516216" y="4869160"/>
            <a:ext cx="129614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1259632" y="5013176"/>
            <a:ext cx="1156086" cy="369332"/>
          </a:xfrm>
          <a:prstGeom prst="rect">
            <a:avLst/>
          </a:prstGeom>
          <a:noFill/>
        </p:spPr>
        <p:txBody>
          <a:bodyPr wrap="square" rtlCol="0">
            <a:spAutoFit/>
          </a:bodyPr>
          <a:lstStyle/>
          <a:p>
            <a:r>
              <a:rPr lang="en-US" dirty="0" smtClean="0"/>
              <a:t>Exposition</a:t>
            </a:r>
            <a:endParaRPr lang="en-US" dirty="0"/>
          </a:p>
        </p:txBody>
      </p:sp>
      <p:sp>
        <p:nvSpPr>
          <p:cNvPr id="27" name="Textfeld 26"/>
          <p:cNvSpPr txBox="1"/>
          <p:nvPr/>
        </p:nvSpPr>
        <p:spPr>
          <a:xfrm rot="14054559" flipV="1">
            <a:off x="1009039" y="3229374"/>
            <a:ext cx="1687770" cy="369332"/>
          </a:xfrm>
          <a:prstGeom prst="rect">
            <a:avLst/>
          </a:prstGeom>
          <a:noFill/>
        </p:spPr>
        <p:txBody>
          <a:bodyPr wrap="square" rtlCol="0">
            <a:spAutoFit/>
          </a:bodyPr>
          <a:lstStyle/>
          <a:p>
            <a:r>
              <a:rPr lang="en-US" dirty="0" smtClean="0"/>
              <a:t>Inciting incident</a:t>
            </a:r>
            <a:endParaRPr lang="en-US" dirty="0"/>
          </a:p>
        </p:txBody>
      </p:sp>
      <p:cxnSp>
        <p:nvCxnSpPr>
          <p:cNvPr id="29" name="Gerade Verbindung mit Pfeil 28"/>
          <p:cNvCxnSpPr/>
          <p:nvPr/>
        </p:nvCxnSpPr>
        <p:spPr>
          <a:xfrm>
            <a:off x="2411760" y="4149080"/>
            <a:ext cx="36004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rot="18591596">
            <a:off x="2888708" y="3070097"/>
            <a:ext cx="1370888" cy="369332"/>
          </a:xfrm>
          <a:prstGeom prst="rect">
            <a:avLst/>
          </a:prstGeom>
          <a:noFill/>
        </p:spPr>
        <p:txBody>
          <a:bodyPr wrap="square" rtlCol="0">
            <a:spAutoFit/>
          </a:bodyPr>
          <a:lstStyle/>
          <a:p>
            <a:r>
              <a:rPr lang="en-US" dirty="0" smtClean="0"/>
              <a:t>Rising action</a:t>
            </a:r>
            <a:endParaRPr lang="en-US" dirty="0"/>
          </a:p>
        </p:txBody>
      </p:sp>
      <p:sp>
        <p:nvSpPr>
          <p:cNvPr id="33" name="Textfeld 32"/>
          <p:cNvSpPr txBox="1"/>
          <p:nvPr/>
        </p:nvSpPr>
        <p:spPr>
          <a:xfrm rot="2630484">
            <a:off x="5107657" y="3260996"/>
            <a:ext cx="1419171" cy="369332"/>
          </a:xfrm>
          <a:prstGeom prst="rect">
            <a:avLst/>
          </a:prstGeom>
          <a:noFill/>
        </p:spPr>
        <p:txBody>
          <a:bodyPr wrap="square" rtlCol="0">
            <a:spAutoFit/>
          </a:bodyPr>
          <a:lstStyle/>
          <a:p>
            <a:r>
              <a:rPr lang="en-US" dirty="0" smtClean="0"/>
              <a:t>Falling action</a:t>
            </a:r>
            <a:endParaRPr lang="en-US" dirty="0"/>
          </a:p>
        </p:txBody>
      </p:sp>
      <p:sp>
        <p:nvSpPr>
          <p:cNvPr id="34" name="Textfeld 33"/>
          <p:cNvSpPr txBox="1"/>
          <p:nvPr/>
        </p:nvSpPr>
        <p:spPr>
          <a:xfrm>
            <a:off x="4067944" y="2276872"/>
            <a:ext cx="806118" cy="369332"/>
          </a:xfrm>
          <a:prstGeom prst="rect">
            <a:avLst/>
          </a:prstGeom>
          <a:noFill/>
        </p:spPr>
        <p:txBody>
          <a:bodyPr wrap="none" rtlCol="0">
            <a:spAutoFit/>
          </a:bodyPr>
          <a:lstStyle/>
          <a:p>
            <a:r>
              <a:rPr lang="en-US" dirty="0" smtClean="0"/>
              <a:t>Climax</a:t>
            </a:r>
            <a:endParaRPr lang="en-US" dirty="0"/>
          </a:p>
        </p:txBody>
      </p:sp>
      <p:sp>
        <p:nvSpPr>
          <p:cNvPr id="35" name="Textfeld 34"/>
          <p:cNvSpPr txBox="1"/>
          <p:nvPr/>
        </p:nvSpPr>
        <p:spPr>
          <a:xfrm rot="18833255">
            <a:off x="4932040" y="2060848"/>
            <a:ext cx="1436227" cy="369332"/>
          </a:xfrm>
          <a:prstGeom prst="rect">
            <a:avLst/>
          </a:prstGeom>
          <a:noFill/>
        </p:spPr>
        <p:txBody>
          <a:bodyPr wrap="none" rtlCol="0">
            <a:spAutoFit/>
          </a:bodyPr>
          <a:lstStyle/>
          <a:p>
            <a:r>
              <a:rPr lang="en-US" dirty="0" smtClean="0"/>
              <a:t>Turning point</a:t>
            </a:r>
            <a:endParaRPr lang="en-US" dirty="0"/>
          </a:p>
        </p:txBody>
      </p:sp>
      <p:cxnSp>
        <p:nvCxnSpPr>
          <p:cNvPr id="37" name="Gerade Verbindung mit Pfeil 36"/>
          <p:cNvCxnSpPr>
            <a:stCxn id="35" idx="1"/>
          </p:cNvCxnSpPr>
          <p:nvPr/>
        </p:nvCxnSpPr>
        <p:spPr>
          <a:xfrm flipH="1" flipV="1">
            <a:off x="4716016" y="2708920"/>
            <a:ext cx="436308" cy="541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rot="19038867">
            <a:off x="6300192" y="3212976"/>
            <a:ext cx="1285416" cy="369332"/>
          </a:xfrm>
          <a:prstGeom prst="rect">
            <a:avLst/>
          </a:prstGeom>
          <a:noFill/>
        </p:spPr>
        <p:txBody>
          <a:bodyPr wrap="none" rtlCol="0">
            <a:spAutoFit/>
          </a:bodyPr>
          <a:lstStyle/>
          <a:p>
            <a:r>
              <a:rPr lang="en-US" dirty="0" smtClean="0"/>
              <a:t>Retardation</a:t>
            </a:r>
            <a:endParaRPr lang="en-US" dirty="0"/>
          </a:p>
        </p:txBody>
      </p:sp>
      <p:cxnSp>
        <p:nvCxnSpPr>
          <p:cNvPr id="42" name="Gerade Verbindung mit Pfeil 41"/>
          <p:cNvCxnSpPr/>
          <p:nvPr/>
        </p:nvCxnSpPr>
        <p:spPr>
          <a:xfrm flipH="1">
            <a:off x="6012160" y="386104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a:off x="6732240" y="5013176"/>
            <a:ext cx="1420069" cy="369332"/>
          </a:xfrm>
          <a:prstGeom prst="rect">
            <a:avLst/>
          </a:prstGeom>
          <a:noFill/>
          <a:ln w="3175">
            <a:solidFill>
              <a:schemeClr val="bg1"/>
            </a:solidFill>
          </a:ln>
        </p:spPr>
        <p:txBody>
          <a:bodyPr wrap="square" rtlCol="0">
            <a:spAutoFit/>
          </a:bodyPr>
          <a:lstStyle/>
          <a:p>
            <a:r>
              <a:rPr lang="en-US" dirty="0" smtClean="0"/>
              <a:t>Denouement</a:t>
            </a:r>
            <a:endParaRPr lang="en-US" dirty="0"/>
          </a:p>
        </p:txBody>
      </p:sp>
      <p:cxnSp>
        <p:nvCxnSpPr>
          <p:cNvPr id="46" name="Gerade Verbindung mit Pfeil 45"/>
          <p:cNvCxnSpPr/>
          <p:nvPr/>
        </p:nvCxnSpPr>
        <p:spPr>
          <a:xfrm>
            <a:off x="6732240" y="4077072"/>
            <a:ext cx="7200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Pfeil nach rechts 47"/>
          <p:cNvSpPr/>
          <p:nvPr/>
        </p:nvSpPr>
        <p:spPr>
          <a:xfrm>
            <a:off x="683568" y="5661248"/>
            <a:ext cx="7992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feil nach rechts 48"/>
          <p:cNvSpPr/>
          <p:nvPr/>
        </p:nvSpPr>
        <p:spPr>
          <a:xfrm rot="16200000">
            <a:off x="-1332656" y="3861048"/>
            <a:ext cx="4032448" cy="288032"/>
          </a:xfrm>
          <a:prstGeom prst="rightArrow">
            <a:avLst>
              <a:gd name="adj1" fmla="val 731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feld 49"/>
          <p:cNvSpPr txBox="1"/>
          <p:nvPr/>
        </p:nvSpPr>
        <p:spPr>
          <a:xfrm>
            <a:off x="3635896" y="5229200"/>
            <a:ext cx="1224136" cy="461665"/>
          </a:xfrm>
          <a:prstGeom prst="rect">
            <a:avLst/>
          </a:prstGeom>
          <a:noFill/>
        </p:spPr>
        <p:txBody>
          <a:bodyPr wrap="square" rtlCol="0">
            <a:spAutoFit/>
          </a:bodyPr>
          <a:lstStyle/>
          <a:p>
            <a:r>
              <a:rPr lang="en-US" sz="2400" dirty="0" smtClean="0">
                <a:solidFill>
                  <a:srgbClr val="0070C0"/>
                </a:solidFill>
              </a:rPr>
              <a:t>time</a:t>
            </a:r>
            <a:endParaRPr lang="en-US" sz="2400" dirty="0">
              <a:solidFill>
                <a:srgbClr val="0070C0"/>
              </a:solidFill>
            </a:endParaRPr>
          </a:p>
        </p:txBody>
      </p:sp>
      <p:sp>
        <p:nvSpPr>
          <p:cNvPr id="51" name="Textfeld 50"/>
          <p:cNvSpPr txBox="1"/>
          <p:nvPr/>
        </p:nvSpPr>
        <p:spPr>
          <a:xfrm rot="16200000">
            <a:off x="511389" y="3979222"/>
            <a:ext cx="1130059" cy="461665"/>
          </a:xfrm>
          <a:prstGeom prst="rect">
            <a:avLst/>
          </a:prstGeom>
          <a:noFill/>
        </p:spPr>
        <p:txBody>
          <a:bodyPr wrap="square" rtlCol="0">
            <a:spAutoFit/>
          </a:bodyPr>
          <a:lstStyle/>
          <a:p>
            <a:r>
              <a:rPr lang="en-US" sz="2400" dirty="0" smtClean="0">
                <a:solidFill>
                  <a:srgbClr val="0070C0"/>
                </a:solidFill>
              </a:rPr>
              <a:t>tension</a:t>
            </a:r>
            <a:endParaRPr lang="en-US" sz="2400" dirty="0">
              <a:solidFill>
                <a:srgbClr val="0070C0"/>
              </a:solidFill>
            </a:endParaRPr>
          </a:p>
        </p:txBody>
      </p:sp>
      <p:sp>
        <p:nvSpPr>
          <p:cNvPr id="52" name="Textfeld 51"/>
          <p:cNvSpPr txBox="1"/>
          <p:nvPr/>
        </p:nvSpPr>
        <p:spPr>
          <a:xfrm>
            <a:off x="971600" y="5445224"/>
            <a:ext cx="1188146" cy="369332"/>
          </a:xfrm>
          <a:prstGeom prst="rect">
            <a:avLst/>
          </a:prstGeom>
          <a:noFill/>
        </p:spPr>
        <p:txBody>
          <a:bodyPr wrap="square" rtlCol="0">
            <a:spAutoFit/>
          </a:bodyPr>
          <a:lstStyle/>
          <a:p>
            <a:r>
              <a:rPr lang="en-US" dirty="0" smtClean="0">
                <a:solidFill>
                  <a:srgbClr val="00B050"/>
                </a:solidFill>
              </a:rPr>
              <a:t>A museum</a:t>
            </a:r>
            <a:endParaRPr lang="en-US" dirty="0">
              <a:solidFill>
                <a:srgbClr val="00B050"/>
              </a:solidFill>
            </a:endParaRPr>
          </a:p>
        </p:txBody>
      </p:sp>
      <p:sp>
        <p:nvSpPr>
          <p:cNvPr id="53" name="Textfeld 52"/>
          <p:cNvSpPr txBox="1"/>
          <p:nvPr/>
        </p:nvSpPr>
        <p:spPr>
          <a:xfrm>
            <a:off x="6300192" y="5445224"/>
            <a:ext cx="2533714" cy="369332"/>
          </a:xfrm>
          <a:prstGeom prst="rect">
            <a:avLst/>
          </a:prstGeom>
          <a:noFill/>
        </p:spPr>
        <p:txBody>
          <a:bodyPr wrap="square" rtlCol="0">
            <a:spAutoFit/>
          </a:bodyPr>
          <a:lstStyle/>
          <a:p>
            <a:r>
              <a:rPr lang="en-US" dirty="0" smtClean="0">
                <a:solidFill>
                  <a:srgbClr val="00B050"/>
                </a:solidFill>
              </a:rPr>
              <a:t>An exhibition gallery</a:t>
            </a:r>
            <a:endParaRPr lang="en-US"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en-US" dirty="0" smtClean="0"/>
              <a:t>Dramatic Structure</a:t>
            </a:r>
            <a:endParaRPr lang="en-US" dirty="0"/>
          </a:p>
        </p:txBody>
      </p:sp>
      <p:sp>
        <p:nvSpPr>
          <p:cNvPr id="3" name="Inhaltsplatzhalter 2"/>
          <p:cNvSpPr>
            <a:spLocks noGrp="1"/>
          </p:cNvSpPr>
          <p:nvPr>
            <p:ph idx="1"/>
          </p:nvPr>
        </p:nvSpPr>
        <p:spPr>
          <a:xfrm>
            <a:off x="457200" y="1052736"/>
            <a:ext cx="8229600" cy="5073427"/>
          </a:xfrm>
        </p:spPr>
        <p:txBody>
          <a:bodyPr>
            <a:normAutofit fontScale="62500" lnSpcReduction="20000"/>
          </a:bodyPr>
          <a:lstStyle/>
          <a:p>
            <a:pPr>
              <a:buFont typeface="Wingdings" pitchFamily="2" charset="2"/>
              <a:buChar char="ü"/>
            </a:pPr>
            <a:r>
              <a:rPr lang="en-US" b="1" dirty="0" smtClean="0"/>
              <a:t>Exposition </a:t>
            </a:r>
            <a:r>
              <a:rPr lang="en-US" dirty="0" smtClean="0"/>
              <a:t/>
            </a:r>
            <a:br>
              <a:rPr lang="en-US" dirty="0" smtClean="0"/>
            </a:br>
            <a:r>
              <a:rPr lang="en-US" dirty="0" smtClean="0"/>
              <a:t>setting, characters and conflict are introduced, back stories</a:t>
            </a:r>
          </a:p>
          <a:p>
            <a:pPr>
              <a:buFont typeface="Wingdings" pitchFamily="2" charset="2"/>
              <a:buChar char="ü"/>
            </a:pPr>
            <a:r>
              <a:rPr lang="en-US" b="1" dirty="0" smtClean="0"/>
              <a:t>Inciting incident </a:t>
            </a:r>
            <a:r>
              <a:rPr lang="en-US" dirty="0" smtClean="0"/>
              <a:t/>
            </a:r>
            <a:br>
              <a:rPr lang="en-US" dirty="0" smtClean="0"/>
            </a:br>
            <a:r>
              <a:rPr lang="en-US" dirty="0" smtClean="0"/>
              <a:t>an incident that triggers the rising action/the development of the conflict</a:t>
            </a:r>
          </a:p>
          <a:p>
            <a:pPr>
              <a:buFont typeface="Wingdings" pitchFamily="2" charset="2"/>
              <a:buChar char="ü"/>
            </a:pPr>
            <a:r>
              <a:rPr lang="en-US" b="1" dirty="0" smtClean="0"/>
              <a:t>Rising action </a:t>
            </a:r>
            <a:r>
              <a:rPr lang="en-US" dirty="0" smtClean="0"/>
              <a:t/>
            </a:r>
            <a:br>
              <a:rPr lang="en-US" dirty="0" smtClean="0"/>
            </a:br>
            <a:r>
              <a:rPr lang="en-US" dirty="0" smtClean="0"/>
              <a:t>acceleration of events, colliding interests, intrigue, complications, rising tension</a:t>
            </a:r>
          </a:p>
          <a:p>
            <a:pPr>
              <a:buFont typeface="Wingdings" pitchFamily="2" charset="2"/>
              <a:buChar char="ü"/>
            </a:pPr>
            <a:r>
              <a:rPr lang="en-US" b="1" dirty="0" smtClean="0"/>
              <a:t>Climax</a:t>
            </a:r>
            <a:r>
              <a:rPr lang="en-US" dirty="0" smtClean="0"/>
              <a:t/>
            </a:r>
            <a:br>
              <a:rPr lang="en-US" dirty="0" smtClean="0"/>
            </a:br>
            <a:r>
              <a:rPr lang="en-US" dirty="0" smtClean="0"/>
              <a:t>controversy/dispute, point of highest tension</a:t>
            </a:r>
          </a:p>
          <a:p>
            <a:pPr>
              <a:buFont typeface="Wingdings" pitchFamily="2" charset="2"/>
              <a:buChar char="ü"/>
            </a:pPr>
            <a:r>
              <a:rPr lang="en-US" b="1" dirty="0" smtClean="0"/>
              <a:t>Turning point</a:t>
            </a:r>
            <a:r>
              <a:rPr lang="en-US" dirty="0" smtClean="0"/>
              <a:t/>
            </a:r>
            <a:br>
              <a:rPr lang="en-US" dirty="0" smtClean="0"/>
            </a:br>
            <a:r>
              <a:rPr lang="en-US" dirty="0" smtClean="0"/>
              <a:t> dramatic turn towards victory or loss, rise or fall </a:t>
            </a:r>
          </a:p>
          <a:p>
            <a:pPr>
              <a:buFont typeface="Wingdings" pitchFamily="2" charset="2"/>
              <a:buChar char="ü"/>
            </a:pPr>
            <a:r>
              <a:rPr lang="en-US" b="1" dirty="0" smtClean="0"/>
              <a:t>Falling action </a:t>
            </a:r>
            <a:r>
              <a:rPr lang="en-US" dirty="0" smtClean="0"/>
              <a:t/>
            </a:r>
            <a:br>
              <a:rPr lang="en-US" dirty="0" smtClean="0"/>
            </a:br>
            <a:r>
              <a:rPr lang="en-US" dirty="0" smtClean="0"/>
              <a:t>plot moves towards its ending </a:t>
            </a:r>
          </a:p>
          <a:p>
            <a:pPr>
              <a:buFont typeface="Wingdings" pitchFamily="2" charset="2"/>
              <a:buChar char="ü"/>
            </a:pPr>
            <a:r>
              <a:rPr lang="en-US" b="1" dirty="0" smtClean="0"/>
              <a:t>Retardation</a:t>
            </a:r>
            <a:r>
              <a:rPr lang="en-US" dirty="0" smtClean="0"/>
              <a:t/>
            </a:r>
            <a:br>
              <a:rPr lang="en-US" dirty="0" smtClean="0"/>
            </a:br>
            <a:r>
              <a:rPr lang="en-US" dirty="0" smtClean="0"/>
              <a:t>rising tension, possibility of salvation, moments of </a:t>
            </a:r>
            <a:r>
              <a:rPr lang="en-US" dirty="0" smtClean="0"/>
              <a:t>suspense </a:t>
            </a:r>
            <a:r>
              <a:rPr lang="en-US" dirty="0" smtClean="0"/>
              <a:t>in which the final outcome of the conflict is in doubt </a:t>
            </a:r>
          </a:p>
          <a:p>
            <a:pPr>
              <a:buFont typeface="Wingdings" pitchFamily="2" charset="2"/>
              <a:buChar char="ü"/>
            </a:pPr>
            <a:r>
              <a:rPr lang="en-US" b="1" dirty="0" smtClean="0"/>
              <a:t>Denouement </a:t>
            </a:r>
            <a:r>
              <a:rPr lang="en-US" dirty="0" smtClean="0"/>
              <a:t>(untying)</a:t>
            </a:r>
            <a:br>
              <a:rPr lang="en-US" dirty="0" smtClean="0"/>
            </a:br>
            <a:r>
              <a:rPr lang="en-US" dirty="0" smtClean="0"/>
              <a:t>resolution/unraveling of the conflict (catastrophe, downfall, victory)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Visualizing the dramatic structure of </a:t>
            </a:r>
            <a:br>
              <a:rPr lang="en-US" sz="3200" dirty="0" smtClean="0"/>
            </a:br>
            <a:r>
              <a:rPr lang="en-US" sz="3200" i="1" dirty="0" smtClean="0"/>
              <a:t>The Shape of Things</a:t>
            </a:r>
            <a:endParaRPr lang="en-US" sz="3200" i="1" dirty="0"/>
          </a:p>
        </p:txBody>
      </p:sp>
      <p:sp>
        <p:nvSpPr>
          <p:cNvPr id="3" name="Inhaltsplatzhalter 2"/>
          <p:cNvSpPr>
            <a:spLocks noGrp="1"/>
          </p:cNvSpPr>
          <p:nvPr>
            <p:ph idx="1"/>
          </p:nvPr>
        </p:nvSpPr>
        <p:spPr/>
        <p:txBody>
          <a:bodyPr>
            <a:normAutofit/>
          </a:bodyPr>
          <a:lstStyle/>
          <a:p>
            <a:pPr>
              <a:buNone/>
            </a:pPr>
            <a:endParaRPr lang="en-US" sz="2000" dirty="0">
              <a:solidFill>
                <a:srgbClr val="0070C0"/>
              </a:solidFill>
            </a:endParaRPr>
          </a:p>
        </p:txBody>
      </p:sp>
      <p:cxnSp>
        <p:nvCxnSpPr>
          <p:cNvPr id="5" name="Gerade Verbindung 4"/>
          <p:cNvCxnSpPr/>
          <p:nvPr/>
        </p:nvCxnSpPr>
        <p:spPr>
          <a:xfrm flipV="1">
            <a:off x="1259632" y="4847456"/>
            <a:ext cx="1562472" cy="21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flipH="1">
            <a:off x="2843808" y="2636912"/>
            <a:ext cx="1728192"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572000" y="2708920"/>
            <a:ext cx="1944216"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6516216" y="4869160"/>
            <a:ext cx="1296144"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Pfeil nach rechts 47"/>
          <p:cNvSpPr/>
          <p:nvPr/>
        </p:nvSpPr>
        <p:spPr>
          <a:xfrm>
            <a:off x="683568" y="5661248"/>
            <a:ext cx="7992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feil nach rechts 48"/>
          <p:cNvSpPr/>
          <p:nvPr/>
        </p:nvSpPr>
        <p:spPr>
          <a:xfrm rot="16200000">
            <a:off x="-1332656" y="3861048"/>
            <a:ext cx="4032448" cy="288032"/>
          </a:xfrm>
          <a:prstGeom prst="rightArrow">
            <a:avLst>
              <a:gd name="adj1" fmla="val 731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feld 49"/>
          <p:cNvSpPr txBox="1"/>
          <p:nvPr/>
        </p:nvSpPr>
        <p:spPr>
          <a:xfrm>
            <a:off x="3635896" y="5229200"/>
            <a:ext cx="1224136" cy="461665"/>
          </a:xfrm>
          <a:prstGeom prst="rect">
            <a:avLst/>
          </a:prstGeom>
          <a:noFill/>
        </p:spPr>
        <p:txBody>
          <a:bodyPr wrap="square" rtlCol="0">
            <a:spAutoFit/>
          </a:bodyPr>
          <a:lstStyle/>
          <a:p>
            <a:r>
              <a:rPr lang="en-US" sz="2400" dirty="0" smtClean="0">
                <a:solidFill>
                  <a:srgbClr val="0070C0"/>
                </a:solidFill>
              </a:rPr>
              <a:t>time</a:t>
            </a:r>
            <a:endParaRPr lang="en-US" sz="2400" dirty="0">
              <a:solidFill>
                <a:srgbClr val="0070C0"/>
              </a:solidFill>
            </a:endParaRPr>
          </a:p>
        </p:txBody>
      </p:sp>
      <p:sp>
        <p:nvSpPr>
          <p:cNvPr id="51" name="Textfeld 50"/>
          <p:cNvSpPr txBox="1"/>
          <p:nvPr/>
        </p:nvSpPr>
        <p:spPr>
          <a:xfrm rot="16200000">
            <a:off x="511389" y="3979222"/>
            <a:ext cx="1130059" cy="461665"/>
          </a:xfrm>
          <a:prstGeom prst="rect">
            <a:avLst/>
          </a:prstGeom>
          <a:noFill/>
        </p:spPr>
        <p:txBody>
          <a:bodyPr wrap="square" rtlCol="0">
            <a:spAutoFit/>
          </a:bodyPr>
          <a:lstStyle/>
          <a:p>
            <a:r>
              <a:rPr lang="en-US" sz="2400" dirty="0" smtClean="0">
                <a:solidFill>
                  <a:srgbClr val="0070C0"/>
                </a:solidFill>
              </a:rPr>
              <a:t>tension</a:t>
            </a:r>
            <a:endParaRPr lang="en-US" sz="2400" dirty="0">
              <a:solidFill>
                <a:srgbClr val="0070C0"/>
              </a:solidFill>
            </a:endParaRPr>
          </a:p>
        </p:txBody>
      </p:sp>
      <p:sp>
        <p:nvSpPr>
          <p:cNvPr id="52" name="Textfeld 51"/>
          <p:cNvSpPr txBox="1"/>
          <p:nvPr/>
        </p:nvSpPr>
        <p:spPr>
          <a:xfrm>
            <a:off x="971600" y="5445224"/>
            <a:ext cx="1188146" cy="369332"/>
          </a:xfrm>
          <a:prstGeom prst="rect">
            <a:avLst/>
          </a:prstGeom>
          <a:noFill/>
        </p:spPr>
        <p:txBody>
          <a:bodyPr wrap="square" rtlCol="0">
            <a:spAutoFit/>
          </a:bodyPr>
          <a:lstStyle/>
          <a:p>
            <a:r>
              <a:rPr lang="en-US" dirty="0" smtClean="0">
                <a:solidFill>
                  <a:srgbClr val="00B050"/>
                </a:solidFill>
              </a:rPr>
              <a:t>A museum</a:t>
            </a:r>
            <a:endParaRPr lang="en-US" dirty="0">
              <a:solidFill>
                <a:srgbClr val="00B050"/>
              </a:solidFill>
            </a:endParaRPr>
          </a:p>
        </p:txBody>
      </p:sp>
      <p:sp>
        <p:nvSpPr>
          <p:cNvPr id="53" name="Textfeld 52"/>
          <p:cNvSpPr txBox="1"/>
          <p:nvPr/>
        </p:nvSpPr>
        <p:spPr>
          <a:xfrm>
            <a:off x="6300192" y="5445224"/>
            <a:ext cx="2533714" cy="369332"/>
          </a:xfrm>
          <a:prstGeom prst="rect">
            <a:avLst/>
          </a:prstGeom>
          <a:noFill/>
        </p:spPr>
        <p:txBody>
          <a:bodyPr wrap="square" rtlCol="0">
            <a:spAutoFit/>
          </a:bodyPr>
          <a:lstStyle/>
          <a:p>
            <a:r>
              <a:rPr lang="en-US" dirty="0" smtClean="0">
                <a:solidFill>
                  <a:srgbClr val="00B050"/>
                </a:solidFill>
              </a:rPr>
              <a:t>An exhibition gallery</a:t>
            </a:r>
            <a:endParaRPr lang="en-US" dirty="0">
              <a:solidFill>
                <a:srgbClr val="00B050"/>
              </a:solidFill>
            </a:endParaRPr>
          </a:p>
        </p:txBody>
      </p:sp>
      <p:sp>
        <p:nvSpPr>
          <p:cNvPr id="28" name="Rechteck 27"/>
          <p:cNvSpPr/>
          <p:nvPr/>
        </p:nvSpPr>
        <p:spPr>
          <a:xfrm>
            <a:off x="1547664" y="5085184"/>
            <a:ext cx="7703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hteck 29"/>
          <p:cNvSpPr/>
          <p:nvPr/>
        </p:nvSpPr>
        <p:spPr>
          <a:xfrm>
            <a:off x="2843808" y="515719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hteck 30"/>
          <p:cNvSpPr/>
          <p:nvPr/>
        </p:nvSpPr>
        <p:spPr>
          <a:xfrm>
            <a:off x="5436096" y="4437112"/>
            <a:ext cx="72008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Ellipse 35"/>
          <p:cNvSpPr/>
          <p:nvPr/>
        </p:nvSpPr>
        <p:spPr>
          <a:xfrm>
            <a:off x="3203848" y="4437112"/>
            <a:ext cx="1130424"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bgerundetes Rechteck 37"/>
          <p:cNvSpPr/>
          <p:nvPr/>
        </p:nvSpPr>
        <p:spPr>
          <a:xfrm>
            <a:off x="4788024" y="3717032"/>
            <a:ext cx="626368" cy="410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hteck 38"/>
          <p:cNvSpPr/>
          <p:nvPr/>
        </p:nvSpPr>
        <p:spPr>
          <a:xfrm>
            <a:off x="3779912" y="400506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Gleichschenkliges Dreieck 40"/>
          <p:cNvSpPr/>
          <p:nvPr/>
        </p:nvSpPr>
        <p:spPr>
          <a:xfrm>
            <a:off x="4211960" y="2852936"/>
            <a:ext cx="700664" cy="7920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hteck 42"/>
          <p:cNvSpPr/>
          <p:nvPr/>
        </p:nvSpPr>
        <p:spPr>
          <a:xfrm>
            <a:off x="6516216" y="508518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Gerade Verbindung 46"/>
          <p:cNvCxnSpPr/>
          <p:nvPr/>
        </p:nvCxnSpPr>
        <p:spPr>
          <a:xfrm>
            <a:off x="1259632" y="3356992"/>
            <a:ext cx="108012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a:off x="1619672" y="2996952"/>
            <a:ext cx="1152128"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p:nvCxnSpPr>
        <p:spPr>
          <a:xfrm>
            <a:off x="2051720" y="2708920"/>
            <a:ext cx="1152128"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2555776" y="2348880"/>
            <a:ext cx="1130424" cy="1130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Gerade Verbindung 73"/>
          <p:cNvCxnSpPr/>
          <p:nvPr/>
        </p:nvCxnSpPr>
        <p:spPr>
          <a:xfrm flipH="1">
            <a:off x="5724128" y="2852936"/>
            <a:ext cx="1008112"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flipV="1">
            <a:off x="5364088" y="2420888"/>
            <a:ext cx="936104" cy="86409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dirty="0" smtClean="0"/>
              <a:t>Visualizing the dramatic structure of </a:t>
            </a:r>
            <a:br>
              <a:rPr lang="en-US" sz="2400" dirty="0" smtClean="0"/>
            </a:br>
            <a:r>
              <a:rPr lang="en-US" sz="2400" i="1" dirty="0" smtClean="0"/>
              <a:t>The Shape of Things</a:t>
            </a:r>
            <a:br>
              <a:rPr lang="en-US" sz="2400" i="1" dirty="0" smtClean="0"/>
            </a:br>
            <a:r>
              <a:rPr lang="en-US" sz="2400" dirty="0" smtClean="0"/>
              <a:t>Procedure</a:t>
            </a:r>
            <a:endParaRPr lang="en-US" sz="2400" dirty="0"/>
          </a:p>
        </p:txBody>
      </p:sp>
      <p:sp>
        <p:nvSpPr>
          <p:cNvPr id="3" name="Inhaltsplatzhalter 2"/>
          <p:cNvSpPr>
            <a:spLocks noGrp="1"/>
          </p:cNvSpPr>
          <p:nvPr>
            <p:ph idx="1"/>
          </p:nvPr>
        </p:nvSpPr>
        <p:spPr/>
        <p:txBody>
          <a:bodyPr>
            <a:normAutofit fontScale="70000" lnSpcReduction="20000"/>
          </a:bodyPr>
          <a:lstStyle/>
          <a:p>
            <a:pPr marL="514350" indent="-514350">
              <a:buFont typeface="+mj-lt"/>
              <a:buAutoNum type="arabicPeriod"/>
            </a:pPr>
            <a:r>
              <a:rPr lang="en-US" dirty="0" smtClean="0"/>
              <a:t>In teams of not more than 4 students </a:t>
            </a:r>
            <a:br>
              <a:rPr lang="en-US" dirty="0" smtClean="0"/>
            </a:br>
            <a:r>
              <a:rPr lang="en-US" b="1" dirty="0" smtClean="0"/>
              <a:t>brainstorm ideas, </a:t>
            </a:r>
            <a:br>
              <a:rPr lang="en-US" b="1" dirty="0" smtClean="0"/>
            </a:br>
            <a:r>
              <a:rPr lang="en-US" b="1" dirty="0" smtClean="0"/>
              <a:t>discuss possibilities. </a:t>
            </a:r>
            <a:r>
              <a:rPr lang="en-US" dirty="0" smtClean="0"/>
              <a:t/>
            </a:r>
            <a:br>
              <a:rPr lang="en-US" dirty="0" smtClean="0"/>
            </a:br>
            <a:r>
              <a:rPr lang="en-US" dirty="0" smtClean="0"/>
              <a:t>Your visualization illustrates your understanding of the drama, </a:t>
            </a:r>
            <a:br>
              <a:rPr lang="en-US" dirty="0" smtClean="0"/>
            </a:br>
            <a:r>
              <a:rPr lang="en-US" dirty="0" smtClean="0"/>
              <a:t>if necessary, leave your team and </a:t>
            </a:r>
            <a:r>
              <a:rPr lang="en-US" dirty="0" smtClean="0"/>
              <a:t>join another one.</a:t>
            </a:r>
          </a:p>
          <a:p>
            <a:pPr marL="514350" indent="-514350">
              <a:buFont typeface="+mj-lt"/>
              <a:buAutoNum type="arabicPeriod"/>
            </a:pPr>
            <a:r>
              <a:rPr lang="en-US" b="1" dirty="0" smtClean="0"/>
              <a:t>Decide on a line. </a:t>
            </a:r>
            <a:r>
              <a:rPr lang="en-US" dirty="0" smtClean="0"/>
              <a:t/>
            </a:r>
            <a:br>
              <a:rPr lang="en-US" dirty="0" smtClean="0"/>
            </a:br>
            <a:r>
              <a:rPr lang="en-US" dirty="0" smtClean="0"/>
              <a:t>Start with a thread and pins on your poster, </a:t>
            </a:r>
            <a:br>
              <a:rPr lang="en-US" dirty="0" smtClean="0"/>
            </a:br>
            <a:r>
              <a:rPr lang="en-US" dirty="0" smtClean="0"/>
              <a:t>so that you can change the line later on if necessary. </a:t>
            </a:r>
          </a:p>
          <a:p>
            <a:pPr marL="514350" indent="-514350">
              <a:buFont typeface="+mj-lt"/>
              <a:buAutoNum type="arabicPeriod"/>
            </a:pPr>
            <a:r>
              <a:rPr lang="en-US" b="1" dirty="0" smtClean="0"/>
              <a:t>Decide on the incidents.</a:t>
            </a:r>
            <a:r>
              <a:rPr lang="en-US" dirty="0" smtClean="0"/>
              <a:t/>
            </a:r>
            <a:br>
              <a:rPr lang="en-US" dirty="0" smtClean="0"/>
            </a:br>
            <a:r>
              <a:rPr lang="en-US" dirty="0" smtClean="0"/>
              <a:t>What? Blue boxes </a:t>
            </a:r>
          </a:p>
          <a:p>
            <a:pPr marL="514350" indent="-514350">
              <a:buFont typeface="+mj-lt"/>
              <a:buAutoNum type="arabicPeriod"/>
            </a:pPr>
            <a:r>
              <a:rPr lang="en-US" b="1" dirty="0" smtClean="0"/>
              <a:t>Decide on the causes/triggers/reasons/motivations </a:t>
            </a:r>
            <a:r>
              <a:rPr lang="en-US" dirty="0" smtClean="0"/>
              <a:t/>
            </a:r>
            <a:br>
              <a:rPr lang="en-US" dirty="0" smtClean="0"/>
            </a:br>
            <a:r>
              <a:rPr lang="en-US" dirty="0" smtClean="0"/>
              <a:t>Why? Lines</a:t>
            </a:r>
          </a:p>
          <a:p>
            <a:pPr marL="514350" indent="-514350">
              <a:buFont typeface="+mj-lt"/>
              <a:buAutoNum type="arabicPeriod"/>
            </a:pPr>
            <a:r>
              <a:rPr lang="en-US" dirty="0" smtClean="0"/>
              <a:t>Be prepared to </a:t>
            </a:r>
            <a:r>
              <a:rPr lang="en-US" b="1" dirty="0" smtClean="0"/>
              <a:t>present your visualization</a:t>
            </a:r>
            <a:r>
              <a:rPr lang="en-US" dirty="0" smtClean="0"/>
              <a:t>. </a:t>
            </a:r>
            <a:br>
              <a:rPr lang="en-US" dirty="0" smtClean="0"/>
            </a:br>
            <a:r>
              <a:rPr lang="en-US" dirty="0" smtClean="0"/>
              <a:t>Make sure you can give good reasons for all your decisions.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Writing</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
            </a:pPr>
            <a:r>
              <a:rPr lang="en-US" sz="2600" dirty="0" smtClean="0"/>
              <a:t>Choose one moment on the timeline, </a:t>
            </a:r>
            <a:br>
              <a:rPr lang="en-US" sz="2600" dirty="0" smtClean="0"/>
            </a:br>
            <a:r>
              <a:rPr lang="en-US" sz="2600" dirty="0" smtClean="0"/>
              <a:t>choose one character. </a:t>
            </a:r>
            <a:br>
              <a:rPr lang="en-US" sz="2600" dirty="0" smtClean="0"/>
            </a:br>
            <a:r>
              <a:rPr lang="en-US" sz="2600" dirty="0" smtClean="0"/>
              <a:t>Write an interior monologue.</a:t>
            </a:r>
          </a:p>
          <a:p>
            <a:pPr>
              <a:buFont typeface="Wingdings" pitchFamily="2" charset="2"/>
              <a:buChar char="§"/>
            </a:pPr>
            <a:r>
              <a:rPr lang="en-US" sz="2600" dirty="0" smtClean="0"/>
              <a:t>Analyze Evelyn’s role in Adam’s transformation process</a:t>
            </a:r>
          </a:p>
          <a:p>
            <a:pPr>
              <a:buFont typeface="Wingdings" pitchFamily="2" charset="2"/>
              <a:buChar char="§"/>
            </a:pPr>
            <a:r>
              <a:rPr lang="en-US" sz="2600" dirty="0" smtClean="0"/>
              <a:t>Analyze Adam’s moral ambiguities</a:t>
            </a:r>
          </a:p>
          <a:p>
            <a:pPr>
              <a:buFont typeface="Wingdings" pitchFamily="2" charset="2"/>
              <a:buChar char="§"/>
            </a:pPr>
            <a:r>
              <a:rPr lang="en-US" sz="2600" dirty="0" smtClean="0"/>
              <a:t>Compare the love relationships in …</a:t>
            </a:r>
            <a:endParaRPr lang="en-US" sz="2600" i="1" dirty="0" smtClean="0"/>
          </a:p>
          <a:p>
            <a:pPr>
              <a:buFont typeface="Wingdings" pitchFamily="2" charset="2"/>
              <a:buChar char="§"/>
            </a:pPr>
            <a:r>
              <a:rPr lang="en-US" sz="2600" i="1" dirty="0" smtClean="0"/>
              <a:t>‘</a:t>
            </a:r>
            <a:r>
              <a:rPr lang="en-US" sz="2600" dirty="0" smtClean="0"/>
              <a:t>Belonging is often ambiguous’ </a:t>
            </a:r>
            <a:r>
              <a:rPr lang="en-US" sz="2600" dirty="0" smtClean="0"/>
              <a:t>.</a:t>
            </a:r>
            <a:r>
              <a:rPr lang="en-US" sz="2600" dirty="0" smtClean="0"/>
              <a:t/>
            </a:r>
            <a:br>
              <a:rPr lang="en-US" sz="2600" dirty="0" smtClean="0"/>
            </a:br>
            <a:r>
              <a:rPr lang="en-US" sz="2600" smtClean="0"/>
              <a:t>Comment </a:t>
            </a:r>
            <a:r>
              <a:rPr lang="en-US" sz="2600" dirty="0" smtClean="0"/>
              <a:t>on this statement with reference to ….</a:t>
            </a:r>
          </a:p>
          <a:p>
            <a:pPr>
              <a:buFont typeface="Wingdings" pitchFamily="2" charset="2"/>
              <a:buChar char="§"/>
            </a:pPr>
            <a:r>
              <a:rPr lang="en-US" sz="2600" dirty="0" smtClean="0"/>
              <a:t>……</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ü"/>
            </a:pPr>
            <a:endParaRPr lang="en-US" i="1"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Bildschirmpräsentation (4:3)</PresentationFormat>
  <Paragraphs>93</Paragraphs>
  <Slides>8</Slides>
  <Notes>7</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Larissa-Design</vt:lpstr>
      <vt:lpstr>Synthese: 2 oder 4 Stunden</vt:lpstr>
      <vt:lpstr>World Café</vt:lpstr>
      <vt:lpstr>World Cafe</vt:lpstr>
      <vt:lpstr>Visualizing the dramatic structure of  The Shape of Things</vt:lpstr>
      <vt:lpstr>Dramatic Structure</vt:lpstr>
      <vt:lpstr>Visualizing the dramatic structure of  The Shape of Things</vt:lpstr>
      <vt:lpstr>Visualizing the dramatic structure of  The Shape of Things Procedure</vt:lpstr>
      <vt:lpstr>Writing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Synthese</dc:title>
  <dc:creator>B.Rietgraf</dc:creator>
  <cp:lastModifiedBy>B.Rietgraf</cp:lastModifiedBy>
  <cp:revision>31</cp:revision>
  <dcterms:created xsi:type="dcterms:W3CDTF">2019-03-06T12:26:34Z</dcterms:created>
  <dcterms:modified xsi:type="dcterms:W3CDTF">2019-03-10T16:41:01Z</dcterms:modified>
</cp:coreProperties>
</file>