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4124" r:id="rId1"/>
  </p:sldMasterIdLst>
  <p:notesMasterIdLst>
    <p:notesMasterId r:id="rId56"/>
  </p:notesMasterIdLst>
  <p:handoutMasterIdLst>
    <p:handoutMasterId r:id="rId57"/>
  </p:handoutMasterIdLst>
  <p:sldIdLst>
    <p:sldId id="307" r:id="rId2"/>
    <p:sldId id="333" r:id="rId3"/>
    <p:sldId id="326" r:id="rId4"/>
    <p:sldId id="285" r:id="rId5"/>
    <p:sldId id="288" r:id="rId6"/>
    <p:sldId id="289" r:id="rId7"/>
    <p:sldId id="290" r:id="rId8"/>
    <p:sldId id="291" r:id="rId9"/>
    <p:sldId id="292" r:id="rId10"/>
    <p:sldId id="293" r:id="rId11"/>
    <p:sldId id="294" r:id="rId12"/>
    <p:sldId id="318" r:id="rId13"/>
    <p:sldId id="308" r:id="rId14"/>
    <p:sldId id="309" r:id="rId15"/>
    <p:sldId id="310" r:id="rId16"/>
    <p:sldId id="311" r:id="rId17"/>
    <p:sldId id="312" r:id="rId18"/>
    <p:sldId id="313" r:id="rId19"/>
    <p:sldId id="314" r:id="rId20"/>
    <p:sldId id="315" r:id="rId21"/>
    <p:sldId id="316" r:id="rId22"/>
    <p:sldId id="327" r:id="rId23"/>
    <p:sldId id="328" r:id="rId24"/>
    <p:sldId id="332" r:id="rId25"/>
    <p:sldId id="329" r:id="rId26"/>
    <p:sldId id="331" r:id="rId27"/>
    <p:sldId id="336" r:id="rId28"/>
    <p:sldId id="337" r:id="rId29"/>
    <p:sldId id="338" r:id="rId30"/>
    <p:sldId id="334" r:id="rId31"/>
    <p:sldId id="335" r:id="rId32"/>
    <p:sldId id="339" r:id="rId33"/>
    <p:sldId id="340" r:id="rId34"/>
    <p:sldId id="341" r:id="rId35"/>
    <p:sldId id="342" r:id="rId36"/>
    <p:sldId id="343" r:id="rId37"/>
    <p:sldId id="344" r:id="rId38"/>
    <p:sldId id="345" r:id="rId39"/>
    <p:sldId id="346" r:id="rId40"/>
    <p:sldId id="347" r:id="rId41"/>
    <p:sldId id="348" r:id="rId42"/>
    <p:sldId id="349" r:id="rId43"/>
    <p:sldId id="319"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9998075" cy="6865938"/>
  <p:embeddedFontLst>
    <p:embeddedFont>
      <p:font typeface="Calibri" panose="020F0502020204030204" pitchFamily="34" charset="0"/>
      <p:regular r:id="rId58"/>
      <p:bold r:id="rId59"/>
      <p:italic r:id="rId60"/>
      <p:boldItalic r:id="rId61"/>
    </p:embeddedFont>
    <p:embeddedFont>
      <p:font typeface="Palatino Linotype" panose="02040502050505030304" pitchFamily="18" charset="0"/>
      <p:regular r:id="rId62"/>
      <p:bold r:id="rId63"/>
      <p:italic r:id="rId64"/>
      <p:boldItalic r:id="rId65"/>
    </p:embeddedFont>
    <p:embeddedFont>
      <p:font typeface="Arial Unicode MS" panose="020B0604020202020204" pitchFamily="34" charset="-128"/>
      <p:regular r:id="rId66"/>
    </p:embeddedFont>
    <p:embeddedFont>
      <p:font typeface="Calibri Light" panose="020F0302020204030204" pitchFamily="34" charset="0"/>
      <p:regular r:id="rId67"/>
      <p:italic r:id="rId68"/>
    </p:embeddedFont>
    <p:embeddedFont>
      <p:font typeface="Arial Rounded MT Bold" panose="020F0704030504030204" pitchFamily="34"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E0FED6D-F1D5-493A-8E05-CB1EB2781967}">
          <p14:sldIdLst>
            <p14:sldId id="307"/>
            <p14:sldId id="333"/>
            <p14:sldId id="326"/>
            <p14:sldId id="285"/>
            <p14:sldId id="288"/>
            <p14:sldId id="289"/>
            <p14:sldId id="290"/>
            <p14:sldId id="291"/>
            <p14:sldId id="292"/>
            <p14:sldId id="293"/>
            <p14:sldId id="294"/>
            <p14:sldId id="318"/>
            <p14:sldId id="308"/>
            <p14:sldId id="309"/>
            <p14:sldId id="310"/>
            <p14:sldId id="311"/>
            <p14:sldId id="312"/>
            <p14:sldId id="313"/>
            <p14:sldId id="314"/>
            <p14:sldId id="315"/>
            <p14:sldId id="316"/>
            <p14:sldId id="327"/>
            <p14:sldId id="328"/>
            <p14:sldId id="332"/>
            <p14:sldId id="329"/>
            <p14:sldId id="331"/>
            <p14:sldId id="336"/>
            <p14:sldId id="337"/>
            <p14:sldId id="338"/>
            <p14:sldId id="334"/>
            <p14:sldId id="335"/>
            <p14:sldId id="339"/>
            <p14:sldId id="340"/>
            <p14:sldId id="341"/>
            <p14:sldId id="342"/>
            <p14:sldId id="343"/>
            <p14:sldId id="344"/>
            <p14:sldId id="345"/>
            <p14:sldId id="346"/>
            <p14:sldId id="347"/>
            <p14:sldId id="348"/>
            <p14:sldId id="349"/>
            <p14:sldId id="319"/>
            <p14:sldId id="296"/>
            <p14:sldId id="297"/>
            <p14:sldId id="298"/>
            <p14:sldId id="299"/>
            <p14:sldId id="300"/>
            <p14:sldId id="301"/>
            <p14:sldId id="302"/>
            <p14:sldId id="303"/>
            <p14:sldId id="304"/>
            <p14:sldId id="305"/>
            <p14:sldId id="3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FF1"/>
    <a:srgbClr val="EBE8EC"/>
    <a:srgbClr val="F7FFF7"/>
    <a:srgbClr val="EBFFEB"/>
    <a:srgbClr val="D9FFD9"/>
    <a:srgbClr val="CCFFFF"/>
    <a:srgbClr val="EFFFEF"/>
    <a:srgbClr val="FFE0C1"/>
    <a:srgbClr val="FFCC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61" autoAdjust="0"/>
    <p:restoredTop sz="95488" autoAdjust="0"/>
  </p:normalViewPr>
  <p:slideViewPr>
    <p:cSldViewPr snapToGrid="0">
      <p:cViewPr varScale="1">
        <p:scale>
          <a:sx n="65" d="100"/>
          <a:sy n="65" d="100"/>
        </p:scale>
        <p:origin x="238" y="3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10740"/>
    </p:cViewPr>
  </p:sorterViewPr>
  <p:notesViewPr>
    <p:cSldViewPr snapToGrid="0">
      <p:cViewPr varScale="1">
        <p:scale>
          <a:sx n="48" d="100"/>
          <a:sy n="48" d="100"/>
        </p:scale>
        <p:origin x="2765"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32032" cy="343682"/>
          </a:xfrm>
          <a:prstGeom prst="rect">
            <a:avLst/>
          </a:prstGeom>
        </p:spPr>
        <p:txBody>
          <a:bodyPr vert="horz" lIns="92290" tIns="46145" rIns="92290" bIns="46145" rtlCol="0"/>
          <a:lstStyle>
            <a:lvl1pPr algn="l">
              <a:defRPr sz="1200"/>
            </a:lvl1pPr>
          </a:lstStyle>
          <a:p>
            <a:r>
              <a:rPr lang="fr-FR" dirty="0"/>
              <a:t>Le jardin des copains und Le chien du Gitan</a:t>
            </a:r>
            <a:endParaRPr lang="de-DE" dirty="0"/>
          </a:p>
        </p:txBody>
      </p:sp>
      <p:sp>
        <p:nvSpPr>
          <p:cNvPr id="3" name="Datumsplatzhalter 2"/>
          <p:cNvSpPr>
            <a:spLocks noGrp="1"/>
          </p:cNvSpPr>
          <p:nvPr>
            <p:ph type="dt" sz="quarter" idx="1"/>
          </p:nvPr>
        </p:nvSpPr>
        <p:spPr>
          <a:xfrm>
            <a:off x="5663705" y="0"/>
            <a:ext cx="4332032" cy="343682"/>
          </a:xfrm>
          <a:prstGeom prst="rect">
            <a:avLst/>
          </a:prstGeom>
        </p:spPr>
        <p:txBody>
          <a:bodyPr vert="horz" lIns="92290" tIns="46145" rIns="92290" bIns="46145" rtlCol="0"/>
          <a:lstStyle>
            <a:lvl1pPr algn="r">
              <a:defRPr sz="1200"/>
            </a:lvl1pPr>
          </a:lstStyle>
          <a:p>
            <a:endParaRPr lang="de-DE"/>
          </a:p>
        </p:txBody>
      </p:sp>
      <p:sp>
        <p:nvSpPr>
          <p:cNvPr id="4" name="Fußzeilenplatzhalter 3"/>
          <p:cNvSpPr>
            <a:spLocks noGrp="1"/>
          </p:cNvSpPr>
          <p:nvPr>
            <p:ph type="ftr" sz="quarter" idx="2"/>
          </p:nvPr>
        </p:nvSpPr>
        <p:spPr>
          <a:xfrm>
            <a:off x="1" y="6521159"/>
            <a:ext cx="4332032" cy="343681"/>
          </a:xfrm>
          <a:prstGeom prst="rect">
            <a:avLst/>
          </a:prstGeom>
        </p:spPr>
        <p:txBody>
          <a:bodyPr vert="horz" lIns="92290" tIns="46145" rIns="92290" bIns="46145" rtlCol="0" anchor="b"/>
          <a:lstStyle>
            <a:lvl1pPr algn="l">
              <a:defRPr sz="1200"/>
            </a:lvl1pPr>
          </a:lstStyle>
          <a:p>
            <a:r>
              <a:rPr lang="de-DE"/>
              <a:t>Bildungsplan 2016, Standard 8, Bad Wildbad 28.-30.11.2016</a:t>
            </a:r>
          </a:p>
        </p:txBody>
      </p:sp>
      <p:sp>
        <p:nvSpPr>
          <p:cNvPr id="5" name="Foliennummernplatzhalter 4"/>
          <p:cNvSpPr>
            <a:spLocks noGrp="1"/>
          </p:cNvSpPr>
          <p:nvPr>
            <p:ph type="sldNum" sz="quarter" idx="3"/>
          </p:nvPr>
        </p:nvSpPr>
        <p:spPr>
          <a:xfrm>
            <a:off x="5663705" y="6521159"/>
            <a:ext cx="4332032" cy="343681"/>
          </a:xfrm>
          <a:prstGeom prst="rect">
            <a:avLst/>
          </a:prstGeom>
        </p:spPr>
        <p:txBody>
          <a:bodyPr vert="horz" lIns="92290" tIns="46145" rIns="92290" bIns="46145" rtlCol="0" anchor="b"/>
          <a:lstStyle>
            <a:lvl1pPr algn="r">
              <a:defRPr sz="1200"/>
            </a:lvl1pPr>
          </a:lstStyle>
          <a:p>
            <a:fld id="{85B292B0-52FD-4AAB-BF7A-CF694587A1A6}" type="slidenum">
              <a:rPr lang="de-DE" smtClean="0"/>
              <a:t>‹Nr.›</a:t>
            </a:fld>
            <a:endParaRPr lang="de-DE"/>
          </a:p>
        </p:txBody>
      </p:sp>
    </p:spTree>
    <p:extLst>
      <p:ext uri="{BB962C8B-B14F-4D97-AF65-F5344CB8AC3E}">
        <p14:creationId xmlns:p14="http://schemas.microsoft.com/office/powerpoint/2010/main" val="42694606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32499" cy="344490"/>
          </a:xfrm>
          <a:prstGeom prst="rect">
            <a:avLst/>
          </a:prstGeom>
        </p:spPr>
        <p:txBody>
          <a:bodyPr vert="horz" lIns="92290" tIns="46145" rIns="92290" bIns="46145" rtlCol="0"/>
          <a:lstStyle>
            <a:lvl1pPr algn="l">
              <a:defRPr sz="1200"/>
            </a:lvl1pPr>
          </a:lstStyle>
          <a:p>
            <a:r>
              <a:rPr lang="fr-FR" dirty="0"/>
              <a:t>Le jardin des copains und Le chien du Gitan</a:t>
            </a:r>
            <a:endParaRPr lang="de-DE" dirty="0"/>
          </a:p>
        </p:txBody>
      </p:sp>
      <p:sp>
        <p:nvSpPr>
          <p:cNvPr id="3" name="Datumsplatzhalter 2"/>
          <p:cNvSpPr>
            <a:spLocks noGrp="1"/>
          </p:cNvSpPr>
          <p:nvPr>
            <p:ph type="dt" idx="1"/>
          </p:nvPr>
        </p:nvSpPr>
        <p:spPr>
          <a:xfrm>
            <a:off x="5663263" y="0"/>
            <a:ext cx="4332499" cy="344490"/>
          </a:xfrm>
          <a:prstGeom prst="rect">
            <a:avLst/>
          </a:prstGeom>
        </p:spPr>
        <p:txBody>
          <a:bodyPr vert="horz" lIns="92290" tIns="46145" rIns="92290" bIns="46145" rtlCol="0"/>
          <a:lstStyle>
            <a:lvl1pPr algn="r">
              <a:defRPr sz="1200"/>
            </a:lvl1pPr>
          </a:lstStyle>
          <a:p>
            <a:endParaRPr lang="de-DE" dirty="0"/>
          </a:p>
        </p:txBody>
      </p:sp>
      <p:sp>
        <p:nvSpPr>
          <p:cNvPr id="4" name="Folienbildplatzhalter 3"/>
          <p:cNvSpPr>
            <a:spLocks noGrp="1" noRot="1" noChangeAspect="1"/>
          </p:cNvSpPr>
          <p:nvPr>
            <p:ph type="sldImg" idx="2"/>
          </p:nvPr>
        </p:nvSpPr>
        <p:spPr>
          <a:xfrm>
            <a:off x="2940050" y="858838"/>
            <a:ext cx="4117975" cy="2317750"/>
          </a:xfrm>
          <a:prstGeom prst="rect">
            <a:avLst/>
          </a:prstGeom>
          <a:noFill/>
          <a:ln w="12700">
            <a:solidFill>
              <a:prstClr val="black"/>
            </a:solidFill>
          </a:ln>
        </p:spPr>
        <p:txBody>
          <a:bodyPr vert="horz" lIns="92290" tIns="46145" rIns="92290" bIns="46145" rtlCol="0" anchor="ctr"/>
          <a:lstStyle/>
          <a:p>
            <a:endParaRPr lang="de-DE" dirty="0"/>
          </a:p>
        </p:txBody>
      </p:sp>
      <p:sp>
        <p:nvSpPr>
          <p:cNvPr id="5" name="Notizenplatzhalter 4"/>
          <p:cNvSpPr>
            <a:spLocks noGrp="1"/>
          </p:cNvSpPr>
          <p:nvPr>
            <p:ph type="body" sz="quarter" idx="3"/>
          </p:nvPr>
        </p:nvSpPr>
        <p:spPr>
          <a:xfrm>
            <a:off x="999808" y="3304233"/>
            <a:ext cx="7998460" cy="2703463"/>
          </a:xfrm>
          <a:prstGeom prst="rect">
            <a:avLst/>
          </a:prstGeom>
        </p:spPr>
        <p:txBody>
          <a:bodyPr vert="horz" lIns="92290" tIns="46145" rIns="92290" bIns="46145"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521452"/>
            <a:ext cx="4332499" cy="344489"/>
          </a:xfrm>
          <a:prstGeom prst="rect">
            <a:avLst/>
          </a:prstGeom>
        </p:spPr>
        <p:txBody>
          <a:bodyPr vert="horz" lIns="92290" tIns="46145" rIns="92290" bIns="46145" rtlCol="0" anchor="b"/>
          <a:lstStyle>
            <a:lvl1pPr algn="l">
              <a:defRPr sz="1200"/>
            </a:lvl1pPr>
          </a:lstStyle>
          <a:p>
            <a:r>
              <a:rPr lang="de-DE"/>
              <a:t>Bildungsplan 2016, Standard 8, Bad Wildbad 28.-30.11.2016</a:t>
            </a:r>
            <a:endParaRPr lang="de-DE" dirty="0"/>
          </a:p>
        </p:txBody>
      </p:sp>
      <p:sp>
        <p:nvSpPr>
          <p:cNvPr id="7" name="Foliennummernplatzhalter 6"/>
          <p:cNvSpPr>
            <a:spLocks noGrp="1"/>
          </p:cNvSpPr>
          <p:nvPr>
            <p:ph type="sldNum" sz="quarter" idx="5"/>
          </p:nvPr>
        </p:nvSpPr>
        <p:spPr>
          <a:xfrm>
            <a:off x="5663263" y="6521452"/>
            <a:ext cx="4332499" cy="344489"/>
          </a:xfrm>
          <a:prstGeom prst="rect">
            <a:avLst/>
          </a:prstGeom>
        </p:spPr>
        <p:txBody>
          <a:bodyPr vert="horz" lIns="92290" tIns="46145" rIns="92290" bIns="46145" rtlCol="0" anchor="b"/>
          <a:lstStyle>
            <a:lvl1pPr algn="r">
              <a:defRPr sz="1200"/>
            </a:lvl1pPr>
          </a:lstStyle>
          <a:p>
            <a:fld id="{A3308F06-704B-4BBC-97C3-1F59BE43AA4A}" type="slidenum">
              <a:rPr lang="de-DE" smtClean="0"/>
              <a:t>‹Nr.›</a:t>
            </a:fld>
            <a:endParaRPr lang="de-DE" dirty="0"/>
          </a:p>
        </p:txBody>
      </p:sp>
    </p:spTree>
    <p:extLst>
      <p:ext uri="{BB962C8B-B14F-4D97-AF65-F5344CB8AC3E}">
        <p14:creationId xmlns:p14="http://schemas.microsoft.com/office/powerpoint/2010/main" val="110343938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5" name="Foliennummernplatzhalter 4"/>
          <p:cNvSpPr>
            <a:spLocks noGrp="1"/>
          </p:cNvSpPr>
          <p:nvPr>
            <p:ph type="sldNum" sz="quarter" idx="11"/>
          </p:nvPr>
        </p:nvSpPr>
        <p:spPr/>
        <p:txBody>
          <a:bodyPr/>
          <a:lstStyle/>
          <a:p>
            <a:fld id="{A3308F06-704B-4BBC-97C3-1F59BE43AA4A}" type="slidenum">
              <a:rPr lang="de-DE" smtClean="0"/>
              <a:pPr/>
              <a:t>4</a:t>
            </a:fld>
            <a:endParaRPr lang="de-DE" dirty="0"/>
          </a:p>
        </p:txBody>
      </p:sp>
      <p:sp>
        <p:nvSpPr>
          <p:cNvPr id="6" name="Datumsplatzhalter 5"/>
          <p:cNvSpPr>
            <a:spLocks noGrp="1"/>
          </p:cNvSpPr>
          <p:nvPr>
            <p:ph type="dt" idx="12"/>
          </p:nvPr>
        </p:nvSpPr>
        <p:spPr/>
        <p:txBody>
          <a:bodyPr/>
          <a:lstStyle/>
          <a:p>
            <a:endParaRPr lang="de-DE" dirty="0"/>
          </a:p>
        </p:txBody>
      </p:sp>
      <p:sp>
        <p:nvSpPr>
          <p:cNvPr id="7" name="Kopfzeilenplatzhalter 6"/>
          <p:cNvSpPr>
            <a:spLocks noGrp="1"/>
          </p:cNvSpPr>
          <p:nvPr>
            <p:ph type="hdr" sz="quarter" idx="13"/>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4"/>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97760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15</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95310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16</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85540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17</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254675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18</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379880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19</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408895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21</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42652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A3308F06-704B-4BBC-97C3-1F59BE43AA4A}" type="slidenum">
              <a:rPr lang="de-DE" smtClean="0"/>
              <a:t>25</a:t>
            </a:fld>
            <a:endParaRPr lang="de-DE" dirty="0"/>
          </a:p>
        </p:txBody>
      </p:sp>
      <p:sp>
        <p:nvSpPr>
          <p:cNvPr id="6" name="Datumsplatzhalter 5"/>
          <p:cNvSpPr>
            <a:spLocks noGrp="1"/>
          </p:cNvSpPr>
          <p:nvPr>
            <p:ph type="dt" idx="12"/>
          </p:nvPr>
        </p:nvSpPr>
        <p:spPr/>
        <p:txBody>
          <a:bodyPr/>
          <a:lstStyle/>
          <a:p>
            <a:endParaRPr lang="de-DE" dirty="0"/>
          </a:p>
        </p:txBody>
      </p:sp>
      <p:sp>
        <p:nvSpPr>
          <p:cNvPr id="7" name="Kopfzeilenplatzhalter 6"/>
          <p:cNvSpPr>
            <a:spLocks noGrp="1"/>
          </p:cNvSpPr>
          <p:nvPr>
            <p:ph type="hdr" sz="quarter" idx="13"/>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4"/>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882081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33</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34549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34</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68835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35</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9144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82828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5" name="Foliennummernplatzhalter 4"/>
          <p:cNvSpPr>
            <a:spLocks noGrp="1"/>
          </p:cNvSpPr>
          <p:nvPr>
            <p:ph type="sldNum" sz="quarter" idx="11"/>
          </p:nvPr>
        </p:nvSpPr>
        <p:spPr/>
        <p:txBody>
          <a:bodyPr/>
          <a:lstStyle/>
          <a:p>
            <a:fld id="{A3308F06-704B-4BBC-97C3-1F59BE43AA4A}" type="slidenum">
              <a:rPr lang="de-DE" smtClean="0"/>
              <a:pPr/>
              <a:t>43</a:t>
            </a:fld>
            <a:endParaRPr lang="de-DE" dirty="0"/>
          </a:p>
        </p:txBody>
      </p:sp>
      <p:sp>
        <p:nvSpPr>
          <p:cNvPr id="6" name="Datumsplatzhalter 5"/>
          <p:cNvSpPr>
            <a:spLocks noGrp="1"/>
          </p:cNvSpPr>
          <p:nvPr>
            <p:ph type="dt" idx="12"/>
          </p:nvPr>
        </p:nvSpPr>
        <p:spPr/>
        <p:txBody>
          <a:bodyPr/>
          <a:lstStyle/>
          <a:p>
            <a:endParaRPr lang="de-DE" dirty="0"/>
          </a:p>
        </p:txBody>
      </p:sp>
      <p:sp>
        <p:nvSpPr>
          <p:cNvPr id="7" name="Kopfzeilenplatzhalter 6"/>
          <p:cNvSpPr>
            <a:spLocks noGrp="1"/>
          </p:cNvSpPr>
          <p:nvPr>
            <p:ph type="hdr" sz="quarter" idx="13"/>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4"/>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700407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44</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766289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45</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74982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46</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204126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47</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37373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48</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50432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49</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4024361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a:p>
            <a:endParaRPr lang="de-DE" dirty="0"/>
          </a:p>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50</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83867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51</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010615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52</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384269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6</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832491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53</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5166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54</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26376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7</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40105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8</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98744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9</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54100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10</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89458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487">
              <a:defRPr/>
            </a:pPr>
            <a:endParaRPr lang="de-DE" dirty="0"/>
          </a:p>
          <a:p>
            <a:endParaRPr lang="de-DE" dirty="0"/>
          </a:p>
        </p:txBody>
      </p:sp>
      <p:sp>
        <p:nvSpPr>
          <p:cNvPr id="4" name="Foliennummernplatzhalter 3"/>
          <p:cNvSpPr>
            <a:spLocks noGrp="1"/>
          </p:cNvSpPr>
          <p:nvPr>
            <p:ph type="sldNum" sz="quarter" idx="10"/>
          </p:nvPr>
        </p:nvSpPr>
        <p:spPr/>
        <p:txBody>
          <a:bodyPr/>
          <a:lstStyle/>
          <a:p>
            <a:fld id="{B37BD85D-C149-4F8B-9684-3152BCE5DBCA}" type="slidenum">
              <a:rPr lang="de-DE" smtClean="0"/>
              <a:pPr/>
              <a:t>11</a:t>
            </a:fld>
            <a:endParaRPr lang="de-DE"/>
          </a:p>
        </p:txBody>
      </p:sp>
      <p:sp>
        <p:nvSpPr>
          <p:cNvPr id="5" name="Datumsplatzhalter 4"/>
          <p:cNvSpPr>
            <a:spLocks noGrp="1"/>
          </p:cNvSpPr>
          <p:nvPr>
            <p:ph type="dt" idx="11"/>
          </p:nvPr>
        </p:nvSpPr>
        <p:spPr/>
        <p:txBody>
          <a:bodyPr/>
          <a:lstStyle/>
          <a:p>
            <a:endParaRPr lang="de-DE" dirty="0"/>
          </a:p>
        </p:txBody>
      </p:sp>
      <p:sp>
        <p:nvSpPr>
          <p:cNvPr id="6" name="Kopfzeilenplatzhalter 5"/>
          <p:cNvSpPr>
            <a:spLocks noGrp="1"/>
          </p:cNvSpPr>
          <p:nvPr>
            <p:ph type="hdr" sz="quarter" idx="12"/>
          </p:nvPr>
        </p:nvSpPr>
        <p:spPr/>
        <p:txBody>
          <a:bodyPr/>
          <a:lstStyle/>
          <a:p>
            <a:r>
              <a:rPr lang="fr-FR" dirty="0"/>
              <a:t>Le jardin des copains und Le chien du Gitan</a:t>
            </a:r>
            <a:endParaRPr lang="de-DE" dirty="0"/>
          </a:p>
        </p:txBody>
      </p:sp>
      <p:sp>
        <p:nvSpPr>
          <p:cNvPr id="7" name="Fußzeilenplatzhalter 6"/>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154393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3044" indent="-173044">
              <a:buFontTx/>
              <a:buChar char="-"/>
            </a:pP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14</a:t>
            </a:fld>
            <a:endParaRPr lang="de-DE" dirty="0"/>
          </a:p>
        </p:txBody>
      </p:sp>
      <p:sp>
        <p:nvSpPr>
          <p:cNvPr id="6" name="Datumsplatzhalter 5"/>
          <p:cNvSpPr>
            <a:spLocks noGrp="1"/>
          </p:cNvSpPr>
          <p:nvPr>
            <p:ph type="dt" idx="11"/>
          </p:nvPr>
        </p:nvSpPr>
        <p:spPr/>
        <p:txBody>
          <a:bodyPr/>
          <a:lstStyle/>
          <a:p>
            <a:endParaRPr lang="de-DE" dirty="0"/>
          </a:p>
        </p:txBody>
      </p:sp>
      <p:sp>
        <p:nvSpPr>
          <p:cNvPr id="7" name="Kopfzeilenplatzhalter 6"/>
          <p:cNvSpPr>
            <a:spLocks noGrp="1"/>
          </p:cNvSpPr>
          <p:nvPr>
            <p:ph type="hdr" sz="quarter" idx="12"/>
          </p:nvPr>
        </p:nvSpPr>
        <p:spPr/>
        <p:txBody>
          <a:bodyPr/>
          <a:lstStyle/>
          <a:p>
            <a:r>
              <a:rPr lang="fr-FR" dirty="0"/>
              <a:t>Le jardin des copains und Le chien du Gitan</a:t>
            </a:r>
            <a:endParaRPr lang="de-DE" dirty="0"/>
          </a:p>
        </p:txBody>
      </p:sp>
      <p:sp>
        <p:nvSpPr>
          <p:cNvPr id="8" name="Fußzeilenplatzhalter 7"/>
          <p:cNvSpPr>
            <a:spLocks noGrp="1"/>
          </p:cNvSpPr>
          <p:nvPr>
            <p:ph type="ftr" sz="quarter" idx="13"/>
          </p:nvPr>
        </p:nvSpPr>
        <p:spPr/>
        <p:txBody>
          <a:bodyPr/>
          <a:lstStyle/>
          <a:p>
            <a:r>
              <a:rPr lang="de-DE"/>
              <a:t>Bildungsplan 2016, Standard 8, Bad Wildbad 28.-30.11.2016</a:t>
            </a:r>
            <a:endParaRPr lang="de-DE" dirty="0"/>
          </a:p>
        </p:txBody>
      </p:sp>
    </p:spTree>
    <p:extLst>
      <p:ext uri="{BB962C8B-B14F-4D97-AF65-F5344CB8AC3E}">
        <p14:creationId xmlns:p14="http://schemas.microsoft.com/office/powerpoint/2010/main" val="252979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feld 20"/>
          <p:cNvSpPr txBox="1"/>
          <p:nvPr userDrawn="1"/>
        </p:nvSpPr>
        <p:spPr>
          <a:xfrm>
            <a:off x="3812461" y="6475511"/>
            <a:ext cx="4563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Bildungsplan 2016, Standard 8, Bad Wildbad 28.-30.11.2016</a:t>
            </a:r>
          </a:p>
        </p:txBody>
      </p:sp>
      <p:sp>
        <p:nvSpPr>
          <p:cNvPr id="23" name="Textfeld 22"/>
          <p:cNvSpPr txBox="1"/>
          <p:nvPr userDrawn="1"/>
        </p:nvSpPr>
        <p:spPr>
          <a:xfrm>
            <a:off x="11489167" y="6475511"/>
            <a:ext cx="753035" cy="307777"/>
          </a:xfrm>
          <a:prstGeom prst="rect">
            <a:avLst/>
          </a:prstGeom>
          <a:noFill/>
        </p:spPr>
        <p:txBody>
          <a:bodyPr wrap="square" rtlCol="0">
            <a:spAutoFit/>
          </a:bodyPr>
          <a:lstStyle/>
          <a:p>
            <a:fld id="{2A7868CA-D9DB-46C9-B49D-39B18CB7ABFF}" type="slidenum">
              <a:rPr lang="de-DE" sz="1400" smtClean="0">
                <a:solidFill>
                  <a:schemeClr val="bg1"/>
                </a:solidFill>
              </a:rPr>
              <a:t>‹Nr.›</a:t>
            </a:fld>
            <a:endParaRPr lang="de-DE" sz="1400" dirty="0">
              <a:solidFill>
                <a:schemeClr val="bg1"/>
              </a:solidFill>
            </a:endParaRPr>
          </a:p>
        </p:txBody>
      </p:sp>
    </p:spTree>
    <p:extLst>
      <p:ext uri="{BB962C8B-B14F-4D97-AF65-F5344CB8AC3E}">
        <p14:creationId xmlns:p14="http://schemas.microsoft.com/office/powerpoint/2010/main" val="7854946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28823B-9BE5-4408-A0A3-CE70DEAB31FD}" type="slidenum">
              <a:rPr lang="de-DE" smtClean="0"/>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a:off x="3799572" y="6475511"/>
            <a:ext cx="4754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Bildungsplan 2016, Standard 8, Bad Wildbad 28.-30.11.2016</a:t>
            </a:r>
          </a:p>
        </p:txBody>
      </p:sp>
    </p:spTree>
    <p:extLst>
      <p:ext uri="{BB962C8B-B14F-4D97-AF65-F5344CB8AC3E}">
        <p14:creationId xmlns:p14="http://schemas.microsoft.com/office/powerpoint/2010/main" val="372627290"/>
      </p:ext>
    </p:extLst>
  </p:cSld>
  <p:clrMap bg1="lt1" tx1="dk1" bg2="lt2" tx2="dk2" accent1="accent1" accent2="accent2" accent3="accent3" accent4="accent4" accent5="accent5" accent6="accent6" hlink="hlink" folHlink="folHlink"/>
  <p:sldLayoutIdLst>
    <p:sldLayoutId id="2147484125" r:id="rId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cid:image003.png@01D236B1.ADA3CC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86013">
              <a:schemeClr val="accent5">
                <a:lumMod val="40000"/>
                <a:lumOff val="60000"/>
              </a:schemeClr>
            </a:gs>
            <a:gs pos="53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Rechteck 2"/>
          <p:cNvSpPr/>
          <p:nvPr/>
        </p:nvSpPr>
        <p:spPr>
          <a:xfrm rot="20826795">
            <a:off x="506318" y="786689"/>
            <a:ext cx="5623654" cy="1569660"/>
          </a:xfrm>
          <a:prstGeom prst="rect">
            <a:avLst/>
          </a:prstGeom>
        </p:spPr>
        <p:txBody>
          <a:bodyPr wrap="none">
            <a:spAutoFit/>
          </a:bodyPr>
          <a:lstStyle/>
          <a:p>
            <a:pPr algn="ctr"/>
            <a:r>
              <a:rPr lang="de-DE" sz="9600" b="1" dirty="0">
                <a:solidFill>
                  <a:schemeClr val="tx2"/>
                </a:solidFill>
                <a:effectLst>
                  <a:outerShdw blurRad="38100" dist="38100" dir="2700000" algn="tl">
                    <a:srgbClr val="000000">
                      <a:alpha val="43137"/>
                    </a:srgbClr>
                  </a:outerShdw>
                </a:effectLst>
                <a:latin typeface="Adobe Myungjo Std M" panose="02020600000000000000" pitchFamily="18" charset="-128"/>
                <a:ea typeface="Adobe Myungjo Std M" panose="02020600000000000000" pitchFamily="18" charset="-128"/>
                <a:cs typeface="Adobe Naskh Medium" panose="01010101010101010101" pitchFamily="50" charset="-78"/>
              </a:rPr>
              <a:t>Sag was!</a:t>
            </a:r>
          </a:p>
        </p:txBody>
      </p:sp>
      <p:sp>
        <p:nvSpPr>
          <p:cNvPr id="4" name="Rechteck 3"/>
          <p:cNvSpPr/>
          <p:nvPr/>
        </p:nvSpPr>
        <p:spPr>
          <a:xfrm rot="531336">
            <a:off x="5973830" y="525124"/>
            <a:ext cx="6096000" cy="3046988"/>
          </a:xfrm>
          <a:prstGeom prst="rect">
            <a:avLst/>
          </a:prstGeom>
        </p:spPr>
        <p:txBody>
          <a:bodyPr>
            <a:spAutoFit/>
          </a:bodyPr>
          <a:lstStyle/>
          <a:p>
            <a:pPr algn="ct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Schreib</a:t>
            </a:r>
            <a:b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b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     los!</a:t>
            </a:r>
          </a:p>
        </p:txBody>
      </p:sp>
      <p:pic>
        <p:nvPicPr>
          <p:cNvPr id="5" name="Inhaltsplatzhalter 6"/>
          <p:cNvPicPr>
            <a:picLocks/>
          </p:cNvPicPr>
          <p:nvPr/>
        </p:nvPicPr>
        <p:blipFill>
          <a:blip r:embed="rId2" cstate="print"/>
          <a:stretch>
            <a:fillRect/>
          </a:stretch>
        </p:blipFill>
        <p:spPr>
          <a:xfrm rot="653123">
            <a:off x="5899644" y="1707724"/>
            <a:ext cx="2207028" cy="3376283"/>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91661">
            <a:off x="3451783" y="1957615"/>
            <a:ext cx="2201941" cy="3310250"/>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562708" y="5588715"/>
            <a:ext cx="11335990" cy="584775"/>
          </a:xfrm>
          <a:prstGeom prst="rect">
            <a:avLst/>
          </a:prstGeom>
        </p:spPr>
        <p:txBody>
          <a:bodyPr wrap="square">
            <a:spAutoFit/>
          </a:bodyPr>
          <a:lstStyle/>
          <a:p>
            <a:pPr algn="ctr"/>
            <a:r>
              <a:rPr lang="de-DE" sz="3200" b="1" dirty="0">
                <a:effectLst>
                  <a:outerShdw blurRad="38100" dist="38100" dir="2700000" algn="tl">
                    <a:srgbClr val="000000">
                      <a:alpha val="43137"/>
                    </a:srgbClr>
                  </a:outerShdw>
                </a:effectLst>
                <a:latin typeface="Palatino Linotype" panose="02040502050505030304" pitchFamily="18" charset="0"/>
              </a:rPr>
              <a:t>Förderung der Kompetenzen Sprechen und Schreiben</a:t>
            </a:r>
            <a:endParaRPr lang="de-D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205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29171" y="363631"/>
            <a:ext cx="9847954" cy="771525"/>
          </a:xfrm>
        </p:spPr>
        <p:txBody>
          <a:bodyPr>
            <a:noAutofit/>
          </a:bodyPr>
          <a:lstStyle/>
          <a:p>
            <a:r>
              <a:rPr lang="fr-FR" sz="3200" dirty="0">
                <a:latin typeface="Palatino Linotype" panose="02040502050505030304" pitchFamily="18" charset="0"/>
              </a:rPr>
              <a:t>Le jardin des copains </a:t>
            </a:r>
            <a:r>
              <a:rPr lang="de-DE" sz="3200" dirty="0">
                <a:latin typeface="Palatino Linotype" panose="02040502050505030304" pitchFamily="18" charset="0"/>
              </a:rPr>
              <a:t>: Diskussion unter Freunden (1)</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Inhaltsplatzhalter 2"/>
          <p:cNvSpPr txBox="1">
            <a:spLocks/>
          </p:cNvSpPr>
          <p:nvPr/>
        </p:nvSpPr>
        <p:spPr>
          <a:xfrm>
            <a:off x="1574800" y="1672758"/>
            <a:ext cx="9880600" cy="44243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endParaRPr lang="de-DE" sz="2400">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endParaRPr lang="de-DE"/>
          </a:p>
          <a:p>
            <a:endParaRPr lang="de-DE"/>
          </a:p>
          <a:p>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776303116"/>
              </p:ext>
            </p:extLst>
          </p:nvPr>
        </p:nvGraphicFramePr>
        <p:xfrm>
          <a:off x="1742832" y="1747463"/>
          <a:ext cx="8800122" cy="3947160"/>
        </p:xfrm>
        <a:graphic>
          <a:graphicData uri="http://schemas.openxmlformats.org/drawingml/2006/table">
            <a:tbl>
              <a:tblPr firstRow="1" bandRow="1">
                <a:tableStyleId>{5C22544A-7EE6-4342-B048-85BDC9FD1C3A}</a:tableStyleId>
              </a:tblPr>
              <a:tblGrid>
                <a:gridCol w="2933374">
                  <a:extLst>
                    <a:ext uri="{9D8B030D-6E8A-4147-A177-3AD203B41FA5}">
                      <a16:colId xmlns:a16="http://schemas.microsoft.com/office/drawing/2014/main" val="1492560688"/>
                    </a:ext>
                  </a:extLst>
                </a:gridCol>
                <a:gridCol w="2933374">
                  <a:extLst>
                    <a:ext uri="{9D8B030D-6E8A-4147-A177-3AD203B41FA5}">
                      <a16:colId xmlns:a16="http://schemas.microsoft.com/office/drawing/2014/main" val="584962723"/>
                    </a:ext>
                  </a:extLst>
                </a:gridCol>
                <a:gridCol w="2933374">
                  <a:extLst>
                    <a:ext uri="{9D8B030D-6E8A-4147-A177-3AD203B41FA5}">
                      <a16:colId xmlns:a16="http://schemas.microsoft.com/office/drawing/2014/main" val="1344852234"/>
                    </a:ext>
                  </a:extLst>
                </a:gridCol>
              </a:tblGrid>
              <a:tr h="3947160">
                <a:tc>
                  <a:txBody>
                    <a:bodyPr/>
                    <a:lstStyle/>
                    <a:p>
                      <a:pPr>
                        <a:lnSpc>
                          <a:spcPct val="115000"/>
                        </a:lnSpc>
                        <a:spcAft>
                          <a:spcPts val="0"/>
                        </a:spcAft>
                      </a:pPr>
                      <a:r>
                        <a:rPr lang="de-DE" sz="2000" dirty="0">
                          <a:effectLst/>
                        </a:rPr>
                        <a:t>Paul</a:t>
                      </a:r>
                      <a:endParaRPr lang="de-DE" sz="1600" dirty="0">
                        <a:effectLst/>
                      </a:endParaRPr>
                    </a:p>
                    <a:p>
                      <a:pPr>
                        <a:lnSpc>
                          <a:spcPct val="115000"/>
                        </a:lnSpc>
                        <a:spcAft>
                          <a:spcPts val="0"/>
                        </a:spcAft>
                      </a:pPr>
                      <a:r>
                        <a:rPr lang="de-DE" sz="20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de-DE" sz="2000" dirty="0">
                          <a:effectLst/>
                        </a:rPr>
                        <a:t>Michèle a </a:t>
                      </a:r>
                      <a:r>
                        <a:rPr lang="de-DE" sz="2000" dirty="0" err="1">
                          <a:effectLst/>
                        </a:rPr>
                        <a:t>raison</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propose de parler encore une fois à la prof</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15000"/>
                        </a:lnSpc>
                        <a:spcAft>
                          <a:spcPts val="0"/>
                        </a:spcAft>
                      </a:pPr>
                      <a:r>
                        <a:rPr lang="de-DE" sz="2000" dirty="0">
                          <a:effectLst/>
                        </a:rPr>
                        <a:t>Amélie</a:t>
                      </a:r>
                      <a:endParaRPr lang="de-DE" sz="1800" dirty="0">
                        <a:effectLst/>
                      </a:endParaRPr>
                    </a:p>
                    <a:p>
                      <a:pPr>
                        <a:lnSpc>
                          <a:spcPct val="115000"/>
                        </a:lnSpc>
                        <a:spcAft>
                          <a:spcPts val="0"/>
                        </a:spcAft>
                      </a:pPr>
                      <a:r>
                        <a:rPr lang="de-DE" sz="2000" dirty="0">
                          <a:effectLst/>
                        </a:rPr>
                        <a:t> </a:t>
                      </a:r>
                      <a:endParaRPr lang="de-DE" sz="1800" dirty="0">
                        <a:effectLst/>
                      </a:endParaRPr>
                    </a:p>
                    <a:p>
                      <a:pPr marL="342900" lvl="0" indent="-342900">
                        <a:lnSpc>
                          <a:spcPct val="115000"/>
                        </a:lnSpc>
                        <a:spcAft>
                          <a:spcPts val="0"/>
                        </a:spcAft>
                        <a:buFont typeface="Arial" panose="020B0604020202020204" pitchFamily="34" charset="0"/>
                        <a:buChar char="-"/>
                      </a:pPr>
                      <a:r>
                        <a:rPr lang="de-DE" sz="2000" dirty="0">
                          <a:effectLst/>
                        </a:rPr>
                        <a:t>Michèle </a:t>
                      </a:r>
                      <a:r>
                        <a:rPr lang="de-DE" sz="2000" dirty="0" err="1">
                          <a:effectLst/>
                        </a:rPr>
                        <a:t>exagère</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Il faut comprendre/accepter la réaction de la prof</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Il faut refaire la rédaction</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800" dirty="0">
                        <a:effectLst/>
                      </a:endParaRPr>
                    </a:p>
                    <a:p>
                      <a:pPr marL="0" lvl="0" indent="0">
                        <a:lnSpc>
                          <a:spcPct val="115000"/>
                        </a:lnSpc>
                        <a:spcAft>
                          <a:spcPts val="0"/>
                        </a:spcAft>
                        <a:buFont typeface="Arial" panose="020B0604020202020204" pitchFamily="34" charset="0"/>
                        <a:buNone/>
                      </a:pPr>
                      <a:endParaRPr lang="de-DE" sz="1800" dirty="0">
                        <a:effectLst/>
                      </a:endParaRPr>
                    </a:p>
                  </a:txBody>
                  <a:tcPr/>
                </a:tc>
                <a:tc>
                  <a:txBody>
                    <a:bodyPr/>
                    <a:lstStyle/>
                    <a:p>
                      <a:pPr>
                        <a:lnSpc>
                          <a:spcPct val="115000"/>
                        </a:lnSpc>
                        <a:spcAft>
                          <a:spcPts val="0"/>
                        </a:spcAft>
                      </a:pPr>
                      <a:r>
                        <a:rPr lang="de-DE" sz="2000" dirty="0">
                          <a:effectLst/>
                        </a:rPr>
                        <a:t>Simon</a:t>
                      </a:r>
                      <a:endParaRPr lang="de-DE" sz="1800" dirty="0">
                        <a:effectLst/>
                      </a:endParaRPr>
                    </a:p>
                    <a:p>
                      <a:pPr>
                        <a:lnSpc>
                          <a:spcPct val="115000"/>
                        </a:lnSpc>
                        <a:spcAft>
                          <a:spcPts val="0"/>
                        </a:spcAft>
                      </a:pPr>
                      <a:r>
                        <a:rPr lang="de-DE" sz="2000" dirty="0">
                          <a:effectLst/>
                        </a:rPr>
                        <a:t> </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va emporter les livres botaniques pour les montrer à la prof</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veut savoir/comprendre pourquoi  Michèle ment toujours</a:t>
                      </a:r>
                      <a:endParaRPr lang="de-DE" sz="18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800" dirty="0">
                        <a:effectLst/>
                      </a:endParaRPr>
                    </a:p>
                  </a:txBody>
                  <a:tcPr/>
                </a:tc>
                <a:extLst>
                  <a:ext uri="{0D108BD9-81ED-4DB2-BD59-A6C34878D82A}">
                    <a16:rowId xmlns:a16="http://schemas.microsoft.com/office/drawing/2014/main" val="2551901367"/>
                  </a:ext>
                </a:extLst>
              </a:tr>
            </a:tbl>
          </a:graphicData>
        </a:graphic>
      </p:graphicFrame>
    </p:spTree>
    <p:extLst>
      <p:ext uri="{BB962C8B-B14F-4D97-AF65-F5344CB8AC3E}">
        <p14:creationId xmlns:p14="http://schemas.microsoft.com/office/powerpoint/2010/main" val="74326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503045" y="298310"/>
            <a:ext cx="9546067" cy="771525"/>
          </a:xfrm>
        </p:spPr>
        <p:txBody>
          <a:bodyPr>
            <a:noAutofit/>
          </a:bodyPr>
          <a:lstStyle/>
          <a:p>
            <a:r>
              <a:rPr lang="fr-FR" sz="3200" dirty="0">
                <a:latin typeface="Palatino Linotype" panose="02040502050505030304" pitchFamily="18" charset="0"/>
              </a:rPr>
              <a:t>Le jardin des copains </a:t>
            </a:r>
            <a:r>
              <a:rPr lang="de-DE" sz="3200" dirty="0">
                <a:latin typeface="Palatino Linotype" panose="02040502050505030304" pitchFamily="18" charset="0"/>
              </a:rPr>
              <a:t>: Diskussion unter Freunden (2)</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Inhaltsplatzhalter 2"/>
          <p:cNvSpPr txBox="1">
            <a:spLocks/>
          </p:cNvSpPr>
          <p:nvPr/>
        </p:nvSpPr>
        <p:spPr>
          <a:xfrm>
            <a:off x="1574800" y="1672758"/>
            <a:ext cx="9880600" cy="44243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endParaRPr lang="de-DE" sz="2400">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endParaRPr lang="de-DE"/>
          </a:p>
          <a:p>
            <a:endParaRPr lang="de-DE"/>
          </a:p>
          <a:p>
            <a:endParaRPr lang="de-DE" dirty="0"/>
          </a:p>
        </p:txBody>
      </p:sp>
      <p:sp>
        <p:nvSpPr>
          <p:cNvPr id="9" name="Titel 1"/>
          <p:cNvSpPr txBox="1">
            <a:spLocks/>
          </p:cNvSpPr>
          <p:nvPr/>
        </p:nvSpPr>
        <p:spPr>
          <a:xfrm>
            <a:off x="742950" y="1238436"/>
            <a:ext cx="10820400" cy="6221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000" i="1" dirty="0"/>
              <a:t>p. 15 : Encore une discussion avec Malika, Simon et Amélie</a:t>
            </a:r>
            <a:br>
              <a:rPr lang="de-DE" sz="2000" i="1" dirty="0"/>
            </a:br>
            <a:r>
              <a:rPr lang="de-DE" sz="2000" dirty="0"/>
              <a:t>S lesen S. 15,Z.14 – S.16,Z.21 und tragen in die Rollenkarten die Meinungen / Stimmungen der vier Freunde ein</a:t>
            </a:r>
          </a:p>
        </p:txBody>
      </p:sp>
      <p:graphicFrame>
        <p:nvGraphicFramePr>
          <p:cNvPr id="3" name="Tabelle 2"/>
          <p:cNvGraphicFramePr>
            <a:graphicFrameLocks noGrp="1"/>
          </p:cNvGraphicFramePr>
          <p:nvPr>
            <p:extLst/>
          </p:nvPr>
        </p:nvGraphicFramePr>
        <p:xfrm>
          <a:off x="433479" y="1935256"/>
          <a:ext cx="11594914" cy="4223497"/>
        </p:xfrm>
        <a:graphic>
          <a:graphicData uri="http://schemas.openxmlformats.org/drawingml/2006/table">
            <a:tbl>
              <a:tblPr firstRow="1" bandRow="1">
                <a:tableStyleId>{5C22544A-7EE6-4342-B048-85BDC9FD1C3A}</a:tableStyleId>
              </a:tblPr>
              <a:tblGrid>
                <a:gridCol w="2464854">
                  <a:extLst>
                    <a:ext uri="{9D8B030D-6E8A-4147-A177-3AD203B41FA5}">
                      <a16:colId xmlns:a16="http://schemas.microsoft.com/office/drawing/2014/main" val="949970421"/>
                    </a:ext>
                  </a:extLst>
                </a:gridCol>
                <a:gridCol w="2519418">
                  <a:extLst>
                    <a:ext uri="{9D8B030D-6E8A-4147-A177-3AD203B41FA5}">
                      <a16:colId xmlns:a16="http://schemas.microsoft.com/office/drawing/2014/main" val="2146439325"/>
                    </a:ext>
                  </a:extLst>
                </a:gridCol>
                <a:gridCol w="3470768">
                  <a:extLst>
                    <a:ext uri="{9D8B030D-6E8A-4147-A177-3AD203B41FA5}">
                      <a16:colId xmlns:a16="http://schemas.microsoft.com/office/drawing/2014/main" val="1625007649"/>
                    </a:ext>
                  </a:extLst>
                </a:gridCol>
                <a:gridCol w="3139874">
                  <a:extLst>
                    <a:ext uri="{9D8B030D-6E8A-4147-A177-3AD203B41FA5}">
                      <a16:colId xmlns:a16="http://schemas.microsoft.com/office/drawing/2014/main" val="3426448667"/>
                    </a:ext>
                  </a:extLst>
                </a:gridCol>
              </a:tblGrid>
              <a:tr h="4223497">
                <a:tc>
                  <a:txBody>
                    <a:bodyPr/>
                    <a:lstStyle/>
                    <a:p>
                      <a:pPr>
                        <a:lnSpc>
                          <a:spcPct val="115000"/>
                        </a:lnSpc>
                        <a:spcAft>
                          <a:spcPts val="0"/>
                        </a:spcAft>
                      </a:pPr>
                      <a:r>
                        <a:rPr lang="fr-FR" sz="1800" dirty="0">
                          <a:effectLst/>
                        </a:rPr>
                        <a:t>Michèle</a:t>
                      </a:r>
                      <a:endParaRPr lang="de-DE" sz="1600" dirty="0">
                        <a:effectLst/>
                      </a:endParaRPr>
                    </a:p>
                    <a:p>
                      <a:pPr>
                        <a:lnSpc>
                          <a:spcPct val="115000"/>
                        </a:lnSpc>
                        <a:spcAft>
                          <a:spcPts val="0"/>
                        </a:spcAft>
                      </a:pPr>
                      <a:r>
                        <a:rPr lang="fr-FR" sz="18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est triste</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demande pourquoi Simon n’est pas allé au foot</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pense qu’Amélie est une briseuse de grève, elle n’est plus sa copine</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elle ne sait pas quoi faire</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a:t>
                      </a:r>
                      <a:endParaRPr lang="de-DE" sz="1600" dirty="0">
                        <a:effectLst/>
                      </a:endParaRPr>
                    </a:p>
                  </a:txBody>
                  <a:tcPr/>
                </a:tc>
                <a:tc>
                  <a:txBody>
                    <a:bodyPr/>
                    <a:lstStyle/>
                    <a:p>
                      <a:pPr>
                        <a:lnSpc>
                          <a:spcPct val="115000"/>
                        </a:lnSpc>
                        <a:spcAft>
                          <a:spcPts val="0"/>
                        </a:spcAft>
                      </a:pPr>
                      <a:r>
                        <a:rPr lang="fr-FR" sz="1800" dirty="0">
                          <a:effectLst/>
                        </a:rPr>
                        <a:t>Malika</a:t>
                      </a:r>
                      <a:endParaRPr lang="de-DE" sz="1600" dirty="0">
                        <a:effectLst/>
                      </a:endParaRPr>
                    </a:p>
                    <a:p>
                      <a:pPr>
                        <a:lnSpc>
                          <a:spcPct val="115000"/>
                        </a:lnSpc>
                        <a:spcAft>
                          <a:spcPts val="0"/>
                        </a:spcAft>
                      </a:pPr>
                      <a:r>
                        <a:rPr lang="fr-FR" sz="18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a dit à la prof que Michèle est vraiment malade</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pense que Michèle a raison, qu’elle ne doit pas recommencer la rédaction, que c’est une question de principes</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a:t>
                      </a:r>
                      <a:endParaRPr lang="de-DE" sz="1600" dirty="0">
                        <a:effectLst/>
                      </a:endParaRPr>
                    </a:p>
                  </a:txBody>
                  <a:tcPr/>
                </a:tc>
                <a:tc>
                  <a:txBody>
                    <a:bodyPr/>
                    <a:lstStyle/>
                    <a:p>
                      <a:pPr>
                        <a:lnSpc>
                          <a:spcPct val="115000"/>
                        </a:lnSpc>
                        <a:spcAft>
                          <a:spcPts val="0"/>
                        </a:spcAft>
                      </a:pPr>
                      <a:r>
                        <a:rPr lang="fr-FR" sz="1800" dirty="0">
                          <a:effectLst/>
                        </a:rPr>
                        <a:t>Simon</a:t>
                      </a:r>
                      <a:endParaRPr lang="de-DE" sz="1600" dirty="0">
                        <a:effectLst/>
                      </a:endParaRPr>
                    </a:p>
                    <a:p>
                      <a:pPr>
                        <a:lnSpc>
                          <a:spcPct val="115000"/>
                        </a:lnSpc>
                        <a:spcAft>
                          <a:spcPts val="0"/>
                        </a:spcAft>
                      </a:pPr>
                      <a:r>
                        <a:rPr lang="fr-FR" sz="18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fr-FR" sz="1700" dirty="0">
                          <a:effectLst/>
                        </a:rPr>
                        <a:t>La prof a dit que Michèle n’a pas copié sur les livres de botanique</a:t>
                      </a:r>
                      <a:endParaRPr lang="de-DE" sz="1700" dirty="0">
                        <a:effectLst/>
                      </a:endParaRPr>
                    </a:p>
                    <a:p>
                      <a:pPr marL="342900" lvl="0" indent="-342900">
                        <a:lnSpc>
                          <a:spcPct val="115000"/>
                        </a:lnSpc>
                        <a:spcAft>
                          <a:spcPts val="0"/>
                        </a:spcAft>
                        <a:buFont typeface="Arial" panose="020B0604020202020204" pitchFamily="34" charset="0"/>
                        <a:buChar char="-"/>
                      </a:pPr>
                      <a:r>
                        <a:rPr lang="fr-FR" sz="1700" dirty="0">
                          <a:effectLst/>
                        </a:rPr>
                        <a:t>n’a pas envie d’aller au foot</a:t>
                      </a:r>
                      <a:endParaRPr lang="de-DE" sz="1700" dirty="0">
                        <a:effectLst/>
                      </a:endParaRPr>
                    </a:p>
                    <a:p>
                      <a:pPr marL="342900" lvl="0" indent="-342900">
                        <a:lnSpc>
                          <a:spcPct val="115000"/>
                        </a:lnSpc>
                        <a:spcAft>
                          <a:spcPts val="0"/>
                        </a:spcAft>
                        <a:buFont typeface="Arial" panose="020B0604020202020204" pitchFamily="34" charset="0"/>
                        <a:buChar char="-"/>
                      </a:pPr>
                      <a:r>
                        <a:rPr lang="fr-FR" sz="1700" dirty="0">
                          <a:effectLst/>
                        </a:rPr>
                        <a:t>pense que Michèle ne peut pas rester au lit toute la vie…</a:t>
                      </a:r>
                      <a:endParaRPr lang="de-DE" sz="1700" dirty="0">
                        <a:effectLst/>
                      </a:endParaRPr>
                    </a:p>
                    <a:p>
                      <a:pPr marL="342900" lvl="0" indent="-342900">
                        <a:lnSpc>
                          <a:spcPct val="115000"/>
                        </a:lnSpc>
                        <a:spcAft>
                          <a:spcPts val="0"/>
                        </a:spcAft>
                        <a:buFont typeface="Arial" panose="020B0604020202020204" pitchFamily="34" charset="0"/>
                        <a:buChar char="-"/>
                      </a:pPr>
                      <a:r>
                        <a:rPr lang="fr-FR" sz="1700" dirty="0">
                          <a:effectLst/>
                        </a:rPr>
                        <a:t>demande si elle reviendra lundi</a:t>
                      </a:r>
                      <a:endParaRPr lang="de-DE" sz="1700" dirty="0">
                        <a:effectLst/>
                      </a:endParaRPr>
                    </a:p>
                    <a:p>
                      <a:pPr marL="342900" lvl="0" indent="-342900">
                        <a:lnSpc>
                          <a:spcPct val="115000"/>
                        </a:lnSpc>
                        <a:spcAft>
                          <a:spcPts val="0"/>
                        </a:spcAft>
                        <a:buFont typeface="Arial" panose="020B0604020202020204" pitchFamily="34" charset="0"/>
                        <a:buChar char="-"/>
                      </a:pPr>
                      <a:r>
                        <a:rPr lang="fr-FR" sz="1700" dirty="0">
                          <a:effectLst/>
                        </a:rPr>
                        <a:t>veut que Michèle revienne lundi pour prouver qu’elle peut écrire un texte comme ça, toute seule</a:t>
                      </a:r>
                      <a:endParaRPr lang="de-DE" sz="1700" dirty="0">
                        <a:effectLst/>
                      </a:endParaRPr>
                    </a:p>
                    <a:p>
                      <a:pPr marL="342900" lvl="0" indent="-342900">
                        <a:lnSpc>
                          <a:spcPct val="115000"/>
                        </a:lnSpc>
                        <a:spcAft>
                          <a:spcPts val="0"/>
                        </a:spcAft>
                        <a:buFont typeface="Arial" panose="020B0604020202020204" pitchFamily="34" charset="0"/>
                        <a:buChar char="-"/>
                      </a:pPr>
                      <a:r>
                        <a:rPr lang="fr-FR" sz="1700" dirty="0">
                          <a:effectLst/>
                        </a:rPr>
                        <a:t>…</a:t>
                      </a:r>
                      <a:endParaRPr lang="de-DE" sz="1700" dirty="0">
                        <a:effectLst/>
                      </a:endParaRPr>
                    </a:p>
                  </a:txBody>
                  <a:tcPr/>
                </a:tc>
                <a:tc>
                  <a:txBody>
                    <a:bodyPr/>
                    <a:lstStyle/>
                    <a:p>
                      <a:pPr>
                        <a:lnSpc>
                          <a:spcPct val="115000"/>
                        </a:lnSpc>
                        <a:spcAft>
                          <a:spcPts val="0"/>
                        </a:spcAft>
                      </a:pPr>
                      <a:r>
                        <a:rPr lang="fr-FR" sz="1800" dirty="0">
                          <a:effectLst/>
                        </a:rPr>
                        <a:t>Amélie</a:t>
                      </a:r>
                      <a:endParaRPr lang="de-DE" sz="1600" dirty="0">
                        <a:effectLst/>
                      </a:endParaRPr>
                    </a:p>
                    <a:p>
                      <a:pPr>
                        <a:lnSpc>
                          <a:spcPct val="115000"/>
                        </a:lnSpc>
                        <a:spcAft>
                          <a:spcPts val="0"/>
                        </a:spcAft>
                      </a:pPr>
                      <a:r>
                        <a:rPr lang="fr-FR" sz="18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pense que Michèle exagère, qu’elle fait des histoires pour rien</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pense que c’est la faute de Michèle : Quand on raconte toujours des salades, les gens ne vous croient plus</a:t>
                      </a:r>
                      <a:endParaRPr lang="de-DE" sz="1600" dirty="0">
                        <a:effectLst/>
                      </a:endParaRPr>
                    </a:p>
                    <a:p>
                      <a:pPr marL="342900" lvl="0" indent="-342900">
                        <a:lnSpc>
                          <a:spcPct val="115000"/>
                        </a:lnSpc>
                        <a:spcAft>
                          <a:spcPts val="0"/>
                        </a:spcAft>
                        <a:buFont typeface="Arial" panose="020B0604020202020204" pitchFamily="34" charset="0"/>
                        <a:buChar char="-"/>
                      </a:pPr>
                      <a:r>
                        <a:rPr lang="fr-FR" sz="1800" dirty="0">
                          <a:effectLst/>
                        </a:rPr>
                        <a:t>…</a:t>
                      </a:r>
                      <a:endParaRPr lang="de-DE" sz="1600" dirty="0">
                        <a:effectLst/>
                      </a:endParaRPr>
                    </a:p>
                    <a:p>
                      <a:pPr marL="0" lvl="0" indent="0">
                        <a:lnSpc>
                          <a:spcPct val="115000"/>
                        </a:lnSpc>
                        <a:spcAft>
                          <a:spcPts val="0"/>
                        </a:spcAft>
                        <a:buFont typeface="Arial" panose="020B0604020202020204" pitchFamily="34" charset="0"/>
                        <a:buNone/>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1670376"/>
                  </a:ext>
                </a:extLst>
              </a:tr>
            </a:tbl>
          </a:graphicData>
        </a:graphic>
      </p:graphicFrame>
    </p:spTree>
    <p:extLst>
      <p:ext uri="{BB962C8B-B14F-4D97-AF65-F5344CB8AC3E}">
        <p14:creationId xmlns:p14="http://schemas.microsoft.com/office/powerpoint/2010/main" val="51045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5">
                <a:lumMod val="20000"/>
                <a:lumOff val="80000"/>
              </a:schemeClr>
            </a:gs>
            <a:gs pos="83000">
              <a:srgbClr val="D7DDED"/>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hteck 2"/>
          <p:cNvSpPr/>
          <p:nvPr/>
        </p:nvSpPr>
        <p:spPr>
          <a:xfrm rot="308820">
            <a:off x="4130177" y="1284912"/>
            <a:ext cx="6096000" cy="3046988"/>
          </a:xfrm>
          <a:prstGeom prst="rect">
            <a:avLst/>
          </a:prstGeom>
        </p:spPr>
        <p:txBody>
          <a:bodyPr>
            <a:spAutoFit/>
          </a:bodyPr>
          <a:lstStyle/>
          <a:p>
            <a:pPr algn="ct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Schreib</a:t>
            </a:r>
            <a:b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b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los!</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22049">
            <a:off x="2316949" y="866246"/>
            <a:ext cx="2487553" cy="3739621"/>
          </a:xfrm>
          <a:prstGeom prst="rect">
            <a:avLst/>
          </a:prstGeom>
          <a:ln>
            <a:noFill/>
          </a:ln>
          <a:effectLst>
            <a:outerShdw blurRad="292100" dist="139700" dir="2700000" algn="tl" rotWithShape="0">
              <a:srgbClr val="333333">
                <a:alpha val="65000"/>
              </a:srgbClr>
            </a:outerShdw>
          </a:effectLst>
        </p:spPr>
      </p:pic>
      <p:sp>
        <p:nvSpPr>
          <p:cNvPr id="5" name="Titel 1"/>
          <p:cNvSpPr txBox="1">
            <a:spLocks/>
          </p:cNvSpPr>
          <p:nvPr/>
        </p:nvSpPr>
        <p:spPr>
          <a:xfrm>
            <a:off x="1565599" y="5045067"/>
            <a:ext cx="11031415" cy="934553"/>
          </a:xfrm>
          <a:prstGeom prst="rect">
            <a:avLst/>
          </a:prstGeom>
          <a:noFill/>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4000" b="1" dirty="0">
                <a:effectLst>
                  <a:outerShdw blurRad="38100" dist="38100" dir="2700000" algn="tl">
                    <a:srgbClr val="000000">
                      <a:alpha val="43137"/>
                    </a:srgbClr>
                  </a:outerShdw>
                </a:effectLst>
                <a:latin typeface="Palatino Linotype" panose="02040502050505030304" pitchFamily="18" charset="0"/>
              </a:rPr>
              <a:t>Förderung der Kompetenz Schreiben</a:t>
            </a:r>
            <a:br>
              <a:rPr lang="de-DE" sz="4000" b="1" dirty="0">
                <a:effectLst>
                  <a:outerShdw blurRad="38100" dist="38100" dir="2700000" algn="tl">
                    <a:srgbClr val="000000">
                      <a:alpha val="43137"/>
                    </a:srgbClr>
                  </a:outerShdw>
                </a:effectLst>
                <a:latin typeface="Palatino Linotype" panose="02040502050505030304" pitchFamily="18" charset="0"/>
              </a:rPr>
            </a:br>
            <a:endParaRPr lang="de-DE" sz="4000" b="1" dirty="0">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11857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Sylvie </a:t>
            </a:r>
            <a:r>
              <a:rPr lang="fr-FR" sz="3200" dirty="0">
                <a:latin typeface="Calibri" panose="020F0502020204030204" pitchFamily="34" charset="0"/>
                <a:cs typeface="Calibri" panose="020F0502020204030204" pitchFamily="34" charset="0"/>
              </a:rPr>
              <a:t>Schenk-Gonsolin, </a:t>
            </a:r>
            <a:r>
              <a:rPr lang="fr-FR" sz="3200" i="1" dirty="0">
                <a:latin typeface="Calibri" panose="020F0502020204030204" pitchFamily="34" charset="0"/>
                <a:cs typeface="Calibri" panose="020F0502020204030204" pitchFamily="34" charset="0"/>
              </a:rPr>
              <a:t>Le jardin des copains</a:t>
            </a:r>
            <a:endParaRPr lang="fr-FR"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9716">
            <a:off x="647977" y="1843613"/>
            <a:ext cx="2487553" cy="3739621"/>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3662319" y="3587523"/>
            <a:ext cx="4408539" cy="1938992"/>
          </a:xfrm>
          <a:prstGeom prst="rect">
            <a:avLst/>
          </a:prstGeom>
          <a:solidFill>
            <a:schemeClr val="accent2">
              <a:lumMod val="20000"/>
              <a:lumOff val="80000"/>
            </a:schemeClr>
          </a:solidFill>
        </p:spPr>
        <p:txBody>
          <a:bodyPr wrap="square">
            <a:spAutoFit/>
          </a:bodyPr>
          <a:lstStyle/>
          <a:p>
            <a:r>
              <a:rPr lang="fr-FR" sz="2400" i="1" dirty="0">
                <a:ea typeface="Times New Roman" panose="02020603050405020304" pitchFamily="18" charset="0"/>
                <a:cs typeface="Arial" panose="020B0604020202020204" pitchFamily="34" charset="0"/>
              </a:rPr>
              <a:t>Les copains discutent le problème de la rédaction de Michèle par whatsapp et chacun répète ce qu’il a dit le matin pendant la récréation. </a:t>
            </a:r>
            <a:r>
              <a:rPr lang="fr-FR" sz="2400" dirty="0">
                <a:ea typeface="Times New Roman" panose="02020603050405020304" pitchFamily="18" charset="0"/>
                <a:cs typeface="Arial" panose="020B0604020202020204" pitchFamily="34" charset="0"/>
              </a:rPr>
              <a:t>(</a:t>
            </a:r>
            <a:r>
              <a:rPr lang="de-DE" sz="2400" dirty="0">
                <a:sym typeface="Symbol" panose="05050102010706020507" pitchFamily="18" charset="2"/>
              </a:rPr>
              <a:t> p.9/10) </a:t>
            </a:r>
            <a:endParaRPr lang="de-DE" sz="2400" dirty="0"/>
          </a:p>
        </p:txBody>
      </p:sp>
      <p:pic>
        <p:nvPicPr>
          <p:cNvPr id="8" name="Grafik 7" descr="cid:image003.png@01D236B1.ADA3CC3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221362">
            <a:off x="8792308" y="1527446"/>
            <a:ext cx="2492679" cy="4181666"/>
          </a:xfrm>
          <a:prstGeom prst="rect">
            <a:avLst/>
          </a:prstGeom>
          <a:noFill/>
          <a:ln>
            <a:noFill/>
          </a:ln>
        </p:spPr>
      </p:pic>
      <p:sp>
        <p:nvSpPr>
          <p:cNvPr id="9" name="Textfeld 8"/>
          <p:cNvSpPr txBox="1"/>
          <p:nvPr/>
        </p:nvSpPr>
        <p:spPr>
          <a:xfrm>
            <a:off x="3594735" y="1285568"/>
            <a:ext cx="4641858" cy="1938992"/>
          </a:xfrm>
          <a:prstGeom prst="rect">
            <a:avLst/>
          </a:prstGeom>
          <a:noFill/>
        </p:spPr>
        <p:txBody>
          <a:bodyPr wrap="square" rtlCol="0">
            <a:spAutoFit/>
          </a:bodyPr>
          <a:lstStyle/>
          <a:p>
            <a:pPr>
              <a:spcAft>
                <a:spcPts val="0"/>
              </a:spcAft>
            </a:pPr>
            <a:r>
              <a:rPr lang="de-DE" sz="2400" b="1" dirty="0">
                <a:solidFill>
                  <a:srgbClr val="002060"/>
                </a:solidFill>
                <a:latin typeface="Arial" panose="020B0604020202020204" pitchFamily="34" charset="0"/>
                <a:cs typeface="Arial" panose="020B0604020202020204" pitchFamily="34" charset="0"/>
              </a:rPr>
              <a:t>(1) wichtige Informationen, zentrale Aspekte in Form von Notizen und/oder Stichworten festhalten sowie Mitteilungen verfassen</a:t>
            </a:r>
            <a:endParaRPr lang="de-DE" sz="2400"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61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Hinweis auf </a:t>
            </a:r>
            <a:r>
              <a:rPr lang="de-DE" sz="3200" i="1" dirty="0">
                <a:latin typeface="Calibri" panose="020F0502020204030204" pitchFamily="34" charset="0"/>
                <a:cs typeface="Calibri" panose="020F0502020204030204" pitchFamily="34" charset="0"/>
              </a:rPr>
              <a:t>Mails</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6" name="Tabelle 5"/>
          <p:cNvGraphicFramePr>
            <a:graphicFrameLocks noGrp="1"/>
          </p:cNvGraphicFramePr>
          <p:nvPr>
            <p:extLst>
              <p:ext uri="{D42A27DB-BD31-4B8C-83A1-F6EECF244321}">
                <p14:modId xmlns:p14="http://schemas.microsoft.com/office/powerpoint/2010/main" val="127752048"/>
              </p:ext>
            </p:extLst>
          </p:nvPr>
        </p:nvGraphicFramePr>
        <p:xfrm>
          <a:off x="716305" y="1399442"/>
          <a:ext cx="9673565" cy="1166593"/>
        </p:xfrm>
        <a:graphic>
          <a:graphicData uri="http://schemas.openxmlformats.org/drawingml/2006/table">
            <a:tbl>
              <a:tblPr firstRow="1" firstCol="1" bandRow="1">
                <a:tableStyleId>{5C22544A-7EE6-4342-B048-85BDC9FD1C3A}</a:tableStyleId>
              </a:tblPr>
              <a:tblGrid>
                <a:gridCol w="9673565">
                  <a:extLst>
                    <a:ext uri="{9D8B030D-6E8A-4147-A177-3AD203B41FA5}">
                      <a16:colId xmlns:a16="http://schemas.microsoft.com/office/drawing/2014/main" val="927585152"/>
                    </a:ext>
                  </a:extLst>
                </a:gridCol>
              </a:tblGrid>
              <a:tr h="1166593">
                <a:tc>
                  <a:txBody>
                    <a:bodyPr/>
                    <a:lstStyle/>
                    <a:p>
                      <a:pPr>
                        <a:lnSpc>
                          <a:spcPct val="100000"/>
                        </a:lnSpc>
                        <a:spcBef>
                          <a:spcPts val="0"/>
                        </a:spcBef>
                        <a:spcAft>
                          <a:spcPts val="0"/>
                        </a:spcAft>
                      </a:pPr>
                      <a:r>
                        <a:rPr lang="de-DE" sz="2400" dirty="0">
                          <a:solidFill>
                            <a:srgbClr val="002060"/>
                          </a:solidFill>
                          <a:effectLst/>
                        </a:rPr>
                        <a:t>(2) eine persönliche Korrespondenz mit mehreren zusammenhängenden</a:t>
                      </a:r>
                      <a:br>
                        <a:rPr lang="de-DE" sz="2400" dirty="0">
                          <a:solidFill>
                            <a:srgbClr val="002060"/>
                          </a:solidFill>
                          <a:effectLst/>
                        </a:rPr>
                      </a:br>
                      <a:r>
                        <a:rPr lang="de-DE" sz="2400" dirty="0">
                          <a:solidFill>
                            <a:srgbClr val="002060"/>
                          </a:solidFill>
                          <a:effectLst/>
                        </a:rPr>
                        <a:t>      Informationen verfassen (zum Beispiel Postkarten, Glückwunschkarten,</a:t>
                      </a:r>
                      <a:br>
                        <a:rPr lang="de-DE" sz="2400" dirty="0">
                          <a:solidFill>
                            <a:srgbClr val="002060"/>
                          </a:solidFill>
                          <a:effectLst/>
                        </a:rPr>
                      </a:br>
                      <a:r>
                        <a:rPr lang="de-DE" sz="2400" dirty="0">
                          <a:solidFill>
                            <a:srgbClr val="002060"/>
                          </a:solidFill>
                          <a:effectLst/>
                        </a:rPr>
                        <a:t>      Einladungen, Briefe, E-Mails)</a:t>
                      </a:r>
                      <a:endParaRPr lang="de-DE"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84116794"/>
                  </a:ext>
                </a:extLst>
              </a:tr>
            </a:tbl>
          </a:graphicData>
        </a:graphic>
      </p:graphicFrame>
      <p:sp>
        <p:nvSpPr>
          <p:cNvPr id="8" name="Rechteck 7"/>
          <p:cNvSpPr/>
          <p:nvPr/>
        </p:nvSpPr>
        <p:spPr>
          <a:xfrm>
            <a:off x="1101969" y="3452476"/>
            <a:ext cx="4408539" cy="2308324"/>
          </a:xfrm>
          <a:prstGeom prst="rect">
            <a:avLst/>
          </a:prstGeom>
          <a:solidFill>
            <a:schemeClr val="accent2">
              <a:lumMod val="20000"/>
              <a:lumOff val="80000"/>
            </a:schemeClr>
          </a:solidFill>
        </p:spPr>
        <p:txBody>
          <a:bodyPr wrap="square">
            <a:spAutoFit/>
          </a:bodyPr>
          <a:lstStyle/>
          <a:p>
            <a:r>
              <a:rPr lang="fr-FR" sz="2400" i="1" dirty="0">
                <a:ea typeface="Times New Roman" panose="02020603050405020304" pitchFamily="18" charset="0"/>
                <a:cs typeface="Arial" panose="020B0604020202020204" pitchFamily="34" charset="0"/>
              </a:rPr>
              <a:t>Les copains discutent le problème de la rédaction de Michèle par whatsapp et chacun répète ce qu’il a dit le matin pendant la récréation. </a:t>
            </a:r>
            <a:r>
              <a:rPr lang="de-DE" sz="2400" dirty="0">
                <a:sym typeface="Symbol" panose="05050102010706020507" pitchFamily="18" charset="2"/>
              </a:rPr>
              <a:t>(S.9/10)</a:t>
            </a:r>
            <a:endParaRPr lang="de-DE" sz="2400" dirty="0"/>
          </a:p>
          <a:p>
            <a:endParaRPr lang="de-DE" sz="2400" i="1" dirty="0">
              <a:ea typeface="Times New Roman" panose="02020603050405020304" pitchFamily="18" charset="0"/>
              <a:cs typeface="Arial" panose="020B0604020202020204" pitchFamily="34" charset="0"/>
            </a:endParaRPr>
          </a:p>
        </p:txBody>
      </p:sp>
      <p:sp>
        <p:nvSpPr>
          <p:cNvPr id="12" name="Textfeld 11"/>
          <p:cNvSpPr txBox="1"/>
          <p:nvPr/>
        </p:nvSpPr>
        <p:spPr>
          <a:xfrm>
            <a:off x="5740199" y="2905973"/>
            <a:ext cx="6328002" cy="2862322"/>
          </a:xfrm>
          <a:prstGeom prst="rect">
            <a:avLst/>
          </a:prstGeom>
          <a:noFill/>
        </p:spPr>
        <p:txBody>
          <a:bodyPr wrap="square" rtlCol="0">
            <a:spAutoFit/>
          </a:bodyPr>
          <a:lstStyle/>
          <a:p>
            <a:r>
              <a:rPr lang="de-DE" sz="2400" dirty="0">
                <a:sym typeface="Symbol" panose="05050102010706020507" pitchFamily="18" charset="2"/>
              </a:rPr>
              <a:t> Schreibgrundlage:  Diskussion der Freunde</a:t>
            </a:r>
            <a:br>
              <a:rPr lang="de-DE" sz="2400" dirty="0">
                <a:sym typeface="Symbol" panose="05050102010706020507" pitchFamily="18" charset="2"/>
              </a:rPr>
            </a:br>
            <a:r>
              <a:rPr lang="de-DE" sz="2400" dirty="0">
                <a:sym typeface="Symbol" panose="05050102010706020507" pitchFamily="18" charset="2"/>
              </a:rPr>
              <a:t>  </a:t>
            </a:r>
            <a:r>
              <a:rPr lang="de-DE" sz="2400" b="1" dirty="0">
                <a:solidFill>
                  <a:srgbClr val="0070C0"/>
                </a:solidFill>
              </a:rPr>
              <a:t>reproduktives Schreiben </a:t>
            </a:r>
            <a:r>
              <a:rPr lang="de-DE" sz="2400" dirty="0"/>
              <a:t>auf höherem</a:t>
            </a:r>
            <a:br>
              <a:rPr lang="de-DE" sz="2400" dirty="0"/>
            </a:br>
            <a:r>
              <a:rPr lang="de-DE" sz="2400" dirty="0"/>
              <a:t>      Anforderungsniveau mit der Textsorte </a:t>
            </a:r>
            <a:r>
              <a:rPr lang="de-DE" sz="2400" i="1" dirty="0"/>
              <a:t>mail</a:t>
            </a:r>
            <a:endParaRPr lang="de-DE" sz="2400" dirty="0"/>
          </a:p>
          <a:p>
            <a:endParaRPr lang="de-DE" sz="1200" dirty="0"/>
          </a:p>
          <a:p>
            <a:r>
              <a:rPr lang="de-DE" sz="2400" dirty="0">
                <a:solidFill>
                  <a:srgbClr val="0070C0"/>
                </a:solidFill>
              </a:rPr>
              <a:t>Anmerkung:</a:t>
            </a:r>
            <a:br>
              <a:rPr lang="de-DE" sz="2400" dirty="0"/>
            </a:br>
            <a:r>
              <a:rPr lang="de-DE" sz="2400" dirty="0">
                <a:sym typeface="Symbol" panose="05050102010706020507" pitchFamily="18" charset="2"/>
              </a:rPr>
              <a:t> </a:t>
            </a:r>
            <a:r>
              <a:rPr lang="de-DE" sz="2400" dirty="0"/>
              <a:t>die Schreibaufgaben zur Textsorte </a:t>
            </a:r>
            <a:r>
              <a:rPr lang="de-DE" sz="2400" i="1" dirty="0" err="1">
                <a:solidFill>
                  <a:srgbClr val="0070C0"/>
                </a:solidFill>
              </a:rPr>
              <a:t>dialogue</a:t>
            </a:r>
            <a:br>
              <a:rPr lang="de-DE" sz="2400" i="1" dirty="0">
                <a:solidFill>
                  <a:srgbClr val="0070C0"/>
                </a:solidFill>
              </a:rPr>
            </a:br>
            <a:r>
              <a:rPr lang="de-DE" sz="2400" i="1" dirty="0">
                <a:solidFill>
                  <a:srgbClr val="0070C0"/>
                </a:solidFill>
              </a:rPr>
              <a:t>     </a:t>
            </a:r>
            <a:r>
              <a:rPr lang="de-DE" sz="2400" dirty="0"/>
              <a:t>können in der Regel durch die Textsorte </a:t>
            </a:r>
            <a:r>
              <a:rPr lang="de-DE" sz="2400" i="1" dirty="0">
                <a:solidFill>
                  <a:srgbClr val="0070C0"/>
                </a:solidFill>
              </a:rPr>
              <a:t>mail</a:t>
            </a:r>
            <a:br>
              <a:rPr lang="de-DE" sz="2400" i="1" dirty="0">
                <a:solidFill>
                  <a:srgbClr val="0070C0"/>
                </a:solidFill>
              </a:rPr>
            </a:br>
            <a:r>
              <a:rPr lang="de-DE" sz="2400" i="1" dirty="0">
                <a:solidFill>
                  <a:srgbClr val="0070C0"/>
                </a:solidFill>
              </a:rPr>
              <a:t>    </a:t>
            </a:r>
            <a:r>
              <a:rPr lang="de-DE" sz="2400" dirty="0"/>
              <a:t> ersetzt werden</a:t>
            </a:r>
          </a:p>
        </p:txBody>
      </p:sp>
    </p:spTree>
    <p:extLst>
      <p:ext uri="{BB962C8B-B14F-4D97-AF65-F5344CB8AC3E}">
        <p14:creationId xmlns:p14="http://schemas.microsoft.com/office/powerpoint/2010/main" val="164023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2059952334"/>
              </p:ext>
            </p:extLst>
          </p:nvPr>
        </p:nvGraphicFramePr>
        <p:xfrm>
          <a:off x="760535" y="1369402"/>
          <a:ext cx="10820400" cy="914400"/>
        </p:xfrm>
        <a:graphic>
          <a:graphicData uri="http://schemas.openxmlformats.org/drawingml/2006/table">
            <a:tbl>
              <a:tblPr firstRow="1" firstCol="1" bandRow="1">
                <a:tableStyleId>{5C22544A-7EE6-4342-B048-85BDC9FD1C3A}</a:tableStyleId>
              </a:tblPr>
              <a:tblGrid>
                <a:gridCol w="10820400">
                  <a:extLst>
                    <a:ext uri="{9D8B030D-6E8A-4147-A177-3AD203B41FA5}">
                      <a16:colId xmlns:a16="http://schemas.microsoft.com/office/drawing/2014/main" val="4245023287"/>
                    </a:ext>
                  </a:extLst>
                </a:gridCol>
              </a:tblGrid>
              <a:tr h="914400">
                <a:tc>
                  <a:txBody>
                    <a:bodyPr/>
                    <a:lstStyle/>
                    <a:p>
                      <a:pPr>
                        <a:lnSpc>
                          <a:spcPct val="100000"/>
                        </a:lnSpc>
                        <a:spcAft>
                          <a:spcPts val="0"/>
                        </a:spcAft>
                      </a:pPr>
                      <a:r>
                        <a:rPr lang="de-DE" sz="2400" dirty="0">
                          <a:solidFill>
                            <a:schemeClr val="tx2">
                              <a:lumMod val="75000"/>
                            </a:schemeClr>
                          </a:solidFill>
                          <a:effectLst/>
                        </a:rPr>
                        <a:t>(8) ... Sie können Dialoge und innere Monologe verfassen </a:t>
                      </a:r>
                      <a:br>
                        <a:rPr lang="de-DE" sz="2400" dirty="0">
                          <a:solidFill>
                            <a:schemeClr val="tx2">
                              <a:lumMod val="75000"/>
                            </a:schemeClr>
                          </a:solidFill>
                          <a:effectLst/>
                        </a:rPr>
                      </a:br>
                      <a:r>
                        <a:rPr lang="de-DE" sz="2400" dirty="0">
                          <a:solidFill>
                            <a:schemeClr val="tx2">
                              <a:lumMod val="75000"/>
                            </a:schemeClr>
                          </a:solidFill>
                          <a:effectLst/>
                        </a:rPr>
                        <a:t>          (zum Beispiel zum Füllen von Leerstellen in fiktionalen Texten)</a:t>
                      </a:r>
                      <a:endParaRPr lang="de-DE" sz="2400"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8303537"/>
                  </a:ext>
                </a:extLst>
              </a:tr>
            </a:tbl>
          </a:graphicData>
        </a:graphic>
      </p:graphicFrame>
      <p:sp>
        <p:nvSpPr>
          <p:cNvPr id="6" name="Rechteck 5"/>
          <p:cNvSpPr/>
          <p:nvPr/>
        </p:nvSpPr>
        <p:spPr>
          <a:xfrm>
            <a:off x="878414" y="2626309"/>
            <a:ext cx="4525840" cy="3046988"/>
          </a:xfrm>
          <a:prstGeom prst="rect">
            <a:avLst/>
          </a:prstGeom>
          <a:solidFill>
            <a:schemeClr val="accent2">
              <a:lumMod val="20000"/>
              <a:lumOff val="80000"/>
            </a:schemeClr>
          </a:solidFill>
        </p:spPr>
        <p:txBody>
          <a:bodyPr wrap="square">
            <a:spAutoFit/>
          </a:bodyPr>
          <a:lstStyle/>
          <a:p>
            <a:pPr lvl="0"/>
            <a:r>
              <a:rPr lang="fr-FR" sz="2400" b="1" dirty="0">
                <a:ea typeface="Times New Roman" panose="02020603050405020304" pitchFamily="18" charset="0"/>
                <a:cs typeface="Arial" panose="020B0604020202020204" pitchFamily="34" charset="0"/>
              </a:rPr>
              <a:t>Dialogue entre mère et prof (p.6/7):</a:t>
            </a:r>
            <a:endParaRPr lang="de-DE" sz="2400" b="1" dirty="0">
              <a:ea typeface="Times New Roman" panose="02020603050405020304" pitchFamily="18" charset="0"/>
              <a:cs typeface="Times New Roman" panose="02020603050405020304" pitchFamily="18" charset="0"/>
            </a:endParaRPr>
          </a:p>
          <a:p>
            <a:pPr marL="457200"/>
            <a:r>
              <a:rPr lang="fr-FR" sz="2400" i="1" dirty="0">
                <a:ea typeface="Times New Roman" panose="02020603050405020304" pitchFamily="18" charset="0"/>
                <a:cs typeface="Arial" panose="020B0604020202020204" pitchFamily="34" charset="0"/>
              </a:rPr>
              <a:t>A la journée de rencontre parents-profs, la mère de Michèle voit la prof de français. Le problème du frère de Michèle qui, en fait, n’existe pas, est discuté.</a:t>
            </a:r>
          </a:p>
        </p:txBody>
      </p:sp>
      <p:sp>
        <p:nvSpPr>
          <p:cNvPr id="8" name="Textfeld 7"/>
          <p:cNvSpPr txBox="1"/>
          <p:nvPr/>
        </p:nvSpPr>
        <p:spPr>
          <a:xfrm>
            <a:off x="6452235" y="3350477"/>
            <a:ext cx="5361453" cy="1569660"/>
          </a:xfrm>
          <a:prstGeom prst="rect">
            <a:avLst/>
          </a:prstGeom>
          <a:noFill/>
        </p:spPr>
        <p:txBody>
          <a:bodyPr wrap="square" rtlCol="0">
            <a:spAutoFit/>
          </a:bodyPr>
          <a:lstStyle/>
          <a:p>
            <a:r>
              <a:rPr lang="de-DE" sz="2400" dirty="0">
                <a:sym typeface="Symbol" panose="05050102010706020507" pitchFamily="18" charset="2"/>
              </a:rPr>
              <a:t> Schreibgrundlage: Dialog zwischen</a:t>
            </a:r>
            <a:br>
              <a:rPr lang="de-DE" sz="2400" dirty="0">
                <a:sym typeface="Symbol" panose="05050102010706020507" pitchFamily="18" charset="2"/>
              </a:rPr>
            </a:br>
            <a:r>
              <a:rPr lang="de-DE" sz="2400" dirty="0">
                <a:sym typeface="Symbol" panose="05050102010706020507" pitchFamily="18" charset="2"/>
              </a:rPr>
              <a:t>      Lehrerin und Mutter</a:t>
            </a:r>
            <a:br>
              <a:rPr lang="de-DE" sz="2400" dirty="0">
                <a:sym typeface="Symbol" panose="05050102010706020507" pitchFamily="18" charset="2"/>
              </a:rPr>
            </a:br>
            <a:r>
              <a:rPr lang="de-DE" sz="2400" dirty="0">
                <a:sym typeface="Symbol" panose="05050102010706020507" pitchFamily="18" charset="2"/>
              </a:rPr>
              <a:t> (</a:t>
            </a:r>
            <a:r>
              <a:rPr lang="de-DE" sz="2400" b="1" dirty="0" err="1">
                <a:solidFill>
                  <a:srgbClr val="0070C0"/>
                </a:solidFill>
                <a:sym typeface="Symbol" panose="05050102010706020507" pitchFamily="18" charset="2"/>
              </a:rPr>
              <a:t>re</a:t>
            </a:r>
            <a:r>
              <a:rPr lang="de-DE" sz="2400" dirty="0">
                <a:sym typeface="Symbol" panose="05050102010706020507" pitchFamily="18" charset="2"/>
              </a:rPr>
              <a:t>)</a:t>
            </a:r>
            <a:r>
              <a:rPr lang="de-DE" sz="2400" b="1" dirty="0">
                <a:solidFill>
                  <a:srgbClr val="0070C0"/>
                </a:solidFill>
                <a:sym typeface="Symbol" panose="05050102010706020507" pitchFamily="18" charset="2"/>
              </a:rPr>
              <a:t>produktives</a:t>
            </a:r>
            <a:r>
              <a:rPr lang="de-DE" sz="2400" dirty="0">
                <a:sym typeface="Symbol" panose="05050102010706020507" pitchFamily="18" charset="2"/>
              </a:rPr>
              <a:t> Schreiben</a:t>
            </a:r>
            <a:br>
              <a:rPr lang="de-DE" sz="2400" dirty="0">
                <a:sym typeface="Symbol" panose="05050102010706020507" pitchFamily="18" charset="2"/>
              </a:rPr>
            </a:br>
            <a:r>
              <a:rPr lang="de-DE" sz="2400" dirty="0">
                <a:sym typeface="Symbol" panose="05050102010706020507" pitchFamily="18" charset="2"/>
              </a:rPr>
              <a:t>      </a:t>
            </a:r>
            <a:endParaRPr lang="de-DE" sz="2400" dirty="0"/>
          </a:p>
        </p:txBody>
      </p:sp>
      <p:sp>
        <p:nvSpPr>
          <p:cNvPr id="9" name="Rechteck 8"/>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Dialogue (1)</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7" name="Pfeil: nach unten 6"/>
          <p:cNvSpPr/>
          <p:nvPr/>
        </p:nvSpPr>
        <p:spPr>
          <a:xfrm>
            <a:off x="5574041" y="2624794"/>
            <a:ext cx="538619" cy="3081710"/>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844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760534" y="1671246"/>
            <a:ext cx="4851125" cy="1938992"/>
          </a:xfrm>
          <a:prstGeom prst="rect">
            <a:avLst/>
          </a:prstGeom>
          <a:solidFill>
            <a:schemeClr val="accent2">
              <a:lumMod val="20000"/>
              <a:lumOff val="80000"/>
            </a:schemeClr>
          </a:solidFill>
        </p:spPr>
        <p:txBody>
          <a:bodyPr wrap="square">
            <a:spAutoFit/>
          </a:bodyPr>
          <a:lstStyle/>
          <a:p>
            <a:pPr lvl="0"/>
            <a:r>
              <a:rPr lang="fr-FR" sz="2400" b="1" dirty="0">
                <a:ea typeface="Times New Roman" panose="02020603050405020304" pitchFamily="18" charset="0"/>
                <a:cs typeface="Arial" panose="020B0604020202020204" pitchFamily="34" charset="0"/>
              </a:rPr>
              <a:t>Dialogue </a:t>
            </a:r>
            <a:r>
              <a:rPr lang="fr-FR" sz="2400" dirty="0">
                <a:ea typeface="Times New Roman" panose="02020603050405020304" pitchFamily="18" charset="0"/>
                <a:cs typeface="Arial" panose="020B0604020202020204" pitchFamily="34" charset="0"/>
              </a:rPr>
              <a:t>(2)</a:t>
            </a:r>
            <a:r>
              <a:rPr lang="fr-FR" sz="2400" b="1" dirty="0">
                <a:ea typeface="Times New Roman" panose="02020603050405020304" pitchFamily="18" charset="0"/>
                <a:cs typeface="Arial" panose="020B0604020202020204" pitchFamily="34" charset="0"/>
              </a:rPr>
              <a:t> entre Michèle et la prof (S.8-9):</a:t>
            </a:r>
            <a:endParaRPr lang="de-DE" sz="2400" b="1" dirty="0">
              <a:ea typeface="Times New Roman" panose="02020603050405020304" pitchFamily="18" charset="0"/>
              <a:cs typeface="Arial" panose="020B0604020202020204" pitchFamily="34" charset="0"/>
            </a:endParaRPr>
          </a:p>
          <a:p>
            <a:pPr marL="457200"/>
            <a:r>
              <a:rPr lang="fr-FR" sz="2400" i="1" dirty="0">
                <a:ea typeface="Times New Roman" panose="02020603050405020304" pitchFamily="18" charset="0"/>
                <a:cs typeface="Arial" panose="020B0604020202020204" pitchFamily="34" charset="0"/>
              </a:rPr>
              <a:t>La prof croit que Michèle a copié le texte. Michèle lui dit que ce n’est pas vrai.</a:t>
            </a:r>
            <a:endParaRPr lang="de-DE" sz="2400" dirty="0">
              <a:effectLst/>
              <a:ea typeface="Times New Roman" panose="02020603050405020304" pitchFamily="18" charset="0"/>
              <a:cs typeface="Times New Roman" panose="02020603050405020304" pitchFamily="18" charset="0"/>
            </a:endParaRPr>
          </a:p>
        </p:txBody>
      </p:sp>
      <p:sp>
        <p:nvSpPr>
          <p:cNvPr id="7" name="Rechteck 6"/>
          <p:cNvSpPr/>
          <p:nvPr/>
        </p:nvSpPr>
        <p:spPr>
          <a:xfrm>
            <a:off x="760535" y="4154523"/>
            <a:ext cx="4851125" cy="1569660"/>
          </a:xfrm>
          <a:prstGeom prst="rect">
            <a:avLst/>
          </a:prstGeom>
          <a:solidFill>
            <a:schemeClr val="accent2">
              <a:lumMod val="20000"/>
              <a:lumOff val="80000"/>
            </a:schemeClr>
          </a:solidFill>
        </p:spPr>
        <p:txBody>
          <a:bodyPr wrap="square">
            <a:spAutoFit/>
          </a:bodyPr>
          <a:lstStyle/>
          <a:p>
            <a:pPr lvl="0"/>
            <a:r>
              <a:rPr lang="fr-FR" sz="2400" b="1" dirty="0">
                <a:ea typeface="Times New Roman" panose="02020603050405020304" pitchFamily="18" charset="0"/>
                <a:cs typeface="Arial" panose="020B0604020202020204" pitchFamily="34" charset="0"/>
              </a:rPr>
              <a:t>Dialogue </a:t>
            </a:r>
            <a:r>
              <a:rPr lang="fr-FR" sz="2400" dirty="0">
                <a:ea typeface="Times New Roman" panose="02020603050405020304" pitchFamily="18" charset="0"/>
                <a:cs typeface="Arial" panose="020B0604020202020204" pitchFamily="34" charset="0"/>
              </a:rPr>
              <a:t>(3)</a:t>
            </a:r>
            <a:r>
              <a:rPr lang="fr-FR" sz="2400" b="1" dirty="0">
                <a:ea typeface="Times New Roman" panose="02020603050405020304" pitchFamily="18" charset="0"/>
                <a:cs typeface="Arial" panose="020B0604020202020204" pitchFamily="34" charset="0"/>
              </a:rPr>
              <a:t> entre mère et fille (p.11) :</a:t>
            </a:r>
            <a:endParaRPr lang="de-DE" sz="2400" b="1" dirty="0">
              <a:ea typeface="Times New Roman" panose="02020603050405020304" pitchFamily="18" charset="0"/>
              <a:cs typeface="Times New Roman" panose="02020603050405020304" pitchFamily="18" charset="0"/>
            </a:endParaRPr>
          </a:p>
          <a:p>
            <a:pPr marL="457200"/>
            <a:r>
              <a:rPr lang="fr-FR" sz="2400" i="1" dirty="0">
                <a:ea typeface="Times New Roman" panose="02020603050405020304" pitchFamily="18" charset="0"/>
                <a:cs typeface="Arial" panose="020B0604020202020204" pitchFamily="34" charset="0"/>
              </a:rPr>
              <a:t>La mère de Michèle est rouge de honte et de colère contre Michèle.</a:t>
            </a:r>
            <a:r>
              <a:rPr lang="fr-FR" sz="2400" dirty="0">
                <a:ea typeface="Times New Roman" panose="02020603050405020304" pitchFamily="18" charset="0"/>
                <a:cs typeface="Arial" panose="020B0604020202020204" pitchFamily="34" charset="0"/>
              </a:rPr>
              <a:t> </a:t>
            </a:r>
            <a:endParaRPr lang="de-DE" sz="2400" b="1" dirty="0">
              <a:ea typeface="Times New Roman" panose="02020603050405020304" pitchFamily="18" charset="0"/>
              <a:cs typeface="Times New Roman" panose="02020603050405020304" pitchFamily="18" charset="0"/>
            </a:endParaRPr>
          </a:p>
        </p:txBody>
      </p:sp>
      <p:sp>
        <p:nvSpPr>
          <p:cNvPr id="9" name="Textfeld 8"/>
          <p:cNvSpPr txBox="1"/>
          <p:nvPr/>
        </p:nvSpPr>
        <p:spPr>
          <a:xfrm>
            <a:off x="6497951" y="1965476"/>
            <a:ext cx="5507585" cy="1200329"/>
          </a:xfrm>
          <a:prstGeom prst="rect">
            <a:avLst/>
          </a:prstGeom>
          <a:noFill/>
        </p:spPr>
        <p:txBody>
          <a:bodyPr wrap="square" rtlCol="0">
            <a:spAutoFit/>
          </a:bodyPr>
          <a:lstStyle/>
          <a:p>
            <a:pPr marL="342900" indent="-342900">
              <a:buFont typeface="Symbol" panose="05050102010706020507" pitchFamily="18" charset="2"/>
              <a:buChar char="®"/>
            </a:pPr>
            <a:r>
              <a:rPr lang="de-DE" sz="2400" dirty="0"/>
              <a:t>Schreibgrundlage: Gespräch zwischen Michèle und der Lehrerin</a:t>
            </a:r>
          </a:p>
          <a:p>
            <a:pPr marL="342900" indent="-342900">
              <a:buFont typeface="Symbol" panose="05050102010706020507" pitchFamily="18" charset="2"/>
              <a:buChar char="®"/>
            </a:pPr>
            <a:r>
              <a:rPr lang="de-DE" sz="2400" b="1" dirty="0">
                <a:solidFill>
                  <a:srgbClr val="0070C0"/>
                </a:solidFill>
              </a:rPr>
              <a:t>Schreiben nach einem Modelltext</a:t>
            </a:r>
            <a:endParaRPr lang="de-DE" sz="2400" dirty="0"/>
          </a:p>
        </p:txBody>
      </p:sp>
      <p:sp>
        <p:nvSpPr>
          <p:cNvPr id="10" name="Textfeld 9"/>
          <p:cNvSpPr txBox="1"/>
          <p:nvPr/>
        </p:nvSpPr>
        <p:spPr>
          <a:xfrm>
            <a:off x="6497951" y="4194246"/>
            <a:ext cx="5263716" cy="1569660"/>
          </a:xfrm>
          <a:prstGeom prst="rect">
            <a:avLst/>
          </a:prstGeom>
          <a:noFill/>
        </p:spPr>
        <p:txBody>
          <a:bodyPr wrap="square" rtlCol="0">
            <a:spAutoFit/>
          </a:bodyPr>
          <a:lstStyle/>
          <a:p>
            <a:r>
              <a:rPr lang="de-DE" sz="2400" dirty="0">
                <a:sym typeface="Symbol" panose="05050102010706020507" pitchFamily="18" charset="2"/>
              </a:rPr>
              <a:t> </a:t>
            </a:r>
            <a:r>
              <a:rPr lang="fr-FR" sz="2400" dirty="0"/>
              <a:t>Schreibgrundlage</a:t>
            </a:r>
            <a:r>
              <a:rPr lang="de-DE" sz="2400" dirty="0"/>
              <a:t>: Telefonat zwischen</a:t>
            </a:r>
            <a:br>
              <a:rPr lang="de-DE" sz="2400" dirty="0"/>
            </a:br>
            <a:r>
              <a:rPr lang="de-DE" sz="2400" dirty="0"/>
              <a:t>     Mutter und Lehrerin</a:t>
            </a:r>
            <a:br>
              <a:rPr lang="de-DE" sz="2400" dirty="0"/>
            </a:br>
            <a:r>
              <a:rPr lang="de-DE" sz="2400" dirty="0">
                <a:solidFill>
                  <a:srgbClr val="0070C0"/>
                </a:solidFill>
                <a:sym typeface="Symbol" panose="05050102010706020507" pitchFamily="18" charset="2"/>
              </a:rPr>
              <a:t> </a:t>
            </a:r>
            <a:r>
              <a:rPr lang="de-DE" sz="2400" b="1" dirty="0">
                <a:solidFill>
                  <a:srgbClr val="0070C0"/>
                </a:solidFill>
              </a:rPr>
              <a:t>Schreiben zum Füllen einer Leerstelle</a:t>
            </a:r>
            <a:br>
              <a:rPr lang="de-DE" sz="2400" dirty="0"/>
            </a:br>
            <a:endParaRPr lang="de-DE" sz="2400" dirty="0"/>
          </a:p>
        </p:txBody>
      </p:sp>
      <p:sp>
        <p:nvSpPr>
          <p:cNvPr id="11" name="Pfeil: nach unten 10"/>
          <p:cNvSpPr/>
          <p:nvPr/>
        </p:nvSpPr>
        <p:spPr>
          <a:xfrm>
            <a:off x="5785496" y="1477704"/>
            <a:ext cx="538619" cy="4615811"/>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12" name="Rechteck 11"/>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Dialogue (2) und (3)</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153674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91465" y="1818008"/>
            <a:ext cx="5269690" cy="3416320"/>
          </a:xfrm>
          <a:prstGeom prst="rect">
            <a:avLst/>
          </a:prstGeom>
          <a:solidFill>
            <a:schemeClr val="accent2">
              <a:lumMod val="20000"/>
              <a:lumOff val="80000"/>
            </a:schemeClr>
          </a:solidFill>
        </p:spPr>
        <p:txBody>
          <a:bodyPr wrap="square">
            <a:spAutoFit/>
          </a:bodyPr>
          <a:lstStyle/>
          <a:p>
            <a:pPr marL="449580"/>
            <a:r>
              <a:rPr lang="fr-FR" sz="2400" b="1" dirty="0">
                <a:ea typeface="Times New Roman" panose="02020603050405020304" pitchFamily="18" charset="0"/>
                <a:cs typeface="Arial" panose="020B0604020202020204" pitchFamily="34" charset="0"/>
              </a:rPr>
              <a:t>Dialogue </a:t>
            </a:r>
            <a:r>
              <a:rPr lang="fr-FR" sz="2400" dirty="0">
                <a:ea typeface="Times New Roman" panose="02020603050405020304" pitchFamily="18" charset="0"/>
                <a:cs typeface="Arial" panose="020B0604020202020204" pitchFamily="34" charset="0"/>
              </a:rPr>
              <a:t>(4) </a:t>
            </a:r>
            <a:r>
              <a:rPr lang="fr-FR" sz="2400" b="1" dirty="0">
                <a:ea typeface="Times New Roman" panose="02020603050405020304" pitchFamily="18" charset="0"/>
                <a:cs typeface="Arial" panose="020B0604020202020204" pitchFamily="34" charset="0"/>
              </a:rPr>
              <a:t>entre Michèle et sa prof de français :</a:t>
            </a:r>
            <a:endParaRPr lang="fr-FR" sz="2400" i="1" dirty="0">
              <a:ea typeface="Times New Roman" panose="02020603050405020304" pitchFamily="18" charset="0"/>
              <a:cs typeface="Arial" panose="020B0604020202020204" pitchFamily="34" charset="0"/>
            </a:endParaRPr>
          </a:p>
          <a:p>
            <a:pPr marL="906780" lvl="1"/>
            <a:r>
              <a:rPr lang="fr-FR" sz="2400" i="1" dirty="0">
                <a:ea typeface="Times New Roman" panose="02020603050405020304" pitchFamily="18" charset="0"/>
                <a:cs typeface="Arial" panose="020B0604020202020204" pitchFamily="34" charset="0"/>
              </a:rPr>
              <a:t>Michèle fait sa rédaction. Elle parle de ses copains, de sa rédaction, de l’amitié et de la solidarité de </a:t>
            </a:r>
            <a:r>
              <a:rPr lang="fr-FR" sz="2400" dirty="0">
                <a:solidFill>
                  <a:schemeClr val="dk1"/>
                </a:solidFill>
              </a:rPr>
              <a:t>ses</a:t>
            </a:r>
            <a:r>
              <a:rPr lang="fr-FR" sz="2400" i="1" dirty="0">
                <a:ea typeface="Times New Roman" panose="02020603050405020304" pitchFamily="18" charset="0"/>
                <a:cs typeface="Arial" panose="020B0604020202020204" pitchFamily="34" charset="0"/>
              </a:rPr>
              <a:t> copains qui se sont engagés pour elle. </a:t>
            </a:r>
            <a:br>
              <a:rPr lang="fr-FR" sz="2400" i="1" dirty="0">
                <a:ea typeface="Times New Roman" panose="02020603050405020304" pitchFamily="18" charset="0"/>
                <a:cs typeface="Arial" panose="020B0604020202020204" pitchFamily="34" charset="0"/>
              </a:rPr>
            </a:br>
            <a:r>
              <a:rPr lang="fr-FR" sz="2400" i="1" dirty="0">
                <a:ea typeface="Times New Roman" panose="02020603050405020304" pitchFamily="18" charset="0"/>
                <a:cs typeface="Arial" panose="020B0604020202020204" pitchFamily="34" charset="0"/>
              </a:rPr>
              <a:t>Après le cours, elle discute avec sa prof.</a:t>
            </a:r>
          </a:p>
        </p:txBody>
      </p:sp>
      <p:sp>
        <p:nvSpPr>
          <p:cNvPr id="6" name="Textfeld 5"/>
          <p:cNvSpPr txBox="1"/>
          <p:nvPr/>
        </p:nvSpPr>
        <p:spPr>
          <a:xfrm>
            <a:off x="6241696" y="1826504"/>
            <a:ext cx="5780762" cy="3416320"/>
          </a:xfrm>
          <a:prstGeom prst="rect">
            <a:avLst/>
          </a:prstGeom>
          <a:noFill/>
        </p:spPr>
        <p:txBody>
          <a:bodyPr wrap="square" rtlCol="0">
            <a:spAutoFit/>
          </a:bodyPr>
          <a:lstStyle/>
          <a:p>
            <a:pPr marL="342900" indent="-342900">
              <a:buFont typeface="Symbol" panose="05050102010706020507" pitchFamily="18" charset="2"/>
              <a:buChar char="®"/>
            </a:pPr>
            <a:r>
              <a:rPr lang="fr-FR" sz="2400" dirty="0"/>
              <a:t>Schreibgrundlage</a:t>
            </a:r>
            <a:r>
              <a:rPr lang="de-DE" sz="2400" dirty="0"/>
              <a:t> ohne Textvorgaben</a:t>
            </a:r>
          </a:p>
          <a:p>
            <a:pPr marL="342900" indent="-342900">
              <a:buFont typeface="Symbol" panose="05050102010706020507" pitchFamily="18" charset="2"/>
              <a:buChar char="®"/>
            </a:pPr>
            <a:endParaRPr lang="de-DE" sz="2400" dirty="0"/>
          </a:p>
          <a:p>
            <a:r>
              <a:rPr lang="de-DE" sz="2400" dirty="0">
                <a:sym typeface="Symbol" panose="05050102010706020507" pitchFamily="18" charset="2"/>
              </a:rPr>
              <a:t> </a:t>
            </a:r>
            <a:r>
              <a:rPr lang="de-DE" sz="2400" b="1" dirty="0">
                <a:solidFill>
                  <a:srgbClr val="0070C0"/>
                </a:solidFill>
              </a:rPr>
              <a:t>eigenständige Textproduktion</a:t>
            </a:r>
            <a:r>
              <a:rPr lang="de-DE" sz="2400" dirty="0"/>
              <a:t>, </a:t>
            </a:r>
            <a:br>
              <a:rPr lang="de-DE" sz="2400" dirty="0"/>
            </a:br>
            <a:r>
              <a:rPr lang="de-DE" sz="2400" dirty="0">
                <a:sym typeface="Symbol" panose="05050102010706020507" pitchFamily="18" charset="2"/>
              </a:rPr>
              <a:t>    </a:t>
            </a:r>
            <a:r>
              <a:rPr lang="de-DE" sz="2400" dirty="0">
                <a:solidFill>
                  <a:srgbClr val="0070C0"/>
                </a:solidFill>
                <a:sym typeface="Symbol" panose="05050102010706020507" pitchFamily="18" charset="2"/>
              </a:rPr>
              <a:t> (</a:t>
            </a:r>
            <a:r>
              <a:rPr lang="de-DE" sz="2400" dirty="0">
                <a:solidFill>
                  <a:srgbClr val="0070C0"/>
                </a:solidFill>
              </a:rPr>
              <a:t>analytisch-interpretatorische Aufgabe)</a:t>
            </a:r>
            <a:endParaRPr lang="de-DE" sz="2400" dirty="0"/>
          </a:p>
          <a:p>
            <a:endParaRPr lang="de-DE" sz="2400" dirty="0"/>
          </a:p>
          <a:p>
            <a:r>
              <a:rPr lang="de-DE" sz="2400" dirty="0"/>
              <a:t>   Mögliche inhaltliche Elemente:</a:t>
            </a:r>
          </a:p>
          <a:p>
            <a:r>
              <a:rPr lang="de-DE" sz="2400" dirty="0">
                <a:sym typeface="Symbol" panose="05050102010706020507" pitchFamily="18" charset="2"/>
              </a:rPr>
              <a:t>      </a:t>
            </a:r>
            <a:r>
              <a:rPr lang="de-DE" sz="2400" i="1" dirty="0"/>
              <a:t>mensonge</a:t>
            </a:r>
            <a:r>
              <a:rPr lang="de-DE" sz="2400" dirty="0"/>
              <a:t> ↔ </a:t>
            </a:r>
            <a:r>
              <a:rPr lang="de-DE" sz="2400" i="1" dirty="0"/>
              <a:t>vérité</a:t>
            </a:r>
            <a:br>
              <a:rPr lang="de-DE" sz="2400" dirty="0"/>
            </a:br>
            <a:r>
              <a:rPr lang="de-DE" sz="2400" dirty="0"/>
              <a:t>     </a:t>
            </a:r>
            <a:r>
              <a:rPr lang="de-DE" sz="2400" dirty="0">
                <a:sym typeface="Symbol" panose="05050102010706020507" pitchFamily="18" charset="2"/>
              </a:rPr>
              <a:t> </a:t>
            </a:r>
            <a:r>
              <a:rPr lang="de-DE" sz="2400" i="1" dirty="0"/>
              <a:t>amitié</a:t>
            </a:r>
            <a:r>
              <a:rPr lang="de-DE" sz="2400" dirty="0"/>
              <a:t> </a:t>
            </a:r>
            <a:r>
              <a:rPr lang="de-DE" sz="2400" i="1" dirty="0"/>
              <a:t>et</a:t>
            </a:r>
            <a:r>
              <a:rPr lang="de-DE" sz="2400" dirty="0"/>
              <a:t> </a:t>
            </a:r>
            <a:r>
              <a:rPr lang="de-DE" sz="2400" i="1" dirty="0"/>
              <a:t>solidarité</a:t>
            </a:r>
          </a:p>
          <a:p>
            <a:r>
              <a:rPr lang="de-DE" sz="2400" dirty="0"/>
              <a:t>     </a:t>
            </a:r>
            <a:r>
              <a:rPr lang="de-DE" sz="2400" dirty="0">
                <a:sym typeface="Symbol" panose="05050102010706020507" pitchFamily="18" charset="2"/>
              </a:rPr>
              <a:t> …</a:t>
            </a:r>
            <a:endParaRPr lang="de-DE" sz="2400" dirty="0"/>
          </a:p>
        </p:txBody>
      </p:sp>
      <p:sp>
        <p:nvSpPr>
          <p:cNvPr id="7" name="Pfeil: nach unten 6"/>
          <p:cNvSpPr/>
          <p:nvPr/>
        </p:nvSpPr>
        <p:spPr>
          <a:xfrm>
            <a:off x="5774991" y="1507229"/>
            <a:ext cx="538619" cy="4054869"/>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8" name="Rechteck 7"/>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 Differenzierung: </a:t>
            </a:r>
            <a:r>
              <a:rPr lang="de-DE" sz="3200" i="1" dirty="0">
                <a:latin typeface="Calibri" panose="020F0502020204030204" pitchFamily="34" charset="0"/>
                <a:cs typeface="Calibri" panose="020F0502020204030204" pitchFamily="34" charset="0"/>
              </a:rPr>
              <a:t>Dialogue (4)</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422736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53053" y="1677277"/>
            <a:ext cx="5319385" cy="3046988"/>
          </a:xfrm>
          <a:prstGeom prst="rect">
            <a:avLst/>
          </a:prstGeom>
          <a:solidFill>
            <a:schemeClr val="accent2">
              <a:lumMod val="20000"/>
              <a:lumOff val="80000"/>
            </a:schemeClr>
          </a:solidFill>
        </p:spPr>
        <p:txBody>
          <a:bodyPr wrap="square">
            <a:spAutoFit/>
          </a:bodyPr>
          <a:lstStyle/>
          <a:p>
            <a:pPr marL="449580"/>
            <a:r>
              <a:rPr lang="fr-FR" sz="2400" b="1" dirty="0">
                <a:ea typeface="Times New Roman" panose="02020603050405020304" pitchFamily="18" charset="0"/>
                <a:cs typeface="Arial" panose="020B0604020202020204" pitchFamily="34" charset="0"/>
              </a:rPr>
              <a:t>Dialogue </a:t>
            </a:r>
            <a:r>
              <a:rPr lang="fr-FR" sz="2400" dirty="0">
                <a:ea typeface="Times New Roman" panose="02020603050405020304" pitchFamily="18" charset="0"/>
                <a:cs typeface="Arial" panose="020B0604020202020204" pitchFamily="34" charset="0"/>
              </a:rPr>
              <a:t>(5)</a:t>
            </a:r>
            <a:r>
              <a:rPr lang="fr-FR" sz="2400" b="1" dirty="0">
                <a:ea typeface="Times New Roman" panose="02020603050405020304" pitchFamily="18" charset="0"/>
                <a:cs typeface="Arial" panose="020B0604020202020204" pitchFamily="34" charset="0"/>
              </a:rPr>
              <a:t> entre Michèle et Simon. </a:t>
            </a:r>
            <a:br>
              <a:rPr lang="fr-FR" sz="2400" i="1" dirty="0">
                <a:ea typeface="Times New Roman" panose="02020603050405020304" pitchFamily="18" charset="0"/>
                <a:cs typeface="Arial" panose="020B0604020202020204" pitchFamily="34" charset="0"/>
              </a:rPr>
            </a:br>
            <a:r>
              <a:rPr lang="fr-FR" sz="2400" i="1" dirty="0">
                <a:ea typeface="Times New Roman" panose="02020603050405020304" pitchFamily="18" charset="0"/>
                <a:cs typeface="Arial" panose="020B0604020202020204" pitchFamily="34" charset="0"/>
              </a:rPr>
              <a:t>	Michèle fait sa rédaction. Elle 	parle de ses copains, de sa 	rédaction, de l’amitié et de la 	solidarité de ses copains qui se 	sont engagés pour elle. </a:t>
            </a:r>
            <a:br>
              <a:rPr lang="fr-FR" sz="2400" i="1" dirty="0">
                <a:ea typeface="Times New Roman" panose="02020603050405020304" pitchFamily="18" charset="0"/>
                <a:cs typeface="Arial" panose="020B0604020202020204" pitchFamily="34" charset="0"/>
              </a:rPr>
            </a:br>
            <a:r>
              <a:rPr lang="fr-FR" sz="2400" i="1" dirty="0">
                <a:ea typeface="Times New Roman" panose="02020603050405020304" pitchFamily="18" charset="0"/>
                <a:cs typeface="Arial" panose="020B0604020202020204" pitchFamily="34" charset="0"/>
              </a:rPr>
              <a:t>	Après le cours, elle discute avec 	Simon.</a:t>
            </a:r>
          </a:p>
        </p:txBody>
      </p:sp>
      <p:sp>
        <p:nvSpPr>
          <p:cNvPr id="6" name="Textfeld 5"/>
          <p:cNvSpPr txBox="1"/>
          <p:nvPr/>
        </p:nvSpPr>
        <p:spPr>
          <a:xfrm>
            <a:off x="6287563" y="1677277"/>
            <a:ext cx="5663934" cy="4893647"/>
          </a:xfrm>
          <a:prstGeom prst="rect">
            <a:avLst/>
          </a:prstGeom>
          <a:noFill/>
        </p:spPr>
        <p:txBody>
          <a:bodyPr wrap="square" rtlCol="0">
            <a:spAutoFit/>
          </a:bodyPr>
          <a:lstStyle/>
          <a:p>
            <a:r>
              <a:rPr lang="fr-FR" sz="2400" dirty="0">
                <a:sym typeface="Symbol" panose="05050102010706020507" pitchFamily="18" charset="2"/>
              </a:rPr>
              <a:t> </a:t>
            </a:r>
            <a:r>
              <a:rPr lang="fr-FR" sz="2400" dirty="0"/>
              <a:t>Schreibgrundlage</a:t>
            </a:r>
            <a:r>
              <a:rPr lang="de-DE" sz="2400" dirty="0"/>
              <a:t> ohne Textvorgaben</a:t>
            </a:r>
          </a:p>
          <a:p>
            <a:endParaRPr lang="de-DE" sz="2400" dirty="0"/>
          </a:p>
          <a:p>
            <a:r>
              <a:rPr lang="de-DE" sz="2400" dirty="0">
                <a:sym typeface="Symbol" panose="05050102010706020507" pitchFamily="18" charset="2"/>
              </a:rPr>
              <a:t> </a:t>
            </a:r>
            <a:r>
              <a:rPr lang="de-DE" sz="2400" b="1" dirty="0">
                <a:solidFill>
                  <a:srgbClr val="0070C0"/>
                </a:solidFill>
              </a:rPr>
              <a:t>eigenständige Textproduktion</a:t>
            </a:r>
            <a:r>
              <a:rPr lang="de-DE" sz="2400" dirty="0"/>
              <a:t> </a:t>
            </a:r>
            <a:br>
              <a:rPr lang="de-DE" sz="2400" dirty="0"/>
            </a:br>
            <a:r>
              <a:rPr lang="de-DE" sz="2400" dirty="0">
                <a:sym typeface="Symbol" panose="05050102010706020507" pitchFamily="18" charset="2"/>
              </a:rPr>
              <a:t>    </a:t>
            </a:r>
            <a:r>
              <a:rPr lang="de-DE" sz="2400" dirty="0">
                <a:solidFill>
                  <a:srgbClr val="0070C0"/>
                </a:solidFill>
                <a:sym typeface="Symbol" panose="05050102010706020507" pitchFamily="18" charset="2"/>
              </a:rPr>
              <a:t> (</a:t>
            </a:r>
            <a:r>
              <a:rPr lang="de-DE" sz="2400" dirty="0">
                <a:solidFill>
                  <a:srgbClr val="0070C0"/>
                </a:solidFill>
              </a:rPr>
              <a:t>analytisch-interpretatorische Aufgabe)</a:t>
            </a:r>
            <a:endParaRPr lang="de-DE" sz="2400" dirty="0"/>
          </a:p>
          <a:p>
            <a:endParaRPr lang="de-DE" sz="2400" dirty="0"/>
          </a:p>
          <a:p>
            <a:endParaRPr lang="de-DE" sz="2400" dirty="0"/>
          </a:p>
          <a:p>
            <a:r>
              <a:rPr lang="de-DE" sz="2400" dirty="0"/>
              <a:t>    Mögliche inhaltliche Elemente:</a:t>
            </a:r>
          </a:p>
          <a:p>
            <a:r>
              <a:rPr lang="de-DE" sz="2400" dirty="0">
                <a:sym typeface="Symbol" panose="05050102010706020507" pitchFamily="18" charset="2"/>
              </a:rPr>
              <a:t>      </a:t>
            </a:r>
            <a:r>
              <a:rPr lang="de-DE" sz="2400" i="1" dirty="0">
                <a:sym typeface="Symbol" panose="05050102010706020507" pitchFamily="18" charset="2"/>
              </a:rPr>
              <a:t>mensonge</a:t>
            </a:r>
            <a:r>
              <a:rPr lang="de-DE" sz="2400" dirty="0">
                <a:sym typeface="Symbol" panose="05050102010706020507" pitchFamily="18" charset="2"/>
              </a:rPr>
              <a:t> ↔ </a:t>
            </a:r>
            <a:r>
              <a:rPr lang="de-DE" sz="2400" i="1" dirty="0">
                <a:sym typeface="Symbol" panose="05050102010706020507" pitchFamily="18" charset="2"/>
              </a:rPr>
              <a:t>vérité</a:t>
            </a:r>
            <a:br>
              <a:rPr lang="de-DE" sz="2400" dirty="0"/>
            </a:br>
            <a:r>
              <a:rPr lang="de-DE" sz="2400" dirty="0"/>
              <a:t>     </a:t>
            </a:r>
            <a:r>
              <a:rPr lang="de-DE" sz="2400" dirty="0">
                <a:sym typeface="Symbol" panose="05050102010706020507" pitchFamily="18" charset="2"/>
              </a:rPr>
              <a:t> </a:t>
            </a:r>
            <a:r>
              <a:rPr lang="de-DE" sz="2400" i="1" dirty="0"/>
              <a:t>solidarité</a:t>
            </a:r>
            <a:r>
              <a:rPr lang="de-DE" sz="2400" dirty="0"/>
              <a:t> </a:t>
            </a:r>
            <a:br>
              <a:rPr lang="de-DE" sz="2400" dirty="0"/>
            </a:br>
            <a:r>
              <a:rPr lang="de-DE" sz="2400" dirty="0"/>
              <a:t>     </a:t>
            </a:r>
            <a:r>
              <a:rPr lang="de-DE" sz="2400" dirty="0">
                <a:sym typeface="Symbol" panose="05050102010706020507" pitchFamily="18" charset="2"/>
              </a:rPr>
              <a:t> </a:t>
            </a:r>
            <a:r>
              <a:rPr lang="de-DE" sz="2400" i="1" dirty="0">
                <a:sym typeface="Symbol" panose="05050102010706020507" pitchFamily="18" charset="2"/>
              </a:rPr>
              <a:t>courage</a:t>
            </a:r>
          </a:p>
          <a:p>
            <a:r>
              <a:rPr lang="de-DE" sz="2400" dirty="0">
                <a:sym typeface="Symbol" panose="05050102010706020507" pitchFamily="18" charset="2"/>
              </a:rPr>
              <a:t>      …</a:t>
            </a:r>
          </a:p>
          <a:p>
            <a:r>
              <a:rPr lang="de-DE" sz="2400" dirty="0">
                <a:sym typeface="Symbol" panose="05050102010706020507" pitchFamily="18" charset="2"/>
              </a:rPr>
              <a:t> </a:t>
            </a:r>
            <a:endParaRPr lang="de-DE" sz="2400" dirty="0"/>
          </a:p>
          <a:p>
            <a:endParaRPr lang="de-DE" sz="2400" dirty="0"/>
          </a:p>
        </p:txBody>
      </p:sp>
      <p:sp>
        <p:nvSpPr>
          <p:cNvPr id="7" name="Pfeil: nach unten 6"/>
          <p:cNvSpPr/>
          <p:nvPr/>
        </p:nvSpPr>
        <p:spPr>
          <a:xfrm>
            <a:off x="5748944" y="1442961"/>
            <a:ext cx="538619" cy="4066299"/>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8" name="Rechteck 7"/>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 Differenzierung: </a:t>
            </a:r>
            <a:r>
              <a:rPr lang="de-DE" sz="3200" i="1" dirty="0">
                <a:latin typeface="Calibri" panose="020F0502020204030204" pitchFamily="34" charset="0"/>
                <a:cs typeface="Calibri" panose="020F0502020204030204" pitchFamily="34" charset="0"/>
              </a:rPr>
              <a:t>Dialogue (5)</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Tree>
    <p:extLst>
      <p:ext uri="{BB962C8B-B14F-4D97-AF65-F5344CB8AC3E}">
        <p14:creationId xmlns:p14="http://schemas.microsoft.com/office/powerpoint/2010/main" val="320424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947865"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Prinzipien des Aufbaus der Schreibkompetenz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 name="Rectangle 1"/>
          <p:cNvSpPr>
            <a:spLocks noChangeArrowheads="1"/>
          </p:cNvSpPr>
          <p:nvPr/>
        </p:nvSpPr>
        <p:spPr bwMode="auto">
          <a:xfrm>
            <a:off x="947865" y="1457767"/>
            <a:ext cx="11139359"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lnSpc>
                <a:spcPct val="100000"/>
              </a:lnSpc>
              <a:spcBef>
                <a:spcPct val="0"/>
              </a:spcBef>
              <a:spcAft>
                <a:spcPct val="0"/>
              </a:spcAft>
              <a:buClrTx/>
              <a:buSzTx/>
              <a:tabLst/>
            </a:pPr>
            <a:r>
              <a:rPr lang="fr-FR" altLang="de-DE" sz="2400" b="1" dirty="0">
                <a:solidFill>
                  <a:srgbClr val="0070C0"/>
                </a:solidFill>
                <a:latin typeface="+mn-lt"/>
                <a:ea typeface="Times New Roman" panose="02020603050405020304" pitchFamily="18" charset="0"/>
                <a:cs typeface="Calibri Light" panose="020F0302020204030204" pitchFamily="34" charset="0"/>
              </a:rPr>
              <a:t>Systematisches Üben</a:t>
            </a:r>
            <a:r>
              <a:rPr kumimoji="0" lang="fr-FR" altLang="de-DE" sz="2400" b="1"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rPr>
              <a:t>:</a:t>
            </a: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préparer </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 rédiger </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 corriger </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 évaluer </a:t>
            </a:r>
            <a:r>
              <a:rPr lang="fr-FR" altLang="de-DE" sz="2400" dirty="0">
                <a:latin typeface="+mn-lt"/>
                <a:ea typeface="Times New Roman" panose="02020603050405020304" pitchFamily="18" charset="0"/>
                <a:cs typeface="Calibri Light" panose="020F0302020204030204" pitchFamily="34" charset="0"/>
              </a:rPr>
              <a:t>		</a:t>
            </a:r>
            <a:r>
              <a:rPr kumimoji="0" lang="fr-FR" altLang="de-DE" sz="2400" b="0"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sym typeface="Symbol" panose="05050102010706020507" pitchFamily="18" charset="2"/>
              </a:rPr>
              <a:t> </a:t>
            </a:r>
            <a:r>
              <a:rPr kumimoji="0" lang="fr-FR" altLang="de-DE" sz="2400" b="0" i="0" u="none" strike="noStrike" cap="none" normalizeH="0" dirty="0">
                <a:ln>
                  <a:noFill/>
                </a:ln>
                <a:solidFill>
                  <a:srgbClr val="0070C0"/>
                </a:solidFill>
                <a:effectLst/>
                <a:latin typeface="+mn-lt"/>
                <a:ea typeface="Times New Roman" panose="02020603050405020304" pitchFamily="18" charset="0"/>
                <a:cs typeface="Calibri Light" panose="020F0302020204030204" pitchFamily="34" charset="0"/>
              </a:rPr>
              <a:t>Dossier </a:t>
            </a:r>
            <a:r>
              <a:rPr lang="de-DE" altLang="de-DE" sz="2400" dirty="0">
                <a:solidFill>
                  <a:srgbClr val="0070C0"/>
                </a:solidFill>
                <a:latin typeface="+mn-lt"/>
                <a:ea typeface="Times New Roman" panose="02020603050405020304" pitchFamily="18" charset="0"/>
                <a:cs typeface="Calibri Light" panose="020F0302020204030204" pitchFamily="34" charset="0"/>
              </a:rPr>
              <a:t>„</a:t>
            </a:r>
            <a:r>
              <a:rPr kumimoji="0" lang="de-DE" altLang="de-DE" sz="2400" b="0" i="0" u="none" strike="noStrike" cap="none" normalizeH="0" dirty="0">
                <a:ln>
                  <a:noFill/>
                </a:ln>
                <a:solidFill>
                  <a:srgbClr val="0070C0"/>
                </a:solidFill>
                <a:effectLst/>
                <a:latin typeface="+mn-lt"/>
                <a:ea typeface="Times New Roman" panose="02020603050405020304" pitchFamily="18" charset="0"/>
                <a:cs typeface="Calibri Light" panose="020F0302020204030204" pitchFamily="34" charset="0"/>
                <a:sym typeface="Symbol" panose="05050102010706020507" pitchFamily="18" charset="2"/>
              </a:rPr>
              <a:t>Korrekturen“</a:t>
            </a:r>
            <a:endParaRPr kumimoji="0" lang="de-DE" altLang="de-DE" sz="2400" b="0"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mn-lt"/>
              <a:sym typeface="Wingdings" panose="05000000000000000000" pitchFamily="2" charset="2"/>
            </a:endParaRPr>
          </a:p>
          <a:p>
            <a:pPr lvl="0"/>
            <a:r>
              <a:rPr lang="de-DE" altLang="de-DE" sz="2400" b="1" dirty="0">
                <a:solidFill>
                  <a:srgbClr val="0070C0"/>
                </a:solidFill>
                <a:latin typeface="+mn-lt"/>
                <a:ea typeface="Times New Roman" panose="02020603050405020304" pitchFamily="18" charset="0"/>
                <a:cs typeface="Calibri Light" panose="020F0302020204030204" pitchFamily="34" charset="0"/>
                <a:sym typeface="Wingdings" panose="05000000000000000000" pitchFamily="2" charset="2"/>
              </a:rPr>
              <a:t>Steuerung des Schreibprozesses:</a:t>
            </a:r>
          </a:p>
          <a:p>
            <a:pPr marL="342900" lvl="0" indent="-342900">
              <a:buFont typeface="Wingdings" panose="05000000000000000000" pitchFamily="2" charset="2"/>
              <a:buChar char="§"/>
            </a:pPr>
            <a:r>
              <a:rPr lang="de-DE" altLang="de-DE" sz="2400" dirty="0">
                <a:latin typeface="+mn-lt"/>
                <a:ea typeface="Times New Roman" panose="02020603050405020304" pitchFamily="18" charset="0"/>
                <a:cs typeface="Calibri Light" panose="020F0302020204030204" pitchFamily="34" charset="0"/>
                <a:sym typeface="Wingdings" panose="05000000000000000000" pitchFamily="2" charset="2"/>
              </a:rPr>
              <a:t>Reproduktives Schreiben </a:t>
            </a:r>
            <a:r>
              <a:rPr lang="de-DE" altLang="de-DE" sz="2400" dirty="0">
                <a:ea typeface="Times New Roman" panose="02020603050405020304" pitchFamily="18" charset="0"/>
                <a:cs typeface="Calibri Light" panose="020F0302020204030204" pitchFamily="34" charset="0"/>
                <a:sym typeface="Wingdings" panose="05000000000000000000" pitchFamily="2" charset="2"/>
              </a:rPr>
              <a:t> </a:t>
            </a:r>
            <a:r>
              <a:rPr kumimoji="0" lang="de-DE"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gelenkte Textproduktion </a:t>
            </a:r>
            <a:r>
              <a:rPr kumimoji="0" lang="de-DE"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a:t>
            </a:r>
            <a:r>
              <a:rPr kumimoji="0" lang="de-DE"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rPr>
              <a:t> freie Textproduktion</a:t>
            </a:r>
            <a:endParaRPr lang="de-DE" altLang="de-DE" sz="2400" dirty="0">
              <a:latin typeface="+mn-lt"/>
              <a:sym typeface="Wingdings" panose="05000000000000000000" pitchFamily="2" charset="2"/>
            </a:endParaRPr>
          </a:p>
          <a:p>
            <a:pPr lvl="0"/>
            <a:endParaRPr kumimoji="0" lang="de-DE" altLang="de-DE" sz="11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endParaRPr>
          </a:p>
          <a:p>
            <a:pPr lvl="0"/>
            <a:r>
              <a:rPr lang="de-DE" altLang="de-DE" sz="2400" b="1" dirty="0">
                <a:solidFill>
                  <a:srgbClr val="0070C0"/>
                </a:solidFill>
                <a:latin typeface="+mn-lt"/>
                <a:ea typeface="Times New Roman" panose="02020603050405020304" pitchFamily="18" charset="0"/>
                <a:cs typeface="Calibri Light" panose="020F0302020204030204" pitchFamily="34" charset="0"/>
                <a:sym typeface="Wingdings" panose="05000000000000000000" pitchFamily="2" charset="2"/>
              </a:rPr>
              <a:t>Schulung von Textsortenvielfalt:</a:t>
            </a:r>
          </a:p>
          <a:p>
            <a:pPr marL="342900" lvl="0" indent="-342900">
              <a:buFont typeface="Wingdings" panose="05000000000000000000" pitchFamily="2" charset="2"/>
              <a:buChar char="§"/>
            </a:pPr>
            <a:r>
              <a:rPr kumimoji="0" lang="fr-FR" altLang="de-DE" sz="2400" b="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sym typeface="Wingdings" panose="05000000000000000000" pitchFamily="2" charset="2"/>
              </a:rPr>
              <a:t>hier: </a:t>
            </a:r>
            <a:r>
              <a:rPr kumimoji="0" lang="fr-FR" altLang="de-DE" sz="2400" b="0" i="1" u="none" strike="noStrike" cap="none" normalizeH="0" baseline="0" dirty="0">
                <a:ln>
                  <a:noFill/>
                </a:ln>
                <a:effectLst/>
                <a:latin typeface="+mn-lt"/>
                <a:ea typeface="Times New Roman" panose="02020603050405020304" pitchFamily="18" charset="0"/>
                <a:cs typeface="Calibri Light" panose="020F0302020204030204" pitchFamily="34" charset="0"/>
                <a:sym typeface="Wingdings" panose="05000000000000000000" pitchFamily="2" charset="2"/>
              </a:rPr>
              <a:t>dialogue, </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portrait</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 </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journal intime</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monologue intérieur</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 </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mail</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 </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résumé</a:t>
            </a:r>
            <a:r>
              <a:rPr kumimoji="0" lang="fr-FR" altLang="de-DE" sz="2400" b="0" i="0"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 </a:t>
            </a:r>
            <a:r>
              <a:rPr kumimoji="0" lang="fr-FR" altLang="de-DE" sz="2400" b="0" i="1" u="none" strike="noStrike" cap="none" normalizeH="0" baseline="0" dirty="0">
                <a:ln>
                  <a:noFill/>
                </a:ln>
                <a:solidFill>
                  <a:schemeClr val="tx1"/>
                </a:solidFill>
                <a:effectLst/>
                <a:latin typeface="+mn-lt"/>
                <a:ea typeface="Times New Roman" panose="02020603050405020304" pitchFamily="18" charset="0"/>
                <a:cs typeface="Calibri Light" panose="020F0302020204030204" pitchFamily="34" charset="0"/>
                <a:sym typeface="Wingdings" panose="05000000000000000000" pitchFamily="2" charset="2"/>
              </a:rPr>
              <a:t>exposé</a:t>
            </a:r>
            <a:endParaRPr kumimoji="0" lang="de-DE" altLang="de-DE" sz="2400" b="0" i="0" u="none" strike="noStrike" cap="none" normalizeH="0" baseline="0" dirty="0">
              <a:ln>
                <a:noFill/>
              </a:ln>
              <a:solidFill>
                <a:schemeClr val="tx1"/>
              </a:solidFill>
              <a:effectLst/>
              <a:latin typeface="+mn-l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endParaRPr kumimoji="0" lang="de-DE" altLang="de-DE" sz="2400" b="0" i="0" u="none" strike="noStrike" cap="none" normalizeH="0" baseline="0" dirty="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 </a:t>
            </a:r>
            <a:endParaRPr kumimoji="0" lang="de-DE" altLang="de-DE" sz="2400" b="0" i="0" u="none" strike="noStrike" cap="none" normalizeH="0" baseline="0" dirty="0">
              <a:ln>
                <a:noFill/>
              </a:ln>
              <a:solidFill>
                <a:schemeClr val="tx1"/>
              </a:solidFill>
              <a:effectLst/>
              <a:sym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de-DE" altLang="de-DE" sz="24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br>
            <a:r>
              <a:rPr kumimoji="0" lang="de-DE" altLang="de-DE" sz="2400" b="1"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sym typeface="Wingdings" panose="05000000000000000000" pitchFamily="2" charset="2"/>
              </a:rPr>
              <a:t>Prinzip der schrittweisen „Geländer-Reduktion“ zur Schulung</a:t>
            </a:r>
            <a:br>
              <a:rPr kumimoji="0" lang="de-DE" altLang="de-DE" sz="2400" b="1"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sym typeface="Wingdings" panose="05000000000000000000" pitchFamily="2" charset="2"/>
              </a:rPr>
            </a:br>
            <a:r>
              <a:rPr kumimoji="0" lang="de-DE" altLang="de-DE" sz="2400" b="1" i="0" u="none" strike="noStrike" cap="none" normalizeH="0" baseline="0" dirty="0">
                <a:ln>
                  <a:noFill/>
                </a:ln>
                <a:solidFill>
                  <a:srgbClr val="0070C0"/>
                </a:solidFill>
                <a:effectLst/>
                <a:latin typeface="+mn-lt"/>
                <a:ea typeface="Times New Roman" panose="02020603050405020304" pitchFamily="18" charset="0"/>
                <a:cs typeface="Calibri Light" panose="020F0302020204030204" pitchFamily="34" charset="0"/>
                <a:sym typeface="Wingdings" panose="05000000000000000000" pitchFamily="2" charset="2"/>
              </a:rPr>
              <a:t>der </a:t>
            </a:r>
            <a:r>
              <a:rPr lang="de-DE" altLang="de-DE" sz="2400" b="1" dirty="0">
                <a:solidFill>
                  <a:srgbClr val="0070C0"/>
                </a:solidFill>
                <a:latin typeface="+mn-lt"/>
                <a:ea typeface="Times New Roman" panose="02020603050405020304" pitchFamily="18" charset="0"/>
                <a:cs typeface="Calibri Light" panose="020F0302020204030204" pitchFamily="34" charset="0"/>
                <a:sym typeface="Wingdings" panose="05000000000000000000" pitchFamily="2" charset="2"/>
              </a:rPr>
              <a:t>Schreibselbstständigkeit und der Schreibsicherheit</a:t>
            </a:r>
            <a:endParaRPr kumimoji="0" lang="de-DE" altLang="de-DE" sz="2400" b="1" i="0" u="none" strike="noStrike" cap="none" normalizeH="0" baseline="0" dirty="0">
              <a:ln>
                <a:noFill/>
              </a:ln>
              <a:solidFill>
                <a:srgbClr val="0070C0"/>
              </a:solidFill>
              <a:effectLst/>
              <a:latin typeface="+mn-l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endParaRPr>
          </a:p>
        </p:txBody>
      </p:sp>
      <p:sp>
        <p:nvSpPr>
          <p:cNvPr id="6" name="Pfeil: nach unten 5"/>
          <p:cNvSpPr/>
          <p:nvPr/>
        </p:nvSpPr>
        <p:spPr>
          <a:xfrm>
            <a:off x="5572125" y="4286250"/>
            <a:ext cx="695765" cy="817245"/>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537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EF"/>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169" y="202247"/>
            <a:ext cx="3583018" cy="5386468"/>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562708" y="5588715"/>
            <a:ext cx="11335990" cy="584775"/>
          </a:xfrm>
          <a:prstGeom prst="rect">
            <a:avLst/>
          </a:prstGeom>
        </p:spPr>
        <p:txBody>
          <a:bodyPr wrap="square">
            <a:spAutoFit/>
          </a:bodyPr>
          <a:lstStyle/>
          <a:p>
            <a:pPr algn="ctr"/>
            <a:r>
              <a:rPr lang="de-DE" sz="3200" b="1" dirty="0">
                <a:effectLst>
                  <a:outerShdw blurRad="38100" dist="38100" dir="2700000" algn="tl">
                    <a:srgbClr val="000000">
                      <a:alpha val="43137"/>
                    </a:srgbClr>
                  </a:outerShdw>
                </a:effectLst>
                <a:latin typeface="Palatino Linotype" panose="02040502050505030304" pitchFamily="18" charset="0"/>
              </a:rPr>
              <a:t>Förderung der Kompetenzen Sprechen und Schreiben</a:t>
            </a:r>
            <a:endParaRPr lang="de-DE"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628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866361" y="130074"/>
            <a:ext cx="7126199" cy="6194767"/>
          </a:xfrm>
          <a:prstGeom prst="rect">
            <a:avLst/>
          </a:prstGeom>
          <a:ln>
            <a:noFill/>
          </a:ln>
          <a:effectLst>
            <a:outerShdw blurRad="190500" algn="tl" rotWithShape="0">
              <a:srgbClr val="000000">
                <a:alpha val="70000"/>
              </a:srgbClr>
            </a:outerShdw>
          </a:effectLst>
        </p:spPr>
      </p:pic>
      <p:sp>
        <p:nvSpPr>
          <p:cNvPr id="3" name="Textfeld 2"/>
          <p:cNvSpPr txBox="1"/>
          <p:nvPr/>
        </p:nvSpPr>
        <p:spPr>
          <a:xfrm>
            <a:off x="1000438" y="302359"/>
            <a:ext cx="3939436" cy="5755422"/>
          </a:xfrm>
          <a:prstGeom prst="rect">
            <a:avLst/>
          </a:prstGeom>
          <a:noFill/>
        </p:spPr>
        <p:txBody>
          <a:bodyPr wrap="square" rtlCol="0">
            <a:spAutoFit/>
          </a:bodyPr>
          <a:lstStyle/>
          <a:p>
            <a:r>
              <a:rPr lang="de-DE" sz="2800" dirty="0"/>
              <a:t>Hilfsmittel zur Unterstützung des Schreibprozesses:</a:t>
            </a:r>
          </a:p>
          <a:p>
            <a:endParaRPr lang="de-DE" sz="2800" dirty="0"/>
          </a:p>
          <a:p>
            <a:r>
              <a:rPr lang="de-DE" sz="2800" dirty="0">
                <a:solidFill>
                  <a:srgbClr val="0070C0"/>
                </a:solidFill>
                <a:sym typeface="Symbol" panose="05050102010706020507" pitchFamily="18" charset="2"/>
              </a:rPr>
              <a:t> </a:t>
            </a:r>
            <a:r>
              <a:rPr lang="de-DE" sz="2800" b="1" dirty="0">
                <a:solidFill>
                  <a:srgbClr val="0070C0"/>
                </a:solidFill>
              </a:rPr>
              <a:t>fiches </a:t>
            </a:r>
            <a:r>
              <a:rPr lang="fr-FR" sz="2800" b="1" dirty="0">
                <a:solidFill>
                  <a:srgbClr val="0070C0"/>
                </a:solidFill>
              </a:rPr>
              <a:t>d</a:t>
            </a:r>
            <a:r>
              <a:rPr lang="fr-FR" sz="2800" b="1" dirty="0">
                <a:solidFill>
                  <a:srgbClr val="0070C0"/>
                </a:solidFill>
                <a:sym typeface="Symbol" panose="05050102010706020507" pitchFamily="18" charset="2"/>
              </a:rPr>
              <a:t></a:t>
            </a:r>
            <a:r>
              <a:rPr lang="fr-FR" sz="2800" b="1" dirty="0">
                <a:solidFill>
                  <a:srgbClr val="0070C0"/>
                </a:solidFill>
              </a:rPr>
              <a:t>écriture</a:t>
            </a:r>
          </a:p>
          <a:p>
            <a:pPr marL="342900" indent="-342900">
              <a:buFont typeface="Symbol" panose="05050102010706020507" pitchFamily="18" charset="2"/>
              <a:buChar char="-"/>
            </a:pPr>
            <a:r>
              <a:rPr lang="de-DE" sz="2800" dirty="0"/>
              <a:t> Grammatikheft</a:t>
            </a:r>
          </a:p>
          <a:p>
            <a:endParaRPr lang="de-DE" sz="2800" dirty="0"/>
          </a:p>
          <a:p>
            <a:endParaRPr lang="de-DE" sz="2800" dirty="0"/>
          </a:p>
          <a:p>
            <a:pPr marL="342900" indent="-342900">
              <a:buFont typeface="Symbol" panose="05050102010706020507" pitchFamily="18" charset="2"/>
              <a:buChar char="-"/>
            </a:pPr>
            <a:r>
              <a:rPr lang="de-DE" sz="2200" dirty="0"/>
              <a:t>(ggf. Wörterbuch zweisprachig oder </a:t>
            </a:r>
          </a:p>
          <a:p>
            <a:pPr marL="342900" indent="-342900">
              <a:buFont typeface="Symbol" panose="05050102010706020507" pitchFamily="18" charset="2"/>
              <a:buChar char="-"/>
            </a:pPr>
            <a:r>
              <a:rPr lang="de-DE" sz="2200" dirty="0"/>
              <a:t>ggf. Online-Wörterbuch)</a:t>
            </a:r>
          </a:p>
          <a:p>
            <a:endParaRPr lang="de-DE" sz="2200" dirty="0"/>
          </a:p>
          <a:p>
            <a:endParaRPr lang="de-DE" sz="2800" dirty="0"/>
          </a:p>
          <a:p>
            <a:endParaRPr lang="de-DE" sz="2800" dirty="0"/>
          </a:p>
        </p:txBody>
      </p:sp>
      <p:cxnSp>
        <p:nvCxnSpPr>
          <p:cNvPr id="5" name="Gerader Verbinder 4"/>
          <p:cNvCxnSpPr/>
          <p:nvPr/>
        </p:nvCxnSpPr>
        <p:spPr>
          <a:xfrm flipV="1">
            <a:off x="273485" y="1600200"/>
            <a:ext cx="4316100" cy="2778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62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3968268945"/>
              </p:ext>
            </p:extLst>
          </p:nvPr>
        </p:nvGraphicFramePr>
        <p:xfrm>
          <a:off x="760535" y="1236337"/>
          <a:ext cx="10709470" cy="914400"/>
        </p:xfrm>
        <a:graphic>
          <a:graphicData uri="http://schemas.openxmlformats.org/drawingml/2006/table">
            <a:tbl>
              <a:tblPr firstRow="1" firstCol="1" bandRow="1">
                <a:tableStyleId>{5C22544A-7EE6-4342-B048-85BDC9FD1C3A}</a:tableStyleId>
              </a:tblPr>
              <a:tblGrid>
                <a:gridCol w="10709470">
                  <a:extLst>
                    <a:ext uri="{9D8B030D-6E8A-4147-A177-3AD203B41FA5}">
                      <a16:colId xmlns:a16="http://schemas.microsoft.com/office/drawing/2014/main" val="715433564"/>
                    </a:ext>
                  </a:extLst>
                </a:gridCol>
              </a:tblGrid>
              <a:tr h="914400">
                <a:tc>
                  <a:txBody>
                    <a:bodyPr/>
                    <a:lstStyle/>
                    <a:p>
                      <a:pPr>
                        <a:lnSpc>
                          <a:spcPct val="100000"/>
                        </a:lnSpc>
                        <a:spcBef>
                          <a:spcPts val="0"/>
                        </a:spcBef>
                        <a:spcAft>
                          <a:spcPts val="0"/>
                        </a:spcAft>
                      </a:pPr>
                      <a:r>
                        <a:rPr lang="de-DE" sz="2400" dirty="0">
                          <a:solidFill>
                            <a:srgbClr val="002060"/>
                          </a:solidFill>
                          <a:effectLst/>
                        </a:rPr>
                        <a:t>(4) syntaktisch einfache fiktionale und nichtfiktionale Texte aufgrund von Vorgaben</a:t>
                      </a:r>
                      <a:br>
                        <a:rPr lang="de-DE" sz="2400" dirty="0">
                          <a:solidFill>
                            <a:srgbClr val="002060"/>
                          </a:solidFill>
                          <a:effectLst/>
                        </a:rPr>
                      </a:br>
                      <a:r>
                        <a:rPr lang="de-DE" sz="2400" dirty="0">
                          <a:solidFill>
                            <a:srgbClr val="002060"/>
                          </a:solidFill>
                          <a:effectLst/>
                        </a:rPr>
                        <a:t>      zusammenfassen</a:t>
                      </a:r>
                      <a:endParaRPr lang="de-DE"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13324644"/>
                  </a:ext>
                </a:extLst>
              </a:tr>
            </a:tbl>
          </a:graphicData>
        </a:graphic>
      </p:graphicFrame>
      <p:sp>
        <p:nvSpPr>
          <p:cNvPr id="5" name="Rechteck 4"/>
          <p:cNvSpPr/>
          <p:nvPr/>
        </p:nvSpPr>
        <p:spPr>
          <a:xfrm>
            <a:off x="110196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résumé</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788022581"/>
              </p:ext>
            </p:extLst>
          </p:nvPr>
        </p:nvGraphicFramePr>
        <p:xfrm>
          <a:off x="760535" y="2182345"/>
          <a:ext cx="4937320" cy="2529840"/>
        </p:xfrm>
        <a:graphic>
          <a:graphicData uri="http://schemas.openxmlformats.org/drawingml/2006/table">
            <a:tbl>
              <a:tblPr>
                <a:tableStyleId>{5C22544A-7EE6-4342-B048-85BDC9FD1C3A}</a:tableStyleId>
              </a:tblPr>
              <a:tblGrid>
                <a:gridCol w="4937320">
                  <a:extLst>
                    <a:ext uri="{9D8B030D-6E8A-4147-A177-3AD203B41FA5}">
                      <a16:colId xmlns:a16="http://schemas.microsoft.com/office/drawing/2014/main" val="4222079852"/>
                    </a:ext>
                  </a:extLst>
                </a:gridCol>
              </a:tblGrid>
              <a:tr h="2529840">
                <a:tc>
                  <a:txBody>
                    <a:bodyPr/>
                    <a:lstStyle/>
                    <a:p>
                      <a:pPr marL="36195" marR="0" lvl="0" indent="0" algn="l" defTabSz="914400" rtl="0" eaLnBrk="1" fontAlgn="auto" latinLnBrk="0" hangingPunct="1">
                        <a:lnSpc>
                          <a:spcPct val="100000"/>
                        </a:lnSpc>
                        <a:spcBef>
                          <a:spcPts val="0"/>
                        </a:spcBef>
                        <a:spcAft>
                          <a:spcPts val="0"/>
                        </a:spcAft>
                        <a:buClrTx/>
                        <a:buSzTx/>
                        <a:buFontTx/>
                        <a:buNone/>
                        <a:tabLst/>
                        <a:defRPr/>
                      </a:pPr>
                      <a:r>
                        <a:rPr kumimoji="0" lang="fr-FR" altLang="de-DE"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Résumé d’une petite histoire</a:t>
                      </a:r>
                      <a:endParaRPr lang="fr-FR" sz="2400" i="1" dirty="0">
                        <a:effectLst/>
                      </a:endParaRPr>
                    </a:p>
                    <a:p>
                      <a:pPr marL="36195">
                        <a:lnSpc>
                          <a:spcPct val="100000"/>
                        </a:lnSpc>
                        <a:spcBef>
                          <a:spcPts val="1200"/>
                        </a:spcBef>
                        <a:spcAft>
                          <a:spcPts val="0"/>
                        </a:spcAft>
                      </a:pPr>
                      <a:r>
                        <a:rPr lang="fr-FR" sz="2400" i="1" dirty="0">
                          <a:effectLst/>
                        </a:rPr>
                        <a:t>Qu’est-ce que Michèle raconte à sa prof pour expliquer qu’elle n’a pas fait son explication de texte ?</a:t>
                      </a:r>
                      <a:r>
                        <a:rPr lang="fr-FR" sz="2400" dirty="0">
                          <a:effectLst/>
                        </a:rPr>
                        <a:t> </a:t>
                      </a:r>
                      <a:br>
                        <a:rPr lang="fr-FR" sz="2400" dirty="0">
                          <a:effectLst/>
                        </a:rPr>
                      </a:br>
                      <a:r>
                        <a:rPr lang="fr-FR" sz="2400" dirty="0">
                          <a:effectLst/>
                        </a:rPr>
                        <a:t>(p.5, l.20 – p.6, l.7)</a:t>
                      </a:r>
                    </a:p>
                    <a:p>
                      <a:pPr marL="36195">
                        <a:lnSpc>
                          <a:spcPct val="100000"/>
                        </a:lnSpc>
                        <a:spcBef>
                          <a:spcPts val="0"/>
                        </a:spcBef>
                        <a:spcAft>
                          <a:spcPts val="0"/>
                        </a:spcAft>
                      </a:pPr>
                      <a:endParaRPr lang="de-DE" sz="1200" dirty="0">
                        <a:effectLst/>
                      </a:endParaRPr>
                    </a:p>
                    <a:p>
                      <a:pPr marL="36830">
                        <a:lnSpc>
                          <a:spcPct val="100000"/>
                        </a:lnSpc>
                        <a:spcBef>
                          <a:spcPts val="0"/>
                        </a:spcBef>
                        <a:spcAft>
                          <a:spcPts val="0"/>
                        </a:spcAft>
                      </a:pPr>
                      <a:r>
                        <a:rPr lang="fr-FR" sz="2400" dirty="0">
                          <a:effectLst/>
                        </a:rPr>
                        <a:t>Résumez cette histoire.</a:t>
                      </a:r>
                      <a:endParaRPr lang="de-DE"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solidFill>
                      <a:schemeClr val="accent2">
                        <a:lumMod val="20000"/>
                        <a:lumOff val="80000"/>
                      </a:schemeClr>
                    </a:solidFill>
                  </a:tcPr>
                </a:tc>
                <a:extLst>
                  <a:ext uri="{0D108BD9-81ED-4DB2-BD59-A6C34878D82A}">
                    <a16:rowId xmlns:a16="http://schemas.microsoft.com/office/drawing/2014/main" val="3526583339"/>
                  </a:ext>
                </a:extLst>
              </a:tr>
            </a:tbl>
          </a:graphicData>
        </a:graphic>
      </p:graphicFrame>
      <p:sp>
        <p:nvSpPr>
          <p:cNvPr id="8" name="Rechteck 7"/>
          <p:cNvSpPr/>
          <p:nvPr/>
        </p:nvSpPr>
        <p:spPr>
          <a:xfrm>
            <a:off x="6399090" y="3665571"/>
            <a:ext cx="5710799" cy="2616101"/>
          </a:xfrm>
          <a:prstGeom prst="rect">
            <a:avLst/>
          </a:prstGeom>
        </p:spPr>
        <p:txBody>
          <a:bodyPr wrap="square">
            <a:spAutoFit/>
          </a:bodyPr>
          <a:lstStyle/>
          <a:p>
            <a:pPr marL="28575">
              <a:spcAft>
                <a:spcPts val="0"/>
              </a:spcAft>
            </a:pPr>
            <a:r>
              <a:rPr lang="de-DE" sz="2200" i="1" dirty="0">
                <a:ea typeface="Times New Roman" panose="02020603050405020304" pitchFamily="18" charset="0"/>
                <a:cs typeface="Times New Roman" panose="02020603050405020304" pitchFamily="18" charset="0"/>
              </a:rPr>
              <a:t>Differenzierung</a:t>
            </a:r>
            <a:r>
              <a:rPr lang="fr-FR" sz="2200" i="1" dirty="0">
                <a:ea typeface="Times New Roman" panose="02020603050405020304" pitchFamily="18" charset="0"/>
                <a:cs typeface="Times New Roman" panose="02020603050405020304" pitchFamily="18" charset="0"/>
              </a:rPr>
              <a:t>:</a:t>
            </a:r>
          </a:p>
          <a:p>
            <a:pPr marL="28575">
              <a:spcAft>
                <a:spcPts val="0"/>
              </a:spcAft>
            </a:pPr>
            <a:r>
              <a:rPr lang="fr-FR" sz="2200" i="1" dirty="0">
                <a:ea typeface="Times New Roman" panose="02020603050405020304" pitchFamily="18" charset="0"/>
                <a:cs typeface="Times New Roman" panose="02020603050405020304" pitchFamily="18" charset="0"/>
                <a:sym typeface="Symbol" panose="05050102010706020507" pitchFamily="18" charset="2"/>
              </a:rPr>
              <a:t> résumé mit analytischer Zusatzfrage:</a:t>
            </a:r>
            <a:endParaRPr lang="fr-FR" sz="2200" i="1" dirty="0">
              <a:ea typeface="Times New Roman" panose="02020603050405020304" pitchFamily="18" charset="0"/>
              <a:cs typeface="Times New Roman" panose="02020603050405020304" pitchFamily="18" charset="0"/>
            </a:endParaRPr>
          </a:p>
          <a:p>
            <a:pPr marL="28575">
              <a:spcBef>
                <a:spcPts val="1200"/>
              </a:spcBef>
              <a:spcAft>
                <a:spcPts val="0"/>
              </a:spcAft>
            </a:pPr>
            <a:r>
              <a:rPr lang="fr-FR" sz="2200" i="1" dirty="0">
                <a:ea typeface="Times New Roman" panose="02020603050405020304" pitchFamily="18" charset="0"/>
                <a:cs typeface="Times New Roman" panose="02020603050405020304" pitchFamily="18" charset="0"/>
              </a:rPr>
              <a:t>Expliquez</a:t>
            </a:r>
            <a:endParaRPr lang="de-DE" sz="2200" i="1" dirty="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fr-FR" sz="2200" i="1" dirty="0">
                <a:ea typeface="Times New Roman" panose="02020603050405020304" pitchFamily="18" charset="0"/>
                <a:cs typeface="Times New Roman" panose="02020603050405020304" pitchFamily="18" charset="0"/>
              </a:rPr>
              <a:t>pourquoi est-ce que la narratrice raconte ce mensonge et</a:t>
            </a:r>
            <a:endParaRPr lang="de-DE" sz="2200" i="1" dirty="0">
              <a:ea typeface="Times New Roman" panose="02020603050405020304" pitchFamily="18" charset="0"/>
              <a:cs typeface="Times New Roman" panose="02020603050405020304" pitchFamily="18" charset="0"/>
            </a:endParaRPr>
          </a:p>
          <a:p>
            <a:pPr marL="342900" lvl="0" indent="-342900">
              <a:spcAft>
                <a:spcPts val="0"/>
              </a:spcAft>
              <a:buFont typeface="+mj-lt"/>
              <a:buAutoNum type="alphaLcPeriod"/>
            </a:pPr>
            <a:r>
              <a:rPr lang="fr-FR" sz="2200" i="1" dirty="0">
                <a:ea typeface="Times New Roman" panose="02020603050405020304" pitchFamily="18" charset="0"/>
                <a:cs typeface="Times New Roman" panose="02020603050405020304" pitchFamily="18" charset="0"/>
              </a:rPr>
              <a:t>pourquoi est-ce que cette histoire est importante pour tout le livre.</a:t>
            </a:r>
            <a:endParaRPr lang="de-DE" sz="2200" i="1" dirty="0">
              <a:effectLst/>
              <a:ea typeface="Times New Roman" panose="02020603050405020304" pitchFamily="18" charset="0"/>
              <a:cs typeface="Times New Roman" panose="02020603050405020304" pitchFamily="18" charset="0"/>
            </a:endParaRPr>
          </a:p>
        </p:txBody>
      </p:sp>
      <p:cxnSp>
        <p:nvCxnSpPr>
          <p:cNvPr id="10" name="Gerader Verbinder 9"/>
          <p:cNvCxnSpPr/>
          <p:nvPr/>
        </p:nvCxnSpPr>
        <p:spPr>
          <a:xfrm>
            <a:off x="5886908" y="2374758"/>
            <a:ext cx="0" cy="36891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6316980" y="2095911"/>
            <a:ext cx="5875020" cy="1569660"/>
          </a:xfrm>
          <a:prstGeom prst="rect">
            <a:avLst/>
          </a:prstGeom>
        </p:spPr>
        <p:txBody>
          <a:bodyPr wrap="square">
            <a:spAutoFit/>
          </a:bodyPr>
          <a:lstStyle/>
          <a:p>
            <a:r>
              <a:rPr lang="fr-FR" sz="2400" dirty="0">
                <a:sym typeface="Symbol" panose="05050102010706020507" pitchFamily="18" charset="2"/>
              </a:rPr>
              <a:t> </a:t>
            </a:r>
            <a:r>
              <a:rPr lang="de-DE" sz="2400" dirty="0"/>
              <a:t>Schreibgrundlage</a:t>
            </a:r>
            <a:r>
              <a:rPr lang="fr-FR" sz="2400" dirty="0"/>
              <a:t>: </a:t>
            </a:r>
            <a:r>
              <a:rPr lang="de-DE" sz="2400" dirty="0"/>
              <a:t>kurze Erzählung</a:t>
            </a:r>
            <a:br>
              <a:rPr lang="de-DE" sz="2400" dirty="0"/>
            </a:br>
            <a:r>
              <a:rPr lang="de-DE" sz="2400" dirty="0"/>
              <a:t>      Michèles (Textvorlage S.5/6)</a:t>
            </a:r>
          </a:p>
          <a:p>
            <a:r>
              <a:rPr lang="de-DE" sz="2400" dirty="0">
                <a:sym typeface="Symbol" panose="05050102010706020507" pitchFamily="18" charset="2"/>
              </a:rPr>
              <a:t> </a:t>
            </a:r>
            <a:r>
              <a:rPr lang="de-DE" sz="2400" b="1" dirty="0">
                <a:solidFill>
                  <a:srgbClr val="0070C0"/>
                </a:solidFill>
                <a:sym typeface="Symbol" panose="05050102010706020507" pitchFamily="18" charset="2"/>
              </a:rPr>
              <a:t>reproduktives</a:t>
            </a:r>
            <a:r>
              <a:rPr lang="de-DE" sz="2400" dirty="0">
                <a:sym typeface="Symbol" panose="05050102010706020507" pitchFamily="18" charset="2"/>
              </a:rPr>
              <a:t> Schreiben mit einfachem</a:t>
            </a:r>
            <a:br>
              <a:rPr lang="de-DE" sz="2400" dirty="0">
                <a:sym typeface="Symbol" panose="05050102010706020507" pitchFamily="18" charset="2"/>
              </a:rPr>
            </a:br>
            <a:r>
              <a:rPr lang="de-DE" sz="2400" dirty="0">
                <a:sym typeface="Symbol" panose="05050102010706020507" pitchFamily="18" charset="2"/>
              </a:rPr>
              <a:t>     Perspektivenwechsel (</a:t>
            </a:r>
            <a:r>
              <a:rPr lang="fr-FR" sz="2400" dirty="0">
                <a:sym typeface="Symbol" panose="05050102010706020507" pitchFamily="18" charset="2"/>
              </a:rPr>
              <a:t>« </a:t>
            </a:r>
            <a:r>
              <a:rPr lang="de-DE" sz="2400" dirty="0">
                <a:sym typeface="Symbol" panose="05050102010706020507" pitchFamily="18" charset="2"/>
              </a:rPr>
              <a:t>Je…</a:t>
            </a:r>
            <a:r>
              <a:rPr lang="fr-FR" sz="2400" dirty="0">
                <a:sym typeface="Symbol" panose="05050102010706020507" pitchFamily="18" charset="2"/>
              </a:rPr>
              <a:t> »</a:t>
            </a:r>
            <a:r>
              <a:rPr lang="de-DE" sz="2400" dirty="0">
                <a:sym typeface="Symbol" panose="05050102010706020507" pitchFamily="18" charset="2"/>
              </a:rPr>
              <a:t> </a:t>
            </a:r>
            <a:r>
              <a:rPr lang="fr-FR" sz="2400" dirty="0">
                <a:sym typeface="Symbol" panose="05050102010706020507" pitchFamily="18" charset="2"/>
              </a:rPr>
              <a:t> « Elle… »)</a:t>
            </a:r>
            <a:endParaRPr lang="de-DE" sz="2400" dirty="0"/>
          </a:p>
        </p:txBody>
      </p:sp>
    </p:spTree>
    <p:extLst>
      <p:ext uri="{BB962C8B-B14F-4D97-AF65-F5344CB8AC3E}">
        <p14:creationId xmlns:p14="http://schemas.microsoft.com/office/powerpoint/2010/main" val="17621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89939" y="1053091"/>
            <a:ext cx="6816700" cy="1200329"/>
          </a:xfrm>
          <a:prstGeom prst="rect">
            <a:avLst/>
          </a:prstGeom>
          <a:solidFill>
            <a:schemeClr val="accent2">
              <a:lumMod val="20000"/>
              <a:lumOff val="80000"/>
            </a:schemeClr>
          </a:solidFill>
        </p:spPr>
        <p:txBody>
          <a:bodyPr wrap="square">
            <a:spAutoFit/>
          </a:bodyPr>
          <a:lstStyle/>
          <a:p>
            <a:pPr marL="53975"/>
            <a:r>
              <a:rPr lang="fr-FR" sz="2400" i="1" dirty="0">
                <a:solidFill>
                  <a:schemeClr val="dk1"/>
                </a:solidFill>
              </a:rPr>
              <a:t>Remplissez le tableau. Notez ce qui s’est passé de lundi à lundi. A la base de vos notes, résumez ce qui s’est passé avec vos propres mots.</a:t>
            </a:r>
            <a:endParaRPr lang="de-DE" sz="2400" i="1" dirty="0">
              <a:solidFill>
                <a:schemeClr val="dk1"/>
              </a:solidFill>
            </a:endParaRPr>
          </a:p>
        </p:txBody>
      </p:sp>
      <p:sp>
        <p:nvSpPr>
          <p:cNvPr id="4" name="Rechteck 3"/>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résumé</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5" name="Gerader Verbinder 4"/>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8045577" y="5219552"/>
            <a:ext cx="4027460" cy="1107996"/>
          </a:xfrm>
          <a:prstGeom prst="rect">
            <a:avLst/>
          </a:prstGeom>
        </p:spPr>
        <p:txBody>
          <a:bodyPr wrap="square">
            <a:spAutoFit/>
          </a:bodyPr>
          <a:lstStyle/>
          <a:p>
            <a:pPr marL="28575">
              <a:spcAft>
                <a:spcPts val="0"/>
              </a:spcAft>
            </a:pPr>
            <a:r>
              <a:rPr lang="de-DE" sz="2200" i="1" dirty="0">
                <a:latin typeface="Calibri Light" panose="020F0302020204030204" pitchFamily="34" charset="0"/>
                <a:ea typeface="Times New Roman" panose="02020603050405020304" pitchFamily="18" charset="0"/>
                <a:cs typeface="Times New Roman" panose="02020603050405020304" pitchFamily="18" charset="0"/>
              </a:rPr>
              <a:t>Differenzierung</a:t>
            </a:r>
            <a:r>
              <a:rPr lang="fr-FR" sz="2200" i="1" dirty="0">
                <a:latin typeface="Calibri Light" panose="020F0302020204030204" pitchFamily="34" charset="0"/>
                <a:ea typeface="Times New Roman" panose="02020603050405020304" pitchFamily="18" charset="0"/>
                <a:cs typeface="Times New Roman" panose="02020603050405020304" pitchFamily="18" charset="0"/>
              </a:rPr>
              <a:t>:</a:t>
            </a:r>
          </a:p>
          <a:p>
            <a:pPr marL="28575">
              <a:spcAft>
                <a:spcPts val="0"/>
              </a:spcAft>
            </a:pPr>
            <a:r>
              <a:rPr lang="fr-FR" sz="2200" i="1" dirty="0">
                <a:latin typeface="Calibri Light" panose="020F0302020204030204" pitchFamily="34" charset="0"/>
                <a:ea typeface="Times New Roman" panose="02020603050405020304" pitchFamily="18" charset="0"/>
                <a:cs typeface="Times New Roman" panose="02020603050405020304" pitchFamily="18" charset="0"/>
              </a:rPr>
              <a:t>résumé </a:t>
            </a:r>
            <a:r>
              <a:rPr lang="fr-FR" sz="2200" dirty="0">
                <a:latin typeface="Calibri Light" panose="020F0302020204030204" pitchFamily="34" charset="0"/>
                <a:ea typeface="Times New Roman" panose="02020603050405020304" pitchFamily="18" charset="0"/>
                <a:cs typeface="Times New Roman" panose="02020603050405020304" pitchFamily="18" charset="0"/>
              </a:rPr>
              <a:t>mit </a:t>
            </a:r>
            <a:r>
              <a:rPr lang="de-DE" sz="2200" dirty="0">
                <a:latin typeface="Calibri Light" panose="020F0302020204030204" pitchFamily="34" charset="0"/>
                <a:ea typeface="Times New Roman" panose="02020603050405020304" pitchFamily="18" charset="0"/>
                <a:cs typeface="Times New Roman" panose="02020603050405020304" pitchFamily="18" charset="0"/>
              </a:rPr>
              <a:t>reduziertem oder ohne Geländer</a:t>
            </a:r>
          </a:p>
        </p:txBody>
      </p:sp>
      <p:cxnSp>
        <p:nvCxnSpPr>
          <p:cNvPr id="9" name="Gerader Verbinder 8"/>
          <p:cNvCxnSpPr/>
          <p:nvPr/>
        </p:nvCxnSpPr>
        <p:spPr>
          <a:xfrm>
            <a:off x="7725536" y="1043753"/>
            <a:ext cx="1144" cy="51341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7965026" y="941457"/>
            <a:ext cx="4188561" cy="4278094"/>
          </a:xfrm>
          <a:prstGeom prst="rect">
            <a:avLst/>
          </a:prstGeom>
          <a:noFill/>
        </p:spPr>
        <p:txBody>
          <a:bodyPr wrap="square" rtlCol="0">
            <a:spAutoFit/>
          </a:bodyPr>
          <a:lstStyle/>
          <a:p>
            <a:pPr marL="342900" indent="-342900">
              <a:buFont typeface="Symbol" panose="05050102010706020507" pitchFamily="18" charset="2"/>
              <a:buChar char="®"/>
            </a:pPr>
            <a:r>
              <a:rPr lang="de-DE" sz="2400" dirty="0"/>
              <a:t>Schreibgrundlage</a:t>
            </a:r>
            <a:r>
              <a:rPr lang="fr-FR" sz="2400" dirty="0"/>
              <a:t>:</a:t>
            </a:r>
            <a:br>
              <a:rPr lang="fr-FR" sz="2400" dirty="0"/>
            </a:br>
            <a:r>
              <a:rPr lang="fr-FR" sz="2400" dirty="0"/>
              <a:t>Stichpunkte </a:t>
            </a:r>
            <a:r>
              <a:rPr lang="fr-FR" sz="2400" dirty="0" err="1"/>
              <a:t>zu</a:t>
            </a:r>
            <a:r>
              <a:rPr lang="fr-FR" sz="2400" dirty="0"/>
              <a:t> </a:t>
            </a:r>
            <a:r>
              <a:rPr lang="de-DE" sz="2400" dirty="0"/>
              <a:t>Wochentagen</a:t>
            </a:r>
          </a:p>
          <a:p>
            <a:endParaRPr lang="fr-FR" sz="800" dirty="0"/>
          </a:p>
          <a:p>
            <a:pPr marL="342900" indent="-342900">
              <a:buFont typeface="Symbol" panose="05050102010706020507" pitchFamily="18" charset="2"/>
              <a:buChar char="®"/>
            </a:pPr>
            <a:r>
              <a:rPr lang="fr-FR" sz="2400" dirty="0"/>
              <a:t>Methodik: PA/GA/HA</a:t>
            </a:r>
          </a:p>
          <a:p>
            <a:pPr marL="342900" indent="-342900">
              <a:buFont typeface="Symbol" panose="05050102010706020507" pitchFamily="18" charset="2"/>
              <a:buChar char="®"/>
            </a:pPr>
            <a:r>
              <a:rPr lang="de-DE" sz="2400" b="1" dirty="0">
                <a:solidFill>
                  <a:srgbClr val="0070C0"/>
                </a:solidFill>
                <a:sym typeface="Symbol" panose="05050102010706020507" pitchFamily="18" charset="2"/>
              </a:rPr>
              <a:t>reproduktives</a:t>
            </a:r>
            <a:r>
              <a:rPr lang="de-DE" sz="2400" dirty="0">
                <a:sym typeface="Symbol" panose="05050102010706020507" pitchFamily="18" charset="2"/>
              </a:rPr>
              <a:t> Schreiben mit einfachem Perspektivwechsel</a:t>
            </a:r>
            <a:endParaRPr lang="de-DE" sz="2400" dirty="0"/>
          </a:p>
          <a:p>
            <a:pPr marL="342900" indent="-342900">
              <a:buFont typeface="Symbol" panose="05050102010706020507" pitchFamily="18" charset="2"/>
              <a:buChar char="®"/>
            </a:pPr>
            <a:r>
              <a:rPr lang="de-DE" sz="2400" dirty="0"/>
              <a:t>Erstellung des Handlungsgerüstes der Erzählung = Vorentlastung für </a:t>
            </a:r>
            <a:r>
              <a:rPr lang="de-DE" sz="2400" i="1" dirty="0"/>
              <a:t>résumé</a:t>
            </a:r>
            <a:r>
              <a:rPr lang="de-DE" sz="2400" dirty="0"/>
              <a:t> eines Tages /der Woche / der ganzen Geschichte</a:t>
            </a:r>
            <a:endParaRPr lang="fr-FR" sz="2400" dirty="0"/>
          </a:p>
        </p:txBody>
      </p:sp>
      <p:graphicFrame>
        <p:nvGraphicFramePr>
          <p:cNvPr id="8" name="Tabelle 7"/>
          <p:cNvGraphicFramePr>
            <a:graphicFrameLocks noGrp="1"/>
          </p:cNvGraphicFramePr>
          <p:nvPr>
            <p:extLst>
              <p:ext uri="{D42A27DB-BD31-4B8C-83A1-F6EECF244321}">
                <p14:modId xmlns:p14="http://schemas.microsoft.com/office/powerpoint/2010/main" val="3210793798"/>
              </p:ext>
            </p:extLst>
          </p:nvPr>
        </p:nvGraphicFramePr>
        <p:xfrm>
          <a:off x="589939" y="2481158"/>
          <a:ext cx="6816700" cy="3889062"/>
        </p:xfrm>
        <a:graphic>
          <a:graphicData uri="http://schemas.openxmlformats.org/drawingml/2006/table">
            <a:tbl>
              <a:tblPr firstRow="1" firstCol="1" bandRow="1">
                <a:tableStyleId>{5C22544A-7EE6-4342-B048-85BDC9FD1C3A}</a:tableStyleId>
              </a:tblPr>
              <a:tblGrid>
                <a:gridCol w="1520235">
                  <a:extLst>
                    <a:ext uri="{9D8B030D-6E8A-4147-A177-3AD203B41FA5}">
                      <a16:colId xmlns:a16="http://schemas.microsoft.com/office/drawing/2014/main" val="2124728850"/>
                    </a:ext>
                  </a:extLst>
                </a:gridCol>
                <a:gridCol w="5296465">
                  <a:extLst>
                    <a:ext uri="{9D8B030D-6E8A-4147-A177-3AD203B41FA5}">
                      <a16:colId xmlns:a16="http://schemas.microsoft.com/office/drawing/2014/main" val="623947896"/>
                    </a:ext>
                  </a:extLst>
                </a:gridCol>
              </a:tblGrid>
              <a:tr h="381000">
                <a:tc>
                  <a:txBody>
                    <a:bodyPr/>
                    <a:lstStyle/>
                    <a:p>
                      <a:pPr algn="ctr">
                        <a:lnSpc>
                          <a:spcPct val="125000"/>
                        </a:lnSpc>
                        <a:spcBef>
                          <a:spcPts val="300"/>
                        </a:spcBef>
                        <a:spcAft>
                          <a:spcPts val="300"/>
                        </a:spcAft>
                      </a:pPr>
                      <a:r>
                        <a:rPr lang="fr-FR" sz="2000" dirty="0">
                          <a:solidFill>
                            <a:srgbClr val="002060"/>
                          </a:solidFill>
                          <a:effectLst/>
                        </a:rPr>
                        <a:t>jour</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25000"/>
                        </a:lnSpc>
                        <a:spcBef>
                          <a:spcPts val="300"/>
                        </a:spcBef>
                        <a:spcAft>
                          <a:spcPts val="300"/>
                        </a:spcAft>
                      </a:pPr>
                      <a:r>
                        <a:rPr lang="fr-FR" sz="2000">
                          <a:solidFill>
                            <a:srgbClr val="002060"/>
                          </a:solidFill>
                          <a:effectLst/>
                        </a:rPr>
                        <a:t>événements</a:t>
                      </a:r>
                      <a:endParaRPr lang="de-DE" sz="2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30055719"/>
                  </a:ext>
                </a:extLst>
              </a:tr>
              <a:tr h="2086651">
                <a:tc>
                  <a:txBody>
                    <a:bodyPr/>
                    <a:lstStyle/>
                    <a:p>
                      <a:pPr>
                        <a:lnSpc>
                          <a:spcPct val="107000"/>
                        </a:lnSpc>
                        <a:spcAft>
                          <a:spcPts val="0"/>
                        </a:spcAft>
                      </a:pPr>
                      <a:r>
                        <a:rPr lang="fr-FR" sz="2000">
                          <a:solidFill>
                            <a:srgbClr val="002060"/>
                          </a:solidFill>
                          <a:effectLst/>
                        </a:rPr>
                        <a:t>lundi, 11 octobre</a:t>
                      </a:r>
                      <a:endParaRPr lang="de-DE" sz="2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Aft>
                          <a:spcPts val="0"/>
                        </a:spcAft>
                      </a:pPr>
                      <a:r>
                        <a:rPr lang="fr-FR" sz="2000" dirty="0">
                          <a:solidFill>
                            <a:srgbClr val="002060"/>
                          </a:solidFill>
                          <a:effectLst/>
                        </a:rPr>
                        <a:t>La prof rend les rédactions aux élèves de quatrième.</a:t>
                      </a:r>
                      <a:endParaRPr lang="de-DE" sz="2000" dirty="0">
                        <a:solidFill>
                          <a:srgbClr val="002060"/>
                        </a:solidFill>
                        <a:effectLst/>
                      </a:endParaRPr>
                    </a:p>
                    <a:p>
                      <a:pPr>
                        <a:lnSpc>
                          <a:spcPct val="125000"/>
                        </a:lnSpc>
                        <a:spcAft>
                          <a:spcPts val="0"/>
                        </a:spcAft>
                      </a:pPr>
                      <a:r>
                        <a:rPr lang="fr-FR" sz="2000" dirty="0">
                          <a:solidFill>
                            <a:srgbClr val="002060"/>
                          </a:solidFill>
                          <a:effectLst/>
                        </a:rPr>
                        <a:t>Elle dit à Michèle…</a:t>
                      </a:r>
                      <a:endParaRPr lang="de-DE" sz="2000" dirty="0">
                        <a:solidFill>
                          <a:srgbClr val="002060"/>
                        </a:solidFill>
                        <a:effectLst/>
                      </a:endParaRPr>
                    </a:p>
                    <a:p>
                      <a:pPr>
                        <a:lnSpc>
                          <a:spcPct val="125000"/>
                        </a:lnSpc>
                        <a:spcAft>
                          <a:spcPts val="0"/>
                        </a:spcAft>
                      </a:pPr>
                      <a:r>
                        <a:rPr lang="fr-FR" sz="2000" dirty="0">
                          <a:solidFill>
                            <a:srgbClr val="002060"/>
                          </a:solidFill>
                          <a:effectLst/>
                        </a:rPr>
                        <a:t>Paul, Malika, Christelle, Amélie et Simon…</a:t>
                      </a:r>
                      <a:endParaRPr lang="de-DE" sz="2000" dirty="0">
                        <a:solidFill>
                          <a:srgbClr val="002060"/>
                        </a:solidFill>
                        <a:effectLst/>
                      </a:endParaRPr>
                    </a:p>
                    <a:p>
                      <a:pPr>
                        <a:lnSpc>
                          <a:spcPct val="125000"/>
                        </a:lnSpc>
                        <a:spcAft>
                          <a:spcPts val="0"/>
                        </a:spcAft>
                      </a:pPr>
                      <a:r>
                        <a:rPr lang="fr-FR" sz="2000" dirty="0">
                          <a:solidFill>
                            <a:srgbClr val="002060"/>
                          </a:solidFill>
                          <a:effectLst/>
                        </a:rPr>
                        <a:t>Le soir, la prof appelle…</a:t>
                      </a:r>
                      <a:endParaRPr lang="de-DE" sz="2000" dirty="0">
                        <a:solidFill>
                          <a:srgbClr val="002060"/>
                        </a:solidFill>
                        <a:effectLst/>
                      </a:endParaRPr>
                    </a:p>
                    <a:p>
                      <a:pPr>
                        <a:lnSpc>
                          <a:spcPct val="107000"/>
                        </a:lnSpc>
                        <a:spcAft>
                          <a:spcPts val="0"/>
                        </a:spcAft>
                      </a:pPr>
                      <a:r>
                        <a:rPr lang="fr-FR" sz="2000" dirty="0">
                          <a:solidFill>
                            <a:srgbClr val="002060"/>
                          </a:solidFill>
                          <a:effectLst/>
                        </a:rPr>
                        <a:t>La mère de Michèle est…</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577539"/>
                  </a:ext>
                </a:extLst>
              </a:tr>
              <a:tr h="978408">
                <a:tc>
                  <a:txBody>
                    <a:bodyPr/>
                    <a:lstStyle/>
                    <a:p>
                      <a:pPr>
                        <a:lnSpc>
                          <a:spcPct val="107000"/>
                        </a:lnSpc>
                        <a:spcAft>
                          <a:spcPts val="0"/>
                        </a:spcAft>
                      </a:pPr>
                      <a:r>
                        <a:rPr lang="fr-FR" sz="2000">
                          <a:solidFill>
                            <a:srgbClr val="002060"/>
                          </a:solidFill>
                          <a:effectLst/>
                        </a:rPr>
                        <a:t>mardi</a:t>
                      </a:r>
                      <a:endParaRPr lang="de-DE" sz="2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fr-FR" sz="2000" dirty="0">
                          <a:solidFill>
                            <a:srgbClr val="002060"/>
                          </a:solidFill>
                          <a:effectLst/>
                        </a:rPr>
                        <a:t>Michèle reste au lit. Elle ne veut pas….</a:t>
                      </a:r>
                      <a:endParaRPr lang="de-DE" sz="2000" dirty="0">
                        <a:solidFill>
                          <a:srgbClr val="002060"/>
                        </a:solidFill>
                        <a:effectLst/>
                      </a:endParaRPr>
                    </a:p>
                    <a:p>
                      <a:pPr>
                        <a:lnSpc>
                          <a:spcPct val="107000"/>
                        </a:lnSpc>
                        <a:spcAft>
                          <a:spcPts val="0"/>
                        </a:spcAft>
                      </a:pPr>
                      <a:r>
                        <a:rPr lang="fr-FR" sz="2000" dirty="0">
                          <a:solidFill>
                            <a:srgbClr val="002060"/>
                          </a:solidFill>
                          <a:effectLst/>
                        </a:rPr>
                        <a:t>Les copains viennent…</a:t>
                      </a:r>
                      <a:endParaRPr lang="de-DE" sz="2000" dirty="0">
                        <a:solidFill>
                          <a:srgbClr val="002060"/>
                        </a:solidFill>
                        <a:effectLst/>
                      </a:endParaRPr>
                    </a:p>
                    <a:p>
                      <a:pPr>
                        <a:lnSpc>
                          <a:spcPct val="107000"/>
                        </a:lnSpc>
                        <a:spcAft>
                          <a:spcPts val="0"/>
                        </a:spcAft>
                      </a:pPr>
                      <a:r>
                        <a:rPr lang="fr-FR" sz="2000" dirty="0">
                          <a:solidFill>
                            <a:srgbClr val="002060"/>
                          </a:solidFill>
                          <a:effectLst/>
                        </a:rPr>
                        <a:t>…</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7390671"/>
                  </a:ext>
                </a:extLst>
              </a:tr>
              <a:tr h="443003">
                <a:tc>
                  <a:txBody>
                    <a:bodyPr/>
                    <a:lstStyle/>
                    <a:p>
                      <a:pPr>
                        <a:lnSpc>
                          <a:spcPct val="107000"/>
                        </a:lnSpc>
                        <a:spcAft>
                          <a:spcPts val="0"/>
                        </a:spcAft>
                      </a:pPr>
                      <a:r>
                        <a:rPr lang="fr-FR" sz="2000">
                          <a:solidFill>
                            <a:srgbClr val="002060"/>
                          </a:solidFill>
                          <a:effectLst/>
                        </a:rPr>
                        <a:t>mercredi</a:t>
                      </a:r>
                      <a:endParaRPr lang="de-DE" sz="2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de-DE" sz="2000" dirty="0">
                          <a:solidFill>
                            <a:srgbClr val="002060"/>
                          </a:solidFill>
                          <a:effectLst/>
                        </a:rPr>
                        <a:t>…</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681748"/>
                  </a:ext>
                </a:extLst>
              </a:tr>
            </a:tbl>
          </a:graphicData>
        </a:graphic>
      </p:graphicFrame>
    </p:spTree>
    <p:extLst>
      <p:ext uri="{BB962C8B-B14F-4D97-AF65-F5344CB8AC3E}">
        <p14:creationId xmlns:p14="http://schemas.microsoft.com/office/powerpoint/2010/main" val="394211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portrait</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2070232780"/>
              </p:ext>
            </p:extLst>
          </p:nvPr>
        </p:nvGraphicFramePr>
        <p:xfrm>
          <a:off x="589939" y="1055168"/>
          <a:ext cx="10909788" cy="914400"/>
        </p:xfrm>
        <a:graphic>
          <a:graphicData uri="http://schemas.openxmlformats.org/drawingml/2006/table">
            <a:tbl>
              <a:tblPr firstRow="1" firstCol="1" bandRow="1">
                <a:tableStyleId>{5C22544A-7EE6-4342-B048-85BDC9FD1C3A}</a:tableStyleId>
              </a:tblPr>
              <a:tblGrid>
                <a:gridCol w="10909788">
                  <a:extLst>
                    <a:ext uri="{9D8B030D-6E8A-4147-A177-3AD203B41FA5}">
                      <a16:colId xmlns:a16="http://schemas.microsoft.com/office/drawing/2014/main" val="1833689849"/>
                    </a:ext>
                  </a:extLst>
                </a:gridCol>
              </a:tblGrid>
              <a:tr h="914400">
                <a:tc>
                  <a:txBody>
                    <a:bodyPr/>
                    <a:lstStyle/>
                    <a:p>
                      <a:pPr>
                        <a:lnSpc>
                          <a:spcPct val="100000"/>
                        </a:lnSpc>
                        <a:spcBef>
                          <a:spcPts val="0"/>
                        </a:spcBef>
                        <a:spcAft>
                          <a:spcPts val="0"/>
                        </a:spcAft>
                      </a:pPr>
                      <a:r>
                        <a:rPr lang="de-DE" sz="2400" dirty="0">
                          <a:solidFill>
                            <a:srgbClr val="002060"/>
                          </a:solidFill>
                          <a:effectLst/>
                        </a:rPr>
                        <a:t>(3) Berichte und Beschreibungen zu vertrauten Themen auf der Basis von Vorlagen</a:t>
                      </a:r>
                      <a:br>
                        <a:rPr lang="de-DE" sz="2400" dirty="0">
                          <a:solidFill>
                            <a:srgbClr val="002060"/>
                          </a:solidFill>
                          <a:effectLst/>
                        </a:rPr>
                      </a:br>
                      <a:r>
                        <a:rPr lang="de-DE" sz="2400" dirty="0">
                          <a:solidFill>
                            <a:srgbClr val="002060"/>
                          </a:solidFill>
                          <a:effectLst/>
                        </a:rPr>
                        <a:t>      sowie Informationen verfassen (zum Beispiel Kurzbiografien)</a:t>
                      </a:r>
                      <a:endParaRPr lang="de-DE" sz="2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4768018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240742093"/>
              </p:ext>
            </p:extLst>
          </p:nvPr>
        </p:nvGraphicFramePr>
        <p:xfrm>
          <a:off x="589939" y="2638031"/>
          <a:ext cx="6560369" cy="3048000"/>
        </p:xfrm>
        <a:graphic>
          <a:graphicData uri="http://schemas.openxmlformats.org/drawingml/2006/table">
            <a:tbl>
              <a:tblPr firstRow="1" firstCol="1" bandRow="1">
                <a:tableStyleId>{5C22544A-7EE6-4342-B048-85BDC9FD1C3A}</a:tableStyleId>
              </a:tblPr>
              <a:tblGrid>
                <a:gridCol w="6560369">
                  <a:extLst>
                    <a:ext uri="{9D8B030D-6E8A-4147-A177-3AD203B41FA5}">
                      <a16:colId xmlns:a16="http://schemas.microsoft.com/office/drawing/2014/main" val="1961453239"/>
                    </a:ext>
                  </a:extLst>
                </a:gridCol>
              </a:tblGrid>
              <a:tr h="3048000">
                <a:tc>
                  <a:txBody>
                    <a:bodyPr/>
                    <a:lstStyle/>
                    <a:p>
                      <a:pPr marL="342900" lvl="0" indent="-342900">
                        <a:lnSpc>
                          <a:spcPct val="125000"/>
                        </a:lnSpc>
                        <a:spcBef>
                          <a:spcPts val="300"/>
                        </a:spcBef>
                        <a:spcAft>
                          <a:spcPts val="300"/>
                        </a:spcAft>
                        <a:buFont typeface="Symbol" panose="05050102010706020507" pitchFamily="18" charset="2"/>
                        <a:buChar char=""/>
                      </a:pPr>
                      <a:r>
                        <a:rPr lang="de-DE" sz="2400" dirty="0">
                          <a:solidFill>
                            <a:schemeClr val="tx1"/>
                          </a:solidFill>
                          <a:effectLst/>
                        </a:rPr>
                        <a:t>mini-</a:t>
                      </a:r>
                      <a:r>
                        <a:rPr lang="fr-FR" sz="2400" dirty="0">
                          <a:solidFill>
                            <a:schemeClr val="tx1"/>
                          </a:solidFill>
                          <a:effectLst/>
                        </a:rPr>
                        <a:t>portraits des copains (1)</a:t>
                      </a:r>
                      <a:endParaRPr lang="de-DE" sz="2400" dirty="0">
                        <a:solidFill>
                          <a:schemeClr val="tx1"/>
                        </a:solidFill>
                        <a:effectLst/>
                      </a:endParaRPr>
                    </a:p>
                    <a:p>
                      <a:pPr marL="342900" lvl="0" indent="-342900">
                        <a:lnSpc>
                          <a:spcPct val="125000"/>
                        </a:lnSpc>
                        <a:spcBef>
                          <a:spcPts val="300"/>
                        </a:spcBef>
                        <a:spcAft>
                          <a:spcPts val="300"/>
                        </a:spcAft>
                        <a:buFont typeface="Symbol" panose="05050102010706020507" pitchFamily="18" charset="2"/>
                        <a:buChar char=""/>
                      </a:pPr>
                      <a:r>
                        <a:rPr lang="fr-FR" sz="2400" dirty="0">
                          <a:solidFill>
                            <a:schemeClr val="tx1"/>
                          </a:solidFill>
                          <a:effectLst/>
                        </a:rPr>
                        <a:t>portrait de la narratrice </a:t>
                      </a:r>
                      <a:r>
                        <a:rPr lang="de-DE" sz="2400" dirty="0">
                          <a:solidFill>
                            <a:schemeClr val="tx1"/>
                          </a:solidFill>
                          <a:effectLst/>
                        </a:rPr>
                        <a:t>(2)</a:t>
                      </a:r>
                    </a:p>
                    <a:p>
                      <a:pPr marL="342900" lvl="0" indent="-342900">
                        <a:lnSpc>
                          <a:spcPct val="125000"/>
                        </a:lnSpc>
                        <a:spcBef>
                          <a:spcPts val="300"/>
                        </a:spcBef>
                        <a:spcAft>
                          <a:spcPts val="300"/>
                        </a:spcAft>
                        <a:buFont typeface="Symbol" panose="05050102010706020507" pitchFamily="18" charset="2"/>
                        <a:buChar char=""/>
                      </a:pPr>
                      <a:r>
                        <a:rPr lang="de-DE" sz="2400" dirty="0">
                          <a:solidFill>
                            <a:schemeClr val="tx1"/>
                          </a:solidFill>
                          <a:effectLst/>
                        </a:rPr>
                        <a:t>Beschreibung der Veränderung von Michèle (3):</a:t>
                      </a:r>
                    </a:p>
                    <a:p>
                      <a:pPr marL="457200" lvl="1" indent="0">
                        <a:lnSpc>
                          <a:spcPct val="125000"/>
                        </a:lnSpc>
                        <a:spcBef>
                          <a:spcPts val="300"/>
                        </a:spcBef>
                        <a:spcAft>
                          <a:spcPts val="300"/>
                        </a:spcAft>
                        <a:buFont typeface="Courier New" panose="02070309020205020404" pitchFamily="49" charset="0"/>
                        <a:buNone/>
                      </a:pPr>
                      <a:r>
                        <a:rPr lang="fr-FR" sz="2000" b="0" dirty="0">
                          <a:solidFill>
                            <a:schemeClr val="tx1"/>
                          </a:solidFill>
                          <a:effectLst/>
                        </a:rPr>
                        <a:t>La grève </a:t>
                      </a:r>
                      <a:r>
                        <a:rPr lang="fr-FR" sz="2000" b="0" dirty="0">
                          <a:solidFill>
                            <a:schemeClr val="tx1"/>
                          </a:solidFill>
                          <a:effectLst/>
                          <a:sym typeface="Symbol" panose="05050102010706020507" pitchFamily="18" charset="2"/>
                        </a:rPr>
                        <a:t> </a:t>
                      </a:r>
                      <a:r>
                        <a:rPr lang="fr-FR" sz="2000" b="0" dirty="0">
                          <a:solidFill>
                            <a:schemeClr val="tx1"/>
                          </a:solidFill>
                          <a:effectLst/>
                        </a:rPr>
                        <a:t>Je reste au lit </a:t>
                      </a:r>
                      <a:r>
                        <a:rPr lang="fr-FR" sz="2000" b="0" dirty="0">
                          <a:solidFill>
                            <a:schemeClr val="tx1"/>
                          </a:solidFill>
                          <a:effectLst/>
                          <a:sym typeface="Symbol" panose="05050102010706020507" pitchFamily="18" charset="2"/>
                        </a:rPr>
                        <a:t>  </a:t>
                      </a:r>
                      <a:r>
                        <a:rPr lang="fr-FR" sz="2000" b="0" dirty="0">
                          <a:solidFill>
                            <a:schemeClr val="tx1"/>
                          </a:solidFill>
                          <a:effectLst/>
                        </a:rPr>
                        <a:t>Un long weekend </a:t>
                      </a:r>
                      <a:r>
                        <a:rPr lang="fr-FR" sz="2000" b="0" dirty="0">
                          <a:solidFill>
                            <a:schemeClr val="tx1"/>
                          </a:solidFill>
                          <a:effectLst/>
                          <a:sym typeface="Symbol" panose="05050102010706020507" pitchFamily="18" charset="2"/>
                        </a:rPr>
                        <a:t></a:t>
                      </a:r>
                      <a:br>
                        <a:rPr lang="fr-FR" sz="2000" b="0" dirty="0">
                          <a:solidFill>
                            <a:schemeClr val="tx1"/>
                          </a:solidFill>
                          <a:effectLst/>
                        </a:rPr>
                      </a:br>
                      <a:r>
                        <a:rPr lang="fr-FR" sz="2000" b="0" dirty="0">
                          <a:solidFill>
                            <a:schemeClr val="tx1"/>
                          </a:solidFill>
                          <a:effectLst/>
                          <a:sym typeface="Symbol" panose="05050102010706020507" pitchFamily="18" charset="2"/>
                        </a:rPr>
                        <a:t> </a:t>
                      </a:r>
                      <a:r>
                        <a:rPr lang="fr-FR" sz="2000" b="0" dirty="0">
                          <a:solidFill>
                            <a:schemeClr val="tx1"/>
                          </a:solidFill>
                          <a:effectLst/>
                        </a:rPr>
                        <a:t>La rédaction</a:t>
                      </a:r>
                      <a:endParaRPr lang="de-DE" sz="2000" b="0" dirty="0">
                        <a:solidFill>
                          <a:schemeClr val="tx1"/>
                        </a:solidFill>
                        <a:effectLst/>
                      </a:endParaRPr>
                    </a:p>
                    <a:p>
                      <a:pPr marL="342900" lvl="0" indent="-342900">
                        <a:lnSpc>
                          <a:spcPct val="125000"/>
                        </a:lnSpc>
                        <a:spcBef>
                          <a:spcPts val="300"/>
                        </a:spcBef>
                        <a:spcAft>
                          <a:spcPts val="300"/>
                        </a:spcAft>
                        <a:buFont typeface="Symbol" panose="05050102010706020507" pitchFamily="18" charset="2"/>
                        <a:buChar char=""/>
                      </a:pPr>
                      <a:r>
                        <a:rPr lang="fr-FR" sz="2400" dirty="0">
                          <a:solidFill>
                            <a:schemeClr val="tx1"/>
                          </a:solidFill>
                          <a:effectLst/>
                        </a:rPr>
                        <a:t>portrait de Simon (3)</a:t>
                      </a:r>
                      <a:endParaRPr lang="de-DE" sz="2400" dirty="0">
                        <a:solidFill>
                          <a:schemeClr val="tx1"/>
                        </a:solidFill>
                        <a:effectLst/>
                      </a:endParaRPr>
                    </a:p>
                  </a:txBody>
                  <a:tcPr marL="68580" marR="68580" marT="0" marB="0">
                    <a:solidFill>
                      <a:schemeClr val="accent2">
                        <a:lumMod val="20000"/>
                        <a:lumOff val="80000"/>
                      </a:schemeClr>
                    </a:solidFill>
                  </a:tcPr>
                </a:tc>
                <a:extLst>
                  <a:ext uri="{0D108BD9-81ED-4DB2-BD59-A6C34878D82A}">
                    <a16:rowId xmlns:a16="http://schemas.microsoft.com/office/drawing/2014/main" val="518970662"/>
                  </a:ext>
                </a:extLst>
              </a:tr>
            </a:tbl>
          </a:graphicData>
        </a:graphic>
      </p:graphicFrame>
      <p:sp>
        <p:nvSpPr>
          <p:cNvPr id="7" name="Pfeil: nach unten 6"/>
          <p:cNvSpPr/>
          <p:nvPr/>
        </p:nvSpPr>
        <p:spPr>
          <a:xfrm>
            <a:off x="7217764" y="2635007"/>
            <a:ext cx="538619" cy="3014155"/>
          </a:xfrm>
          <a:prstGeom prst="downArrow">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de-DE"/>
          </a:p>
        </p:txBody>
      </p:sp>
      <p:sp>
        <p:nvSpPr>
          <p:cNvPr id="5" name="Textfeld 4"/>
          <p:cNvSpPr txBox="1"/>
          <p:nvPr/>
        </p:nvSpPr>
        <p:spPr>
          <a:xfrm>
            <a:off x="522483" y="2173342"/>
            <a:ext cx="5948021" cy="461665"/>
          </a:xfrm>
          <a:prstGeom prst="rect">
            <a:avLst/>
          </a:prstGeom>
          <a:noFill/>
        </p:spPr>
        <p:txBody>
          <a:bodyPr wrap="square" rtlCol="0">
            <a:spAutoFit/>
          </a:bodyPr>
          <a:lstStyle/>
          <a:p>
            <a:r>
              <a:rPr lang="de-DE" sz="2400" dirty="0"/>
              <a:t>Kompetenzaufbau:</a:t>
            </a:r>
          </a:p>
        </p:txBody>
      </p:sp>
      <p:sp>
        <p:nvSpPr>
          <p:cNvPr id="9" name="Textfeld 8"/>
          <p:cNvSpPr txBox="1"/>
          <p:nvPr/>
        </p:nvSpPr>
        <p:spPr>
          <a:xfrm>
            <a:off x="7897569" y="1969568"/>
            <a:ext cx="4105844" cy="4601260"/>
          </a:xfrm>
          <a:prstGeom prst="rect">
            <a:avLst/>
          </a:prstGeom>
          <a:noFill/>
        </p:spPr>
        <p:txBody>
          <a:bodyPr wrap="square" rtlCol="0">
            <a:spAutoFit/>
          </a:bodyPr>
          <a:lstStyle/>
          <a:p>
            <a:pPr>
              <a:spcAft>
                <a:spcPts val="600"/>
              </a:spcAft>
            </a:pPr>
            <a:r>
              <a:rPr lang="de-DE" sz="2400" b="1" dirty="0">
                <a:solidFill>
                  <a:srgbClr val="0070C0"/>
                </a:solidFill>
                <a:sym typeface="Symbol" panose="05050102010706020507" pitchFamily="18" charset="2"/>
              </a:rPr>
              <a:t>     Schreibgrundlagen:</a:t>
            </a:r>
          </a:p>
          <a:p>
            <a:pPr marL="285750" indent="-285750">
              <a:buFont typeface="Symbol" panose="05050102010706020507" pitchFamily="18" charset="2"/>
              <a:buChar char="®"/>
            </a:pPr>
            <a:r>
              <a:rPr lang="de-DE" sz="2400" dirty="0">
                <a:sym typeface="Symbol" panose="05050102010706020507" pitchFamily="18" charset="2"/>
              </a:rPr>
              <a:t>Stichpunkte im Text </a:t>
            </a:r>
          </a:p>
          <a:p>
            <a:pPr marL="285750" indent="-285750">
              <a:buFont typeface="Symbol" panose="05050102010706020507" pitchFamily="18" charset="2"/>
              <a:buChar char="®"/>
            </a:pPr>
            <a:r>
              <a:rPr lang="de-DE" sz="2400" dirty="0">
                <a:sym typeface="Symbol" panose="05050102010706020507" pitchFamily="18" charset="2"/>
              </a:rPr>
              <a:t>Informationen über längere Textabschnitte/ den Text  hinweg</a:t>
            </a:r>
          </a:p>
          <a:p>
            <a:pPr marL="285750" indent="-285750">
              <a:buFont typeface="Symbol" panose="05050102010706020507" pitchFamily="18" charset="2"/>
              <a:buChar char="®"/>
            </a:pPr>
            <a:r>
              <a:rPr lang="de-DE" sz="2400" dirty="0">
                <a:sym typeface="Symbol" panose="05050102010706020507" pitchFamily="18" charset="2"/>
              </a:rPr>
              <a:t>das Verhalten und die Entwicklung der Figur werden einbezogen</a:t>
            </a:r>
          </a:p>
          <a:p>
            <a:pPr marL="285750" indent="-285750">
              <a:buFont typeface="Symbol" panose="05050102010706020507" pitchFamily="18" charset="2"/>
              <a:buChar char="®"/>
            </a:pPr>
            <a:r>
              <a:rPr lang="de-DE" sz="2400" dirty="0">
                <a:sym typeface="Symbol" panose="05050102010706020507" pitchFamily="18" charset="2"/>
              </a:rPr>
              <a:t>Portrait auf der Basis weniger Informationen, die zu deuten sind</a:t>
            </a:r>
          </a:p>
          <a:p>
            <a:pPr marL="285750" indent="-285750">
              <a:buFont typeface="Symbol" panose="05050102010706020507" pitchFamily="18" charset="2"/>
              <a:buChar char="®"/>
            </a:pPr>
            <a:endParaRPr lang="de-DE" sz="2400" dirty="0"/>
          </a:p>
        </p:txBody>
      </p:sp>
    </p:spTree>
    <p:extLst>
      <p:ext uri="{BB962C8B-B14F-4D97-AF65-F5344CB8AC3E}">
        <p14:creationId xmlns:p14="http://schemas.microsoft.com/office/powerpoint/2010/main" val="388363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mini-</a:t>
            </a:r>
            <a:r>
              <a:rPr lang="de-DE" sz="3200" i="1" dirty="0">
                <a:latin typeface="Calibri" panose="020F0502020204030204" pitchFamily="34" charset="0"/>
                <a:cs typeface="Calibri" panose="020F0502020204030204" pitchFamily="34" charset="0"/>
              </a:rPr>
              <a:t>portraits </a:t>
            </a:r>
            <a:r>
              <a:rPr lang="fr-FR" sz="3200" i="1" dirty="0">
                <a:latin typeface="Calibri" panose="020F0502020204030204" pitchFamily="34" charset="0"/>
                <a:cs typeface="Calibri" panose="020F0502020204030204" pitchFamily="34" charset="0"/>
              </a:rPr>
              <a:t>des copains </a:t>
            </a:r>
            <a:r>
              <a:rPr lang="de-DE" sz="3200" dirty="0">
                <a:latin typeface="Calibri" panose="020F0502020204030204" pitchFamily="34" charset="0"/>
                <a:cs typeface="Calibri" panose="020F0502020204030204" pitchFamily="34" charset="0"/>
              </a:rPr>
              <a:t>(1)</a:t>
            </a:r>
            <a:endParaRPr lang="de-DE" sz="3200"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5" name="Tabelle 4"/>
          <p:cNvGraphicFramePr>
            <a:graphicFrameLocks noGrp="1"/>
          </p:cNvGraphicFramePr>
          <p:nvPr>
            <p:extLst>
              <p:ext uri="{D42A27DB-BD31-4B8C-83A1-F6EECF244321}">
                <p14:modId xmlns:p14="http://schemas.microsoft.com/office/powerpoint/2010/main" val="474467004"/>
              </p:ext>
            </p:extLst>
          </p:nvPr>
        </p:nvGraphicFramePr>
        <p:xfrm>
          <a:off x="6351831" y="1204476"/>
          <a:ext cx="5609492" cy="4801381"/>
        </p:xfrm>
        <a:graphic>
          <a:graphicData uri="http://schemas.openxmlformats.org/drawingml/2006/table">
            <a:tbl>
              <a:tblPr firstRow="1" firstCol="1" bandRow="1">
                <a:tableStyleId>{5C22544A-7EE6-4342-B048-85BDC9FD1C3A}</a:tableStyleId>
              </a:tblPr>
              <a:tblGrid>
                <a:gridCol w="1002180">
                  <a:extLst>
                    <a:ext uri="{9D8B030D-6E8A-4147-A177-3AD203B41FA5}">
                      <a16:colId xmlns:a16="http://schemas.microsoft.com/office/drawing/2014/main" val="1809510458"/>
                    </a:ext>
                  </a:extLst>
                </a:gridCol>
                <a:gridCol w="4607312">
                  <a:extLst>
                    <a:ext uri="{9D8B030D-6E8A-4147-A177-3AD203B41FA5}">
                      <a16:colId xmlns:a16="http://schemas.microsoft.com/office/drawing/2014/main" val="4223566642"/>
                    </a:ext>
                  </a:extLst>
                </a:gridCol>
              </a:tblGrid>
              <a:tr h="1036320">
                <a:tc>
                  <a:txBody>
                    <a:bodyPr/>
                    <a:lstStyle/>
                    <a:p>
                      <a:pPr>
                        <a:lnSpc>
                          <a:spcPct val="125000"/>
                        </a:lnSpc>
                        <a:spcBef>
                          <a:spcPts val="600"/>
                        </a:spcBef>
                        <a:spcAft>
                          <a:spcPts val="600"/>
                        </a:spcAft>
                      </a:pPr>
                      <a:r>
                        <a:rPr lang="fr-FR" sz="2000">
                          <a:effectLst/>
                        </a:rPr>
                        <a:t>Nom :</a:t>
                      </a:r>
                      <a:endParaRPr lang="de-D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endParaRPr lang="fr-FR" sz="2000" b="1" kern="1200" dirty="0">
                        <a:solidFill>
                          <a:schemeClr val="lt1"/>
                        </a:solidFill>
                        <a:effectLst/>
                        <a:latin typeface="+mn-lt"/>
                        <a:ea typeface="+mn-ea"/>
                        <a:cs typeface="+mn-cs"/>
                      </a:endParaRPr>
                    </a:p>
                    <a:p>
                      <a:pPr>
                        <a:lnSpc>
                          <a:spcPct val="100000"/>
                        </a:lnSpc>
                        <a:spcBef>
                          <a:spcPts val="0"/>
                        </a:spcBef>
                        <a:spcAft>
                          <a:spcPts val="0"/>
                        </a:spcAft>
                      </a:pPr>
                      <a:r>
                        <a:rPr lang="fr-FR" sz="2000" b="1" kern="1200" dirty="0">
                          <a:solidFill>
                            <a:schemeClr val="lt1"/>
                          </a:solidFill>
                          <a:effectLst/>
                          <a:latin typeface="+mn-lt"/>
                          <a:ea typeface="+mn-ea"/>
                          <a:cs typeface="+mn-cs"/>
                        </a:rPr>
                        <a:t>mini-portraits des copains:                                                                                                 </a:t>
                      </a:r>
                      <a:r>
                        <a:rPr lang="fr-FR" sz="2000" dirty="0">
                          <a:effectLst/>
                        </a:rPr>
                        <a:t>page 3-4</a:t>
                      </a:r>
                    </a:p>
                    <a:p>
                      <a:pPr>
                        <a:lnSpc>
                          <a:spcPct val="100000"/>
                        </a:lnSpc>
                        <a:spcBef>
                          <a:spcPts val="0"/>
                        </a:spcBef>
                        <a:spcAft>
                          <a:spcPts val="0"/>
                        </a:spcAft>
                      </a:pPr>
                      <a:endParaRPr lang="de-DE"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934894313"/>
                  </a:ext>
                </a:extLst>
              </a:tr>
              <a:tr h="1524000">
                <a:tc>
                  <a:txBody>
                    <a:bodyPr/>
                    <a:lstStyle/>
                    <a:p>
                      <a:pPr>
                        <a:lnSpc>
                          <a:spcPct val="125000"/>
                        </a:lnSpc>
                        <a:spcBef>
                          <a:spcPts val="600"/>
                        </a:spcBef>
                        <a:spcAft>
                          <a:spcPts val="600"/>
                        </a:spcAft>
                      </a:pPr>
                      <a:r>
                        <a:rPr lang="fr-FR" sz="2000">
                          <a:effectLst/>
                        </a:rPr>
                        <a:t>Michèle</a:t>
                      </a:r>
                      <a:endParaRPr lang="de-D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fr-FR" sz="2000" dirty="0">
                        <a:effectLst/>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fr-FR" sz="2000" dirty="0">
                          <a:effectLst/>
                        </a:rPr>
                        <a:t>une fille ; avec des lunettes ; assez bonne en dessin, en maths et en sciences naturelles ; très moyenne pour le reste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de-DE"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7973764"/>
                  </a:ext>
                </a:extLst>
              </a:tr>
              <a:tr h="2241061">
                <a:tc>
                  <a:txBody>
                    <a:bodyPr/>
                    <a:lstStyle/>
                    <a:p>
                      <a:pPr>
                        <a:lnSpc>
                          <a:spcPct val="125000"/>
                        </a:lnSpc>
                        <a:spcBef>
                          <a:spcPts val="600"/>
                        </a:spcBef>
                        <a:spcAft>
                          <a:spcPts val="600"/>
                        </a:spcAft>
                      </a:pPr>
                      <a:r>
                        <a:rPr lang="fr-FR" sz="2000">
                          <a:effectLst/>
                        </a:rPr>
                        <a:t>Amélie</a:t>
                      </a:r>
                      <a:endParaRPr lang="de-D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effectLst/>
                        </a:rPr>
                        <a:t>belle ; blonde ; elle a les yeux bleus ; elle est toujours d’accord avec moi ; mais elle est malheureusement d’accord avec tout le monde ; elle lit beaucoup ; elle donne beaucoup de livres à Michèle</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3234551"/>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489529314"/>
              </p:ext>
            </p:extLst>
          </p:nvPr>
        </p:nvGraphicFramePr>
        <p:xfrm>
          <a:off x="589939" y="1204475"/>
          <a:ext cx="5535369" cy="4792218"/>
        </p:xfrm>
        <a:graphic>
          <a:graphicData uri="http://schemas.openxmlformats.org/drawingml/2006/table">
            <a:tbl>
              <a:tblPr firstRow="1" firstCol="1" bandRow="1">
                <a:tableStyleId>{5C22544A-7EE6-4342-B048-85BDC9FD1C3A}</a:tableStyleId>
              </a:tblPr>
              <a:tblGrid>
                <a:gridCol w="988938">
                  <a:extLst>
                    <a:ext uri="{9D8B030D-6E8A-4147-A177-3AD203B41FA5}">
                      <a16:colId xmlns:a16="http://schemas.microsoft.com/office/drawing/2014/main" val="1809510458"/>
                    </a:ext>
                  </a:extLst>
                </a:gridCol>
                <a:gridCol w="4546431">
                  <a:extLst>
                    <a:ext uri="{9D8B030D-6E8A-4147-A177-3AD203B41FA5}">
                      <a16:colId xmlns:a16="http://schemas.microsoft.com/office/drawing/2014/main" val="4223566642"/>
                    </a:ext>
                  </a:extLst>
                </a:gridCol>
              </a:tblGrid>
              <a:tr h="1035945">
                <a:tc>
                  <a:txBody>
                    <a:bodyPr/>
                    <a:lstStyle/>
                    <a:p>
                      <a:pPr>
                        <a:lnSpc>
                          <a:spcPct val="125000"/>
                        </a:lnSpc>
                        <a:spcBef>
                          <a:spcPts val="600"/>
                        </a:spcBef>
                        <a:spcAft>
                          <a:spcPts val="600"/>
                        </a:spcAft>
                      </a:pPr>
                      <a:endParaRPr lang="fr-FR" sz="2000" dirty="0">
                        <a:effectLst/>
                      </a:endParaRPr>
                    </a:p>
                  </a:txBody>
                  <a:tcPr marL="68580" marR="68580" marT="0" marB="0" anchor="ctr"/>
                </a:tc>
                <a:tc>
                  <a:txBody>
                    <a:bodyPr/>
                    <a:lstStyle/>
                    <a:p>
                      <a:pPr>
                        <a:lnSpc>
                          <a:spcPct val="100000"/>
                        </a:lnSpc>
                        <a:spcBef>
                          <a:spcPts val="0"/>
                        </a:spcBef>
                        <a:spcAft>
                          <a:spcPts val="0"/>
                        </a:spcAft>
                      </a:pPr>
                      <a:r>
                        <a:rPr lang="fr-FR" sz="2000" dirty="0">
                          <a:effectLst/>
                        </a:rPr>
                        <a:t>mini-portraits des copains:                                                                                                 page 3-4</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934894313"/>
                  </a:ext>
                </a:extLst>
              </a:tr>
              <a:tr h="1515481">
                <a:tc>
                  <a:txBody>
                    <a:bodyPr/>
                    <a:lstStyle/>
                    <a:p>
                      <a:pPr>
                        <a:lnSpc>
                          <a:spcPct val="125000"/>
                        </a:lnSpc>
                        <a:spcBef>
                          <a:spcPts val="600"/>
                        </a:spcBef>
                        <a:spcAft>
                          <a:spcPts val="600"/>
                        </a:spcAft>
                      </a:pPr>
                      <a:r>
                        <a:rPr lang="fr-FR" sz="2000">
                          <a:effectLst/>
                        </a:rPr>
                        <a:t>Michèle</a:t>
                      </a:r>
                      <a:endParaRPr lang="de-D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5000"/>
                        </a:lnSpc>
                        <a:spcBef>
                          <a:spcPts val="600"/>
                        </a:spcBef>
                        <a:spcAft>
                          <a:spcPts val="600"/>
                        </a:spcAf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7973764"/>
                  </a:ext>
                </a:extLst>
              </a:tr>
              <a:tr h="2240792">
                <a:tc>
                  <a:txBody>
                    <a:bodyPr/>
                    <a:lstStyle/>
                    <a:p>
                      <a:pPr>
                        <a:lnSpc>
                          <a:spcPct val="125000"/>
                        </a:lnSpc>
                        <a:spcBef>
                          <a:spcPts val="600"/>
                        </a:spcBef>
                        <a:spcAft>
                          <a:spcPts val="600"/>
                        </a:spcAft>
                      </a:pPr>
                      <a:r>
                        <a:rPr lang="fr-FR" sz="2000">
                          <a:effectLst/>
                        </a:rPr>
                        <a:t>Amélie</a:t>
                      </a:r>
                      <a:endParaRPr lang="de-DE"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5000"/>
                        </a:lnSpc>
                        <a:spcBef>
                          <a:spcPts val="600"/>
                        </a:spcBef>
                        <a:spcAft>
                          <a:spcPts val="600"/>
                        </a:spcAf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3234551"/>
                  </a:ext>
                </a:extLst>
              </a:tr>
            </a:tbl>
          </a:graphicData>
        </a:graphic>
      </p:graphicFrame>
      <p:sp>
        <p:nvSpPr>
          <p:cNvPr id="7" name="Pfeil: nach rechts 6"/>
          <p:cNvSpPr/>
          <p:nvPr/>
        </p:nvSpPr>
        <p:spPr>
          <a:xfrm>
            <a:off x="5146899" y="3388995"/>
            <a:ext cx="1204931" cy="788670"/>
          </a:xfrm>
          <a:prstGeom prst="rightArrow">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C000"/>
              </a:solidFill>
            </a:endParaRPr>
          </a:p>
        </p:txBody>
      </p:sp>
      <p:sp>
        <p:nvSpPr>
          <p:cNvPr id="4" name="Textfeld 3"/>
          <p:cNvSpPr txBox="1"/>
          <p:nvPr/>
        </p:nvSpPr>
        <p:spPr>
          <a:xfrm>
            <a:off x="1580258" y="3321665"/>
            <a:ext cx="3554730" cy="923330"/>
          </a:xfrm>
          <a:prstGeom prst="rect">
            <a:avLst/>
          </a:prstGeom>
          <a:solidFill>
            <a:srgbClr val="FFC000"/>
          </a:solidFill>
        </p:spPr>
        <p:txBody>
          <a:bodyPr wrap="square" rtlCol="0">
            <a:spAutoFit/>
          </a:bodyPr>
          <a:lstStyle/>
          <a:p>
            <a:r>
              <a:rPr lang="de-DE" dirty="0"/>
              <a:t>Die Schüler filtern den Text nach Stichpunkten, die Aufschluss über die einzelnen Personen geben.</a:t>
            </a:r>
          </a:p>
        </p:txBody>
      </p:sp>
    </p:spTree>
    <p:extLst>
      <p:ext uri="{BB962C8B-B14F-4D97-AF65-F5344CB8AC3E}">
        <p14:creationId xmlns:p14="http://schemas.microsoft.com/office/powerpoint/2010/main" val="390542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portrait </a:t>
            </a:r>
            <a:r>
              <a:rPr lang="fr-FR" sz="3200" i="1" dirty="0">
                <a:latin typeface="Calibri" panose="020F0502020204030204" pitchFamily="34" charset="0"/>
                <a:cs typeface="Calibri" panose="020F0502020204030204" pitchFamily="34" charset="0"/>
              </a:rPr>
              <a:t>de la narratrice </a:t>
            </a:r>
            <a:r>
              <a:rPr lang="de-DE" sz="3200" dirty="0">
                <a:latin typeface="Calibri" panose="020F0502020204030204" pitchFamily="34" charset="0"/>
                <a:cs typeface="Calibri" panose="020F0502020204030204" pitchFamily="34" charset="0"/>
              </a:rPr>
              <a:t>(2)</a:t>
            </a:r>
            <a:endParaRPr lang="de-DE" sz="3200"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490051" y="1192415"/>
            <a:ext cx="6299930" cy="487506"/>
          </a:xfrm>
          <a:prstGeom prst="rect">
            <a:avLst/>
          </a:prstGeom>
        </p:spPr>
        <p:txBody>
          <a:bodyPr wrap="none">
            <a:spAutoFit/>
          </a:bodyPr>
          <a:lstStyle/>
          <a:p>
            <a:pPr algn="just">
              <a:lnSpc>
                <a:spcPct val="107000"/>
              </a:lnSpc>
              <a:spcAft>
                <a:spcPts val="800"/>
              </a:spcAft>
            </a:pPr>
            <a:r>
              <a:rPr lang="fr-FR" sz="2400" dirty="0">
                <a:ea typeface="Times New Roman" panose="02020603050405020304" pitchFamily="18" charset="0"/>
                <a:cs typeface="Times New Roman" panose="02020603050405020304" pitchFamily="18" charset="0"/>
              </a:rPr>
              <a:t>Comment est-ce que Michèle se voit elle-même ?</a:t>
            </a:r>
            <a:endParaRPr lang="de-DE" sz="2400" dirty="0">
              <a:effectLst/>
              <a:ea typeface="Times New Roman" panose="02020603050405020304" pitchFamily="18" charset="0"/>
              <a:cs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291041633"/>
              </p:ext>
            </p:extLst>
          </p:nvPr>
        </p:nvGraphicFramePr>
        <p:xfrm>
          <a:off x="589938" y="1744433"/>
          <a:ext cx="10863507" cy="2297538"/>
        </p:xfrm>
        <a:graphic>
          <a:graphicData uri="http://schemas.openxmlformats.org/drawingml/2006/table">
            <a:tbl>
              <a:tblPr firstRow="1" firstCol="1" bandRow="1">
                <a:tableStyleId>{5C22544A-7EE6-4342-B048-85BDC9FD1C3A}</a:tableStyleId>
              </a:tblPr>
              <a:tblGrid>
                <a:gridCol w="10863507">
                  <a:extLst>
                    <a:ext uri="{9D8B030D-6E8A-4147-A177-3AD203B41FA5}">
                      <a16:colId xmlns:a16="http://schemas.microsoft.com/office/drawing/2014/main" val="3328541519"/>
                    </a:ext>
                  </a:extLst>
                </a:gridCol>
              </a:tblGrid>
              <a:tr h="381000">
                <a:tc>
                  <a:txBody>
                    <a:bodyPr/>
                    <a:lstStyle/>
                    <a:p>
                      <a:pPr>
                        <a:lnSpc>
                          <a:spcPct val="125000"/>
                        </a:lnSpc>
                        <a:spcBef>
                          <a:spcPts val="600"/>
                        </a:spcBef>
                        <a:spcAft>
                          <a:spcPts val="600"/>
                        </a:spcAft>
                      </a:pPr>
                      <a:r>
                        <a:rPr lang="fr-FR" sz="2000" dirty="0">
                          <a:effectLst/>
                        </a:rPr>
                        <a:t>mini-portrait de Michèle, la narratrice (2) :                                                                                         page 5</a:t>
                      </a: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8217"/>
                  </a:ext>
                </a:extLst>
              </a:tr>
              <a:tr h="1916538">
                <a:tc>
                  <a:txBody>
                    <a:bodyPr/>
                    <a:lstStyle/>
                    <a:p>
                      <a:pPr>
                        <a:lnSpc>
                          <a:spcPct val="125000"/>
                        </a:lnSpc>
                        <a:spcBef>
                          <a:spcPts val="600"/>
                        </a:spcBef>
                        <a:spcAft>
                          <a:spcPts val="600"/>
                        </a:spcAf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157751646"/>
                  </a:ext>
                </a:extLst>
              </a:tr>
            </a:tbl>
          </a:graphicData>
        </a:graphic>
      </p:graphicFrame>
      <p:sp>
        <p:nvSpPr>
          <p:cNvPr id="6" name="Sprechblase: oval 5"/>
          <p:cNvSpPr>
            <a:spLocks noChangeArrowheads="1"/>
          </p:cNvSpPr>
          <p:nvPr/>
        </p:nvSpPr>
        <p:spPr bwMode="auto">
          <a:xfrm>
            <a:off x="7540724" y="741067"/>
            <a:ext cx="4037060" cy="1113693"/>
          </a:xfrm>
          <a:prstGeom prst="wedgeEllipseCallout">
            <a:avLst>
              <a:gd name="adj1" fmla="val -67066"/>
              <a:gd name="adj2" fmla="val 86406"/>
            </a:avLst>
          </a:prstGeom>
          <a:solidFill>
            <a:srgbClr val="FFC000"/>
          </a:solidFill>
          <a:ln w="12700">
            <a:solidFill>
              <a:schemeClr val="accent2">
                <a:lumMod val="100000"/>
                <a:lumOff val="0"/>
              </a:schemeClr>
            </a:solidFill>
            <a:miter lim="800000"/>
            <a:headEnd/>
            <a:tailEnd/>
          </a:ln>
          <a:effectLst>
            <a:outerShdw dist="38100" dir="2700000" algn="tl" rotWithShape="0">
              <a:srgbClr val="000000">
                <a:alpha val="39999"/>
              </a:srgbClr>
            </a:outerShdw>
          </a:effectLst>
          <a:scene3d>
            <a:camera prst="orthographicFront"/>
            <a:lightRig rig="threePt" dir="t"/>
          </a:scene3d>
          <a:sp3d>
            <a:bevelT/>
          </a:sp3d>
        </p:spPr>
        <p:txBody>
          <a:bodyPr rot="0" vert="horz" wrap="square" lIns="91440" tIns="45720" rIns="91440" bIns="45720" anchor="ctr" anchorCtr="0" upright="1">
            <a:noAutofit/>
          </a:bodyPr>
          <a:lstStyle/>
          <a:p>
            <a:pPr>
              <a:spcAft>
                <a:spcPts val="0"/>
              </a:spcAft>
            </a:pPr>
            <a:r>
              <a:rPr lang="de-DE" b="1" dirty="0">
                <a:effectLst/>
                <a:ea typeface="Times New Roman" panose="02020603050405020304" pitchFamily="18" charset="0"/>
                <a:cs typeface="Times New Roman" panose="02020603050405020304" pitchFamily="18" charset="0"/>
              </a:rPr>
              <a:t>le narrateur – der Erzähler</a:t>
            </a:r>
            <a:br>
              <a:rPr lang="de-DE" b="1" dirty="0">
                <a:effectLst/>
                <a:ea typeface="Times New Roman" panose="02020603050405020304" pitchFamily="18" charset="0"/>
                <a:cs typeface="Times New Roman" panose="02020603050405020304" pitchFamily="18" charset="0"/>
              </a:rPr>
            </a:br>
            <a:r>
              <a:rPr lang="de-DE" b="1" dirty="0">
                <a:effectLst/>
                <a:ea typeface="Times New Roman" panose="02020603050405020304" pitchFamily="18" charset="0"/>
                <a:cs typeface="Times New Roman" panose="02020603050405020304" pitchFamily="18" charset="0"/>
              </a:rPr>
              <a:t>la narratrice – die Erzählerin</a:t>
            </a:r>
          </a:p>
        </p:txBody>
      </p:sp>
      <p:sp>
        <p:nvSpPr>
          <p:cNvPr id="7" name="Rechteck 6"/>
          <p:cNvSpPr/>
          <p:nvPr/>
        </p:nvSpPr>
        <p:spPr>
          <a:xfrm>
            <a:off x="630969" y="4268558"/>
            <a:ext cx="10863507" cy="1477328"/>
          </a:xfrm>
          <a:prstGeom prst="rect">
            <a:avLst/>
          </a:prstGeom>
        </p:spPr>
        <p:txBody>
          <a:bodyPr wrap="square">
            <a:spAutoFit/>
          </a:bodyPr>
          <a:lstStyle/>
          <a:p>
            <a:r>
              <a:rPr lang="de-DE" dirty="0"/>
              <a:t>Textvorgaben</a:t>
            </a:r>
            <a:r>
              <a:rPr lang="fr-FR" dirty="0"/>
              <a:t> S.5:</a:t>
            </a:r>
          </a:p>
          <a:p>
            <a:r>
              <a:rPr lang="fr-FR" dirty="0"/>
              <a:t>j’ai un problème : je suis ni brune ni blonde ; on ne sait pas si j’ai les yeux  gris ou verts ; je ne suis ni grande ni petite, ni jolie ni moche ; je suis une élève moyenne, je crois bien qu’on ne remarque pas vraiment mon absence : mon prénom, Michèle, est banal ; j’ai un grand défaut : je raconte tout le temps des choses que j’invente, des histoires, des mensonges ; …</a:t>
            </a:r>
            <a:endParaRPr lang="de-DE"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feld 7"/>
          <p:cNvSpPr txBox="1"/>
          <p:nvPr/>
        </p:nvSpPr>
        <p:spPr>
          <a:xfrm>
            <a:off x="2863215" y="2520315"/>
            <a:ext cx="5936011" cy="1200329"/>
          </a:xfrm>
          <a:prstGeom prst="rect">
            <a:avLst/>
          </a:prstGeom>
          <a:solidFill>
            <a:srgbClr val="FFC000"/>
          </a:solidFill>
        </p:spPr>
        <p:txBody>
          <a:bodyPr wrap="square" rtlCol="0">
            <a:spAutoFit/>
          </a:bodyPr>
          <a:lstStyle/>
          <a:p>
            <a:pPr marL="285750" indent="-285750">
              <a:buFont typeface="Symbol" panose="05050102010706020507" pitchFamily="18" charset="2"/>
              <a:buChar char="®"/>
            </a:pPr>
            <a:r>
              <a:rPr lang="de-DE" sz="2400" dirty="0">
                <a:sym typeface="Symbol" panose="05050102010706020507" pitchFamily="18" charset="2"/>
              </a:rPr>
              <a:t>Nur Informationsentnahme aus dem Text</a:t>
            </a:r>
          </a:p>
          <a:p>
            <a:pPr marL="285750" indent="-285750">
              <a:buFont typeface="Symbol" panose="05050102010706020507" pitchFamily="18" charset="2"/>
              <a:buChar char="®"/>
            </a:pPr>
            <a:r>
              <a:rPr lang="de-DE" sz="2400" dirty="0">
                <a:sym typeface="Symbol" panose="05050102010706020507" pitchFamily="18" charset="2"/>
              </a:rPr>
              <a:t>Die Informationen sind über längere Textabschnitte verteilt</a:t>
            </a:r>
          </a:p>
        </p:txBody>
      </p:sp>
    </p:spTree>
    <p:extLst>
      <p:ext uri="{BB962C8B-B14F-4D97-AF65-F5344CB8AC3E}">
        <p14:creationId xmlns:p14="http://schemas.microsoft.com/office/powerpoint/2010/main" val="228989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321149"/>
            <a:ext cx="10568354" cy="1077218"/>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Beschreibung der Veränderung von Michèle</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699196" y="1942523"/>
            <a:ext cx="7640955" cy="830997"/>
          </a:xfrm>
          <a:prstGeom prst="rect">
            <a:avLst/>
          </a:prstGeom>
          <a:noFill/>
        </p:spPr>
        <p:txBody>
          <a:bodyPr wrap="square" rtlCol="0">
            <a:spAutoFit/>
          </a:bodyPr>
          <a:lstStyle/>
          <a:p>
            <a:r>
              <a:rPr lang="fr-FR" sz="2400" dirty="0"/>
              <a:t>Comment est-ce que Michèle change pendant cette semaine ?</a:t>
            </a:r>
            <a:endParaRPr lang="de-DE" sz="2400" dirty="0"/>
          </a:p>
        </p:txBody>
      </p:sp>
      <p:graphicFrame>
        <p:nvGraphicFramePr>
          <p:cNvPr id="5" name="Tabelle 4"/>
          <p:cNvGraphicFramePr>
            <a:graphicFrameLocks noGrp="1"/>
          </p:cNvGraphicFramePr>
          <p:nvPr>
            <p:extLst>
              <p:ext uri="{D42A27DB-BD31-4B8C-83A1-F6EECF244321}">
                <p14:modId xmlns:p14="http://schemas.microsoft.com/office/powerpoint/2010/main" val="2153502328"/>
              </p:ext>
            </p:extLst>
          </p:nvPr>
        </p:nvGraphicFramePr>
        <p:xfrm>
          <a:off x="825372" y="2898331"/>
          <a:ext cx="7640955" cy="3117659"/>
        </p:xfrm>
        <a:graphic>
          <a:graphicData uri="http://schemas.openxmlformats.org/drawingml/2006/table">
            <a:tbl>
              <a:tblPr firstRow="1" firstCol="1" bandRow="1">
                <a:tableStyleId>{5C22544A-7EE6-4342-B048-85BDC9FD1C3A}</a:tableStyleId>
              </a:tblPr>
              <a:tblGrid>
                <a:gridCol w="1148168">
                  <a:extLst>
                    <a:ext uri="{9D8B030D-6E8A-4147-A177-3AD203B41FA5}">
                      <a16:colId xmlns:a16="http://schemas.microsoft.com/office/drawing/2014/main" val="1881507027"/>
                    </a:ext>
                  </a:extLst>
                </a:gridCol>
                <a:gridCol w="6492787">
                  <a:extLst>
                    <a:ext uri="{9D8B030D-6E8A-4147-A177-3AD203B41FA5}">
                      <a16:colId xmlns:a16="http://schemas.microsoft.com/office/drawing/2014/main" val="1456704992"/>
                    </a:ext>
                  </a:extLst>
                </a:gridCol>
              </a:tblGrid>
              <a:tr h="679259">
                <a:tc>
                  <a:txBody>
                    <a:bodyPr/>
                    <a:lstStyle/>
                    <a:p>
                      <a:pPr>
                        <a:lnSpc>
                          <a:spcPct val="125000"/>
                        </a:lnSpc>
                        <a:spcBef>
                          <a:spcPts val="600"/>
                        </a:spcBef>
                        <a:spcAft>
                          <a:spcPts val="600"/>
                        </a:spcAft>
                      </a:pPr>
                      <a:r>
                        <a:rPr lang="fr-FR" sz="2000" dirty="0">
                          <a:solidFill>
                            <a:srgbClr val="002060"/>
                          </a:solidFill>
                          <a:effectLst/>
                        </a:rPr>
                        <a:t>Chapitre</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914" marR="559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600"/>
                        </a:spcBef>
                        <a:spcAft>
                          <a:spcPts val="0"/>
                        </a:spcAft>
                      </a:pPr>
                      <a:r>
                        <a:rPr lang="fr-FR" sz="2000" b="1" kern="1200" noProof="0" dirty="0">
                          <a:solidFill>
                            <a:srgbClr val="002060"/>
                          </a:solidFill>
                          <a:effectLst/>
                          <a:latin typeface="+mn-lt"/>
                          <a:ea typeface="+mn-ea"/>
                          <a:cs typeface="+mn-cs"/>
                        </a:rPr>
                        <a:t>Informations dans le texte</a:t>
                      </a:r>
                    </a:p>
                  </a:txBody>
                  <a:tcPr marL="55914" marR="559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0469749"/>
                  </a:ext>
                </a:extLst>
              </a:tr>
              <a:tr h="1219200">
                <a:tc>
                  <a:txBody>
                    <a:bodyPr/>
                    <a:lstStyle/>
                    <a:p>
                      <a:pPr>
                        <a:lnSpc>
                          <a:spcPct val="100000"/>
                        </a:lnSpc>
                        <a:spcBef>
                          <a:spcPts val="0"/>
                        </a:spcBef>
                        <a:spcAft>
                          <a:spcPts val="0"/>
                        </a:spcAft>
                      </a:pPr>
                      <a:r>
                        <a:rPr lang="fr-FR" sz="2000" dirty="0">
                          <a:solidFill>
                            <a:srgbClr val="002060"/>
                          </a:solidFill>
                          <a:effectLst/>
                        </a:rPr>
                        <a:t>La grève </a:t>
                      </a:r>
                      <a:br>
                        <a:rPr lang="fr-FR" sz="2000" dirty="0">
                          <a:solidFill>
                            <a:srgbClr val="002060"/>
                          </a:solidFill>
                          <a:effectLst/>
                        </a:rPr>
                      </a:br>
                      <a:r>
                        <a:rPr lang="fr-FR" sz="2000" dirty="0">
                          <a:solidFill>
                            <a:srgbClr val="002060"/>
                          </a:solidFill>
                          <a:effectLst/>
                        </a:rPr>
                        <a:t>(p.12-13)</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914" marR="559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nSpc>
                          <a:spcPct val="100000"/>
                        </a:lnSpc>
                        <a:spcBef>
                          <a:spcPts val="0"/>
                        </a:spcBef>
                        <a:spcAft>
                          <a:spcPts val="0"/>
                        </a:spcAft>
                        <a:buFont typeface="Symbol" panose="05050102010706020507" pitchFamily="18" charset="2"/>
                        <a:buChar char=""/>
                      </a:pPr>
                      <a:r>
                        <a:rPr lang="fr-FR" sz="2000" dirty="0">
                          <a:solidFill>
                            <a:srgbClr val="002060"/>
                          </a:solidFill>
                          <a:effectLst/>
                        </a:rPr>
                        <a:t>« La télé, ça m’est égal, l’argent de poche aussi, mais les copains, c’est trop dur. Et trop injuste. »</a:t>
                      </a:r>
                      <a:endParaRPr lang="de-DE" sz="2000" dirty="0">
                        <a:solidFill>
                          <a:srgbClr val="002060"/>
                        </a:solidFill>
                        <a:effectLst/>
                      </a:endParaRPr>
                    </a:p>
                    <a:p>
                      <a:pPr marL="342900" lvl="0" indent="-342900">
                        <a:lnSpc>
                          <a:spcPct val="100000"/>
                        </a:lnSpc>
                        <a:spcBef>
                          <a:spcPts val="0"/>
                        </a:spcBef>
                        <a:spcAft>
                          <a:spcPts val="0"/>
                        </a:spcAft>
                        <a:buFont typeface="Symbol" panose="05050102010706020507" pitchFamily="18" charset="2"/>
                        <a:buChar char=""/>
                      </a:pPr>
                      <a:r>
                        <a:rPr lang="fr-FR" sz="2000" dirty="0">
                          <a:solidFill>
                            <a:srgbClr val="002060"/>
                          </a:solidFill>
                          <a:effectLst/>
                        </a:rPr>
                        <a:t>« j'ai décidé de faire la grève et de ne pas recommencer… »</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914" marR="559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963224"/>
                  </a:ext>
                </a:extLst>
              </a:tr>
              <a:tr h="1219200">
                <a:tc>
                  <a:txBody>
                    <a:bodyPr/>
                    <a:lstStyle/>
                    <a:p>
                      <a:pPr>
                        <a:lnSpc>
                          <a:spcPct val="100000"/>
                        </a:lnSpc>
                        <a:spcBef>
                          <a:spcPts val="0"/>
                        </a:spcBef>
                        <a:spcAft>
                          <a:spcPts val="0"/>
                        </a:spcAft>
                      </a:pPr>
                      <a:r>
                        <a:rPr lang="fr-FR" sz="2000" dirty="0">
                          <a:solidFill>
                            <a:srgbClr val="002060"/>
                          </a:solidFill>
                          <a:effectLst/>
                        </a:rPr>
                        <a:t>Je reste au lit</a:t>
                      </a:r>
                      <a:br>
                        <a:rPr lang="fr-FR" sz="2000" dirty="0">
                          <a:solidFill>
                            <a:srgbClr val="002060"/>
                          </a:solidFill>
                          <a:effectLst/>
                        </a:rPr>
                      </a:br>
                      <a:r>
                        <a:rPr lang="fr-FR" sz="2000" dirty="0">
                          <a:solidFill>
                            <a:srgbClr val="002060"/>
                          </a:solidFill>
                          <a:effectLst/>
                        </a:rPr>
                        <a:t>(p.13-14)</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914" marR="559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342900" lvl="0" indent="-342900">
                        <a:lnSpc>
                          <a:spcPct val="100000"/>
                        </a:lnSpc>
                        <a:spcBef>
                          <a:spcPts val="0"/>
                        </a:spcBef>
                        <a:spcAft>
                          <a:spcPts val="0"/>
                        </a:spcAft>
                        <a:buFont typeface="Symbol" panose="05050102010706020507" pitchFamily="18" charset="2"/>
                        <a:buChar char=""/>
                      </a:pPr>
                      <a:r>
                        <a:rPr lang="fr-FR" sz="2000" dirty="0">
                          <a:solidFill>
                            <a:srgbClr val="002060"/>
                          </a:solidFill>
                          <a:effectLst/>
                        </a:rPr>
                        <a:t>« J’ai dit : D’accord on n’en parle plus. Mais je suis restée au lit. »</a:t>
                      </a:r>
                      <a:endParaRPr lang="de-DE" sz="2000" dirty="0">
                        <a:solidFill>
                          <a:srgbClr val="002060"/>
                        </a:solidFill>
                        <a:effectLst/>
                      </a:endParaRPr>
                    </a:p>
                    <a:p>
                      <a:pPr marL="342900" lvl="0" indent="-342900">
                        <a:lnSpc>
                          <a:spcPct val="100000"/>
                        </a:lnSpc>
                        <a:spcBef>
                          <a:spcPts val="0"/>
                        </a:spcBef>
                        <a:spcAft>
                          <a:spcPts val="0"/>
                        </a:spcAft>
                        <a:buFont typeface="Symbol" panose="05050102010706020507" pitchFamily="18" charset="2"/>
                        <a:buChar char=""/>
                      </a:pPr>
                      <a:r>
                        <a:rPr lang="fr-FR" sz="2000" dirty="0">
                          <a:solidFill>
                            <a:srgbClr val="002060"/>
                          </a:solidFill>
                          <a:effectLst/>
                        </a:rPr>
                        <a:t>« Je leur ai expliqué ma grève. »</a:t>
                      </a:r>
                      <a:endParaRPr lang="de-DE" sz="2000" dirty="0">
                        <a:solidFill>
                          <a:srgbClr val="002060"/>
                        </a:solidFill>
                        <a:effectLst/>
                      </a:endParaRPr>
                    </a:p>
                    <a:p>
                      <a:pPr marL="342900" lvl="0" indent="-342900">
                        <a:lnSpc>
                          <a:spcPct val="100000"/>
                        </a:lnSpc>
                        <a:spcBef>
                          <a:spcPts val="0"/>
                        </a:spcBef>
                        <a:spcAft>
                          <a:spcPts val="0"/>
                        </a:spcAft>
                        <a:buFont typeface="Symbol" panose="05050102010706020507" pitchFamily="18" charset="2"/>
                        <a:buChar char=""/>
                      </a:pPr>
                      <a:r>
                        <a:rPr lang="fr-FR" sz="2000" dirty="0">
                          <a:solidFill>
                            <a:srgbClr val="002060"/>
                          </a:solidFill>
                          <a:effectLst/>
                        </a:rPr>
                        <a:t>« J’ai dit : &lt;Je ne veux pas. &gt; Et je suis restée au lit. »</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914" marR="559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742559"/>
                  </a:ext>
                </a:extLst>
              </a:tr>
            </a:tbl>
          </a:graphicData>
        </a:graphic>
      </p:graphicFrame>
      <p:sp>
        <p:nvSpPr>
          <p:cNvPr id="7" name="Textfeld 6"/>
          <p:cNvSpPr txBox="1"/>
          <p:nvPr/>
        </p:nvSpPr>
        <p:spPr>
          <a:xfrm>
            <a:off x="8592503" y="1883226"/>
            <a:ext cx="3266122" cy="1200329"/>
          </a:xfrm>
          <a:prstGeom prst="rect">
            <a:avLst/>
          </a:prstGeom>
          <a:solidFill>
            <a:schemeClr val="bg1"/>
          </a:solidFill>
        </p:spPr>
        <p:txBody>
          <a:bodyPr wrap="square" rtlCol="0">
            <a:spAutoFit/>
          </a:bodyPr>
          <a:lstStyle/>
          <a:p>
            <a:pPr marL="285750" indent="-285750">
              <a:buFont typeface="Symbol" panose="05050102010706020507" pitchFamily="18" charset="2"/>
              <a:buChar char="®"/>
            </a:pPr>
            <a:r>
              <a:rPr lang="de-DE" sz="2400" dirty="0">
                <a:sym typeface="Symbol" panose="05050102010706020507" pitchFamily="18" charset="2"/>
              </a:rPr>
              <a:t> das Verhalten und die</a:t>
            </a:r>
            <a:br>
              <a:rPr lang="de-DE" sz="2400" dirty="0">
                <a:sym typeface="Symbol" panose="05050102010706020507" pitchFamily="18" charset="2"/>
              </a:rPr>
            </a:br>
            <a:r>
              <a:rPr lang="de-DE" sz="2400" dirty="0">
                <a:sym typeface="Symbol" panose="05050102010706020507" pitchFamily="18" charset="2"/>
              </a:rPr>
              <a:t> Entwicklung der Figur</a:t>
            </a:r>
            <a:br>
              <a:rPr lang="de-DE" sz="2400" dirty="0">
                <a:sym typeface="Symbol" panose="05050102010706020507" pitchFamily="18" charset="2"/>
              </a:rPr>
            </a:br>
            <a:r>
              <a:rPr lang="de-DE" sz="2400" dirty="0">
                <a:sym typeface="Symbol" panose="05050102010706020507" pitchFamily="18" charset="2"/>
              </a:rPr>
              <a:t> werden einbezogen</a:t>
            </a:r>
          </a:p>
        </p:txBody>
      </p:sp>
    </p:spTree>
    <p:extLst>
      <p:ext uri="{BB962C8B-B14F-4D97-AF65-F5344CB8AC3E}">
        <p14:creationId xmlns:p14="http://schemas.microsoft.com/office/powerpoint/2010/main" val="2618099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portrait de Simon</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4076118661"/>
              </p:ext>
            </p:extLst>
          </p:nvPr>
        </p:nvGraphicFramePr>
        <p:xfrm>
          <a:off x="589939" y="1335405"/>
          <a:ext cx="6028055" cy="4122420"/>
        </p:xfrm>
        <a:graphic>
          <a:graphicData uri="http://schemas.openxmlformats.org/drawingml/2006/table">
            <a:tbl>
              <a:tblPr firstRow="1" firstCol="1" bandRow="1">
                <a:tableStyleId>{5C22544A-7EE6-4342-B048-85BDC9FD1C3A}</a:tableStyleId>
              </a:tblPr>
              <a:tblGrid>
                <a:gridCol w="6028055">
                  <a:extLst>
                    <a:ext uri="{9D8B030D-6E8A-4147-A177-3AD203B41FA5}">
                      <a16:colId xmlns:a16="http://schemas.microsoft.com/office/drawing/2014/main" val="595491389"/>
                    </a:ext>
                  </a:extLst>
                </a:gridCol>
              </a:tblGrid>
              <a:tr h="733806">
                <a:tc>
                  <a:txBody>
                    <a:bodyPr/>
                    <a:lstStyle/>
                    <a:p>
                      <a:pPr>
                        <a:lnSpc>
                          <a:spcPct val="125000"/>
                        </a:lnSpc>
                        <a:spcBef>
                          <a:spcPts val="600"/>
                        </a:spcBef>
                        <a:spcAft>
                          <a:spcPts val="600"/>
                        </a:spcAft>
                      </a:pPr>
                      <a:r>
                        <a:rPr lang="fr-FR" sz="2000" dirty="0">
                          <a:solidFill>
                            <a:srgbClr val="002060"/>
                          </a:solidFill>
                          <a:effectLst/>
                        </a:rPr>
                        <a:t>Portrait de Simon:  éléments</a:t>
                      </a:r>
                      <a:r>
                        <a:rPr lang="fr-FR" sz="2000" baseline="0" dirty="0">
                          <a:solidFill>
                            <a:srgbClr val="002060"/>
                          </a:solidFill>
                          <a:effectLst/>
                        </a:rPr>
                        <a:t> donnés dans le texte</a:t>
                      </a:r>
                      <a:endPar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75905196"/>
                  </a:ext>
                </a:extLst>
              </a:tr>
              <a:tr h="3388614">
                <a:tc>
                  <a:txBody>
                    <a:bodyPr/>
                    <a:lstStyle/>
                    <a:p>
                      <a:pPr marL="342900" lvl="0" indent="-342900">
                        <a:lnSpc>
                          <a:spcPct val="125000"/>
                        </a:lnSpc>
                        <a:spcBef>
                          <a:spcPts val="600"/>
                        </a:spcBef>
                        <a:spcAft>
                          <a:spcPts val="600"/>
                        </a:spcAft>
                        <a:buFont typeface="Symbol" panose="05050102010706020507" pitchFamily="18" charset="2"/>
                        <a:buChar char=""/>
                      </a:pPr>
                      <a:r>
                        <a:rPr lang="fr-FR" sz="2000" dirty="0">
                          <a:solidFill>
                            <a:srgbClr val="002060"/>
                          </a:solidFill>
                          <a:effectLst/>
                        </a:rPr>
                        <a:t>Simon, il ne parle pas beaucoup ; c’est un bon copain mais en fait, on ne le connaît pas ; il est là, c’est tout ; quand il n’est pas là, on demande : mais où est Simon ? Même s’il ne dit rien, il nous manque (p.4)</a:t>
                      </a:r>
                      <a:endParaRPr lang="de-DE" sz="2000" dirty="0">
                        <a:solidFill>
                          <a:srgbClr val="002060"/>
                        </a:solidFill>
                        <a:effectLst/>
                      </a:endParaRPr>
                    </a:p>
                    <a:p>
                      <a:pPr marL="342900" lvl="0" indent="-342900">
                        <a:lnSpc>
                          <a:spcPct val="125000"/>
                        </a:lnSpc>
                        <a:spcBef>
                          <a:spcPts val="600"/>
                        </a:spcBef>
                        <a:spcAft>
                          <a:spcPts val="600"/>
                        </a:spcAft>
                        <a:buFont typeface="Symbol" panose="05050102010706020507" pitchFamily="18" charset="2"/>
                        <a:buChar char=""/>
                      </a:pPr>
                      <a:r>
                        <a:rPr lang="fr-FR" sz="2000" dirty="0">
                          <a:solidFill>
                            <a:srgbClr val="002060"/>
                          </a:solidFill>
                          <a:effectLst/>
                        </a:rPr>
                        <a:t>« Depuis quand est-ce que tu ne veux plus mentir ? a dit Simon qui ne dit jamais rien. » (p.9)</a:t>
                      </a:r>
                      <a:endParaRPr lang="de-DE" sz="2000" dirty="0">
                        <a:solidFill>
                          <a:srgbClr val="002060"/>
                        </a:solidFill>
                        <a:effectLst/>
                      </a:endParaRPr>
                    </a:p>
                    <a:p>
                      <a:pPr marL="342900" lvl="0" indent="-342900">
                        <a:lnSpc>
                          <a:spcPct val="125000"/>
                        </a:lnSpc>
                        <a:spcBef>
                          <a:spcPts val="600"/>
                        </a:spcBef>
                        <a:spcAft>
                          <a:spcPts val="600"/>
                        </a:spcAft>
                        <a:buFont typeface="Symbol" panose="05050102010706020507" pitchFamily="18" charset="2"/>
                        <a:buChar char=""/>
                      </a:pPr>
                      <a:r>
                        <a:rPr lang="de-DE" sz="2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740029"/>
                  </a:ext>
                </a:extLst>
              </a:tr>
            </a:tbl>
          </a:graphicData>
        </a:graphic>
      </p:graphicFrame>
      <p:sp>
        <p:nvSpPr>
          <p:cNvPr id="5" name="Rechteck 4"/>
          <p:cNvSpPr/>
          <p:nvPr/>
        </p:nvSpPr>
        <p:spPr>
          <a:xfrm>
            <a:off x="7697811" y="1335405"/>
            <a:ext cx="3644265" cy="1785104"/>
          </a:xfrm>
          <a:prstGeom prst="rect">
            <a:avLst/>
          </a:prstGeom>
        </p:spPr>
        <p:txBody>
          <a:bodyPr wrap="square">
            <a:spAutoFit/>
          </a:bodyPr>
          <a:lstStyle/>
          <a:p>
            <a:pPr marL="285750" indent="-285750">
              <a:buFont typeface="Symbol" panose="05050102010706020507" pitchFamily="18" charset="2"/>
              <a:buChar char="®"/>
            </a:pPr>
            <a:r>
              <a:rPr lang="de-DE" sz="2200" dirty="0">
                <a:sym typeface="Symbol" panose="05050102010706020507" pitchFamily="18" charset="2"/>
              </a:rPr>
              <a:t>Portrait auf der Basis weniger Informationen, die im Gesamtzusammenhang zu deuten und ggf. zu bewerten sind</a:t>
            </a:r>
          </a:p>
        </p:txBody>
      </p:sp>
    </p:spTree>
    <p:extLst>
      <p:ext uri="{BB962C8B-B14F-4D97-AF65-F5344CB8AC3E}">
        <p14:creationId xmlns:p14="http://schemas.microsoft.com/office/powerpoint/2010/main" val="18133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921623994"/>
              </p:ext>
            </p:extLst>
          </p:nvPr>
        </p:nvGraphicFramePr>
        <p:xfrm>
          <a:off x="401344" y="1316355"/>
          <a:ext cx="6462371" cy="4213479"/>
        </p:xfrm>
        <a:graphic>
          <a:graphicData uri="http://schemas.openxmlformats.org/drawingml/2006/table">
            <a:tbl>
              <a:tblPr firstRow="1" firstCol="1">
                <a:tableStyleId>{5C22544A-7EE6-4342-B048-85BDC9FD1C3A}</a:tableStyleId>
              </a:tblPr>
              <a:tblGrid>
                <a:gridCol w="1398881">
                  <a:extLst>
                    <a:ext uri="{9D8B030D-6E8A-4147-A177-3AD203B41FA5}">
                      <a16:colId xmlns:a16="http://schemas.microsoft.com/office/drawing/2014/main" val="1784509648"/>
                    </a:ext>
                  </a:extLst>
                </a:gridCol>
                <a:gridCol w="5063490">
                  <a:extLst>
                    <a:ext uri="{9D8B030D-6E8A-4147-A177-3AD203B41FA5}">
                      <a16:colId xmlns:a16="http://schemas.microsoft.com/office/drawing/2014/main" val="3872927929"/>
                    </a:ext>
                  </a:extLst>
                </a:gridCol>
              </a:tblGrid>
              <a:tr h="461010">
                <a:tc>
                  <a:txBody>
                    <a:bodyPr/>
                    <a:lstStyle/>
                    <a:p>
                      <a:pPr>
                        <a:lnSpc>
                          <a:spcPct val="100000"/>
                        </a:lnSpc>
                        <a:spcBef>
                          <a:spcPts val="0"/>
                        </a:spcBef>
                        <a:spcAft>
                          <a:spcPts val="0"/>
                        </a:spcAft>
                      </a:pPr>
                      <a:r>
                        <a:rPr lang="de-DE" sz="1800" dirty="0">
                          <a:solidFill>
                            <a:schemeClr val="tx1"/>
                          </a:solidFill>
                          <a:effectLst/>
                        </a:rPr>
                        <a:t>Les éléments </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fr-FR" sz="1800" dirty="0">
                          <a:solidFill>
                            <a:schemeClr val="tx1"/>
                          </a:solidFill>
                          <a:effectLst/>
                        </a:rPr>
                        <a:t>Les formules et les expressions pour le dire</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27177414"/>
                  </a:ext>
                </a:extLst>
              </a:tr>
              <a:tr h="664464">
                <a:tc>
                  <a:txBody>
                    <a:bodyPr/>
                    <a:lstStyle/>
                    <a:p>
                      <a:pPr marL="0" algn="l" defTabSz="914400" rtl="0" eaLnBrk="1" latinLnBrk="0" hangingPunct="1">
                        <a:lnSpc>
                          <a:spcPct val="100000"/>
                        </a:lnSpc>
                        <a:spcBef>
                          <a:spcPts val="0"/>
                        </a:spcBef>
                        <a:spcAft>
                          <a:spcPts val="0"/>
                        </a:spcAft>
                      </a:pPr>
                      <a:r>
                        <a:rPr lang="de-DE" sz="1800" b="1" kern="1200" dirty="0">
                          <a:solidFill>
                            <a:schemeClr val="tx1"/>
                          </a:solidFill>
                          <a:effectLst/>
                          <a:latin typeface="+mn-lt"/>
                          <a:ea typeface="+mn-ea"/>
                          <a:cs typeface="+mn-cs"/>
                        </a:rPr>
                        <a:t>Simon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fr-FR" sz="1800" dirty="0">
                          <a:solidFill>
                            <a:schemeClr val="tx1"/>
                          </a:solidFill>
                          <a:effectLst/>
                        </a:rPr>
                        <a:t>élève de la quatrième, dans la classe de Michèle.</a:t>
                      </a:r>
                      <a:endParaRPr lang="de-DE" sz="1800" dirty="0">
                        <a:solidFill>
                          <a:schemeClr val="tx1"/>
                        </a:solidFill>
                        <a:effectLst/>
                      </a:endParaRPr>
                    </a:p>
                    <a:p>
                      <a:pPr>
                        <a:lnSpc>
                          <a:spcPct val="100000"/>
                        </a:lnSpc>
                        <a:spcBef>
                          <a:spcPts val="0"/>
                        </a:spcBef>
                        <a:spcAft>
                          <a:spcPts val="0"/>
                        </a:spcAft>
                      </a:pPr>
                      <a:r>
                        <a:rPr lang="fr-FR" sz="1800" dirty="0">
                          <a:solidFill>
                            <a:schemeClr val="tx1"/>
                          </a:solidFill>
                          <a:effectLst/>
                        </a:rPr>
                        <a:t>le copain de Michèle.</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0160828"/>
                  </a:ext>
                </a:extLst>
              </a:tr>
              <a:tr h="834390">
                <a:tc>
                  <a:txBody>
                    <a:bodyPr/>
                    <a:lstStyle/>
                    <a:p>
                      <a:pPr marL="0" algn="l" defTabSz="914400" rtl="0" eaLnBrk="1" latinLnBrk="0" hangingPunct="1">
                        <a:lnSpc>
                          <a:spcPct val="100000"/>
                        </a:lnSpc>
                        <a:spcBef>
                          <a:spcPts val="0"/>
                        </a:spcBef>
                        <a:spcAft>
                          <a:spcPts val="0"/>
                        </a:spcAft>
                      </a:pPr>
                      <a:r>
                        <a:rPr lang="de-DE" sz="1800" b="1" kern="1200" dirty="0">
                          <a:solidFill>
                            <a:schemeClr val="tx1"/>
                          </a:solidFill>
                          <a:effectLst/>
                          <a:latin typeface="+mn-lt"/>
                          <a:ea typeface="+mn-ea"/>
                          <a:cs typeface="+mn-cs"/>
                        </a:rPr>
                        <a:t>Aussehen/ Äußeres: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fr-FR" sz="1800" dirty="0">
                          <a:solidFill>
                            <a:schemeClr val="tx1"/>
                          </a:solidFill>
                          <a:effectLst/>
                        </a:rPr>
                        <a:t>les cheveux bruns / blonds / roux / noirs</a:t>
                      </a:r>
                      <a:endParaRPr lang="de-DE" sz="1800" dirty="0">
                        <a:solidFill>
                          <a:schemeClr val="tx1"/>
                        </a:solidFill>
                        <a:effectLst/>
                      </a:endParaRPr>
                    </a:p>
                    <a:p>
                      <a:pPr>
                        <a:lnSpc>
                          <a:spcPct val="100000"/>
                        </a:lnSpc>
                        <a:spcBef>
                          <a:spcPts val="0"/>
                        </a:spcBef>
                        <a:spcAft>
                          <a:spcPts val="0"/>
                        </a:spcAft>
                      </a:pPr>
                      <a:r>
                        <a:rPr lang="fr-FR" sz="1800" dirty="0">
                          <a:solidFill>
                            <a:schemeClr val="tx1"/>
                          </a:solidFill>
                          <a:effectLst/>
                        </a:rPr>
                        <a:t>Il a les yeux verts…</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458605"/>
                  </a:ext>
                </a:extLst>
              </a:tr>
              <a:tr h="1034415">
                <a:tc>
                  <a:txBody>
                    <a:bodyPr/>
                    <a:lstStyle/>
                    <a:p>
                      <a:pPr marL="0" algn="l" defTabSz="914400" rtl="0" eaLnBrk="1" latinLnBrk="0" hangingPunct="1">
                        <a:lnSpc>
                          <a:spcPct val="100000"/>
                        </a:lnSpc>
                        <a:spcBef>
                          <a:spcPts val="0"/>
                        </a:spcBef>
                        <a:spcAft>
                          <a:spcPts val="0"/>
                        </a:spcAft>
                      </a:pPr>
                      <a:r>
                        <a:rPr lang="de-DE" sz="1800" b="1" kern="1200" dirty="0">
                          <a:solidFill>
                            <a:schemeClr val="tx1"/>
                          </a:solidFill>
                          <a:effectLst/>
                          <a:latin typeface="+mn-lt"/>
                          <a:ea typeface="+mn-ea"/>
                          <a:cs typeface="+mn-cs"/>
                        </a:rPr>
                        <a:t>Aktivitäten/ Hobbys/ Vorlieben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fr-FR" sz="1800" dirty="0">
                          <a:solidFill>
                            <a:schemeClr val="tx1"/>
                          </a:solidFill>
                          <a:effectLst/>
                        </a:rPr>
                        <a:t>Il joue au foot, …</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1824260"/>
                  </a:ext>
                </a:extLst>
              </a:tr>
              <a:tr h="1219200">
                <a:tc>
                  <a:txBody>
                    <a:bodyPr/>
                    <a:lstStyle/>
                    <a:p>
                      <a:pPr marL="0" algn="l" defTabSz="914400" rtl="0" eaLnBrk="1" latinLnBrk="0" hangingPunct="1">
                        <a:lnSpc>
                          <a:spcPct val="100000"/>
                        </a:lnSpc>
                        <a:spcBef>
                          <a:spcPts val="0"/>
                        </a:spcBef>
                        <a:spcAft>
                          <a:spcPts val="0"/>
                        </a:spcAft>
                      </a:pPr>
                      <a:r>
                        <a:rPr lang="de-DE" sz="1800" b="1" kern="1200" dirty="0">
                          <a:solidFill>
                            <a:schemeClr val="tx1"/>
                          </a:solidFill>
                          <a:effectLst/>
                          <a:latin typeface="+mn-lt"/>
                          <a:ea typeface="+mn-ea"/>
                          <a:cs typeface="+mn-cs"/>
                        </a:rPr>
                        <a:t>Beziehungen zu anderen Personen</a:t>
                      </a:r>
                    </a:p>
                    <a:p>
                      <a:pPr marL="0" algn="l" defTabSz="914400" rtl="0" eaLnBrk="1" latinLnBrk="0" hangingPunct="1">
                        <a:lnSpc>
                          <a:spcPct val="100000"/>
                        </a:lnSpc>
                        <a:spcBef>
                          <a:spcPts val="0"/>
                        </a:spcBef>
                        <a:spcAft>
                          <a:spcPts val="0"/>
                        </a:spcAft>
                      </a:pPr>
                      <a:r>
                        <a:rPr lang="de-DE" sz="1800" b="1" kern="1200" dirty="0">
                          <a:solidFill>
                            <a:schemeClr val="tx1"/>
                          </a:solidFill>
                          <a:effectLst/>
                          <a:latin typeface="+mn-lt"/>
                          <a:ea typeface="+mn-ea"/>
                          <a:cs typeface="+mn-cs"/>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0000"/>
                        </a:lnSpc>
                        <a:spcBef>
                          <a:spcPts val="0"/>
                        </a:spcBef>
                        <a:spcAft>
                          <a:spcPts val="0"/>
                        </a:spcAft>
                      </a:pPr>
                      <a:r>
                        <a:rPr lang="fr-FR" sz="1800" dirty="0">
                          <a:solidFill>
                            <a:schemeClr val="tx1"/>
                          </a:solidFill>
                          <a:effectLst/>
                        </a:rPr>
                        <a:t>Il s’entend bien avec ses copains.</a:t>
                      </a:r>
                      <a:endParaRPr lang="de-DE" sz="1800" dirty="0">
                        <a:solidFill>
                          <a:schemeClr val="tx1"/>
                        </a:solidFill>
                        <a:effectLst/>
                      </a:endParaRPr>
                    </a:p>
                    <a:p>
                      <a:pPr>
                        <a:lnSpc>
                          <a:spcPct val="100000"/>
                        </a:lnSpc>
                        <a:spcBef>
                          <a:spcPts val="0"/>
                        </a:spcBef>
                        <a:spcAft>
                          <a:spcPts val="0"/>
                        </a:spcAft>
                      </a:pPr>
                      <a:r>
                        <a:rPr lang="fr-FR" sz="1800" dirty="0">
                          <a:solidFill>
                            <a:schemeClr val="tx1"/>
                          </a:solidFill>
                          <a:effectLst/>
                        </a:rPr>
                        <a:t>C’est un bon copain mais en fait, on ne le connaît pas parce que…</a:t>
                      </a:r>
                      <a:endParaRPr lang="de-DE"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079640"/>
                  </a:ext>
                </a:extLst>
              </a:tr>
            </a:tbl>
          </a:graphicData>
        </a:graphic>
      </p:graphicFrame>
      <p:sp>
        <p:nvSpPr>
          <p:cNvPr id="3" name="Rechteck 2"/>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portrait de Simon</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4" name="Gerader Verbinder 3"/>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298055" y="1737360"/>
            <a:ext cx="4497706" cy="3046988"/>
          </a:xfrm>
          <a:prstGeom prst="rect">
            <a:avLst/>
          </a:prstGeom>
          <a:noFill/>
        </p:spPr>
        <p:txBody>
          <a:bodyPr wrap="square" rtlCol="0">
            <a:spAutoFit/>
          </a:bodyPr>
          <a:lstStyle/>
          <a:p>
            <a:r>
              <a:rPr lang="de-DE" sz="2400" dirty="0"/>
              <a:t>Hilfsmittel zur Unterstützung des Schreibprozesses:</a:t>
            </a:r>
          </a:p>
          <a:p>
            <a:endParaRPr lang="de-DE" sz="2400" dirty="0"/>
          </a:p>
          <a:p>
            <a:pPr marL="342900" indent="-342900">
              <a:buFont typeface="Symbol" panose="05050102010706020507" pitchFamily="18" charset="2"/>
              <a:buChar char="-"/>
            </a:pPr>
            <a:r>
              <a:rPr lang="de-DE" sz="2400" dirty="0">
                <a:sym typeface="Symbol" panose="05050102010706020507" pitchFamily="18" charset="2"/>
              </a:rPr>
              <a:t>ausgefüllte Tabelle</a:t>
            </a:r>
          </a:p>
          <a:p>
            <a:pPr marL="342900" indent="-342900">
              <a:buFont typeface="Symbol" panose="05050102010706020507" pitchFamily="18" charset="2"/>
              <a:buChar char="-"/>
            </a:pPr>
            <a:r>
              <a:rPr lang="de-DE" sz="2400" dirty="0">
                <a:sym typeface="Symbol" panose="05050102010706020507" pitchFamily="18" charset="2"/>
              </a:rPr>
              <a:t>aufgabenspezifisch reduzierte </a:t>
            </a:r>
            <a:r>
              <a:rPr lang="de-DE" sz="2400" dirty="0">
                <a:solidFill>
                  <a:srgbClr val="0070C0"/>
                </a:solidFill>
                <a:sym typeface="Symbol" panose="05050102010706020507" pitchFamily="18" charset="2"/>
              </a:rPr>
              <a:t> </a:t>
            </a:r>
            <a:r>
              <a:rPr lang="de-DE" sz="2400" b="1" dirty="0">
                <a:solidFill>
                  <a:srgbClr val="0070C0"/>
                </a:solidFill>
              </a:rPr>
              <a:t>fiche </a:t>
            </a:r>
            <a:r>
              <a:rPr lang="fr-FR" sz="2400" b="1" dirty="0">
                <a:solidFill>
                  <a:srgbClr val="0070C0"/>
                </a:solidFill>
              </a:rPr>
              <a:t>d</a:t>
            </a:r>
            <a:r>
              <a:rPr lang="fr-FR" sz="2400" b="1" dirty="0">
                <a:solidFill>
                  <a:srgbClr val="0070C0"/>
                </a:solidFill>
                <a:sym typeface="Symbol" panose="05050102010706020507" pitchFamily="18" charset="2"/>
              </a:rPr>
              <a:t></a:t>
            </a:r>
            <a:r>
              <a:rPr lang="fr-FR" sz="2400" b="1" dirty="0">
                <a:solidFill>
                  <a:srgbClr val="0070C0"/>
                </a:solidFill>
              </a:rPr>
              <a:t>écriture</a:t>
            </a:r>
          </a:p>
          <a:p>
            <a:pPr marL="342900" indent="-342900">
              <a:buFont typeface="Symbol" panose="05050102010706020507" pitchFamily="18" charset="2"/>
              <a:buChar char="-"/>
            </a:pPr>
            <a:r>
              <a:rPr lang="de-DE" sz="2400" dirty="0"/>
              <a:t>Grammatikheft</a:t>
            </a:r>
          </a:p>
          <a:p>
            <a:endParaRPr lang="de-DE" sz="2400" dirty="0"/>
          </a:p>
        </p:txBody>
      </p:sp>
      <p:cxnSp>
        <p:nvCxnSpPr>
          <p:cNvPr id="8" name="Gerader Verbinder 7"/>
          <p:cNvCxnSpPr/>
          <p:nvPr/>
        </p:nvCxnSpPr>
        <p:spPr>
          <a:xfrm flipV="1">
            <a:off x="7298055" y="2526030"/>
            <a:ext cx="4497706" cy="1714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41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p:cNvSpPr/>
          <p:nvPr/>
        </p:nvSpPr>
        <p:spPr>
          <a:xfrm>
            <a:off x="504825" y="1202182"/>
            <a:ext cx="8187690" cy="4431983"/>
          </a:xfrm>
          <a:prstGeom prst="rect">
            <a:avLst/>
          </a:prstGeom>
        </p:spPr>
        <p:txBody>
          <a:bodyPr wrap="square">
            <a:spAutoFit/>
          </a:bodyPr>
          <a:lstStyle/>
          <a:p>
            <a:pPr>
              <a:spcAft>
                <a:spcPts val="1200"/>
              </a:spcAft>
            </a:pPr>
            <a:r>
              <a:rPr lang="de-DE" sz="2400" dirty="0">
                <a:ea typeface="Times New Roman" panose="02020603050405020304" pitchFamily="18" charset="0"/>
                <a:cs typeface="Times New Roman" panose="02020603050405020304" pitchFamily="18" charset="0"/>
              </a:rPr>
              <a:t>Prinzip der zunehmenden Anforderungen: </a:t>
            </a:r>
          </a:p>
          <a:p>
            <a:pPr marL="342900" lvl="0" indent="-342900">
              <a:spcAft>
                <a:spcPts val="0"/>
              </a:spcAft>
              <a:buFont typeface="+mj-lt"/>
              <a:buAutoNum type="arabicPeriod"/>
            </a:pPr>
            <a:r>
              <a:rPr lang="de-DE" sz="2400" dirty="0">
                <a:solidFill>
                  <a:srgbClr val="0070C0"/>
                </a:solidFill>
                <a:ea typeface="Times New Roman" panose="02020603050405020304" pitchFamily="18" charset="0"/>
                <a:cs typeface="Times New Roman" panose="02020603050405020304" pitchFamily="18" charset="0"/>
              </a:rPr>
              <a:t>Grundlegung textanalytischen Schreibens:</a:t>
            </a:r>
            <a:br>
              <a:rPr lang="de-DE" sz="2400" dirty="0">
                <a:ea typeface="Times New Roman" panose="02020603050405020304" pitchFamily="18" charset="0"/>
                <a:cs typeface="Times New Roman" panose="02020603050405020304" pitchFamily="18" charset="0"/>
              </a:rPr>
            </a:br>
            <a:r>
              <a:rPr lang="de-DE" sz="2200" dirty="0">
                <a:ea typeface="Times New Roman" panose="02020603050405020304" pitchFamily="18" charset="0"/>
                <a:cs typeface="Times New Roman" panose="02020603050405020304" pitchFamily="18" charset="0"/>
              </a:rPr>
              <a:t>Weiterführung von Satzanfängen </a:t>
            </a:r>
            <a:r>
              <a:rPr lang="de-DE" sz="2200" dirty="0">
                <a:ea typeface="Times New Roman" panose="02020603050405020304" pitchFamily="18" charset="0"/>
                <a:cs typeface="Times New Roman" panose="02020603050405020304" pitchFamily="18" charset="0"/>
                <a:sym typeface="Symbol" panose="05050102010706020507" pitchFamily="18" charset="2"/>
              </a:rPr>
              <a:t> </a:t>
            </a:r>
            <a:r>
              <a:rPr lang="de-DE" sz="2200" dirty="0">
                <a:ea typeface="Times New Roman" panose="02020603050405020304" pitchFamily="18" charset="0"/>
                <a:cs typeface="Times New Roman" panose="02020603050405020304" pitchFamily="18" charset="0"/>
              </a:rPr>
              <a:t>Verstehen von Inhalten (Informationsentnahme)</a:t>
            </a:r>
            <a:r>
              <a:rPr lang="de-DE" sz="2400" dirty="0">
                <a:ea typeface="Times New Roman" panose="02020603050405020304" pitchFamily="18" charset="0"/>
                <a:cs typeface="Times New Roman" panose="02020603050405020304" pitchFamily="18" charset="0"/>
              </a:rPr>
              <a:t> </a:t>
            </a:r>
          </a:p>
          <a:p>
            <a:pPr marL="342900" lvl="0" indent="-342900">
              <a:spcBef>
                <a:spcPts val="1200"/>
              </a:spcBef>
              <a:spcAft>
                <a:spcPts val="0"/>
              </a:spcAft>
              <a:buFont typeface="+mj-lt"/>
              <a:buAutoNum type="arabicPeriod"/>
            </a:pPr>
            <a:r>
              <a:rPr lang="de-DE" sz="2400" dirty="0">
                <a:solidFill>
                  <a:srgbClr val="0070C0"/>
                </a:solidFill>
                <a:ea typeface="Times New Roman" panose="02020603050405020304" pitchFamily="18" charset="0"/>
                <a:cs typeface="Times New Roman" panose="02020603050405020304" pitchFamily="18" charset="0"/>
              </a:rPr>
              <a:t>Aufbau textanalytischer Fähigkeiten:</a:t>
            </a:r>
            <a:br>
              <a:rPr lang="de-DE" sz="2400" dirty="0">
                <a:ea typeface="Times New Roman" panose="02020603050405020304" pitchFamily="18" charset="0"/>
                <a:cs typeface="Times New Roman" panose="02020603050405020304" pitchFamily="18" charset="0"/>
              </a:rPr>
            </a:br>
            <a:r>
              <a:rPr lang="de-DE" sz="2200" dirty="0">
                <a:ea typeface="Times New Roman" panose="02020603050405020304" pitchFamily="18" charset="0"/>
                <a:cs typeface="Times New Roman" panose="02020603050405020304" pitchFamily="18" charset="0"/>
              </a:rPr>
              <a:t>Weiterführung von Satzanfängen </a:t>
            </a:r>
            <a:r>
              <a:rPr lang="de-DE" sz="2200" dirty="0">
                <a:ea typeface="Times New Roman" panose="02020603050405020304" pitchFamily="18" charset="0"/>
                <a:cs typeface="Times New Roman" panose="02020603050405020304" pitchFamily="18" charset="0"/>
                <a:sym typeface="Symbol" panose="05050102010706020507" pitchFamily="18" charset="2"/>
              </a:rPr>
              <a:t> </a:t>
            </a:r>
            <a:r>
              <a:rPr lang="de-DE" sz="2200" dirty="0">
                <a:ea typeface="Times New Roman" panose="02020603050405020304" pitchFamily="18" charset="0"/>
                <a:cs typeface="Times New Roman" panose="02020603050405020304" pitchFamily="18" charset="0"/>
              </a:rPr>
              <a:t>Begründung von Verhalten, Erklärung oder einfache Deutung einer Situation zielen </a:t>
            </a:r>
            <a:br>
              <a:rPr lang="de-DE" sz="2200" dirty="0">
                <a:ea typeface="Times New Roman" panose="02020603050405020304" pitchFamily="18" charset="0"/>
                <a:cs typeface="Times New Roman" panose="02020603050405020304" pitchFamily="18" charset="0"/>
              </a:rPr>
            </a:br>
            <a:r>
              <a:rPr lang="de-DE" sz="2200" dirty="0">
                <a:ea typeface="Times New Roman" panose="02020603050405020304" pitchFamily="18" charset="0"/>
                <a:cs typeface="Times New Roman" panose="02020603050405020304" pitchFamily="18" charset="0"/>
              </a:rPr>
              <a:t>(einfache Informationsdeutung) </a:t>
            </a:r>
          </a:p>
          <a:p>
            <a:pPr marL="342900" lvl="0" indent="-342900">
              <a:spcBef>
                <a:spcPts val="1200"/>
              </a:spcBef>
              <a:spcAft>
                <a:spcPts val="0"/>
              </a:spcAft>
              <a:buFont typeface="+mj-lt"/>
              <a:buAutoNum type="arabicPeriod"/>
            </a:pPr>
            <a:r>
              <a:rPr lang="de-DE" sz="2400" dirty="0">
                <a:solidFill>
                  <a:srgbClr val="0070C0"/>
                </a:solidFill>
                <a:ea typeface="Times New Roman" panose="02020603050405020304" pitchFamily="18" charset="0"/>
                <a:cs typeface="Times New Roman" panose="02020603050405020304" pitchFamily="18" charset="0"/>
              </a:rPr>
              <a:t>Aufbau selbstständiger Interpretation </a:t>
            </a:r>
            <a:r>
              <a:rPr lang="de-DE" sz="2400" dirty="0">
                <a:ea typeface="Times New Roman" panose="02020603050405020304" pitchFamily="18" charset="0"/>
                <a:cs typeface="Times New Roman" panose="02020603050405020304" pitchFamily="18" charset="0"/>
              </a:rPr>
              <a:t>von </a:t>
            </a:r>
            <a:r>
              <a:rPr lang="de-DE" sz="2200" dirty="0">
                <a:ea typeface="Times New Roman" panose="02020603050405020304" pitchFamily="18" charset="0"/>
                <a:cs typeface="Times New Roman" panose="02020603050405020304" pitchFamily="18" charset="0"/>
              </a:rPr>
              <a:t>Zusammenhängen</a:t>
            </a:r>
            <a:r>
              <a:rPr lang="de-DE" sz="2200" dirty="0">
                <a:ea typeface="Times New Roman" panose="02020603050405020304" pitchFamily="18" charset="0"/>
                <a:cs typeface="Times New Roman" panose="02020603050405020304" pitchFamily="18" charset="0"/>
                <a:sym typeface="Symbol" panose="05050102010706020507" pitchFamily="18" charset="2"/>
              </a:rPr>
              <a:t>  Deutung von </a:t>
            </a:r>
            <a:r>
              <a:rPr lang="de-DE" sz="2200" dirty="0">
                <a:ea typeface="Times New Roman" panose="02020603050405020304" pitchFamily="18" charset="0"/>
                <a:cs typeface="Times New Roman" panose="02020603050405020304" pitchFamily="18" charset="0"/>
              </a:rPr>
              <a:t>Aussagen oder Verhaltensweisen im Gesamtzusammenhang (Informationsinterpretation)</a:t>
            </a:r>
          </a:p>
        </p:txBody>
      </p:sp>
      <p:sp>
        <p:nvSpPr>
          <p:cNvPr id="4" name="Rechteck 3"/>
          <p:cNvSpPr/>
          <p:nvPr/>
        </p:nvSpPr>
        <p:spPr>
          <a:xfrm>
            <a:off x="683271" y="266618"/>
            <a:ext cx="10633735"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und Grundlagen der Textanalyse</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6" name="Gerader Verbinder 5"/>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8652510" y="1202182"/>
            <a:ext cx="40005" cy="43642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9094065" y="2953409"/>
            <a:ext cx="2788920" cy="430887"/>
          </a:xfrm>
          <a:prstGeom prst="rect">
            <a:avLst/>
          </a:prstGeom>
          <a:noFill/>
        </p:spPr>
        <p:txBody>
          <a:bodyPr wrap="square" rtlCol="0">
            <a:spAutoFit/>
          </a:bodyPr>
          <a:lstStyle/>
          <a:p>
            <a:r>
              <a:rPr lang="de-DE" sz="2200" dirty="0">
                <a:sym typeface="Symbol" panose="05050102010706020507" pitchFamily="18" charset="2"/>
              </a:rPr>
              <a:t> Dossier S. 21/22</a:t>
            </a:r>
            <a:endParaRPr lang="de-DE" sz="2200" dirty="0"/>
          </a:p>
        </p:txBody>
      </p:sp>
    </p:spTree>
    <p:extLst>
      <p:ext uri="{BB962C8B-B14F-4D97-AF65-F5344CB8AC3E}">
        <p14:creationId xmlns:p14="http://schemas.microsoft.com/office/powerpoint/2010/main" val="94149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39761" y="700548"/>
            <a:ext cx="2448233" cy="830997"/>
          </a:xfrm>
          <a:prstGeom prst="rect">
            <a:avLst/>
          </a:prstGeom>
          <a:noFill/>
        </p:spPr>
        <p:txBody>
          <a:bodyPr wrap="square" rtlCol="0">
            <a:spAutoFit/>
          </a:bodyPr>
          <a:lstStyle/>
          <a:p>
            <a:r>
              <a:rPr lang="de-DE" sz="2400" dirty="0"/>
              <a:t>Der Advance Organizer:</a:t>
            </a:r>
          </a:p>
        </p:txBody>
      </p:sp>
      <p:pic>
        <p:nvPicPr>
          <p:cNvPr id="2" name="Grafik 1"/>
          <p:cNvPicPr>
            <a:picLocks noChangeAspect="1"/>
          </p:cNvPicPr>
          <p:nvPr/>
        </p:nvPicPr>
        <p:blipFill>
          <a:blip r:embed="rId2"/>
          <a:stretch>
            <a:fillRect/>
          </a:stretch>
        </p:blipFill>
        <p:spPr>
          <a:xfrm>
            <a:off x="3211483" y="110836"/>
            <a:ext cx="5256415" cy="6224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986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hteck 6"/>
          <p:cNvSpPr/>
          <p:nvPr/>
        </p:nvSpPr>
        <p:spPr>
          <a:xfrm>
            <a:off x="562708" y="5588715"/>
            <a:ext cx="11335990" cy="584775"/>
          </a:xfrm>
          <a:prstGeom prst="rect">
            <a:avLst/>
          </a:prstGeom>
        </p:spPr>
        <p:txBody>
          <a:bodyPr wrap="square">
            <a:spAutoFit/>
          </a:bodyPr>
          <a:lstStyle/>
          <a:p>
            <a:pPr algn="ctr"/>
            <a:r>
              <a:rPr lang="de-DE" sz="3200" b="1" dirty="0">
                <a:effectLst>
                  <a:outerShdw blurRad="38100" dist="38100" dir="2700000" algn="tl">
                    <a:srgbClr val="000000">
                      <a:alpha val="43137"/>
                    </a:srgbClr>
                  </a:outerShdw>
                </a:effectLst>
                <a:latin typeface="Palatino Linotype" panose="02040502050505030304" pitchFamily="18" charset="0"/>
              </a:rPr>
              <a:t>Förderung der Kompetenzen Sprechen und Schreiben</a:t>
            </a:r>
            <a:endParaRPr lang="de-DE" sz="3200" b="1" dirty="0">
              <a:effectLst>
                <a:outerShdw blurRad="38100" dist="38100" dir="2700000" algn="tl">
                  <a:srgbClr val="000000">
                    <a:alpha val="43137"/>
                  </a:srgbClr>
                </a:outerShdw>
              </a:effectLst>
            </a:endParaRPr>
          </a:p>
        </p:txBody>
      </p:sp>
      <p:pic>
        <p:nvPicPr>
          <p:cNvPr id="4" name="Inhaltsplatzhalter 6"/>
          <p:cNvPicPr>
            <a:picLocks/>
          </p:cNvPicPr>
          <p:nvPr/>
        </p:nvPicPr>
        <p:blipFill>
          <a:blip r:embed="rId2" cstate="print"/>
          <a:stretch>
            <a:fillRect/>
          </a:stretch>
        </p:blipFill>
        <p:spPr>
          <a:xfrm>
            <a:off x="3967941" y="958452"/>
            <a:ext cx="3269673" cy="4737322"/>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2923541" y="221115"/>
            <a:ext cx="5843615" cy="523220"/>
          </a:xfrm>
          <a:prstGeom prst="rect">
            <a:avLst/>
          </a:prstGeom>
        </p:spPr>
        <p:txBody>
          <a:bodyPr wrap="square">
            <a:spAutoFit/>
          </a:bodyPr>
          <a:lstStyle/>
          <a:p>
            <a:r>
              <a:rPr lang="de-DE" sz="2800" dirty="0">
                <a:latin typeface="Palatino Linotype" panose="02040502050505030304" pitchFamily="18" charset="0"/>
              </a:rPr>
              <a:t>Marcelin Putnai, </a:t>
            </a:r>
            <a:r>
              <a:rPr lang="fr-FR" sz="2800" i="1" dirty="0">
                <a:latin typeface="Palatino Linotype" panose="02040502050505030304" pitchFamily="18" charset="0"/>
              </a:rPr>
              <a:t>Le chien du Gitan</a:t>
            </a:r>
            <a:endParaRPr lang="fr-FR" sz="2800" i="1" dirty="0"/>
          </a:p>
        </p:txBody>
      </p:sp>
      <p:cxnSp>
        <p:nvCxnSpPr>
          <p:cNvPr id="6" name="Gerader Verbinder 5"/>
          <p:cNvCxnSpPr/>
          <p:nvPr/>
        </p:nvCxnSpPr>
        <p:spPr>
          <a:xfrm>
            <a:off x="589939" y="851393"/>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164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7523" y="278860"/>
            <a:ext cx="2775626" cy="461665"/>
          </a:xfrm>
          <a:prstGeom prst="rect">
            <a:avLst/>
          </a:prstGeom>
          <a:noFill/>
        </p:spPr>
        <p:txBody>
          <a:bodyPr wrap="square" rtlCol="0">
            <a:spAutoFit/>
          </a:bodyPr>
          <a:lstStyle/>
          <a:p>
            <a:r>
              <a:rPr lang="de-DE" sz="2400" dirty="0"/>
              <a:t>Advance organizer:</a:t>
            </a:r>
          </a:p>
        </p:txBody>
      </p:sp>
      <p:pic>
        <p:nvPicPr>
          <p:cNvPr id="5" name="Grafik 4"/>
          <p:cNvPicPr>
            <a:picLocks noChangeAspect="1"/>
          </p:cNvPicPr>
          <p:nvPr/>
        </p:nvPicPr>
        <p:blipFill>
          <a:blip r:embed="rId2"/>
          <a:stretch>
            <a:fillRect/>
          </a:stretch>
        </p:blipFill>
        <p:spPr>
          <a:xfrm>
            <a:off x="3409067" y="0"/>
            <a:ext cx="5457842" cy="6356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520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1000">
              <a:srgbClr val="CCFFFF"/>
            </a:gs>
            <a:gs pos="74000">
              <a:schemeClr val="accent1">
                <a:lumMod val="45000"/>
                <a:lumOff val="55000"/>
              </a:schemeClr>
            </a:gs>
            <a:gs pos="83000">
              <a:schemeClr val="accent1">
                <a:lumMod val="45000"/>
                <a:lumOff val="5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3" name="Rechteck 2"/>
          <p:cNvSpPr/>
          <p:nvPr/>
        </p:nvSpPr>
        <p:spPr>
          <a:xfrm>
            <a:off x="3546216" y="998324"/>
            <a:ext cx="6096000" cy="3046988"/>
          </a:xfrm>
          <a:prstGeom prst="rect">
            <a:avLst/>
          </a:prstGeom>
        </p:spPr>
        <p:txBody>
          <a:bodyPr>
            <a:spAutoFit/>
          </a:bodyPr>
          <a:lstStyle/>
          <a:p>
            <a:pPr algn="ct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Schreib</a:t>
            </a:r>
            <a:b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br>
            <a:r>
              <a:rPr lang="de-DE" sz="9600" dirty="0">
                <a:solidFill>
                  <a:schemeClr val="accent6">
                    <a:lumMod val="50000"/>
                  </a:schemeClr>
                </a:solidFill>
                <a:effectLst>
                  <a:outerShdw blurRad="38100" dist="38100" dir="2700000" algn="tl">
                    <a:srgbClr val="000000">
                      <a:alpha val="43137"/>
                    </a:srgbClr>
                  </a:outerShdw>
                </a:effectLst>
                <a:latin typeface="Arial Rounded MT Bold" panose="020F0704030504030204" pitchFamily="34" charset="0"/>
              </a:rPr>
              <a:t>los!</a:t>
            </a:r>
          </a:p>
        </p:txBody>
      </p:sp>
      <p:pic>
        <p:nvPicPr>
          <p:cNvPr id="5" name="Inhaltsplatzhalter 6"/>
          <p:cNvPicPr>
            <a:picLocks/>
          </p:cNvPicPr>
          <p:nvPr/>
        </p:nvPicPr>
        <p:blipFill>
          <a:blip r:embed="rId2" cstate="print"/>
          <a:stretch>
            <a:fillRect/>
          </a:stretch>
        </p:blipFill>
        <p:spPr>
          <a:xfrm rot="21101323">
            <a:off x="1729515" y="868010"/>
            <a:ext cx="2513800" cy="3939589"/>
          </a:xfrm>
          <a:prstGeom prst="rect">
            <a:avLst/>
          </a:prstGeom>
          <a:ln>
            <a:noFill/>
          </a:ln>
          <a:effectLst>
            <a:outerShdw blurRad="190500" algn="tl" rotWithShape="0">
              <a:srgbClr val="000000">
                <a:alpha val="70000"/>
              </a:srgbClr>
            </a:outerShdw>
          </a:effectLst>
        </p:spPr>
      </p:pic>
      <p:sp>
        <p:nvSpPr>
          <p:cNvPr id="2" name="Textfeld 1"/>
          <p:cNvSpPr txBox="1"/>
          <p:nvPr/>
        </p:nvSpPr>
        <p:spPr>
          <a:xfrm>
            <a:off x="4514850" y="4659924"/>
            <a:ext cx="6475095" cy="1077218"/>
          </a:xfrm>
          <a:prstGeom prst="rect">
            <a:avLst/>
          </a:prstGeom>
          <a:noFill/>
        </p:spPr>
        <p:txBody>
          <a:bodyPr wrap="square" rtlCol="0">
            <a:spAutoFit/>
          </a:bodyPr>
          <a:lstStyle/>
          <a:p>
            <a:r>
              <a:rPr lang="de-DE" sz="3200" b="1" dirty="0"/>
              <a:t>Förderung der Kompetenz Schreiben</a:t>
            </a:r>
            <a:br>
              <a:rPr lang="de-DE" sz="3200" b="1" dirty="0"/>
            </a:br>
            <a:r>
              <a:rPr lang="de-DE" sz="3200" dirty="0"/>
              <a:t>Schwerpunkt: </a:t>
            </a:r>
            <a:r>
              <a:rPr lang="de-DE" sz="3200" i="1" dirty="0"/>
              <a:t>monologue intérieur</a:t>
            </a:r>
            <a:endParaRPr lang="de-DE"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72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Gerader Verbinder 3"/>
          <p:cNvCxnSpPr/>
          <p:nvPr/>
        </p:nvCxnSpPr>
        <p:spPr>
          <a:xfrm>
            <a:off x="715962" y="869927"/>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 name="Rechteck 1"/>
          <p:cNvSpPr/>
          <p:nvPr/>
        </p:nvSpPr>
        <p:spPr>
          <a:xfrm>
            <a:off x="3419301" y="1562623"/>
            <a:ext cx="5657243" cy="3699795"/>
          </a:xfrm>
          <a:prstGeom prst="rect">
            <a:avLst/>
          </a:prstGeom>
        </p:spPr>
        <p:txBody>
          <a:bodyPr wrap="square">
            <a:spAutoFit/>
          </a:bodyPr>
          <a:lstStyle/>
          <a:p>
            <a:pPr lvl="0">
              <a:lnSpc>
                <a:spcPct val="106000"/>
              </a:lnSpc>
              <a:spcAft>
                <a:spcPts val="800"/>
              </a:spcAft>
            </a:pPr>
            <a:r>
              <a:rPr lang="de-DE" sz="2800" dirty="0">
                <a:ea typeface="Times New Roman" panose="02020603050405020304" pitchFamily="18" charset="0"/>
                <a:cs typeface="Times New Roman" panose="02020603050405020304" pitchFamily="18" charset="0"/>
              </a:rPr>
              <a:t>Erster Teil der Erzählung (Kapitel 1-6): </a:t>
            </a:r>
          </a:p>
          <a:p>
            <a:pPr marL="342900" lvl="0" indent="-342900">
              <a:lnSpc>
                <a:spcPct val="106000"/>
              </a:lnSpc>
              <a:spcAft>
                <a:spcPts val="800"/>
              </a:spcAft>
              <a:buFont typeface="Symbol" panose="05050102010706020507" pitchFamily="18" charset="2"/>
              <a:buChar char="®"/>
            </a:pPr>
            <a:r>
              <a:rPr lang="de-DE" sz="2800" dirty="0">
                <a:ea typeface="Times New Roman" panose="02020603050405020304" pitchFamily="18" charset="0"/>
                <a:cs typeface="Times New Roman" panose="02020603050405020304" pitchFamily="18" charset="0"/>
              </a:rPr>
              <a:t> Einsamkeit und Schmerz von Noé </a:t>
            </a:r>
            <a:br>
              <a:rPr lang="de-DE" sz="2800" dirty="0">
                <a:ea typeface="Times New Roman" panose="02020603050405020304" pitchFamily="18" charset="0"/>
                <a:cs typeface="Times New Roman" panose="02020603050405020304" pitchFamily="18" charset="0"/>
              </a:rPr>
            </a:br>
            <a:r>
              <a:rPr lang="de-DE" sz="2800" dirty="0">
                <a:ea typeface="Times New Roman" panose="02020603050405020304" pitchFamily="18" charset="0"/>
                <a:cs typeface="Times New Roman" panose="02020603050405020304" pitchFamily="18" charset="0"/>
              </a:rPr>
              <a:t> über den Verlust seiner Mutter </a:t>
            </a:r>
          </a:p>
          <a:p>
            <a:pPr marL="342900" lvl="0" indent="-342900">
              <a:lnSpc>
                <a:spcPct val="106000"/>
              </a:lnSpc>
              <a:spcAft>
                <a:spcPts val="800"/>
              </a:spcAft>
              <a:buFont typeface="Symbol" panose="05050102010706020507" pitchFamily="18" charset="2"/>
              <a:buChar char="®"/>
            </a:pPr>
            <a:r>
              <a:rPr lang="de-DE" sz="2800" dirty="0">
                <a:ea typeface="Times New Roman" panose="02020603050405020304" pitchFamily="18" charset="0"/>
                <a:cs typeface="Times New Roman" panose="02020603050405020304" pitchFamily="18" charset="0"/>
              </a:rPr>
              <a:t> Sprachlosigkeit dominierend </a:t>
            </a:r>
          </a:p>
          <a:p>
            <a:pPr lvl="0">
              <a:lnSpc>
                <a:spcPct val="106000"/>
              </a:lnSpc>
              <a:spcAft>
                <a:spcPts val="800"/>
              </a:spcAft>
            </a:pPr>
            <a:endParaRPr lang="de-DE" sz="2800" dirty="0">
              <a:ea typeface="Times New Roman" panose="02020603050405020304" pitchFamily="18" charset="0"/>
              <a:cs typeface="Times New Roman" panose="02020603050405020304" pitchFamily="18" charset="0"/>
            </a:endParaRPr>
          </a:p>
          <a:p>
            <a:pPr lvl="0" algn="ctr">
              <a:lnSpc>
                <a:spcPct val="106000"/>
              </a:lnSpc>
              <a:spcAft>
                <a:spcPts val="800"/>
              </a:spcAft>
            </a:pPr>
            <a:r>
              <a:rPr lang="de-DE" sz="2800" b="1" i="1" dirty="0">
                <a:ea typeface="Times New Roman" panose="02020603050405020304" pitchFamily="18" charset="0"/>
                <a:cs typeface="Times New Roman" panose="02020603050405020304" pitchFamily="18" charset="0"/>
              </a:rPr>
              <a:t>monologue intérieur </a:t>
            </a:r>
            <a:r>
              <a:rPr lang="de-DE" sz="2800" dirty="0">
                <a:ea typeface="Times New Roman" panose="02020603050405020304" pitchFamily="18" charset="0"/>
                <a:cs typeface="Times New Roman" panose="02020603050405020304" pitchFamily="18" charset="0"/>
              </a:rPr>
              <a:t>/ </a:t>
            </a:r>
            <a:br>
              <a:rPr lang="de-DE" sz="2800" dirty="0">
                <a:ea typeface="Times New Roman" panose="02020603050405020304" pitchFamily="18" charset="0"/>
                <a:cs typeface="Times New Roman" panose="02020603050405020304" pitchFamily="18" charset="0"/>
              </a:rPr>
            </a:br>
            <a:r>
              <a:rPr lang="de-DE" sz="2800" i="1" dirty="0">
                <a:solidFill>
                  <a:schemeClr val="bg1">
                    <a:lumMod val="50000"/>
                  </a:schemeClr>
                </a:solidFill>
                <a:ea typeface="Times New Roman" panose="02020603050405020304" pitchFamily="18" charset="0"/>
                <a:cs typeface="Times New Roman" panose="02020603050405020304" pitchFamily="18" charset="0"/>
              </a:rPr>
              <a:t>journal intime</a:t>
            </a:r>
            <a:r>
              <a:rPr lang="de-DE" sz="2800" dirty="0">
                <a:solidFill>
                  <a:schemeClr val="bg1">
                    <a:lumMod val="50000"/>
                  </a:schemeClr>
                </a:solidFill>
                <a:ea typeface="Times New Roman" panose="02020603050405020304" pitchFamily="18" charset="0"/>
                <a:cs typeface="Times New Roman" panose="02020603050405020304" pitchFamily="18" charset="0"/>
              </a:rPr>
              <a:t> (</a:t>
            </a:r>
            <a:r>
              <a:rPr lang="de-DE" sz="2800" i="1" dirty="0">
                <a:solidFill>
                  <a:schemeClr val="bg1">
                    <a:lumMod val="50000"/>
                  </a:schemeClr>
                </a:solidFill>
                <a:ea typeface="Times New Roman" panose="02020603050405020304" pitchFamily="18" charset="0"/>
                <a:cs typeface="Times New Roman" panose="02020603050405020304" pitchFamily="18" charset="0"/>
              </a:rPr>
              <a:t>en ligne</a:t>
            </a:r>
            <a:r>
              <a:rPr lang="de-DE" sz="2800" dirty="0">
                <a:solidFill>
                  <a:schemeClr val="bg1">
                    <a:lumMod val="50000"/>
                  </a:schemeClr>
                </a:solidFill>
                <a:ea typeface="Times New Roman" panose="02020603050405020304" pitchFamily="18" charset="0"/>
                <a:cs typeface="Times New Roman" panose="02020603050405020304" pitchFamily="18" charset="0"/>
              </a:rPr>
              <a:t>)</a:t>
            </a:r>
            <a:endParaRPr lang="de-DE" sz="2800" dirty="0">
              <a:solidFill>
                <a:schemeClr val="bg1">
                  <a:lumMod val="50000"/>
                </a:schemeClr>
              </a:solidFill>
              <a:effectLst/>
              <a:ea typeface="Times New Roman" panose="02020603050405020304" pitchFamily="18" charset="0"/>
              <a:cs typeface="Times New Roman" panose="02020603050405020304" pitchFamily="18" charset="0"/>
            </a:endParaRPr>
          </a:p>
        </p:txBody>
      </p:sp>
      <p:sp>
        <p:nvSpPr>
          <p:cNvPr id="7" name="Pfeil: nach unten 6"/>
          <p:cNvSpPr/>
          <p:nvPr/>
        </p:nvSpPr>
        <p:spPr>
          <a:xfrm>
            <a:off x="5954205" y="3640883"/>
            <a:ext cx="587433" cy="6206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4574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2818040" y="1584807"/>
            <a:ext cx="5500224" cy="461665"/>
          </a:xfrm>
          <a:prstGeom prst="rect">
            <a:avLst/>
          </a:prstGeom>
        </p:spPr>
        <p:txBody>
          <a:bodyPr wrap="none">
            <a:spAutoFit/>
          </a:bodyPr>
          <a:lstStyle/>
          <a:p>
            <a:r>
              <a:rPr lang="fr-FR" sz="2400" b="1" dirty="0">
                <a:latin typeface="Arial" panose="020B0604020202020204" pitchFamily="34" charset="0"/>
                <a:ea typeface="Calibri" panose="020F0502020204030204" pitchFamily="34" charset="0"/>
              </a:rPr>
              <a:t>Un auteur peut raconter une histoire</a:t>
            </a:r>
            <a:endParaRPr lang="de-DE" sz="2400" dirty="0"/>
          </a:p>
        </p:txBody>
      </p:sp>
      <p:sp>
        <p:nvSpPr>
          <p:cNvPr id="5" name="Rechteck 4"/>
          <p:cNvSpPr/>
          <p:nvPr/>
        </p:nvSpPr>
        <p:spPr>
          <a:xfrm>
            <a:off x="1362915" y="482749"/>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fr-FR"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parler de textes littéraires</a:t>
            </a:r>
            <a:endParaRPr lang="fr-FR" sz="3200" i="1" dirty="0">
              <a:effectLst>
                <a:outerShdw blurRad="38100" dist="38100" dir="2700000" algn="tl">
                  <a:srgbClr val="000000">
                    <a:alpha val="43137"/>
                  </a:srgbClr>
                </a:outerShdw>
              </a:effectLst>
              <a:latin typeface="Calibri" panose="020F0502020204030204" pitchFamily="34" charset="0"/>
              <a:ea typeface="Arial Unicode MS" panose="020B0604020202020204" pitchFamily="34" charset="-128"/>
              <a:cs typeface="Calibri" panose="020F0502020204030204" pitchFamily="34" charset="0"/>
            </a:endParaRPr>
          </a:p>
        </p:txBody>
      </p:sp>
      <p:sp>
        <p:nvSpPr>
          <p:cNvPr id="6" name="Rechteck 5"/>
          <p:cNvSpPr/>
          <p:nvPr/>
        </p:nvSpPr>
        <p:spPr>
          <a:xfrm>
            <a:off x="577684" y="2629192"/>
            <a:ext cx="3554179" cy="830997"/>
          </a:xfrm>
          <a:prstGeom prst="rect">
            <a:avLst/>
          </a:prstGeom>
        </p:spPr>
        <p:txBody>
          <a:bodyPr wrap="none">
            <a:spAutoFit/>
          </a:bodyPr>
          <a:lstStyle/>
          <a:p>
            <a:pPr algn="ctr"/>
            <a:r>
              <a:rPr lang="fr-FR" sz="2400" b="1" dirty="0">
                <a:latin typeface="Arial" panose="020B0604020202020204" pitchFamily="34" charset="0"/>
                <a:ea typeface="Calibri" panose="020F0502020204030204" pitchFamily="34" charset="0"/>
              </a:rPr>
              <a:t>à la première personne</a:t>
            </a:r>
            <a:br>
              <a:rPr lang="fr-FR" sz="2400" b="1" dirty="0">
                <a:latin typeface="Arial" panose="020B0604020202020204" pitchFamily="34" charset="0"/>
                <a:ea typeface="Calibri" panose="020F0502020204030204" pitchFamily="34" charset="0"/>
              </a:rPr>
            </a:br>
            <a:r>
              <a:rPr lang="fr-FR" sz="2400" b="1" dirty="0">
                <a:latin typeface="Arial" panose="020B0604020202020204" pitchFamily="34" charset="0"/>
                <a:ea typeface="Calibri" panose="020F0502020204030204" pitchFamily="34" charset="0"/>
              </a:rPr>
              <a:t>« Je… »</a:t>
            </a:r>
            <a:endParaRPr lang="de-DE" sz="2400" dirty="0"/>
          </a:p>
        </p:txBody>
      </p:sp>
      <p:sp>
        <p:nvSpPr>
          <p:cNvPr id="7" name="Rechteck 6"/>
          <p:cNvSpPr/>
          <p:nvPr/>
        </p:nvSpPr>
        <p:spPr>
          <a:xfrm>
            <a:off x="6737616" y="2629192"/>
            <a:ext cx="3621504" cy="830997"/>
          </a:xfrm>
          <a:prstGeom prst="rect">
            <a:avLst/>
          </a:prstGeom>
        </p:spPr>
        <p:txBody>
          <a:bodyPr wrap="none">
            <a:spAutoFit/>
          </a:bodyPr>
          <a:lstStyle/>
          <a:p>
            <a:r>
              <a:rPr lang="fr-FR" sz="2400" b="1" dirty="0">
                <a:latin typeface="Arial" panose="020B0604020202020204" pitchFamily="34" charset="0"/>
                <a:ea typeface="Calibri" panose="020F0502020204030204" pitchFamily="34" charset="0"/>
              </a:rPr>
              <a:t>à la troisième personne</a:t>
            </a:r>
          </a:p>
          <a:p>
            <a:pPr algn="ctr"/>
            <a:r>
              <a:rPr lang="fr-FR" sz="2400" b="1" dirty="0">
                <a:latin typeface="Arial" panose="020B0604020202020204" pitchFamily="34" charset="0"/>
              </a:rPr>
              <a:t>« Il / Elle… »</a:t>
            </a:r>
            <a:endParaRPr lang="de-DE" sz="2400" dirty="0"/>
          </a:p>
        </p:txBody>
      </p:sp>
      <p:sp>
        <p:nvSpPr>
          <p:cNvPr id="9" name="Rechteck 8"/>
          <p:cNvSpPr/>
          <p:nvPr/>
        </p:nvSpPr>
        <p:spPr>
          <a:xfrm>
            <a:off x="342901" y="4244965"/>
            <a:ext cx="11778614" cy="830997"/>
          </a:xfrm>
          <a:prstGeom prst="rect">
            <a:avLst/>
          </a:prstGeom>
        </p:spPr>
        <p:txBody>
          <a:bodyPr wrap="square">
            <a:spAutoFit/>
          </a:bodyPr>
          <a:lstStyle/>
          <a:p>
            <a:r>
              <a:rPr lang="fr-FR" sz="2400" b="1" dirty="0">
                <a:latin typeface="Arial" panose="020B0604020202020204" pitchFamily="34" charset="0"/>
                <a:ea typeface="Calibri" panose="020F0502020204030204" pitchFamily="34" charset="0"/>
                <a:sym typeface="Symbol" panose="05050102010706020507" pitchFamily="18" charset="2"/>
              </a:rPr>
              <a:t> </a:t>
            </a:r>
            <a:r>
              <a:rPr lang="fr-FR" sz="2400" dirty="0">
                <a:latin typeface="Arial" panose="020B0604020202020204" pitchFamily="34" charset="0"/>
                <a:ea typeface="Calibri" panose="020F0502020204030204" pitchFamily="34" charset="0"/>
                <a:sym typeface="Symbol" panose="05050102010706020507" pitchFamily="18" charset="2"/>
              </a:rPr>
              <a:t>L’auteur</a:t>
            </a:r>
            <a:r>
              <a:rPr lang="fr-FR" sz="2400" dirty="0">
                <a:latin typeface="Arial" panose="020B0604020202020204" pitchFamily="34" charset="0"/>
                <a:ea typeface="Calibri" panose="020F0502020204030204" pitchFamily="34" charset="0"/>
              </a:rPr>
              <a:t> peut nous raconter les pensées ou les sentiments d’un personnage.</a:t>
            </a:r>
          </a:p>
          <a:p>
            <a:r>
              <a:rPr lang="fr-FR" sz="2400" dirty="0">
                <a:latin typeface="Arial" panose="020B0604020202020204" pitchFamily="34" charset="0"/>
                <a:ea typeface="Calibri" panose="020F0502020204030204" pitchFamily="34" charset="0"/>
                <a:sym typeface="Symbol" panose="05050102010706020507" pitchFamily="18" charset="2"/>
              </a:rPr>
              <a:t> </a:t>
            </a:r>
            <a:r>
              <a:rPr lang="fr-FR" sz="2400" dirty="0">
                <a:latin typeface="Arial" panose="020B0604020202020204" pitchFamily="34" charset="0"/>
                <a:ea typeface="Calibri" panose="020F0502020204030204" pitchFamily="34" charset="0"/>
              </a:rPr>
              <a:t>On appelle le personnage le plus important d’une histoire « le / la protagoniste ».</a:t>
            </a:r>
            <a:endParaRPr lang="de-DE" sz="2400" dirty="0"/>
          </a:p>
        </p:txBody>
      </p:sp>
      <p:cxnSp>
        <p:nvCxnSpPr>
          <p:cNvPr id="11" name="Gerade Verbindung mit Pfeil 10"/>
          <p:cNvCxnSpPr/>
          <p:nvPr/>
        </p:nvCxnSpPr>
        <p:spPr>
          <a:xfrm flipH="1">
            <a:off x="3234690" y="2046472"/>
            <a:ext cx="1868805" cy="639578"/>
          </a:xfrm>
          <a:prstGeom prst="straightConnector1">
            <a:avLst/>
          </a:prstGeom>
          <a:ln w="3810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6035040" y="2046472"/>
            <a:ext cx="1931670" cy="6395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10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p:cNvCxnSpPr/>
          <p:nvPr/>
        </p:nvCxnSpPr>
        <p:spPr>
          <a:xfrm>
            <a:off x="760535" y="1132959"/>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1163409" y="548184"/>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fr-FR" sz="3200" i="1" dirty="0">
                <a:latin typeface="Calibri" panose="020F0502020204030204" pitchFamily="34" charset="0"/>
                <a:cs typeface="Calibri" panose="020F0502020204030204" pitchFamily="34" charset="0"/>
              </a:rPr>
              <a:t>pour parler de textes littéraires</a:t>
            </a:r>
            <a:endParaRPr lang="fr-FR" sz="3200" i="1" dirty="0">
              <a:latin typeface="Calibri" panose="020F0502020204030204" pitchFamily="34" charset="0"/>
              <a:ea typeface="Arial Unicode MS" panose="020B0604020202020204" pitchFamily="34" charset="-128"/>
              <a:cs typeface="Calibri" panose="020F0502020204030204" pitchFamily="34" charset="0"/>
            </a:endParaRPr>
          </a:p>
        </p:txBody>
      </p:sp>
      <p:graphicFrame>
        <p:nvGraphicFramePr>
          <p:cNvPr id="2" name="Tabelle 1"/>
          <p:cNvGraphicFramePr>
            <a:graphicFrameLocks noGrp="1"/>
          </p:cNvGraphicFramePr>
          <p:nvPr/>
        </p:nvGraphicFramePr>
        <p:xfrm>
          <a:off x="494675" y="1650327"/>
          <a:ext cx="11086261" cy="3779001"/>
        </p:xfrm>
        <a:graphic>
          <a:graphicData uri="http://schemas.openxmlformats.org/drawingml/2006/table">
            <a:tbl>
              <a:tblPr firstRow="1" firstCol="1" bandRow="1">
                <a:tableStyleId>{5C22544A-7EE6-4342-B048-85BDC9FD1C3A}</a:tableStyleId>
              </a:tblPr>
              <a:tblGrid>
                <a:gridCol w="2523002">
                  <a:extLst>
                    <a:ext uri="{9D8B030D-6E8A-4147-A177-3AD203B41FA5}">
                      <a16:colId xmlns:a16="http://schemas.microsoft.com/office/drawing/2014/main" val="3453880056"/>
                    </a:ext>
                  </a:extLst>
                </a:gridCol>
                <a:gridCol w="4814684">
                  <a:extLst>
                    <a:ext uri="{9D8B030D-6E8A-4147-A177-3AD203B41FA5}">
                      <a16:colId xmlns:a16="http://schemas.microsoft.com/office/drawing/2014/main" val="1633339433"/>
                    </a:ext>
                  </a:extLst>
                </a:gridCol>
                <a:gridCol w="3748575">
                  <a:extLst>
                    <a:ext uri="{9D8B030D-6E8A-4147-A177-3AD203B41FA5}">
                      <a16:colId xmlns:a16="http://schemas.microsoft.com/office/drawing/2014/main" val="981448799"/>
                    </a:ext>
                  </a:extLst>
                </a:gridCol>
              </a:tblGrid>
              <a:tr h="913130">
                <a:tc>
                  <a:txBody>
                    <a:bodyPr/>
                    <a:lstStyle/>
                    <a:p>
                      <a:pPr>
                        <a:lnSpc>
                          <a:spcPct val="107000"/>
                        </a:lnSpc>
                        <a:spcBef>
                          <a:spcPts val="600"/>
                        </a:spcBef>
                        <a:spcAft>
                          <a:spcPts val="600"/>
                        </a:spcAft>
                      </a:pPr>
                      <a:r>
                        <a:rPr lang="fr-FR" sz="2800" dirty="0">
                          <a:effectLst/>
                        </a:rPr>
                        <a:t>moyen stylistique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7000"/>
                        </a:lnSpc>
                        <a:spcBef>
                          <a:spcPts val="600"/>
                        </a:spcBef>
                        <a:spcAft>
                          <a:spcPts val="600"/>
                        </a:spcAft>
                      </a:pPr>
                      <a:r>
                        <a:rPr lang="fr-FR" sz="2800" dirty="0">
                          <a:effectLst/>
                        </a:rPr>
                        <a:t>définition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nchor="ctr"/>
                </a:tc>
                <a:tc>
                  <a:txBody>
                    <a:bodyPr/>
                    <a:lstStyle/>
                    <a:p>
                      <a:pPr>
                        <a:lnSpc>
                          <a:spcPct val="107000"/>
                        </a:lnSpc>
                        <a:spcBef>
                          <a:spcPts val="600"/>
                        </a:spcBef>
                        <a:spcAft>
                          <a:spcPts val="600"/>
                        </a:spcAft>
                      </a:pPr>
                      <a:r>
                        <a:rPr lang="fr-FR" sz="2800" dirty="0">
                          <a:effectLst/>
                        </a:rPr>
                        <a:t>exemple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nchor="ctr"/>
                </a:tc>
                <a:extLst>
                  <a:ext uri="{0D108BD9-81ED-4DB2-BD59-A6C34878D82A}">
                    <a16:rowId xmlns:a16="http://schemas.microsoft.com/office/drawing/2014/main" val="1799445324"/>
                  </a:ext>
                </a:extLst>
              </a:tr>
              <a:tr h="2012431">
                <a:tc>
                  <a:txBody>
                    <a:bodyPr/>
                    <a:lstStyle/>
                    <a:p>
                      <a:pPr>
                        <a:lnSpc>
                          <a:spcPct val="107000"/>
                        </a:lnSpc>
                        <a:spcBef>
                          <a:spcPts val="600"/>
                        </a:spcBef>
                        <a:spcAft>
                          <a:spcPts val="600"/>
                        </a:spcAft>
                      </a:pPr>
                      <a:r>
                        <a:rPr lang="fr-FR" sz="2800" dirty="0">
                          <a:effectLst/>
                        </a:rPr>
                        <a:t>la comparaison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On montre les parallèles entre deux choses.</a:t>
                      </a:r>
                      <a:endParaRPr lang="de-DE" sz="2800" dirty="0">
                        <a:effectLst/>
                      </a:endParaRPr>
                    </a:p>
                    <a:p>
                      <a:pPr>
                        <a:lnSpc>
                          <a:spcPct val="100000"/>
                        </a:lnSpc>
                        <a:spcBef>
                          <a:spcPts val="0"/>
                        </a:spcBef>
                        <a:spcAft>
                          <a:spcPts val="0"/>
                        </a:spcAft>
                      </a:pPr>
                      <a:r>
                        <a:rPr lang="fr-FR" sz="2800" dirty="0">
                          <a:effectLst/>
                        </a:rPr>
                        <a:t>Pour comparer deux choses, on utilise le mot « comme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a:effectLst/>
                        </a:rPr>
                        <a:t>Il est fort comme un bœuf.</a:t>
                      </a:r>
                      <a:endParaRPr lang="de-DE" sz="2800">
                        <a:effectLst/>
                      </a:endParaRPr>
                    </a:p>
                    <a:p>
                      <a:pPr>
                        <a:lnSpc>
                          <a:spcPct val="100000"/>
                        </a:lnSpc>
                        <a:spcBef>
                          <a:spcPts val="0"/>
                        </a:spcBef>
                        <a:spcAft>
                          <a:spcPts val="0"/>
                        </a:spcAft>
                      </a:pPr>
                      <a:r>
                        <a:rPr lang="fr-FR" sz="2800">
                          <a:effectLst/>
                        </a:rPr>
                        <a:t> </a:t>
                      </a:r>
                      <a:endParaRPr lang="de-DE" sz="280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extLst>
                  <a:ext uri="{0D108BD9-81ED-4DB2-BD59-A6C34878D82A}">
                    <a16:rowId xmlns:a16="http://schemas.microsoft.com/office/drawing/2014/main" val="2718060460"/>
                  </a:ext>
                </a:extLst>
              </a:tr>
              <a:tr h="853440">
                <a:tc>
                  <a:txBody>
                    <a:bodyPr/>
                    <a:lstStyle/>
                    <a:p>
                      <a:pPr>
                        <a:lnSpc>
                          <a:spcPct val="107000"/>
                        </a:lnSpc>
                        <a:spcBef>
                          <a:spcPts val="600"/>
                        </a:spcBef>
                        <a:spcAft>
                          <a:spcPts val="600"/>
                        </a:spcAft>
                      </a:pPr>
                      <a:r>
                        <a:rPr lang="fr-FR" sz="2800">
                          <a:effectLst/>
                        </a:rPr>
                        <a:t>la métaphore</a:t>
                      </a:r>
                      <a:endParaRPr lang="de-DE" sz="280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une image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La vie est un long fleuve.</a:t>
                      </a:r>
                      <a:endParaRPr lang="de-DE" sz="2800" dirty="0">
                        <a:effectLst/>
                      </a:endParaRPr>
                    </a:p>
                    <a:p>
                      <a:pPr>
                        <a:lnSpc>
                          <a:spcPct val="100000"/>
                        </a:lnSpc>
                        <a:spcBef>
                          <a:spcPts val="0"/>
                        </a:spcBef>
                        <a:spcAft>
                          <a:spcPts val="0"/>
                        </a:spcAft>
                      </a:pPr>
                      <a:r>
                        <a:rPr lang="fr-FR" sz="2800" dirty="0">
                          <a:effectLst/>
                        </a:rPr>
                        <a: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extLst>
                  <a:ext uri="{0D108BD9-81ED-4DB2-BD59-A6C34878D82A}">
                    <a16:rowId xmlns:a16="http://schemas.microsoft.com/office/drawing/2014/main" val="2800707920"/>
                  </a:ext>
                </a:extLst>
              </a:tr>
            </a:tbl>
          </a:graphicData>
        </a:graphic>
      </p:graphicFrame>
    </p:spTree>
    <p:extLst>
      <p:ext uri="{BB962C8B-B14F-4D97-AF65-F5344CB8AC3E}">
        <p14:creationId xmlns:p14="http://schemas.microsoft.com/office/powerpoint/2010/main" val="3666919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457200" y="1102981"/>
          <a:ext cx="11594893" cy="4908076"/>
        </p:xfrm>
        <a:graphic>
          <a:graphicData uri="http://schemas.openxmlformats.org/drawingml/2006/table">
            <a:tbl>
              <a:tblPr firstRow="1" firstCol="1" bandRow="1">
                <a:tableStyleId>{5C22544A-7EE6-4342-B048-85BDC9FD1C3A}</a:tableStyleId>
              </a:tblPr>
              <a:tblGrid>
                <a:gridCol w="2638756">
                  <a:extLst>
                    <a:ext uri="{9D8B030D-6E8A-4147-A177-3AD203B41FA5}">
                      <a16:colId xmlns:a16="http://schemas.microsoft.com/office/drawing/2014/main" val="2183628418"/>
                    </a:ext>
                  </a:extLst>
                </a:gridCol>
                <a:gridCol w="5508398">
                  <a:extLst>
                    <a:ext uri="{9D8B030D-6E8A-4147-A177-3AD203B41FA5}">
                      <a16:colId xmlns:a16="http://schemas.microsoft.com/office/drawing/2014/main" val="2654717353"/>
                    </a:ext>
                  </a:extLst>
                </a:gridCol>
                <a:gridCol w="3447739">
                  <a:extLst>
                    <a:ext uri="{9D8B030D-6E8A-4147-A177-3AD203B41FA5}">
                      <a16:colId xmlns:a16="http://schemas.microsoft.com/office/drawing/2014/main" val="1277528928"/>
                    </a:ext>
                  </a:extLst>
                </a:gridCol>
              </a:tblGrid>
              <a:tr h="1108673">
                <a:tc>
                  <a:txBody>
                    <a:bodyPr/>
                    <a:lstStyle/>
                    <a:p>
                      <a:pPr>
                        <a:lnSpc>
                          <a:spcPct val="107000"/>
                        </a:lnSpc>
                        <a:spcBef>
                          <a:spcPts val="600"/>
                        </a:spcBef>
                        <a:spcAft>
                          <a:spcPts val="600"/>
                        </a:spcAft>
                      </a:pPr>
                      <a:r>
                        <a:rPr lang="fr-FR" sz="2800" dirty="0">
                          <a:effectLst/>
                        </a:rPr>
                        <a:t>la personnification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On donne à un objet ou à un animal les qualités d’une personne.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La vache qui rit.</a:t>
                      </a:r>
                      <a:endParaRPr lang="de-DE" sz="2800" dirty="0">
                        <a:effectLst/>
                      </a:endParaRPr>
                    </a:p>
                    <a:p>
                      <a:pPr>
                        <a:lnSpc>
                          <a:spcPct val="100000"/>
                        </a:lnSpc>
                        <a:spcBef>
                          <a:spcPts val="0"/>
                        </a:spcBef>
                        <a:spcAft>
                          <a:spcPts val="0"/>
                        </a:spcAft>
                      </a:pPr>
                      <a:r>
                        <a:rPr lang="fr-FR" sz="2800" dirty="0">
                          <a:effectLst/>
                        </a:rPr>
                        <a:t> </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extLst>
                  <a:ext uri="{0D108BD9-81ED-4DB2-BD59-A6C34878D82A}">
                    <a16:rowId xmlns:a16="http://schemas.microsoft.com/office/drawing/2014/main" val="2473370779"/>
                  </a:ext>
                </a:extLst>
              </a:tr>
              <a:tr h="3799403">
                <a:tc>
                  <a:txBody>
                    <a:bodyPr/>
                    <a:lstStyle/>
                    <a:p>
                      <a:pPr>
                        <a:lnSpc>
                          <a:spcPct val="107000"/>
                        </a:lnSpc>
                        <a:spcBef>
                          <a:spcPts val="600"/>
                        </a:spcBef>
                        <a:spcAft>
                          <a:spcPts val="600"/>
                        </a:spcAft>
                      </a:pPr>
                      <a:r>
                        <a:rPr lang="fr-FR" sz="2800" dirty="0">
                          <a:effectLst/>
                        </a:rPr>
                        <a:t>la répétition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L’auteur répète un mot / des mots une ou plusieurs fois </a:t>
                      </a:r>
                      <a:endParaRPr lang="de-DE" sz="2800" dirty="0">
                        <a:effectLst/>
                      </a:endParaRPr>
                    </a:p>
                    <a:p>
                      <a:pPr marL="342900" lvl="0" indent="-342900">
                        <a:lnSpc>
                          <a:spcPct val="100000"/>
                        </a:lnSpc>
                        <a:spcBef>
                          <a:spcPts val="0"/>
                        </a:spcBef>
                        <a:spcAft>
                          <a:spcPts val="0"/>
                        </a:spcAft>
                        <a:buFont typeface="+mj-lt"/>
                        <a:buAutoNum type="alphaLcParenR"/>
                      </a:pPr>
                      <a:r>
                        <a:rPr lang="fr-FR" sz="2800" dirty="0">
                          <a:effectLst/>
                        </a:rPr>
                        <a:t> pour souligner une idée ou </a:t>
                      </a:r>
                      <a:endParaRPr lang="de-DE" sz="2800" dirty="0">
                        <a:effectLst/>
                      </a:endParaRPr>
                    </a:p>
                    <a:p>
                      <a:pPr marL="342900" lvl="0" indent="-342900">
                        <a:lnSpc>
                          <a:spcPct val="100000"/>
                        </a:lnSpc>
                        <a:spcBef>
                          <a:spcPts val="0"/>
                        </a:spcBef>
                        <a:spcAft>
                          <a:spcPts val="0"/>
                        </a:spcAft>
                        <a:buFont typeface="+mj-lt"/>
                        <a:buAutoNum type="alphaLcParenR"/>
                      </a:pPr>
                      <a:r>
                        <a:rPr lang="fr-FR" sz="2800" dirty="0">
                          <a:effectLst/>
                        </a:rPr>
                        <a:t> pour montrer que le personnage</a:t>
                      </a:r>
                      <a:br>
                        <a:rPr lang="fr-FR" sz="2800" dirty="0">
                          <a:effectLst/>
                        </a:rPr>
                      </a:br>
                      <a:r>
                        <a:rPr lang="fr-FR" sz="2800" dirty="0">
                          <a:effectLst/>
                        </a:rPr>
                        <a:t> qui parle hésite parce qu’il a du</a:t>
                      </a:r>
                      <a:br>
                        <a:rPr lang="fr-FR" sz="2800" dirty="0">
                          <a:effectLst/>
                        </a:rPr>
                      </a:br>
                      <a:r>
                        <a:rPr lang="fr-FR" sz="2800" dirty="0">
                          <a:effectLst/>
                        </a:rPr>
                        <a:t> mal à dire quelque chose</a:t>
                      </a:r>
                      <a:br>
                        <a:rPr lang="fr-FR" sz="2800" dirty="0">
                          <a:effectLst/>
                        </a:rPr>
                      </a:br>
                      <a:r>
                        <a:rPr lang="fr-FR" sz="2800" dirty="0">
                          <a:effectLst/>
                        </a:rPr>
                        <a:t> ouvertement.</a:t>
                      </a:r>
                      <a:endParaRPr lang="de-DE" sz="2800" dirty="0">
                        <a:effectLst/>
                      </a:endParaRPr>
                    </a:p>
                    <a:p>
                      <a:pPr marL="342900" lvl="0" indent="-342900">
                        <a:lnSpc>
                          <a:spcPct val="100000"/>
                        </a:lnSpc>
                        <a:spcBef>
                          <a:spcPts val="0"/>
                        </a:spcBef>
                        <a:spcAft>
                          <a:spcPts val="0"/>
                        </a:spcAft>
                        <a:buFont typeface="+mj-lt"/>
                        <a:buAutoNum type="alphaLcParenR"/>
                      </a:pPr>
                      <a:r>
                        <a:rPr lang="fr-FR" sz="2800" dirty="0">
                          <a:effectLst/>
                        </a:rPr>
                        <a:t> pour imiter un son.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0000"/>
                        </a:lnSpc>
                        <a:spcBef>
                          <a:spcPts val="0"/>
                        </a:spcBef>
                        <a:spcAft>
                          <a:spcPts val="0"/>
                        </a:spcAft>
                      </a:pPr>
                      <a:r>
                        <a:rPr lang="fr-FR" sz="2800" dirty="0">
                          <a:effectLst/>
                        </a:rPr>
                        <a:t>On a gagné! On a gagné!</a:t>
                      </a:r>
                      <a:endParaRPr lang="de-DE" sz="2800" dirty="0">
                        <a:effectLst/>
                      </a:endParaRPr>
                    </a:p>
                    <a:p>
                      <a:pPr>
                        <a:lnSpc>
                          <a:spcPct val="100000"/>
                        </a:lnSpc>
                        <a:spcBef>
                          <a:spcPts val="0"/>
                        </a:spcBef>
                        <a:spcAft>
                          <a:spcPts val="0"/>
                        </a:spcAft>
                      </a:pPr>
                      <a:r>
                        <a:rPr lang="fr-FR" sz="2800" dirty="0">
                          <a:effectLst/>
                        </a:rPr>
                        <a:t>Je… je… je … suis désolé.</a:t>
                      </a:r>
                      <a:endParaRPr lang="de-DE" sz="2800" dirty="0">
                        <a:effectLst/>
                      </a:endParaRPr>
                    </a:p>
                    <a:p>
                      <a:pPr>
                        <a:lnSpc>
                          <a:spcPct val="100000"/>
                        </a:lnSpc>
                        <a:spcBef>
                          <a:spcPts val="0"/>
                        </a:spcBef>
                        <a:spcAft>
                          <a:spcPts val="0"/>
                        </a:spcAft>
                      </a:pPr>
                      <a:r>
                        <a:rPr lang="fr-FR" sz="2800" dirty="0">
                          <a:effectLst/>
                        </a:rPr>
                        <a:t> </a:t>
                      </a:r>
                      <a:endParaRPr lang="de-DE" sz="2800" dirty="0">
                        <a:effectLst/>
                      </a:endParaRPr>
                    </a:p>
                    <a:p>
                      <a:pPr>
                        <a:lnSpc>
                          <a:spcPct val="100000"/>
                        </a:lnSpc>
                        <a:spcBef>
                          <a:spcPts val="0"/>
                        </a:spcBef>
                        <a:spcAft>
                          <a:spcPts val="0"/>
                        </a:spcAft>
                      </a:pPr>
                      <a:r>
                        <a:rPr lang="fr-FR" sz="2800" dirty="0">
                          <a:effectLst/>
                        </a:rPr>
                        <a:t> </a:t>
                      </a:r>
                      <a:endParaRPr lang="de-DE" sz="2800" dirty="0">
                        <a:effectLst/>
                      </a:endParaRPr>
                    </a:p>
                    <a:p>
                      <a:pPr>
                        <a:lnSpc>
                          <a:spcPct val="100000"/>
                        </a:lnSpc>
                        <a:spcBef>
                          <a:spcPts val="0"/>
                        </a:spcBef>
                        <a:spcAft>
                          <a:spcPts val="0"/>
                        </a:spcAft>
                      </a:pPr>
                      <a:r>
                        <a:rPr lang="de-DE" sz="2800" dirty="0" err="1">
                          <a:effectLst/>
                        </a:rPr>
                        <a:t>Toc</a:t>
                      </a:r>
                      <a:r>
                        <a:rPr lang="de-DE" sz="2800" dirty="0">
                          <a:effectLst/>
                        </a:rPr>
                        <a:t>, </a:t>
                      </a:r>
                      <a:r>
                        <a:rPr lang="de-DE" sz="2800" dirty="0" err="1">
                          <a:effectLst/>
                        </a:rPr>
                        <a:t>toc</a:t>
                      </a:r>
                      <a:r>
                        <a:rPr lang="de-DE" sz="2800" dirty="0">
                          <a:effectLst/>
                        </a:rPr>
                        <a:t>, </a:t>
                      </a:r>
                      <a:r>
                        <a:rPr lang="de-DE" sz="2800" dirty="0" err="1">
                          <a:effectLst/>
                        </a:rPr>
                        <a:t>toc</a:t>
                      </a:r>
                      <a:r>
                        <a:rPr lang="de-DE" sz="2800" dirty="0">
                          <a:effectLst/>
                        </a:rPr>
                        <a:t>.</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extLst>
                  <a:ext uri="{0D108BD9-81ED-4DB2-BD59-A6C34878D82A}">
                    <a16:rowId xmlns:a16="http://schemas.microsoft.com/office/drawing/2014/main" val="3170169386"/>
                  </a:ext>
                </a:extLst>
              </a:tr>
            </a:tbl>
          </a:graphicData>
        </a:graphic>
      </p:graphicFrame>
      <p:graphicFrame>
        <p:nvGraphicFramePr>
          <p:cNvPr id="3" name="Tabelle 2"/>
          <p:cNvGraphicFramePr>
            <a:graphicFrameLocks noGrp="1"/>
          </p:cNvGraphicFramePr>
          <p:nvPr/>
        </p:nvGraphicFramePr>
        <p:xfrm>
          <a:off x="457200" y="189850"/>
          <a:ext cx="11594892" cy="913130"/>
        </p:xfrm>
        <a:graphic>
          <a:graphicData uri="http://schemas.openxmlformats.org/drawingml/2006/table">
            <a:tbl>
              <a:tblPr firstRow="1" firstCol="1" bandRow="1">
                <a:tableStyleId>{5C22544A-7EE6-4342-B048-85BDC9FD1C3A}</a:tableStyleId>
              </a:tblPr>
              <a:tblGrid>
                <a:gridCol w="2638755">
                  <a:extLst>
                    <a:ext uri="{9D8B030D-6E8A-4147-A177-3AD203B41FA5}">
                      <a16:colId xmlns:a16="http://schemas.microsoft.com/office/drawing/2014/main" val="976926427"/>
                    </a:ext>
                  </a:extLst>
                </a:gridCol>
                <a:gridCol w="5508399">
                  <a:extLst>
                    <a:ext uri="{9D8B030D-6E8A-4147-A177-3AD203B41FA5}">
                      <a16:colId xmlns:a16="http://schemas.microsoft.com/office/drawing/2014/main" val="1670965920"/>
                    </a:ext>
                  </a:extLst>
                </a:gridCol>
                <a:gridCol w="3447738">
                  <a:extLst>
                    <a:ext uri="{9D8B030D-6E8A-4147-A177-3AD203B41FA5}">
                      <a16:colId xmlns:a16="http://schemas.microsoft.com/office/drawing/2014/main" val="2597202619"/>
                    </a:ext>
                  </a:extLst>
                </a:gridCol>
              </a:tblGrid>
              <a:tr h="913130">
                <a:tc>
                  <a:txBody>
                    <a:bodyPr/>
                    <a:lstStyle/>
                    <a:p>
                      <a:pPr>
                        <a:lnSpc>
                          <a:spcPct val="107000"/>
                        </a:lnSpc>
                        <a:spcBef>
                          <a:spcPts val="600"/>
                        </a:spcBef>
                        <a:spcAft>
                          <a:spcPts val="600"/>
                        </a:spcAft>
                      </a:pPr>
                      <a:r>
                        <a:rPr lang="fr-FR" sz="2800" dirty="0">
                          <a:effectLst/>
                        </a:rPr>
                        <a:t>moyen stylistique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tc>
                <a:tc>
                  <a:txBody>
                    <a:bodyPr/>
                    <a:lstStyle/>
                    <a:p>
                      <a:pPr>
                        <a:lnSpc>
                          <a:spcPct val="107000"/>
                        </a:lnSpc>
                        <a:spcBef>
                          <a:spcPts val="600"/>
                        </a:spcBef>
                        <a:spcAft>
                          <a:spcPts val="600"/>
                        </a:spcAft>
                      </a:pPr>
                      <a:r>
                        <a:rPr lang="fr-FR" sz="2800" dirty="0">
                          <a:effectLst/>
                        </a:rPr>
                        <a:t>définition</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nchor="ctr"/>
                </a:tc>
                <a:tc>
                  <a:txBody>
                    <a:bodyPr/>
                    <a:lstStyle/>
                    <a:p>
                      <a:pPr>
                        <a:lnSpc>
                          <a:spcPct val="107000"/>
                        </a:lnSpc>
                        <a:spcBef>
                          <a:spcPts val="600"/>
                        </a:spcBef>
                        <a:spcAft>
                          <a:spcPts val="600"/>
                        </a:spcAft>
                      </a:pPr>
                      <a:r>
                        <a:rPr lang="fr-FR" sz="2800" dirty="0">
                          <a:effectLst/>
                        </a:rPr>
                        <a:t>exemple</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532" marR="57532" marT="0" marB="0" anchor="ctr"/>
                </a:tc>
                <a:extLst>
                  <a:ext uri="{0D108BD9-81ED-4DB2-BD59-A6C34878D82A}">
                    <a16:rowId xmlns:a16="http://schemas.microsoft.com/office/drawing/2014/main" val="2644700058"/>
                  </a:ext>
                </a:extLst>
              </a:tr>
            </a:tbl>
          </a:graphicData>
        </a:graphic>
      </p:graphicFrame>
    </p:spTree>
    <p:extLst>
      <p:ext uri="{BB962C8B-B14F-4D97-AF65-F5344CB8AC3E}">
        <p14:creationId xmlns:p14="http://schemas.microsoft.com/office/powerpoint/2010/main" val="2232004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(1)</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715565" y="1490485"/>
            <a:ext cx="10482087" cy="3108543"/>
          </a:xfrm>
          <a:prstGeom prst="rect">
            <a:avLst/>
          </a:prstGeom>
          <a:solidFill>
            <a:schemeClr val="bg1">
              <a:lumMod val="95000"/>
            </a:schemeClr>
          </a:solidFill>
        </p:spPr>
        <p:txBody>
          <a:bodyPr wrap="square">
            <a:spAutoFit/>
          </a:bodyPr>
          <a:lstStyle/>
          <a:p>
            <a:r>
              <a:rPr lang="fr-FR" sz="2800" i="1" dirty="0">
                <a:latin typeface="Calibri Light" panose="020F0302020204030204" pitchFamily="34" charset="0"/>
                <a:ea typeface="Times New Roman" panose="02020603050405020304" pitchFamily="18" charset="0"/>
              </a:rPr>
              <a:t>« Dans le métro, je suis invisible. À ma droite, il y a une fille super belle. Elle écoute de la musique, mais elle fait la tête. Il y a un monsieur énervé qui téléphone. Et puis, une dame avec son fils. Ils vont à l’école, elle ferme son anorak et lui, il rigole et il met sa petite tête dans ses longs cheveux noirs. </a:t>
            </a:r>
            <a:r>
              <a:rPr lang="fr-FR" sz="2800" i="1" cap="all" dirty="0">
                <a:latin typeface="Calibri Light" panose="020F0302020204030204" pitchFamily="34" charset="0"/>
                <a:ea typeface="Times New Roman" panose="02020603050405020304" pitchFamily="18" charset="0"/>
                <a:cs typeface="Arial" panose="020B0604020202020204" pitchFamily="34" charset="0"/>
              </a:rPr>
              <a:t>Ç</a:t>
            </a:r>
            <a:r>
              <a:rPr lang="fr-FR" sz="2800" i="1" dirty="0">
                <a:latin typeface="Calibri Light" panose="020F0302020204030204" pitchFamily="34" charset="0"/>
                <a:ea typeface="Times New Roman" panose="02020603050405020304" pitchFamily="18" charset="0"/>
              </a:rPr>
              <a:t>a y est, ça recommence, je vais pleurer ! Non, il ne faut pas, quand on pleure, on n’est plus invisible. Stop, je dois vite regarder autre chose, tourner la tête, ne plus penser…»  (p.5)</a:t>
            </a:r>
          </a:p>
        </p:txBody>
      </p:sp>
      <p:sp>
        <p:nvSpPr>
          <p:cNvPr id="5" name="Rechteck 4"/>
          <p:cNvSpPr/>
          <p:nvPr/>
        </p:nvSpPr>
        <p:spPr>
          <a:xfrm>
            <a:off x="841985" y="4967812"/>
            <a:ext cx="11127661" cy="523220"/>
          </a:xfrm>
          <a:prstGeom prst="rect">
            <a:avLst/>
          </a:prstGeom>
        </p:spPr>
        <p:txBody>
          <a:bodyPr wrap="square">
            <a:spAutoFit/>
          </a:bodyPr>
          <a:lstStyle/>
          <a:p>
            <a:pPr marL="342900" indent="-342900">
              <a:buFont typeface="Symbol" panose="05050102010706020507" pitchFamily="18" charset="2"/>
              <a:buChar char="®"/>
            </a:pPr>
            <a:r>
              <a:rPr lang="de-DE" sz="2800" dirty="0"/>
              <a:t> Erarbeitung der Textsorte </a:t>
            </a:r>
            <a:r>
              <a:rPr lang="de-DE" sz="2800" i="1" dirty="0"/>
              <a:t>monologue intérieur </a:t>
            </a:r>
            <a:r>
              <a:rPr lang="de-DE" sz="2800" b="1" dirty="0">
                <a:solidFill>
                  <a:srgbClr val="0070C0"/>
                </a:solidFill>
              </a:rPr>
              <a:t>am Modelltext</a:t>
            </a:r>
            <a:r>
              <a:rPr lang="de-DE" sz="2800" dirty="0"/>
              <a:t>.</a:t>
            </a:r>
          </a:p>
        </p:txBody>
      </p:sp>
      <p:sp>
        <p:nvSpPr>
          <p:cNvPr id="6" name="Pfeil: nach unten 5"/>
          <p:cNvSpPr/>
          <p:nvPr/>
        </p:nvSpPr>
        <p:spPr>
          <a:xfrm>
            <a:off x="10784379" y="4871258"/>
            <a:ext cx="482138" cy="61977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551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(2)</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757866" y="1504090"/>
            <a:ext cx="10611565" cy="1815882"/>
          </a:xfrm>
          <a:prstGeom prst="rect">
            <a:avLst/>
          </a:prstGeom>
          <a:solidFill>
            <a:schemeClr val="bg1">
              <a:lumMod val="95000"/>
            </a:schemeClr>
          </a:solidFill>
        </p:spPr>
        <p:txBody>
          <a:bodyPr wrap="square">
            <a:spAutoFit/>
          </a:bodyPr>
          <a:lstStyle/>
          <a:p>
            <a:r>
              <a:rPr lang="de-DE" sz="2800" i="1" dirty="0">
                <a:latin typeface="Calibri Light" panose="020F0302020204030204" pitchFamily="34" charset="0"/>
                <a:ea typeface="Times New Roman" panose="02020603050405020304" pitchFamily="18" charset="0"/>
              </a:rPr>
              <a:t>« </a:t>
            </a:r>
            <a:r>
              <a:rPr lang="fr-FR" sz="2800" i="1" dirty="0">
                <a:latin typeface="Calibri Light" panose="020F0302020204030204" pitchFamily="34" charset="0"/>
                <a:ea typeface="Times New Roman" panose="02020603050405020304" pitchFamily="18" charset="0"/>
              </a:rPr>
              <a:t>Je suis dans la rue… loin du collège Buffon. Il fait froid et il pleut. Je vais arriver en  retard… en plus au cours de français! Ce n’est pas la première fois. Et puis, les profs ne me disent plus rien, depuis… depuis qu’elle est partie. </a:t>
            </a:r>
            <a:r>
              <a:rPr lang="de-DE" sz="2800" i="1" dirty="0">
                <a:latin typeface="Calibri Light" panose="020F0302020204030204" pitchFamily="34" charset="0"/>
                <a:ea typeface="Times New Roman" panose="02020603050405020304" pitchFamily="18" charset="0"/>
              </a:rPr>
              <a:t>»  (p.7)</a:t>
            </a:r>
            <a:endParaRPr lang="de-DE" sz="2800" dirty="0"/>
          </a:p>
        </p:txBody>
      </p:sp>
      <p:sp>
        <p:nvSpPr>
          <p:cNvPr id="5" name="Rechteck 4"/>
          <p:cNvSpPr/>
          <p:nvPr/>
        </p:nvSpPr>
        <p:spPr>
          <a:xfrm>
            <a:off x="775484" y="3981368"/>
            <a:ext cx="11127661" cy="1384995"/>
          </a:xfrm>
          <a:prstGeom prst="rect">
            <a:avLst/>
          </a:prstGeom>
        </p:spPr>
        <p:txBody>
          <a:bodyPr wrap="square">
            <a:spAutoFit/>
          </a:bodyPr>
          <a:lstStyle/>
          <a:p>
            <a:pPr marL="342900" indent="-342900">
              <a:buFont typeface="Symbol" panose="05050102010706020507" pitchFamily="18" charset="2"/>
              <a:buChar char="®"/>
            </a:pPr>
            <a:r>
              <a:rPr lang="de-DE" sz="2800" dirty="0"/>
              <a:t> Erarbeitung der Textsorte </a:t>
            </a:r>
            <a:r>
              <a:rPr lang="de-DE" sz="2800" i="1" dirty="0"/>
              <a:t>monologue intérieur </a:t>
            </a:r>
            <a:r>
              <a:rPr lang="de-DE" sz="2800" b="1" dirty="0">
                <a:solidFill>
                  <a:srgbClr val="0070C0"/>
                </a:solidFill>
              </a:rPr>
              <a:t>am Modelltext </a:t>
            </a:r>
            <a:r>
              <a:rPr lang="de-DE" sz="2800" dirty="0"/>
              <a:t>und</a:t>
            </a:r>
          </a:p>
          <a:p>
            <a:pPr marL="342900" indent="-342900">
              <a:buFont typeface="Symbol" panose="05050102010706020507" pitchFamily="18" charset="2"/>
              <a:buChar char="®"/>
            </a:pPr>
            <a:r>
              <a:rPr lang="de-DE" sz="2800" b="1" dirty="0">
                <a:solidFill>
                  <a:srgbClr val="0070C0"/>
                </a:solidFill>
              </a:rPr>
              <a:t> reproduktiv-imitatives Schreiben:  </a:t>
            </a:r>
          </a:p>
          <a:p>
            <a:r>
              <a:rPr lang="de-DE" sz="2800" b="1" dirty="0">
                <a:solidFill>
                  <a:srgbClr val="0070C0"/>
                </a:solidFill>
              </a:rPr>
              <a:t>	</a:t>
            </a:r>
            <a:r>
              <a:rPr lang="de-DE" sz="2800" i="1" dirty="0"/>
              <a:t>Was geht Noé (noch) durch den Kopf?</a:t>
            </a:r>
          </a:p>
        </p:txBody>
      </p:sp>
      <p:sp>
        <p:nvSpPr>
          <p:cNvPr id="6" name="Pfeil: nach unten 5"/>
          <p:cNvSpPr/>
          <p:nvPr/>
        </p:nvSpPr>
        <p:spPr>
          <a:xfrm>
            <a:off x="10967259" y="4128654"/>
            <a:ext cx="482138" cy="1295875"/>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882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(3)</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715565" y="1106956"/>
            <a:ext cx="10611565" cy="2677656"/>
          </a:xfrm>
          <a:prstGeom prst="rect">
            <a:avLst/>
          </a:prstGeom>
          <a:solidFill>
            <a:schemeClr val="bg1">
              <a:lumMod val="95000"/>
            </a:schemeClr>
          </a:solidFill>
        </p:spPr>
        <p:txBody>
          <a:bodyPr wrap="square">
            <a:spAutoFit/>
          </a:bodyPr>
          <a:lstStyle/>
          <a:p>
            <a:r>
              <a:rPr lang="de-DE" sz="2400" i="1" dirty="0">
                <a:latin typeface="Calibri Light" panose="020F0302020204030204" pitchFamily="34" charset="0"/>
                <a:ea typeface="Times New Roman" panose="02020603050405020304" pitchFamily="18" charset="0"/>
              </a:rPr>
              <a:t>« </a:t>
            </a:r>
            <a:r>
              <a:rPr lang="fr-FR" sz="2400" i="1" dirty="0">
                <a:latin typeface="Calibri Light" panose="020F0302020204030204" pitchFamily="34" charset="0"/>
                <a:ea typeface="Times New Roman" panose="02020603050405020304" pitchFamily="18" charset="0"/>
              </a:rPr>
              <a:t>Andy n’a pas du tout envie de discuter avec moi.</a:t>
            </a:r>
          </a:p>
          <a:p>
            <a:r>
              <a:rPr lang="fr-FR" sz="2400" i="1" dirty="0">
                <a:latin typeface="Calibri Light" panose="020F0302020204030204" pitchFamily="34" charset="0"/>
                <a:ea typeface="Times New Roman" panose="02020603050405020304" pitchFamily="18" charset="0"/>
              </a:rPr>
              <a:t>- Écoute, une chose est sûre : ces trois mecs sont dangereux !</a:t>
            </a:r>
          </a:p>
          <a:p>
            <a:pPr marL="457200" indent="-457200">
              <a:buFontTx/>
              <a:buChar char="-"/>
            </a:pPr>
            <a:r>
              <a:rPr lang="fr-FR" sz="2400" i="1" dirty="0">
                <a:latin typeface="Calibri Light" panose="020F0302020204030204" pitchFamily="34" charset="0"/>
                <a:ea typeface="Times New Roman" panose="02020603050405020304" pitchFamily="18" charset="0"/>
              </a:rPr>
              <a:t>Peut-être, mais ils ne vont jamais me retrouver ! </a:t>
            </a:r>
          </a:p>
          <a:p>
            <a:pPr marL="457200" indent="-457200">
              <a:buFontTx/>
              <a:buChar char="-"/>
            </a:pPr>
            <a:r>
              <a:rPr lang="fr-FR" sz="2400" i="1" dirty="0">
                <a:latin typeface="Calibri Light" panose="020F0302020204030204" pitchFamily="34" charset="0"/>
                <a:ea typeface="Times New Roman" panose="02020603050405020304" pitchFamily="18" charset="0"/>
              </a:rPr>
              <a:t>Ouais, si tu le dis…</a:t>
            </a:r>
          </a:p>
          <a:p>
            <a:r>
              <a:rPr lang="fr-FR" sz="2400" i="1" cap="all" dirty="0">
                <a:latin typeface="Calibri Light" panose="020F0302020204030204" pitchFamily="34" charset="0"/>
                <a:ea typeface="Times New Roman" panose="02020603050405020304" pitchFamily="18" charset="0"/>
                <a:cs typeface="Arial" panose="020B0604020202020204" pitchFamily="34" charset="0"/>
              </a:rPr>
              <a:t>Ç</a:t>
            </a:r>
            <a:r>
              <a:rPr lang="fr-FR" sz="2400" i="1" dirty="0">
                <a:latin typeface="Calibri Light" panose="020F0302020204030204" pitchFamily="34" charset="0"/>
                <a:ea typeface="Times New Roman" panose="02020603050405020304" pitchFamily="18" charset="0"/>
              </a:rPr>
              <a:t>a sonne, le cours de sport va commencer. Vite, mon sac… Mon sac ?</a:t>
            </a:r>
          </a:p>
          <a:p>
            <a:r>
              <a:rPr lang="fr-FR" sz="2400" i="1" dirty="0">
                <a:latin typeface="Calibri Light" panose="020F0302020204030204" pitchFamily="34" charset="0"/>
              </a:rPr>
              <a:t>… mon sac, j’ai perdu mon sac ce matin. Andy et moi, on se regarde sans rien dire.</a:t>
            </a:r>
          </a:p>
          <a:p>
            <a:r>
              <a:rPr lang="fr-FR" sz="2400" i="1" dirty="0">
                <a:latin typeface="Calibri Light" panose="020F0302020204030204" pitchFamily="34" charset="0"/>
              </a:rPr>
              <a:t>- Dans le métro ? Oui… »  (p.10)</a:t>
            </a:r>
            <a:endParaRPr lang="de-DE" sz="2400" dirty="0"/>
          </a:p>
        </p:txBody>
      </p:sp>
      <p:sp>
        <p:nvSpPr>
          <p:cNvPr id="5" name="Rechteck 4"/>
          <p:cNvSpPr/>
          <p:nvPr/>
        </p:nvSpPr>
        <p:spPr>
          <a:xfrm>
            <a:off x="715565" y="4485673"/>
            <a:ext cx="11127661" cy="954107"/>
          </a:xfrm>
          <a:prstGeom prst="rect">
            <a:avLst/>
          </a:prstGeom>
        </p:spPr>
        <p:txBody>
          <a:bodyPr wrap="square">
            <a:spAutoFit/>
          </a:bodyPr>
          <a:lstStyle/>
          <a:p>
            <a:pPr marL="342900" indent="-342900">
              <a:buFont typeface="Symbol" panose="05050102010706020507" pitchFamily="18" charset="2"/>
              <a:buChar char="®"/>
            </a:pPr>
            <a:r>
              <a:rPr lang="de-DE" sz="2800" dirty="0"/>
              <a:t> auf der Basis des </a:t>
            </a:r>
            <a:r>
              <a:rPr lang="de-DE" sz="2800" b="1" dirty="0">
                <a:solidFill>
                  <a:srgbClr val="0070C0"/>
                </a:solidFill>
              </a:rPr>
              <a:t>Modelltextes </a:t>
            </a:r>
            <a:r>
              <a:rPr lang="de-DE" sz="2800" dirty="0"/>
              <a:t>schreiben die SuS </a:t>
            </a:r>
            <a:r>
              <a:rPr lang="de-DE" sz="2800" dirty="0">
                <a:sym typeface="Symbol" panose="05050102010706020507" pitchFamily="18" charset="2"/>
              </a:rPr>
              <a:t>eigene Gedanken</a:t>
            </a:r>
            <a:endParaRPr lang="de-DE" sz="2800" b="1" dirty="0">
              <a:solidFill>
                <a:srgbClr val="0070C0"/>
              </a:solidFill>
            </a:endParaRPr>
          </a:p>
          <a:p>
            <a:r>
              <a:rPr lang="de-DE" sz="2800" b="1" dirty="0">
                <a:solidFill>
                  <a:srgbClr val="0070C0"/>
                </a:solidFill>
              </a:rPr>
              <a:t>	</a:t>
            </a:r>
            <a:r>
              <a:rPr lang="de-DE" sz="2800" i="1" dirty="0"/>
              <a:t>Was befürchtet Noé (noch) auf dem Weg zur Sporthalle?</a:t>
            </a:r>
          </a:p>
        </p:txBody>
      </p:sp>
      <p:sp>
        <p:nvSpPr>
          <p:cNvPr id="6" name="Pfeil: nach unten 5"/>
          <p:cNvSpPr/>
          <p:nvPr/>
        </p:nvSpPr>
        <p:spPr>
          <a:xfrm>
            <a:off x="10844992" y="3940232"/>
            <a:ext cx="482138" cy="1889761"/>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367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6000">
              <a:schemeClr val="accent5">
                <a:lumMod val="20000"/>
                <a:lumOff val="80000"/>
              </a:schemeClr>
            </a:gs>
            <a:gs pos="83000">
              <a:srgbClr val="D7DDED"/>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580292" y="4034803"/>
            <a:ext cx="11031415" cy="934553"/>
          </a:xfrm>
          <a:noFill/>
        </p:spPr>
        <p:txBody>
          <a:bodyPr>
            <a:normAutofit fontScale="90000"/>
          </a:bodyPr>
          <a:lstStyle/>
          <a:p>
            <a:pPr algn="ctr"/>
            <a:r>
              <a:rPr lang="de-DE" sz="4000" b="1" dirty="0">
                <a:effectLst>
                  <a:outerShdw blurRad="38100" dist="38100" dir="2700000" algn="tl">
                    <a:srgbClr val="000000">
                      <a:alpha val="43137"/>
                    </a:srgbClr>
                  </a:outerShdw>
                </a:effectLst>
                <a:latin typeface="Palatino Linotype" panose="02040502050505030304" pitchFamily="18" charset="0"/>
              </a:rPr>
              <a:t>Förderung der Kompetenz Sprechen</a:t>
            </a:r>
            <a:br>
              <a:rPr lang="de-DE" sz="4000" b="1" dirty="0">
                <a:effectLst>
                  <a:outerShdw blurRad="38100" dist="38100" dir="2700000" algn="tl">
                    <a:srgbClr val="000000">
                      <a:alpha val="43137"/>
                    </a:srgbClr>
                  </a:outerShdw>
                </a:effectLst>
                <a:latin typeface="Palatino Linotype" panose="02040502050505030304" pitchFamily="18" charset="0"/>
              </a:rPr>
            </a:br>
            <a:endParaRPr lang="de-DE" sz="4000" b="1" dirty="0">
              <a:effectLst>
                <a:outerShdw blurRad="38100" dist="38100" dir="2700000" algn="tl">
                  <a:srgbClr val="000000">
                    <a:alpha val="43137"/>
                  </a:srgbClr>
                </a:outerShdw>
              </a:effectLst>
              <a:latin typeface="Palatino Linotype" panose="02040502050505030304" pitchFamily="18" charset="0"/>
            </a:endParaRPr>
          </a:p>
        </p:txBody>
      </p:sp>
      <p:sp>
        <p:nvSpPr>
          <p:cNvPr id="3" name="Untertitel 2"/>
          <p:cNvSpPr>
            <a:spLocks noGrp="1"/>
          </p:cNvSpPr>
          <p:nvPr>
            <p:ph type="subTitle" idx="4294967295"/>
          </p:nvPr>
        </p:nvSpPr>
        <p:spPr>
          <a:xfrm>
            <a:off x="-360115" y="2143343"/>
            <a:ext cx="10591060" cy="837142"/>
          </a:xfrm>
        </p:spPr>
        <p:txBody>
          <a:bodyPr>
            <a:noAutofit/>
          </a:bodyPr>
          <a:lstStyle/>
          <a:p>
            <a:pPr marL="0" indent="0" algn="ctr">
              <a:buNone/>
            </a:pPr>
            <a:r>
              <a:rPr lang="de-DE" sz="11500" b="1" dirty="0">
                <a:solidFill>
                  <a:schemeClr val="tx2"/>
                </a:solidFill>
                <a:effectLst>
                  <a:outerShdw blurRad="38100" dist="38100" dir="2700000" algn="tl">
                    <a:srgbClr val="000000">
                      <a:alpha val="43137"/>
                    </a:srgbClr>
                  </a:outerShdw>
                </a:effectLst>
                <a:latin typeface="Adobe Myungjo Std M" panose="02020600000000000000" pitchFamily="18" charset="-128"/>
                <a:ea typeface="Adobe Myungjo Std M" panose="02020600000000000000" pitchFamily="18" charset="-128"/>
                <a:cs typeface="Adobe Naskh Medium" panose="01010101010101010101" pitchFamily="50" charset="-78"/>
              </a:rPr>
              <a:t>Sag was!</a:t>
            </a:r>
          </a:p>
        </p:txBody>
      </p:sp>
      <p:sp>
        <p:nvSpPr>
          <p:cNvPr id="5" name="Rechteck 4"/>
          <p:cNvSpPr/>
          <p:nvPr/>
        </p:nvSpPr>
        <p:spPr>
          <a:xfrm>
            <a:off x="1676632" y="287617"/>
            <a:ext cx="8310990" cy="523220"/>
          </a:xfrm>
          <a:prstGeom prst="rect">
            <a:avLst/>
          </a:prstGeom>
        </p:spPr>
        <p:txBody>
          <a:bodyPr wrap="square">
            <a:spAutoFit/>
          </a:bodyPr>
          <a:lstStyle/>
          <a:p>
            <a:r>
              <a:rPr lang="de-DE" sz="2800" dirty="0">
                <a:latin typeface="Palatino Linotype" panose="02040502050505030304" pitchFamily="18" charset="0"/>
              </a:rPr>
              <a:t>Sylvie Schenk-Gonsolin, </a:t>
            </a:r>
            <a:r>
              <a:rPr lang="fr-FR" sz="2800" dirty="0">
                <a:latin typeface="Palatino Linotype" panose="02040502050505030304" pitchFamily="18" charset="0"/>
              </a:rPr>
              <a:t>Le jardin des copains</a:t>
            </a:r>
            <a:endParaRPr lang="fr-FR" sz="28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0350">
            <a:off x="8987168" y="1707742"/>
            <a:ext cx="2487553" cy="3739621"/>
          </a:xfrm>
          <a:prstGeom prst="rect">
            <a:avLst/>
          </a:prstGeom>
          <a:ln>
            <a:noFill/>
          </a:ln>
          <a:effectLst>
            <a:outerShdw blurRad="292100" dist="139700" dir="2700000" algn="tl" rotWithShape="0">
              <a:srgbClr val="333333">
                <a:alpha val="65000"/>
              </a:srgbClr>
            </a:outerShdw>
          </a:effectLst>
        </p:spPr>
      </p:pic>
      <p:cxnSp>
        <p:nvCxnSpPr>
          <p:cNvPr id="6" name="Gerader Verbinder 5"/>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820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(4)</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715565" y="1278752"/>
            <a:ext cx="10611565" cy="1938992"/>
          </a:xfrm>
          <a:prstGeom prst="rect">
            <a:avLst/>
          </a:prstGeom>
          <a:solidFill>
            <a:schemeClr val="bg1">
              <a:lumMod val="95000"/>
            </a:schemeClr>
          </a:solidFill>
        </p:spPr>
        <p:txBody>
          <a:bodyPr wrap="square">
            <a:spAutoFit/>
          </a:bodyPr>
          <a:lstStyle/>
          <a:p>
            <a:r>
              <a:rPr lang="de-DE" sz="2400" i="1" dirty="0">
                <a:latin typeface="Calibri Light" panose="020F0302020204030204" pitchFamily="34" charset="0"/>
                <a:ea typeface="Times New Roman" panose="02020603050405020304" pitchFamily="18" charset="0"/>
              </a:rPr>
              <a:t>« </a:t>
            </a:r>
            <a:r>
              <a:rPr lang="fr-FR" sz="2400" i="1" dirty="0">
                <a:latin typeface="Calibri Light" panose="020F0302020204030204" pitchFamily="34" charset="0"/>
                <a:ea typeface="Times New Roman" panose="02020603050405020304" pitchFamily="18" charset="0"/>
              </a:rPr>
              <a:t>… je suis nerveux. Je regarde à droite, à gauche, derrière moi. Je monte dans la dernière voiture, je reste dans un coin et j’attends….</a:t>
            </a:r>
          </a:p>
          <a:p>
            <a:r>
              <a:rPr lang="fr-FR" sz="2400" i="1" dirty="0">
                <a:latin typeface="Calibri Light" panose="020F0302020204030204" pitchFamily="34" charset="0"/>
              </a:rPr>
              <a:t>Je n’ai pas peur, je n’ai pas peur. J’achète un pain au chocolat, je fais un tour au parc de skate. Je n’ai pas peur, je n’ai pas peur. ….je regarde des magasins qui ne m’intéressent pas, je n’ai pas peur. »  (p.11)</a:t>
            </a:r>
            <a:endParaRPr lang="de-DE" sz="2400" dirty="0"/>
          </a:p>
        </p:txBody>
      </p:sp>
      <p:sp>
        <p:nvSpPr>
          <p:cNvPr id="5" name="Rechteck 4"/>
          <p:cNvSpPr/>
          <p:nvPr/>
        </p:nvSpPr>
        <p:spPr>
          <a:xfrm>
            <a:off x="715565" y="4070037"/>
            <a:ext cx="11127661" cy="954107"/>
          </a:xfrm>
          <a:prstGeom prst="rect">
            <a:avLst/>
          </a:prstGeom>
        </p:spPr>
        <p:txBody>
          <a:bodyPr wrap="square">
            <a:spAutoFit/>
          </a:bodyPr>
          <a:lstStyle/>
          <a:p>
            <a:pPr marL="342900" indent="-342900">
              <a:buFont typeface="Symbol" panose="05050102010706020507" pitchFamily="18" charset="2"/>
              <a:buChar char="®"/>
            </a:pPr>
            <a:r>
              <a:rPr lang="de-DE" sz="2800" dirty="0"/>
              <a:t> auf der Basis des </a:t>
            </a:r>
            <a:r>
              <a:rPr lang="de-DE" sz="2800" b="1" dirty="0">
                <a:solidFill>
                  <a:srgbClr val="0070C0"/>
                </a:solidFill>
              </a:rPr>
              <a:t>Modelltextes </a:t>
            </a:r>
            <a:r>
              <a:rPr lang="de-DE" sz="2800" dirty="0"/>
              <a:t>schreiben die SuS </a:t>
            </a:r>
            <a:r>
              <a:rPr lang="de-DE" sz="2800" dirty="0">
                <a:sym typeface="Symbol" panose="05050102010706020507" pitchFamily="18" charset="2"/>
              </a:rPr>
              <a:t>eigene Gedanken:</a:t>
            </a:r>
            <a:endParaRPr lang="de-DE" sz="2800" b="1" dirty="0">
              <a:solidFill>
                <a:srgbClr val="0070C0"/>
              </a:solidFill>
            </a:endParaRPr>
          </a:p>
          <a:p>
            <a:r>
              <a:rPr lang="de-DE" sz="2800" b="1" dirty="0">
                <a:solidFill>
                  <a:srgbClr val="0070C0"/>
                </a:solidFill>
              </a:rPr>
              <a:t>	</a:t>
            </a:r>
            <a:r>
              <a:rPr lang="de-DE" sz="2800" i="1" dirty="0"/>
              <a:t>Wovor hat Noé so sehr Angst?</a:t>
            </a:r>
          </a:p>
        </p:txBody>
      </p:sp>
      <p:sp>
        <p:nvSpPr>
          <p:cNvPr id="6" name="Pfeil: nach unten 5"/>
          <p:cNvSpPr/>
          <p:nvPr/>
        </p:nvSpPr>
        <p:spPr>
          <a:xfrm>
            <a:off x="10967259" y="3740728"/>
            <a:ext cx="482138" cy="1683802"/>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493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(5)</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621355" y="1783058"/>
            <a:ext cx="10611565" cy="830997"/>
          </a:xfrm>
          <a:prstGeom prst="rect">
            <a:avLst/>
          </a:prstGeom>
          <a:solidFill>
            <a:schemeClr val="bg1">
              <a:lumMod val="95000"/>
            </a:schemeClr>
          </a:solidFill>
        </p:spPr>
        <p:txBody>
          <a:bodyPr wrap="square">
            <a:spAutoFit/>
          </a:bodyPr>
          <a:lstStyle/>
          <a:p>
            <a:r>
              <a:rPr lang="de-DE" sz="2400" i="1" dirty="0">
                <a:latin typeface="Calibri Light" panose="020F0302020204030204" pitchFamily="34" charset="0"/>
                <a:ea typeface="Times New Roman" panose="02020603050405020304" pitchFamily="18" charset="0"/>
              </a:rPr>
              <a:t>« </a:t>
            </a:r>
            <a:r>
              <a:rPr lang="fr-FR" sz="2400" i="1" dirty="0">
                <a:latin typeface="Calibri Light" panose="020F0302020204030204" pitchFamily="34" charset="0"/>
                <a:ea typeface="Times New Roman" panose="02020603050405020304" pitchFamily="18" charset="0"/>
              </a:rPr>
              <a:t>… elle m‘a embrassé. On continue à danser ! Je suis sûr que maman me voit et qu’elle est contente, elle aussi.</a:t>
            </a:r>
            <a:r>
              <a:rPr lang="fr-FR" sz="2400" i="1" dirty="0">
                <a:latin typeface="Calibri Light" panose="020F0302020204030204" pitchFamily="34" charset="0"/>
              </a:rPr>
              <a:t> »  (p.23)</a:t>
            </a:r>
            <a:endParaRPr lang="de-DE" sz="2400" dirty="0"/>
          </a:p>
        </p:txBody>
      </p:sp>
      <p:sp>
        <p:nvSpPr>
          <p:cNvPr id="5" name="Rechteck 4"/>
          <p:cNvSpPr/>
          <p:nvPr/>
        </p:nvSpPr>
        <p:spPr>
          <a:xfrm>
            <a:off x="621355" y="2889630"/>
            <a:ext cx="11127661" cy="1200329"/>
          </a:xfrm>
          <a:prstGeom prst="rect">
            <a:avLst/>
          </a:prstGeom>
        </p:spPr>
        <p:txBody>
          <a:bodyPr wrap="square">
            <a:spAutoFit/>
          </a:bodyPr>
          <a:lstStyle/>
          <a:p>
            <a:pPr marL="342900" indent="-342900">
              <a:buFont typeface="Symbol" panose="05050102010706020507" pitchFamily="18" charset="2"/>
              <a:buChar char="®"/>
            </a:pPr>
            <a:r>
              <a:rPr lang="de-DE" sz="2400" dirty="0"/>
              <a:t>die SuS kennen Noés Nöte und Sorgen.</a:t>
            </a:r>
            <a:r>
              <a:rPr lang="de-DE" sz="2400" b="1" dirty="0">
                <a:solidFill>
                  <a:srgbClr val="0070C0"/>
                </a:solidFill>
              </a:rPr>
              <a:t>	</a:t>
            </a:r>
            <a:br>
              <a:rPr lang="de-DE" sz="2400" b="1" dirty="0">
                <a:solidFill>
                  <a:srgbClr val="0070C0"/>
                </a:solidFill>
              </a:rPr>
            </a:br>
            <a:r>
              <a:rPr lang="de-DE" sz="2400" b="1" dirty="0">
                <a:solidFill>
                  <a:srgbClr val="0070C0"/>
                </a:solidFill>
              </a:rPr>
              <a:t>		</a:t>
            </a:r>
            <a:r>
              <a:rPr lang="de-DE" sz="2400" i="1" dirty="0"/>
              <a:t>Was macht Noé an diesem Abend so glücklich, </a:t>
            </a:r>
            <a:br>
              <a:rPr lang="de-DE" sz="2400" i="1" dirty="0"/>
            </a:br>
            <a:r>
              <a:rPr lang="de-DE" sz="2400" i="1" dirty="0"/>
              <a:t>		dass er sicher ist, dass auch seine Mutter froh ist?</a:t>
            </a:r>
          </a:p>
        </p:txBody>
      </p:sp>
      <p:sp>
        <p:nvSpPr>
          <p:cNvPr id="6" name="Rechteck 5"/>
          <p:cNvSpPr/>
          <p:nvPr/>
        </p:nvSpPr>
        <p:spPr>
          <a:xfrm>
            <a:off x="621355" y="4643594"/>
            <a:ext cx="10711663" cy="830997"/>
          </a:xfrm>
          <a:prstGeom prst="rect">
            <a:avLst/>
          </a:prstGeom>
        </p:spPr>
        <p:txBody>
          <a:bodyPr wrap="square">
            <a:spAutoFit/>
          </a:bodyPr>
          <a:lstStyle/>
          <a:p>
            <a:pPr marL="342900" indent="-342900">
              <a:buFont typeface="Symbol" panose="05050102010706020507" pitchFamily="18" charset="2"/>
              <a:buChar char="®"/>
            </a:pPr>
            <a:r>
              <a:rPr lang="fr-FR" sz="2400" dirty="0"/>
              <a:t>Schreibgrundlage</a:t>
            </a:r>
            <a:r>
              <a:rPr lang="de-DE" sz="2400" dirty="0"/>
              <a:t> ohne Textvorgaben</a:t>
            </a:r>
          </a:p>
          <a:p>
            <a:r>
              <a:rPr lang="de-DE" sz="2400" dirty="0">
                <a:sym typeface="Symbol" panose="05050102010706020507" pitchFamily="18" charset="2"/>
              </a:rPr>
              <a:t> </a:t>
            </a:r>
            <a:r>
              <a:rPr lang="de-DE" sz="2400" b="1" dirty="0">
                <a:solidFill>
                  <a:srgbClr val="0070C0"/>
                </a:solidFill>
              </a:rPr>
              <a:t>eigenständige Textproduktion</a:t>
            </a:r>
            <a:r>
              <a:rPr lang="de-DE" sz="2400" dirty="0"/>
              <a:t> </a:t>
            </a:r>
            <a:r>
              <a:rPr lang="de-DE" sz="2400" dirty="0">
                <a:solidFill>
                  <a:srgbClr val="0070C0"/>
                </a:solidFill>
                <a:sym typeface="Symbol" panose="05050102010706020507" pitchFamily="18" charset="2"/>
              </a:rPr>
              <a:t>(</a:t>
            </a:r>
            <a:r>
              <a:rPr lang="de-DE" sz="2400" dirty="0">
                <a:solidFill>
                  <a:srgbClr val="0070C0"/>
                </a:solidFill>
              </a:rPr>
              <a:t>analytisch-interpretatorische Aufgabe)</a:t>
            </a:r>
            <a:endParaRPr lang="de-DE" sz="2400" dirty="0"/>
          </a:p>
        </p:txBody>
      </p:sp>
      <p:sp>
        <p:nvSpPr>
          <p:cNvPr id="7" name="Pfeil: nach unten 6"/>
          <p:cNvSpPr/>
          <p:nvPr/>
        </p:nvSpPr>
        <p:spPr>
          <a:xfrm>
            <a:off x="10861618" y="3014749"/>
            <a:ext cx="482138" cy="2459842"/>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376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41985" y="266618"/>
            <a:ext cx="10568354" cy="584775"/>
          </a:xfrm>
          <a:prstGeom prst="rect">
            <a:avLst/>
          </a:prstGeom>
        </p:spPr>
        <p:txBody>
          <a:bodyPr wrap="square">
            <a:spAutoFit/>
          </a:bodyPr>
          <a:lstStyle/>
          <a:p>
            <a:r>
              <a:rPr lang="de-DE" sz="3200" dirty="0">
                <a:latin typeface="Calibri" panose="020F0502020204030204" pitchFamily="34" charset="0"/>
                <a:cs typeface="Calibri" panose="020F0502020204030204" pitchFamily="34" charset="0"/>
              </a:rPr>
              <a:t>Aufbau der Schreibkompetenz: </a:t>
            </a:r>
            <a:r>
              <a:rPr lang="de-DE" sz="3200" i="1" dirty="0">
                <a:latin typeface="Calibri" panose="020F0502020204030204" pitchFamily="34" charset="0"/>
                <a:cs typeface="Calibri" panose="020F0502020204030204" pitchFamily="34" charset="0"/>
              </a:rPr>
              <a:t>monologue intérieur </a:t>
            </a:r>
            <a:r>
              <a:rPr lang="de-DE" sz="3200" dirty="0">
                <a:latin typeface="Calibri" panose="020F0502020204030204" pitchFamily="34" charset="0"/>
                <a:cs typeface="Calibri" panose="020F0502020204030204" pitchFamily="34" charset="0"/>
              </a:rPr>
              <a:t>(6)</a:t>
            </a:r>
            <a:r>
              <a:rPr lang="de-DE" sz="3200" i="1" dirty="0">
                <a:latin typeface="Calibri" panose="020F0502020204030204" pitchFamily="34" charset="0"/>
                <a:cs typeface="Calibri" panose="020F0502020204030204" pitchFamily="34" charset="0"/>
              </a:rPr>
              <a:t> </a:t>
            </a:r>
            <a:endParaRPr lang="de-DE" sz="3200" i="1" dirty="0">
              <a:latin typeface="Calibri" panose="020F0502020204030204" pitchFamily="34" charset="0"/>
              <a:ea typeface="Arial Unicode MS" panose="020B0604020202020204" pitchFamily="34" charset="-128"/>
              <a:cs typeface="Calibri" panose="020F0502020204030204" pitchFamily="34" charset="0"/>
            </a:endParaRPr>
          </a:p>
        </p:txBody>
      </p:sp>
      <p:cxnSp>
        <p:nvCxnSpPr>
          <p:cNvPr id="3" name="Gerader Verbinder 2"/>
          <p:cNvCxnSpPr/>
          <p:nvPr/>
        </p:nvCxnSpPr>
        <p:spPr>
          <a:xfrm>
            <a:off x="715565" y="860090"/>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621355" y="1783058"/>
            <a:ext cx="10611565" cy="1200329"/>
          </a:xfrm>
          <a:prstGeom prst="rect">
            <a:avLst/>
          </a:prstGeom>
          <a:solidFill>
            <a:schemeClr val="bg1">
              <a:lumMod val="95000"/>
            </a:schemeClr>
          </a:solidFill>
        </p:spPr>
        <p:txBody>
          <a:bodyPr wrap="square">
            <a:spAutoFit/>
          </a:bodyPr>
          <a:lstStyle/>
          <a:p>
            <a:r>
              <a:rPr lang="de-DE" sz="2400" i="1" dirty="0">
                <a:latin typeface="Calibri Light" panose="020F0302020204030204" pitchFamily="34" charset="0"/>
                <a:ea typeface="Times New Roman" panose="02020603050405020304" pitchFamily="18" charset="0"/>
              </a:rPr>
              <a:t>« </a:t>
            </a:r>
            <a:r>
              <a:rPr lang="fr-FR" sz="2400" i="1" dirty="0">
                <a:latin typeface="Calibri Light" panose="020F0302020204030204" pitchFamily="34" charset="0"/>
                <a:ea typeface="Times New Roman" panose="02020603050405020304" pitchFamily="18" charset="0"/>
              </a:rPr>
              <a:t>Je prends la guitare et je joue un accord. Les notes sortent par la porte de la caravane… Peu après, on leur répond. Un violon, un accordéon, des guitares, ils m’appellent. Kore me montre le chemin…</a:t>
            </a:r>
            <a:r>
              <a:rPr lang="fr-FR" sz="2400" i="1" dirty="0">
                <a:latin typeface="Calibri Light" panose="020F0302020204030204" pitchFamily="34" charset="0"/>
              </a:rPr>
              <a:t> »  (p.29)</a:t>
            </a:r>
            <a:endParaRPr lang="de-DE" sz="2400" dirty="0"/>
          </a:p>
        </p:txBody>
      </p:sp>
      <p:sp>
        <p:nvSpPr>
          <p:cNvPr id="5" name="Rechteck 4"/>
          <p:cNvSpPr/>
          <p:nvPr/>
        </p:nvSpPr>
        <p:spPr>
          <a:xfrm>
            <a:off x="561934" y="3125698"/>
            <a:ext cx="11127661" cy="1569660"/>
          </a:xfrm>
          <a:prstGeom prst="rect">
            <a:avLst/>
          </a:prstGeom>
        </p:spPr>
        <p:txBody>
          <a:bodyPr wrap="square">
            <a:spAutoFit/>
          </a:bodyPr>
          <a:lstStyle/>
          <a:p>
            <a:pPr marL="342900" indent="-342900">
              <a:buFont typeface="Symbol" panose="05050102010706020507" pitchFamily="18" charset="2"/>
              <a:buChar char="®"/>
            </a:pPr>
            <a:r>
              <a:rPr lang="de-DE" sz="2400" dirty="0"/>
              <a:t>die SuS haben Noés Weg nach Saintes-Maries-de-la-</a:t>
            </a:r>
            <a:r>
              <a:rPr lang="de-DE" sz="2400" dirty="0" err="1"/>
              <a:t>Mer</a:t>
            </a:r>
            <a:r>
              <a:rPr lang="de-DE" sz="2400" dirty="0"/>
              <a:t> zu den </a:t>
            </a:r>
            <a:r>
              <a:rPr lang="de-DE" sz="2400" i="1" dirty="0"/>
              <a:t>Roms</a:t>
            </a:r>
            <a:r>
              <a:rPr lang="de-DE" sz="2400" dirty="0"/>
              <a:t> mitverfolgt.</a:t>
            </a:r>
            <a:r>
              <a:rPr lang="de-DE" sz="2400" b="1" dirty="0">
                <a:solidFill>
                  <a:srgbClr val="0070C0"/>
                </a:solidFill>
              </a:rPr>
              <a:t>		</a:t>
            </a:r>
            <a:r>
              <a:rPr lang="de-DE" sz="2400" i="1" dirty="0"/>
              <a:t>Was geht Noé an diesem Abend durch den Kopf, </a:t>
            </a:r>
            <a:br>
              <a:rPr lang="de-DE" sz="2400" i="1" dirty="0"/>
            </a:br>
            <a:r>
              <a:rPr lang="de-DE" sz="2400" i="1" dirty="0"/>
              <a:t>		als er auf der Gitarre  des altes Herrn spielt und die Geige, </a:t>
            </a:r>
            <a:br>
              <a:rPr lang="de-DE" sz="2400" i="1" dirty="0"/>
            </a:br>
            <a:r>
              <a:rPr lang="de-DE" sz="2400" i="1" dirty="0"/>
              <a:t>		das Akkordeon und andere Gitarren seine Melodie aufnehmen?</a:t>
            </a:r>
          </a:p>
        </p:txBody>
      </p:sp>
      <p:sp>
        <p:nvSpPr>
          <p:cNvPr id="6" name="Rechteck 5"/>
          <p:cNvSpPr/>
          <p:nvPr/>
        </p:nvSpPr>
        <p:spPr>
          <a:xfrm>
            <a:off x="621355" y="4971148"/>
            <a:ext cx="10711663" cy="830997"/>
          </a:xfrm>
          <a:prstGeom prst="rect">
            <a:avLst/>
          </a:prstGeom>
        </p:spPr>
        <p:txBody>
          <a:bodyPr wrap="square">
            <a:spAutoFit/>
          </a:bodyPr>
          <a:lstStyle/>
          <a:p>
            <a:pPr marL="342900" indent="-342900">
              <a:buFont typeface="Symbol" panose="05050102010706020507" pitchFamily="18" charset="2"/>
              <a:buChar char="®"/>
            </a:pPr>
            <a:r>
              <a:rPr lang="fr-FR" sz="2400" dirty="0"/>
              <a:t>Schreibgrundlage</a:t>
            </a:r>
            <a:r>
              <a:rPr lang="de-DE" sz="2400" dirty="0"/>
              <a:t> ohne Textvorgaben, auf der Basis der Textkenntnis der Lektüre</a:t>
            </a:r>
          </a:p>
          <a:p>
            <a:r>
              <a:rPr lang="de-DE" sz="2400" dirty="0">
                <a:sym typeface="Symbol" panose="05050102010706020507" pitchFamily="18" charset="2"/>
              </a:rPr>
              <a:t> </a:t>
            </a:r>
            <a:r>
              <a:rPr lang="de-DE" sz="2400" b="1" dirty="0">
                <a:solidFill>
                  <a:srgbClr val="0070C0"/>
                </a:solidFill>
              </a:rPr>
              <a:t>eigenständige Textproduktion</a:t>
            </a:r>
            <a:r>
              <a:rPr lang="de-DE" sz="2400" dirty="0"/>
              <a:t> </a:t>
            </a:r>
            <a:r>
              <a:rPr lang="de-DE" sz="2400" dirty="0">
                <a:solidFill>
                  <a:srgbClr val="0070C0"/>
                </a:solidFill>
                <a:sym typeface="Symbol" panose="05050102010706020507" pitchFamily="18" charset="2"/>
              </a:rPr>
              <a:t>(</a:t>
            </a:r>
            <a:r>
              <a:rPr lang="de-DE" sz="2400" dirty="0">
                <a:solidFill>
                  <a:srgbClr val="0070C0"/>
                </a:solidFill>
              </a:rPr>
              <a:t>analytisch-interpretatorische Aufgabe)</a:t>
            </a:r>
            <a:endParaRPr lang="de-DE" sz="2400" dirty="0"/>
          </a:p>
        </p:txBody>
      </p:sp>
      <p:sp>
        <p:nvSpPr>
          <p:cNvPr id="7" name="Pfeil: nach unten 6"/>
          <p:cNvSpPr/>
          <p:nvPr/>
        </p:nvSpPr>
        <p:spPr>
          <a:xfrm>
            <a:off x="11207457" y="3125698"/>
            <a:ext cx="482138" cy="245502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963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62219">
              <a:srgbClr val="D7DDED"/>
            </a:gs>
            <a:gs pos="53000">
              <a:schemeClr val="accent5">
                <a:lumMod val="20000"/>
                <a:lumOff val="80000"/>
              </a:schemeClr>
            </a:gs>
            <a:gs pos="74000">
              <a:srgbClr val="D7DDED"/>
            </a:gs>
            <a:gs pos="83000">
              <a:srgbClr val="D7DDED"/>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242647" y="3886201"/>
            <a:ext cx="7496908" cy="2041078"/>
          </a:xfrm>
          <a:noFill/>
        </p:spPr>
        <p:txBody>
          <a:bodyPr>
            <a:normAutofit fontScale="90000"/>
          </a:bodyPr>
          <a:lstStyle/>
          <a:p>
            <a:pPr algn="ctr"/>
            <a:r>
              <a:rPr lang="de-DE" sz="4000" dirty="0">
                <a:latin typeface="Palatino Linotype" panose="02040502050505030304" pitchFamily="18" charset="0"/>
              </a:rPr>
              <a:t>Förderung der Kompetenz </a:t>
            </a:r>
            <a:br>
              <a:rPr lang="de-DE" sz="4000" dirty="0">
                <a:latin typeface="Palatino Linotype" panose="02040502050505030304" pitchFamily="18" charset="0"/>
              </a:rPr>
            </a:br>
            <a:r>
              <a:rPr lang="de-DE" sz="4000" b="1" dirty="0">
                <a:latin typeface="Palatino Linotype" panose="02040502050505030304" pitchFamily="18" charset="0"/>
              </a:rPr>
              <a:t>dialogisches und monologisches Sprechen</a:t>
            </a:r>
            <a:br>
              <a:rPr lang="de-DE" sz="4000" dirty="0">
                <a:latin typeface="Palatino Linotype" panose="02040502050505030304" pitchFamily="18" charset="0"/>
              </a:rPr>
            </a:br>
            <a:endParaRPr lang="de-DE" sz="4000" dirty="0">
              <a:latin typeface="Palatino Linotype" panose="02040502050505030304" pitchFamily="18" charset="0"/>
            </a:endParaRPr>
          </a:p>
        </p:txBody>
      </p:sp>
      <p:sp>
        <p:nvSpPr>
          <p:cNvPr id="3" name="Untertitel 2"/>
          <p:cNvSpPr>
            <a:spLocks noGrp="1"/>
          </p:cNvSpPr>
          <p:nvPr>
            <p:ph type="subTitle" idx="4294967295"/>
          </p:nvPr>
        </p:nvSpPr>
        <p:spPr>
          <a:xfrm>
            <a:off x="-304429" y="2109053"/>
            <a:ext cx="10591060" cy="837142"/>
          </a:xfrm>
        </p:spPr>
        <p:txBody>
          <a:bodyPr>
            <a:noAutofit/>
          </a:bodyPr>
          <a:lstStyle/>
          <a:p>
            <a:pPr marL="0" indent="0" algn="ctr">
              <a:buNone/>
            </a:pPr>
            <a:r>
              <a:rPr lang="de-DE" sz="11500" b="1" dirty="0">
                <a:solidFill>
                  <a:schemeClr val="tx2"/>
                </a:solidFill>
                <a:effectLst>
                  <a:outerShdw blurRad="38100" dist="38100" dir="2700000" algn="tl">
                    <a:srgbClr val="000000">
                      <a:alpha val="43137"/>
                    </a:srgbClr>
                  </a:outerShdw>
                </a:effectLst>
                <a:latin typeface="Adobe Myungjo Std M" panose="02020600000000000000" pitchFamily="18" charset="-128"/>
                <a:ea typeface="Adobe Myungjo Std M" panose="02020600000000000000" pitchFamily="18" charset="-128"/>
                <a:cs typeface="Adobe Naskh Medium" panose="01010101010101010101" pitchFamily="50" charset="-78"/>
              </a:rPr>
              <a:t>Sag was!</a:t>
            </a:r>
          </a:p>
        </p:txBody>
      </p:sp>
      <p:sp>
        <p:nvSpPr>
          <p:cNvPr id="5" name="Rechteck 4"/>
          <p:cNvSpPr/>
          <p:nvPr/>
        </p:nvSpPr>
        <p:spPr>
          <a:xfrm>
            <a:off x="1870503" y="471137"/>
            <a:ext cx="8310990" cy="523220"/>
          </a:xfrm>
          <a:prstGeom prst="rect">
            <a:avLst/>
          </a:prstGeom>
        </p:spPr>
        <p:txBody>
          <a:bodyPr wrap="square">
            <a:spAutoFit/>
          </a:bodyPr>
          <a:lstStyle/>
          <a:p>
            <a:r>
              <a:rPr lang="de-DE" sz="2800" dirty="0">
                <a:latin typeface="Palatino Linotype" panose="02040502050505030304" pitchFamily="18" charset="0"/>
              </a:rPr>
              <a:t>Marceline Putnai  </a:t>
            </a:r>
            <a:r>
              <a:rPr lang="de-DE" sz="2800" i="1" dirty="0">
                <a:latin typeface="Palatino Linotype" panose="02040502050505030304" pitchFamily="18" charset="0"/>
              </a:rPr>
              <a:t>Le chien du Gitan</a:t>
            </a:r>
            <a:endParaRPr lang="de-DE" sz="2800" i="1" dirty="0"/>
          </a:p>
        </p:txBody>
      </p:sp>
      <p:cxnSp>
        <p:nvCxnSpPr>
          <p:cNvPr id="6" name="Gerader Verbinder 5"/>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nhaltsplatzhalter 6"/>
          <p:cNvPicPr>
            <a:picLocks/>
          </p:cNvPicPr>
          <p:nvPr/>
        </p:nvPicPr>
        <p:blipFill>
          <a:blip r:embed="rId3" cstate="print"/>
          <a:stretch>
            <a:fillRect/>
          </a:stretch>
        </p:blipFill>
        <p:spPr>
          <a:xfrm rot="302229">
            <a:off x="8668574" y="1350433"/>
            <a:ext cx="2513800" cy="39395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3780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31695" y="317500"/>
            <a:ext cx="7779908" cy="771525"/>
          </a:xfrm>
        </p:spPr>
        <p:txBody>
          <a:bodyPr>
            <a:noAutofit/>
          </a:bodyPr>
          <a:lstStyle/>
          <a:p>
            <a:r>
              <a:rPr lang="de-DE" sz="3200" dirty="0">
                <a:latin typeface="Palatino Linotype" panose="02040502050505030304" pitchFamily="18" charset="0"/>
              </a:rPr>
              <a:t>Le </a:t>
            </a:r>
            <a:r>
              <a:rPr lang="fr-FR" sz="3200" dirty="0">
                <a:latin typeface="Palatino Linotype" panose="02040502050505030304" pitchFamily="18" charset="0"/>
              </a:rPr>
              <a:t>chien du Gitan </a:t>
            </a:r>
            <a:r>
              <a:rPr lang="de-DE" sz="3200" dirty="0">
                <a:latin typeface="Palatino Linotype" panose="02040502050505030304" pitchFamily="18" charset="0"/>
              </a:rPr>
              <a:t>: </a:t>
            </a:r>
            <a:r>
              <a:rPr lang="de-DE" sz="3200" b="1" dirty="0">
                <a:latin typeface="Palatino Linotype" panose="02040502050505030304" pitchFamily="18" charset="0"/>
              </a:rPr>
              <a:t>dialogisches Sprechen</a:t>
            </a:r>
            <a:endParaRPr lang="de-DE" sz="3200" b="1" dirty="0">
              <a:solidFill>
                <a:schemeClr val="accent1"/>
              </a:solidFill>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805815" y="1162609"/>
            <a:ext cx="11127105" cy="70802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2200" b="1" dirty="0">
                <a:solidFill>
                  <a:schemeClr val="tx2"/>
                </a:solidFill>
                <a:latin typeface="Arial" panose="020B0604020202020204" pitchFamily="34" charset="0"/>
                <a:cs typeface="Arial" panose="020B0604020202020204" pitchFamily="34" charset="0"/>
              </a:rPr>
              <a:t>(6) ein Gespräch über vertraute Themen beginnen, führen, beenden sowie bei</a:t>
            </a:r>
            <a:br>
              <a:rPr lang="de-DE" sz="2200" b="1" dirty="0">
                <a:solidFill>
                  <a:schemeClr val="tx2"/>
                </a:solidFill>
                <a:latin typeface="Arial" panose="020B0604020202020204" pitchFamily="34" charset="0"/>
                <a:cs typeface="Arial" panose="020B0604020202020204" pitchFamily="34" charset="0"/>
              </a:rPr>
            </a:br>
            <a:r>
              <a:rPr lang="de-DE" sz="2200" b="1" dirty="0">
                <a:solidFill>
                  <a:schemeClr val="tx2"/>
                </a:solidFill>
                <a:latin typeface="Arial" panose="020B0604020202020204" pitchFamily="34" charset="0"/>
                <a:cs typeface="Arial" panose="020B0604020202020204" pitchFamily="34" charset="0"/>
              </a:rPr>
              <a:t>      Verständnis- und Ausdrucksproblemen mit einfachen Strategien aufrechterhalten</a:t>
            </a:r>
          </a:p>
        </p:txBody>
      </p:sp>
      <p:sp>
        <p:nvSpPr>
          <p:cNvPr id="8" name="Rechteck 7"/>
          <p:cNvSpPr/>
          <p:nvPr/>
        </p:nvSpPr>
        <p:spPr>
          <a:xfrm>
            <a:off x="1256499" y="2187386"/>
            <a:ext cx="10079371" cy="4016484"/>
          </a:xfrm>
          <a:prstGeom prst="rect">
            <a:avLst/>
          </a:prstGeom>
          <a:ln w="9525">
            <a:solidFill>
              <a:srgbClr val="0099CC"/>
            </a:solidFill>
          </a:ln>
        </p:spPr>
        <p:txBody>
          <a:bodyPr wrap="square">
            <a:spAutoFit/>
          </a:bodyPr>
          <a:lstStyle/>
          <a:p>
            <a:pPr>
              <a:lnSpc>
                <a:spcPct val="115000"/>
              </a:lnSpc>
              <a:spcAft>
                <a:spcPts val="1000"/>
              </a:spcAft>
            </a:pPr>
            <a:r>
              <a:rPr lang="de-DE" sz="2000" dirty="0">
                <a:latin typeface="Arial" panose="020B0604020202020204" pitchFamily="34" charset="0"/>
                <a:ea typeface="Calibri" panose="020F0502020204030204" pitchFamily="34" charset="0"/>
                <a:cs typeface="Times New Roman" panose="02020603050405020304" pitchFamily="18" charset="0"/>
              </a:rPr>
              <a:t>Nachdem Noé seinem Klassenkameraden Andy seine Geschichte erzählt hat, diskutieren beide über den Vorfall in der Metro.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Die Schüler versetzen sich in die Rollen von Vater und Noé und spielen den Dialog und ergänzen ggf. mit weiteren Argumenten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 Im Anschluss an das Kapitel 7 führen Noé und sein Vater eine Diskussion über eine Reise nach Saintes-Maries-de-la-</a:t>
            </a:r>
            <a:r>
              <a:rPr lang="de-DE" sz="2000" i="1" dirty="0" err="1">
                <a:latin typeface="Arial" panose="020B0604020202020204" pitchFamily="34" charset="0"/>
                <a:ea typeface="Calibri" panose="020F0502020204030204" pitchFamily="34" charset="0"/>
                <a:cs typeface="Times New Roman" panose="02020603050405020304" pitchFamily="18" charset="0"/>
              </a:rPr>
              <a:t>mer</a:t>
            </a:r>
            <a:r>
              <a:rPr lang="de-DE" sz="2000" i="1" dirty="0">
                <a:latin typeface="Arial" panose="020B0604020202020204" pitchFamily="34" charset="0"/>
                <a:ea typeface="Calibri" panose="020F0502020204030204" pitchFamily="34" charset="0"/>
                <a:cs typeface="Times New Roman" panose="02020603050405020304" pitchFamily="18" charset="0"/>
              </a:rPr>
              <a:t>. Noé möchte zunächst alleine reisen, sein Vater ist damit nicht einverstanden. </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Nach der Begegnung mit Kore und seinem Großvater im Wohnwagen kommt Noé zu seinem Vater zurück. Der Vater stellt ihm Fragen, die Noé beantwortet. Die Schüler formulieren zunächst die Fragen, die der Vater stellt</a:t>
            </a: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feil: nach rechts 3"/>
          <p:cNvSpPr/>
          <p:nvPr/>
        </p:nvSpPr>
        <p:spPr>
          <a:xfrm rot="5400000">
            <a:off x="6032127" y="1896221"/>
            <a:ext cx="242047" cy="338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0193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94697" y="317500"/>
            <a:ext cx="7516906" cy="771525"/>
          </a:xfrm>
        </p:spPr>
        <p:txBody>
          <a:bodyPr>
            <a:noAutofit/>
          </a:bodyPr>
          <a:lstStyle/>
          <a:p>
            <a:r>
              <a:rPr lang="fr-FR" sz="3200" dirty="0">
                <a:latin typeface="Palatino Linotype" panose="02040502050505030304" pitchFamily="18" charset="0"/>
              </a:rPr>
              <a:t>Le chien du Gitan </a:t>
            </a:r>
            <a:r>
              <a:rPr lang="de-DE" sz="3200" dirty="0">
                <a:latin typeface="Palatino Linotype" panose="02040502050505030304" pitchFamily="18" charset="0"/>
              </a:rPr>
              <a:t>: dialogisches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407458" y="2087975"/>
            <a:ext cx="9827560" cy="2826415"/>
          </a:xfrm>
          <a:prstGeom prst="rect">
            <a:avLst/>
          </a:prstGeom>
        </p:spPr>
        <p:txBody>
          <a:bodyPr wrap="square">
            <a:spAutoFit/>
          </a:bodyPr>
          <a:lstStyle/>
          <a:p>
            <a:pPr>
              <a:lnSpc>
                <a:spcPct val="115000"/>
              </a:lnSpc>
              <a:spcAft>
                <a:spcPts val="1000"/>
              </a:spcAft>
            </a:pPr>
            <a:r>
              <a:rPr lang="fr-FR"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Chapitre 2 : Une histoire avec Lila  (p.9-10)</a:t>
            </a:r>
            <a:endPar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Nachdem Noé seinem Klassenkameraden Andy seine Geschichte erzählt hat, diskutieren beide über den Vorfall in der Metro.</a:t>
            </a:r>
            <a:br>
              <a:rPr lang="de-DE" sz="2400" dirty="0">
                <a:latin typeface="Arial" panose="020B060402020202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de-DE" sz="2400" dirty="0">
                <a:latin typeface="Arial" panose="020B0604020202020204" pitchFamily="34" charset="0"/>
                <a:ea typeface="Calibri" panose="020F0502020204030204" pitchFamily="34" charset="0"/>
                <a:cs typeface="Times New Roman" panose="02020603050405020304" pitchFamily="18" charset="0"/>
              </a:rPr>
              <a:t>Lesen des Gesprächs S.9, Z.22 – S.10, Z. 20 mit verteilten Rollen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de-DE" sz="2400" dirty="0">
                <a:latin typeface="Arial" panose="020B0604020202020204" pitchFamily="34" charset="0"/>
                <a:ea typeface="Calibri" panose="020F0502020204030204" pitchFamily="34" charset="0"/>
                <a:cs typeface="Times New Roman" panose="02020603050405020304" pitchFamily="18" charset="0"/>
              </a:rPr>
              <a:t>Notieren des Verhaltens/der Argumentation von Andy und Noé:</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996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94697" y="317500"/>
            <a:ext cx="7516906" cy="771525"/>
          </a:xfrm>
        </p:spPr>
        <p:txBody>
          <a:bodyPr>
            <a:noAutofit/>
          </a:bodyPr>
          <a:lstStyle/>
          <a:p>
            <a:r>
              <a:rPr lang="de-DE" sz="3200" dirty="0">
                <a:latin typeface="Palatino Linotype" panose="02040502050505030304" pitchFamily="18" charset="0"/>
              </a:rPr>
              <a:t>Le chien du Gitan : dialogisches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6" name="Tabelle 5"/>
          <p:cNvGraphicFramePr>
            <a:graphicFrameLocks noGrp="1"/>
          </p:cNvGraphicFramePr>
          <p:nvPr>
            <p:extLst/>
          </p:nvPr>
        </p:nvGraphicFramePr>
        <p:xfrm>
          <a:off x="1591158" y="1616851"/>
          <a:ext cx="9280788" cy="3911915"/>
        </p:xfrm>
        <a:graphic>
          <a:graphicData uri="http://schemas.openxmlformats.org/drawingml/2006/table">
            <a:tbl>
              <a:tblPr firstRow="1" bandRow="1">
                <a:tableStyleId>{5C22544A-7EE6-4342-B048-85BDC9FD1C3A}</a:tableStyleId>
              </a:tblPr>
              <a:tblGrid>
                <a:gridCol w="4640394">
                  <a:extLst>
                    <a:ext uri="{9D8B030D-6E8A-4147-A177-3AD203B41FA5}">
                      <a16:colId xmlns:a16="http://schemas.microsoft.com/office/drawing/2014/main" val="20000"/>
                    </a:ext>
                  </a:extLst>
                </a:gridCol>
                <a:gridCol w="4640394">
                  <a:extLst>
                    <a:ext uri="{9D8B030D-6E8A-4147-A177-3AD203B41FA5}">
                      <a16:colId xmlns:a16="http://schemas.microsoft.com/office/drawing/2014/main" val="20001"/>
                    </a:ext>
                  </a:extLst>
                </a:gridCol>
              </a:tblGrid>
              <a:tr h="490728">
                <a:tc>
                  <a:txBody>
                    <a:bodyPr/>
                    <a:lstStyle/>
                    <a:p>
                      <a:pPr algn="ctr">
                        <a:lnSpc>
                          <a:spcPct val="115000"/>
                        </a:lnSpc>
                        <a:spcAft>
                          <a:spcPts val="0"/>
                        </a:spcAft>
                      </a:pPr>
                      <a:r>
                        <a:rPr lang="de-DE" sz="2800" dirty="0">
                          <a:effectLst/>
                        </a:rPr>
                        <a:t>Noé</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800" dirty="0">
                          <a:effectLst/>
                        </a:rPr>
                        <a:t>Andy</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14745">
                <a:tc>
                  <a:txBody>
                    <a:bodyPr/>
                    <a:lstStyle/>
                    <a:p>
                      <a:pPr>
                        <a:lnSpc>
                          <a:spcPct val="115000"/>
                        </a:lnSpc>
                        <a:spcAft>
                          <a:spcPts val="0"/>
                        </a:spcAft>
                      </a:pPr>
                      <a:r>
                        <a:rPr lang="fr-FR" sz="2000" dirty="0">
                          <a:effectLst/>
                        </a:rPr>
                        <a:t>Il faut réagir quand </a:t>
                      </a:r>
                      <a:r>
                        <a:rPr lang="fr-FR" sz="2000" dirty="0" err="1">
                          <a:effectLst/>
                        </a:rPr>
                        <a:t>qn</a:t>
                      </a:r>
                      <a:r>
                        <a:rPr lang="fr-FR" sz="2000" dirty="0">
                          <a:effectLst/>
                        </a:rPr>
                        <a:t> est agressé</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000">
                          <a:effectLst/>
                        </a:rPr>
                        <a:t>c’est dangereux, il faut faire attention</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55297">
                <a:tc>
                  <a:txBody>
                    <a:bodyPr/>
                    <a:lstStyle/>
                    <a:p>
                      <a:pPr>
                        <a:lnSpc>
                          <a:spcPct val="115000"/>
                        </a:lnSpc>
                        <a:spcAft>
                          <a:spcPts val="0"/>
                        </a:spcAft>
                      </a:pPr>
                      <a:r>
                        <a:rPr lang="fr-FR" sz="2000">
                          <a:effectLst/>
                        </a:rPr>
                        <a:t>est énervé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000">
                          <a:effectLst/>
                        </a:rPr>
                        <a:t>les hommes agressifs sont certainement des Roms, ils volent</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295848">
                <a:tc>
                  <a:txBody>
                    <a:bodyPr/>
                    <a:lstStyle/>
                    <a:p>
                      <a:pPr>
                        <a:lnSpc>
                          <a:spcPct val="115000"/>
                        </a:lnSpc>
                        <a:spcAft>
                          <a:spcPts val="0"/>
                        </a:spcAft>
                      </a:pPr>
                      <a:r>
                        <a:rPr lang="fr-FR" sz="2000">
                          <a:effectLst/>
                        </a:rPr>
                        <a:t>demande à Andy s’il ne fait rien quand il voit qu’une vieille dame est volée où agressée</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000" dirty="0">
                          <a:effectLst/>
                        </a:rPr>
                        <a:t>Noé ne connaît peut-être pas toute l’histoire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55297">
                <a:tc>
                  <a:txBody>
                    <a:bodyPr/>
                    <a:lstStyle/>
                    <a:p>
                      <a:pPr>
                        <a:lnSpc>
                          <a:spcPct val="115000"/>
                        </a:lnSpc>
                        <a:spcAft>
                          <a:spcPts val="0"/>
                        </a:spcAft>
                      </a:pPr>
                      <a:r>
                        <a:rPr lang="fr-FR" sz="2000" dirty="0">
                          <a:effectLst/>
                        </a:rPr>
                        <a:t>croit que les agresseurs ne vont pas le retrouver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000" dirty="0">
                          <a:effectLst/>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Textfeld 2"/>
          <p:cNvSpPr txBox="1"/>
          <p:nvPr/>
        </p:nvSpPr>
        <p:spPr>
          <a:xfrm>
            <a:off x="10105465" y="5499937"/>
            <a:ext cx="838691" cy="369332"/>
          </a:xfrm>
          <a:prstGeom prst="rect">
            <a:avLst/>
          </a:prstGeom>
          <a:noFill/>
        </p:spPr>
        <p:txBody>
          <a:bodyPr wrap="none" rtlCol="0">
            <a:spAutoFit/>
          </a:bodyPr>
          <a:lstStyle/>
          <a:p>
            <a:r>
              <a:rPr lang="de-DE" dirty="0"/>
              <a:t>p. 9-10</a:t>
            </a:r>
          </a:p>
        </p:txBody>
      </p:sp>
    </p:spTree>
    <p:extLst>
      <p:ext uri="{BB962C8B-B14F-4D97-AF65-F5344CB8AC3E}">
        <p14:creationId xmlns:p14="http://schemas.microsoft.com/office/powerpoint/2010/main" val="56988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94697" y="317500"/>
            <a:ext cx="7516906" cy="771525"/>
          </a:xfrm>
        </p:spPr>
        <p:txBody>
          <a:bodyPr>
            <a:noAutofit/>
          </a:bodyPr>
          <a:lstStyle/>
          <a:p>
            <a:r>
              <a:rPr lang="de-DE" sz="3200" dirty="0">
                <a:latin typeface="Palatino Linotype" panose="02040502050505030304" pitchFamily="18" charset="0"/>
              </a:rPr>
              <a:t>Le chien du Gitan: dialogisches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1001806" y="1597729"/>
            <a:ext cx="10347512" cy="3874907"/>
          </a:xfrm>
          <a:prstGeom prst="rect">
            <a:avLst/>
          </a:prstGeom>
        </p:spPr>
        <p:txBody>
          <a:bodyPr wrap="square">
            <a:spAutoFit/>
          </a:bodyPr>
          <a:lstStyle/>
          <a:p>
            <a:pPr>
              <a:lnSpc>
                <a:spcPct val="115000"/>
              </a:lnSpc>
              <a:spcAft>
                <a:spcPts val="1000"/>
              </a:spcAft>
            </a:pPr>
            <a:r>
              <a:rPr lang="fr-FR"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Chapitre 3 :  Papa  (p.12, l.23 – p.13, l.3)</a:t>
            </a:r>
            <a:endPar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Die Schüler versetzen sich in die Rollen von Vater und Noé und spielen den Dialog und ergänzen ggf. mit weiteren Argumenten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Vorbereitung</a:t>
            </a:r>
            <a:r>
              <a:rPr lang="fr-FR" sz="2400" dirty="0">
                <a:latin typeface="Arial" panose="020B0604020202020204" pitchFamily="34" charset="0"/>
                <a:ea typeface="Calibri" panose="020F0502020204030204" pitchFamily="34" charset="0"/>
                <a:cs typeface="Times New Roman" panose="02020603050405020304" pitchFamily="18" charset="0"/>
              </a:rPr>
              <a: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de-DE" sz="2400" dirty="0">
                <a:latin typeface="Arial" panose="020B0604020202020204" pitchFamily="34" charset="0"/>
                <a:ea typeface="Calibri" panose="020F0502020204030204" pitchFamily="34" charset="0"/>
                <a:cs typeface="Times New Roman" panose="02020603050405020304" pitchFamily="18" charset="0"/>
              </a:rPr>
              <a:t>Die Schüler lesen den kurzen Dialog zwischen Vater und Sohn mit verteilten Rollen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de-DE" sz="2400" dirty="0">
                <a:latin typeface="Arial" panose="020B0604020202020204" pitchFamily="34" charset="0"/>
                <a:ea typeface="Calibri" panose="020F0502020204030204" pitchFamily="34" charset="0"/>
                <a:cs typeface="Times New Roman" panose="02020603050405020304" pitchFamily="18" charset="0"/>
              </a:rPr>
              <a:t>Herausarbeiten der Argumentation Noés und des Vaters – im Gegensatz zur Diskussion zwischen Noé und Andy!</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74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94697" y="317500"/>
            <a:ext cx="7516906" cy="771525"/>
          </a:xfrm>
        </p:spPr>
        <p:txBody>
          <a:bodyPr>
            <a:noAutofit/>
          </a:bodyPr>
          <a:lstStyle/>
          <a:p>
            <a:r>
              <a:rPr lang="de-DE" sz="3200" dirty="0">
                <a:latin typeface="Palatino Linotype" panose="02040502050505030304" pitchFamily="18" charset="0"/>
              </a:rPr>
              <a:t>Le chien du Gitan: dialogisches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9828830" y="5506661"/>
            <a:ext cx="955711" cy="369332"/>
          </a:xfrm>
          <a:prstGeom prst="rect">
            <a:avLst/>
          </a:prstGeom>
          <a:noFill/>
        </p:spPr>
        <p:txBody>
          <a:bodyPr wrap="none" rtlCol="0">
            <a:spAutoFit/>
          </a:bodyPr>
          <a:lstStyle/>
          <a:p>
            <a:r>
              <a:rPr lang="de-DE" dirty="0"/>
              <a:t>p. 11-13</a:t>
            </a:r>
          </a:p>
        </p:txBody>
      </p:sp>
      <p:graphicFrame>
        <p:nvGraphicFramePr>
          <p:cNvPr id="7" name="Tabelle 6"/>
          <p:cNvGraphicFramePr>
            <a:graphicFrameLocks noGrp="1"/>
          </p:cNvGraphicFramePr>
          <p:nvPr>
            <p:extLst/>
          </p:nvPr>
        </p:nvGraphicFramePr>
        <p:xfrm>
          <a:off x="1311089" y="1543207"/>
          <a:ext cx="9473452" cy="3768380"/>
        </p:xfrm>
        <a:graphic>
          <a:graphicData uri="http://schemas.openxmlformats.org/drawingml/2006/table">
            <a:tbl>
              <a:tblPr firstRow="1" bandRow="1">
                <a:tableStyleId>{5C22544A-7EE6-4342-B048-85BDC9FD1C3A}</a:tableStyleId>
              </a:tblPr>
              <a:tblGrid>
                <a:gridCol w="4736726">
                  <a:extLst>
                    <a:ext uri="{9D8B030D-6E8A-4147-A177-3AD203B41FA5}">
                      <a16:colId xmlns:a16="http://schemas.microsoft.com/office/drawing/2014/main" val="20000"/>
                    </a:ext>
                  </a:extLst>
                </a:gridCol>
                <a:gridCol w="4736726">
                  <a:extLst>
                    <a:ext uri="{9D8B030D-6E8A-4147-A177-3AD203B41FA5}">
                      <a16:colId xmlns:a16="http://schemas.microsoft.com/office/drawing/2014/main" val="20001"/>
                    </a:ext>
                  </a:extLst>
                </a:gridCol>
              </a:tblGrid>
              <a:tr h="463832">
                <a:tc>
                  <a:txBody>
                    <a:bodyPr/>
                    <a:lstStyle/>
                    <a:p>
                      <a:pPr>
                        <a:lnSpc>
                          <a:spcPct val="115000"/>
                        </a:lnSpc>
                        <a:spcAft>
                          <a:spcPts val="0"/>
                        </a:spcAft>
                      </a:pPr>
                      <a:r>
                        <a:rPr lang="de-DE" sz="2400" dirty="0">
                          <a:effectLst/>
                        </a:rPr>
                        <a:t>Noé</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dirty="0">
                          <a:effectLst/>
                        </a:rPr>
                        <a:t>père</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3832">
                <a:tc>
                  <a:txBody>
                    <a:bodyPr/>
                    <a:lstStyle/>
                    <a:p>
                      <a:pPr>
                        <a:lnSpc>
                          <a:spcPct val="115000"/>
                        </a:lnSpc>
                        <a:spcAft>
                          <a:spcPts val="0"/>
                        </a:spcAft>
                      </a:pPr>
                      <a:r>
                        <a:rPr lang="fr-FR" sz="2400">
                          <a:effectLst/>
                        </a:rPr>
                        <a:t>Il faut montrer du courage civique</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2400">
                          <a:effectLst/>
                        </a:rPr>
                        <a:t>c’est trop risqué/dangereux</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56526">
                <a:tc>
                  <a:txBody>
                    <a:bodyPr/>
                    <a:lstStyle/>
                    <a:p>
                      <a:pPr>
                        <a:lnSpc>
                          <a:spcPct val="115000"/>
                        </a:lnSpc>
                        <a:spcAft>
                          <a:spcPts val="0"/>
                        </a:spcAft>
                      </a:pPr>
                      <a:r>
                        <a:rPr lang="fr-FR" sz="2400">
                          <a:effectLst/>
                        </a:rPr>
                        <a:t>Il faut aider les autres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a:effectLst/>
                        </a:rPr>
                        <a:t>Noé est trop jeune pour comprendre le danger</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56526">
                <a:tc>
                  <a:txBody>
                    <a:bodyPr/>
                    <a:lstStyle/>
                    <a:p>
                      <a:pPr>
                        <a:lnSpc>
                          <a:spcPct val="115000"/>
                        </a:lnSpc>
                        <a:spcAft>
                          <a:spcPts val="0"/>
                        </a:spcAft>
                      </a:pPr>
                      <a:r>
                        <a:rPr lang="fr-FR" sz="24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a:effectLst/>
                        </a:rPr>
                        <a:t>Il a peur de perdre son fils après la mort de sa femme</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63832">
                <a:tc>
                  <a:txBody>
                    <a:bodyPr/>
                    <a:lstStyle/>
                    <a:p>
                      <a:pPr>
                        <a:lnSpc>
                          <a:spcPct val="115000"/>
                        </a:lnSpc>
                        <a:spcAft>
                          <a:spcPts val="0"/>
                        </a:spcAft>
                      </a:pPr>
                      <a:r>
                        <a:rPr lang="fr-FR" sz="24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a:effectLst/>
                        </a:rPr>
                        <a:t>Il faut être prudent</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63832">
                <a:tc>
                  <a:txBody>
                    <a:bodyPr/>
                    <a:lstStyle/>
                    <a:p>
                      <a:pPr>
                        <a:lnSpc>
                          <a:spcPct val="115000"/>
                        </a:lnSpc>
                        <a:spcAft>
                          <a:spcPts val="0"/>
                        </a:spcAft>
                      </a:pPr>
                      <a:r>
                        <a:rPr lang="fr-FR" sz="24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Il ne peut rien faire tout seul</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1775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94697" y="317500"/>
            <a:ext cx="7516906" cy="771525"/>
          </a:xfrm>
        </p:spPr>
        <p:txBody>
          <a:bodyPr>
            <a:noAutofit/>
          </a:bodyPr>
          <a:lstStyle/>
          <a:p>
            <a:r>
              <a:rPr lang="de-DE" sz="3200" dirty="0">
                <a:latin typeface="Palatino Linotype" panose="02040502050505030304" pitchFamily="18" charset="0"/>
              </a:rPr>
              <a:t>Le chien du Gitan: dialogisches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558053" y="1264025"/>
            <a:ext cx="11288806" cy="4724370"/>
          </a:xfrm>
          <a:prstGeom prst="rect">
            <a:avLst/>
          </a:prstGeom>
        </p:spPr>
        <p:txBody>
          <a:bodyPr wrap="square">
            <a:spAutoFit/>
          </a:bodyPr>
          <a:lstStyle/>
          <a:p>
            <a:pPr>
              <a:lnSpc>
                <a:spcPct val="115000"/>
              </a:lnSpc>
              <a:spcAft>
                <a:spcPts val="1000"/>
              </a:spcAft>
            </a:pPr>
            <a:r>
              <a:rPr lang="fr-FR"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Chapitre 8 : Le cadeau  (p.27-20)</a:t>
            </a:r>
            <a:endPar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latin typeface="Arial" panose="020B0604020202020204" pitchFamily="34" charset="0"/>
                <a:ea typeface="Calibri" panose="020F0502020204030204" pitchFamily="34" charset="0"/>
                <a:cs typeface="Times New Roman" panose="02020603050405020304" pitchFamily="18" charset="0"/>
              </a:rPr>
              <a:t>« J’entre moi aussi dans la caravane ». </a:t>
            </a:r>
            <a:r>
              <a:rPr lang="de-DE" sz="2400" dirty="0">
                <a:latin typeface="Arial" panose="020B0604020202020204" pitchFamily="34" charset="0"/>
                <a:ea typeface="Calibri" panose="020F0502020204030204" pitchFamily="34" charset="0"/>
                <a:cs typeface="Times New Roman" panose="02020603050405020304" pitchFamily="18" charset="0"/>
              </a:rPr>
              <a:t>(p.27, l.21)</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Nach der Begegnung mit Kore und seinem Großvater im Wohnwagen kommt Noé zu seinem Vater zurück. Der Vater stellt ihm Fragen, die Noé beantwortet. Die Schüler formulieren zunächst die Fragen, die der Vater stellt, z.B.</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fr-FR" sz="2400" dirty="0">
                <a:latin typeface="Arial" panose="020B0604020202020204" pitchFamily="34" charset="0"/>
                <a:ea typeface="Calibri" panose="020F0502020204030204" pitchFamily="34" charset="0"/>
                <a:cs typeface="Times New Roman" panose="02020603050405020304" pitchFamily="18" charset="0"/>
              </a:rPr>
              <a:t>Qui est dans la caravane?</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fr-FR" sz="2400" dirty="0">
                <a:latin typeface="Arial" panose="020B0604020202020204" pitchFamily="34" charset="0"/>
                <a:ea typeface="Calibri" panose="020F0502020204030204" pitchFamily="34" charset="0"/>
                <a:cs typeface="Times New Roman" panose="02020603050405020304" pitchFamily="18" charset="0"/>
              </a:rPr>
              <a:t>Qui est-ce qui t’a donné la guitare ? Pourquoi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fr-FR" sz="2400" dirty="0">
                <a:latin typeface="Arial" panose="020B0604020202020204" pitchFamily="34" charset="0"/>
                <a:ea typeface="Calibri" panose="020F0502020204030204" pitchFamily="34" charset="0"/>
                <a:cs typeface="Times New Roman" panose="02020603050405020304" pitchFamily="18" charset="0"/>
              </a:rPr>
              <a:t>Tu n’as pas eu peur dans la caravane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buFont typeface="Arial" panose="020B0604020202020204" pitchFamily="34" charset="0"/>
              <a:buChar char="-"/>
            </a:pPr>
            <a:r>
              <a:rPr lang="fr-FR" sz="2400" dirty="0">
                <a:latin typeface="Arial" panose="020B0604020202020204" pitchFamily="34" charset="0"/>
                <a:ea typeface="Calibri" panose="020F0502020204030204" pitchFamily="34" charset="0"/>
                <a:cs typeface="Times New Roman" panose="02020603050405020304" pitchFamily="18" charset="0"/>
              </a:rPr>
              <a: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Die Schüler übernehmen die Rollen von Vater und Sohn und spielen den Dialog.</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70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96460" y="350755"/>
            <a:ext cx="8587745" cy="771525"/>
          </a:xfrm>
        </p:spPr>
        <p:txBody>
          <a:bodyPr>
            <a:noAutofit/>
          </a:bodyPr>
          <a:lstStyle/>
          <a:p>
            <a:r>
              <a:rPr lang="fr-FR" sz="3200" dirty="0">
                <a:latin typeface="Palatino Linotype" panose="02040502050505030304" pitchFamily="18" charset="0"/>
              </a:rPr>
              <a:t>Le jardin des copains :</a:t>
            </a:r>
            <a:r>
              <a:rPr lang="de-DE" sz="3200" dirty="0">
                <a:latin typeface="Palatino Linotype" panose="02040502050505030304" pitchFamily="18" charset="0"/>
              </a:rPr>
              <a:t> </a:t>
            </a:r>
            <a:r>
              <a:rPr lang="de-DE" sz="3200" b="1" dirty="0">
                <a:effectLst>
                  <a:outerShdw blurRad="38100" dist="38100" dir="2700000" algn="tl">
                    <a:srgbClr val="000000">
                      <a:alpha val="43137"/>
                    </a:srgbClr>
                  </a:outerShdw>
                </a:effectLst>
                <a:latin typeface="Palatino Linotype" panose="02040502050505030304" pitchFamily="18" charset="0"/>
              </a:rPr>
              <a:t>dialogisches Sprechen</a:t>
            </a:r>
            <a:endParaRPr lang="de-DE" sz="3200" b="1" dirty="0">
              <a:solidFill>
                <a:schemeClr val="accent1"/>
              </a:solidFill>
              <a:effectLst>
                <a:outerShdw blurRad="38100" dist="38100" dir="2700000" algn="tl">
                  <a:srgbClr val="000000">
                    <a:alpha val="43137"/>
                  </a:srgbClr>
                </a:outerShdw>
              </a:effectLst>
            </a:endParaRPr>
          </a:p>
        </p:txBody>
      </p:sp>
      <p:sp>
        <p:nvSpPr>
          <p:cNvPr id="3" name="Inhaltsplatzhalter 2"/>
          <p:cNvSpPr>
            <a:spLocks noGrp="1"/>
          </p:cNvSpPr>
          <p:nvPr>
            <p:ph idx="4294967295"/>
          </p:nvPr>
        </p:nvSpPr>
        <p:spPr>
          <a:xfrm>
            <a:off x="1422400" y="1500188"/>
            <a:ext cx="9880600" cy="4424362"/>
          </a:xfrm>
        </p:spPr>
        <p:txBody>
          <a:bodyPr>
            <a:noAutofit/>
          </a:bodyPr>
          <a:lstStyle/>
          <a:p>
            <a:pPr lvl="0">
              <a:buNone/>
            </a:pPr>
            <a:endParaRPr lang="de-DE" sz="24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2196460" y="3226375"/>
            <a:ext cx="7913380" cy="2754600"/>
          </a:xfrm>
          <a:prstGeom prst="rect">
            <a:avLst/>
          </a:prstGeom>
          <a:ln w="6350">
            <a:solidFill>
              <a:srgbClr val="0099CC"/>
            </a:solidFill>
          </a:ln>
        </p:spPr>
        <p:txBody>
          <a:bodyPr wrap="square">
            <a:spAutoFit/>
          </a:bodyPr>
          <a:lstStyle/>
          <a:p>
            <a:pPr marL="342900" lvl="0" indent="-342900">
              <a:spcAft>
                <a:spcPts val="300"/>
              </a:spcAft>
              <a:buFont typeface="Arial" panose="020B0604020202020204" pitchFamily="34" charset="0"/>
              <a:buChar char="-"/>
            </a:pPr>
            <a:r>
              <a:rPr lang="de-DE" sz="2400" i="1" dirty="0">
                <a:effectLst/>
                <a:latin typeface="Arial" panose="020B0604020202020204" pitchFamily="34" charset="0"/>
                <a:ea typeface="Calibri" panose="020F0502020204030204" pitchFamily="34" charset="0"/>
                <a:cs typeface="Times New Roman" panose="02020603050405020304" pitchFamily="18" charset="0"/>
              </a:rPr>
              <a:t>Die Schüler übernehmen die Rolle der Mutter und der Tochter und führen ein Gespräch, in welchem sie ihre Gefühle zum Ausdruck bringen (S.7)</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pPr>
            <a:r>
              <a:rPr lang="de-DE" sz="2400" i="1" dirty="0">
                <a:effectLst/>
                <a:latin typeface="Arial" panose="020B0604020202020204" pitchFamily="34" charset="0"/>
                <a:ea typeface="Calibri" panose="020F0502020204030204" pitchFamily="34" charset="0"/>
                <a:cs typeface="Times New Roman" panose="02020603050405020304" pitchFamily="18" charset="0"/>
              </a:rPr>
              <a:t>Die Schüler übernehmen die Rolle der Mutter und der Lehrerin und führen ein </a:t>
            </a:r>
            <a:r>
              <a:rPr lang="de-DE" sz="2400" i="1" dirty="0">
                <a:latin typeface="Arial" panose="020B0604020202020204" pitchFamily="34" charset="0"/>
                <a:ea typeface="Calibri" panose="020F0502020204030204" pitchFamily="34" charset="0"/>
                <a:cs typeface="Times New Roman" panose="02020603050405020304" pitchFamily="18" charset="0"/>
              </a:rPr>
              <a:t>Telefonat (S.11)</a:t>
            </a:r>
          </a:p>
          <a:p>
            <a:pPr marL="342900" lvl="0" indent="-342900">
              <a:buFont typeface="Arial" panose="020B0604020202020204" pitchFamily="34" charset="0"/>
              <a:buChar char="-"/>
            </a:pPr>
            <a:r>
              <a:rPr lang="de-DE" sz="2400" i="1" dirty="0">
                <a:effectLst/>
                <a:latin typeface="Arial" panose="020B0604020202020204" pitchFamily="34" charset="0"/>
                <a:ea typeface="Calibri" panose="020F0502020204030204" pitchFamily="34" charset="0"/>
              </a:rPr>
              <a:t>Diskussion mit Freunden, die unterschiedliche Standpunkte vertreten (S. 13 und 15)</a:t>
            </a:r>
            <a:endParaRPr lang="de-DE" sz="2400" dirty="0"/>
          </a:p>
        </p:txBody>
      </p:sp>
      <p:sp>
        <p:nvSpPr>
          <p:cNvPr id="8" name="Rechteck 7"/>
          <p:cNvSpPr/>
          <p:nvPr/>
        </p:nvSpPr>
        <p:spPr>
          <a:xfrm>
            <a:off x="742950" y="1425006"/>
            <a:ext cx="4688513" cy="830997"/>
          </a:xfrm>
          <a:prstGeom prst="rect">
            <a:avLst/>
          </a:prstGeom>
        </p:spPr>
        <p:txBody>
          <a:bodyPr wrap="square">
            <a:spAutoFit/>
          </a:bodyPr>
          <a:lstStyle/>
          <a:p>
            <a:r>
              <a:rPr lang="de-DE" sz="2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(5) auf </a:t>
            </a:r>
            <a:r>
              <a:rPr lang="de-DE"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Gefühlsäußerungen</a:t>
            </a:r>
            <a:r>
              <a:rPr lang="de-DE" sz="2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 angemessen verbal reagieren</a:t>
            </a:r>
            <a:endParaRPr lang="de-DE" sz="2400" b="1" dirty="0">
              <a:solidFill>
                <a:schemeClr val="tx2"/>
              </a:solidFill>
              <a:latin typeface="Arial" panose="020B0604020202020204" pitchFamily="34" charset="0"/>
              <a:cs typeface="Arial" panose="020B0604020202020204" pitchFamily="34" charset="0"/>
            </a:endParaRPr>
          </a:p>
        </p:txBody>
      </p:sp>
      <p:sp>
        <p:nvSpPr>
          <p:cNvPr id="9" name="Rechteck 8"/>
          <p:cNvSpPr/>
          <p:nvPr/>
        </p:nvSpPr>
        <p:spPr>
          <a:xfrm>
            <a:off x="6628463" y="1445051"/>
            <a:ext cx="4934887" cy="830997"/>
          </a:xfrm>
          <a:prstGeom prst="rect">
            <a:avLst/>
          </a:prstGeom>
        </p:spPr>
        <p:txBody>
          <a:bodyPr wrap="square">
            <a:spAutoFit/>
          </a:bodyPr>
          <a:lstStyle/>
          <a:p>
            <a:r>
              <a:rPr lang="de-DE" sz="2400" b="1" dirty="0">
                <a:solidFill>
                  <a:schemeClr val="tx2"/>
                </a:solidFill>
                <a:latin typeface="Arial" panose="020B0604020202020204" pitchFamily="34" charset="0"/>
                <a:ea typeface="Calibri" panose="020F0502020204030204" pitchFamily="34" charset="0"/>
                <a:cs typeface="Arial" panose="020B0604020202020204" pitchFamily="34" charset="0"/>
              </a:rPr>
              <a:t>(7) eine Rolle selbstständig und situationsgerecht gestalten</a:t>
            </a:r>
          </a:p>
        </p:txBody>
      </p:sp>
      <p:sp>
        <p:nvSpPr>
          <p:cNvPr id="4" name="Pfeil: nach rechts 3"/>
          <p:cNvSpPr/>
          <p:nvPr/>
        </p:nvSpPr>
        <p:spPr>
          <a:xfrm rot="2629548">
            <a:off x="3215865" y="2451920"/>
            <a:ext cx="874059" cy="50449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rot="18970452" flipH="1">
            <a:off x="7970001" y="2488368"/>
            <a:ext cx="874059" cy="50449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53013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51660" y="317500"/>
            <a:ext cx="8059943" cy="771525"/>
          </a:xfrm>
        </p:spPr>
        <p:txBody>
          <a:bodyPr>
            <a:noAutofit/>
          </a:bodyPr>
          <a:lstStyle/>
          <a:p>
            <a:r>
              <a:rPr lang="fr-FR" sz="3200" dirty="0">
                <a:latin typeface="Palatino Linotype" panose="02040502050505030304" pitchFamily="18" charset="0"/>
              </a:rPr>
              <a:t>Le chien du Gitan </a:t>
            </a:r>
            <a:r>
              <a:rPr lang="de-DE" sz="3200" dirty="0">
                <a:latin typeface="Palatino Linotype" panose="02040502050505030304" pitchFamily="18" charset="0"/>
              </a:rPr>
              <a:t>: </a:t>
            </a:r>
            <a:r>
              <a:rPr lang="de-DE" sz="3200" b="1" dirty="0">
                <a:latin typeface="Palatino Linotype" panose="02040502050505030304" pitchFamily="18" charset="0"/>
              </a:rPr>
              <a:t>monologisches Sprechen</a:t>
            </a:r>
            <a:endParaRPr lang="de-DE" sz="3200" b="1" dirty="0">
              <a:solidFill>
                <a:schemeClr val="accent1"/>
              </a:solidFill>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98394" y="1243738"/>
            <a:ext cx="11214847" cy="461665"/>
          </a:xfrm>
          <a:prstGeom prst="rect">
            <a:avLst/>
          </a:prstGeom>
        </p:spPr>
        <p:txBody>
          <a:bodyPr wrap="square">
            <a:spAutoFit/>
          </a:bodyPr>
          <a:lstStyle/>
          <a:p>
            <a:r>
              <a:rPr lang="de-DE" sz="2400" dirty="0">
                <a:solidFill>
                  <a:schemeClr val="tx2"/>
                </a:solidFill>
                <a:latin typeface="Arial" panose="020B0604020202020204" pitchFamily="34" charset="0"/>
                <a:ea typeface="Calibri" panose="020F0502020204030204" pitchFamily="34" charset="0"/>
                <a:cs typeface="Arial" panose="020B0604020202020204" pitchFamily="34" charset="0"/>
              </a:rPr>
              <a:t>(2) Erlebnisse, Erfahrungen, Pläne und Absichten zusammenhängend darstellen</a:t>
            </a:r>
            <a:endParaRPr lang="de-DE" sz="2400" dirty="0">
              <a:solidFill>
                <a:schemeClr val="tx2"/>
              </a:solidFill>
              <a:latin typeface="Arial" panose="020B0604020202020204" pitchFamily="34" charset="0"/>
              <a:cs typeface="Arial" panose="020B0604020202020204" pitchFamily="34" charset="0"/>
            </a:endParaRPr>
          </a:p>
        </p:txBody>
      </p:sp>
      <p:sp>
        <p:nvSpPr>
          <p:cNvPr id="3" name="Rechteck 2"/>
          <p:cNvSpPr/>
          <p:nvPr/>
        </p:nvSpPr>
        <p:spPr>
          <a:xfrm>
            <a:off x="653638" y="1907224"/>
            <a:ext cx="10869706" cy="1131400"/>
          </a:xfrm>
          <a:prstGeom prst="rect">
            <a:avLst/>
          </a:prstGeom>
          <a:ln w="6350">
            <a:solidFill>
              <a:srgbClr val="0099CC"/>
            </a:solidFill>
          </a:ln>
        </p:spPr>
        <p:txBody>
          <a:bodyPr wrap="square">
            <a:spAutoFit/>
          </a:bodyPr>
          <a:lstStyle/>
          <a:p>
            <a:pPr>
              <a:lnSpc>
                <a:spcPct val="115000"/>
              </a:lnSpc>
              <a:spcAft>
                <a:spcPts val="1000"/>
              </a:spcAft>
            </a:pPr>
            <a:r>
              <a:rPr lang="de-DE" sz="2000" i="1" dirty="0">
                <a:latin typeface="Arial" panose="020B0604020202020204" pitchFamily="34" charset="0"/>
                <a:ea typeface="Calibri" panose="020F0502020204030204" pitchFamily="34" charset="0"/>
                <a:cs typeface="Times New Roman" panose="02020603050405020304" pitchFamily="18" charset="0"/>
              </a:rPr>
              <a:t>Noé erzählt seinem Klassenkameraden Andy, was ihm auf dem Weg zur Schule passiert und was der Grund für seine Verspätung ist:  </a:t>
            </a:r>
            <a:r>
              <a:rPr lang="fr-FR" sz="2000" i="1" dirty="0">
                <a:latin typeface="Arial" panose="020B0604020202020204" pitchFamily="34" charset="0"/>
                <a:ea typeface="Calibri" panose="020F0502020204030204" pitchFamily="34" charset="0"/>
                <a:cs typeface="Times New Roman" panose="02020603050405020304" pitchFamily="18" charset="0"/>
              </a:rPr>
              <a:t>« Je raconte tout à Andy, les trois mecs, le jeune musicien, la guitare… »</a:t>
            </a:r>
            <a:r>
              <a:rPr lang="de-DE" sz="2000" i="1" dirty="0">
                <a:latin typeface="Arial" panose="020B0604020202020204" pitchFamily="34" charset="0"/>
                <a:ea typeface="Calibri" panose="020F0502020204030204" pitchFamily="34" charset="0"/>
                <a:cs typeface="Times New Roman" panose="02020603050405020304" pitchFamily="18" charset="0"/>
              </a:rPr>
              <a:t> (p.9, l.20 )            Die Schüler übernehmen die Rolle von Noé.</a:t>
            </a:r>
            <a:endParaRPr lang="de-D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Pfeil: nach rechts 7"/>
          <p:cNvSpPr/>
          <p:nvPr/>
        </p:nvSpPr>
        <p:spPr>
          <a:xfrm rot="5400000">
            <a:off x="5848283" y="1644974"/>
            <a:ext cx="351997" cy="36307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88601" y="3240445"/>
            <a:ext cx="10929097" cy="3016723"/>
          </a:xfrm>
          <a:prstGeom prst="rect">
            <a:avLst/>
          </a:prstGeom>
        </p:spPr>
        <p:txBody>
          <a:bodyPr wrap="square">
            <a:spAutoFit/>
          </a:bodyPr>
          <a:lstStyle/>
          <a:p>
            <a:pPr>
              <a:lnSpc>
                <a:spcPct val="115000"/>
              </a:lnSpc>
              <a:spcAft>
                <a:spcPts val="1000"/>
              </a:spcAft>
            </a:pPr>
            <a:r>
              <a:rPr lang="de-DE" dirty="0">
                <a:solidFill>
                  <a:schemeClr val="tx2"/>
                </a:solidFill>
                <a:latin typeface="Arial" panose="020B0604020202020204" pitchFamily="34" charset="0"/>
                <a:ea typeface="Calibri" panose="020F0502020204030204" pitchFamily="34" charset="0"/>
                <a:cs typeface="Times New Roman" panose="02020603050405020304" pitchFamily="18" charset="0"/>
              </a:rPr>
              <a:t>Vorbereitung</a:t>
            </a:r>
            <a:r>
              <a:rPr lang="de-DE" dirty="0">
                <a:latin typeface="Arial" panose="020B0604020202020204" pitchFamily="34" charset="0"/>
                <a:ea typeface="Calibri" panose="020F0502020204030204" pitchFamily="34" charset="0"/>
                <a:cs typeface="Times New Roman" panose="02020603050405020304" pitchFamily="18" charset="0"/>
              </a:rPr>
              <a: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panose="020F0502020204030204" pitchFamily="34" charset="0"/>
                <a:cs typeface="Times New Roman" panose="02020603050405020304" pitchFamily="18" charset="0"/>
              </a:rPr>
              <a:t>Lesen von Kap.1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panose="020F0502020204030204" pitchFamily="34" charset="0"/>
                <a:cs typeface="Times New Roman" panose="02020603050405020304" pitchFamily="18" charset="0"/>
              </a:rPr>
              <a:t>Verständnisfragen zum Text, vor allem zu der Beschreibung der Aggressoren und zu Noés Verhalten (vgl. Fragen S. 30):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pPr>
            <a:r>
              <a:rPr lang="fr-FR"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t>Décrivez les trois hommes? Que font-ils avec le petit garçon? </a:t>
            </a:r>
            <a:br>
              <a:rPr lang="fr-FR"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br>
            <a:r>
              <a:rPr lang="fr-FR" sz="2000" i="1" dirty="0">
                <a:latin typeface="Arial" panose="020B0604020202020204" pitchFamily="34" charset="0"/>
                <a:ea typeface="Calibri" panose="020F0502020204030204" pitchFamily="34" charset="0"/>
                <a:cs typeface="Times New Roman" panose="02020603050405020304" pitchFamily="18" charset="0"/>
              </a:rPr>
              <a:t>(agresser, attaquer, insulter, détruire la guitare)</a:t>
            </a:r>
            <a:endParaRPr lang="de-DE" i="1"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Aft>
                <a:spcPts val="1000"/>
              </a:spcAft>
            </a:pPr>
            <a:r>
              <a:rPr lang="fr-FR"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t>Décrivez la réaction de Noé ! </a:t>
            </a:r>
            <a:br>
              <a:rPr lang="fr-FR"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br>
            <a:r>
              <a:rPr lang="fr-FR" sz="2000" i="1" dirty="0">
                <a:latin typeface="Arial" panose="020B0604020202020204" pitchFamily="34" charset="0"/>
                <a:ea typeface="Calibri" panose="020F0502020204030204" pitchFamily="34" charset="0"/>
                <a:cs typeface="Times New Roman" panose="02020603050405020304" pitchFamily="18" charset="0"/>
              </a:rPr>
              <a:t>(intervenir, parler aux trois hommes, montrer du courage)</a:t>
            </a:r>
            <a:endParaRPr lang="de-DE"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3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17912" y="317500"/>
            <a:ext cx="7793691" cy="771525"/>
          </a:xfrm>
        </p:spPr>
        <p:txBody>
          <a:bodyPr>
            <a:noAutofit/>
          </a:bodyPr>
          <a:lstStyle/>
          <a:p>
            <a:r>
              <a:rPr lang="de-DE" sz="3200" dirty="0">
                <a:latin typeface="Palatino Linotype" panose="02040502050505030304" pitchFamily="18" charset="0"/>
              </a:rPr>
              <a:t>Le chien du Gitan: monologisches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689161" y="4576907"/>
            <a:ext cx="11066929" cy="1508105"/>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de-DE"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t>Partnerarbeit:</a:t>
            </a:r>
            <a:br>
              <a:rPr lang="de-DE" sz="2000" dirty="0">
                <a:latin typeface="Arial" panose="020B0604020202020204" pitchFamily="34" charset="0"/>
                <a:ea typeface="Calibri" panose="020F0502020204030204" pitchFamily="34" charset="0"/>
                <a:cs typeface="Times New Roman" panose="02020603050405020304" pitchFamily="18" charset="0"/>
              </a:rPr>
            </a:br>
            <a:r>
              <a:rPr lang="de-DE" sz="2000" dirty="0">
                <a:latin typeface="Arial" panose="020B0604020202020204" pitchFamily="34" charset="0"/>
                <a:ea typeface="Calibri" panose="020F0502020204030204" pitchFamily="34" charset="0"/>
                <a:cs typeface="Times New Roman" panose="02020603050405020304" pitchFamily="18" charset="0"/>
              </a:rPr>
              <a:t>Schüler übernehmen die Rolle von Noé und erzählen die Geschichte mit Hilfe der Gliederung</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de-DE" sz="2000" dirty="0">
                <a:solidFill>
                  <a:schemeClr val="tx2"/>
                </a:solidFill>
                <a:latin typeface="Arial" panose="020B0604020202020204" pitchFamily="34" charset="0"/>
                <a:ea typeface="Calibri" panose="020F0502020204030204" pitchFamily="34" charset="0"/>
                <a:cs typeface="Times New Roman" panose="02020603050405020304" pitchFamily="18" charset="0"/>
              </a:rPr>
              <a:t>Binnendifferenzierung:</a:t>
            </a:r>
            <a:br>
              <a:rPr lang="de-DE" sz="2000" dirty="0">
                <a:latin typeface="Arial" panose="020B0604020202020204" pitchFamily="34" charset="0"/>
                <a:ea typeface="Calibri" panose="020F0502020204030204" pitchFamily="34" charset="0"/>
                <a:cs typeface="Times New Roman" panose="02020603050405020304" pitchFamily="18" charset="0"/>
              </a:rPr>
            </a:br>
            <a:r>
              <a:rPr lang="de-DE" sz="2000" dirty="0">
                <a:latin typeface="Arial" panose="020B0604020202020204" pitchFamily="34" charset="0"/>
                <a:ea typeface="Calibri" panose="020F0502020204030204" pitchFamily="34" charset="0"/>
                <a:cs typeface="Times New Roman" panose="02020603050405020304" pitchFamily="18" charset="0"/>
              </a:rPr>
              <a:t>„Verschlanken“ der Gliederung zu einer Liste mit wenigen (ca. 5-6) Stichpunkten </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062340111"/>
              </p:ext>
            </p:extLst>
          </p:nvPr>
        </p:nvGraphicFramePr>
        <p:xfrm>
          <a:off x="1196787" y="1960512"/>
          <a:ext cx="10051678" cy="2194560"/>
        </p:xfrm>
        <a:graphic>
          <a:graphicData uri="http://schemas.openxmlformats.org/drawingml/2006/table">
            <a:tbl>
              <a:tblPr bandRow="1">
                <a:tableStyleId>{5C22544A-7EE6-4342-B048-85BDC9FD1C3A}</a:tableStyleId>
              </a:tblPr>
              <a:tblGrid>
                <a:gridCol w="5025839">
                  <a:extLst>
                    <a:ext uri="{9D8B030D-6E8A-4147-A177-3AD203B41FA5}">
                      <a16:colId xmlns:a16="http://schemas.microsoft.com/office/drawing/2014/main" val="1747001000"/>
                    </a:ext>
                  </a:extLst>
                </a:gridCol>
                <a:gridCol w="5025839">
                  <a:extLst>
                    <a:ext uri="{9D8B030D-6E8A-4147-A177-3AD203B41FA5}">
                      <a16:colId xmlns:a16="http://schemas.microsoft.com/office/drawing/2014/main" val="2643308748"/>
                    </a:ext>
                  </a:extLst>
                </a:gridCol>
              </a:tblGrid>
              <a:tr h="2194560">
                <a:tc>
                  <a:txBody>
                    <a:bodyPr/>
                    <a:lstStyle/>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sort de la maison </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n’a rien mangé</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dans le métro</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regarde les gens</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voit le jeune garçon avec sa guitare</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décrit ce garçon</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les trois hommes agressent le garçon</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Noé intervient</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le garçon se sauve </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station Montparnasse</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quitte le métro, court</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fr-FR" sz="2000" noProof="0" dirty="0">
                          <a:latin typeface="Arial" panose="020B0604020202020204" pitchFamily="34" charset="0"/>
                          <a:ea typeface="Calibri" panose="020F0502020204030204" pitchFamily="34" charset="0"/>
                          <a:cs typeface="Times New Roman" panose="02020603050405020304" pitchFamily="18" charset="0"/>
                        </a:rPr>
                        <a:t>est loin du collège</a:t>
                      </a:r>
                      <a:endParaRPr lang="fr-FR" sz="1800" noProof="0" dirty="0">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55875492"/>
                  </a:ext>
                </a:extLst>
              </a:tr>
            </a:tbl>
          </a:graphicData>
        </a:graphic>
      </p:graphicFrame>
      <p:sp>
        <p:nvSpPr>
          <p:cNvPr id="10" name="Textfeld 9"/>
          <p:cNvSpPr txBox="1"/>
          <p:nvPr/>
        </p:nvSpPr>
        <p:spPr>
          <a:xfrm>
            <a:off x="3588452" y="1435777"/>
            <a:ext cx="4852610" cy="646331"/>
          </a:xfrm>
          <a:prstGeom prst="rect">
            <a:avLst/>
          </a:prstGeom>
          <a:noFill/>
        </p:spPr>
        <p:txBody>
          <a:bodyPr wrap="none" rtlCol="0">
            <a:spAutoFit/>
          </a:bodyPr>
          <a:lstStyle/>
          <a:p>
            <a:r>
              <a:rPr lang="de-DE" b="1" dirty="0">
                <a:latin typeface="Arial" panose="020B0604020202020204" pitchFamily="34" charset="0"/>
                <a:ea typeface="Calibri" panose="020F0502020204030204" pitchFamily="34" charset="0"/>
                <a:cs typeface="Times New Roman" panose="02020603050405020304" pitchFamily="18" charset="0"/>
              </a:rPr>
              <a:t>Erstellen einer Gliederung der Ereignisse: </a:t>
            </a: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146420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17912" y="317500"/>
            <a:ext cx="7793691" cy="771525"/>
          </a:xfrm>
        </p:spPr>
        <p:txBody>
          <a:bodyPr>
            <a:noAutofit/>
          </a:bodyPr>
          <a:lstStyle/>
          <a:p>
            <a:r>
              <a:rPr lang="de-DE" sz="3200" dirty="0">
                <a:latin typeface="Palatino Linotype" panose="02040502050505030304" pitchFamily="18" charset="0"/>
              </a:rPr>
              <a:t>Le chien du Gitan: monologisches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742951" y="1509243"/>
            <a:ext cx="10754284" cy="3662541"/>
          </a:xfrm>
          <a:prstGeom prst="rect">
            <a:avLst/>
          </a:prstGeom>
        </p:spPr>
        <p:txBody>
          <a:bodyPr wrap="square">
            <a:spAutoFit/>
          </a:bodyPr>
          <a:lstStyle/>
          <a:p>
            <a:pPr>
              <a:lnSpc>
                <a:spcPct val="115000"/>
              </a:lnSpc>
              <a:spcAft>
                <a:spcPts val="1000"/>
              </a:spcAft>
            </a:pPr>
            <a:r>
              <a:rPr lang="de-DE" sz="2000" dirty="0">
                <a:latin typeface="Arial" panose="020B0604020202020204" pitchFamily="34" charset="0"/>
                <a:ea typeface="Calibri" panose="020F0502020204030204" pitchFamily="34" charset="0"/>
                <a:cs typeface="Times New Roman" panose="02020603050405020304" pitchFamily="18" charset="0"/>
              </a:rPr>
              <a:t>Noé erzählt seinem Klassenkameraden Andy, was ihm auf dem Weg zur Schule passiert und was der Grund für seine Verspätung ist: </a:t>
            </a:r>
            <a:r>
              <a:rPr lang="fr-FR" sz="2000" i="1" dirty="0">
                <a:latin typeface="Arial" panose="020B0604020202020204" pitchFamily="34" charset="0"/>
                <a:ea typeface="Calibri" panose="020F0502020204030204" pitchFamily="34" charset="0"/>
                <a:cs typeface="Times New Roman" panose="02020603050405020304" pitchFamily="18" charset="0"/>
              </a:rPr>
              <a:t>« Je raconte tout à Andy, les trois mecs, le jeune musicien, la guitare… » (p.9, l.20)          </a:t>
            </a:r>
            <a:r>
              <a:rPr lang="de-DE" sz="2000" i="1" dirty="0">
                <a:latin typeface="Arial" panose="020B0604020202020204" pitchFamily="34" charset="0"/>
                <a:ea typeface="Calibri" panose="020F0502020204030204" pitchFamily="34" charset="0"/>
                <a:cs typeface="Times New Roman" panose="02020603050405020304" pitchFamily="18" charset="0"/>
              </a:rPr>
              <a:t>Die Schüler übernehmen die Rolle von Noé.</a:t>
            </a:r>
            <a:br>
              <a:rPr lang="de-DE" sz="2000" i="1" dirty="0">
                <a:latin typeface="Arial" panose="020B060402020202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Am Abend erzählt Noé seinem Vater, was in der Metro passiert ist.</a:t>
            </a:r>
            <a:br>
              <a:rPr lang="de-DE" sz="2000" i="1" dirty="0">
                <a:latin typeface="Arial" panose="020B060402020202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Noé erzählt Lila am Telefon, was er erlebt hat.</a:t>
            </a:r>
            <a:br>
              <a:rPr lang="de-DE" sz="2000" i="1" dirty="0">
                <a:latin typeface="Arial" panose="020B060402020202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2000" i="1" dirty="0">
                <a:latin typeface="Arial" panose="020B0604020202020204" pitchFamily="34" charset="0"/>
                <a:ea typeface="Calibri" panose="020F0502020204030204" pitchFamily="34" charset="0"/>
                <a:cs typeface="Times New Roman" panose="02020603050405020304" pitchFamily="18" charset="0"/>
              </a:rPr>
              <a:t>Noé erzählt seinem Vater die Begegnung mit Kore und seinem Großvater.</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Pfeil: nach rechts 9"/>
          <p:cNvSpPr/>
          <p:nvPr/>
        </p:nvSpPr>
        <p:spPr>
          <a:xfrm rot="5400000">
            <a:off x="5657223" y="2700569"/>
            <a:ext cx="351997" cy="36307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rot="5400000">
            <a:off x="5657222" y="3562454"/>
            <a:ext cx="351997" cy="36307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5400000">
            <a:off x="5657223" y="4424338"/>
            <a:ext cx="351997" cy="36307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58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032187" y="363220"/>
            <a:ext cx="8071933" cy="771525"/>
          </a:xfrm>
        </p:spPr>
        <p:txBody>
          <a:bodyPr>
            <a:noAutofit/>
          </a:bodyPr>
          <a:lstStyle/>
          <a:p>
            <a:r>
              <a:rPr lang="fr-FR" sz="3200" dirty="0">
                <a:latin typeface="Palatino Linotype" panose="02040502050505030304" pitchFamily="18" charset="0"/>
              </a:rPr>
              <a:t>Le chien du Gitan </a:t>
            </a:r>
            <a:r>
              <a:rPr lang="de-DE" sz="3200" dirty="0">
                <a:latin typeface="Palatino Linotype" panose="02040502050505030304" pitchFamily="18" charset="0"/>
              </a:rPr>
              <a:t>: monologisches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2950" y="1330822"/>
            <a:ext cx="9923929" cy="4690515"/>
          </a:xfrm>
          <a:prstGeom prst="rect">
            <a:avLst/>
          </a:prstGeom>
        </p:spPr>
        <p:txBody>
          <a:bodyPr wrap="square">
            <a:spAutoFit/>
          </a:bodyPr>
          <a:lstStyle/>
          <a:p>
            <a:pPr>
              <a:lnSpc>
                <a:spcPct val="115000"/>
              </a:lnSpc>
              <a:spcAft>
                <a:spcPts val="1000"/>
              </a:spcAft>
            </a:pPr>
            <a:r>
              <a:rPr lang="fr-FR"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Chapitre 5 Gitan, Tsigane ou Manouche?  (p.18, l.28)</a:t>
            </a:r>
            <a:endParaRPr lang="de-DE"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Die Schüler präsentieren Django Reinhardt</a:t>
            </a:r>
            <a:br>
              <a:rPr lang="de-DE" sz="2400" dirty="0">
                <a:latin typeface="Arial" panose="020B0604020202020204" pitchFamily="34" charset="0"/>
                <a:ea typeface="Calibri" panose="020F0502020204030204" pitchFamily="34" charset="0"/>
                <a:cs typeface="Times New Roman" panose="02020603050405020304" pitchFamily="18" charset="0"/>
              </a:rPr>
            </a:b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latin typeface="Arial" panose="020B0604020202020204" pitchFamily="34" charset="0"/>
                <a:ea typeface="Calibri" panose="020F0502020204030204" pitchFamily="34" charset="0"/>
                <a:cs typeface="Times New Roman" panose="02020603050405020304" pitchFamily="18" charset="0"/>
              </a:rPr>
              <a:t>« </a:t>
            </a:r>
            <a:r>
              <a:rPr lang="de-DE" sz="2400" i="1" dirty="0">
                <a:latin typeface="Arial" panose="020B0604020202020204" pitchFamily="34" charset="0"/>
                <a:ea typeface="Calibri" panose="020F0502020204030204" pitchFamily="34" charset="0"/>
                <a:cs typeface="Times New Roman" panose="02020603050405020304" pitchFamily="18" charset="0"/>
              </a:rPr>
              <a:t>Django Reinhardt, le plus grand </a:t>
            </a:r>
            <a:r>
              <a:rPr lang="fr-FR" sz="2400" i="1" dirty="0">
                <a:latin typeface="Arial" panose="020B0604020202020204" pitchFamily="34" charset="0"/>
                <a:ea typeface="Calibri" panose="020F0502020204030204" pitchFamily="34" charset="0"/>
                <a:cs typeface="Times New Roman" panose="02020603050405020304" pitchFamily="18" charset="0"/>
              </a:rPr>
              <a:t>guitariste</a:t>
            </a:r>
            <a:r>
              <a:rPr lang="de-DE" sz="2400" i="1" dirty="0">
                <a:latin typeface="Arial" panose="020B0604020202020204" pitchFamily="34" charset="0"/>
                <a:ea typeface="Calibri" panose="020F0502020204030204" pitchFamily="34" charset="0"/>
                <a:cs typeface="Times New Roman" panose="02020603050405020304" pitchFamily="18" charset="0"/>
              </a:rPr>
              <a:t> manouche !</a:t>
            </a:r>
            <a:r>
              <a:rPr lang="de-DE" sz="2400" dirty="0">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fr-FR" sz="2400" dirty="0">
                <a:latin typeface="Arial" panose="020B0604020202020204" pitchFamily="34" charset="0"/>
                <a:ea typeface="Calibri" panose="020F0502020204030204" pitchFamily="34" charset="0"/>
                <a:cs typeface="Times New Roman" panose="02020603050405020304" pitchFamily="18" charset="0"/>
              </a:rPr>
              <a:t>Cherchez des informations sur Internet sur Django Reinhardt ! </a:t>
            </a: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Quand et où est-ce qu’il a vécu ? </a:t>
            </a: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Qu’est-ce qu’il a fait dans sa vie ? </a:t>
            </a: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Quelle sorte de musique est-ce qu’il a joué ? </a:t>
            </a:r>
          </a:p>
          <a:p>
            <a:pPr marL="1257300" lvl="2" indent="-342900">
              <a:buFont typeface="Symbol" panose="05050102010706020507" pitchFamily="18" charset="2"/>
              <a:buChar char="-"/>
            </a:pPr>
            <a:r>
              <a:rPr lang="fr-FR" sz="2400" dirty="0">
                <a:latin typeface="Arial" panose="020B0604020202020204" pitchFamily="34" charset="0"/>
                <a:ea typeface="Calibri" panose="020F0502020204030204" pitchFamily="34" charset="0"/>
                <a:cs typeface="Times New Roman" panose="02020603050405020304" pitchFamily="18" charset="0"/>
              </a:rPr>
              <a:t>Quels ont été ses problèmes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fr-FR" sz="2400" dirty="0">
                <a:latin typeface="Arial" panose="020B0604020202020204" pitchFamily="34" charset="0"/>
                <a:ea typeface="Calibri" panose="020F0502020204030204" pitchFamily="34" charset="0"/>
                <a:cs typeface="Times New Roman" panose="02020603050405020304" pitchFamily="18" charset="0"/>
              </a:rPr>
              <a:t>Prenez des notes et présentez Django Reinhardt à vos camarades de classe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django-reinhardt-marseilla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810314" y="5487110"/>
            <a:ext cx="304800" cy="304800"/>
          </a:xfrm>
          <a:prstGeom prst="rect">
            <a:avLst/>
          </a:prstGeom>
        </p:spPr>
      </p:pic>
    </p:spTree>
    <p:extLst>
      <p:ext uri="{BB962C8B-B14F-4D97-AF65-F5344CB8AC3E}">
        <p14:creationId xmlns:p14="http://schemas.microsoft.com/office/powerpoint/2010/main" val="3328920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100318" y="357505"/>
            <a:ext cx="8105663" cy="771525"/>
          </a:xfrm>
        </p:spPr>
        <p:txBody>
          <a:bodyPr>
            <a:noAutofit/>
          </a:bodyPr>
          <a:lstStyle/>
          <a:p>
            <a:r>
              <a:rPr lang="fr-FR" sz="3200" dirty="0">
                <a:latin typeface="Palatino Linotype" panose="02040502050505030304" pitchFamily="18" charset="0"/>
              </a:rPr>
              <a:t>Le chien du Gitan </a:t>
            </a:r>
            <a:r>
              <a:rPr lang="de-DE" sz="3200" dirty="0">
                <a:latin typeface="Palatino Linotype" panose="02040502050505030304" pitchFamily="18" charset="0"/>
              </a:rPr>
              <a:t>: monologisches Sprechen</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1466561545"/>
              </p:ext>
            </p:extLst>
          </p:nvPr>
        </p:nvGraphicFramePr>
        <p:xfrm>
          <a:off x="2089150" y="1325507"/>
          <a:ext cx="8128000" cy="482092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625940948"/>
                    </a:ext>
                  </a:extLst>
                </a:gridCol>
                <a:gridCol w="4064000">
                  <a:extLst>
                    <a:ext uri="{9D8B030D-6E8A-4147-A177-3AD203B41FA5}">
                      <a16:colId xmlns:a16="http://schemas.microsoft.com/office/drawing/2014/main" val="3659301091"/>
                    </a:ext>
                  </a:extLst>
                </a:gridCol>
              </a:tblGrid>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musique </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piano</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820448194"/>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faire de la musique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clarinette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774062430"/>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musique moderne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batterie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2496125345"/>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musique classique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mélodie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953556820"/>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musique folklorique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rythme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777673810"/>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un musicien/une musicienne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chanter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594490341"/>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écouter de la musique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chant</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909840625"/>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l’harmonie (f)</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chanson</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1172691214"/>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harmonieux/harmonieuse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jazz</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509953916"/>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un instrument</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rock</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724884474"/>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flûte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musique pop</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379806502"/>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la guitare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un concert</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3780281180"/>
                  </a:ext>
                </a:extLst>
              </a:tr>
              <a:tr h="370840">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le violon</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tc>
                  <a:txBody>
                    <a:bodyPr/>
                    <a:lstStyle/>
                    <a:p>
                      <a:pPr algn="ctr">
                        <a:lnSpc>
                          <a:spcPct val="115000"/>
                        </a:lnSpc>
                        <a:spcAft>
                          <a:spcPts val="0"/>
                        </a:spcAft>
                      </a:pPr>
                      <a:r>
                        <a:rPr lang="fr-FR" sz="2000" noProof="0" dirty="0">
                          <a:effectLst/>
                          <a:latin typeface="Arial" panose="020B0604020202020204" pitchFamily="34" charset="0"/>
                          <a:ea typeface="Calibri" panose="020F0502020204030204" pitchFamily="34" charset="0"/>
                          <a:cs typeface="Times New Roman" panose="02020603050405020304" pitchFamily="18" charset="0"/>
                        </a:rPr>
                        <a:t>un orchestre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574" marR="54574" marT="0" marB="0"/>
                </a:tc>
                <a:extLst>
                  <a:ext uri="{0D108BD9-81ED-4DB2-BD59-A6C34878D82A}">
                    <a16:rowId xmlns:a16="http://schemas.microsoft.com/office/drawing/2014/main" val="483161800"/>
                  </a:ext>
                </a:extLst>
              </a:tr>
            </a:tbl>
          </a:graphicData>
        </a:graphic>
      </p:graphicFrame>
    </p:spTree>
    <p:extLst>
      <p:ext uri="{BB962C8B-B14F-4D97-AF65-F5344CB8AC3E}">
        <p14:creationId xmlns:p14="http://schemas.microsoft.com/office/powerpoint/2010/main" val="194275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387818" y="368979"/>
            <a:ext cx="5530663" cy="771525"/>
          </a:xfrm>
        </p:spPr>
        <p:txBody>
          <a:bodyPr>
            <a:noAutofit/>
          </a:bodyPr>
          <a:lstStyle/>
          <a:p>
            <a:r>
              <a:rPr lang="fr-FR" sz="3200" dirty="0">
                <a:latin typeface="Palatino Linotype" panose="02040502050505030304" pitchFamily="18" charset="0"/>
              </a:rPr>
              <a:t>Le jardin </a:t>
            </a:r>
            <a:r>
              <a:rPr lang="fr-FR" sz="3200">
                <a:latin typeface="Palatino Linotype" panose="02040502050505030304" pitchFamily="18" charset="0"/>
              </a:rPr>
              <a:t>des copains : </a:t>
            </a:r>
            <a:r>
              <a:rPr lang="de-DE" sz="3200" dirty="0">
                <a:latin typeface="Palatino Linotype" panose="02040502050505030304" pitchFamily="18" charset="0"/>
              </a:rPr>
              <a:t>Beispiel</a:t>
            </a:r>
            <a:endParaRPr lang="de-DE" sz="3200" dirty="0">
              <a:solidFill>
                <a:schemeClr val="accent1"/>
              </a:solidFill>
              <a:effectLst>
                <a:outerShdw blurRad="38100" dist="38100" dir="2700000" algn="tl">
                  <a:srgbClr val="000000">
                    <a:alpha val="43137"/>
                  </a:srgbClr>
                </a:outerShdw>
              </a:effectLst>
            </a:endParaRPr>
          </a:p>
        </p:txBody>
      </p:sp>
      <p:sp>
        <p:nvSpPr>
          <p:cNvPr id="3" name="Inhaltsplatzhalter 2"/>
          <p:cNvSpPr>
            <a:spLocks noGrp="1"/>
          </p:cNvSpPr>
          <p:nvPr>
            <p:ph idx="4294967295"/>
          </p:nvPr>
        </p:nvSpPr>
        <p:spPr>
          <a:xfrm>
            <a:off x="1422400" y="1500188"/>
            <a:ext cx="9880600" cy="4424362"/>
          </a:xfrm>
        </p:spPr>
        <p:txBody>
          <a:bodyPr>
            <a:noAutofit/>
          </a:bodyPr>
          <a:lstStyle/>
          <a:p>
            <a:pPr lvl="0">
              <a:buNone/>
            </a:pPr>
            <a:endParaRPr lang="de-DE" sz="24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el 1"/>
          <p:cNvSpPr txBox="1">
            <a:spLocks/>
          </p:cNvSpPr>
          <p:nvPr/>
        </p:nvSpPr>
        <p:spPr>
          <a:xfrm>
            <a:off x="1333500" y="1282808"/>
            <a:ext cx="10058400" cy="99744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sz="2800" i="1" dirty="0"/>
              <a:t>Die Schüler übernehmen die Rolle der Mutter und der Tochter und führen ein Gespräch, in welchem sie ihre Gefühle zum Ausdruck bringen (S.7)</a:t>
            </a:r>
            <a:endParaRPr lang="de-DE" sz="2800" dirty="0"/>
          </a:p>
        </p:txBody>
      </p:sp>
      <p:sp>
        <p:nvSpPr>
          <p:cNvPr id="12" name="Rechteck 11"/>
          <p:cNvSpPr/>
          <p:nvPr/>
        </p:nvSpPr>
        <p:spPr>
          <a:xfrm>
            <a:off x="1149724" y="2653798"/>
            <a:ext cx="10549218" cy="2897203"/>
          </a:xfrm>
          <a:prstGeom prst="rect">
            <a:avLst/>
          </a:prstGeom>
          <a:ln w="6350">
            <a:solidFill>
              <a:srgbClr val="0099CC"/>
            </a:solidFill>
          </a:ln>
        </p:spPr>
        <p:txBody>
          <a:bodyPr wrap="square">
            <a:spAutoFit/>
          </a:bodyPr>
          <a:lstStyle/>
          <a:p>
            <a:pPr>
              <a:lnSpc>
                <a:spcPct val="115000"/>
              </a:lnSpc>
              <a:spcAft>
                <a:spcPts val="10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p.6-7: Pendant la journée de rencontre parents-profs la mère de Michèle discute avec la prof de français de Michèle et apprend les mensonges de sa fille.</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A la maison, elle parle avec sa fille. « </a:t>
            </a:r>
            <a:r>
              <a:rPr lang="fr-FR" sz="2400" i="1" dirty="0">
                <a:effectLst/>
                <a:latin typeface="Arial" panose="020B0604020202020204" pitchFamily="34" charset="0"/>
                <a:ea typeface="Calibri" panose="020F0502020204030204" pitchFamily="34" charset="0"/>
                <a:cs typeface="Times New Roman" panose="02020603050405020304" pitchFamily="18" charset="0"/>
              </a:rPr>
              <a:t>Je vous laisse imaginer la scène quand ma mère est rentrée à la maison…</a:t>
            </a:r>
            <a:r>
              <a:rPr lang="fr-FR" sz="2400" dirty="0">
                <a:effectLst/>
                <a:latin typeface="Arial" panose="020B0604020202020204" pitchFamily="34" charset="0"/>
                <a:ea typeface="Calibri" panose="020F0502020204030204" pitchFamily="34" charset="0"/>
                <a:cs typeface="Times New Roman" panose="02020603050405020304" pitchFamily="18" charset="0"/>
              </a:rPr>
              <a:t> » (p.7)</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2400" dirty="0">
                <a:effectLst/>
                <a:latin typeface="Arial" panose="020B0604020202020204" pitchFamily="34" charset="0"/>
                <a:ea typeface="Calibri" panose="020F0502020204030204" pitchFamily="34" charset="0"/>
                <a:cs typeface="Times New Roman" panose="02020603050405020304" pitchFamily="18" charset="0"/>
              </a:rPr>
              <a:t>Prenez les rôles de la mère et de Michèle et jouez la discussion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5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387818" y="368979"/>
            <a:ext cx="5530663" cy="771525"/>
          </a:xfrm>
        </p:spPr>
        <p:txBody>
          <a:bodyPr>
            <a:noAutofit/>
          </a:bodyPr>
          <a:lstStyle/>
          <a:p>
            <a:r>
              <a:rPr lang="de-DE" sz="3200" dirty="0">
                <a:latin typeface="Palatino Linotype" panose="02040502050505030304" pitchFamily="18" charset="0"/>
              </a:rPr>
              <a:t>Le </a:t>
            </a:r>
            <a:r>
              <a:rPr lang="de-DE" sz="3200" dirty="0" err="1">
                <a:latin typeface="Palatino Linotype" panose="02040502050505030304" pitchFamily="18" charset="0"/>
              </a:rPr>
              <a:t>jardin</a:t>
            </a:r>
            <a:r>
              <a:rPr lang="de-DE" sz="3200" dirty="0">
                <a:latin typeface="Palatino Linotype" panose="02040502050505030304" pitchFamily="18" charset="0"/>
              </a:rPr>
              <a:t> des </a:t>
            </a:r>
            <a:r>
              <a:rPr lang="de-DE" sz="3200" dirty="0" err="1">
                <a:latin typeface="Palatino Linotype" panose="02040502050505030304" pitchFamily="18" charset="0"/>
              </a:rPr>
              <a:t>copains</a:t>
            </a:r>
            <a:r>
              <a:rPr lang="de-DE" sz="3200" dirty="0">
                <a:latin typeface="Palatino Linotype" panose="02040502050505030304" pitchFamily="18" charset="0"/>
              </a:rPr>
              <a:t>: Beispiel</a:t>
            </a:r>
            <a:endParaRPr lang="de-DE" sz="3200" dirty="0">
              <a:solidFill>
                <a:schemeClr val="accent1"/>
              </a:solidFill>
              <a:effectLst>
                <a:outerShdw blurRad="38100" dist="38100" dir="2700000" algn="tl">
                  <a:srgbClr val="000000">
                    <a:alpha val="43137"/>
                  </a:srgbClr>
                </a:outerShdw>
              </a:effectLst>
            </a:endParaRPr>
          </a:p>
        </p:txBody>
      </p:sp>
      <p:sp>
        <p:nvSpPr>
          <p:cNvPr id="3" name="Inhaltsplatzhalter 2"/>
          <p:cNvSpPr>
            <a:spLocks noGrp="1"/>
          </p:cNvSpPr>
          <p:nvPr>
            <p:ph idx="4294967295"/>
          </p:nvPr>
        </p:nvSpPr>
        <p:spPr>
          <a:xfrm>
            <a:off x="1422400" y="1520358"/>
            <a:ext cx="9880600" cy="4424362"/>
          </a:xfrm>
        </p:spPr>
        <p:txBody>
          <a:bodyPr>
            <a:noAutofit/>
          </a:bodyPr>
          <a:lstStyle/>
          <a:p>
            <a:pPr lvl="0">
              <a:buNone/>
            </a:pPr>
            <a:endParaRPr lang="de-DE" sz="24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Tabelle 6"/>
          <p:cNvGraphicFramePr>
            <a:graphicFrameLocks noGrp="1"/>
          </p:cNvGraphicFramePr>
          <p:nvPr>
            <p:extLst>
              <p:ext uri="{D42A27DB-BD31-4B8C-83A1-F6EECF244321}">
                <p14:modId xmlns:p14="http://schemas.microsoft.com/office/powerpoint/2010/main" val="562895349"/>
              </p:ext>
            </p:extLst>
          </p:nvPr>
        </p:nvGraphicFramePr>
        <p:xfrm>
          <a:off x="1422400" y="1809072"/>
          <a:ext cx="9268630" cy="3364992"/>
        </p:xfrm>
        <a:graphic>
          <a:graphicData uri="http://schemas.openxmlformats.org/drawingml/2006/table">
            <a:tbl>
              <a:tblPr firstRow="1" bandRow="1">
                <a:tableStyleId>{5C22544A-7EE6-4342-B048-85BDC9FD1C3A}</a:tableStyleId>
              </a:tblPr>
              <a:tblGrid>
                <a:gridCol w="4326218">
                  <a:extLst>
                    <a:ext uri="{9D8B030D-6E8A-4147-A177-3AD203B41FA5}">
                      <a16:colId xmlns:a16="http://schemas.microsoft.com/office/drawing/2014/main" val="20000"/>
                    </a:ext>
                  </a:extLst>
                </a:gridCol>
                <a:gridCol w="4942412">
                  <a:extLst>
                    <a:ext uri="{9D8B030D-6E8A-4147-A177-3AD203B41FA5}">
                      <a16:colId xmlns:a16="http://schemas.microsoft.com/office/drawing/2014/main" val="20001"/>
                    </a:ext>
                  </a:extLst>
                </a:gridCol>
              </a:tblGrid>
              <a:tr h="420624">
                <a:tc>
                  <a:txBody>
                    <a:bodyPr/>
                    <a:lstStyle/>
                    <a:p>
                      <a:pPr algn="ctr">
                        <a:lnSpc>
                          <a:spcPct val="115000"/>
                        </a:lnSpc>
                        <a:spcAft>
                          <a:spcPts val="0"/>
                        </a:spcAft>
                      </a:pPr>
                      <a:r>
                        <a:rPr lang="fr-FR" sz="2400" dirty="0">
                          <a:effectLst/>
                        </a:rPr>
                        <a:t>le mensonge</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la vérité</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0624">
                <a:tc>
                  <a:txBody>
                    <a:bodyPr/>
                    <a:lstStyle/>
                    <a:p>
                      <a:pPr>
                        <a:lnSpc>
                          <a:spcPct val="115000"/>
                        </a:lnSpc>
                        <a:spcAft>
                          <a:spcPts val="0"/>
                        </a:spcAft>
                      </a:pPr>
                      <a:r>
                        <a:rPr lang="fr-FR" sz="2400" dirty="0">
                          <a:effectLst/>
                        </a:rPr>
                        <a:t>mentir</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a:effectLst/>
                        </a:rPr>
                        <a:t>dire la vérité</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0624">
                <a:tc>
                  <a:txBody>
                    <a:bodyPr/>
                    <a:lstStyle/>
                    <a:p>
                      <a:pPr>
                        <a:lnSpc>
                          <a:spcPct val="115000"/>
                        </a:lnSpc>
                        <a:spcAft>
                          <a:spcPts val="0"/>
                        </a:spcAft>
                      </a:pPr>
                      <a:r>
                        <a:rPr lang="fr-FR" sz="2400" dirty="0">
                          <a:effectLst/>
                        </a:rPr>
                        <a:t>inventer des choses..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vrai,e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0624">
                <a:tc>
                  <a:txBody>
                    <a:bodyPr/>
                    <a:lstStyle/>
                    <a:p>
                      <a:pPr>
                        <a:lnSpc>
                          <a:spcPct val="115000"/>
                        </a:lnSpc>
                        <a:spcAft>
                          <a:spcPts val="0"/>
                        </a:spcAft>
                      </a:pPr>
                      <a:r>
                        <a:rPr lang="fr-FR" sz="2400">
                          <a:effectLst/>
                        </a:rPr>
                        <a:t>tromper qn</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vraiment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0624">
                <a:tc>
                  <a:txBody>
                    <a:bodyPr/>
                    <a:lstStyle/>
                    <a:p>
                      <a:pPr>
                        <a:lnSpc>
                          <a:spcPct val="115000"/>
                        </a:lnSpc>
                        <a:spcAft>
                          <a:spcPts val="0"/>
                        </a:spcAft>
                      </a:pPr>
                      <a:r>
                        <a:rPr lang="fr-FR" sz="2400" dirty="0">
                          <a:effectLst/>
                        </a:rPr>
                        <a:t>avoir honte</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être honnête</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0624">
                <a:tc>
                  <a:txBody>
                    <a:bodyPr/>
                    <a:lstStyle/>
                    <a:p>
                      <a:pPr>
                        <a:lnSpc>
                          <a:spcPct val="115000"/>
                        </a:lnSpc>
                        <a:spcAft>
                          <a:spcPts val="0"/>
                        </a:spcAft>
                      </a:pPr>
                      <a:r>
                        <a:rPr lang="fr-FR" sz="2400">
                          <a:effectLst/>
                        </a:rPr>
                        <a:t>la colère</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0624">
                <a:tc>
                  <a:txBody>
                    <a:bodyPr/>
                    <a:lstStyle/>
                    <a:p>
                      <a:pPr>
                        <a:lnSpc>
                          <a:spcPct val="115000"/>
                        </a:lnSpc>
                        <a:spcAft>
                          <a:spcPts val="0"/>
                        </a:spcAft>
                      </a:pPr>
                      <a:r>
                        <a:rPr lang="fr-FR" sz="2400" dirty="0">
                          <a:effectLst/>
                        </a:rPr>
                        <a:t>être en colère (contre </a:t>
                      </a:r>
                      <a:r>
                        <a:rPr lang="fr-FR" sz="2400" dirty="0" err="1">
                          <a:effectLst/>
                        </a:rPr>
                        <a:t>qn</a:t>
                      </a:r>
                      <a:r>
                        <a:rPr lang="fr-FR" sz="2400" dirty="0">
                          <a:effectLst/>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0624">
                <a:tc>
                  <a:txBody>
                    <a:bodyPr/>
                    <a:lstStyle/>
                    <a:p>
                      <a:pPr>
                        <a:lnSpc>
                          <a:spcPct val="115000"/>
                        </a:lnSpc>
                        <a:spcAft>
                          <a:spcPts val="0"/>
                        </a:spcAft>
                      </a:pPr>
                      <a:r>
                        <a:rPr lang="fr-FR" sz="2400" dirty="0">
                          <a:effectLst/>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dirty="0">
                          <a:effectLst/>
                        </a:rPr>
                        <a:t>….</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8" name="Inhaltsplatzhalter 2"/>
          <p:cNvSpPr txBox="1">
            <a:spLocks/>
          </p:cNvSpPr>
          <p:nvPr/>
        </p:nvSpPr>
        <p:spPr>
          <a:xfrm>
            <a:off x="1574800" y="1672758"/>
            <a:ext cx="9880600" cy="44243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endParaRPr lang="de-DE" sz="2400">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endParaRPr lang="de-DE"/>
          </a:p>
          <a:p>
            <a:endParaRPr lang="de-DE"/>
          </a:p>
          <a:p>
            <a:endParaRPr lang="de-DE" dirty="0"/>
          </a:p>
        </p:txBody>
      </p:sp>
    </p:spTree>
    <p:extLst>
      <p:ext uri="{BB962C8B-B14F-4D97-AF65-F5344CB8AC3E}">
        <p14:creationId xmlns:p14="http://schemas.microsoft.com/office/powerpoint/2010/main" val="158624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387818" y="368979"/>
            <a:ext cx="5530663" cy="771525"/>
          </a:xfrm>
        </p:spPr>
        <p:txBody>
          <a:bodyPr>
            <a:noAutofit/>
          </a:bodyPr>
          <a:lstStyle/>
          <a:p>
            <a:r>
              <a:rPr lang="fr-FR" sz="3200" dirty="0">
                <a:latin typeface="Palatino Linotype" panose="02040502050505030304" pitchFamily="18" charset="0"/>
              </a:rPr>
              <a:t>Le jardin des copains : </a:t>
            </a:r>
            <a:r>
              <a:rPr lang="de-DE" sz="3200" dirty="0">
                <a:latin typeface="Palatino Linotype" panose="02040502050505030304" pitchFamily="18" charset="0"/>
              </a:rPr>
              <a:t>Beispiel</a:t>
            </a:r>
            <a:endParaRPr lang="de-DE" sz="3200" dirty="0">
              <a:solidFill>
                <a:schemeClr val="accent1"/>
              </a:solidFill>
              <a:effectLst>
                <a:outerShdw blurRad="38100" dist="38100" dir="2700000" algn="tl">
                  <a:srgbClr val="000000">
                    <a:alpha val="43137"/>
                  </a:srgbClr>
                </a:outerShdw>
              </a:effectLst>
            </a:endParaRPr>
          </a:p>
        </p:txBody>
      </p:sp>
      <p:sp>
        <p:nvSpPr>
          <p:cNvPr id="3" name="Inhaltsplatzhalter 2"/>
          <p:cNvSpPr>
            <a:spLocks noGrp="1"/>
          </p:cNvSpPr>
          <p:nvPr>
            <p:ph idx="4294967295"/>
          </p:nvPr>
        </p:nvSpPr>
        <p:spPr>
          <a:xfrm>
            <a:off x="1422400" y="1520358"/>
            <a:ext cx="9880600" cy="4424362"/>
          </a:xfrm>
        </p:spPr>
        <p:txBody>
          <a:bodyPr>
            <a:noAutofit/>
          </a:bodyPr>
          <a:lstStyle/>
          <a:p>
            <a:pPr lvl="0">
              <a:buNone/>
            </a:pPr>
            <a:endParaRPr lang="de-DE" sz="2400" dirty="0">
              <a:latin typeface="Arial" pitchFamily="34" charset="0"/>
              <a:cs typeface="Arial" pitchFamily="34" charset="0"/>
            </a:endParaRPr>
          </a:p>
          <a:p>
            <a:pPr lvl="0">
              <a:buNone/>
            </a:pPr>
            <a:endParaRPr lang="de-DE" dirty="0">
              <a:latin typeface="Arial" pitchFamily="34" charset="0"/>
              <a:cs typeface="Arial" pitchFamily="34" charset="0"/>
            </a:endParaRPr>
          </a:p>
          <a:p>
            <a:pPr lvl="0">
              <a:buNone/>
            </a:pPr>
            <a:endParaRPr lang="de-DE" dirty="0">
              <a:latin typeface="Arial" pitchFamily="34" charset="0"/>
              <a:cs typeface="Arial" pitchFamily="34" charset="0"/>
            </a:endParaRPr>
          </a:p>
          <a:p>
            <a:pPr lvl="0"/>
            <a:endParaRPr lang="de-DE" dirty="0"/>
          </a:p>
          <a:p>
            <a:pPr lvl="0"/>
            <a:endParaRPr lang="de-DE" dirty="0"/>
          </a:p>
          <a:p>
            <a:endParaRPr lang="de-DE" dirty="0"/>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Inhaltsplatzhalter 2"/>
          <p:cNvSpPr txBox="1">
            <a:spLocks/>
          </p:cNvSpPr>
          <p:nvPr/>
        </p:nvSpPr>
        <p:spPr>
          <a:xfrm>
            <a:off x="1574800" y="1672758"/>
            <a:ext cx="9880600" cy="44243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endParaRPr lang="de-DE" sz="2400">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endParaRPr lang="de-DE"/>
          </a:p>
          <a:p>
            <a:endParaRPr lang="de-DE"/>
          </a:p>
          <a:p>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304180447"/>
              </p:ext>
            </p:extLst>
          </p:nvPr>
        </p:nvGraphicFramePr>
        <p:xfrm>
          <a:off x="1917470" y="1539688"/>
          <a:ext cx="8443863" cy="4386486"/>
        </p:xfrm>
        <a:graphic>
          <a:graphicData uri="http://schemas.openxmlformats.org/drawingml/2006/table">
            <a:tbl>
              <a:tblPr firstRow="1" bandRow="1">
                <a:tableStyleId>{5C22544A-7EE6-4342-B048-85BDC9FD1C3A}</a:tableStyleId>
              </a:tblPr>
              <a:tblGrid>
                <a:gridCol w="4235680">
                  <a:extLst>
                    <a:ext uri="{9D8B030D-6E8A-4147-A177-3AD203B41FA5}">
                      <a16:colId xmlns:a16="http://schemas.microsoft.com/office/drawing/2014/main" val="20000"/>
                    </a:ext>
                  </a:extLst>
                </a:gridCol>
                <a:gridCol w="4208183">
                  <a:extLst>
                    <a:ext uri="{9D8B030D-6E8A-4147-A177-3AD203B41FA5}">
                      <a16:colId xmlns:a16="http://schemas.microsoft.com/office/drawing/2014/main" val="20001"/>
                    </a:ext>
                  </a:extLst>
                </a:gridCol>
              </a:tblGrid>
              <a:tr h="350520">
                <a:tc>
                  <a:txBody>
                    <a:bodyPr/>
                    <a:lstStyle/>
                    <a:p>
                      <a:pPr>
                        <a:lnSpc>
                          <a:spcPct val="115000"/>
                        </a:lnSpc>
                        <a:spcAft>
                          <a:spcPts val="0"/>
                        </a:spcAft>
                      </a:pPr>
                      <a:endParaRPr lang="fr-FR" sz="20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000" noProof="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27442">
                <a:tc>
                  <a:txBody>
                    <a:bodyPr/>
                    <a:lstStyle/>
                    <a:p>
                      <a:pPr>
                        <a:lnSpc>
                          <a:spcPct val="115000"/>
                        </a:lnSpc>
                        <a:spcAft>
                          <a:spcPts val="0"/>
                        </a:spcAft>
                      </a:pPr>
                      <a:r>
                        <a:rPr lang="fr-FR" sz="2400" noProof="0" dirty="0">
                          <a:effectLst/>
                        </a:rPr>
                        <a:t>aimer/ être amoureux, </a:t>
                      </a:r>
                      <a:r>
                        <a:rPr lang="fr-FR" sz="2400" noProof="0" dirty="0" err="1">
                          <a:effectLst/>
                        </a:rPr>
                        <a:t>euse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détester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7442">
                <a:tc>
                  <a:txBody>
                    <a:bodyPr/>
                    <a:lstStyle/>
                    <a:p>
                      <a:pPr>
                        <a:lnSpc>
                          <a:spcPct val="115000"/>
                        </a:lnSpc>
                        <a:spcAft>
                          <a:spcPts val="0"/>
                        </a:spcAft>
                      </a:pPr>
                      <a:r>
                        <a:rPr lang="fr-FR" sz="2400" noProof="0" dirty="0">
                          <a:effectLst/>
                        </a:rPr>
                        <a:t>admirer/l‘admiration</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le malheur/être </a:t>
                      </a:r>
                      <a:r>
                        <a:rPr lang="fr-FR" sz="2400" noProof="0" dirty="0" err="1">
                          <a:effectLst/>
                        </a:rPr>
                        <a:t>malheureux,se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0624">
                <a:tc>
                  <a:txBody>
                    <a:bodyPr/>
                    <a:lstStyle/>
                    <a:p>
                      <a:pPr>
                        <a:lnSpc>
                          <a:spcPct val="115000"/>
                        </a:lnSpc>
                        <a:spcAft>
                          <a:spcPts val="0"/>
                        </a:spcAft>
                      </a:pPr>
                      <a:r>
                        <a:rPr lang="fr-FR" sz="2400" noProof="0" dirty="0">
                          <a:effectLst/>
                        </a:rPr>
                        <a:t>s’amuser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pleurer/une larme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0624">
                <a:tc>
                  <a:txBody>
                    <a:bodyPr/>
                    <a:lstStyle/>
                    <a:p>
                      <a:pPr>
                        <a:lnSpc>
                          <a:spcPct val="115000"/>
                        </a:lnSpc>
                        <a:spcAft>
                          <a:spcPts val="0"/>
                        </a:spcAft>
                      </a:pPr>
                      <a:r>
                        <a:rPr lang="fr-FR" sz="2400" noProof="0" dirty="0">
                          <a:effectLst/>
                        </a:rPr>
                        <a:t>rire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être </a:t>
                      </a:r>
                      <a:r>
                        <a:rPr lang="fr-FR" sz="2400" noProof="0" dirty="0" err="1">
                          <a:effectLst/>
                        </a:rPr>
                        <a:t>déprimé,e</a:t>
                      </a:r>
                      <a:r>
                        <a:rPr lang="fr-FR" sz="2400" noProof="0" dirty="0">
                          <a:effectLst/>
                        </a:rPr>
                        <a:t>/triste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0624">
                <a:tc>
                  <a:txBody>
                    <a:bodyPr/>
                    <a:lstStyle/>
                    <a:p>
                      <a:pPr>
                        <a:lnSpc>
                          <a:spcPct val="115000"/>
                        </a:lnSpc>
                        <a:spcAft>
                          <a:spcPts val="0"/>
                        </a:spcAft>
                      </a:pPr>
                      <a:r>
                        <a:rPr lang="fr-FR" sz="2400" noProof="0" dirty="0">
                          <a:effectLst/>
                        </a:rPr>
                        <a:t>être </a:t>
                      </a:r>
                      <a:r>
                        <a:rPr lang="fr-FR" sz="2400" noProof="0" dirty="0" err="1">
                          <a:effectLst/>
                        </a:rPr>
                        <a:t>content,e</a:t>
                      </a:r>
                      <a:r>
                        <a:rPr lang="fr-FR" sz="2400" noProof="0" dirty="0">
                          <a:effectLst/>
                        </a:rPr>
                        <a:t>/</a:t>
                      </a:r>
                      <a:r>
                        <a:rPr lang="fr-FR" sz="2400" noProof="0" dirty="0" err="1">
                          <a:effectLst/>
                        </a:rPr>
                        <a:t>heureux,se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supporter </a:t>
                      </a:r>
                      <a:r>
                        <a:rPr lang="fr-FR" sz="2400" noProof="0" dirty="0" err="1">
                          <a:effectLst/>
                        </a:rPr>
                        <a:t>qc</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0624">
                <a:tc>
                  <a:txBody>
                    <a:bodyPr/>
                    <a:lstStyle/>
                    <a:p>
                      <a:pPr>
                        <a:lnSpc>
                          <a:spcPct val="115000"/>
                        </a:lnSpc>
                        <a:spcAft>
                          <a:spcPts val="0"/>
                        </a:spcAft>
                      </a:pPr>
                      <a:r>
                        <a:rPr lang="fr-FR" sz="2400" noProof="0" dirty="0">
                          <a:effectLst/>
                        </a:rPr>
                        <a:t>le bonheur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la peur/avoir peur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0624">
                <a:tc>
                  <a:txBody>
                    <a:bodyPr/>
                    <a:lstStyle/>
                    <a:p>
                      <a:pPr>
                        <a:lnSpc>
                          <a:spcPct val="115000"/>
                        </a:lnSpc>
                        <a:spcAft>
                          <a:spcPts val="0"/>
                        </a:spcAft>
                      </a:pPr>
                      <a:r>
                        <a:rPr lang="fr-FR" sz="2400" noProof="0" dirty="0">
                          <a:effectLst/>
                        </a:rPr>
                        <a:t>plaire/le plaisir</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horrible</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27442">
                <a:tc>
                  <a:txBody>
                    <a:bodyPr/>
                    <a:lstStyle/>
                    <a:p>
                      <a:pPr>
                        <a:lnSpc>
                          <a:spcPct val="115000"/>
                        </a:lnSpc>
                        <a:spcAft>
                          <a:spcPts val="0"/>
                        </a:spcAft>
                      </a:pPr>
                      <a:r>
                        <a:rPr lang="fr-FR" sz="2400" noProof="0" dirty="0">
                          <a:effectLst/>
                        </a:rPr>
                        <a:t> …</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400" noProof="0" dirty="0">
                          <a:effectLst/>
                        </a:rPr>
                        <a:t>la honte/avoir honte de </a:t>
                      </a:r>
                      <a:r>
                        <a:rPr lang="fr-FR" sz="2400" noProof="0" dirty="0" err="1">
                          <a:effectLst/>
                        </a:rPr>
                        <a:t>qc</a:t>
                      </a:r>
                      <a:r>
                        <a:rPr lang="fr-FR" sz="2400" noProof="0" dirty="0">
                          <a:effectLst/>
                        </a:rPr>
                        <a:t>/</a:t>
                      </a:r>
                      <a:r>
                        <a:rPr lang="fr-FR" sz="2400" noProof="0" dirty="0" err="1">
                          <a:effectLst/>
                        </a:rPr>
                        <a:t>qn</a:t>
                      </a:r>
                      <a:endParaRPr lang="fr-FR"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50520">
                <a:tc>
                  <a:txBody>
                    <a:bodyPr/>
                    <a:lstStyle/>
                    <a:p>
                      <a:pPr>
                        <a:lnSpc>
                          <a:spcPct val="115000"/>
                        </a:lnSpc>
                        <a:spcAft>
                          <a:spcPts val="0"/>
                        </a:spcAft>
                      </a:pPr>
                      <a:r>
                        <a:rPr lang="fr-FR" sz="2000" noProof="0" dirty="0">
                          <a:effectLst/>
                        </a:rPr>
                        <a:t> …</a:t>
                      </a:r>
                      <a:endParaRPr lang="fr-FR"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2000" noProof="0" dirty="0">
                          <a:effectLst/>
                        </a:rPr>
                        <a:t> …</a:t>
                      </a:r>
                      <a:endParaRPr lang="fr-FR"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pic>
        <p:nvPicPr>
          <p:cNvPr id="11" name="Bild 1" descr="Smiley ist enttäscht - U+1F6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254" y="1493184"/>
            <a:ext cx="3714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 4" descr="Smiley freut sich mit roten Backen - U+1F60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599" y="1520358"/>
            <a:ext cx="390525"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8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354399" y="299805"/>
            <a:ext cx="9597502" cy="771525"/>
          </a:xfrm>
        </p:spPr>
        <p:txBody>
          <a:bodyPr>
            <a:noAutofit/>
          </a:bodyPr>
          <a:lstStyle/>
          <a:p>
            <a:r>
              <a:rPr lang="fr-FR" sz="3200" dirty="0">
                <a:latin typeface="Palatino Linotype" panose="02040502050505030304" pitchFamily="18" charset="0"/>
              </a:rPr>
              <a:t>Le jardin des copains </a:t>
            </a:r>
            <a:r>
              <a:rPr lang="de-DE" sz="3200" dirty="0">
                <a:latin typeface="Palatino Linotype" panose="02040502050505030304" pitchFamily="18" charset="0"/>
              </a:rPr>
              <a:t>: Diskussion unter Freunden (1)</a:t>
            </a:r>
            <a:endParaRPr lang="de-DE" sz="3200" dirty="0">
              <a:solidFill>
                <a:schemeClr val="accent1"/>
              </a:solidFill>
              <a:effectLst>
                <a:outerShdw blurRad="38100" dist="38100" dir="2700000" algn="tl">
                  <a:srgbClr val="000000">
                    <a:alpha val="43137"/>
                  </a:srgbClr>
                </a:outerShdw>
              </a:effectLst>
            </a:endParaRPr>
          </a:p>
        </p:txBody>
      </p:sp>
      <p:cxnSp>
        <p:nvCxnSpPr>
          <p:cNvPr id="5" name="Gerader Verbinder 4"/>
          <p:cNvCxnSpPr/>
          <p:nvPr/>
        </p:nvCxnSpPr>
        <p:spPr>
          <a:xfrm>
            <a:off x="742950" y="1089025"/>
            <a:ext cx="1082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Inhaltsplatzhalter 2"/>
          <p:cNvSpPr txBox="1">
            <a:spLocks/>
          </p:cNvSpPr>
          <p:nvPr/>
        </p:nvSpPr>
        <p:spPr>
          <a:xfrm>
            <a:off x="1574800" y="1672758"/>
            <a:ext cx="9880600" cy="44243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endParaRPr lang="de-DE" sz="2400">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pPr>
              <a:buFont typeface="Calibri" panose="020F0502020204030204" pitchFamily="34" charset="0"/>
              <a:buNone/>
            </a:pPr>
            <a:endParaRPr lang="de-DE">
              <a:latin typeface="Arial" pitchFamily="34" charset="0"/>
              <a:cs typeface="Arial" pitchFamily="34" charset="0"/>
            </a:endParaRPr>
          </a:p>
          <a:p>
            <a:endParaRPr lang="de-DE"/>
          </a:p>
          <a:p>
            <a:endParaRPr lang="de-DE"/>
          </a:p>
          <a:p>
            <a:endParaRPr lang="de-DE" dirty="0"/>
          </a:p>
        </p:txBody>
      </p:sp>
      <p:sp>
        <p:nvSpPr>
          <p:cNvPr id="9" name="Titel 1"/>
          <p:cNvSpPr txBox="1">
            <a:spLocks/>
          </p:cNvSpPr>
          <p:nvPr/>
        </p:nvSpPr>
        <p:spPr>
          <a:xfrm>
            <a:off x="742950" y="1241426"/>
            <a:ext cx="10820400" cy="144938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400" i="1" dirty="0"/>
              <a:t>p.13: Michèle fait la grève. Les copains arrivent dans l’après-midi. </a:t>
            </a:r>
            <a:r>
              <a:rPr lang="de-DE" sz="2400" i="1" dirty="0"/>
              <a:t>Malika, Christelle, Paul, Amélie et Simon </a:t>
            </a:r>
            <a:r>
              <a:rPr lang="fr-FR" sz="2400" i="1" dirty="0"/>
              <a:t>discutent avec </a:t>
            </a:r>
            <a:r>
              <a:rPr lang="de-DE" sz="2400" i="1" dirty="0"/>
              <a:t>Michèle</a:t>
            </a:r>
            <a:br>
              <a:rPr lang="de-DE" sz="2400" dirty="0"/>
            </a:br>
            <a:r>
              <a:rPr lang="de-DE" sz="2400" dirty="0"/>
              <a:t>Die Schüler übernehmen jeweils eine Rolle und diskutieren – mit Hilfe von Rollenkarten - in der Gruppe.</a:t>
            </a:r>
          </a:p>
        </p:txBody>
      </p:sp>
      <p:graphicFrame>
        <p:nvGraphicFramePr>
          <p:cNvPr id="4" name="Tabelle 3"/>
          <p:cNvGraphicFramePr>
            <a:graphicFrameLocks noGrp="1"/>
          </p:cNvGraphicFramePr>
          <p:nvPr>
            <p:extLst/>
          </p:nvPr>
        </p:nvGraphicFramePr>
        <p:xfrm>
          <a:off x="2287495" y="2749923"/>
          <a:ext cx="8127999" cy="3246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92560688"/>
                    </a:ext>
                  </a:extLst>
                </a:gridCol>
                <a:gridCol w="2709333">
                  <a:extLst>
                    <a:ext uri="{9D8B030D-6E8A-4147-A177-3AD203B41FA5}">
                      <a16:colId xmlns:a16="http://schemas.microsoft.com/office/drawing/2014/main" val="584962723"/>
                    </a:ext>
                  </a:extLst>
                </a:gridCol>
                <a:gridCol w="2709333">
                  <a:extLst>
                    <a:ext uri="{9D8B030D-6E8A-4147-A177-3AD203B41FA5}">
                      <a16:colId xmlns:a16="http://schemas.microsoft.com/office/drawing/2014/main" val="1344852234"/>
                    </a:ext>
                  </a:extLst>
                </a:gridCol>
              </a:tblGrid>
              <a:tr h="3246120">
                <a:tc>
                  <a:txBody>
                    <a:bodyPr/>
                    <a:lstStyle/>
                    <a:p>
                      <a:pPr>
                        <a:lnSpc>
                          <a:spcPct val="115000"/>
                        </a:lnSpc>
                        <a:spcAft>
                          <a:spcPts val="0"/>
                        </a:spcAft>
                        <a:tabLst>
                          <a:tab pos="866775" algn="l"/>
                        </a:tabLst>
                      </a:pPr>
                      <a:r>
                        <a:rPr lang="de-DE" sz="2000" dirty="0">
                          <a:effectLst/>
                        </a:rPr>
                        <a:t>Michèle	</a:t>
                      </a:r>
                      <a:endParaRPr lang="de-DE" sz="1600" dirty="0">
                        <a:effectLst/>
                      </a:endParaRPr>
                    </a:p>
                    <a:p>
                      <a:pPr>
                        <a:lnSpc>
                          <a:spcPct val="115000"/>
                        </a:lnSpc>
                        <a:spcAft>
                          <a:spcPts val="0"/>
                        </a:spcAft>
                      </a:pPr>
                      <a:r>
                        <a:rPr lang="de-DE" sz="20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de-DE" sz="2000" dirty="0" err="1">
                          <a:effectLst/>
                        </a:rPr>
                        <a:t>Ce</a:t>
                      </a:r>
                      <a:r>
                        <a:rPr lang="de-DE" sz="2000" dirty="0">
                          <a:effectLst/>
                        </a:rPr>
                        <a:t> </a:t>
                      </a:r>
                      <a:r>
                        <a:rPr lang="de-DE" sz="2000" dirty="0" err="1">
                          <a:effectLst/>
                        </a:rPr>
                        <a:t>n’est</a:t>
                      </a:r>
                      <a:r>
                        <a:rPr lang="de-DE" sz="2000" dirty="0">
                          <a:effectLst/>
                        </a:rPr>
                        <a:t> </a:t>
                      </a:r>
                      <a:r>
                        <a:rPr lang="de-DE" sz="2000" dirty="0" err="1">
                          <a:effectLst/>
                        </a:rPr>
                        <a:t>pas</a:t>
                      </a:r>
                      <a:r>
                        <a:rPr lang="de-DE" sz="2000" dirty="0">
                          <a:effectLst/>
                        </a:rPr>
                        <a:t> </a:t>
                      </a:r>
                      <a:r>
                        <a:rPr lang="de-DE" sz="2000" dirty="0" err="1">
                          <a:effectLst/>
                        </a:rPr>
                        <a:t>juste</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La prof ne peut pas faire ça</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Je fais la grève</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Je reste au lit</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txBody>
                  <a:tcPr/>
                </a:tc>
                <a:tc>
                  <a:txBody>
                    <a:bodyPr/>
                    <a:lstStyle/>
                    <a:p>
                      <a:pPr>
                        <a:lnSpc>
                          <a:spcPct val="115000"/>
                        </a:lnSpc>
                        <a:spcAft>
                          <a:spcPts val="0"/>
                        </a:spcAft>
                      </a:pPr>
                      <a:r>
                        <a:rPr lang="de-DE" sz="2000" dirty="0">
                          <a:effectLst/>
                        </a:rPr>
                        <a:t>Malika</a:t>
                      </a:r>
                      <a:endParaRPr lang="de-DE" sz="1600" dirty="0">
                        <a:effectLst/>
                      </a:endParaRPr>
                    </a:p>
                    <a:p>
                      <a:pPr>
                        <a:lnSpc>
                          <a:spcPct val="115000"/>
                        </a:lnSpc>
                        <a:spcAft>
                          <a:spcPts val="0"/>
                        </a:spcAft>
                      </a:pPr>
                      <a:r>
                        <a:rPr lang="de-DE" sz="20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Michèle a raison </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On ne doit pas accepter la réaction de la prof</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p>
                      <a:endParaRPr lang="de-DE" sz="2000" dirty="0"/>
                    </a:p>
                  </a:txBody>
                  <a:tcPr/>
                </a:tc>
                <a:tc>
                  <a:txBody>
                    <a:bodyPr/>
                    <a:lstStyle/>
                    <a:p>
                      <a:pPr>
                        <a:lnSpc>
                          <a:spcPct val="115000"/>
                        </a:lnSpc>
                        <a:spcAft>
                          <a:spcPts val="0"/>
                        </a:spcAft>
                      </a:pPr>
                      <a:r>
                        <a:rPr lang="de-DE" sz="2000" dirty="0">
                          <a:effectLst/>
                        </a:rPr>
                        <a:t>Christelle</a:t>
                      </a:r>
                      <a:endParaRPr lang="de-DE" sz="1600" dirty="0">
                        <a:effectLst/>
                      </a:endParaRPr>
                    </a:p>
                    <a:p>
                      <a:pPr>
                        <a:lnSpc>
                          <a:spcPct val="115000"/>
                        </a:lnSpc>
                        <a:spcAft>
                          <a:spcPts val="0"/>
                        </a:spcAft>
                      </a:pPr>
                      <a:r>
                        <a:rPr lang="de-DE" sz="2000" dirty="0">
                          <a:effectLst/>
                        </a:rPr>
                        <a:t> </a:t>
                      </a:r>
                      <a:endParaRPr lang="de-DE" sz="1600" dirty="0">
                        <a:effectLst/>
                      </a:endParaRPr>
                    </a:p>
                    <a:p>
                      <a:pPr marL="342900" lvl="0" indent="-342900">
                        <a:lnSpc>
                          <a:spcPct val="115000"/>
                        </a:lnSpc>
                        <a:spcAft>
                          <a:spcPts val="0"/>
                        </a:spcAft>
                        <a:buFont typeface="Arial" panose="020B0604020202020204" pitchFamily="34" charset="0"/>
                        <a:buChar char="-"/>
                      </a:pPr>
                      <a:r>
                        <a:rPr lang="de-DE" sz="2000" dirty="0">
                          <a:effectLst/>
                        </a:rPr>
                        <a:t>Michèle a </a:t>
                      </a:r>
                      <a:r>
                        <a:rPr lang="de-DE" sz="2000" dirty="0" err="1">
                          <a:effectLst/>
                        </a:rPr>
                        <a:t>raison</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On ne doit pas accepter la réaction de la prof</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On va aussi faire la grève</a:t>
                      </a:r>
                      <a:endParaRPr lang="de-DE" sz="1600" dirty="0">
                        <a:effectLst/>
                      </a:endParaRPr>
                    </a:p>
                    <a:p>
                      <a:pPr marL="342900" lvl="0" indent="-342900">
                        <a:lnSpc>
                          <a:spcPct val="115000"/>
                        </a:lnSpc>
                        <a:spcAft>
                          <a:spcPts val="0"/>
                        </a:spcAft>
                        <a:buFont typeface="Arial" panose="020B0604020202020204" pitchFamily="34" charset="0"/>
                        <a:buChar char="-"/>
                      </a:pPr>
                      <a:r>
                        <a:rPr lang="fr-FR" sz="2000" dirty="0">
                          <a:effectLst/>
                        </a:rPr>
                        <a:t>….</a:t>
                      </a:r>
                      <a:endParaRPr lang="de-DE" sz="1600" dirty="0">
                        <a:effectLst/>
                      </a:endParaRPr>
                    </a:p>
                  </a:txBody>
                  <a:tcPr/>
                </a:tc>
                <a:extLst>
                  <a:ext uri="{0D108BD9-81ED-4DB2-BD59-A6C34878D82A}">
                    <a16:rowId xmlns:a16="http://schemas.microsoft.com/office/drawing/2014/main" val="2551901367"/>
                  </a:ext>
                </a:extLst>
              </a:tr>
            </a:tbl>
          </a:graphicData>
        </a:graphic>
      </p:graphicFrame>
    </p:spTree>
    <p:extLst>
      <p:ext uri="{BB962C8B-B14F-4D97-AF65-F5344CB8AC3E}">
        <p14:creationId xmlns:p14="http://schemas.microsoft.com/office/powerpoint/2010/main" val="3484966"/>
      </p:ext>
    </p:extLst>
  </p:cSld>
  <p:clrMapOvr>
    <a:masterClrMapping/>
  </p:clrMapOvr>
</p:sld>
</file>

<file path=ppt/theme/theme1.xml><?xml version="1.0" encoding="utf-8"?>
<a:theme xmlns:a="http://schemas.openxmlformats.org/drawingml/2006/main" name="Rückblick">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TM02892315[[fn=Fetzen]]</Template>
  <TotalTime>0</TotalTime>
  <Words>2995</Words>
  <Application>Microsoft Office PowerPoint</Application>
  <PresentationFormat>Breitbild</PresentationFormat>
  <Paragraphs>634</Paragraphs>
  <Slides>54</Slides>
  <Notes>31</Notes>
  <HiddenSlides>0</HiddenSlides>
  <MMClips>1</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54</vt:i4>
      </vt:variant>
    </vt:vector>
  </HeadingPairs>
  <TitlesOfParts>
    <vt:vector size="67" baseType="lpstr">
      <vt:lpstr>Calibri</vt:lpstr>
      <vt:lpstr>Times New Roman</vt:lpstr>
      <vt:lpstr>Adobe Myungjo Std M</vt:lpstr>
      <vt:lpstr>Palatino Linotype</vt:lpstr>
      <vt:lpstr>Wingdings</vt:lpstr>
      <vt:lpstr>Arial Unicode MS</vt:lpstr>
      <vt:lpstr>Courier New</vt:lpstr>
      <vt:lpstr>Symbol</vt:lpstr>
      <vt:lpstr>Calibri Light</vt:lpstr>
      <vt:lpstr>Arial</vt:lpstr>
      <vt:lpstr>Adobe Naskh Medium</vt:lpstr>
      <vt:lpstr>Arial Rounded MT Bold</vt:lpstr>
      <vt:lpstr>Rückblick</vt:lpstr>
      <vt:lpstr>PowerPoint-Präsentation</vt:lpstr>
      <vt:lpstr>PowerPoint-Präsentation</vt:lpstr>
      <vt:lpstr>PowerPoint-Präsentation</vt:lpstr>
      <vt:lpstr>Förderung der Kompetenz Sprechen </vt:lpstr>
      <vt:lpstr>Le jardin des copains : dialogisches Sprechen</vt:lpstr>
      <vt:lpstr>Le jardin des copains : Beispiel</vt:lpstr>
      <vt:lpstr>Le jardin des copains: Beispiel</vt:lpstr>
      <vt:lpstr>Le jardin des copains : Beispiel</vt:lpstr>
      <vt:lpstr>Le jardin des copains : Diskussion unter Freunden (1)</vt:lpstr>
      <vt:lpstr>Le jardin des copains : Diskussion unter Freunden (1)</vt:lpstr>
      <vt:lpstr>Le jardin des copains : Diskussion unter Freunden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Förderung der Kompetenz  dialogisches und monologisches Sprechen </vt:lpstr>
      <vt:lpstr>Le chien du Gitan : dialogisches Sprechen</vt:lpstr>
      <vt:lpstr>Le chien du Gitan : dialogisches Sprechen</vt:lpstr>
      <vt:lpstr>Le chien du Gitan : dialogisches Sprechen</vt:lpstr>
      <vt:lpstr>Le chien du Gitan: dialogisches Sprechen</vt:lpstr>
      <vt:lpstr>Le chien du Gitan: dialogisches Sprechen</vt:lpstr>
      <vt:lpstr>Le chien du Gitan: dialogisches Sprechen</vt:lpstr>
      <vt:lpstr>Le chien du Gitan : monologisches Sprechen</vt:lpstr>
      <vt:lpstr>Le chien du Gitan: monologisches Sprechen</vt:lpstr>
      <vt:lpstr>Le chien du Gitan: monologisches Sprechen</vt:lpstr>
      <vt:lpstr>Le chien du Gitan : monologisches Sprechen</vt:lpstr>
      <vt:lpstr>Le chien du Gitan : monologisches Sprechen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2016-10-28T13:02:11Z</dcterms:created>
  <dcterms:modified xsi:type="dcterms:W3CDTF">2017-07-06T19:30:55Z</dcterms:modified>
</cp:coreProperties>
</file>