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6" r:id="rId10"/>
    <p:sldId id="264" r:id="rId11"/>
    <p:sldId id="265" r:id="rId1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2286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2743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3200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3657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7" name="Shape 137"/>
          <p:cNvSpPr>
            <a:spLocks noGrp="1" noRot="1" noChangeAspect="1"/>
          </p:cNvSpPr>
          <p:nvPr>
            <p:ph type="sldImg"/>
          </p:nvPr>
        </p:nvSpPr>
        <p:spPr>
          <a:xfrm>
            <a:off x="1143000" y="685800"/>
            <a:ext cx="4572000" cy="3429000"/>
          </a:xfrm>
          <a:prstGeom prst="rect">
            <a:avLst/>
          </a:prstGeom>
        </p:spPr>
        <p:txBody>
          <a:bodyPr/>
          <a:lstStyle/>
          <a:p>
            <a:endParaRPr/>
          </a:p>
        </p:txBody>
      </p:sp>
      <p:sp>
        <p:nvSpPr>
          <p:cNvPr id="138" name="Shape 13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hape 150"/>
          <p:cNvSpPr>
            <a:spLocks noGrp="1" noRot="1" noChangeAspect="1"/>
          </p:cNvSpPr>
          <p:nvPr>
            <p:ph type="sldImg"/>
          </p:nvPr>
        </p:nvSpPr>
        <p:spPr>
          <a:prstGeom prst="rect">
            <a:avLst/>
          </a:prstGeom>
        </p:spPr>
        <p:txBody>
          <a:bodyPr/>
          <a:lstStyle/>
          <a:p>
            <a:endParaRPr/>
          </a:p>
        </p:txBody>
      </p:sp>
      <p:sp>
        <p:nvSpPr>
          <p:cNvPr id="151" name="Shape 151"/>
          <p:cNvSpPr>
            <a:spLocks noGrp="1"/>
          </p:cNvSpPr>
          <p:nvPr>
            <p:ph type="body" sz="quarter" idx="1"/>
          </p:nvPr>
        </p:nvSpPr>
        <p:spPr>
          <a:prstGeom prst="rect">
            <a:avLst/>
          </a:prstGeom>
        </p:spPr>
        <p:txBody>
          <a:bodyPr/>
          <a:lstStyle/>
          <a:p>
            <a:r>
              <a:t>Herzlich willkommen zur Videoreihe über Narratologie! In diesem Video beschäftigen wir uns mit der Kategorie „Figuren“.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 name="Shape 344"/>
          <p:cNvSpPr>
            <a:spLocks noGrp="1" noRot="1" noChangeAspect="1"/>
          </p:cNvSpPr>
          <p:nvPr>
            <p:ph type="sldImg"/>
          </p:nvPr>
        </p:nvSpPr>
        <p:spPr>
          <a:prstGeom prst="rect">
            <a:avLst/>
          </a:prstGeom>
        </p:spPr>
        <p:txBody>
          <a:bodyPr/>
          <a:lstStyle/>
          <a:p>
            <a:endParaRPr/>
          </a:p>
        </p:txBody>
      </p:sp>
      <p:sp>
        <p:nvSpPr>
          <p:cNvPr id="345" name="Shape 345"/>
          <p:cNvSpPr>
            <a:spLocks noGrp="1"/>
          </p:cNvSpPr>
          <p:nvPr>
            <p:ph type="body" sz="quarter" idx="1"/>
          </p:nvPr>
        </p:nvSpPr>
        <p:spPr>
          <a:prstGeom prst="rect">
            <a:avLst/>
          </a:prstGeom>
        </p:spPr>
        <p:txBody>
          <a:bodyPr/>
          <a:lstStyle/>
          <a:p>
            <a:r>
              <a:t>Herzlichen Dank für Ihre Aufmerksamkeit!</a:t>
            </a:r>
          </a:p>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prstGeom prst="rect">
            <a:avLst/>
          </a:prstGeom>
        </p:spPr>
        <p:txBody>
          <a:bodyPr/>
          <a:lstStyle/>
          <a:p>
            <a:endParaRPr/>
          </a:p>
        </p:txBody>
      </p:sp>
      <p:sp>
        <p:nvSpPr>
          <p:cNvPr id="163" name="Shape 163"/>
          <p:cNvSpPr>
            <a:spLocks noGrp="1"/>
          </p:cNvSpPr>
          <p:nvPr>
            <p:ph type="body" sz="quarter" idx="1"/>
          </p:nvPr>
        </p:nvSpPr>
        <p:spPr>
          <a:prstGeom prst="rect">
            <a:avLst/>
          </a:prstGeom>
        </p:spPr>
        <p:txBody>
          <a:bodyPr/>
          <a:lstStyle/>
          <a:p>
            <a:r>
              <a:t>Wir werden uns zwei Bereiche in dieser Kategorie ansehen. Zum einen die Figurencharakterisierung und zum anderen das Aktantenmodell von Greimas. </a:t>
            </a:r>
          </a:p>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hape 184"/>
          <p:cNvSpPr>
            <a:spLocks noGrp="1" noRot="1" noChangeAspect="1"/>
          </p:cNvSpPr>
          <p:nvPr>
            <p:ph type="sldImg"/>
          </p:nvPr>
        </p:nvSpPr>
        <p:spPr>
          <a:prstGeom prst="rect">
            <a:avLst/>
          </a:prstGeom>
        </p:spPr>
        <p:txBody>
          <a:bodyPr/>
          <a:lstStyle/>
          <a:p>
            <a:endParaRPr/>
          </a:p>
        </p:txBody>
      </p:sp>
      <p:sp>
        <p:nvSpPr>
          <p:cNvPr id="185" name="Shape 185"/>
          <p:cNvSpPr>
            <a:spLocks noGrp="1"/>
          </p:cNvSpPr>
          <p:nvPr>
            <p:ph type="body" sz="quarter" idx="1"/>
          </p:nvPr>
        </p:nvSpPr>
        <p:spPr>
          <a:prstGeom prst="rect">
            <a:avLst/>
          </a:prstGeom>
        </p:spPr>
        <p:txBody>
          <a:bodyPr/>
          <a:lstStyle/>
          <a:p>
            <a:r>
              <a:t>Das Thema Charakterisierung werden wir in zwei Teile aufspalten. Im ersten Teil geht es um die Frage, wie eine Figur hinsichtlich ihrer Komplexität bzw. ihrer Dynamik charakterisiert ist. </a:t>
            </a:r>
          </a:p>
          <a:p>
            <a:r>
              <a:t>Kommen wir zuerst zur Komplexität: Es gibt einfache und komplexe Charaktere. Bisweilen werden auch die Attribute „flach“ bzw. „rund“ verwendet. Flache Figuren weisen wenige Wesenszüge auf, während runde Figuren über viele und vielfältige Wesenszüge verfügen. In Vergils Aeneis z. B. könnte man Lavinia als flachen und die karthagische Königin Dido als runden Charakter bezeichnen. Während Lavinia eher blass und unscheinbar dargestellt wird, erweist sich Dido als streitbare Figur mit vielen Facetten. </a:t>
            </a:r>
          </a:p>
          <a:p>
            <a:r>
              <a:t>Nun zur Dynamik: Hier spricht man von statischen und dynamischen Figuren. Statische Figuren findet man z. B. in Ovids Metamorphosen. Hier vor allem bei Figuren, die zwar verwandelt werden, ihre Wesenszüge aber beibehalten bzw. durch deren Metamorphose die Wesenszüge noch manifestiert werden. Eine dynamische Figur entwickelt sich im Laufe der Geschichte und verändert bisweilen ihre Eigenschaften. Hier könnte man natürlich an Aeneas denken, der doch immer wieder im Erzählverlauf der Aeneis neue bzw. veränderte Wesenszüge zeigt.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Shape 198"/>
          <p:cNvSpPr>
            <a:spLocks noGrp="1" noRot="1" noChangeAspect="1"/>
          </p:cNvSpPr>
          <p:nvPr>
            <p:ph type="sldImg"/>
          </p:nvPr>
        </p:nvSpPr>
        <p:spPr>
          <a:prstGeom prst="rect">
            <a:avLst/>
          </a:prstGeom>
        </p:spPr>
        <p:txBody>
          <a:bodyPr/>
          <a:lstStyle/>
          <a:p>
            <a:endParaRPr/>
          </a:p>
        </p:txBody>
      </p:sp>
      <p:sp>
        <p:nvSpPr>
          <p:cNvPr id="199" name="Shape 199"/>
          <p:cNvSpPr>
            <a:spLocks noGrp="1"/>
          </p:cNvSpPr>
          <p:nvPr>
            <p:ph type="body" sz="quarter" idx="1"/>
          </p:nvPr>
        </p:nvSpPr>
        <p:spPr>
          <a:prstGeom prst="rect">
            <a:avLst/>
          </a:prstGeom>
        </p:spPr>
        <p:txBody>
          <a:bodyPr/>
          <a:lstStyle/>
          <a:p>
            <a:r>
              <a:t>Eine weitere Möglichkeit, eine Charakterisierung vorzunehmen, ist folgende: </a:t>
            </a:r>
          </a:p>
          <a:p>
            <a:r>
              <a:t>Wenn der Erzähler die Charakterisierung der Figur übernimmt, spricht man von einer auktorialen Charakterisierung. Nehmen die handelnden oder redenden Figuren die Charakterisierung vor, sprechen wir von einer figuralen Charakterisierung. Für beide Möglichkeiten lassen sich zahlreiche Beispiele finden. </a:t>
            </a:r>
          </a:p>
          <a:p>
            <a:r>
              <a:t>Eine explizite Charakterisierung erfolgt entweder durch die Figur selbst oder durch andere beteiligte Personen. Implizite Charakterisierungen erfolgen durch Eigenschaften wie entsprechende Namen oder auch körperliche Besonderheiten, die den Charakter in irgendeiner Form definieren.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Shape 218"/>
          <p:cNvSpPr>
            <a:spLocks noGrp="1" noRot="1" noChangeAspect="1"/>
          </p:cNvSpPr>
          <p:nvPr>
            <p:ph type="sldImg"/>
          </p:nvPr>
        </p:nvSpPr>
        <p:spPr>
          <a:prstGeom prst="rect">
            <a:avLst/>
          </a:prstGeom>
        </p:spPr>
        <p:txBody>
          <a:bodyPr/>
          <a:lstStyle/>
          <a:p>
            <a:endParaRPr/>
          </a:p>
        </p:txBody>
      </p:sp>
      <p:sp>
        <p:nvSpPr>
          <p:cNvPr id="219" name="Shape 219"/>
          <p:cNvSpPr>
            <a:spLocks noGrp="1"/>
          </p:cNvSpPr>
          <p:nvPr>
            <p:ph type="body" sz="quarter" idx="1"/>
          </p:nvPr>
        </p:nvSpPr>
        <p:spPr>
          <a:prstGeom prst="rect">
            <a:avLst/>
          </a:prstGeom>
        </p:spPr>
        <p:txBody>
          <a:bodyPr/>
          <a:lstStyle/>
          <a:p>
            <a:r>
              <a:t>Kommen wir nun zu Greimas’ Aktantenmodell: </a:t>
            </a:r>
          </a:p>
          <a:p>
            <a:r>
              <a:t>Greimas’ Modell besteht aus sechs Aktanten: Einem Sender, der ein Subjekt beauftragt, mit einem Objekt zu einem Empfänger zu gelangen. Das Subjekt wird unterstützt von einem Helfer und behindert von einem Gegner. </a:t>
            </a:r>
          </a:p>
          <a:p>
            <a:r>
              <a:t>Gehen wir nun ins Detail und schauen uns die einzelnen Rollen etwas genauer an.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Shape 258"/>
          <p:cNvSpPr>
            <a:spLocks noGrp="1" noRot="1" noChangeAspect="1"/>
          </p:cNvSpPr>
          <p:nvPr>
            <p:ph type="sldImg"/>
          </p:nvPr>
        </p:nvSpPr>
        <p:spPr>
          <a:prstGeom prst="rect">
            <a:avLst/>
          </a:prstGeom>
        </p:spPr>
        <p:txBody>
          <a:bodyPr/>
          <a:lstStyle/>
          <a:p>
            <a:endParaRPr/>
          </a:p>
        </p:txBody>
      </p:sp>
      <p:sp>
        <p:nvSpPr>
          <p:cNvPr id="259" name="Shape 259"/>
          <p:cNvSpPr>
            <a:spLocks noGrp="1"/>
          </p:cNvSpPr>
          <p:nvPr>
            <p:ph type="body" sz="quarter" idx="1"/>
          </p:nvPr>
        </p:nvSpPr>
        <p:spPr>
          <a:prstGeom prst="rect">
            <a:avLst/>
          </a:prstGeom>
        </p:spPr>
        <p:txBody>
          <a:bodyPr/>
          <a:lstStyle/>
          <a:p>
            <a:r>
              <a:t>Die einzelnen Aktanten in Greimas’ Modell müssen nicht immer Personen seien. Das Subjekt ist in der Regel eine handelnde Person. Der Sender dagegen kann durch Werte, Gründe oder Motive dargestellt sein. In der antiken Literatur könnte man hier das Fatum verorten. Auch das Objekt muss kein Gegenstand, sondern kann auch ein Zustand sein, der vom Subjekt erhalten wird oder auch verändert worden ist. Ähnlich kann es sich mit dem Empfänger verhalten. Das Objekt kann dort bestimmte Effekte verursachen. </a:t>
            </a:r>
          </a:p>
          <a:p>
            <a:r>
              <a:t>Helfer und Gegner können ebenfalls eher abstrakt sein und durch Hindernisse oder fehlende Kompetenzen auf der einen, und bestehende Kompetenzen oder unterstützende Dinge dargestellt werden. Sie unterstützen oder behindern das Subjekt auf seiner Quest, seinem Abenteuer. </a:t>
            </a:r>
          </a:p>
          <a:p>
            <a:r>
              <a:t>Schauen wir uns nun einige konkrete Beispiele an.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Shape 284"/>
          <p:cNvSpPr>
            <a:spLocks noGrp="1" noRot="1" noChangeAspect="1"/>
          </p:cNvSpPr>
          <p:nvPr>
            <p:ph type="sldImg"/>
          </p:nvPr>
        </p:nvSpPr>
        <p:spPr>
          <a:prstGeom prst="rect">
            <a:avLst/>
          </a:prstGeom>
        </p:spPr>
        <p:txBody>
          <a:bodyPr/>
          <a:lstStyle/>
          <a:p>
            <a:endParaRPr/>
          </a:p>
        </p:txBody>
      </p:sp>
      <p:sp>
        <p:nvSpPr>
          <p:cNvPr id="285" name="Shape 285"/>
          <p:cNvSpPr>
            <a:spLocks noGrp="1"/>
          </p:cNvSpPr>
          <p:nvPr>
            <p:ph type="body" sz="quarter" idx="1"/>
          </p:nvPr>
        </p:nvSpPr>
        <p:spPr>
          <a:prstGeom prst="rect">
            <a:avLst/>
          </a:prstGeom>
        </p:spPr>
        <p:txBody>
          <a:bodyPr/>
          <a:lstStyle/>
          <a:p>
            <a:r>
              <a:rPr dirty="0"/>
              <a:t>Unser </a:t>
            </a:r>
            <a:r>
              <a:rPr dirty="0" err="1"/>
              <a:t>erstes</a:t>
            </a:r>
            <a:r>
              <a:rPr dirty="0"/>
              <a:t> </a:t>
            </a:r>
            <a:r>
              <a:rPr dirty="0" err="1"/>
              <a:t>Beispiel</a:t>
            </a:r>
            <a:r>
              <a:rPr dirty="0"/>
              <a:t> </a:t>
            </a:r>
            <a:r>
              <a:rPr dirty="0" err="1"/>
              <a:t>ist</a:t>
            </a:r>
            <a:r>
              <a:rPr dirty="0"/>
              <a:t> </a:t>
            </a:r>
            <a:r>
              <a:rPr dirty="0" err="1"/>
              <a:t>aus</a:t>
            </a:r>
            <a:r>
              <a:rPr dirty="0"/>
              <a:t> </a:t>
            </a:r>
            <a:r>
              <a:rPr dirty="0" err="1"/>
              <a:t>der</a:t>
            </a:r>
            <a:r>
              <a:rPr dirty="0"/>
              <a:t> Science-Fiction-Welt. </a:t>
            </a:r>
            <a:r>
              <a:rPr dirty="0" err="1"/>
              <a:t>Teilen</a:t>
            </a:r>
            <a:r>
              <a:rPr dirty="0"/>
              <a:t> wir nun die </a:t>
            </a:r>
            <a:r>
              <a:rPr dirty="0" err="1"/>
              <a:t>Protagonisten</a:t>
            </a:r>
            <a:r>
              <a:rPr dirty="0"/>
              <a:t> des </a:t>
            </a:r>
            <a:r>
              <a:rPr dirty="0" err="1"/>
              <a:t>ersten</a:t>
            </a:r>
            <a:r>
              <a:rPr dirty="0"/>
              <a:t> Star Wars Films (also Episode 4) von 1977 in das </a:t>
            </a:r>
            <a:r>
              <a:rPr dirty="0" err="1"/>
              <a:t>Modell</a:t>
            </a:r>
            <a:r>
              <a:rPr dirty="0"/>
              <a:t> </a:t>
            </a:r>
            <a:r>
              <a:rPr dirty="0" err="1"/>
              <a:t>ein</a:t>
            </a:r>
            <a:r>
              <a:rPr dirty="0"/>
              <a:t>. </a:t>
            </a:r>
          </a:p>
          <a:p>
            <a:r>
              <a:rPr dirty="0" err="1"/>
              <a:t>Nehmen</a:t>
            </a:r>
            <a:r>
              <a:rPr dirty="0"/>
              <a:t> wir Luke Skywalker </a:t>
            </a:r>
            <a:r>
              <a:rPr dirty="0" err="1"/>
              <a:t>als</a:t>
            </a:r>
            <a:r>
              <a:rPr dirty="0"/>
              <a:t> </a:t>
            </a:r>
            <a:r>
              <a:rPr dirty="0" err="1"/>
              <a:t>Hauptcharakter</a:t>
            </a:r>
            <a:r>
              <a:rPr dirty="0"/>
              <a:t> und </a:t>
            </a:r>
            <a:r>
              <a:rPr dirty="0" err="1"/>
              <a:t>kümmern</a:t>
            </a:r>
            <a:r>
              <a:rPr dirty="0"/>
              <a:t> </a:t>
            </a:r>
            <a:r>
              <a:rPr dirty="0" err="1"/>
              <a:t>uns</a:t>
            </a:r>
            <a:r>
              <a:rPr dirty="0"/>
              <a:t> </a:t>
            </a:r>
            <a:r>
              <a:rPr dirty="0" err="1"/>
              <a:t>zuerst</a:t>
            </a:r>
            <a:r>
              <a:rPr dirty="0"/>
              <a:t> um Helfer und </a:t>
            </a:r>
            <a:r>
              <a:rPr dirty="0" err="1"/>
              <a:t>Gegner</a:t>
            </a:r>
            <a:r>
              <a:rPr dirty="0"/>
              <a:t>. </a:t>
            </a:r>
            <a:r>
              <a:rPr dirty="0" err="1"/>
              <a:t>Unterstützt</a:t>
            </a:r>
            <a:r>
              <a:rPr dirty="0"/>
              <a:t> </a:t>
            </a:r>
            <a:r>
              <a:rPr dirty="0" err="1"/>
              <a:t>wird</a:t>
            </a:r>
            <a:r>
              <a:rPr dirty="0"/>
              <a:t> Luke z. B. von </a:t>
            </a:r>
            <a:r>
              <a:rPr dirty="0" err="1"/>
              <a:t>seinem</a:t>
            </a:r>
            <a:r>
              <a:rPr dirty="0"/>
              <a:t> Mentor Obi-Wan </a:t>
            </a:r>
            <a:r>
              <a:rPr dirty="0" err="1"/>
              <a:t>Kinobi</a:t>
            </a:r>
            <a:r>
              <a:rPr dirty="0"/>
              <a:t> oder auch </a:t>
            </a:r>
            <a:r>
              <a:rPr dirty="0" err="1"/>
              <a:t>durch</a:t>
            </a:r>
            <a:r>
              <a:rPr dirty="0"/>
              <a:t> die </a:t>
            </a:r>
            <a:r>
              <a:rPr dirty="0" err="1"/>
              <a:t>Macht</a:t>
            </a:r>
            <a:r>
              <a:rPr dirty="0"/>
              <a:t> </a:t>
            </a:r>
            <a:r>
              <a:rPr dirty="0" err="1"/>
              <a:t>selbst</a:t>
            </a:r>
            <a:r>
              <a:rPr dirty="0"/>
              <a:t>. </a:t>
            </a:r>
            <a:r>
              <a:rPr dirty="0" err="1"/>
              <a:t>Sein</a:t>
            </a:r>
            <a:r>
              <a:rPr dirty="0"/>
              <a:t> </a:t>
            </a:r>
            <a:r>
              <a:rPr dirty="0" err="1"/>
              <a:t>Gegner</a:t>
            </a:r>
            <a:r>
              <a:rPr dirty="0"/>
              <a:t> </a:t>
            </a:r>
            <a:r>
              <a:rPr dirty="0" err="1"/>
              <a:t>ist</a:t>
            </a:r>
            <a:r>
              <a:rPr dirty="0"/>
              <a:t> an </a:t>
            </a:r>
            <a:r>
              <a:rPr dirty="0" err="1"/>
              <a:t>dieser</a:t>
            </a:r>
            <a:r>
              <a:rPr dirty="0"/>
              <a:t> </a:t>
            </a:r>
            <a:r>
              <a:rPr dirty="0" err="1"/>
              <a:t>Stelle</a:t>
            </a:r>
            <a:r>
              <a:rPr dirty="0"/>
              <a:t> </a:t>
            </a:r>
            <a:r>
              <a:rPr dirty="0" err="1"/>
              <a:t>der</a:t>
            </a:r>
            <a:r>
              <a:rPr dirty="0"/>
              <a:t> </a:t>
            </a:r>
            <a:r>
              <a:rPr dirty="0" err="1"/>
              <a:t>Reihe</a:t>
            </a:r>
            <a:r>
              <a:rPr dirty="0"/>
              <a:t> </a:t>
            </a:r>
            <a:r>
              <a:rPr dirty="0" err="1"/>
              <a:t>natürlich</a:t>
            </a:r>
            <a:r>
              <a:rPr dirty="0"/>
              <a:t> Darth Vader oder die </a:t>
            </a:r>
            <a:r>
              <a:rPr dirty="0" err="1"/>
              <a:t>dunkle</a:t>
            </a:r>
            <a:r>
              <a:rPr dirty="0"/>
              <a:t> </a:t>
            </a:r>
            <a:r>
              <a:rPr dirty="0" err="1"/>
              <a:t>Seite</a:t>
            </a:r>
            <a:r>
              <a:rPr dirty="0"/>
              <a:t>, </a:t>
            </a:r>
            <a:r>
              <a:rPr dirty="0" err="1"/>
              <a:t>repräsentiert</a:t>
            </a:r>
            <a:r>
              <a:rPr dirty="0"/>
              <a:t> </a:t>
            </a:r>
            <a:r>
              <a:rPr dirty="0" err="1"/>
              <a:t>durch</a:t>
            </a:r>
            <a:r>
              <a:rPr dirty="0"/>
              <a:t> den Imperator. Als Sender </a:t>
            </a:r>
            <a:r>
              <a:rPr dirty="0" err="1"/>
              <a:t>kann</a:t>
            </a:r>
            <a:r>
              <a:rPr dirty="0"/>
              <a:t> in </a:t>
            </a:r>
            <a:r>
              <a:rPr dirty="0" err="1"/>
              <a:t>unserem</a:t>
            </a:r>
            <a:r>
              <a:rPr dirty="0"/>
              <a:t> </a:t>
            </a:r>
            <a:r>
              <a:rPr dirty="0" err="1"/>
              <a:t>Beispiel</a:t>
            </a:r>
            <a:r>
              <a:rPr dirty="0"/>
              <a:t> </a:t>
            </a:r>
            <a:r>
              <a:rPr dirty="0" err="1"/>
              <a:t>Prinzessin</a:t>
            </a:r>
            <a:r>
              <a:rPr dirty="0"/>
              <a:t> Leia </a:t>
            </a:r>
            <a:r>
              <a:rPr dirty="0" err="1"/>
              <a:t>dienen</a:t>
            </a:r>
            <a:r>
              <a:rPr dirty="0"/>
              <a:t>. </a:t>
            </a:r>
            <a:r>
              <a:rPr dirty="0" err="1"/>
              <a:t>Sie</a:t>
            </a:r>
            <a:r>
              <a:rPr dirty="0"/>
              <a:t> </a:t>
            </a:r>
            <a:r>
              <a:rPr dirty="0" err="1"/>
              <a:t>gibt</a:t>
            </a:r>
            <a:r>
              <a:rPr dirty="0"/>
              <a:t> Luke den </a:t>
            </a:r>
            <a:r>
              <a:rPr dirty="0" err="1"/>
              <a:t>Auftrag</a:t>
            </a:r>
            <a:r>
              <a:rPr dirty="0"/>
              <a:t>, den </a:t>
            </a:r>
            <a:r>
              <a:rPr dirty="0" err="1"/>
              <a:t>Todesstern</a:t>
            </a:r>
            <a:r>
              <a:rPr dirty="0"/>
              <a:t> </a:t>
            </a:r>
            <a:r>
              <a:rPr dirty="0" err="1"/>
              <a:t>zu</a:t>
            </a:r>
            <a:r>
              <a:rPr dirty="0"/>
              <a:t> </a:t>
            </a:r>
            <a:r>
              <a:rPr dirty="0" err="1"/>
              <a:t>zerstören</a:t>
            </a:r>
            <a:r>
              <a:rPr dirty="0"/>
              <a:t>, </a:t>
            </a:r>
            <a:r>
              <a:rPr dirty="0" err="1"/>
              <a:t>der</a:t>
            </a:r>
            <a:r>
              <a:rPr dirty="0"/>
              <a:t> </a:t>
            </a:r>
            <a:r>
              <a:rPr dirty="0" err="1"/>
              <a:t>hier</a:t>
            </a:r>
            <a:r>
              <a:rPr dirty="0"/>
              <a:t> </a:t>
            </a:r>
            <a:r>
              <a:rPr dirty="0" err="1"/>
              <a:t>als</a:t>
            </a:r>
            <a:r>
              <a:rPr dirty="0"/>
              <a:t> </a:t>
            </a:r>
            <a:r>
              <a:rPr dirty="0" err="1"/>
              <a:t>Objekt</a:t>
            </a:r>
            <a:r>
              <a:rPr dirty="0"/>
              <a:t> </a:t>
            </a:r>
            <a:r>
              <a:rPr dirty="0" err="1"/>
              <a:t>gesehen</a:t>
            </a:r>
            <a:r>
              <a:rPr dirty="0"/>
              <a:t> </a:t>
            </a:r>
            <a:r>
              <a:rPr dirty="0" err="1"/>
              <a:t>werden</a:t>
            </a:r>
            <a:r>
              <a:rPr dirty="0"/>
              <a:t> </a:t>
            </a:r>
            <a:r>
              <a:rPr dirty="0" err="1"/>
              <a:t>kann</a:t>
            </a:r>
            <a:r>
              <a:rPr dirty="0"/>
              <a:t>. Der </a:t>
            </a:r>
            <a:r>
              <a:rPr dirty="0" err="1"/>
              <a:t>Empfänger</a:t>
            </a:r>
            <a:r>
              <a:rPr dirty="0"/>
              <a:t> </a:t>
            </a:r>
            <a:r>
              <a:rPr dirty="0" err="1"/>
              <a:t>ist</a:t>
            </a:r>
            <a:r>
              <a:rPr dirty="0"/>
              <a:t> die Rebellion, die von </a:t>
            </a:r>
            <a:r>
              <a:rPr dirty="0" err="1"/>
              <a:t>der</a:t>
            </a:r>
            <a:r>
              <a:rPr dirty="0"/>
              <a:t> </a:t>
            </a:r>
            <a:r>
              <a:rPr dirty="0" err="1"/>
              <a:t>Zerstörung</a:t>
            </a:r>
            <a:r>
              <a:rPr dirty="0"/>
              <a:t> </a:t>
            </a:r>
            <a:r>
              <a:rPr dirty="0" err="1"/>
              <a:t>profitiert</a:t>
            </a:r>
            <a:r>
              <a:rPr dirty="0"/>
              <a:t> und </a:t>
            </a:r>
            <a:r>
              <a:rPr dirty="0" err="1"/>
              <a:t>vorerst</a:t>
            </a:r>
            <a:r>
              <a:rPr dirty="0"/>
              <a:t> </a:t>
            </a:r>
            <a:r>
              <a:rPr dirty="0" err="1"/>
              <a:t>der</a:t>
            </a:r>
            <a:r>
              <a:rPr dirty="0"/>
              <a:t> </a:t>
            </a:r>
            <a:r>
              <a:rPr dirty="0" err="1"/>
              <a:t>dunklen</a:t>
            </a:r>
            <a:r>
              <a:rPr dirty="0"/>
              <a:t> </a:t>
            </a:r>
            <a:r>
              <a:rPr dirty="0" err="1"/>
              <a:t>Seite</a:t>
            </a:r>
            <a:r>
              <a:rPr dirty="0"/>
              <a:t> </a:t>
            </a:r>
            <a:r>
              <a:rPr dirty="0" err="1"/>
              <a:t>der</a:t>
            </a:r>
            <a:r>
              <a:rPr dirty="0"/>
              <a:t> </a:t>
            </a:r>
            <a:r>
              <a:rPr dirty="0" err="1"/>
              <a:t>Macht</a:t>
            </a:r>
            <a:r>
              <a:rPr dirty="0"/>
              <a:t> </a:t>
            </a:r>
            <a:r>
              <a:rPr dirty="0" err="1"/>
              <a:t>entfliehen</a:t>
            </a:r>
            <a:r>
              <a:rPr dirty="0"/>
              <a:t> </a:t>
            </a:r>
            <a:r>
              <a:rPr dirty="0" err="1"/>
              <a:t>kann</a:t>
            </a:r>
            <a:r>
              <a:rPr dirty="0"/>
              <a:t>. </a:t>
            </a:r>
          </a:p>
          <a:p>
            <a:r>
              <a:rPr dirty="0" err="1"/>
              <a:t>Beispiel</a:t>
            </a:r>
            <a:r>
              <a:rPr dirty="0"/>
              <a:t>: Star Wars</a:t>
            </a:r>
          </a:p>
          <a:p>
            <a:r>
              <a:rPr dirty="0"/>
              <a:t>Sender - Leia (</a:t>
            </a:r>
            <a:r>
              <a:rPr dirty="0" err="1"/>
              <a:t>initiiert</a:t>
            </a:r>
            <a:r>
              <a:rPr dirty="0"/>
              <a:t> die </a:t>
            </a:r>
            <a:r>
              <a:rPr dirty="0" err="1"/>
              <a:t>Handlung</a:t>
            </a:r>
            <a:r>
              <a:rPr dirty="0"/>
              <a:t>)</a:t>
            </a:r>
          </a:p>
          <a:p>
            <a:r>
              <a:rPr dirty="0" err="1"/>
              <a:t>Objekt</a:t>
            </a:r>
            <a:r>
              <a:rPr dirty="0"/>
              <a:t> - </a:t>
            </a:r>
            <a:r>
              <a:rPr dirty="0" err="1"/>
              <a:t>Zerstörung</a:t>
            </a:r>
            <a:r>
              <a:rPr dirty="0"/>
              <a:t> des </a:t>
            </a:r>
            <a:r>
              <a:rPr dirty="0" err="1"/>
              <a:t>Todessterns</a:t>
            </a:r>
            <a:endParaRPr dirty="0"/>
          </a:p>
          <a:p>
            <a:r>
              <a:rPr dirty="0" err="1"/>
              <a:t>Empfänger</a:t>
            </a:r>
            <a:r>
              <a:rPr dirty="0"/>
              <a:t> - Rebellion (</a:t>
            </a:r>
            <a:r>
              <a:rPr dirty="0" err="1"/>
              <a:t>profitiert</a:t>
            </a:r>
            <a:r>
              <a:rPr dirty="0"/>
              <a:t> von </a:t>
            </a:r>
            <a:r>
              <a:rPr dirty="0" err="1"/>
              <a:t>der</a:t>
            </a:r>
            <a:r>
              <a:rPr dirty="0"/>
              <a:t> </a:t>
            </a:r>
            <a:r>
              <a:rPr dirty="0" err="1"/>
              <a:t>Aktion</a:t>
            </a:r>
            <a:r>
              <a:rPr dirty="0"/>
              <a:t>)</a:t>
            </a:r>
          </a:p>
          <a:p>
            <a:r>
              <a:rPr dirty="0" err="1"/>
              <a:t>Subjekt</a:t>
            </a:r>
            <a:r>
              <a:rPr dirty="0"/>
              <a:t> - Luke (will das </a:t>
            </a:r>
            <a:r>
              <a:rPr dirty="0" err="1"/>
              <a:t>Objekt</a:t>
            </a:r>
            <a:r>
              <a:rPr dirty="0"/>
              <a:t>)</a:t>
            </a:r>
          </a:p>
          <a:p>
            <a:r>
              <a:rPr dirty="0"/>
              <a:t>Helfer - </a:t>
            </a:r>
            <a:r>
              <a:rPr dirty="0" err="1"/>
              <a:t>Macht</a:t>
            </a:r>
            <a:r>
              <a:rPr dirty="0"/>
              <a:t>/Obi-Wan (</a:t>
            </a:r>
            <a:r>
              <a:rPr dirty="0" err="1"/>
              <a:t>helfen</a:t>
            </a:r>
            <a:r>
              <a:rPr dirty="0"/>
              <a:t> das </a:t>
            </a:r>
            <a:r>
              <a:rPr dirty="0" err="1"/>
              <a:t>Ziel</a:t>
            </a:r>
            <a:r>
              <a:rPr dirty="0"/>
              <a:t> </a:t>
            </a:r>
            <a:r>
              <a:rPr dirty="0" err="1"/>
              <a:t>zu</a:t>
            </a:r>
            <a:r>
              <a:rPr dirty="0"/>
              <a:t> </a:t>
            </a:r>
            <a:r>
              <a:rPr dirty="0" err="1"/>
              <a:t>erreichen</a:t>
            </a:r>
            <a:r>
              <a:rPr dirty="0"/>
              <a:t>)</a:t>
            </a:r>
          </a:p>
          <a:p>
            <a:r>
              <a:rPr dirty="0" err="1"/>
              <a:t>Gegner</a:t>
            </a:r>
            <a:r>
              <a:rPr dirty="0"/>
              <a:t> - Darth Vader/Imperator (</a:t>
            </a:r>
            <a:r>
              <a:rPr dirty="0" err="1"/>
              <a:t>verhindern</a:t>
            </a:r>
            <a:r>
              <a:rPr dirty="0"/>
              <a:t> das </a:t>
            </a:r>
            <a:r>
              <a:rPr dirty="0" err="1"/>
              <a:t>Gelingen</a:t>
            </a:r>
            <a:r>
              <a:rPr dirty="0"/>
              <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 name="Shape 310"/>
          <p:cNvSpPr>
            <a:spLocks noGrp="1" noRot="1" noChangeAspect="1"/>
          </p:cNvSpPr>
          <p:nvPr>
            <p:ph type="sldImg"/>
          </p:nvPr>
        </p:nvSpPr>
        <p:spPr>
          <a:prstGeom prst="rect">
            <a:avLst/>
          </a:prstGeom>
        </p:spPr>
        <p:txBody>
          <a:bodyPr/>
          <a:lstStyle/>
          <a:p>
            <a:endParaRPr/>
          </a:p>
        </p:txBody>
      </p:sp>
      <p:sp>
        <p:nvSpPr>
          <p:cNvPr id="311" name="Shape 311"/>
          <p:cNvSpPr>
            <a:spLocks noGrp="1"/>
          </p:cNvSpPr>
          <p:nvPr>
            <p:ph type="body" sz="quarter" idx="1"/>
          </p:nvPr>
        </p:nvSpPr>
        <p:spPr>
          <a:prstGeom prst="rect">
            <a:avLst/>
          </a:prstGeom>
        </p:spPr>
        <p:txBody>
          <a:bodyPr/>
          <a:lstStyle/>
          <a:p>
            <a:r>
              <a:t>Nehmen wir uns noch ein Beispiel vor. Den Herrn der Ringe von J.R.R. Tolkien. </a:t>
            </a:r>
          </a:p>
          <a:p>
            <a:r>
              <a:t>Das Subjekt ist in dieser Geschichte ganz klar Frodo, der das Objekt, den Ring, zum Empfänger, den Schicksalsberg bringen muss. Als Sender kann Gandalf, der Zauberer, dienen oder auch die Gemeinschaft des Rings. Helfer von Frodo ist natürlich sein bester Freund Sam, Gegner in erster Linie Sauron, der mit seinem Auge alles im Blick hat. </a:t>
            </a:r>
          </a:p>
          <a:p>
            <a:r>
              <a:t>Interessant wird es, wenn wir die hier nicht aufgeführte Figur des Gollum mit einbringen. Er kann sowohl als Helfer als auch als Gegner angesehen werden. Er zeigt Frodo zwar den Weg zum Schicksalsberg, versucht aber dann an verschiedenen Stellen Frodo und Sam zu töten, um sich den Ring für sich selbst zu sichern.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Shape 336"/>
          <p:cNvSpPr>
            <a:spLocks noGrp="1" noRot="1" noChangeAspect="1"/>
          </p:cNvSpPr>
          <p:nvPr>
            <p:ph type="sldImg"/>
          </p:nvPr>
        </p:nvSpPr>
        <p:spPr>
          <a:prstGeom prst="rect">
            <a:avLst/>
          </a:prstGeom>
        </p:spPr>
        <p:txBody>
          <a:bodyPr/>
          <a:lstStyle/>
          <a:p>
            <a:endParaRPr/>
          </a:p>
        </p:txBody>
      </p:sp>
      <p:sp>
        <p:nvSpPr>
          <p:cNvPr id="337" name="Shape 337"/>
          <p:cNvSpPr>
            <a:spLocks noGrp="1"/>
          </p:cNvSpPr>
          <p:nvPr>
            <p:ph type="body" sz="quarter" idx="1"/>
          </p:nvPr>
        </p:nvSpPr>
        <p:spPr>
          <a:prstGeom prst="rect">
            <a:avLst/>
          </a:prstGeom>
        </p:spPr>
        <p:txBody>
          <a:bodyPr/>
          <a:lstStyle/>
          <a:p>
            <a:r>
              <a:t>Kommen wir am Ende noch auf ein Beispiel aus der antiken Literatur zu sprechen. Der Mythos vom Goldenen Vlies. Iason ist hier das Subjekt, der im Auftrag des Königs Pelias das Goldene Vlies stehlen und ihm wieder zurückbringen soll. Im Austausch dafür soll Iason selbst den Thron von Iolkos erhalten. Geholfen wird ihm von seiner späteren Frau Medea, als Gegner dient der Drache, der das Goldene Vlies bewacht. </a:t>
            </a:r>
          </a:p>
          <a:p>
            <a:r>
              <a:t>Das Aktantenmodell von Greimas lässt sich, wie man gesehen hat, auf viele Geschichten anwenden und ist, je nach Sichtweise, auch variabel.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 &amp; Untertitel">
    <p:spTree>
      <p:nvGrpSpPr>
        <p:cNvPr id="1" name=""/>
        <p:cNvGrpSpPr/>
        <p:nvPr/>
      </p:nvGrpSpPr>
      <p:grpSpPr>
        <a:xfrm>
          <a:off x="0" y="0"/>
          <a:ext cx="0" cy="0"/>
          <a:chOff x="0" y="0"/>
          <a:chExt cx="0" cy="0"/>
        </a:xfrm>
      </p:grpSpPr>
      <p:sp>
        <p:nvSpPr>
          <p:cNvPr id="11" name="Titeltext"/>
          <p:cNvSpPr txBox="1">
            <a:spLocks noGrp="1"/>
          </p:cNvSpPr>
          <p:nvPr>
            <p:ph type="title"/>
          </p:nvPr>
        </p:nvSpPr>
        <p:spPr>
          <a:xfrm>
            <a:off x="1270000" y="1638300"/>
            <a:ext cx="10464800" cy="3302000"/>
          </a:xfrm>
          <a:prstGeom prst="rect">
            <a:avLst/>
          </a:prstGeom>
        </p:spPr>
        <p:txBody>
          <a:bodyPr anchor="b"/>
          <a:lstStyle/>
          <a:p>
            <a:r>
              <a:t>Titeltext</a:t>
            </a:r>
          </a:p>
        </p:txBody>
      </p:sp>
      <p:sp>
        <p:nvSpPr>
          <p:cNvPr id="12" name="Textebene 1…"/>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Textebene 1</a:t>
            </a:r>
          </a:p>
          <a:p>
            <a:pPr lvl="1"/>
            <a:r>
              <a:t>Textebene 2</a:t>
            </a:r>
          </a:p>
          <a:p>
            <a:pPr lvl="2"/>
            <a:r>
              <a:t>Textebene 3</a:t>
            </a:r>
          </a:p>
          <a:p>
            <a:pPr lvl="3"/>
            <a:r>
              <a:t>Textebene 4</a:t>
            </a:r>
          </a:p>
          <a:p>
            <a:pPr lvl="4"/>
            <a:r>
              <a:t>Textebene 5</a:t>
            </a:r>
          </a:p>
        </p:txBody>
      </p:sp>
      <p:sp>
        <p:nvSpPr>
          <p:cNvPr id="13" name="Foliennumm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‹Nr.›</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Zitat">
    <p:spTree>
      <p:nvGrpSpPr>
        <p:cNvPr id="1" name=""/>
        <p:cNvGrpSpPr/>
        <p:nvPr/>
      </p:nvGrpSpPr>
      <p:grpSpPr>
        <a:xfrm>
          <a:off x="0" y="0"/>
          <a:ext cx="0" cy="0"/>
          <a:chOff x="0" y="0"/>
          <a:chExt cx="0" cy="0"/>
        </a:xfrm>
      </p:grpSpPr>
      <p:sp>
        <p:nvSpPr>
          <p:cNvPr id="93" name="–Christian Bauer"/>
          <p:cNvSpPr txBox="1">
            <a:spLocks noGrp="1"/>
          </p:cNvSpPr>
          <p:nvPr>
            <p:ph type="body" sz="quarter" idx="21"/>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–Christian Bauer</a:t>
            </a:r>
          </a:p>
        </p:txBody>
      </p:sp>
      <p:sp>
        <p:nvSpPr>
          <p:cNvPr id="94" name="„Zitat hier eingeben.“"/>
          <p:cNvSpPr txBox="1">
            <a:spLocks noGrp="1"/>
          </p:cNvSpPr>
          <p:nvPr>
            <p:ph type="body" sz="quarter" idx="22"/>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„Zitat hier eingeben.“ </a:t>
            </a:r>
          </a:p>
        </p:txBody>
      </p:sp>
      <p:sp>
        <p:nvSpPr>
          <p:cNvPr id="95"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02" name="532241774_2880x1920.jpeg"/>
          <p:cNvSpPr>
            <a:spLocks noGrp="1"/>
          </p:cNvSpPr>
          <p:nvPr>
            <p:ph type="pic" idx="21"/>
          </p:nvPr>
        </p:nvSpPr>
        <p:spPr>
          <a:xfrm>
            <a:off x="-1308100" y="-50800"/>
            <a:ext cx="14782800" cy="9855200"/>
          </a:xfrm>
          <a:prstGeom prst="rect">
            <a:avLst/>
          </a:prstGeom>
        </p:spPr>
        <p:txBody>
          <a:bodyPr lIns="91439" tIns="45719" rIns="91439" bIns="45719" anchor="t">
            <a:noAutofit/>
          </a:bodyPr>
          <a:lstStyle/>
          <a:p>
            <a:endParaRPr/>
          </a:p>
        </p:txBody>
      </p:sp>
      <p:sp>
        <p:nvSpPr>
          <p:cNvPr id="103"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Leer">
    <p:spTree>
      <p:nvGrpSpPr>
        <p:cNvPr id="1" name=""/>
        <p:cNvGrpSpPr/>
        <p:nvPr/>
      </p:nvGrpSpPr>
      <p:grpSpPr>
        <a:xfrm>
          <a:off x="0" y="0"/>
          <a:ext cx="0" cy="0"/>
          <a:chOff x="0" y="0"/>
          <a:chExt cx="0" cy="0"/>
        </a:xfrm>
      </p:grpSpPr>
      <p:sp>
        <p:nvSpPr>
          <p:cNvPr id="110"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Nur Titel">
    <p:bg>
      <p:bgPr>
        <a:solidFill>
          <a:srgbClr val="FFF5F2"/>
        </a:solidFill>
        <a:effectLst/>
      </p:bgPr>
    </p:bg>
    <p:spTree>
      <p:nvGrpSpPr>
        <p:cNvPr id="1" name=""/>
        <p:cNvGrpSpPr/>
        <p:nvPr/>
      </p:nvGrpSpPr>
      <p:grpSpPr>
        <a:xfrm>
          <a:off x="0" y="0"/>
          <a:ext cx="0" cy="0"/>
          <a:chOff x="0" y="0"/>
          <a:chExt cx="0" cy="0"/>
        </a:xfrm>
      </p:grpSpPr>
      <p:sp>
        <p:nvSpPr>
          <p:cNvPr id="117" name="Linie"/>
          <p:cNvSpPr/>
          <p:nvPr/>
        </p:nvSpPr>
        <p:spPr>
          <a:xfrm>
            <a:off x="508000" y="698500"/>
            <a:ext cx="11986199" cy="0"/>
          </a:xfrm>
          <a:prstGeom prst="line">
            <a:avLst/>
          </a:prstGeom>
          <a:ln w="76200">
            <a:solidFill>
              <a:srgbClr val="443658"/>
            </a:solidFill>
            <a:miter lim="400000"/>
          </a:ln>
        </p:spPr>
        <p:txBody>
          <a:bodyPr lIns="0" tIns="0" rIns="0" bIns="0" anchor="ctr"/>
          <a:lstStyle/>
          <a:p>
            <a:pPr defTabSz="825500">
              <a:defRPr b="0">
                <a:latin typeface="Avenir Next Medium"/>
                <a:ea typeface="Avenir Next Medium"/>
                <a:cs typeface="Avenir Next Medium"/>
                <a:sym typeface="Avenir Next Medium"/>
              </a:defRPr>
            </a:pPr>
            <a:endParaRPr/>
          </a:p>
        </p:txBody>
      </p:sp>
      <p:sp>
        <p:nvSpPr>
          <p:cNvPr id="118" name="Linie"/>
          <p:cNvSpPr/>
          <p:nvPr/>
        </p:nvSpPr>
        <p:spPr>
          <a:xfrm>
            <a:off x="508000" y="8989059"/>
            <a:ext cx="11986199" cy="1"/>
          </a:xfrm>
          <a:prstGeom prst="line">
            <a:avLst/>
          </a:prstGeom>
          <a:ln w="76200">
            <a:solidFill>
              <a:srgbClr val="443658"/>
            </a:solidFill>
            <a:miter lim="400000"/>
          </a:ln>
        </p:spPr>
        <p:txBody>
          <a:bodyPr lIns="0" tIns="0" rIns="0" bIns="0" anchor="ctr"/>
          <a:lstStyle/>
          <a:p>
            <a:pPr defTabSz="825500">
              <a:defRPr b="0">
                <a:latin typeface="Avenir Next Medium"/>
                <a:ea typeface="Avenir Next Medium"/>
                <a:cs typeface="Avenir Next Medium"/>
                <a:sym typeface="Avenir Next Medium"/>
              </a:defRPr>
            </a:pPr>
            <a:endParaRPr/>
          </a:p>
        </p:txBody>
      </p:sp>
      <p:sp>
        <p:nvSpPr>
          <p:cNvPr id="119" name="Folientitel"/>
          <p:cNvSpPr txBox="1">
            <a:spLocks noGrp="1"/>
          </p:cNvSpPr>
          <p:nvPr>
            <p:ph type="title" hasCustomPrompt="1"/>
          </p:nvPr>
        </p:nvSpPr>
        <p:spPr>
          <a:xfrm>
            <a:off x="1117600" y="901700"/>
            <a:ext cx="10769600" cy="1181100"/>
          </a:xfrm>
          <a:prstGeom prst="rect">
            <a:avLst/>
          </a:prstGeom>
        </p:spPr>
        <p:txBody>
          <a:bodyPr anchor="t"/>
          <a:lstStyle>
            <a:lvl1pPr defTabSz="415431">
              <a:lnSpc>
                <a:spcPct val="90000"/>
              </a:lnSpc>
              <a:defRPr sz="6400" b="1" cap="all" spc="64">
                <a:solidFill>
                  <a:srgbClr val="5B516A"/>
                </a:solidFill>
                <a:latin typeface="Avenir Next Regular"/>
                <a:ea typeface="Avenir Next Regular"/>
                <a:cs typeface="Avenir Next Regular"/>
                <a:sym typeface="Avenir Next Regular"/>
              </a:defRPr>
            </a:lvl1pPr>
          </a:lstStyle>
          <a:p>
            <a:r>
              <a:t>Folientitel</a:t>
            </a:r>
          </a:p>
        </p:txBody>
      </p:sp>
      <p:sp>
        <p:nvSpPr>
          <p:cNvPr id="120" name="Foliennummer"/>
          <p:cNvSpPr txBox="1">
            <a:spLocks noGrp="1"/>
          </p:cNvSpPr>
          <p:nvPr>
            <p:ph type="sldNum" sz="quarter" idx="2"/>
          </p:nvPr>
        </p:nvSpPr>
        <p:spPr>
          <a:xfrm>
            <a:off x="6342888" y="9053321"/>
            <a:ext cx="327661" cy="342901"/>
          </a:xfrm>
          <a:prstGeom prst="rect">
            <a:avLst/>
          </a:prstGeom>
        </p:spPr>
        <p:txBody>
          <a:bodyPr anchor="b"/>
          <a:lstStyle>
            <a:lvl1pPr defTabSz="252871">
              <a:defRPr sz="1400" spc="28">
                <a:solidFill>
                  <a:srgbClr val="5E5E5E"/>
                </a:solidFill>
                <a:latin typeface="Avenir Next Regular"/>
                <a:ea typeface="Avenir Next Regular"/>
                <a:cs typeface="Avenir Next Regular"/>
                <a:sym typeface="Avenir Next Regular"/>
              </a:defRPr>
            </a:lvl1pPr>
          </a:lstStyle>
          <a:p>
            <a:fld id="{86CB4B4D-7CA3-9044-876B-883B54F8677D}" type="slidenum">
              <a:t>‹Nr.›</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el &amp; Punkte">
    <p:bg>
      <p:bgPr>
        <a:solidFill>
          <a:srgbClr val="FFF5F2"/>
        </a:solidFill>
        <a:effectLst/>
      </p:bgPr>
    </p:bg>
    <p:spTree>
      <p:nvGrpSpPr>
        <p:cNvPr id="1" name=""/>
        <p:cNvGrpSpPr/>
        <p:nvPr/>
      </p:nvGrpSpPr>
      <p:grpSpPr>
        <a:xfrm>
          <a:off x="0" y="0"/>
          <a:ext cx="0" cy="0"/>
          <a:chOff x="0" y="0"/>
          <a:chExt cx="0" cy="0"/>
        </a:xfrm>
      </p:grpSpPr>
      <p:sp>
        <p:nvSpPr>
          <p:cNvPr id="127" name="Linie"/>
          <p:cNvSpPr/>
          <p:nvPr/>
        </p:nvSpPr>
        <p:spPr>
          <a:xfrm>
            <a:off x="508000" y="698500"/>
            <a:ext cx="11986199" cy="0"/>
          </a:xfrm>
          <a:prstGeom prst="line">
            <a:avLst/>
          </a:prstGeom>
          <a:ln w="76200">
            <a:solidFill>
              <a:srgbClr val="443658"/>
            </a:solidFill>
            <a:miter lim="400000"/>
          </a:ln>
        </p:spPr>
        <p:txBody>
          <a:bodyPr lIns="0" tIns="0" rIns="0" bIns="0" anchor="ctr"/>
          <a:lstStyle/>
          <a:p>
            <a:pPr defTabSz="825500">
              <a:defRPr b="0">
                <a:latin typeface="Avenir Next Medium"/>
                <a:ea typeface="Avenir Next Medium"/>
                <a:cs typeface="Avenir Next Medium"/>
                <a:sym typeface="Avenir Next Medium"/>
              </a:defRPr>
            </a:pPr>
            <a:endParaRPr/>
          </a:p>
        </p:txBody>
      </p:sp>
      <p:sp>
        <p:nvSpPr>
          <p:cNvPr id="128" name="Linie"/>
          <p:cNvSpPr/>
          <p:nvPr/>
        </p:nvSpPr>
        <p:spPr>
          <a:xfrm>
            <a:off x="508000" y="8989059"/>
            <a:ext cx="11986199" cy="1"/>
          </a:xfrm>
          <a:prstGeom prst="line">
            <a:avLst/>
          </a:prstGeom>
          <a:ln w="76200">
            <a:solidFill>
              <a:srgbClr val="443658"/>
            </a:solidFill>
            <a:miter lim="400000"/>
          </a:ln>
        </p:spPr>
        <p:txBody>
          <a:bodyPr lIns="0" tIns="0" rIns="0" bIns="0" anchor="ctr"/>
          <a:lstStyle/>
          <a:p>
            <a:pPr defTabSz="825500">
              <a:defRPr b="0">
                <a:latin typeface="Avenir Next Medium"/>
                <a:ea typeface="Avenir Next Medium"/>
                <a:cs typeface="Avenir Next Medium"/>
                <a:sym typeface="Avenir Next Medium"/>
              </a:defRPr>
            </a:pPr>
            <a:endParaRPr/>
          </a:p>
        </p:txBody>
      </p:sp>
      <p:sp>
        <p:nvSpPr>
          <p:cNvPr id="129" name="Folientitel"/>
          <p:cNvSpPr txBox="1">
            <a:spLocks noGrp="1"/>
          </p:cNvSpPr>
          <p:nvPr>
            <p:ph type="title" hasCustomPrompt="1"/>
          </p:nvPr>
        </p:nvSpPr>
        <p:spPr>
          <a:xfrm>
            <a:off x="1117562" y="901700"/>
            <a:ext cx="10769676" cy="1183154"/>
          </a:xfrm>
          <a:prstGeom prst="rect">
            <a:avLst/>
          </a:prstGeom>
        </p:spPr>
        <p:txBody>
          <a:bodyPr anchor="t"/>
          <a:lstStyle>
            <a:lvl1pPr defTabSz="415431">
              <a:lnSpc>
                <a:spcPct val="90000"/>
              </a:lnSpc>
              <a:defRPr sz="6400" b="1" cap="all" spc="64">
                <a:solidFill>
                  <a:srgbClr val="5B516A"/>
                </a:solidFill>
                <a:latin typeface="Avenir Next Regular"/>
                <a:ea typeface="Avenir Next Regular"/>
                <a:cs typeface="Avenir Next Regular"/>
                <a:sym typeface="Avenir Next Regular"/>
              </a:defRPr>
            </a:lvl1pPr>
          </a:lstStyle>
          <a:p>
            <a:r>
              <a:t>Folientitel</a:t>
            </a:r>
          </a:p>
        </p:txBody>
      </p:sp>
      <p:sp>
        <p:nvSpPr>
          <p:cNvPr id="130" name="Textebene 1…"/>
          <p:cNvSpPr txBox="1">
            <a:spLocks noGrp="1"/>
          </p:cNvSpPr>
          <p:nvPr>
            <p:ph type="body" idx="1" hasCustomPrompt="1"/>
          </p:nvPr>
        </p:nvSpPr>
        <p:spPr>
          <a:xfrm>
            <a:off x="1117562" y="3061779"/>
            <a:ext cx="10769676" cy="4771619"/>
          </a:xfrm>
          <a:prstGeom prst="rect">
            <a:avLst/>
          </a:prstGeom>
        </p:spPr>
        <p:txBody>
          <a:bodyPr anchor="t"/>
          <a:lstStyle>
            <a:lvl1pPr marL="406400" indent="-406400" defTabSz="252871">
              <a:spcBef>
                <a:spcPts val="2400"/>
              </a:spcBef>
              <a:buSzPct val="100000"/>
              <a:buBlip>
                <a:blip r:embed="rId2"/>
              </a:buBlip>
              <a:defRPr sz="2400" b="1" spc="24">
                <a:solidFill>
                  <a:srgbClr val="1A5C71"/>
                </a:solidFill>
                <a:latin typeface="Avenir Next Regular"/>
                <a:ea typeface="Avenir Next Regular"/>
                <a:cs typeface="Avenir Next Regular"/>
                <a:sym typeface="Avenir Next Regular"/>
              </a:defRPr>
            </a:lvl1pPr>
            <a:lvl2pPr marL="812800" indent="-406400" defTabSz="252871">
              <a:spcBef>
                <a:spcPts val="2400"/>
              </a:spcBef>
              <a:buSzPct val="100000"/>
              <a:buBlip>
                <a:blip r:embed="rId2"/>
              </a:buBlip>
              <a:defRPr sz="2400" b="1" spc="24">
                <a:solidFill>
                  <a:srgbClr val="1A5C71"/>
                </a:solidFill>
                <a:latin typeface="Avenir Next Regular"/>
                <a:ea typeface="Avenir Next Regular"/>
                <a:cs typeface="Avenir Next Regular"/>
                <a:sym typeface="Avenir Next Regular"/>
              </a:defRPr>
            </a:lvl2pPr>
            <a:lvl3pPr marL="1219200" indent="-406400" defTabSz="252871">
              <a:spcBef>
                <a:spcPts val="2400"/>
              </a:spcBef>
              <a:buSzPct val="100000"/>
              <a:buBlip>
                <a:blip r:embed="rId2"/>
              </a:buBlip>
              <a:defRPr sz="2400" b="1" spc="24">
                <a:solidFill>
                  <a:srgbClr val="1A5C71"/>
                </a:solidFill>
                <a:latin typeface="Avenir Next Regular"/>
                <a:ea typeface="Avenir Next Regular"/>
                <a:cs typeface="Avenir Next Regular"/>
                <a:sym typeface="Avenir Next Regular"/>
              </a:defRPr>
            </a:lvl3pPr>
            <a:lvl4pPr marL="1625600" indent="-406400" defTabSz="252871">
              <a:spcBef>
                <a:spcPts val="2400"/>
              </a:spcBef>
              <a:buSzPct val="100000"/>
              <a:buBlip>
                <a:blip r:embed="rId2"/>
              </a:buBlip>
              <a:defRPr sz="2400" b="1" spc="24">
                <a:solidFill>
                  <a:srgbClr val="1A5C71"/>
                </a:solidFill>
                <a:latin typeface="Avenir Next Regular"/>
                <a:ea typeface="Avenir Next Regular"/>
                <a:cs typeface="Avenir Next Regular"/>
                <a:sym typeface="Avenir Next Regular"/>
              </a:defRPr>
            </a:lvl4pPr>
            <a:lvl5pPr marL="2032000" indent="-406400" defTabSz="252871">
              <a:spcBef>
                <a:spcPts val="2400"/>
              </a:spcBef>
              <a:buSzPct val="100000"/>
              <a:buBlip>
                <a:blip r:embed="rId2"/>
              </a:buBlip>
              <a:defRPr sz="2400" b="1" spc="24">
                <a:solidFill>
                  <a:srgbClr val="1A5C71"/>
                </a:solidFill>
                <a:latin typeface="Avenir Next Regular"/>
                <a:ea typeface="Avenir Next Regular"/>
                <a:cs typeface="Avenir Next Regular"/>
                <a:sym typeface="Avenir Next Regular"/>
              </a:defRPr>
            </a:lvl5pPr>
          </a:lstStyle>
          <a:p>
            <a:r>
              <a:t>Text für Folienpunkt</a:t>
            </a:r>
          </a:p>
          <a:p>
            <a:pPr lvl="1"/>
            <a:endParaRPr/>
          </a:p>
          <a:p>
            <a:pPr lvl="2"/>
            <a:endParaRPr/>
          </a:p>
          <a:p>
            <a:pPr lvl="3"/>
            <a:endParaRPr/>
          </a:p>
          <a:p>
            <a:pPr lvl="4"/>
            <a:endParaRPr/>
          </a:p>
        </p:txBody>
      </p:sp>
      <p:sp>
        <p:nvSpPr>
          <p:cNvPr id="131" name="Foliennummer"/>
          <p:cNvSpPr txBox="1">
            <a:spLocks noGrp="1"/>
          </p:cNvSpPr>
          <p:nvPr>
            <p:ph type="sldNum" sz="quarter" idx="2"/>
          </p:nvPr>
        </p:nvSpPr>
        <p:spPr>
          <a:xfrm>
            <a:off x="6342888" y="9053321"/>
            <a:ext cx="327661" cy="342901"/>
          </a:xfrm>
          <a:prstGeom prst="rect">
            <a:avLst/>
          </a:prstGeom>
        </p:spPr>
        <p:txBody>
          <a:bodyPr anchor="b"/>
          <a:lstStyle>
            <a:lvl1pPr defTabSz="252871">
              <a:defRPr sz="1400" spc="28">
                <a:solidFill>
                  <a:srgbClr val="5E5E5E"/>
                </a:solidFill>
                <a:latin typeface="Avenir Next Regular"/>
                <a:ea typeface="Avenir Next Regular"/>
                <a:cs typeface="Avenir Next Regular"/>
                <a:sym typeface="Avenir Next Regular"/>
              </a:defRPr>
            </a:lvl1p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Foto - Horizontal">
    <p:spTree>
      <p:nvGrpSpPr>
        <p:cNvPr id="1" name=""/>
        <p:cNvGrpSpPr/>
        <p:nvPr/>
      </p:nvGrpSpPr>
      <p:grpSpPr>
        <a:xfrm>
          <a:off x="0" y="0"/>
          <a:ext cx="0" cy="0"/>
          <a:chOff x="0" y="0"/>
          <a:chExt cx="0" cy="0"/>
        </a:xfrm>
      </p:grpSpPr>
      <p:sp>
        <p:nvSpPr>
          <p:cNvPr id="20" name="532241774_2880x1920.jpeg"/>
          <p:cNvSpPr>
            <a:spLocks noGrp="1"/>
          </p:cNvSpPr>
          <p:nvPr>
            <p:ph type="pic" idx="21"/>
          </p:nvPr>
        </p:nvSpPr>
        <p:spPr>
          <a:xfrm>
            <a:off x="1625600" y="374650"/>
            <a:ext cx="9753600" cy="6502400"/>
          </a:xfrm>
          <a:prstGeom prst="rect">
            <a:avLst/>
          </a:prstGeom>
        </p:spPr>
        <p:txBody>
          <a:bodyPr lIns="91439" tIns="45719" rIns="91439" bIns="45719" anchor="t">
            <a:noAutofit/>
          </a:bodyPr>
          <a:lstStyle/>
          <a:p>
            <a:endParaRPr/>
          </a:p>
        </p:txBody>
      </p:sp>
      <p:sp>
        <p:nvSpPr>
          <p:cNvPr id="21" name="Titeltext"/>
          <p:cNvSpPr txBox="1">
            <a:spLocks noGrp="1"/>
          </p:cNvSpPr>
          <p:nvPr>
            <p:ph type="title"/>
          </p:nvPr>
        </p:nvSpPr>
        <p:spPr>
          <a:xfrm>
            <a:off x="1270000" y="6718300"/>
            <a:ext cx="10464800" cy="1422400"/>
          </a:xfrm>
          <a:prstGeom prst="rect">
            <a:avLst/>
          </a:prstGeom>
        </p:spPr>
        <p:txBody>
          <a:bodyPr anchor="b"/>
          <a:lstStyle/>
          <a:p>
            <a:r>
              <a:t>Titeltext</a:t>
            </a:r>
          </a:p>
        </p:txBody>
      </p:sp>
      <p:sp>
        <p:nvSpPr>
          <p:cNvPr id="22" name="Textebene 1…"/>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Textebene 1</a:t>
            </a:r>
          </a:p>
          <a:p>
            <a:pPr lvl="1"/>
            <a:r>
              <a:t>Textebene 2</a:t>
            </a:r>
          </a:p>
          <a:p>
            <a:pPr lvl="2"/>
            <a:r>
              <a:t>Textebene 3</a:t>
            </a:r>
          </a:p>
          <a:p>
            <a:pPr lvl="3"/>
            <a:r>
              <a:t>Textebene 4</a:t>
            </a:r>
          </a:p>
          <a:p>
            <a:pPr lvl="4"/>
            <a:r>
              <a:t>Textebene 5</a:t>
            </a:r>
          </a:p>
        </p:txBody>
      </p:sp>
      <p:sp>
        <p:nvSpPr>
          <p:cNvPr id="23"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el - Mitte">
    <p:spTree>
      <p:nvGrpSpPr>
        <p:cNvPr id="1" name=""/>
        <p:cNvGrpSpPr/>
        <p:nvPr/>
      </p:nvGrpSpPr>
      <p:grpSpPr>
        <a:xfrm>
          <a:off x="0" y="0"/>
          <a:ext cx="0" cy="0"/>
          <a:chOff x="0" y="0"/>
          <a:chExt cx="0" cy="0"/>
        </a:xfrm>
      </p:grpSpPr>
      <p:sp>
        <p:nvSpPr>
          <p:cNvPr id="30" name="Titeltext"/>
          <p:cNvSpPr txBox="1">
            <a:spLocks noGrp="1"/>
          </p:cNvSpPr>
          <p:nvPr>
            <p:ph type="title"/>
          </p:nvPr>
        </p:nvSpPr>
        <p:spPr>
          <a:xfrm>
            <a:off x="1270000" y="3225800"/>
            <a:ext cx="10464800" cy="3302000"/>
          </a:xfrm>
          <a:prstGeom prst="rect">
            <a:avLst/>
          </a:prstGeom>
        </p:spPr>
        <p:txBody>
          <a:bodyPr/>
          <a:lstStyle/>
          <a:p>
            <a:r>
              <a:t>Titeltext</a:t>
            </a:r>
          </a:p>
        </p:txBody>
      </p:sp>
      <p:sp>
        <p:nvSpPr>
          <p:cNvPr id="31"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Foto - Vertikal">
    <p:spTree>
      <p:nvGrpSpPr>
        <p:cNvPr id="1" name=""/>
        <p:cNvGrpSpPr/>
        <p:nvPr/>
      </p:nvGrpSpPr>
      <p:grpSpPr>
        <a:xfrm>
          <a:off x="0" y="0"/>
          <a:ext cx="0" cy="0"/>
          <a:chOff x="0" y="0"/>
          <a:chExt cx="0" cy="0"/>
        </a:xfrm>
      </p:grpSpPr>
      <p:sp>
        <p:nvSpPr>
          <p:cNvPr id="38" name="532204087_1355x1355.jpeg"/>
          <p:cNvSpPr>
            <a:spLocks noGrp="1"/>
          </p:cNvSpPr>
          <p:nvPr>
            <p:ph type="pic" idx="21"/>
          </p:nvPr>
        </p:nvSpPr>
        <p:spPr>
          <a:xfrm>
            <a:off x="6375400" y="635000"/>
            <a:ext cx="8216900" cy="8216900"/>
          </a:xfrm>
          <a:prstGeom prst="rect">
            <a:avLst/>
          </a:prstGeom>
        </p:spPr>
        <p:txBody>
          <a:bodyPr lIns="91439" tIns="45719" rIns="91439" bIns="45719" anchor="t">
            <a:noAutofit/>
          </a:bodyPr>
          <a:lstStyle/>
          <a:p>
            <a:endParaRPr/>
          </a:p>
        </p:txBody>
      </p:sp>
      <p:sp>
        <p:nvSpPr>
          <p:cNvPr id="39" name="Titeltext"/>
          <p:cNvSpPr txBox="1">
            <a:spLocks noGrp="1"/>
          </p:cNvSpPr>
          <p:nvPr>
            <p:ph type="title"/>
          </p:nvPr>
        </p:nvSpPr>
        <p:spPr>
          <a:xfrm>
            <a:off x="952500" y="635000"/>
            <a:ext cx="5334000" cy="3987800"/>
          </a:xfrm>
          <a:prstGeom prst="rect">
            <a:avLst/>
          </a:prstGeom>
        </p:spPr>
        <p:txBody>
          <a:bodyPr anchor="b"/>
          <a:lstStyle>
            <a:lvl1pPr>
              <a:defRPr sz="6000"/>
            </a:lvl1pPr>
          </a:lstStyle>
          <a:p>
            <a:r>
              <a:t>Titeltext</a:t>
            </a:r>
          </a:p>
        </p:txBody>
      </p:sp>
      <p:sp>
        <p:nvSpPr>
          <p:cNvPr id="40" name="Textebene 1…"/>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Textebene 1</a:t>
            </a:r>
          </a:p>
          <a:p>
            <a:pPr lvl="1"/>
            <a:r>
              <a:t>Textebene 2</a:t>
            </a:r>
          </a:p>
          <a:p>
            <a:pPr lvl="2"/>
            <a:r>
              <a:t>Textebene 3</a:t>
            </a:r>
          </a:p>
          <a:p>
            <a:pPr lvl="3"/>
            <a:r>
              <a:t>Textebene 4</a:t>
            </a:r>
          </a:p>
          <a:p>
            <a:pPr lvl="4"/>
            <a:r>
              <a:t>Textebene 5</a:t>
            </a:r>
          </a:p>
        </p:txBody>
      </p:sp>
      <p:sp>
        <p:nvSpPr>
          <p:cNvPr id="41"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el - Oben">
    <p:spTree>
      <p:nvGrpSpPr>
        <p:cNvPr id="1" name=""/>
        <p:cNvGrpSpPr/>
        <p:nvPr/>
      </p:nvGrpSpPr>
      <p:grpSpPr>
        <a:xfrm>
          <a:off x="0" y="0"/>
          <a:ext cx="0" cy="0"/>
          <a:chOff x="0" y="0"/>
          <a:chExt cx="0" cy="0"/>
        </a:xfrm>
      </p:grpSpPr>
      <p:sp>
        <p:nvSpPr>
          <p:cNvPr id="48" name="Titeltext"/>
          <p:cNvSpPr txBox="1">
            <a:spLocks noGrp="1"/>
          </p:cNvSpPr>
          <p:nvPr>
            <p:ph type="title"/>
          </p:nvPr>
        </p:nvSpPr>
        <p:spPr>
          <a:prstGeom prst="rect">
            <a:avLst/>
          </a:prstGeom>
        </p:spPr>
        <p:txBody>
          <a:bodyPr/>
          <a:lstStyle/>
          <a:p>
            <a:r>
              <a:t>Titeltext</a:t>
            </a:r>
          </a:p>
        </p:txBody>
      </p:sp>
      <p:sp>
        <p:nvSpPr>
          <p:cNvPr id="49"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el &amp; Punkt">
    <p:spTree>
      <p:nvGrpSpPr>
        <p:cNvPr id="1" name=""/>
        <p:cNvGrpSpPr/>
        <p:nvPr/>
      </p:nvGrpSpPr>
      <p:grpSpPr>
        <a:xfrm>
          <a:off x="0" y="0"/>
          <a:ext cx="0" cy="0"/>
          <a:chOff x="0" y="0"/>
          <a:chExt cx="0" cy="0"/>
        </a:xfrm>
      </p:grpSpPr>
      <p:sp>
        <p:nvSpPr>
          <p:cNvPr id="56" name="Titeltext"/>
          <p:cNvSpPr txBox="1">
            <a:spLocks noGrp="1"/>
          </p:cNvSpPr>
          <p:nvPr>
            <p:ph type="title"/>
          </p:nvPr>
        </p:nvSpPr>
        <p:spPr>
          <a:prstGeom prst="rect">
            <a:avLst/>
          </a:prstGeom>
        </p:spPr>
        <p:txBody>
          <a:bodyPr/>
          <a:lstStyle/>
          <a:p>
            <a:r>
              <a:t>Titeltext</a:t>
            </a:r>
          </a:p>
        </p:txBody>
      </p:sp>
      <p:sp>
        <p:nvSpPr>
          <p:cNvPr id="57" name="Textebene 1…"/>
          <p:cNvSpPr txBox="1">
            <a:spLocks noGrp="1"/>
          </p:cNvSpPr>
          <p:nvPr>
            <p:ph type="body" idx="1"/>
          </p:nvPr>
        </p:nvSpPr>
        <p:spPr>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58"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el, Punkt &amp; Foto">
    <p:spTree>
      <p:nvGrpSpPr>
        <p:cNvPr id="1" name=""/>
        <p:cNvGrpSpPr/>
        <p:nvPr/>
      </p:nvGrpSpPr>
      <p:grpSpPr>
        <a:xfrm>
          <a:off x="0" y="0"/>
          <a:ext cx="0" cy="0"/>
          <a:chOff x="0" y="0"/>
          <a:chExt cx="0" cy="0"/>
        </a:xfrm>
      </p:grpSpPr>
      <p:sp>
        <p:nvSpPr>
          <p:cNvPr id="65" name="532205080_1647x1098.jpeg"/>
          <p:cNvSpPr>
            <a:spLocks noGrp="1"/>
          </p:cNvSpPr>
          <p:nvPr>
            <p:ph type="pic" idx="21"/>
          </p:nvPr>
        </p:nvSpPr>
        <p:spPr>
          <a:xfrm>
            <a:off x="3810000" y="2590800"/>
            <a:ext cx="9429750" cy="6286500"/>
          </a:xfrm>
          <a:prstGeom prst="rect">
            <a:avLst/>
          </a:prstGeom>
        </p:spPr>
        <p:txBody>
          <a:bodyPr lIns="91439" tIns="45719" rIns="91439" bIns="45719" anchor="t">
            <a:noAutofit/>
          </a:bodyPr>
          <a:lstStyle/>
          <a:p>
            <a:endParaRPr/>
          </a:p>
        </p:txBody>
      </p:sp>
      <p:sp>
        <p:nvSpPr>
          <p:cNvPr id="66" name="Titeltext"/>
          <p:cNvSpPr txBox="1">
            <a:spLocks noGrp="1"/>
          </p:cNvSpPr>
          <p:nvPr>
            <p:ph type="title"/>
          </p:nvPr>
        </p:nvSpPr>
        <p:spPr>
          <a:prstGeom prst="rect">
            <a:avLst/>
          </a:prstGeom>
        </p:spPr>
        <p:txBody>
          <a:bodyPr/>
          <a:lstStyle/>
          <a:p>
            <a:r>
              <a:t>Titeltext</a:t>
            </a:r>
          </a:p>
        </p:txBody>
      </p:sp>
      <p:sp>
        <p:nvSpPr>
          <p:cNvPr id="67" name="Textebene 1…"/>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Textebene 1</a:t>
            </a:r>
          </a:p>
          <a:p>
            <a:pPr lvl="1"/>
            <a:r>
              <a:t>Textebene 2</a:t>
            </a:r>
          </a:p>
          <a:p>
            <a:pPr lvl="2"/>
            <a:r>
              <a:t>Textebene 3</a:t>
            </a:r>
          </a:p>
          <a:p>
            <a:pPr lvl="3"/>
            <a:r>
              <a:t>Textebene 4</a:t>
            </a:r>
          </a:p>
          <a:p>
            <a:pPr lvl="4"/>
            <a:r>
              <a:t>Textebene 5</a:t>
            </a:r>
          </a:p>
        </p:txBody>
      </p:sp>
      <p:sp>
        <p:nvSpPr>
          <p:cNvPr id="68" name="Foliennummer"/>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‹Nr.›</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unkte">
    <p:spTree>
      <p:nvGrpSpPr>
        <p:cNvPr id="1" name=""/>
        <p:cNvGrpSpPr/>
        <p:nvPr/>
      </p:nvGrpSpPr>
      <p:grpSpPr>
        <a:xfrm>
          <a:off x="0" y="0"/>
          <a:ext cx="0" cy="0"/>
          <a:chOff x="0" y="0"/>
          <a:chExt cx="0" cy="0"/>
        </a:xfrm>
      </p:grpSpPr>
      <p:sp>
        <p:nvSpPr>
          <p:cNvPr id="75" name="Textebene 1…"/>
          <p:cNvSpPr txBox="1">
            <a:spLocks noGrp="1"/>
          </p:cNvSpPr>
          <p:nvPr>
            <p:ph type="body" idx="1"/>
          </p:nvPr>
        </p:nvSpPr>
        <p:spPr>
          <a:xfrm>
            <a:off x="952500" y="1270000"/>
            <a:ext cx="11099800" cy="7213600"/>
          </a:xfrm>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76"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Foto - 3 Stück">
    <p:spTree>
      <p:nvGrpSpPr>
        <p:cNvPr id="1" name=""/>
        <p:cNvGrpSpPr/>
        <p:nvPr/>
      </p:nvGrpSpPr>
      <p:grpSpPr>
        <a:xfrm>
          <a:off x="0" y="0"/>
          <a:ext cx="0" cy="0"/>
          <a:chOff x="0" y="0"/>
          <a:chExt cx="0" cy="0"/>
        </a:xfrm>
      </p:grpSpPr>
      <p:sp>
        <p:nvSpPr>
          <p:cNvPr id="83" name="532205080_1647x1098.jpeg"/>
          <p:cNvSpPr>
            <a:spLocks noGrp="1"/>
          </p:cNvSpPr>
          <p:nvPr>
            <p:ph type="pic" sz="quarter" idx="21"/>
          </p:nvPr>
        </p:nvSpPr>
        <p:spPr>
          <a:xfrm>
            <a:off x="6556375" y="5092700"/>
            <a:ext cx="5657850" cy="3771900"/>
          </a:xfrm>
          <a:prstGeom prst="rect">
            <a:avLst/>
          </a:prstGeom>
        </p:spPr>
        <p:txBody>
          <a:bodyPr lIns="91439" tIns="45719" rIns="91439" bIns="45719" anchor="t">
            <a:noAutofit/>
          </a:bodyPr>
          <a:lstStyle/>
          <a:p>
            <a:endParaRPr/>
          </a:p>
        </p:txBody>
      </p:sp>
      <p:sp>
        <p:nvSpPr>
          <p:cNvPr id="84" name="532204087_1355x1355.jpeg"/>
          <p:cNvSpPr>
            <a:spLocks noGrp="1"/>
          </p:cNvSpPr>
          <p:nvPr>
            <p:ph type="pic" sz="half" idx="22"/>
          </p:nvPr>
        </p:nvSpPr>
        <p:spPr>
          <a:xfrm>
            <a:off x="6718300" y="749300"/>
            <a:ext cx="5334000" cy="5334000"/>
          </a:xfrm>
          <a:prstGeom prst="rect">
            <a:avLst/>
          </a:prstGeom>
        </p:spPr>
        <p:txBody>
          <a:bodyPr lIns="91439" tIns="45719" rIns="91439" bIns="45719" anchor="t">
            <a:noAutofit/>
          </a:bodyPr>
          <a:lstStyle/>
          <a:p>
            <a:endParaRPr/>
          </a:p>
        </p:txBody>
      </p:sp>
      <p:sp>
        <p:nvSpPr>
          <p:cNvPr id="85" name="532241774_2880x1920.jpeg"/>
          <p:cNvSpPr>
            <a:spLocks noGrp="1"/>
          </p:cNvSpPr>
          <p:nvPr>
            <p:ph type="pic" idx="23"/>
          </p:nvPr>
        </p:nvSpPr>
        <p:spPr>
          <a:xfrm>
            <a:off x="-2832100" y="889000"/>
            <a:ext cx="11963400" cy="7975600"/>
          </a:xfrm>
          <a:prstGeom prst="rect">
            <a:avLst/>
          </a:prstGeom>
        </p:spPr>
        <p:txBody>
          <a:bodyPr lIns="91439" tIns="45719" rIns="91439" bIns="45719" anchor="t">
            <a:noAutofit/>
          </a:bodyPr>
          <a:lstStyle/>
          <a:p>
            <a:endParaRPr/>
          </a:p>
        </p:txBody>
      </p:sp>
      <p:sp>
        <p:nvSpPr>
          <p:cNvPr id="86"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Titeltext</a:t>
            </a:r>
          </a:p>
        </p:txBody>
      </p:sp>
      <p:sp>
        <p:nvSpPr>
          <p:cNvPr id="3" name="Textebene 1…"/>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Textebene 1</a:t>
            </a:r>
          </a:p>
          <a:p>
            <a:pPr lvl="1"/>
            <a:r>
              <a:t>Textebene 2</a:t>
            </a:r>
          </a:p>
          <a:p>
            <a:pPr lvl="2"/>
            <a:r>
              <a:t>Textebene 3</a:t>
            </a:r>
          </a:p>
          <a:p>
            <a:pPr lvl="3"/>
            <a:r>
              <a:t>Textebene 4</a:t>
            </a:r>
          </a:p>
          <a:p>
            <a:pPr lvl="4"/>
            <a:r>
              <a:t>Textebene 5</a:t>
            </a:r>
          </a:p>
        </p:txBody>
      </p:sp>
      <p:sp>
        <p:nvSpPr>
          <p:cNvPr id="4" name="Foliennumm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1pPr>
      <a:lvl2pPr marL="0" marR="0" indent="4572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2pPr>
      <a:lvl3pPr marL="0" marR="0" indent="9144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3pPr>
      <a:lvl4pPr marL="0" marR="0" indent="13716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4pPr>
      <a:lvl5pPr marL="0" marR="0" indent="18288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5pPr>
      <a:lvl6pPr marL="0" marR="0" indent="22860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6pPr>
      <a:lvl7pPr marL="0" marR="0" indent="27432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7pPr>
      <a:lvl8pPr marL="0" marR="0" indent="32004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8pPr>
      <a:lvl9pPr marL="0" marR="0" indent="36576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1pPr>
      <a:lvl2pPr marL="0" marR="0" indent="4572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2pPr>
      <a:lvl3pPr marL="0" marR="0" indent="9144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3pPr>
      <a:lvl4pPr marL="0" marR="0" indent="13716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4pPr>
      <a:lvl5pPr marL="0" marR="0" indent="18288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5pPr>
      <a:lvl6pPr marL="0" marR="0" indent="22860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6pPr>
      <a:lvl7pPr marL="0" marR="0" indent="27432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7pPr>
      <a:lvl8pPr marL="0" marR="0" indent="32004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8pPr>
      <a:lvl9pPr marL="0" marR="0" indent="36576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sp>
        <p:nvSpPr>
          <p:cNvPr id="140" name="RAUM"/>
          <p:cNvSpPr txBox="1"/>
          <p:nvPr/>
        </p:nvSpPr>
        <p:spPr>
          <a:xfrm rot="20820000">
            <a:off x="3043461" y="3224602"/>
            <a:ext cx="2061846" cy="965201"/>
          </a:xfrm>
          <a:prstGeom prst="rect">
            <a:avLst/>
          </a:prstGeom>
          <a:solidFill>
            <a:srgbClr val="E4E942"/>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5000">
                <a:latin typeface="Avenir Next Regular"/>
                <a:ea typeface="Avenir Next Regular"/>
                <a:cs typeface="Avenir Next Regular"/>
                <a:sym typeface="Avenir Next Regular"/>
              </a:defRPr>
            </a:lvl1pPr>
          </a:lstStyle>
          <a:p>
            <a:r>
              <a:t>RAUM</a:t>
            </a:r>
          </a:p>
        </p:txBody>
      </p:sp>
      <p:sp>
        <p:nvSpPr>
          <p:cNvPr id="141" name="ZEIT"/>
          <p:cNvSpPr txBox="1"/>
          <p:nvPr/>
        </p:nvSpPr>
        <p:spPr>
          <a:xfrm rot="600000">
            <a:off x="8599804" y="3125697"/>
            <a:ext cx="1473836" cy="965201"/>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5000">
                <a:latin typeface="Avenir Next Regular"/>
                <a:ea typeface="Avenir Next Regular"/>
                <a:cs typeface="Avenir Next Regular"/>
                <a:sym typeface="Avenir Next Regular"/>
              </a:defRPr>
            </a:lvl1pPr>
          </a:lstStyle>
          <a:p>
            <a:r>
              <a:t>ZEIT</a:t>
            </a:r>
          </a:p>
        </p:txBody>
      </p:sp>
      <p:sp>
        <p:nvSpPr>
          <p:cNvPr id="142" name="FIGUREN"/>
          <p:cNvSpPr txBox="1"/>
          <p:nvPr/>
        </p:nvSpPr>
        <p:spPr>
          <a:xfrm rot="660000">
            <a:off x="1335405" y="6215026"/>
            <a:ext cx="2947036" cy="965201"/>
          </a:xfrm>
          <a:prstGeom prst="rect">
            <a:avLst/>
          </a:prstGeom>
          <a:solidFill>
            <a:srgbClr val="B5D0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5000">
                <a:latin typeface="Avenir Next Regular"/>
                <a:ea typeface="Avenir Next Regular"/>
                <a:cs typeface="Avenir Next Regular"/>
                <a:sym typeface="Avenir Next Regular"/>
              </a:defRPr>
            </a:lvl1pPr>
          </a:lstStyle>
          <a:p>
            <a:r>
              <a:t>FIGUREN</a:t>
            </a:r>
          </a:p>
        </p:txBody>
      </p:sp>
      <p:sp>
        <p:nvSpPr>
          <p:cNvPr id="143" name="FOKALISIERUNG"/>
          <p:cNvSpPr txBox="1"/>
          <p:nvPr/>
        </p:nvSpPr>
        <p:spPr>
          <a:xfrm rot="21060000">
            <a:off x="6783705" y="6078286"/>
            <a:ext cx="5305426" cy="965201"/>
          </a:xfrm>
          <a:prstGeom prst="rect">
            <a:avLst/>
          </a:prstGeom>
          <a:solidFill>
            <a:srgbClr val="FF5E29"/>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5000">
                <a:latin typeface="Avenir Next Regular"/>
                <a:ea typeface="Avenir Next Regular"/>
                <a:cs typeface="Avenir Next Regular"/>
                <a:sym typeface="Avenir Next Regular"/>
              </a:defRPr>
            </a:lvl1pPr>
          </a:lstStyle>
          <a:p>
            <a:r>
              <a:t>FOKALISIERUNG</a:t>
            </a:r>
          </a:p>
        </p:txBody>
      </p:sp>
      <p:sp>
        <p:nvSpPr>
          <p:cNvPr id="144" name="narratologische kategorien"/>
          <p:cNvSpPr txBox="1">
            <a:spLocks noGrp="1"/>
          </p:cNvSpPr>
          <p:nvPr>
            <p:ph type="title"/>
          </p:nvPr>
        </p:nvSpPr>
        <p:spPr>
          <a:xfrm>
            <a:off x="1117562" y="900747"/>
            <a:ext cx="10769676" cy="1183155"/>
          </a:xfrm>
          <a:prstGeom prst="rect">
            <a:avLst/>
          </a:prstGeom>
          <a:ln w="25400">
            <a:solidFill>
              <a:srgbClr val="5B516A"/>
            </a:solidFill>
          </a:ln>
        </p:spPr>
        <p:txBody>
          <a:bodyPr anchor="ctr"/>
          <a:lstStyle>
            <a:lvl1pPr defTabSz="315727">
              <a:defRPr sz="4864" spc="48"/>
            </a:lvl1pPr>
          </a:lstStyle>
          <a:p>
            <a:r>
              <a:t>narratologische kategorien</a:t>
            </a:r>
          </a:p>
        </p:txBody>
      </p:sp>
      <p:sp>
        <p:nvSpPr>
          <p:cNvPr id="145" name="Narratologisches Close-Reading"/>
          <p:cNvSpPr txBox="1"/>
          <p:nvPr/>
        </p:nvSpPr>
        <p:spPr>
          <a:xfrm>
            <a:off x="210691" y="9285730"/>
            <a:ext cx="2102347" cy="279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pic>
        <p:nvPicPr>
          <p:cNvPr id="146"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147" name="narratologische kategorien"/>
          <p:cNvSpPr txBox="1"/>
          <p:nvPr/>
        </p:nvSpPr>
        <p:spPr>
          <a:xfrm>
            <a:off x="1117562" y="900747"/>
            <a:ext cx="10769676" cy="1183155"/>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defTabSz="315727">
              <a:lnSpc>
                <a:spcPct val="90000"/>
              </a:lnSpc>
              <a:defRPr sz="4864" cap="all" spc="48">
                <a:latin typeface="Avenir Next Regular"/>
                <a:ea typeface="Avenir Next Regular"/>
                <a:cs typeface="Avenir Next Regular"/>
                <a:sym typeface="Avenir Next Regular"/>
              </a:defRPr>
            </a:lvl1pPr>
          </a:lstStyle>
          <a:p>
            <a:r>
              <a:t>narratologische kategorien</a:t>
            </a:r>
          </a:p>
        </p:txBody>
      </p:sp>
      <p:pic>
        <p:nvPicPr>
          <p:cNvPr id="148" name="Oval Oval" descr="Oval Oval"/>
          <p:cNvPicPr>
            <a:picLocks/>
          </p:cNvPicPr>
          <p:nvPr/>
        </p:nvPicPr>
        <p:blipFill>
          <a:blip r:embed="rId4"/>
          <a:stretch>
            <a:fillRect/>
          </a:stretch>
        </p:blipFill>
        <p:spPr>
          <a:xfrm rot="609457">
            <a:off x="878068" y="5756166"/>
            <a:ext cx="3861709" cy="1882922"/>
          </a:xfrm>
          <a:prstGeom prst="rect">
            <a:avLst/>
          </a:prstGeom>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0" nodeType="clickEffect">
                                  <p:stCondLst>
                                    <p:cond delay="0"/>
                                  </p:stCondLst>
                                  <p:iterate>
                                    <p:tmAbs val="0"/>
                                  </p:iterate>
                                  <p:childTnLst>
                                    <p:set>
                                      <p:cBhvr>
                                        <p:cTn id="6" fill="hold"/>
                                        <p:tgtEl>
                                          <p:spTgt spid="148"/>
                                        </p:tgtEl>
                                        <p:attrNameLst>
                                          <p:attrName>style.visibility</p:attrName>
                                        </p:attrNameLst>
                                      </p:cBhvr>
                                      <p:to>
                                        <p:strVal val="visible"/>
                                      </p:to>
                                    </p:set>
                                    <p:animEffect transition="in" filter="dissolve">
                                      <p:cBhvr>
                                        <p:cTn id="7" dur="20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 grpId="0"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313"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314" name="Sender"/>
          <p:cNvSpPr/>
          <p:nvPr/>
        </p:nvSpPr>
        <p:spPr>
          <a:xfrm>
            <a:off x="1660128" y="1856496"/>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defTabSz="825500">
              <a:defRPr sz="2500">
                <a:latin typeface="Avenir Next Regular"/>
                <a:ea typeface="Avenir Next Regular"/>
                <a:cs typeface="Avenir Next Regular"/>
                <a:sym typeface="Avenir Next Regular"/>
              </a:defRPr>
            </a:lvl1pPr>
          </a:lstStyle>
          <a:p>
            <a:r>
              <a:t>Sender</a:t>
            </a:r>
          </a:p>
        </p:txBody>
      </p:sp>
      <p:sp>
        <p:nvSpPr>
          <p:cNvPr id="315" name="Empfänger"/>
          <p:cNvSpPr/>
          <p:nvPr/>
        </p:nvSpPr>
        <p:spPr>
          <a:xfrm>
            <a:off x="9645720" y="1856496"/>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defTabSz="825500">
              <a:defRPr sz="2300">
                <a:latin typeface="Avenir Next Regular"/>
                <a:ea typeface="Avenir Next Regular"/>
                <a:cs typeface="Avenir Next Regular"/>
                <a:sym typeface="Avenir Next Regular"/>
              </a:defRPr>
            </a:lvl1pPr>
          </a:lstStyle>
          <a:p>
            <a:r>
              <a:t>Empfänger</a:t>
            </a:r>
          </a:p>
        </p:txBody>
      </p:sp>
      <p:sp>
        <p:nvSpPr>
          <p:cNvPr id="316" name="Objekt"/>
          <p:cNvSpPr/>
          <p:nvPr/>
        </p:nvSpPr>
        <p:spPr>
          <a:xfrm>
            <a:off x="5652924" y="1856496"/>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defTabSz="825500">
              <a:defRPr sz="2500">
                <a:latin typeface="Avenir Next Regular"/>
                <a:ea typeface="Avenir Next Regular"/>
                <a:cs typeface="Avenir Next Regular"/>
                <a:sym typeface="Avenir Next Regular"/>
              </a:defRPr>
            </a:lvl1pPr>
          </a:lstStyle>
          <a:p>
            <a:r>
              <a:t>Objekt</a:t>
            </a:r>
          </a:p>
        </p:txBody>
      </p:sp>
      <p:sp>
        <p:nvSpPr>
          <p:cNvPr id="317" name="Subjekt"/>
          <p:cNvSpPr/>
          <p:nvPr/>
        </p:nvSpPr>
        <p:spPr>
          <a:xfrm>
            <a:off x="5652924" y="5406903"/>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defTabSz="825500">
              <a:defRPr sz="2500">
                <a:latin typeface="Avenir Next Regular"/>
                <a:ea typeface="Avenir Next Regular"/>
                <a:cs typeface="Avenir Next Regular"/>
                <a:sym typeface="Avenir Next Regular"/>
              </a:defRPr>
            </a:lvl1pPr>
          </a:lstStyle>
          <a:p>
            <a:r>
              <a:t>Subjekt</a:t>
            </a:r>
          </a:p>
        </p:txBody>
      </p:sp>
      <p:sp>
        <p:nvSpPr>
          <p:cNvPr id="318" name="Gegner"/>
          <p:cNvSpPr/>
          <p:nvPr/>
        </p:nvSpPr>
        <p:spPr>
          <a:xfrm>
            <a:off x="9645720" y="5406903"/>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defTabSz="825500">
              <a:defRPr sz="2500">
                <a:latin typeface="Avenir Next Regular"/>
                <a:ea typeface="Avenir Next Regular"/>
                <a:cs typeface="Avenir Next Regular"/>
                <a:sym typeface="Avenir Next Regular"/>
              </a:defRPr>
            </a:lvl1pPr>
          </a:lstStyle>
          <a:p>
            <a:r>
              <a:t>Gegner</a:t>
            </a:r>
          </a:p>
        </p:txBody>
      </p:sp>
      <p:sp>
        <p:nvSpPr>
          <p:cNvPr id="319" name="Helfer"/>
          <p:cNvSpPr/>
          <p:nvPr/>
        </p:nvSpPr>
        <p:spPr>
          <a:xfrm>
            <a:off x="1660128" y="5406903"/>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defTabSz="825500">
              <a:defRPr sz="2500">
                <a:latin typeface="Avenir Next Regular"/>
                <a:ea typeface="Avenir Next Regular"/>
                <a:cs typeface="Avenir Next Regular"/>
                <a:sym typeface="Avenir Next Regular"/>
              </a:defRPr>
            </a:lvl1pPr>
          </a:lstStyle>
          <a:p>
            <a:r>
              <a:t>Helfer</a:t>
            </a:r>
          </a:p>
        </p:txBody>
      </p:sp>
      <p:sp>
        <p:nvSpPr>
          <p:cNvPr id="320" name="Modell nach Greimas aus Martínez/Scheffel 2019, S. 154"/>
          <p:cNvSpPr txBox="1"/>
          <p:nvPr/>
        </p:nvSpPr>
        <p:spPr>
          <a:xfrm>
            <a:off x="9556992" y="8552429"/>
            <a:ext cx="2846731" cy="241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800" b="0" spc="16">
                <a:latin typeface="Avenir Next Medium"/>
                <a:ea typeface="Avenir Next Medium"/>
                <a:cs typeface="Avenir Next Medium"/>
                <a:sym typeface="Avenir Next Medium"/>
              </a:defRPr>
            </a:lvl1pPr>
          </a:lstStyle>
          <a:p>
            <a:r>
              <a:t>Modell nach Greimas aus Martínez/Scheffel 2019, S. 154</a:t>
            </a:r>
          </a:p>
        </p:txBody>
      </p:sp>
      <p:sp>
        <p:nvSpPr>
          <p:cNvPr id="321" name="Linie"/>
          <p:cNvSpPr/>
          <p:nvPr/>
        </p:nvSpPr>
        <p:spPr>
          <a:xfrm flipH="1" flipV="1">
            <a:off x="3825716" y="2808996"/>
            <a:ext cx="1567890" cy="1"/>
          </a:xfrm>
          <a:prstGeom prst="line">
            <a:avLst/>
          </a:prstGeom>
          <a:ln w="50800">
            <a:solidFill>
              <a:srgbClr val="000000"/>
            </a:solidFill>
            <a:miter lim="400000"/>
            <a:head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322" name="Linie"/>
          <p:cNvSpPr/>
          <p:nvPr/>
        </p:nvSpPr>
        <p:spPr>
          <a:xfrm flipH="1" flipV="1">
            <a:off x="7818512" y="2808996"/>
            <a:ext cx="1567890" cy="1"/>
          </a:xfrm>
          <a:prstGeom prst="line">
            <a:avLst/>
          </a:prstGeom>
          <a:ln w="50800">
            <a:solidFill>
              <a:srgbClr val="000000"/>
            </a:solidFill>
            <a:miter lim="400000"/>
            <a:head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323" name="Linie"/>
          <p:cNvSpPr/>
          <p:nvPr/>
        </p:nvSpPr>
        <p:spPr>
          <a:xfrm flipH="1">
            <a:off x="3825716" y="6359403"/>
            <a:ext cx="1567890" cy="1"/>
          </a:xfrm>
          <a:prstGeom prst="line">
            <a:avLst/>
          </a:prstGeom>
          <a:ln w="50800">
            <a:solidFill>
              <a:srgbClr val="000000"/>
            </a:solidFill>
            <a:miter lim="400000"/>
            <a:head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324" name="Linie"/>
          <p:cNvSpPr/>
          <p:nvPr/>
        </p:nvSpPr>
        <p:spPr>
          <a:xfrm flipH="1">
            <a:off x="7818512" y="6359403"/>
            <a:ext cx="1567890" cy="1"/>
          </a:xfrm>
          <a:prstGeom prst="line">
            <a:avLst/>
          </a:prstGeom>
          <a:ln w="50800">
            <a:solidFill>
              <a:srgbClr val="000000"/>
            </a:solidFill>
            <a:miter lim="400000"/>
            <a:tail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325" name="Linie"/>
          <p:cNvSpPr/>
          <p:nvPr/>
        </p:nvSpPr>
        <p:spPr>
          <a:xfrm flipV="1">
            <a:off x="6605424" y="3987340"/>
            <a:ext cx="1" cy="1192450"/>
          </a:xfrm>
          <a:prstGeom prst="line">
            <a:avLst/>
          </a:prstGeom>
          <a:ln w="50800">
            <a:solidFill>
              <a:srgbClr val="000000"/>
            </a:solidFill>
            <a:miter lim="400000"/>
            <a:tail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pic>
        <p:nvPicPr>
          <p:cNvPr id="327" name="Symol_Figuren.pdf" descr="Symol_Figuren.pdf"/>
          <p:cNvPicPr>
            <a:picLocks noChangeAspect="1"/>
          </p:cNvPicPr>
          <p:nvPr/>
        </p:nvPicPr>
        <p:blipFill>
          <a:blip r:embed="rId4"/>
          <a:stretch>
            <a:fillRect/>
          </a:stretch>
        </p:blipFill>
        <p:spPr>
          <a:xfrm>
            <a:off x="11929047" y="107211"/>
            <a:ext cx="546101" cy="511049"/>
          </a:xfrm>
          <a:prstGeom prst="rect">
            <a:avLst/>
          </a:prstGeom>
          <a:ln w="38100">
            <a:solidFill>
              <a:srgbClr val="B5D0FF"/>
            </a:solidFill>
            <a:miter lim="400000"/>
          </a:ln>
        </p:spPr>
      </p:pic>
      <p:sp>
        <p:nvSpPr>
          <p:cNvPr id="328" name="Goldenes…"/>
          <p:cNvSpPr txBox="1"/>
          <p:nvPr/>
        </p:nvSpPr>
        <p:spPr>
          <a:xfrm>
            <a:off x="5968843" y="2476278"/>
            <a:ext cx="1273163" cy="665437"/>
          </a:xfrm>
          <a:prstGeom prst="rect">
            <a:avLst/>
          </a:prstGeom>
          <a:ln w="50800">
            <a:solidFill>
              <a:srgbClr val="7A81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defRPr sz="1800" b="0">
                <a:solidFill>
                  <a:srgbClr val="7A81FF"/>
                </a:solidFill>
                <a:latin typeface="Rockwell"/>
                <a:ea typeface="Rockwell"/>
                <a:cs typeface="Rockwell"/>
                <a:sym typeface="Rockwell"/>
              </a:defRPr>
            </a:pPr>
            <a:r>
              <a:t>Goldenes</a:t>
            </a:r>
          </a:p>
          <a:p>
            <a:pPr>
              <a:defRPr sz="1800" b="0">
                <a:solidFill>
                  <a:srgbClr val="7A81FF"/>
                </a:solidFill>
                <a:latin typeface="Rockwell"/>
                <a:ea typeface="Rockwell"/>
                <a:cs typeface="Rockwell"/>
                <a:sym typeface="Rockwell"/>
              </a:defRPr>
            </a:pPr>
            <a:r>
              <a:t>Vlies</a:t>
            </a:r>
          </a:p>
        </p:txBody>
      </p:sp>
      <p:sp>
        <p:nvSpPr>
          <p:cNvPr id="329" name="Drache"/>
          <p:cNvSpPr txBox="1"/>
          <p:nvPr/>
        </p:nvSpPr>
        <p:spPr>
          <a:xfrm>
            <a:off x="10121034" y="6166385"/>
            <a:ext cx="995896" cy="386036"/>
          </a:xfrm>
          <a:prstGeom prst="rect">
            <a:avLst/>
          </a:prstGeom>
          <a:ln w="50800">
            <a:solidFill>
              <a:srgbClr val="7A81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0">
                <a:solidFill>
                  <a:srgbClr val="7A81FF"/>
                </a:solidFill>
                <a:latin typeface="Rockwell"/>
                <a:ea typeface="Rockwell"/>
                <a:cs typeface="Rockwell"/>
                <a:sym typeface="Rockwell"/>
              </a:defRPr>
            </a:lvl1pPr>
          </a:lstStyle>
          <a:p>
            <a:r>
              <a:t>Drache</a:t>
            </a:r>
          </a:p>
        </p:txBody>
      </p:sp>
      <p:sp>
        <p:nvSpPr>
          <p:cNvPr id="330" name="Pelias…"/>
          <p:cNvSpPr txBox="1"/>
          <p:nvPr/>
        </p:nvSpPr>
        <p:spPr>
          <a:xfrm>
            <a:off x="1879327" y="2462840"/>
            <a:ext cx="1466603" cy="944836"/>
          </a:xfrm>
          <a:prstGeom prst="rect">
            <a:avLst/>
          </a:prstGeom>
          <a:ln w="50800">
            <a:solidFill>
              <a:srgbClr val="7A81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defRPr sz="1800" b="0">
                <a:solidFill>
                  <a:srgbClr val="7A81FF"/>
                </a:solidFill>
                <a:latin typeface="Rockwell"/>
                <a:ea typeface="Rockwell"/>
                <a:cs typeface="Rockwell"/>
                <a:sym typeface="Rockwell"/>
              </a:defRPr>
            </a:pPr>
            <a:r>
              <a:t>Pelias </a:t>
            </a:r>
          </a:p>
          <a:p>
            <a:pPr>
              <a:defRPr sz="1800" b="0">
                <a:solidFill>
                  <a:srgbClr val="7A81FF"/>
                </a:solidFill>
                <a:latin typeface="Rockwell"/>
                <a:ea typeface="Rockwell"/>
                <a:cs typeface="Rockwell"/>
                <a:sym typeface="Rockwell"/>
              </a:defRPr>
            </a:pPr>
            <a:r>
              <a:t>(König von </a:t>
            </a:r>
          </a:p>
          <a:p>
            <a:pPr>
              <a:defRPr sz="1800" b="0">
                <a:solidFill>
                  <a:srgbClr val="7A81FF"/>
                </a:solidFill>
                <a:latin typeface="Rockwell"/>
                <a:ea typeface="Rockwell"/>
                <a:cs typeface="Rockwell"/>
                <a:sym typeface="Rockwell"/>
              </a:defRPr>
            </a:pPr>
            <a:r>
              <a:t>Iolkos)</a:t>
            </a:r>
          </a:p>
        </p:txBody>
      </p:sp>
      <p:sp>
        <p:nvSpPr>
          <p:cNvPr id="331" name="Thron von…"/>
          <p:cNvSpPr txBox="1"/>
          <p:nvPr/>
        </p:nvSpPr>
        <p:spPr>
          <a:xfrm>
            <a:off x="9905158" y="2476278"/>
            <a:ext cx="1386125" cy="665437"/>
          </a:xfrm>
          <a:prstGeom prst="rect">
            <a:avLst/>
          </a:prstGeom>
          <a:ln w="50800">
            <a:solidFill>
              <a:srgbClr val="7A81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defRPr sz="1800" b="0">
                <a:solidFill>
                  <a:srgbClr val="7A81FF"/>
                </a:solidFill>
                <a:latin typeface="Rockwell"/>
                <a:ea typeface="Rockwell"/>
                <a:cs typeface="Rockwell"/>
                <a:sym typeface="Rockwell"/>
              </a:defRPr>
            </a:pPr>
            <a:r>
              <a:t>Thron von </a:t>
            </a:r>
          </a:p>
          <a:p>
            <a:pPr>
              <a:defRPr sz="1800" b="0">
                <a:solidFill>
                  <a:srgbClr val="7A81FF"/>
                </a:solidFill>
                <a:latin typeface="Rockwell"/>
                <a:ea typeface="Rockwell"/>
                <a:cs typeface="Rockwell"/>
                <a:sym typeface="Rockwell"/>
              </a:defRPr>
            </a:pPr>
            <a:r>
              <a:t>Iolkos</a:t>
            </a:r>
          </a:p>
        </p:txBody>
      </p:sp>
      <p:sp>
        <p:nvSpPr>
          <p:cNvPr id="332" name="Medea"/>
          <p:cNvSpPr txBox="1"/>
          <p:nvPr/>
        </p:nvSpPr>
        <p:spPr>
          <a:xfrm>
            <a:off x="2135441" y="6166385"/>
            <a:ext cx="954374" cy="386036"/>
          </a:xfrm>
          <a:prstGeom prst="rect">
            <a:avLst/>
          </a:prstGeom>
          <a:ln w="50800">
            <a:solidFill>
              <a:srgbClr val="7A81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0">
                <a:solidFill>
                  <a:srgbClr val="7A81FF"/>
                </a:solidFill>
                <a:latin typeface="Rockwell"/>
                <a:ea typeface="Rockwell"/>
                <a:cs typeface="Rockwell"/>
                <a:sym typeface="Rockwell"/>
              </a:defRPr>
            </a:lvl1pPr>
          </a:lstStyle>
          <a:p>
            <a:r>
              <a:t>Medea</a:t>
            </a:r>
          </a:p>
        </p:txBody>
      </p:sp>
      <p:sp>
        <p:nvSpPr>
          <p:cNvPr id="333" name="Iason"/>
          <p:cNvSpPr txBox="1"/>
          <p:nvPr/>
        </p:nvSpPr>
        <p:spPr>
          <a:xfrm>
            <a:off x="6128237" y="6166385"/>
            <a:ext cx="954374" cy="386036"/>
          </a:xfrm>
          <a:prstGeom prst="rect">
            <a:avLst/>
          </a:prstGeom>
          <a:ln w="50800">
            <a:solidFill>
              <a:srgbClr val="7A81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defRPr sz="1800" b="0">
                <a:solidFill>
                  <a:srgbClr val="7A81FF"/>
                </a:solidFill>
                <a:latin typeface="Rockwell"/>
                <a:ea typeface="Rockwell"/>
                <a:cs typeface="Rockwell"/>
                <a:sym typeface="Rockwell"/>
              </a:defRPr>
            </a:lvl1pPr>
          </a:lstStyle>
          <a:p>
            <a:r>
              <a:t>Iason</a:t>
            </a:r>
          </a:p>
        </p:txBody>
      </p:sp>
      <p:sp>
        <p:nvSpPr>
          <p:cNvPr id="334" name="Iason und Medea (Ovid, met. VII 1-158"/>
          <p:cNvSpPr txBox="1"/>
          <p:nvPr/>
        </p:nvSpPr>
        <p:spPr>
          <a:xfrm>
            <a:off x="6750742" y="909896"/>
            <a:ext cx="6044705" cy="459681"/>
          </a:xfrm>
          <a:prstGeom prst="rect">
            <a:avLst/>
          </a:prstGeom>
          <a:ln w="50800">
            <a:solidFill>
              <a:srgbClr val="7A81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0">
                <a:solidFill>
                  <a:srgbClr val="7A81FF"/>
                </a:solidFill>
                <a:latin typeface="Rockwell"/>
                <a:ea typeface="Rockwell"/>
                <a:cs typeface="Rockwell"/>
                <a:sym typeface="Rockwell"/>
              </a:defRPr>
            </a:lvl1pPr>
          </a:lstStyle>
          <a:p>
            <a:r>
              <a:t>Iason und Medea (Ovid, met. VII 1-158</a:t>
            </a:r>
          </a:p>
        </p:txBody>
      </p:sp>
      <p:sp>
        <p:nvSpPr>
          <p:cNvPr id="335" name="Narratologisches Close-Reading"/>
          <p:cNvSpPr txBox="1"/>
          <p:nvPr/>
        </p:nvSpPr>
        <p:spPr>
          <a:xfrm>
            <a:off x="210691" y="9285730"/>
            <a:ext cx="2102347" cy="279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
        <p:nvSpPr>
          <p:cNvPr id="2" name="III. FIGUREN">
            <a:extLst>
              <a:ext uri="{FF2B5EF4-FFF2-40B4-BE49-F238E27FC236}">
                <a16:creationId xmlns:a16="http://schemas.microsoft.com/office/drawing/2014/main" id="{D0C6A7EA-1C71-AB49-9BF3-26C77DA7B629}"/>
              </a:ext>
            </a:extLst>
          </p:cNvPr>
          <p:cNvSpPr txBox="1"/>
          <p:nvPr/>
        </p:nvSpPr>
        <p:spPr>
          <a:xfrm>
            <a:off x="508000" y="63500"/>
            <a:ext cx="2192912" cy="511049"/>
          </a:xfrm>
          <a:prstGeom prst="rect">
            <a:avLst/>
          </a:prstGeom>
          <a:solidFill>
            <a:srgbClr val="B5D0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algn="l" defTabSz="553084">
              <a:defRPr sz="2345">
                <a:latin typeface="Avenir Next Regular"/>
                <a:ea typeface="Avenir Next Regular"/>
                <a:cs typeface="Avenir Next Regular"/>
                <a:sym typeface="Avenir Next Regular"/>
              </a:defRPr>
            </a:lvl1pPr>
          </a:lstStyle>
          <a:p>
            <a:r>
              <a:rPr dirty="0"/>
              <a:t>III. </a:t>
            </a:r>
            <a:r>
              <a:rPr dirty="0" err="1"/>
              <a:t>FIGUREN</a:t>
            </a:r>
            <a:endParaRPr dirty="0"/>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3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3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3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p:tmAbs val="0"/>
                                  </p:iterate>
                                  <p:childTnLst>
                                    <p:set>
                                      <p:cBhvr>
                                        <p:cTn id="18" fill="hold"/>
                                        <p:tgtEl>
                                          <p:spTgt spid="3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p:tmAbs val="0"/>
                                  </p:iterate>
                                  <p:childTnLst>
                                    <p:set>
                                      <p:cBhvr>
                                        <p:cTn id="22" fill="hold"/>
                                        <p:tgtEl>
                                          <p:spTgt spid="3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p:tmAbs val="0"/>
                                  </p:iterate>
                                  <p:childTnLst>
                                    <p:set>
                                      <p:cBhvr>
                                        <p:cTn id="26" fill="hold"/>
                                        <p:tgtEl>
                                          <p:spTgt spid="3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iterate>
                                    <p:tmAbs val="0"/>
                                  </p:iterate>
                                  <p:childTnLst>
                                    <p:set>
                                      <p:cBhvr>
                                        <p:cTn id="30" fill="hold"/>
                                        <p:tgtEl>
                                          <p:spTgt spid="3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 grpId="0" animBg="1" advAuto="0"/>
      <p:bldP spid="329" grpId="0" animBg="1" advAuto="0"/>
      <p:bldP spid="330" grpId="0" animBg="1" advAuto="0"/>
      <p:bldP spid="331" grpId="0" animBg="1" advAuto="0"/>
      <p:bldP spid="332" grpId="0" animBg="1" advAuto="0"/>
      <p:bldP spid="333" grpId="0" animBg="1" advAuto="0"/>
      <p:bldP spid="334" grpId="0"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339"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pic>
        <p:nvPicPr>
          <p:cNvPr id="341" name="Symol_Figuren.pdf" descr="Symol_Figuren.pdf"/>
          <p:cNvPicPr>
            <a:picLocks noChangeAspect="1"/>
          </p:cNvPicPr>
          <p:nvPr/>
        </p:nvPicPr>
        <p:blipFill>
          <a:blip r:embed="rId4"/>
          <a:stretch>
            <a:fillRect/>
          </a:stretch>
        </p:blipFill>
        <p:spPr>
          <a:xfrm>
            <a:off x="11929047" y="107211"/>
            <a:ext cx="546101" cy="511049"/>
          </a:xfrm>
          <a:prstGeom prst="rect">
            <a:avLst/>
          </a:prstGeom>
          <a:ln w="38100">
            <a:solidFill>
              <a:srgbClr val="B5D0FF"/>
            </a:solidFill>
            <a:miter lim="400000"/>
          </a:ln>
        </p:spPr>
      </p:pic>
      <p:sp>
        <p:nvSpPr>
          <p:cNvPr id="342" name="Narratologisches Close-Reading"/>
          <p:cNvSpPr txBox="1"/>
          <p:nvPr/>
        </p:nvSpPr>
        <p:spPr>
          <a:xfrm>
            <a:off x="210691" y="9285730"/>
            <a:ext cx="2102347" cy="279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
        <p:nvSpPr>
          <p:cNvPr id="343" name="ENDE"/>
          <p:cNvSpPr txBox="1"/>
          <p:nvPr/>
        </p:nvSpPr>
        <p:spPr>
          <a:xfrm>
            <a:off x="5531484" y="4387850"/>
            <a:ext cx="1941831" cy="977901"/>
          </a:xfrm>
          <a:prstGeom prst="rect">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ENDE</a:t>
            </a:r>
          </a:p>
        </p:txBody>
      </p:sp>
      <p:sp>
        <p:nvSpPr>
          <p:cNvPr id="2" name="III. FIGUREN">
            <a:extLst>
              <a:ext uri="{FF2B5EF4-FFF2-40B4-BE49-F238E27FC236}">
                <a16:creationId xmlns:a16="http://schemas.microsoft.com/office/drawing/2014/main" id="{923FAF30-0287-0B4D-9260-6284C0C3CECE}"/>
              </a:ext>
            </a:extLst>
          </p:cNvPr>
          <p:cNvSpPr txBox="1"/>
          <p:nvPr/>
        </p:nvSpPr>
        <p:spPr>
          <a:xfrm>
            <a:off x="508000" y="63500"/>
            <a:ext cx="2192912" cy="511049"/>
          </a:xfrm>
          <a:prstGeom prst="rect">
            <a:avLst/>
          </a:prstGeom>
          <a:solidFill>
            <a:srgbClr val="B5D0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algn="l" defTabSz="553084">
              <a:defRPr sz="2345">
                <a:latin typeface="Avenir Next Regular"/>
                <a:ea typeface="Avenir Next Regular"/>
                <a:cs typeface="Avenir Next Regular"/>
                <a:sym typeface="Avenir Next Regular"/>
              </a:defRPr>
            </a:lvl1pPr>
          </a:lstStyle>
          <a:p>
            <a:r>
              <a:rPr dirty="0"/>
              <a:t>III. </a:t>
            </a:r>
            <a:r>
              <a:rPr dirty="0" err="1"/>
              <a:t>FIGUREN</a:t>
            </a:r>
            <a:endParaRPr dirty="0"/>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3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 grpId="0"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153"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154" name="III. FIGUREN"/>
          <p:cNvSpPr txBox="1"/>
          <p:nvPr/>
        </p:nvSpPr>
        <p:spPr>
          <a:xfrm>
            <a:off x="508000" y="63500"/>
            <a:ext cx="2102346" cy="577850"/>
          </a:xfrm>
          <a:prstGeom prst="rect">
            <a:avLst/>
          </a:prstGeom>
          <a:solidFill>
            <a:srgbClr val="B5D0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algn="l" defTabSz="553084">
              <a:defRPr sz="2345">
                <a:latin typeface="Avenir Next Regular"/>
                <a:ea typeface="Avenir Next Regular"/>
                <a:cs typeface="Avenir Next Regular"/>
                <a:sym typeface="Avenir Next Regular"/>
              </a:defRPr>
            </a:lvl1pPr>
          </a:lstStyle>
          <a:p>
            <a:r>
              <a:t>III. FIGUREN</a:t>
            </a:r>
          </a:p>
        </p:txBody>
      </p:sp>
      <p:pic>
        <p:nvPicPr>
          <p:cNvPr id="155" name="Symol_Figuren.pdf" descr="Symol_Figuren.pdf"/>
          <p:cNvPicPr>
            <a:picLocks noChangeAspect="1"/>
          </p:cNvPicPr>
          <p:nvPr/>
        </p:nvPicPr>
        <p:blipFill>
          <a:blip r:embed="rId4"/>
          <a:stretch>
            <a:fillRect/>
          </a:stretch>
        </p:blipFill>
        <p:spPr>
          <a:xfrm>
            <a:off x="11929047" y="107211"/>
            <a:ext cx="546101" cy="511049"/>
          </a:xfrm>
          <a:prstGeom prst="rect">
            <a:avLst/>
          </a:prstGeom>
          <a:ln w="38100">
            <a:solidFill>
              <a:srgbClr val="B5D0FF"/>
            </a:solidFill>
            <a:miter lim="400000"/>
          </a:ln>
        </p:spPr>
      </p:pic>
      <p:sp>
        <p:nvSpPr>
          <p:cNvPr id="156" name="Figurencharakterisierung"/>
          <p:cNvSpPr txBox="1"/>
          <p:nvPr/>
        </p:nvSpPr>
        <p:spPr>
          <a:xfrm>
            <a:off x="1471797" y="2243156"/>
            <a:ext cx="8211186" cy="977901"/>
          </a:xfrm>
          <a:prstGeom prst="rect">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Figurencharakterisierung</a:t>
            </a:r>
          </a:p>
        </p:txBody>
      </p:sp>
      <p:sp>
        <p:nvSpPr>
          <p:cNvPr id="157" name="Aktantenmodell"/>
          <p:cNvSpPr txBox="1"/>
          <p:nvPr/>
        </p:nvSpPr>
        <p:spPr>
          <a:xfrm>
            <a:off x="1451477" y="5050836"/>
            <a:ext cx="5300981" cy="977901"/>
          </a:xfrm>
          <a:prstGeom prst="rect">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Aktantenmodell</a:t>
            </a:r>
          </a:p>
        </p:txBody>
      </p:sp>
      <p:sp>
        <p:nvSpPr>
          <p:cNvPr id="158" name="A"/>
          <p:cNvSpPr txBox="1"/>
          <p:nvPr/>
        </p:nvSpPr>
        <p:spPr>
          <a:xfrm>
            <a:off x="600863" y="2243156"/>
            <a:ext cx="602616" cy="977901"/>
          </a:xfrm>
          <a:prstGeom prst="rect">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A</a:t>
            </a:r>
          </a:p>
        </p:txBody>
      </p:sp>
      <p:sp>
        <p:nvSpPr>
          <p:cNvPr id="159" name="B"/>
          <p:cNvSpPr txBox="1"/>
          <p:nvPr/>
        </p:nvSpPr>
        <p:spPr>
          <a:xfrm>
            <a:off x="600863" y="5050836"/>
            <a:ext cx="561976" cy="977901"/>
          </a:xfrm>
          <a:prstGeom prst="rect">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B</a:t>
            </a:r>
          </a:p>
        </p:txBody>
      </p:sp>
      <p:sp>
        <p:nvSpPr>
          <p:cNvPr id="160" name="Algirdas J. Greimas (1966)"/>
          <p:cNvSpPr/>
          <p:nvPr/>
        </p:nvSpPr>
        <p:spPr>
          <a:xfrm>
            <a:off x="4108317" y="6051613"/>
            <a:ext cx="2745979" cy="977901"/>
          </a:xfrm>
          <a:custGeom>
            <a:avLst/>
            <a:gdLst/>
            <a:ahLst/>
            <a:cxnLst>
              <a:cxn ang="0">
                <a:pos x="wd2" y="hd2"/>
              </a:cxn>
              <a:cxn ang="5400000">
                <a:pos x="wd2" y="hd2"/>
              </a:cxn>
              <a:cxn ang="10800000">
                <a:pos x="wd2" y="hd2"/>
              </a:cxn>
              <a:cxn ang="16200000">
                <a:pos x="wd2" y="hd2"/>
              </a:cxn>
            </a:cxnLst>
            <a:rect l="0" t="0" r="r" b="b"/>
            <a:pathLst>
              <a:path w="21600" h="21600" extrusionOk="0">
                <a:moveTo>
                  <a:pt x="16324" y="0"/>
                </a:moveTo>
                <a:lnTo>
                  <a:pt x="14891" y="10143"/>
                </a:lnTo>
                <a:lnTo>
                  <a:pt x="478" y="10143"/>
                </a:lnTo>
                <a:cubicBezTo>
                  <a:pt x="214" y="10143"/>
                  <a:pt x="0" y="10772"/>
                  <a:pt x="0" y="11549"/>
                </a:cubicBezTo>
                <a:lnTo>
                  <a:pt x="0" y="20193"/>
                </a:lnTo>
                <a:cubicBezTo>
                  <a:pt x="0" y="20970"/>
                  <a:pt x="214" y="21600"/>
                  <a:pt x="478" y="21600"/>
                </a:cubicBezTo>
                <a:lnTo>
                  <a:pt x="21122" y="21600"/>
                </a:lnTo>
                <a:cubicBezTo>
                  <a:pt x="21386" y="21600"/>
                  <a:pt x="21600" y="20970"/>
                  <a:pt x="21600" y="20193"/>
                </a:cubicBezTo>
                <a:lnTo>
                  <a:pt x="21600" y="11549"/>
                </a:lnTo>
                <a:cubicBezTo>
                  <a:pt x="21600" y="10772"/>
                  <a:pt x="21386" y="10143"/>
                  <a:pt x="21122" y="10143"/>
                </a:cubicBezTo>
                <a:lnTo>
                  <a:pt x="17760" y="10143"/>
                </a:lnTo>
                <a:lnTo>
                  <a:pt x="16324" y="0"/>
                </a:lnTo>
                <a:close/>
              </a:path>
            </a:pathLst>
          </a:cu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defRPr sz="1600" b="0" i="1"/>
            </a:lvl1pPr>
          </a:lstStyle>
          <a:p>
            <a:pPr>
              <a:defRPr sz="2200" i="0">
                <a:solidFill>
                  <a:srgbClr val="FFFFFF"/>
                </a:solidFill>
                <a:latin typeface="+mn-lt"/>
                <a:ea typeface="+mn-ea"/>
                <a:cs typeface="+mn-cs"/>
                <a:sym typeface="Helvetica Neue Medium"/>
              </a:defRPr>
            </a:pPr>
            <a:endParaRPr lang="de-DE" sz="1600" i="1" dirty="0">
              <a:solidFill>
                <a:srgbClr val="000000"/>
              </a:solidFill>
              <a:latin typeface="Helvetica Neue"/>
              <a:ea typeface="Helvetica Neue"/>
              <a:cs typeface="Helvetica Neue"/>
              <a:sym typeface="Helvetica Neue"/>
            </a:endParaRPr>
          </a:p>
          <a:p>
            <a:pPr>
              <a:defRPr sz="2200" i="0">
                <a:solidFill>
                  <a:srgbClr val="FFFFFF"/>
                </a:solidFill>
                <a:latin typeface="+mn-lt"/>
                <a:ea typeface="+mn-ea"/>
                <a:cs typeface="+mn-cs"/>
                <a:sym typeface="Helvetica Neue Medium"/>
              </a:defRPr>
            </a:pPr>
            <a:r>
              <a:rPr sz="1600" i="1" dirty="0" err="1">
                <a:solidFill>
                  <a:srgbClr val="000000"/>
                </a:solidFill>
                <a:latin typeface="Helvetica Neue"/>
                <a:ea typeface="Helvetica Neue"/>
                <a:cs typeface="Helvetica Neue"/>
                <a:sym typeface="Helvetica Neue"/>
              </a:rPr>
              <a:t>Algirdas</a:t>
            </a:r>
            <a:r>
              <a:rPr sz="1600" i="1" dirty="0">
                <a:solidFill>
                  <a:srgbClr val="000000"/>
                </a:solidFill>
                <a:latin typeface="Helvetica Neue"/>
                <a:ea typeface="Helvetica Neue"/>
                <a:cs typeface="Helvetica Neue"/>
                <a:sym typeface="Helvetica Neue"/>
              </a:rPr>
              <a:t> J. </a:t>
            </a:r>
            <a:r>
              <a:rPr sz="1600" i="1" dirty="0" err="1">
                <a:solidFill>
                  <a:srgbClr val="000000"/>
                </a:solidFill>
                <a:latin typeface="Helvetica Neue"/>
                <a:ea typeface="Helvetica Neue"/>
                <a:cs typeface="Helvetica Neue"/>
                <a:sym typeface="Helvetica Neue"/>
              </a:rPr>
              <a:t>Greimas</a:t>
            </a:r>
            <a:r>
              <a:rPr sz="1600" i="1" dirty="0">
                <a:solidFill>
                  <a:srgbClr val="000000"/>
                </a:solidFill>
                <a:latin typeface="Helvetica Neue"/>
                <a:ea typeface="Helvetica Neue"/>
                <a:cs typeface="Helvetica Neue"/>
                <a:sym typeface="Helvetica Neue"/>
              </a:rPr>
              <a:t> (1966)</a:t>
            </a:r>
          </a:p>
        </p:txBody>
      </p:sp>
      <p:sp>
        <p:nvSpPr>
          <p:cNvPr id="161" name="Narratologisches Close-Reading"/>
          <p:cNvSpPr txBox="1"/>
          <p:nvPr/>
        </p:nvSpPr>
        <p:spPr>
          <a:xfrm>
            <a:off x="210691" y="9285730"/>
            <a:ext cx="2102347" cy="279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1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15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p:tmAbs val="0"/>
                                  </p:iterate>
                                  <p:childTnLst>
                                    <p:set>
                                      <p:cBhvr>
                                        <p:cTn id="18" fill="hold"/>
                                        <p:tgtEl>
                                          <p:spTgt spid="157"/>
                                        </p:tgtEl>
                                        <p:attrNameLst>
                                          <p:attrName>style.visibility</p:attrName>
                                        </p:attrNameLst>
                                      </p:cBhvr>
                                      <p:to>
                                        <p:strVal val="visible"/>
                                      </p:to>
                                    </p:set>
                                  </p:childTnLst>
                                </p:cTn>
                              </p:par>
                            </p:childTnLst>
                          </p:cTn>
                        </p:par>
                        <p:par>
                          <p:cTn id="19" fill="hold">
                            <p:stCondLst>
                              <p:cond delay="0"/>
                            </p:stCondLst>
                            <p:childTnLst>
                              <p:par>
                                <p:cTn id="20" presetID="9" presetClass="entr" fill="hold" grpId="0" nodeType="afterEffect">
                                  <p:stCondLst>
                                    <p:cond delay="0"/>
                                  </p:stCondLst>
                                  <p:iterate>
                                    <p:tmAbs val="0"/>
                                  </p:iterate>
                                  <p:childTnLst>
                                    <p:set>
                                      <p:cBhvr>
                                        <p:cTn id="21" fill="hold"/>
                                        <p:tgtEl>
                                          <p:spTgt spid="160"/>
                                        </p:tgtEl>
                                        <p:attrNameLst>
                                          <p:attrName>style.visibility</p:attrName>
                                        </p:attrNameLst>
                                      </p:cBhvr>
                                      <p:to>
                                        <p:strVal val="visible"/>
                                      </p:to>
                                    </p:set>
                                    <p:animEffect transition="in" filter="dissolve">
                                      <p:cBhvr>
                                        <p:cTn id="22" dur="2000"/>
                                        <p:tgtEl>
                                          <p:spTgt spid="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 grpId="0" animBg="1" advAuto="0"/>
      <p:bldP spid="157" grpId="0" animBg="1" advAuto="0"/>
      <p:bldP spid="158" grpId="0" animBg="1" advAuto="0"/>
      <p:bldP spid="159" grpId="0" animBg="1" advAuto="0"/>
      <p:bldP spid="160" grpId="0"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165"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166" name="Komplexität"/>
          <p:cNvSpPr txBox="1"/>
          <p:nvPr/>
        </p:nvSpPr>
        <p:spPr>
          <a:xfrm>
            <a:off x="1920145" y="3115821"/>
            <a:ext cx="4048761" cy="977901"/>
          </a:xfrm>
          <a:prstGeom prst="rect">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Komplexität</a:t>
            </a:r>
          </a:p>
        </p:txBody>
      </p:sp>
      <p:sp>
        <p:nvSpPr>
          <p:cNvPr id="167" name="III. FIGUREN"/>
          <p:cNvSpPr txBox="1"/>
          <p:nvPr/>
        </p:nvSpPr>
        <p:spPr>
          <a:xfrm>
            <a:off x="508000" y="63500"/>
            <a:ext cx="2192912" cy="511049"/>
          </a:xfrm>
          <a:prstGeom prst="rect">
            <a:avLst/>
          </a:prstGeom>
          <a:solidFill>
            <a:srgbClr val="B5D0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algn="l" defTabSz="553084">
              <a:defRPr sz="2345">
                <a:latin typeface="Avenir Next Regular"/>
                <a:ea typeface="Avenir Next Regular"/>
                <a:cs typeface="Avenir Next Regular"/>
                <a:sym typeface="Avenir Next Regular"/>
              </a:defRPr>
            </a:lvl1pPr>
          </a:lstStyle>
          <a:p>
            <a:r>
              <a:t>III. FIGUREN</a:t>
            </a:r>
          </a:p>
        </p:txBody>
      </p:sp>
      <p:sp>
        <p:nvSpPr>
          <p:cNvPr id="168" name="einfach…"/>
          <p:cNvSpPr/>
          <p:nvPr/>
        </p:nvSpPr>
        <p:spPr>
          <a:xfrm>
            <a:off x="1126681" y="6488436"/>
            <a:ext cx="1574231" cy="1584939"/>
          </a:xfrm>
          <a:prstGeom prst="roundRect">
            <a:avLst>
              <a:gd name="adj" fmla="val 12101"/>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defTabSz="825500">
              <a:defRPr sz="2000">
                <a:latin typeface="Avenir Next Regular"/>
                <a:ea typeface="Avenir Next Regular"/>
                <a:cs typeface="Avenir Next Regular"/>
                <a:sym typeface="Avenir Next Regular"/>
              </a:defRPr>
            </a:pPr>
            <a:r>
              <a:t>einfach</a:t>
            </a:r>
          </a:p>
          <a:p>
            <a:pPr defTabSz="825500">
              <a:defRPr sz="2000" b="0">
                <a:latin typeface="Avenir Next Medium"/>
                <a:ea typeface="Avenir Next Medium"/>
                <a:cs typeface="Avenir Next Medium"/>
                <a:sym typeface="Avenir Next Medium"/>
              </a:defRPr>
            </a:pPr>
            <a:r>
              <a:t>(„flach“)</a:t>
            </a:r>
          </a:p>
        </p:txBody>
      </p:sp>
      <p:sp>
        <p:nvSpPr>
          <p:cNvPr id="169" name="Linie"/>
          <p:cNvSpPr/>
          <p:nvPr/>
        </p:nvSpPr>
        <p:spPr>
          <a:xfrm flipH="1">
            <a:off x="2208409" y="4372567"/>
            <a:ext cx="1218307" cy="1837025"/>
          </a:xfrm>
          <a:prstGeom prst="line">
            <a:avLst/>
          </a:prstGeom>
          <a:ln w="12700">
            <a:solidFill>
              <a:srgbClr val="443658"/>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170" name="Linie"/>
          <p:cNvSpPr/>
          <p:nvPr/>
        </p:nvSpPr>
        <p:spPr>
          <a:xfrm>
            <a:off x="4398232" y="4369058"/>
            <a:ext cx="751087" cy="1681113"/>
          </a:xfrm>
          <a:prstGeom prst="line">
            <a:avLst/>
          </a:prstGeom>
          <a:ln w="12700">
            <a:solidFill>
              <a:srgbClr val="443658"/>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171" name="Linie"/>
          <p:cNvSpPr/>
          <p:nvPr/>
        </p:nvSpPr>
        <p:spPr>
          <a:xfrm>
            <a:off x="10263840" y="4375521"/>
            <a:ext cx="1360434" cy="1831117"/>
          </a:xfrm>
          <a:prstGeom prst="line">
            <a:avLst/>
          </a:prstGeom>
          <a:ln w="12700">
            <a:solidFill>
              <a:srgbClr val="443658"/>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172" name="Dynamik"/>
          <p:cNvSpPr txBox="1"/>
          <p:nvPr/>
        </p:nvSpPr>
        <p:spPr>
          <a:xfrm>
            <a:off x="8386939" y="3100156"/>
            <a:ext cx="2970531" cy="977901"/>
          </a:xfrm>
          <a:prstGeom prst="rect">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Dynamik</a:t>
            </a:r>
          </a:p>
        </p:txBody>
      </p:sp>
      <p:sp>
        <p:nvSpPr>
          <p:cNvPr id="173" name="komplex…"/>
          <p:cNvSpPr/>
          <p:nvPr/>
        </p:nvSpPr>
        <p:spPr>
          <a:xfrm>
            <a:off x="4394675" y="6488436"/>
            <a:ext cx="1574232" cy="1584939"/>
          </a:xfrm>
          <a:prstGeom prst="roundRect">
            <a:avLst>
              <a:gd name="adj" fmla="val 12101"/>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defTabSz="825500">
              <a:defRPr sz="2000">
                <a:latin typeface="Avenir Next Regular"/>
                <a:ea typeface="Avenir Next Regular"/>
                <a:cs typeface="Avenir Next Regular"/>
                <a:sym typeface="Avenir Next Regular"/>
              </a:defRPr>
            </a:pPr>
            <a:r>
              <a:t>komplex</a:t>
            </a:r>
          </a:p>
          <a:p>
            <a:pPr defTabSz="825500">
              <a:defRPr sz="2000" b="0">
                <a:latin typeface="Avenir Next Medium"/>
                <a:ea typeface="Avenir Next Medium"/>
                <a:cs typeface="Avenir Next Medium"/>
                <a:sym typeface="Avenir Next Medium"/>
              </a:defRPr>
            </a:pPr>
            <a:r>
              <a:t>(„rund“)</a:t>
            </a:r>
          </a:p>
        </p:txBody>
      </p:sp>
      <p:sp>
        <p:nvSpPr>
          <p:cNvPr id="174" name="Linie"/>
          <p:cNvSpPr/>
          <p:nvPr/>
        </p:nvSpPr>
        <p:spPr>
          <a:xfrm>
            <a:off x="1570195" y="7699693"/>
            <a:ext cx="687203" cy="1"/>
          </a:xfrm>
          <a:prstGeom prst="line">
            <a:avLst/>
          </a:prstGeom>
          <a:ln w="50800">
            <a:solidFill>
              <a:srgbClr val="000000"/>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175" name="Kreis"/>
          <p:cNvSpPr/>
          <p:nvPr/>
        </p:nvSpPr>
        <p:spPr>
          <a:xfrm>
            <a:off x="4931847" y="7576040"/>
            <a:ext cx="446539" cy="450499"/>
          </a:xfrm>
          <a:prstGeom prst="ellipse">
            <a:avLst/>
          </a:prstGeom>
          <a:ln w="38100">
            <a:solidFill>
              <a:srgbClr val="000000"/>
            </a:solidFill>
            <a:miter lim="400000"/>
          </a:ln>
        </p:spPr>
        <p:txBody>
          <a:bodyPr lIns="50800" tIns="50800" rIns="50800" bIns="50800" anchor="ctr"/>
          <a:lstStyle/>
          <a:p>
            <a:pPr defTabSz="825500">
              <a:defRPr b="0">
                <a:latin typeface="Avenir Next Medium"/>
                <a:ea typeface="Avenir Next Medium"/>
                <a:cs typeface="Avenir Next Medium"/>
                <a:sym typeface="Avenir Next Medium"/>
              </a:defRPr>
            </a:pPr>
            <a:endParaRPr/>
          </a:p>
        </p:txBody>
      </p:sp>
      <p:sp>
        <p:nvSpPr>
          <p:cNvPr id="176" name="statisch"/>
          <p:cNvSpPr/>
          <p:nvPr/>
        </p:nvSpPr>
        <p:spPr>
          <a:xfrm>
            <a:off x="7870381" y="6488436"/>
            <a:ext cx="1574231" cy="1584939"/>
          </a:xfrm>
          <a:prstGeom prst="roundRect">
            <a:avLst>
              <a:gd name="adj" fmla="val 12101"/>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000">
                <a:latin typeface="Avenir Next Regular"/>
                <a:ea typeface="Avenir Next Regular"/>
                <a:cs typeface="Avenir Next Regular"/>
                <a:sym typeface="Avenir Next Regular"/>
              </a:defRPr>
            </a:lvl1pPr>
          </a:lstStyle>
          <a:p>
            <a:r>
              <a:t>statisch</a:t>
            </a:r>
          </a:p>
        </p:txBody>
      </p:sp>
      <p:sp>
        <p:nvSpPr>
          <p:cNvPr id="177" name="dynamisch"/>
          <p:cNvSpPr/>
          <p:nvPr/>
        </p:nvSpPr>
        <p:spPr>
          <a:xfrm>
            <a:off x="10715181" y="6488436"/>
            <a:ext cx="1574231" cy="1584939"/>
          </a:xfrm>
          <a:prstGeom prst="roundRect">
            <a:avLst>
              <a:gd name="adj" fmla="val 12101"/>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000">
                <a:latin typeface="Avenir Next Regular"/>
                <a:ea typeface="Avenir Next Regular"/>
                <a:cs typeface="Avenir Next Regular"/>
                <a:sym typeface="Avenir Next Regular"/>
              </a:defRPr>
            </a:lvl1pPr>
          </a:lstStyle>
          <a:p>
            <a:r>
              <a:t>dynamisch</a:t>
            </a:r>
          </a:p>
        </p:txBody>
      </p:sp>
      <p:sp>
        <p:nvSpPr>
          <p:cNvPr id="178" name="Linie"/>
          <p:cNvSpPr/>
          <p:nvPr/>
        </p:nvSpPr>
        <p:spPr>
          <a:xfrm flipV="1">
            <a:off x="8657496" y="7429995"/>
            <a:ext cx="1" cy="488599"/>
          </a:xfrm>
          <a:prstGeom prst="line">
            <a:avLst/>
          </a:prstGeom>
          <a:ln w="50800">
            <a:solidFill>
              <a:srgbClr val="000000"/>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179" name="Linie"/>
          <p:cNvSpPr/>
          <p:nvPr/>
        </p:nvSpPr>
        <p:spPr>
          <a:xfrm>
            <a:off x="11158695" y="7674294"/>
            <a:ext cx="687204" cy="1"/>
          </a:xfrm>
          <a:prstGeom prst="line">
            <a:avLst/>
          </a:prstGeom>
          <a:ln w="50800">
            <a:solidFill>
              <a:srgbClr val="000000"/>
            </a:solidFill>
            <a:miter lim="400000"/>
            <a:tailEnd type="triangle"/>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180" name="Linie"/>
          <p:cNvSpPr/>
          <p:nvPr/>
        </p:nvSpPr>
        <p:spPr>
          <a:xfrm flipH="1">
            <a:off x="8787257" y="4374349"/>
            <a:ext cx="962779" cy="1835803"/>
          </a:xfrm>
          <a:prstGeom prst="line">
            <a:avLst/>
          </a:prstGeom>
          <a:ln w="12700">
            <a:solidFill>
              <a:srgbClr val="443658"/>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pic>
        <p:nvPicPr>
          <p:cNvPr id="181" name="Symol_Figuren.pdf" descr="Symol_Figuren.pdf"/>
          <p:cNvPicPr>
            <a:picLocks noChangeAspect="1"/>
          </p:cNvPicPr>
          <p:nvPr/>
        </p:nvPicPr>
        <p:blipFill>
          <a:blip r:embed="rId4"/>
          <a:stretch>
            <a:fillRect/>
          </a:stretch>
        </p:blipFill>
        <p:spPr>
          <a:xfrm>
            <a:off x="11929047" y="107211"/>
            <a:ext cx="546101" cy="511049"/>
          </a:xfrm>
          <a:prstGeom prst="rect">
            <a:avLst/>
          </a:prstGeom>
          <a:ln w="38100">
            <a:solidFill>
              <a:srgbClr val="B5D0FF"/>
            </a:solidFill>
            <a:miter lim="400000"/>
          </a:ln>
        </p:spPr>
      </p:pic>
      <p:sp>
        <p:nvSpPr>
          <p:cNvPr id="182" name="Figurencharakterisierung I"/>
          <p:cNvSpPr txBox="1"/>
          <p:nvPr/>
        </p:nvSpPr>
        <p:spPr>
          <a:xfrm>
            <a:off x="2409414" y="1238321"/>
            <a:ext cx="8597265" cy="977901"/>
          </a:xfrm>
          <a:prstGeom prst="rect">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Figurencharakterisierung I</a:t>
            </a:r>
          </a:p>
        </p:txBody>
      </p:sp>
      <p:sp>
        <p:nvSpPr>
          <p:cNvPr id="183" name="Narratologisches Close-Reading"/>
          <p:cNvSpPr txBox="1"/>
          <p:nvPr/>
        </p:nvSpPr>
        <p:spPr>
          <a:xfrm>
            <a:off x="210691" y="9285730"/>
            <a:ext cx="2102347" cy="279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16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17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9" presetClass="entr" fill="hold" grpId="0" nodeType="clickEffect">
                                  <p:stCondLst>
                                    <p:cond delay="0"/>
                                  </p:stCondLst>
                                  <p:iterate>
                                    <p:tmAbs val="0"/>
                                  </p:iterate>
                                  <p:childTnLst>
                                    <p:set>
                                      <p:cBhvr>
                                        <p:cTn id="18" fill="hold"/>
                                        <p:tgtEl>
                                          <p:spTgt spid="169"/>
                                        </p:tgtEl>
                                        <p:attrNameLst>
                                          <p:attrName>style.visibility</p:attrName>
                                        </p:attrNameLst>
                                      </p:cBhvr>
                                      <p:to>
                                        <p:strVal val="visible"/>
                                      </p:to>
                                    </p:set>
                                    <p:animEffect transition="in" filter="dissolve">
                                      <p:cBhvr>
                                        <p:cTn id="19" dur="1000"/>
                                        <p:tgtEl>
                                          <p:spTgt spid="169"/>
                                        </p:tgtEl>
                                      </p:cBhvr>
                                    </p:animEffect>
                                  </p:childTnLst>
                                </p:cTn>
                              </p:par>
                            </p:childTnLst>
                          </p:cTn>
                        </p:par>
                        <p:par>
                          <p:cTn id="20" fill="hold">
                            <p:stCondLst>
                              <p:cond delay="1000"/>
                            </p:stCondLst>
                            <p:childTnLst>
                              <p:par>
                                <p:cTn id="21" presetID="9" presetClass="entr" fill="hold" grpId="0" nodeType="afterEffect">
                                  <p:stCondLst>
                                    <p:cond delay="0"/>
                                  </p:stCondLst>
                                  <p:iterate>
                                    <p:tmAbs val="0"/>
                                  </p:iterate>
                                  <p:childTnLst>
                                    <p:set>
                                      <p:cBhvr>
                                        <p:cTn id="22" fill="hold"/>
                                        <p:tgtEl>
                                          <p:spTgt spid="170"/>
                                        </p:tgtEl>
                                        <p:attrNameLst>
                                          <p:attrName>style.visibility</p:attrName>
                                        </p:attrNameLst>
                                      </p:cBhvr>
                                      <p:to>
                                        <p:strVal val="visible"/>
                                      </p:to>
                                    </p:set>
                                    <p:animEffect transition="in" filter="dissolve">
                                      <p:cBhvr>
                                        <p:cTn id="23" dur="1000"/>
                                        <p:tgtEl>
                                          <p:spTgt spid="170"/>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iterate>
                                    <p:tmAbs val="0"/>
                                  </p:iterate>
                                  <p:childTnLst>
                                    <p:set>
                                      <p:cBhvr>
                                        <p:cTn id="27" fill="hold"/>
                                        <p:tgtEl>
                                          <p:spTgt spid="168"/>
                                        </p:tgtEl>
                                        <p:attrNameLst>
                                          <p:attrName>style.visibility</p:attrName>
                                        </p:attrNameLst>
                                      </p:cBhvr>
                                      <p:to>
                                        <p:strVal val="visible"/>
                                      </p:to>
                                    </p:set>
                                  </p:childTnLst>
                                </p:cTn>
                              </p:par>
                            </p:childTnLst>
                          </p:cTn>
                        </p:par>
                        <p:par>
                          <p:cTn id="28" fill="hold">
                            <p:stCondLst>
                              <p:cond delay="0"/>
                            </p:stCondLst>
                            <p:childTnLst>
                              <p:par>
                                <p:cTn id="29" presetID="9" presetClass="entr" fill="hold" grpId="0" nodeType="afterEffect">
                                  <p:stCondLst>
                                    <p:cond delay="0"/>
                                  </p:stCondLst>
                                  <p:iterate>
                                    <p:tmAbs val="0"/>
                                  </p:iterate>
                                  <p:childTnLst>
                                    <p:set>
                                      <p:cBhvr>
                                        <p:cTn id="30" fill="hold"/>
                                        <p:tgtEl>
                                          <p:spTgt spid="174"/>
                                        </p:tgtEl>
                                        <p:attrNameLst>
                                          <p:attrName>style.visibility</p:attrName>
                                        </p:attrNameLst>
                                      </p:cBhvr>
                                      <p:to>
                                        <p:strVal val="visible"/>
                                      </p:to>
                                    </p:set>
                                    <p:animEffect transition="in" filter="dissolve">
                                      <p:cBhvr>
                                        <p:cTn id="31" dur="500"/>
                                        <p:tgtEl>
                                          <p:spTgt spid="174"/>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iterate>
                                    <p:tmAbs val="0"/>
                                  </p:iterate>
                                  <p:childTnLst>
                                    <p:set>
                                      <p:cBhvr>
                                        <p:cTn id="35" fill="hold"/>
                                        <p:tgtEl>
                                          <p:spTgt spid="173"/>
                                        </p:tgtEl>
                                        <p:attrNameLst>
                                          <p:attrName>style.visibility</p:attrName>
                                        </p:attrNameLst>
                                      </p:cBhvr>
                                      <p:to>
                                        <p:strVal val="visible"/>
                                      </p:to>
                                    </p:set>
                                  </p:childTnLst>
                                </p:cTn>
                              </p:par>
                            </p:childTnLst>
                          </p:cTn>
                        </p:par>
                        <p:par>
                          <p:cTn id="36" fill="hold">
                            <p:stCondLst>
                              <p:cond delay="0"/>
                            </p:stCondLst>
                            <p:childTnLst>
                              <p:par>
                                <p:cTn id="37" presetID="9" presetClass="entr" fill="hold" grpId="0" nodeType="afterEffect">
                                  <p:stCondLst>
                                    <p:cond delay="0"/>
                                  </p:stCondLst>
                                  <p:iterate>
                                    <p:tmAbs val="0"/>
                                  </p:iterate>
                                  <p:childTnLst>
                                    <p:set>
                                      <p:cBhvr>
                                        <p:cTn id="38" fill="hold"/>
                                        <p:tgtEl>
                                          <p:spTgt spid="175"/>
                                        </p:tgtEl>
                                        <p:attrNameLst>
                                          <p:attrName>style.visibility</p:attrName>
                                        </p:attrNameLst>
                                      </p:cBhvr>
                                      <p:to>
                                        <p:strVal val="visible"/>
                                      </p:to>
                                    </p:set>
                                    <p:animEffect transition="in" filter="dissolve">
                                      <p:cBhvr>
                                        <p:cTn id="39" dur="500"/>
                                        <p:tgtEl>
                                          <p:spTgt spid="175"/>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iterate>
                                    <p:tmAbs val="0"/>
                                  </p:iterate>
                                  <p:childTnLst>
                                    <p:set>
                                      <p:cBhvr>
                                        <p:cTn id="43" fill="hold"/>
                                        <p:tgtEl>
                                          <p:spTgt spid="176"/>
                                        </p:tgtEl>
                                        <p:attrNameLst>
                                          <p:attrName>style.visibility</p:attrName>
                                        </p:attrNameLst>
                                      </p:cBhvr>
                                      <p:to>
                                        <p:strVal val="visible"/>
                                      </p:to>
                                    </p:set>
                                  </p:childTnLst>
                                </p:cTn>
                              </p:par>
                            </p:childTnLst>
                          </p:cTn>
                        </p:par>
                        <p:par>
                          <p:cTn id="44" fill="hold">
                            <p:stCondLst>
                              <p:cond delay="0"/>
                            </p:stCondLst>
                            <p:childTnLst>
                              <p:par>
                                <p:cTn id="45" presetID="9" presetClass="entr" fill="hold" grpId="0" nodeType="afterEffect">
                                  <p:stCondLst>
                                    <p:cond delay="0"/>
                                  </p:stCondLst>
                                  <p:iterate>
                                    <p:tmAbs val="0"/>
                                  </p:iterate>
                                  <p:childTnLst>
                                    <p:set>
                                      <p:cBhvr>
                                        <p:cTn id="46" fill="hold"/>
                                        <p:tgtEl>
                                          <p:spTgt spid="178"/>
                                        </p:tgtEl>
                                        <p:attrNameLst>
                                          <p:attrName>style.visibility</p:attrName>
                                        </p:attrNameLst>
                                      </p:cBhvr>
                                      <p:to>
                                        <p:strVal val="visible"/>
                                      </p:to>
                                    </p:set>
                                    <p:animEffect transition="in" filter="dissolve">
                                      <p:cBhvr>
                                        <p:cTn id="47" dur="500"/>
                                        <p:tgtEl>
                                          <p:spTgt spid="178"/>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iterate>
                                    <p:tmAbs val="0"/>
                                  </p:iterate>
                                  <p:childTnLst>
                                    <p:set>
                                      <p:cBhvr>
                                        <p:cTn id="51" fill="hold"/>
                                        <p:tgtEl>
                                          <p:spTgt spid="177"/>
                                        </p:tgtEl>
                                        <p:attrNameLst>
                                          <p:attrName>style.visibility</p:attrName>
                                        </p:attrNameLst>
                                      </p:cBhvr>
                                      <p:to>
                                        <p:strVal val="visible"/>
                                      </p:to>
                                    </p:set>
                                  </p:childTnLst>
                                </p:cTn>
                              </p:par>
                            </p:childTnLst>
                          </p:cTn>
                        </p:par>
                        <p:par>
                          <p:cTn id="52" fill="hold">
                            <p:stCondLst>
                              <p:cond delay="0"/>
                            </p:stCondLst>
                            <p:childTnLst>
                              <p:par>
                                <p:cTn id="53" presetID="9" presetClass="entr" fill="hold" grpId="0" nodeType="afterEffect">
                                  <p:stCondLst>
                                    <p:cond delay="0"/>
                                  </p:stCondLst>
                                  <p:iterate>
                                    <p:tmAbs val="0"/>
                                  </p:iterate>
                                  <p:childTnLst>
                                    <p:set>
                                      <p:cBhvr>
                                        <p:cTn id="54" fill="hold"/>
                                        <p:tgtEl>
                                          <p:spTgt spid="179"/>
                                        </p:tgtEl>
                                        <p:attrNameLst>
                                          <p:attrName>style.visibility</p:attrName>
                                        </p:attrNameLst>
                                      </p:cBhvr>
                                      <p:to>
                                        <p:strVal val="visible"/>
                                      </p:to>
                                    </p:set>
                                    <p:animEffect transition="in" filter="dissolve">
                                      <p:cBhvr>
                                        <p:cTn id="55" dur="500"/>
                                        <p:tgtEl>
                                          <p:spTgt spid="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 grpId="0" animBg="1" advAuto="0"/>
      <p:bldP spid="168" grpId="0" animBg="1" advAuto="0"/>
      <p:bldP spid="169" grpId="0" animBg="1" advAuto="0"/>
      <p:bldP spid="170" grpId="0" animBg="1" advAuto="0"/>
      <p:bldP spid="172" grpId="0" animBg="1" advAuto="0"/>
      <p:bldP spid="173" grpId="0" animBg="1" advAuto="0"/>
      <p:bldP spid="174" grpId="0" animBg="1" advAuto="0"/>
      <p:bldP spid="175" grpId="0" animBg="1" advAuto="0"/>
      <p:bldP spid="176" grpId="0" animBg="1" advAuto="0"/>
      <p:bldP spid="177" grpId="0" animBg="1" advAuto="0"/>
      <p:bldP spid="178" grpId="0" animBg="1" advAuto="0"/>
      <p:bldP spid="179" grpId="0" animBg="1" advAuto="0"/>
      <p:bldP spid="182" grpId="0"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187"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188" name="auktorial"/>
          <p:cNvSpPr/>
          <p:nvPr/>
        </p:nvSpPr>
        <p:spPr>
          <a:xfrm>
            <a:off x="2697676" y="2932921"/>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500">
                <a:latin typeface="Avenir Next Regular"/>
                <a:ea typeface="Avenir Next Regular"/>
                <a:cs typeface="Avenir Next Regular"/>
                <a:sym typeface="Avenir Next Regular"/>
              </a:defRPr>
            </a:lvl1pPr>
          </a:lstStyle>
          <a:p>
            <a:r>
              <a:t>auktorial</a:t>
            </a:r>
          </a:p>
        </p:txBody>
      </p:sp>
      <p:sp>
        <p:nvSpPr>
          <p:cNvPr id="189" name="figural"/>
          <p:cNvSpPr/>
          <p:nvPr/>
        </p:nvSpPr>
        <p:spPr>
          <a:xfrm>
            <a:off x="8708592" y="2965450"/>
            <a:ext cx="1905001" cy="1905000"/>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500">
                <a:latin typeface="Avenir Next Regular"/>
                <a:ea typeface="Avenir Next Regular"/>
                <a:cs typeface="Avenir Next Regular"/>
                <a:sym typeface="Avenir Next Regular"/>
              </a:defRPr>
            </a:lvl1pPr>
          </a:lstStyle>
          <a:p>
            <a:r>
              <a:t>figural</a:t>
            </a:r>
          </a:p>
        </p:txBody>
      </p:sp>
      <p:sp>
        <p:nvSpPr>
          <p:cNvPr id="190" name="Linie"/>
          <p:cNvSpPr/>
          <p:nvPr/>
        </p:nvSpPr>
        <p:spPr>
          <a:xfrm flipH="1" flipV="1">
            <a:off x="4971380" y="3917949"/>
            <a:ext cx="3369778" cy="1"/>
          </a:xfrm>
          <a:prstGeom prst="line">
            <a:avLst/>
          </a:prstGeom>
          <a:ln w="50800">
            <a:solidFill>
              <a:srgbClr val="000000"/>
            </a:solidFill>
            <a:miter lim="400000"/>
            <a:headEnd type="arrow"/>
            <a:tail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191" name="Figurencharakterisierung II"/>
          <p:cNvSpPr txBox="1"/>
          <p:nvPr/>
        </p:nvSpPr>
        <p:spPr>
          <a:xfrm>
            <a:off x="2302098" y="1238321"/>
            <a:ext cx="8811896" cy="977901"/>
          </a:xfrm>
          <a:prstGeom prst="rect">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Figurencharakterisierung II</a:t>
            </a:r>
          </a:p>
        </p:txBody>
      </p:sp>
      <p:sp>
        <p:nvSpPr>
          <p:cNvPr id="192" name="explizit"/>
          <p:cNvSpPr/>
          <p:nvPr/>
        </p:nvSpPr>
        <p:spPr>
          <a:xfrm>
            <a:off x="2698311" y="5759296"/>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500">
                <a:latin typeface="Avenir Next Regular"/>
                <a:ea typeface="Avenir Next Regular"/>
                <a:cs typeface="Avenir Next Regular"/>
                <a:sym typeface="Avenir Next Regular"/>
              </a:defRPr>
            </a:lvl1pPr>
          </a:lstStyle>
          <a:p>
            <a:r>
              <a:t>explizit</a:t>
            </a:r>
          </a:p>
        </p:txBody>
      </p:sp>
      <p:sp>
        <p:nvSpPr>
          <p:cNvPr id="193" name="implizit"/>
          <p:cNvSpPr/>
          <p:nvPr/>
        </p:nvSpPr>
        <p:spPr>
          <a:xfrm>
            <a:off x="8709227" y="5791824"/>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500">
                <a:latin typeface="Avenir Next Regular"/>
                <a:ea typeface="Avenir Next Regular"/>
                <a:cs typeface="Avenir Next Regular"/>
                <a:sym typeface="Avenir Next Regular"/>
              </a:defRPr>
            </a:lvl1pPr>
          </a:lstStyle>
          <a:p>
            <a:r>
              <a:t>implizit</a:t>
            </a:r>
          </a:p>
        </p:txBody>
      </p:sp>
      <p:sp>
        <p:nvSpPr>
          <p:cNvPr id="194" name="Linie"/>
          <p:cNvSpPr/>
          <p:nvPr/>
        </p:nvSpPr>
        <p:spPr>
          <a:xfrm flipH="1">
            <a:off x="4972015" y="6744324"/>
            <a:ext cx="3369778" cy="1"/>
          </a:xfrm>
          <a:prstGeom prst="line">
            <a:avLst/>
          </a:prstGeom>
          <a:ln w="50800">
            <a:solidFill>
              <a:srgbClr val="000000"/>
            </a:solidFill>
            <a:miter lim="400000"/>
            <a:headEnd type="arrow"/>
            <a:tail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pic>
        <p:nvPicPr>
          <p:cNvPr id="196" name="Symol_Figuren.pdf" descr="Symol_Figuren.pdf"/>
          <p:cNvPicPr>
            <a:picLocks noChangeAspect="1"/>
          </p:cNvPicPr>
          <p:nvPr/>
        </p:nvPicPr>
        <p:blipFill>
          <a:blip r:embed="rId4"/>
          <a:stretch>
            <a:fillRect/>
          </a:stretch>
        </p:blipFill>
        <p:spPr>
          <a:xfrm>
            <a:off x="11929047" y="107211"/>
            <a:ext cx="546101" cy="511049"/>
          </a:xfrm>
          <a:prstGeom prst="rect">
            <a:avLst/>
          </a:prstGeom>
          <a:ln w="38100">
            <a:solidFill>
              <a:srgbClr val="B5D0FF"/>
            </a:solidFill>
            <a:miter lim="400000"/>
          </a:ln>
        </p:spPr>
      </p:pic>
      <p:sp>
        <p:nvSpPr>
          <p:cNvPr id="197" name="Narratologisches Close-Reading"/>
          <p:cNvSpPr txBox="1"/>
          <p:nvPr/>
        </p:nvSpPr>
        <p:spPr>
          <a:xfrm>
            <a:off x="210691" y="9285730"/>
            <a:ext cx="2102347" cy="279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
        <p:nvSpPr>
          <p:cNvPr id="2" name="III. FIGUREN">
            <a:extLst>
              <a:ext uri="{FF2B5EF4-FFF2-40B4-BE49-F238E27FC236}">
                <a16:creationId xmlns:a16="http://schemas.microsoft.com/office/drawing/2014/main" id="{0A7C061B-681D-3749-BB9C-7CCF0E535438}"/>
              </a:ext>
            </a:extLst>
          </p:cNvPr>
          <p:cNvSpPr txBox="1"/>
          <p:nvPr/>
        </p:nvSpPr>
        <p:spPr>
          <a:xfrm>
            <a:off x="508000" y="63500"/>
            <a:ext cx="2192912" cy="511049"/>
          </a:xfrm>
          <a:prstGeom prst="rect">
            <a:avLst/>
          </a:prstGeom>
          <a:solidFill>
            <a:srgbClr val="B5D0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algn="l" defTabSz="553084">
              <a:defRPr sz="2345">
                <a:latin typeface="Avenir Next Regular"/>
                <a:ea typeface="Avenir Next Regular"/>
                <a:cs typeface="Avenir Next Regular"/>
                <a:sym typeface="Avenir Next Regular"/>
              </a:defRPr>
            </a:lvl1pPr>
          </a:lstStyle>
          <a:p>
            <a:r>
              <a:rPr dirty="0"/>
              <a:t>III. </a:t>
            </a:r>
            <a:r>
              <a:rPr dirty="0" err="1"/>
              <a:t>FIGUREN</a:t>
            </a:r>
            <a:endParaRPr dirty="0"/>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188"/>
                                        </p:tgtEl>
                                        <p:attrNameLst>
                                          <p:attrName>style.visibility</p:attrName>
                                        </p:attrNameLst>
                                      </p:cBhvr>
                                      <p:to>
                                        <p:strVal val="visible"/>
                                      </p:to>
                                    </p:set>
                                  </p:childTnLst>
                                </p:cTn>
                              </p:par>
                            </p:childTnLst>
                          </p:cTn>
                        </p:par>
                        <p:par>
                          <p:cTn id="11" fill="hold">
                            <p:stCondLst>
                              <p:cond delay="0"/>
                            </p:stCondLst>
                            <p:childTnLst>
                              <p:par>
                                <p:cTn id="12" presetID="9" presetClass="entr" fill="hold" grpId="0" nodeType="afterEffect">
                                  <p:stCondLst>
                                    <p:cond delay="0"/>
                                  </p:stCondLst>
                                  <p:iterate>
                                    <p:tmAbs val="0"/>
                                  </p:iterate>
                                  <p:childTnLst>
                                    <p:set>
                                      <p:cBhvr>
                                        <p:cTn id="13" fill="hold"/>
                                        <p:tgtEl>
                                          <p:spTgt spid="190"/>
                                        </p:tgtEl>
                                        <p:attrNameLst>
                                          <p:attrName>style.visibility</p:attrName>
                                        </p:attrNameLst>
                                      </p:cBhvr>
                                      <p:to>
                                        <p:strVal val="visible"/>
                                      </p:to>
                                    </p:set>
                                    <p:animEffect transition="in" filter="dissolve">
                                      <p:cBhvr>
                                        <p:cTn id="14" dur="1000"/>
                                        <p:tgtEl>
                                          <p:spTgt spid="190"/>
                                        </p:tgtEl>
                                      </p:cBhvr>
                                    </p:animEffect>
                                  </p:childTnLst>
                                </p:cTn>
                              </p:par>
                            </p:childTnLst>
                          </p:cTn>
                        </p:par>
                        <p:par>
                          <p:cTn id="15" fill="hold">
                            <p:stCondLst>
                              <p:cond delay="1000"/>
                            </p:stCondLst>
                            <p:childTnLst>
                              <p:par>
                                <p:cTn id="16" presetID="1" presetClass="entr" presetSubtype="0" fill="hold" grpId="0" nodeType="afterEffect">
                                  <p:stCondLst>
                                    <p:cond delay="0"/>
                                  </p:stCondLst>
                                  <p:iterate>
                                    <p:tmAbs val="0"/>
                                  </p:iterate>
                                  <p:childTnLst>
                                    <p:set>
                                      <p:cBhvr>
                                        <p:cTn id="17" fill="hold"/>
                                        <p:tgtEl>
                                          <p:spTgt spid="189"/>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iterate>
                                    <p:tmAbs val="0"/>
                                  </p:iterate>
                                  <p:childTnLst>
                                    <p:set>
                                      <p:cBhvr>
                                        <p:cTn id="21" fill="hold"/>
                                        <p:tgtEl>
                                          <p:spTgt spid="192"/>
                                        </p:tgtEl>
                                        <p:attrNameLst>
                                          <p:attrName>style.visibility</p:attrName>
                                        </p:attrNameLst>
                                      </p:cBhvr>
                                      <p:to>
                                        <p:strVal val="visible"/>
                                      </p:to>
                                    </p:set>
                                  </p:childTnLst>
                                </p:cTn>
                              </p:par>
                            </p:childTnLst>
                          </p:cTn>
                        </p:par>
                        <p:par>
                          <p:cTn id="22" fill="hold">
                            <p:stCondLst>
                              <p:cond delay="0"/>
                            </p:stCondLst>
                            <p:childTnLst>
                              <p:par>
                                <p:cTn id="23" presetID="9" presetClass="entr" fill="hold" grpId="0" nodeType="afterEffect">
                                  <p:stCondLst>
                                    <p:cond delay="0"/>
                                  </p:stCondLst>
                                  <p:iterate>
                                    <p:tmAbs val="0"/>
                                  </p:iterate>
                                  <p:childTnLst>
                                    <p:set>
                                      <p:cBhvr>
                                        <p:cTn id="24" fill="hold"/>
                                        <p:tgtEl>
                                          <p:spTgt spid="194"/>
                                        </p:tgtEl>
                                        <p:attrNameLst>
                                          <p:attrName>style.visibility</p:attrName>
                                        </p:attrNameLst>
                                      </p:cBhvr>
                                      <p:to>
                                        <p:strVal val="visible"/>
                                      </p:to>
                                    </p:set>
                                    <p:animEffect transition="in" filter="dissolve">
                                      <p:cBhvr>
                                        <p:cTn id="25" dur="1000"/>
                                        <p:tgtEl>
                                          <p:spTgt spid="194"/>
                                        </p:tgtEl>
                                      </p:cBhvr>
                                    </p:animEffect>
                                  </p:childTnLst>
                                </p:cTn>
                              </p:par>
                            </p:childTnLst>
                          </p:cTn>
                        </p:par>
                        <p:par>
                          <p:cTn id="26" fill="hold">
                            <p:stCondLst>
                              <p:cond delay="1000"/>
                            </p:stCondLst>
                            <p:childTnLst>
                              <p:par>
                                <p:cTn id="27" presetID="1" presetClass="entr" presetSubtype="0" fill="hold" grpId="0" nodeType="afterEffect">
                                  <p:stCondLst>
                                    <p:cond delay="0"/>
                                  </p:stCondLst>
                                  <p:iterate>
                                    <p:tmAbs val="0"/>
                                  </p:iterate>
                                  <p:childTnLst>
                                    <p:set>
                                      <p:cBhvr>
                                        <p:cTn id="28" fill="hold"/>
                                        <p:tgtEl>
                                          <p:spTgt spid="1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 grpId="0" animBg="1" advAuto="0"/>
      <p:bldP spid="189" grpId="0" animBg="1" advAuto="0"/>
      <p:bldP spid="190" grpId="0" animBg="1" advAuto="0"/>
      <p:bldP spid="191" grpId="0" animBg="1" advAuto="0"/>
      <p:bldP spid="192" grpId="0" animBg="1" advAuto="0"/>
      <p:bldP spid="193" grpId="0" animBg="1" advAuto="0"/>
      <p:bldP spid="194" grpId="0"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201"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202" name="Sender"/>
          <p:cNvSpPr/>
          <p:nvPr/>
        </p:nvSpPr>
        <p:spPr>
          <a:xfrm>
            <a:off x="1660128" y="2672841"/>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500">
                <a:latin typeface="Avenir Next Regular"/>
                <a:ea typeface="Avenir Next Regular"/>
                <a:cs typeface="Avenir Next Regular"/>
                <a:sym typeface="Avenir Next Regular"/>
              </a:defRPr>
            </a:lvl1pPr>
          </a:lstStyle>
          <a:p>
            <a:r>
              <a:t>Sender</a:t>
            </a:r>
          </a:p>
        </p:txBody>
      </p:sp>
      <p:sp>
        <p:nvSpPr>
          <p:cNvPr id="203" name="Empfänger"/>
          <p:cNvSpPr/>
          <p:nvPr/>
        </p:nvSpPr>
        <p:spPr>
          <a:xfrm>
            <a:off x="9645720" y="2672841"/>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500">
                <a:latin typeface="Avenir Next Regular"/>
                <a:ea typeface="Avenir Next Regular"/>
                <a:cs typeface="Avenir Next Regular"/>
                <a:sym typeface="Avenir Next Regular"/>
              </a:defRPr>
            </a:lvl1pPr>
          </a:lstStyle>
          <a:p>
            <a:r>
              <a:rPr sz="2400" dirty="0" err="1"/>
              <a:t>Empfänger</a:t>
            </a:r>
            <a:endParaRPr sz="2400" dirty="0"/>
          </a:p>
        </p:txBody>
      </p:sp>
      <p:sp>
        <p:nvSpPr>
          <p:cNvPr id="204" name="Objekt"/>
          <p:cNvSpPr/>
          <p:nvPr/>
        </p:nvSpPr>
        <p:spPr>
          <a:xfrm>
            <a:off x="5652924" y="2672841"/>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500">
                <a:latin typeface="Avenir Next Regular"/>
                <a:ea typeface="Avenir Next Regular"/>
                <a:cs typeface="Avenir Next Regular"/>
                <a:sym typeface="Avenir Next Regular"/>
              </a:defRPr>
            </a:lvl1pPr>
          </a:lstStyle>
          <a:p>
            <a:r>
              <a:t>Objekt</a:t>
            </a:r>
          </a:p>
        </p:txBody>
      </p:sp>
      <p:sp>
        <p:nvSpPr>
          <p:cNvPr id="205" name="Subjekt"/>
          <p:cNvSpPr/>
          <p:nvPr/>
        </p:nvSpPr>
        <p:spPr>
          <a:xfrm>
            <a:off x="5652924" y="6223248"/>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500">
                <a:latin typeface="Avenir Next Regular"/>
                <a:ea typeface="Avenir Next Regular"/>
                <a:cs typeface="Avenir Next Regular"/>
                <a:sym typeface="Avenir Next Regular"/>
              </a:defRPr>
            </a:lvl1pPr>
          </a:lstStyle>
          <a:p>
            <a:r>
              <a:t>Subjekt</a:t>
            </a:r>
          </a:p>
        </p:txBody>
      </p:sp>
      <p:sp>
        <p:nvSpPr>
          <p:cNvPr id="206" name="Gegner"/>
          <p:cNvSpPr/>
          <p:nvPr/>
        </p:nvSpPr>
        <p:spPr>
          <a:xfrm>
            <a:off x="9645720" y="6223248"/>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500">
                <a:latin typeface="Avenir Next Regular"/>
                <a:ea typeface="Avenir Next Regular"/>
                <a:cs typeface="Avenir Next Regular"/>
                <a:sym typeface="Avenir Next Regular"/>
              </a:defRPr>
            </a:lvl1pPr>
          </a:lstStyle>
          <a:p>
            <a:r>
              <a:t>Gegner</a:t>
            </a:r>
          </a:p>
        </p:txBody>
      </p:sp>
      <p:sp>
        <p:nvSpPr>
          <p:cNvPr id="207" name="Helfer"/>
          <p:cNvSpPr/>
          <p:nvPr/>
        </p:nvSpPr>
        <p:spPr>
          <a:xfrm>
            <a:off x="1660128" y="6223248"/>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500">
                <a:latin typeface="Avenir Next Regular"/>
                <a:ea typeface="Avenir Next Regular"/>
                <a:cs typeface="Avenir Next Regular"/>
                <a:sym typeface="Avenir Next Regular"/>
              </a:defRPr>
            </a:lvl1pPr>
          </a:lstStyle>
          <a:p>
            <a:r>
              <a:t>Helfer</a:t>
            </a:r>
          </a:p>
        </p:txBody>
      </p:sp>
      <p:sp>
        <p:nvSpPr>
          <p:cNvPr id="208" name="Modell nach Greimas aus Martínez/Scheffel 2019, S. 154"/>
          <p:cNvSpPr txBox="1"/>
          <p:nvPr/>
        </p:nvSpPr>
        <p:spPr>
          <a:xfrm>
            <a:off x="9556992" y="8552429"/>
            <a:ext cx="2846731" cy="241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800" b="0" spc="16">
                <a:latin typeface="Avenir Next Medium"/>
                <a:ea typeface="Avenir Next Medium"/>
                <a:cs typeface="Avenir Next Medium"/>
                <a:sym typeface="Avenir Next Medium"/>
              </a:defRPr>
            </a:lvl1pPr>
          </a:lstStyle>
          <a:p>
            <a:r>
              <a:t>Modell nach Greimas aus Martínez/Scheffel 2019, S. 154</a:t>
            </a:r>
          </a:p>
        </p:txBody>
      </p:sp>
      <p:sp>
        <p:nvSpPr>
          <p:cNvPr id="209" name="Linie"/>
          <p:cNvSpPr/>
          <p:nvPr/>
        </p:nvSpPr>
        <p:spPr>
          <a:xfrm flipH="1">
            <a:off x="3825716" y="3625341"/>
            <a:ext cx="1567890" cy="1"/>
          </a:xfrm>
          <a:prstGeom prst="line">
            <a:avLst/>
          </a:prstGeom>
          <a:ln w="50800">
            <a:solidFill>
              <a:srgbClr val="000000"/>
            </a:solidFill>
            <a:miter lim="400000"/>
            <a:head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10" name="Linie"/>
          <p:cNvSpPr/>
          <p:nvPr/>
        </p:nvSpPr>
        <p:spPr>
          <a:xfrm flipH="1">
            <a:off x="7818512" y="3625341"/>
            <a:ext cx="1567890" cy="1"/>
          </a:xfrm>
          <a:prstGeom prst="line">
            <a:avLst/>
          </a:prstGeom>
          <a:ln w="50800">
            <a:solidFill>
              <a:srgbClr val="000000"/>
            </a:solidFill>
            <a:miter lim="400000"/>
            <a:head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11" name="Linie"/>
          <p:cNvSpPr/>
          <p:nvPr/>
        </p:nvSpPr>
        <p:spPr>
          <a:xfrm flipH="1">
            <a:off x="3825716" y="7175748"/>
            <a:ext cx="1567890" cy="1"/>
          </a:xfrm>
          <a:prstGeom prst="line">
            <a:avLst/>
          </a:prstGeom>
          <a:ln w="50800">
            <a:solidFill>
              <a:srgbClr val="000000"/>
            </a:solidFill>
            <a:miter lim="400000"/>
            <a:head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12" name="Linie"/>
          <p:cNvSpPr/>
          <p:nvPr/>
        </p:nvSpPr>
        <p:spPr>
          <a:xfrm flipH="1">
            <a:off x="7818512" y="7175748"/>
            <a:ext cx="1567890" cy="1"/>
          </a:xfrm>
          <a:prstGeom prst="line">
            <a:avLst/>
          </a:prstGeom>
          <a:ln w="50800">
            <a:solidFill>
              <a:srgbClr val="000000"/>
            </a:solidFill>
            <a:miter lim="400000"/>
            <a:tail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13" name="Linie"/>
          <p:cNvSpPr/>
          <p:nvPr/>
        </p:nvSpPr>
        <p:spPr>
          <a:xfrm flipV="1">
            <a:off x="6605424" y="4803685"/>
            <a:ext cx="1" cy="1192450"/>
          </a:xfrm>
          <a:prstGeom prst="line">
            <a:avLst/>
          </a:prstGeom>
          <a:ln w="50800">
            <a:solidFill>
              <a:srgbClr val="000000"/>
            </a:solidFill>
            <a:miter lim="400000"/>
            <a:tail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pic>
        <p:nvPicPr>
          <p:cNvPr id="215" name="Symol_Figuren.pdf" descr="Symol_Figuren.pdf"/>
          <p:cNvPicPr>
            <a:picLocks noChangeAspect="1"/>
          </p:cNvPicPr>
          <p:nvPr/>
        </p:nvPicPr>
        <p:blipFill>
          <a:blip r:embed="rId4"/>
          <a:stretch>
            <a:fillRect/>
          </a:stretch>
        </p:blipFill>
        <p:spPr>
          <a:xfrm>
            <a:off x="11929047" y="107211"/>
            <a:ext cx="546101" cy="511049"/>
          </a:xfrm>
          <a:prstGeom prst="rect">
            <a:avLst/>
          </a:prstGeom>
          <a:ln w="38100">
            <a:solidFill>
              <a:srgbClr val="B5D0FF"/>
            </a:solidFill>
            <a:miter lim="400000"/>
          </a:ln>
        </p:spPr>
      </p:pic>
      <p:sp>
        <p:nvSpPr>
          <p:cNvPr id="216" name="Aktantenmodell"/>
          <p:cNvSpPr txBox="1"/>
          <p:nvPr/>
        </p:nvSpPr>
        <p:spPr>
          <a:xfrm>
            <a:off x="3954934" y="1001943"/>
            <a:ext cx="5300981" cy="977901"/>
          </a:xfrm>
          <a:prstGeom prst="rect">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Aktantenmodell</a:t>
            </a:r>
          </a:p>
        </p:txBody>
      </p:sp>
      <p:sp>
        <p:nvSpPr>
          <p:cNvPr id="217" name="Narratologisches Close-Reading"/>
          <p:cNvSpPr txBox="1"/>
          <p:nvPr/>
        </p:nvSpPr>
        <p:spPr>
          <a:xfrm>
            <a:off x="210691" y="9285730"/>
            <a:ext cx="2102347" cy="279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
        <p:nvSpPr>
          <p:cNvPr id="2" name="III. FIGUREN">
            <a:extLst>
              <a:ext uri="{FF2B5EF4-FFF2-40B4-BE49-F238E27FC236}">
                <a16:creationId xmlns:a16="http://schemas.microsoft.com/office/drawing/2014/main" id="{AE3DD2E7-BDCE-434B-BF52-B9FF0A074E7D}"/>
              </a:ext>
            </a:extLst>
          </p:cNvPr>
          <p:cNvSpPr txBox="1"/>
          <p:nvPr/>
        </p:nvSpPr>
        <p:spPr>
          <a:xfrm>
            <a:off x="508000" y="63500"/>
            <a:ext cx="2192912" cy="511049"/>
          </a:xfrm>
          <a:prstGeom prst="rect">
            <a:avLst/>
          </a:prstGeom>
          <a:solidFill>
            <a:srgbClr val="B5D0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algn="l" defTabSz="553084">
              <a:defRPr sz="2345">
                <a:latin typeface="Avenir Next Regular"/>
                <a:ea typeface="Avenir Next Regular"/>
                <a:cs typeface="Avenir Next Regular"/>
                <a:sym typeface="Avenir Next Regular"/>
              </a:defRPr>
            </a:lvl1pPr>
          </a:lstStyle>
          <a:p>
            <a:r>
              <a:rPr dirty="0"/>
              <a:t>III. </a:t>
            </a:r>
            <a:r>
              <a:rPr dirty="0" err="1"/>
              <a:t>FIGUREN</a:t>
            </a:r>
            <a:endParaRPr dirty="0"/>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20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20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9" presetClass="entr" fill="hold" grpId="0" nodeType="clickEffect">
                                  <p:stCondLst>
                                    <p:cond delay="0"/>
                                  </p:stCondLst>
                                  <p:iterate>
                                    <p:tmAbs val="0"/>
                                  </p:iterate>
                                  <p:childTnLst>
                                    <p:set>
                                      <p:cBhvr>
                                        <p:cTn id="18" fill="hold"/>
                                        <p:tgtEl>
                                          <p:spTgt spid="213"/>
                                        </p:tgtEl>
                                        <p:attrNameLst>
                                          <p:attrName>style.visibility</p:attrName>
                                        </p:attrNameLst>
                                      </p:cBhvr>
                                      <p:to>
                                        <p:strVal val="visible"/>
                                      </p:to>
                                    </p:set>
                                    <p:animEffect transition="in" filter="dissolve">
                                      <p:cBhvr>
                                        <p:cTn id="19" dur="1000"/>
                                        <p:tgtEl>
                                          <p:spTgt spid="213"/>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fill="hold" grpId="0" nodeType="clickEffect">
                                  <p:stCondLst>
                                    <p:cond delay="0"/>
                                  </p:stCondLst>
                                  <p:iterate>
                                    <p:tmAbs val="0"/>
                                  </p:iterate>
                                  <p:childTnLst>
                                    <p:set>
                                      <p:cBhvr>
                                        <p:cTn id="23" fill="hold"/>
                                        <p:tgtEl>
                                          <p:spTgt spid="209"/>
                                        </p:tgtEl>
                                        <p:attrNameLst>
                                          <p:attrName>style.visibility</p:attrName>
                                        </p:attrNameLst>
                                      </p:cBhvr>
                                      <p:to>
                                        <p:strVal val="visible"/>
                                      </p:to>
                                    </p:set>
                                    <p:animEffect transition="in" filter="dissolve">
                                      <p:cBhvr>
                                        <p:cTn id="24" dur="1000"/>
                                        <p:tgtEl>
                                          <p:spTgt spid="209"/>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iterate>
                                    <p:tmAbs val="0"/>
                                  </p:iterate>
                                  <p:childTnLst>
                                    <p:set>
                                      <p:cBhvr>
                                        <p:cTn id="28" fill="hold"/>
                                        <p:tgtEl>
                                          <p:spTgt spid="20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9" presetClass="entr" fill="hold" grpId="0" nodeType="clickEffect">
                                  <p:stCondLst>
                                    <p:cond delay="0"/>
                                  </p:stCondLst>
                                  <p:iterate>
                                    <p:tmAbs val="0"/>
                                  </p:iterate>
                                  <p:childTnLst>
                                    <p:set>
                                      <p:cBhvr>
                                        <p:cTn id="32" fill="hold"/>
                                        <p:tgtEl>
                                          <p:spTgt spid="210"/>
                                        </p:tgtEl>
                                        <p:attrNameLst>
                                          <p:attrName>style.visibility</p:attrName>
                                        </p:attrNameLst>
                                      </p:cBhvr>
                                      <p:to>
                                        <p:strVal val="visible"/>
                                      </p:to>
                                    </p:set>
                                    <p:animEffect transition="in" filter="dissolve">
                                      <p:cBhvr>
                                        <p:cTn id="33" dur="1000"/>
                                        <p:tgtEl>
                                          <p:spTgt spid="210"/>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iterate>
                                    <p:tmAbs val="0"/>
                                  </p:iterate>
                                  <p:childTnLst>
                                    <p:set>
                                      <p:cBhvr>
                                        <p:cTn id="37" fill="hold"/>
                                        <p:tgtEl>
                                          <p:spTgt spid="203"/>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iterate>
                                    <p:tmAbs val="0"/>
                                  </p:iterate>
                                  <p:childTnLst>
                                    <p:set>
                                      <p:cBhvr>
                                        <p:cTn id="41" fill="hold"/>
                                        <p:tgtEl>
                                          <p:spTgt spid="207"/>
                                        </p:tgtEl>
                                        <p:attrNameLst>
                                          <p:attrName>style.visibility</p:attrName>
                                        </p:attrNameLst>
                                      </p:cBhvr>
                                      <p:to>
                                        <p:strVal val="visible"/>
                                      </p:to>
                                    </p:set>
                                  </p:childTnLst>
                                </p:cTn>
                              </p:par>
                            </p:childTnLst>
                          </p:cTn>
                        </p:par>
                        <p:par>
                          <p:cTn id="42" fill="hold">
                            <p:stCondLst>
                              <p:cond delay="0"/>
                            </p:stCondLst>
                            <p:childTnLst>
                              <p:par>
                                <p:cTn id="43" presetID="1" presetClass="entr" presetSubtype="0" fill="hold" grpId="0" nodeType="afterEffect">
                                  <p:stCondLst>
                                    <p:cond delay="0"/>
                                  </p:stCondLst>
                                  <p:iterate>
                                    <p:tmAbs val="0"/>
                                  </p:iterate>
                                  <p:childTnLst>
                                    <p:set>
                                      <p:cBhvr>
                                        <p:cTn id="44" fill="hold"/>
                                        <p:tgtEl>
                                          <p:spTgt spid="20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9" presetClass="entr" fill="hold" grpId="0" nodeType="clickEffect">
                                  <p:stCondLst>
                                    <p:cond delay="0"/>
                                  </p:stCondLst>
                                  <p:iterate>
                                    <p:tmAbs val="0"/>
                                  </p:iterate>
                                  <p:childTnLst>
                                    <p:set>
                                      <p:cBhvr>
                                        <p:cTn id="48" fill="hold"/>
                                        <p:tgtEl>
                                          <p:spTgt spid="211"/>
                                        </p:tgtEl>
                                        <p:attrNameLst>
                                          <p:attrName>style.visibility</p:attrName>
                                        </p:attrNameLst>
                                      </p:cBhvr>
                                      <p:to>
                                        <p:strVal val="visible"/>
                                      </p:to>
                                    </p:set>
                                    <p:animEffect transition="in" filter="dissolve">
                                      <p:cBhvr>
                                        <p:cTn id="49" dur="1000"/>
                                        <p:tgtEl>
                                          <p:spTgt spid="211"/>
                                        </p:tgtEl>
                                      </p:cBhvr>
                                    </p:animEffect>
                                  </p:childTnLst>
                                </p:cTn>
                              </p:par>
                            </p:childTnLst>
                          </p:cTn>
                        </p:par>
                        <p:par>
                          <p:cTn id="50" fill="hold">
                            <p:stCondLst>
                              <p:cond delay="1000"/>
                            </p:stCondLst>
                            <p:childTnLst>
                              <p:par>
                                <p:cTn id="51" presetID="9" presetClass="entr" fill="hold" grpId="0" nodeType="afterEffect">
                                  <p:stCondLst>
                                    <p:cond delay="0"/>
                                  </p:stCondLst>
                                  <p:iterate>
                                    <p:tmAbs val="0"/>
                                  </p:iterate>
                                  <p:childTnLst>
                                    <p:set>
                                      <p:cBhvr>
                                        <p:cTn id="52" fill="hold"/>
                                        <p:tgtEl>
                                          <p:spTgt spid="212"/>
                                        </p:tgtEl>
                                        <p:attrNameLst>
                                          <p:attrName>style.visibility</p:attrName>
                                        </p:attrNameLst>
                                      </p:cBhvr>
                                      <p:to>
                                        <p:strVal val="visible"/>
                                      </p:to>
                                    </p:set>
                                    <p:animEffect transition="in" filter="dissolve">
                                      <p:cBhvr>
                                        <p:cTn id="53" dur="1000"/>
                                        <p:tgtEl>
                                          <p:spTgt spid="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 grpId="0" animBg="1" advAuto="0"/>
      <p:bldP spid="203" grpId="0" animBg="1" advAuto="0"/>
      <p:bldP spid="204" grpId="0" animBg="1" advAuto="0"/>
      <p:bldP spid="205" grpId="0" animBg="1" advAuto="0"/>
      <p:bldP spid="206" grpId="0" animBg="1" advAuto="0"/>
      <p:bldP spid="207" grpId="0" animBg="1" advAuto="0"/>
      <p:bldP spid="209" grpId="0" animBg="1" advAuto="0"/>
      <p:bldP spid="210" grpId="0" animBg="1" advAuto="0"/>
      <p:bldP spid="211" grpId="0" animBg="1" advAuto="0"/>
      <p:bldP spid="212" grpId="0" animBg="1" advAuto="0"/>
      <p:bldP spid="213" grpId="0" animBg="1" advAuto="0"/>
      <p:bldP spid="216" grpId="0"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221"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222" name="Sender"/>
          <p:cNvSpPr/>
          <p:nvPr/>
        </p:nvSpPr>
        <p:spPr>
          <a:xfrm>
            <a:off x="1660128" y="1856496"/>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500">
                <a:latin typeface="Avenir Next Regular"/>
                <a:ea typeface="Avenir Next Regular"/>
                <a:cs typeface="Avenir Next Regular"/>
                <a:sym typeface="Avenir Next Regular"/>
              </a:defRPr>
            </a:lvl1pPr>
          </a:lstStyle>
          <a:p>
            <a:r>
              <a:t>Sender</a:t>
            </a:r>
          </a:p>
        </p:txBody>
      </p:sp>
      <p:sp>
        <p:nvSpPr>
          <p:cNvPr id="223" name="Empfänger"/>
          <p:cNvSpPr/>
          <p:nvPr/>
        </p:nvSpPr>
        <p:spPr>
          <a:xfrm>
            <a:off x="9645720" y="1856496"/>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500">
                <a:latin typeface="Avenir Next Regular"/>
                <a:ea typeface="Avenir Next Regular"/>
                <a:cs typeface="Avenir Next Regular"/>
                <a:sym typeface="Avenir Next Regular"/>
              </a:defRPr>
            </a:lvl1pPr>
          </a:lstStyle>
          <a:p>
            <a:r>
              <a:rPr sz="2400" dirty="0" err="1"/>
              <a:t>Empfänger</a:t>
            </a:r>
            <a:endParaRPr sz="2400" dirty="0"/>
          </a:p>
        </p:txBody>
      </p:sp>
      <p:sp>
        <p:nvSpPr>
          <p:cNvPr id="224" name="Objekt"/>
          <p:cNvSpPr/>
          <p:nvPr/>
        </p:nvSpPr>
        <p:spPr>
          <a:xfrm>
            <a:off x="5652924" y="1856496"/>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500">
                <a:latin typeface="Avenir Next Regular"/>
                <a:ea typeface="Avenir Next Regular"/>
                <a:cs typeface="Avenir Next Regular"/>
                <a:sym typeface="Avenir Next Regular"/>
              </a:defRPr>
            </a:lvl1pPr>
          </a:lstStyle>
          <a:p>
            <a:r>
              <a:t>Objekt</a:t>
            </a:r>
          </a:p>
        </p:txBody>
      </p:sp>
      <p:sp>
        <p:nvSpPr>
          <p:cNvPr id="225" name="Subjekt"/>
          <p:cNvSpPr/>
          <p:nvPr/>
        </p:nvSpPr>
        <p:spPr>
          <a:xfrm>
            <a:off x="5652924" y="5406903"/>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500">
                <a:latin typeface="Avenir Next Regular"/>
                <a:ea typeface="Avenir Next Regular"/>
                <a:cs typeface="Avenir Next Regular"/>
                <a:sym typeface="Avenir Next Regular"/>
              </a:defRPr>
            </a:lvl1pPr>
          </a:lstStyle>
          <a:p>
            <a:r>
              <a:t>Subjekt</a:t>
            </a:r>
          </a:p>
        </p:txBody>
      </p:sp>
      <p:sp>
        <p:nvSpPr>
          <p:cNvPr id="226" name="Gegner"/>
          <p:cNvSpPr/>
          <p:nvPr/>
        </p:nvSpPr>
        <p:spPr>
          <a:xfrm>
            <a:off x="9645720" y="5406903"/>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500">
                <a:latin typeface="Avenir Next Regular"/>
                <a:ea typeface="Avenir Next Regular"/>
                <a:cs typeface="Avenir Next Regular"/>
                <a:sym typeface="Avenir Next Regular"/>
              </a:defRPr>
            </a:lvl1pPr>
          </a:lstStyle>
          <a:p>
            <a:r>
              <a:t>Gegner</a:t>
            </a:r>
          </a:p>
        </p:txBody>
      </p:sp>
      <p:sp>
        <p:nvSpPr>
          <p:cNvPr id="227" name="Helfer"/>
          <p:cNvSpPr/>
          <p:nvPr/>
        </p:nvSpPr>
        <p:spPr>
          <a:xfrm>
            <a:off x="1660128" y="5406903"/>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500">
                <a:latin typeface="Avenir Next Regular"/>
                <a:ea typeface="Avenir Next Regular"/>
                <a:cs typeface="Avenir Next Regular"/>
                <a:sym typeface="Avenir Next Regular"/>
              </a:defRPr>
            </a:lvl1pPr>
          </a:lstStyle>
          <a:p>
            <a:r>
              <a:t>Helfer</a:t>
            </a:r>
          </a:p>
        </p:txBody>
      </p:sp>
      <p:sp>
        <p:nvSpPr>
          <p:cNvPr id="228" name="Modell nach Greimas aus Martínez/Scheffel 2019, S. 154"/>
          <p:cNvSpPr txBox="1"/>
          <p:nvPr/>
        </p:nvSpPr>
        <p:spPr>
          <a:xfrm>
            <a:off x="9556992" y="8552429"/>
            <a:ext cx="2846731" cy="241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800" b="0" spc="16">
                <a:latin typeface="Avenir Next Medium"/>
                <a:ea typeface="Avenir Next Medium"/>
                <a:cs typeface="Avenir Next Medium"/>
                <a:sym typeface="Avenir Next Medium"/>
              </a:defRPr>
            </a:lvl1pPr>
          </a:lstStyle>
          <a:p>
            <a:r>
              <a:t>Modell nach Greimas aus Martínez/Scheffel 2019, S. 154</a:t>
            </a:r>
          </a:p>
        </p:txBody>
      </p:sp>
      <p:sp>
        <p:nvSpPr>
          <p:cNvPr id="229" name="Linie"/>
          <p:cNvSpPr/>
          <p:nvPr/>
        </p:nvSpPr>
        <p:spPr>
          <a:xfrm flipH="1" flipV="1">
            <a:off x="3825716" y="2808996"/>
            <a:ext cx="1567890" cy="1"/>
          </a:xfrm>
          <a:prstGeom prst="line">
            <a:avLst/>
          </a:prstGeom>
          <a:ln w="50800">
            <a:solidFill>
              <a:srgbClr val="A6B727"/>
            </a:solidFill>
            <a:miter lim="400000"/>
            <a:head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30" name="Linie"/>
          <p:cNvSpPr/>
          <p:nvPr/>
        </p:nvSpPr>
        <p:spPr>
          <a:xfrm flipH="1" flipV="1">
            <a:off x="7818512" y="2808996"/>
            <a:ext cx="1567890" cy="1"/>
          </a:xfrm>
          <a:prstGeom prst="line">
            <a:avLst/>
          </a:prstGeom>
          <a:ln w="50800">
            <a:solidFill>
              <a:srgbClr val="A6B727"/>
            </a:solidFill>
            <a:miter lim="400000"/>
            <a:head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31" name="Linie"/>
          <p:cNvSpPr/>
          <p:nvPr/>
        </p:nvSpPr>
        <p:spPr>
          <a:xfrm flipH="1">
            <a:off x="3825716" y="6359403"/>
            <a:ext cx="1567890" cy="1"/>
          </a:xfrm>
          <a:prstGeom prst="line">
            <a:avLst/>
          </a:prstGeom>
          <a:ln w="50800">
            <a:solidFill>
              <a:srgbClr val="A6B727"/>
            </a:solidFill>
            <a:miter lim="400000"/>
            <a:head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32" name="Linie"/>
          <p:cNvSpPr/>
          <p:nvPr/>
        </p:nvSpPr>
        <p:spPr>
          <a:xfrm flipV="1">
            <a:off x="6605424" y="3987340"/>
            <a:ext cx="1" cy="1192450"/>
          </a:xfrm>
          <a:prstGeom prst="line">
            <a:avLst/>
          </a:prstGeom>
          <a:ln w="50800">
            <a:solidFill>
              <a:srgbClr val="A6B727"/>
            </a:solidFill>
            <a:miter lim="400000"/>
            <a:tail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pic>
        <p:nvPicPr>
          <p:cNvPr id="234" name="Symol_Figuren.pdf" descr="Symol_Figuren.pdf"/>
          <p:cNvPicPr>
            <a:picLocks noChangeAspect="1"/>
          </p:cNvPicPr>
          <p:nvPr/>
        </p:nvPicPr>
        <p:blipFill>
          <a:blip r:embed="rId4"/>
          <a:stretch>
            <a:fillRect/>
          </a:stretch>
        </p:blipFill>
        <p:spPr>
          <a:xfrm>
            <a:off x="11929047" y="107211"/>
            <a:ext cx="546101" cy="511049"/>
          </a:xfrm>
          <a:prstGeom prst="rect">
            <a:avLst/>
          </a:prstGeom>
          <a:ln w="38100">
            <a:solidFill>
              <a:srgbClr val="B5D0FF"/>
            </a:solidFill>
            <a:miter lim="400000"/>
          </a:ln>
        </p:spPr>
      </p:pic>
      <p:sp>
        <p:nvSpPr>
          <p:cNvPr id="235" name="Linie"/>
          <p:cNvSpPr/>
          <p:nvPr/>
        </p:nvSpPr>
        <p:spPr>
          <a:xfrm flipH="1" flipV="1">
            <a:off x="3711396" y="3776194"/>
            <a:ext cx="1676046" cy="1393778"/>
          </a:xfrm>
          <a:prstGeom prst="line">
            <a:avLst/>
          </a:prstGeom>
          <a:ln w="50800">
            <a:solidFill>
              <a:srgbClr val="A6B727"/>
            </a:solidFill>
            <a:miter lim="400000"/>
            <a:headEnd type="arrow"/>
            <a:tail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36" name="beeinflusst"/>
          <p:cNvSpPr txBox="1"/>
          <p:nvPr/>
        </p:nvSpPr>
        <p:spPr>
          <a:xfrm rot="2460000">
            <a:off x="4204302" y="4146380"/>
            <a:ext cx="912877" cy="287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200">
                <a:solidFill>
                  <a:srgbClr val="A6B727"/>
                </a:solidFill>
              </a:defRPr>
            </a:lvl1pPr>
          </a:lstStyle>
          <a:p>
            <a:r>
              <a:t>beeinflusst</a:t>
            </a:r>
          </a:p>
        </p:txBody>
      </p:sp>
      <p:sp>
        <p:nvSpPr>
          <p:cNvPr id="237" name="unterstützt"/>
          <p:cNvSpPr txBox="1"/>
          <p:nvPr/>
        </p:nvSpPr>
        <p:spPr>
          <a:xfrm>
            <a:off x="4095572" y="6000850"/>
            <a:ext cx="907695" cy="287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200">
                <a:solidFill>
                  <a:srgbClr val="A6B727"/>
                </a:solidFill>
              </a:defRPr>
            </a:lvl1pPr>
          </a:lstStyle>
          <a:p>
            <a:r>
              <a:t>unterstützt</a:t>
            </a:r>
          </a:p>
        </p:txBody>
      </p:sp>
      <p:sp>
        <p:nvSpPr>
          <p:cNvPr id="238" name="will"/>
          <p:cNvSpPr txBox="1"/>
          <p:nvPr/>
        </p:nvSpPr>
        <p:spPr>
          <a:xfrm rot="16200000">
            <a:off x="6180404" y="4255802"/>
            <a:ext cx="356312" cy="287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200">
                <a:solidFill>
                  <a:srgbClr val="A6B727"/>
                </a:solidFill>
              </a:defRPr>
            </a:lvl1pPr>
          </a:lstStyle>
          <a:p>
            <a:r>
              <a:t>will</a:t>
            </a:r>
          </a:p>
        </p:txBody>
      </p:sp>
      <p:pic>
        <p:nvPicPr>
          <p:cNvPr id="239" name="Linie Linie" descr="Linie Linie"/>
          <p:cNvPicPr>
            <a:picLocks/>
          </p:cNvPicPr>
          <p:nvPr/>
        </p:nvPicPr>
        <p:blipFill>
          <a:blip r:embed="rId5"/>
          <a:stretch>
            <a:fillRect/>
          </a:stretch>
        </p:blipFill>
        <p:spPr>
          <a:xfrm rot="13253908">
            <a:off x="7203633" y="4340290"/>
            <a:ext cx="2611492" cy="451097"/>
          </a:xfrm>
          <a:prstGeom prst="rect">
            <a:avLst/>
          </a:prstGeom>
        </p:spPr>
      </p:pic>
      <p:sp>
        <p:nvSpPr>
          <p:cNvPr id="241" name="beeinträchtigt"/>
          <p:cNvSpPr txBox="1"/>
          <p:nvPr/>
        </p:nvSpPr>
        <p:spPr>
          <a:xfrm rot="2460000">
            <a:off x="8252443" y="4319625"/>
            <a:ext cx="1130047" cy="287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200">
                <a:solidFill>
                  <a:srgbClr val="B01600"/>
                </a:solidFill>
              </a:defRPr>
            </a:lvl1pPr>
          </a:lstStyle>
          <a:p>
            <a:r>
              <a:t>beeinträchtigt</a:t>
            </a:r>
          </a:p>
        </p:txBody>
      </p:sp>
      <p:sp>
        <p:nvSpPr>
          <p:cNvPr id="242" name="verursacht"/>
          <p:cNvSpPr txBox="1"/>
          <p:nvPr/>
        </p:nvSpPr>
        <p:spPr>
          <a:xfrm>
            <a:off x="8076290" y="2408307"/>
            <a:ext cx="890779" cy="287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200">
                <a:solidFill>
                  <a:srgbClr val="A6B727"/>
                </a:solidFill>
              </a:defRPr>
            </a:lvl1pPr>
          </a:lstStyle>
          <a:p>
            <a:r>
              <a:t>verursacht</a:t>
            </a:r>
          </a:p>
        </p:txBody>
      </p:sp>
      <p:sp>
        <p:nvSpPr>
          <p:cNvPr id="243" name="behindert"/>
          <p:cNvSpPr txBox="1"/>
          <p:nvPr/>
        </p:nvSpPr>
        <p:spPr>
          <a:xfrm rot="1080000">
            <a:off x="7409416" y="4732960"/>
            <a:ext cx="808483" cy="287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200">
                <a:solidFill>
                  <a:srgbClr val="B01600"/>
                </a:solidFill>
              </a:defRPr>
            </a:lvl1pPr>
          </a:lstStyle>
          <a:p>
            <a:r>
              <a:t>behindert</a:t>
            </a:r>
          </a:p>
        </p:txBody>
      </p:sp>
      <p:pic>
        <p:nvPicPr>
          <p:cNvPr id="244" name="Linie Linie" descr="Linie Linie"/>
          <p:cNvPicPr>
            <a:picLocks/>
          </p:cNvPicPr>
          <p:nvPr/>
        </p:nvPicPr>
        <p:blipFill>
          <a:blip r:embed="rId6"/>
          <a:stretch>
            <a:fillRect/>
          </a:stretch>
        </p:blipFill>
        <p:spPr>
          <a:xfrm rot="11833746">
            <a:off x="5012926" y="4905998"/>
            <a:ext cx="4743345" cy="190501"/>
          </a:xfrm>
          <a:prstGeom prst="rect">
            <a:avLst/>
          </a:prstGeom>
        </p:spPr>
      </p:pic>
      <p:sp>
        <p:nvSpPr>
          <p:cNvPr id="246" name="beauftragt"/>
          <p:cNvSpPr txBox="1"/>
          <p:nvPr/>
        </p:nvSpPr>
        <p:spPr>
          <a:xfrm rot="2460000">
            <a:off x="3931371" y="4495905"/>
            <a:ext cx="870662" cy="287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200">
                <a:solidFill>
                  <a:srgbClr val="A6B727"/>
                </a:solidFill>
              </a:defRPr>
            </a:lvl1pPr>
          </a:lstStyle>
          <a:p>
            <a:r>
              <a:t>beauftragt</a:t>
            </a:r>
          </a:p>
        </p:txBody>
      </p:sp>
      <p:sp>
        <p:nvSpPr>
          <p:cNvPr id="247" name="stellt bereit"/>
          <p:cNvSpPr txBox="1"/>
          <p:nvPr/>
        </p:nvSpPr>
        <p:spPr>
          <a:xfrm>
            <a:off x="4144282" y="2427542"/>
            <a:ext cx="929489" cy="287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200">
                <a:solidFill>
                  <a:srgbClr val="A6B727"/>
                </a:solidFill>
              </a:defRPr>
            </a:lvl1pPr>
          </a:lstStyle>
          <a:p>
            <a:r>
              <a:t>stellt bereit</a:t>
            </a:r>
          </a:p>
        </p:txBody>
      </p:sp>
      <p:sp>
        <p:nvSpPr>
          <p:cNvPr id="248" name="Gründe, Werte, Motive,…"/>
          <p:cNvSpPr txBox="1"/>
          <p:nvPr/>
        </p:nvSpPr>
        <p:spPr>
          <a:xfrm>
            <a:off x="1696653" y="2937456"/>
            <a:ext cx="1874826" cy="508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defTabSz="825500">
              <a:defRPr sz="1200">
                <a:solidFill>
                  <a:srgbClr val="0365C0"/>
                </a:solidFill>
                <a:latin typeface="Avenir Next Regular"/>
                <a:ea typeface="Avenir Next Regular"/>
                <a:cs typeface="Avenir Next Regular"/>
                <a:sym typeface="Avenir Next Regular"/>
              </a:defRPr>
            </a:pPr>
            <a:r>
              <a:t>Gründe, Werte, Motive, </a:t>
            </a:r>
          </a:p>
          <a:p>
            <a:pPr defTabSz="825500">
              <a:defRPr sz="1200">
                <a:solidFill>
                  <a:srgbClr val="0365C0"/>
                </a:solidFill>
                <a:latin typeface="Avenir Next Regular"/>
                <a:ea typeface="Avenir Next Regular"/>
                <a:cs typeface="Avenir Next Regular"/>
                <a:sym typeface="Avenir Next Regular"/>
              </a:defRPr>
            </a:pPr>
            <a:r>
              <a:t>Auftraggeber</a:t>
            </a:r>
          </a:p>
        </p:txBody>
      </p:sp>
      <p:sp>
        <p:nvSpPr>
          <p:cNvPr id="249" name="(wertvolles) Gut,…"/>
          <p:cNvSpPr txBox="1"/>
          <p:nvPr/>
        </p:nvSpPr>
        <p:spPr>
          <a:xfrm>
            <a:off x="5864256" y="2813091"/>
            <a:ext cx="1520343" cy="914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defTabSz="825500">
              <a:defRPr sz="1200">
                <a:solidFill>
                  <a:srgbClr val="0365C0"/>
                </a:solidFill>
                <a:latin typeface="Avenir Next Regular"/>
                <a:ea typeface="Avenir Next Regular"/>
                <a:cs typeface="Avenir Next Regular"/>
                <a:sym typeface="Avenir Next Regular"/>
              </a:defRPr>
            </a:pPr>
            <a:r>
              <a:t>(wertvolles) Gut, </a:t>
            </a:r>
          </a:p>
          <a:p>
            <a:pPr defTabSz="825500">
              <a:defRPr sz="1200">
                <a:solidFill>
                  <a:srgbClr val="0365C0"/>
                </a:solidFill>
                <a:latin typeface="Avenir Next Regular"/>
                <a:ea typeface="Avenir Next Regular"/>
                <a:cs typeface="Avenir Next Regular"/>
                <a:sym typeface="Avenir Next Regular"/>
              </a:defRPr>
            </a:pPr>
            <a:r>
              <a:t>veränderter </a:t>
            </a:r>
          </a:p>
          <a:p>
            <a:pPr defTabSz="825500">
              <a:defRPr sz="1200">
                <a:solidFill>
                  <a:srgbClr val="0365C0"/>
                </a:solidFill>
                <a:latin typeface="Avenir Next Regular"/>
                <a:ea typeface="Avenir Next Regular"/>
                <a:cs typeface="Avenir Next Regular"/>
                <a:sym typeface="Avenir Next Regular"/>
              </a:defRPr>
            </a:pPr>
            <a:r>
              <a:t>oder </a:t>
            </a:r>
          </a:p>
          <a:p>
            <a:pPr defTabSz="825500">
              <a:defRPr sz="1200">
                <a:solidFill>
                  <a:srgbClr val="0365C0"/>
                </a:solidFill>
                <a:latin typeface="Avenir Next Regular"/>
                <a:ea typeface="Avenir Next Regular"/>
                <a:cs typeface="Avenir Next Regular"/>
                <a:sym typeface="Avenir Next Regular"/>
              </a:defRPr>
            </a:pPr>
            <a:r>
              <a:t>erhaltener Zustand</a:t>
            </a:r>
          </a:p>
        </p:txBody>
      </p:sp>
      <p:sp>
        <p:nvSpPr>
          <p:cNvPr id="250" name="Effekte und…"/>
          <p:cNvSpPr txBox="1"/>
          <p:nvPr/>
        </p:nvSpPr>
        <p:spPr>
          <a:xfrm>
            <a:off x="9895046" y="2937456"/>
            <a:ext cx="1406349" cy="508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defTabSz="825500">
              <a:defRPr sz="1200">
                <a:solidFill>
                  <a:srgbClr val="0365C0"/>
                </a:solidFill>
                <a:latin typeface="Avenir Next Regular"/>
                <a:ea typeface="Avenir Next Regular"/>
                <a:cs typeface="Avenir Next Regular"/>
                <a:sym typeface="Avenir Next Regular"/>
              </a:defRPr>
            </a:pPr>
            <a:r>
              <a:t>Effekte und </a:t>
            </a:r>
          </a:p>
          <a:p>
            <a:pPr defTabSz="825500">
              <a:defRPr sz="1200">
                <a:solidFill>
                  <a:srgbClr val="0365C0"/>
                </a:solidFill>
                <a:latin typeface="Avenir Next Regular"/>
                <a:ea typeface="Avenir Next Regular"/>
                <a:cs typeface="Avenir Next Regular"/>
                <a:sym typeface="Avenir Next Regular"/>
              </a:defRPr>
            </a:pPr>
            <a:r>
              <a:t>deren Empfänger</a:t>
            </a:r>
          </a:p>
        </p:txBody>
      </p:sp>
      <p:sp>
        <p:nvSpPr>
          <p:cNvPr id="251" name="Unterstützer,…"/>
          <p:cNvSpPr txBox="1"/>
          <p:nvPr/>
        </p:nvSpPr>
        <p:spPr>
          <a:xfrm>
            <a:off x="2037470" y="6487863"/>
            <a:ext cx="1150316" cy="711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defTabSz="825500">
              <a:defRPr sz="1200">
                <a:solidFill>
                  <a:srgbClr val="0365C0"/>
                </a:solidFill>
                <a:latin typeface="Avenir Next Regular"/>
                <a:ea typeface="Avenir Next Regular"/>
                <a:cs typeface="Avenir Next Regular"/>
                <a:sym typeface="Avenir Next Regular"/>
              </a:defRPr>
            </a:pPr>
            <a:r>
              <a:t>Unterstützer, </a:t>
            </a:r>
          </a:p>
          <a:p>
            <a:pPr defTabSz="825500">
              <a:defRPr sz="1200">
                <a:solidFill>
                  <a:srgbClr val="0365C0"/>
                </a:solidFill>
                <a:latin typeface="Avenir Next Regular"/>
                <a:ea typeface="Avenir Next Regular"/>
                <a:cs typeface="Avenir Next Regular"/>
                <a:sym typeface="Avenir Next Regular"/>
              </a:defRPr>
            </a:pPr>
            <a:r>
              <a:t>Ressourcen, </a:t>
            </a:r>
          </a:p>
          <a:p>
            <a:pPr defTabSz="825500">
              <a:defRPr sz="1200">
                <a:solidFill>
                  <a:srgbClr val="0365C0"/>
                </a:solidFill>
                <a:latin typeface="Avenir Next Regular"/>
                <a:ea typeface="Avenir Next Regular"/>
                <a:cs typeface="Avenir Next Regular"/>
                <a:sym typeface="Avenir Next Regular"/>
              </a:defRPr>
            </a:pPr>
            <a:r>
              <a:t>Kompetenzen</a:t>
            </a:r>
          </a:p>
        </p:txBody>
      </p:sp>
      <p:sp>
        <p:nvSpPr>
          <p:cNvPr id="252" name="Handelnder"/>
          <p:cNvSpPr txBox="1"/>
          <p:nvPr/>
        </p:nvSpPr>
        <p:spPr>
          <a:xfrm>
            <a:off x="6074664" y="6611978"/>
            <a:ext cx="992735" cy="304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1200">
                <a:solidFill>
                  <a:srgbClr val="0365C0"/>
                </a:solidFill>
                <a:latin typeface="Avenir Next Regular"/>
                <a:ea typeface="Avenir Next Regular"/>
                <a:cs typeface="Avenir Next Regular"/>
                <a:sym typeface="Avenir Next Regular"/>
              </a:defRPr>
            </a:lvl1pPr>
          </a:lstStyle>
          <a:p>
            <a:r>
              <a:t>Handelnder</a:t>
            </a:r>
          </a:p>
        </p:txBody>
      </p:sp>
      <p:sp>
        <p:nvSpPr>
          <p:cNvPr id="253" name="Hindernisse,…"/>
          <p:cNvSpPr txBox="1"/>
          <p:nvPr/>
        </p:nvSpPr>
        <p:spPr>
          <a:xfrm>
            <a:off x="9627839" y="6403853"/>
            <a:ext cx="1929232" cy="914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defTabSz="825500">
              <a:defRPr sz="1200">
                <a:solidFill>
                  <a:srgbClr val="0365C0"/>
                </a:solidFill>
                <a:latin typeface="Avenir Next Regular"/>
                <a:ea typeface="Avenir Next Regular"/>
                <a:cs typeface="Avenir Next Regular"/>
                <a:sym typeface="Avenir Next Regular"/>
              </a:defRPr>
            </a:pPr>
            <a:r>
              <a:t>Hindernisse, </a:t>
            </a:r>
          </a:p>
          <a:p>
            <a:pPr defTabSz="825500">
              <a:defRPr sz="1200">
                <a:solidFill>
                  <a:srgbClr val="0365C0"/>
                </a:solidFill>
                <a:latin typeface="Avenir Next Regular"/>
                <a:ea typeface="Avenir Next Regular"/>
                <a:cs typeface="Avenir Next Regular"/>
                <a:sym typeface="Avenir Next Regular"/>
              </a:defRPr>
            </a:pPr>
            <a:r>
              <a:t>fehlende Kompetenzen, </a:t>
            </a:r>
          </a:p>
          <a:p>
            <a:pPr defTabSz="825500">
              <a:defRPr sz="1200">
                <a:solidFill>
                  <a:srgbClr val="0365C0"/>
                </a:solidFill>
                <a:latin typeface="Avenir Next Regular"/>
                <a:ea typeface="Avenir Next Regular"/>
                <a:cs typeface="Avenir Next Regular"/>
                <a:sym typeface="Avenir Next Regular"/>
              </a:defRPr>
            </a:pPr>
            <a:r>
              <a:t>Gegner, Bedrohung </a:t>
            </a:r>
          </a:p>
          <a:p>
            <a:pPr defTabSz="825500">
              <a:defRPr sz="1200">
                <a:solidFill>
                  <a:srgbClr val="0365C0"/>
                </a:solidFill>
                <a:latin typeface="Avenir Next Regular"/>
                <a:ea typeface="Avenir Next Regular"/>
                <a:cs typeface="Avenir Next Regular"/>
                <a:sym typeface="Avenir Next Regular"/>
              </a:defRPr>
            </a:pPr>
            <a:r>
              <a:t>für „Objekt“</a:t>
            </a:r>
          </a:p>
        </p:txBody>
      </p:sp>
      <p:pic>
        <p:nvPicPr>
          <p:cNvPr id="254" name="Linie Linie" descr="Linie Linie"/>
          <p:cNvPicPr>
            <a:picLocks/>
          </p:cNvPicPr>
          <p:nvPr/>
        </p:nvPicPr>
        <p:blipFill>
          <a:blip r:embed="rId7"/>
          <a:stretch>
            <a:fillRect/>
          </a:stretch>
        </p:blipFill>
        <p:spPr>
          <a:xfrm rot="10800000">
            <a:off x="7590899" y="6160882"/>
            <a:ext cx="1966094" cy="451097"/>
          </a:xfrm>
          <a:prstGeom prst="rect">
            <a:avLst/>
          </a:prstGeom>
        </p:spPr>
      </p:pic>
      <p:sp>
        <p:nvSpPr>
          <p:cNvPr id="256" name="beeinträchtigt"/>
          <p:cNvSpPr txBox="1"/>
          <p:nvPr/>
        </p:nvSpPr>
        <p:spPr>
          <a:xfrm>
            <a:off x="8207581" y="5943263"/>
            <a:ext cx="1130047" cy="287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200">
                <a:solidFill>
                  <a:srgbClr val="B01600"/>
                </a:solidFill>
              </a:defRPr>
            </a:lvl1pPr>
          </a:lstStyle>
          <a:p>
            <a:r>
              <a:t>beeinträchtigt</a:t>
            </a:r>
          </a:p>
        </p:txBody>
      </p:sp>
      <p:sp>
        <p:nvSpPr>
          <p:cNvPr id="257" name="Narratologisches Close-Reading"/>
          <p:cNvSpPr txBox="1"/>
          <p:nvPr/>
        </p:nvSpPr>
        <p:spPr>
          <a:xfrm>
            <a:off x="210691" y="9285730"/>
            <a:ext cx="2102347" cy="279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
        <p:nvSpPr>
          <p:cNvPr id="2" name="III. FIGUREN">
            <a:extLst>
              <a:ext uri="{FF2B5EF4-FFF2-40B4-BE49-F238E27FC236}">
                <a16:creationId xmlns:a16="http://schemas.microsoft.com/office/drawing/2014/main" id="{1D293CCD-39D7-F144-A883-BED65C6E473B}"/>
              </a:ext>
            </a:extLst>
          </p:cNvPr>
          <p:cNvSpPr txBox="1"/>
          <p:nvPr/>
        </p:nvSpPr>
        <p:spPr>
          <a:xfrm>
            <a:off x="508000" y="63500"/>
            <a:ext cx="2192912" cy="511049"/>
          </a:xfrm>
          <a:prstGeom prst="rect">
            <a:avLst/>
          </a:prstGeom>
          <a:solidFill>
            <a:srgbClr val="B5D0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algn="l" defTabSz="553084">
              <a:defRPr sz="2345">
                <a:latin typeface="Avenir Next Regular"/>
                <a:ea typeface="Avenir Next Regular"/>
                <a:cs typeface="Avenir Next Regular"/>
                <a:sym typeface="Avenir Next Regular"/>
              </a:defRPr>
            </a:lvl1pPr>
          </a:lstStyle>
          <a:p>
            <a:r>
              <a:rPr dirty="0"/>
              <a:t>III. </a:t>
            </a:r>
            <a:r>
              <a:rPr dirty="0" err="1"/>
              <a:t>FIGUREN</a:t>
            </a:r>
            <a:endParaRPr dirty="0"/>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2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fill="hold" grpId="0" nodeType="clickEffect">
                                  <p:stCondLst>
                                    <p:cond delay="0"/>
                                  </p:stCondLst>
                                  <p:iterate>
                                    <p:tmAbs val="0"/>
                                  </p:iterate>
                                  <p:childTnLst>
                                    <p:set>
                                      <p:cBhvr>
                                        <p:cTn id="14" fill="hold"/>
                                        <p:tgtEl>
                                          <p:spTgt spid="235"/>
                                        </p:tgtEl>
                                        <p:attrNameLst>
                                          <p:attrName>style.visibility</p:attrName>
                                        </p:attrNameLst>
                                      </p:cBhvr>
                                      <p:to>
                                        <p:strVal val="visible"/>
                                      </p:to>
                                    </p:set>
                                    <p:animEffect transition="in" filter="dissolve">
                                      <p:cBhvr>
                                        <p:cTn id="15" dur="1000"/>
                                        <p:tgtEl>
                                          <p:spTgt spid="235"/>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iterate>
                                    <p:tmAbs val="0"/>
                                  </p:iterate>
                                  <p:childTnLst>
                                    <p:set>
                                      <p:cBhvr>
                                        <p:cTn id="19" fill="hold"/>
                                        <p:tgtEl>
                                          <p:spTgt spid="236"/>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0" nodeType="afterEffect">
                                  <p:stCondLst>
                                    <p:cond delay="0"/>
                                  </p:stCondLst>
                                  <p:iterate>
                                    <p:tmAbs val="0"/>
                                  </p:iterate>
                                  <p:childTnLst>
                                    <p:set>
                                      <p:cBhvr>
                                        <p:cTn id="22" fill="hold"/>
                                        <p:tgtEl>
                                          <p:spTgt spid="24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9" presetClass="entr" fill="hold" grpId="0" nodeType="clickEffect">
                                  <p:stCondLst>
                                    <p:cond delay="0"/>
                                  </p:stCondLst>
                                  <p:iterate>
                                    <p:tmAbs val="0"/>
                                  </p:iterate>
                                  <p:childTnLst>
                                    <p:set>
                                      <p:cBhvr>
                                        <p:cTn id="26" fill="hold"/>
                                        <p:tgtEl>
                                          <p:spTgt spid="229"/>
                                        </p:tgtEl>
                                        <p:attrNameLst>
                                          <p:attrName>style.visibility</p:attrName>
                                        </p:attrNameLst>
                                      </p:cBhvr>
                                      <p:to>
                                        <p:strVal val="visible"/>
                                      </p:to>
                                    </p:set>
                                    <p:animEffect transition="in" filter="dissolve">
                                      <p:cBhvr>
                                        <p:cTn id="27" dur="1000"/>
                                        <p:tgtEl>
                                          <p:spTgt spid="229"/>
                                        </p:tgtEl>
                                      </p:cBhvr>
                                    </p:animEffect>
                                  </p:childTnLst>
                                </p:cTn>
                              </p:par>
                            </p:childTnLst>
                          </p:cTn>
                        </p:par>
                        <p:par>
                          <p:cTn id="28" fill="hold">
                            <p:stCondLst>
                              <p:cond delay="1000"/>
                            </p:stCondLst>
                            <p:childTnLst>
                              <p:par>
                                <p:cTn id="29" presetID="1" presetClass="entr" presetSubtype="0" fill="hold" grpId="0" nodeType="afterEffect">
                                  <p:stCondLst>
                                    <p:cond delay="0"/>
                                  </p:stCondLst>
                                  <p:iterate>
                                    <p:tmAbs val="0"/>
                                  </p:iterate>
                                  <p:childTnLst>
                                    <p:set>
                                      <p:cBhvr>
                                        <p:cTn id="30" fill="hold"/>
                                        <p:tgtEl>
                                          <p:spTgt spid="24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iterate>
                                    <p:tmAbs val="0"/>
                                  </p:iterate>
                                  <p:childTnLst>
                                    <p:set>
                                      <p:cBhvr>
                                        <p:cTn id="34" fill="hold"/>
                                        <p:tgtEl>
                                          <p:spTgt spid="24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9" presetClass="entr" fill="hold" grpId="0" nodeType="clickEffect">
                                  <p:stCondLst>
                                    <p:cond delay="0"/>
                                  </p:stCondLst>
                                  <p:iterate>
                                    <p:tmAbs val="0"/>
                                  </p:iterate>
                                  <p:childTnLst>
                                    <p:set>
                                      <p:cBhvr>
                                        <p:cTn id="38" fill="hold"/>
                                        <p:tgtEl>
                                          <p:spTgt spid="232"/>
                                        </p:tgtEl>
                                        <p:attrNameLst>
                                          <p:attrName>style.visibility</p:attrName>
                                        </p:attrNameLst>
                                      </p:cBhvr>
                                      <p:to>
                                        <p:strVal val="visible"/>
                                      </p:to>
                                    </p:set>
                                    <p:animEffect transition="in" filter="dissolve">
                                      <p:cBhvr>
                                        <p:cTn id="39" dur="1000"/>
                                        <p:tgtEl>
                                          <p:spTgt spid="232"/>
                                        </p:tgtEl>
                                      </p:cBhvr>
                                    </p:animEffect>
                                  </p:childTnLst>
                                </p:cTn>
                              </p:par>
                            </p:childTnLst>
                          </p:cTn>
                        </p:par>
                        <p:par>
                          <p:cTn id="40" fill="hold">
                            <p:stCondLst>
                              <p:cond delay="1000"/>
                            </p:stCondLst>
                            <p:childTnLst>
                              <p:par>
                                <p:cTn id="41" presetID="1" presetClass="entr" presetSubtype="0" fill="hold" grpId="0" nodeType="afterEffect">
                                  <p:stCondLst>
                                    <p:cond delay="0"/>
                                  </p:stCondLst>
                                  <p:iterate>
                                    <p:tmAbs val="0"/>
                                  </p:iterate>
                                  <p:childTnLst>
                                    <p:set>
                                      <p:cBhvr>
                                        <p:cTn id="42" fill="hold"/>
                                        <p:tgtEl>
                                          <p:spTgt spid="23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iterate>
                                    <p:tmAbs val="0"/>
                                  </p:iterate>
                                  <p:childTnLst>
                                    <p:set>
                                      <p:cBhvr>
                                        <p:cTn id="46" fill="hold"/>
                                        <p:tgtEl>
                                          <p:spTgt spid="25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9" presetClass="entr" fill="hold" grpId="0" nodeType="clickEffect">
                                  <p:stCondLst>
                                    <p:cond delay="0"/>
                                  </p:stCondLst>
                                  <p:iterate>
                                    <p:tmAbs val="0"/>
                                  </p:iterate>
                                  <p:childTnLst>
                                    <p:set>
                                      <p:cBhvr>
                                        <p:cTn id="50" fill="hold"/>
                                        <p:tgtEl>
                                          <p:spTgt spid="230"/>
                                        </p:tgtEl>
                                        <p:attrNameLst>
                                          <p:attrName>style.visibility</p:attrName>
                                        </p:attrNameLst>
                                      </p:cBhvr>
                                      <p:to>
                                        <p:strVal val="visible"/>
                                      </p:to>
                                    </p:set>
                                    <p:animEffect transition="in" filter="dissolve">
                                      <p:cBhvr>
                                        <p:cTn id="51" dur="1000"/>
                                        <p:tgtEl>
                                          <p:spTgt spid="230"/>
                                        </p:tgtEl>
                                      </p:cBhvr>
                                    </p:animEffect>
                                  </p:childTnLst>
                                </p:cTn>
                              </p:par>
                            </p:childTnLst>
                          </p:cTn>
                        </p:par>
                        <p:par>
                          <p:cTn id="52" fill="hold">
                            <p:stCondLst>
                              <p:cond delay="1000"/>
                            </p:stCondLst>
                            <p:childTnLst>
                              <p:par>
                                <p:cTn id="53" presetID="1" presetClass="entr" presetSubtype="0" fill="hold" grpId="0" nodeType="afterEffect">
                                  <p:stCondLst>
                                    <p:cond delay="0"/>
                                  </p:stCondLst>
                                  <p:iterate>
                                    <p:tmAbs val="0"/>
                                  </p:iterate>
                                  <p:childTnLst>
                                    <p:set>
                                      <p:cBhvr>
                                        <p:cTn id="54" fill="hold"/>
                                        <p:tgtEl>
                                          <p:spTgt spid="24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iterate>
                                    <p:tmAbs val="0"/>
                                  </p:iterate>
                                  <p:childTnLst>
                                    <p:set>
                                      <p:cBhvr>
                                        <p:cTn id="58" fill="hold"/>
                                        <p:tgtEl>
                                          <p:spTgt spid="25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9" presetClass="entr" fill="hold" grpId="0" nodeType="clickEffect">
                                  <p:stCondLst>
                                    <p:cond delay="0"/>
                                  </p:stCondLst>
                                  <p:iterate>
                                    <p:tmAbs val="0"/>
                                  </p:iterate>
                                  <p:childTnLst>
                                    <p:set>
                                      <p:cBhvr>
                                        <p:cTn id="62" fill="hold"/>
                                        <p:tgtEl>
                                          <p:spTgt spid="231"/>
                                        </p:tgtEl>
                                        <p:attrNameLst>
                                          <p:attrName>style.visibility</p:attrName>
                                        </p:attrNameLst>
                                      </p:cBhvr>
                                      <p:to>
                                        <p:strVal val="visible"/>
                                      </p:to>
                                    </p:set>
                                    <p:animEffect transition="in" filter="dissolve">
                                      <p:cBhvr>
                                        <p:cTn id="63" dur="1000"/>
                                        <p:tgtEl>
                                          <p:spTgt spid="231"/>
                                        </p:tgtEl>
                                      </p:cBhvr>
                                    </p:animEffect>
                                  </p:childTnLst>
                                </p:cTn>
                              </p:par>
                            </p:childTnLst>
                          </p:cTn>
                        </p:par>
                        <p:par>
                          <p:cTn id="64" fill="hold">
                            <p:stCondLst>
                              <p:cond delay="1000"/>
                            </p:stCondLst>
                            <p:childTnLst>
                              <p:par>
                                <p:cTn id="65" presetID="1" presetClass="entr" presetSubtype="0" fill="hold" grpId="0" nodeType="afterEffect">
                                  <p:stCondLst>
                                    <p:cond delay="0"/>
                                  </p:stCondLst>
                                  <p:iterate>
                                    <p:tmAbs val="0"/>
                                  </p:iterate>
                                  <p:childTnLst>
                                    <p:set>
                                      <p:cBhvr>
                                        <p:cTn id="66" fill="hold"/>
                                        <p:tgtEl>
                                          <p:spTgt spid="23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iterate>
                                    <p:tmAbs val="0"/>
                                  </p:iterate>
                                  <p:childTnLst>
                                    <p:set>
                                      <p:cBhvr>
                                        <p:cTn id="70" fill="hold"/>
                                        <p:tgtEl>
                                          <p:spTgt spid="25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9" presetClass="entr" fill="hold" grpId="0" nodeType="clickEffect">
                                  <p:stCondLst>
                                    <p:cond delay="0"/>
                                  </p:stCondLst>
                                  <p:iterate>
                                    <p:tmAbs val="0"/>
                                  </p:iterate>
                                  <p:childTnLst>
                                    <p:set>
                                      <p:cBhvr>
                                        <p:cTn id="74" fill="hold"/>
                                        <p:tgtEl>
                                          <p:spTgt spid="244"/>
                                        </p:tgtEl>
                                        <p:attrNameLst>
                                          <p:attrName>style.visibility</p:attrName>
                                        </p:attrNameLst>
                                      </p:cBhvr>
                                      <p:to>
                                        <p:strVal val="visible"/>
                                      </p:to>
                                    </p:set>
                                    <p:animEffect transition="in" filter="dissolve">
                                      <p:cBhvr>
                                        <p:cTn id="75" dur="1000"/>
                                        <p:tgtEl>
                                          <p:spTgt spid="244"/>
                                        </p:tgtEl>
                                      </p:cBhvr>
                                    </p:animEffect>
                                  </p:childTnLst>
                                </p:cTn>
                              </p:par>
                            </p:childTnLst>
                          </p:cTn>
                        </p:par>
                        <p:par>
                          <p:cTn id="76" fill="hold">
                            <p:stCondLst>
                              <p:cond delay="1000"/>
                            </p:stCondLst>
                            <p:childTnLst>
                              <p:par>
                                <p:cTn id="77" presetID="1" presetClass="entr" presetSubtype="0" fill="hold" grpId="0" nodeType="afterEffect">
                                  <p:stCondLst>
                                    <p:cond delay="0"/>
                                  </p:stCondLst>
                                  <p:iterate>
                                    <p:tmAbs val="0"/>
                                  </p:iterate>
                                  <p:childTnLst>
                                    <p:set>
                                      <p:cBhvr>
                                        <p:cTn id="78" fill="hold"/>
                                        <p:tgtEl>
                                          <p:spTgt spid="24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9" presetClass="entr" fill="hold" grpId="0" nodeType="clickEffect">
                                  <p:stCondLst>
                                    <p:cond delay="0"/>
                                  </p:stCondLst>
                                  <p:iterate>
                                    <p:tmAbs val="0"/>
                                  </p:iterate>
                                  <p:childTnLst>
                                    <p:set>
                                      <p:cBhvr>
                                        <p:cTn id="82" fill="hold"/>
                                        <p:tgtEl>
                                          <p:spTgt spid="254"/>
                                        </p:tgtEl>
                                        <p:attrNameLst>
                                          <p:attrName>style.visibility</p:attrName>
                                        </p:attrNameLst>
                                      </p:cBhvr>
                                      <p:to>
                                        <p:strVal val="visible"/>
                                      </p:to>
                                    </p:set>
                                    <p:animEffect transition="in" filter="dissolve">
                                      <p:cBhvr>
                                        <p:cTn id="83" dur="1000"/>
                                        <p:tgtEl>
                                          <p:spTgt spid="254"/>
                                        </p:tgtEl>
                                      </p:cBhvr>
                                    </p:animEffect>
                                  </p:childTnLst>
                                </p:cTn>
                              </p:par>
                            </p:childTnLst>
                          </p:cTn>
                        </p:par>
                        <p:par>
                          <p:cTn id="84" fill="hold">
                            <p:stCondLst>
                              <p:cond delay="1000"/>
                            </p:stCondLst>
                            <p:childTnLst>
                              <p:par>
                                <p:cTn id="85" presetID="1" presetClass="entr" presetSubtype="0" fill="hold" grpId="0" nodeType="afterEffect">
                                  <p:stCondLst>
                                    <p:cond delay="0"/>
                                  </p:stCondLst>
                                  <p:iterate>
                                    <p:tmAbs val="0"/>
                                  </p:iterate>
                                  <p:childTnLst>
                                    <p:set>
                                      <p:cBhvr>
                                        <p:cTn id="86" fill="hold"/>
                                        <p:tgtEl>
                                          <p:spTgt spid="256"/>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9" presetClass="entr" fill="hold" grpId="0" nodeType="clickEffect">
                                  <p:stCondLst>
                                    <p:cond delay="0"/>
                                  </p:stCondLst>
                                  <p:iterate>
                                    <p:tmAbs val="0"/>
                                  </p:iterate>
                                  <p:childTnLst>
                                    <p:set>
                                      <p:cBhvr>
                                        <p:cTn id="90" fill="hold"/>
                                        <p:tgtEl>
                                          <p:spTgt spid="239"/>
                                        </p:tgtEl>
                                        <p:attrNameLst>
                                          <p:attrName>style.visibility</p:attrName>
                                        </p:attrNameLst>
                                      </p:cBhvr>
                                      <p:to>
                                        <p:strVal val="visible"/>
                                      </p:to>
                                    </p:set>
                                    <p:animEffect transition="in" filter="dissolve">
                                      <p:cBhvr>
                                        <p:cTn id="91" dur="1000"/>
                                        <p:tgtEl>
                                          <p:spTgt spid="239"/>
                                        </p:tgtEl>
                                      </p:cBhvr>
                                    </p:animEffect>
                                  </p:childTnLst>
                                </p:cTn>
                              </p:par>
                            </p:childTnLst>
                          </p:cTn>
                        </p:par>
                        <p:par>
                          <p:cTn id="92" fill="hold">
                            <p:stCondLst>
                              <p:cond delay="1000"/>
                            </p:stCondLst>
                            <p:childTnLst>
                              <p:par>
                                <p:cTn id="93" presetID="1" presetClass="entr" presetSubtype="0" fill="hold" grpId="0" nodeType="afterEffect">
                                  <p:stCondLst>
                                    <p:cond delay="0"/>
                                  </p:stCondLst>
                                  <p:iterate>
                                    <p:tmAbs val="0"/>
                                  </p:iterate>
                                  <p:childTnLst>
                                    <p:set>
                                      <p:cBhvr>
                                        <p:cTn id="94" fill="hold"/>
                                        <p:tgtEl>
                                          <p:spTgt spid="2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 grpId="0" animBg="1" advAuto="0"/>
      <p:bldP spid="230" grpId="0" animBg="1" advAuto="0"/>
      <p:bldP spid="231" grpId="0" animBg="1" advAuto="0"/>
      <p:bldP spid="232" grpId="0" animBg="1" advAuto="0"/>
      <p:bldP spid="235" grpId="0" animBg="1" advAuto="0"/>
      <p:bldP spid="236" grpId="0" animBg="1" advAuto="0"/>
      <p:bldP spid="237" grpId="0" animBg="1" advAuto="0"/>
      <p:bldP spid="238" grpId="0" animBg="1" advAuto="0"/>
      <p:bldP spid="239" grpId="0" animBg="1" advAuto="0"/>
      <p:bldP spid="241" grpId="0" animBg="1" advAuto="0"/>
      <p:bldP spid="242" grpId="0" animBg="1" advAuto="0"/>
      <p:bldP spid="243" grpId="0" animBg="1" advAuto="0"/>
      <p:bldP spid="244" grpId="0" animBg="1" advAuto="0"/>
      <p:bldP spid="246" grpId="0" animBg="1" advAuto="0"/>
      <p:bldP spid="247" grpId="0" animBg="1" advAuto="0"/>
      <p:bldP spid="248" grpId="0" animBg="1" advAuto="0"/>
      <p:bldP spid="249" grpId="0" animBg="1" advAuto="0"/>
      <p:bldP spid="250" grpId="0" animBg="1" advAuto="0"/>
      <p:bldP spid="251" grpId="0" animBg="1" advAuto="0"/>
      <p:bldP spid="252" grpId="0" animBg="1" advAuto="0"/>
      <p:bldP spid="253" grpId="0" animBg="1" advAuto="0"/>
      <p:bldP spid="254" grpId="0" animBg="1" advAuto="0"/>
      <p:bldP spid="256" grpId="0"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261"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262" name="Sender"/>
          <p:cNvSpPr/>
          <p:nvPr/>
        </p:nvSpPr>
        <p:spPr>
          <a:xfrm>
            <a:off x="1660128" y="1856496"/>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defTabSz="825500">
              <a:defRPr sz="2500">
                <a:latin typeface="Avenir Next Regular"/>
                <a:ea typeface="Avenir Next Regular"/>
                <a:cs typeface="Avenir Next Regular"/>
                <a:sym typeface="Avenir Next Regular"/>
              </a:defRPr>
            </a:lvl1pPr>
          </a:lstStyle>
          <a:p>
            <a:r>
              <a:t>Sender</a:t>
            </a:r>
          </a:p>
        </p:txBody>
      </p:sp>
      <p:sp>
        <p:nvSpPr>
          <p:cNvPr id="263" name="Empfänger"/>
          <p:cNvSpPr/>
          <p:nvPr/>
        </p:nvSpPr>
        <p:spPr>
          <a:xfrm>
            <a:off x="9645720" y="1856496"/>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defTabSz="825500">
              <a:defRPr sz="2300">
                <a:latin typeface="Avenir Next Regular"/>
                <a:ea typeface="Avenir Next Regular"/>
                <a:cs typeface="Avenir Next Regular"/>
                <a:sym typeface="Avenir Next Regular"/>
              </a:defRPr>
            </a:lvl1pPr>
          </a:lstStyle>
          <a:p>
            <a:r>
              <a:t>Empfänger</a:t>
            </a:r>
          </a:p>
        </p:txBody>
      </p:sp>
      <p:sp>
        <p:nvSpPr>
          <p:cNvPr id="264" name="Objekt"/>
          <p:cNvSpPr/>
          <p:nvPr/>
        </p:nvSpPr>
        <p:spPr>
          <a:xfrm>
            <a:off x="5652924" y="1856496"/>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defTabSz="825500">
              <a:defRPr sz="2500">
                <a:latin typeface="Avenir Next Regular"/>
                <a:ea typeface="Avenir Next Regular"/>
                <a:cs typeface="Avenir Next Regular"/>
                <a:sym typeface="Avenir Next Regular"/>
              </a:defRPr>
            </a:lvl1pPr>
          </a:lstStyle>
          <a:p>
            <a:r>
              <a:t>Objekt</a:t>
            </a:r>
          </a:p>
        </p:txBody>
      </p:sp>
      <p:sp>
        <p:nvSpPr>
          <p:cNvPr id="265" name="Subjekt"/>
          <p:cNvSpPr/>
          <p:nvPr/>
        </p:nvSpPr>
        <p:spPr>
          <a:xfrm>
            <a:off x="5652924" y="5406903"/>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defTabSz="825500">
              <a:defRPr sz="2500">
                <a:latin typeface="Avenir Next Regular"/>
                <a:ea typeface="Avenir Next Regular"/>
                <a:cs typeface="Avenir Next Regular"/>
                <a:sym typeface="Avenir Next Regular"/>
              </a:defRPr>
            </a:lvl1pPr>
          </a:lstStyle>
          <a:p>
            <a:r>
              <a:t>Subjekt</a:t>
            </a:r>
          </a:p>
        </p:txBody>
      </p:sp>
      <p:sp>
        <p:nvSpPr>
          <p:cNvPr id="266" name="Gegner"/>
          <p:cNvSpPr/>
          <p:nvPr/>
        </p:nvSpPr>
        <p:spPr>
          <a:xfrm>
            <a:off x="9645720" y="5406903"/>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defTabSz="825500">
              <a:defRPr sz="2500">
                <a:latin typeface="Avenir Next Regular"/>
                <a:ea typeface="Avenir Next Regular"/>
                <a:cs typeface="Avenir Next Regular"/>
                <a:sym typeface="Avenir Next Regular"/>
              </a:defRPr>
            </a:lvl1pPr>
          </a:lstStyle>
          <a:p>
            <a:r>
              <a:t>Gegner</a:t>
            </a:r>
          </a:p>
        </p:txBody>
      </p:sp>
      <p:sp>
        <p:nvSpPr>
          <p:cNvPr id="267" name="Helfer"/>
          <p:cNvSpPr/>
          <p:nvPr/>
        </p:nvSpPr>
        <p:spPr>
          <a:xfrm>
            <a:off x="1660128" y="5406903"/>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defTabSz="825500">
              <a:defRPr sz="2500">
                <a:latin typeface="Avenir Next Regular"/>
                <a:ea typeface="Avenir Next Regular"/>
                <a:cs typeface="Avenir Next Regular"/>
                <a:sym typeface="Avenir Next Regular"/>
              </a:defRPr>
            </a:lvl1pPr>
          </a:lstStyle>
          <a:p>
            <a:r>
              <a:t>Helfer</a:t>
            </a:r>
          </a:p>
        </p:txBody>
      </p:sp>
      <p:sp>
        <p:nvSpPr>
          <p:cNvPr id="268" name="Modell nach Greimas aus Martínez/Scheffel 2019, S. 154"/>
          <p:cNvSpPr txBox="1"/>
          <p:nvPr/>
        </p:nvSpPr>
        <p:spPr>
          <a:xfrm>
            <a:off x="9556992" y="8552429"/>
            <a:ext cx="2846731" cy="241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800" b="0" spc="16">
                <a:latin typeface="Avenir Next Medium"/>
                <a:ea typeface="Avenir Next Medium"/>
                <a:cs typeface="Avenir Next Medium"/>
                <a:sym typeface="Avenir Next Medium"/>
              </a:defRPr>
            </a:lvl1pPr>
          </a:lstStyle>
          <a:p>
            <a:r>
              <a:t>Modell nach Greimas aus Martínez/Scheffel 2019, S. 154</a:t>
            </a:r>
          </a:p>
        </p:txBody>
      </p:sp>
      <p:sp>
        <p:nvSpPr>
          <p:cNvPr id="269" name="Linie"/>
          <p:cNvSpPr/>
          <p:nvPr/>
        </p:nvSpPr>
        <p:spPr>
          <a:xfrm flipH="1" flipV="1">
            <a:off x="3825716" y="2808996"/>
            <a:ext cx="1567890" cy="1"/>
          </a:xfrm>
          <a:prstGeom prst="line">
            <a:avLst/>
          </a:prstGeom>
          <a:ln w="50800">
            <a:solidFill>
              <a:srgbClr val="000000"/>
            </a:solidFill>
            <a:miter lim="400000"/>
            <a:head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70" name="Linie"/>
          <p:cNvSpPr/>
          <p:nvPr/>
        </p:nvSpPr>
        <p:spPr>
          <a:xfrm flipH="1" flipV="1">
            <a:off x="7818512" y="2808996"/>
            <a:ext cx="1567890" cy="1"/>
          </a:xfrm>
          <a:prstGeom prst="line">
            <a:avLst/>
          </a:prstGeom>
          <a:ln w="50800">
            <a:solidFill>
              <a:srgbClr val="000000"/>
            </a:solidFill>
            <a:miter lim="400000"/>
            <a:head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71" name="Linie"/>
          <p:cNvSpPr/>
          <p:nvPr/>
        </p:nvSpPr>
        <p:spPr>
          <a:xfrm flipH="1">
            <a:off x="3825716" y="6359403"/>
            <a:ext cx="1567890" cy="1"/>
          </a:xfrm>
          <a:prstGeom prst="line">
            <a:avLst/>
          </a:prstGeom>
          <a:ln w="50800">
            <a:solidFill>
              <a:srgbClr val="000000"/>
            </a:solidFill>
            <a:miter lim="400000"/>
            <a:head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72" name="Linie"/>
          <p:cNvSpPr/>
          <p:nvPr/>
        </p:nvSpPr>
        <p:spPr>
          <a:xfrm flipH="1">
            <a:off x="7818512" y="6359403"/>
            <a:ext cx="1567890" cy="1"/>
          </a:xfrm>
          <a:prstGeom prst="line">
            <a:avLst/>
          </a:prstGeom>
          <a:ln w="50800">
            <a:solidFill>
              <a:srgbClr val="000000"/>
            </a:solidFill>
            <a:miter lim="400000"/>
            <a:tail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73" name="Linie"/>
          <p:cNvSpPr/>
          <p:nvPr/>
        </p:nvSpPr>
        <p:spPr>
          <a:xfrm flipV="1">
            <a:off x="6605424" y="3987340"/>
            <a:ext cx="1" cy="1192450"/>
          </a:xfrm>
          <a:prstGeom prst="line">
            <a:avLst/>
          </a:prstGeom>
          <a:ln w="50800">
            <a:solidFill>
              <a:srgbClr val="000000"/>
            </a:solidFill>
            <a:miter lim="400000"/>
            <a:tail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pic>
        <p:nvPicPr>
          <p:cNvPr id="275" name="Symol_Figuren.pdf" descr="Symol_Figuren.pdf"/>
          <p:cNvPicPr>
            <a:picLocks noChangeAspect="1"/>
          </p:cNvPicPr>
          <p:nvPr/>
        </p:nvPicPr>
        <p:blipFill>
          <a:blip r:embed="rId4"/>
          <a:stretch>
            <a:fillRect/>
          </a:stretch>
        </p:blipFill>
        <p:spPr>
          <a:xfrm>
            <a:off x="11929047" y="107211"/>
            <a:ext cx="546101" cy="511049"/>
          </a:xfrm>
          <a:prstGeom prst="rect">
            <a:avLst/>
          </a:prstGeom>
          <a:ln w="38100">
            <a:solidFill>
              <a:srgbClr val="B5D0FF"/>
            </a:solidFill>
            <a:miter lim="400000"/>
          </a:ln>
        </p:spPr>
      </p:pic>
      <p:sp>
        <p:nvSpPr>
          <p:cNvPr id="276" name="Luke…"/>
          <p:cNvSpPr txBox="1"/>
          <p:nvPr/>
        </p:nvSpPr>
        <p:spPr>
          <a:xfrm>
            <a:off x="4782567" y="7801888"/>
            <a:ext cx="1364358" cy="665437"/>
          </a:xfrm>
          <a:prstGeom prst="rect">
            <a:avLst/>
          </a:prstGeom>
          <a:ln w="50800">
            <a:solidFill>
              <a:srgbClr val="FF5E29"/>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defRPr sz="1800" b="0">
                <a:solidFill>
                  <a:srgbClr val="FF5E29"/>
                </a:solidFill>
                <a:latin typeface="Rockwell"/>
                <a:ea typeface="Rockwell"/>
                <a:cs typeface="Rockwell"/>
                <a:sym typeface="Rockwell"/>
              </a:defRPr>
            </a:pPr>
            <a:r>
              <a:t>Luke</a:t>
            </a:r>
          </a:p>
          <a:p>
            <a:pPr>
              <a:defRPr sz="1800" b="0">
                <a:solidFill>
                  <a:srgbClr val="FF5E29"/>
                </a:solidFill>
                <a:latin typeface="Rockwell"/>
                <a:ea typeface="Rockwell"/>
                <a:cs typeface="Rockwell"/>
                <a:sym typeface="Rockwell"/>
              </a:defRPr>
            </a:pPr>
            <a:r>
              <a:t>Skywalker</a:t>
            </a:r>
          </a:p>
        </p:txBody>
      </p:sp>
      <p:sp>
        <p:nvSpPr>
          <p:cNvPr id="277" name="Zerstörung…"/>
          <p:cNvSpPr txBox="1"/>
          <p:nvPr/>
        </p:nvSpPr>
        <p:spPr>
          <a:xfrm>
            <a:off x="6564033" y="7702844"/>
            <a:ext cx="1549984" cy="944836"/>
          </a:xfrm>
          <a:prstGeom prst="rect">
            <a:avLst/>
          </a:prstGeom>
          <a:ln w="50800">
            <a:solidFill>
              <a:srgbClr val="FF5E29"/>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defRPr sz="1800" b="0">
                <a:solidFill>
                  <a:srgbClr val="FF5E29"/>
                </a:solidFill>
                <a:latin typeface="Rockwell"/>
                <a:ea typeface="Rockwell"/>
                <a:cs typeface="Rockwell"/>
                <a:sym typeface="Rockwell"/>
              </a:defRPr>
            </a:pPr>
            <a:r>
              <a:t>Zerstörung</a:t>
            </a:r>
          </a:p>
          <a:p>
            <a:pPr>
              <a:defRPr sz="1800" b="0">
                <a:solidFill>
                  <a:srgbClr val="FF5E29"/>
                </a:solidFill>
                <a:latin typeface="Rockwell"/>
                <a:ea typeface="Rockwell"/>
                <a:cs typeface="Rockwell"/>
                <a:sym typeface="Rockwell"/>
              </a:defRPr>
            </a:pPr>
            <a:r>
              <a:t>des </a:t>
            </a:r>
          </a:p>
          <a:p>
            <a:pPr>
              <a:defRPr sz="1800" b="0">
                <a:solidFill>
                  <a:srgbClr val="FF5E29"/>
                </a:solidFill>
                <a:latin typeface="Rockwell"/>
                <a:ea typeface="Rockwell"/>
                <a:cs typeface="Rockwell"/>
                <a:sym typeface="Rockwell"/>
              </a:defRPr>
            </a:pPr>
            <a:r>
              <a:t>Todessterns</a:t>
            </a:r>
          </a:p>
        </p:txBody>
      </p:sp>
      <p:sp>
        <p:nvSpPr>
          <p:cNvPr id="278" name="Prinzessin…"/>
          <p:cNvSpPr txBox="1"/>
          <p:nvPr/>
        </p:nvSpPr>
        <p:spPr>
          <a:xfrm>
            <a:off x="3022253" y="7801888"/>
            <a:ext cx="1325290" cy="665437"/>
          </a:xfrm>
          <a:prstGeom prst="rect">
            <a:avLst/>
          </a:prstGeom>
          <a:ln w="50800">
            <a:solidFill>
              <a:srgbClr val="FF5E29"/>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defRPr sz="1800" b="0">
                <a:solidFill>
                  <a:srgbClr val="FF5E29"/>
                </a:solidFill>
                <a:latin typeface="Rockwell"/>
                <a:ea typeface="Rockwell"/>
                <a:cs typeface="Rockwell"/>
                <a:sym typeface="Rockwell"/>
              </a:defRPr>
            </a:pPr>
            <a:r>
              <a:t>Prinzessin</a:t>
            </a:r>
          </a:p>
          <a:p>
            <a:pPr>
              <a:defRPr sz="1800" b="0">
                <a:solidFill>
                  <a:srgbClr val="FF5E29"/>
                </a:solidFill>
                <a:latin typeface="Rockwell"/>
                <a:ea typeface="Rockwell"/>
                <a:cs typeface="Rockwell"/>
                <a:sym typeface="Rockwell"/>
              </a:defRPr>
            </a:pPr>
            <a:r>
              <a:t>Leia</a:t>
            </a:r>
          </a:p>
        </p:txBody>
      </p:sp>
      <p:sp>
        <p:nvSpPr>
          <p:cNvPr id="279" name="Die Macht…"/>
          <p:cNvSpPr txBox="1"/>
          <p:nvPr/>
        </p:nvSpPr>
        <p:spPr>
          <a:xfrm>
            <a:off x="1269417" y="7801888"/>
            <a:ext cx="1317812" cy="665437"/>
          </a:xfrm>
          <a:prstGeom prst="rect">
            <a:avLst/>
          </a:prstGeom>
          <a:ln w="50800">
            <a:solidFill>
              <a:srgbClr val="FF5E29"/>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defRPr sz="1800" b="0">
                <a:solidFill>
                  <a:srgbClr val="FF5E29"/>
                </a:solidFill>
                <a:latin typeface="Rockwell"/>
                <a:ea typeface="Rockwell"/>
                <a:cs typeface="Rockwell"/>
                <a:sym typeface="Rockwell"/>
              </a:defRPr>
            </a:pPr>
            <a:r>
              <a:t>Die Macht</a:t>
            </a:r>
          </a:p>
          <a:p>
            <a:pPr>
              <a:defRPr sz="1800" b="0">
                <a:solidFill>
                  <a:srgbClr val="FF5E29"/>
                </a:solidFill>
                <a:latin typeface="Rockwell"/>
                <a:ea typeface="Rockwell"/>
                <a:cs typeface="Rockwell"/>
                <a:sym typeface="Rockwell"/>
              </a:defRPr>
            </a:pPr>
            <a:r>
              <a:t>Obi-Wan</a:t>
            </a:r>
          </a:p>
        </p:txBody>
      </p:sp>
      <p:sp>
        <p:nvSpPr>
          <p:cNvPr id="280" name="Darth Vader"/>
          <p:cNvSpPr txBox="1"/>
          <p:nvPr/>
        </p:nvSpPr>
        <p:spPr>
          <a:xfrm>
            <a:off x="8519113" y="7941588"/>
            <a:ext cx="1548756" cy="386037"/>
          </a:xfrm>
          <a:prstGeom prst="rect">
            <a:avLst/>
          </a:prstGeom>
          <a:ln w="50800">
            <a:solidFill>
              <a:srgbClr val="FF5E29"/>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0">
                <a:solidFill>
                  <a:srgbClr val="FF5E29"/>
                </a:solidFill>
                <a:latin typeface="Rockwell"/>
                <a:ea typeface="Rockwell"/>
                <a:cs typeface="Rockwell"/>
                <a:sym typeface="Rockwell"/>
              </a:defRPr>
            </a:lvl1pPr>
          </a:lstStyle>
          <a:p>
            <a:r>
              <a:t>Darth Vader</a:t>
            </a:r>
          </a:p>
        </p:txBody>
      </p:sp>
      <p:sp>
        <p:nvSpPr>
          <p:cNvPr id="281" name="Rebellion"/>
          <p:cNvSpPr txBox="1"/>
          <p:nvPr/>
        </p:nvSpPr>
        <p:spPr>
          <a:xfrm>
            <a:off x="10472965" y="7941588"/>
            <a:ext cx="1808781" cy="386037"/>
          </a:xfrm>
          <a:prstGeom prst="rect">
            <a:avLst/>
          </a:prstGeom>
          <a:ln w="50800">
            <a:solidFill>
              <a:srgbClr val="FF5E29"/>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defRPr sz="1800" b="0">
                <a:solidFill>
                  <a:srgbClr val="FF5E29"/>
                </a:solidFill>
                <a:latin typeface="Rockwell"/>
                <a:ea typeface="Rockwell"/>
                <a:cs typeface="Rockwell"/>
                <a:sym typeface="Rockwell"/>
              </a:defRPr>
            </a:lvl1pPr>
          </a:lstStyle>
          <a:p>
            <a:r>
              <a:t>Rebellion</a:t>
            </a:r>
          </a:p>
        </p:txBody>
      </p:sp>
      <p:sp>
        <p:nvSpPr>
          <p:cNvPr id="282" name="G. Lucas: Star Wars (Episode 4)"/>
          <p:cNvSpPr txBox="1"/>
          <p:nvPr/>
        </p:nvSpPr>
        <p:spPr>
          <a:xfrm>
            <a:off x="7315396" y="909896"/>
            <a:ext cx="4915397" cy="459681"/>
          </a:xfrm>
          <a:prstGeom prst="rect">
            <a:avLst/>
          </a:prstGeom>
          <a:ln w="50800">
            <a:solidFill>
              <a:srgbClr val="FF5E29"/>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0">
                <a:solidFill>
                  <a:srgbClr val="FF5E29"/>
                </a:solidFill>
                <a:latin typeface="Rockwell"/>
                <a:ea typeface="Rockwell"/>
                <a:cs typeface="Rockwell"/>
                <a:sym typeface="Rockwell"/>
              </a:defRPr>
            </a:lvl1pPr>
          </a:lstStyle>
          <a:p>
            <a:r>
              <a:t>G. Lucas: Star Wars (Episode 4)</a:t>
            </a:r>
          </a:p>
        </p:txBody>
      </p:sp>
      <p:sp>
        <p:nvSpPr>
          <p:cNvPr id="283" name="Narratologisches Close-Reading"/>
          <p:cNvSpPr txBox="1"/>
          <p:nvPr/>
        </p:nvSpPr>
        <p:spPr>
          <a:xfrm>
            <a:off x="210691" y="9285730"/>
            <a:ext cx="2102347" cy="279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
        <p:nvSpPr>
          <p:cNvPr id="2" name="III. FIGUREN">
            <a:extLst>
              <a:ext uri="{FF2B5EF4-FFF2-40B4-BE49-F238E27FC236}">
                <a16:creationId xmlns:a16="http://schemas.microsoft.com/office/drawing/2014/main" id="{EF15551B-C3BD-8743-BD02-1DF800F2228A}"/>
              </a:ext>
            </a:extLst>
          </p:cNvPr>
          <p:cNvSpPr txBox="1"/>
          <p:nvPr/>
        </p:nvSpPr>
        <p:spPr>
          <a:xfrm>
            <a:off x="508000" y="63500"/>
            <a:ext cx="2192912" cy="511049"/>
          </a:xfrm>
          <a:prstGeom prst="rect">
            <a:avLst/>
          </a:prstGeom>
          <a:solidFill>
            <a:srgbClr val="B5D0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algn="l" defTabSz="553084">
              <a:defRPr sz="2345">
                <a:latin typeface="Avenir Next Regular"/>
                <a:ea typeface="Avenir Next Regular"/>
                <a:cs typeface="Avenir Next Regular"/>
                <a:sym typeface="Avenir Next Regular"/>
              </a:defRPr>
            </a:lvl1pPr>
          </a:lstStyle>
          <a:p>
            <a:r>
              <a:rPr dirty="0"/>
              <a:t>III. </a:t>
            </a:r>
            <a:r>
              <a:rPr dirty="0" err="1"/>
              <a:t>FIGUREN</a:t>
            </a:r>
            <a:endParaRPr dirty="0"/>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279"/>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iterate>
                                    <p:tmAbs val="0"/>
                                  </p:iterate>
                                  <p:childTnLst>
                                    <p:set>
                                      <p:cBhvr>
                                        <p:cTn id="13" fill="hold"/>
                                        <p:tgtEl>
                                          <p:spTgt spid="278"/>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iterate>
                                    <p:tmAbs val="0"/>
                                  </p:iterate>
                                  <p:childTnLst>
                                    <p:set>
                                      <p:cBhvr>
                                        <p:cTn id="16" fill="hold"/>
                                        <p:tgtEl>
                                          <p:spTgt spid="276"/>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iterate>
                                    <p:tmAbs val="0"/>
                                  </p:iterate>
                                  <p:childTnLst>
                                    <p:set>
                                      <p:cBhvr>
                                        <p:cTn id="19" fill="hold"/>
                                        <p:tgtEl>
                                          <p:spTgt spid="277"/>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0" nodeType="afterEffect">
                                  <p:stCondLst>
                                    <p:cond delay="0"/>
                                  </p:stCondLst>
                                  <p:iterate>
                                    <p:tmAbs val="0"/>
                                  </p:iterate>
                                  <p:childTnLst>
                                    <p:set>
                                      <p:cBhvr>
                                        <p:cTn id="22" fill="hold"/>
                                        <p:tgtEl>
                                          <p:spTgt spid="280"/>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0"/>
                                  </p:stCondLst>
                                  <p:iterate>
                                    <p:tmAbs val="0"/>
                                  </p:iterate>
                                  <p:childTnLst>
                                    <p:set>
                                      <p:cBhvr>
                                        <p:cTn id="25" fill="hold"/>
                                        <p:tgtEl>
                                          <p:spTgt spid="281"/>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path" presetSubtype="0" accel="50000" decel="50000" fill="hold" nodeType="clickEffect">
                                  <p:stCondLst>
                                    <p:cond delay="0"/>
                                  </p:stCondLst>
                                  <p:childTnLst>
                                    <p:animMotion origin="layout" path="M 0.000000 0.000000 L 0.082576 -0.168834" pathEditMode="relative">
                                      <p:cBhvr>
                                        <p:cTn id="29" dur="1000" fill="hold"/>
                                        <p:tgtEl>
                                          <p:spTgt spid="276"/>
                                        </p:tgtEl>
                                        <p:attrNameLst>
                                          <p:attrName>ppt_x</p:attrName>
                                          <p:attrName>ppt_y</p:attrName>
                                        </p:attrNameLst>
                                      </p:cBhvr>
                                    </p:animMotion>
                                  </p:childTnLst>
                                </p:cTn>
                              </p:par>
                            </p:childTnLst>
                          </p:cTn>
                        </p:par>
                      </p:childTnLst>
                    </p:cTn>
                  </p:par>
                  <p:par>
                    <p:cTn id="30" fill="hold">
                      <p:stCondLst>
                        <p:cond delay="indefinite"/>
                      </p:stCondLst>
                      <p:childTnLst>
                        <p:par>
                          <p:cTn id="31" fill="hold">
                            <p:stCondLst>
                              <p:cond delay="0"/>
                            </p:stCondLst>
                            <p:childTnLst>
                              <p:par>
                                <p:cTn id="32" presetID="-1" presetClass="path" presetSubtype="0" accel="50000" decel="50000" fill="hold" nodeType="clickEffect">
                                  <p:stCondLst>
                                    <p:cond delay="0"/>
                                  </p:stCondLst>
                                  <p:childTnLst>
                                    <p:animMotion origin="layout" path="M 0.000000 0.000000 L 0.052619 -0.164844" pathEditMode="relative">
                                      <p:cBhvr>
                                        <p:cTn id="33" dur="1000" fill="hold"/>
                                        <p:tgtEl>
                                          <p:spTgt spid="279"/>
                                        </p:tgtEl>
                                        <p:attrNameLst>
                                          <p:attrName>ppt_x</p:attrName>
                                          <p:attrName>ppt_y</p:attrName>
                                        </p:attrNameLst>
                                      </p:cBhvr>
                                    </p:animMotion>
                                  </p:childTnLst>
                                </p:cTn>
                              </p:par>
                            </p:childTnLst>
                          </p:cTn>
                        </p:par>
                      </p:childTnLst>
                    </p:cTn>
                  </p:par>
                  <p:par>
                    <p:cTn id="34" fill="hold">
                      <p:stCondLst>
                        <p:cond delay="indefinite"/>
                      </p:stCondLst>
                      <p:childTnLst>
                        <p:par>
                          <p:cTn id="35" fill="hold">
                            <p:stCondLst>
                              <p:cond delay="0"/>
                            </p:stCondLst>
                            <p:childTnLst>
                              <p:par>
                                <p:cTn id="36" presetID="-1" presetClass="path" presetSubtype="0" accel="50000" decel="50000" fill="hold" nodeType="clickEffect">
                                  <p:stCondLst>
                                    <p:cond delay="0"/>
                                  </p:stCondLst>
                                  <p:childTnLst>
                                    <p:animMotion origin="layout" path="M 0.000000 0.000000 L 0.100707 -0.182547" pathEditMode="relative">
                                      <p:cBhvr>
                                        <p:cTn id="37" dur="1000" fill="hold"/>
                                        <p:tgtEl>
                                          <p:spTgt spid="280"/>
                                        </p:tgtEl>
                                        <p:attrNameLst>
                                          <p:attrName>ppt_x</p:attrName>
                                          <p:attrName>ppt_y</p:attrName>
                                        </p:attrNameLst>
                                      </p:cBhvr>
                                    </p:animMotion>
                                  </p:childTnLst>
                                </p:cTn>
                              </p:par>
                            </p:childTnLst>
                          </p:cTn>
                        </p:par>
                      </p:childTnLst>
                    </p:cTn>
                  </p:par>
                  <p:par>
                    <p:cTn id="38" fill="hold">
                      <p:stCondLst>
                        <p:cond delay="indefinite"/>
                      </p:stCondLst>
                      <p:childTnLst>
                        <p:par>
                          <p:cTn id="39" fill="hold">
                            <p:stCondLst>
                              <p:cond delay="0"/>
                            </p:stCondLst>
                            <p:childTnLst>
                              <p:par>
                                <p:cTn id="40" presetID="-1" presetClass="path" presetSubtype="0" accel="50000" decel="50000" fill="hold" nodeType="clickEffect">
                                  <p:stCondLst>
                                    <p:cond delay="0"/>
                                  </p:stCondLst>
                                  <p:childTnLst>
                                    <p:animMotion origin="layout" path="M 0.000000 0.000000 L -0.082452 -0.532844" pathEditMode="relative">
                                      <p:cBhvr>
                                        <p:cTn id="41" dur="1000" fill="hold"/>
                                        <p:tgtEl>
                                          <p:spTgt spid="278"/>
                                        </p:tgtEl>
                                        <p:attrNameLst>
                                          <p:attrName>ppt_x</p:attrName>
                                          <p:attrName>ppt_y</p:attrName>
                                        </p:attrNameLst>
                                      </p:cBhvr>
                                    </p:animMotion>
                                  </p:childTnLst>
                                </p:cTn>
                              </p:par>
                            </p:childTnLst>
                          </p:cTn>
                        </p:par>
                      </p:childTnLst>
                    </p:cTn>
                  </p:par>
                  <p:par>
                    <p:cTn id="42" fill="hold">
                      <p:stCondLst>
                        <p:cond delay="indefinite"/>
                      </p:stCondLst>
                      <p:childTnLst>
                        <p:par>
                          <p:cTn id="43" fill="hold">
                            <p:stCondLst>
                              <p:cond delay="0"/>
                            </p:stCondLst>
                            <p:childTnLst>
                              <p:par>
                                <p:cTn id="44" presetID="-1" presetClass="path" presetSubtype="0" accel="50000" decel="50000" fill="hold" nodeType="clickEffect">
                                  <p:stCondLst>
                                    <p:cond delay="0"/>
                                  </p:stCondLst>
                                  <p:childTnLst>
                                    <p:animMotion origin="layout" path="M 0.000000 0.000000 L -0.056410 -0.537013" pathEditMode="relative">
                                      <p:cBhvr>
                                        <p:cTn id="45" dur="1000" fill="hold"/>
                                        <p:tgtEl>
                                          <p:spTgt spid="277"/>
                                        </p:tgtEl>
                                        <p:attrNameLst>
                                          <p:attrName>ppt_x</p:attrName>
                                          <p:attrName>ppt_y</p:attrName>
                                        </p:attrNameLst>
                                      </p:cBhvr>
                                    </p:animMotion>
                                  </p:childTnLst>
                                </p:cTn>
                              </p:par>
                            </p:childTnLst>
                          </p:cTn>
                        </p:par>
                      </p:childTnLst>
                    </p:cTn>
                  </p:par>
                  <p:par>
                    <p:cTn id="46" fill="hold">
                      <p:stCondLst>
                        <p:cond delay="indefinite"/>
                      </p:stCondLst>
                      <p:childTnLst>
                        <p:par>
                          <p:cTn id="47" fill="hold">
                            <p:stCondLst>
                              <p:cond delay="0"/>
                            </p:stCondLst>
                            <p:childTnLst>
                              <p:par>
                                <p:cTn id="48" presetID="-1" presetClass="path" presetSubtype="0" accel="50000" decel="50000" fill="hold" nodeType="clickEffect">
                                  <p:stCondLst>
                                    <p:cond delay="0"/>
                                  </p:stCondLst>
                                  <p:childTnLst>
                                    <p:animMotion origin="layout" path="M 0.000000 0.000000 L -0.059911 -0.546015" pathEditMode="relative">
                                      <p:cBhvr>
                                        <p:cTn id="49" dur="1000" fill="hold"/>
                                        <p:tgtEl>
                                          <p:spTgt spid="28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 grpId="0" animBg="1" advAuto="0"/>
      <p:bldP spid="277" grpId="0" animBg="1" advAuto="0"/>
      <p:bldP spid="278" grpId="0" animBg="1" advAuto="0"/>
      <p:bldP spid="279" grpId="0" animBg="1" advAuto="0"/>
      <p:bldP spid="280" grpId="0" animBg="1" advAuto="0"/>
      <p:bldP spid="281" grpId="0" animBg="1" advAuto="0"/>
      <p:bldP spid="282" grpId="0"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287"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288" name="Sender"/>
          <p:cNvSpPr/>
          <p:nvPr/>
        </p:nvSpPr>
        <p:spPr>
          <a:xfrm>
            <a:off x="1660128" y="1856496"/>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defTabSz="825500">
              <a:defRPr sz="2500">
                <a:latin typeface="Avenir Next Regular"/>
                <a:ea typeface="Avenir Next Regular"/>
                <a:cs typeface="Avenir Next Regular"/>
                <a:sym typeface="Avenir Next Regular"/>
              </a:defRPr>
            </a:lvl1pPr>
          </a:lstStyle>
          <a:p>
            <a:r>
              <a:t>Sender</a:t>
            </a:r>
          </a:p>
        </p:txBody>
      </p:sp>
      <p:sp>
        <p:nvSpPr>
          <p:cNvPr id="289" name="Empfänger"/>
          <p:cNvSpPr/>
          <p:nvPr/>
        </p:nvSpPr>
        <p:spPr>
          <a:xfrm>
            <a:off x="9645720" y="1856496"/>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defTabSz="825500">
              <a:defRPr sz="2300">
                <a:latin typeface="Avenir Next Regular"/>
                <a:ea typeface="Avenir Next Regular"/>
                <a:cs typeface="Avenir Next Regular"/>
                <a:sym typeface="Avenir Next Regular"/>
              </a:defRPr>
            </a:lvl1pPr>
          </a:lstStyle>
          <a:p>
            <a:r>
              <a:t>Empfänger</a:t>
            </a:r>
          </a:p>
        </p:txBody>
      </p:sp>
      <p:sp>
        <p:nvSpPr>
          <p:cNvPr id="290" name="Objekt"/>
          <p:cNvSpPr/>
          <p:nvPr/>
        </p:nvSpPr>
        <p:spPr>
          <a:xfrm>
            <a:off x="5652924" y="1856496"/>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defTabSz="825500">
              <a:defRPr sz="2500">
                <a:latin typeface="Avenir Next Regular"/>
                <a:ea typeface="Avenir Next Regular"/>
                <a:cs typeface="Avenir Next Regular"/>
                <a:sym typeface="Avenir Next Regular"/>
              </a:defRPr>
            </a:lvl1pPr>
          </a:lstStyle>
          <a:p>
            <a:r>
              <a:t>Objekt</a:t>
            </a:r>
          </a:p>
        </p:txBody>
      </p:sp>
      <p:sp>
        <p:nvSpPr>
          <p:cNvPr id="291" name="Subjekt"/>
          <p:cNvSpPr/>
          <p:nvPr/>
        </p:nvSpPr>
        <p:spPr>
          <a:xfrm>
            <a:off x="5652924" y="5406903"/>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defTabSz="825500">
              <a:defRPr sz="2500">
                <a:latin typeface="Avenir Next Regular"/>
                <a:ea typeface="Avenir Next Regular"/>
                <a:cs typeface="Avenir Next Regular"/>
                <a:sym typeface="Avenir Next Regular"/>
              </a:defRPr>
            </a:lvl1pPr>
          </a:lstStyle>
          <a:p>
            <a:r>
              <a:t>Subjekt</a:t>
            </a:r>
          </a:p>
        </p:txBody>
      </p:sp>
      <p:sp>
        <p:nvSpPr>
          <p:cNvPr id="292" name="Gegner"/>
          <p:cNvSpPr/>
          <p:nvPr/>
        </p:nvSpPr>
        <p:spPr>
          <a:xfrm>
            <a:off x="9645720" y="5406903"/>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defTabSz="825500">
              <a:defRPr sz="2500">
                <a:latin typeface="Avenir Next Regular"/>
                <a:ea typeface="Avenir Next Regular"/>
                <a:cs typeface="Avenir Next Regular"/>
                <a:sym typeface="Avenir Next Regular"/>
              </a:defRPr>
            </a:lvl1pPr>
          </a:lstStyle>
          <a:p>
            <a:r>
              <a:t>Gegner</a:t>
            </a:r>
          </a:p>
        </p:txBody>
      </p:sp>
      <p:sp>
        <p:nvSpPr>
          <p:cNvPr id="293" name="Helfer"/>
          <p:cNvSpPr/>
          <p:nvPr/>
        </p:nvSpPr>
        <p:spPr>
          <a:xfrm>
            <a:off x="1660128" y="5406903"/>
            <a:ext cx="1905001" cy="1905001"/>
          </a:xfrm>
          <a:prstGeom prst="roundRect">
            <a:avLst>
              <a:gd name="adj" fmla="val 1000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defTabSz="825500">
              <a:defRPr sz="2500">
                <a:latin typeface="Avenir Next Regular"/>
                <a:ea typeface="Avenir Next Regular"/>
                <a:cs typeface="Avenir Next Regular"/>
                <a:sym typeface="Avenir Next Regular"/>
              </a:defRPr>
            </a:lvl1pPr>
          </a:lstStyle>
          <a:p>
            <a:r>
              <a:t>Helfer</a:t>
            </a:r>
          </a:p>
        </p:txBody>
      </p:sp>
      <p:sp>
        <p:nvSpPr>
          <p:cNvPr id="294" name="Modell nach Greimas aus Martínez/Scheffel 2019, S. 154"/>
          <p:cNvSpPr txBox="1"/>
          <p:nvPr/>
        </p:nvSpPr>
        <p:spPr>
          <a:xfrm>
            <a:off x="9556992" y="8552429"/>
            <a:ext cx="2846731" cy="241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800" b="0" spc="16">
                <a:latin typeface="Avenir Next Medium"/>
                <a:ea typeface="Avenir Next Medium"/>
                <a:cs typeface="Avenir Next Medium"/>
                <a:sym typeface="Avenir Next Medium"/>
              </a:defRPr>
            </a:lvl1pPr>
          </a:lstStyle>
          <a:p>
            <a:r>
              <a:t>Modell nach Greimas aus Martínez/Scheffel 2019, S. 154</a:t>
            </a:r>
          </a:p>
        </p:txBody>
      </p:sp>
      <p:sp>
        <p:nvSpPr>
          <p:cNvPr id="295" name="Linie"/>
          <p:cNvSpPr/>
          <p:nvPr/>
        </p:nvSpPr>
        <p:spPr>
          <a:xfrm flipH="1" flipV="1">
            <a:off x="3825716" y="2808996"/>
            <a:ext cx="1567890" cy="1"/>
          </a:xfrm>
          <a:prstGeom prst="line">
            <a:avLst/>
          </a:prstGeom>
          <a:ln w="50800">
            <a:solidFill>
              <a:srgbClr val="000000"/>
            </a:solidFill>
            <a:miter lim="400000"/>
            <a:head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96" name="Linie"/>
          <p:cNvSpPr/>
          <p:nvPr/>
        </p:nvSpPr>
        <p:spPr>
          <a:xfrm flipH="1" flipV="1">
            <a:off x="7818512" y="2808996"/>
            <a:ext cx="1567890" cy="1"/>
          </a:xfrm>
          <a:prstGeom prst="line">
            <a:avLst/>
          </a:prstGeom>
          <a:ln w="50800">
            <a:solidFill>
              <a:srgbClr val="000000"/>
            </a:solidFill>
            <a:miter lim="400000"/>
            <a:head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97" name="Linie"/>
          <p:cNvSpPr/>
          <p:nvPr/>
        </p:nvSpPr>
        <p:spPr>
          <a:xfrm flipH="1">
            <a:off x="3825716" y="6359403"/>
            <a:ext cx="1567890" cy="1"/>
          </a:xfrm>
          <a:prstGeom prst="line">
            <a:avLst/>
          </a:prstGeom>
          <a:ln w="50800">
            <a:solidFill>
              <a:srgbClr val="000000"/>
            </a:solidFill>
            <a:miter lim="400000"/>
            <a:head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98" name="Linie"/>
          <p:cNvSpPr/>
          <p:nvPr/>
        </p:nvSpPr>
        <p:spPr>
          <a:xfrm flipH="1">
            <a:off x="7818512" y="6359403"/>
            <a:ext cx="1567890" cy="1"/>
          </a:xfrm>
          <a:prstGeom prst="line">
            <a:avLst/>
          </a:prstGeom>
          <a:ln w="50800">
            <a:solidFill>
              <a:srgbClr val="000000"/>
            </a:solidFill>
            <a:miter lim="400000"/>
            <a:tail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99" name="Linie"/>
          <p:cNvSpPr/>
          <p:nvPr/>
        </p:nvSpPr>
        <p:spPr>
          <a:xfrm flipV="1">
            <a:off x="6605424" y="3987340"/>
            <a:ext cx="1" cy="1192450"/>
          </a:xfrm>
          <a:prstGeom prst="line">
            <a:avLst/>
          </a:prstGeom>
          <a:ln w="50800">
            <a:solidFill>
              <a:srgbClr val="000000"/>
            </a:solidFill>
            <a:miter lim="400000"/>
            <a:tail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pic>
        <p:nvPicPr>
          <p:cNvPr id="301" name="Symol_Figuren.pdf" descr="Symol_Figuren.pdf"/>
          <p:cNvPicPr>
            <a:picLocks noChangeAspect="1"/>
          </p:cNvPicPr>
          <p:nvPr/>
        </p:nvPicPr>
        <p:blipFill>
          <a:blip r:embed="rId4"/>
          <a:stretch>
            <a:fillRect/>
          </a:stretch>
        </p:blipFill>
        <p:spPr>
          <a:xfrm>
            <a:off x="11929047" y="107211"/>
            <a:ext cx="546101" cy="511049"/>
          </a:xfrm>
          <a:prstGeom prst="rect">
            <a:avLst/>
          </a:prstGeom>
          <a:ln w="38100">
            <a:solidFill>
              <a:srgbClr val="B5D0FF"/>
            </a:solidFill>
            <a:miter lim="400000"/>
          </a:ln>
        </p:spPr>
      </p:pic>
      <p:sp>
        <p:nvSpPr>
          <p:cNvPr id="302" name="Frodo"/>
          <p:cNvSpPr txBox="1"/>
          <p:nvPr/>
        </p:nvSpPr>
        <p:spPr>
          <a:xfrm>
            <a:off x="3236633" y="7856279"/>
            <a:ext cx="1043783" cy="459681"/>
          </a:xfrm>
          <a:prstGeom prst="rect">
            <a:avLst/>
          </a:prstGeom>
          <a:ln w="50800">
            <a:solidFill>
              <a:schemeClr val="accent4">
                <a:hueOff val="-461056"/>
                <a:satOff val="4338"/>
                <a:lumOff val="-10225"/>
              </a:scheme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0">
                <a:solidFill>
                  <a:schemeClr val="accent4">
                    <a:hueOff val="-461056"/>
                    <a:satOff val="4338"/>
                    <a:lumOff val="-10225"/>
                  </a:schemeClr>
                </a:solidFill>
                <a:latin typeface="Rockwell"/>
                <a:ea typeface="Rockwell"/>
                <a:cs typeface="Rockwell"/>
                <a:sym typeface="Rockwell"/>
              </a:defRPr>
            </a:lvl1pPr>
          </a:lstStyle>
          <a:p>
            <a:r>
              <a:t>Frodo</a:t>
            </a:r>
          </a:p>
        </p:txBody>
      </p:sp>
      <p:sp>
        <p:nvSpPr>
          <p:cNvPr id="303" name="Ring"/>
          <p:cNvSpPr txBox="1"/>
          <p:nvPr/>
        </p:nvSpPr>
        <p:spPr>
          <a:xfrm>
            <a:off x="10531388" y="7883199"/>
            <a:ext cx="860129" cy="459681"/>
          </a:xfrm>
          <a:prstGeom prst="rect">
            <a:avLst/>
          </a:prstGeom>
          <a:ln w="50800">
            <a:solidFill>
              <a:schemeClr val="accent4">
                <a:hueOff val="-461056"/>
                <a:satOff val="4338"/>
                <a:lumOff val="-10225"/>
              </a:scheme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0">
                <a:solidFill>
                  <a:schemeClr val="accent4">
                    <a:hueOff val="-461056"/>
                    <a:satOff val="4338"/>
                    <a:lumOff val="-10225"/>
                  </a:schemeClr>
                </a:solidFill>
                <a:latin typeface="Rockwell"/>
                <a:ea typeface="Rockwell"/>
                <a:cs typeface="Rockwell"/>
                <a:sym typeface="Rockwell"/>
              </a:defRPr>
            </a:lvl1pPr>
          </a:lstStyle>
          <a:p>
            <a:r>
              <a:t>Ring</a:t>
            </a:r>
          </a:p>
        </p:txBody>
      </p:sp>
      <p:sp>
        <p:nvSpPr>
          <p:cNvPr id="304" name="Gandalf"/>
          <p:cNvSpPr txBox="1"/>
          <p:nvPr/>
        </p:nvSpPr>
        <p:spPr>
          <a:xfrm>
            <a:off x="1418419" y="7856279"/>
            <a:ext cx="1375074" cy="459681"/>
          </a:xfrm>
          <a:prstGeom prst="rect">
            <a:avLst/>
          </a:prstGeom>
          <a:ln w="50800">
            <a:solidFill>
              <a:schemeClr val="accent4">
                <a:hueOff val="-461056"/>
                <a:satOff val="4338"/>
                <a:lumOff val="-10225"/>
              </a:scheme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0">
                <a:solidFill>
                  <a:schemeClr val="accent4">
                    <a:hueOff val="-461056"/>
                    <a:satOff val="4338"/>
                    <a:lumOff val="-10225"/>
                  </a:schemeClr>
                </a:solidFill>
                <a:latin typeface="Rockwell"/>
                <a:ea typeface="Rockwell"/>
                <a:cs typeface="Rockwell"/>
                <a:sym typeface="Rockwell"/>
              </a:defRPr>
            </a:lvl1pPr>
          </a:lstStyle>
          <a:p>
            <a:r>
              <a:t>Gandalf</a:t>
            </a:r>
          </a:p>
        </p:txBody>
      </p:sp>
      <p:sp>
        <p:nvSpPr>
          <p:cNvPr id="305" name="Sam"/>
          <p:cNvSpPr txBox="1"/>
          <p:nvPr/>
        </p:nvSpPr>
        <p:spPr>
          <a:xfrm>
            <a:off x="4867547" y="7856279"/>
            <a:ext cx="804615" cy="459681"/>
          </a:xfrm>
          <a:prstGeom prst="rect">
            <a:avLst/>
          </a:prstGeom>
          <a:ln w="50800">
            <a:solidFill>
              <a:schemeClr val="accent4">
                <a:hueOff val="-461056"/>
                <a:satOff val="4338"/>
                <a:lumOff val="-10225"/>
              </a:scheme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0">
                <a:solidFill>
                  <a:schemeClr val="accent4">
                    <a:hueOff val="-461056"/>
                    <a:satOff val="4338"/>
                    <a:lumOff val="-10225"/>
                  </a:schemeClr>
                </a:solidFill>
                <a:latin typeface="Rockwell"/>
                <a:ea typeface="Rockwell"/>
                <a:cs typeface="Rockwell"/>
                <a:sym typeface="Rockwell"/>
              </a:defRPr>
            </a:lvl1pPr>
          </a:lstStyle>
          <a:p>
            <a:r>
              <a:t>Sam</a:t>
            </a:r>
          </a:p>
        </p:txBody>
      </p:sp>
      <p:sp>
        <p:nvSpPr>
          <p:cNvPr id="306" name="Sauron"/>
          <p:cNvSpPr txBox="1"/>
          <p:nvPr/>
        </p:nvSpPr>
        <p:spPr>
          <a:xfrm>
            <a:off x="6299700" y="7856279"/>
            <a:ext cx="1208238" cy="459681"/>
          </a:xfrm>
          <a:prstGeom prst="rect">
            <a:avLst/>
          </a:prstGeom>
          <a:ln w="50800">
            <a:solidFill>
              <a:schemeClr val="accent4">
                <a:hueOff val="-461056"/>
                <a:satOff val="4338"/>
                <a:lumOff val="-10225"/>
              </a:scheme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0">
                <a:solidFill>
                  <a:schemeClr val="accent4">
                    <a:hueOff val="-461056"/>
                    <a:satOff val="4338"/>
                    <a:lumOff val="-10225"/>
                  </a:schemeClr>
                </a:solidFill>
                <a:latin typeface="Rockwell"/>
                <a:ea typeface="Rockwell"/>
                <a:cs typeface="Rockwell"/>
                <a:sym typeface="Rockwell"/>
              </a:defRPr>
            </a:lvl1pPr>
          </a:lstStyle>
          <a:p>
            <a:r>
              <a:t>Sauron</a:t>
            </a:r>
          </a:p>
        </p:txBody>
      </p:sp>
      <p:sp>
        <p:nvSpPr>
          <p:cNvPr id="307" name="Schicksalsberg"/>
          <p:cNvSpPr txBox="1"/>
          <p:nvPr/>
        </p:nvSpPr>
        <p:spPr>
          <a:xfrm>
            <a:off x="8135476" y="7699049"/>
            <a:ext cx="1808781" cy="827981"/>
          </a:xfrm>
          <a:prstGeom prst="rect">
            <a:avLst/>
          </a:prstGeom>
          <a:ln w="50800">
            <a:solidFill>
              <a:schemeClr val="accent4">
                <a:hueOff val="-461056"/>
                <a:satOff val="4338"/>
                <a:lumOff val="-10225"/>
              </a:scheme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defRPr b="0">
                <a:solidFill>
                  <a:schemeClr val="accent4">
                    <a:hueOff val="-461056"/>
                    <a:satOff val="4338"/>
                    <a:lumOff val="-10225"/>
                  </a:schemeClr>
                </a:solidFill>
                <a:latin typeface="Rockwell"/>
                <a:ea typeface="Rockwell"/>
                <a:cs typeface="Rockwell"/>
                <a:sym typeface="Rockwell"/>
              </a:defRPr>
            </a:lvl1pPr>
          </a:lstStyle>
          <a:p>
            <a:r>
              <a:t>Schicksalsberg</a:t>
            </a:r>
          </a:p>
        </p:txBody>
      </p:sp>
      <p:sp>
        <p:nvSpPr>
          <p:cNvPr id="308" name="J. R. R. Tolkien: Der Herr der Ringe"/>
          <p:cNvSpPr txBox="1"/>
          <p:nvPr/>
        </p:nvSpPr>
        <p:spPr>
          <a:xfrm>
            <a:off x="7046538" y="909896"/>
            <a:ext cx="5453113" cy="459681"/>
          </a:xfrm>
          <a:prstGeom prst="rect">
            <a:avLst/>
          </a:prstGeom>
          <a:ln w="50800">
            <a:solidFill>
              <a:schemeClr val="accent4">
                <a:hueOff val="-461056"/>
                <a:satOff val="4338"/>
                <a:lumOff val="-10225"/>
              </a:scheme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0">
                <a:solidFill>
                  <a:schemeClr val="accent4">
                    <a:hueOff val="-461056"/>
                    <a:satOff val="4338"/>
                    <a:lumOff val="-10225"/>
                  </a:schemeClr>
                </a:solidFill>
                <a:latin typeface="Rockwell"/>
                <a:ea typeface="Rockwell"/>
                <a:cs typeface="Rockwell"/>
                <a:sym typeface="Rockwell"/>
              </a:defRPr>
            </a:lvl1pPr>
          </a:lstStyle>
          <a:p>
            <a:r>
              <a:t>J. R. R. Tolkien: Der Herr der Ringe</a:t>
            </a:r>
          </a:p>
        </p:txBody>
      </p:sp>
      <p:sp>
        <p:nvSpPr>
          <p:cNvPr id="309" name="Narratologisches Close-Reading"/>
          <p:cNvSpPr txBox="1"/>
          <p:nvPr/>
        </p:nvSpPr>
        <p:spPr>
          <a:xfrm>
            <a:off x="210691" y="9285730"/>
            <a:ext cx="2102347" cy="279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
        <p:nvSpPr>
          <p:cNvPr id="3" name="III. FIGUREN">
            <a:extLst>
              <a:ext uri="{FF2B5EF4-FFF2-40B4-BE49-F238E27FC236}">
                <a16:creationId xmlns:a16="http://schemas.microsoft.com/office/drawing/2014/main" id="{8B49072E-96CA-5F4B-BD4C-C4C85551FB6E}"/>
              </a:ext>
            </a:extLst>
          </p:cNvPr>
          <p:cNvSpPr txBox="1"/>
          <p:nvPr/>
        </p:nvSpPr>
        <p:spPr>
          <a:xfrm>
            <a:off x="508000" y="63500"/>
            <a:ext cx="2192912" cy="511049"/>
          </a:xfrm>
          <a:prstGeom prst="rect">
            <a:avLst/>
          </a:prstGeom>
          <a:solidFill>
            <a:srgbClr val="B5D0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algn="l" defTabSz="553084">
              <a:defRPr sz="2345">
                <a:latin typeface="Avenir Next Regular"/>
                <a:ea typeface="Avenir Next Regular"/>
                <a:cs typeface="Avenir Next Regular"/>
                <a:sym typeface="Avenir Next Regular"/>
              </a:defRPr>
            </a:lvl1pPr>
          </a:lstStyle>
          <a:p>
            <a:r>
              <a:rPr dirty="0"/>
              <a:t>III. </a:t>
            </a:r>
            <a:r>
              <a:rPr dirty="0" err="1"/>
              <a:t>FIGUREN</a:t>
            </a:r>
            <a:endParaRPr dirty="0"/>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30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304"/>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iterate>
                                    <p:tmAbs val="0"/>
                                  </p:iterate>
                                  <p:childTnLst>
                                    <p:set>
                                      <p:cBhvr>
                                        <p:cTn id="13" fill="hold"/>
                                        <p:tgtEl>
                                          <p:spTgt spid="302"/>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iterate>
                                    <p:tmAbs val="0"/>
                                  </p:iterate>
                                  <p:childTnLst>
                                    <p:set>
                                      <p:cBhvr>
                                        <p:cTn id="16" fill="hold"/>
                                        <p:tgtEl>
                                          <p:spTgt spid="305"/>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iterate>
                                    <p:tmAbs val="0"/>
                                  </p:iterate>
                                  <p:childTnLst>
                                    <p:set>
                                      <p:cBhvr>
                                        <p:cTn id="19" fill="hold"/>
                                        <p:tgtEl>
                                          <p:spTgt spid="306"/>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0" nodeType="afterEffect">
                                  <p:stCondLst>
                                    <p:cond delay="0"/>
                                  </p:stCondLst>
                                  <p:iterate>
                                    <p:tmAbs val="0"/>
                                  </p:iterate>
                                  <p:childTnLst>
                                    <p:set>
                                      <p:cBhvr>
                                        <p:cTn id="22" fill="hold"/>
                                        <p:tgtEl>
                                          <p:spTgt spid="307"/>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0"/>
                                  </p:stCondLst>
                                  <p:iterate>
                                    <p:tmAbs val="0"/>
                                  </p:iterate>
                                  <p:childTnLst>
                                    <p:set>
                                      <p:cBhvr>
                                        <p:cTn id="25" fill="hold"/>
                                        <p:tgtEl>
                                          <p:spTgt spid="30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path" presetSubtype="0" accel="50000" decel="50000" fill="hold" nodeType="clickEffect">
                                  <p:stCondLst>
                                    <p:cond delay="0"/>
                                  </p:stCondLst>
                                  <p:childTnLst>
                                    <p:animMotion origin="layout" path="M 0.000000 0.000000 L 0.218911 -0.177034" pathEditMode="relative">
                                      <p:cBhvr>
                                        <p:cTn id="29" dur="1000" fill="hold"/>
                                        <p:tgtEl>
                                          <p:spTgt spid="302"/>
                                        </p:tgtEl>
                                        <p:attrNameLst>
                                          <p:attrName>ppt_x</p:attrName>
                                          <p:attrName>ppt_y</p:attrName>
                                        </p:attrNameLst>
                                      </p:cBhvr>
                                    </p:animMotion>
                                  </p:childTnLst>
                                </p:cTn>
                              </p:par>
                            </p:childTnLst>
                          </p:cTn>
                        </p:par>
                      </p:childTnLst>
                    </p:cTn>
                  </p:par>
                  <p:par>
                    <p:cTn id="30" fill="hold">
                      <p:stCondLst>
                        <p:cond delay="indefinite"/>
                      </p:stCondLst>
                      <p:childTnLst>
                        <p:par>
                          <p:cTn id="31" fill="hold">
                            <p:stCondLst>
                              <p:cond delay="0"/>
                            </p:stCondLst>
                            <p:childTnLst>
                              <p:par>
                                <p:cTn id="32" presetID="-1" presetClass="path" presetSubtype="0" accel="50000" decel="50000" fill="hold" nodeType="clickEffect">
                                  <p:stCondLst>
                                    <p:cond delay="0"/>
                                  </p:stCondLst>
                                  <p:childTnLst>
                                    <p:animMotion origin="layout" path="M 0.000000 0.000000 L -0.334955 -0.543804" pathEditMode="relative">
                                      <p:cBhvr>
                                        <p:cTn id="33" dur="1000" fill="hold"/>
                                        <p:tgtEl>
                                          <p:spTgt spid="303"/>
                                        </p:tgtEl>
                                        <p:attrNameLst>
                                          <p:attrName>ppt_x</p:attrName>
                                          <p:attrName>ppt_y</p:attrName>
                                        </p:attrNameLst>
                                      </p:cBhvr>
                                    </p:animMotion>
                                  </p:childTnLst>
                                </p:cTn>
                              </p:par>
                            </p:childTnLst>
                          </p:cTn>
                        </p:par>
                      </p:childTnLst>
                    </p:cTn>
                  </p:par>
                  <p:par>
                    <p:cTn id="34" fill="hold">
                      <p:stCondLst>
                        <p:cond delay="indefinite"/>
                      </p:stCondLst>
                      <p:childTnLst>
                        <p:par>
                          <p:cTn id="35" fill="hold">
                            <p:stCondLst>
                              <p:cond delay="0"/>
                            </p:stCondLst>
                            <p:childTnLst>
                              <p:par>
                                <p:cTn id="36" presetID="-1" presetClass="path" presetSubtype="0" accel="50000" decel="50000" fill="hold" nodeType="clickEffect">
                                  <p:stCondLst>
                                    <p:cond delay="0"/>
                                  </p:stCondLst>
                                  <p:childTnLst>
                                    <p:animMotion origin="layout" path="M 0.000000 0.000000 L 0.119829 -0.543804" pathEditMode="relative">
                                      <p:cBhvr>
                                        <p:cTn id="37" dur="1000" fill="hold"/>
                                        <p:tgtEl>
                                          <p:spTgt spid="307"/>
                                        </p:tgtEl>
                                        <p:attrNameLst>
                                          <p:attrName>ppt_x</p:attrName>
                                          <p:attrName>ppt_y</p:attrName>
                                        </p:attrNameLst>
                                      </p:cBhvr>
                                    </p:animMotion>
                                  </p:childTnLst>
                                </p:cTn>
                              </p:par>
                            </p:childTnLst>
                          </p:cTn>
                        </p:par>
                      </p:childTnLst>
                    </p:cTn>
                  </p:par>
                  <p:par>
                    <p:cTn id="38" fill="hold">
                      <p:stCondLst>
                        <p:cond delay="indefinite"/>
                      </p:stCondLst>
                      <p:childTnLst>
                        <p:par>
                          <p:cTn id="39" fill="hold">
                            <p:stCondLst>
                              <p:cond delay="0"/>
                            </p:stCondLst>
                            <p:childTnLst>
                              <p:par>
                                <p:cTn id="40" presetID="-1" presetClass="path" presetSubtype="0" accel="50000" decel="50000" fill="hold" nodeType="clickEffect">
                                  <p:stCondLst>
                                    <p:cond delay="0"/>
                                  </p:stCondLst>
                                  <p:childTnLst>
                                    <p:animMotion origin="layout" path="M 0.000000 0.000000 L 0.041241 -0.528045" pathEditMode="relative">
                                      <p:cBhvr>
                                        <p:cTn id="41" dur="1000" fill="hold"/>
                                        <p:tgtEl>
                                          <p:spTgt spid="304"/>
                                        </p:tgtEl>
                                        <p:attrNameLst>
                                          <p:attrName>ppt_x</p:attrName>
                                          <p:attrName>ppt_y</p:attrName>
                                        </p:attrNameLst>
                                      </p:cBhvr>
                                    </p:animMotion>
                                  </p:childTnLst>
                                </p:cTn>
                              </p:par>
                            </p:childTnLst>
                          </p:cTn>
                        </p:par>
                      </p:childTnLst>
                    </p:cTn>
                  </p:par>
                  <p:par>
                    <p:cTn id="42" fill="hold">
                      <p:stCondLst>
                        <p:cond delay="indefinite"/>
                      </p:stCondLst>
                      <p:childTnLst>
                        <p:par>
                          <p:cTn id="43" fill="hold">
                            <p:stCondLst>
                              <p:cond delay="0"/>
                            </p:stCondLst>
                            <p:childTnLst>
                              <p:par>
                                <p:cTn id="44" presetID="-1" presetClass="path" presetSubtype="0" accel="50000" decel="50000" fill="hold" nodeType="clickEffect">
                                  <p:stCondLst>
                                    <p:cond delay="0"/>
                                  </p:stCondLst>
                                  <p:childTnLst>
                                    <p:animMotion origin="layout" path="M 0.000000 0.000000 L -0.204327 -0.177034" pathEditMode="relative">
                                      <p:cBhvr>
                                        <p:cTn id="45" dur="1000" fill="hold"/>
                                        <p:tgtEl>
                                          <p:spTgt spid="305"/>
                                        </p:tgtEl>
                                        <p:attrNameLst>
                                          <p:attrName>ppt_x</p:attrName>
                                          <p:attrName>ppt_y</p:attrName>
                                        </p:attrNameLst>
                                      </p:cBhvr>
                                    </p:animMotion>
                                  </p:childTnLst>
                                </p:cTn>
                              </p:par>
                            </p:childTnLst>
                          </p:cTn>
                        </p:par>
                      </p:childTnLst>
                    </p:cTn>
                  </p:par>
                  <p:par>
                    <p:cTn id="46" fill="hold">
                      <p:stCondLst>
                        <p:cond delay="indefinite"/>
                      </p:stCondLst>
                      <p:childTnLst>
                        <p:par>
                          <p:cTn id="47" fill="hold">
                            <p:stCondLst>
                              <p:cond delay="0"/>
                            </p:stCondLst>
                            <p:childTnLst>
                              <p:par>
                                <p:cTn id="48" presetID="-1" presetClass="path" presetSubtype="0" accel="50000" decel="50000" fill="hold" nodeType="clickEffect">
                                  <p:stCondLst>
                                    <p:cond delay="0"/>
                                  </p:stCondLst>
                                  <p:childTnLst>
                                    <p:animMotion origin="layout" path="M 0.000000 0.000000 L 0.284080 -0.177034" pathEditMode="relative">
                                      <p:cBhvr>
                                        <p:cTn id="49" dur="1000" fill="hold"/>
                                        <p:tgtEl>
                                          <p:spTgt spid="30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 grpId="0" animBg="1" advAuto="0"/>
      <p:bldP spid="303" grpId="0" animBg="1" advAuto="0"/>
      <p:bldP spid="304" grpId="0" animBg="1" advAuto="0"/>
      <p:bldP spid="305" grpId="0" animBg="1" advAuto="0"/>
      <p:bldP spid="306" grpId="0" animBg="1" advAuto="0"/>
      <p:bldP spid="307" grpId="0" animBg="1" advAuto="0"/>
      <p:bldP spid="308" grpId="0"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A47267-E085-4449-83BF-8B5E40E5AF14}"/>
              </a:ext>
            </a:extLst>
          </p:cNvPr>
          <p:cNvSpPr>
            <a:spLocks noGrp="1"/>
          </p:cNvSpPr>
          <p:nvPr>
            <p:ph type="title"/>
          </p:nvPr>
        </p:nvSpPr>
        <p:spPr/>
        <p:txBody>
          <a:bodyPr/>
          <a:lstStyle/>
          <a:p>
            <a:endParaRPr lang="de-DE"/>
          </a:p>
        </p:txBody>
      </p:sp>
    </p:spTree>
    <p:extLst>
      <p:ext uri="{BB962C8B-B14F-4D97-AF65-F5344CB8AC3E}">
        <p14:creationId xmlns:p14="http://schemas.microsoft.com/office/powerpoint/2010/main" val="2291707773"/>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Benutzerdefiniert</PresentationFormat>
  <Slides>11</Slides>
  <Notes>10</Notes>
  <HiddenSlides>0</HiddenSlide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White</vt:lpstr>
      <vt:lpstr>narratologische kategorien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narratologische kategorien</dc:title>
  <cp:lastModifiedBy>L000454</cp:lastModifiedBy>
  <cp:revision>1</cp:revision>
  <dcterms:modified xsi:type="dcterms:W3CDTF">2021-10-26T08:28:25Z</dcterms:modified>
</cp:coreProperties>
</file>