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4"/>
  </p:notesMasterIdLst>
  <p:sldIdLst>
    <p:sldId id="260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58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0"/>
    <a:srgbClr val="B80000"/>
    <a:srgbClr val="B70017"/>
    <a:srgbClr val="007AC9"/>
    <a:srgbClr val="FFFFCC"/>
    <a:srgbClr val="FFF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3" autoAdjust="0"/>
  </p:normalViewPr>
  <p:slideViewPr>
    <p:cSldViewPr>
      <p:cViewPr varScale="1">
        <p:scale>
          <a:sx n="65" d="100"/>
          <a:sy n="65" d="100"/>
        </p:scale>
        <p:origin x="64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62DDA0-04FF-40A1-939A-43CDADF54957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AF4D9A32-2278-4E7E-940A-0B03B5F9362D}">
      <dgm:prSet phldrT="[Text]" custT="1"/>
      <dgm:spPr/>
      <dgm:t>
        <a:bodyPr/>
        <a:lstStyle/>
        <a:p>
          <a:r>
            <a:rPr lang="de-DE" sz="1100" dirty="0" err="1" smtClean="0"/>
            <a:t>Verant</a:t>
          </a:r>
          <a:r>
            <a:rPr lang="de-DE" sz="1100" dirty="0" smtClean="0"/>
            <a:t>-</a:t>
          </a:r>
        </a:p>
        <a:p>
          <a:r>
            <a:rPr lang="de-DE" sz="1100" dirty="0" err="1" smtClean="0"/>
            <a:t>wortungs</a:t>
          </a:r>
          <a:r>
            <a:rPr lang="de-DE" sz="1100" dirty="0" smtClean="0"/>
            <a:t>-übernahme</a:t>
          </a:r>
          <a:endParaRPr lang="de-DE" sz="1100" dirty="0"/>
        </a:p>
      </dgm:t>
    </dgm:pt>
    <dgm:pt modelId="{55E9F320-6475-40A8-AA3F-0A8ADA5BB245}" type="parTrans" cxnId="{3CA4F2D4-B068-4607-9C5B-14E19A8D1D79}">
      <dgm:prSet/>
      <dgm:spPr/>
      <dgm:t>
        <a:bodyPr/>
        <a:lstStyle/>
        <a:p>
          <a:endParaRPr lang="de-DE"/>
        </a:p>
      </dgm:t>
    </dgm:pt>
    <dgm:pt modelId="{977553B0-8515-40D9-AEC4-3D7C89F9C478}" type="sibTrans" cxnId="{3CA4F2D4-B068-4607-9C5B-14E19A8D1D79}">
      <dgm:prSet/>
      <dgm:spPr/>
      <dgm:t>
        <a:bodyPr/>
        <a:lstStyle/>
        <a:p>
          <a:endParaRPr lang="de-DE"/>
        </a:p>
      </dgm:t>
    </dgm:pt>
    <dgm:pt modelId="{A4D8DD65-761C-4641-9D2E-72284F5B1878}">
      <dgm:prSet phldrT="[Text]" custT="1"/>
      <dgm:spPr/>
      <dgm:t>
        <a:bodyPr/>
        <a:lstStyle/>
        <a:p>
          <a:r>
            <a:rPr lang="de-DE" sz="1600" dirty="0" err="1" smtClean="0"/>
            <a:t>Zusam-menhalt</a:t>
          </a:r>
          <a:endParaRPr lang="de-DE" sz="1600" dirty="0"/>
        </a:p>
      </dgm:t>
    </dgm:pt>
    <dgm:pt modelId="{0188B1D7-1361-42E9-9BAB-527277BD3C16}" type="parTrans" cxnId="{5370124E-BA16-44AE-8A43-BBC39E1BF786}">
      <dgm:prSet/>
      <dgm:spPr/>
      <dgm:t>
        <a:bodyPr/>
        <a:lstStyle/>
        <a:p>
          <a:endParaRPr lang="de-DE"/>
        </a:p>
      </dgm:t>
    </dgm:pt>
    <dgm:pt modelId="{EBFD8C07-C95A-45A6-89D1-39870B284888}" type="sibTrans" cxnId="{5370124E-BA16-44AE-8A43-BBC39E1BF786}">
      <dgm:prSet/>
      <dgm:spPr/>
      <dgm:t>
        <a:bodyPr/>
        <a:lstStyle/>
        <a:p>
          <a:endParaRPr lang="de-DE"/>
        </a:p>
      </dgm:t>
    </dgm:pt>
    <dgm:pt modelId="{1F14D9C7-D01A-44A5-B51F-D7594E8E6636}">
      <dgm:prSet phldrT="[Text]" custT="1"/>
      <dgm:spPr/>
      <dgm:t>
        <a:bodyPr/>
        <a:lstStyle/>
        <a:p>
          <a:r>
            <a:rPr lang="de-DE" sz="1800" dirty="0" smtClean="0"/>
            <a:t>Aufgaben-bewältigung</a:t>
          </a:r>
          <a:endParaRPr lang="de-DE" sz="1800" dirty="0"/>
        </a:p>
      </dgm:t>
    </dgm:pt>
    <dgm:pt modelId="{55C6588E-8637-4941-B293-7F34377E62F5}" type="parTrans" cxnId="{CD3C9548-7423-4FDA-9E1B-22AF6C15725C}">
      <dgm:prSet/>
      <dgm:spPr/>
      <dgm:t>
        <a:bodyPr/>
        <a:lstStyle/>
        <a:p>
          <a:endParaRPr lang="de-DE"/>
        </a:p>
      </dgm:t>
    </dgm:pt>
    <dgm:pt modelId="{F6788A9D-6B77-4FD9-A90C-2E9A2BEB38BF}" type="sibTrans" cxnId="{CD3C9548-7423-4FDA-9E1B-22AF6C15725C}">
      <dgm:prSet/>
      <dgm:spPr/>
      <dgm:t>
        <a:bodyPr/>
        <a:lstStyle/>
        <a:p>
          <a:endParaRPr lang="de-DE"/>
        </a:p>
      </dgm:t>
    </dgm:pt>
    <dgm:pt modelId="{924B0B6D-988E-4556-B71A-47685936D144}">
      <dgm:prSet phldrT="[Text]" custT="1"/>
      <dgm:spPr/>
      <dgm:t>
        <a:bodyPr/>
        <a:lstStyle/>
        <a:p>
          <a:r>
            <a:rPr lang="de-DE" sz="2000" dirty="0" smtClean="0"/>
            <a:t>Zielorientierung</a:t>
          </a:r>
          <a:endParaRPr lang="de-DE" sz="2000" dirty="0"/>
        </a:p>
      </dgm:t>
    </dgm:pt>
    <dgm:pt modelId="{29F07CFD-E9D2-499D-B7B5-18C13CE17B60}" type="parTrans" cxnId="{5E1AD0C1-5CA1-4704-BF27-5174B5E96814}">
      <dgm:prSet/>
      <dgm:spPr/>
      <dgm:t>
        <a:bodyPr/>
        <a:lstStyle/>
        <a:p>
          <a:endParaRPr lang="de-DE"/>
        </a:p>
      </dgm:t>
    </dgm:pt>
    <dgm:pt modelId="{B922DCFA-3404-4124-86B8-14513F3B51FD}" type="sibTrans" cxnId="{5E1AD0C1-5CA1-4704-BF27-5174B5E96814}">
      <dgm:prSet/>
      <dgm:spPr/>
      <dgm:t>
        <a:bodyPr/>
        <a:lstStyle/>
        <a:p>
          <a:endParaRPr lang="de-DE"/>
        </a:p>
      </dgm:t>
    </dgm:pt>
    <dgm:pt modelId="{8A64408E-7D57-4F92-BDBE-44C0B35462C6}" type="pres">
      <dgm:prSet presAssocID="{3F62DDA0-04FF-40A1-939A-43CDADF54957}" presName="Name0" presStyleCnt="0">
        <dgm:presLayoutVars>
          <dgm:dir/>
          <dgm:animLvl val="lvl"/>
          <dgm:resizeHandles val="exact"/>
        </dgm:presLayoutVars>
      </dgm:prSet>
      <dgm:spPr/>
    </dgm:pt>
    <dgm:pt modelId="{1BCB1E15-6B6D-42F1-A4D4-0259EAF0E8C1}" type="pres">
      <dgm:prSet presAssocID="{AF4D9A32-2278-4E7E-940A-0B03B5F9362D}" presName="Name8" presStyleCnt="0"/>
      <dgm:spPr/>
    </dgm:pt>
    <dgm:pt modelId="{6F8E11F3-7A1B-464B-BDB1-2872532BF23F}" type="pres">
      <dgm:prSet presAssocID="{AF4D9A32-2278-4E7E-940A-0B03B5F9362D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970A984-5CB4-4FF5-B773-ECA9455CF772}" type="pres">
      <dgm:prSet presAssocID="{AF4D9A32-2278-4E7E-940A-0B03B5F9362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46DA84B-4EDF-4869-A627-5A35497CF9BD}" type="pres">
      <dgm:prSet presAssocID="{A4D8DD65-761C-4641-9D2E-72284F5B1878}" presName="Name8" presStyleCnt="0"/>
      <dgm:spPr/>
    </dgm:pt>
    <dgm:pt modelId="{812298BB-230A-48FC-B98A-6DDE76EFDF9D}" type="pres">
      <dgm:prSet presAssocID="{A4D8DD65-761C-4641-9D2E-72284F5B1878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8C48FB3-F4FB-460A-9B69-39ECD259BA70}" type="pres">
      <dgm:prSet presAssocID="{A4D8DD65-761C-4641-9D2E-72284F5B187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60A13D5-D2DC-4D98-9FE1-13F10492BA7A}" type="pres">
      <dgm:prSet presAssocID="{1F14D9C7-D01A-44A5-B51F-D7594E8E6636}" presName="Name8" presStyleCnt="0"/>
      <dgm:spPr/>
    </dgm:pt>
    <dgm:pt modelId="{3364A896-8D43-45E7-ABE7-49C42B406531}" type="pres">
      <dgm:prSet presAssocID="{1F14D9C7-D01A-44A5-B51F-D7594E8E6636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16053F8-A58E-4218-A696-2796AF0EC031}" type="pres">
      <dgm:prSet presAssocID="{1F14D9C7-D01A-44A5-B51F-D7594E8E66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7A2F095-B98A-4BCC-B1E5-857291CE7205}" type="pres">
      <dgm:prSet presAssocID="{924B0B6D-988E-4556-B71A-47685936D144}" presName="Name8" presStyleCnt="0"/>
      <dgm:spPr/>
    </dgm:pt>
    <dgm:pt modelId="{E114C668-09F8-4278-8353-690957E81588}" type="pres">
      <dgm:prSet presAssocID="{924B0B6D-988E-4556-B71A-47685936D144}" presName="level" presStyleLbl="node1" presStyleIdx="3" presStyleCnt="4" custLinFactNeighborX="-374" custLinFactNeighborY="-1961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748CD7E-55D4-40E3-85F7-A96118948725}" type="pres">
      <dgm:prSet presAssocID="{924B0B6D-988E-4556-B71A-47685936D14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EA0BBC92-4B1B-4CF4-A94B-CE3760A594EF}" type="presOf" srcId="{A4D8DD65-761C-4641-9D2E-72284F5B1878}" destId="{812298BB-230A-48FC-B98A-6DDE76EFDF9D}" srcOrd="0" destOrd="0" presId="urn:microsoft.com/office/officeart/2005/8/layout/pyramid1"/>
    <dgm:cxn modelId="{CD3C9548-7423-4FDA-9E1B-22AF6C15725C}" srcId="{3F62DDA0-04FF-40A1-939A-43CDADF54957}" destId="{1F14D9C7-D01A-44A5-B51F-D7594E8E6636}" srcOrd="2" destOrd="0" parTransId="{55C6588E-8637-4941-B293-7F34377E62F5}" sibTransId="{F6788A9D-6B77-4FD9-A90C-2E9A2BEB38BF}"/>
    <dgm:cxn modelId="{371008E7-AF58-48CD-8787-8A69D35B4E42}" type="presOf" srcId="{924B0B6D-988E-4556-B71A-47685936D144}" destId="{E114C668-09F8-4278-8353-690957E81588}" srcOrd="0" destOrd="0" presId="urn:microsoft.com/office/officeart/2005/8/layout/pyramid1"/>
    <dgm:cxn modelId="{7147CF12-E8CE-44C5-B6AC-813CF6E06662}" type="presOf" srcId="{AF4D9A32-2278-4E7E-940A-0B03B5F9362D}" destId="{6970A984-5CB4-4FF5-B773-ECA9455CF772}" srcOrd="1" destOrd="0" presId="urn:microsoft.com/office/officeart/2005/8/layout/pyramid1"/>
    <dgm:cxn modelId="{08C967AC-0F42-47E9-8689-FF1520373389}" type="presOf" srcId="{A4D8DD65-761C-4641-9D2E-72284F5B1878}" destId="{68C48FB3-F4FB-460A-9B69-39ECD259BA70}" srcOrd="1" destOrd="0" presId="urn:microsoft.com/office/officeart/2005/8/layout/pyramid1"/>
    <dgm:cxn modelId="{0E276E79-9FBC-4153-AD95-F23C8D1D32B4}" type="presOf" srcId="{AF4D9A32-2278-4E7E-940A-0B03B5F9362D}" destId="{6F8E11F3-7A1B-464B-BDB1-2872532BF23F}" srcOrd="0" destOrd="0" presId="urn:microsoft.com/office/officeart/2005/8/layout/pyramid1"/>
    <dgm:cxn modelId="{5E1AD0C1-5CA1-4704-BF27-5174B5E96814}" srcId="{3F62DDA0-04FF-40A1-939A-43CDADF54957}" destId="{924B0B6D-988E-4556-B71A-47685936D144}" srcOrd="3" destOrd="0" parTransId="{29F07CFD-E9D2-499D-B7B5-18C13CE17B60}" sibTransId="{B922DCFA-3404-4124-86B8-14513F3B51FD}"/>
    <dgm:cxn modelId="{D46375E9-A7C6-44C2-A420-3B017374D051}" type="presOf" srcId="{3F62DDA0-04FF-40A1-939A-43CDADF54957}" destId="{8A64408E-7D57-4F92-BDBE-44C0B35462C6}" srcOrd="0" destOrd="0" presId="urn:microsoft.com/office/officeart/2005/8/layout/pyramid1"/>
    <dgm:cxn modelId="{3CA4F2D4-B068-4607-9C5B-14E19A8D1D79}" srcId="{3F62DDA0-04FF-40A1-939A-43CDADF54957}" destId="{AF4D9A32-2278-4E7E-940A-0B03B5F9362D}" srcOrd="0" destOrd="0" parTransId="{55E9F320-6475-40A8-AA3F-0A8ADA5BB245}" sibTransId="{977553B0-8515-40D9-AEC4-3D7C89F9C478}"/>
    <dgm:cxn modelId="{7922ED0C-1FF9-4489-A223-4E3F2FF4BE4B}" type="presOf" srcId="{1F14D9C7-D01A-44A5-B51F-D7594E8E6636}" destId="{3364A896-8D43-45E7-ABE7-49C42B406531}" srcOrd="0" destOrd="0" presId="urn:microsoft.com/office/officeart/2005/8/layout/pyramid1"/>
    <dgm:cxn modelId="{5B0ECB2C-659A-4D1C-9243-6611242EC46B}" type="presOf" srcId="{924B0B6D-988E-4556-B71A-47685936D144}" destId="{3748CD7E-55D4-40E3-85F7-A96118948725}" srcOrd="1" destOrd="0" presId="urn:microsoft.com/office/officeart/2005/8/layout/pyramid1"/>
    <dgm:cxn modelId="{5370124E-BA16-44AE-8A43-BBC39E1BF786}" srcId="{3F62DDA0-04FF-40A1-939A-43CDADF54957}" destId="{A4D8DD65-761C-4641-9D2E-72284F5B1878}" srcOrd="1" destOrd="0" parTransId="{0188B1D7-1361-42E9-9BAB-527277BD3C16}" sibTransId="{EBFD8C07-C95A-45A6-89D1-39870B284888}"/>
    <dgm:cxn modelId="{E80382D3-ECF0-474F-97A4-27E38413A138}" type="presOf" srcId="{1F14D9C7-D01A-44A5-B51F-D7594E8E6636}" destId="{616053F8-A58E-4218-A696-2796AF0EC031}" srcOrd="1" destOrd="0" presId="urn:microsoft.com/office/officeart/2005/8/layout/pyramid1"/>
    <dgm:cxn modelId="{E3BADA58-17F0-4044-BDA4-3B019F7300C3}" type="presParOf" srcId="{8A64408E-7D57-4F92-BDBE-44C0B35462C6}" destId="{1BCB1E15-6B6D-42F1-A4D4-0259EAF0E8C1}" srcOrd="0" destOrd="0" presId="urn:microsoft.com/office/officeart/2005/8/layout/pyramid1"/>
    <dgm:cxn modelId="{BD9FB66D-0902-433D-A97E-8E46E6674013}" type="presParOf" srcId="{1BCB1E15-6B6D-42F1-A4D4-0259EAF0E8C1}" destId="{6F8E11F3-7A1B-464B-BDB1-2872532BF23F}" srcOrd="0" destOrd="0" presId="urn:microsoft.com/office/officeart/2005/8/layout/pyramid1"/>
    <dgm:cxn modelId="{CE558031-A910-4E41-AD5E-026D89A81DCF}" type="presParOf" srcId="{1BCB1E15-6B6D-42F1-A4D4-0259EAF0E8C1}" destId="{6970A984-5CB4-4FF5-B773-ECA9455CF772}" srcOrd="1" destOrd="0" presId="urn:microsoft.com/office/officeart/2005/8/layout/pyramid1"/>
    <dgm:cxn modelId="{9482A3E8-715E-4A1D-ABE5-DF269FF4104C}" type="presParOf" srcId="{8A64408E-7D57-4F92-BDBE-44C0B35462C6}" destId="{C46DA84B-4EDF-4869-A627-5A35497CF9BD}" srcOrd="1" destOrd="0" presId="urn:microsoft.com/office/officeart/2005/8/layout/pyramid1"/>
    <dgm:cxn modelId="{015E339F-F199-425B-A052-0BFBE177BDD7}" type="presParOf" srcId="{C46DA84B-4EDF-4869-A627-5A35497CF9BD}" destId="{812298BB-230A-48FC-B98A-6DDE76EFDF9D}" srcOrd="0" destOrd="0" presId="urn:microsoft.com/office/officeart/2005/8/layout/pyramid1"/>
    <dgm:cxn modelId="{F2BEAC67-E096-460E-A4EB-9EF8995AD2AE}" type="presParOf" srcId="{C46DA84B-4EDF-4869-A627-5A35497CF9BD}" destId="{68C48FB3-F4FB-460A-9B69-39ECD259BA70}" srcOrd="1" destOrd="0" presId="urn:microsoft.com/office/officeart/2005/8/layout/pyramid1"/>
    <dgm:cxn modelId="{C57264A5-B09D-46F2-A9E3-AEA0EC8DC484}" type="presParOf" srcId="{8A64408E-7D57-4F92-BDBE-44C0B35462C6}" destId="{B60A13D5-D2DC-4D98-9FE1-13F10492BA7A}" srcOrd="2" destOrd="0" presId="urn:microsoft.com/office/officeart/2005/8/layout/pyramid1"/>
    <dgm:cxn modelId="{BA702865-D18D-4A53-BF68-145F3B386C77}" type="presParOf" srcId="{B60A13D5-D2DC-4D98-9FE1-13F10492BA7A}" destId="{3364A896-8D43-45E7-ABE7-49C42B406531}" srcOrd="0" destOrd="0" presId="urn:microsoft.com/office/officeart/2005/8/layout/pyramid1"/>
    <dgm:cxn modelId="{B3F65BA4-8A11-4543-AAB2-8A811E5EE6ED}" type="presParOf" srcId="{B60A13D5-D2DC-4D98-9FE1-13F10492BA7A}" destId="{616053F8-A58E-4218-A696-2796AF0EC031}" srcOrd="1" destOrd="0" presId="urn:microsoft.com/office/officeart/2005/8/layout/pyramid1"/>
    <dgm:cxn modelId="{B912ED51-3E5E-4CF2-82FF-A09E7A4E43EA}" type="presParOf" srcId="{8A64408E-7D57-4F92-BDBE-44C0B35462C6}" destId="{37A2F095-B98A-4BCC-B1E5-857291CE7205}" srcOrd="3" destOrd="0" presId="urn:microsoft.com/office/officeart/2005/8/layout/pyramid1"/>
    <dgm:cxn modelId="{666850AF-ED30-4496-AFAD-D104F4881A54}" type="presParOf" srcId="{37A2F095-B98A-4BCC-B1E5-857291CE7205}" destId="{E114C668-09F8-4278-8353-690957E81588}" srcOrd="0" destOrd="0" presId="urn:microsoft.com/office/officeart/2005/8/layout/pyramid1"/>
    <dgm:cxn modelId="{D54E0694-6C5C-4256-8F26-BF3ADBE358BE}" type="presParOf" srcId="{37A2F095-B98A-4BCC-B1E5-857291CE7205}" destId="{3748CD7E-55D4-40E3-85F7-A9611894872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E11F3-7A1B-464B-BDB1-2872532BF23F}">
      <dsp:nvSpPr>
        <dsp:cNvPr id="0" name=""/>
        <dsp:cNvSpPr/>
      </dsp:nvSpPr>
      <dsp:spPr>
        <a:xfrm>
          <a:off x="1108544" y="0"/>
          <a:ext cx="739029" cy="744636"/>
        </a:xfrm>
        <a:prstGeom prst="trapezoid">
          <a:avLst>
            <a:gd name="adj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err="1" smtClean="0"/>
            <a:t>Verant</a:t>
          </a:r>
          <a:r>
            <a:rPr lang="de-DE" sz="1100" kern="1200" dirty="0" smtClean="0"/>
            <a:t>-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err="1" smtClean="0"/>
            <a:t>wortungs</a:t>
          </a:r>
          <a:r>
            <a:rPr lang="de-DE" sz="1100" kern="1200" dirty="0" smtClean="0"/>
            <a:t>-übernahme</a:t>
          </a:r>
          <a:endParaRPr lang="de-DE" sz="1100" kern="1200" dirty="0"/>
        </a:p>
      </dsp:txBody>
      <dsp:txXfrm>
        <a:off x="1108544" y="0"/>
        <a:ext cx="739029" cy="744636"/>
      </dsp:txXfrm>
    </dsp:sp>
    <dsp:sp modelId="{812298BB-230A-48FC-B98A-6DDE76EFDF9D}">
      <dsp:nvSpPr>
        <dsp:cNvPr id="0" name=""/>
        <dsp:cNvSpPr/>
      </dsp:nvSpPr>
      <dsp:spPr>
        <a:xfrm>
          <a:off x="739029" y="744636"/>
          <a:ext cx="1478058" cy="744636"/>
        </a:xfrm>
        <a:prstGeom prst="trapezoid">
          <a:avLst>
            <a:gd name="adj" fmla="val 4962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err="1" smtClean="0"/>
            <a:t>Zusam-menhalt</a:t>
          </a:r>
          <a:endParaRPr lang="de-DE" sz="1600" kern="1200" dirty="0"/>
        </a:p>
      </dsp:txBody>
      <dsp:txXfrm>
        <a:off x="997689" y="744636"/>
        <a:ext cx="960738" cy="744636"/>
      </dsp:txXfrm>
    </dsp:sp>
    <dsp:sp modelId="{3364A896-8D43-45E7-ABE7-49C42B406531}">
      <dsp:nvSpPr>
        <dsp:cNvPr id="0" name=""/>
        <dsp:cNvSpPr/>
      </dsp:nvSpPr>
      <dsp:spPr>
        <a:xfrm>
          <a:off x="369514" y="1489273"/>
          <a:ext cx="2217088" cy="744636"/>
        </a:xfrm>
        <a:prstGeom prst="trapezoid">
          <a:avLst>
            <a:gd name="adj" fmla="val 4962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Aufgaben-bewältigung</a:t>
          </a:r>
          <a:endParaRPr lang="de-DE" sz="1800" kern="1200" dirty="0"/>
        </a:p>
      </dsp:txBody>
      <dsp:txXfrm>
        <a:off x="757505" y="1489273"/>
        <a:ext cx="1441107" cy="744636"/>
      </dsp:txXfrm>
    </dsp:sp>
    <dsp:sp modelId="{E114C668-09F8-4278-8353-690957E81588}">
      <dsp:nvSpPr>
        <dsp:cNvPr id="0" name=""/>
        <dsp:cNvSpPr/>
      </dsp:nvSpPr>
      <dsp:spPr>
        <a:xfrm>
          <a:off x="0" y="2219307"/>
          <a:ext cx="2956117" cy="744636"/>
        </a:xfrm>
        <a:prstGeom prst="trapezoid">
          <a:avLst>
            <a:gd name="adj" fmla="val 4962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Zielorientierung</a:t>
          </a:r>
          <a:endParaRPr lang="de-DE" sz="2000" kern="1200" dirty="0"/>
        </a:p>
      </dsp:txBody>
      <dsp:txXfrm>
        <a:off x="517320" y="2219307"/>
        <a:ext cx="1921476" cy="7446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766AF-C2E5-498A-8780-88CCD884FEB9}" type="datetimeFigureOut">
              <a:rPr lang="de-DE" smtClean="0"/>
              <a:t>18.01.2021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1CA67-D061-429F-B186-15D98BBFE4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2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707DE-A44F-43C3-90A3-F2C4BEFF31ED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731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707DE-A44F-43C3-90A3-F2C4BEFF31ED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800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SGRPI – Modell (</a:t>
            </a:r>
            <a:r>
              <a:rPr lang="de-DE" dirty="0" err="1" smtClean="0"/>
              <a:t>system</a:t>
            </a:r>
            <a:r>
              <a:rPr lang="de-DE" dirty="0" smtClean="0"/>
              <a:t>, </a:t>
            </a:r>
            <a:r>
              <a:rPr lang="de-DE" dirty="0" err="1" smtClean="0"/>
              <a:t>goal</a:t>
            </a:r>
            <a:r>
              <a:rPr lang="de-DE" dirty="0" smtClean="0"/>
              <a:t>, </a:t>
            </a:r>
            <a:r>
              <a:rPr lang="de-DE" dirty="0" err="1" smtClean="0"/>
              <a:t>role</a:t>
            </a:r>
            <a:r>
              <a:rPr lang="de-DE" dirty="0" smtClean="0"/>
              <a:t>, </a:t>
            </a:r>
            <a:r>
              <a:rPr lang="de-DE" dirty="0" err="1" smtClean="0"/>
              <a:t>procedure</a:t>
            </a:r>
            <a:r>
              <a:rPr lang="de-DE" dirty="0" smtClean="0"/>
              <a:t>, interpersonal) von </a:t>
            </a:r>
            <a:r>
              <a:rPr lang="de-DE" dirty="0" err="1" smtClean="0"/>
              <a:t>Beckhard</a:t>
            </a:r>
            <a:r>
              <a:rPr lang="de-DE" dirty="0" smtClean="0"/>
              <a:t> (1972)</a:t>
            </a:r>
          </a:p>
          <a:p>
            <a:r>
              <a:rPr lang="de-DE" dirty="0" smtClean="0"/>
              <a:t>Zentrale Dimensionen des Funktionierens von Teams „Task </a:t>
            </a:r>
            <a:r>
              <a:rPr lang="de-DE" dirty="0" err="1" smtClean="0"/>
              <a:t>Reflexivity</a:t>
            </a:r>
            <a:r>
              <a:rPr lang="de-DE" dirty="0" smtClean="0"/>
              <a:t>“ und „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Reflexivity</a:t>
            </a:r>
            <a:r>
              <a:rPr lang="de-DE" dirty="0" smtClean="0"/>
              <a:t>“ nach West (2004)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707DE-A44F-43C3-90A3-F2C4BEFF31ED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675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Folie</a:t>
            </a:r>
            <a:r>
              <a:rPr lang="de-DE" baseline="0" dirty="0" smtClean="0"/>
              <a:t> 8 mit Gütekriterien als Kopie zur Verfügung stellen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707DE-A44F-43C3-90A3-F2C4BEFF31ED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3357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Abgerundetes Rechtec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 userDrawn="1"/>
        </p:nvSpPr>
        <p:spPr>
          <a:xfrm>
            <a:off x="0" y="3650400"/>
            <a:ext cx="9144001" cy="244800"/>
          </a:xfrm>
          <a:prstGeom prst="rect">
            <a:avLst/>
          </a:prstGeom>
          <a:solidFill>
            <a:srgbClr val="B8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 hasCustomPrompt="1"/>
          </p:nvPr>
        </p:nvSpPr>
        <p:spPr>
          <a:xfrm>
            <a:off x="457200" y="2132856"/>
            <a:ext cx="8333557" cy="1470025"/>
          </a:xfrm>
        </p:spPr>
        <p:txBody>
          <a:bodyPr anchor="b">
            <a:noAutofit/>
          </a:bodyPr>
          <a:lstStyle>
            <a:lvl1pPr algn="l">
              <a:defRPr sz="4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0" lang="de-DE" dirty="0" smtClean="0"/>
              <a:t>Titel der gesamten Präsentation durch Klicken bearbeiten</a:t>
            </a:r>
            <a:endParaRPr kumimoji="0"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 hasCustomPrompt="1"/>
          </p:nvPr>
        </p:nvSpPr>
        <p:spPr>
          <a:xfrm>
            <a:off x="478563" y="3901087"/>
            <a:ext cx="4931619" cy="1690138"/>
          </a:xfrm>
        </p:spPr>
        <p:txBody>
          <a:bodyPr>
            <a:normAutofit/>
          </a:bodyPr>
          <a:lstStyle>
            <a:lvl1pPr marL="64008" indent="0" algn="l">
              <a:buNone/>
              <a:defRPr sz="24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dirty="0" smtClean="0"/>
              <a:t>Anlass der Präsentation</a:t>
            </a:r>
            <a:br>
              <a:rPr kumimoji="0" lang="de-DE" dirty="0" smtClean="0"/>
            </a:br>
            <a:r>
              <a:rPr kumimoji="0" lang="de-DE" dirty="0" smtClean="0"/>
              <a:t>Name des/der Vortragenden </a:t>
            </a:r>
            <a:endParaRPr kumimoji="0" lang="en-US" dirty="0"/>
          </a:p>
        </p:txBody>
      </p:sp>
      <p:sp>
        <p:nvSpPr>
          <p:cNvPr id="20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457200" y="5949280"/>
            <a:ext cx="2700000" cy="3600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www.zsl-bw.de</a:t>
            </a:r>
          </a:p>
        </p:txBody>
      </p:sp>
      <p:sp>
        <p:nvSpPr>
          <p:cNvPr id="21" name="Datumsplatzhalter 13"/>
          <p:cNvSpPr>
            <a:spLocks noGrp="1"/>
          </p:cNvSpPr>
          <p:nvPr>
            <p:ph type="dt" sz="half" idx="2"/>
          </p:nvPr>
        </p:nvSpPr>
        <p:spPr>
          <a:xfrm>
            <a:off x="7914363" y="5949280"/>
            <a:ext cx="886737" cy="3600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217CD7-B80F-41AC-80A1-96685E759953}" type="datetime1">
              <a:rPr lang="de-DE" smtClean="0"/>
              <a:t>18.01.2021</a:t>
            </a:fld>
            <a:endParaRPr lang="de-DE" dirty="0"/>
          </a:p>
        </p:txBody>
      </p:sp>
      <p:pic>
        <p:nvPicPr>
          <p:cNvPr id="29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450000"/>
            <a:ext cx="437236" cy="5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2" t="15720" r="6807" b="15910"/>
          <a:stretch/>
        </p:blipFill>
        <p:spPr>
          <a:xfrm>
            <a:off x="7051494" y="450000"/>
            <a:ext cx="1715609" cy="597600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46800"/>
            <a:ext cx="8229600" cy="4032448"/>
          </a:xfrm>
        </p:spPr>
        <p:txBody>
          <a:bodyPr/>
          <a:lstStyle/>
          <a:p>
            <a:pPr lvl="0" eaLnBrk="1" latinLnBrk="0" hangingPunct="1"/>
            <a:r>
              <a:rPr lang="de-DE" dirty="0" smtClean="0"/>
              <a:t>Textmasterformat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846800"/>
            <a:ext cx="40386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846800"/>
            <a:ext cx="40386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dirty="0" smtClean="0"/>
              <a:t>Textmasterformat bearbeiten 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10" name="Titelplatzhalter 21"/>
          <p:cNvSpPr txBox="1">
            <a:spLocks/>
          </p:cNvSpPr>
          <p:nvPr userDrawn="1"/>
        </p:nvSpPr>
        <p:spPr>
          <a:xfrm>
            <a:off x="457200" y="562000"/>
            <a:ext cx="8229600" cy="1066800"/>
          </a:xfrm>
          <a:prstGeom prst="rect">
            <a:avLst/>
          </a:prstGeom>
        </p:spPr>
        <p:txBody>
          <a:bodyPr vert="horz" anchor="ctr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13" name="Fußzeilenplatzhalter 2"/>
          <p:cNvSpPr txBox="1">
            <a:spLocks/>
          </p:cNvSpPr>
          <p:nvPr userDrawn="1"/>
        </p:nvSpPr>
        <p:spPr>
          <a:xfrm>
            <a:off x="467544" y="5949280"/>
            <a:ext cx="27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32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4008" y="1844824"/>
            <a:ext cx="4032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67544" y="2348880"/>
            <a:ext cx="4032000" cy="3528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4008" y="2348880"/>
            <a:ext cx="4032000" cy="3528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2"/>
          <p:cNvSpPr txBox="1">
            <a:spLocks/>
          </p:cNvSpPr>
          <p:nvPr userDrawn="1"/>
        </p:nvSpPr>
        <p:spPr>
          <a:xfrm>
            <a:off x="467544" y="5949280"/>
            <a:ext cx="27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41542849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64088" y="764704"/>
            <a:ext cx="3383280" cy="792088"/>
          </a:xfrm>
        </p:spPr>
        <p:txBody>
          <a:bodyPr anchor="b">
            <a:noAutofit/>
          </a:bodyPr>
          <a:lstStyle>
            <a:lvl1pPr algn="l">
              <a:buNone/>
              <a:defRPr sz="24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364088" y="1628801"/>
            <a:ext cx="3383280" cy="4248472"/>
          </a:xfrm>
        </p:spPr>
        <p:txBody>
          <a:bodyPr>
            <a:normAutofit/>
          </a:bodyPr>
          <a:lstStyle>
            <a:lvl1pPr marL="9144" indent="0">
              <a:buNone/>
              <a:defRPr sz="20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67544" y="764704"/>
            <a:ext cx="4787208" cy="5112568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8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562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0324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 smtClean="0"/>
              <a:t>Textmasterformat bearbeiten</a:t>
            </a:r>
          </a:p>
          <a:p>
            <a:pPr lvl="1" eaLnBrk="1" latinLnBrk="0" hangingPunct="1"/>
            <a:r>
              <a:rPr kumimoji="0" lang="de-DE" dirty="0" smtClean="0"/>
              <a:t>Zweite Ebene</a:t>
            </a:r>
          </a:p>
          <a:p>
            <a:pPr lvl="2" eaLnBrk="1" latinLnBrk="0" hangingPunct="1"/>
            <a:r>
              <a:rPr kumimoji="0" lang="de-DE" dirty="0" smtClean="0"/>
              <a:t>Dritte Ebene</a:t>
            </a:r>
          </a:p>
          <a:p>
            <a:pPr lvl="3" eaLnBrk="1" latinLnBrk="0" hangingPunct="1"/>
            <a:r>
              <a:rPr kumimoji="0" lang="de-DE" dirty="0" smtClean="0"/>
              <a:t>Vierte Ebene</a:t>
            </a:r>
          </a:p>
          <a:p>
            <a:pPr lvl="4" eaLnBrk="1" latinLnBrk="0" hangingPunct="1"/>
            <a:r>
              <a:rPr kumimoji="0" lang="de-DE" dirty="0" smtClean="0"/>
              <a:t>Fünfte Ebene</a:t>
            </a:r>
            <a:endParaRPr kumimoji="0" lang="en-US" dirty="0"/>
          </a:p>
        </p:txBody>
      </p:sp>
      <p:sp>
        <p:nvSpPr>
          <p:cNvPr id="16" name="Fußzeilenplatzhalter 4"/>
          <p:cNvSpPr txBox="1">
            <a:spLocks/>
          </p:cNvSpPr>
          <p:nvPr userDrawn="1"/>
        </p:nvSpPr>
        <p:spPr>
          <a:xfrm>
            <a:off x="3765039" y="6057558"/>
            <a:ext cx="1611104" cy="215444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 defTabSz="914400" rtl="0" eaLnBrk="1" latinLnBrk="0" hangingPunct="1"/>
            <a:r>
              <a:rPr kumimoji="0" lang="de-DE" sz="800" kern="12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www.zsl-bw.de </a:t>
            </a:r>
            <a:fld id="{62079C12-A354-43B7-88E1-3A4D4F388914}" type="datetime1">
              <a:rPr kumimoji="0" lang="de-DE" sz="800" kern="120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algn="ctr" defTabSz="914400" rtl="0" eaLnBrk="1" latinLnBrk="0" hangingPunct="1"/>
              <a:t>18.01.2021</a:t>
            </a:fld>
            <a:endParaRPr kumimoji="0" lang="de-DE" sz="800" kern="12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7" name="Grafik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8219" y="5985280"/>
            <a:ext cx="263395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6" t="15999" r="10397" b="15999"/>
          <a:stretch/>
        </p:blipFill>
        <p:spPr>
          <a:xfrm>
            <a:off x="8047357" y="5985280"/>
            <a:ext cx="661255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9" r:id="rId4"/>
    <p:sldLayoutId id="2147483686" r:id="rId5"/>
    <p:sldLayoutId id="2147483681" r:id="rId6"/>
    <p:sldLayoutId id="2147483682" r:id="rId7"/>
  </p:sldLayoutIdLst>
  <p:transition>
    <p:pull dir="r"/>
  </p:transition>
  <p:timing>
    <p:tnLst>
      <p:par>
        <p:cTn id="1" dur="indefinite" restart="never" nodeType="tmRoot"/>
      </p:par>
    </p:tnLst>
  </p:timing>
  <p:hf sldNum="0"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1">
              <a:lumMod val="75000"/>
              <a:lumOff val="25000"/>
            </a:schemeClr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Feedback geben und </a:t>
            </a:r>
            <a:r>
              <a:rPr lang="de-DE" dirty="0" smtClean="0"/>
              <a:t>nehmen</a:t>
            </a:r>
            <a:br>
              <a:rPr lang="de-DE" dirty="0" smtClean="0"/>
            </a:br>
            <a:r>
              <a:rPr lang="de-DE" sz="4400" dirty="0">
                <a:ea typeface="Calibri"/>
                <a:cs typeface="Times New Roman"/>
              </a:rPr>
              <a:t>Nutzen wir das Team-Feedback</a:t>
            </a:r>
            <a:r>
              <a:rPr lang="de-DE" sz="4400" dirty="0" smtClean="0">
                <a:ea typeface="Calibri"/>
                <a:cs typeface="Times New Roman"/>
              </a:rPr>
              <a:t>?</a:t>
            </a:r>
            <a:endParaRPr lang="de-DE" sz="4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Solf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www.zsl-bw.de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217CD7-B80F-41AC-80A1-96685E759953}" type="datetime1">
              <a:rPr lang="de-DE" smtClean="0"/>
              <a:t>18.01.2021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0176356"/>
      </p:ext>
    </p:extLst>
  </p:cSld>
  <p:clrMapOvr>
    <a:masterClrMapping/>
  </p:clrMapOvr>
  <p:transition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Arbeitsphase (30 Min.)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514350" indent="-514350">
              <a:buAutoNum type="arabicPeriod"/>
            </a:pPr>
            <a:r>
              <a:rPr lang="de-DE" dirty="0" smtClean="0"/>
              <a:t>Was von dem Gehörten möchten Sie in Ihre Praxis mitnehmen? Wo sehen Sie Zeit und Raum, um das Team-Feedback bei Ihnen zu institutionalisieren?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smtClean="0"/>
              <a:t>Sichten Sie den Fragebogen zur Arbeit im Team und überprüfen Sie, in wieweit die Gütekriterien für Ihr Team zutreffen.</a:t>
            </a:r>
          </a:p>
          <a:p>
            <a:pPr marL="514350" indent="-514350">
              <a:buAutoNum type="arabicPeriod"/>
            </a:pPr>
            <a:r>
              <a:rPr lang="de-DE" dirty="0" smtClean="0"/>
              <a:t>Entwickeln Sie ggf. den Bogen für Ihr Team weiter.</a:t>
            </a:r>
          </a:p>
        </p:txBody>
      </p:sp>
    </p:spTree>
    <p:extLst>
      <p:ext uri="{BB962C8B-B14F-4D97-AF65-F5344CB8AC3E}">
        <p14:creationId xmlns:p14="http://schemas.microsoft.com/office/powerpoint/2010/main" val="3506961498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Literaturverzeichnis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8" y="1700361"/>
            <a:ext cx="8353425" cy="4752975"/>
          </a:xfrm>
        </p:spPr>
        <p:txBody>
          <a:bodyPr>
            <a:normAutofit/>
          </a:bodyPr>
          <a:lstStyle/>
          <a:p>
            <a:r>
              <a:rPr lang="de-DE" dirty="0" smtClean="0"/>
              <a:t>Gellert, M u. Nowak, C. (2014): Ein Praxisbuch für die Arbeit in und mit Teams. </a:t>
            </a:r>
            <a:r>
              <a:rPr lang="de-DE" dirty="0" err="1" smtClean="0"/>
              <a:t>Meezen</a:t>
            </a:r>
            <a:r>
              <a:rPr lang="de-DE" dirty="0" smtClean="0"/>
              <a:t>: Limmer.</a:t>
            </a:r>
          </a:p>
          <a:p>
            <a:pPr marL="0" indent="0">
              <a:buNone/>
            </a:pPr>
            <a:endParaRPr lang="de-DE" sz="1000" dirty="0" smtClean="0"/>
          </a:p>
          <a:p>
            <a:r>
              <a:rPr lang="de-DE" dirty="0" err="1" smtClean="0"/>
              <a:t>Kauffeld</a:t>
            </a:r>
            <a:r>
              <a:rPr lang="de-DE" dirty="0" smtClean="0"/>
              <a:t>, S. </a:t>
            </a:r>
            <a:r>
              <a:rPr lang="de-DE" smtClean="0"/>
              <a:t>u. </a:t>
            </a:r>
            <a:r>
              <a:rPr lang="de-DE" dirty="0" smtClean="0"/>
              <a:t>Grote, S. (2005): Teamfeedback mit dem Fragebogen zur Arbeit im Team (FAT).  Organisationsentwicklung, Heft 4.</a:t>
            </a:r>
          </a:p>
          <a:p>
            <a:pPr marL="0" indent="0">
              <a:buNone/>
            </a:pPr>
            <a:endParaRPr lang="de-DE" sz="1000" dirty="0"/>
          </a:p>
          <a:p>
            <a:pPr lvl="0"/>
            <a:r>
              <a:rPr lang="de-DE" dirty="0"/>
              <a:t>Philipp, E. (2014</a:t>
            </a:r>
            <a:r>
              <a:rPr lang="de-DE" dirty="0" smtClean="0"/>
              <a:t>): </a:t>
            </a:r>
            <a:r>
              <a:rPr lang="de-DE" dirty="0"/>
              <a:t>Multiprofessionelle Teamentwicklung. Erfolgsfaktoren für die Zusammenarbeit in der Schule. Weinheim und Basel. Beltz-Verlag.</a:t>
            </a:r>
          </a:p>
          <a:p>
            <a:endParaRPr 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2926704716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de-DE" dirty="0" smtClean="0"/>
              <a:t>Max/Erika </a:t>
            </a:r>
            <a:r>
              <a:rPr lang="de-DE" dirty="0"/>
              <a:t>Mustermann</a:t>
            </a:r>
          </a:p>
          <a:p>
            <a:pPr marL="109728" indent="0">
              <a:buNone/>
            </a:pPr>
            <a:r>
              <a:rPr lang="de-DE" dirty="0"/>
              <a:t>Telefon 0711 </a:t>
            </a:r>
            <a:r>
              <a:rPr lang="de-DE" dirty="0" smtClean="0"/>
              <a:t>XXXX – XXXX</a:t>
            </a:r>
            <a:endParaRPr lang="de-DE" dirty="0"/>
          </a:p>
          <a:p>
            <a:pPr marL="109728" indent="0">
              <a:buNone/>
            </a:pPr>
            <a:r>
              <a:rPr lang="de-DE" dirty="0"/>
              <a:t>E-Mail </a:t>
            </a:r>
            <a:r>
              <a:rPr lang="de-DE" dirty="0">
                <a:solidFill>
                  <a:srgbClr val="007AC9"/>
                </a:solidFill>
              </a:rPr>
              <a:t>max/erika.mustermann@zsl.kv.bwl.de</a:t>
            </a:r>
          </a:p>
          <a:p>
            <a:pPr marL="109728" indent="0">
              <a:buNone/>
            </a:pPr>
            <a:r>
              <a:rPr lang="de-DE" dirty="0"/>
              <a:t>Internet </a:t>
            </a:r>
            <a:r>
              <a:rPr lang="de-DE" dirty="0" smtClean="0">
                <a:solidFill>
                  <a:srgbClr val="007AC9"/>
                </a:solidFill>
              </a:rPr>
              <a:t>www.zsl-bw.de</a:t>
            </a:r>
            <a:endParaRPr lang="de-DE" dirty="0">
              <a:solidFill>
                <a:srgbClr val="007AC9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Kontaktperson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426076523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Inhaltsverzeichnis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800" dirty="0" smtClean="0"/>
              <a:t>Team-Feedback in der Teamarbeit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DD3A43"/>
                </a:solidFill>
                <a:sym typeface="Wingdings" panose="05000000000000000000" pitchFamily="2" charset="2"/>
              </a:rPr>
              <a:t></a:t>
            </a:r>
            <a:r>
              <a:rPr lang="de-DE" dirty="0" smtClean="0">
                <a:sym typeface="Wingdings" panose="05000000000000000000" pitchFamily="2" charset="2"/>
              </a:rPr>
              <a:t> Gezieltes Team-Feedback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DD3A43"/>
                </a:solidFill>
                <a:sym typeface="Wingdings" panose="05000000000000000000" pitchFamily="2" charset="2"/>
              </a:rPr>
              <a:t></a:t>
            </a:r>
            <a:r>
              <a:rPr lang="de-DE" dirty="0" smtClean="0">
                <a:sym typeface="Wingdings" panose="05000000000000000000" pitchFamily="2" charset="2"/>
              </a:rPr>
              <a:t> Welche Ziele können verfolgt werden?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DD3A43"/>
                </a:solidFill>
                <a:sym typeface="Wingdings" panose="05000000000000000000" pitchFamily="2" charset="2"/>
              </a:rPr>
              <a:t></a:t>
            </a:r>
            <a:r>
              <a:rPr lang="de-DE" dirty="0" smtClean="0">
                <a:sym typeface="Wingdings" panose="05000000000000000000" pitchFamily="2" charset="2"/>
              </a:rPr>
              <a:t> Blick auf die eigene Praxis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sz="2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2800" dirty="0" smtClean="0">
                <a:sym typeface="Wingdings" panose="05000000000000000000" pitchFamily="2" charset="2"/>
              </a:rPr>
              <a:t>Sichtung eines Instruments zur Durchführung des Team-Feedbacks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DD3A43"/>
                </a:solidFill>
                <a:sym typeface="Wingdings" panose="05000000000000000000" pitchFamily="2" charset="2"/>
              </a:rPr>
              <a:t></a:t>
            </a:r>
            <a:r>
              <a:rPr lang="de-DE" dirty="0" smtClean="0">
                <a:sym typeface="Wingdings" panose="05000000000000000000" pitchFamily="2" charset="2"/>
              </a:rPr>
              <a:t> Vorstellung des Instruments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DD3A43"/>
                </a:solidFill>
                <a:sym typeface="Wingdings" panose="05000000000000000000" pitchFamily="2" charset="2"/>
              </a:rPr>
              <a:t></a:t>
            </a:r>
            <a:r>
              <a:rPr lang="de-DE" dirty="0" smtClean="0">
                <a:sym typeface="Wingdings" panose="05000000000000000000" pitchFamily="2" charset="2"/>
              </a:rPr>
              <a:t> Wissenschaftliche Einordnung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DD3A43"/>
                </a:solidFill>
                <a:sym typeface="Wingdings" panose="05000000000000000000" pitchFamily="2" charset="2"/>
              </a:rPr>
              <a:t></a:t>
            </a:r>
            <a:r>
              <a:rPr lang="de-DE" dirty="0" smtClean="0">
                <a:sym typeface="Wingdings" panose="05000000000000000000" pitchFamily="2" charset="2"/>
              </a:rPr>
              <a:t> Blick auf die eigene Praxis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sz="2800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de-DE" sz="2800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de-DE" sz="28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sz="2800" dirty="0" smtClean="0"/>
          </a:p>
          <a:p>
            <a:pPr>
              <a:buFont typeface="Wingdings" pitchFamily="2" charset="2"/>
              <a:buChar char="à"/>
            </a:pPr>
            <a:endParaRPr lang="de-DE" sz="2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sz="2800" dirty="0" smtClean="0">
              <a:sym typeface="Wingdings" panose="05000000000000000000" pitchFamily="2" charset="2"/>
            </a:endParaRPr>
          </a:p>
          <a:p>
            <a:pPr>
              <a:buFont typeface="Wingdings" pitchFamily="2" charset="2"/>
              <a:buChar char="à"/>
            </a:pPr>
            <a:endParaRPr lang="de-DE" sz="2800" dirty="0" smtClean="0">
              <a:sym typeface="Wingdings" panose="05000000000000000000" pitchFamily="2" charset="2"/>
            </a:endParaRPr>
          </a:p>
          <a:p>
            <a:pPr>
              <a:buFont typeface="Wingdings" pitchFamily="2" charset="2"/>
              <a:buChar char="à"/>
            </a:pPr>
            <a:endParaRPr lang="de-DE" sz="2800" dirty="0" smtClean="0">
              <a:sym typeface="Wingdings" panose="05000000000000000000" pitchFamily="2" charset="2"/>
            </a:endParaRPr>
          </a:p>
          <a:p>
            <a:pPr>
              <a:buFont typeface="Wingdings" pitchFamily="2" charset="2"/>
              <a:buChar char="à"/>
            </a:pPr>
            <a:endParaRPr 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2415223535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9445" y="489545"/>
            <a:ext cx="8229600" cy="1066800"/>
          </a:xfrm>
        </p:spPr>
        <p:txBody>
          <a:bodyPr>
            <a:normAutofit/>
          </a:bodyPr>
          <a:lstStyle/>
          <a:p>
            <a:r>
              <a:rPr lang="de-DE" sz="3600" dirty="0" smtClean="0"/>
              <a:t>Team-Feedback</a:t>
            </a:r>
            <a:endParaRPr lang="de-DE" sz="4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8" y="1556345"/>
            <a:ext cx="8353425" cy="4752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„Wenn Sie einem anderen Feedback geben, dann informieren Sie ihn darüber, wie sein Verhalten von Ihnen (oder anderen) wahrgenommen, verstanden und erlebt wird.“ </a:t>
            </a:r>
          </a:p>
          <a:p>
            <a:pPr marL="0" indent="0" algn="r">
              <a:buNone/>
            </a:pPr>
            <a:r>
              <a:rPr lang="de-DE" sz="1200" dirty="0" smtClean="0"/>
              <a:t>( Gellert &amp; Nowak, 2010, S. 55)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Darüber hinaus können </a:t>
            </a:r>
            <a:r>
              <a:rPr lang="de-DE" b="1" dirty="0" smtClean="0"/>
              <a:t>Reflexionsprozesse</a:t>
            </a:r>
            <a:r>
              <a:rPr lang="de-DE" dirty="0" smtClean="0"/>
              <a:t> in einer Arbeitsgruppe / in einem Team </a:t>
            </a:r>
            <a:r>
              <a:rPr lang="de-DE" b="1" dirty="0" smtClean="0"/>
              <a:t>in Gang gesetzt werden</a:t>
            </a:r>
            <a:r>
              <a:rPr lang="de-DE" dirty="0" smtClean="0"/>
              <a:t>, indem man </a:t>
            </a:r>
            <a:r>
              <a:rPr lang="de-DE" b="1" dirty="0" smtClean="0"/>
              <a:t>die Teamarbeit gezielt in den Blick nimmt. </a:t>
            </a:r>
          </a:p>
          <a:p>
            <a:pPr marL="0" indent="0" algn="r">
              <a:buNone/>
            </a:pPr>
            <a:r>
              <a:rPr lang="de-DE" sz="1400" dirty="0" smtClean="0"/>
              <a:t>(vgl. Philipp, 2014)</a:t>
            </a:r>
            <a:endParaRPr lang="de-DE" sz="1400" dirty="0"/>
          </a:p>
          <a:p>
            <a:pPr marL="0" indent="0">
              <a:buNone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452542438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Gezieltes Team-Feedback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7" y="1765973"/>
            <a:ext cx="8353425" cy="4752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Was bedeutet in diesem Zusammenhang gezielt?</a:t>
            </a:r>
          </a:p>
          <a:p>
            <a:pPr marL="0" indent="0">
              <a:buNone/>
            </a:pPr>
            <a:endParaRPr lang="de-DE" sz="2000" dirty="0" smtClean="0"/>
          </a:p>
          <a:p>
            <a:r>
              <a:rPr lang="de-DE" dirty="0" smtClean="0"/>
              <a:t>Anlassbezogenes Team-Feedback</a:t>
            </a:r>
          </a:p>
          <a:p>
            <a:pPr marL="0" indent="0">
              <a:buNone/>
            </a:pPr>
            <a:r>
              <a:rPr lang="de-DE" dirty="0" smtClean="0"/>
              <a:t>	</a:t>
            </a:r>
            <a:r>
              <a:rPr lang="de-DE" sz="2000" dirty="0" smtClean="0"/>
              <a:t>Neue Aufgaben, neue Teammitglieder, Konflikte im 	Team…</a:t>
            </a:r>
          </a:p>
          <a:p>
            <a:pPr marL="0" indent="0">
              <a:buNone/>
            </a:pPr>
            <a:endParaRPr lang="de-DE" sz="1100" dirty="0" smtClean="0"/>
          </a:p>
          <a:p>
            <a:r>
              <a:rPr lang="de-DE" dirty="0" smtClean="0"/>
              <a:t>Institutionalisiertes regelmäßiges Team-Feedback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sz="2000" dirty="0" smtClean="0"/>
              <a:t>z. B. zweimal im Jahr, zur Arbeitsnorm dazugehörend…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410046468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900113"/>
            <a:ext cx="9144000" cy="800695"/>
          </a:xfrm>
        </p:spPr>
        <p:txBody>
          <a:bodyPr>
            <a:noAutofit/>
          </a:bodyPr>
          <a:lstStyle/>
          <a:p>
            <a:r>
              <a:rPr lang="de-DE" sz="3600" dirty="0" smtClean="0"/>
              <a:t>Welche Ziele können mit dem Team-Feedback verfolgt werden?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7" y="2132856"/>
            <a:ext cx="8353425" cy="331281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dirty="0" smtClean="0"/>
              <a:t>Förderung des regelmäßigen Dialogs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Analyse der Stärken und Schwächen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Ansatzpunkte für Verbesserungen aufzeigen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Planungsgrundlage für Weiterentwicklungen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108231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Murmelphase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3484" y="2276873"/>
            <a:ext cx="7057032" cy="266429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de-DE" dirty="0" smtClean="0"/>
              <a:t>Tauschen Sie sich 10 Minuten mit Ihrem Nachbarn (oder mit den Teampartnern) darüber aus, ob es eine Praxis des Team-Feedbacks  in Ihrem Arbeitsumfeld gibt und wie diese aussieht.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5879577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800695"/>
          </a:xfrm>
        </p:spPr>
        <p:txBody>
          <a:bodyPr>
            <a:noAutofit/>
          </a:bodyPr>
          <a:lstStyle/>
          <a:p>
            <a:r>
              <a:rPr lang="de-DE" sz="3600" dirty="0" smtClean="0"/>
              <a:t>Vorstellung eines Instrumentes zur Durchführung des Team-Feedbacks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700808"/>
            <a:ext cx="8892480" cy="460851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sz="2900" b="1" dirty="0" smtClean="0"/>
              <a:t>Fragebogen zur Arbeit im Team</a:t>
            </a:r>
          </a:p>
          <a:p>
            <a:pPr marL="0" indent="0">
              <a:buNone/>
            </a:pPr>
            <a:endParaRPr lang="de-DE" sz="1100" dirty="0" smtClean="0"/>
          </a:p>
          <a:p>
            <a:pPr marL="0" indent="0">
              <a:buNone/>
            </a:pPr>
            <a:r>
              <a:rPr lang="de-DE" sz="2900" dirty="0" smtClean="0"/>
              <a:t>FAT (</a:t>
            </a:r>
            <a:r>
              <a:rPr lang="de-DE" sz="2900" dirty="0" err="1" smtClean="0"/>
              <a:t>Kauffeld</a:t>
            </a:r>
            <a:r>
              <a:rPr lang="de-DE" sz="2900" dirty="0" smtClean="0"/>
              <a:t>, 2004) dient der konkreten und umfassenden Beschreibung der Zusammenarbeit in Teams</a:t>
            </a:r>
          </a:p>
          <a:p>
            <a:pPr marL="0" indent="0">
              <a:buNone/>
            </a:pPr>
            <a:endParaRPr lang="de-DE" sz="3600" dirty="0" smtClean="0"/>
          </a:p>
          <a:p>
            <a:pPr marL="0" indent="0">
              <a:buNone/>
            </a:pPr>
            <a:r>
              <a:rPr lang="de-DE" sz="2900" u="sng" dirty="0" smtClean="0"/>
              <a:t>Gütekriterien des Instrumentes</a:t>
            </a:r>
            <a:r>
              <a:rPr lang="de-DE" sz="2600" u="sng" dirty="0" smtClean="0"/>
              <a:t>:</a:t>
            </a:r>
          </a:p>
          <a:p>
            <a:pPr marL="0" indent="0">
              <a:buNone/>
            </a:pPr>
            <a:endParaRPr lang="de-DE" sz="1300" u="sng" dirty="0" smtClean="0"/>
          </a:p>
          <a:p>
            <a:r>
              <a:rPr lang="de-DE" sz="2600" dirty="0" smtClean="0"/>
              <a:t>Objektivität und Validität  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</a:t>
            </a: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sz="2600" dirty="0" smtClean="0">
                <a:sym typeface="Wingdings" panose="05000000000000000000" pitchFamily="2" charset="2"/>
              </a:rPr>
              <a:t>Grundsatz jedes Instrumentes</a:t>
            </a:r>
          </a:p>
          <a:p>
            <a:pPr marL="0" indent="0">
              <a:buNone/>
            </a:pPr>
            <a:endParaRPr lang="de-DE" sz="1300" dirty="0" smtClean="0"/>
          </a:p>
          <a:p>
            <a:r>
              <a:rPr lang="de-DE" sz="2600" dirty="0" smtClean="0"/>
              <a:t>Praxisrelevanz  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</a:t>
            </a: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sz="2600" dirty="0" smtClean="0">
                <a:sym typeface="Wingdings" panose="05000000000000000000" pitchFamily="2" charset="2"/>
              </a:rPr>
              <a:t>Die Aussagen müssen für die Gruppenpraxis zutreffen) ggf. sollte der Bogen 	   	    weiterentwickelt werden.</a:t>
            </a:r>
          </a:p>
          <a:p>
            <a:pPr marL="0" indent="0">
              <a:buNone/>
            </a:pPr>
            <a:endParaRPr lang="de-DE" sz="1400" dirty="0" smtClean="0"/>
          </a:p>
          <a:p>
            <a:r>
              <a:rPr lang="de-DE" sz="2600" dirty="0" smtClean="0"/>
              <a:t>Veränderbarkeit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</a:t>
            </a: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sz="2600" dirty="0" smtClean="0">
                <a:sym typeface="Wingdings" panose="05000000000000000000" pitchFamily="2" charset="2"/>
              </a:rPr>
              <a:t>Konsequenzen für die Arbeit müssen ableitbar sein</a:t>
            </a:r>
          </a:p>
          <a:p>
            <a:pPr marL="0" indent="0">
              <a:buNone/>
            </a:pPr>
            <a:endParaRPr lang="de-DE" sz="1600" dirty="0" smtClean="0">
              <a:sym typeface="Wingdings" panose="05000000000000000000" pitchFamily="2" charset="2"/>
            </a:endParaRPr>
          </a:p>
          <a:p>
            <a:r>
              <a:rPr lang="de-DE" sz="2600" dirty="0" smtClean="0">
                <a:sym typeface="Wingdings" panose="05000000000000000000" pitchFamily="2" charset="2"/>
              </a:rPr>
              <a:t>Anwendbarkeit unter Alltagsbedingungen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</a:t>
            </a:r>
            <a:r>
              <a:rPr lang="de-DE" dirty="0" smtClean="0">
                <a:sym typeface="Wingdings" panose="05000000000000000000" pitchFamily="2" charset="2"/>
              </a:rPr>
              <a:t> Die </a:t>
            </a:r>
            <a:r>
              <a:rPr lang="de-DE" sz="2600" dirty="0" smtClean="0">
                <a:sym typeface="Wingdings" panose="05000000000000000000" pitchFamily="2" charset="2"/>
              </a:rPr>
              <a:t>„diagnostischen“ Fähigkeiten (Wie verwende ich ein solches Instrument?)</a:t>
            </a:r>
          </a:p>
          <a:p>
            <a:pPr marL="0" indent="0">
              <a:buNone/>
            </a:pPr>
            <a:r>
              <a:rPr lang="de-DE" sz="2600" dirty="0">
                <a:sym typeface="Wingdings" panose="05000000000000000000" pitchFamily="2" charset="2"/>
              </a:rPr>
              <a:t>	</a:t>
            </a:r>
            <a:r>
              <a:rPr lang="de-DE" sz="2600" dirty="0" smtClean="0">
                <a:sym typeface="Wingdings" panose="05000000000000000000" pitchFamily="2" charset="2"/>
              </a:rPr>
              <a:t>    sollten im Vorfeld geschult werden und das Instrument sollte zeitökonomisch nutzbar</a:t>
            </a:r>
          </a:p>
          <a:p>
            <a:pPr marL="0" indent="0">
              <a:buNone/>
            </a:pPr>
            <a:r>
              <a:rPr lang="de-DE" sz="2600" dirty="0" smtClean="0">
                <a:sym typeface="Wingdings" panose="05000000000000000000" pitchFamily="2" charset="2"/>
              </a:rPr>
              <a:t>	    sein.</a:t>
            </a:r>
            <a:endParaRPr lang="de-DE" sz="2600" dirty="0" smtClean="0"/>
          </a:p>
        </p:txBody>
      </p:sp>
    </p:spTree>
    <p:extLst>
      <p:ext uri="{BB962C8B-B14F-4D97-AF65-F5344CB8AC3E}">
        <p14:creationId xmlns:p14="http://schemas.microsoft.com/office/powerpoint/2010/main" val="3119091875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4340"/>
            <a:ext cx="8229600" cy="1066800"/>
          </a:xfrm>
        </p:spPr>
        <p:txBody>
          <a:bodyPr>
            <a:noAutofit/>
          </a:bodyPr>
          <a:lstStyle/>
          <a:p>
            <a:r>
              <a:rPr lang="de-DE" sz="3600" dirty="0" smtClean="0"/>
              <a:t>Wissenschaftliche Grundlagen des Fragebogens</a:t>
            </a:r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52859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de-DE" sz="1800" dirty="0" smtClean="0"/>
              <a:t>…münden in die Dimensionen der Kasseler Teampyramide </a:t>
            </a:r>
            <a:r>
              <a:rPr lang="de-DE" sz="1800" dirty="0" smtClean="0"/>
              <a:t>nach </a:t>
            </a:r>
            <a:r>
              <a:rPr lang="de-DE" sz="1800" dirty="0" err="1" smtClean="0"/>
              <a:t>Kauffeld</a:t>
            </a:r>
            <a:r>
              <a:rPr lang="de-DE" sz="1800" dirty="0" smtClean="0"/>
              <a:t>, </a:t>
            </a: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d. h. alle Fragen aus dem Fragebogen lassen sich den hier abgebildeten Dimensionen zuordnen.</a:t>
            </a:r>
          </a:p>
          <a:p>
            <a:pPr marL="0" indent="0">
              <a:buNone/>
            </a:pPr>
            <a:endParaRPr lang="de-DE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2555776" y="2852936"/>
            <a:ext cx="3744416" cy="3645024"/>
            <a:chOff x="2195736" y="2281946"/>
            <a:chExt cx="5472608" cy="4576054"/>
          </a:xfrm>
        </p:grpSpPr>
        <p:graphicFrame>
          <p:nvGraphicFramePr>
            <p:cNvPr id="5" name="Diagramm 4"/>
            <p:cNvGraphicFramePr/>
            <p:nvPr>
              <p:extLst/>
            </p:nvPr>
          </p:nvGraphicFramePr>
          <p:xfrm>
            <a:off x="2771800" y="2281946"/>
            <a:ext cx="4320480" cy="373934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8" name="Ellipse 7"/>
            <p:cNvSpPr/>
            <p:nvPr/>
          </p:nvSpPr>
          <p:spPr>
            <a:xfrm>
              <a:off x="2195736" y="2281946"/>
              <a:ext cx="5472608" cy="457605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571015394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4868" y="332656"/>
            <a:ext cx="8229600" cy="1066800"/>
          </a:xfrm>
        </p:spPr>
        <p:txBody>
          <a:bodyPr>
            <a:noAutofit/>
          </a:bodyPr>
          <a:lstStyle/>
          <a:p>
            <a:r>
              <a:rPr lang="de-DE" sz="3600" dirty="0" smtClean="0"/>
              <a:t>Wissenschaftliche Grundlagen des Fragebogens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4848" y="1628800"/>
            <a:ext cx="8589640" cy="46085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b="1" u="sng" dirty="0" smtClean="0"/>
              <a:t>Die vier Dimensionen der Kasseler Teampyramide</a:t>
            </a:r>
          </a:p>
          <a:p>
            <a:pPr marL="0" indent="0">
              <a:buNone/>
            </a:pPr>
            <a:endParaRPr lang="de-DE" sz="1100" b="1" u="sng" dirty="0" smtClean="0"/>
          </a:p>
          <a:p>
            <a:r>
              <a:rPr lang="de-DE" sz="2100" u="sng" dirty="0" smtClean="0"/>
              <a:t>Zielorientierung </a:t>
            </a:r>
          </a:p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	</a:t>
            </a:r>
            <a:r>
              <a:rPr lang="de-DE" sz="2100" dirty="0" smtClean="0">
                <a:sym typeface="Wingdings" panose="05000000000000000000" pitchFamily="2" charset="2"/>
              </a:rPr>
              <a:t> Kare Aufgaben und Ziele als Grundlage</a:t>
            </a:r>
          </a:p>
          <a:p>
            <a:pPr marL="0" indent="0">
              <a:buNone/>
            </a:pPr>
            <a:r>
              <a:rPr lang="de-DE" sz="1200" dirty="0" smtClean="0">
                <a:sym typeface="Wingdings" panose="05000000000000000000" pitchFamily="2" charset="2"/>
              </a:rPr>
              <a:t> </a:t>
            </a:r>
          </a:p>
          <a:p>
            <a:r>
              <a:rPr lang="de-DE" sz="2100" u="sng" dirty="0" smtClean="0">
                <a:sym typeface="Wingdings" panose="05000000000000000000" pitchFamily="2" charset="2"/>
              </a:rPr>
              <a:t>Aufgabenbewältigung</a:t>
            </a:r>
            <a:r>
              <a:rPr lang="de-DE" sz="2100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	</a:t>
            </a:r>
            <a:r>
              <a:rPr lang="de-DE" sz="2100" dirty="0" smtClean="0">
                <a:sym typeface="Wingdings" panose="05000000000000000000" pitchFamily="2" charset="2"/>
              </a:rPr>
              <a:t> Koordinieren der Aufgaben sowie des Informationsflusses</a:t>
            </a:r>
          </a:p>
          <a:p>
            <a:pPr marL="0" indent="0">
              <a:buNone/>
            </a:pPr>
            <a:endParaRPr lang="de-DE" sz="1200" dirty="0" smtClean="0">
              <a:sym typeface="Wingdings" panose="05000000000000000000" pitchFamily="2" charset="2"/>
            </a:endParaRPr>
          </a:p>
          <a:p>
            <a:r>
              <a:rPr lang="de-DE" sz="2100" u="sng" dirty="0" smtClean="0">
                <a:sym typeface="Wingdings" panose="05000000000000000000" pitchFamily="2" charset="2"/>
              </a:rPr>
              <a:t>Zusammenhalt </a:t>
            </a:r>
          </a:p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	</a:t>
            </a:r>
            <a:r>
              <a:rPr lang="de-DE" sz="2100" dirty="0" smtClean="0">
                <a:sym typeface="Wingdings" panose="05000000000000000000" pitchFamily="2" charset="2"/>
              </a:rPr>
              <a:t> Vertrauen und Respekt innerhalb der Gruppe</a:t>
            </a:r>
          </a:p>
          <a:p>
            <a:pPr marL="0" indent="0">
              <a:buNone/>
            </a:pPr>
            <a:endParaRPr lang="de-DE" sz="1300" dirty="0" smtClean="0">
              <a:sym typeface="Wingdings" panose="05000000000000000000" pitchFamily="2" charset="2"/>
            </a:endParaRPr>
          </a:p>
          <a:p>
            <a:r>
              <a:rPr lang="de-DE" sz="2100" u="sng" dirty="0" smtClean="0">
                <a:sym typeface="Wingdings" panose="05000000000000000000" pitchFamily="2" charset="2"/>
              </a:rPr>
              <a:t>Verantwortungsübernahme</a:t>
            </a:r>
            <a:r>
              <a:rPr lang="de-DE" u="sng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	</a:t>
            </a:r>
            <a:r>
              <a:rPr lang="de-DE" sz="2100" dirty="0" smtClean="0">
                <a:sym typeface="Wingdings" panose="05000000000000000000" pitchFamily="2" charset="2"/>
              </a:rPr>
              <a:t> Teammitglieder fühlen sich umso eher verantwortlich, wenn die 	 	     oben genannten Dimensionen erfüllt sind.</a:t>
            </a:r>
          </a:p>
          <a:p>
            <a:pPr marL="0" indent="0">
              <a:buNone/>
            </a:pPr>
            <a:endParaRPr lang="de-DE" sz="1200" dirty="0" smtClean="0">
              <a:sym typeface="Wingdings" panose="05000000000000000000" pitchFamily="2" charset="2"/>
            </a:endParaRPr>
          </a:p>
          <a:p>
            <a:r>
              <a:rPr lang="de-DE" sz="2100" b="1" u="sng" dirty="0" err="1" smtClean="0">
                <a:sym typeface="Wingdings" panose="05000000000000000000" pitchFamily="2" charset="2"/>
              </a:rPr>
              <a:t>Globe</a:t>
            </a:r>
            <a:r>
              <a:rPr lang="de-DE" sz="2100" b="1" u="sng" dirty="0">
                <a:sym typeface="Wingdings" panose="05000000000000000000" pitchFamily="2" charset="2"/>
              </a:rPr>
              <a:t> </a:t>
            </a:r>
            <a:r>
              <a:rPr lang="de-DE" sz="2100" b="1" u="sng" dirty="0" smtClean="0">
                <a:sym typeface="Wingdings" panose="05000000000000000000" pitchFamily="2" charset="2"/>
              </a:rPr>
              <a:t>(5. Dimension)</a:t>
            </a:r>
          </a:p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	</a:t>
            </a:r>
            <a:r>
              <a:rPr lang="de-DE" sz="2100" dirty="0" smtClean="0">
                <a:sym typeface="Wingdings" panose="05000000000000000000" pitchFamily="2" charset="2"/>
              </a:rPr>
              <a:t> Nach dem Modell nimmt der Umwelteinfluss mit zunehmender 	 	     hierarchischer Stufe ab, sodass die Umwelt den größten Einfluss auf 	     die Zielorientierung hat.</a:t>
            </a:r>
            <a:endParaRPr lang="de-DE" sz="2100" dirty="0"/>
          </a:p>
        </p:txBody>
      </p:sp>
    </p:spTree>
    <p:extLst>
      <p:ext uri="{BB962C8B-B14F-4D97-AF65-F5344CB8AC3E}">
        <p14:creationId xmlns:p14="http://schemas.microsoft.com/office/powerpoint/2010/main" val="2815717571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tvorlage_KM-Rot ZSL-Logo">
  <a:themeElements>
    <a:clrScheme name="Benutzerdefiniert 6">
      <a:dk1>
        <a:srgbClr val="000000"/>
      </a:dk1>
      <a:lt1>
        <a:srgbClr val="FFFFC1"/>
      </a:lt1>
      <a:dk2>
        <a:srgbClr val="5F5F5F"/>
      </a:dk2>
      <a:lt2>
        <a:srgbClr val="BF0000"/>
      </a:lt2>
      <a:accent1>
        <a:srgbClr val="FF6D6D"/>
      </a:accent1>
      <a:accent2>
        <a:srgbClr val="BF0000"/>
      </a:accent2>
      <a:accent3>
        <a:srgbClr val="BF0000"/>
      </a:accent3>
      <a:accent4>
        <a:srgbClr val="920000"/>
      </a:accent4>
      <a:accent5>
        <a:srgbClr val="C9C9C9"/>
      </a:accent5>
      <a:accent6>
        <a:srgbClr val="920000"/>
      </a:accent6>
      <a:hlink>
        <a:srgbClr val="FF0000"/>
      </a:hlink>
      <a:folHlink>
        <a:srgbClr val="7030A0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Formatvorlage_rot Logo Bildung</Template>
  <TotalTime>0</TotalTime>
  <Words>676</Words>
  <Application>Microsoft Office PowerPoint</Application>
  <PresentationFormat>Bildschirmpräsentation (4:3)</PresentationFormat>
  <Paragraphs>110</Paragraphs>
  <Slides>12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9" baseType="lpstr">
      <vt:lpstr>Arial</vt:lpstr>
      <vt:lpstr>Calibri</vt:lpstr>
      <vt:lpstr>Garamond</vt:lpstr>
      <vt:lpstr>Georgia</vt:lpstr>
      <vt:lpstr>Times New Roman</vt:lpstr>
      <vt:lpstr>Wingdings</vt:lpstr>
      <vt:lpstr>Formatvorlage_KM-Rot ZSL-Logo</vt:lpstr>
      <vt:lpstr>Feedback geben und nehmen Nutzen wir das Team-Feedback?</vt:lpstr>
      <vt:lpstr>Inhaltsverzeichnis</vt:lpstr>
      <vt:lpstr>Team-Feedback</vt:lpstr>
      <vt:lpstr>Gezieltes Team-Feedback</vt:lpstr>
      <vt:lpstr>Welche Ziele können mit dem Team-Feedback verfolgt werden?</vt:lpstr>
      <vt:lpstr>Murmelphase</vt:lpstr>
      <vt:lpstr>Vorstellung eines Instrumentes zur Durchführung des Team-Feedbacks</vt:lpstr>
      <vt:lpstr>Wissenschaftliche Grundlagen des Fragebogens…</vt:lpstr>
      <vt:lpstr>Wissenschaftliche Grundlagen des Fragebogens</vt:lpstr>
      <vt:lpstr>Arbeitsphase (30 Min.)</vt:lpstr>
      <vt:lpstr>Literaturverzeichnis</vt:lpstr>
      <vt:lpstr>Kontaktperson</vt:lpstr>
    </vt:vector>
  </TitlesOfParts>
  <Company>IZLBW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 ZSL</dc:title>
  <dc:creator>Schock, Kai (KM);du Prel, Florence (LS)</dc:creator>
  <cp:lastModifiedBy>Schneller, Tobias (ZSL)</cp:lastModifiedBy>
  <cp:revision>59</cp:revision>
  <dcterms:created xsi:type="dcterms:W3CDTF">2014-03-18T09:41:04Z</dcterms:created>
  <dcterms:modified xsi:type="dcterms:W3CDTF">2021-01-18T17:37:54Z</dcterms:modified>
</cp:coreProperties>
</file>