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2"/>
  </p:notesMasterIdLst>
  <p:sldIdLst>
    <p:sldId id="260" r:id="rId2"/>
    <p:sldId id="262" r:id="rId3"/>
    <p:sldId id="263" r:id="rId4"/>
    <p:sldId id="264" r:id="rId5"/>
    <p:sldId id="265" r:id="rId6"/>
    <p:sldId id="266" r:id="rId7"/>
    <p:sldId id="267"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E0"/>
    <a:srgbClr val="B80000"/>
    <a:srgbClr val="B70017"/>
    <a:srgbClr val="007AC9"/>
    <a:srgbClr val="FFFFCC"/>
    <a:srgbClr val="FFFD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73" autoAdjust="0"/>
  </p:normalViewPr>
  <p:slideViewPr>
    <p:cSldViewPr>
      <p:cViewPr varScale="1">
        <p:scale>
          <a:sx n="65" d="100"/>
          <a:sy n="65" d="100"/>
        </p:scale>
        <p:origin x="640" y="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766AF-C2E5-498A-8780-88CCD884FEB9}" type="datetimeFigureOut">
              <a:rPr lang="de-DE" smtClean="0"/>
              <a:t>18.01.2021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11CA67-D061-429F-B186-15D98BBFE45D}" type="slidenum">
              <a:rPr lang="de-DE" smtClean="0"/>
              <a:t>‹Nr.›</a:t>
            </a:fld>
            <a:endParaRPr lang="de-DE"/>
          </a:p>
        </p:txBody>
      </p:sp>
    </p:spTree>
    <p:extLst>
      <p:ext uri="{BB962C8B-B14F-4D97-AF65-F5344CB8AC3E}">
        <p14:creationId xmlns:p14="http://schemas.microsoft.com/office/powerpoint/2010/main" val="4122237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5</a:t>
            </a:fld>
            <a:endParaRPr lang="de-DE"/>
          </a:p>
        </p:txBody>
      </p:sp>
    </p:spTree>
    <p:extLst>
      <p:ext uri="{BB962C8B-B14F-4D97-AF65-F5344CB8AC3E}">
        <p14:creationId xmlns:p14="http://schemas.microsoft.com/office/powerpoint/2010/main" val="1826811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16</a:t>
            </a:fld>
            <a:endParaRPr lang="de-DE"/>
          </a:p>
        </p:txBody>
      </p:sp>
    </p:spTree>
    <p:extLst>
      <p:ext uri="{BB962C8B-B14F-4D97-AF65-F5344CB8AC3E}">
        <p14:creationId xmlns:p14="http://schemas.microsoft.com/office/powerpoint/2010/main" val="3038927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17</a:t>
            </a:fld>
            <a:endParaRPr lang="de-DE"/>
          </a:p>
        </p:txBody>
      </p:sp>
    </p:spTree>
    <p:extLst>
      <p:ext uri="{BB962C8B-B14F-4D97-AF65-F5344CB8AC3E}">
        <p14:creationId xmlns:p14="http://schemas.microsoft.com/office/powerpoint/2010/main" val="3476964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19</a:t>
            </a:fld>
            <a:endParaRPr lang="de-DE"/>
          </a:p>
        </p:txBody>
      </p:sp>
    </p:spTree>
    <p:extLst>
      <p:ext uri="{BB962C8B-B14F-4D97-AF65-F5344CB8AC3E}">
        <p14:creationId xmlns:p14="http://schemas.microsoft.com/office/powerpoint/2010/main" val="1206475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7</a:t>
            </a:fld>
            <a:endParaRPr lang="de-DE"/>
          </a:p>
        </p:txBody>
      </p:sp>
    </p:spTree>
    <p:extLst>
      <p:ext uri="{BB962C8B-B14F-4D97-AF65-F5344CB8AC3E}">
        <p14:creationId xmlns:p14="http://schemas.microsoft.com/office/powerpoint/2010/main" val="1712984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8</a:t>
            </a:fld>
            <a:endParaRPr lang="de-DE"/>
          </a:p>
        </p:txBody>
      </p:sp>
    </p:spTree>
    <p:extLst>
      <p:ext uri="{BB962C8B-B14F-4D97-AF65-F5344CB8AC3E}">
        <p14:creationId xmlns:p14="http://schemas.microsoft.com/office/powerpoint/2010/main" val="3417229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9</a:t>
            </a:fld>
            <a:endParaRPr lang="de-DE"/>
          </a:p>
        </p:txBody>
      </p:sp>
    </p:spTree>
    <p:extLst>
      <p:ext uri="{BB962C8B-B14F-4D97-AF65-F5344CB8AC3E}">
        <p14:creationId xmlns:p14="http://schemas.microsoft.com/office/powerpoint/2010/main" val="2640764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10</a:t>
            </a:fld>
            <a:endParaRPr lang="de-DE"/>
          </a:p>
        </p:txBody>
      </p:sp>
    </p:spTree>
    <p:extLst>
      <p:ext uri="{BB962C8B-B14F-4D97-AF65-F5344CB8AC3E}">
        <p14:creationId xmlns:p14="http://schemas.microsoft.com/office/powerpoint/2010/main" val="4052995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11</a:t>
            </a:fld>
            <a:endParaRPr lang="de-DE"/>
          </a:p>
        </p:txBody>
      </p:sp>
    </p:spTree>
    <p:extLst>
      <p:ext uri="{BB962C8B-B14F-4D97-AF65-F5344CB8AC3E}">
        <p14:creationId xmlns:p14="http://schemas.microsoft.com/office/powerpoint/2010/main" val="1858021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12</a:t>
            </a:fld>
            <a:endParaRPr lang="de-DE"/>
          </a:p>
        </p:txBody>
      </p:sp>
    </p:spTree>
    <p:extLst>
      <p:ext uri="{BB962C8B-B14F-4D97-AF65-F5344CB8AC3E}">
        <p14:creationId xmlns:p14="http://schemas.microsoft.com/office/powerpoint/2010/main" val="2861985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14</a:t>
            </a:fld>
            <a:endParaRPr lang="de-DE"/>
          </a:p>
        </p:txBody>
      </p:sp>
    </p:spTree>
    <p:extLst>
      <p:ext uri="{BB962C8B-B14F-4D97-AF65-F5344CB8AC3E}">
        <p14:creationId xmlns:p14="http://schemas.microsoft.com/office/powerpoint/2010/main" val="2054963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der</a:t>
            </a:r>
            <a:r>
              <a:rPr lang="de-DE" baseline="0" dirty="0" smtClean="0"/>
              <a:t> Definitionen wird sichtbar, dass mehrere Menschen in einer gewissen Abhängigkeit voneinander stehen, denn nur gemeinsam wird es gelingen, das definierte Ziel zu erreichen.  Wie schauen uns im Folgenden die hier hervorgehobenen Faktoren bezogen auf das Thema Inklusion genauer an…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15</a:t>
            </a:fld>
            <a:endParaRPr lang="de-DE"/>
          </a:p>
        </p:txBody>
      </p:sp>
    </p:spTree>
    <p:extLst>
      <p:ext uri="{BB962C8B-B14F-4D97-AF65-F5344CB8AC3E}">
        <p14:creationId xmlns:p14="http://schemas.microsoft.com/office/powerpoint/2010/main" val="15144163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useBgFill="1">
        <p:nvSpPr>
          <p:cNvPr id="30" name="Abgerundetes Rechtec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userDrawn="1"/>
        </p:nvSpPr>
        <p:spPr>
          <a:xfrm>
            <a:off x="0" y="3650400"/>
            <a:ext cx="9144001" cy="244800"/>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hasCustomPrompt="1"/>
          </p:nvPr>
        </p:nvSpPr>
        <p:spPr>
          <a:xfrm>
            <a:off x="457200" y="2132856"/>
            <a:ext cx="8333557" cy="1470025"/>
          </a:xfrm>
        </p:spPr>
        <p:txBody>
          <a:bodyPr anchor="b">
            <a:noAutofit/>
          </a:bodyPr>
          <a:lstStyle>
            <a:lvl1pPr algn="l">
              <a:defRPr sz="4800" baseline="0">
                <a:solidFill>
                  <a:schemeClr val="tx1">
                    <a:lumMod val="75000"/>
                    <a:lumOff val="25000"/>
                  </a:schemeClr>
                </a:solidFill>
              </a:defRPr>
            </a:lvl1pPr>
          </a:lstStyle>
          <a:p>
            <a:r>
              <a:rPr kumimoji="0" lang="de-DE" dirty="0" smtClean="0"/>
              <a:t>Titel der gesamten Präsentation durch Klicken bearbeiten</a:t>
            </a:r>
            <a:endParaRPr kumimoji="0" lang="en-US" dirty="0"/>
          </a:p>
        </p:txBody>
      </p:sp>
      <p:sp>
        <p:nvSpPr>
          <p:cNvPr id="9" name="Untertitel 8"/>
          <p:cNvSpPr>
            <a:spLocks noGrp="1"/>
          </p:cNvSpPr>
          <p:nvPr>
            <p:ph type="subTitle" idx="1" hasCustomPrompt="1"/>
          </p:nvPr>
        </p:nvSpPr>
        <p:spPr>
          <a:xfrm>
            <a:off x="478563" y="3901087"/>
            <a:ext cx="4931619" cy="1690138"/>
          </a:xfrm>
        </p:spPr>
        <p:txBody>
          <a:bodyPr>
            <a:normAutofit/>
          </a:bodyPr>
          <a:lstStyle>
            <a:lvl1pPr marL="64008" indent="0" algn="l">
              <a:buNone/>
              <a:defRPr sz="24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dirty="0" smtClean="0"/>
              <a:t>Anlass der Präsentation</a:t>
            </a:r>
            <a:br>
              <a:rPr kumimoji="0" lang="de-DE" dirty="0" smtClean="0"/>
            </a:br>
            <a:r>
              <a:rPr kumimoji="0" lang="de-DE" dirty="0" smtClean="0"/>
              <a:t>Name des/der Vortragenden </a:t>
            </a:r>
            <a:endParaRPr kumimoji="0" lang="en-US" dirty="0"/>
          </a:p>
        </p:txBody>
      </p:sp>
      <p:sp>
        <p:nvSpPr>
          <p:cNvPr id="20" name="Fußzeilenplatzhalter 2"/>
          <p:cNvSpPr>
            <a:spLocks noGrp="1"/>
          </p:cNvSpPr>
          <p:nvPr>
            <p:ph type="ftr" sz="quarter" idx="3"/>
          </p:nvPr>
        </p:nvSpPr>
        <p:spPr>
          <a:xfrm>
            <a:off x="457200" y="5949280"/>
            <a:ext cx="2700000" cy="360000"/>
          </a:xfrm>
          <a:prstGeom prst="rect">
            <a:avLst/>
          </a:prstGeom>
        </p:spPr>
        <p:txBody>
          <a:bodyPr vert="horz"/>
          <a:lstStyle>
            <a:lvl1pPr algn="l"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r>
              <a:rPr lang="de-DE" dirty="0" smtClean="0"/>
              <a:t>www.zsl-bw.de</a:t>
            </a:r>
          </a:p>
        </p:txBody>
      </p:sp>
      <p:sp>
        <p:nvSpPr>
          <p:cNvPr id="21" name="Datumsplatzhalter 13"/>
          <p:cNvSpPr>
            <a:spLocks noGrp="1"/>
          </p:cNvSpPr>
          <p:nvPr>
            <p:ph type="dt" sz="half" idx="2"/>
          </p:nvPr>
        </p:nvSpPr>
        <p:spPr>
          <a:xfrm>
            <a:off x="7914363" y="5949280"/>
            <a:ext cx="886737" cy="360000"/>
          </a:xfrm>
          <a:prstGeom prst="rect">
            <a:avLst/>
          </a:prstGeom>
        </p:spPr>
        <p:txBody>
          <a:bodyPr vert="horz"/>
          <a:lstStyle>
            <a:lvl1pPr algn="r"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fld id="{F6217CD7-B80F-41AC-80A1-96685E759953}" type="datetime1">
              <a:rPr lang="de-DE" smtClean="0"/>
              <a:t>18.01.2021</a:t>
            </a:fld>
            <a:endParaRPr lang="de-DE" dirty="0"/>
          </a:p>
        </p:txBody>
      </p:sp>
      <p:pic>
        <p:nvPicPr>
          <p:cNvPr id="29" name="Grafik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57200" y="450000"/>
            <a:ext cx="437236" cy="59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Grafik 3"/>
          <p:cNvPicPr>
            <a:picLocks noChangeAspect="1"/>
          </p:cNvPicPr>
          <p:nvPr userDrawn="1"/>
        </p:nvPicPr>
        <p:blipFill rotWithShape="1">
          <a:blip r:embed="rId3" cstate="print">
            <a:extLst>
              <a:ext uri="{28A0092B-C50C-407E-A947-70E740481C1C}">
                <a14:useLocalDpi xmlns:a14="http://schemas.microsoft.com/office/drawing/2010/main" val="0"/>
              </a:ext>
            </a:extLst>
          </a:blip>
          <a:srcRect l="7162" t="15720" r="6807" b="15910"/>
          <a:stretch/>
        </p:blipFill>
        <p:spPr>
          <a:xfrm>
            <a:off x="7051494" y="450000"/>
            <a:ext cx="1715609" cy="597600"/>
          </a:xfrm>
          <a:prstGeom prst="rect">
            <a:avLst/>
          </a:prstGeom>
        </p:spPr>
      </p:pic>
    </p:spTree>
  </p:cSld>
  <p:clrMapOvr>
    <a:masterClrMapping/>
  </p:clrMapOvr>
  <p:transition>
    <p:pull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846800"/>
            <a:ext cx="8229600" cy="4032448"/>
          </a:xfrm>
        </p:spPr>
        <p:txBody>
          <a:body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20"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cSld>
  <p:clrMapOvr>
    <a:masterClrMapping/>
  </p:clrMapOvr>
  <p:transition>
    <p:pull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4" name="Inhaltsplatzhalter 3"/>
          <p:cNvSpPr>
            <a:spLocks noGrp="1"/>
          </p:cNvSpPr>
          <p:nvPr>
            <p:ph sz="half" idx="2" hasCustomPrompt="1"/>
          </p:nvPr>
        </p:nvSpPr>
        <p:spPr>
          <a:xfrm>
            <a:off x="4648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dirty="0" smtClean="0"/>
              <a:t>Textmasterformat bearbeiten </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0" name="Titelplatzhalter 21"/>
          <p:cNvSpPr txBox="1">
            <a:spLocks/>
          </p:cNvSpPr>
          <p:nvPr userDrawn="1"/>
        </p:nvSpPr>
        <p:spPr>
          <a:xfrm>
            <a:off x="457200" y="562000"/>
            <a:ext cx="8229600" cy="1066800"/>
          </a:xfrm>
          <a:prstGeom prst="rect">
            <a:avLst/>
          </a:prstGeom>
        </p:spPr>
        <p:txBody>
          <a:bodyPr vert="horz" anchor="ctr">
            <a:normAutofit fontScale="92500"/>
          </a:bodyPr>
          <a:lst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a:lstStyle>
          <a:p>
            <a:r>
              <a:rPr lang="de-DE" dirty="0" smtClean="0"/>
              <a:t>Titelmasterformat durch Klicken bearbeiten</a:t>
            </a:r>
            <a:endParaRPr lang="en-US" dirty="0"/>
          </a:p>
        </p:txBody>
      </p:sp>
      <p:sp>
        <p:nvSpPr>
          <p:cNvPr id="13"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Tree>
  </p:cSld>
  <p:clrMapOvr>
    <a:masterClrMapping/>
  </p:clrMapOvr>
  <p:transition>
    <p:pull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67544"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4008"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67544" y="2348880"/>
            <a:ext cx="4032000" cy="3528000"/>
          </a:xfrm>
        </p:spPr>
        <p:txBody>
          <a:bodyPr/>
          <a:lstStyle>
            <a:lvl1pPr>
              <a:defRPr sz="20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6" name="Inhaltsplatzhalter 5"/>
          <p:cNvSpPr>
            <a:spLocks noGrp="1"/>
          </p:cNvSpPr>
          <p:nvPr>
            <p:ph sz="quarter" idx="4"/>
          </p:nvPr>
        </p:nvSpPr>
        <p:spPr>
          <a:xfrm>
            <a:off x="4644008" y="2348880"/>
            <a:ext cx="4032000" cy="3528392"/>
          </a:xfrm>
        </p:spPr>
        <p:txBody>
          <a:bodyPr/>
          <a:lstStyle>
            <a:lvl1pPr>
              <a:defRPr sz="20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10"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cSld>
  <p:clrMapOvr>
    <a:masterClrMapping/>
  </p:clrMapOvr>
  <p:transition>
    <p:pull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11"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
        <p:nvSpPr>
          <p:cNvPr id="18"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extLst>
      <p:ext uri="{BB962C8B-B14F-4D97-AF65-F5344CB8AC3E}">
        <p14:creationId xmlns:p14="http://schemas.microsoft.com/office/powerpoint/2010/main" val="1841542849"/>
      </p:ext>
    </p:extLst>
  </p:cSld>
  <p:clrMapOvr>
    <a:masterClrMapping/>
  </p:clrMapOvr>
  <p:transition>
    <p:pull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cSld>
  <p:clrMapOvr>
    <a:masterClrMapping/>
  </p:clrMapOvr>
  <p:transition>
    <p:pull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364088" y="764704"/>
            <a:ext cx="3383280" cy="792088"/>
          </a:xfrm>
        </p:spPr>
        <p:txBody>
          <a:bodyPr anchor="b">
            <a:noAutofit/>
          </a:bodyPr>
          <a:lstStyle>
            <a:lvl1pPr algn="l">
              <a:buNone/>
              <a:defRPr sz="2400" b="1"/>
            </a:lvl1pPr>
          </a:lstStyle>
          <a:p>
            <a:r>
              <a:rPr kumimoji="0" lang="de-DE" smtClean="0"/>
              <a:t>Titelmasterformat durch Klicken bearbeiten</a:t>
            </a:r>
            <a:endParaRPr kumimoji="0" lang="en-US" dirty="0"/>
          </a:p>
        </p:txBody>
      </p:sp>
      <p:sp>
        <p:nvSpPr>
          <p:cNvPr id="3" name="Textplatzhalter 2"/>
          <p:cNvSpPr>
            <a:spLocks noGrp="1"/>
          </p:cNvSpPr>
          <p:nvPr>
            <p:ph type="body" idx="2"/>
          </p:nvPr>
        </p:nvSpPr>
        <p:spPr>
          <a:xfrm>
            <a:off x="5364088" y="1628801"/>
            <a:ext cx="3383280" cy="4248472"/>
          </a:xfrm>
        </p:spPr>
        <p:txBody>
          <a:bodyPr>
            <a:normAutofit/>
          </a:bodyPr>
          <a:lstStyle>
            <a:lvl1pPr marL="9144" indent="0">
              <a:buNone/>
              <a:defRPr sz="20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467544" y="764704"/>
            <a:ext cx="4787208" cy="5112568"/>
          </a:xfrm>
        </p:spPr>
        <p:txBody>
          <a:bodyPr/>
          <a:lstStyle>
            <a:lvl1pPr>
              <a:defRPr sz="2800"/>
            </a:lvl1pPr>
            <a:lvl2pPr>
              <a:defRPr sz="2600"/>
            </a:lvl2pPr>
            <a:lvl3pPr>
              <a:defRPr sz="2400"/>
            </a:lvl3pPr>
            <a:lvl4pPr>
              <a:defRPr sz="2200"/>
            </a:lvl4pPr>
            <a:lvl5pPr>
              <a:defRPr sz="20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Tree>
  </p:cSld>
  <p:clrMapOvr>
    <a:masterClrMapping/>
  </p:clrMapOvr>
  <p:transition>
    <p:pull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9"/>
        </a:solidFill>
        <a:effectLst/>
      </p:bgPr>
    </p:bg>
    <p:spTree>
      <p:nvGrpSpPr>
        <p:cNvPr id="1" name=""/>
        <p:cNvGrpSpPr/>
        <p:nvPr/>
      </p:nvGrpSpPr>
      <p:grpSpPr>
        <a:xfrm>
          <a:off x="0" y="0"/>
          <a:ext cx="0" cy="0"/>
          <a:chOff x="0" y="0"/>
          <a:chExt cx="0" cy="0"/>
        </a:xfrm>
      </p:grpSpPr>
      <p:sp>
        <p:nvSpPr>
          <p:cNvPr id="29" name="Rechteck 28"/>
          <p:cNvSpPr/>
          <p:nvPr userDrawn="1"/>
        </p:nvSpPr>
        <p:spPr>
          <a:xfrm>
            <a:off x="0" y="-1"/>
            <a:ext cx="9144000" cy="310663"/>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457200" y="562000"/>
            <a:ext cx="8229600" cy="1066800"/>
          </a:xfrm>
          <a:prstGeom prst="rect">
            <a:avLst/>
          </a:prstGeom>
        </p:spPr>
        <p:txBody>
          <a:bodyPr vert="horz" anchor="ctr">
            <a:normAutofit/>
          </a:bodyPr>
          <a:lstStyle/>
          <a:p>
            <a:r>
              <a:rPr kumimoji="0" lang="de-DE" dirty="0" smtClean="0"/>
              <a:t>Titelmasterformat durch Klicken bearbeiten</a:t>
            </a:r>
            <a:endParaRPr kumimoji="0" lang="en-US" dirty="0"/>
          </a:p>
        </p:txBody>
      </p:sp>
      <p:sp>
        <p:nvSpPr>
          <p:cNvPr id="13" name="Textplatzhalter 12"/>
          <p:cNvSpPr>
            <a:spLocks noGrp="1"/>
          </p:cNvSpPr>
          <p:nvPr>
            <p:ph type="body" idx="1"/>
          </p:nvPr>
        </p:nvSpPr>
        <p:spPr>
          <a:xfrm>
            <a:off x="457200" y="1700808"/>
            <a:ext cx="8229600" cy="4032448"/>
          </a:xfrm>
          <a:prstGeom prst="rect">
            <a:avLst/>
          </a:prstGeom>
        </p:spPr>
        <p:txBody>
          <a:bodyPr vert="horz">
            <a:normAutofit/>
          </a:bodyPr>
          <a:lstStyle/>
          <a:p>
            <a:pPr lvl="0" eaLnBrk="1" latinLnBrk="0" hangingPunct="1"/>
            <a:r>
              <a:rPr kumimoji="0" lang="de-DE" dirty="0" smtClean="0"/>
              <a:t>Textmasterformat bearbeiten</a:t>
            </a:r>
          </a:p>
          <a:p>
            <a:pPr lvl="1" eaLnBrk="1" latinLnBrk="0" hangingPunct="1"/>
            <a:r>
              <a:rPr kumimoji="0" lang="de-DE" dirty="0" smtClean="0"/>
              <a:t>Zweite Ebene</a:t>
            </a:r>
          </a:p>
          <a:p>
            <a:pPr lvl="2" eaLnBrk="1" latinLnBrk="0" hangingPunct="1"/>
            <a:r>
              <a:rPr kumimoji="0" lang="de-DE" dirty="0" smtClean="0"/>
              <a:t>Dritte Ebene</a:t>
            </a:r>
          </a:p>
          <a:p>
            <a:pPr lvl="3" eaLnBrk="1" latinLnBrk="0" hangingPunct="1"/>
            <a:r>
              <a:rPr kumimoji="0" lang="de-DE" dirty="0" smtClean="0"/>
              <a:t>Vierte Ebene</a:t>
            </a:r>
          </a:p>
          <a:p>
            <a:pPr lvl="4" eaLnBrk="1" latinLnBrk="0" hangingPunct="1"/>
            <a:r>
              <a:rPr kumimoji="0" lang="de-DE" dirty="0" smtClean="0"/>
              <a:t>Fünfte Ebene</a:t>
            </a:r>
            <a:endParaRPr kumimoji="0" lang="en-US" dirty="0"/>
          </a:p>
        </p:txBody>
      </p:sp>
      <p:sp>
        <p:nvSpPr>
          <p:cNvPr id="16" name="Fußzeilenplatzhalter 4"/>
          <p:cNvSpPr txBox="1">
            <a:spLocks/>
          </p:cNvSpPr>
          <p:nvPr userDrawn="1"/>
        </p:nvSpPr>
        <p:spPr>
          <a:xfrm>
            <a:off x="3765039" y="6057558"/>
            <a:ext cx="1611104" cy="215444"/>
          </a:xfrm>
          <a:prstGeom prst="rect">
            <a:avLst/>
          </a:prstGeom>
        </p:spPr>
        <p:txBody>
          <a:bodyPr>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ctr" defTabSz="914400" rtl="0" eaLnBrk="1" latinLnBrk="0" hangingPunct="1"/>
            <a:r>
              <a:rPr kumimoji="0" lang="de-DE" sz="800" kern="1200" dirty="0" smtClean="0">
                <a:solidFill>
                  <a:schemeClr val="accent5">
                    <a:lumMod val="50000"/>
                  </a:schemeClr>
                </a:solidFill>
                <a:latin typeface="Arial" panose="020B0604020202020204" pitchFamily="34" charset="0"/>
                <a:ea typeface="+mn-ea"/>
                <a:cs typeface="Arial" panose="020B0604020202020204" pitchFamily="34" charset="0"/>
              </a:rPr>
              <a:t>www.zsl-bw.de </a:t>
            </a:r>
            <a:fld id="{62079C12-A354-43B7-88E1-3A4D4F388914}" type="datetime1">
              <a:rPr kumimoji="0" lang="de-DE" sz="800" kern="1200" smtClean="0">
                <a:solidFill>
                  <a:schemeClr val="accent5">
                    <a:lumMod val="50000"/>
                  </a:schemeClr>
                </a:solidFill>
                <a:latin typeface="Arial" panose="020B0604020202020204" pitchFamily="34" charset="0"/>
                <a:ea typeface="+mn-ea"/>
                <a:cs typeface="Arial" panose="020B0604020202020204" pitchFamily="34" charset="0"/>
              </a:rPr>
              <a:pPr marL="0" algn="ctr" defTabSz="914400" rtl="0" eaLnBrk="1" latinLnBrk="0" hangingPunct="1"/>
              <a:t>18.01.2021</a:t>
            </a:fld>
            <a:endParaRPr kumimoji="0" lang="de-DE" sz="800" kern="1200" dirty="0" smtClean="0">
              <a:solidFill>
                <a:schemeClr val="accent5">
                  <a:lumMod val="50000"/>
                </a:schemeClr>
              </a:solidFill>
              <a:latin typeface="Arial" panose="020B0604020202020204" pitchFamily="34" charset="0"/>
              <a:ea typeface="+mn-ea"/>
              <a:cs typeface="Arial" panose="020B0604020202020204" pitchFamily="34" charset="0"/>
            </a:endParaRPr>
          </a:p>
        </p:txBody>
      </p:sp>
      <p:pic>
        <p:nvPicPr>
          <p:cNvPr id="17" name="Grafik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448219" y="5985280"/>
            <a:ext cx="26339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Grafik 1"/>
          <p:cNvPicPr>
            <a:picLocks noChangeAspect="1"/>
          </p:cNvPicPr>
          <p:nvPr userDrawn="1"/>
        </p:nvPicPr>
        <p:blipFill rotWithShape="1">
          <a:blip r:embed="rId10" cstate="print">
            <a:extLst>
              <a:ext uri="{28A0092B-C50C-407E-A947-70E740481C1C}">
                <a14:useLocalDpi xmlns:a14="http://schemas.microsoft.com/office/drawing/2010/main" val="0"/>
              </a:ext>
            </a:extLst>
          </a:blip>
          <a:srcRect l="10216" t="15999" r="10397" b="15999"/>
          <a:stretch/>
        </p:blipFill>
        <p:spPr>
          <a:xfrm>
            <a:off x="8047357" y="5985280"/>
            <a:ext cx="661255" cy="360000"/>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6" r:id="rId5"/>
    <p:sldLayoutId id="2147483681" r:id="rId6"/>
    <p:sldLayoutId id="2147483682" r:id="rId7"/>
  </p:sldLayoutIdLst>
  <p:transition>
    <p:pull dir="r"/>
  </p:transition>
  <p:timing>
    <p:tnLst>
      <p:par>
        <p:cTn id="1" dur="indefinite" restart="never" nodeType="tmRoot"/>
      </p:par>
    </p:tnLst>
  </p:timing>
  <p:hf sldNum="0" hdr="0"/>
  <p:txStyles>
    <p:title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p:titleStyle>
    <p:bodyStyle>
      <a:lvl1pPr marL="365760" indent="-256032"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58368" indent="-246888"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923544" indent="-219456"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179576" indent="-201168"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1389888" indent="-182880" algn="l" rtl="0" eaLnBrk="1" latinLnBrk="0" hangingPunct="1">
        <a:spcBef>
          <a:spcPts val="300"/>
        </a:spcBef>
        <a:buClr>
          <a:schemeClr val="tx1">
            <a:lumMod val="65000"/>
            <a:lumOff val="35000"/>
          </a:schemeClr>
        </a:buClr>
        <a:buFont typeface="Arial" pitchFamily="34" charset="0"/>
        <a:buChar char="•"/>
        <a:defRPr kumimoji="0"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Grundlagen der Teamarbeit</a:t>
            </a:r>
          </a:p>
        </p:txBody>
      </p:sp>
      <p:sp>
        <p:nvSpPr>
          <p:cNvPr id="3" name="Untertitel 2"/>
          <p:cNvSpPr>
            <a:spLocks noGrp="1"/>
          </p:cNvSpPr>
          <p:nvPr>
            <p:ph type="subTitle" idx="1"/>
          </p:nvPr>
        </p:nvSpPr>
        <p:spPr/>
        <p:txBody>
          <a:bodyPr/>
          <a:lstStyle/>
          <a:p>
            <a:r>
              <a:rPr lang="de-DE" dirty="0"/>
              <a:t>Was bedeutet  </a:t>
            </a:r>
            <a:r>
              <a:rPr lang="de-DE" dirty="0" err="1"/>
              <a:t>Teamteaching</a:t>
            </a:r>
            <a:r>
              <a:rPr lang="de-DE" dirty="0"/>
              <a:t> in der Praxis?</a:t>
            </a:r>
          </a:p>
          <a:p>
            <a:r>
              <a:rPr lang="de-DE" dirty="0"/>
              <a:t>Praktizieren wir </a:t>
            </a:r>
            <a:r>
              <a:rPr lang="de-DE" dirty="0" err="1"/>
              <a:t>Teamteaching</a:t>
            </a:r>
            <a:r>
              <a:rPr lang="de-DE" dirty="0"/>
              <a:t> im umfassenden Sinne?</a:t>
            </a:r>
          </a:p>
          <a:p>
            <a:endParaRPr lang="de-DE" sz="900" dirty="0"/>
          </a:p>
          <a:p>
            <a:endParaRPr lang="de-DE" dirty="0"/>
          </a:p>
        </p:txBody>
      </p:sp>
      <p:sp>
        <p:nvSpPr>
          <p:cNvPr id="4" name="Fußzeilenplatzhalter 3"/>
          <p:cNvSpPr>
            <a:spLocks noGrp="1"/>
          </p:cNvSpPr>
          <p:nvPr>
            <p:ph type="ftr" sz="quarter" idx="3"/>
          </p:nvPr>
        </p:nvSpPr>
        <p:spPr/>
        <p:txBody>
          <a:bodyPr/>
          <a:lstStyle/>
          <a:p>
            <a:r>
              <a:rPr lang="de-DE" dirty="0" smtClean="0"/>
              <a:t>www.zsl-bw.de</a:t>
            </a:r>
          </a:p>
        </p:txBody>
      </p:sp>
      <p:sp>
        <p:nvSpPr>
          <p:cNvPr id="5" name="Datumsplatzhalter 4"/>
          <p:cNvSpPr>
            <a:spLocks noGrp="1"/>
          </p:cNvSpPr>
          <p:nvPr>
            <p:ph type="dt" sz="half" idx="2"/>
          </p:nvPr>
        </p:nvSpPr>
        <p:spPr/>
        <p:txBody>
          <a:bodyPr/>
          <a:lstStyle/>
          <a:p>
            <a:fld id="{F6217CD7-B80F-41AC-80A1-96685E759953}" type="datetime1">
              <a:rPr lang="de-DE" smtClean="0"/>
              <a:t>18.01.2021</a:t>
            </a:fld>
            <a:endParaRPr lang="de-DE" dirty="0"/>
          </a:p>
        </p:txBody>
      </p:sp>
      <p:sp>
        <p:nvSpPr>
          <p:cNvPr id="6" name="Textfeld 5"/>
          <p:cNvSpPr txBox="1"/>
          <p:nvPr/>
        </p:nvSpPr>
        <p:spPr>
          <a:xfrm>
            <a:off x="5801630" y="5579546"/>
            <a:ext cx="2520280" cy="307777"/>
          </a:xfrm>
          <a:prstGeom prst="rect">
            <a:avLst/>
          </a:prstGeom>
          <a:noFill/>
        </p:spPr>
        <p:txBody>
          <a:bodyPr wrap="square" rtlCol="0">
            <a:spAutoFit/>
          </a:bodyPr>
          <a:lstStyle/>
          <a:p>
            <a:r>
              <a:rPr lang="de-DE" sz="1400" dirty="0"/>
              <a:t>Junker-</a:t>
            </a:r>
            <a:r>
              <a:rPr lang="de-DE" sz="1400" dirty="0" err="1"/>
              <a:t>Imm</a:t>
            </a:r>
            <a:r>
              <a:rPr lang="de-DE" sz="1400" dirty="0"/>
              <a:t>, </a:t>
            </a:r>
            <a:r>
              <a:rPr lang="de-DE" sz="1400" dirty="0" err="1"/>
              <a:t>Koderisch</a:t>
            </a:r>
            <a:r>
              <a:rPr lang="de-DE" sz="1400" dirty="0"/>
              <a:t>, </a:t>
            </a:r>
            <a:r>
              <a:rPr lang="de-DE" sz="1400" dirty="0" err="1"/>
              <a:t>Solf</a:t>
            </a:r>
            <a:endParaRPr lang="de-DE" sz="1400" dirty="0"/>
          </a:p>
        </p:txBody>
      </p:sp>
    </p:spTree>
    <p:extLst>
      <p:ext uri="{BB962C8B-B14F-4D97-AF65-F5344CB8AC3E}">
        <p14:creationId xmlns:p14="http://schemas.microsoft.com/office/powerpoint/2010/main" val="3850176356"/>
      </p:ext>
    </p:extLst>
  </p:cSld>
  <p:clrMapOvr>
    <a:masterClrMapping/>
  </p:clrMapOvr>
  <p:transition>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a:spLocks noGrp="1"/>
          </p:cNvSpPr>
          <p:nvPr>
            <p:ph type="title"/>
          </p:nvPr>
        </p:nvSpPr>
        <p:spPr>
          <a:xfrm>
            <a:off x="251520" y="866422"/>
            <a:ext cx="8892480" cy="546354"/>
          </a:xfrm>
        </p:spPr>
        <p:txBody>
          <a:bodyPr>
            <a:noAutofit/>
          </a:bodyPr>
          <a:lstStyle/>
          <a:p>
            <a:r>
              <a:rPr lang="de-DE" sz="3200" dirty="0" smtClean="0"/>
              <a:t>Teamteaching: Formen der Zusammenarbeit  </a:t>
            </a:r>
            <a:endParaRPr lang="de-DE" sz="3200" dirty="0"/>
          </a:p>
        </p:txBody>
      </p:sp>
      <p:sp>
        <p:nvSpPr>
          <p:cNvPr id="8" name="Textfeld 7"/>
          <p:cNvSpPr txBox="1"/>
          <p:nvPr/>
        </p:nvSpPr>
        <p:spPr>
          <a:xfrm>
            <a:off x="2123728" y="5400294"/>
            <a:ext cx="6624736" cy="523220"/>
          </a:xfrm>
          <a:prstGeom prst="rect">
            <a:avLst/>
          </a:prstGeom>
          <a:noFill/>
        </p:spPr>
        <p:txBody>
          <a:bodyPr wrap="square" rtlCol="0">
            <a:spAutoFit/>
          </a:bodyPr>
          <a:lstStyle/>
          <a:p>
            <a:pPr algn="r"/>
            <a:r>
              <a:rPr lang="de-DE" sz="1400" dirty="0" smtClean="0">
                <a:solidFill>
                  <a:schemeClr val="tx1"/>
                </a:solidFill>
                <a:latin typeface="+mn-lt"/>
              </a:rPr>
              <a:t>(Studienseminar </a:t>
            </a:r>
            <a:r>
              <a:rPr lang="de-DE" sz="1400" dirty="0">
                <a:solidFill>
                  <a:schemeClr val="tx1"/>
                </a:solidFill>
                <a:latin typeface="+mn-lt"/>
              </a:rPr>
              <a:t>Hannover für das Lehramt für </a:t>
            </a:r>
            <a:r>
              <a:rPr lang="de-DE" sz="1400" dirty="0" smtClean="0">
                <a:solidFill>
                  <a:schemeClr val="tx1"/>
                </a:solidFill>
                <a:latin typeface="+mn-lt"/>
              </a:rPr>
              <a:t>Sonderpädagogik: </a:t>
            </a:r>
          </a:p>
          <a:p>
            <a:pPr algn="r"/>
            <a:r>
              <a:rPr lang="de-DE" sz="1400" dirty="0" smtClean="0">
                <a:solidFill>
                  <a:schemeClr val="tx1"/>
                </a:solidFill>
                <a:latin typeface="+mn-lt"/>
              </a:rPr>
              <a:t>Handreichungen zur Ausbildung im gemeinsamen Unterricht, S. 10/11)</a:t>
            </a:r>
            <a:endParaRPr lang="de-DE" sz="1400" dirty="0">
              <a:solidFill>
                <a:schemeClr val="tx1"/>
              </a:solidFill>
              <a:latin typeface="+mn-lt"/>
            </a:endParaRPr>
          </a:p>
        </p:txBody>
      </p:sp>
      <p:sp>
        <p:nvSpPr>
          <p:cNvPr id="2" name="Textfeld 1"/>
          <p:cNvSpPr txBox="1"/>
          <p:nvPr/>
        </p:nvSpPr>
        <p:spPr>
          <a:xfrm>
            <a:off x="2267744" y="1844824"/>
            <a:ext cx="6336704" cy="3170099"/>
          </a:xfrm>
          <a:prstGeom prst="rect">
            <a:avLst/>
          </a:prstGeom>
          <a:noFill/>
        </p:spPr>
        <p:txBody>
          <a:bodyPr wrap="square" rtlCol="0">
            <a:spAutoFit/>
          </a:bodyPr>
          <a:lstStyle/>
          <a:p>
            <a:r>
              <a:rPr lang="de-DE" sz="2000" b="1" dirty="0" smtClean="0">
                <a:solidFill>
                  <a:schemeClr val="tx1"/>
                </a:solidFill>
                <a:latin typeface="+mn-lt"/>
              </a:rPr>
              <a:t>Lehrkraft und Beobachter</a:t>
            </a:r>
            <a:endParaRPr lang="de-DE" sz="2000" b="1" dirty="0">
              <a:solidFill>
                <a:schemeClr val="tx1"/>
              </a:solidFill>
              <a:latin typeface="+mn-lt"/>
            </a:endParaRPr>
          </a:p>
          <a:p>
            <a:r>
              <a:rPr lang="de-DE" sz="2000" dirty="0" smtClean="0">
                <a:solidFill>
                  <a:schemeClr val="tx1"/>
                </a:solidFill>
                <a:latin typeface="+mn-lt"/>
              </a:rPr>
              <a:t>Eine Lehrkraft unterrichtet und führt, die andere Lehrkraft beobachtet.</a:t>
            </a:r>
          </a:p>
          <a:p>
            <a:endParaRPr lang="de-DE" sz="2000" b="1" dirty="0" smtClean="0">
              <a:solidFill>
                <a:schemeClr val="tx1"/>
              </a:solidFill>
              <a:latin typeface="+mn-lt"/>
            </a:endParaRPr>
          </a:p>
          <a:p>
            <a:endParaRPr lang="de-DE" sz="2000" b="1" dirty="0" smtClean="0">
              <a:solidFill>
                <a:schemeClr val="tx1"/>
              </a:solidFill>
              <a:latin typeface="+mn-lt"/>
            </a:endParaRPr>
          </a:p>
          <a:p>
            <a:endParaRPr lang="de-DE" sz="2000" b="1" dirty="0" smtClean="0">
              <a:solidFill>
                <a:schemeClr val="tx1"/>
              </a:solidFill>
              <a:latin typeface="+mn-lt"/>
            </a:endParaRPr>
          </a:p>
          <a:p>
            <a:endParaRPr lang="de-DE" sz="2000" dirty="0" smtClean="0">
              <a:solidFill>
                <a:schemeClr val="tx1"/>
              </a:solidFill>
              <a:latin typeface="+mn-lt"/>
            </a:endParaRPr>
          </a:p>
          <a:p>
            <a:r>
              <a:rPr lang="de-DE" sz="2000" b="1" dirty="0" smtClean="0">
                <a:solidFill>
                  <a:schemeClr val="tx1"/>
                </a:solidFill>
                <a:latin typeface="+mn-lt"/>
              </a:rPr>
              <a:t>Lehrkraft &amp; Assistenz</a:t>
            </a:r>
            <a:endParaRPr lang="de-DE" sz="2000" b="1" dirty="0">
              <a:solidFill>
                <a:schemeClr val="tx1"/>
              </a:solidFill>
              <a:latin typeface="+mn-lt"/>
            </a:endParaRPr>
          </a:p>
          <a:p>
            <a:r>
              <a:rPr lang="de-DE" sz="2000" dirty="0" smtClean="0">
                <a:solidFill>
                  <a:schemeClr val="tx1"/>
                </a:solidFill>
                <a:latin typeface="+mn-lt"/>
              </a:rPr>
              <a:t>Eine Lehrkraft unterrichtet </a:t>
            </a:r>
            <a:r>
              <a:rPr lang="de-DE" sz="2000" dirty="0">
                <a:solidFill>
                  <a:schemeClr val="tx1"/>
                </a:solidFill>
                <a:latin typeface="+mn-lt"/>
              </a:rPr>
              <a:t>und führt, die andere Lehrkraft assistiert</a:t>
            </a:r>
            <a:r>
              <a:rPr lang="de-DE" sz="2000" dirty="0" smtClean="0">
                <a:solidFill>
                  <a:schemeClr val="tx1"/>
                </a:solidFill>
                <a:latin typeface="+mn-lt"/>
              </a:rPr>
              <a:t>.</a:t>
            </a:r>
          </a:p>
        </p:txBody>
      </p:sp>
      <p:grpSp>
        <p:nvGrpSpPr>
          <p:cNvPr id="3" name="Gruppieren 2"/>
          <p:cNvGrpSpPr/>
          <p:nvPr/>
        </p:nvGrpSpPr>
        <p:grpSpPr>
          <a:xfrm>
            <a:off x="591820" y="1944294"/>
            <a:ext cx="1459900" cy="3644946"/>
            <a:chOff x="591820" y="1334886"/>
            <a:chExt cx="1459900" cy="3644946"/>
          </a:xfrm>
        </p:grpSpPr>
        <p:pic>
          <p:nvPicPr>
            <p:cNvPr id="11" name="Bildplatzhalter 4" descr="Handreichungen-zur-Ausbildung-im-gemeinsamen-Unterrich.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591820" y="3566279"/>
              <a:ext cx="1459900" cy="1413553"/>
            </a:xfrm>
            <a:prstGeom prst="rect">
              <a:avLst/>
            </a:prstGeom>
          </p:spPr>
        </p:pic>
        <p:pic>
          <p:nvPicPr>
            <p:cNvPr id="12" name="Bildplatzhalter 4" descr="Handreichungen-zur-Ausbildung-im-gemeinsamen-Unterrich.pd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591821" y="1334886"/>
              <a:ext cx="1402662" cy="1473384"/>
            </a:xfrm>
            <a:prstGeom prst="rect">
              <a:avLst/>
            </a:prstGeom>
          </p:spPr>
        </p:pic>
      </p:grpSp>
    </p:spTree>
    <p:extLst>
      <p:ext uri="{BB962C8B-B14F-4D97-AF65-F5344CB8AC3E}">
        <p14:creationId xmlns:p14="http://schemas.microsoft.com/office/powerpoint/2010/main" val="284979905"/>
      </p:ext>
    </p:extLst>
  </p:cSld>
  <p:clrMapOvr>
    <a:masterClrMapping/>
  </p:clrMapOvr>
  <p:transition>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a:spLocks noGrp="1"/>
          </p:cNvSpPr>
          <p:nvPr>
            <p:ph type="title"/>
          </p:nvPr>
        </p:nvSpPr>
        <p:spPr>
          <a:xfrm>
            <a:off x="323528" y="927223"/>
            <a:ext cx="8820472" cy="557561"/>
          </a:xfrm>
        </p:spPr>
        <p:txBody>
          <a:bodyPr>
            <a:noAutofit/>
          </a:bodyPr>
          <a:lstStyle/>
          <a:p>
            <a:r>
              <a:rPr lang="de-DE" sz="3200" dirty="0" smtClean="0"/>
              <a:t>Teamteaching: Formen der Zusammenarbeit  </a:t>
            </a:r>
            <a:endParaRPr lang="de-DE" sz="3200" dirty="0"/>
          </a:p>
        </p:txBody>
      </p:sp>
      <p:sp>
        <p:nvSpPr>
          <p:cNvPr id="8" name="Textfeld 7"/>
          <p:cNvSpPr txBox="1"/>
          <p:nvPr/>
        </p:nvSpPr>
        <p:spPr>
          <a:xfrm>
            <a:off x="2267133" y="5445224"/>
            <a:ext cx="6624736" cy="523220"/>
          </a:xfrm>
          <a:prstGeom prst="rect">
            <a:avLst/>
          </a:prstGeom>
          <a:noFill/>
        </p:spPr>
        <p:txBody>
          <a:bodyPr wrap="square" rtlCol="0">
            <a:spAutoFit/>
          </a:bodyPr>
          <a:lstStyle/>
          <a:p>
            <a:pPr algn="r"/>
            <a:r>
              <a:rPr lang="de-DE" sz="1400" dirty="0" smtClean="0">
                <a:solidFill>
                  <a:schemeClr val="tx1"/>
                </a:solidFill>
                <a:latin typeface="+mn-lt"/>
              </a:rPr>
              <a:t>(Studienseminar </a:t>
            </a:r>
            <a:r>
              <a:rPr lang="de-DE" sz="1400" dirty="0">
                <a:solidFill>
                  <a:schemeClr val="tx1"/>
                </a:solidFill>
                <a:latin typeface="+mn-lt"/>
              </a:rPr>
              <a:t>Hannover für das Lehramt für </a:t>
            </a:r>
            <a:r>
              <a:rPr lang="de-DE" sz="1400" dirty="0" smtClean="0">
                <a:solidFill>
                  <a:schemeClr val="tx1"/>
                </a:solidFill>
                <a:latin typeface="+mn-lt"/>
              </a:rPr>
              <a:t>Sonderpädagogik: </a:t>
            </a:r>
          </a:p>
          <a:p>
            <a:pPr algn="r"/>
            <a:r>
              <a:rPr lang="de-DE" sz="1400" dirty="0" smtClean="0">
                <a:solidFill>
                  <a:schemeClr val="tx1"/>
                </a:solidFill>
                <a:latin typeface="+mn-lt"/>
              </a:rPr>
              <a:t>Handreichungen zur Ausbildung im gemeinsamen Unterricht, S.10/11)</a:t>
            </a:r>
            <a:endParaRPr lang="de-DE" sz="1400" dirty="0">
              <a:solidFill>
                <a:schemeClr val="tx1"/>
              </a:solidFill>
              <a:latin typeface="+mn-lt"/>
            </a:endParaRPr>
          </a:p>
        </p:txBody>
      </p:sp>
      <p:sp>
        <p:nvSpPr>
          <p:cNvPr id="2" name="Textfeld 1"/>
          <p:cNvSpPr txBox="1"/>
          <p:nvPr/>
        </p:nvSpPr>
        <p:spPr>
          <a:xfrm>
            <a:off x="2267133" y="1943276"/>
            <a:ext cx="6336704" cy="3170099"/>
          </a:xfrm>
          <a:prstGeom prst="rect">
            <a:avLst/>
          </a:prstGeom>
          <a:noFill/>
        </p:spPr>
        <p:txBody>
          <a:bodyPr wrap="square" rtlCol="0">
            <a:spAutoFit/>
          </a:bodyPr>
          <a:lstStyle/>
          <a:p>
            <a:r>
              <a:rPr lang="de-DE" sz="2000" b="1" dirty="0" smtClean="0">
                <a:solidFill>
                  <a:schemeClr val="tx1"/>
                </a:solidFill>
                <a:latin typeface="+mn-lt"/>
              </a:rPr>
              <a:t>Parallelunterricht</a:t>
            </a:r>
            <a:endParaRPr lang="de-DE" sz="2000" b="1" dirty="0">
              <a:solidFill>
                <a:schemeClr val="tx1"/>
              </a:solidFill>
              <a:latin typeface="+mn-lt"/>
            </a:endParaRPr>
          </a:p>
          <a:p>
            <a:r>
              <a:rPr lang="de-DE" sz="2000" dirty="0">
                <a:solidFill>
                  <a:schemeClr val="tx1"/>
                </a:solidFill>
                <a:latin typeface="+mn-lt"/>
              </a:rPr>
              <a:t>Jede Lehrkraft unterrichtet eine Klassenhälfte mit dem gleichen Inhalt.</a:t>
            </a:r>
          </a:p>
          <a:p>
            <a:endParaRPr lang="de-DE" sz="2000" b="1" dirty="0" smtClean="0">
              <a:solidFill>
                <a:schemeClr val="tx1"/>
              </a:solidFill>
              <a:latin typeface="+mn-lt"/>
            </a:endParaRPr>
          </a:p>
          <a:p>
            <a:endParaRPr lang="de-DE" sz="2000" b="1" dirty="0">
              <a:solidFill>
                <a:schemeClr val="tx1"/>
              </a:solidFill>
              <a:latin typeface="+mn-lt"/>
            </a:endParaRPr>
          </a:p>
          <a:p>
            <a:endParaRPr lang="de-DE" sz="2000" b="1" dirty="0" smtClean="0">
              <a:solidFill>
                <a:schemeClr val="tx1"/>
              </a:solidFill>
              <a:latin typeface="+mn-lt"/>
            </a:endParaRPr>
          </a:p>
          <a:p>
            <a:endParaRPr lang="de-DE" sz="2000" dirty="0" smtClean="0">
              <a:solidFill>
                <a:schemeClr val="tx1"/>
              </a:solidFill>
              <a:latin typeface="+mn-lt"/>
            </a:endParaRPr>
          </a:p>
          <a:p>
            <a:r>
              <a:rPr lang="de-DE" sz="2000" b="1" dirty="0" smtClean="0">
                <a:solidFill>
                  <a:schemeClr val="tx1"/>
                </a:solidFill>
                <a:latin typeface="+mn-lt"/>
              </a:rPr>
              <a:t>Stationenlernen</a:t>
            </a:r>
            <a:endParaRPr lang="de-DE" sz="2000" b="1" dirty="0">
              <a:solidFill>
                <a:schemeClr val="tx1"/>
              </a:solidFill>
              <a:latin typeface="+mn-lt"/>
            </a:endParaRPr>
          </a:p>
          <a:p>
            <a:r>
              <a:rPr lang="de-DE" sz="2000" dirty="0">
                <a:solidFill>
                  <a:schemeClr val="tx1"/>
                </a:solidFill>
                <a:latin typeface="+mn-lt"/>
              </a:rPr>
              <a:t>Jede Lehrkraft ist für mindestens eine Station zuständig</a:t>
            </a:r>
            <a:r>
              <a:rPr lang="de-DE" sz="2000" dirty="0" smtClean="0">
                <a:solidFill>
                  <a:schemeClr val="tx1"/>
                </a:solidFill>
                <a:latin typeface="+mn-lt"/>
              </a:rPr>
              <a:t>.</a:t>
            </a:r>
            <a:endParaRPr lang="de-DE" sz="2000" dirty="0">
              <a:solidFill>
                <a:schemeClr val="tx1"/>
              </a:solidFill>
              <a:latin typeface="+mn-lt"/>
            </a:endParaRPr>
          </a:p>
        </p:txBody>
      </p:sp>
      <p:grpSp>
        <p:nvGrpSpPr>
          <p:cNvPr id="3" name="Gruppieren 2"/>
          <p:cNvGrpSpPr/>
          <p:nvPr/>
        </p:nvGrpSpPr>
        <p:grpSpPr>
          <a:xfrm>
            <a:off x="457201" y="1943276"/>
            <a:ext cx="1810544" cy="4222028"/>
            <a:chOff x="457201" y="1340767"/>
            <a:chExt cx="1810544" cy="4222028"/>
          </a:xfrm>
        </p:grpSpPr>
        <p:pic>
          <p:nvPicPr>
            <p:cNvPr id="9" name="Bildplatzhalter 4" descr="Handreichungen-zur-Ausbildung-im-gemeinsamen-Unterrich.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683569" y="1340767"/>
              <a:ext cx="1296144" cy="1555374"/>
            </a:xfrm>
            <a:prstGeom prst="rect">
              <a:avLst/>
            </a:prstGeom>
          </p:spPr>
        </p:pic>
        <p:pic>
          <p:nvPicPr>
            <p:cNvPr id="10" name="Bildplatzhalter 4" descr="Handreichungen-zur-Ausbildung-im-gemeinsamen-Unterrich.pd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457201" y="3356992"/>
              <a:ext cx="1810544" cy="2205803"/>
            </a:xfrm>
            <a:prstGeom prst="rect">
              <a:avLst/>
            </a:prstGeom>
          </p:spPr>
        </p:pic>
      </p:grpSp>
    </p:spTree>
    <p:extLst>
      <p:ext uri="{BB962C8B-B14F-4D97-AF65-F5344CB8AC3E}">
        <p14:creationId xmlns:p14="http://schemas.microsoft.com/office/powerpoint/2010/main" val="1310198284"/>
      </p:ext>
    </p:extLst>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a:spLocks noGrp="1"/>
          </p:cNvSpPr>
          <p:nvPr>
            <p:ph type="title"/>
          </p:nvPr>
        </p:nvSpPr>
        <p:spPr>
          <a:xfrm>
            <a:off x="395536" y="866422"/>
            <a:ext cx="8748464" cy="690370"/>
          </a:xfrm>
        </p:spPr>
        <p:txBody>
          <a:bodyPr>
            <a:normAutofit/>
          </a:bodyPr>
          <a:lstStyle/>
          <a:p>
            <a:r>
              <a:rPr lang="de-DE" sz="3200" dirty="0" smtClean="0"/>
              <a:t>Teamteaching: Formen der Zusammenarbeit  </a:t>
            </a:r>
            <a:endParaRPr lang="de-DE" sz="3200" dirty="0"/>
          </a:p>
        </p:txBody>
      </p:sp>
      <p:sp>
        <p:nvSpPr>
          <p:cNvPr id="8" name="Textfeld 7"/>
          <p:cNvSpPr txBox="1"/>
          <p:nvPr/>
        </p:nvSpPr>
        <p:spPr>
          <a:xfrm>
            <a:off x="2267744" y="5460979"/>
            <a:ext cx="6624736" cy="523220"/>
          </a:xfrm>
          <a:prstGeom prst="rect">
            <a:avLst/>
          </a:prstGeom>
          <a:noFill/>
        </p:spPr>
        <p:txBody>
          <a:bodyPr wrap="square" rtlCol="0">
            <a:spAutoFit/>
          </a:bodyPr>
          <a:lstStyle/>
          <a:p>
            <a:pPr algn="r"/>
            <a:r>
              <a:rPr lang="de-DE" sz="1400" dirty="0" smtClean="0">
                <a:solidFill>
                  <a:schemeClr val="tx1"/>
                </a:solidFill>
                <a:latin typeface="+mn-lt"/>
              </a:rPr>
              <a:t>(Studienseminar </a:t>
            </a:r>
            <a:r>
              <a:rPr lang="de-DE" sz="1400" dirty="0">
                <a:solidFill>
                  <a:schemeClr val="tx1"/>
                </a:solidFill>
                <a:latin typeface="+mn-lt"/>
              </a:rPr>
              <a:t>Hannover für das Lehramt für </a:t>
            </a:r>
            <a:r>
              <a:rPr lang="de-DE" sz="1400" dirty="0" smtClean="0">
                <a:solidFill>
                  <a:schemeClr val="tx1"/>
                </a:solidFill>
                <a:latin typeface="+mn-lt"/>
              </a:rPr>
              <a:t>Sonderpädagogik: </a:t>
            </a:r>
          </a:p>
          <a:p>
            <a:pPr algn="r"/>
            <a:r>
              <a:rPr lang="de-DE" sz="1400" dirty="0" smtClean="0">
                <a:solidFill>
                  <a:schemeClr val="tx1"/>
                </a:solidFill>
                <a:latin typeface="+mn-lt"/>
              </a:rPr>
              <a:t>Handreichungen zur Ausbildung im gemeinsamen Unterricht, S. 10/11)</a:t>
            </a:r>
            <a:endParaRPr lang="de-DE" sz="1400" dirty="0">
              <a:solidFill>
                <a:schemeClr val="tx1"/>
              </a:solidFill>
              <a:latin typeface="+mn-lt"/>
            </a:endParaRPr>
          </a:p>
        </p:txBody>
      </p:sp>
      <p:sp>
        <p:nvSpPr>
          <p:cNvPr id="2" name="Textfeld 1"/>
          <p:cNvSpPr txBox="1"/>
          <p:nvPr/>
        </p:nvSpPr>
        <p:spPr>
          <a:xfrm>
            <a:off x="2267744" y="2090514"/>
            <a:ext cx="6336704" cy="3293209"/>
          </a:xfrm>
          <a:prstGeom prst="rect">
            <a:avLst/>
          </a:prstGeom>
          <a:noFill/>
        </p:spPr>
        <p:txBody>
          <a:bodyPr wrap="square" rtlCol="0">
            <a:spAutoFit/>
          </a:bodyPr>
          <a:lstStyle/>
          <a:p>
            <a:r>
              <a:rPr lang="de-DE" sz="2000" b="1" dirty="0" smtClean="0">
                <a:solidFill>
                  <a:schemeClr val="tx1"/>
                </a:solidFill>
                <a:latin typeface="+mn-lt"/>
              </a:rPr>
              <a:t>Alternativer</a:t>
            </a:r>
            <a:endParaRPr lang="de-DE" sz="2000" b="1" dirty="0">
              <a:solidFill>
                <a:schemeClr val="tx1"/>
              </a:solidFill>
              <a:latin typeface="+mn-lt"/>
            </a:endParaRPr>
          </a:p>
          <a:p>
            <a:r>
              <a:rPr lang="de-DE" sz="2000" dirty="0">
                <a:solidFill>
                  <a:schemeClr val="tx1"/>
                </a:solidFill>
                <a:latin typeface="+mn-lt"/>
              </a:rPr>
              <a:t>Eine Lehrkraft unterrichtet und führt, die andere Lehrkraft fördert und differenziert.</a:t>
            </a:r>
          </a:p>
          <a:p>
            <a:endParaRPr lang="de-DE" sz="2000" b="1" dirty="0" smtClean="0">
              <a:solidFill>
                <a:schemeClr val="tx1"/>
              </a:solidFill>
              <a:latin typeface="+mn-lt"/>
            </a:endParaRPr>
          </a:p>
          <a:p>
            <a:endParaRPr lang="de-DE" sz="2000" b="1" dirty="0">
              <a:solidFill>
                <a:schemeClr val="tx1"/>
              </a:solidFill>
              <a:latin typeface="+mn-lt"/>
            </a:endParaRPr>
          </a:p>
          <a:p>
            <a:endParaRPr lang="de-DE" sz="2000" b="1" dirty="0" smtClean="0">
              <a:solidFill>
                <a:schemeClr val="tx1"/>
              </a:solidFill>
              <a:latin typeface="+mn-lt"/>
            </a:endParaRPr>
          </a:p>
          <a:p>
            <a:endParaRPr lang="de-DE" b="1" dirty="0">
              <a:solidFill>
                <a:schemeClr val="tx1"/>
              </a:solidFill>
              <a:latin typeface="+mn-lt"/>
            </a:endParaRPr>
          </a:p>
          <a:p>
            <a:r>
              <a:rPr lang="de-DE" sz="2000" b="1" dirty="0" smtClean="0">
                <a:solidFill>
                  <a:schemeClr val="tx1"/>
                </a:solidFill>
                <a:latin typeface="+mn-lt"/>
              </a:rPr>
              <a:t>Teamteaching</a:t>
            </a:r>
            <a:endParaRPr lang="de-DE" sz="2000" b="1" dirty="0">
              <a:solidFill>
                <a:schemeClr val="tx1"/>
              </a:solidFill>
              <a:latin typeface="+mn-lt"/>
            </a:endParaRPr>
          </a:p>
          <a:p>
            <a:r>
              <a:rPr lang="de-DE" sz="2000" dirty="0">
                <a:solidFill>
                  <a:schemeClr val="tx1"/>
                </a:solidFill>
                <a:latin typeface="+mn-lt"/>
              </a:rPr>
              <a:t>Mehrere Lehrkräfte unterrichten, führen, assistieren und fördern</a:t>
            </a:r>
            <a:r>
              <a:rPr lang="de-DE" sz="2000" dirty="0" smtClean="0">
                <a:solidFill>
                  <a:schemeClr val="tx1"/>
                </a:solidFill>
                <a:latin typeface="+mn-lt"/>
              </a:rPr>
              <a:t>.</a:t>
            </a:r>
            <a:endParaRPr lang="de-DE" sz="2000" dirty="0">
              <a:solidFill>
                <a:schemeClr val="tx1"/>
              </a:solidFill>
              <a:latin typeface="+mn-lt"/>
            </a:endParaRPr>
          </a:p>
        </p:txBody>
      </p:sp>
      <p:grpSp>
        <p:nvGrpSpPr>
          <p:cNvPr id="3" name="Gruppieren 2"/>
          <p:cNvGrpSpPr/>
          <p:nvPr/>
        </p:nvGrpSpPr>
        <p:grpSpPr>
          <a:xfrm>
            <a:off x="611560" y="2090514"/>
            <a:ext cx="1656184" cy="4074790"/>
            <a:chOff x="611560" y="1202204"/>
            <a:chExt cx="1656184" cy="4074790"/>
          </a:xfrm>
        </p:grpSpPr>
        <p:pic>
          <p:nvPicPr>
            <p:cNvPr id="11" name="Bildplatzhalter 4" descr="Handreichungen-zur-Ausbildung-im-gemeinsamen-Unterrich.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611560" y="1202204"/>
              <a:ext cx="1368152" cy="1670725"/>
            </a:xfrm>
            <a:prstGeom prst="rect">
              <a:avLst/>
            </a:prstGeom>
          </p:spPr>
        </p:pic>
        <p:pic>
          <p:nvPicPr>
            <p:cNvPr id="12" name="Bildplatzhalter 4" descr="Handreichungen-zur-Ausbildung-im-gemeinsamen-Unterrich.pd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611560" y="3356992"/>
              <a:ext cx="1656184" cy="1920002"/>
            </a:xfrm>
            <a:prstGeom prst="rect">
              <a:avLst/>
            </a:prstGeom>
          </p:spPr>
        </p:pic>
      </p:grpSp>
    </p:spTree>
    <p:extLst>
      <p:ext uri="{BB962C8B-B14F-4D97-AF65-F5344CB8AC3E}">
        <p14:creationId xmlns:p14="http://schemas.microsoft.com/office/powerpoint/2010/main" val="3202639629"/>
      </p:ext>
    </p:extLst>
  </p:cSld>
  <p:clrMapOvr>
    <a:masterClrMapping/>
  </p:clrMapOvr>
  <p:transition>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864096"/>
          </a:xfrm>
        </p:spPr>
        <p:txBody>
          <a:bodyPr>
            <a:normAutofit/>
          </a:bodyPr>
          <a:lstStyle/>
          <a:p>
            <a:r>
              <a:rPr lang="de-DE" sz="3200" dirty="0" smtClean="0"/>
              <a:t>Möglicher Arbeitsauftrag:</a:t>
            </a:r>
            <a:endParaRPr lang="de-DE" sz="3200" dirty="0"/>
          </a:p>
        </p:txBody>
      </p:sp>
      <p:sp>
        <p:nvSpPr>
          <p:cNvPr id="3" name="Inhaltsplatzhalter 2"/>
          <p:cNvSpPr>
            <a:spLocks noGrp="1"/>
          </p:cNvSpPr>
          <p:nvPr>
            <p:ph idx="1"/>
          </p:nvPr>
        </p:nvSpPr>
        <p:spPr/>
        <p:txBody>
          <a:bodyPr>
            <a:normAutofit fontScale="62500" lnSpcReduction="20000"/>
          </a:bodyPr>
          <a:lstStyle/>
          <a:p>
            <a:r>
              <a:rPr lang="de-DE" sz="2800" dirty="0" smtClean="0"/>
              <a:t>Die dargestellten Formen der Zusammenarbeit im Teamteaching können in der folgenden Arbeitsphase auf den eigenen Unterricht übertragen und ausgewertet werden.</a:t>
            </a:r>
          </a:p>
          <a:p>
            <a:pPr marL="0" indent="0">
              <a:buNone/>
            </a:pPr>
            <a:endParaRPr lang="de-DE" sz="2800" dirty="0" smtClean="0"/>
          </a:p>
          <a:p>
            <a:r>
              <a:rPr lang="de-DE" sz="2800" dirty="0" smtClean="0"/>
              <a:t>Welche der dargestellten Formen der Zusammenarbeit praktizieren Sie? Warum?</a:t>
            </a:r>
          </a:p>
          <a:p>
            <a:pPr marL="0" indent="0">
              <a:buNone/>
            </a:pPr>
            <a:endParaRPr lang="de-DE" sz="2800" dirty="0" smtClean="0"/>
          </a:p>
          <a:p>
            <a:r>
              <a:rPr lang="de-DE" sz="2800" dirty="0"/>
              <a:t>Welche der dargestellten Formen der </a:t>
            </a:r>
            <a:r>
              <a:rPr lang="de-DE" sz="2800" dirty="0" smtClean="0"/>
              <a:t>Zusammenarbeit </a:t>
            </a:r>
            <a:r>
              <a:rPr lang="de-DE" sz="2800" dirty="0"/>
              <a:t>praktizieren </a:t>
            </a:r>
            <a:r>
              <a:rPr lang="de-DE" sz="2800" dirty="0" smtClean="0"/>
              <a:t>Sie weniger oder gar nicht? </a:t>
            </a:r>
            <a:r>
              <a:rPr lang="de-DE" sz="2800" dirty="0"/>
              <a:t>Warum?</a:t>
            </a:r>
          </a:p>
          <a:p>
            <a:endParaRPr lang="de-DE" sz="2800" dirty="0" smtClean="0"/>
          </a:p>
          <a:p>
            <a:r>
              <a:rPr lang="de-DE" sz="2800" dirty="0" smtClean="0"/>
              <a:t>Lesen Sie bei Bedarf zunächst die genauere Beschreibung der verschiedenen Formen der Zusammenarbeit und reflektieren Sie im Anschluss Ihre eigene Praxis.</a:t>
            </a:r>
            <a:endParaRPr lang="de-DE" sz="2800" dirty="0"/>
          </a:p>
          <a:p>
            <a:pPr marL="0" indent="0">
              <a:buSzPct val="100000"/>
              <a:buNone/>
            </a:pPr>
            <a:endParaRPr lang="de-DE" altLang="de-DE" sz="2800" dirty="0" smtClean="0">
              <a:solidFill>
                <a:srgbClr val="000000"/>
              </a:solidFill>
            </a:endParaRPr>
          </a:p>
          <a:p>
            <a:pPr>
              <a:buSzPct val="100000"/>
            </a:pPr>
            <a:r>
              <a:rPr lang="de-DE" altLang="de-DE" sz="2800" dirty="0" smtClean="0">
                <a:solidFill>
                  <a:srgbClr val="000000"/>
                </a:solidFill>
              </a:rPr>
              <a:t>Zeit: 20 Min. </a:t>
            </a:r>
          </a:p>
          <a:p>
            <a:pPr marL="0" indent="0">
              <a:buSzPct val="100000"/>
              <a:buNone/>
            </a:pPr>
            <a:endParaRPr lang="de-DE" altLang="de-DE" sz="2800" dirty="0" smtClean="0">
              <a:solidFill>
                <a:srgbClr val="000000"/>
              </a:solidFill>
            </a:endParaRPr>
          </a:p>
          <a:p>
            <a:pPr>
              <a:buSzPct val="100000"/>
            </a:pPr>
            <a:endParaRPr lang="de-DE" altLang="de-DE" sz="2800" dirty="0">
              <a:solidFill>
                <a:srgbClr val="000000"/>
              </a:solidFill>
            </a:endParaRPr>
          </a:p>
          <a:p>
            <a:pPr marL="0" indent="0">
              <a:buSzPct val="100000"/>
              <a:buNone/>
            </a:pPr>
            <a:endParaRPr lang="de-DE" altLang="de-DE" sz="2800" dirty="0" smtClean="0">
              <a:solidFill>
                <a:srgbClr val="000000"/>
              </a:solidFill>
            </a:endParaRPr>
          </a:p>
          <a:p>
            <a:pPr>
              <a:buSzPct val="100000"/>
            </a:pPr>
            <a:endParaRPr lang="de-DE" sz="2800" dirty="0" smtClean="0"/>
          </a:p>
        </p:txBody>
      </p:sp>
    </p:spTree>
    <p:extLst>
      <p:ext uri="{BB962C8B-B14F-4D97-AF65-F5344CB8AC3E}">
        <p14:creationId xmlns:p14="http://schemas.microsoft.com/office/powerpoint/2010/main" val="3686616992"/>
      </p:ext>
    </p:extLst>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a:spLocks noGrp="1"/>
          </p:cNvSpPr>
          <p:nvPr>
            <p:ph type="title"/>
          </p:nvPr>
        </p:nvSpPr>
        <p:spPr>
          <a:xfrm>
            <a:off x="457200" y="620688"/>
            <a:ext cx="8229600" cy="576064"/>
          </a:xfrm>
        </p:spPr>
        <p:txBody>
          <a:bodyPr>
            <a:normAutofit fontScale="90000"/>
          </a:bodyPr>
          <a:lstStyle/>
          <a:p>
            <a:r>
              <a:rPr lang="de-DE" sz="3200" dirty="0" smtClean="0"/>
              <a:t>Wann sprechen wir von Teamteaching? </a:t>
            </a:r>
            <a:endParaRPr lang="de-DE" sz="3200" dirty="0"/>
          </a:p>
        </p:txBody>
      </p:sp>
      <p:sp>
        <p:nvSpPr>
          <p:cNvPr id="2" name="Textfeld 1"/>
          <p:cNvSpPr txBox="1"/>
          <p:nvPr/>
        </p:nvSpPr>
        <p:spPr>
          <a:xfrm>
            <a:off x="323528" y="1268760"/>
            <a:ext cx="8496944" cy="4893647"/>
          </a:xfrm>
          <a:prstGeom prst="rect">
            <a:avLst/>
          </a:prstGeom>
          <a:noFill/>
        </p:spPr>
        <p:txBody>
          <a:bodyPr wrap="square" rtlCol="0">
            <a:spAutoFit/>
          </a:bodyPr>
          <a:lstStyle/>
          <a:p>
            <a:pPr marL="285750" indent="-285750">
              <a:buClr>
                <a:srgbClr val="DD3A43"/>
              </a:buClr>
              <a:buFont typeface="Wingdings" panose="05000000000000000000" pitchFamily="2" charset="2"/>
              <a:buChar char="§"/>
            </a:pPr>
            <a:r>
              <a:rPr lang="de-DE" sz="2400" dirty="0" smtClean="0">
                <a:solidFill>
                  <a:schemeClr val="tx1"/>
                </a:solidFill>
                <a:latin typeface="+mn-lt"/>
              </a:rPr>
              <a:t>Von  Teamteaching kann nur dann gesprochen werden, wenn das </a:t>
            </a:r>
            <a:r>
              <a:rPr lang="de-DE" sz="2400" dirty="0" err="1" smtClean="0">
                <a:solidFill>
                  <a:schemeClr val="tx1"/>
                </a:solidFill>
                <a:latin typeface="+mn-lt"/>
              </a:rPr>
              <a:t>Einzelkämpfertum</a:t>
            </a:r>
            <a:r>
              <a:rPr lang="de-DE" sz="2400" dirty="0" smtClean="0">
                <a:solidFill>
                  <a:schemeClr val="tx1"/>
                </a:solidFill>
                <a:latin typeface="+mn-lt"/>
              </a:rPr>
              <a:t> zugunsten gemeinsamen Lehrens und Lernens aufgegeben wird. </a:t>
            </a:r>
          </a:p>
          <a:p>
            <a:pPr marL="285750" indent="-285750">
              <a:buClr>
                <a:srgbClr val="DD3A43"/>
              </a:buClr>
              <a:buFont typeface="Wingdings" panose="05000000000000000000" pitchFamily="2" charset="2"/>
              <a:buChar char="§"/>
            </a:pPr>
            <a:endParaRPr lang="de-DE" sz="2400" dirty="0" smtClean="0">
              <a:solidFill>
                <a:schemeClr val="tx1"/>
              </a:solidFill>
              <a:latin typeface="+mn-lt"/>
            </a:endParaRPr>
          </a:p>
          <a:p>
            <a:pPr marL="285750" indent="-285750">
              <a:buClr>
                <a:srgbClr val="DD3A43"/>
              </a:buClr>
              <a:buFont typeface="Wingdings" panose="05000000000000000000" pitchFamily="2" charset="2"/>
              <a:buChar char="§"/>
            </a:pPr>
            <a:r>
              <a:rPr lang="de-DE" sz="2400" dirty="0" smtClean="0">
                <a:solidFill>
                  <a:schemeClr val="tx1"/>
                </a:solidFill>
                <a:latin typeface="+mn-lt"/>
              </a:rPr>
              <a:t>Teamteaching ist kein Lehrsetting, indem eine Lehrkraft unterrichtet, während die zweite Lehrkraft anderen Tätigkeiten wie beispielsweise Kopieren nachgeht oder nur kurz in ihrer Beobachterrolle ist.</a:t>
            </a:r>
          </a:p>
          <a:p>
            <a:pPr marL="285750" indent="-285750">
              <a:buClr>
                <a:srgbClr val="DD3A43"/>
              </a:buClr>
              <a:buFont typeface="Wingdings" panose="05000000000000000000" pitchFamily="2" charset="2"/>
              <a:buChar char="§"/>
            </a:pPr>
            <a:endParaRPr lang="de-DE" sz="2400" dirty="0" smtClean="0">
              <a:solidFill>
                <a:schemeClr val="tx1"/>
              </a:solidFill>
              <a:latin typeface="+mn-lt"/>
            </a:endParaRPr>
          </a:p>
          <a:p>
            <a:pPr marL="285750" indent="-285750">
              <a:buClr>
                <a:srgbClr val="DD3A43"/>
              </a:buClr>
              <a:buFont typeface="Wingdings" panose="05000000000000000000" pitchFamily="2" charset="2"/>
              <a:buChar char="§"/>
            </a:pPr>
            <a:r>
              <a:rPr lang="de-DE" sz="2400" dirty="0" smtClean="0">
                <a:solidFill>
                  <a:schemeClr val="tx1"/>
                </a:solidFill>
                <a:latin typeface="+mn-lt"/>
              </a:rPr>
              <a:t>Teamteaching ist kein Lehrsetting, indem eine Lehrkraft ihre Vorstellungen und Ideen umsetzt und die andere Lehrkraft nur auf Anweisung handelt.</a:t>
            </a:r>
          </a:p>
          <a:p>
            <a:pPr marL="285750" indent="-285750">
              <a:buClr>
                <a:srgbClr val="DD3A43"/>
              </a:buClr>
              <a:buFont typeface="Wingdings" panose="05000000000000000000" pitchFamily="2" charset="2"/>
              <a:buChar char="§"/>
            </a:pPr>
            <a:endParaRPr lang="de-DE" sz="2400" dirty="0" smtClean="0">
              <a:solidFill>
                <a:schemeClr val="tx1"/>
              </a:solidFill>
              <a:latin typeface="+mn-lt"/>
            </a:endParaRPr>
          </a:p>
        </p:txBody>
      </p:sp>
    </p:spTree>
    <p:extLst>
      <p:ext uri="{BB962C8B-B14F-4D97-AF65-F5344CB8AC3E}">
        <p14:creationId xmlns:p14="http://schemas.microsoft.com/office/powerpoint/2010/main" val="956876974"/>
      </p:ext>
    </p:extLst>
  </p:cSld>
  <p:clrMapOvr>
    <a:masterClrMapping/>
  </p:clrMapOvr>
  <p:transition>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360040"/>
          </a:xfrm>
        </p:spPr>
        <p:txBody>
          <a:bodyPr>
            <a:noAutofit/>
          </a:bodyPr>
          <a:lstStyle/>
          <a:p>
            <a:r>
              <a:rPr lang="de-DE" sz="3200" dirty="0" err="1" smtClean="0"/>
              <a:t>Teamteaching</a:t>
            </a:r>
            <a:r>
              <a:rPr lang="de-DE" sz="3200" dirty="0" smtClean="0"/>
              <a:t> – Entwicklungsprozess</a:t>
            </a:r>
            <a:endParaRPr lang="de-DE" sz="3200" dirty="0"/>
          </a:p>
        </p:txBody>
      </p:sp>
      <p:sp>
        <p:nvSpPr>
          <p:cNvPr id="3" name="Inhaltsplatzhalter 2"/>
          <p:cNvSpPr>
            <a:spLocks noGrp="1"/>
          </p:cNvSpPr>
          <p:nvPr>
            <p:ph idx="1"/>
          </p:nvPr>
        </p:nvSpPr>
        <p:spPr>
          <a:xfrm>
            <a:off x="492164" y="1196752"/>
            <a:ext cx="8229600" cy="4752528"/>
          </a:xfrm>
        </p:spPr>
        <p:txBody>
          <a:bodyPr>
            <a:noAutofit/>
          </a:bodyPr>
          <a:lstStyle/>
          <a:p>
            <a:pPr marL="0" indent="0">
              <a:buNone/>
            </a:pPr>
            <a:r>
              <a:rPr lang="de-DE" sz="1800" dirty="0" smtClean="0"/>
              <a:t>Gutes Teamteaching umzusetzen, ist ein langfristiger Prozess, der bewusst von den beteiligten Lehrpersonen gestaltet werden sollte. </a:t>
            </a:r>
          </a:p>
          <a:p>
            <a:pPr marL="0" indent="0">
              <a:buNone/>
            </a:pPr>
            <a:endParaRPr lang="de-DE" sz="1050" dirty="0" smtClean="0"/>
          </a:p>
          <a:p>
            <a:pPr marL="0" indent="0">
              <a:buNone/>
            </a:pPr>
            <a:r>
              <a:rPr lang="de-DE" sz="1800" dirty="0" smtClean="0"/>
              <a:t>Das heißt konkret:</a:t>
            </a:r>
          </a:p>
          <a:p>
            <a:r>
              <a:rPr lang="de-DE" sz="1800" dirty="0" smtClean="0"/>
              <a:t>Das eigene Rollenverhalten muss verändert und erweitert werden.</a:t>
            </a:r>
          </a:p>
          <a:p>
            <a:pPr marL="0" indent="0">
              <a:buNone/>
            </a:pPr>
            <a:endParaRPr lang="de-DE" sz="900" dirty="0" smtClean="0"/>
          </a:p>
          <a:p>
            <a:r>
              <a:rPr lang="de-DE" sz="1800" dirty="0" smtClean="0"/>
              <a:t>Der Unterricht muss an die heterogene Lerngruppe und dem gemeinsamen Unterrichten angepasst werden.</a:t>
            </a:r>
          </a:p>
          <a:p>
            <a:pPr marL="0" indent="0">
              <a:buNone/>
            </a:pPr>
            <a:endParaRPr lang="de-DE" sz="900" dirty="0" smtClean="0"/>
          </a:p>
          <a:p>
            <a:r>
              <a:rPr lang="de-DE" sz="1800" dirty="0" smtClean="0"/>
              <a:t>Die Zuständigkeit und Verantwortlichkeit verändern sich.</a:t>
            </a:r>
          </a:p>
          <a:p>
            <a:pPr marL="0" indent="0">
              <a:buNone/>
            </a:pPr>
            <a:endParaRPr lang="de-DE" sz="900" dirty="0" smtClean="0"/>
          </a:p>
          <a:p>
            <a:r>
              <a:rPr lang="de-DE" sz="1800" dirty="0" smtClean="0"/>
              <a:t>Die bisher entwickelte Berufsidentität wandelt sich – das kann mit Unsicherheiten und Ängsten verbunden sein.</a:t>
            </a:r>
          </a:p>
          <a:p>
            <a:endParaRPr lang="de-DE" sz="900" dirty="0" smtClean="0"/>
          </a:p>
          <a:p>
            <a:pPr marL="0" indent="0">
              <a:buNone/>
            </a:pPr>
            <a:r>
              <a:rPr lang="de-DE" sz="1800" dirty="0" smtClean="0"/>
              <a:t>All diese Veränderungen benötigen Zeit, denn die Lehrpersonen müssen sich gemeinsam auf einen Entwicklungsprozess einlassen. In der Regel durchlaufen Teams nach Francis und Young (1989) vier Phasen, die auf den nächsten Folien dargestellt sind.</a:t>
            </a:r>
            <a:endParaRPr lang="de-DE" sz="1600" dirty="0" smtClean="0"/>
          </a:p>
        </p:txBody>
      </p:sp>
    </p:spTree>
    <p:extLst>
      <p:ext uri="{BB962C8B-B14F-4D97-AF65-F5344CB8AC3E}">
        <p14:creationId xmlns:p14="http://schemas.microsoft.com/office/powerpoint/2010/main" val="3083552155"/>
      </p:ext>
    </p:extLst>
  </p:cSld>
  <p:clrMapOvr>
    <a:masterClrMapping/>
  </p:clrMapOvr>
  <p:transition>
    <p:pull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8135" y="404664"/>
            <a:ext cx="8229600" cy="576064"/>
          </a:xfrm>
        </p:spPr>
        <p:txBody>
          <a:bodyPr>
            <a:noAutofit/>
          </a:bodyPr>
          <a:lstStyle/>
          <a:p>
            <a:r>
              <a:rPr lang="de-DE" sz="3200" dirty="0" err="1" smtClean="0"/>
              <a:t>Teamteaching</a:t>
            </a:r>
            <a:r>
              <a:rPr lang="de-DE" sz="3200" dirty="0" smtClean="0"/>
              <a:t> – Entwicklungsprozess</a:t>
            </a:r>
            <a:endParaRPr lang="de-DE" sz="3200" dirty="0"/>
          </a:p>
        </p:txBody>
      </p:sp>
      <p:sp>
        <p:nvSpPr>
          <p:cNvPr id="3" name="Inhaltsplatzhalter 2"/>
          <p:cNvSpPr>
            <a:spLocks noGrp="1"/>
          </p:cNvSpPr>
          <p:nvPr>
            <p:ph idx="1"/>
          </p:nvPr>
        </p:nvSpPr>
        <p:spPr>
          <a:xfrm>
            <a:off x="468135" y="1052736"/>
            <a:ext cx="8229600" cy="4752528"/>
          </a:xfrm>
        </p:spPr>
        <p:txBody>
          <a:bodyPr>
            <a:noAutofit/>
          </a:bodyPr>
          <a:lstStyle/>
          <a:p>
            <a:pPr marL="0" indent="0">
              <a:buNone/>
            </a:pPr>
            <a:r>
              <a:rPr lang="de-DE" sz="1600" dirty="0" smtClean="0"/>
              <a:t>Die vier </a:t>
            </a:r>
            <a:r>
              <a:rPr lang="de-DE" sz="1600" dirty="0"/>
              <a:t>Phasen </a:t>
            </a:r>
            <a:r>
              <a:rPr lang="de-DE" sz="1600" dirty="0" smtClean="0"/>
              <a:t>nach </a:t>
            </a:r>
            <a:r>
              <a:rPr lang="de-DE" sz="1600" dirty="0"/>
              <a:t>Francis und Young (1989</a:t>
            </a:r>
            <a:r>
              <a:rPr lang="de-DE" sz="1600" dirty="0" smtClean="0"/>
              <a:t>): </a:t>
            </a:r>
          </a:p>
          <a:p>
            <a:pPr marL="0" indent="0">
              <a:buNone/>
            </a:pPr>
            <a:endParaRPr lang="de-DE" sz="900" dirty="0" smtClean="0"/>
          </a:p>
          <a:p>
            <a:r>
              <a:rPr lang="de-DE" sz="1600" b="1" dirty="0" smtClean="0"/>
              <a:t>Phase 1 (</a:t>
            </a:r>
            <a:r>
              <a:rPr lang="de-DE" sz="1600" b="1" dirty="0" err="1" smtClean="0"/>
              <a:t>Forming</a:t>
            </a:r>
            <a:r>
              <a:rPr lang="de-DE" sz="1600" b="1" dirty="0" smtClean="0"/>
              <a:t>): </a:t>
            </a:r>
            <a:r>
              <a:rPr lang="de-DE" sz="1600" dirty="0" smtClean="0"/>
              <a:t>Am Anfang der </a:t>
            </a:r>
            <a:r>
              <a:rPr lang="de-DE" sz="1600" dirty="0"/>
              <a:t>Z</a:t>
            </a:r>
            <a:r>
              <a:rPr lang="de-DE" sz="1600" dirty="0" smtClean="0"/>
              <a:t>usammenarbeit steht das Kennenlernen, die Auseinandersetzung mit den Zielen der gemeinsamen Aufgabe, die Wünsche der einzelnen Mitglieder,  die Abmachung erster Vereinbarungen und erste Erfahrungen im Teamteaching.</a:t>
            </a:r>
          </a:p>
          <a:p>
            <a:pPr marL="0" indent="0">
              <a:buNone/>
            </a:pPr>
            <a:endParaRPr lang="de-DE" sz="900" dirty="0" smtClean="0"/>
          </a:p>
          <a:p>
            <a:r>
              <a:rPr lang="de-DE" sz="1600" b="1" dirty="0" smtClean="0"/>
              <a:t>Phase 2 (</a:t>
            </a:r>
            <a:r>
              <a:rPr lang="de-DE" sz="1600" b="1" dirty="0" err="1" smtClean="0"/>
              <a:t>Storming</a:t>
            </a:r>
            <a:r>
              <a:rPr lang="de-DE" sz="1600" b="1" dirty="0" smtClean="0"/>
              <a:t>): </a:t>
            </a:r>
            <a:r>
              <a:rPr lang="de-DE" sz="1600" dirty="0" smtClean="0"/>
              <a:t>Die ersten gesammelten Erfahrungen machen deutlich, was sowohl in der </a:t>
            </a:r>
            <a:r>
              <a:rPr lang="de-DE" sz="1600" dirty="0"/>
              <a:t>Z</a:t>
            </a:r>
            <a:r>
              <a:rPr lang="de-DE" sz="1600" dirty="0" smtClean="0"/>
              <a:t>usammenarbeit als auch beim gemeinsamen Unterrichten gut bzw. noch nicht gelingt. Dabei können Spannungen bzw. auch Konflikte bzgl. der unterschiedlichen pädagogischen Vorstellungen, Unterrichtsstilen und Verhaltensweisen einzelner Mitglieder entstehen. </a:t>
            </a:r>
          </a:p>
          <a:p>
            <a:pPr marL="0" indent="0">
              <a:buNone/>
            </a:pPr>
            <a:endParaRPr lang="de-DE" sz="900" dirty="0" smtClean="0"/>
          </a:p>
          <a:p>
            <a:r>
              <a:rPr lang="de-DE" sz="1600" b="1" dirty="0" smtClean="0"/>
              <a:t>Phase 3 (</a:t>
            </a:r>
            <a:r>
              <a:rPr lang="de-DE" sz="1600" b="1" dirty="0" err="1" smtClean="0"/>
              <a:t>Norming</a:t>
            </a:r>
            <a:r>
              <a:rPr lang="de-DE" sz="1600" b="1" dirty="0" smtClean="0"/>
              <a:t>): </a:t>
            </a:r>
            <a:r>
              <a:rPr lang="de-DE" sz="1600" dirty="0" smtClean="0"/>
              <a:t>In dieser Phase werden verbindliche Absprachen und eventuell neue Strukturen festgelegt. Deshalb ist es erforderlich, die Kommunikation im Team weiter zu entwickeln, um den Umgang mit unterschiedlichen Meinungen einzuüben und konstruktiv mit Konflikten umzugehen. </a:t>
            </a:r>
          </a:p>
          <a:p>
            <a:pPr marL="0" indent="0">
              <a:buNone/>
            </a:pPr>
            <a:endParaRPr lang="de-DE" sz="900" dirty="0" smtClean="0"/>
          </a:p>
          <a:p>
            <a:r>
              <a:rPr lang="de-DE" sz="1600" b="1" dirty="0" smtClean="0"/>
              <a:t>Phase 4 (</a:t>
            </a:r>
            <a:r>
              <a:rPr lang="de-DE" sz="1600" b="1" dirty="0" err="1" smtClean="0"/>
              <a:t>Performing</a:t>
            </a:r>
            <a:r>
              <a:rPr lang="de-DE" sz="1600" b="1" dirty="0" smtClean="0"/>
              <a:t>): </a:t>
            </a:r>
            <a:r>
              <a:rPr lang="de-DE" sz="1600" dirty="0" smtClean="0"/>
              <a:t>Die Teammitglieder können offen über ihre unterschiedlichen Standpunkte sprechen und bringen ihre jeweiligen Stärken ein. Die Lehrpersonen sind in der Lage, solidarisch und hilfsbereit miteinander zu arbeiten. </a:t>
            </a:r>
          </a:p>
        </p:txBody>
      </p:sp>
    </p:spTree>
    <p:extLst>
      <p:ext uri="{BB962C8B-B14F-4D97-AF65-F5344CB8AC3E}">
        <p14:creationId xmlns:p14="http://schemas.microsoft.com/office/powerpoint/2010/main" val="1113053761"/>
      </p:ext>
    </p:extLst>
  </p:cSld>
  <p:clrMapOvr>
    <a:masterClrMapping/>
  </p:clrMapOvr>
  <p:transition>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91214"/>
            <a:ext cx="8229600" cy="720718"/>
          </a:xfrm>
        </p:spPr>
        <p:txBody>
          <a:bodyPr>
            <a:noAutofit/>
          </a:bodyPr>
          <a:lstStyle/>
          <a:p>
            <a:r>
              <a:rPr lang="de-DE" sz="3200" dirty="0" smtClean="0"/>
              <a:t>Teamteaching - Entwicklungsprozess</a:t>
            </a:r>
            <a:endParaRPr lang="de-DE" sz="3200" dirty="0"/>
          </a:p>
        </p:txBody>
      </p:sp>
      <p:grpSp>
        <p:nvGrpSpPr>
          <p:cNvPr id="6" name="Gruppierung 52"/>
          <p:cNvGrpSpPr>
            <a:grpSpLocks/>
          </p:cNvGrpSpPr>
          <p:nvPr/>
        </p:nvGrpSpPr>
        <p:grpSpPr bwMode="auto">
          <a:xfrm>
            <a:off x="1710531" y="1341665"/>
            <a:ext cx="5453757" cy="4659883"/>
            <a:chOff x="1290417" y="315000"/>
            <a:chExt cx="6110067" cy="5518386"/>
          </a:xfrm>
        </p:grpSpPr>
        <p:sp>
          <p:nvSpPr>
            <p:cNvPr id="7" name="Textfeld 15"/>
            <p:cNvSpPr txBox="1">
              <a:spLocks noChangeArrowheads="1"/>
            </p:cNvSpPr>
            <p:nvPr/>
          </p:nvSpPr>
          <p:spPr bwMode="auto">
            <a:xfrm>
              <a:off x="4465623" y="1676457"/>
              <a:ext cx="1618587" cy="1036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000" b="1" dirty="0" smtClean="0">
                  <a:latin typeface="Calibri" panose="020F0502020204030204" pitchFamily="34" charset="0"/>
                  <a:ea typeface="ＭＳ Ｐゴシック" panose="020B0600070205080204" pitchFamily="34" charset="-128"/>
                </a:rPr>
                <a:t>Orientierungsphase</a:t>
              </a:r>
              <a:endParaRPr lang="de-DE" altLang="de-DE" sz="1000" b="1"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h</a:t>
              </a:r>
              <a:r>
                <a:rPr lang="de-DE" altLang="de-DE" sz="1000" dirty="0" smtClean="0">
                  <a:latin typeface="Calibri" panose="020F0502020204030204" pitchFamily="34" charset="0"/>
                  <a:ea typeface="ＭＳ Ｐゴシック" panose="020B0600070205080204" pitchFamily="34" charset="-128"/>
                </a:rPr>
                <a:t>öflich,</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u</a:t>
              </a:r>
              <a:r>
                <a:rPr lang="de-DE" altLang="de-DE" sz="1000" dirty="0" smtClean="0">
                  <a:latin typeface="Calibri" panose="020F0502020204030204" pitchFamily="34" charset="0"/>
                  <a:ea typeface="ＭＳ Ｐゴシック" panose="020B0600070205080204" pitchFamily="34" charset="-128"/>
                </a:rPr>
                <a:t>npersönlich,</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g</a:t>
              </a:r>
              <a:r>
                <a:rPr lang="de-DE" altLang="de-DE" sz="1000" dirty="0" smtClean="0">
                  <a:latin typeface="Calibri" panose="020F0502020204030204" pitchFamily="34" charset="0"/>
                  <a:ea typeface="ＭＳ Ｐゴシック" panose="020B0600070205080204" pitchFamily="34" charset="-128"/>
                </a:rPr>
                <a:t>espannt,</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v</a:t>
              </a:r>
              <a:r>
                <a:rPr lang="de-DE" altLang="de-DE" sz="1000" dirty="0" smtClean="0">
                  <a:latin typeface="Calibri" panose="020F0502020204030204" pitchFamily="34" charset="0"/>
                  <a:ea typeface="ＭＳ Ｐゴシック" panose="020B0600070205080204" pitchFamily="34" charset="-128"/>
                </a:rPr>
                <a:t>orsichtig,</a:t>
              </a:r>
              <a:endParaRPr lang="de-DE" altLang="de-DE" sz="1000" dirty="0">
                <a:latin typeface="Calibri" panose="020F0502020204030204" pitchFamily="34" charset="0"/>
                <a:ea typeface="ＭＳ Ｐゴシック" panose="020B0600070205080204" pitchFamily="34" charset="-128"/>
              </a:endParaRPr>
            </a:p>
          </p:txBody>
        </p:sp>
        <p:sp>
          <p:nvSpPr>
            <p:cNvPr id="8" name="Textfeld 16"/>
            <p:cNvSpPr txBox="1">
              <a:spLocks noChangeArrowheads="1"/>
            </p:cNvSpPr>
            <p:nvPr/>
          </p:nvSpPr>
          <p:spPr bwMode="auto">
            <a:xfrm>
              <a:off x="4465623" y="3230771"/>
              <a:ext cx="2540540" cy="1406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000" b="1" dirty="0" smtClean="0">
                  <a:latin typeface="Calibri" panose="020F0502020204030204" pitchFamily="34" charset="0"/>
                  <a:ea typeface="ＭＳ Ｐゴシック" panose="020B0600070205080204" pitchFamily="34" charset="-128"/>
                </a:rPr>
                <a:t>Positionsfindung</a:t>
              </a:r>
              <a:endParaRPr lang="de-DE" altLang="de-DE" sz="1000" b="1"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unterschwellige </a:t>
              </a:r>
              <a:r>
                <a:rPr lang="de-DE" altLang="de-DE" sz="1000" dirty="0" smtClean="0">
                  <a:latin typeface="Calibri" panose="020F0502020204030204" pitchFamily="34" charset="0"/>
                  <a:ea typeface="ＭＳ Ｐゴシック" panose="020B0600070205080204" pitchFamily="34" charset="-128"/>
                </a:rPr>
                <a:t>Konflikte,</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Konfrontation der </a:t>
              </a:r>
              <a:r>
                <a:rPr lang="de-DE" altLang="de-DE" sz="1000" dirty="0" smtClean="0">
                  <a:latin typeface="Calibri" panose="020F0502020204030204" pitchFamily="34" charset="0"/>
                  <a:ea typeface="ＭＳ Ｐゴシック" panose="020B0600070205080204" pitchFamily="34" charset="-128"/>
                </a:rPr>
                <a:t>Personen,</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smtClean="0">
                  <a:latin typeface="Calibri" panose="020F0502020204030204" pitchFamily="34" charset="0"/>
                  <a:ea typeface="ＭＳ Ｐゴシック" panose="020B0600070205080204" pitchFamily="34" charset="-128"/>
                </a:rPr>
                <a:t>Cliquenbildung,</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m</a:t>
              </a:r>
              <a:r>
                <a:rPr lang="de-DE" altLang="de-DE" sz="1000" dirty="0" smtClean="0">
                  <a:latin typeface="Calibri" panose="020F0502020204030204" pitchFamily="34" charset="0"/>
                  <a:ea typeface="ＭＳ Ｐゴシック" panose="020B0600070205080204" pitchFamily="34" charset="-128"/>
                </a:rPr>
                <a:t>ühsames </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buFontTx/>
                <a:buNone/>
              </a:pPr>
              <a:r>
                <a:rPr lang="de-DE" altLang="de-DE" sz="1000" dirty="0">
                  <a:latin typeface="Calibri" panose="020F0502020204030204" pitchFamily="34" charset="0"/>
                  <a:ea typeface="ＭＳ Ｐゴシック" panose="020B0600070205080204" pitchFamily="34" charset="-128"/>
                </a:rPr>
                <a:t> Vorwärtskommen</a:t>
              </a:r>
            </a:p>
            <a:p>
              <a:pPr eaLnBrk="1" hangingPunct="1">
                <a:spcBef>
                  <a:spcPct val="0"/>
                </a:spcBef>
                <a:buNone/>
              </a:pPr>
              <a:endParaRPr lang="de-DE" altLang="de-DE" sz="1000" dirty="0">
                <a:latin typeface="Calibri" panose="020F0502020204030204" pitchFamily="34" charset="0"/>
                <a:ea typeface="ＭＳ Ｐゴシック" panose="020B0600070205080204" pitchFamily="34" charset="-128"/>
              </a:endParaRPr>
            </a:p>
          </p:txBody>
        </p:sp>
        <p:sp>
          <p:nvSpPr>
            <p:cNvPr id="9" name="Textfeld 17"/>
            <p:cNvSpPr txBox="1">
              <a:spLocks noChangeArrowheads="1"/>
            </p:cNvSpPr>
            <p:nvPr/>
          </p:nvSpPr>
          <p:spPr bwMode="auto">
            <a:xfrm>
              <a:off x="2766296" y="1676457"/>
              <a:ext cx="1676795" cy="1393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000" b="1" dirty="0" smtClean="0">
                  <a:latin typeface="Calibri" panose="020F0502020204030204" pitchFamily="34" charset="0"/>
                  <a:ea typeface="ＭＳ Ｐゴシック" panose="020B0600070205080204" pitchFamily="34" charset="-128"/>
                </a:rPr>
                <a:t>Arbeitsphase</a:t>
              </a:r>
              <a:endParaRPr lang="de-DE" altLang="de-DE" sz="1000" b="1"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i</a:t>
              </a:r>
              <a:r>
                <a:rPr lang="de-DE" altLang="de-DE" sz="1000" dirty="0" smtClean="0">
                  <a:latin typeface="Calibri" panose="020F0502020204030204" pitchFamily="34" charset="0"/>
                  <a:ea typeface="ＭＳ Ｐゴシック" panose="020B0600070205080204" pitchFamily="34" charset="-128"/>
                </a:rPr>
                <a:t>deenreich,</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f</a:t>
              </a:r>
              <a:r>
                <a:rPr lang="de-DE" altLang="de-DE" sz="1000" dirty="0" smtClean="0">
                  <a:latin typeface="Calibri" panose="020F0502020204030204" pitchFamily="34" charset="0"/>
                  <a:ea typeface="ＭＳ Ｐゴシック" panose="020B0600070205080204" pitchFamily="34" charset="-128"/>
                </a:rPr>
                <a:t>lexibel,</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o</a:t>
              </a:r>
              <a:r>
                <a:rPr lang="de-DE" altLang="de-DE" sz="1000" dirty="0" smtClean="0">
                  <a:latin typeface="Calibri" panose="020F0502020204030204" pitchFamily="34" charset="0"/>
                  <a:ea typeface="ＭＳ Ｐゴシック" panose="020B0600070205080204" pitchFamily="34" charset="-128"/>
                </a:rPr>
                <a:t>ffen,</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l</a:t>
              </a:r>
              <a:r>
                <a:rPr lang="de-DE" altLang="de-DE" sz="1000" dirty="0" smtClean="0">
                  <a:latin typeface="Calibri" panose="020F0502020204030204" pitchFamily="34" charset="0"/>
                  <a:ea typeface="ＭＳ Ｐゴシック" panose="020B0600070205080204" pitchFamily="34" charset="-128"/>
                </a:rPr>
                <a:t>eistungsfähig, </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solidarisch und </a:t>
              </a:r>
            </a:p>
            <a:p>
              <a:pPr eaLnBrk="1" hangingPunct="1">
                <a:spcBef>
                  <a:spcPct val="0"/>
                </a:spcBef>
                <a:buFontTx/>
                <a:buNone/>
              </a:pPr>
              <a:r>
                <a:rPr lang="de-DE" altLang="de-DE" sz="1000" dirty="0">
                  <a:latin typeface="Calibri" panose="020F0502020204030204" pitchFamily="34" charset="0"/>
                  <a:ea typeface="ＭＳ Ｐゴシック" panose="020B0600070205080204" pitchFamily="34" charset="-128"/>
                </a:rPr>
                <a:t>  hilfsbereit</a:t>
              </a:r>
            </a:p>
          </p:txBody>
        </p:sp>
        <p:sp>
          <p:nvSpPr>
            <p:cNvPr id="10" name="Textfeld 18"/>
            <p:cNvSpPr txBox="1">
              <a:spLocks noChangeArrowheads="1"/>
            </p:cNvSpPr>
            <p:nvPr/>
          </p:nvSpPr>
          <p:spPr bwMode="auto">
            <a:xfrm>
              <a:off x="2785074" y="3230771"/>
              <a:ext cx="1680549" cy="1577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000" b="1" dirty="0">
                  <a:latin typeface="Calibri" panose="020F0502020204030204" pitchFamily="34" charset="0"/>
                  <a:ea typeface="ＭＳ Ｐゴシック" panose="020B0600070205080204" pitchFamily="34" charset="-128"/>
                </a:rPr>
                <a:t>Organisierungsphase</a:t>
              </a: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Entwicklung neuer </a:t>
              </a:r>
            </a:p>
            <a:p>
              <a:pPr eaLnBrk="1" hangingPunct="1">
                <a:spcBef>
                  <a:spcPct val="0"/>
                </a:spcBef>
                <a:buFontTx/>
                <a:buNone/>
              </a:pPr>
              <a:r>
                <a:rPr lang="de-DE" altLang="de-DE" sz="1000" dirty="0">
                  <a:latin typeface="Calibri" panose="020F0502020204030204" pitchFamily="34" charset="0"/>
                  <a:ea typeface="ＭＳ Ｐゴシック" panose="020B0600070205080204" pitchFamily="34" charset="-128"/>
                </a:rPr>
                <a:t> </a:t>
              </a:r>
              <a:r>
                <a:rPr lang="de-DE" altLang="de-DE" sz="1000" dirty="0" smtClean="0">
                  <a:latin typeface="Calibri" panose="020F0502020204030204" pitchFamily="34" charset="0"/>
                  <a:ea typeface="ＭＳ Ｐゴシック" panose="020B0600070205080204" pitchFamily="34" charset="-128"/>
                </a:rPr>
                <a:t>Umgangsformen,</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Entwicklung neuer </a:t>
              </a:r>
            </a:p>
            <a:p>
              <a:pPr eaLnBrk="1" hangingPunct="1">
                <a:spcBef>
                  <a:spcPct val="0"/>
                </a:spcBef>
                <a:buFontTx/>
                <a:buNone/>
              </a:pPr>
              <a:r>
                <a:rPr lang="de-DE" altLang="de-DE" sz="1000" dirty="0" smtClean="0">
                  <a:latin typeface="Calibri" panose="020F0502020204030204" pitchFamily="34" charset="0"/>
                  <a:ea typeface="ＭＳ Ｐゴシック" panose="020B0600070205080204" pitchFamily="34" charset="-128"/>
                </a:rPr>
                <a:t>  Verhaltensweisen,</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smtClean="0">
                  <a:latin typeface="Calibri" panose="020F0502020204030204" pitchFamily="34" charset="0"/>
                  <a:ea typeface="ＭＳ Ｐゴシック" panose="020B0600070205080204" pitchFamily="34" charset="-128"/>
                </a:rPr>
                <a:t>Feedback,</a:t>
              </a:r>
              <a:endParaRPr lang="de-DE" altLang="de-DE" sz="1000" dirty="0">
                <a:latin typeface="Calibri" panose="020F0502020204030204" pitchFamily="34" charset="0"/>
                <a:ea typeface="ＭＳ Ｐゴシック" panose="020B0600070205080204" pitchFamily="34" charset="-128"/>
              </a:endParaRPr>
            </a:p>
            <a:p>
              <a:pPr eaLnBrk="1" hangingPunct="1">
                <a:spcBef>
                  <a:spcPct val="0"/>
                </a:spcBef>
              </a:pPr>
              <a:r>
                <a:rPr lang="de-DE" altLang="de-DE" sz="1000" dirty="0">
                  <a:latin typeface="Calibri" panose="020F0502020204030204" pitchFamily="34" charset="0"/>
                  <a:ea typeface="ＭＳ Ｐゴシック" panose="020B0600070205080204" pitchFamily="34" charset="-128"/>
                </a:rPr>
                <a:t>Konfrontation der </a:t>
              </a:r>
            </a:p>
            <a:p>
              <a:pPr eaLnBrk="1" hangingPunct="1">
                <a:spcBef>
                  <a:spcPct val="0"/>
                </a:spcBef>
                <a:buFontTx/>
                <a:buNone/>
              </a:pPr>
              <a:r>
                <a:rPr lang="de-DE" altLang="de-DE" sz="1000" dirty="0">
                  <a:latin typeface="Calibri" panose="020F0502020204030204" pitchFamily="34" charset="0"/>
                  <a:ea typeface="ＭＳ Ｐゴシック" panose="020B0600070205080204" pitchFamily="34" charset="-128"/>
                </a:rPr>
                <a:t> Standpunkte</a:t>
              </a:r>
            </a:p>
          </p:txBody>
        </p:sp>
        <p:grpSp>
          <p:nvGrpSpPr>
            <p:cNvPr id="11" name="Gruppierung 46"/>
            <p:cNvGrpSpPr>
              <a:grpSpLocks/>
            </p:cNvGrpSpPr>
            <p:nvPr/>
          </p:nvGrpSpPr>
          <p:grpSpPr bwMode="auto">
            <a:xfrm>
              <a:off x="1290417" y="315000"/>
              <a:ext cx="6110067" cy="5518386"/>
              <a:chOff x="649815" y="85725"/>
              <a:chExt cx="7674195" cy="6846120"/>
            </a:xfrm>
          </p:grpSpPr>
          <p:sp>
            <p:nvSpPr>
              <p:cNvPr id="12" name="Textfeld 12"/>
              <p:cNvSpPr txBox="1">
                <a:spLocks noChangeArrowheads="1"/>
              </p:cNvSpPr>
              <p:nvPr/>
            </p:nvSpPr>
            <p:spPr bwMode="auto">
              <a:xfrm>
                <a:off x="6906618" y="1338873"/>
                <a:ext cx="1238154"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a:latin typeface="Calibri" panose="020F0502020204030204" pitchFamily="34" charset="0"/>
                    <a:ea typeface="ＭＳ Ｐゴシック" panose="020B0600070205080204" pitchFamily="34" charset="-128"/>
                  </a:rPr>
                  <a:t>Phase 1</a:t>
                </a:r>
              </a:p>
            </p:txBody>
          </p:sp>
          <p:sp>
            <p:nvSpPr>
              <p:cNvPr id="13" name="Textfeld 16"/>
              <p:cNvSpPr txBox="1">
                <a:spLocks noChangeArrowheads="1"/>
              </p:cNvSpPr>
              <p:nvPr/>
            </p:nvSpPr>
            <p:spPr bwMode="auto">
              <a:xfrm>
                <a:off x="6906618" y="1651568"/>
                <a:ext cx="1308906"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dirty="0" err="1">
                    <a:solidFill>
                      <a:srgbClr val="800000"/>
                    </a:solidFill>
                    <a:latin typeface="Calibri" panose="020F0502020204030204" pitchFamily="34" charset="0"/>
                    <a:ea typeface="ＭＳ Ｐゴシック" panose="020B0600070205080204" pitchFamily="34" charset="-128"/>
                  </a:rPr>
                  <a:t>Forming</a:t>
                </a:r>
                <a:endParaRPr lang="de-DE" altLang="de-DE" sz="1600" b="1" dirty="0">
                  <a:solidFill>
                    <a:srgbClr val="800000"/>
                  </a:solidFill>
                  <a:latin typeface="Calibri" panose="020F0502020204030204" pitchFamily="34" charset="0"/>
                  <a:ea typeface="ＭＳ Ｐゴシック" panose="020B0600070205080204" pitchFamily="34" charset="-128"/>
                </a:endParaRPr>
              </a:p>
            </p:txBody>
          </p:sp>
          <p:sp>
            <p:nvSpPr>
              <p:cNvPr id="14" name="Textfeld 13"/>
              <p:cNvSpPr txBox="1">
                <a:spLocks noChangeArrowheads="1"/>
              </p:cNvSpPr>
              <p:nvPr/>
            </p:nvSpPr>
            <p:spPr bwMode="auto">
              <a:xfrm>
                <a:off x="6906619" y="5332839"/>
                <a:ext cx="1238153"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a:latin typeface="Calibri" panose="020F0502020204030204" pitchFamily="34" charset="0"/>
                    <a:ea typeface="ＭＳ Ｐゴシック" panose="020B0600070205080204" pitchFamily="34" charset="-128"/>
                  </a:rPr>
                  <a:t>Phase 2</a:t>
                </a:r>
              </a:p>
            </p:txBody>
          </p:sp>
          <p:sp>
            <p:nvSpPr>
              <p:cNvPr id="15" name="Textfeld 17"/>
              <p:cNvSpPr txBox="1">
                <a:spLocks noChangeArrowheads="1"/>
              </p:cNvSpPr>
              <p:nvPr/>
            </p:nvSpPr>
            <p:spPr bwMode="auto">
              <a:xfrm>
                <a:off x="6906619" y="5638427"/>
                <a:ext cx="1417391"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a:solidFill>
                      <a:srgbClr val="800000"/>
                    </a:solidFill>
                    <a:latin typeface="Calibri" panose="020F0502020204030204" pitchFamily="34" charset="0"/>
                    <a:ea typeface="ＭＳ Ｐゴシック" panose="020B0600070205080204" pitchFamily="34" charset="-128"/>
                  </a:rPr>
                  <a:t>Storming</a:t>
                </a:r>
              </a:p>
            </p:txBody>
          </p:sp>
          <p:sp>
            <p:nvSpPr>
              <p:cNvPr id="16" name="Textfeld 14"/>
              <p:cNvSpPr txBox="1">
                <a:spLocks noChangeArrowheads="1"/>
              </p:cNvSpPr>
              <p:nvPr/>
            </p:nvSpPr>
            <p:spPr bwMode="auto">
              <a:xfrm>
                <a:off x="649815" y="5332839"/>
                <a:ext cx="1238154"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a:latin typeface="Calibri" panose="020F0502020204030204" pitchFamily="34" charset="0"/>
                    <a:ea typeface="ＭＳ Ｐゴシック" panose="020B0600070205080204" pitchFamily="34" charset="-128"/>
                  </a:rPr>
                  <a:t>Phase 3</a:t>
                </a:r>
              </a:p>
            </p:txBody>
          </p:sp>
          <p:sp>
            <p:nvSpPr>
              <p:cNvPr id="17" name="Textfeld 18"/>
              <p:cNvSpPr txBox="1">
                <a:spLocks noChangeArrowheads="1"/>
              </p:cNvSpPr>
              <p:nvPr/>
            </p:nvSpPr>
            <p:spPr bwMode="auto">
              <a:xfrm>
                <a:off x="649815" y="5638427"/>
                <a:ext cx="1367865"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dirty="0" err="1">
                    <a:solidFill>
                      <a:srgbClr val="800000"/>
                    </a:solidFill>
                    <a:latin typeface="Calibri" panose="020F0502020204030204" pitchFamily="34" charset="0"/>
                    <a:ea typeface="ＭＳ Ｐゴシック" panose="020B0600070205080204" pitchFamily="34" charset="-128"/>
                  </a:rPr>
                  <a:t>Norming</a:t>
                </a:r>
                <a:endParaRPr lang="de-DE" altLang="de-DE" sz="1600" b="1" dirty="0">
                  <a:solidFill>
                    <a:srgbClr val="800000"/>
                  </a:solidFill>
                  <a:latin typeface="Calibri" panose="020F0502020204030204" pitchFamily="34" charset="0"/>
                  <a:ea typeface="ＭＳ Ｐゴシック" panose="020B0600070205080204" pitchFamily="34" charset="-128"/>
                </a:endParaRPr>
              </a:p>
            </p:txBody>
          </p:sp>
          <p:sp>
            <p:nvSpPr>
              <p:cNvPr id="18" name="Textfeld 15"/>
              <p:cNvSpPr txBox="1">
                <a:spLocks noChangeArrowheads="1"/>
              </p:cNvSpPr>
              <p:nvPr/>
            </p:nvSpPr>
            <p:spPr bwMode="auto">
              <a:xfrm>
                <a:off x="649815" y="1338873"/>
                <a:ext cx="1518802"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a:latin typeface="Calibri" panose="020F0502020204030204" pitchFamily="34" charset="0"/>
                    <a:ea typeface="ＭＳ Ｐゴシック" panose="020B0600070205080204" pitchFamily="34" charset="-128"/>
                  </a:rPr>
                  <a:t>Phase 4</a:t>
                </a:r>
              </a:p>
            </p:txBody>
          </p:sp>
          <p:sp>
            <p:nvSpPr>
              <p:cNvPr id="19" name="Textfeld 19"/>
              <p:cNvSpPr txBox="1">
                <a:spLocks noChangeArrowheads="1"/>
              </p:cNvSpPr>
              <p:nvPr/>
            </p:nvSpPr>
            <p:spPr bwMode="auto">
              <a:xfrm>
                <a:off x="649815" y="1668150"/>
                <a:ext cx="1686248" cy="50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600" b="1" dirty="0" err="1">
                    <a:solidFill>
                      <a:srgbClr val="800000"/>
                    </a:solidFill>
                    <a:latin typeface="Calibri" panose="020F0502020204030204" pitchFamily="34" charset="0"/>
                    <a:ea typeface="ＭＳ Ｐゴシック" panose="020B0600070205080204" pitchFamily="34" charset="-128"/>
                  </a:rPr>
                  <a:t>Performing</a:t>
                </a:r>
                <a:endParaRPr lang="de-DE" altLang="de-DE" sz="1600" b="1" dirty="0">
                  <a:solidFill>
                    <a:srgbClr val="800000"/>
                  </a:solidFill>
                  <a:latin typeface="Calibri" panose="020F0502020204030204" pitchFamily="34" charset="0"/>
                  <a:ea typeface="ＭＳ Ｐゴシック" panose="020B0600070205080204" pitchFamily="34" charset="-128"/>
                </a:endParaRPr>
              </a:p>
            </p:txBody>
          </p:sp>
          <p:cxnSp>
            <p:nvCxnSpPr>
              <p:cNvPr id="20" name="Gerade Verbindung 20"/>
              <p:cNvCxnSpPr>
                <a:cxnSpLocks noChangeShapeType="1"/>
                <a:endCxn id="28" idx="0"/>
              </p:cNvCxnSpPr>
              <p:nvPr/>
            </p:nvCxnSpPr>
            <p:spPr bwMode="auto">
              <a:xfrm rot="16200000" flipH="1">
                <a:off x="4490114" y="913660"/>
                <a:ext cx="151610" cy="2359"/>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1" name="Gerade Verbindung 21"/>
              <p:cNvCxnSpPr>
                <a:cxnSpLocks noChangeShapeType="1"/>
              </p:cNvCxnSpPr>
              <p:nvPr/>
            </p:nvCxnSpPr>
            <p:spPr bwMode="auto">
              <a:xfrm rot="16200000" flipH="1">
                <a:off x="4497190" y="6400032"/>
                <a:ext cx="151610" cy="2358"/>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nvGrpSpPr>
              <p:cNvPr id="22" name="Gruppierung 74"/>
              <p:cNvGrpSpPr>
                <a:grpSpLocks/>
              </p:cNvGrpSpPr>
              <p:nvPr/>
            </p:nvGrpSpPr>
            <p:grpSpPr bwMode="auto">
              <a:xfrm>
                <a:off x="1219200" y="85725"/>
                <a:ext cx="6608763" cy="6846120"/>
                <a:chOff x="1219200" y="86380"/>
                <a:chExt cx="6609125" cy="6845248"/>
              </a:xfrm>
            </p:grpSpPr>
            <p:sp>
              <p:nvSpPr>
                <p:cNvPr id="25" name="Textfeld 11"/>
                <p:cNvSpPr txBox="1">
                  <a:spLocks noChangeArrowheads="1"/>
                </p:cNvSpPr>
                <p:nvPr/>
              </p:nvSpPr>
              <p:spPr bwMode="auto">
                <a:xfrm>
                  <a:off x="2546684" y="86380"/>
                  <a:ext cx="4439879" cy="682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2400" b="1" dirty="0">
                      <a:solidFill>
                        <a:srgbClr val="800000"/>
                      </a:solidFill>
                      <a:latin typeface="Calibri" panose="020F0502020204030204" pitchFamily="34" charset="0"/>
                      <a:ea typeface="ＭＳ Ｐゴシック" panose="020B0600070205080204" pitchFamily="34" charset="-128"/>
                    </a:rPr>
                    <a:t>Teamentwicklungsuhr</a:t>
                  </a:r>
                </a:p>
              </p:txBody>
            </p:sp>
            <p:grpSp>
              <p:nvGrpSpPr>
                <p:cNvPr id="26" name="Gruppierung 73"/>
                <p:cNvGrpSpPr>
                  <a:grpSpLocks/>
                </p:cNvGrpSpPr>
                <p:nvPr/>
              </p:nvGrpSpPr>
              <p:grpSpPr bwMode="auto">
                <a:xfrm>
                  <a:off x="1219200" y="564921"/>
                  <a:ext cx="6609125" cy="6366707"/>
                  <a:chOff x="1219200" y="564921"/>
                  <a:chExt cx="6609125" cy="6366707"/>
                </a:xfrm>
              </p:grpSpPr>
              <p:cxnSp>
                <p:nvCxnSpPr>
                  <p:cNvPr id="27" name="Gerade Verbindung 25"/>
                  <p:cNvCxnSpPr>
                    <a:cxnSpLocks noChangeShapeType="1"/>
                    <a:stCxn id="28" idx="0"/>
                    <a:endCxn id="28" idx="4"/>
                  </p:cNvCxnSpPr>
                  <p:nvPr/>
                </p:nvCxnSpPr>
                <p:spPr bwMode="auto">
                  <a:xfrm rot="16200000" flipH="1">
                    <a:off x="1899060" y="3657046"/>
                    <a:ext cx="5334082" cy="2359"/>
                  </a:xfrm>
                  <a:prstGeom prst="line">
                    <a:avLst/>
                  </a:prstGeom>
                  <a:noFill/>
                  <a:ln w="254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8" name="Gerade Verbindung 26"/>
                  <p:cNvCxnSpPr>
                    <a:cxnSpLocks noChangeShapeType="1"/>
                  </p:cNvCxnSpPr>
                  <p:nvPr/>
                </p:nvCxnSpPr>
                <p:spPr bwMode="auto">
                  <a:xfrm rot="10800000">
                    <a:off x="7239480" y="3658226"/>
                    <a:ext cx="226418"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nvGrpSpPr>
                  <p:cNvPr id="29" name="Gruppierung 66"/>
                  <p:cNvGrpSpPr>
                    <a:grpSpLocks/>
                  </p:cNvGrpSpPr>
                  <p:nvPr/>
                </p:nvGrpSpPr>
                <p:grpSpPr bwMode="auto">
                  <a:xfrm>
                    <a:off x="1219200" y="564921"/>
                    <a:ext cx="6609125" cy="6366707"/>
                    <a:chOff x="1224338" y="564921"/>
                    <a:chExt cx="6609125" cy="6366707"/>
                  </a:xfrm>
                </p:grpSpPr>
                <p:sp>
                  <p:nvSpPr>
                    <p:cNvPr id="30" name="Oval 5"/>
                    <p:cNvSpPr>
                      <a:spLocks noChangeArrowheads="1"/>
                    </p:cNvSpPr>
                    <p:nvPr/>
                  </p:nvSpPr>
                  <p:spPr bwMode="auto">
                    <a:xfrm>
                      <a:off x="1829463" y="988817"/>
                      <a:ext cx="5488270" cy="5336450"/>
                    </a:xfrm>
                    <a:prstGeom prst="ellipse">
                      <a:avLst/>
                    </a:prstGeom>
                    <a:noFill/>
                    <a:ln w="38100">
                      <a:solidFill>
                        <a:schemeClr val="tx1"/>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eaLnBrk="1" hangingPunct="1">
                        <a:defRPr/>
                      </a:pPr>
                      <a:endParaRPr lang="de-DE">
                        <a:solidFill>
                          <a:srgbClr val="FFFFFF"/>
                        </a:solidFill>
                        <a:latin typeface="Calibri" pitchFamily="34" charset="0"/>
                        <a:ea typeface="ＭＳ Ｐゴシック" pitchFamily="34" charset="-128"/>
                        <a:cs typeface="Arial" charset="0"/>
                      </a:endParaRPr>
                    </a:p>
                  </p:txBody>
                </p:sp>
                <p:cxnSp>
                  <p:nvCxnSpPr>
                    <p:cNvPr id="31" name="Gerade Verbindung 29"/>
                    <p:cNvCxnSpPr>
                      <a:cxnSpLocks noChangeShapeType="1"/>
                      <a:stCxn id="28" idx="2"/>
                      <a:endCxn id="28" idx="6"/>
                    </p:cNvCxnSpPr>
                    <p:nvPr/>
                  </p:nvCxnSpPr>
                  <p:spPr bwMode="auto">
                    <a:xfrm rot="10800000" flipH="1">
                      <a:off x="1829463" y="3658226"/>
                      <a:ext cx="5488270" cy="0"/>
                    </a:xfrm>
                    <a:prstGeom prst="line">
                      <a:avLst/>
                    </a:prstGeom>
                    <a:noFill/>
                    <a:ln w="254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2" name="Gerade Verbindung 30"/>
                    <p:cNvCxnSpPr>
                      <a:cxnSpLocks noChangeShapeType="1"/>
                    </p:cNvCxnSpPr>
                    <p:nvPr/>
                  </p:nvCxnSpPr>
                  <p:spPr bwMode="auto">
                    <a:xfrm>
                      <a:off x="1591253" y="3658226"/>
                      <a:ext cx="313682"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3" name="Gerade Verbindung 31"/>
                    <p:cNvCxnSpPr>
                      <a:cxnSpLocks noChangeShapeType="1"/>
                    </p:cNvCxnSpPr>
                    <p:nvPr/>
                  </p:nvCxnSpPr>
                  <p:spPr bwMode="auto">
                    <a:xfrm rot="5400000">
                      <a:off x="5868101" y="1262717"/>
                      <a:ext cx="151590" cy="153304"/>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4" name="Gerade Verbindung 32"/>
                    <p:cNvCxnSpPr>
                      <a:cxnSpLocks noChangeShapeType="1"/>
                    </p:cNvCxnSpPr>
                    <p:nvPr/>
                  </p:nvCxnSpPr>
                  <p:spPr bwMode="auto">
                    <a:xfrm rot="10800000" flipV="1">
                      <a:off x="6860181" y="2208644"/>
                      <a:ext cx="179247" cy="15159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5" name="Gerade Verbindung 33"/>
                    <p:cNvCxnSpPr>
                      <a:cxnSpLocks noChangeShapeType="1"/>
                    </p:cNvCxnSpPr>
                    <p:nvPr/>
                  </p:nvCxnSpPr>
                  <p:spPr bwMode="auto">
                    <a:xfrm rot="16200000" flipV="1">
                      <a:off x="6935326" y="4876013"/>
                      <a:ext cx="153960" cy="153303"/>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6" name="Gerade Verbindung 34"/>
                    <p:cNvCxnSpPr>
                      <a:cxnSpLocks noChangeShapeType="1"/>
                    </p:cNvCxnSpPr>
                    <p:nvPr/>
                  </p:nvCxnSpPr>
                  <p:spPr bwMode="auto">
                    <a:xfrm rot="16200000" flipH="1">
                      <a:off x="5893990" y="5919214"/>
                      <a:ext cx="177644" cy="75473"/>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7" name="Gerade Verbindung 35"/>
                    <p:cNvCxnSpPr>
                      <a:cxnSpLocks noChangeShapeType="1"/>
                    </p:cNvCxnSpPr>
                    <p:nvPr/>
                  </p:nvCxnSpPr>
                  <p:spPr bwMode="auto">
                    <a:xfrm rot="16200000" flipH="1">
                      <a:off x="2970663" y="1370483"/>
                      <a:ext cx="151590" cy="150945"/>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8" name="Gerade Verbindung 36"/>
                    <p:cNvCxnSpPr>
                      <a:cxnSpLocks noChangeShapeType="1"/>
                    </p:cNvCxnSpPr>
                    <p:nvPr/>
                  </p:nvCxnSpPr>
                  <p:spPr bwMode="auto">
                    <a:xfrm rot="10800000">
                      <a:off x="1980408" y="2436030"/>
                      <a:ext cx="228777" cy="15396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9" name="Gerade Verbindung 37"/>
                    <p:cNvCxnSpPr>
                      <a:cxnSpLocks noChangeShapeType="1"/>
                    </p:cNvCxnSpPr>
                    <p:nvPr/>
                  </p:nvCxnSpPr>
                  <p:spPr bwMode="auto">
                    <a:xfrm rot="5400000">
                      <a:off x="1980085" y="4724418"/>
                      <a:ext cx="151590" cy="150945"/>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0" name="Gerade Verbindung 38"/>
                    <p:cNvCxnSpPr>
                      <a:cxnSpLocks noChangeShapeType="1"/>
                    </p:cNvCxnSpPr>
                    <p:nvPr/>
                  </p:nvCxnSpPr>
                  <p:spPr bwMode="auto">
                    <a:xfrm rot="5400000">
                      <a:off x="2769010" y="5703837"/>
                      <a:ext cx="151590" cy="153304"/>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41" name="Textfeld 59"/>
                    <p:cNvSpPr txBox="1">
                      <a:spLocks noChangeArrowheads="1"/>
                    </p:cNvSpPr>
                    <p:nvPr/>
                  </p:nvSpPr>
                  <p:spPr bwMode="auto">
                    <a:xfrm>
                      <a:off x="4390965" y="564921"/>
                      <a:ext cx="542311" cy="4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400" b="1">
                          <a:latin typeface="Calibri" panose="020F0502020204030204" pitchFamily="34" charset="0"/>
                          <a:ea typeface="ＭＳ Ｐゴシック" panose="020B0600070205080204" pitchFamily="34" charset="-128"/>
                        </a:rPr>
                        <a:t>12</a:t>
                      </a:r>
                    </a:p>
                  </p:txBody>
                </p:sp>
                <p:sp>
                  <p:nvSpPr>
                    <p:cNvPr id="42" name="Rechteck 60"/>
                    <p:cNvSpPr>
                      <a:spLocks noChangeArrowheads="1"/>
                    </p:cNvSpPr>
                    <p:nvPr/>
                  </p:nvSpPr>
                  <p:spPr bwMode="auto">
                    <a:xfrm>
                      <a:off x="7465634" y="3504312"/>
                      <a:ext cx="367829" cy="4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400" b="1">
                          <a:latin typeface="Calibri" panose="020F0502020204030204" pitchFamily="34" charset="0"/>
                          <a:ea typeface="ＭＳ Ｐゴシック" panose="020B0600070205080204" pitchFamily="34" charset="-128"/>
                        </a:rPr>
                        <a:t>3</a:t>
                      </a:r>
                    </a:p>
                  </p:txBody>
                </p:sp>
                <p:sp>
                  <p:nvSpPr>
                    <p:cNvPr id="43" name="Rechteck 61"/>
                    <p:cNvSpPr>
                      <a:spLocks noChangeArrowheads="1"/>
                    </p:cNvSpPr>
                    <p:nvPr/>
                  </p:nvSpPr>
                  <p:spPr bwMode="auto">
                    <a:xfrm>
                      <a:off x="4435764" y="6476863"/>
                      <a:ext cx="407913" cy="4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400" b="1">
                          <a:latin typeface="Calibri" panose="020F0502020204030204" pitchFamily="34" charset="0"/>
                          <a:ea typeface="ＭＳ Ｐゴシック" panose="020B0600070205080204" pitchFamily="34" charset="-128"/>
                        </a:rPr>
                        <a:t>6</a:t>
                      </a:r>
                    </a:p>
                  </p:txBody>
                </p:sp>
                <p:sp>
                  <p:nvSpPr>
                    <p:cNvPr id="44" name="Rechteck 62"/>
                    <p:cNvSpPr>
                      <a:spLocks noChangeArrowheads="1"/>
                    </p:cNvSpPr>
                    <p:nvPr/>
                  </p:nvSpPr>
                  <p:spPr bwMode="auto">
                    <a:xfrm>
                      <a:off x="1224338" y="3504312"/>
                      <a:ext cx="407912" cy="4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45720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4572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4572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DE" altLang="de-DE" sz="1400" b="1">
                          <a:latin typeface="Calibri" panose="020F0502020204030204" pitchFamily="34" charset="0"/>
                          <a:ea typeface="ＭＳ Ｐゴシック" panose="020B0600070205080204" pitchFamily="34" charset="-128"/>
                        </a:rPr>
                        <a:t>9</a:t>
                      </a:r>
                    </a:p>
                  </p:txBody>
                </p:sp>
              </p:grpSp>
            </p:grpSp>
          </p:grpSp>
          <p:sp>
            <p:nvSpPr>
              <p:cNvPr id="23" name="Pfeil nach rechts 22"/>
              <p:cNvSpPr>
                <a:spLocks noChangeArrowheads="1"/>
              </p:cNvSpPr>
              <p:nvPr/>
            </p:nvSpPr>
            <p:spPr bwMode="auto">
              <a:xfrm rot="-1254303">
                <a:off x="4536439" y="2890502"/>
                <a:ext cx="2627244" cy="485625"/>
              </a:xfrm>
              <a:prstGeom prst="rightArrow">
                <a:avLst>
                  <a:gd name="adj1" fmla="val 50000"/>
                  <a:gd name="adj2" fmla="val 49993"/>
                </a:avLst>
              </a:prstGeom>
              <a:solidFill>
                <a:srgbClr val="800000"/>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defTabSz="457200" eaLnBrk="1" hangingPunct="1">
                  <a:defRPr/>
                </a:pPr>
                <a:endParaRPr lang="de-DE">
                  <a:solidFill>
                    <a:srgbClr val="800000"/>
                  </a:solidFill>
                  <a:latin typeface="Calibri" pitchFamily="34" charset="0"/>
                  <a:ea typeface="ＭＳ Ｐゴシック" pitchFamily="34" charset="-128"/>
                  <a:cs typeface="Arial" charset="0"/>
                </a:endParaRPr>
              </a:p>
            </p:txBody>
          </p:sp>
          <p:sp>
            <p:nvSpPr>
              <p:cNvPr id="24" name="Oval 45"/>
              <p:cNvSpPr>
                <a:spLocks noChangeArrowheads="1"/>
              </p:cNvSpPr>
              <p:nvPr/>
            </p:nvSpPr>
            <p:spPr bwMode="auto">
              <a:xfrm>
                <a:off x="4390219" y="3461408"/>
                <a:ext cx="367909" cy="322170"/>
              </a:xfrm>
              <a:prstGeom prst="ellipse">
                <a:avLst/>
              </a:prstGeom>
              <a:solidFill>
                <a:srgbClr val="800000"/>
              </a:solidFill>
              <a:ln w="9525">
                <a:solidFill>
                  <a:srgbClr val="4A7EBB"/>
                </a:solidFill>
                <a:round/>
                <a:headEnd/>
                <a:tailEnd/>
              </a:ln>
              <a:effectLst>
                <a:outerShdw blurRad="40000" dist="23000" dir="5400000" rotWithShape="0">
                  <a:srgbClr val="808080">
                    <a:alpha val="34999"/>
                  </a:srgbClr>
                </a:outerShdw>
              </a:effectLst>
            </p:spPr>
            <p:txBody>
              <a:bodyPr anchor="ctr"/>
              <a:lstStyle/>
              <a:p>
                <a:pPr algn="ctr" defTabSz="457200" eaLnBrk="1" hangingPunct="1">
                  <a:defRPr/>
                </a:pPr>
                <a:endParaRPr lang="de-DE">
                  <a:solidFill>
                    <a:srgbClr val="FFFFFF"/>
                  </a:solidFill>
                  <a:latin typeface="Calibri" pitchFamily="34" charset="0"/>
                  <a:ea typeface="ＭＳ Ｐゴシック" pitchFamily="34" charset="-128"/>
                  <a:cs typeface="Arial" charset="0"/>
                </a:endParaRPr>
              </a:p>
            </p:txBody>
          </p:sp>
        </p:grpSp>
      </p:grpSp>
      <p:sp>
        <p:nvSpPr>
          <p:cNvPr id="3" name="Rechteck 2"/>
          <p:cNvSpPr/>
          <p:nvPr/>
        </p:nvSpPr>
        <p:spPr>
          <a:xfrm>
            <a:off x="5110218" y="5691965"/>
            <a:ext cx="2880320" cy="646331"/>
          </a:xfrm>
          <a:prstGeom prst="rect">
            <a:avLst/>
          </a:prstGeom>
        </p:spPr>
        <p:txBody>
          <a:bodyPr wrap="square">
            <a:spAutoFit/>
          </a:bodyPr>
          <a:lstStyle/>
          <a:p>
            <a:pPr lvl="0" algn="r"/>
            <a:r>
              <a:rPr lang="de-DE" sz="1200" dirty="0">
                <a:latin typeface="Arial"/>
                <a:ea typeface="Calibri"/>
              </a:rPr>
              <a:t>(Gellert, M. u. Nowak, C. (2014). Ein Praxisbuch für die Arbeit in und mit Teams. </a:t>
            </a:r>
            <a:r>
              <a:rPr lang="de-DE" sz="1200" dirty="0" err="1">
                <a:latin typeface="Arial"/>
                <a:ea typeface="Calibri"/>
              </a:rPr>
              <a:t>Meezen</a:t>
            </a:r>
            <a:r>
              <a:rPr lang="de-DE" sz="1200" dirty="0">
                <a:latin typeface="Arial"/>
                <a:ea typeface="Calibri"/>
              </a:rPr>
              <a:t>: Limmer, </a:t>
            </a:r>
            <a:r>
              <a:rPr lang="de-DE" sz="1200" dirty="0" smtClean="0">
                <a:solidFill>
                  <a:schemeClr val="tx1"/>
                </a:solidFill>
                <a:latin typeface="Arial"/>
                <a:ea typeface="Calibri"/>
              </a:rPr>
              <a:t>S. 215)</a:t>
            </a:r>
            <a:endParaRPr lang="de-DE" sz="1200" dirty="0">
              <a:solidFill>
                <a:schemeClr val="tx1"/>
              </a:solidFill>
              <a:latin typeface="Arial"/>
              <a:ea typeface="Calibri"/>
            </a:endParaRPr>
          </a:p>
        </p:txBody>
      </p:sp>
    </p:spTree>
    <p:extLst>
      <p:ext uri="{BB962C8B-B14F-4D97-AF65-F5344CB8AC3E}">
        <p14:creationId xmlns:p14="http://schemas.microsoft.com/office/powerpoint/2010/main" val="1813639355"/>
      </p:ext>
    </p:extLst>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864096"/>
          </a:xfrm>
        </p:spPr>
        <p:txBody>
          <a:bodyPr>
            <a:noAutofit/>
          </a:bodyPr>
          <a:lstStyle/>
          <a:p>
            <a:r>
              <a:rPr lang="de-DE" sz="3200" dirty="0" err="1" smtClean="0"/>
              <a:t>Teamteaching</a:t>
            </a:r>
            <a:r>
              <a:rPr lang="de-DE" sz="3200" dirty="0" smtClean="0"/>
              <a:t> – Entwicklungsprozess</a:t>
            </a:r>
            <a:endParaRPr lang="de-DE" sz="3200" dirty="0"/>
          </a:p>
        </p:txBody>
      </p:sp>
      <p:sp>
        <p:nvSpPr>
          <p:cNvPr id="3" name="Inhaltsplatzhalter 2"/>
          <p:cNvSpPr>
            <a:spLocks noGrp="1"/>
          </p:cNvSpPr>
          <p:nvPr>
            <p:ph idx="1"/>
          </p:nvPr>
        </p:nvSpPr>
        <p:spPr>
          <a:xfrm>
            <a:off x="395287" y="1484784"/>
            <a:ext cx="8353425" cy="4897015"/>
          </a:xfrm>
        </p:spPr>
        <p:txBody>
          <a:bodyPr>
            <a:normAutofit fontScale="47500" lnSpcReduction="20000"/>
          </a:bodyPr>
          <a:lstStyle/>
          <a:p>
            <a:r>
              <a:rPr lang="de-DE" sz="4000" dirty="0" smtClean="0"/>
              <a:t>Ein verbreitetes Modell zur Reflexion des Entwicklungsprozesses in Teams sind die vier Phasen der Teamentwicklung nach Francis und Young und die daraus entwickelte Methode der Teamentwicklungsuhr. </a:t>
            </a:r>
          </a:p>
          <a:p>
            <a:pPr marL="0" indent="0">
              <a:buNone/>
            </a:pPr>
            <a:endParaRPr lang="de-DE" sz="4000" dirty="0" smtClean="0"/>
          </a:p>
          <a:p>
            <a:r>
              <a:rPr lang="de-DE" sz="4000" dirty="0" smtClean="0"/>
              <a:t>Da dieses Modell vorwiegend auf Daten von Trainings- und Therapiegruppen beruht und damit evidente Schwächen aufweist, sollte es als theoretisches Konstrukt verstanden werden, das den idealtypischen Verlauf bzw. Prozess einer Zusammenarbeit beschreibt.</a:t>
            </a:r>
          </a:p>
          <a:p>
            <a:pPr marL="0" indent="0">
              <a:buNone/>
            </a:pPr>
            <a:endParaRPr lang="de-DE" sz="4000" dirty="0" smtClean="0"/>
          </a:p>
          <a:p>
            <a:r>
              <a:rPr lang="de-DE" sz="4000" dirty="0" smtClean="0"/>
              <a:t>In der Praxis gibt es nicht nur diesen idealtypischen, sondern viele unterschiedliche Verläufe: Es gibt Teams, die ständige Konflikte austragen und wiederum andere, die trotz Feedback keine neuen Verhaltens- und Umgangsweisen miteinander entwickeln.  Daher ist der Verlauf in der Praxis eher spiralförmig und als ein wiederkehrender Prozess zu sehen. Mit dieser Sichtweise, wohlwissend, dass der Verlauf anders sein kann, ist es möglich, das  vorgestellte Modell als Grundlage zur eigenen Reflexion zu nutzen.</a:t>
            </a:r>
            <a:endParaRPr lang="de-DE" altLang="de-DE" sz="4000" dirty="0">
              <a:solidFill>
                <a:srgbClr val="000000"/>
              </a:solidFill>
            </a:endParaRPr>
          </a:p>
          <a:p>
            <a:pPr marL="0" indent="0">
              <a:buSzPct val="100000"/>
              <a:buNone/>
            </a:pPr>
            <a:endParaRPr lang="de-DE" altLang="de-DE" sz="2800" dirty="0" smtClean="0">
              <a:solidFill>
                <a:srgbClr val="000000"/>
              </a:solidFill>
            </a:endParaRPr>
          </a:p>
          <a:p>
            <a:pPr>
              <a:buSzPct val="100000"/>
            </a:pPr>
            <a:endParaRPr lang="de-DE" sz="2800" dirty="0" smtClean="0"/>
          </a:p>
        </p:txBody>
      </p:sp>
    </p:spTree>
    <p:extLst>
      <p:ext uri="{BB962C8B-B14F-4D97-AF65-F5344CB8AC3E}">
        <p14:creationId xmlns:p14="http://schemas.microsoft.com/office/powerpoint/2010/main" val="2442284095"/>
      </p:ext>
    </p:extLst>
  </p:cSld>
  <p:clrMapOvr>
    <a:masterClrMapping/>
  </p:clrMapOvr>
  <p:transition>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686800" cy="936104"/>
          </a:xfrm>
        </p:spPr>
        <p:txBody>
          <a:bodyPr>
            <a:noAutofit/>
          </a:bodyPr>
          <a:lstStyle/>
          <a:p>
            <a:r>
              <a:rPr lang="de-DE" sz="3200" dirty="0" smtClean="0"/>
              <a:t>Möglicher Arbeitsauftrag: </a:t>
            </a:r>
            <a:r>
              <a:rPr lang="de-DE" sz="3200" dirty="0"/>
              <a:t/>
            </a:r>
            <a:br>
              <a:rPr lang="de-DE" sz="3200" dirty="0"/>
            </a:br>
            <a:r>
              <a:rPr lang="de-DE" sz="3200" dirty="0" smtClean="0"/>
              <a:t>Blick auf das eigene Teamteaching</a:t>
            </a:r>
            <a:endParaRPr lang="de-DE" sz="3200" dirty="0"/>
          </a:p>
        </p:txBody>
      </p:sp>
      <p:sp>
        <p:nvSpPr>
          <p:cNvPr id="3" name="Inhaltsplatzhalter 2"/>
          <p:cNvSpPr>
            <a:spLocks noGrp="1"/>
          </p:cNvSpPr>
          <p:nvPr>
            <p:ph idx="1"/>
          </p:nvPr>
        </p:nvSpPr>
        <p:spPr>
          <a:xfrm>
            <a:off x="458057" y="1700808"/>
            <a:ext cx="8229600" cy="4525963"/>
          </a:xfrm>
        </p:spPr>
        <p:txBody>
          <a:bodyPr>
            <a:normAutofit fontScale="62500" lnSpcReduction="20000"/>
          </a:bodyPr>
          <a:lstStyle/>
          <a:p>
            <a:r>
              <a:rPr lang="de-DE" sz="2800" dirty="0"/>
              <a:t>Nehmen Sie sich zunächst alleine Zeit ( 10</a:t>
            </a:r>
            <a:r>
              <a:rPr lang="de-DE" sz="2800" dirty="0" smtClean="0"/>
              <a:t> Min.)</a:t>
            </a:r>
            <a:r>
              <a:rPr lang="de-DE" sz="2800" dirty="0"/>
              <a:t>,</a:t>
            </a:r>
            <a:r>
              <a:rPr lang="de-DE" sz="2800" dirty="0" smtClean="0"/>
              <a:t> in </a:t>
            </a:r>
            <a:r>
              <a:rPr lang="de-DE" sz="2800" dirty="0"/>
              <a:t>einem ersten Schritt über den Stand</a:t>
            </a:r>
            <a:r>
              <a:rPr lang="de-DE" sz="2800" dirty="0" smtClean="0"/>
              <a:t> des Entwicklungsprozesses </a:t>
            </a:r>
            <a:r>
              <a:rPr lang="de-DE" sz="2800" dirty="0"/>
              <a:t>Ihres Teams nachzudenken</a:t>
            </a:r>
            <a:r>
              <a:rPr lang="de-DE" sz="2800" dirty="0" smtClean="0"/>
              <a:t>.</a:t>
            </a:r>
          </a:p>
          <a:p>
            <a:pPr marL="0" indent="0">
              <a:buNone/>
            </a:pPr>
            <a:endParaRPr lang="de-DE" sz="2800" dirty="0" smtClean="0"/>
          </a:p>
          <a:p>
            <a:r>
              <a:rPr lang="de-DE" sz="2800" dirty="0" smtClean="0"/>
              <a:t>Welche </a:t>
            </a:r>
            <a:r>
              <a:rPr lang="de-DE" sz="2800" dirty="0"/>
              <a:t>in den Phasen genannten Themen beschäftigen </a:t>
            </a:r>
            <a:r>
              <a:rPr lang="de-DE" sz="2800" dirty="0" smtClean="0"/>
              <a:t>Sie </a:t>
            </a:r>
            <a:r>
              <a:rPr lang="de-DE" sz="2800" dirty="0"/>
              <a:t>aktuell? An welchen Kennzeichen machen Sie dies fest</a:t>
            </a:r>
            <a:r>
              <a:rPr lang="de-DE" sz="2800" dirty="0" smtClean="0"/>
              <a:t>?</a:t>
            </a:r>
          </a:p>
          <a:p>
            <a:pPr marL="0" indent="0">
              <a:buNone/>
            </a:pPr>
            <a:endParaRPr lang="de-DE" sz="2800" dirty="0" smtClean="0"/>
          </a:p>
          <a:p>
            <a:r>
              <a:rPr lang="de-DE" sz="2800" dirty="0" smtClean="0"/>
              <a:t>Gehen </a:t>
            </a:r>
            <a:r>
              <a:rPr lang="de-DE" sz="2800" dirty="0"/>
              <a:t>Sie nun mit Ihrem Team zusammen und tauschen </a:t>
            </a:r>
            <a:r>
              <a:rPr lang="de-DE" sz="2800" dirty="0" smtClean="0"/>
              <a:t>(45 Min.) sich </a:t>
            </a:r>
            <a:r>
              <a:rPr lang="de-DE" sz="2800" dirty="0"/>
              <a:t>jetzt über die getroffenen Einschätzungen aus. </a:t>
            </a:r>
            <a:endParaRPr lang="de-DE" sz="2800" dirty="0" smtClean="0"/>
          </a:p>
          <a:p>
            <a:pPr marL="0" indent="0">
              <a:buNone/>
            </a:pPr>
            <a:endParaRPr lang="de-DE" sz="2800" dirty="0" smtClean="0"/>
          </a:p>
          <a:p>
            <a:r>
              <a:rPr lang="de-DE" sz="2800" dirty="0" smtClean="0"/>
              <a:t>Was </a:t>
            </a:r>
            <a:r>
              <a:rPr lang="de-DE" sz="2800" dirty="0"/>
              <a:t>braucht es aus ihrer Sicht, um noch konstruktiver zusammenzuarbeiten</a:t>
            </a:r>
            <a:r>
              <a:rPr lang="de-DE" sz="2800" dirty="0" smtClean="0"/>
              <a:t>?</a:t>
            </a:r>
          </a:p>
          <a:p>
            <a:pPr marL="0" indent="0">
              <a:buNone/>
            </a:pPr>
            <a:endParaRPr lang="de-DE" sz="2800" dirty="0" smtClean="0"/>
          </a:p>
          <a:p>
            <a:r>
              <a:rPr lang="de-DE" sz="2800" dirty="0" smtClean="0"/>
              <a:t>Was </a:t>
            </a:r>
            <a:r>
              <a:rPr lang="de-DE" sz="2800" dirty="0"/>
              <a:t>wären mögliche erste Schritte zur Weiterentwicklung</a:t>
            </a:r>
            <a:r>
              <a:rPr lang="de-DE" sz="2800" dirty="0" smtClean="0"/>
              <a:t>?</a:t>
            </a:r>
          </a:p>
          <a:p>
            <a:pPr marL="0" indent="0">
              <a:buNone/>
            </a:pPr>
            <a:endParaRPr lang="de-DE" sz="2800" dirty="0" smtClean="0"/>
          </a:p>
          <a:p>
            <a:r>
              <a:rPr lang="de-DE" sz="2800" dirty="0" smtClean="0"/>
              <a:t>Wählen </a:t>
            </a:r>
            <a:r>
              <a:rPr lang="de-DE" sz="2800" dirty="0"/>
              <a:t>Sie aus, welche Schritte Sie verbindlich umsetzen </a:t>
            </a:r>
            <a:r>
              <a:rPr lang="de-DE" sz="2800" dirty="0" smtClean="0"/>
              <a:t>möchten. Notieren </a:t>
            </a:r>
            <a:r>
              <a:rPr lang="de-DE" sz="2800" dirty="0"/>
              <a:t>Sie diese und setzen </a:t>
            </a:r>
            <a:r>
              <a:rPr lang="de-DE" sz="2800" dirty="0" smtClean="0"/>
              <a:t>Sie sich </a:t>
            </a:r>
            <a:r>
              <a:rPr lang="de-DE" sz="2800" dirty="0"/>
              <a:t>für die Umsetzung einen zeitlichen Rahmen.</a:t>
            </a:r>
          </a:p>
          <a:p>
            <a:pPr marL="0" indent="0">
              <a:buNone/>
            </a:pPr>
            <a:endParaRPr lang="de-DE" sz="2800" dirty="0"/>
          </a:p>
          <a:p>
            <a:pPr marL="0" indent="0">
              <a:buNone/>
            </a:pPr>
            <a:endParaRPr lang="de-DE" sz="2800" dirty="0"/>
          </a:p>
          <a:p>
            <a:pPr marL="0" indent="0">
              <a:buNone/>
            </a:pPr>
            <a:endParaRPr lang="de-DE" sz="2800" dirty="0" smtClean="0"/>
          </a:p>
          <a:p>
            <a:pPr marL="0" indent="0">
              <a:buNone/>
            </a:pPr>
            <a:endParaRPr lang="de-DE" sz="2800" dirty="0"/>
          </a:p>
          <a:p>
            <a:endParaRPr lang="de-DE" sz="2800" dirty="0" smtClean="0"/>
          </a:p>
          <a:p>
            <a:endParaRPr lang="de-DE" sz="2800" dirty="0"/>
          </a:p>
        </p:txBody>
      </p:sp>
    </p:spTree>
    <p:extLst>
      <p:ext uri="{BB962C8B-B14F-4D97-AF65-F5344CB8AC3E}">
        <p14:creationId xmlns:p14="http://schemas.microsoft.com/office/powerpoint/2010/main" val="3736817037"/>
      </p:ext>
    </p:extLst>
  </p:cSld>
  <p:clrMapOvr>
    <a:masterClrMapping/>
  </p:clrMapOvr>
  <p:transition>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t>Inhaltsverzeichnis</a:t>
            </a:r>
            <a:endParaRPr lang="de-DE" sz="3200" dirty="0"/>
          </a:p>
        </p:txBody>
      </p:sp>
      <p:sp>
        <p:nvSpPr>
          <p:cNvPr id="3" name="Inhaltsplatzhalter 2"/>
          <p:cNvSpPr>
            <a:spLocks noGrp="1"/>
          </p:cNvSpPr>
          <p:nvPr>
            <p:ph idx="1"/>
          </p:nvPr>
        </p:nvSpPr>
        <p:spPr>
          <a:xfrm>
            <a:off x="395288" y="1556345"/>
            <a:ext cx="8353425" cy="4752975"/>
          </a:xfrm>
        </p:spPr>
        <p:txBody>
          <a:bodyPr>
            <a:normAutofit/>
          </a:bodyPr>
          <a:lstStyle/>
          <a:p>
            <a:r>
              <a:rPr lang="de-DE" sz="2800" dirty="0" smtClean="0"/>
              <a:t>Aktivierung der Teilnehmer/innen</a:t>
            </a:r>
          </a:p>
          <a:p>
            <a:r>
              <a:rPr lang="de-DE" sz="2800" dirty="0" smtClean="0"/>
              <a:t>Begriffsklärung: Teamteaching </a:t>
            </a:r>
          </a:p>
          <a:p>
            <a:r>
              <a:rPr lang="de-DE" sz="2800" dirty="0"/>
              <a:t>Qualitätsmerkmale für Teamteaching</a:t>
            </a:r>
          </a:p>
          <a:p>
            <a:r>
              <a:rPr lang="de-DE" sz="2800" dirty="0"/>
              <a:t>Blick auf die </a:t>
            </a:r>
            <a:r>
              <a:rPr lang="de-DE" sz="2800" dirty="0" smtClean="0"/>
              <a:t>Lehrenden </a:t>
            </a:r>
            <a:r>
              <a:rPr lang="de-DE" sz="2800" dirty="0"/>
              <a:t>im </a:t>
            </a:r>
            <a:r>
              <a:rPr lang="de-DE" sz="2800" dirty="0" smtClean="0"/>
              <a:t>Teamteaching </a:t>
            </a:r>
          </a:p>
          <a:p>
            <a:r>
              <a:rPr lang="de-DE" sz="2800" dirty="0" smtClean="0"/>
              <a:t>Formen der </a:t>
            </a:r>
            <a:r>
              <a:rPr lang="de-DE" sz="2800" dirty="0"/>
              <a:t>Z</a:t>
            </a:r>
            <a:r>
              <a:rPr lang="de-DE" sz="2800" dirty="0" smtClean="0"/>
              <a:t>usammenarbeit </a:t>
            </a:r>
          </a:p>
          <a:p>
            <a:r>
              <a:rPr lang="de-DE" sz="2800" dirty="0" smtClean="0"/>
              <a:t>Phasen der Teamentwicklung</a:t>
            </a:r>
            <a:endParaRPr lang="de-DE" sz="2800" dirty="0"/>
          </a:p>
          <a:p>
            <a:r>
              <a:rPr lang="de-DE" sz="2800" dirty="0" smtClean="0"/>
              <a:t>Arbeitsphase: Blick auf das eigene Teamteaching</a:t>
            </a:r>
            <a:endParaRPr lang="de-DE" sz="2800" dirty="0"/>
          </a:p>
        </p:txBody>
      </p:sp>
    </p:spTree>
    <p:extLst>
      <p:ext uri="{BB962C8B-B14F-4D97-AF65-F5344CB8AC3E}">
        <p14:creationId xmlns:p14="http://schemas.microsoft.com/office/powerpoint/2010/main" val="2512833937"/>
      </p:ext>
    </p:extLst>
  </p:cSld>
  <p:clrMapOvr>
    <a:masterClrMapping/>
  </p:clrMapOvr>
  <p:transition>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Literaturverzeichnis</a:t>
            </a:r>
            <a:endParaRPr lang="de-DE" dirty="0"/>
          </a:p>
        </p:txBody>
      </p:sp>
      <p:sp>
        <p:nvSpPr>
          <p:cNvPr id="3" name="Inhaltsplatzhalter 2"/>
          <p:cNvSpPr>
            <a:spLocks noGrp="1"/>
          </p:cNvSpPr>
          <p:nvPr>
            <p:ph idx="1"/>
          </p:nvPr>
        </p:nvSpPr>
        <p:spPr/>
        <p:txBody>
          <a:bodyPr>
            <a:normAutofit/>
          </a:bodyPr>
          <a:lstStyle/>
          <a:p>
            <a:r>
              <a:rPr lang="de-DE" sz="2000" dirty="0"/>
              <a:t>Kricke, M. u. Reich, K. (2016). Teamteaching. Weinheim und Basel: Beltz Verlag.</a:t>
            </a:r>
          </a:p>
          <a:p>
            <a:r>
              <a:rPr lang="de-DE" sz="2000" dirty="0"/>
              <a:t>Gellert, M. u. Nowak, C. (2014). Ein Praxisbuch für die Arbeit in und mit Teams. </a:t>
            </a:r>
            <a:r>
              <a:rPr lang="de-DE" sz="2000" dirty="0" err="1"/>
              <a:t>Meezen</a:t>
            </a:r>
            <a:r>
              <a:rPr lang="de-DE" sz="2000" dirty="0"/>
              <a:t>: Limmer.</a:t>
            </a:r>
          </a:p>
          <a:p>
            <a:r>
              <a:rPr lang="de-DE" sz="2000" dirty="0"/>
              <a:t>Studienseminar Hannover für das Lehramt für Sonderpädagogik. Handreichungen zur Ausbildung im gemeinsamen Unterricht.</a:t>
            </a:r>
            <a:r>
              <a:rPr lang="de-DE" sz="2000" dirty="0" smtClean="0"/>
              <a:t> (PDF)</a:t>
            </a:r>
          </a:p>
          <a:p>
            <a:r>
              <a:rPr lang="de-DE" sz="2000" dirty="0" smtClean="0"/>
              <a:t>Halfhide, T. (2006). </a:t>
            </a:r>
            <a:r>
              <a:rPr lang="de-DE" sz="2000" dirty="0" err="1" smtClean="0"/>
              <a:t>Teamteaching</a:t>
            </a:r>
            <a:r>
              <a:rPr lang="de-DE" sz="2000" dirty="0" smtClean="0"/>
              <a:t>. Bündner Schulblatt. (PDF)</a:t>
            </a:r>
          </a:p>
          <a:p>
            <a:r>
              <a:rPr lang="de-DE" sz="2000" dirty="0"/>
              <a:t>Amt für Volksschule. (2008).</a:t>
            </a:r>
            <a:r>
              <a:rPr lang="de-DE" sz="2000" dirty="0" err="1"/>
              <a:t>Teamteaching</a:t>
            </a:r>
            <a:r>
              <a:rPr lang="de-DE" sz="2000" dirty="0"/>
              <a:t> im Rahmen des Unterrichts in Blockzeiten (PDF)</a:t>
            </a:r>
          </a:p>
          <a:p>
            <a:endParaRPr lang="de-DE" sz="1300" dirty="0"/>
          </a:p>
          <a:p>
            <a:pPr marL="0" indent="0">
              <a:buNone/>
            </a:pPr>
            <a:r>
              <a:rPr lang="de-DE" sz="2400" dirty="0"/>
              <a:t>   </a:t>
            </a:r>
          </a:p>
        </p:txBody>
      </p:sp>
    </p:spTree>
    <p:extLst>
      <p:ext uri="{BB962C8B-B14F-4D97-AF65-F5344CB8AC3E}">
        <p14:creationId xmlns:p14="http://schemas.microsoft.com/office/powerpoint/2010/main" val="4234793000"/>
      </p:ext>
    </p:extLst>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764488"/>
            <a:ext cx="8244348" cy="1066800"/>
          </a:xfrm>
        </p:spPr>
        <p:txBody>
          <a:bodyPr>
            <a:normAutofit/>
          </a:bodyPr>
          <a:lstStyle/>
          <a:p>
            <a:r>
              <a:rPr lang="de-DE" sz="3200" dirty="0" smtClean="0"/>
              <a:t>Arbeitsauftrag:</a:t>
            </a:r>
            <a:endParaRPr lang="de-DE" sz="3200" dirty="0"/>
          </a:p>
        </p:txBody>
      </p:sp>
      <p:sp>
        <p:nvSpPr>
          <p:cNvPr id="3" name="Inhaltsplatzhalter 2"/>
          <p:cNvSpPr>
            <a:spLocks noGrp="1"/>
          </p:cNvSpPr>
          <p:nvPr>
            <p:ph idx="1"/>
          </p:nvPr>
        </p:nvSpPr>
        <p:spPr/>
        <p:txBody>
          <a:bodyPr>
            <a:normAutofit fontScale="92500" lnSpcReduction="10000"/>
          </a:bodyPr>
          <a:lstStyle/>
          <a:p>
            <a:pPr>
              <a:buSzPct val="100000"/>
            </a:pPr>
            <a:r>
              <a:rPr lang="de-DE" altLang="de-DE" sz="2800" dirty="0" smtClean="0"/>
              <a:t>Wie würde Ihr </a:t>
            </a:r>
            <a:r>
              <a:rPr lang="de-DE" altLang="de-DE" sz="2800" dirty="0" err="1" smtClean="0"/>
              <a:t>Traum-Teamteaching</a:t>
            </a:r>
            <a:r>
              <a:rPr lang="de-DE" altLang="de-DE" sz="2800" dirty="0" smtClean="0"/>
              <a:t> aussehen?</a:t>
            </a:r>
          </a:p>
          <a:p>
            <a:pPr>
              <a:buSzPct val="100000"/>
            </a:pPr>
            <a:r>
              <a:rPr lang="de-DE" altLang="de-DE" sz="2800" dirty="0" smtClean="0"/>
              <a:t>Was ist das Besondere an diesem Teamteaching?</a:t>
            </a:r>
          </a:p>
          <a:p>
            <a:pPr marL="0" indent="0">
              <a:buSzPct val="100000"/>
              <a:buNone/>
            </a:pPr>
            <a:endParaRPr lang="de-DE" altLang="de-DE" sz="2800" dirty="0" smtClean="0"/>
          </a:p>
          <a:p>
            <a:pPr>
              <a:buSzPct val="100000"/>
            </a:pPr>
            <a:r>
              <a:rPr lang="de-DE" altLang="de-DE" sz="2800" dirty="0" smtClean="0">
                <a:solidFill>
                  <a:srgbClr val="000000"/>
                </a:solidFill>
              </a:rPr>
              <a:t>Notieren Sie sich Stichworte oder zeichnen Sie ein Bild zu Ihren Gedanken.</a:t>
            </a:r>
          </a:p>
          <a:p>
            <a:pPr marL="0" indent="0">
              <a:buSzPct val="100000"/>
              <a:buNone/>
            </a:pPr>
            <a:endParaRPr lang="de-DE" altLang="de-DE" sz="2800" dirty="0" smtClean="0">
              <a:solidFill>
                <a:srgbClr val="000000"/>
              </a:solidFill>
            </a:endParaRPr>
          </a:p>
          <a:p>
            <a:pPr>
              <a:buSzPct val="100000"/>
            </a:pPr>
            <a:r>
              <a:rPr lang="de-DE" altLang="de-DE" sz="2800" dirty="0" smtClean="0">
                <a:solidFill>
                  <a:srgbClr val="000000"/>
                </a:solidFill>
              </a:rPr>
              <a:t>Zeit: 10 Min. </a:t>
            </a:r>
          </a:p>
          <a:p>
            <a:pPr marL="0" indent="0">
              <a:buSzPct val="100000"/>
              <a:buNone/>
            </a:pPr>
            <a:endParaRPr lang="de-DE" altLang="de-DE" sz="2800" dirty="0" smtClean="0">
              <a:solidFill>
                <a:srgbClr val="000000"/>
              </a:solidFill>
            </a:endParaRPr>
          </a:p>
          <a:p>
            <a:pPr>
              <a:buSzPct val="100000"/>
            </a:pPr>
            <a:r>
              <a:rPr lang="de-DE" altLang="de-DE" sz="2800" dirty="0"/>
              <a:t>Gleichen Sie nun Ihre </a:t>
            </a:r>
            <a:r>
              <a:rPr lang="de-DE" altLang="de-DE" sz="2800" dirty="0" smtClean="0"/>
              <a:t>Idealvorstellungen </a:t>
            </a:r>
            <a:r>
              <a:rPr lang="de-DE" altLang="de-DE" sz="2800" dirty="0"/>
              <a:t>mit dem folgenden Input zum Teamteaching ab.</a:t>
            </a:r>
            <a:endParaRPr lang="de-DE" altLang="de-DE" sz="2800" dirty="0">
              <a:solidFill>
                <a:srgbClr val="000000"/>
              </a:solidFill>
            </a:endParaRPr>
          </a:p>
          <a:p>
            <a:pPr marL="0" indent="0">
              <a:buSzPct val="100000"/>
              <a:buNone/>
            </a:pPr>
            <a:endParaRPr lang="de-DE" altLang="de-DE" sz="2800" dirty="0" smtClean="0">
              <a:solidFill>
                <a:srgbClr val="000000"/>
              </a:solidFill>
            </a:endParaRPr>
          </a:p>
          <a:p>
            <a:pPr>
              <a:buSzPct val="100000"/>
            </a:pPr>
            <a:endParaRPr lang="de-DE" sz="2800" dirty="0" smtClean="0"/>
          </a:p>
        </p:txBody>
      </p:sp>
    </p:spTree>
    <p:extLst>
      <p:ext uri="{BB962C8B-B14F-4D97-AF65-F5344CB8AC3E}">
        <p14:creationId xmlns:p14="http://schemas.microsoft.com/office/powerpoint/2010/main" val="3918467147"/>
      </p:ext>
    </p:extLst>
  </p:cSld>
  <p:clrMapOvr>
    <a:masterClrMapping/>
  </p:clrMapOvr>
  <p:transition>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332656"/>
            <a:ext cx="8229600" cy="1066800"/>
          </a:xfrm>
        </p:spPr>
        <p:txBody>
          <a:bodyPr>
            <a:normAutofit/>
          </a:bodyPr>
          <a:lstStyle/>
          <a:p>
            <a:r>
              <a:rPr lang="de-DE" sz="3600" dirty="0" smtClean="0"/>
              <a:t>Begriffsklärung: Teamteaching</a:t>
            </a:r>
            <a:endParaRPr lang="de-DE" sz="3600" dirty="0"/>
          </a:p>
        </p:txBody>
      </p:sp>
      <p:sp>
        <p:nvSpPr>
          <p:cNvPr id="3" name="Inhaltsplatzhalter 2"/>
          <p:cNvSpPr>
            <a:spLocks noGrp="1"/>
          </p:cNvSpPr>
          <p:nvPr>
            <p:ph idx="1"/>
          </p:nvPr>
        </p:nvSpPr>
        <p:spPr>
          <a:xfrm>
            <a:off x="457200" y="1196752"/>
            <a:ext cx="8229600" cy="4032448"/>
          </a:xfrm>
        </p:spPr>
        <p:txBody>
          <a:bodyPr>
            <a:noAutofit/>
          </a:bodyPr>
          <a:lstStyle/>
          <a:p>
            <a:pPr marL="0" indent="0">
              <a:buNone/>
            </a:pPr>
            <a:r>
              <a:rPr lang="de-DE" sz="1600" dirty="0" smtClean="0"/>
              <a:t>In der Literatur wird Teamteaching je nach gewähltem Schwerpunkt unterschiedlich definiert. Einerseits kann der Schwerpunkt auf die Aspekte der Teamarbeit und andererseits auf den Zusammenhang von Teamteaching </a:t>
            </a:r>
            <a:r>
              <a:rPr lang="de-DE" sz="1600" dirty="0"/>
              <a:t>und Unterricht gelegt werden</a:t>
            </a:r>
            <a:r>
              <a:rPr lang="de-DE" sz="1600" dirty="0" smtClean="0"/>
              <a:t>.</a:t>
            </a:r>
          </a:p>
          <a:p>
            <a:pPr marL="0" indent="0">
              <a:buNone/>
            </a:pPr>
            <a:endParaRPr lang="de-DE" sz="800" dirty="0" smtClean="0"/>
          </a:p>
          <a:p>
            <a:pPr marL="0" indent="0">
              <a:buNone/>
            </a:pPr>
            <a:r>
              <a:rPr lang="de-DE" sz="1600" dirty="0" smtClean="0"/>
              <a:t>In der folgenden Definition von Therese Halfhide sind beide Aspekte berücksichtigt:</a:t>
            </a:r>
          </a:p>
          <a:p>
            <a:pPr marL="0" indent="0">
              <a:buNone/>
            </a:pPr>
            <a:r>
              <a:rPr lang="de-DE" sz="1600" dirty="0" smtClean="0"/>
              <a:t>„Teamteaching ist eine Unterrichtsform, bei der zwei oder mehr Lehrpersonen</a:t>
            </a:r>
          </a:p>
          <a:p>
            <a:pPr marL="0" indent="0">
              <a:buNone/>
            </a:pPr>
            <a:endParaRPr lang="de-DE" sz="500" dirty="0" smtClean="0"/>
          </a:p>
          <a:p>
            <a:r>
              <a:rPr lang="de-DE" sz="1600" dirty="0"/>
              <a:t>z</a:t>
            </a:r>
            <a:r>
              <a:rPr lang="de-DE" sz="1600" dirty="0" smtClean="0"/>
              <a:t>ur gleichen Zeit in der Klasse unterrichten;</a:t>
            </a:r>
          </a:p>
          <a:p>
            <a:r>
              <a:rPr lang="de-DE" sz="1600" dirty="0"/>
              <a:t>g</a:t>
            </a:r>
            <a:r>
              <a:rPr lang="de-DE" sz="1600" dirty="0" smtClean="0"/>
              <a:t>emeinsam den </a:t>
            </a:r>
            <a:r>
              <a:rPr lang="de-DE" sz="1600" dirty="0"/>
              <a:t>U</a:t>
            </a:r>
            <a:r>
              <a:rPr lang="de-DE" sz="1600" dirty="0" smtClean="0"/>
              <a:t>nterricht inhaltlich und methodisch planen und ihn in einem oder zwei Räumen durchführen;</a:t>
            </a:r>
          </a:p>
          <a:p>
            <a:r>
              <a:rPr lang="de-DE" sz="1600" dirty="0"/>
              <a:t>d</a:t>
            </a:r>
            <a:r>
              <a:rPr lang="de-DE" sz="1600" dirty="0" smtClean="0"/>
              <a:t>ie Verantwortung gemeinsam tragen (für Planung, Durchführung und Auswertung der Lernprozesse)</a:t>
            </a:r>
            <a:r>
              <a:rPr lang="de-DE" sz="1600" dirty="0" smtClean="0">
                <a:solidFill>
                  <a:srgbClr val="FF0000"/>
                </a:solidFill>
              </a:rPr>
              <a:t> </a:t>
            </a:r>
            <a:r>
              <a:rPr lang="de-DE" sz="1600" dirty="0" smtClean="0"/>
              <a:t>und flexibel aufteilen, wer für welche Aufgaben, Inhalte oder Schüler/innen zuständig </a:t>
            </a:r>
            <a:r>
              <a:rPr lang="de-DE" sz="1000" dirty="0" smtClean="0"/>
              <a:t> </a:t>
            </a:r>
            <a:r>
              <a:rPr lang="de-DE" sz="1600" dirty="0" smtClean="0"/>
              <a:t>ist;</a:t>
            </a:r>
          </a:p>
          <a:p>
            <a:r>
              <a:rPr lang="de-DE" sz="1600" dirty="0"/>
              <a:t>d</a:t>
            </a:r>
            <a:r>
              <a:rPr lang="de-DE" sz="1600" dirty="0" smtClean="0"/>
              <a:t>en Unterricht in wechselnden und abgesprochenen Rollen leiten und unterstützen;</a:t>
            </a:r>
          </a:p>
          <a:p>
            <a:r>
              <a:rPr lang="de-DE" sz="1600" dirty="0"/>
              <a:t>d</a:t>
            </a:r>
            <a:r>
              <a:rPr lang="de-DE" sz="1600" dirty="0" smtClean="0"/>
              <a:t>as Lernen der Schüler/innen mit einem breit gefächerten Angebot differenzieren und  individualisieren;</a:t>
            </a:r>
          </a:p>
          <a:p>
            <a:r>
              <a:rPr lang="de-DE" sz="1600" dirty="0"/>
              <a:t>d</a:t>
            </a:r>
            <a:r>
              <a:rPr lang="de-DE" sz="1600" dirty="0" smtClean="0"/>
              <a:t>ie Schülerinnen und Schüler flexibel und den Lernanlässen oder dem Lernniveau angepasst in Gruppen einteilen.“                                                    </a:t>
            </a:r>
          </a:p>
          <a:p>
            <a:pPr marL="0" indent="0" algn="r">
              <a:buNone/>
            </a:pPr>
            <a:r>
              <a:rPr lang="de-DE" sz="1400" dirty="0" smtClean="0"/>
              <a:t> </a:t>
            </a:r>
            <a:r>
              <a:rPr lang="de-DE" sz="1400" dirty="0"/>
              <a:t>(Halfhide, T. (2006). </a:t>
            </a:r>
            <a:r>
              <a:rPr lang="de-DE" sz="1400" dirty="0" err="1"/>
              <a:t>Teamteaching</a:t>
            </a:r>
            <a:r>
              <a:rPr lang="de-DE" sz="1400" dirty="0"/>
              <a:t>. Bündner Schulblatt. )</a:t>
            </a:r>
          </a:p>
        </p:txBody>
      </p:sp>
    </p:spTree>
    <p:extLst>
      <p:ext uri="{BB962C8B-B14F-4D97-AF65-F5344CB8AC3E}">
        <p14:creationId xmlns:p14="http://schemas.microsoft.com/office/powerpoint/2010/main" val="3734389583"/>
      </p:ext>
    </p:extLst>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5" y="419240"/>
            <a:ext cx="8291513" cy="1066800"/>
          </a:xfrm>
        </p:spPr>
        <p:txBody>
          <a:bodyPr>
            <a:normAutofit/>
          </a:bodyPr>
          <a:lstStyle/>
          <a:p>
            <a:r>
              <a:rPr lang="de-DE" sz="3200" dirty="0" smtClean="0"/>
              <a:t>Qualitätsmerkmale: Teamteaching </a:t>
            </a:r>
            <a:endParaRPr lang="de-DE" sz="4400" dirty="0"/>
          </a:p>
        </p:txBody>
      </p:sp>
      <p:sp>
        <p:nvSpPr>
          <p:cNvPr id="3" name="Inhaltsplatzhalter 2"/>
          <p:cNvSpPr>
            <a:spLocks noGrp="1"/>
          </p:cNvSpPr>
          <p:nvPr>
            <p:ph idx="1"/>
          </p:nvPr>
        </p:nvSpPr>
        <p:spPr>
          <a:xfrm>
            <a:off x="395535" y="1268760"/>
            <a:ext cx="8353425" cy="4896544"/>
          </a:xfrm>
        </p:spPr>
        <p:txBody>
          <a:bodyPr>
            <a:noAutofit/>
          </a:bodyPr>
          <a:lstStyle/>
          <a:p>
            <a:pPr marL="0" indent="0">
              <a:buNone/>
            </a:pPr>
            <a:r>
              <a:rPr lang="de-DE" sz="1600" b="1" dirty="0" smtClean="0">
                <a:latin typeface="+mn-lt"/>
              </a:rPr>
              <a:t>Welche Merkmale kennzeichnen ein  gutes Teamteaching?</a:t>
            </a:r>
          </a:p>
          <a:p>
            <a:pPr marL="0" indent="0">
              <a:buNone/>
            </a:pPr>
            <a:r>
              <a:rPr lang="de-DE" sz="1400" dirty="0" smtClean="0">
                <a:latin typeface="+mn-lt"/>
              </a:rPr>
              <a:t> </a:t>
            </a:r>
            <a:endParaRPr lang="de-DE" sz="1000" dirty="0" smtClean="0">
              <a:latin typeface="+mn-lt"/>
            </a:endParaRPr>
          </a:p>
          <a:p>
            <a:pPr marL="0" indent="0">
              <a:buNone/>
            </a:pPr>
            <a:r>
              <a:rPr lang="de-DE" sz="1400" dirty="0" smtClean="0">
                <a:latin typeface="+mn-lt"/>
              </a:rPr>
              <a:t>Die nachfolgend aufgeführten Qualitätsmerkmale deuten auf einen guten </a:t>
            </a:r>
            <a:r>
              <a:rPr lang="de-DE" sz="1400" dirty="0" err="1" smtClean="0">
                <a:latin typeface="+mn-lt"/>
              </a:rPr>
              <a:t>Teamteaching-Unterricht</a:t>
            </a:r>
            <a:r>
              <a:rPr lang="de-DE" sz="1400" dirty="0" smtClean="0">
                <a:latin typeface="+mn-lt"/>
              </a:rPr>
              <a:t> hin:</a:t>
            </a:r>
          </a:p>
          <a:p>
            <a:pPr marL="0" indent="0">
              <a:buNone/>
            </a:pPr>
            <a:endParaRPr lang="de-DE" sz="800" dirty="0" smtClean="0">
              <a:latin typeface="+mn-lt"/>
            </a:endParaRPr>
          </a:p>
          <a:p>
            <a:r>
              <a:rPr lang="de-DE" sz="1400" dirty="0" smtClean="0">
                <a:latin typeface="+mn-lt"/>
              </a:rPr>
              <a:t>„Die Lehrkräfte</a:t>
            </a:r>
            <a:r>
              <a:rPr lang="de-DE" sz="1400" dirty="0">
                <a:solidFill>
                  <a:srgbClr val="FF0000"/>
                </a:solidFill>
                <a:latin typeface="+mn-lt"/>
              </a:rPr>
              <a:t> </a:t>
            </a:r>
            <a:r>
              <a:rPr lang="de-DE" sz="1400" dirty="0" smtClean="0">
                <a:latin typeface="+mn-lt"/>
              </a:rPr>
              <a:t>nutzen ihre unterschiedlichen Stärken beim methodischen Vorgehen, bei der inhaltlichen Schwerpunktsetzung und der Klassenführung.</a:t>
            </a:r>
          </a:p>
          <a:p>
            <a:pPr marL="0" indent="0">
              <a:buNone/>
            </a:pPr>
            <a:endParaRPr lang="de-DE" sz="800" dirty="0" smtClean="0">
              <a:latin typeface="+mn-lt"/>
            </a:endParaRPr>
          </a:p>
          <a:p>
            <a:r>
              <a:rPr lang="de-DE" sz="1400" dirty="0" smtClean="0">
                <a:latin typeface="+mn-lt"/>
              </a:rPr>
              <a:t>Die Lehrpersonen zeigen sich gegenseitig Wertschätzung, lassen einander „ihren Teil“, nehmen gegenseitig Rücksicht und sind im positivem Einvernehmen.</a:t>
            </a:r>
          </a:p>
          <a:p>
            <a:pPr marL="0" indent="0">
              <a:buNone/>
            </a:pPr>
            <a:endParaRPr lang="de-DE" sz="800" dirty="0" smtClean="0">
              <a:latin typeface="+mn-lt"/>
            </a:endParaRPr>
          </a:p>
          <a:p>
            <a:r>
              <a:rPr lang="de-DE" sz="1400" dirty="0" smtClean="0">
                <a:latin typeface="+mn-lt"/>
              </a:rPr>
              <a:t>Übergänge in der Klassenführung von der einen zur anderen Lehrperson sind eingespielt.</a:t>
            </a:r>
          </a:p>
          <a:p>
            <a:pPr marL="0" indent="0">
              <a:buNone/>
            </a:pPr>
            <a:endParaRPr lang="de-DE" sz="800" dirty="0" smtClean="0">
              <a:latin typeface="+mn-lt"/>
            </a:endParaRPr>
          </a:p>
          <a:p>
            <a:r>
              <a:rPr lang="de-DE" sz="1400" dirty="0" smtClean="0">
                <a:latin typeface="+mn-lt"/>
              </a:rPr>
              <a:t>Fließendes Übernehmen und Übergeben gehört zur Selbstverständlichkeit.</a:t>
            </a:r>
          </a:p>
          <a:p>
            <a:pPr marL="0" indent="0">
              <a:buNone/>
            </a:pPr>
            <a:endParaRPr lang="de-DE" sz="800" dirty="0" smtClean="0">
              <a:latin typeface="+mn-lt"/>
            </a:endParaRPr>
          </a:p>
          <a:p>
            <a:r>
              <a:rPr lang="de-DE" sz="1400" dirty="0" smtClean="0">
                <a:latin typeface="+mn-lt"/>
              </a:rPr>
              <a:t>Den einzelnen Kindern ist klar, welche der Lehrpersonen für sie in der Lektion die Ansprechperson ist. Dabei wahren beide Lehrpersonen auch die Übersicht über das Geschehen in der gesamten </a:t>
            </a:r>
            <a:r>
              <a:rPr lang="de-DE" sz="1400" dirty="0">
                <a:latin typeface="+mn-lt"/>
              </a:rPr>
              <a:t>K</a:t>
            </a:r>
            <a:r>
              <a:rPr lang="de-DE" sz="1400" dirty="0" smtClean="0">
                <a:latin typeface="+mn-lt"/>
              </a:rPr>
              <a:t>lasse.</a:t>
            </a:r>
          </a:p>
          <a:p>
            <a:pPr marL="0" indent="0">
              <a:buNone/>
            </a:pPr>
            <a:endParaRPr lang="de-DE" sz="800" dirty="0" smtClean="0">
              <a:latin typeface="+mn-lt"/>
            </a:endParaRPr>
          </a:p>
          <a:p>
            <a:r>
              <a:rPr lang="de-DE" sz="1400" dirty="0" smtClean="0">
                <a:latin typeface="+mn-lt"/>
              </a:rPr>
              <a:t>Das Teamteaching wird durch sinnvolle Organisationsformen ergänzt, welche den Kindern eine Weiterarbeit auch dann erlaubt, wenn die Lehrpersonen nicht verfügbar sind.“</a:t>
            </a:r>
            <a:endParaRPr lang="de-DE" sz="800" dirty="0">
              <a:latin typeface="+mn-lt"/>
            </a:endParaRPr>
          </a:p>
          <a:p>
            <a:pPr marL="0" indent="0">
              <a:buNone/>
            </a:pPr>
            <a:r>
              <a:rPr lang="de-DE" sz="800" dirty="0" smtClean="0">
                <a:latin typeface="+mn-lt"/>
              </a:rPr>
              <a:t>   </a:t>
            </a:r>
          </a:p>
          <a:p>
            <a:pPr marL="0" indent="0" algn="r">
              <a:buNone/>
            </a:pPr>
            <a:r>
              <a:rPr lang="de-DE" sz="1400" dirty="0" smtClean="0">
                <a:latin typeface="+mn-lt"/>
              </a:rPr>
              <a:t>  (</a:t>
            </a:r>
            <a:r>
              <a:rPr lang="de-DE" sz="1400" dirty="0"/>
              <a:t>Amt für Volksschule. (2008).</a:t>
            </a:r>
            <a:r>
              <a:rPr lang="de-DE" sz="1400" dirty="0" err="1"/>
              <a:t>Teamteaching</a:t>
            </a:r>
            <a:r>
              <a:rPr lang="de-DE" sz="1400" dirty="0"/>
              <a:t> im Rahmen des Unterrichts in Blockzeiten</a:t>
            </a:r>
            <a:r>
              <a:rPr lang="de-DE" sz="1400" dirty="0" smtClean="0">
                <a:latin typeface="+mn-lt"/>
              </a:rPr>
              <a:t>, S. 8)</a:t>
            </a:r>
          </a:p>
        </p:txBody>
      </p:sp>
    </p:spTree>
    <p:extLst>
      <p:ext uri="{BB962C8B-B14F-4D97-AF65-F5344CB8AC3E}">
        <p14:creationId xmlns:p14="http://schemas.microsoft.com/office/powerpoint/2010/main" val="2276288138"/>
      </p:ext>
    </p:extLst>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1066800"/>
          </a:xfrm>
        </p:spPr>
        <p:txBody>
          <a:bodyPr>
            <a:normAutofit/>
          </a:bodyPr>
          <a:lstStyle/>
          <a:p>
            <a:r>
              <a:rPr lang="de-DE" sz="3200" dirty="0" smtClean="0"/>
              <a:t>Möglicher Arbeitsauftrag:</a:t>
            </a:r>
            <a:endParaRPr lang="de-DE" sz="3200" dirty="0"/>
          </a:p>
        </p:txBody>
      </p:sp>
      <p:sp>
        <p:nvSpPr>
          <p:cNvPr id="3" name="Inhaltsplatzhalter 2"/>
          <p:cNvSpPr>
            <a:spLocks noGrp="1"/>
          </p:cNvSpPr>
          <p:nvPr>
            <p:ph idx="1"/>
          </p:nvPr>
        </p:nvSpPr>
        <p:spPr/>
        <p:txBody>
          <a:bodyPr>
            <a:normAutofit fontScale="92500"/>
          </a:bodyPr>
          <a:lstStyle/>
          <a:p>
            <a:r>
              <a:rPr lang="de-DE" dirty="0" smtClean="0"/>
              <a:t>Die zuvor vorgestellten Qualitätsmerkmale für Teamteaching-Unterricht können in der folgenden Arbeitsphase auf das eigene Unterrichten übertragen und eingeschätzt werden.</a:t>
            </a:r>
          </a:p>
          <a:p>
            <a:pPr marL="0" indent="0">
              <a:buNone/>
            </a:pPr>
            <a:endParaRPr lang="de-DE" dirty="0" smtClean="0"/>
          </a:p>
          <a:p>
            <a:r>
              <a:rPr lang="de-DE" dirty="0" smtClean="0"/>
              <a:t>Wie würden </a:t>
            </a:r>
            <a:r>
              <a:rPr lang="de-DE" dirty="0"/>
              <a:t>Sie Ihren </a:t>
            </a:r>
            <a:r>
              <a:rPr lang="de-DE" dirty="0" smtClean="0"/>
              <a:t>Teamteaching-Unterricht </a:t>
            </a:r>
            <a:r>
              <a:rPr lang="de-DE" dirty="0"/>
              <a:t>mit Ihren </a:t>
            </a:r>
            <a:r>
              <a:rPr lang="de-DE" dirty="0" smtClean="0"/>
              <a:t>Teampartnerinnen und Teampartnern </a:t>
            </a:r>
            <a:r>
              <a:rPr lang="de-DE" dirty="0"/>
              <a:t>im Austausch </a:t>
            </a:r>
            <a:r>
              <a:rPr lang="de-DE" dirty="0" smtClean="0"/>
              <a:t>bewerten?</a:t>
            </a:r>
          </a:p>
          <a:p>
            <a:pPr marL="0" indent="0">
              <a:buNone/>
            </a:pPr>
            <a:endParaRPr lang="de-DE" dirty="0" smtClean="0"/>
          </a:p>
          <a:p>
            <a:r>
              <a:rPr lang="de-DE" dirty="0" smtClean="0"/>
              <a:t>Bearbeiten Sie das Ihnen vorliegende Aufgabenblatt.</a:t>
            </a:r>
            <a:endParaRPr lang="de-DE" dirty="0"/>
          </a:p>
          <a:p>
            <a:pPr marL="0" indent="0">
              <a:buSzPct val="100000"/>
              <a:buNone/>
            </a:pPr>
            <a:endParaRPr lang="de-DE" altLang="de-DE" dirty="0" smtClean="0">
              <a:solidFill>
                <a:srgbClr val="000000"/>
              </a:solidFill>
            </a:endParaRPr>
          </a:p>
          <a:p>
            <a:pPr>
              <a:buSzPct val="100000"/>
            </a:pPr>
            <a:r>
              <a:rPr lang="de-DE" altLang="de-DE" dirty="0" smtClean="0">
                <a:solidFill>
                  <a:srgbClr val="000000"/>
                </a:solidFill>
              </a:rPr>
              <a:t>Zeit: 15 Min. </a:t>
            </a:r>
          </a:p>
          <a:p>
            <a:pPr marL="0" indent="0">
              <a:buSzPct val="100000"/>
              <a:buNone/>
            </a:pPr>
            <a:endParaRPr lang="de-DE" altLang="de-DE" sz="2800" dirty="0" smtClean="0">
              <a:solidFill>
                <a:srgbClr val="000000"/>
              </a:solidFill>
            </a:endParaRPr>
          </a:p>
          <a:p>
            <a:pPr>
              <a:buSzPct val="100000"/>
            </a:pPr>
            <a:endParaRPr lang="de-DE" altLang="de-DE" sz="2800" dirty="0">
              <a:solidFill>
                <a:srgbClr val="000000"/>
              </a:solidFill>
            </a:endParaRPr>
          </a:p>
          <a:p>
            <a:pPr marL="0" indent="0">
              <a:buSzPct val="100000"/>
              <a:buNone/>
            </a:pPr>
            <a:endParaRPr lang="de-DE" altLang="de-DE" sz="2800" dirty="0" smtClean="0">
              <a:solidFill>
                <a:srgbClr val="000000"/>
              </a:solidFill>
            </a:endParaRPr>
          </a:p>
          <a:p>
            <a:pPr>
              <a:buSzPct val="100000"/>
            </a:pPr>
            <a:endParaRPr lang="de-DE" sz="2800" dirty="0" smtClean="0"/>
          </a:p>
        </p:txBody>
      </p:sp>
    </p:spTree>
    <p:extLst>
      <p:ext uri="{BB962C8B-B14F-4D97-AF65-F5344CB8AC3E}">
        <p14:creationId xmlns:p14="http://schemas.microsoft.com/office/powerpoint/2010/main" val="363773356"/>
      </p:ext>
    </p:extLst>
  </p:cSld>
  <p:clrMapOvr>
    <a:masterClrMapping/>
  </p:clrMapOvr>
  <p:transition>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404664"/>
            <a:ext cx="8076348" cy="936104"/>
          </a:xfrm>
        </p:spPr>
        <p:txBody>
          <a:bodyPr>
            <a:normAutofit/>
          </a:bodyPr>
          <a:lstStyle/>
          <a:p>
            <a:r>
              <a:rPr lang="de-DE" sz="3100" dirty="0" smtClean="0"/>
              <a:t>Blick auf die Lehrenden im Teamteaching</a:t>
            </a:r>
            <a:endParaRPr lang="de-DE" dirty="0"/>
          </a:p>
        </p:txBody>
      </p:sp>
      <p:sp>
        <p:nvSpPr>
          <p:cNvPr id="3" name="Inhaltsplatzhalter 2"/>
          <p:cNvSpPr>
            <a:spLocks noGrp="1"/>
          </p:cNvSpPr>
          <p:nvPr>
            <p:ph idx="1"/>
          </p:nvPr>
        </p:nvSpPr>
        <p:spPr>
          <a:xfrm>
            <a:off x="611560" y="1340768"/>
            <a:ext cx="8284416" cy="5062067"/>
          </a:xfrm>
        </p:spPr>
        <p:txBody>
          <a:bodyPr>
            <a:normAutofit fontScale="55000" lnSpcReduction="20000"/>
          </a:bodyPr>
          <a:lstStyle/>
          <a:p>
            <a:pPr marL="0" indent="0">
              <a:buNone/>
            </a:pPr>
            <a:r>
              <a:rPr lang="de-DE" sz="3400" b="1" dirty="0" smtClean="0"/>
              <a:t>Was bedeutet Teamteaching für die Lehrenden? </a:t>
            </a:r>
          </a:p>
          <a:p>
            <a:pPr marL="0" indent="0">
              <a:buNone/>
            </a:pPr>
            <a:r>
              <a:rPr lang="de-DE" sz="3400" b="1" dirty="0" smtClean="0"/>
              <a:t>Welche positive Wirkung kann es im  optimalen Fall auf die Lehrkräfte haben?</a:t>
            </a:r>
          </a:p>
          <a:p>
            <a:pPr marL="0" indent="0">
              <a:buNone/>
            </a:pPr>
            <a:endParaRPr lang="de-DE" sz="1300" dirty="0" smtClean="0"/>
          </a:p>
          <a:p>
            <a:pPr marL="0" indent="0">
              <a:buNone/>
            </a:pPr>
            <a:r>
              <a:rPr lang="de-DE" sz="3400" dirty="0" smtClean="0"/>
              <a:t>Nach Therese Halfhide kann das Teamteaching folgende Wirkung haben:</a:t>
            </a:r>
          </a:p>
          <a:p>
            <a:pPr>
              <a:buNone/>
            </a:pPr>
            <a:r>
              <a:rPr lang="de-DE" sz="3400" dirty="0" smtClean="0"/>
              <a:t>Teamteaching</a:t>
            </a:r>
          </a:p>
          <a:p>
            <a:r>
              <a:rPr lang="de-DE" sz="3400" dirty="0" smtClean="0"/>
              <a:t>gestaltet durch die gegenseitigen Anregungen den pädagogischen Alltag neu.</a:t>
            </a:r>
          </a:p>
          <a:p>
            <a:r>
              <a:rPr lang="de-DE" sz="3400" dirty="0"/>
              <a:t>e</a:t>
            </a:r>
            <a:r>
              <a:rPr lang="de-DE" sz="3400" dirty="0" smtClean="0"/>
              <a:t>ntlastet Lehrkräfte, nachdem die Zusammenarbeit eingespielt ist, hinsichtlich der Menge an Aufgaben und Verantwortung.</a:t>
            </a:r>
          </a:p>
          <a:p>
            <a:r>
              <a:rPr lang="de-DE" sz="3400" dirty="0"/>
              <a:t>e</a:t>
            </a:r>
            <a:r>
              <a:rPr lang="de-DE" sz="3400" dirty="0" smtClean="0"/>
              <a:t>rleichtert den </a:t>
            </a:r>
            <a:r>
              <a:rPr lang="de-DE" sz="3400" dirty="0"/>
              <a:t>U</a:t>
            </a:r>
            <a:r>
              <a:rPr lang="de-DE" sz="3400" dirty="0" smtClean="0"/>
              <a:t>mgang mit unvorhergesehenen oder schwierigen Ereignissen, da man sich gegenseitig unterstützen kann.</a:t>
            </a:r>
          </a:p>
          <a:p>
            <a:r>
              <a:rPr lang="de-DE" sz="3400" dirty="0"/>
              <a:t>s</a:t>
            </a:r>
            <a:r>
              <a:rPr lang="de-DE" sz="3400" dirty="0" smtClean="0"/>
              <a:t>chafft die Möglichkeit, den Unterricht genügend zu differenzieren und individualisieren. </a:t>
            </a:r>
          </a:p>
          <a:p>
            <a:r>
              <a:rPr lang="de-DE" sz="3400" dirty="0"/>
              <a:t>s</a:t>
            </a:r>
            <a:r>
              <a:rPr lang="de-DE" sz="3400" dirty="0" smtClean="0"/>
              <a:t>chafft durch Feedbackkultur eine kontinuierliche Unterrichtsentwicklung.</a:t>
            </a:r>
          </a:p>
          <a:p>
            <a:r>
              <a:rPr lang="de-DE" sz="3400" dirty="0" smtClean="0"/>
              <a:t>ermöglicht durch das Arbeiten im Team ein stärkeres Bewusstsein der eigenen Stärken und Schwächen.</a:t>
            </a:r>
          </a:p>
          <a:p>
            <a:pPr marL="0" indent="0" algn="r">
              <a:buNone/>
            </a:pPr>
            <a:r>
              <a:rPr lang="de-DE" sz="2800" dirty="0" smtClean="0"/>
              <a:t>    </a:t>
            </a:r>
            <a:r>
              <a:rPr lang="de-DE" sz="2545" dirty="0" smtClean="0"/>
              <a:t>(</a:t>
            </a:r>
            <a:r>
              <a:rPr lang="de-DE" sz="2800" dirty="0"/>
              <a:t>Halfhide, T. (2006). </a:t>
            </a:r>
            <a:r>
              <a:rPr lang="de-DE" sz="2800" dirty="0" err="1"/>
              <a:t>Teamteaching</a:t>
            </a:r>
            <a:r>
              <a:rPr lang="de-DE" sz="2800" dirty="0"/>
              <a:t>. Bündner </a:t>
            </a:r>
            <a:r>
              <a:rPr lang="de-DE" sz="2800" dirty="0" smtClean="0"/>
              <a:t>Schulblatt</a:t>
            </a:r>
            <a:r>
              <a:rPr lang="de-DE" sz="2545" dirty="0" smtClean="0"/>
              <a:t>, </a:t>
            </a:r>
            <a:r>
              <a:rPr lang="de-DE" sz="2545" dirty="0"/>
              <a:t>S. </a:t>
            </a:r>
            <a:r>
              <a:rPr lang="de-DE" sz="2545" dirty="0" smtClean="0"/>
              <a:t>9)</a:t>
            </a:r>
            <a:endParaRPr lang="de-DE" sz="2545" dirty="0"/>
          </a:p>
          <a:p>
            <a:pPr marL="0" indent="0">
              <a:buNone/>
            </a:pPr>
            <a:endParaRPr lang="de-DE" sz="2800" dirty="0" smtClean="0"/>
          </a:p>
          <a:p>
            <a:endParaRPr lang="de-DE" sz="2800" dirty="0" smtClean="0"/>
          </a:p>
          <a:p>
            <a:endParaRPr lang="de-DE" sz="2800" dirty="0" smtClean="0"/>
          </a:p>
          <a:p>
            <a:endParaRPr lang="de-DE" sz="2800" dirty="0" smtClean="0"/>
          </a:p>
        </p:txBody>
      </p:sp>
    </p:spTree>
    <p:extLst>
      <p:ext uri="{BB962C8B-B14F-4D97-AF65-F5344CB8AC3E}">
        <p14:creationId xmlns:p14="http://schemas.microsoft.com/office/powerpoint/2010/main" val="3674891518"/>
      </p:ext>
    </p:extLst>
  </p:cSld>
  <p:clrMapOvr>
    <a:masterClrMapping/>
  </p:clrMapOvr>
  <p:transition>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692696"/>
            <a:ext cx="8291512" cy="576064"/>
          </a:xfrm>
        </p:spPr>
        <p:txBody>
          <a:bodyPr>
            <a:noAutofit/>
          </a:bodyPr>
          <a:lstStyle/>
          <a:p>
            <a:r>
              <a:rPr lang="de-DE" sz="3200" dirty="0" smtClean="0"/>
              <a:t>Teamteaching: Formen der Zusammenarbeit </a:t>
            </a:r>
            <a:endParaRPr lang="de-DE" sz="3200" dirty="0"/>
          </a:p>
        </p:txBody>
      </p:sp>
      <p:sp>
        <p:nvSpPr>
          <p:cNvPr id="3" name="Inhaltsplatzhalter 2"/>
          <p:cNvSpPr>
            <a:spLocks noGrp="1"/>
          </p:cNvSpPr>
          <p:nvPr>
            <p:ph idx="1"/>
          </p:nvPr>
        </p:nvSpPr>
        <p:spPr>
          <a:xfrm>
            <a:off x="395288" y="1484313"/>
            <a:ext cx="8353425" cy="4464967"/>
          </a:xfrm>
        </p:spPr>
        <p:txBody>
          <a:bodyPr>
            <a:normAutofit fontScale="85000" lnSpcReduction="10000"/>
          </a:bodyPr>
          <a:lstStyle/>
          <a:p>
            <a:pPr marL="0" indent="0">
              <a:buNone/>
            </a:pPr>
            <a:endParaRPr lang="de-DE" sz="2800" b="1" dirty="0" smtClean="0"/>
          </a:p>
          <a:p>
            <a:r>
              <a:rPr lang="de-DE" sz="2800" dirty="0" smtClean="0"/>
              <a:t>In der Literatur werden sechs verschiedene Formen der Zusammenarbeit aufgeführt. </a:t>
            </a:r>
            <a:r>
              <a:rPr lang="de-DE" sz="2800" dirty="0"/>
              <a:t>Nachfolgend werden sie </a:t>
            </a:r>
            <a:r>
              <a:rPr lang="de-DE" sz="2800" dirty="0" smtClean="0"/>
              <a:t>in Schaubildern nach </a:t>
            </a:r>
            <a:r>
              <a:rPr lang="de-DE" sz="2800" dirty="0"/>
              <a:t>Birgit Lütje Klose </a:t>
            </a:r>
            <a:r>
              <a:rPr lang="de-DE" sz="2800" dirty="0" smtClean="0"/>
              <a:t>dargestellt</a:t>
            </a:r>
            <a:r>
              <a:rPr lang="de-DE" sz="2800" dirty="0"/>
              <a:t>.</a:t>
            </a:r>
            <a:endParaRPr lang="de-DE" sz="2800" dirty="0" smtClean="0"/>
          </a:p>
          <a:p>
            <a:pPr marL="0" indent="0">
              <a:buNone/>
            </a:pPr>
            <a:endParaRPr lang="de-DE" sz="2800" dirty="0" smtClean="0"/>
          </a:p>
          <a:p>
            <a:r>
              <a:rPr lang="de-DE" sz="2800" dirty="0" smtClean="0"/>
              <a:t>Die Beschränkung auf 16 Schüler/innen und die frontale Tischanordnung dient ausschließlich der Veranschaulichung.</a:t>
            </a:r>
          </a:p>
          <a:p>
            <a:endParaRPr lang="de-DE" sz="2800" dirty="0" smtClean="0"/>
          </a:p>
          <a:p>
            <a:r>
              <a:rPr lang="de-DE" sz="2800" dirty="0"/>
              <a:t>Bei allen nachfolgend dargestellten Formen ist die Möglichkeit des zieldifferenten Unterrichtens und das </a:t>
            </a:r>
            <a:r>
              <a:rPr lang="de-DE" sz="2800" dirty="0" smtClean="0"/>
              <a:t>Arbeiten </a:t>
            </a:r>
            <a:r>
              <a:rPr lang="de-DE" sz="2800" dirty="0"/>
              <a:t>in </a:t>
            </a:r>
            <a:r>
              <a:rPr lang="de-DE" sz="2800" dirty="0" smtClean="0"/>
              <a:t>unterschiedlichen Räumen </a:t>
            </a:r>
            <a:r>
              <a:rPr lang="de-DE" sz="2800" dirty="0"/>
              <a:t>eingeschlossen. </a:t>
            </a:r>
          </a:p>
          <a:p>
            <a:endParaRPr lang="de-DE" sz="2800" dirty="0" smtClean="0"/>
          </a:p>
          <a:p>
            <a:endParaRPr lang="de-DE" sz="2800" dirty="0" smtClean="0"/>
          </a:p>
          <a:p>
            <a:endParaRPr lang="de-DE" sz="2800" dirty="0" smtClean="0"/>
          </a:p>
        </p:txBody>
      </p:sp>
    </p:spTree>
    <p:extLst>
      <p:ext uri="{BB962C8B-B14F-4D97-AF65-F5344CB8AC3E}">
        <p14:creationId xmlns:p14="http://schemas.microsoft.com/office/powerpoint/2010/main" val="967267203"/>
      </p:ext>
    </p:extLst>
  </p:cSld>
  <p:clrMapOvr>
    <a:masterClrMapping/>
  </p:clrMapOvr>
  <p:transition>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a:spLocks noGrp="1"/>
          </p:cNvSpPr>
          <p:nvPr>
            <p:ph type="title"/>
          </p:nvPr>
        </p:nvSpPr>
        <p:spPr>
          <a:xfrm>
            <a:off x="389457" y="412998"/>
            <a:ext cx="8748464" cy="546354"/>
          </a:xfrm>
        </p:spPr>
        <p:txBody>
          <a:bodyPr>
            <a:noAutofit/>
          </a:bodyPr>
          <a:lstStyle/>
          <a:p>
            <a:r>
              <a:rPr lang="de-DE" sz="3200" dirty="0" smtClean="0"/>
              <a:t>Teamteaching: Formen der Zusammenarbeit  </a:t>
            </a:r>
            <a:endParaRPr lang="de-DE" sz="3200" dirty="0"/>
          </a:p>
        </p:txBody>
      </p:sp>
      <p:grpSp>
        <p:nvGrpSpPr>
          <p:cNvPr id="5" name="Gruppieren 4"/>
          <p:cNvGrpSpPr/>
          <p:nvPr/>
        </p:nvGrpSpPr>
        <p:grpSpPr>
          <a:xfrm>
            <a:off x="389457" y="972765"/>
            <a:ext cx="8301200" cy="4608512"/>
            <a:chOff x="467544" y="1556792"/>
            <a:chExt cx="8301200" cy="4785354"/>
          </a:xfrm>
        </p:grpSpPr>
        <p:sp>
          <p:nvSpPr>
            <p:cNvPr id="2" name="Textfeld 1"/>
            <p:cNvSpPr txBox="1"/>
            <p:nvPr/>
          </p:nvSpPr>
          <p:spPr>
            <a:xfrm>
              <a:off x="1423928" y="1706636"/>
              <a:ext cx="7344816" cy="4442257"/>
            </a:xfrm>
            <a:prstGeom prst="rect">
              <a:avLst/>
            </a:prstGeom>
            <a:noFill/>
          </p:spPr>
          <p:txBody>
            <a:bodyPr wrap="square" rtlCol="0">
              <a:spAutoFit/>
            </a:bodyPr>
            <a:lstStyle/>
            <a:p>
              <a:r>
                <a:rPr lang="de-DE" sz="1800" dirty="0" smtClean="0">
                  <a:solidFill>
                    <a:schemeClr val="tx1"/>
                  </a:solidFill>
                  <a:latin typeface="+mn-lt"/>
                </a:rPr>
                <a:t>Eine Lehrkraft unterrichtet und führt, die andere Lehrkraft beobachtet.</a:t>
              </a:r>
            </a:p>
            <a:p>
              <a:endParaRPr lang="de-DE" b="1" dirty="0">
                <a:solidFill>
                  <a:schemeClr val="tx1"/>
                </a:solidFill>
                <a:latin typeface="+mn-lt"/>
              </a:endParaRPr>
            </a:p>
            <a:p>
              <a:r>
                <a:rPr lang="de-DE" sz="1800" dirty="0" smtClean="0">
                  <a:solidFill>
                    <a:schemeClr val="tx1"/>
                  </a:solidFill>
                  <a:latin typeface="+mn-lt"/>
                </a:rPr>
                <a:t>Eine Lehrkraft unterrichtet </a:t>
              </a:r>
              <a:r>
                <a:rPr lang="de-DE" sz="1800" dirty="0">
                  <a:solidFill>
                    <a:schemeClr val="tx1"/>
                  </a:solidFill>
                  <a:latin typeface="+mn-lt"/>
                </a:rPr>
                <a:t>und führt, die andere Lehrkraft assistiert</a:t>
              </a:r>
              <a:r>
                <a:rPr lang="de-DE" sz="1800" dirty="0" smtClean="0">
                  <a:solidFill>
                    <a:schemeClr val="tx1"/>
                  </a:solidFill>
                  <a:latin typeface="+mn-lt"/>
                </a:rPr>
                <a:t>.</a:t>
              </a:r>
            </a:p>
            <a:p>
              <a:endParaRPr lang="de-DE" sz="2400" dirty="0">
                <a:solidFill>
                  <a:schemeClr val="tx1"/>
                </a:solidFill>
                <a:latin typeface="+mn-lt"/>
              </a:endParaRPr>
            </a:p>
            <a:p>
              <a:r>
                <a:rPr lang="de-DE" sz="1800" dirty="0" smtClean="0">
                  <a:solidFill>
                    <a:schemeClr val="tx1"/>
                  </a:solidFill>
                  <a:latin typeface="+mn-lt"/>
                </a:rPr>
                <a:t>Jede </a:t>
              </a:r>
              <a:r>
                <a:rPr lang="de-DE" sz="1800" dirty="0">
                  <a:solidFill>
                    <a:schemeClr val="tx1"/>
                  </a:solidFill>
                  <a:latin typeface="+mn-lt"/>
                </a:rPr>
                <a:t>Lehrkraft unterrichtet eine Klassenhälfte mit dem gleichen Inhalt</a:t>
              </a:r>
              <a:r>
                <a:rPr lang="de-DE" sz="1800" dirty="0" smtClean="0">
                  <a:solidFill>
                    <a:schemeClr val="tx1"/>
                  </a:solidFill>
                  <a:latin typeface="+mn-lt"/>
                </a:rPr>
                <a:t>.</a:t>
              </a:r>
            </a:p>
            <a:p>
              <a:endParaRPr lang="de-DE" sz="2000" dirty="0" smtClean="0">
                <a:solidFill>
                  <a:schemeClr val="tx1"/>
                </a:solidFill>
                <a:latin typeface="+mn-lt"/>
              </a:endParaRPr>
            </a:p>
            <a:p>
              <a:r>
                <a:rPr lang="de-DE" sz="1800" dirty="0" smtClean="0">
                  <a:solidFill>
                    <a:schemeClr val="tx1"/>
                  </a:solidFill>
                  <a:latin typeface="+mn-lt"/>
                </a:rPr>
                <a:t>Jede Lehrkraft ist für mindestens eine Station zuständig.</a:t>
              </a:r>
            </a:p>
            <a:p>
              <a:endParaRPr lang="de-DE" sz="2400" dirty="0" smtClean="0">
                <a:solidFill>
                  <a:schemeClr val="tx1"/>
                </a:solidFill>
                <a:latin typeface="+mn-lt"/>
              </a:endParaRPr>
            </a:p>
            <a:p>
              <a:r>
                <a:rPr lang="de-DE" sz="1800" dirty="0" smtClean="0">
                  <a:solidFill>
                    <a:schemeClr val="tx1"/>
                  </a:solidFill>
                  <a:latin typeface="+mn-lt"/>
                </a:rPr>
                <a:t>Eine Lehrkraft </a:t>
              </a:r>
              <a:r>
                <a:rPr lang="de-DE" sz="1800" dirty="0">
                  <a:solidFill>
                    <a:schemeClr val="tx1"/>
                  </a:solidFill>
                  <a:latin typeface="+mn-lt"/>
                </a:rPr>
                <a:t>unterrichtet und führt, die andere Lehrkraft</a:t>
              </a:r>
              <a:r>
                <a:rPr lang="de-DE" sz="1800" dirty="0" smtClean="0">
                  <a:solidFill>
                    <a:schemeClr val="tx1"/>
                  </a:solidFill>
                  <a:latin typeface="+mn-lt"/>
                </a:rPr>
                <a:t> </a:t>
              </a:r>
              <a:r>
                <a:rPr lang="de-DE" sz="1800" dirty="0">
                  <a:solidFill>
                    <a:schemeClr val="tx1"/>
                  </a:solidFill>
                  <a:latin typeface="+mn-lt"/>
                </a:rPr>
                <a:t>fördert </a:t>
              </a:r>
              <a:r>
                <a:rPr lang="de-DE" sz="1800" dirty="0" smtClean="0">
                  <a:solidFill>
                    <a:schemeClr val="tx1"/>
                  </a:solidFill>
                  <a:latin typeface="+mn-lt"/>
                </a:rPr>
                <a:t>und differenziert</a:t>
              </a:r>
              <a:r>
                <a:rPr lang="de-DE" sz="1800" dirty="0">
                  <a:solidFill>
                    <a:schemeClr val="tx1"/>
                  </a:solidFill>
                  <a:latin typeface="+mn-lt"/>
                </a:rPr>
                <a:t>.</a:t>
              </a:r>
            </a:p>
            <a:p>
              <a:endParaRPr lang="de-DE" dirty="0" smtClean="0">
                <a:solidFill>
                  <a:schemeClr val="tx1"/>
                </a:solidFill>
                <a:latin typeface="+mn-lt"/>
              </a:endParaRPr>
            </a:p>
            <a:p>
              <a:r>
                <a:rPr lang="de-DE" sz="1800" dirty="0" smtClean="0">
                  <a:solidFill>
                    <a:schemeClr val="tx1"/>
                  </a:solidFill>
                  <a:latin typeface="+mn-lt"/>
                </a:rPr>
                <a:t>Mehrere Lehrkräfte unterrichten, führen, assistieren und fördern.</a:t>
              </a:r>
              <a:endParaRPr lang="de-DE" sz="1800" dirty="0">
                <a:solidFill>
                  <a:schemeClr val="tx1"/>
                </a:solidFill>
                <a:latin typeface="+mn-lt"/>
              </a:endParaRPr>
            </a:p>
          </p:txBody>
        </p:sp>
        <p:grpSp>
          <p:nvGrpSpPr>
            <p:cNvPr id="3" name="Gruppieren 2"/>
            <p:cNvGrpSpPr/>
            <p:nvPr/>
          </p:nvGrpSpPr>
          <p:grpSpPr>
            <a:xfrm>
              <a:off x="467544" y="1556792"/>
              <a:ext cx="956384" cy="4785354"/>
              <a:chOff x="858404" y="908720"/>
              <a:chExt cx="956384" cy="4785354"/>
            </a:xfrm>
          </p:grpSpPr>
          <p:pic>
            <p:nvPicPr>
              <p:cNvPr id="9" name="Bildplatzhalter 5" descr="Handreichungen-zur-Ausbildung-im-gemeinsamen-Unterrich.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858780" y="4987984"/>
                <a:ext cx="956008" cy="706090"/>
              </a:xfrm>
              <a:prstGeom prst="rect">
                <a:avLst/>
              </a:prstGeom>
            </p:spPr>
          </p:pic>
          <p:pic>
            <p:nvPicPr>
              <p:cNvPr id="13" name="Bildplatzhalter 5" descr="Handreichungen-zur-Ausbildung-im-gemeinsamen-Unterrich.pd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858404" y="908720"/>
                <a:ext cx="893618" cy="4114800"/>
              </a:xfrm>
              <a:prstGeom prst="rect">
                <a:avLst/>
              </a:prstGeom>
            </p:spPr>
          </p:pic>
        </p:grpSp>
      </p:grpSp>
      <p:sp>
        <p:nvSpPr>
          <p:cNvPr id="8" name="Textfeld 7"/>
          <p:cNvSpPr txBox="1"/>
          <p:nvPr/>
        </p:nvSpPr>
        <p:spPr>
          <a:xfrm>
            <a:off x="-612576" y="5395166"/>
            <a:ext cx="9612560" cy="523220"/>
          </a:xfrm>
          <a:prstGeom prst="rect">
            <a:avLst/>
          </a:prstGeom>
          <a:noFill/>
        </p:spPr>
        <p:txBody>
          <a:bodyPr wrap="square" rtlCol="0">
            <a:spAutoFit/>
          </a:bodyPr>
          <a:lstStyle/>
          <a:p>
            <a:pPr algn="r"/>
            <a:r>
              <a:rPr lang="de-DE" sz="1400" dirty="0" smtClean="0">
                <a:solidFill>
                  <a:schemeClr val="tx1"/>
                </a:solidFill>
                <a:latin typeface="+mn-lt"/>
              </a:rPr>
              <a:t>(Studienseminar </a:t>
            </a:r>
            <a:r>
              <a:rPr lang="de-DE" sz="1400" dirty="0">
                <a:solidFill>
                  <a:schemeClr val="tx1"/>
                </a:solidFill>
                <a:latin typeface="+mn-lt"/>
              </a:rPr>
              <a:t>Hannover für das Lehramt für </a:t>
            </a:r>
            <a:r>
              <a:rPr lang="de-DE" sz="1400" dirty="0" smtClean="0">
                <a:solidFill>
                  <a:schemeClr val="tx1"/>
                </a:solidFill>
                <a:latin typeface="+mn-lt"/>
              </a:rPr>
              <a:t>Sonderpädagogik: </a:t>
            </a:r>
          </a:p>
          <a:p>
            <a:pPr algn="r"/>
            <a:r>
              <a:rPr lang="de-DE" sz="1400" dirty="0" smtClean="0">
                <a:solidFill>
                  <a:schemeClr val="tx1"/>
                </a:solidFill>
                <a:latin typeface="+mn-lt"/>
              </a:rPr>
              <a:t>Handreichungen zur Ausbildung im gemeinsamen Unterricht, S. 10/11)</a:t>
            </a:r>
            <a:endParaRPr lang="de-DE" sz="1400" dirty="0">
              <a:solidFill>
                <a:schemeClr val="tx1"/>
              </a:solidFill>
              <a:latin typeface="+mn-lt"/>
            </a:endParaRPr>
          </a:p>
        </p:txBody>
      </p:sp>
    </p:spTree>
    <p:extLst>
      <p:ext uri="{BB962C8B-B14F-4D97-AF65-F5344CB8AC3E}">
        <p14:creationId xmlns:p14="http://schemas.microsoft.com/office/powerpoint/2010/main" val="2396682938"/>
      </p:ext>
    </p:extLst>
  </p:cSld>
  <p:clrMapOvr>
    <a:masterClrMapping/>
  </p:clrMapOvr>
  <p:transition>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tvorlage_KM-Rot ZSL-Logo">
  <a:themeElements>
    <a:clrScheme name="Benutzerdefiniert 6">
      <a:dk1>
        <a:srgbClr val="000000"/>
      </a:dk1>
      <a:lt1>
        <a:srgbClr val="FFFFC1"/>
      </a:lt1>
      <a:dk2>
        <a:srgbClr val="5F5F5F"/>
      </a:dk2>
      <a:lt2>
        <a:srgbClr val="BF0000"/>
      </a:lt2>
      <a:accent1>
        <a:srgbClr val="FF6D6D"/>
      </a:accent1>
      <a:accent2>
        <a:srgbClr val="BF0000"/>
      </a:accent2>
      <a:accent3>
        <a:srgbClr val="BF0000"/>
      </a:accent3>
      <a:accent4>
        <a:srgbClr val="920000"/>
      </a:accent4>
      <a:accent5>
        <a:srgbClr val="C9C9C9"/>
      </a:accent5>
      <a:accent6>
        <a:srgbClr val="920000"/>
      </a:accent6>
      <a:hlink>
        <a:srgbClr val="FF0000"/>
      </a:hlink>
      <a:folHlink>
        <a:srgbClr val="7030A0"/>
      </a:folHlink>
    </a:clrScheme>
    <a:fontScheme name="Rhea">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hea">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Formatvorlage_rot Logo Bildung</Template>
  <TotalTime>0</TotalTime>
  <Words>2385</Words>
  <Application>Microsoft Office PowerPoint</Application>
  <PresentationFormat>Bildschirmpräsentation (4:3)</PresentationFormat>
  <Paragraphs>270</Paragraphs>
  <Slides>20</Slides>
  <Notes>12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20</vt:i4>
      </vt:variant>
    </vt:vector>
  </HeadingPairs>
  <TitlesOfParts>
    <vt:vector size="27" baseType="lpstr">
      <vt:lpstr>ＭＳ Ｐゴシック</vt:lpstr>
      <vt:lpstr>Arial</vt:lpstr>
      <vt:lpstr>Calibri</vt:lpstr>
      <vt:lpstr>Garamond</vt:lpstr>
      <vt:lpstr>Georgia</vt:lpstr>
      <vt:lpstr>Wingdings</vt:lpstr>
      <vt:lpstr>Formatvorlage_KM-Rot ZSL-Logo</vt:lpstr>
      <vt:lpstr>Grundlagen der Teamarbeit</vt:lpstr>
      <vt:lpstr>Inhaltsverzeichnis</vt:lpstr>
      <vt:lpstr>Arbeitsauftrag:</vt:lpstr>
      <vt:lpstr>Begriffsklärung: Teamteaching</vt:lpstr>
      <vt:lpstr>Qualitätsmerkmale: Teamteaching </vt:lpstr>
      <vt:lpstr>Möglicher Arbeitsauftrag:</vt:lpstr>
      <vt:lpstr>Blick auf die Lehrenden im Teamteaching</vt:lpstr>
      <vt:lpstr>Teamteaching: Formen der Zusammenarbeit </vt:lpstr>
      <vt:lpstr>Teamteaching: Formen der Zusammenarbeit  </vt:lpstr>
      <vt:lpstr>Teamteaching: Formen der Zusammenarbeit  </vt:lpstr>
      <vt:lpstr>Teamteaching: Formen der Zusammenarbeit  </vt:lpstr>
      <vt:lpstr>Teamteaching: Formen der Zusammenarbeit  </vt:lpstr>
      <vt:lpstr>Möglicher Arbeitsauftrag:</vt:lpstr>
      <vt:lpstr>Wann sprechen wir von Teamteaching? </vt:lpstr>
      <vt:lpstr>Teamteaching – Entwicklungsprozess</vt:lpstr>
      <vt:lpstr>Teamteaching – Entwicklungsprozess</vt:lpstr>
      <vt:lpstr>Teamteaching - Entwicklungsprozess</vt:lpstr>
      <vt:lpstr>Teamteaching – Entwicklungsprozess</vt:lpstr>
      <vt:lpstr>Möglicher Arbeitsauftrag:  Blick auf das eigene Teamteaching</vt:lpstr>
      <vt:lpstr>Literaturverzeichnis</vt:lpstr>
    </vt:vector>
  </TitlesOfParts>
  <Company>IZLBW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 ZSL</dc:title>
  <dc:creator>Schock, Kai (KM);du Prel, Florence (LS)</dc:creator>
  <cp:lastModifiedBy>Schneller, Tobias (ZSL)</cp:lastModifiedBy>
  <cp:revision>66</cp:revision>
  <dcterms:created xsi:type="dcterms:W3CDTF">2014-03-18T09:41:04Z</dcterms:created>
  <dcterms:modified xsi:type="dcterms:W3CDTF">2021-01-18T17:04:21Z</dcterms:modified>
</cp:coreProperties>
</file>