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2"/>
  </p:notesMasterIdLst>
  <p:sldIdLst>
    <p:sldId id="260" r:id="rId2"/>
    <p:sldId id="262" r:id="rId3"/>
    <p:sldId id="263" r:id="rId4"/>
    <p:sldId id="264" r:id="rId5"/>
    <p:sldId id="265" r:id="rId6"/>
    <p:sldId id="266" r:id="rId7"/>
    <p:sldId id="267" r:id="rId8"/>
    <p:sldId id="268" r:id="rId9"/>
    <p:sldId id="269" r:id="rId10"/>
    <p:sldId id="258"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E0"/>
    <a:srgbClr val="B80000"/>
    <a:srgbClr val="B70017"/>
    <a:srgbClr val="007AC9"/>
    <a:srgbClr val="FFFFCC"/>
    <a:srgbClr val="FFFD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65" d="100"/>
          <a:sy n="65" d="100"/>
        </p:scale>
        <p:origin x="640" y="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7766AF-C2E5-498A-8780-88CCD884FEB9}" type="datetimeFigureOut">
              <a:rPr lang="de-DE" smtClean="0"/>
              <a:t>18.01.2021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11CA67-D061-429F-B186-15D98BBFE45D}" type="slidenum">
              <a:rPr lang="de-DE" smtClean="0"/>
              <a:t>‹Nr.›</a:t>
            </a:fld>
            <a:endParaRPr lang="de-DE"/>
          </a:p>
        </p:txBody>
      </p:sp>
    </p:spTree>
    <p:extLst>
      <p:ext uri="{BB962C8B-B14F-4D97-AF65-F5344CB8AC3E}">
        <p14:creationId xmlns:p14="http://schemas.microsoft.com/office/powerpoint/2010/main" val="4122237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 der</a:t>
            </a:r>
            <a:r>
              <a:rPr lang="de-DE" baseline="0" dirty="0" smtClean="0"/>
              <a:t> Definitionen wird zwischen der Aufgabe, den – kooperierenden – Personen, den Kooperationsregeln und den Besonderheiten der handelnden Individuen unterschieden.</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3</a:t>
            </a:fld>
            <a:endParaRPr lang="de-DE"/>
          </a:p>
        </p:txBody>
      </p:sp>
    </p:spTree>
    <p:extLst>
      <p:ext uri="{BB962C8B-B14F-4D97-AF65-F5344CB8AC3E}">
        <p14:creationId xmlns:p14="http://schemas.microsoft.com/office/powerpoint/2010/main" val="1190003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s.a. Begleittext</a:t>
            </a:r>
            <a:r>
              <a:rPr lang="de-DE" baseline="0" dirty="0" smtClean="0"/>
              <a:t> zur nächsten Folie.</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4</a:t>
            </a:fld>
            <a:endParaRPr lang="de-DE"/>
          </a:p>
        </p:txBody>
      </p:sp>
    </p:spTree>
    <p:extLst>
      <p:ext uri="{BB962C8B-B14F-4D97-AF65-F5344CB8AC3E}">
        <p14:creationId xmlns:p14="http://schemas.microsoft.com/office/powerpoint/2010/main" val="1019830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smtClean="0"/>
              <a:t>Ruth Cohn betont die Interdependenz zwischen allen Faktoren. Sie meint, dass ICH,</a:t>
            </a:r>
            <a:r>
              <a:rPr lang="de-DE" baseline="0" dirty="0" smtClean="0"/>
              <a:t> WIR und THEMA gleich wichtig seien und also z.B. das THEMA „unsere Kinder gut und inklusiv unterrichten“ nicht im Zentrum steht gegenüber einer Beschäftigung mit dem ICH der Einzelnen. </a:t>
            </a:r>
            <a:r>
              <a:rPr lang="de-DE" dirty="0" smtClean="0"/>
              <a:t>Das eigentliche „Thema“ der Gruppe entsteht so erst im Miteinander aller vier Ebenen.</a:t>
            </a:r>
            <a:r>
              <a:rPr lang="de-DE" baseline="0" dirty="0" smtClean="0"/>
              <a:t> Es wird deshalb von manchen TZI-Vertretern nicht mit dem ES, der Sache, gleichgesetzt, sondern entsteht in der Auseinandersetzung und dem Miteinander zwischen und in den vier Ebenen. ICH und WIR sind die Basis einer erfolgreichen Arbeit, die Basis für die erfolgreiche Arbeit mit dem Thema, dem „ES“. </a:t>
            </a:r>
          </a:p>
          <a:p>
            <a:pPr defTabSz="947684" eaLnBrk="1" fontAlgn="auto" hangingPunct="1">
              <a:spcBef>
                <a:spcPts val="0"/>
              </a:spcBef>
              <a:spcAft>
                <a:spcPts val="0"/>
              </a:spcAft>
              <a:defRPr/>
            </a:pPr>
            <a:r>
              <a:rPr lang="de-DE" baseline="0" dirty="0" smtClean="0"/>
              <a:t>In der folgenden vertieften Auseinandersetzungen mit den eigenen und fremden individuellen Vorstellungen und den Gemeinsamkeiten und Unterschieden in der Gruppe kann also das Ziel sein: Was ist eigentlich „unser Thema“? Was ist uns wichtig? Wo wollen wir ran? </a:t>
            </a:r>
          </a:p>
          <a:p>
            <a:pPr defTabSz="947684" eaLnBrk="1" fontAlgn="auto" hangingPunct="1">
              <a:spcBef>
                <a:spcPts val="0"/>
              </a:spcBef>
              <a:spcAft>
                <a:spcPts val="0"/>
              </a:spcAft>
              <a:defRPr/>
            </a:pPr>
            <a:r>
              <a:rPr lang="de-DE" baseline="0" dirty="0" smtClean="0"/>
              <a:t>GLOBE: Gelingen entsteht nur in einer stützenden Umgebung. Zu dieser Umgebung gehören zuallererst die gesellschaftlichen Bedingungen, die öffentliche Diskussion und Erwartung, die Gesetzgebung, die Verordnungen. </a:t>
            </a:r>
            <a:br>
              <a:rPr lang="de-DE" baseline="0" dirty="0" smtClean="0"/>
            </a:br>
            <a:r>
              <a:rPr lang="de-DE" baseline="0" dirty="0" smtClean="0"/>
              <a:t>Zur genaueren Befassung können den Begriffen unterschiedliche Ebenen zugeordnet werden: Auf einer ersten Ebene ist das ICH die einzelne Person, das WIR das Team, das ES der inklusive Unterricht. Kollegium, Schulleitung(en) etc. wären dann dem GLOBE zuzuordnen.  Auf einer zweiten Ebene könnte der Kreis die Schule bezeichnen, das WIR die Schulleitung und das Kollegium einschließen, das ES eventuell über den Unterricht hinaus das inklusive Miteinander bezeichnen. Der GLOBE stellte dann alles dar, was wirklich extern ist und zur Schulverwaltung, Träger, Gesellschaft etc. zugehört.</a:t>
            </a:r>
            <a:endParaRPr lang="de-DE" dirty="0" smtClean="0"/>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5</a:t>
            </a:fld>
            <a:endParaRPr lang="de-DE"/>
          </a:p>
        </p:txBody>
      </p:sp>
    </p:spTree>
    <p:extLst>
      <p:ext uri="{BB962C8B-B14F-4D97-AF65-F5344CB8AC3E}">
        <p14:creationId xmlns:p14="http://schemas.microsoft.com/office/powerpoint/2010/main" val="3774950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47684" eaLnBrk="1" fontAlgn="auto" hangingPunct="1">
              <a:spcBef>
                <a:spcPts val="0"/>
              </a:spcBef>
              <a:spcAft>
                <a:spcPts val="0"/>
              </a:spcAft>
              <a:defRPr/>
            </a:pPr>
            <a:r>
              <a:rPr lang="de-DE" dirty="0"/>
              <a:t>Bei der Arbeit im Team geht es um den Einzelnen, seine Werte und Haltungen und seine Vorstellungen vom Handeln. Ohne dieses Selbst-bewusst-Sein kann die Zusammenarbeit im Team und die Arbeit mit den Lernenden nicht gestaltet werden. </a:t>
            </a:r>
            <a:br>
              <a:rPr lang="de-DE" dirty="0"/>
            </a:br>
            <a:r>
              <a:rPr lang="de-DE" dirty="0"/>
              <a:t>Zugleich sind die Einzelnen aber immer abhängig von den anderen Einzelnen und von ihrer Umwelt, von der Eingebundenheit im Team. Die Einzelnen sind so zugleich autonom und abhängig. Autonomie entsteht dabei vor allem durch das Bewusstwerden der Interdependenz, nicht in der Loslösung von der Gruppe. Die Einzelnen und die Gruppe werden so gemeinsam  verantwortlich für das Handeln der Einzelnen und des Teams.</a:t>
            </a:r>
          </a:p>
          <a:p>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6</a:t>
            </a:fld>
            <a:endParaRPr lang="de-DE"/>
          </a:p>
        </p:txBody>
      </p:sp>
    </p:spTree>
    <p:extLst>
      <p:ext uri="{BB962C8B-B14F-4D97-AF65-F5344CB8AC3E}">
        <p14:creationId xmlns:p14="http://schemas.microsoft.com/office/powerpoint/2010/main" val="214150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 erfolgreichen</a:t>
            </a:r>
            <a:r>
              <a:rPr lang="de-DE" baseline="0" dirty="0" smtClean="0"/>
              <a:t> Arbeiten gehört auch der „GLOBE“. In diesem Modul stehen aber das ICH und die ICHS im WIR im Fokus.</a:t>
            </a:r>
            <a:endParaRPr lang="de-DE" dirty="0"/>
          </a:p>
        </p:txBody>
      </p:sp>
      <p:sp>
        <p:nvSpPr>
          <p:cNvPr id="4" name="Foliennummernplatzhalter 3"/>
          <p:cNvSpPr>
            <a:spLocks noGrp="1"/>
          </p:cNvSpPr>
          <p:nvPr>
            <p:ph type="sldNum" sz="quarter" idx="10"/>
          </p:nvPr>
        </p:nvSpPr>
        <p:spPr/>
        <p:txBody>
          <a:bodyPr/>
          <a:lstStyle/>
          <a:p>
            <a:fld id="{CC3707DE-A44F-43C3-90A3-F2C4BEFF31ED}" type="slidenum">
              <a:rPr lang="de-DE" smtClean="0"/>
              <a:pPr/>
              <a:t>7</a:t>
            </a:fld>
            <a:endParaRPr lang="de-DE"/>
          </a:p>
        </p:txBody>
      </p:sp>
    </p:spTree>
    <p:extLst>
      <p:ext uri="{BB962C8B-B14F-4D97-AF65-F5344CB8AC3E}">
        <p14:creationId xmlns:p14="http://schemas.microsoft.com/office/powerpoint/2010/main" val="2691221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Alle Teilnehmer erhalten das zweiseitige</a:t>
            </a:r>
            <a:r>
              <a:rPr lang="de-DE" baseline="0" dirty="0" smtClean="0"/>
              <a:t> Arbeitsblatt. Die Arbeitsanweisungen sind auf dem Blatt notiert.</a:t>
            </a:r>
          </a:p>
          <a:p>
            <a:r>
              <a:rPr lang="de-DE" baseline="0" dirty="0" smtClean="0"/>
              <a:t>Das „wertschätzende Interview“ geht auf die „</a:t>
            </a:r>
            <a:r>
              <a:rPr lang="de-DE" baseline="0" dirty="0" err="1" smtClean="0"/>
              <a:t>appreciative</a:t>
            </a:r>
            <a:r>
              <a:rPr lang="de-DE" baseline="0" dirty="0" smtClean="0"/>
              <a:t> </a:t>
            </a:r>
            <a:r>
              <a:rPr lang="de-DE" baseline="0" dirty="0" err="1" smtClean="0"/>
              <a:t>inquiry</a:t>
            </a:r>
            <a:r>
              <a:rPr lang="de-DE" baseline="0" dirty="0" smtClean="0"/>
              <a:t>“ zurück. Es geht dabei um die „würdigende Erkundung“ der Meinungen und Haltungen der Teilnehmer. Das Verfahren ist „radikal positiv“ (Matthias zur </a:t>
            </a:r>
            <a:r>
              <a:rPr lang="de-DE" baseline="0" dirty="0" err="1" smtClean="0"/>
              <a:t>Bonsen</a:t>
            </a:r>
            <a:r>
              <a:rPr lang="de-DE" baseline="0" dirty="0" smtClean="0"/>
              <a:t>). Deshalb ist darauf zu achten, dass keine Diskussionen entstehen, sondern der Befragte mit seinem Fühlen und Denken im Zentrum steht.</a:t>
            </a:r>
          </a:p>
          <a:p>
            <a:endParaRPr lang="de-DE" dirty="0" smtClean="0"/>
          </a:p>
          <a:p>
            <a:r>
              <a:rPr lang="de-DE" dirty="0" smtClean="0"/>
              <a:t>Die</a:t>
            </a:r>
            <a:r>
              <a:rPr lang="de-DE" baseline="0" dirty="0" smtClean="0"/>
              <a:t> Standbildpartner kennzeichnen mit einem Symbol, wer Sonderpädagoge/Kooperationspartner ist</a:t>
            </a:r>
            <a:endParaRPr lang="de-DE" dirty="0" smtClean="0"/>
          </a:p>
          <a:p>
            <a:r>
              <a:rPr lang="de-DE" dirty="0" smtClean="0"/>
              <a:t>Die Standbildpartner</a:t>
            </a:r>
            <a:r>
              <a:rPr lang="de-DE" baseline="0" dirty="0" smtClean="0"/>
              <a:t> bekommen auf einer Karte die Beschreibung ihres Modells</a:t>
            </a:r>
            <a:endParaRPr lang="de-DE" dirty="0"/>
          </a:p>
        </p:txBody>
      </p:sp>
      <p:sp>
        <p:nvSpPr>
          <p:cNvPr id="4" name="Foliennummernplatzhalter 3"/>
          <p:cNvSpPr>
            <a:spLocks noGrp="1"/>
          </p:cNvSpPr>
          <p:nvPr>
            <p:ph type="sldNum" sz="quarter" idx="10"/>
          </p:nvPr>
        </p:nvSpPr>
        <p:spPr/>
        <p:txBody>
          <a:bodyPr/>
          <a:lstStyle/>
          <a:p>
            <a:fld id="{75B9040E-30A0-4A36-96E0-5E872A417718}" type="slidenum">
              <a:rPr lang="de-DE" smtClean="0">
                <a:solidFill>
                  <a:prstClr val="black"/>
                </a:solidFill>
              </a:rPr>
              <a:pPr/>
              <a:t>8</a:t>
            </a:fld>
            <a:endParaRPr lang="de-DE">
              <a:solidFill>
                <a:prstClr val="black"/>
              </a:solidFill>
            </a:endParaRPr>
          </a:p>
        </p:txBody>
      </p:sp>
    </p:spTree>
    <p:extLst>
      <p:ext uri="{BB962C8B-B14F-4D97-AF65-F5344CB8AC3E}">
        <p14:creationId xmlns:p14="http://schemas.microsoft.com/office/powerpoint/2010/main" val="34553562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useBgFill="1">
        <p:nvSpPr>
          <p:cNvPr id="30" name="Abgerundetes Rechteck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userDrawn="1"/>
        </p:nvSpPr>
        <p:spPr>
          <a:xfrm>
            <a:off x="0" y="3650400"/>
            <a:ext cx="9144001" cy="244800"/>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hasCustomPrompt="1"/>
          </p:nvPr>
        </p:nvSpPr>
        <p:spPr>
          <a:xfrm>
            <a:off x="457200" y="2132856"/>
            <a:ext cx="8333557" cy="1470025"/>
          </a:xfrm>
        </p:spPr>
        <p:txBody>
          <a:bodyPr anchor="b">
            <a:noAutofit/>
          </a:bodyPr>
          <a:lstStyle>
            <a:lvl1pPr algn="l">
              <a:defRPr sz="4800" baseline="0">
                <a:solidFill>
                  <a:schemeClr val="tx1">
                    <a:lumMod val="75000"/>
                    <a:lumOff val="25000"/>
                  </a:schemeClr>
                </a:solidFill>
              </a:defRPr>
            </a:lvl1pPr>
          </a:lstStyle>
          <a:p>
            <a:r>
              <a:rPr kumimoji="0" lang="de-DE" dirty="0" smtClean="0"/>
              <a:t>Titel der gesamten Präsentation durch Klicken bearbeiten</a:t>
            </a:r>
            <a:endParaRPr kumimoji="0" lang="en-US" dirty="0"/>
          </a:p>
        </p:txBody>
      </p:sp>
      <p:sp>
        <p:nvSpPr>
          <p:cNvPr id="9" name="Untertitel 8"/>
          <p:cNvSpPr>
            <a:spLocks noGrp="1"/>
          </p:cNvSpPr>
          <p:nvPr>
            <p:ph type="subTitle" idx="1" hasCustomPrompt="1"/>
          </p:nvPr>
        </p:nvSpPr>
        <p:spPr>
          <a:xfrm>
            <a:off x="478563" y="3901087"/>
            <a:ext cx="4931619" cy="1690138"/>
          </a:xfrm>
        </p:spPr>
        <p:txBody>
          <a:bodyPr>
            <a:normAutofit/>
          </a:bodyPr>
          <a:lstStyle>
            <a:lvl1pPr marL="64008" indent="0" algn="l">
              <a:buNone/>
              <a:defRPr sz="24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dirty="0" smtClean="0"/>
              <a:t>Anlass der Präsentation</a:t>
            </a:r>
            <a:br>
              <a:rPr kumimoji="0" lang="de-DE" dirty="0" smtClean="0"/>
            </a:br>
            <a:r>
              <a:rPr kumimoji="0" lang="de-DE" dirty="0" smtClean="0"/>
              <a:t>Name des/der Vortragenden </a:t>
            </a:r>
            <a:endParaRPr kumimoji="0" lang="en-US" dirty="0"/>
          </a:p>
        </p:txBody>
      </p:sp>
      <p:sp>
        <p:nvSpPr>
          <p:cNvPr id="20" name="Fußzeilenplatzhalter 2"/>
          <p:cNvSpPr>
            <a:spLocks noGrp="1"/>
          </p:cNvSpPr>
          <p:nvPr>
            <p:ph type="ftr" sz="quarter" idx="3"/>
          </p:nvPr>
        </p:nvSpPr>
        <p:spPr>
          <a:xfrm>
            <a:off x="457200" y="5949280"/>
            <a:ext cx="2700000" cy="360000"/>
          </a:xfrm>
          <a:prstGeom prst="rect">
            <a:avLst/>
          </a:prstGeom>
        </p:spPr>
        <p:txBody>
          <a:bodyPr vert="horz"/>
          <a:lstStyle>
            <a:lvl1pPr algn="l"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r>
              <a:rPr lang="de-DE" dirty="0" smtClean="0"/>
              <a:t>www.zsl-bw.de</a:t>
            </a:r>
          </a:p>
        </p:txBody>
      </p:sp>
      <p:sp>
        <p:nvSpPr>
          <p:cNvPr id="21" name="Datumsplatzhalter 13"/>
          <p:cNvSpPr>
            <a:spLocks noGrp="1"/>
          </p:cNvSpPr>
          <p:nvPr>
            <p:ph type="dt" sz="half" idx="2"/>
          </p:nvPr>
        </p:nvSpPr>
        <p:spPr>
          <a:xfrm>
            <a:off x="7914363" y="5949280"/>
            <a:ext cx="886737" cy="360000"/>
          </a:xfrm>
          <a:prstGeom prst="rect">
            <a:avLst/>
          </a:prstGeom>
        </p:spPr>
        <p:txBody>
          <a:bodyPr vert="horz"/>
          <a:lstStyle>
            <a:lvl1pPr algn="r" eaLnBrk="1" latinLnBrk="0" hangingPunct="1">
              <a:defRPr kumimoji="0" sz="800">
                <a:solidFill>
                  <a:schemeClr val="accent5">
                    <a:lumMod val="50000"/>
                  </a:schemeClr>
                </a:solidFill>
                <a:latin typeface="Arial" panose="020B0604020202020204" pitchFamily="34" charset="0"/>
                <a:cs typeface="Arial" panose="020B0604020202020204" pitchFamily="34" charset="0"/>
              </a:defRPr>
            </a:lvl1pPr>
          </a:lstStyle>
          <a:p>
            <a:fld id="{F6217CD7-B80F-41AC-80A1-96685E759953}" type="datetime1">
              <a:rPr lang="de-DE" smtClean="0"/>
              <a:t>18.01.2021</a:t>
            </a:fld>
            <a:endParaRPr lang="de-DE" dirty="0"/>
          </a:p>
        </p:txBody>
      </p:sp>
      <p:pic>
        <p:nvPicPr>
          <p:cNvPr id="29"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457200" y="450000"/>
            <a:ext cx="437236" cy="59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Grafik 3"/>
          <p:cNvPicPr>
            <a:picLocks noChangeAspect="1"/>
          </p:cNvPicPr>
          <p:nvPr userDrawn="1"/>
        </p:nvPicPr>
        <p:blipFill rotWithShape="1">
          <a:blip r:embed="rId3" cstate="print">
            <a:extLst>
              <a:ext uri="{28A0092B-C50C-407E-A947-70E740481C1C}">
                <a14:useLocalDpi xmlns:a14="http://schemas.microsoft.com/office/drawing/2010/main" val="0"/>
              </a:ext>
            </a:extLst>
          </a:blip>
          <a:srcRect l="7162" t="15720" r="6807" b="15910"/>
          <a:stretch/>
        </p:blipFill>
        <p:spPr>
          <a:xfrm>
            <a:off x="7051494" y="450000"/>
            <a:ext cx="1715609" cy="597600"/>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846800"/>
            <a:ext cx="8229600" cy="4032448"/>
          </a:xfrm>
        </p:spPr>
        <p:txBody>
          <a:bodyPr/>
          <a:lstStyle/>
          <a:p>
            <a:pPr lvl="0" eaLnBrk="1" latinLnBrk="0" hangingPunct="1"/>
            <a:r>
              <a:rPr lang="de-DE" dirty="0" smtClean="0"/>
              <a:t>Textmasterformat bearbeiten</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2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457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4" name="Inhaltsplatzhalter 3"/>
          <p:cNvSpPr>
            <a:spLocks noGrp="1"/>
          </p:cNvSpPr>
          <p:nvPr>
            <p:ph sz="half" idx="2" hasCustomPrompt="1"/>
          </p:nvPr>
        </p:nvSpPr>
        <p:spPr>
          <a:xfrm>
            <a:off x="4648200" y="1846800"/>
            <a:ext cx="4038600" cy="4032448"/>
          </a:xfrm>
        </p:spPr>
        <p:txBody>
          <a:bodyPr>
            <a:normAutofit/>
          </a:bodyPr>
          <a:lstStyle>
            <a:lvl1pPr>
              <a:defRPr sz="2000"/>
            </a:lvl1pPr>
            <a:lvl2pPr>
              <a:defRPr sz="2000"/>
            </a:lvl2pPr>
            <a:lvl3pPr>
              <a:defRPr sz="2000"/>
            </a:lvl3pPr>
            <a:lvl4pPr>
              <a:defRPr sz="2000"/>
            </a:lvl4pPr>
            <a:lvl5pPr>
              <a:defRPr sz="2000"/>
            </a:lvl5pPr>
          </a:lstStyle>
          <a:p>
            <a:pPr lvl="0" eaLnBrk="1" latinLnBrk="0" hangingPunct="1"/>
            <a:r>
              <a:rPr lang="de-DE" dirty="0" smtClean="0"/>
              <a:t>Textmasterformat bearbeiten </a:t>
            </a:r>
          </a:p>
          <a:p>
            <a:pPr lvl="1" eaLnBrk="1" latinLnBrk="0" hangingPunct="1"/>
            <a:r>
              <a:rPr lang="de-DE" dirty="0" smtClean="0"/>
              <a:t>Zweite Ebene</a:t>
            </a:r>
          </a:p>
          <a:p>
            <a:pPr lvl="2" eaLnBrk="1" latinLnBrk="0" hangingPunct="1"/>
            <a:r>
              <a:rPr lang="de-DE" dirty="0" smtClean="0"/>
              <a:t>Dritte Ebene</a:t>
            </a:r>
          </a:p>
          <a:p>
            <a:pPr lvl="3" eaLnBrk="1" latinLnBrk="0" hangingPunct="1"/>
            <a:r>
              <a:rPr lang="de-DE" dirty="0" smtClean="0"/>
              <a:t>Vierte Ebene</a:t>
            </a:r>
          </a:p>
          <a:p>
            <a:pPr lvl="4" eaLnBrk="1" latinLnBrk="0" hangingPunct="1"/>
            <a:r>
              <a:rPr lang="de-DE" dirty="0" smtClean="0"/>
              <a:t>Fünfte Ebene</a:t>
            </a:r>
            <a:endParaRPr kumimoji="0" lang="en-US" dirty="0"/>
          </a:p>
        </p:txBody>
      </p:sp>
      <p:sp>
        <p:nvSpPr>
          <p:cNvPr id="10" name="Titelplatzhalter 21"/>
          <p:cNvSpPr txBox="1">
            <a:spLocks/>
          </p:cNvSpPr>
          <p:nvPr userDrawn="1"/>
        </p:nvSpPr>
        <p:spPr>
          <a:xfrm>
            <a:off x="457200" y="562000"/>
            <a:ext cx="8229600" cy="1066800"/>
          </a:xfrm>
          <a:prstGeom prst="rect">
            <a:avLst/>
          </a:prstGeom>
        </p:spPr>
        <p:txBody>
          <a:bodyPr vert="horz" anchor="ctr">
            <a:normAutofit fontScale="92500"/>
          </a:bodyPr>
          <a:lst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a:lstStyle>
          <a:p>
            <a:r>
              <a:rPr lang="de-DE" dirty="0" smtClean="0"/>
              <a:t>Titelmasterformat durch Klicken bearbeiten</a:t>
            </a:r>
            <a:endParaRPr lang="en-US" dirty="0"/>
          </a:p>
        </p:txBody>
      </p:sp>
      <p:sp>
        <p:nvSpPr>
          <p:cNvPr id="13"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Tree>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467544"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4008" y="1844824"/>
            <a:ext cx="4032000" cy="457200"/>
          </a:xfrm>
          <a:solidFill>
            <a:schemeClr val="accent1">
              <a:alpha val="25000"/>
            </a:schemeClr>
          </a:solidFill>
          <a:ln w="12700">
            <a:noFill/>
          </a:ln>
        </p:spPr>
        <p:txBody>
          <a:bodyPr anchor="ctr">
            <a:noAutofit/>
          </a:bodyPr>
          <a:lstStyle>
            <a:lvl1pPr marL="45720" indent="0">
              <a:buNone/>
              <a:defRPr sz="20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67544" y="2348880"/>
            <a:ext cx="4032000" cy="3528000"/>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6" name="Inhaltsplatzhalter 5"/>
          <p:cNvSpPr>
            <a:spLocks noGrp="1"/>
          </p:cNvSpPr>
          <p:nvPr>
            <p:ph sz="quarter" idx="4"/>
          </p:nvPr>
        </p:nvSpPr>
        <p:spPr>
          <a:xfrm>
            <a:off x="4644008" y="2348880"/>
            <a:ext cx="4032000" cy="3528392"/>
          </a:xfrm>
        </p:spPr>
        <p:txBody>
          <a:bodyPr/>
          <a:lstStyle>
            <a:lvl1pPr>
              <a:defRPr sz="20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
        <p:nvSpPr>
          <p:cNvPr id="10"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11" name="Fußzeilenplatzhalter 2"/>
          <p:cNvSpPr txBox="1">
            <a:spLocks/>
          </p:cNvSpPr>
          <p:nvPr userDrawn="1"/>
        </p:nvSpPr>
        <p:spPr>
          <a:xfrm>
            <a:off x="467544" y="5949280"/>
            <a:ext cx="2700000" cy="360000"/>
          </a:xfrm>
          <a:prstGeom prst="rect">
            <a:avLst/>
          </a:prstGeom>
        </p:spPr>
        <p:txBody>
          <a:bodyPr vert="horz"/>
          <a:lstStyle>
            <a:defPPr>
              <a:defRPr lang="de-DE"/>
            </a:defPPr>
            <a:lvl1pPr marL="0" algn="l" defTabSz="914400" rtl="0" eaLnBrk="1" latinLnBrk="0" hangingPunct="1">
              <a:defRPr kumimoji="0" sz="800" kern="1200">
                <a:solidFill>
                  <a:schemeClr val="accent5">
                    <a:lumMod val="50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de-DE" dirty="0"/>
          </a:p>
        </p:txBody>
      </p:sp>
      <p:sp>
        <p:nvSpPr>
          <p:cNvPr id="18" name="Titel 1"/>
          <p:cNvSpPr>
            <a:spLocks noGrp="1"/>
          </p:cNvSpPr>
          <p:nvPr>
            <p:ph type="title"/>
          </p:nvPr>
        </p:nvSpPr>
        <p:spPr>
          <a:xfrm>
            <a:off x="457200" y="692696"/>
            <a:ext cx="8229600" cy="1066800"/>
          </a:xfrm>
        </p:spPr>
        <p:txBody>
          <a:bodyPr/>
          <a:lstStyle/>
          <a:p>
            <a:r>
              <a:rPr kumimoji="0" lang="de-DE" dirty="0" smtClean="0"/>
              <a:t>Titelmasterformat durch Klicken bearbeiten</a:t>
            </a:r>
            <a:endParaRPr kumimoji="0" lang="en-US" dirty="0"/>
          </a:p>
        </p:txBody>
      </p:sp>
    </p:spTree>
    <p:extLst>
      <p:ext uri="{BB962C8B-B14F-4D97-AF65-F5344CB8AC3E}">
        <p14:creationId xmlns:p14="http://schemas.microsoft.com/office/powerpoint/2010/main" val="1841542849"/>
      </p:ext>
    </p:extLst>
  </p:cSld>
  <p:clrMapOvr>
    <a:masterClrMapping/>
  </p:clrMapOvr>
  <p:transition>
    <p:pull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364088" y="764704"/>
            <a:ext cx="3383280" cy="792088"/>
          </a:xfrm>
        </p:spPr>
        <p:txBody>
          <a:bodyPr anchor="b">
            <a:noAutofit/>
          </a:bodyPr>
          <a:lstStyle>
            <a:lvl1pPr algn="l">
              <a:buNone/>
              <a:defRPr sz="2400" b="1"/>
            </a:lvl1pPr>
          </a:lstStyle>
          <a:p>
            <a:r>
              <a:rPr kumimoji="0" lang="de-DE" smtClean="0"/>
              <a:t>Titelmasterformat durch Klicken bearbeiten</a:t>
            </a:r>
            <a:endParaRPr kumimoji="0" lang="en-US" dirty="0"/>
          </a:p>
        </p:txBody>
      </p:sp>
      <p:sp>
        <p:nvSpPr>
          <p:cNvPr id="3" name="Textplatzhalter 2"/>
          <p:cNvSpPr>
            <a:spLocks noGrp="1"/>
          </p:cNvSpPr>
          <p:nvPr>
            <p:ph type="body" idx="2"/>
          </p:nvPr>
        </p:nvSpPr>
        <p:spPr>
          <a:xfrm>
            <a:off x="5364088" y="1628801"/>
            <a:ext cx="3383280" cy="4248472"/>
          </a:xfrm>
        </p:spPr>
        <p:txBody>
          <a:bodyPr>
            <a:normAutofit/>
          </a:bodyPr>
          <a:lstStyle>
            <a:lvl1pPr marL="9144" indent="0">
              <a:buNone/>
              <a:defRPr sz="20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67544" y="764704"/>
            <a:ext cx="4787208" cy="5112568"/>
          </a:xfrm>
        </p:spPr>
        <p:txBody>
          <a:bodyPr/>
          <a:lstStyle>
            <a:lvl1pPr>
              <a:defRPr sz="2800"/>
            </a:lvl1pPr>
            <a:lvl2pPr>
              <a:defRPr sz="2600"/>
            </a:lvl2pPr>
            <a:lvl3pPr>
              <a:defRPr sz="2400"/>
            </a:lvl3pPr>
            <a:lvl4pPr>
              <a:defRPr sz="2200"/>
            </a:lvl4pPr>
            <a:lvl5pPr>
              <a:defRPr sz="20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dirty="0"/>
          </a:p>
        </p:txBody>
      </p:sp>
    </p:spTree>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9"/>
        </a:solidFill>
        <a:effectLst/>
      </p:bgPr>
    </p:bg>
    <p:spTree>
      <p:nvGrpSpPr>
        <p:cNvPr id="1" name=""/>
        <p:cNvGrpSpPr/>
        <p:nvPr/>
      </p:nvGrpSpPr>
      <p:grpSpPr>
        <a:xfrm>
          <a:off x="0" y="0"/>
          <a:ext cx="0" cy="0"/>
          <a:chOff x="0" y="0"/>
          <a:chExt cx="0" cy="0"/>
        </a:xfrm>
      </p:grpSpPr>
      <p:sp>
        <p:nvSpPr>
          <p:cNvPr id="29" name="Rechteck 28"/>
          <p:cNvSpPr/>
          <p:nvPr userDrawn="1"/>
        </p:nvSpPr>
        <p:spPr>
          <a:xfrm>
            <a:off x="0" y="-1"/>
            <a:ext cx="9144000" cy="310663"/>
          </a:xfrm>
          <a:prstGeom prst="rect">
            <a:avLst/>
          </a:prstGeom>
          <a:solidFill>
            <a:srgbClr val="B8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457200" y="562000"/>
            <a:ext cx="8229600" cy="1066800"/>
          </a:xfrm>
          <a:prstGeom prst="rect">
            <a:avLst/>
          </a:prstGeom>
        </p:spPr>
        <p:txBody>
          <a:bodyPr vert="horz" anchor="ctr">
            <a:normAutofit/>
          </a:bodyPr>
          <a:lstStyle/>
          <a:p>
            <a:r>
              <a:rPr kumimoji="0" lang="de-DE" dirty="0" smtClean="0"/>
              <a:t>Titelmasterformat durch Klicken bearbeiten</a:t>
            </a:r>
            <a:endParaRPr kumimoji="0" lang="en-US" dirty="0"/>
          </a:p>
        </p:txBody>
      </p:sp>
      <p:sp>
        <p:nvSpPr>
          <p:cNvPr id="13" name="Textplatzhalter 12"/>
          <p:cNvSpPr>
            <a:spLocks noGrp="1"/>
          </p:cNvSpPr>
          <p:nvPr>
            <p:ph type="body" idx="1"/>
          </p:nvPr>
        </p:nvSpPr>
        <p:spPr>
          <a:xfrm>
            <a:off x="457200" y="1700808"/>
            <a:ext cx="8229600" cy="4032448"/>
          </a:xfrm>
          <a:prstGeom prst="rect">
            <a:avLst/>
          </a:prstGeom>
        </p:spPr>
        <p:txBody>
          <a:bodyPr vert="horz">
            <a:normAutofit/>
          </a:bodyPr>
          <a:lstStyle/>
          <a:p>
            <a:pPr lvl="0" eaLnBrk="1" latinLnBrk="0" hangingPunct="1"/>
            <a:r>
              <a:rPr kumimoji="0" lang="de-DE" dirty="0" smtClean="0"/>
              <a:t>Textmasterformat bearbeiten</a:t>
            </a:r>
          </a:p>
          <a:p>
            <a:pPr lvl="1" eaLnBrk="1" latinLnBrk="0" hangingPunct="1"/>
            <a:r>
              <a:rPr kumimoji="0" lang="de-DE" dirty="0" smtClean="0"/>
              <a:t>Zweite Ebene</a:t>
            </a:r>
          </a:p>
          <a:p>
            <a:pPr lvl="2" eaLnBrk="1" latinLnBrk="0" hangingPunct="1"/>
            <a:r>
              <a:rPr kumimoji="0" lang="de-DE" dirty="0" smtClean="0"/>
              <a:t>Dritte Ebene</a:t>
            </a:r>
          </a:p>
          <a:p>
            <a:pPr lvl="3" eaLnBrk="1" latinLnBrk="0" hangingPunct="1"/>
            <a:r>
              <a:rPr kumimoji="0" lang="de-DE" dirty="0" smtClean="0"/>
              <a:t>Vierte Ebene</a:t>
            </a:r>
          </a:p>
          <a:p>
            <a:pPr lvl="4" eaLnBrk="1" latinLnBrk="0" hangingPunct="1"/>
            <a:r>
              <a:rPr kumimoji="0" lang="de-DE" dirty="0" smtClean="0"/>
              <a:t>Fünfte Ebene</a:t>
            </a:r>
            <a:endParaRPr kumimoji="0" lang="en-US" dirty="0"/>
          </a:p>
        </p:txBody>
      </p:sp>
      <p:sp>
        <p:nvSpPr>
          <p:cNvPr id="16" name="Fußzeilenplatzhalter 4"/>
          <p:cNvSpPr txBox="1">
            <a:spLocks/>
          </p:cNvSpPr>
          <p:nvPr userDrawn="1"/>
        </p:nvSpPr>
        <p:spPr>
          <a:xfrm>
            <a:off x="3765039" y="6057558"/>
            <a:ext cx="1611104" cy="215444"/>
          </a:xfrm>
          <a:prstGeom prst="rect">
            <a:avLst/>
          </a:prstGeom>
        </p:spPr>
        <p:txBody>
          <a:bodyPr>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algn="ctr" defTabSz="914400" rtl="0" eaLnBrk="1" latinLnBrk="0" hangingPunct="1"/>
            <a:r>
              <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rPr>
              <a:t>www.zsl-bw.de </a:t>
            </a:r>
            <a:fld id="{62079C12-A354-43B7-88E1-3A4D4F388914}" type="datetime1">
              <a:rPr kumimoji="0" lang="de-DE" sz="800" kern="1200" smtClean="0">
                <a:solidFill>
                  <a:schemeClr val="accent5">
                    <a:lumMod val="50000"/>
                  </a:schemeClr>
                </a:solidFill>
                <a:latin typeface="Arial" panose="020B0604020202020204" pitchFamily="34" charset="0"/>
                <a:ea typeface="+mn-ea"/>
                <a:cs typeface="Arial" panose="020B0604020202020204" pitchFamily="34" charset="0"/>
              </a:rPr>
              <a:pPr marL="0" algn="ctr" defTabSz="914400" rtl="0" eaLnBrk="1" latinLnBrk="0" hangingPunct="1"/>
              <a:t>18.01.2021</a:t>
            </a:fld>
            <a:endParaRPr kumimoji="0" lang="de-DE" sz="800" kern="1200" dirty="0" smtClean="0">
              <a:solidFill>
                <a:schemeClr val="accent5">
                  <a:lumMod val="50000"/>
                </a:schemeClr>
              </a:solidFill>
              <a:latin typeface="Arial" panose="020B0604020202020204" pitchFamily="34" charset="0"/>
              <a:ea typeface="+mn-ea"/>
              <a:cs typeface="Arial" panose="020B0604020202020204" pitchFamily="34" charset="0"/>
            </a:endParaRPr>
          </a:p>
        </p:txBody>
      </p:sp>
      <p:pic>
        <p:nvPicPr>
          <p:cNvPr id="17" name="Grafik 7"/>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448219" y="5985280"/>
            <a:ext cx="26339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Grafik 1"/>
          <p:cNvPicPr>
            <a:picLocks noChangeAspect="1"/>
          </p:cNvPicPr>
          <p:nvPr userDrawn="1"/>
        </p:nvPicPr>
        <p:blipFill rotWithShape="1">
          <a:blip r:embed="rId10" cstate="print">
            <a:extLst>
              <a:ext uri="{28A0092B-C50C-407E-A947-70E740481C1C}">
                <a14:useLocalDpi xmlns:a14="http://schemas.microsoft.com/office/drawing/2010/main" val="0"/>
              </a:ext>
            </a:extLst>
          </a:blip>
          <a:srcRect l="10216" t="15999" r="10397" b="15999"/>
          <a:stretch/>
        </p:blipFill>
        <p:spPr>
          <a:xfrm>
            <a:off x="8047357" y="5985280"/>
            <a:ext cx="661255" cy="360000"/>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6" r:id="rId5"/>
    <p:sldLayoutId id="2147483681" r:id="rId6"/>
    <p:sldLayoutId id="2147483682" r:id="rId7"/>
  </p:sldLayoutIdLst>
  <p:transition>
    <p:pull dir="r"/>
  </p:transition>
  <p:timing>
    <p:tnLst>
      <p:par>
        <p:cTn id="1" dur="indefinite" restart="never" nodeType="tmRoot"/>
      </p:par>
    </p:tnLst>
  </p:timing>
  <p:hf sldNum="0" hdr="0"/>
  <p:txStyles>
    <p:titleStyle>
      <a:lvl1pPr algn="l" rtl="0" eaLnBrk="1" latinLnBrk="0" hangingPunct="1">
        <a:spcBef>
          <a:spcPct val="0"/>
        </a:spcBef>
        <a:buNone/>
        <a:defRPr kumimoji="0" sz="4000" kern="1200">
          <a:solidFill>
            <a:schemeClr val="tx1">
              <a:lumMod val="75000"/>
              <a:lumOff val="25000"/>
            </a:schemeClr>
          </a:solidFill>
          <a:latin typeface="Garamond" panose="02020404030301010803" pitchFamily="18" charset="0"/>
          <a:ea typeface="+mj-ea"/>
          <a:cs typeface="+mj-cs"/>
        </a:defRPr>
      </a:lvl1pPr>
    </p:titleStyle>
    <p:bodyStyle>
      <a:lvl1pPr marL="365760" indent="-256032"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1pPr>
      <a:lvl2pPr marL="658368" indent="-246888" algn="l" rtl="0" eaLnBrk="1" latinLnBrk="0" hangingPunct="1">
        <a:spcBef>
          <a:spcPts val="300"/>
        </a:spcBef>
        <a:buClr>
          <a:schemeClr val="tx1">
            <a:lumMod val="65000"/>
            <a:lumOff val="35000"/>
          </a:schemeClr>
        </a:buClr>
        <a:buFont typeface="Arial" pitchFamily="34" charset="0"/>
        <a:buChar char="•"/>
        <a:defRPr kumimoji="0" sz="2400" kern="1200">
          <a:solidFill>
            <a:schemeClr val="tx1">
              <a:lumMod val="65000"/>
              <a:lumOff val="35000"/>
            </a:schemeClr>
          </a:solidFill>
          <a:latin typeface="Arial" panose="020B0604020202020204" pitchFamily="34" charset="0"/>
          <a:ea typeface="+mn-ea"/>
          <a:cs typeface="Arial" panose="020B0604020202020204" pitchFamily="34" charset="0"/>
        </a:defRPr>
      </a:lvl2pPr>
      <a:lvl3pPr marL="923544" indent="-219456"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3pPr>
      <a:lvl4pPr marL="1179576" indent="-201168" algn="l" rtl="0" eaLnBrk="1" latinLnBrk="0" hangingPunct="1">
        <a:spcBef>
          <a:spcPts val="300"/>
        </a:spcBef>
        <a:buClr>
          <a:schemeClr val="tx1">
            <a:lumMod val="65000"/>
            <a:lumOff val="35000"/>
          </a:schemeClr>
        </a:buClr>
        <a:buFont typeface="Arial" pitchFamily="34" charset="0"/>
        <a:buChar char="•"/>
        <a:defRPr kumimoji="0" sz="2000" kern="1200">
          <a:solidFill>
            <a:schemeClr val="tx1">
              <a:lumMod val="65000"/>
              <a:lumOff val="35000"/>
            </a:schemeClr>
          </a:solidFill>
          <a:latin typeface="Arial" panose="020B0604020202020204" pitchFamily="34" charset="0"/>
          <a:ea typeface="+mn-ea"/>
          <a:cs typeface="Arial" panose="020B0604020202020204" pitchFamily="34" charset="0"/>
        </a:defRPr>
      </a:lvl4pPr>
      <a:lvl5pPr marL="1389888" indent="-182880" algn="l" rtl="0" eaLnBrk="1" latinLnBrk="0" hangingPunct="1">
        <a:spcBef>
          <a:spcPts val="300"/>
        </a:spcBef>
        <a:buClr>
          <a:schemeClr val="tx1">
            <a:lumMod val="65000"/>
            <a:lumOff val="35000"/>
          </a:schemeClr>
        </a:buClr>
        <a:buFont typeface="Arial" pitchFamily="34" charset="0"/>
        <a:buChar char="•"/>
        <a:defRPr kumimoji="0" sz="1800" kern="1200">
          <a:solidFill>
            <a:schemeClr val="tx1">
              <a:lumMod val="65000"/>
              <a:lumOff val="35000"/>
            </a:schemeClr>
          </a:solidFill>
          <a:latin typeface="Arial" panose="020B0604020202020204" pitchFamily="34" charset="0"/>
          <a:ea typeface="+mn-ea"/>
          <a:cs typeface="Arial" panose="020B0604020202020204"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Reflexion der Teamarbeit</a:t>
            </a:r>
          </a:p>
        </p:txBody>
      </p:sp>
      <p:sp>
        <p:nvSpPr>
          <p:cNvPr id="3" name="Untertitel 2"/>
          <p:cNvSpPr>
            <a:spLocks noGrp="1"/>
          </p:cNvSpPr>
          <p:nvPr>
            <p:ph type="subTitle" idx="1"/>
          </p:nvPr>
        </p:nvSpPr>
        <p:spPr/>
        <p:txBody>
          <a:bodyPr/>
          <a:lstStyle/>
          <a:p>
            <a:r>
              <a:rPr lang="de-DE" dirty="0">
                <a:solidFill>
                  <a:schemeClr val="tx1"/>
                </a:solidFill>
              </a:rPr>
              <a:t>TZI „ICH“: Blick auf mich</a:t>
            </a:r>
          </a:p>
          <a:p>
            <a:endParaRPr lang="de-DE" sz="600" dirty="0">
              <a:solidFill>
                <a:schemeClr val="tx1"/>
              </a:solidFill>
            </a:endParaRPr>
          </a:p>
          <a:p>
            <a:r>
              <a:rPr lang="de-DE" dirty="0">
                <a:solidFill>
                  <a:schemeClr val="tx1"/>
                </a:solidFill>
              </a:rPr>
              <a:t>Das ICH und WIR als Basis guter fachlicher Arbeit</a:t>
            </a:r>
          </a:p>
          <a:p>
            <a:endParaRPr lang="de-DE" dirty="0"/>
          </a:p>
        </p:txBody>
      </p:sp>
      <p:sp>
        <p:nvSpPr>
          <p:cNvPr id="4" name="Fußzeilenplatzhalter 3"/>
          <p:cNvSpPr>
            <a:spLocks noGrp="1"/>
          </p:cNvSpPr>
          <p:nvPr>
            <p:ph type="ftr" sz="quarter" idx="3"/>
          </p:nvPr>
        </p:nvSpPr>
        <p:spPr/>
        <p:txBody>
          <a:bodyPr/>
          <a:lstStyle/>
          <a:p>
            <a:r>
              <a:rPr lang="de-DE" dirty="0" smtClean="0"/>
              <a:t>www.zsl-bw.de</a:t>
            </a:r>
          </a:p>
        </p:txBody>
      </p:sp>
      <p:sp>
        <p:nvSpPr>
          <p:cNvPr id="5" name="Datumsplatzhalter 4"/>
          <p:cNvSpPr>
            <a:spLocks noGrp="1"/>
          </p:cNvSpPr>
          <p:nvPr>
            <p:ph type="dt" sz="half" idx="2"/>
          </p:nvPr>
        </p:nvSpPr>
        <p:spPr/>
        <p:txBody>
          <a:bodyPr/>
          <a:lstStyle/>
          <a:p>
            <a:fld id="{F6217CD7-B80F-41AC-80A1-96685E759953}" type="datetime1">
              <a:rPr lang="de-DE" smtClean="0"/>
              <a:t>18.01.2021</a:t>
            </a:fld>
            <a:endParaRPr lang="de-DE" dirty="0"/>
          </a:p>
        </p:txBody>
      </p:sp>
    </p:spTree>
    <p:extLst>
      <p:ext uri="{BB962C8B-B14F-4D97-AF65-F5344CB8AC3E}">
        <p14:creationId xmlns:p14="http://schemas.microsoft.com/office/powerpoint/2010/main" val="3850176356"/>
      </p:ext>
    </p:extLst>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109728" indent="0">
              <a:buNone/>
            </a:pPr>
            <a:r>
              <a:rPr lang="de-DE" dirty="0" smtClean="0"/>
              <a:t>Max/Erika </a:t>
            </a:r>
            <a:r>
              <a:rPr lang="de-DE" dirty="0"/>
              <a:t>Mustermann</a:t>
            </a:r>
          </a:p>
          <a:p>
            <a:pPr marL="109728" indent="0">
              <a:buNone/>
            </a:pPr>
            <a:r>
              <a:rPr lang="de-DE" dirty="0"/>
              <a:t>Telefon 0711 </a:t>
            </a:r>
            <a:r>
              <a:rPr lang="de-DE" dirty="0" smtClean="0"/>
              <a:t>XXXX – XXXX</a:t>
            </a:r>
            <a:endParaRPr lang="de-DE" dirty="0"/>
          </a:p>
          <a:p>
            <a:pPr marL="109728" indent="0">
              <a:buNone/>
            </a:pPr>
            <a:r>
              <a:rPr lang="de-DE" dirty="0"/>
              <a:t>E-Mail </a:t>
            </a:r>
            <a:r>
              <a:rPr lang="de-DE" dirty="0">
                <a:solidFill>
                  <a:srgbClr val="007AC9"/>
                </a:solidFill>
              </a:rPr>
              <a:t>max/erika.mustermann@zsl.kv.bwl.de</a:t>
            </a:r>
          </a:p>
          <a:p>
            <a:pPr marL="109728" indent="0">
              <a:buNone/>
            </a:pPr>
            <a:r>
              <a:rPr lang="de-DE" dirty="0"/>
              <a:t>Internet </a:t>
            </a:r>
            <a:r>
              <a:rPr lang="de-DE" dirty="0" smtClean="0">
                <a:solidFill>
                  <a:srgbClr val="007AC9"/>
                </a:solidFill>
              </a:rPr>
              <a:t>www.zsl-bw.de</a:t>
            </a:r>
            <a:endParaRPr lang="de-DE" dirty="0">
              <a:solidFill>
                <a:srgbClr val="007AC9"/>
              </a:solidFill>
            </a:endParaRPr>
          </a:p>
        </p:txBody>
      </p:sp>
      <p:sp>
        <p:nvSpPr>
          <p:cNvPr id="3" name="Titel 2"/>
          <p:cNvSpPr>
            <a:spLocks noGrp="1"/>
          </p:cNvSpPr>
          <p:nvPr>
            <p:ph type="title"/>
          </p:nvPr>
        </p:nvSpPr>
        <p:spPr/>
        <p:txBody>
          <a:bodyPr/>
          <a:lstStyle/>
          <a:p>
            <a:r>
              <a:rPr lang="de-DE" dirty="0" smtClean="0"/>
              <a:t>Kontaktperson</a:t>
            </a:r>
            <a:endParaRPr lang="de-DE" dirty="0"/>
          </a:p>
        </p:txBody>
      </p:sp>
    </p:spTree>
    <p:extLst>
      <p:ext uri="{BB962C8B-B14F-4D97-AF65-F5344CB8AC3E}">
        <p14:creationId xmlns:p14="http://schemas.microsoft.com/office/powerpoint/2010/main" val="3426076523"/>
      </p:ext>
    </p:extLst>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3625"/>
          </a:xfrm>
        </p:spPr>
        <p:txBody>
          <a:bodyPr>
            <a:noAutofit/>
          </a:bodyPr>
          <a:lstStyle/>
          <a:p>
            <a:r>
              <a:rPr lang="de-DE" sz="3600" dirty="0" smtClean="0"/>
              <a:t>Inhaltsverzeichnis</a:t>
            </a:r>
            <a:endParaRPr lang="de-DE" sz="3600" dirty="0"/>
          </a:p>
        </p:txBody>
      </p:sp>
      <p:sp>
        <p:nvSpPr>
          <p:cNvPr id="3" name="Inhaltsplatzhalter 2"/>
          <p:cNvSpPr>
            <a:spLocks noGrp="1"/>
          </p:cNvSpPr>
          <p:nvPr>
            <p:ph idx="1"/>
          </p:nvPr>
        </p:nvSpPr>
        <p:spPr>
          <a:xfrm>
            <a:off x="395288" y="1556321"/>
            <a:ext cx="8353425" cy="4104927"/>
          </a:xfrm>
        </p:spPr>
        <p:txBody>
          <a:bodyPr>
            <a:normAutofit fontScale="92500" lnSpcReduction="10000"/>
          </a:bodyPr>
          <a:lstStyle/>
          <a:p>
            <a:r>
              <a:rPr lang="de-DE" sz="2800" dirty="0" smtClean="0"/>
              <a:t>Teamarbeit</a:t>
            </a:r>
          </a:p>
          <a:p>
            <a:r>
              <a:rPr lang="de-DE" sz="2800" dirty="0" smtClean="0"/>
              <a:t>Modell der Themenzentrierten Interaktion (Ruth Cohn)</a:t>
            </a:r>
            <a:endParaRPr lang="de-DE" sz="2800" dirty="0"/>
          </a:p>
          <a:p>
            <a:r>
              <a:rPr lang="de-DE" sz="2800" dirty="0" smtClean="0"/>
              <a:t>Das TZI-Modell als Basis von systematischer Reflexion</a:t>
            </a:r>
          </a:p>
          <a:p>
            <a:r>
              <a:rPr lang="de-DE" sz="2800" dirty="0" smtClean="0"/>
              <a:t>Arbeitsphase: </a:t>
            </a:r>
            <a:br>
              <a:rPr lang="de-DE" sz="2800" dirty="0" smtClean="0"/>
            </a:br>
            <a:r>
              <a:rPr lang="de-DE" sz="2800" dirty="0" smtClean="0"/>
              <a:t>Reflexion individueller Werte und Ziele, individuell, mit Kolleginnen und Kollegen und im Team</a:t>
            </a:r>
          </a:p>
          <a:p>
            <a:endParaRPr lang="de-DE" sz="2800" dirty="0" smtClean="0"/>
          </a:p>
          <a:p>
            <a:pPr marL="0" indent="0">
              <a:buNone/>
            </a:pPr>
            <a:r>
              <a:rPr lang="de-DE" sz="1800" dirty="0" smtClean="0"/>
              <a:t> </a:t>
            </a:r>
            <a:endParaRPr lang="de-DE" sz="1800" dirty="0"/>
          </a:p>
        </p:txBody>
      </p:sp>
    </p:spTree>
    <p:extLst>
      <p:ext uri="{BB962C8B-B14F-4D97-AF65-F5344CB8AC3E}">
        <p14:creationId xmlns:p14="http://schemas.microsoft.com/office/powerpoint/2010/main" val="2214123783"/>
      </p:ext>
    </p:extLst>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92696"/>
            <a:ext cx="8229600" cy="864096"/>
          </a:xfrm>
        </p:spPr>
        <p:txBody>
          <a:bodyPr>
            <a:noAutofit/>
          </a:bodyPr>
          <a:lstStyle/>
          <a:p>
            <a:r>
              <a:rPr lang="de-DE" sz="3600" dirty="0" smtClean="0"/>
              <a:t>Teamarbeit</a:t>
            </a:r>
            <a:endParaRPr lang="de-DE" sz="3600" dirty="0"/>
          </a:p>
        </p:txBody>
      </p:sp>
      <p:sp>
        <p:nvSpPr>
          <p:cNvPr id="3" name="Inhaltsplatzhalter 2"/>
          <p:cNvSpPr>
            <a:spLocks noGrp="1"/>
          </p:cNvSpPr>
          <p:nvPr>
            <p:ph idx="1"/>
          </p:nvPr>
        </p:nvSpPr>
        <p:spPr>
          <a:xfrm>
            <a:off x="395288" y="1628353"/>
            <a:ext cx="8353425" cy="3600847"/>
          </a:xfrm>
        </p:spPr>
        <p:txBody>
          <a:bodyPr>
            <a:normAutofit/>
          </a:bodyPr>
          <a:lstStyle/>
          <a:p>
            <a:pPr marL="0" indent="0">
              <a:buNone/>
            </a:pPr>
            <a:r>
              <a:rPr lang="de-DE" sz="2400" dirty="0" smtClean="0"/>
              <a:t>„</a:t>
            </a:r>
            <a:r>
              <a:rPr lang="de-DE" sz="2800" dirty="0" smtClean="0"/>
              <a:t>Teamarbeit ist</a:t>
            </a:r>
          </a:p>
          <a:p>
            <a:pPr marL="0" indent="0">
              <a:buNone/>
            </a:pPr>
            <a:r>
              <a:rPr lang="de-DE" sz="2800" dirty="0" smtClean="0"/>
              <a:t>die </a:t>
            </a:r>
            <a:r>
              <a:rPr lang="de-DE" sz="2800" b="1" dirty="0" smtClean="0"/>
              <a:t>kooperative, zielorientierte Arbeit </a:t>
            </a:r>
            <a:r>
              <a:rPr lang="de-DE" sz="2800" dirty="0" smtClean="0"/>
              <a:t>von 2-8 Fachleuten, die gemeinsam an einer </a:t>
            </a:r>
            <a:r>
              <a:rPr lang="de-DE" sz="2800" b="1" dirty="0" smtClean="0"/>
              <a:t>definierten komplexen Aufgabe</a:t>
            </a:r>
            <a:r>
              <a:rPr lang="de-DE" sz="2800" dirty="0" smtClean="0"/>
              <a:t>, in einem Projekt oder einem</a:t>
            </a:r>
            <a:r>
              <a:rPr lang="de-DE" sz="2800" dirty="0" smtClean="0">
                <a:solidFill>
                  <a:srgbClr val="FF0000"/>
                </a:solidFill>
              </a:rPr>
              <a:t> </a:t>
            </a:r>
            <a:r>
              <a:rPr lang="de-DE" sz="2800" dirty="0" smtClean="0"/>
              <a:t>Problem arbeiten, bei </a:t>
            </a:r>
            <a:r>
              <a:rPr lang="de-DE" sz="2800" b="1" dirty="0" smtClean="0"/>
              <a:t>Integration unterschiedlichen Fachwissens</a:t>
            </a:r>
            <a:r>
              <a:rPr lang="de-DE" sz="2800" dirty="0" smtClean="0"/>
              <a:t> und nach bestimmten, gemeinsam </a:t>
            </a:r>
            <a:r>
              <a:rPr lang="de-DE" sz="2800" b="1" dirty="0" smtClean="0"/>
              <a:t>festgelegten Regeln</a:t>
            </a:r>
            <a:r>
              <a:rPr lang="de-DE" sz="2800" dirty="0" smtClean="0"/>
              <a:t>.“ </a:t>
            </a:r>
          </a:p>
          <a:p>
            <a:pPr marL="0" indent="0" algn="r">
              <a:buNone/>
            </a:pPr>
            <a:endParaRPr lang="de-DE" sz="1000" dirty="0" smtClean="0"/>
          </a:p>
          <a:p>
            <a:pPr marL="0" indent="0" algn="r">
              <a:buNone/>
            </a:pPr>
            <a:r>
              <a:rPr lang="de-DE" sz="1200" dirty="0"/>
              <a:t>(Gellert, M. u. Nowak, C. (2014). Ein Praxisbuch für die Arbeit in und mit Teams. </a:t>
            </a:r>
            <a:r>
              <a:rPr lang="de-DE" sz="1200" dirty="0" err="1"/>
              <a:t>Meezen</a:t>
            </a:r>
            <a:r>
              <a:rPr lang="de-DE" sz="1200" dirty="0"/>
              <a:t>: Limmer, </a:t>
            </a:r>
            <a:r>
              <a:rPr lang="de-DE" sz="1200" dirty="0"/>
              <a:t>S</a:t>
            </a:r>
            <a:r>
              <a:rPr lang="de-DE" sz="1200" dirty="0" smtClean="0"/>
              <a:t>. 21</a:t>
            </a:r>
            <a:r>
              <a:rPr lang="de-DE" sz="1200" dirty="0"/>
              <a:t>)</a:t>
            </a:r>
            <a:endParaRPr lang="de-DE" sz="1200" dirty="0" smtClean="0"/>
          </a:p>
          <a:p>
            <a:pPr marL="0" indent="0">
              <a:buNone/>
            </a:pPr>
            <a:endParaRPr lang="de-DE" sz="1200" dirty="0"/>
          </a:p>
          <a:p>
            <a:pPr marL="0" indent="0">
              <a:buNone/>
            </a:pPr>
            <a:endParaRPr lang="de-DE" sz="2800" dirty="0"/>
          </a:p>
        </p:txBody>
      </p:sp>
    </p:spTree>
    <p:extLst>
      <p:ext uri="{BB962C8B-B14F-4D97-AF65-F5344CB8AC3E}">
        <p14:creationId xmlns:p14="http://schemas.microsoft.com/office/powerpoint/2010/main" val="3620414866"/>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908720"/>
            <a:ext cx="8676456" cy="648072"/>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sp>
        <p:nvSpPr>
          <p:cNvPr id="11" name="Inhaltsplatzhalter 2"/>
          <p:cNvSpPr>
            <a:spLocks noGrp="1"/>
          </p:cNvSpPr>
          <p:nvPr>
            <p:ph idx="1"/>
          </p:nvPr>
        </p:nvSpPr>
        <p:spPr>
          <a:xfrm>
            <a:off x="467544" y="1916832"/>
            <a:ext cx="8352928" cy="1368152"/>
          </a:xfrm>
        </p:spPr>
        <p:txBody>
          <a:bodyPr>
            <a:noAutofit/>
          </a:bodyPr>
          <a:lstStyle/>
          <a:p>
            <a:pPr marL="0" indent="0">
              <a:spcBef>
                <a:spcPts val="0"/>
              </a:spcBef>
              <a:buNone/>
            </a:pPr>
            <a:r>
              <a:rPr lang="de-DE" sz="2000" dirty="0" smtClean="0"/>
              <a:t>Ruth Cohn: </a:t>
            </a:r>
          </a:p>
          <a:p>
            <a:pPr marL="0" indent="0">
              <a:spcBef>
                <a:spcPts val="0"/>
              </a:spcBef>
              <a:buNone/>
            </a:pPr>
            <a:r>
              <a:rPr lang="de-DE" sz="2000" b="1" dirty="0" smtClean="0"/>
              <a:t>„Jeder </a:t>
            </a:r>
            <a:r>
              <a:rPr lang="de-DE" sz="2000" b="1" dirty="0"/>
              <a:t>Mensch verwirklicht sich in der Beziehung zu den anderen und in der Zuwendung zur Aufgabe</a:t>
            </a:r>
            <a:r>
              <a:rPr lang="de-DE" sz="2000" b="1" dirty="0" smtClean="0"/>
              <a:t>.“     </a:t>
            </a:r>
          </a:p>
          <a:p>
            <a:pPr marL="0" indent="0" algn="r">
              <a:spcBef>
                <a:spcPts val="0"/>
              </a:spcBef>
              <a:buNone/>
            </a:pPr>
            <a:r>
              <a:rPr lang="de-DE" sz="1200" dirty="0"/>
              <a:t>(Cohn, R. C. und </a:t>
            </a:r>
            <a:r>
              <a:rPr lang="de-DE" sz="1200" dirty="0" err="1"/>
              <a:t>Farau</a:t>
            </a:r>
            <a:r>
              <a:rPr lang="de-DE" sz="1200" dirty="0"/>
              <a:t>, A. (1984). Gelebte Geschichte der Psychotherapie. Stuttgart: Klett-Cotta, </a:t>
            </a:r>
            <a:r>
              <a:rPr lang="de-DE" sz="1200" dirty="0" smtClean="0"/>
              <a:t>S. 354)</a:t>
            </a:r>
          </a:p>
        </p:txBody>
      </p:sp>
      <p:sp>
        <p:nvSpPr>
          <p:cNvPr id="12" name="Inhaltsplatzhalter 2"/>
          <p:cNvSpPr txBox="1">
            <a:spLocks/>
          </p:cNvSpPr>
          <p:nvPr/>
        </p:nvSpPr>
        <p:spPr>
          <a:xfrm>
            <a:off x="467544" y="3356992"/>
            <a:ext cx="8352928"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de-DE" sz="1800" dirty="0" smtClean="0"/>
              <a:t>Ruth Cohns Ansatz der TZI ist besonders gut für die Reflexion der Arbeit von Teams geeignet:</a:t>
            </a:r>
          </a:p>
          <a:p>
            <a:pPr marL="0" indent="0">
              <a:spcBef>
                <a:spcPts val="0"/>
              </a:spcBef>
              <a:buFont typeface="Arial" panose="020B0604020202020204" pitchFamily="34" charset="0"/>
              <a:buNone/>
            </a:pPr>
            <a:endParaRPr lang="de-DE" sz="1000" dirty="0" smtClean="0"/>
          </a:p>
          <a:p>
            <a:pPr>
              <a:spcBef>
                <a:spcPts val="0"/>
              </a:spcBef>
              <a:buClr>
                <a:srgbClr val="DD3A43"/>
              </a:buClr>
              <a:buFont typeface="Wingdings" panose="05000000000000000000" pitchFamily="2" charset="2"/>
              <a:buChar char="§"/>
            </a:pPr>
            <a:r>
              <a:rPr lang="de-DE" sz="1800" dirty="0" smtClean="0"/>
              <a:t>Die Einzelperson, das Team und ihr gemeinsamer Auftrag sind gleich wichtig. Das, was die Person für sich und in der Beziehung zu den anderen einbringt, wird als wesentlich wertgeschätzt.</a:t>
            </a:r>
          </a:p>
          <a:p>
            <a:pPr>
              <a:spcBef>
                <a:spcPts val="0"/>
              </a:spcBef>
              <a:buClr>
                <a:srgbClr val="DD3A43"/>
              </a:buClr>
              <a:buFont typeface="Wingdings" panose="05000000000000000000" pitchFamily="2" charset="2"/>
              <a:buChar char="§"/>
            </a:pPr>
            <a:r>
              <a:rPr lang="de-DE" sz="1800" dirty="0" smtClean="0"/>
              <a:t>Die Basis guter Arbeit sind die einzelne handelnde Person, ihre Vorstellungen und ihre Beziehungen zu den Mitgliedern des Teams und natürlich zu den Lernenden. Eine bloße Fokussierung auf den inklusiven Unterricht selbst greift zu kurz.</a:t>
            </a:r>
          </a:p>
        </p:txBody>
      </p:sp>
    </p:spTree>
    <p:extLst>
      <p:ext uri="{BB962C8B-B14F-4D97-AF65-F5344CB8AC3E}">
        <p14:creationId xmlns:p14="http://schemas.microsoft.com/office/powerpoint/2010/main" val="1033154697"/>
      </p:ext>
    </p:extLst>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55576" y="850702"/>
            <a:ext cx="8388424" cy="1066130"/>
          </a:xfrm>
        </p:spPr>
        <p:txBody>
          <a:bodyPr>
            <a:normAutofit fontScale="90000"/>
          </a:bodyPr>
          <a:lstStyle/>
          <a:p>
            <a:r>
              <a:rPr lang="de-DE" dirty="0"/>
              <a:t>Ruth Cohn: </a:t>
            </a:r>
            <a:br>
              <a:rPr lang="de-DE" dirty="0"/>
            </a:br>
            <a:r>
              <a:rPr lang="de-DE" dirty="0"/>
              <a:t>Themenzentrierte Interaktion (TZI</a:t>
            </a:r>
            <a:r>
              <a:rPr lang="de-DE" dirty="0" smtClean="0"/>
              <a:t>)</a:t>
            </a:r>
            <a:endParaRPr lang="de-DE" dirty="0"/>
          </a:p>
        </p:txBody>
      </p:sp>
      <p:grpSp>
        <p:nvGrpSpPr>
          <p:cNvPr id="3" name="Gruppieren 2"/>
          <p:cNvGrpSpPr/>
          <p:nvPr/>
        </p:nvGrpSpPr>
        <p:grpSpPr>
          <a:xfrm>
            <a:off x="2483768" y="2321005"/>
            <a:ext cx="4104456" cy="3412251"/>
            <a:chOff x="2411760" y="1836113"/>
            <a:chExt cx="4104456" cy="3412251"/>
          </a:xfrm>
        </p:grpSpPr>
        <p:sp>
          <p:nvSpPr>
            <p:cNvPr id="5" name="Ellipse 4"/>
            <p:cNvSpPr/>
            <p:nvPr/>
          </p:nvSpPr>
          <p:spPr>
            <a:xfrm>
              <a:off x="3059832" y="2492897"/>
              <a:ext cx="2664296" cy="252028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2411760" y="4725144"/>
              <a:ext cx="936104" cy="523220"/>
            </a:xfrm>
            <a:prstGeom prst="rect">
              <a:avLst/>
            </a:prstGeom>
            <a:noFill/>
          </p:spPr>
          <p:txBody>
            <a:bodyPr wrap="square" rtlCol="0">
              <a:spAutoFit/>
            </a:bodyPr>
            <a:lstStyle/>
            <a:p>
              <a:pPr algn="ctr"/>
              <a:r>
                <a:rPr lang="de-DE" b="1" dirty="0" smtClean="0">
                  <a:solidFill>
                    <a:schemeClr val="tx1"/>
                  </a:solidFill>
                  <a:latin typeface="+mn-lt"/>
                </a:rPr>
                <a:t>ICH</a:t>
              </a:r>
              <a:endParaRPr lang="de-DE" b="1" dirty="0">
                <a:solidFill>
                  <a:schemeClr val="tx1"/>
                </a:solidFill>
                <a:latin typeface="+mn-lt"/>
              </a:endParaRPr>
            </a:p>
          </p:txBody>
        </p:sp>
        <p:sp>
          <p:nvSpPr>
            <p:cNvPr id="7" name="Textfeld 6"/>
            <p:cNvSpPr txBox="1"/>
            <p:nvPr/>
          </p:nvSpPr>
          <p:spPr>
            <a:xfrm>
              <a:off x="2987824" y="1836113"/>
              <a:ext cx="2736304" cy="523220"/>
            </a:xfrm>
            <a:prstGeom prst="rect">
              <a:avLst/>
            </a:prstGeom>
            <a:noFill/>
          </p:spPr>
          <p:txBody>
            <a:bodyPr wrap="square" rtlCol="0">
              <a:spAutoFit/>
            </a:bodyPr>
            <a:lstStyle/>
            <a:p>
              <a:pPr algn="ctr"/>
              <a:r>
                <a:rPr lang="de-DE" b="1" dirty="0" smtClean="0">
                  <a:solidFill>
                    <a:schemeClr val="tx1"/>
                  </a:solidFill>
                  <a:latin typeface="+mn-lt"/>
                </a:rPr>
                <a:t>ES / </a:t>
              </a:r>
              <a:r>
                <a:rPr lang="de-DE" b="1" dirty="0">
                  <a:solidFill>
                    <a:schemeClr val="tx1"/>
                  </a:solidFill>
                  <a:latin typeface="+mn-lt"/>
                </a:rPr>
                <a:t>T</a:t>
              </a:r>
              <a:r>
                <a:rPr lang="de-DE" b="1" dirty="0" smtClean="0">
                  <a:solidFill>
                    <a:schemeClr val="tx1"/>
                  </a:solidFill>
                  <a:latin typeface="+mn-lt"/>
                </a:rPr>
                <a:t>hema</a:t>
              </a:r>
              <a:endParaRPr lang="de-DE" b="1" dirty="0">
                <a:solidFill>
                  <a:schemeClr val="tx1"/>
                </a:solidFill>
                <a:latin typeface="+mn-lt"/>
              </a:endParaRPr>
            </a:p>
          </p:txBody>
        </p:sp>
        <p:sp>
          <p:nvSpPr>
            <p:cNvPr id="8" name="Textfeld 7"/>
            <p:cNvSpPr txBox="1"/>
            <p:nvPr/>
          </p:nvSpPr>
          <p:spPr>
            <a:xfrm>
              <a:off x="5580112" y="4725144"/>
              <a:ext cx="936104" cy="523220"/>
            </a:xfrm>
            <a:prstGeom prst="rect">
              <a:avLst/>
            </a:prstGeom>
            <a:noFill/>
          </p:spPr>
          <p:txBody>
            <a:bodyPr wrap="square" rtlCol="0">
              <a:spAutoFit/>
            </a:bodyPr>
            <a:lstStyle/>
            <a:p>
              <a:pPr algn="ctr"/>
              <a:r>
                <a:rPr lang="de-DE" b="1" dirty="0" smtClean="0">
                  <a:solidFill>
                    <a:schemeClr val="tx1"/>
                  </a:solidFill>
                  <a:latin typeface="+mn-lt"/>
                </a:rPr>
                <a:t>WIR</a:t>
              </a:r>
              <a:endParaRPr lang="de-DE" b="1" dirty="0">
                <a:solidFill>
                  <a:schemeClr val="tx1"/>
                </a:solidFill>
                <a:latin typeface="+mn-lt"/>
              </a:endParaRPr>
            </a:p>
          </p:txBody>
        </p:sp>
        <p:sp>
          <p:nvSpPr>
            <p:cNvPr id="9" name="Gleichschenkliges Dreieck 8"/>
            <p:cNvSpPr/>
            <p:nvPr/>
          </p:nvSpPr>
          <p:spPr>
            <a:xfrm>
              <a:off x="3317421" y="2492896"/>
              <a:ext cx="2160240" cy="20162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0" name="Textfeld 9"/>
          <p:cNvSpPr txBox="1"/>
          <p:nvPr/>
        </p:nvSpPr>
        <p:spPr>
          <a:xfrm>
            <a:off x="6660232" y="3717032"/>
            <a:ext cx="1944215" cy="584775"/>
          </a:xfrm>
          <a:prstGeom prst="rect">
            <a:avLst/>
          </a:prstGeom>
          <a:noFill/>
        </p:spPr>
        <p:txBody>
          <a:bodyPr wrap="square" rtlCol="0">
            <a:spAutoFit/>
          </a:bodyPr>
          <a:lstStyle/>
          <a:p>
            <a:pPr algn="ctr"/>
            <a:r>
              <a:rPr lang="de-DE" sz="3200" b="1" i="1" dirty="0" smtClean="0">
                <a:solidFill>
                  <a:srgbClr val="DD3A43"/>
                </a:solidFill>
              </a:rPr>
              <a:t>GLOBE</a:t>
            </a:r>
            <a:endParaRPr lang="de-DE" sz="3200" b="1" i="1" dirty="0">
              <a:solidFill>
                <a:srgbClr val="DD3A43"/>
              </a:solidFill>
            </a:endParaRPr>
          </a:p>
        </p:txBody>
      </p:sp>
    </p:spTree>
    <p:extLst>
      <p:ext uri="{BB962C8B-B14F-4D97-AF65-F5344CB8AC3E}">
        <p14:creationId xmlns:p14="http://schemas.microsoft.com/office/powerpoint/2010/main" val="1497444099"/>
      </p:ext>
    </p:extLst>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620688"/>
            <a:ext cx="8820472" cy="512663"/>
          </a:xfrm>
        </p:spPr>
        <p:txBody>
          <a:bodyPr>
            <a:noAutofit/>
          </a:bodyPr>
          <a:lstStyle/>
          <a:p>
            <a:r>
              <a:rPr lang="de-DE" sz="3200" dirty="0" smtClean="0"/>
              <a:t>TZI: </a:t>
            </a:r>
            <a:br>
              <a:rPr lang="de-DE" sz="3200" dirty="0" smtClean="0"/>
            </a:br>
            <a:r>
              <a:rPr lang="de-DE" sz="3200" dirty="0" smtClean="0"/>
              <a:t>Die Einzelperson im Zusammenspiel mit der Gruppe</a:t>
            </a:r>
            <a:endParaRPr lang="de-DE" sz="3200" dirty="0"/>
          </a:p>
        </p:txBody>
      </p:sp>
      <p:sp>
        <p:nvSpPr>
          <p:cNvPr id="3" name="Inhaltsplatzhalter 2"/>
          <p:cNvSpPr>
            <a:spLocks noGrp="1"/>
          </p:cNvSpPr>
          <p:nvPr>
            <p:ph idx="1"/>
          </p:nvPr>
        </p:nvSpPr>
        <p:spPr>
          <a:xfrm>
            <a:off x="323528" y="1523925"/>
            <a:ext cx="8496944" cy="4713387"/>
          </a:xfrm>
        </p:spPr>
        <p:txBody>
          <a:bodyPr>
            <a:noAutofit/>
          </a:bodyPr>
          <a:lstStyle/>
          <a:p>
            <a:pPr marL="0" indent="0">
              <a:buNone/>
            </a:pPr>
            <a:r>
              <a:rPr lang="de-DE" sz="1800" dirty="0" smtClean="0"/>
              <a:t>Ruth </a:t>
            </a:r>
            <a:r>
              <a:rPr lang="de-DE" sz="1800" dirty="0"/>
              <a:t>Cohn: </a:t>
            </a:r>
            <a:r>
              <a:rPr lang="de-DE" sz="1800" dirty="0" smtClean="0"/>
              <a:t> </a:t>
            </a:r>
            <a:r>
              <a:rPr lang="de-DE" sz="1800" b="1" dirty="0" smtClean="0"/>
              <a:t/>
            </a:r>
            <a:br>
              <a:rPr lang="de-DE" sz="1800" b="1" dirty="0" smtClean="0"/>
            </a:br>
            <a:r>
              <a:rPr lang="de-DE" sz="1800" b="1" dirty="0" smtClean="0"/>
              <a:t>„Der </a:t>
            </a:r>
            <a:r>
              <a:rPr lang="de-DE" sz="1800" b="1" dirty="0"/>
              <a:t>Mensch ist eine psycho-biologische Einheit und ein Teil des Universums. Er ist darum gleicherweise autonom und interdependent. Die Autonomie des Einzelnen ist um so größer, je mehr er sich seiner Interdependenz mit allem und allen bewusst </a:t>
            </a:r>
            <a:r>
              <a:rPr lang="de-DE" sz="1800" b="1" dirty="0" smtClean="0"/>
              <a:t>wird</a:t>
            </a:r>
            <a:r>
              <a:rPr lang="de-DE" sz="1800" b="1" dirty="0" smtClean="0"/>
              <a:t>.“</a:t>
            </a:r>
          </a:p>
          <a:p>
            <a:pPr marL="0" indent="0">
              <a:buNone/>
            </a:pPr>
            <a:r>
              <a:rPr lang="de-DE" sz="1400" b="1" i="1" dirty="0"/>
              <a:t>(</a:t>
            </a:r>
            <a:r>
              <a:rPr lang="de-DE" sz="1400" i="1" dirty="0" smtClean="0"/>
              <a:t>Cohn</a:t>
            </a:r>
            <a:r>
              <a:rPr lang="de-DE" sz="1400" i="1" dirty="0"/>
              <a:t>, R. C. und </a:t>
            </a:r>
            <a:r>
              <a:rPr lang="de-DE" sz="1400" i="1" dirty="0" err="1"/>
              <a:t>Farau</a:t>
            </a:r>
            <a:r>
              <a:rPr lang="de-DE" sz="1400" i="1" dirty="0"/>
              <a:t>, A. (1984). Gelebte Geschichte der Psychotherapie. Stuttgart: Klett-Cotta, </a:t>
            </a:r>
            <a:r>
              <a:rPr lang="de-DE" sz="1400" i="1" dirty="0" smtClean="0"/>
              <a:t>S. 357)</a:t>
            </a:r>
          </a:p>
          <a:p>
            <a:pPr marL="0" indent="0" algn="r">
              <a:buNone/>
            </a:pPr>
            <a:endParaRPr lang="de-DE" sz="1200" dirty="0"/>
          </a:p>
          <a:p>
            <a:r>
              <a:rPr lang="de-DE" sz="1800" dirty="0" smtClean="0"/>
              <a:t>ICH: Das Selbst-bewusst-Sein von den eigenen Werten, Haltungen und Vorstellungen vom Handeln ist Basis für gemeinsamen Erfolg.</a:t>
            </a:r>
          </a:p>
          <a:p>
            <a:r>
              <a:rPr lang="de-DE" sz="1800" dirty="0" smtClean="0"/>
              <a:t>WIR: Die autonomen Einzelnen sind immer abhängig von anderen Einzelnen.  Autonomie und Abhängigkeit bilden keinen Gegensatz; sie ergeben in ihrer Verbindung Gestaltungsmöglichkeiten für das Miteinander als stabiler und dynamischer Basis für die gemeinsame Aufgabe.</a:t>
            </a:r>
          </a:p>
          <a:p>
            <a:r>
              <a:rPr lang="de-DE" sz="1800" dirty="0" smtClean="0"/>
              <a:t>Autonomie entsteht durch das Bewusstwerden der Interdependenz und der Gestaltungsmöglichkeiten.</a:t>
            </a:r>
          </a:p>
          <a:p>
            <a:r>
              <a:rPr lang="de-DE" sz="1800" dirty="0" smtClean="0"/>
              <a:t>Der Einzelne übernimmt für sich Verantwortung und für das Gemeinsame.</a:t>
            </a:r>
          </a:p>
        </p:txBody>
      </p:sp>
    </p:spTree>
    <p:extLst>
      <p:ext uri="{BB962C8B-B14F-4D97-AF65-F5344CB8AC3E}">
        <p14:creationId xmlns:p14="http://schemas.microsoft.com/office/powerpoint/2010/main" val="2661169259"/>
      </p:ext>
    </p:extLst>
  </p:cSld>
  <p:clrMapOvr>
    <a:masterClrMapping/>
  </p:clrMapOvr>
  <p:transition>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922710"/>
            <a:ext cx="8748464" cy="490066"/>
          </a:xfrm>
        </p:spPr>
        <p:txBody>
          <a:bodyPr>
            <a:normAutofit fontScale="90000"/>
          </a:bodyPr>
          <a:lstStyle/>
          <a:p>
            <a:r>
              <a:rPr lang="de-DE" dirty="0" smtClean="0"/>
              <a:t> </a:t>
            </a:r>
            <a:br>
              <a:rPr lang="de-DE" dirty="0" smtClean="0"/>
            </a:br>
            <a:r>
              <a:rPr lang="de-DE" dirty="0" smtClean="0"/>
              <a:t>TZI als Basis für Team-Reflexion</a:t>
            </a:r>
            <a:br>
              <a:rPr lang="de-DE" dirty="0" smtClean="0"/>
            </a:br>
            <a:endParaRPr lang="de-DE" dirty="0"/>
          </a:p>
        </p:txBody>
      </p:sp>
      <p:sp>
        <p:nvSpPr>
          <p:cNvPr id="3" name="Inhaltsplatzhalter 2"/>
          <p:cNvSpPr>
            <a:spLocks noGrp="1"/>
          </p:cNvSpPr>
          <p:nvPr>
            <p:ph idx="1"/>
          </p:nvPr>
        </p:nvSpPr>
        <p:spPr>
          <a:xfrm>
            <a:off x="395536" y="1628800"/>
            <a:ext cx="8229600" cy="4536504"/>
          </a:xfrm>
        </p:spPr>
        <p:txBody>
          <a:bodyPr>
            <a:normAutofit fontScale="92500" lnSpcReduction="20000"/>
          </a:bodyPr>
          <a:lstStyle/>
          <a:p>
            <a:pPr marL="0" indent="0">
              <a:buNone/>
            </a:pPr>
            <a:r>
              <a:rPr lang="de-DE" b="1" dirty="0" smtClean="0"/>
              <a:t>Erfolgreiche Teamarbeit in der Inklusion hat mehrere Bedingungen:</a:t>
            </a:r>
          </a:p>
          <a:p>
            <a:pPr marL="0" indent="0">
              <a:buNone/>
            </a:pPr>
            <a:endParaRPr lang="de-DE" dirty="0" smtClean="0"/>
          </a:p>
          <a:p>
            <a:pPr>
              <a:buFont typeface="Wingdings" panose="05000000000000000000" pitchFamily="2" charset="2"/>
              <a:buChar char="§"/>
            </a:pPr>
            <a:r>
              <a:rPr lang="de-DE" dirty="0" smtClean="0"/>
              <a:t>ICH und die Beziehung zum und im WIR bilden die stabile Basis für gelingende Interaktion im Unterricht.</a:t>
            </a:r>
          </a:p>
          <a:p>
            <a:pPr marL="0" indent="0">
              <a:buNone/>
            </a:pPr>
            <a:endParaRPr lang="de-DE" sz="900" dirty="0" smtClean="0"/>
          </a:p>
          <a:p>
            <a:pPr>
              <a:buFont typeface="Wingdings" panose="05000000000000000000" pitchFamily="2" charset="2"/>
              <a:buChar char="§"/>
            </a:pPr>
            <a:r>
              <a:rPr lang="de-DE" dirty="0" smtClean="0"/>
              <a:t>Dazu gehören die personalen und sozialen und fachlichen Kompetenzen der Einzelperson und das verlässliche und wertschätzende Miteinander im Team.</a:t>
            </a:r>
          </a:p>
          <a:p>
            <a:pPr marL="0" indent="0">
              <a:buNone/>
            </a:pPr>
            <a:endParaRPr lang="de-DE" sz="900" dirty="0" smtClean="0"/>
          </a:p>
          <a:p>
            <a:pPr>
              <a:buFont typeface="Wingdings" panose="05000000000000000000" pitchFamily="2" charset="2"/>
              <a:buChar char="§"/>
            </a:pPr>
            <a:r>
              <a:rPr lang="de-DE" dirty="0" smtClean="0"/>
              <a:t>Dazu gehört auch die geklärte Interdependenz mit der Aufgabe,  dem „Thema“, sowohl des Einzelnen als auch des Teams.</a:t>
            </a:r>
          </a:p>
          <a:p>
            <a:pPr marL="0" indent="0">
              <a:buNone/>
            </a:pPr>
            <a:endParaRPr lang="de-DE" sz="900" dirty="0" smtClean="0"/>
          </a:p>
          <a:p>
            <a:pPr>
              <a:buFont typeface="Wingdings" panose="05000000000000000000" pitchFamily="2" charset="2"/>
              <a:buChar char="§"/>
            </a:pPr>
            <a:r>
              <a:rPr lang="de-DE" dirty="0" smtClean="0"/>
              <a:t>Teams können auf Dauer nur dann erfolgreich arbeiten, wenn sie sich vom „GLOBE“, von der Umgebung und ihren relevanten Menschen und Institutionen unterstützt fühlen.</a:t>
            </a:r>
          </a:p>
          <a:p>
            <a:pPr>
              <a:buFont typeface="Wingdings" panose="05000000000000000000" pitchFamily="2" charset="2"/>
              <a:buChar char="§"/>
            </a:pPr>
            <a:endParaRPr lang="de-DE" sz="2800" dirty="0"/>
          </a:p>
        </p:txBody>
      </p:sp>
    </p:spTree>
    <p:extLst>
      <p:ext uri="{BB962C8B-B14F-4D97-AF65-F5344CB8AC3E}">
        <p14:creationId xmlns:p14="http://schemas.microsoft.com/office/powerpoint/2010/main" val="1033864510"/>
      </p:ext>
    </p:extLst>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5774" y="620688"/>
            <a:ext cx="8820472" cy="990600"/>
          </a:xfrm>
        </p:spPr>
        <p:txBody>
          <a:bodyPr>
            <a:noAutofit/>
          </a:bodyPr>
          <a:lstStyle/>
          <a:p>
            <a:r>
              <a:rPr lang="de-DE" sz="3200" dirty="0" smtClean="0"/>
              <a:t>Reflexion von Werten </a:t>
            </a:r>
            <a:r>
              <a:rPr lang="de-DE" sz="3200" dirty="0"/>
              <a:t>und </a:t>
            </a:r>
            <a:r>
              <a:rPr lang="de-DE" sz="3200" dirty="0" smtClean="0"/>
              <a:t>Zielen:</a:t>
            </a:r>
            <a:br>
              <a:rPr lang="de-DE" sz="3200" dirty="0" smtClean="0"/>
            </a:br>
            <a:r>
              <a:rPr lang="de-DE" sz="3200" dirty="0" smtClean="0"/>
              <a:t>Individuell</a:t>
            </a:r>
            <a:r>
              <a:rPr lang="de-DE" sz="3200" dirty="0"/>
              <a:t>, mit</a:t>
            </a:r>
            <a:r>
              <a:rPr lang="de-DE" sz="3200" dirty="0" smtClean="0"/>
              <a:t> Fachkolleginnen und Fachkollegen </a:t>
            </a:r>
            <a:r>
              <a:rPr lang="de-DE" sz="3200" dirty="0"/>
              <a:t>und im Team</a:t>
            </a:r>
            <a:endParaRPr lang="de-DE" sz="3200" dirty="0">
              <a:solidFill>
                <a:schemeClr val="tx1"/>
              </a:solidFill>
            </a:endParaRPr>
          </a:p>
        </p:txBody>
      </p:sp>
      <p:sp>
        <p:nvSpPr>
          <p:cNvPr id="5" name="Inhaltsplatzhalter 2"/>
          <p:cNvSpPr>
            <a:spLocks noGrp="1"/>
          </p:cNvSpPr>
          <p:nvPr>
            <p:ph sz="quarter" idx="1"/>
          </p:nvPr>
        </p:nvSpPr>
        <p:spPr>
          <a:xfrm>
            <a:off x="323528" y="1888232"/>
            <a:ext cx="8568952" cy="4853136"/>
          </a:xfrm>
        </p:spPr>
        <p:txBody>
          <a:bodyPr>
            <a:normAutofit/>
          </a:bodyPr>
          <a:lstStyle/>
          <a:p>
            <a:pPr marL="0" indent="0">
              <a:buNone/>
            </a:pPr>
            <a:r>
              <a:rPr lang="de-DE" u="sng" dirty="0" smtClean="0">
                <a:latin typeface="+mn-lt"/>
                <a:cs typeface="Arial" pitchFamily="34" charset="0"/>
              </a:rPr>
              <a:t>Arbeitsauftrag:</a:t>
            </a:r>
          </a:p>
          <a:p>
            <a:pPr>
              <a:buFont typeface="Wingdings" panose="05000000000000000000" pitchFamily="2" charset="2"/>
              <a:buChar char="§"/>
            </a:pPr>
            <a:r>
              <a:rPr lang="de-DE" dirty="0" smtClean="0">
                <a:latin typeface="+mn-lt"/>
                <a:cs typeface="Arial" pitchFamily="34" charset="0"/>
              </a:rPr>
              <a:t>Führen Sie ein „wertschätzendes Interview“ mit Ihrem Teampartner durch. </a:t>
            </a:r>
            <a:br>
              <a:rPr lang="de-DE" dirty="0" smtClean="0">
                <a:latin typeface="+mn-lt"/>
                <a:cs typeface="Arial" pitchFamily="34" charset="0"/>
              </a:rPr>
            </a:br>
            <a:r>
              <a:rPr lang="de-DE" dirty="0" smtClean="0">
                <a:latin typeface="+mn-lt"/>
                <a:cs typeface="Arial" pitchFamily="34" charset="0"/>
              </a:rPr>
              <a:t>Folgen Sie dabei und bei den weiteren Aufträgen den Anweisungen auf dem Arbeitsblatt.</a:t>
            </a:r>
          </a:p>
          <a:p>
            <a:pPr>
              <a:buFont typeface="Wingdings" panose="05000000000000000000" pitchFamily="2" charset="2"/>
              <a:buChar char="§"/>
            </a:pPr>
            <a:r>
              <a:rPr lang="de-DE" dirty="0" smtClean="0">
                <a:latin typeface="+mn-lt"/>
                <a:cs typeface="Arial" pitchFamily="34" charset="0"/>
              </a:rPr>
              <a:t>Anschließend tauschen Sie sich mit Fachkollegen aus und reflektieren die spezifische Sicht Ihres Fachs.</a:t>
            </a:r>
          </a:p>
          <a:p>
            <a:pPr>
              <a:buFont typeface="Wingdings" panose="05000000000000000000" pitchFamily="2" charset="2"/>
              <a:buChar char="§"/>
            </a:pPr>
            <a:r>
              <a:rPr lang="de-DE" dirty="0" smtClean="0">
                <a:latin typeface="+mn-lt"/>
                <a:cs typeface="Arial" pitchFamily="34" charset="0"/>
              </a:rPr>
              <a:t>Im Team teilen Sie einander die wesentlichen Antworten und Erkenntnisse mit und versuchen Gemeinsamkeiten und Unterschiede zu erfassen. </a:t>
            </a:r>
          </a:p>
          <a:p>
            <a:pPr>
              <a:buFont typeface="Wingdings" panose="05000000000000000000" pitchFamily="2" charset="2"/>
              <a:buChar char="§"/>
            </a:pPr>
            <a:r>
              <a:rPr lang="de-DE" dirty="0" smtClean="0">
                <a:latin typeface="+mn-lt"/>
                <a:cs typeface="Arial" pitchFamily="34" charset="0"/>
              </a:rPr>
              <a:t>Im Plenum werden Erkenntnisse vorgestellt.</a:t>
            </a:r>
          </a:p>
          <a:p>
            <a:endParaRPr lang="de-DE" dirty="0" smtClean="0">
              <a:latin typeface="+mj-lt"/>
              <a:cs typeface="Arial" pitchFamily="34" charset="0"/>
            </a:endParaRPr>
          </a:p>
        </p:txBody>
      </p:sp>
    </p:spTree>
    <p:extLst>
      <p:ext uri="{BB962C8B-B14F-4D97-AF65-F5344CB8AC3E}">
        <p14:creationId xmlns:p14="http://schemas.microsoft.com/office/powerpoint/2010/main" val="2919722973"/>
      </p:ext>
    </p:extLst>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600" dirty="0" smtClean="0"/>
              <a:t>Literaturverzeichnis</a:t>
            </a:r>
            <a:endParaRPr lang="de-DE" sz="3600" dirty="0"/>
          </a:p>
        </p:txBody>
      </p:sp>
      <p:sp>
        <p:nvSpPr>
          <p:cNvPr id="3" name="Inhaltsplatzhalter 2"/>
          <p:cNvSpPr>
            <a:spLocks noGrp="1"/>
          </p:cNvSpPr>
          <p:nvPr>
            <p:ph idx="1"/>
          </p:nvPr>
        </p:nvSpPr>
        <p:spPr>
          <a:xfrm>
            <a:off x="395288" y="1556345"/>
            <a:ext cx="8353425" cy="4752975"/>
          </a:xfrm>
        </p:spPr>
        <p:txBody>
          <a:bodyPr>
            <a:normAutofit/>
          </a:bodyPr>
          <a:lstStyle/>
          <a:p>
            <a:r>
              <a:rPr lang="de-DE" dirty="0" smtClean="0">
                <a:latin typeface="+mn-lt"/>
              </a:rPr>
              <a:t>Gellert, M. u. Nowak, C. (2014). Ein Praxisbuch für die Arbeit in und mit Teams. </a:t>
            </a:r>
            <a:r>
              <a:rPr lang="de-DE" dirty="0" err="1" smtClean="0">
                <a:latin typeface="+mn-lt"/>
              </a:rPr>
              <a:t>Meezen</a:t>
            </a:r>
            <a:r>
              <a:rPr lang="de-DE" dirty="0" smtClean="0">
                <a:latin typeface="+mn-lt"/>
              </a:rPr>
              <a:t>: Limmer.</a:t>
            </a:r>
          </a:p>
          <a:p>
            <a:pPr marL="0" indent="0">
              <a:buNone/>
            </a:pPr>
            <a:endParaRPr lang="de-DE" sz="1000" dirty="0" smtClean="0">
              <a:latin typeface="+mn-lt"/>
            </a:endParaRPr>
          </a:p>
          <a:p>
            <a:pPr lvl="0"/>
            <a:r>
              <a:rPr lang="de-DE" dirty="0" smtClean="0">
                <a:latin typeface="+mn-lt"/>
              </a:rPr>
              <a:t>Philipp</a:t>
            </a:r>
            <a:r>
              <a:rPr lang="de-DE" dirty="0">
                <a:latin typeface="+mn-lt"/>
              </a:rPr>
              <a:t>, E. (2014). Multiprofessionelle Teamentwicklung. </a:t>
            </a:r>
            <a:r>
              <a:rPr lang="de-DE" i="1" dirty="0">
                <a:latin typeface="+mn-lt"/>
              </a:rPr>
              <a:t>Erfolgsfaktoren für die Zusammenarbeit in der Schule.</a:t>
            </a:r>
            <a:r>
              <a:rPr lang="de-DE" dirty="0">
                <a:latin typeface="+mn-lt"/>
              </a:rPr>
              <a:t> Weinheim und </a:t>
            </a:r>
            <a:r>
              <a:rPr lang="de-DE" dirty="0" smtClean="0">
                <a:latin typeface="+mn-lt"/>
              </a:rPr>
              <a:t>Basel: </a:t>
            </a:r>
            <a:r>
              <a:rPr lang="de-DE" dirty="0">
                <a:latin typeface="+mn-lt"/>
              </a:rPr>
              <a:t>Beltz-Verlag</a:t>
            </a:r>
            <a:r>
              <a:rPr lang="de-DE" dirty="0" smtClean="0">
                <a:latin typeface="+mn-lt"/>
              </a:rPr>
              <a:t>.</a:t>
            </a:r>
          </a:p>
          <a:p>
            <a:pPr marL="0" lvl="0" indent="0">
              <a:buNone/>
            </a:pPr>
            <a:endParaRPr lang="de-DE" sz="1000" dirty="0" smtClean="0">
              <a:latin typeface="+mn-lt"/>
            </a:endParaRPr>
          </a:p>
          <a:p>
            <a:pPr lvl="0"/>
            <a:r>
              <a:rPr lang="de-DE" dirty="0">
                <a:latin typeface="+mn-lt"/>
              </a:rPr>
              <a:t>Cohn, R. C. und </a:t>
            </a:r>
            <a:r>
              <a:rPr lang="de-DE" dirty="0" err="1">
                <a:latin typeface="+mn-lt"/>
              </a:rPr>
              <a:t>Farau</a:t>
            </a:r>
            <a:r>
              <a:rPr lang="de-DE" dirty="0">
                <a:latin typeface="+mn-lt"/>
              </a:rPr>
              <a:t>, A. (1984</a:t>
            </a:r>
            <a:r>
              <a:rPr lang="de-DE" dirty="0" smtClean="0">
                <a:latin typeface="+mn-lt"/>
              </a:rPr>
              <a:t>). </a:t>
            </a:r>
            <a:r>
              <a:rPr lang="de-DE" dirty="0">
                <a:latin typeface="+mn-lt"/>
              </a:rPr>
              <a:t>Gelebte Geschichte der Psychotherapie</a:t>
            </a:r>
            <a:r>
              <a:rPr lang="de-DE" i="1" dirty="0">
                <a:latin typeface="+mn-lt"/>
              </a:rPr>
              <a:t>.</a:t>
            </a:r>
            <a:r>
              <a:rPr lang="de-DE" dirty="0">
                <a:latin typeface="+mn-lt"/>
              </a:rPr>
              <a:t> </a:t>
            </a:r>
            <a:r>
              <a:rPr lang="de-DE" dirty="0" smtClean="0">
                <a:latin typeface="+mn-lt"/>
              </a:rPr>
              <a:t>Stuttgart</a:t>
            </a:r>
            <a:r>
              <a:rPr lang="de-DE" dirty="0">
                <a:latin typeface="+mn-lt"/>
              </a:rPr>
              <a:t>: Klett-Cotta</a:t>
            </a:r>
            <a:r>
              <a:rPr lang="de-DE" dirty="0" smtClean="0">
                <a:latin typeface="+mn-lt"/>
              </a:rPr>
              <a:t>.</a:t>
            </a:r>
          </a:p>
          <a:p>
            <a:pPr marL="0" lvl="0" indent="0">
              <a:buNone/>
            </a:pPr>
            <a:endParaRPr lang="de-DE" sz="1000" dirty="0" smtClean="0">
              <a:latin typeface="+mn-lt"/>
            </a:endParaRPr>
          </a:p>
          <a:p>
            <a:r>
              <a:rPr lang="de-DE" dirty="0">
                <a:latin typeface="+mn-lt"/>
                <a:ea typeface="Calibri"/>
              </a:rPr>
              <a:t>Ministerium für Kultus, Jugend und Sport Baden-Württemberg (2016): Leitlinien für die Ausgestaltung inklusiver Bildungsangebote. Stuttgart</a:t>
            </a:r>
            <a:r>
              <a:rPr lang="de-DE" dirty="0" smtClean="0">
                <a:latin typeface="+mn-lt"/>
                <a:ea typeface="Calibri"/>
              </a:rPr>
              <a:t>. (PDF)</a:t>
            </a:r>
            <a:endParaRPr lang="de-DE" dirty="0">
              <a:latin typeface="+mn-lt"/>
              <a:ea typeface="Calibri"/>
            </a:endParaRPr>
          </a:p>
          <a:p>
            <a:pPr lvl="0"/>
            <a:endParaRPr lang="de-DE" sz="2800" dirty="0"/>
          </a:p>
          <a:p>
            <a:endParaRPr lang="de-DE" sz="2800" dirty="0" smtClean="0"/>
          </a:p>
        </p:txBody>
      </p:sp>
    </p:spTree>
    <p:extLst>
      <p:ext uri="{BB962C8B-B14F-4D97-AF65-F5344CB8AC3E}">
        <p14:creationId xmlns:p14="http://schemas.microsoft.com/office/powerpoint/2010/main" val="2538149541"/>
      </p:ext>
    </p:extLst>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tvorlage_KM-Rot ZSL-Logo">
  <a:themeElements>
    <a:clrScheme name="Benutzerdefiniert 6">
      <a:dk1>
        <a:srgbClr val="000000"/>
      </a:dk1>
      <a:lt1>
        <a:srgbClr val="FFFFC1"/>
      </a:lt1>
      <a:dk2>
        <a:srgbClr val="5F5F5F"/>
      </a:dk2>
      <a:lt2>
        <a:srgbClr val="BF0000"/>
      </a:lt2>
      <a:accent1>
        <a:srgbClr val="FF6D6D"/>
      </a:accent1>
      <a:accent2>
        <a:srgbClr val="BF0000"/>
      </a:accent2>
      <a:accent3>
        <a:srgbClr val="BF0000"/>
      </a:accent3>
      <a:accent4>
        <a:srgbClr val="920000"/>
      </a:accent4>
      <a:accent5>
        <a:srgbClr val="C9C9C9"/>
      </a:accent5>
      <a:accent6>
        <a:srgbClr val="920000"/>
      </a:accent6>
      <a:hlink>
        <a:srgbClr val="FF0000"/>
      </a:hlink>
      <a:folHlink>
        <a:srgbClr val="7030A0"/>
      </a:folHlink>
    </a:clrScheme>
    <a:fontScheme name="Rhea">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Rhea">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Formatvorlage_rot Logo Bildung</Template>
  <TotalTime>0</TotalTime>
  <Words>1319</Words>
  <Application>Microsoft Office PowerPoint</Application>
  <PresentationFormat>Bildschirmpräsentation (4:3)</PresentationFormat>
  <Paragraphs>86</Paragraphs>
  <Slides>10</Slides>
  <Notes>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Calibri</vt:lpstr>
      <vt:lpstr>Garamond</vt:lpstr>
      <vt:lpstr>Georgia</vt:lpstr>
      <vt:lpstr>Trebuchet MS</vt:lpstr>
      <vt:lpstr>Wingdings</vt:lpstr>
      <vt:lpstr>Formatvorlage_KM-Rot ZSL-Logo</vt:lpstr>
      <vt:lpstr>Reflexion der Teamarbeit</vt:lpstr>
      <vt:lpstr>Inhaltsverzeichnis</vt:lpstr>
      <vt:lpstr>Teamarbeit</vt:lpstr>
      <vt:lpstr>Ruth Cohn:  Themenzentrierte Interaktion (TZI)</vt:lpstr>
      <vt:lpstr>Ruth Cohn:  Themenzentrierte Interaktion (TZI)</vt:lpstr>
      <vt:lpstr>TZI:  Die Einzelperson im Zusammenspiel mit der Gruppe</vt:lpstr>
      <vt:lpstr>  TZI als Basis für Team-Reflexion </vt:lpstr>
      <vt:lpstr>Reflexion von Werten und Zielen: Individuell, mit Fachkolleginnen und Fachkollegen und im Team</vt:lpstr>
      <vt:lpstr>Literaturverzeichnis</vt:lpstr>
      <vt:lpstr>Kontaktperson</vt:lpstr>
    </vt:vector>
  </TitlesOfParts>
  <Company>IZLBW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 ZSL</dc:title>
  <dc:creator>Schock, Kai (KM);du Prel, Florence (LS)</dc:creator>
  <cp:lastModifiedBy>Schneller, Tobias (ZSL)</cp:lastModifiedBy>
  <cp:revision>59</cp:revision>
  <dcterms:created xsi:type="dcterms:W3CDTF">2014-03-18T09:41:04Z</dcterms:created>
  <dcterms:modified xsi:type="dcterms:W3CDTF">2021-01-18T11:22:53Z</dcterms:modified>
</cp:coreProperties>
</file>