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0"/>
  </p:notesMasterIdLst>
  <p:sldIdLst>
    <p:sldId id="260"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58" r:id="rId1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E0"/>
    <a:srgbClr val="B80000"/>
    <a:srgbClr val="B70017"/>
    <a:srgbClr val="007AC9"/>
    <a:srgbClr val="FFFFCC"/>
    <a:srgbClr val="FFFD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73" autoAdjust="0"/>
  </p:normalViewPr>
  <p:slideViewPr>
    <p:cSldViewPr>
      <p:cViewPr varScale="1">
        <p:scale>
          <a:sx n="65" d="100"/>
          <a:sy n="65" d="100"/>
        </p:scale>
        <p:origin x="640" y="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766AF-C2E5-498A-8780-88CCD884FEB9}" type="datetimeFigureOut">
              <a:rPr lang="de-DE" smtClean="0"/>
              <a:t>01.03.2021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11CA67-D061-429F-B186-15D98BBFE45D}" type="slidenum">
              <a:rPr lang="de-DE" smtClean="0"/>
              <a:t>‹Nr.›</a:t>
            </a:fld>
            <a:endParaRPr lang="de-DE"/>
          </a:p>
        </p:txBody>
      </p:sp>
    </p:spTree>
    <p:extLst>
      <p:ext uri="{BB962C8B-B14F-4D97-AF65-F5344CB8AC3E}">
        <p14:creationId xmlns:p14="http://schemas.microsoft.com/office/powerpoint/2010/main" val="4122237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53179">
              <a:spcBef>
                <a:spcPct val="30000"/>
              </a:spcBef>
              <a:defRPr sz="1200">
                <a:solidFill>
                  <a:schemeClr val="tx1"/>
                </a:solidFill>
                <a:latin typeface="Arial" panose="020B0604020202020204" pitchFamily="34" charset="0"/>
                <a:ea typeface="MS PGothic" panose="020B0600070205080204" pitchFamily="34" charset="-128"/>
              </a:defRPr>
            </a:lvl1pPr>
            <a:lvl2pPr marL="769993" indent="-296151" defTabSz="653179">
              <a:spcBef>
                <a:spcPct val="30000"/>
              </a:spcBef>
              <a:buChar char="•"/>
              <a:defRPr sz="1200">
                <a:solidFill>
                  <a:schemeClr val="tx1"/>
                </a:solidFill>
                <a:latin typeface="Arial" panose="020B0604020202020204" pitchFamily="34" charset="0"/>
                <a:ea typeface="MS PGothic" panose="020B0600070205080204" pitchFamily="34" charset="-128"/>
              </a:defRPr>
            </a:lvl2pPr>
            <a:lvl3pPr marL="1184605" indent="-236921" defTabSz="653179">
              <a:spcBef>
                <a:spcPct val="30000"/>
              </a:spcBef>
              <a:defRPr sz="1200">
                <a:solidFill>
                  <a:schemeClr val="tx1"/>
                </a:solidFill>
                <a:latin typeface="Arial" panose="020B0604020202020204" pitchFamily="34" charset="0"/>
                <a:ea typeface="MS PGothic" panose="020B0600070205080204" pitchFamily="34" charset="-128"/>
              </a:defRPr>
            </a:lvl3pPr>
            <a:lvl4pPr marL="1658447" indent="-236921" defTabSz="653179">
              <a:spcBef>
                <a:spcPct val="30000"/>
              </a:spcBef>
              <a:defRPr sz="1200">
                <a:solidFill>
                  <a:schemeClr val="tx1"/>
                </a:solidFill>
                <a:latin typeface="Arial" panose="020B0604020202020204" pitchFamily="34" charset="0"/>
                <a:ea typeface="MS PGothic" panose="020B0600070205080204" pitchFamily="34" charset="-128"/>
              </a:defRPr>
            </a:lvl4pPr>
            <a:lvl5pPr marL="2132289" indent="-236921" defTabSz="653179">
              <a:spcBef>
                <a:spcPct val="30000"/>
              </a:spcBef>
              <a:defRPr sz="1200">
                <a:solidFill>
                  <a:schemeClr val="tx1"/>
                </a:solidFill>
                <a:latin typeface="Arial" panose="020B0604020202020204" pitchFamily="34" charset="0"/>
                <a:ea typeface="MS PGothic" panose="020B0600070205080204" pitchFamily="34" charset="-128"/>
              </a:defRPr>
            </a:lvl5pPr>
            <a:lvl6pPr marL="2606131" indent="-236921" defTabSz="653179"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79974" indent="-236921" defTabSz="653179"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553816" indent="-236921" defTabSz="653179"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4027658" indent="-236921" defTabSz="653179"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C1AFDB8-1FC1-433A-9852-E35B2EFFDE7E}" type="slidenum">
              <a:rPr lang="de-DE" altLang="de-DE" sz="800">
                <a:solidFill>
                  <a:srgbClr val="000000"/>
                </a:solidFill>
              </a:rPr>
              <a:pPr>
                <a:spcBef>
                  <a:spcPct val="0"/>
                </a:spcBef>
              </a:pPr>
              <a:t>5</a:t>
            </a:fld>
            <a:endParaRPr lang="de-DE" altLang="de-DE" sz="800"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de-DE" dirty="0" smtClean="0">
              <a:latin typeface="Arial" panose="020B0604020202020204" pitchFamily="34" charset="0"/>
            </a:endParaRPr>
          </a:p>
        </p:txBody>
      </p:sp>
    </p:spTree>
    <p:extLst>
      <p:ext uri="{BB962C8B-B14F-4D97-AF65-F5344CB8AC3E}">
        <p14:creationId xmlns:p14="http://schemas.microsoft.com/office/powerpoint/2010/main" val="4200263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Lesepause.</a:t>
            </a:r>
            <a:r>
              <a:rPr lang="de-DE" baseline="0" dirty="0" smtClean="0"/>
              <a:t> Fragen werden noch nicht beantwortet, sondern zunächst wird im Vortrag weiter gegangen, so dass sich einige Fragen durch das aktive Zuhören von alleine beantworten.</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10</a:t>
            </a:fld>
            <a:endParaRPr lang="de-DE"/>
          </a:p>
        </p:txBody>
      </p:sp>
    </p:spTree>
    <p:extLst>
      <p:ext uri="{BB962C8B-B14F-4D97-AF65-F5344CB8AC3E}">
        <p14:creationId xmlns:p14="http://schemas.microsoft.com/office/powerpoint/2010/main" val="622066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b="0" dirty="0" smtClean="0"/>
          </a:p>
        </p:txBody>
      </p:sp>
      <p:sp>
        <p:nvSpPr>
          <p:cNvPr id="4" name="Foliennummernplatzhalter 3"/>
          <p:cNvSpPr>
            <a:spLocks noGrp="1"/>
          </p:cNvSpPr>
          <p:nvPr>
            <p:ph type="sldNum" sz="quarter" idx="10"/>
          </p:nvPr>
        </p:nvSpPr>
        <p:spPr/>
        <p:txBody>
          <a:bodyPr/>
          <a:lstStyle/>
          <a:p>
            <a:fld id="{75B9040E-30A0-4A36-96E0-5E872A417718}" type="slidenum">
              <a:rPr lang="de-DE" smtClean="0"/>
              <a:pPr/>
              <a:t>11</a:t>
            </a:fld>
            <a:endParaRPr lang="de-DE"/>
          </a:p>
        </p:txBody>
      </p:sp>
    </p:spTree>
    <p:extLst>
      <p:ext uri="{BB962C8B-B14F-4D97-AF65-F5344CB8AC3E}">
        <p14:creationId xmlns:p14="http://schemas.microsoft.com/office/powerpoint/2010/main" val="1046613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einzelnen</a:t>
            </a:r>
            <a:r>
              <a:rPr lang="de-DE" baseline="0" dirty="0" smtClean="0"/>
              <a:t> Phasen genauer erläutern. </a:t>
            </a:r>
            <a:r>
              <a:rPr lang="de-DE" dirty="0" smtClean="0"/>
              <a:t>Danach</a:t>
            </a:r>
            <a:r>
              <a:rPr lang="de-DE" baseline="0" dirty="0" smtClean="0"/>
              <a:t> fragen, ob noch ungeklärte Frage offen sind! Der Fortbildner sollte darauf hinweisen, dass sich die Gesamtdauert selbstverständlich je nach Gruppe und Fallbearbeitung verändern kann. Aus eigener Erfahrung ist aber darauf hinzuweisen, dass eine zeitliche Orientierung sinnvoll und wichtig ist.</a:t>
            </a:r>
            <a:endParaRPr lang="de-DE" dirty="0"/>
          </a:p>
        </p:txBody>
      </p:sp>
      <p:sp>
        <p:nvSpPr>
          <p:cNvPr id="4" name="Foliennummernplatzhalter 3"/>
          <p:cNvSpPr>
            <a:spLocks noGrp="1"/>
          </p:cNvSpPr>
          <p:nvPr>
            <p:ph type="sldNum" sz="quarter" idx="10"/>
          </p:nvPr>
        </p:nvSpPr>
        <p:spPr/>
        <p:txBody>
          <a:bodyPr/>
          <a:lstStyle/>
          <a:p>
            <a:fld id="{CC3707DE-A44F-43C3-90A3-F2C4BEFF31ED}" type="slidenum">
              <a:rPr lang="de-DE" smtClean="0"/>
              <a:pPr/>
              <a:t>15</a:t>
            </a:fld>
            <a:endParaRPr lang="de-DE"/>
          </a:p>
        </p:txBody>
      </p:sp>
    </p:spTree>
    <p:extLst>
      <p:ext uri="{BB962C8B-B14F-4D97-AF65-F5344CB8AC3E}">
        <p14:creationId xmlns:p14="http://schemas.microsoft.com/office/powerpoint/2010/main" val="2846549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useBgFill="1">
        <p:nvSpPr>
          <p:cNvPr id="30" name="Abgerundetes Rechteck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userDrawn="1"/>
        </p:nvSpPr>
        <p:spPr>
          <a:xfrm>
            <a:off x="0" y="3650400"/>
            <a:ext cx="9144001" cy="244800"/>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hasCustomPrompt="1"/>
          </p:nvPr>
        </p:nvSpPr>
        <p:spPr>
          <a:xfrm>
            <a:off x="457200" y="2132856"/>
            <a:ext cx="8333557" cy="1470025"/>
          </a:xfrm>
        </p:spPr>
        <p:txBody>
          <a:bodyPr anchor="b">
            <a:noAutofit/>
          </a:bodyPr>
          <a:lstStyle>
            <a:lvl1pPr algn="l">
              <a:defRPr sz="4800" baseline="0">
                <a:solidFill>
                  <a:schemeClr val="tx1">
                    <a:lumMod val="75000"/>
                    <a:lumOff val="25000"/>
                  </a:schemeClr>
                </a:solidFill>
              </a:defRPr>
            </a:lvl1pPr>
          </a:lstStyle>
          <a:p>
            <a:r>
              <a:rPr kumimoji="0" lang="de-DE" dirty="0" smtClean="0"/>
              <a:t>Titel der gesamten Präsentation durch Klicken bearbeiten</a:t>
            </a:r>
            <a:endParaRPr kumimoji="0" lang="en-US" dirty="0"/>
          </a:p>
        </p:txBody>
      </p:sp>
      <p:sp>
        <p:nvSpPr>
          <p:cNvPr id="9" name="Untertitel 8"/>
          <p:cNvSpPr>
            <a:spLocks noGrp="1"/>
          </p:cNvSpPr>
          <p:nvPr>
            <p:ph type="subTitle" idx="1" hasCustomPrompt="1"/>
          </p:nvPr>
        </p:nvSpPr>
        <p:spPr>
          <a:xfrm>
            <a:off x="478563" y="3901087"/>
            <a:ext cx="4931619" cy="1690138"/>
          </a:xfrm>
        </p:spPr>
        <p:txBody>
          <a:bodyPr>
            <a:normAutofit/>
          </a:bodyPr>
          <a:lstStyle>
            <a:lvl1pPr marL="64008" indent="0" algn="l">
              <a:buNone/>
              <a:defRPr sz="24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dirty="0" smtClean="0"/>
              <a:t>Anlass der Präsentation</a:t>
            </a:r>
            <a:br>
              <a:rPr kumimoji="0" lang="de-DE" dirty="0" smtClean="0"/>
            </a:br>
            <a:r>
              <a:rPr kumimoji="0" lang="de-DE" dirty="0" smtClean="0"/>
              <a:t>Name des/der Vortragenden </a:t>
            </a:r>
            <a:endParaRPr kumimoji="0" lang="en-US" dirty="0"/>
          </a:p>
        </p:txBody>
      </p:sp>
      <p:sp>
        <p:nvSpPr>
          <p:cNvPr id="20" name="Fußzeilenplatzhalter 2"/>
          <p:cNvSpPr>
            <a:spLocks noGrp="1"/>
          </p:cNvSpPr>
          <p:nvPr>
            <p:ph type="ftr" sz="quarter" idx="3"/>
          </p:nvPr>
        </p:nvSpPr>
        <p:spPr>
          <a:xfrm>
            <a:off x="457200" y="5949280"/>
            <a:ext cx="2700000" cy="360000"/>
          </a:xfrm>
          <a:prstGeom prst="rect">
            <a:avLst/>
          </a:prstGeom>
        </p:spPr>
        <p:txBody>
          <a:bodyPr vert="horz"/>
          <a:lstStyle>
            <a:lvl1pPr algn="l"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r>
              <a:rPr lang="de-DE" dirty="0" smtClean="0"/>
              <a:t>www.zsl-bw.de</a:t>
            </a:r>
          </a:p>
        </p:txBody>
      </p:sp>
      <p:sp>
        <p:nvSpPr>
          <p:cNvPr id="21" name="Datumsplatzhalter 13"/>
          <p:cNvSpPr>
            <a:spLocks noGrp="1"/>
          </p:cNvSpPr>
          <p:nvPr>
            <p:ph type="dt" sz="half" idx="2"/>
          </p:nvPr>
        </p:nvSpPr>
        <p:spPr>
          <a:xfrm>
            <a:off x="7914363" y="5949280"/>
            <a:ext cx="886737" cy="360000"/>
          </a:xfrm>
          <a:prstGeom prst="rect">
            <a:avLst/>
          </a:prstGeom>
        </p:spPr>
        <p:txBody>
          <a:bodyPr vert="horz"/>
          <a:lstStyle>
            <a:lvl1pPr algn="r"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fld id="{F6217CD7-B80F-41AC-80A1-96685E759953}" type="datetime1">
              <a:rPr lang="de-DE" smtClean="0"/>
              <a:t>01.03.2021</a:t>
            </a:fld>
            <a:endParaRPr lang="de-DE" dirty="0"/>
          </a:p>
        </p:txBody>
      </p:sp>
      <p:pic>
        <p:nvPicPr>
          <p:cNvPr id="29" name="Grafik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57200" y="450000"/>
            <a:ext cx="437236" cy="59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Grafik 3"/>
          <p:cNvPicPr>
            <a:picLocks noChangeAspect="1"/>
          </p:cNvPicPr>
          <p:nvPr userDrawn="1"/>
        </p:nvPicPr>
        <p:blipFill rotWithShape="1">
          <a:blip r:embed="rId3" cstate="print">
            <a:extLst>
              <a:ext uri="{28A0092B-C50C-407E-A947-70E740481C1C}">
                <a14:useLocalDpi xmlns:a14="http://schemas.microsoft.com/office/drawing/2010/main" val="0"/>
              </a:ext>
            </a:extLst>
          </a:blip>
          <a:srcRect l="7162" t="15720" r="6807" b="15910"/>
          <a:stretch/>
        </p:blipFill>
        <p:spPr>
          <a:xfrm>
            <a:off x="7051494" y="450000"/>
            <a:ext cx="1715609" cy="597600"/>
          </a:xfrm>
          <a:prstGeom prst="rect">
            <a:avLst/>
          </a:prstGeom>
        </p:spPr>
      </p:pic>
    </p:spTree>
  </p:cSld>
  <p:clrMapOvr>
    <a:masterClrMapping/>
  </p:clrMapOvr>
  <p:transition>
    <p:pull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846800"/>
            <a:ext cx="8229600" cy="4032448"/>
          </a:xfrm>
        </p:spPr>
        <p:txBody>
          <a:body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20" name="Titel 1"/>
          <p:cNvSpPr>
            <a:spLocks noGrp="1"/>
          </p:cNvSpPr>
          <p:nvPr>
            <p:ph type="title"/>
          </p:nvPr>
        </p:nvSpPr>
        <p:spPr>
          <a:xfrm>
            <a:off x="457200" y="692696"/>
            <a:ext cx="8229600" cy="1066800"/>
          </a:xfrm>
        </p:spPr>
        <p:txBody>
          <a:bodyPr/>
          <a:lstStyle/>
          <a:p>
            <a:r>
              <a:rPr kumimoji="0" lang="de-DE" dirty="0" smtClean="0"/>
              <a:t>Titelmasterformat durch Klicken bearbeiten</a:t>
            </a:r>
            <a:endParaRPr kumimoji="0" lang="en-US" dirty="0"/>
          </a:p>
        </p:txBody>
      </p:sp>
    </p:spTree>
  </p:cSld>
  <p:clrMapOvr>
    <a:masterClrMapping/>
  </p:clrMapOvr>
  <p:transition>
    <p:pull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
        <p:nvSpPr>
          <p:cNvPr id="4" name="Inhaltsplatzhalter 3"/>
          <p:cNvSpPr>
            <a:spLocks noGrp="1"/>
          </p:cNvSpPr>
          <p:nvPr>
            <p:ph sz="half" idx="2" hasCustomPrompt="1"/>
          </p:nvPr>
        </p:nvSpPr>
        <p:spPr>
          <a:xfrm>
            <a:off x="4648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dirty="0" smtClean="0"/>
              <a:t>Textmasterformat bearbeiten </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10" name="Titelplatzhalter 21"/>
          <p:cNvSpPr txBox="1">
            <a:spLocks/>
          </p:cNvSpPr>
          <p:nvPr userDrawn="1"/>
        </p:nvSpPr>
        <p:spPr>
          <a:xfrm>
            <a:off x="457200" y="562000"/>
            <a:ext cx="8229600" cy="1066800"/>
          </a:xfrm>
          <a:prstGeom prst="rect">
            <a:avLst/>
          </a:prstGeom>
        </p:spPr>
        <p:txBody>
          <a:bodyPr vert="horz" anchor="ctr">
            <a:normAutofit fontScale="92500"/>
          </a:bodyPr>
          <a:lst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a:lstStyle>
          <a:p>
            <a:r>
              <a:rPr lang="de-DE" dirty="0" smtClean="0"/>
              <a:t>Titelmasterformat durch Klicken bearbeiten</a:t>
            </a:r>
            <a:endParaRPr lang="en-US" dirty="0"/>
          </a:p>
        </p:txBody>
      </p:sp>
      <p:sp>
        <p:nvSpPr>
          <p:cNvPr id="13"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Tree>
  </p:cSld>
  <p:clrMapOvr>
    <a:masterClrMapping/>
  </p:clrMapOvr>
  <p:transition>
    <p:pull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67544"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4008"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67544" y="2348880"/>
            <a:ext cx="4032000" cy="3528000"/>
          </a:xfrm>
        </p:spPr>
        <p:txBody>
          <a:bodyPr/>
          <a:lstStyle>
            <a:lvl1pPr>
              <a:defRPr sz="20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
        <p:nvSpPr>
          <p:cNvPr id="6" name="Inhaltsplatzhalter 5"/>
          <p:cNvSpPr>
            <a:spLocks noGrp="1"/>
          </p:cNvSpPr>
          <p:nvPr>
            <p:ph sz="quarter" idx="4"/>
          </p:nvPr>
        </p:nvSpPr>
        <p:spPr>
          <a:xfrm>
            <a:off x="4644008" y="2348880"/>
            <a:ext cx="4032000" cy="3528392"/>
          </a:xfrm>
        </p:spPr>
        <p:txBody>
          <a:bodyPr/>
          <a:lstStyle>
            <a:lvl1pPr>
              <a:defRPr sz="20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
        <p:nvSpPr>
          <p:cNvPr id="10" name="Titel 1"/>
          <p:cNvSpPr>
            <a:spLocks noGrp="1"/>
          </p:cNvSpPr>
          <p:nvPr>
            <p:ph type="title"/>
          </p:nvPr>
        </p:nvSpPr>
        <p:spPr>
          <a:xfrm>
            <a:off x="457200" y="692696"/>
            <a:ext cx="8229600" cy="1066800"/>
          </a:xfrm>
        </p:spPr>
        <p:txBody>
          <a:bodyPr/>
          <a:lstStyle/>
          <a:p>
            <a:r>
              <a:rPr kumimoji="0" lang="de-DE" dirty="0" smtClean="0"/>
              <a:t>Titelmasterformat durch Klicken bearbeiten</a:t>
            </a:r>
            <a:endParaRPr kumimoji="0" lang="en-US" dirty="0"/>
          </a:p>
        </p:txBody>
      </p:sp>
    </p:spTree>
  </p:cSld>
  <p:clrMapOvr>
    <a:masterClrMapping/>
  </p:clrMapOvr>
  <p:transition>
    <p:pull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11"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
        <p:nvSpPr>
          <p:cNvPr id="18" name="Titel 1"/>
          <p:cNvSpPr>
            <a:spLocks noGrp="1"/>
          </p:cNvSpPr>
          <p:nvPr>
            <p:ph type="title"/>
          </p:nvPr>
        </p:nvSpPr>
        <p:spPr>
          <a:xfrm>
            <a:off x="457200" y="692696"/>
            <a:ext cx="8229600" cy="1066800"/>
          </a:xfrm>
        </p:spPr>
        <p:txBody>
          <a:bodyPr/>
          <a:lstStyle/>
          <a:p>
            <a:r>
              <a:rPr kumimoji="0" lang="de-DE" dirty="0" smtClean="0"/>
              <a:t>Titelmasterformat durch Klicken bearbeiten</a:t>
            </a:r>
            <a:endParaRPr kumimoji="0" lang="en-US" dirty="0"/>
          </a:p>
        </p:txBody>
      </p:sp>
    </p:spTree>
    <p:extLst>
      <p:ext uri="{BB962C8B-B14F-4D97-AF65-F5344CB8AC3E}">
        <p14:creationId xmlns:p14="http://schemas.microsoft.com/office/powerpoint/2010/main" val="1841542849"/>
      </p:ext>
    </p:extLst>
  </p:cSld>
  <p:clrMapOvr>
    <a:masterClrMapping/>
  </p:clrMapOvr>
  <p:transition>
    <p:pull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cSld>
  <p:clrMapOvr>
    <a:masterClrMapping/>
  </p:clrMapOvr>
  <p:transition>
    <p:pull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364088" y="764704"/>
            <a:ext cx="3383280" cy="792088"/>
          </a:xfrm>
        </p:spPr>
        <p:txBody>
          <a:bodyPr anchor="b">
            <a:noAutofit/>
          </a:bodyPr>
          <a:lstStyle>
            <a:lvl1pPr algn="l">
              <a:buNone/>
              <a:defRPr sz="2400" b="1"/>
            </a:lvl1pPr>
          </a:lstStyle>
          <a:p>
            <a:r>
              <a:rPr kumimoji="0" lang="de-DE" smtClean="0"/>
              <a:t>Titelmasterformat durch Klicken bearbeiten</a:t>
            </a:r>
            <a:endParaRPr kumimoji="0" lang="en-US" dirty="0"/>
          </a:p>
        </p:txBody>
      </p:sp>
      <p:sp>
        <p:nvSpPr>
          <p:cNvPr id="3" name="Textplatzhalter 2"/>
          <p:cNvSpPr>
            <a:spLocks noGrp="1"/>
          </p:cNvSpPr>
          <p:nvPr>
            <p:ph type="body" idx="2"/>
          </p:nvPr>
        </p:nvSpPr>
        <p:spPr>
          <a:xfrm>
            <a:off x="5364088" y="1628801"/>
            <a:ext cx="3383280" cy="4248472"/>
          </a:xfrm>
        </p:spPr>
        <p:txBody>
          <a:bodyPr>
            <a:normAutofit/>
          </a:bodyPr>
          <a:lstStyle>
            <a:lvl1pPr marL="9144" indent="0">
              <a:buNone/>
              <a:defRPr sz="20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467544" y="764704"/>
            <a:ext cx="4787208" cy="5112568"/>
          </a:xfrm>
        </p:spPr>
        <p:txBody>
          <a:bodyPr/>
          <a:lstStyle>
            <a:lvl1pPr>
              <a:defRPr sz="2800"/>
            </a:lvl1pPr>
            <a:lvl2pPr>
              <a:defRPr sz="2600"/>
            </a:lvl2pPr>
            <a:lvl3pPr>
              <a:defRPr sz="2400"/>
            </a:lvl3pPr>
            <a:lvl4pPr>
              <a:defRPr sz="2200"/>
            </a:lvl4pPr>
            <a:lvl5pPr>
              <a:defRPr sz="20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dirty="0"/>
          </a:p>
        </p:txBody>
      </p:sp>
    </p:spTree>
  </p:cSld>
  <p:clrMapOvr>
    <a:masterClrMapping/>
  </p:clrMapOvr>
  <p:transition>
    <p:pull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9"/>
        </a:solidFill>
        <a:effectLst/>
      </p:bgPr>
    </p:bg>
    <p:spTree>
      <p:nvGrpSpPr>
        <p:cNvPr id="1" name=""/>
        <p:cNvGrpSpPr/>
        <p:nvPr/>
      </p:nvGrpSpPr>
      <p:grpSpPr>
        <a:xfrm>
          <a:off x="0" y="0"/>
          <a:ext cx="0" cy="0"/>
          <a:chOff x="0" y="0"/>
          <a:chExt cx="0" cy="0"/>
        </a:xfrm>
      </p:grpSpPr>
      <p:sp>
        <p:nvSpPr>
          <p:cNvPr id="29" name="Rechteck 28"/>
          <p:cNvSpPr/>
          <p:nvPr userDrawn="1"/>
        </p:nvSpPr>
        <p:spPr>
          <a:xfrm>
            <a:off x="0" y="-1"/>
            <a:ext cx="9144000" cy="310663"/>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elplatzhalter 21"/>
          <p:cNvSpPr>
            <a:spLocks noGrp="1"/>
          </p:cNvSpPr>
          <p:nvPr>
            <p:ph type="title"/>
          </p:nvPr>
        </p:nvSpPr>
        <p:spPr>
          <a:xfrm>
            <a:off x="457200" y="562000"/>
            <a:ext cx="8229600" cy="1066800"/>
          </a:xfrm>
          <a:prstGeom prst="rect">
            <a:avLst/>
          </a:prstGeom>
        </p:spPr>
        <p:txBody>
          <a:bodyPr vert="horz" anchor="ctr">
            <a:normAutofit/>
          </a:bodyPr>
          <a:lstStyle/>
          <a:p>
            <a:r>
              <a:rPr kumimoji="0" lang="de-DE" dirty="0" smtClean="0"/>
              <a:t>Titelmasterformat durch Klicken bearbeiten</a:t>
            </a:r>
            <a:endParaRPr kumimoji="0" lang="en-US" dirty="0"/>
          </a:p>
        </p:txBody>
      </p:sp>
      <p:sp>
        <p:nvSpPr>
          <p:cNvPr id="13" name="Textplatzhalter 12"/>
          <p:cNvSpPr>
            <a:spLocks noGrp="1"/>
          </p:cNvSpPr>
          <p:nvPr>
            <p:ph type="body" idx="1"/>
          </p:nvPr>
        </p:nvSpPr>
        <p:spPr>
          <a:xfrm>
            <a:off x="457200" y="1700808"/>
            <a:ext cx="8229600" cy="4032448"/>
          </a:xfrm>
          <a:prstGeom prst="rect">
            <a:avLst/>
          </a:prstGeom>
        </p:spPr>
        <p:txBody>
          <a:bodyPr vert="horz">
            <a:normAutofit/>
          </a:bodyPr>
          <a:lstStyle/>
          <a:p>
            <a:pPr lvl="0" eaLnBrk="1" latinLnBrk="0" hangingPunct="1"/>
            <a:r>
              <a:rPr kumimoji="0" lang="de-DE" dirty="0" smtClean="0"/>
              <a:t>Textmasterformat bearbeiten</a:t>
            </a:r>
          </a:p>
          <a:p>
            <a:pPr lvl="1" eaLnBrk="1" latinLnBrk="0" hangingPunct="1"/>
            <a:r>
              <a:rPr kumimoji="0" lang="de-DE" dirty="0" smtClean="0"/>
              <a:t>Zweite Ebene</a:t>
            </a:r>
          </a:p>
          <a:p>
            <a:pPr lvl="2" eaLnBrk="1" latinLnBrk="0" hangingPunct="1"/>
            <a:r>
              <a:rPr kumimoji="0" lang="de-DE" dirty="0" smtClean="0"/>
              <a:t>Dritte Ebene</a:t>
            </a:r>
          </a:p>
          <a:p>
            <a:pPr lvl="3" eaLnBrk="1" latinLnBrk="0" hangingPunct="1"/>
            <a:r>
              <a:rPr kumimoji="0" lang="de-DE" dirty="0" smtClean="0"/>
              <a:t>Vierte Ebene</a:t>
            </a:r>
          </a:p>
          <a:p>
            <a:pPr lvl="4" eaLnBrk="1" latinLnBrk="0" hangingPunct="1"/>
            <a:r>
              <a:rPr kumimoji="0" lang="de-DE" dirty="0" smtClean="0"/>
              <a:t>Fünfte Ebene</a:t>
            </a:r>
            <a:endParaRPr kumimoji="0" lang="en-US" dirty="0"/>
          </a:p>
        </p:txBody>
      </p:sp>
      <p:sp>
        <p:nvSpPr>
          <p:cNvPr id="16" name="Fußzeilenplatzhalter 4"/>
          <p:cNvSpPr txBox="1">
            <a:spLocks/>
          </p:cNvSpPr>
          <p:nvPr userDrawn="1"/>
        </p:nvSpPr>
        <p:spPr>
          <a:xfrm>
            <a:off x="3765039" y="6057558"/>
            <a:ext cx="1611104" cy="215444"/>
          </a:xfrm>
          <a:prstGeom prst="rect">
            <a:avLst/>
          </a:prstGeom>
        </p:spPr>
        <p:txBody>
          <a:bodyPr>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ctr" defTabSz="914400" rtl="0" eaLnBrk="1" latinLnBrk="0" hangingPunct="1"/>
            <a:r>
              <a:rPr kumimoji="0" lang="de-DE" sz="800" kern="1200" dirty="0" smtClean="0">
                <a:solidFill>
                  <a:schemeClr val="accent5">
                    <a:lumMod val="50000"/>
                  </a:schemeClr>
                </a:solidFill>
                <a:latin typeface="Arial" panose="020B0604020202020204" pitchFamily="34" charset="0"/>
                <a:ea typeface="+mn-ea"/>
                <a:cs typeface="Arial" panose="020B0604020202020204" pitchFamily="34" charset="0"/>
              </a:rPr>
              <a:t>www.zsl-bw.de </a:t>
            </a:r>
            <a:fld id="{62079C12-A354-43B7-88E1-3A4D4F388914}" type="datetime1">
              <a:rPr kumimoji="0" lang="de-DE" sz="800" kern="1200" smtClean="0">
                <a:solidFill>
                  <a:schemeClr val="accent5">
                    <a:lumMod val="50000"/>
                  </a:schemeClr>
                </a:solidFill>
                <a:latin typeface="Arial" panose="020B0604020202020204" pitchFamily="34" charset="0"/>
                <a:ea typeface="+mn-ea"/>
                <a:cs typeface="Arial" panose="020B0604020202020204" pitchFamily="34" charset="0"/>
              </a:rPr>
              <a:pPr marL="0" algn="ctr" defTabSz="914400" rtl="0" eaLnBrk="1" latinLnBrk="0" hangingPunct="1"/>
              <a:t>01.03.2021</a:t>
            </a:fld>
            <a:endParaRPr kumimoji="0" lang="de-DE" sz="800" kern="1200" dirty="0" smtClean="0">
              <a:solidFill>
                <a:schemeClr val="accent5">
                  <a:lumMod val="50000"/>
                </a:schemeClr>
              </a:solidFill>
              <a:latin typeface="Arial" panose="020B0604020202020204" pitchFamily="34" charset="0"/>
              <a:ea typeface="+mn-ea"/>
              <a:cs typeface="Arial" panose="020B0604020202020204" pitchFamily="34" charset="0"/>
            </a:endParaRPr>
          </a:p>
        </p:txBody>
      </p:sp>
      <p:pic>
        <p:nvPicPr>
          <p:cNvPr id="17" name="Grafik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bwMode="auto">
          <a:xfrm>
            <a:off x="448219" y="5985280"/>
            <a:ext cx="26339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Grafik 1"/>
          <p:cNvPicPr>
            <a:picLocks noChangeAspect="1"/>
          </p:cNvPicPr>
          <p:nvPr userDrawn="1"/>
        </p:nvPicPr>
        <p:blipFill rotWithShape="1">
          <a:blip r:embed="rId10" cstate="print">
            <a:extLst>
              <a:ext uri="{28A0092B-C50C-407E-A947-70E740481C1C}">
                <a14:useLocalDpi xmlns:a14="http://schemas.microsoft.com/office/drawing/2010/main" val="0"/>
              </a:ext>
            </a:extLst>
          </a:blip>
          <a:srcRect l="10216" t="15999" r="10397" b="15999"/>
          <a:stretch/>
        </p:blipFill>
        <p:spPr>
          <a:xfrm>
            <a:off x="8047357" y="5985280"/>
            <a:ext cx="661255" cy="360000"/>
          </a:xfrm>
          <a:prstGeom prst="rect">
            <a:avLst/>
          </a:prstGeom>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8" r:id="rId3"/>
    <p:sldLayoutId id="2147483679" r:id="rId4"/>
    <p:sldLayoutId id="2147483686" r:id="rId5"/>
    <p:sldLayoutId id="2147483681" r:id="rId6"/>
    <p:sldLayoutId id="2147483682" r:id="rId7"/>
  </p:sldLayoutIdLst>
  <p:transition>
    <p:pull dir="r"/>
  </p:transition>
  <p:timing>
    <p:tnLst>
      <p:par>
        <p:cTn id="1" dur="indefinite" restart="never" nodeType="tmRoot"/>
      </p:par>
    </p:tnLst>
  </p:timing>
  <p:hf sldNum="0" hdr="0"/>
  <p:txStyles>
    <p:title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p:titleStyle>
    <p:bodyStyle>
      <a:lvl1pPr marL="365760" indent="-256032"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58368" indent="-246888"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923544" indent="-219456"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179576" indent="-201168"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1389888" indent="-182880" algn="l" rtl="0" eaLnBrk="1" latinLnBrk="0" hangingPunct="1">
        <a:spcBef>
          <a:spcPts val="300"/>
        </a:spcBef>
        <a:buClr>
          <a:schemeClr val="tx1">
            <a:lumMod val="65000"/>
            <a:lumOff val="35000"/>
          </a:schemeClr>
        </a:buClr>
        <a:buFont typeface="Arial" pitchFamily="34" charset="0"/>
        <a:buChar char="•"/>
        <a:defRPr kumimoji="0"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Kollegiale Beratung</a:t>
            </a:r>
          </a:p>
        </p:txBody>
      </p:sp>
      <p:sp>
        <p:nvSpPr>
          <p:cNvPr id="3" name="Untertitel 2"/>
          <p:cNvSpPr>
            <a:spLocks noGrp="1"/>
          </p:cNvSpPr>
          <p:nvPr>
            <p:ph type="subTitle" idx="1"/>
          </p:nvPr>
        </p:nvSpPr>
        <p:spPr/>
        <p:txBody>
          <a:bodyPr/>
          <a:lstStyle/>
          <a:p>
            <a:r>
              <a:rPr lang="de-DE" dirty="0">
                <a:ea typeface="Calibri"/>
                <a:cs typeface="Times New Roman"/>
              </a:rPr>
              <a:t>Hilft uns die „Kollegiale Fallberatung“ Probleme zu lösen?</a:t>
            </a:r>
          </a:p>
          <a:p>
            <a:endParaRPr lang="de-DE" sz="1000" dirty="0">
              <a:cs typeface="Times New Roman"/>
            </a:endParaRPr>
          </a:p>
          <a:p>
            <a:endParaRPr lang="de-DE" dirty="0"/>
          </a:p>
        </p:txBody>
      </p:sp>
      <p:sp>
        <p:nvSpPr>
          <p:cNvPr id="4" name="Fußzeilenplatzhalter 3"/>
          <p:cNvSpPr>
            <a:spLocks noGrp="1"/>
          </p:cNvSpPr>
          <p:nvPr>
            <p:ph type="ftr" sz="quarter" idx="3"/>
          </p:nvPr>
        </p:nvSpPr>
        <p:spPr/>
        <p:txBody>
          <a:bodyPr/>
          <a:lstStyle/>
          <a:p>
            <a:r>
              <a:rPr lang="de-DE" dirty="0" smtClean="0"/>
              <a:t>www.zsl-bw.de</a:t>
            </a:r>
          </a:p>
        </p:txBody>
      </p:sp>
      <p:sp>
        <p:nvSpPr>
          <p:cNvPr id="5" name="Datumsplatzhalter 4"/>
          <p:cNvSpPr>
            <a:spLocks noGrp="1"/>
          </p:cNvSpPr>
          <p:nvPr>
            <p:ph type="dt" sz="half" idx="2"/>
          </p:nvPr>
        </p:nvSpPr>
        <p:spPr>
          <a:xfrm>
            <a:off x="8028384" y="5949280"/>
            <a:ext cx="886737" cy="360000"/>
          </a:xfrm>
        </p:spPr>
        <p:txBody>
          <a:bodyPr/>
          <a:lstStyle/>
          <a:p>
            <a:fld id="{F6217CD7-B80F-41AC-80A1-96685E759953}" type="datetime1">
              <a:rPr lang="de-DE" smtClean="0"/>
              <a:t>01.03.2021</a:t>
            </a:fld>
            <a:endParaRPr lang="de-DE" dirty="0"/>
          </a:p>
        </p:txBody>
      </p:sp>
      <p:sp>
        <p:nvSpPr>
          <p:cNvPr id="6" name="Textfeld 5"/>
          <p:cNvSpPr txBox="1"/>
          <p:nvPr/>
        </p:nvSpPr>
        <p:spPr>
          <a:xfrm>
            <a:off x="6876256" y="4797152"/>
            <a:ext cx="720080" cy="369332"/>
          </a:xfrm>
          <a:prstGeom prst="rect">
            <a:avLst/>
          </a:prstGeom>
          <a:noFill/>
        </p:spPr>
        <p:txBody>
          <a:bodyPr wrap="square" rtlCol="0">
            <a:spAutoFit/>
          </a:bodyPr>
          <a:lstStyle/>
          <a:p>
            <a:r>
              <a:rPr lang="de-DE" dirty="0" err="1" smtClean="0"/>
              <a:t>Solf</a:t>
            </a:r>
            <a:endParaRPr lang="de-DE" dirty="0"/>
          </a:p>
        </p:txBody>
      </p:sp>
    </p:spTree>
    <p:extLst>
      <p:ext uri="{BB962C8B-B14F-4D97-AF65-F5344CB8AC3E}">
        <p14:creationId xmlns:p14="http://schemas.microsoft.com/office/powerpoint/2010/main" val="3850176356"/>
      </p:ext>
    </p:extLst>
  </p:cSld>
  <p:clrMapOvr>
    <a:masterClrMapping/>
  </p:clrMapOvr>
  <p:transition>
    <p:pull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33683" y="188640"/>
            <a:ext cx="8229600" cy="822096"/>
          </a:xfrm>
        </p:spPr>
        <p:txBody>
          <a:bodyPr>
            <a:normAutofit/>
          </a:bodyPr>
          <a:lstStyle/>
          <a:p>
            <a:r>
              <a:rPr lang="de-DE" sz="3600" dirty="0"/>
              <a:t>Kollegiale Fallberatung konkret</a:t>
            </a:r>
          </a:p>
        </p:txBody>
      </p:sp>
      <p:sp>
        <p:nvSpPr>
          <p:cNvPr id="3" name="Inhaltsplatzhalter 2"/>
          <p:cNvSpPr>
            <a:spLocks noGrp="1"/>
          </p:cNvSpPr>
          <p:nvPr>
            <p:ph idx="1"/>
          </p:nvPr>
        </p:nvSpPr>
        <p:spPr>
          <a:xfrm>
            <a:off x="385192" y="1014357"/>
            <a:ext cx="8373616" cy="1334523"/>
          </a:xfrm>
        </p:spPr>
        <p:txBody>
          <a:bodyPr>
            <a:normAutofit/>
          </a:bodyPr>
          <a:lstStyle/>
          <a:p>
            <a:pPr marL="514350" indent="-514350">
              <a:buAutoNum type="arabicPeriod"/>
            </a:pPr>
            <a:r>
              <a:rPr lang="de-DE" sz="1800" dirty="0" smtClean="0"/>
              <a:t>Bitte </a:t>
            </a:r>
            <a:r>
              <a:rPr lang="de-DE" sz="1800" dirty="0"/>
              <a:t>sichten Sie in Einzelarbeit das Ihnen </a:t>
            </a:r>
            <a:r>
              <a:rPr lang="de-DE" sz="1800" dirty="0" smtClean="0"/>
              <a:t>als Arbeitsblatt vorliegende </a:t>
            </a:r>
            <a:r>
              <a:rPr lang="de-DE" sz="1800" dirty="0"/>
              <a:t>Ablaufschema zur </a:t>
            </a:r>
            <a:r>
              <a:rPr lang="de-DE" sz="1800" dirty="0" smtClean="0"/>
              <a:t>„Kollegialen Fallberatung“ </a:t>
            </a:r>
            <a:r>
              <a:rPr lang="de-DE" sz="1800" dirty="0"/>
              <a:t>und notieren Sie sich Fragen zu Punkten, die </a:t>
            </a:r>
            <a:r>
              <a:rPr lang="de-DE" sz="1800" dirty="0" smtClean="0"/>
              <a:t>Sie </a:t>
            </a:r>
            <a:r>
              <a:rPr lang="de-DE" sz="1800" dirty="0"/>
              <a:t>nicht verstehen (</a:t>
            </a:r>
            <a:r>
              <a:rPr lang="de-DE" sz="1800" dirty="0" smtClean="0"/>
              <a:t>15</a:t>
            </a:r>
            <a:r>
              <a:rPr lang="de-DE" sz="1800" dirty="0"/>
              <a:t> </a:t>
            </a:r>
            <a:r>
              <a:rPr lang="de-DE" sz="1800" dirty="0" smtClean="0"/>
              <a:t>Minuten)</a:t>
            </a:r>
          </a:p>
          <a:p>
            <a:pPr marL="514350" indent="-514350">
              <a:buAutoNum type="arabicPeriod"/>
            </a:pPr>
            <a:r>
              <a:rPr lang="de-DE" sz="1800" dirty="0" smtClean="0"/>
              <a:t>Bringen Sie Ihre Fragen im weiteren Verlauf der Vortrags ein.</a:t>
            </a:r>
            <a:endParaRPr lang="de-DE" sz="1800" dirty="0"/>
          </a:p>
          <a:p>
            <a:pPr marL="0" indent="0">
              <a:buNone/>
            </a:pPr>
            <a:endParaRPr lang="de-DE" dirty="0" smtClean="0"/>
          </a:p>
          <a:p>
            <a:pPr marL="0" indent="0">
              <a:buNone/>
            </a:pPr>
            <a:endParaRPr lang="de-DE" dirty="0"/>
          </a:p>
        </p:txBody>
      </p:sp>
      <p:sp>
        <p:nvSpPr>
          <p:cNvPr id="7" name="Textfeld 6"/>
          <p:cNvSpPr txBox="1"/>
          <p:nvPr/>
        </p:nvSpPr>
        <p:spPr>
          <a:xfrm>
            <a:off x="971600" y="5229200"/>
            <a:ext cx="7497216" cy="523220"/>
          </a:xfrm>
          <a:prstGeom prst="rect">
            <a:avLst/>
          </a:prstGeom>
          <a:noFill/>
        </p:spPr>
        <p:txBody>
          <a:bodyPr wrap="square" rtlCol="0">
            <a:spAutoFit/>
          </a:bodyPr>
          <a:lstStyle/>
          <a:p>
            <a:pPr algn="r"/>
            <a:r>
              <a:rPr lang="de-DE" sz="1400" dirty="0" smtClean="0">
                <a:solidFill>
                  <a:schemeClr val="tx1"/>
                </a:solidFill>
                <a:latin typeface="+mn-lt"/>
              </a:rPr>
              <a:t>Vgl. Haug-</a:t>
            </a:r>
            <a:r>
              <a:rPr lang="de-DE" sz="1400" dirty="0" err="1" smtClean="0">
                <a:solidFill>
                  <a:schemeClr val="tx1"/>
                </a:solidFill>
                <a:latin typeface="+mn-lt"/>
              </a:rPr>
              <a:t>Benien</a:t>
            </a:r>
            <a:r>
              <a:rPr lang="de-DE" sz="1400" dirty="0">
                <a:solidFill>
                  <a:schemeClr val="tx1"/>
                </a:solidFill>
                <a:latin typeface="+mn-lt"/>
              </a:rPr>
              <a:t>, </a:t>
            </a:r>
            <a:r>
              <a:rPr lang="de-DE" sz="1400" dirty="0" smtClean="0">
                <a:solidFill>
                  <a:schemeClr val="tx1"/>
                </a:solidFill>
                <a:latin typeface="+mn-lt"/>
              </a:rPr>
              <a:t>R. (1998): </a:t>
            </a:r>
            <a:r>
              <a:rPr lang="de-DE" sz="1400" dirty="0">
                <a:solidFill>
                  <a:schemeClr val="tx1"/>
                </a:solidFill>
                <a:latin typeface="+mn-lt"/>
              </a:rPr>
              <a:t>Kollegiale </a:t>
            </a:r>
            <a:r>
              <a:rPr lang="de-DE" sz="1400" dirty="0" smtClean="0">
                <a:solidFill>
                  <a:schemeClr val="tx1"/>
                </a:solidFill>
                <a:latin typeface="+mn-lt"/>
              </a:rPr>
              <a:t>Beratung – Ein </a:t>
            </a:r>
            <a:r>
              <a:rPr lang="de-DE" sz="1400" dirty="0">
                <a:solidFill>
                  <a:schemeClr val="tx1"/>
                </a:solidFill>
                <a:latin typeface="+mn-lt"/>
              </a:rPr>
              <a:t>Fall nicht nur für </a:t>
            </a:r>
            <a:r>
              <a:rPr lang="de-DE" sz="1400" dirty="0" smtClean="0">
                <a:solidFill>
                  <a:schemeClr val="tx1"/>
                </a:solidFill>
                <a:latin typeface="+mn-lt"/>
              </a:rPr>
              <a:t>zwei. </a:t>
            </a:r>
          </a:p>
          <a:p>
            <a:pPr algn="r"/>
            <a:r>
              <a:rPr lang="de-DE" sz="1400" dirty="0" smtClean="0">
                <a:solidFill>
                  <a:schemeClr val="tx1"/>
                </a:solidFill>
                <a:latin typeface="+mn-lt"/>
              </a:rPr>
              <a:t>Heidelberger Institut </a:t>
            </a:r>
            <a:r>
              <a:rPr lang="de-DE" sz="1400" dirty="0">
                <a:solidFill>
                  <a:schemeClr val="tx1"/>
                </a:solidFill>
                <a:latin typeface="+mn-lt"/>
              </a:rPr>
              <a:t>beruf und </a:t>
            </a:r>
            <a:r>
              <a:rPr lang="de-DE" sz="1400" dirty="0" smtClean="0">
                <a:solidFill>
                  <a:schemeClr val="tx1"/>
                </a:solidFill>
                <a:latin typeface="+mn-lt"/>
              </a:rPr>
              <a:t>Arbeit</a:t>
            </a:r>
            <a:r>
              <a:rPr lang="de-DE" sz="1400" dirty="0">
                <a:solidFill>
                  <a:schemeClr val="tx1"/>
                </a:solidFill>
                <a:latin typeface="+mn-lt"/>
              </a:rPr>
              <a:t>, Ausgabe </a:t>
            </a:r>
            <a:r>
              <a:rPr lang="de-DE" sz="1400" dirty="0" smtClean="0">
                <a:solidFill>
                  <a:schemeClr val="tx1"/>
                </a:solidFill>
                <a:latin typeface="+mn-lt"/>
              </a:rPr>
              <a:t>III-1998, </a:t>
            </a:r>
            <a:r>
              <a:rPr lang="de-DE" sz="1400" dirty="0" err="1" smtClean="0">
                <a:solidFill>
                  <a:schemeClr val="tx1"/>
                </a:solidFill>
                <a:latin typeface="+mn-lt"/>
              </a:rPr>
              <a:t>hiba</a:t>
            </a:r>
            <a:r>
              <a:rPr lang="de-DE" sz="1400" dirty="0" smtClean="0">
                <a:solidFill>
                  <a:schemeClr val="tx1"/>
                </a:solidFill>
                <a:latin typeface="+mn-lt"/>
              </a:rPr>
              <a:t> </a:t>
            </a:r>
            <a:r>
              <a:rPr lang="de-DE" sz="1400" dirty="0" err="1">
                <a:solidFill>
                  <a:schemeClr val="tx1"/>
                </a:solidFill>
                <a:latin typeface="+mn-lt"/>
              </a:rPr>
              <a:t>gmbh</a:t>
            </a:r>
            <a:r>
              <a:rPr lang="de-DE" sz="1400" dirty="0" smtClean="0">
                <a:solidFill>
                  <a:schemeClr val="tx1"/>
                </a:solidFill>
                <a:latin typeface="+mn-lt"/>
              </a:rPr>
              <a:t>. </a:t>
            </a:r>
            <a:endParaRPr lang="de-DE" sz="1400" dirty="0">
              <a:solidFill>
                <a:schemeClr val="tx1"/>
              </a:solidFill>
              <a:latin typeface="+mn-lt"/>
            </a:endParaRPr>
          </a:p>
        </p:txBody>
      </p:sp>
      <p:graphicFrame>
        <p:nvGraphicFramePr>
          <p:cNvPr id="9" name="Tabelle 8"/>
          <p:cNvGraphicFramePr>
            <a:graphicFrameLocks noGrp="1"/>
          </p:cNvGraphicFramePr>
          <p:nvPr>
            <p:extLst>
              <p:ext uri="{D42A27DB-BD31-4B8C-83A1-F6EECF244321}">
                <p14:modId xmlns:p14="http://schemas.microsoft.com/office/powerpoint/2010/main" val="35056036"/>
              </p:ext>
            </p:extLst>
          </p:nvPr>
        </p:nvGraphicFramePr>
        <p:xfrm>
          <a:off x="971600" y="2383513"/>
          <a:ext cx="7344816" cy="2708256"/>
        </p:xfrm>
        <a:graphic>
          <a:graphicData uri="http://schemas.openxmlformats.org/drawingml/2006/table">
            <a:tbl>
              <a:tblPr firstRow="1" bandRow="1">
                <a:tableStyleId>{5940675A-B579-460E-94D1-54222C63F5DA}</a:tableStyleId>
              </a:tblPr>
              <a:tblGrid>
                <a:gridCol w="3672408">
                  <a:extLst>
                    <a:ext uri="{9D8B030D-6E8A-4147-A177-3AD203B41FA5}">
                      <a16:colId xmlns:a16="http://schemas.microsoft.com/office/drawing/2014/main" val="2374376333"/>
                    </a:ext>
                  </a:extLst>
                </a:gridCol>
                <a:gridCol w="3672408">
                  <a:extLst>
                    <a:ext uri="{9D8B030D-6E8A-4147-A177-3AD203B41FA5}">
                      <a16:colId xmlns:a16="http://schemas.microsoft.com/office/drawing/2014/main" val="1933670349"/>
                    </a:ext>
                  </a:extLst>
                </a:gridCol>
              </a:tblGrid>
              <a:tr h="12452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1" i="0" u="none" strike="noStrike" kern="1200" cap="none" spc="0" normalizeH="0" baseline="0" noProof="0" dirty="0" smtClean="0">
                          <a:ln>
                            <a:noFill/>
                          </a:ln>
                          <a:solidFill>
                            <a:srgbClr val="000000"/>
                          </a:solidFill>
                          <a:effectLst/>
                          <a:uLnTx/>
                          <a:uFillTx/>
                          <a:latin typeface="Calibri"/>
                          <a:ea typeface="Calibri"/>
                          <a:cs typeface="Times New Roman"/>
                        </a:rPr>
                        <a:t>3) Vorstellung von Situation &amp; Anliegen </a:t>
                      </a:r>
                      <a:r>
                        <a:rPr kumimoji="0" lang="de-DE" sz="1000" b="1" i="1" u="none" strike="noStrike" kern="1200" cap="none" spc="0" normalizeH="0" baseline="0" noProof="0" dirty="0" smtClean="0">
                          <a:ln>
                            <a:noFill/>
                          </a:ln>
                          <a:solidFill>
                            <a:srgbClr val="000000"/>
                          </a:solidFill>
                          <a:effectLst/>
                          <a:uLnTx/>
                          <a:uFillTx/>
                          <a:latin typeface="Calibri"/>
                          <a:ea typeface="Calibri"/>
                          <a:cs typeface="Times New Roman"/>
                        </a:rPr>
                        <a:t>(5 Minuten)</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a:t>
                      </a:r>
                      <a:r>
                        <a:rPr kumimoji="0" lang="de-DE" sz="1000" b="0" i="0" u="none" strike="noStrike" kern="1200" cap="none" spc="0" normalizeH="0" baseline="0" noProof="0" dirty="0" smtClean="0">
                          <a:ln>
                            <a:noFill/>
                          </a:ln>
                          <a:solidFill>
                            <a:srgbClr val="FF0000"/>
                          </a:solidFill>
                          <a:effectLst/>
                          <a:uLnTx/>
                          <a:uFillTx/>
                          <a:latin typeface="Calibri"/>
                          <a:ea typeface="Calibri"/>
                          <a:cs typeface="Times New Roman"/>
                        </a:rPr>
                        <a:t>Fallgeberin / der Fallgeber</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stellt die Situation vor und formuliert sein Anliegen.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Gruppe hört zu, stellt jedoch keine Fragen.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a:t>
                      </a:r>
                      <a:r>
                        <a:rPr kumimoji="0" lang="de-DE" sz="1000" b="0" i="0" u="none" strike="noStrike" kern="1200" cap="none" spc="0" normalizeH="0" baseline="0" noProof="0" dirty="0" smtClean="0">
                          <a:ln>
                            <a:noFill/>
                          </a:ln>
                          <a:solidFill>
                            <a:srgbClr val="3366FF"/>
                          </a:solidFill>
                          <a:effectLst/>
                          <a:uLnTx/>
                          <a:uFillTx/>
                          <a:latin typeface="Calibri"/>
                          <a:ea typeface="Calibri"/>
                          <a:cs typeface="Times New Roman"/>
                        </a:rPr>
                        <a:t>Moderatorin / der Moderator</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achtet darauf, dass keine Fragen gestellt werden.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a:t>
                      </a:r>
                      <a:r>
                        <a:rPr kumimoji="0" lang="de-DE" sz="1000" b="0" i="0" u="none" strike="noStrike" kern="1200" cap="none" spc="0" normalizeH="0" baseline="0" noProof="0" dirty="0" smtClean="0">
                          <a:ln>
                            <a:noFill/>
                          </a:ln>
                          <a:solidFill>
                            <a:srgbClr val="A8D08D"/>
                          </a:solidFill>
                          <a:effectLst/>
                          <a:uLnTx/>
                          <a:uFillTx/>
                          <a:latin typeface="Calibri"/>
                          <a:ea typeface="Calibri"/>
                          <a:cs typeface="Times New Roman"/>
                        </a:rPr>
                        <a:t>Protokollantin / der Protokollant</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notiert auf der Flip-Chart mit. </a:t>
                      </a:r>
                      <a:endParaRPr kumimoji="0" lang="de-DE" sz="1000" b="0" i="0" u="none" strike="noStrike" kern="1200" cap="none" spc="0" normalizeH="0" baseline="0" noProof="0" dirty="0">
                        <a:ln>
                          <a:noFill/>
                        </a:ln>
                        <a:solidFill>
                          <a:srgbClr val="000000"/>
                        </a:solidFill>
                        <a:effectLst/>
                        <a:uLnTx/>
                        <a:uFillTx/>
                        <a:latin typeface="Calibri"/>
                        <a:ea typeface="Calibri"/>
                        <a:cs typeface="Times New Roman"/>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Ziel: Darstellung des Ist-Zustandes und des Beratungsanliegens</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 </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Keine Fragen!</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A8D08D"/>
                          </a:solidFill>
                          <a:effectLst/>
                          <a:uLnTx/>
                          <a:uFillTx/>
                          <a:latin typeface="Calibri"/>
                          <a:ea typeface="Calibri"/>
                          <a:cs typeface="Times New Roman"/>
                        </a:rPr>
                        <a:t>Protokoll</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txBody>
                  <a:tcPr/>
                </a:tc>
                <a:extLst>
                  <a:ext uri="{0D108BD9-81ED-4DB2-BD59-A6C34878D82A}">
                    <a16:rowId xmlns:a16="http://schemas.microsoft.com/office/drawing/2014/main" val="1815547397"/>
                  </a:ext>
                </a:extLst>
              </a:tr>
              <a:tr h="12452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1" i="0" u="none" strike="noStrike" kern="1200" cap="none" spc="0" normalizeH="0" baseline="0" noProof="0" dirty="0" smtClean="0">
                          <a:ln>
                            <a:noFill/>
                          </a:ln>
                          <a:solidFill>
                            <a:srgbClr val="000000"/>
                          </a:solidFill>
                          <a:effectLst/>
                          <a:uLnTx/>
                          <a:uFillTx/>
                          <a:latin typeface="Calibri"/>
                          <a:ea typeface="Calibri"/>
                          <a:cs typeface="Times New Roman"/>
                        </a:rPr>
                        <a:t>4) Fragen- und Feedbackrunde </a:t>
                      </a:r>
                      <a:r>
                        <a:rPr kumimoji="0" lang="de-DE" sz="1000" b="1" i="1" u="none" strike="noStrike" kern="1200" cap="none" spc="0" normalizeH="0" baseline="0" noProof="0" dirty="0" smtClean="0">
                          <a:ln>
                            <a:noFill/>
                          </a:ln>
                          <a:solidFill>
                            <a:srgbClr val="000000"/>
                          </a:solidFill>
                          <a:effectLst/>
                          <a:uLnTx/>
                          <a:uFillTx/>
                          <a:latin typeface="Calibri"/>
                          <a:ea typeface="Calibri"/>
                          <a:cs typeface="Times New Roman"/>
                        </a:rPr>
                        <a:t>(10 Minuten)</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a:t>
                      </a:r>
                      <a:r>
                        <a:rPr kumimoji="0" lang="de-DE" sz="1000" b="0" i="0" u="none" strike="noStrike" kern="1200" cap="none" spc="0" normalizeH="0" baseline="0" noProof="0" dirty="0" smtClean="0">
                          <a:ln>
                            <a:noFill/>
                          </a:ln>
                          <a:solidFill>
                            <a:srgbClr val="385623"/>
                          </a:solidFill>
                          <a:effectLst/>
                          <a:uLnTx/>
                          <a:uFillTx/>
                          <a:latin typeface="Calibri"/>
                          <a:ea typeface="Calibri"/>
                          <a:cs typeface="Times New Roman"/>
                        </a:rPr>
                        <a:t>Gruppe</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darf nun Verständnis- und Informationsfragen stellen.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a:t>
                      </a:r>
                      <a:r>
                        <a:rPr kumimoji="0" lang="de-DE" sz="1000" b="0" i="0" u="none" strike="noStrike" kern="1200" cap="none" spc="0" normalizeH="0" baseline="0" noProof="0" dirty="0" smtClean="0">
                          <a:ln>
                            <a:noFill/>
                          </a:ln>
                          <a:solidFill>
                            <a:srgbClr val="A8D08D"/>
                          </a:solidFill>
                          <a:effectLst/>
                          <a:uLnTx/>
                          <a:uFillTx/>
                          <a:latin typeface="Calibri"/>
                          <a:ea typeface="Calibri"/>
                          <a:cs typeface="Times New Roman"/>
                        </a:rPr>
                        <a:t>Protokollantin / der</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a:t>
                      </a:r>
                      <a:r>
                        <a:rPr kumimoji="0" lang="de-DE" sz="1000" b="0" i="0" u="none" strike="noStrike" kern="1200" cap="none" spc="0" normalizeH="0" baseline="0" noProof="0" dirty="0" smtClean="0">
                          <a:ln>
                            <a:noFill/>
                          </a:ln>
                          <a:solidFill>
                            <a:srgbClr val="A8D08D"/>
                          </a:solidFill>
                          <a:effectLst/>
                          <a:uLnTx/>
                          <a:uFillTx/>
                          <a:latin typeface="Calibri"/>
                          <a:ea typeface="Calibri"/>
                          <a:cs typeface="Times New Roman"/>
                        </a:rPr>
                        <a:t>Protokollant</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ergänzt ggf.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Die </a:t>
                      </a:r>
                      <a:r>
                        <a:rPr kumimoji="0" lang="de-DE" sz="1000" b="0" i="0" u="none" strike="noStrike" kern="1200" cap="none" spc="0" normalizeH="0" baseline="0" noProof="0" dirty="0" smtClean="0">
                          <a:ln>
                            <a:noFill/>
                          </a:ln>
                          <a:solidFill>
                            <a:srgbClr val="3366FF"/>
                          </a:solidFill>
                          <a:effectLst/>
                          <a:uLnTx/>
                          <a:uFillTx/>
                          <a:latin typeface="Calibri"/>
                          <a:ea typeface="Calibri"/>
                          <a:cs typeface="Times New Roman"/>
                        </a:rPr>
                        <a:t>Moderatorin / der Moderator</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achtet darauf, dass keine Ratschläge, Ideen oder Lösungen eingebracht werden.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Am Ende fasst die </a:t>
                      </a:r>
                      <a:r>
                        <a:rPr kumimoji="0" lang="de-DE" sz="1000" b="0" i="0" u="none" strike="noStrike" kern="1200" cap="none" spc="0" normalizeH="0" baseline="0" noProof="0" dirty="0" smtClean="0">
                          <a:ln>
                            <a:noFill/>
                          </a:ln>
                          <a:solidFill>
                            <a:srgbClr val="3366FF"/>
                          </a:solidFill>
                          <a:effectLst/>
                          <a:uLnTx/>
                          <a:uFillTx/>
                          <a:latin typeface="Calibri"/>
                          <a:ea typeface="Calibri"/>
                          <a:cs typeface="Times New Roman"/>
                        </a:rPr>
                        <a:t>Moderatorin / der Moderator</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die wichtigen Punkte zusammen und vergewissert sich bei der </a:t>
                      </a:r>
                      <a:r>
                        <a:rPr kumimoji="0" lang="de-DE" sz="1000" b="0" i="0" u="none" strike="noStrike" kern="1200" cap="none" spc="0" normalizeH="0" baseline="0" noProof="0" dirty="0" smtClean="0">
                          <a:ln>
                            <a:noFill/>
                          </a:ln>
                          <a:solidFill>
                            <a:srgbClr val="FF0000"/>
                          </a:solidFill>
                          <a:effectLst/>
                          <a:uLnTx/>
                          <a:uFillTx/>
                          <a:latin typeface="Calibri"/>
                          <a:ea typeface="Calibri"/>
                          <a:cs typeface="Times New Roman"/>
                        </a:rPr>
                        <a:t>Fallgeberin / dem Fallgeber</a:t>
                      </a:r>
                      <a:r>
                        <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rPr>
                        <a:t>, ob alles richtig verstanden wurde.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Ziel: Klärung offener Fragen und differenzierte Darstellung des Falles</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 </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Keine Ratschläge, Ideen, Lösungen! </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 </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1" u="none" strike="noStrike" kern="1200" cap="none" spc="0" normalizeH="0" baseline="0" noProof="0" dirty="0" smtClean="0">
                          <a:ln>
                            <a:noFill/>
                          </a:ln>
                          <a:solidFill>
                            <a:srgbClr val="000000"/>
                          </a:solidFill>
                          <a:effectLst/>
                          <a:uLnTx/>
                          <a:uFillTx/>
                          <a:latin typeface="Calibri"/>
                          <a:ea typeface="Calibri"/>
                          <a:cs typeface="Times New Roman"/>
                        </a:rPr>
                        <a:t>Zusammenfassung durch </a:t>
                      </a:r>
                      <a:r>
                        <a:rPr kumimoji="0" lang="de-DE" sz="1000" b="0" i="1" u="none" strike="noStrike" kern="1200" cap="none" spc="0" normalizeH="0" baseline="0" noProof="0" dirty="0" smtClean="0">
                          <a:ln>
                            <a:noFill/>
                          </a:ln>
                          <a:solidFill>
                            <a:srgbClr val="0000FF"/>
                          </a:solidFill>
                          <a:effectLst/>
                          <a:uLnTx/>
                          <a:uFillTx/>
                          <a:latin typeface="Calibri"/>
                          <a:ea typeface="Calibri"/>
                          <a:cs typeface="Times New Roman"/>
                        </a:rPr>
                        <a:t>Moderation</a:t>
                      </a:r>
                      <a:endParaRPr kumimoji="0" lang="de-DE" sz="1000" b="0" i="0" u="none" strike="noStrike" kern="1200" cap="none" spc="0" normalizeH="0" baseline="0" noProof="0" dirty="0" smtClean="0">
                        <a:ln>
                          <a:noFill/>
                        </a:ln>
                        <a:solidFill>
                          <a:srgbClr val="000000"/>
                        </a:solidFill>
                        <a:effectLst/>
                        <a:uLnTx/>
                        <a:uFillTx/>
                        <a:latin typeface="Calibri"/>
                        <a:ea typeface="Calibri"/>
                        <a:cs typeface="Times New Roman"/>
                      </a:endParaRPr>
                    </a:p>
                    <a:p>
                      <a:endParaRPr lang="de-DE" dirty="0"/>
                    </a:p>
                  </a:txBody>
                  <a:tcPr/>
                </a:tc>
                <a:extLst>
                  <a:ext uri="{0D108BD9-81ED-4DB2-BD59-A6C34878D82A}">
                    <a16:rowId xmlns:a16="http://schemas.microsoft.com/office/drawing/2014/main" val="3987737976"/>
                  </a:ext>
                </a:extLst>
              </a:tr>
            </a:tbl>
          </a:graphicData>
        </a:graphic>
      </p:graphicFrame>
    </p:spTree>
    <p:extLst>
      <p:ext uri="{BB962C8B-B14F-4D97-AF65-F5344CB8AC3E}">
        <p14:creationId xmlns:p14="http://schemas.microsoft.com/office/powerpoint/2010/main" val="478221415"/>
      </p:ext>
    </p:extLst>
  </p:cSld>
  <p:clrMapOvr>
    <a:masterClrMapping/>
  </p:clrMapOvr>
  <p:transition>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4954137" y="5393853"/>
            <a:ext cx="1692323" cy="369332"/>
          </a:xfrm>
          <a:prstGeom prst="rect">
            <a:avLst/>
          </a:prstGeom>
          <a:solidFill>
            <a:schemeClr val="bg1"/>
          </a:solidFill>
        </p:spPr>
        <p:txBody>
          <a:bodyPr wrap="square" rtlCol="0">
            <a:spAutoFit/>
          </a:bodyPr>
          <a:lstStyle/>
          <a:p>
            <a:endParaRPr lang="de-DE" dirty="0"/>
          </a:p>
        </p:txBody>
      </p:sp>
      <p:sp>
        <p:nvSpPr>
          <p:cNvPr id="3" name="Rechteck 2"/>
          <p:cNvSpPr/>
          <p:nvPr/>
        </p:nvSpPr>
        <p:spPr>
          <a:xfrm>
            <a:off x="612647" y="1714500"/>
            <a:ext cx="7991801" cy="3970318"/>
          </a:xfrm>
          <a:prstGeom prst="rect">
            <a:avLst/>
          </a:prstGeom>
        </p:spPr>
        <p:txBody>
          <a:bodyPr wrap="square">
            <a:spAutoFit/>
          </a:bodyPr>
          <a:lstStyle/>
          <a:p>
            <a:pPr lvl="0"/>
            <a:endParaRPr lang="de-DE" sz="2400" b="1" dirty="0"/>
          </a:p>
          <a:p>
            <a:pPr lvl="0"/>
            <a:endParaRPr lang="de-DE" sz="2400" b="1" dirty="0" smtClean="0"/>
          </a:p>
          <a:p>
            <a:pPr lvl="0"/>
            <a:endParaRPr lang="de-DE" sz="2400" b="1" dirty="0"/>
          </a:p>
          <a:p>
            <a:pPr lvl="0"/>
            <a:endParaRPr lang="de-DE" sz="2400" b="1" dirty="0" smtClean="0"/>
          </a:p>
          <a:p>
            <a:pPr lvl="0"/>
            <a:endParaRPr lang="de-DE" sz="2400" b="1" dirty="0"/>
          </a:p>
          <a:p>
            <a:pPr lvl="0"/>
            <a:endParaRPr lang="de-DE" sz="2400" b="1" dirty="0" smtClean="0"/>
          </a:p>
          <a:p>
            <a:pPr lvl="0"/>
            <a:endParaRPr lang="de-DE" sz="2400" b="1" dirty="0"/>
          </a:p>
          <a:p>
            <a:pPr lvl="0"/>
            <a:endParaRPr lang="de-DE" sz="2400" b="1" dirty="0" smtClean="0"/>
          </a:p>
          <a:p>
            <a:pPr lvl="0"/>
            <a:endParaRPr lang="de-DE" sz="3600" b="1" dirty="0" smtClean="0"/>
          </a:p>
          <a:p>
            <a:pPr lvl="0"/>
            <a:endParaRPr lang="de-DE" sz="2400" dirty="0" smtClean="0"/>
          </a:p>
        </p:txBody>
      </p:sp>
      <p:pic>
        <p:nvPicPr>
          <p:cNvPr id="6" name="Bild 5" descr="Bildschirmfoto 2015-09-22 um 10.35.2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9783" y="3786717"/>
            <a:ext cx="1651000" cy="825500"/>
          </a:xfrm>
          <a:prstGeom prst="rect">
            <a:avLst/>
          </a:prstGeom>
        </p:spPr>
      </p:pic>
      <p:pic>
        <p:nvPicPr>
          <p:cNvPr id="7" name="Bild 6" descr="Bildschirmfoto 2015-09-22 um 10.35.4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29783" y="2611967"/>
            <a:ext cx="1651000" cy="774700"/>
          </a:xfrm>
          <a:prstGeom prst="rect">
            <a:avLst/>
          </a:prstGeom>
        </p:spPr>
      </p:pic>
      <p:pic>
        <p:nvPicPr>
          <p:cNvPr id="8" name="Bild 7" descr="Bildschirmfoto 2015-09-22 um 10.36.04.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3883" y="3799417"/>
            <a:ext cx="1676400" cy="812800"/>
          </a:xfrm>
          <a:prstGeom prst="rect">
            <a:avLst/>
          </a:prstGeom>
        </p:spPr>
      </p:pic>
      <p:pic>
        <p:nvPicPr>
          <p:cNvPr id="10" name="Bild 9" descr="Bildschirmfoto 2015-09-22 um 10.36.04.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40669" y="4741333"/>
            <a:ext cx="1676400" cy="812800"/>
          </a:xfrm>
          <a:prstGeom prst="rect">
            <a:avLst/>
          </a:prstGeom>
        </p:spPr>
      </p:pic>
      <p:pic>
        <p:nvPicPr>
          <p:cNvPr id="12" name="Bild 11" descr="Bildschirmfoto 2015-09-22 um 10.34.21.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40669" y="1714500"/>
            <a:ext cx="1676400" cy="812800"/>
          </a:xfrm>
          <a:prstGeom prst="rect">
            <a:avLst/>
          </a:prstGeom>
        </p:spPr>
      </p:pic>
      <p:pic>
        <p:nvPicPr>
          <p:cNvPr id="15" name="Bild 14" descr="Bildschirmfoto 2015-09-22 um 10.36.04.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3883" y="2618317"/>
            <a:ext cx="1676400" cy="812800"/>
          </a:xfrm>
          <a:prstGeom prst="rect">
            <a:avLst/>
          </a:prstGeom>
        </p:spPr>
      </p:pic>
      <p:sp>
        <p:nvSpPr>
          <p:cNvPr id="2" name="Titel 1"/>
          <p:cNvSpPr>
            <a:spLocks noGrp="1"/>
          </p:cNvSpPr>
          <p:nvPr>
            <p:ph type="title"/>
          </p:nvPr>
        </p:nvSpPr>
        <p:spPr/>
        <p:txBody>
          <a:bodyPr>
            <a:noAutofit/>
          </a:bodyPr>
          <a:lstStyle/>
          <a:p>
            <a:r>
              <a:rPr lang="de-DE" sz="3600" dirty="0" smtClean="0"/>
              <a:t>Rollen</a:t>
            </a:r>
            <a:endParaRPr lang="de-DE" sz="3600" dirty="0"/>
          </a:p>
        </p:txBody>
      </p:sp>
      <p:sp>
        <p:nvSpPr>
          <p:cNvPr id="14" name="Inhaltsplatzhalter 2"/>
          <p:cNvSpPr>
            <a:spLocks noGrp="1"/>
          </p:cNvSpPr>
          <p:nvPr>
            <p:ph idx="1"/>
          </p:nvPr>
        </p:nvSpPr>
        <p:spPr/>
        <p:txBody>
          <a:bodyPr>
            <a:normAutofit/>
          </a:bodyPr>
          <a:lstStyle/>
          <a:p>
            <a:pPr marL="0" indent="0">
              <a:buNone/>
            </a:pPr>
            <a:r>
              <a:rPr lang="de-DE" sz="2800" dirty="0" smtClean="0"/>
              <a:t> </a:t>
            </a:r>
            <a:endParaRPr lang="de-DE" sz="2800" dirty="0"/>
          </a:p>
          <a:p>
            <a:pPr marL="0" lvl="0" indent="0">
              <a:buNone/>
            </a:pPr>
            <a:endParaRPr lang="de-DE" sz="2400" dirty="0" smtClean="0"/>
          </a:p>
        </p:txBody>
      </p:sp>
    </p:spTree>
    <p:extLst>
      <p:ext uri="{BB962C8B-B14F-4D97-AF65-F5344CB8AC3E}">
        <p14:creationId xmlns:p14="http://schemas.microsoft.com/office/powerpoint/2010/main" val="2786565587"/>
      </p:ext>
    </p:extLst>
  </p:cSld>
  <p:clrMapOvr>
    <a:masterClrMapping/>
  </p:clrMapOvr>
  <p:transition>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900658"/>
            <a:ext cx="8748712" cy="512118"/>
          </a:xfrm>
        </p:spPr>
        <p:txBody>
          <a:bodyPr>
            <a:noAutofit/>
          </a:bodyPr>
          <a:lstStyle/>
          <a:p>
            <a:r>
              <a:rPr lang="de-DE" sz="3600" dirty="0" smtClean="0"/>
              <a:t>Rollen </a:t>
            </a:r>
            <a:endParaRPr lang="de-DE" sz="3600" dirty="0"/>
          </a:p>
        </p:txBody>
      </p:sp>
      <p:sp>
        <p:nvSpPr>
          <p:cNvPr id="3" name="Inhaltsplatzhalter 2"/>
          <p:cNvSpPr>
            <a:spLocks noGrp="1"/>
          </p:cNvSpPr>
          <p:nvPr>
            <p:ph idx="1"/>
          </p:nvPr>
        </p:nvSpPr>
        <p:spPr>
          <a:xfrm>
            <a:off x="395288" y="1628353"/>
            <a:ext cx="8353425" cy="4752975"/>
          </a:xfrm>
        </p:spPr>
        <p:txBody>
          <a:bodyPr/>
          <a:lstStyle/>
          <a:p>
            <a:pPr marL="0" indent="0">
              <a:buNone/>
            </a:pPr>
            <a:r>
              <a:rPr lang="de-DE" sz="2585" dirty="0" smtClean="0"/>
              <a:t> </a:t>
            </a:r>
            <a:r>
              <a:rPr lang="de-DE" sz="2800" b="1" u="sng" dirty="0" smtClean="0">
                <a:solidFill>
                  <a:srgbClr val="0000FF"/>
                </a:solidFill>
                <a:ea typeface="Calibri"/>
                <a:cs typeface="Times New Roman"/>
              </a:rPr>
              <a:t>Moderatorin / Moderatorin </a:t>
            </a:r>
          </a:p>
          <a:p>
            <a:pPr marL="0" indent="0">
              <a:buNone/>
            </a:pPr>
            <a:endParaRPr lang="de-DE" sz="1100" dirty="0">
              <a:ea typeface="Calibri"/>
              <a:cs typeface="Times New Roman"/>
            </a:endParaRPr>
          </a:p>
          <a:p>
            <a:pPr lvl="0"/>
            <a:r>
              <a:rPr lang="de-DE" sz="2000" dirty="0">
                <a:ea typeface="Calibri"/>
                <a:cs typeface="Times New Roman"/>
              </a:rPr>
              <a:t>strukturiert den </a:t>
            </a:r>
            <a:r>
              <a:rPr lang="de-DE" sz="2000" dirty="0" smtClean="0">
                <a:ea typeface="Calibri"/>
                <a:cs typeface="Times New Roman"/>
              </a:rPr>
              <a:t>Ablauf.</a:t>
            </a:r>
          </a:p>
          <a:p>
            <a:pPr marL="0" lvl="0" indent="0">
              <a:buNone/>
            </a:pPr>
            <a:endParaRPr lang="de-DE" sz="1000" dirty="0">
              <a:ea typeface="Calibri"/>
              <a:cs typeface="Times New Roman"/>
            </a:endParaRPr>
          </a:p>
          <a:p>
            <a:pPr lvl="0"/>
            <a:r>
              <a:rPr lang="de-DE" sz="2000" dirty="0">
                <a:ea typeface="Calibri"/>
                <a:cs typeface="Times New Roman"/>
              </a:rPr>
              <a:t>moderiert und beobachtet den </a:t>
            </a:r>
            <a:r>
              <a:rPr lang="de-DE" sz="2000" dirty="0" smtClean="0">
                <a:ea typeface="Calibri"/>
                <a:cs typeface="Times New Roman"/>
              </a:rPr>
              <a:t>Gruppenprozess.</a:t>
            </a:r>
          </a:p>
          <a:p>
            <a:pPr marL="0" lvl="0" indent="0">
              <a:buNone/>
            </a:pPr>
            <a:endParaRPr lang="de-DE" sz="1000" dirty="0">
              <a:ea typeface="Calibri"/>
              <a:cs typeface="Times New Roman"/>
            </a:endParaRPr>
          </a:p>
          <a:p>
            <a:pPr lvl="0"/>
            <a:r>
              <a:rPr lang="de-DE" sz="2000" dirty="0">
                <a:ea typeface="Calibri"/>
                <a:cs typeface="Times New Roman"/>
              </a:rPr>
              <a:t>fasst die wichtigen Punkte noch einmal zusammen und lässt die </a:t>
            </a:r>
            <a:r>
              <a:rPr lang="de-DE" sz="2000" dirty="0" smtClean="0">
                <a:ea typeface="Calibri"/>
                <a:cs typeface="Times New Roman"/>
              </a:rPr>
              <a:t>Fallgeberin / den </a:t>
            </a:r>
            <a:r>
              <a:rPr lang="de-DE" sz="2000" dirty="0">
                <a:ea typeface="Calibri"/>
                <a:cs typeface="Times New Roman"/>
              </a:rPr>
              <a:t>Fallgeber prüfen, ob alles richtig verstanden </a:t>
            </a:r>
            <a:r>
              <a:rPr lang="de-DE" sz="2000" dirty="0" smtClean="0">
                <a:ea typeface="Calibri"/>
                <a:cs typeface="Times New Roman"/>
              </a:rPr>
              <a:t>wurde.</a:t>
            </a:r>
          </a:p>
          <a:p>
            <a:pPr marL="0" lvl="0" indent="0">
              <a:buNone/>
            </a:pPr>
            <a:endParaRPr lang="de-DE" sz="1000" dirty="0">
              <a:ea typeface="Calibri"/>
              <a:cs typeface="Times New Roman"/>
            </a:endParaRPr>
          </a:p>
          <a:p>
            <a:pPr lvl="0"/>
            <a:r>
              <a:rPr lang="de-DE" sz="2000" dirty="0">
                <a:ea typeface="Calibri"/>
                <a:cs typeface="Times New Roman"/>
              </a:rPr>
              <a:t>wird in den Beratungsrunden der Gruppe auch Teil der </a:t>
            </a:r>
            <a:r>
              <a:rPr lang="de-DE" sz="2000" dirty="0" smtClean="0">
                <a:ea typeface="Calibri"/>
                <a:cs typeface="Times New Roman"/>
              </a:rPr>
              <a:t>Gruppe.</a:t>
            </a:r>
          </a:p>
          <a:p>
            <a:pPr marL="0" lvl="0" indent="0">
              <a:buNone/>
            </a:pPr>
            <a:endParaRPr lang="de-DE" sz="1000" dirty="0">
              <a:ea typeface="Calibri"/>
              <a:cs typeface="Times New Roman"/>
            </a:endParaRPr>
          </a:p>
          <a:p>
            <a:pPr lvl="0"/>
            <a:r>
              <a:rPr lang="de-DE" sz="2000" dirty="0">
                <a:ea typeface="Calibri"/>
                <a:cs typeface="Times New Roman"/>
              </a:rPr>
              <a:t>interviewt den die Fallgeberin / Fallgeber in den Phasen 6 </a:t>
            </a:r>
            <a:r>
              <a:rPr lang="de-DE" sz="2000" dirty="0" smtClean="0">
                <a:ea typeface="Calibri"/>
                <a:cs typeface="Times New Roman"/>
              </a:rPr>
              <a:t>und 8.</a:t>
            </a:r>
            <a:endParaRPr lang="de-DE" sz="2000" dirty="0">
              <a:ea typeface="Calibri"/>
              <a:cs typeface="Times New Roman"/>
            </a:endParaRPr>
          </a:p>
        </p:txBody>
      </p:sp>
    </p:spTree>
    <p:extLst>
      <p:ext uri="{BB962C8B-B14F-4D97-AF65-F5344CB8AC3E}">
        <p14:creationId xmlns:p14="http://schemas.microsoft.com/office/powerpoint/2010/main" val="11266068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692696"/>
            <a:ext cx="8291512" cy="792088"/>
          </a:xfrm>
        </p:spPr>
        <p:txBody>
          <a:bodyPr>
            <a:normAutofit/>
          </a:bodyPr>
          <a:lstStyle/>
          <a:p>
            <a:r>
              <a:rPr lang="de-DE" sz="3600" dirty="0" smtClean="0"/>
              <a:t>Rollen</a:t>
            </a:r>
            <a:endParaRPr lang="de-DE" sz="3600" dirty="0"/>
          </a:p>
        </p:txBody>
      </p:sp>
      <p:sp>
        <p:nvSpPr>
          <p:cNvPr id="3" name="Inhaltsplatzhalter 2"/>
          <p:cNvSpPr>
            <a:spLocks noGrp="1"/>
          </p:cNvSpPr>
          <p:nvPr>
            <p:ph idx="1"/>
          </p:nvPr>
        </p:nvSpPr>
        <p:spPr>
          <a:xfrm>
            <a:off x="395288" y="1556345"/>
            <a:ext cx="8353425" cy="4752975"/>
          </a:xfrm>
        </p:spPr>
        <p:txBody>
          <a:bodyPr/>
          <a:lstStyle/>
          <a:p>
            <a:pPr marL="0" indent="0">
              <a:spcAft>
                <a:spcPts val="0"/>
              </a:spcAft>
              <a:buNone/>
            </a:pPr>
            <a:r>
              <a:rPr lang="de-DE" sz="2800" b="1" u="sng" dirty="0">
                <a:solidFill>
                  <a:srgbClr val="FF0000"/>
                </a:solidFill>
                <a:ea typeface="Calibri"/>
                <a:cs typeface="Times New Roman"/>
              </a:rPr>
              <a:t>Fallgeberin / Fallgeber</a:t>
            </a:r>
            <a:endParaRPr lang="de-DE" sz="2800" b="1" u="sng" dirty="0" smtClean="0">
              <a:solidFill>
                <a:srgbClr val="FF0000"/>
              </a:solidFill>
              <a:ea typeface="Calibri"/>
              <a:cs typeface="Times New Roman"/>
            </a:endParaRPr>
          </a:p>
          <a:p>
            <a:pPr marL="0" indent="0">
              <a:spcAft>
                <a:spcPts val="0"/>
              </a:spcAft>
              <a:buNone/>
            </a:pPr>
            <a:endParaRPr lang="de-DE" sz="1100" b="1" u="sng" dirty="0">
              <a:ea typeface="Calibri"/>
              <a:cs typeface="Times New Roman"/>
            </a:endParaRPr>
          </a:p>
          <a:p>
            <a:pPr lvl="0"/>
            <a:r>
              <a:rPr lang="de-DE" dirty="0">
                <a:ea typeface="Calibri"/>
                <a:cs typeface="Times New Roman"/>
              </a:rPr>
              <a:t>schildert den </a:t>
            </a:r>
            <a:r>
              <a:rPr lang="de-DE" dirty="0" smtClean="0">
                <a:ea typeface="Calibri"/>
                <a:cs typeface="Times New Roman"/>
              </a:rPr>
              <a:t>Fall. </a:t>
            </a:r>
          </a:p>
          <a:p>
            <a:pPr marL="0" lvl="0" indent="0">
              <a:buNone/>
            </a:pPr>
            <a:endParaRPr lang="de-DE" sz="1000" dirty="0">
              <a:ea typeface="Calibri"/>
              <a:cs typeface="Times New Roman"/>
            </a:endParaRPr>
          </a:p>
          <a:p>
            <a:pPr lvl="0"/>
            <a:r>
              <a:rPr lang="de-DE" dirty="0">
                <a:ea typeface="Calibri"/>
                <a:cs typeface="Times New Roman"/>
              </a:rPr>
              <a:t>trägt das Anliegen </a:t>
            </a:r>
            <a:r>
              <a:rPr lang="de-DE" dirty="0" smtClean="0">
                <a:ea typeface="Calibri"/>
                <a:cs typeface="Times New Roman"/>
              </a:rPr>
              <a:t>vor.</a:t>
            </a:r>
          </a:p>
          <a:p>
            <a:pPr marL="0" lvl="0" indent="0">
              <a:buNone/>
            </a:pPr>
            <a:endParaRPr lang="de-DE" sz="1000" dirty="0">
              <a:ea typeface="Calibri"/>
              <a:cs typeface="Times New Roman"/>
            </a:endParaRPr>
          </a:p>
          <a:p>
            <a:pPr lvl="0"/>
            <a:r>
              <a:rPr lang="de-DE" dirty="0">
                <a:ea typeface="Calibri"/>
                <a:cs typeface="Times New Roman"/>
              </a:rPr>
              <a:t>entwickelt ein </a:t>
            </a:r>
            <a:r>
              <a:rPr lang="de-DE" dirty="0" smtClean="0">
                <a:ea typeface="Calibri"/>
                <a:cs typeface="Times New Roman"/>
              </a:rPr>
              <a:t>Ziel. </a:t>
            </a:r>
          </a:p>
          <a:p>
            <a:pPr marL="0" lvl="0" indent="0">
              <a:buNone/>
            </a:pPr>
            <a:endParaRPr lang="de-DE" sz="1000" dirty="0">
              <a:ea typeface="Calibri"/>
              <a:cs typeface="Times New Roman"/>
            </a:endParaRPr>
          </a:p>
          <a:p>
            <a:pPr lvl="0"/>
            <a:r>
              <a:rPr lang="de-DE" dirty="0">
                <a:ea typeface="Calibri"/>
                <a:cs typeface="Times New Roman"/>
              </a:rPr>
              <a:t>nimmt Stellung zu den Assoziationen und Vorschlägen der </a:t>
            </a:r>
            <a:r>
              <a:rPr lang="de-DE" dirty="0" smtClean="0">
                <a:ea typeface="Calibri"/>
                <a:cs typeface="Times New Roman"/>
              </a:rPr>
              <a:t>Gruppe.</a:t>
            </a:r>
          </a:p>
          <a:p>
            <a:pPr marL="0" lvl="0" indent="0">
              <a:buNone/>
            </a:pPr>
            <a:endParaRPr lang="de-DE" sz="1000" dirty="0">
              <a:ea typeface="Calibri"/>
              <a:cs typeface="Times New Roman"/>
            </a:endParaRPr>
          </a:p>
          <a:p>
            <a:pPr lvl="0"/>
            <a:r>
              <a:rPr lang="de-DE" dirty="0">
                <a:ea typeface="Calibri"/>
                <a:cs typeface="Times New Roman"/>
              </a:rPr>
              <a:t>überlegt erste </a:t>
            </a:r>
            <a:r>
              <a:rPr lang="de-DE" dirty="0" smtClean="0">
                <a:ea typeface="Calibri"/>
                <a:cs typeface="Times New Roman"/>
              </a:rPr>
              <a:t>Umsetzungsschritte.</a:t>
            </a:r>
            <a:endParaRPr lang="de-DE" sz="2400" dirty="0" smtClean="0">
              <a:ea typeface="Calibri"/>
              <a:cs typeface="Times New Roman"/>
            </a:endParaRPr>
          </a:p>
          <a:p>
            <a:endParaRPr lang="de-DE" dirty="0"/>
          </a:p>
        </p:txBody>
      </p:sp>
    </p:spTree>
    <p:extLst>
      <p:ext uri="{BB962C8B-B14F-4D97-AF65-F5344CB8AC3E}">
        <p14:creationId xmlns:p14="http://schemas.microsoft.com/office/powerpoint/2010/main" val="116907773"/>
      </p:ext>
    </p:extLst>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936104"/>
          </a:xfrm>
        </p:spPr>
        <p:txBody>
          <a:bodyPr>
            <a:normAutofit/>
          </a:bodyPr>
          <a:lstStyle/>
          <a:p>
            <a:r>
              <a:rPr lang="de-DE" sz="3600" dirty="0" smtClean="0"/>
              <a:t>Rollen</a:t>
            </a:r>
            <a:endParaRPr lang="de-DE" sz="3600" dirty="0"/>
          </a:p>
        </p:txBody>
      </p:sp>
      <p:sp>
        <p:nvSpPr>
          <p:cNvPr id="3" name="Inhaltsplatzhalter 2"/>
          <p:cNvSpPr>
            <a:spLocks noGrp="1"/>
          </p:cNvSpPr>
          <p:nvPr>
            <p:ph idx="1"/>
          </p:nvPr>
        </p:nvSpPr>
        <p:spPr/>
        <p:txBody>
          <a:bodyPr/>
          <a:lstStyle/>
          <a:p>
            <a:pPr marL="0" indent="0">
              <a:spcAft>
                <a:spcPts val="0"/>
              </a:spcAft>
              <a:buNone/>
            </a:pPr>
            <a:r>
              <a:rPr lang="de-DE" sz="2800" b="1" u="sng" dirty="0" smtClean="0">
                <a:solidFill>
                  <a:srgbClr val="008000"/>
                </a:solidFill>
                <a:ea typeface="Calibri"/>
                <a:cs typeface="Times New Roman"/>
              </a:rPr>
              <a:t>Gruppe</a:t>
            </a:r>
          </a:p>
          <a:p>
            <a:pPr marL="0" indent="0">
              <a:spcAft>
                <a:spcPts val="0"/>
              </a:spcAft>
              <a:buNone/>
            </a:pPr>
            <a:endParaRPr lang="de-DE" sz="1100" b="1" u="sng" dirty="0">
              <a:ea typeface="Calibri"/>
              <a:cs typeface="Times New Roman"/>
            </a:endParaRPr>
          </a:p>
          <a:p>
            <a:pPr lvl="0"/>
            <a:r>
              <a:rPr lang="de-DE" dirty="0">
                <a:ea typeface="Calibri"/>
                <a:cs typeface="Times New Roman"/>
              </a:rPr>
              <a:t>reflektiert den </a:t>
            </a:r>
            <a:r>
              <a:rPr lang="de-DE" dirty="0" smtClean="0">
                <a:ea typeface="Calibri"/>
                <a:cs typeface="Times New Roman"/>
              </a:rPr>
              <a:t>Fall.</a:t>
            </a:r>
          </a:p>
          <a:p>
            <a:pPr marL="0" lvl="0" indent="0">
              <a:buNone/>
            </a:pPr>
            <a:endParaRPr lang="de-DE" sz="1000" dirty="0">
              <a:ea typeface="Calibri"/>
              <a:cs typeface="Times New Roman"/>
            </a:endParaRPr>
          </a:p>
          <a:p>
            <a:pPr lvl="0"/>
            <a:r>
              <a:rPr lang="de-DE" dirty="0">
                <a:ea typeface="Calibri"/>
                <a:cs typeface="Times New Roman"/>
              </a:rPr>
              <a:t>bringt eigene Wahrnehmungen und Fragen </a:t>
            </a:r>
            <a:r>
              <a:rPr lang="de-DE" dirty="0" smtClean="0">
                <a:ea typeface="Calibri"/>
                <a:cs typeface="Times New Roman"/>
              </a:rPr>
              <a:t>ein.</a:t>
            </a:r>
          </a:p>
          <a:p>
            <a:pPr marL="0" lvl="0" indent="0">
              <a:buNone/>
            </a:pPr>
            <a:endParaRPr lang="de-DE" sz="1000" dirty="0">
              <a:ea typeface="Calibri"/>
              <a:cs typeface="Times New Roman"/>
            </a:endParaRPr>
          </a:p>
          <a:p>
            <a:pPr lvl="0"/>
            <a:r>
              <a:rPr lang="de-DE" dirty="0">
                <a:ea typeface="Calibri"/>
                <a:cs typeface="Times New Roman"/>
              </a:rPr>
              <a:t>entwickelt Ideen und Vorschläge für erste </a:t>
            </a:r>
            <a:r>
              <a:rPr lang="de-DE" dirty="0" smtClean="0">
                <a:ea typeface="Calibri"/>
                <a:cs typeface="Times New Roman"/>
              </a:rPr>
              <a:t>Umsetzungsschritte.</a:t>
            </a:r>
          </a:p>
          <a:p>
            <a:pPr marL="0" lvl="0" indent="0">
              <a:buNone/>
            </a:pPr>
            <a:endParaRPr lang="de-DE" sz="1000" dirty="0">
              <a:ea typeface="Calibri"/>
              <a:cs typeface="Times New Roman"/>
            </a:endParaRPr>
          </a:p>
          <a:p>
            <a:pPr lvl="0"/>
            <a:r>
              <a:rPr lang="de-DE" dirty="0">
                <a:ea typeface="Calibri"/>
                <a:cs typeface="Times New Roman"/>
              </a:rPr>
              <a:t>bestimmt </a:t>
            </a:r>
            <a:r>
              <a:rPr lang="de-DE" dirty="0" smtClean="0">
                <a:ea typeface="Calibri"/>
                <a:cs typeface="Times New Roman"/>
              </a:rPr>
              <a:t>evtl. eine </a:t>
            </a:r>
            <a:r>
              <a:rPr lang="de-DE" dirty="0" smtClean="0">
                <a:solidFill>
                  <a:srgbClr val="00B050"/>
                </a:solidFill>
                <a:ea typeface="Calibri"/>
                <a:cs typeface="Times New Roman"/>
              </a:rPr>
              <a:t>Protokollantin / einen Protokollanten.</a:t>
            </a:r>
            <a:r>
              <a:rPr lang="de-DE" dirty="0" smtClean="0">
                <a:ea typeface="Calibri"/>
                <a:cs typeface="Times New Roman"/>
              </a:rPr>
              <a:t> </a:t>
            </a:r>
            <a:endParaRPr lang="de-DE" sz="2400" dirty="0">
              <a:ea typeface="Calibri"/>
              <a:cs typeface="Times New Roman"/>
            </a:endParaRPr>
          </a:p>
          <a:p>
            <a:endParaRPr lang="de-DE" dirty="0"/>
          </a:p>
        </p:txBody>
      </p:sp>
    </p:spTree>
    <p:extLst>
      <p:ext uri="{BB962C8B-B14F-4D97-AF65-F5344CB8AC3E}">
        <p14:creationId xmlns:p14="http://schemas.microsoft.com/office/powerpoint/2010/main" val="2884688310"/>
      </p:ext>
    </p:extLst>
  </p:cSld>
  <p:clrMapOvr>
    <a:masterClrMapping/>
  </p:clrMapOvr>
  <p:transition>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620688"/>
            <a:ext cx="8604448" cy="488643"/>
          </a:xfrm>
        </p:spPr>
        <p:txBody>
          <a:bodyPr>
            <a:noAutofit/>
          </a:bodyPr>
          <a:lstStyle/>
          <a:p>
            <a:r>
              <a:rPr lang="de-DE" sz="3600" dirty="0" smtClean="0"/>
              <a:t>Ablauf kompakt (65 Minuten)</a:t>
            </a:r>
            <a:endParaRPr lang="de-DE" sz="3600" dirty="0"/>
          </a:p>
        </p:txBody>
      </p:sp>
      <p:graphicFrame>
        <p:nvGraphicFramePr>
          <p:cNvPr id="5" name="Tabelle 4"/>
          <p:cNvGraphicFramePr>
            <a:graphicFrameLocks noGrp="1"/>
          </p:cNvGraphicFramePr>
          <p:nvPr>
            <p:extLst>
              <p:ext uri="{D42A27DB-BD31-4B8C-83A1-F6EECF244321}">
                <p14:modId xmlns:p14="http://schemas.microsoft.com/office/powerpoint/2010/main" val="726809326"/>
              </p:ext>
            </p:extLst>
          </p:nvPr>
        </p:nvGraphicFramePr>
        <p:xfrm>
          <a:off x="827584" y="1196752"/>
          <a:ext cx="7632848" cy="4752528"/>
        </p:xfrm>
        <a:graphic>
          <a:graphicData uri="http://schemas.openxmlformats.org/drawingml/2006/table">
            <a:tbl>
              <a:tblPr firstRow="1" bandRow="1">
                <a:tableStyleId>{5C22544A-7EE6-4342-B048-85BDC9FD1C3A}</a:tableStyleId>
              </a:tblPr>
              <a:tblGrid>
                <a:gridCol w="773362">
                  <a:extLst>
                    <a:ext uri="{9D8B030D-6E8A-4147-A177-3AD203B41FA5}">
                      <a16:colId xmlns:a16="http://schemas.microsoft.com/office/drawing/2014/main" val="20000"/>
                    </a:ext>
                  </a:extLst>
                </a:gridCol>
                <a:gridCol w="3166695">
                  <a:extLst>
                    <a:ext uri="{9D8B030D-6E8A-4147-A177-3AD203B41FA5}">
                      <a16:colId xmlns:a16="http://schemas.microsoft.com/office/drawing/2014/main" val="20001"/>
                    </a:ext>
                  </a:extLst>
                </a:gridCol>
                <a:gridCol w="3692791">
                  <a:extLst>
                    <a:ext uri="{9D8B030D-6E8A-4147-A177-3AD203B41FA5}">
                      <a16:colId xmlns:a16="http://schemas.microsoft.com/office/drawing/2014/main" val="20002"/>
                    </a:ext>
                  </a:extLst>
                </a:gridCol>
              </a:tblGrid>
              <a:tr h="545034">
                <a:tc>
                  <a:txBody>
                    <a:bodyPr/>
                    <a:lstStyle/>
                    <a:p>
                      <a:pPr marL="514350" indent="-514350" algn="l">
                        <a:buFontTx/>
                        <a:buNone/>
                      </a:pPr>
                      <a:r>
                        <a:rPr lang="de-DE" sz="2000" b="0" i="0" dirty="0" smtClean="0">
                          <a:solidFill>
                            <a:schemeClr val="tx1"/>
                          </a:solidFill>
                        </a:rPr>
                        <a:t>1.</a:t>
                      </a:r>
                      <a:endParaRPr lang="de-DE" sz="2000" b="0" i="0" dirty="0">
                        <a:solidFill>
                          <a:schemeClr val="tx1"/>
                        </a:solidFill>
                      </a:endParaRPr>
                    </a:p>
                  </a:txBody>
                  <a:tcPr marL="84406" marR="84406" marT="42203" marB="42203">
                    <a:solidFill>
                      <a:schemeClr val="accent5"/>
                    </a:solidFill>
                  </a:tcPr>
                </a:tc>
                <a:tc>
                  <a:txBody>
                    <a:bodyPr/>
                    <a:lstStyle/>
                    <a:p>
                      <a:pPr algn="l"/>
                      <a:r>
                        <a:rPr lang="de-DE" sz="2000" b="0" i="0" dirty="0" smtClean="0">
                          <a:solidFill>
                            <a:schemeClr val="tx1"/>
                          </a:solidFill>
                        </a:rPr>
                        <a:t>Vorstellung</a:t>
                      </a:r>
                      <a:r>
                        <a:rPr lang="de-DE" sz="2000" b="0" i="0" baseline="0" dirty="0" smtClean="0">
                          <a:solidFill>
                            <a:schemeClr val="tx1"/>
                          </a:solidFill>
                        </a:rPr>
                        <a:t> der Anliegen </a:t>
                      </a:r>
                      <a:endParaRPr lang="de-DE" sz="2000" b="0" i="0" dirty="0">
                        <a:solidFill>
                          <a:schemeClr val="tx1"/>
                        </a:solidFill>
                      </a:endParaRPr>
                    </a:p>
                  </a:txBody>
                  <a:tcPr marL="84406" marR="84406" marT="42203" marB="42203">
                    <a:solidFill>
                      <a:schemeClr val="accent5"/>
                    </a:solidFill>
                  </a:tcPr>
                </a:tc>
                <a:tc>
                  <a:txBody>
                    <a:bodyPr/>
                    <a:lstStyle/>
                    <a:p>
                      <a:pPr algn="l"/>
                      <a:r>
                        <a:rPr lang="de-DE" sz="2000" b="0" i="0" dirty="0" smtClean="0">
                          <a:solidFill>
                            <a:schemeClr val="tx1"/>
                          </a:solidFill>
                        </a:rPr>
                        <a:t>5 Minuten</a:t>
                      </a:r>
                      <a:endParaRPr lang="de-DE" sz="2000" b="0" i="0" dirty="0">
                        <a:solidFill>
                          <a:schemeClr val="tx1"/>
                        </a:solidFill>
                      </a:endParaRPr>
                    </a:p>
                  </a:txBody>
                  <a:tcPr marL="84406" marR="84406" marT="42203" marB="42203">
                    <a:solidFill>
                      <a:schemeClr val="accent5"/>
                    </a:solidFill>
                  </a:tcPr>
                </a:tc>
                <a:extLst>
                  <a:ext uri="{0D108BD9-81ED-4DB2-BD59-A6C34878D82A}">
                    <a16:rowId xmlns:a16="http://schemas.microsoft.com/office/drawing/2014/main" val="10000"/>
                  </a:ext>
                </a:extLst>
              </a:tr>
              <a:tr h="545034">
                <a:tc>
                  <a:txBody>
                    <a:bodyPr/>
                    <a:lstStyle/>
                    <a:p>
                      <a:pPr marL="514350" indent="-514350" algn="l">
                        <a:buFontTx/>
                        <a:buNone/>
                      </a:pPr>
                      <a:r>
                        <a:rPr lang="de-DE" sz="2000" i="0" dirty="0" smtClean="0">
                          <a:solidFill>
                            <a:schemeClr val="tx1"/>
                          </a:solidFill>
                        </a:rPr>
                        <a:t>2.</a:t>
                      </a:r>
                      <a:endParaRPr lang="de-DE" sz="2000" i="0" dirty="0">
                        <a:solidFill>
                          <a:schemeClr val="tx1"/>
                        </a:solidFill>
                      </a:endParaRPr>
                    </a:p>
                  </a:txBody>
                  <a:tcPr marL="84406" marR="84406" marT="42203" marB="42203">
                    <a:solidFill>
                      <a:schemeClr val="accent5"/>
                    </a:solidFill>
                  </a:tcPr>
                </a:tc>
                <a:tc>
                  <a:txBody>
                    <a:bodyPr/>
                    <a:lstStyle/>
                    <a:p>
                      <a:pPr algn="l"/>
                      <a:r>
                        <a:rPr lang="de-DE" sz="2000" i="0" dirty="0" smtClean="0">
                          <a:solidFill>
                            <a:schemeClr val="tx1"/>
                          </a:solidFill>
                        </a:rPr>
                        <a:t>Rollenverteilung</a:t>
                      </a:r>
                      <a:endParaRPr lang="de-DE" sz="2000" i="0" dirty="0">
                        <a:solidFill>
                          <a:schemeClr val="tx1"/>
                        </a:solidFill>
                      </a:endParaRPr>
                    </a:p>
                  </a:txBody>
                  <a:tcPr marL="84406" marR="84406" marT="42203" marB="42203">
                    <a:solidFill>
                      <a:schemeClr val="accent5"/>
                    </a:solidFill>
                  </a:tcPr>
                </a:tc>
                <a:tc>
                  <a:txBody>
                    <a:bodyPr/>
                    <a:lstStyle/>
                    <a:p>
                      <a:pPr algn="l"/>
                      <a:r>
                        <a:rPr lang="de-DE" sz="2000" i="0" dirty="0" smtClean="0">
                          <a:solidFill>
                            <a:schemeClr val="tx1"/>
                          </a:solidFill>
                        </a:rPr>
                        <a:t>5 Minuten</a:t>
                      </a:r>
                      <a:endParaRPr lang="de-DE" sz="2000" i="0" dirty="0">
                        <a:solidFill>
                          <a:schemeClr val="tx1"/>
                        </a:solidFill>
                      </a:endParaRPr>
                    </a:p>
                  </a:txBody>
                  <a:tcPr marL="84406" marR="84406" marT="42203" marB="42203">
                    <a:solidFill>
                      <a:schemeClr val="accent5"/>
                    </a:solidFill>
                  </a:tcPr>
                </a:tc>
                <a:extLst>
                  <a:ext uri="{0D108BD9-81ED-4DB2-BD59-A6C34878D82A}">
                    <a16:rowId xmlns:a16="http://schemas.microsoft.com/office/drawing/2014/main" val="10001"/>
                  </a:ext>
                </a:extLst>
              </a:tr>
              <a:tr h="545034">
                <a:tc>
                  <a:txBody>
                    <a:bodyPr/>
                    <a:lstStyle/>
                    <a:p>
                      <a:pPr marL="514350" indent="-514350" algn="l">
                        <a:buFontTx/>
                        <a:buNone/>
                      </a:pPr>
                      <a:r>
                        <a:rPr lang="de-DE" sz="2000" i="0" dirty="0" smtClean="0">
                          <a:solidFill>
                            <a:schemeClr val="tx1"/>
                          </a:solidFill>
                        </a:rPr>
                        <a:t>3.</a:t>
                      </a:r>
                      <a:endParaRPr lang="de-DE" sz="2000" i="0" dirty="0">
                        <a:solidFill>
                          <a:schemeClr val="tx1"/>
                        </a:solidFill>
                      </a:endParaRPr>
                    </a:p>
                  </a:txBody>
                  <a:tcPr marL="84406" marR="84406" marT="42203" marB="42203"/>
                </a:tc>
                <a:tc>
                  <a:txBody>
                    <a:bodyPr/>
                    <a:lstStyle/>
                    <a:p>
                      <a:pPr algn="l"/>
                      <a:r>
                        <a:rPr lang="de-DE" sz="2000" i="0" dirty="0" smtClean="0">
                          <a:solidFill>
                            <a:schemeClr val="tx1"/>
                          </a:solidFill>
                        </a:rPr>
                        <a:t>Vorstellen</a:t>
                      </a:r>
                      <a:r>
                        <a:rPr lang="de-DE" sz="2000" i="0" baseline="0" dirty="0" smtClean="0">
                          <a:solidFill>
                            <a:schemeClr val="tx1"/>
                          </a:solidFill>
                        </a:rPr>
                        <a:t> der Situation</a:t>
                      </a:r>
                      <a:endParaRPr lang="de-DE" sz="2000" i="0" dirty="0">
                        <a:solidFill>
                          <a:schemeClr val="tx1"/>
                        </a:solidFill>
                      </a:endParaRPr>
                    </a:p>
                  </a:txBody>
                  <a:tcPr marL="84406" marR="84406" marT="42203" marB="42203"/>
                </a:tc>
                <a:tc>
                  <a:txBody>
                    <a:bodyPr/>
                    <a:lstStyle/>
                    <a:p>
                      <a:pPr algn="l"/>
                      <a:r>
                        <a:rPr lang="de-DE" sz="2000" i="0" dirty="0" smtClean="0">
                          <a:solidFill>
                            <a:schemeClr val="tx1"/>
                          </a:solidFill>
                        </a:rPr>
                        <a:t>5 Minuten</a:t>
                      </a:r>
                      <a:endParaRPr lang="de-DE" sz="2000" i="0" dirty="0">
                        <a:solidFill>
                          <a:schemeClr val="tx1"/>
                        </a:solidFill>
                      </a:endParaRPr>
                    </a:p>
                  </a:txBody>
                  <a:tcPr marL="84406" marR="84406" marT="42203" marB="42203"/>
                </a:tc>
                <a:extLst>
                  <a:ext uri="{0D108BD9-81ED-4DB2-BD59-A6C34878D82A}">
                    <a16:rowId xmlns:a16="http://schemas.microsoft.com/office/drawing/2014/main" val="10002"/>
                  </a:ext>
                </a:extLst>
              </a:tr>
              <a:tr h="545034">
                <a:tc>
                  <a:txBody>
                    <a:bodyPr/>
                    <a:lstStyle/>
                    <a:p>
                      <a:pPr marL="514350" indent="-514350" algn="l">
                        <a:buFontTx/>
                        <a:buNone/>
                      </a:pPr>
                      <a:r>
                        <a:rPr lang="de-DE" sz="2000" dirty="0" smtClean="0">
                          <a:solidFill>
                            <a:schemeClr val="tx1"/>
                          </a:solidFill>
                        </a:rPr>
                        <a:t>4.</a:t>
                      </a:r>
                      <a:endParaRPr lang="de-DE" sz="2000" dirty="0">
                        <a:solidFill>
                          <a:schemeClr val="tx1"/>
                        </a:solidFill>
                      </a:endParaRPr>
                    </a:p>
                  </a:txBody>
                  <a:tcPr marL="84406" marR="84406" marT="42203" marB="4220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2000" dirty="0" smtClean="0">
                          <a:solidFill>
                            <a:schemeClr val="tx1"/>
                          </a:solidFill>
                        </a:rPr>
                        <a:t>Befragung</a:t>
                      </a:r>
                      <a:endParaRPr lang="de-DE" sz="2000" dirty="0">
                        <a:solidFill>
                          <a:schemeClr val="tx1"/>
                        </a:solidFill>
                      </a:endParaRPr>
                    </a:p>
                  </a:txBody>
                  <a:tcPr marL="84406" marR="84406" marT="42203" marB="42203"/>
                </a:tc>
                <a:tc>
                  <a:txBody>
                    <a:bodyPr/>
                    <a:lstStyle/>
                    <a:p>
                      <a:pPr algn="l"/>
                      <a:r>
                        <a:rPr lang="de-DE" sz="2000" dirty="0" smtClean="0">
                          <a:solidFill>
                            <a:schemeClr val="tx1"/>
                          </a:solidFill>
                        </a:rPr>
                        <a:t>10 Minuten</a:t>
                      </a:r>
                      <a:endParaRPr lang="de-DE" sz="2000" dirty="0">
                        <a:solidFill>
                          <a:schemeClr val="tx1"/>
                        </a:solidFill>
                      </a:endParaRPr>
                    </a:p>
                  </a:txBody>
                  <a:tcPr marL="84406" marR="84406" marT="42203" marB="42203"/>
                </a:tc>
                <a:extLst>
                  <a:ext uri="{0D108BD9-81ED-4DB2-BD59-A6C34878D82A}">
                    <a16:rowId xmlns:a16="http://schemas.microsoft.com/office/drawing/2014/main" val="10003"/>
                  </a:ext>
                </a:extLst>
              </a:tr>
              <a:tr h="545034">
                <a:tc>
                  <a:txBody>
                    <a:bodyPr/>
                    <a:lstStyle/>
                    <a:p>
                      <a:pPr marL="514350" indent="-514350" algn="l">
                        <a:buFontTx/>
                        <a:buNone/>
                      </a:pPr>
                      <a:r>
                        <a:rPr lang="de-DE" sz="2000" dirty="0" smtClean="0">
                          <a:solidFill>
                            <a:schemeClr val="tx1"/>
                          </a:solidFill>
                        </a:rPr>
                        <a:t>5.</a:t>
                      </a:r>
                      <a:endParaRPr lang="de-DE" sz="2000" dirty="0">
                        <a:solidFill>
                          <a:schemeClr val="tx1"/>
                        </a:solidFill>
                      </a:endParaRPr>
                    </a:p>
                  </a:txBody>
                  <a:tcPr marL="84406" marR="84406" marT="42203" marB="42203"/>
                </a:tc>
                <a:tc>
                  <a:txBody>
                    <a:bodyPr/>
                    <a:lstStyle/>
                    <a:p>
                      <a:pPr algn="l"/>
                      <a:r>
                        <a:rPr lang="de-DE" sz="2000" dirty="0" smtClean="0">
                          <a:solidFill>
                            <a:schemeClr val="tx1"/>
                          </a:solidFill>
                        </a:rPr>
                        <a:t>Hypothesen</a:t>
                      </a:r>
                      <a:endParaRPr lang="de-DE" sz="2000" dirty="0">
                        <a:solidFill>
                          <a:schemeClr val="tx1"/>
                        </a:solidFill>
                      </a:endParaRPr>
                    </a:p>
                  </a:txBody>
                  <a:tcPr marL="84406" marR="84406" marT="42203" marB="42203"/>
                </a:tc>
                <a:tc>
                  <a:txBody>
                    <a:bodyPr/>
                    <a:lstStyle/>
                    <a:p>
                      <a:pPr algn="l"/>
                      <a:r>
                        <a:rPr lang="de-DE" sz="2000" dirty="0" smtClean="0">
                          <a:solidFill>
                            <a:schemeClr val="tx1"/>
                          </a:solidFill>
                        </a:rPr>
                        <a:t>10 Minuten</a:t>
                      </a:r>
                      <a:endParaRPr lang="de-DE" sz="2000" dirty="0">
                        <a:solidFill>
                          <a:schemeClr val="tx1"/>
                        </a:solidFill>
                      </a:endParaRPr>
                    </a:p>
                  </a:txBody>
                  <a:tcPr marL="84406" marR="84406" marT="42203" marB="42203"/>
                </a:tc>
                <a:extLst>
                  <a:ext uri="{0D108BD9-81ED-4DB2-BD59-A6C34878D82A}">
                    <a16:rowId xmlns:a16="http://schemas.microsoft.com/office/drawing/2014/main" val="10004"/>
                  </a:ext>
                </a:extLst>
              </a:tr>
              <a:tr h="545034">
                <a:tc>
                  <a:txBody>
                    <a:bodyPr/>
                    <a:lstStyle/>
                    <a:p>
                      <a:pPr marL="514350" indent="-514350" algn="l">
                        <a:buFontTx/>
                        <a:buNone/>
                      </a:pPr>
                      <a:r>
                        <a:rPr lang="de-DE" sz="2000" dirty="0" smtClean="0">
                          <a:solidFill>
                            <a:schemeClr val="tx1"/>
                          </a:solidFill>
                        </a:rPr>
                        <a:t>6.</a:t>
                      </a:r>
                      <a:endParaRPr lang="de-DE" sz="2000" dirty="0">
                        <a:solidFill>
                          <a:schemeClr val="tx1"/>
                        </a:solidFill>
                      </a:endParaRPr>
                    </a:p>
                  </a:txBody>
                  <a:tcPr marL="84406" marR="84406" marT="42203" marB="4220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2000" dirty="0" smtClean="0">
                          <a:solidFill>
                            <a:schemeClr val="tx1"/>
                          </a:solidFill>
                        </a:rPr>
                        <a:t>Stellungnahme</a:t>
                      </a:r>
                    </a:p>
                  </a:txBody>
                  <a:tcPr marL="84406" marR="84406" marT="42203" marB="42203"/>
                </a:tc>
                <a:tc>
                  <a:txBody>
                    <a:bodyPr/>
                    <a:lstStyle/>
                    <a:p>
                      <a:pPr algn="l"/>
                      <a:r>
                        <a:rPr lang="de-DE" sz="2000" dirty="0" smtClean="0">
                          <a:solidFill>
                            <a:schemeClr val="tx1"/>
                          </a:solidFill>
                        </a:rPr>
                        <a:t>10</a:t>
                      </a:r>
                      <a:r>
                        <a:rPr lang="de-DE" sz="2000" baseline="0" dirty="0" smtClean="0">
                          <a:solidFill>
                            <a:schemeClr val="tx1"/>
                          </a:solidFill>
                        </a:rPr>
                        <a:t> </a:t>
                      </a:r>
                      <a:r>
                        <a:rPr lang="de-DE" sz="2000" dirty="0" smtClean="0">
                          <a:solidFill>
                            <a:schemeClr val="tx1"/>
                          </a:solidFill>
                        </a:rPr>
                        <a:t>Minuten</a:t>
                      </a:r>
                      <a:endParaRPr lang="de-DE" sz="2000" dirty="0">
                        <a:solidFill>
                          <a:schemeClr val="tx1"/>
                        </a:solidFill>
                      </a:endParaRPr>
                    </a:p>
                  </a:txBody>
                  <a:tcPr marL="84406" marR="84406" marT="42203" marB="42203"/>
                </a:tc>
                <a:extLst>
                  <a:ext uri="{0D108BD9-81ED-4DB2-BD59-A6C34878D82A}">
                    <a16:rowId xmlns:a16="http://schemas.microsoft.com/office/drawing/2014/main" val="10005"/>
                  </a:ext>
                </a:extLst>
              </a:tr>
              <a:tr h="545034">
                <a:tc>
                  <a:txBody>
                    <a:bodyPr/>
                    <a:lstStyle/>
                    <a:p>
                      <a:pPr marL="514350" indent="-514350" algn="l">
                        <a:buFontTx/>
                        <a:buNone/>
                      </a:pPr>
                      <a:r>
                        <a:rPr lang="de-DE" sz="2000" dirty="0" smtClean="0">
                          <a:solidFill>
                            <a:schemeClr val="tx1"/>
                          </a:solidFill>
                        </a:rPr>
                        <a:t>7. </a:t>
                      </a:r>
                      <a:endParaRPr lang="de-DE" sz="2000" dirty="0">
                        <a:solidFill>
                          <a:schemeClr val="tx1"/>
                        </a:solidFill>
                      </a:endParaRPr>
                    </a:p>
                  </a:txBody>
                  <a:tcPr marL="84406" marR="84406" marT="42203" marB="4220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2000" dirty="0" smtClean="0">
                          <a:solidFill>
                            <a:schemeClr val="tx1"/>
                          </a:solidFill>
                        </a:rPr>
                        <a:t> Lösungsfindung</a:t>
                      </a:r>
                    </a:p>
                  </a:txBody>
                  <a:tcPr marL="84406" marR="84406" marT="42203" marB="42203"/>
                </a:tc>
                <a:tc>
                  <a:txBody>
                    <a:bodyPr/>
                    <a:lstStyle/>
                    <a:p>
                      <a:pPr algn="l"/>
                      <a:r>
                        <a:rPr lang="de-DE" sz="2000" dirty="0" smtClean="0">
                          <a:solidFill>
                            <a:schemeClr val="tx1"/>
                          </a:solidFill>
                        </a:rPr>
                        <a:t>10 Minuten</a:t>
                      </a:r>
                      <a:endParaRPr lang="de-DE" sz="2000" dirty="0">
                        <a:solidFill>
                          <a:schemeClr val="tx1"/>
                        </a:solidFill>
                      </a:endParaRPr>
                    </a:p>
                  </a:txBody>
                  <a:tcPr marL="84406" marR="84406" marT="42203" marB="42203"/>
                </a:tc>
                <a:extLst>
                  <a:ext uri="{0D108BD9-81ED-4DB2-BD59-A6C34878D82A}">
                    <a16:rowId xmlns:a16="http://schemas.microsoft.com/office/drawing/2014/main" val="10006"/>
                  </a:ext>
                </a:extLst>
              </a:tr>
              <a:tr h="545034">
                <a:tc>
                  <a:txBody>
                    <a:bodyPr/>
                    <a:lstStyle/>
                    <a:p>
                      <a:pPr marL="514350" indent="-514350" algn="l">
                        <a:buFontTx/>
                        <a:buNone/>
                      </a:pPr>
                      <a:r>
                        <a:rPr lang="de-DE" sz="2000" dirty="0" smtClean="0">
                          <a:solidFill>
                            <a:schemeClr val="tx1"/>
                          </a:solidFill>
                        </a:rPr>
                        <a:t>8. </a:t>
                      </a:r>
                      <a:endParaRPr lang="de-DE" sz="2000" dirty="0">
                        <a:solidFill>
                          <a:schemeClr val="tx1"/>
                        </a:solidFill>
                      </a:endParaRPr>
                    </a:p>
                  </a:txBody>
                  <a:tcPr marL="84406" marR="84406" marT="42203" marB="4220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2000" dirty="0" smtClean="0">
                          <a:solidFill>
                            <a:schemeClr val="tx1"/>
                          </a:solidFill>
                        </a:rPr>
                        <a:t>Handlungsplan</a:t>
                      </a:r>
                    </a:p>
                  </a:txBody>
                  <a:tcPr marL="84406" marR="84406" marT="42203" marB="42203"/>
                </a:tc>
                <a:tc>
                  <a:txBody>
                    <a:bodyPr/>
                    <a:lstStyle/>
                    <a:p>
                      <a:pPr algn="l"/>
                      <a:r>
                        <a:rPr lang="de-DE" sz="2000" dirty="0" smtClean="0">
                          <a:solidFill>
                            <a:schemeClr val="tx1"/>
                          </a:solidFill>
                        </a:rPr>
                        <a:t>5 Minuten</a:t>
                      </a:r>
                      <a:endParaRPr lang="de-DE" sz="2000" dirty="0">
                        <a:solidFill>
                          <a:schemeClr val="tx1"/>
                        </a:solidFill>
                      </a:endParaRPr>
                    </a:p>
                  </a:txBody>
                  <a:tcPr marL="84406" marR="84406" marT="42203" marB="42203"/>
                </a:tc>
                <a:extLst>
                  <a:ext uri="{0D108BD9-81ED-4DB2-BD59-A6C34878D82A}">
                    <a16:rowId xmlns:a16="http://schemas.microsoft.com/office/drawing/2014/main" val="10007"/>
                  </a:ext>
                </a:extLst>
              </a:tr>
              <a:tr h="392256">
                <a:tc>
                  <a:txBody>
                    <a:bodyPr/>
                    <a:lstStyle/>
                    <a:p>
                      <a:pPr marL="514350" indent="-514350" algn="l">
                        <a:buFontTx/>
                        <a:buNone/>
                      </a:pPr>
                      <a:r>
                        <a:rPr lang="de-DE" sz="2000" dirty="0" smtClean="0">
                          <a:solidFill>
                            <a:schemeClr val="tx1"/>
                          </a:solidFill>
                        </a:rPr>
                        <a:t>9. </a:t>
                      </a:r>
                      <a:endParaRPr lang="de-DE" sz="2000" dirty="0">
                        <a:solidFill>
                          <a:schemeClr val="tx1"/>
                        </a:solidFill>
                      </a:endParaRPr>
                    </a:p>
                  </a:txBody>
                  <a:tcPr marL="84406" marR="84406" marT="42203" marB="4220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sz="2000" dirty="0" smtClean="0">
                          <a:solidFill>
                            <a:schemeClr val="tx1"/>
                          </a:solidFill>
                        </a:rPr>
                        <a:t>Abschlussrunde</a:t>
                      </a:r>
                    </a:p>
                  </a:txBody>
                  <a:tcPr marL="84406" marR="84406" marT="42203" marB="42203"/>
                </a:tc>
                <a:tc>
                  <a:txBody>
                    <a:bodyPr/>
                    <a:lstStyle/>
                    <a:p>
                      <a:pPr algn="l"/>
                      <a:r>
                        <a:rPr lang="de-DE" sz="2000" dirty="0" smtClean="0">
                          <a:solidFill>
                            <a:schemeClr val="tx1"/>
                          </a:solidFill>
                        </a:rPr>
                        <a:t>5 Minuten</a:t>
                      </a:r>
                      <a:endParaRPr lang="de-DE" sz="2000" dirty="0">
                        <a:solidFill>
                          <a:schemeClr val="tx1"/>
                        </a:solidFill>
                      </a:endParaRPr>
                    </a:p>
                  </a:txBody>
                  <a:tcPr marL="84406" marR="84406" marT="42203" marB="42203"/>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13173174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595510"/>
          </a:xfrm>
        </p:spPr>
        <p:txBody>
          <a:bodyPr>
            <a:noAutofit/>
          </a:bodyPr>
          <a:lstStyle/>
          <a:p>
            <a:r>
              <a:rPr lang="de-DE" sz="3600" dirty="0" smtClean="0"/>
              <a:t>Arbeitsphase</a:t>
            </a:r>
            <a:endParaRPr lang="de-DE" sz="3600" dirty="0"/>
          </a:p>
        </p:txBody>
      </p:sp>
      <p:sp>
        <p:nvSpPr>
          <p:cNvPr id="3" name="Inhaltsplatzhalter 2"/>
          <p:cNvSpPr>
            <a:spLocks noGrp="1"/>
          </p:cNvSpPr>
          <p:nvPr>
            <p:ph idx="1"/>
          </p:nvPr>
        </p:nvSpPr>
        <p:spPr>
          <a:xfrm>
            <a:off x="395288" y="1628353"/>
            <a:ext cx="8353425" cy="4752975"/>
          </a:xfrm>
        </p:spPr>
        <p:txBody>
          <a:bodyPr>
            <a:normAutofit/>
          </a:bodyPr>
          <a:lstStyle/>
          <a:p>
            <a:pPr marL="457200" indent="-457200">
              <a:buAutoNum type="arabicPeriod"/>
            </a:pPr>
            <a:r>
              <a:rPr lang="de-DE" dirty="0" smtClean="0"/>
              <a:t>Gruppenarbeit (70  Minuten)</a:t>
            </a:r>
          </a:p>
          <a:p>
            <a:pPr marL="0" indent="0">
              <a:buNone/>
            </a:pPr>
            <a:endParaRPr lang="de-DE" sz="1000" dirty="0" smtClean="0"/>
          </a:p>
          <a:p>
            <a:pPr marL="0" indent="0">
              <a:buNone/>
            </a:pPr>
            <a:r>
              <a:rPr lang="de-DE" dirty="0" smtClean="0"/>
              <a:t>Bilden Sie eine Gruppe aus ca. sechs Teilnehmerinnen / Teilnehmern und führen Sie nach dem Ablaufschema eine Kollegiale Fallberatung durch.</a:t>
            </a:r>
          </a:p>
          <a:p>
            <a:pPr marL="0" indent="0">
              <a:buNone/>
            </a:pPr>
            <a:endParaRPr lang="de-DE" dirty="0"/>
          </a:p>
          <a:p>
            <a:pPr marL="0" indent="0">
              <a:buNone/>
            </a:pPr>
            <a:r>
              <a:rPr lang="de-DE" dirty="0" smtClean="0">
                <a:solidFill>
                  <a:srgbClr val="DD3A43"/>
                </a:solidFill>
              </a:rPr>
              <a:t> </a:t>
            </a:r>
            <a:r>
              <a:rPr lang="de-DE" dirty="0" smtClean="0"/>
              <a:t>2.  Plenum (10 Minuten)</a:t>
            </a:r>
          </a:p>
          <a:p>
            <a:pPr marL="0" indent="0">
              <a:buNone/>
            </a:pPr>
            <a:endParaRPr lang="de-DE" sz="1050" dirty="0" smtClean="0"/>
          </a:p>
          <a:p>
            <a:pPr marL="0" indent="0">
              <a:buNone/>
            </a:pPr>
            <a:r>
              <a:rPr lang="de-DE" dirty="0" smtClean="0"/>
              <a:t>Blitzlicht: Könnte uns die Kollegiale Fallberatung dabei helfen,  Probleme besser zu lösen?</a:t>
            </a:r>
          </a:p>
          <a:p>
            <a:pPr marL="0" indent="0">
              <a:buNone/>
            </a:pPr>
            <a:endParaRPr lang="de-DE" dirty="0"/>
          </a:p>
        </p:txBody>
      </p:sp>
      <p:sp>
        <p:nvSpPr>
          <p:cNvPr id="4" name="Fußzeilenplatzhalter 3"/>
          <p:cNvSpPr>
            <a:spLocks noGrp="1"/>
          </p:cNvSpPr>
          <p:nvPr>
            <p:ph type="ftr" sz="quarter" idx="4294967295"/>
          </p:nvPr>
        </p:nvSpPr>
        <p:spPr>
          <a:xfrm>
            <a:off x="3124200" y="6356350"/>
            <a:ext cx="2895600" cy="365125"/>
          </a:xfrm>
          <a:prstGeom prst="rect">
            <a:avLst/>
          </a:prstGeom>
        </p:spPr>
        <p:txBody>
          <a:bodyPr/>
          <a:lstStyle/>
          <a:p>
            <a:r>
              <a:rPr lang="de-DE" smtClean="0"/>
              <a:t>Solf</a:t>
            </a:r>
            <a:endParaRPr lang="de-DE"/>
          </a:p>
        </p:txBody>
      </p:sp>
    </p:spTree>
    <p:extLst>
      <p:ext uri="{BB962C8B-B14F-4D97-AF65-F5344CB8AC3E}">
        <p14:creationId xmlns:p14="http://schemas.microsoft.com/office/powerpoint/2010/main" val="2458534957"/>
      </p:ext>
    </p:extLst>
  </p:cSld>
  <p:clrMapOvr>
    <a:masterClrMapping/>
  </p:clrMapOvr>
  <p:transition>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1560" y="620688"/>
            <a:ext cx="8229600" cy="1066800"/>
          </a:xfrm>
        </p:spPr>
        <p:txBody>
          <a:bodyPr>
            <a:normAutofit/>
          </a:bodyPr>
          <a:lstStyle/>
          <a:p>
            <a:r>
              <a:rPr lang="de-DE" sz="3600" dirty="0" smtClean="0"/>
              <a:t>Literaturverzeichnis</a:t>
            </a:r>
            <a:endParaRPr lang="de-DE" sz="3600" dirty="0"/>
          </a:p>
        </p:txBody>
      </p:sp>
      <p:sp>
        <p:nvSpPr>
          <p:cNvPr id="3" name="Inhaltsplatzhalter 2"/>
          <p:cNvSpPr>
            <a:spLocks noGrp="1"/>
          </p:cNvSpPr>
          <p:nvPr>
            <p:ph idx="1"/>
          </p:nvPr>
        </p:nvSpPr>
        <p:spPr>
          <a:xfrm>
            <a:off x="395288" y="1628353"/>
            <a:ext cx="8353425" cy="4752975"/>
          </a:xfrm>
        </p:spPr>
        <p:txBody>
          <a:bodyPr>
            <a:normAutofit/>
          </a:bodyPr>
          <a:lstStyle/>
          <a:p>
            <a:r>
              <a:rPr lang="de-DE" dirty="0"/>
              <a:t>Haug-</a:t>
            </a:r>
            <a:r>
              <a:rPr lang="de-DE" dirty="0" err="1"/>
              <a:t>Benien</a:t>
            </a:r>
            <a:r>
              <a:rPr lang="de-DE" dirty="0"/>
              <a:t>, R. (1998</a:t>
            </a:r>
            <a:r>
              <a:rPr lang="de-DE" dirty="0" smtClean="0"/>
              <a:t>): </a:t>
            </a:r>
            <a:r>
              <a:rPr lang="de-DE" dirty="0"/>
              <a:t>Kollegiale Beratung </a:t>
            </a:r>
            <a:r>
              <a:rPr lang="de-DE" dirty="0" smtClean="0"/>
              <a:t>– </a:t>
            </a:r>
            <a:r>
              <a:rPr lang="de-DE" dirty="0"/>
              <a:t>Ein Fall nicht nur für zwei. Heidelberger Institut Beruf und Arbeit, Ausgabe III-1998, </a:t>
            </a:r>
            <a:r>
              <a:rPr lang="de-DE" dirty="0" err="1"/>
              <a:t>hiba</a:t>
            </a:r>
            <a:r>
              <a:rPr lang="de-DE" dirty="0"/>
              <a:t> </a:t>
            </a:r>
            <a:r>
              <a:rPr lang="de-DE" dirty="0" err="1"/>
              <a:t>gmbh</a:t>
            </a:r>
            <a:r>
              <a:rPr lang="de-DE" dirty="0"/>
              <a:t>. </a:t>
            </a:r>
            <a:endParaRPr lang="de-DE" dirty="0" smtClean="0"/>
          </a:p>
          <a:p>
            <a:pPr marL="0" indent="0">
              <a:buNone/>
            </a:pPr>
            <a:endParaRPr lang="de-DE" sz="1000" dirty="0" smtClean="0"/>
          </a:p>
          <a:p>
            <a:r>
              <a:rPr lang="de-DE" dirty="0" smtClean="0"/>
              <a:t>Tieze, K.-O.(2015): Kollegiale Beratung, Problemlösungen gemeinsam entwickeln. Reinbek bei Hamburg: Rowohlt Taschenbuch Verlag.</a:t>
            </a:r>
          </a:p>
          <a:p>
            <a:pPr marL="0" indent="0">
              <a:buNone/>
            </a:pPr>
            <a:endParaRPr lang="de-DE" sz="2800" dirty="0" smtClean="0"/>
          </a:p>
        </p:txBody>
      </p:sp>
    </p:spTree>
    <p:extLst>
      <p:ext uri="{BB962C8B-B14F-4D97-AF65-F5344CB8AC3E}">
        <p14:creationId xmlns:p14="http://schemas.microsoft.com/office/powerpoint/2010/main" val="3565097772"/>
      </p:ext>
    </p:extLst>
  </p:cSld>
  <p:clrMapOvr>
    <a:masterClrMapping/>
  </p:clrMapOvr>
  <p:transition>
    <p:pull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109728" indent="0">
              <a:buNone/>
            </a:pPr>
            <a:r>
              <a:rPr lang="de-DE" dirty="0" smtClean="0"/>
              <a:t>Max/Erika </a:t>
            </a:r>
            <a:r>
              <a:rPr lang="de-DE" dirty="0"/>
              <a:t>Mustermann</a:t>
            </a:r>
          </a:p>
          <a:p>
            <a:pPr marL="109728" indent="0">
              <a:buNone/>
            </a:pPr>
            <a:r>
              <a:rPr lang="de-DE" dirty="0"/>
              <a:t>Telefon 0711 </a:t>
            </a:r>
            <a:r>
              <a:rPr lang="de-DE" dirty="0" smtClean="0"/>
              <a:t>XXXX – XXXX</a:t>
            </a:r>
            <a:endParaRPr lang="de-DE" dirty="0"/>
          </a:p>
          <a:p>
            <a:pPr marL="109728" indent="0">
              <a:buNone/>
            </a:pPr>
            <a:r>
              <a:rPr lang="de-DE" dirty="0"/>
              <a:t>E-Mail </a:t>
            </a:r>
            <a:r>
              <a:rPr lang="de-DE" dirty="0">
                <a:solidFill>
                  <a:srgbClr val="007AC9"/>
                </a:solidFill>
              </a:rPr>
              <a:t>max/erika.mustermann@zsl.kv.bwl.de</a:t>
            </a:r>
          </a:p>
          <a:p>
            <a:pPr marL="109728" indent="0">
              <a:buNone/>
            </a:pPr>
            <a:r>
              <a:rPr lang="de-DE" dirty="0"/>
              <a:t>Internet </a:t>
            </a:r>
            <a:r>
              <a:rPr lang="de-DE" dirty="0" smtClean="0">
                <a:solidFill>
                  <a:srgbClr val="007AC9"/>
                </a:solidFill>
              </a:rPr>
              <a:t>www.zsl-bw.de</a:t>
            </a:r>
            <a:endParaRPr lang="de-DE" dirty="0">
              <a:solidFill>
                <a:srgbClr val="007AC9"/>
              </a:solidFill>
            </a:endParaRPr>
          </a:p>
        </p:txBody>
      </p:sp>
      <p:sp>
        <p:nvSpPr>
          <p:cNvPr id="3" name="Titel 2"/>
          <p:cNvSpPr>
            <a:spLocks noGrp="1"/>
          </p:cNvSpPr>
          <p:nvPr>
            <p:ph type="title"/>
          </p:nvPr>
        </p:nvSpPr>
        <p:spPr/>
        <p:txBody>
          <a:bodyPr/>
          <a:lstStyle/>
          <a:p>
            <a:r>
              <a:rPr lang="de-DE" dirty="0" smtClean="0"/>
              <a:t>Kontaktperson</a:t>
            </a:r>
            <a:endParaRPr lang="de-DE" dirty="0"/>
          </a:p>
        </p:txBody>
      </p:sp>
    </p:spTree>
    <p:extLst>
      <p:ext uri="{BB962C8B-B14F-4D97-AF65-F5344CB8AC3E}">
        <p14:creationId xmlns:p14="http://schemas.microsoft.com/office/powerpoint/2010/main" val="3426076523"/>
      </p:ext>
    </p:extLst>
  </p:cSld>
  <p:clrMapOvr>
    <a:masterClrMapping/>
  </p:clrMapOvr>
  <p:transition>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576064"/>
          </a:xfrm>
        </p:spPr>
        <p:txBody>
          <a:bodyPr>
            <a:normAutofit fontScale="90000"/>
          </a:bodyPr>
          <a:lstStyle/>
          <a:p>
            <a:r>
              <a:rPr lang="de-DE" sz="3600" dirty="0" smtClean="0"/>
              <a:t>Inhaltsverzeichnis</a:t>
            </a:r>
            <a:endParaRPr lang="de-DE" sz="3600" dirty="0"/>
          </a:p>
        </p:txBody>
      </p:sp>
      <p:sp>
        <p:nvSpPr>
          <p:cNvPr id="3" name="Inhaltsplatzhalter 2"/>
          <p:cNvSpPr>
            <a:spLocks noGrp="1"/>
          </p:cNvSpPr>
          <p:nvPr>
            <p:ph idx="1"/>
          </p:nvPr>
        </p:nvSpPr>
        <p:spPr>
          <a:xfrm>
            <a:off x="457200" y="1412776"/>
            <a:ext cx="8229600" cy="4462520"/>
          </a:xfrm>
        </p:spPr>
        <p:txBody>
          <a:bodyPr>
            <a:normAutofit fontScale="77500" lnSpcReduction="20000"/>
          </a:bodyPr>
          <a:lstStyle/>
          <a:p>
            <a:r>
              <a:rPr lang="de-DE" sz="2800" b="1" dirty="0" smtClean="0"/>
              <a:t>Kollegiale Beratung, was ist das?</a:t>
            </a:r>
          </a:p>
          <a:p>
            <a:pPr marL="0" indent="0">
              <a:buNone/>
            </a:pPr>
            <a:endParaRPr lang="de-DE" sz="1300" b="1" dirty="0" smtClean="0"/>
          </a:p>
          <a:p>
            <a:pPr>
              <a:buFont typeface="Wingdings" pitchFamily="2" charset="2"/>
              <a:buChar char="à"/>
            </a:pPr>
            <a:r>
              <a:rPr lang="de-DE" sz="2800" dirty="0" smtClean="0">
                <a:sym typeface="Wingdings" panose="05000000000000000000" pitchFamily="2" charset="2"/>
              </a:rPr>
              <a:t> Definition</a:t>
            </a:r>
          </a:p>
          <a:p>
            <a:pPr>
              <a:buFont typeface="Wingdings" pitchFamily="2" charset="2"/>
              <a:buChar char="à"/>
            </a:pPr>
            <a:r>
              <a:rPr lang="de-DE" sz="2800" dirty="0" smtClean="0">
                <a:sym typeface="Wingdings" panose="05000000000000000000" pitchFamily="2" charset="2"/>
              </a:rPr>
              <a:t> Abgrenzung zu Coaching und Supervision</a:t>
            </a:r>
          </a:p>
          <a:p>
            <a:pPr>
              <a:buFont typeface="Wingdings" pitchFamily="2" charset="2"/>
              <a:buChar char="à"/>
            </a:pPr>
            <a:r>
              <a:rPr lang="de-DE" sz="2800" dirty="0" smtClean="0">
                <a:sym typeface="Wingdings" panose="05000000000000000000" pitchFamily="2" charset="2"/>
              </a:rPr>
              <a:t> Herkunft und verschiedene Formen</a:t>
            </a:r>
          </a:p>
          <a:p>
            <a:pPr>
              <a:buFont typeface="Wingdings" pitchFamily="2" charset="2"/>
              <a:buChar char="à"/>
            </a:pPr>
            <a:r>
              <a:rPr lang="de-DE" sz="2800" dirty="0" smtClean="0">
                <a:sym typeface="Wingdings" panose="05000000000000000000" pitchFamily="2" charset="2"/>
              </a:rPr>
              <a:t> Merkmale</a:t>
            </a:r>
          </a:p>
          <a:p>
            <a:pPr>
              <a:buFont typeface="Wingdings" pitchFamily="2" charset="2"/>
              <a:buChar char="à"/>
            </a:pPr>
            <a:r>
              <a:rPr lang="de-DE" sz="2800" dirty="0" smtClean="0">
                <a:sym typeface="Wingdings" panose="05000000000000000000" pitchFamily="2" charset="2"/>
              </a:rPr>
              <a:t> Prinzipien</a:t>
            </a:r>
          </a:p>
          <a:p>
            <a:pPr>
              <a:buFont typeface="Wingdings" pitchFamily="2" charset="2"/>
              <a:buChar char="à"/>
            </a:pPr>
            <a:r>
              <a:rPr lang="de-DE" sz="2800" dirty="0" smtClean="0">
                <a:sym typeface="Wingdings" panose="05000000000000000000" pitchFamily="2" charset="2"/>
              </a:rPr>
              <a:t> Grenzen</a:t>
            </a:r>
          </a:p>
          <a:p>
            <a:pPr>
              <a:buFont typeface="Wingdings" pitchFamily="2" charset="2"/>
              <a:buChar char="à"/>
            </a:pPr>
            <a:r>
              <a:rPr lang="de-DE" sz="2800" dirty="0" smtClean="0">
                <a:sym typeface="Wingdings" panose="05000000000000000000" pitchFamily="2" charset="2"/>
              </a:rPr>
              <a:t> Störungsquellen</a:t>
            </a:r>
            <a:endParaRPr lang="de-DE" sz="2800" dirty="0">
              <a:sym typeface="Wingdings" panose="05000000000000000000" pitchFamily="2" charset="2"/>
            </a:endParaRPr>
          </a:p>
          <a:p>
            <a:pPr>
              <a:buFont typeface="Wingdings" pitchFamily="2" charset="2"/>
              <a:buChar char="à"/>
            </a:pPr>
            <a:endParaRPr lang="de-DE" sz="2800" dirty="0" smtClean="0">
              <a:sym typeface="Wingdings" panose="05000000000000000000" pitchFamily="2" charset="2"/>
            </a:endParaRPr>
          </a:p>
          <a:p>
            <a:r>
              <a:rPr lang="de-DE" sz="2800" b="1" dirty="0" smtClean="0">
                <a:sym typeface="Wingdings" panose="05000000000000000000" pitchFamily="2" charset="2"/>
              </a:rPr>
              <a:t>Kollegiale Fallberatung konkret</a:t>
            </a:r>
          </a:p>
          <a:p>
            <a:pPr marL="0" indent="0">
              <a:buNone/>
            </a:pPr>
            <a:endParaRPr lang="de-DE" sz="1500" b="1" dirty="0" smtClean="0">
              <a:sym typeface="Wingdings" panose="05000000000000000000" pitchFamily="2" charset="2"/>
            </a:endParaRPr>
          </a:p>
          <a:p>
            <a:pPr>
              <a:buFont typeface="Wingdings" pitchFamily="2" charset="2"/>
              <a:buChar char="à"/>
            </a:pPr>
            <a:r>
              <a:rPr lang="de-DE" sz="2800" dirty="0" smtClean="0">
                <a:sym typeface="Wingdings" panose="05000000000000000000" pitchFamily="2" charset="2"/>
              </a:rPr>
              <a:t> Rollen</a:t>
            </a:r>
          </a:p>
          <a:p>
            <a:pPr>
              <a:buFont typeface="Wingdings" pitchFamily="2" charset="2"/>
              <a:buChar char="à"/>
            </a:pPr>
            <a:r>
              <a:rPr lang="de-DE" sz="2800" dirty="0" smtClean="0">
                <a:sym typeface="Wingdings" panose="05000000000000000000" pitchFamily="2" charset="2"/>
              </a:rPr>
              <a:t> Ablauf</a:t>
            </a:r>
          </a:p>
          <a:p>
            <a:pPr>
              <a:buFont typeface="Wingdings" pitchFamily="2" charset="2"/>
              <a:buChar char="à"/>
            </a:pPr>
            <a:r>
              <a:rPr lang="de-DE" sz="2800" dirty="0" smtClean="0">
                <a:sym typeface="Wingdings" panose="05000000000000000000" pitchFamily="2" charset="2"/>
              </a:rPr>
              <a:t> Übung</a:t>
            </a:r>
          </a:p>
          <a:p>
            <a:pPr>
              <a:buFont typeface="Wingdings" pitchFamily="2" charset="2"/>
              <a:buChar char="à"/>
            </a:pPr>
            <a:endParaRPr lang="de-DE" sz="2800" dirty="0" smtClean="0"/>
          </a:p>
        </p:txBody>
      </p:sp>
    </p:spTree>
    <p:extLst>
      <p:ext uri="{BB962C8B-B14F-4D97-AF65-F5344CB8AC3E}">
        <p14:creationId xmlns:p14="http://schemas.microsoft.com/office/powerpoint/2010/main" val="234561793"/>
      </p:ext>
    </p:extLst>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648072"/>
          </a:xfrm>
        </p:spPr>
        <p:txBody>
          <a:bodyPr>
            <a:normAutofit/>
          </a:bodyPr>
          <a:lstStyle/>
          <a:p>
            <a:r>
              <a:rPr lang="de-DE" sz="3600" dirty="0" smtClean="0"/>
              <a:t>Kollegiale Beratung, was ist das?</a:t>
            </a:r>
            <a:endParaRPr lang="de-DE" sz="3600" dirty="0"/>
          </a:p>
        </p:txBody>
      </p:sp>
      <p:sp>
        <p:nvSpPr>
          <p:cNvPr id="528387" name="Rectangle 3"/>
          <p:cNvSpPr>
            <a:spLocks noGrp="1" noChangeArrowheads="1"/>
          </p:cNvSpPr>
          <p:nvPr>
            <p:ph idx="1"/>
          </p:nvPr>
        </p:nvSpPr>
        <p:spPr bwMode="auto">
          <a:xfrm>
            <a:off x="395536" y="1700808"/>
            <a:ext cx="8353425" cy="4752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406" tIns="42203" rIns="84406" bIns="42203" numCol="1" anchor="t" anchorCtr="0" compatLnSpc="1">
            <a:prstTxWarp prst="textNoShape">
              <a:avLst/>
            </a:prstTxWarp>
          </a:bodyPr>
          <a:lstStyle/>
          <a:p>
            <a:pPr>
              <a:buNone/>
            </a:pPr>
            <a:r>
              <a:rPr lang="de-DE" altLang="de-DE" dirty="0" smtClean="0"/>
              <a:t>   „Kollegiale Beratung ist ein strukturiertes Beratungsgespräch in einer Gruppe, indem ein Teilnehmer von den übrigen Teilnehmern nach einem festgelegten Ablauf mit verteilten Rollen beraten wird…“ </a:t>
            </a:r>
          </a:p>
          <a:p>
            <a:pPr algn="r">
              <a:buNone/>
            </a:pPr>
            <a:endParaRPr lang="de-DE" altLang="de-DE" sz="1200" dirty="0" smtClean="0"/>
          </a:p>
          <a:p>
            <a:pPr algn="r">
              <a:buNone/>
            </a:pPr>
            <a:r>
              <a:rPr lang="de-DE" altLang="de-DE" sz="1200" dirty="0" smtClean="0"/>
              <a:t>(</a:t>
            </a:r>
            <a:r>
              <a:rPr lang="de-DE" altLang="de-DE" sz="1200" dirty="0"/>
              <a:t>Tieze, K.-O.(2015): Kollegiale Beratung, Problemlösungen gemeinsam entwickeln. Reinbek bei Hamburg: Rowohlt Taschenbuch Verlag, </a:t>
            </a:r>
            <a:r>
              <a:rPr lang="de-DE" altLang="de-DE" sz="1200" dirty="0" smtClean="0"/>
              <a:t>S.11)</a:t>
            </a:r>
          </a:p>
          <a:p>
            <a:pPr marL="0" indent="0" eaLnBrk="1" hangingPunct="1">
              <a:buNone/>
            </a:pPr>
            <a:endParaRPr lang="de-DE" altLang="ja-JP" dirty="0" smtClean="0"/>
          </a:p>
          <a:p>
            <a:pPr marL="0" indent="0" eaLnBrk="1" hangingPunct="1">
              <a:buNone/>
            </a:pPr>
            <a:r>
              <a:rPr lang="de-DE" altLang="ja-JP" dirty="0" smtClean="0"/>
              <a:t>    Ziel ist es, Lösungen für konkrete berufliche </a:t>
            </a:r>
          </a:p>
          <a:p>
            <a:pPr marL="0" indent="0" eaLnBrk="1" hangingPunct="1">
              <a:buNone/>
            </a:pPr>
            <a:r>
              <a:rPr lang="de-DE" altLang="ja-JP" dirty="0" smtClean="0"/>
              <a:t>    Schlüsselfragen zu entwickeln.</a:t>
            </a:r>
          </a:p>
          <a:p>
            <a:pPr eaLnBrk="1" hangingPunct="1">
              <a:buFontTx/>
              <a:buNone/>
            </a:pPr>
            <a:endParaRPr lang="de-DE" altLang="de-DE" sz="4062" dirty="0"/>
          </a:p>
        </p:txBody>
      </p:sp>
    </p:spTree>
    <p:extLst>
      <p:ext uri="{BB962C8B-B14F-4D97-AF65-F5344CB8AC3E}">
        <p14:creationId xmlns:p14="http://schemas.microsoft.com/office/powerpoint/2010/main" val="417584446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720080"/>
          </a:xfrm>
        </p:spPr>
        <p:txBody>
          <a:bodyPr>
            <a:noAutofit/>
          </a:bodyPr>
          <a:lstStyle/>
          <a:p>
            <a:r>
              <a:rPr lang="de-DE" sz="3600" dirty="0">
                <a:sym typeface="Wingdings" panose="05000000000000000000" pitchFamily="2" charset="2"/>
              </a:rPr>
              <a:t>Abgrenzung zu Coaching und </a:t>
            </a:r>
            <a:r>
              <a:rPr lang="de-DE" sz="3600" dirty="0" smtClean="0">
                <a:sym typeface="Wingdings" panose="05000000000000000000" pitchFamily="2" charset="2"/>
              </a:rPr>
              <a:t>Supervision</a:t>
            </a:r>
            <a:endParaRPr lang="de-DE" sz="1800" dirty="0"/>
          </a:p>
        </p:txBody>
      </p:sp>
      <p:sp>
        <p:nvSpPr>
          <p:cNvPr id="3" name="Inhaltsplatzhalter 2"/>
          <p:cNvSpPr>
            <a:spLocks noGrp="1"/>
          </p:cNvSpPr>
          <p:nvPr>
            <p:ph idx="1"/>
          </p:nvPr>
        </p:nvSpPr>
        <p:spPr>
          <a:xfrm>
            <a:off x="457200" y="1556792"/>
            <a:ext cx="8229600" cy="4462520"/>
          </a:xfrm>
        </p:spPr>
        <p:txBody>
          <a:bodyPr>
            <a:normAutofit fontScale="85000" lnSpcReduction="20000"/>
          </a:bodyPr>
          <a:lstStyle/>
          <a:p>
            <a:pPr marL="0" indent="0">
              <a:buNone/>
            </a:pPr>
            <a:r>
              <a:rPr lang="de-DE" u="sng" dirty="0" smtClean="0"/>
              <a:t>Abgrenzung</a:t>
            </a:r>
            <a:r>
              <a:rPr lang="de-DE" dirty="0" smtClean="0"/>
              <a:t>: </a:t>
            </a:r>
          </a:p>
          <a:p>
            <a:pPr marL="0" indent="0">
              <a:buNone/>
            </a:pPr>
            <a:endParaRPr lang="de-DE" sz="1200" dirty="0" smtClean="0"/>
          </a:p>
          <a:p>
            <a:r>
              <a:rPr lang="de-DE" dirty="0" smtClean="0"/>
              <a:t>Keine Anleitung durch einen Coach oder Supervisor, der i. d. R. eine mehrjährige Ausbildung absolviert hat und daher über eine deutlich größere Methodenkompetenz und ein umfänglicheres Beratungskonzept verfügt</a:t>
            </a:r>
          </a:p>
          <a:p>
            <a:pPr marL="0" indent="0">
              <a:buNone/>
            </a:pPr>
            <a:endParaRPr lang="de-DE" sz="1300" dirty="0" smtClean="0"/>
          </a:p>
          <a:p>
            <a:r>
              <a:rPr lang="de-DE" dirty="0" smtClean="0"/>
              <a:t>Begriff Coaching eher aus der Wirtschaft (meist Einzelcoaching)</a:t>
            </a:r>
          </a:p>
          <a:p>
            <a:pPr marL="0" indent="0">
              <a:buNone/>
            </a:pPr>
            <a:endParaRPr lang="de-DE" dirty="0" smtClean="0"/>
          </a:p>
          <a:p>
            <a:pPr>
              <a:buFont typeface="Wingdings"/>
              <a:buChar char="à"/>
            </a:pPr>
            <a:r>
              <a:rPr lang="de-DE" dirty="0" smtClean="0">
                <a:sym typeface="Wingdings" panose="05000000000000000000" pitchFamily="2" charset="2"/>
              </a:rPr>
              <a:t> Kollegiale Beratung kann in schwierigen Problemkonstellationen keine professionelle Beratung ersetzen, sondern eher ergänzen!</a:t>
            </a:r>
            <a:endParaRPr lang="de-DE" dirty="0" smtClean="0"/>
          </a:p>
          <a:p>
            <a:pPr marL="109728" indent="0">
              <a:buNone/>
            </a:pPr>
            <a:endParaRPr lang="de-DE" dirty="0" smtClean="0"/>
          </a:p>
          <a:p>
            <a:pPr marL="0" indent="0">
              <a:buNone/>
            </a:pPr>
            <a:r>
              <a:rPr lang="de-DE" u="sng" dirty="0" smtClean="0"/>
              <a:t>Gemeinsamkeit</a:t>
            </a:r>
            <a:r>
              <a:rPr lang="de-DE" dirty="0" smtClean="0"/>
              <a:t>:</a:t>
            </a:r>
          </a:p>
          <a:p>
            <a:pPr marL="0" indent="0">
              <a:buNone/>
            </a:pPr>
            <a:endParaRPr lang="de-DE" sz="1400" dirty="0" smtClean="0"/>
          </a:p>
          <a:p>
            <a:r>
              <a:rPr lang="de-DE" dirty="0" smtClean="0"/>
              <a:t>Lösungssuche für berufliche Praxisprobleme</a:t>
            </a:r>
          </a:p>
          <a:p>
            <a:pPr marL="109728" indent="0" algn="r">
              <a:buNone/>
            </a:pPr>
            <a:endParaRPr lang="de-DE" sz="1400" dirty="0" smtClean="0"/>
          </a:p>
          <a:p>
            <a:pPr marL="109728" indent="0" algn="r">
              <a:buNone/>
            </a:pPr>
            <a:r>
              <a:rPr lang="de-DE" sz="1400" dirty="0" smtClean="0"/>
              <a:t>(vgl</a:t>
            </a:r>
            <a:r>
              <a:rPr lang="de-DE" sz="1400" dirty="0"/>
              <a:t>. Tieze, K.-O.(2015): Kollegiale Beratung, Problemlösungen gemeinsam entwickeln. Reinbek bei Hamburg: Rowohlt Taschenbuch Verlag, S. </a:t>
            </a:r>
            <a:r>
              <a:rPr lang="de-DE" sz="1400" dirty="0" smtClean="0"/>
              <a:t>39-40)</a:t>
            </a:r>
            <a:endParaRPr lang="de-DE" sz="1400" dirty="0"/>
          </a:p>
          <a:p>
            <a:pPr marL="0" indent="0">
              <a:buNone/>
            </a:pPr>
            <a:endParaRPr lang="de-DE" dirty="0"/>
          </a:p>
        </p:txBody>
      </p:sp>
    </p:spTree>
    <p:extLst>
      <p:ext uri="{BB962C8B-B14F-4D97-AF65-F5344CB8AC3E}">
        <p14:creationId xmlns:p14="http://schemas.microsoft.com/office/powerpoint/2010/main" val="2367570437"/>
      </p:ext>
    </p:extLst>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648072"/>
          </a:xfrm>
        </p:spPr>
        <p:txBody>
          <a:bodyPr>
            <a:normAutofit fontScale="90000"/>
          </a:bodyPr>
          <a:lstStyle/>
          <a:p>
            <a:r>
              <a:rPr lang="de-DE" dirty="0" smtClean="0"/>
              <a:t>Herkunft und verschiedene Formen</a:t>
            </a:r>
            <a:endParaRPr lang="de-DE" dirty="0"/>
          </a:p>
        </p:txBody>
      </p:sp>
      <p:sp>
        <p:nvSpPr>
          <p:cNvPr id="4" name="Inhaltsplatzhalter 3"/>
          <p:cNvSpPr>
            <a:spLocks noGrp="1"/>
          </p:cNvSpPr>
          <p:nvPr>
            <p:ph idx="1"/>
          </p:nvPr>
        </p:nvSpPr>
        <p:spPr>
          <a:xfrm>
            <a:off x="457200" y="1340768"/>
            <a:ext cx="8568952" cy="5184576"/>
          </a:xfrm>
        </p:spPr>
        <p:txBody>
          <a:bodyPr>
            <a:normAutofit fontScale="70000" lnSpcReduction="20000"/>
          </a:bodyPr>
          <a:lstStyle/>
          <a:p>
            <a:pPr marL="0" indent="0">
              <a:buNone/>
            </a:pPr>
            <a:r>
              <a:rPr lang="de-DE" sz="2900" dirty="0" smtClean="0"/>
              <a:t>70er Jahre: Lehrerbildung (Psychologe als externen Berater),	</a:t>
            </a:r>
            <a:endParaRPr lang="de-DE" sz="2900" dirty="0"/>
          </a:p>
          <a:p>
            <a:pPr marL="0" indent="0">
              <a:buNone/>
            </a:pPr>
            <a:r>
              <a:rPr lang="de-DE" sz="2900" dirty="0" smtClean="0"/>
              <a:t>80er Jahre: Lehrerbildung ohne externe Beratung aber mit Hilfe einer Beratungsstruktur</a:t>
            </a:r>
            <a:r>
              <a:rPr lang="de-DE" dirty="0" smtClean="0"/>
              <a:t>	</a:t>
            </a:r>
          </a:p>
          <a:p>
            <a:pPr marL="0" indent="0">
              <a:buNone/>
            </a:pPr>
            <a:endParaRPr lang="de-DE" dirty="0" smtClean="0"/>
          </a:p>
          <a:p>
            <a:pPr marL="0" indent="0">
              <a:buNone/>
            </a:pPr>
            <a:r>
              <a:rPr lang="de-DE" sz="2900" u="sng" dirty="0" smtClean="0"/>
              <a:t>Formen:</a:t>
            </a:r>
            <a:endParaRPr lang="de-DE" sz="1400" dirty="0" smtClean="0"/>
          </a:p>
          <a:p>
            <a:r>
              <a:rPr lang="de-DE" sz="2900" dirty="0" smtClean="0"/>
              <a:t>Kollegiale Supervision</a:t>
            </a:r>
          </a:p>
          <a:p>
            <a:r>
              <a:rPr lang="de-DE" sz="2900" dirty="0" smtClean="0"/>
              <a:t>Kollegiales Team-Coaching</a:t>
            </a:r>
          </a:p>
          <a:p>
            <a:r>
              <a:rPr lang="de-DE" sz="2900" dirty="0" smtClean="0"/>
              <a:t>Kollegiale Beratung (Begriff wird für  verschiedene Konzepte genutzt)</a:t>
            </a:r>
          </a:p>
          <a:p>
            <a:r>
              <a:rPr lang="de-DE" sz="2900" dirty="0" smtClean="0"/>
              <a:t>Peer </a:t>
            </a:r>
            <a:r>
              <a:rPr lang="de-DE" sz="2900" dirty="0" err="1" smtClean="0"/>
              <a:t>coaching</a:t>
            </a:r>
            <a:r>
              <a:rPr lang="de-DE" sz="2900" dirty="0" smtClean="0"/>
              <a:t> oder </a:t>
            </a:r>
            <a:r>
              <a:rPr lang="de-DE" sz="2900" dirty="0" err="1" smtClean="0"/>
              <a:t>peer</a:t>
            </a:r>
            <a:r>
              <a:rPr lang="de-DE" sz="2900" dirty="0" smtClean="0"/>
              <a:t> </a:t>
            </a:r>
            <a:r>
              <a:rPr lang="de-DE" sz="2900" dirty="0" err="1" smtClean="0"/>
              <a:t>consultation</a:t>
            </a:r>
            <a:r>
              <a:rPr lang="de-DE" sz="2900" dirty="0" smtClean="0"/>
              <a:t> (englischsprachiger Raum)</a:t>
            </a:r>
          </a:p>
          <a:p>
            <a:r>
              <a:rPr lang="de-DE" sz="2900" dirty="0" smtClean="0"/>
              <a:t>Intervision (Niederlande, jedoch Anleitung durch einen gruppenexternen </a:t>
            </a:r>
            <a:r>
              <a:rPr lang="de-DE" sz="2900" dirty="0" err="1" smtClean="0"/>
              <a:t>Intervisor</a:t>
            </a:r>
            <a:r>
              <a:rPr lang="de-DE" sz="2900" dirty="0" smtClean="0"/>
              <a:t>)</a:t>
            </a:r>
            <a:r>
              <a:rPr lang="de-DE" dirty="0" smtClean="0"/>
              <a:t>	</a:t>
            </a:r>
          </a:p>
          <a:p>
            <a:pPr marL="0" indent="0">
              <a:buNone/>
            </a:pPr>
            <a:endParaRPr lang="de-DE" dirty="0" smtClean="0"/>
          </a:p>
          <a:p>
            <a:pPr>
              <a:buFont typeface="Wingdings"/>
              <a:buChar char="à"/>
            </a:pPr>
            <a:r>
              <a:rPr lang="de-DE" sz="2900" u="sng" dirty="0" smtClean="0">
                <a:sym typeface="Wingdings" panose="05000000000000000000" pitchFamily="2" charset="2"/>
              </a:rPr>
              <a:t>Gemeinsamkeit</a:t>
            </a:r>
            <a:r>
              <a:rPr lang="de-DE" sz="2900" dirty="0" smtClean="0">
                <a:sym typeface="Wingdings" panose="05000000000000000000" pitchFamily="2" charset="2"/>
              </a:rPr>
              <a:t>: </a:t>
            </a:r>
            <a:r>
              <a:rPr lang="de-DE" sz="2900" dirty="0">
                <a:sym typeface="Wingdings" panose="05000000000000000000" pitchFamily="2" charset="2"/>
              </a:rPr>
              <a:t>E</a:t>
            </a:r>
            <a:r>
              <a:rPr lang="de-DE" sz="2900" dirty="0" smtClean="0">
                <a:sym typeface="Wingdings" panose="05000000000000000000" pitchFamily="2" charset="2"/>
              </a:rPr>
              <a:t>in strukturiertes Vorgehen</a:t>
            </a:r>
          </a:p>
          <a:p>
            <a:pPr marL="0" indent="0">
              <a:buNone/>
            </a:pPr>
            <a:endParaRPr lang="de-DE" sz="1600" dirty="0" smtClean="0">
              <a:sym typeface="Wingdings" panose="05000000000000000000" pitchFamily="2" charset="2"/>
            </a:endParaRPr>
          </a:p>
          <a:p>
            <a:pPr>
              <a:buFont typeface="Wingdings"/>
              <a:buChar char="à"/>
            </a:pPr>
            <a:r>
              <a:rPr lang="de-DE" sz="2900" u="sng" dirty="0" smtClean="0">
                <a:sym typeface="Wingdings" panose="05000000000000000000" pitchFamily="2" charset="2"/>
              </a:rPr>
              <a:t>Unterschiede</a:t>
            </a:r>
            <a:r>
              <a:rPr lang="de-DE" sz="2900" dirty="0" smtClean="0">
                <a:sym typeface="Wingdings" panose="05000000000000000000" pitchFamily="2" charset="2"/>
              </a:rPr>
              <a:t>: Grundorientierung, Anzahl und Funktion der Phasen,   	  		 Komplexität</a:t>
            </a:r>
            <a:r>
              <a:rPr lang="de-DE" dirty="0" smtClean="0">
                <a:sym typeface="Wingdings" panose="05000000000000000000" pitchFamily="2" charset="2"/>
              </a:rPr>
              <a:t>				</a:t>
            </a:r>
          </a:p>
          <a:p>
            <a:pPr marL="109728" indent="0" algn="r">
              <a:buNone/>
            </a:pPr>
            <a:r>
              <a:rPr lang="de-DE" sz="1700" dirty="0" smtClean="0"/>
              <a:t>(</a:t>
            </a:r>
            <a:r>
              <a:rPr lang="de-DE" sz="1700" dirty="0"/>
              <a:t>vgl. Tieze, K.-O.(2015): Kollegiale Beratung, Problemlösungen gemeinsam entwickeln. Reinbek bei Hamburg: Rowohlt Taschenbuch Verlag, S. </a:t>
            </a:r>
            <a:r>
              <a:rPr lang="de-DE" sz="1700" dirty="0" smtClean="0"/>
              <a:t>36-37</a:t>
            </a:r>
            <a:r>
              <a:rPr lang="de-DE" sz="1700" dirty="0"/>
              <a:t>)</a:t>
            </a:r>
          </a:p>
          <a:p>
            <a:pPr marL="0" indent="0">
              <a:buNone/>
            </a:pPr>
            <a:endParaRPr lang="de-DE" sz="2300" dirty="0"/>
          </a:p>
        </p:txBody>
      </p:sp>
    </p:spTree>
    <p:extLst>
      <p:ext uri="{BB962C8B-B14F-4D97-AF65-F5344CB8AC3E}">
        <p14:creationId xmlns:p14="http://schemas.microsoft.com/office/powerpoint/2010/main" val="30106049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404665"/>
            <a:ext cx="8748712" cy="792088"/>
          </a:xfrm>
        </p:spPr>
        <p:txBody>
          <a:bodyPr>
            <a:noAutofit/>
          </a:bodyPr>
          <a:lstStyle/>
          <a:p>
            <a:r>
              <a:rPr lang="de-DE" sz="3600" dirty="0" smtClean="0"/>
              <a:t>Merkmale von Kollegialer Fallberatung</a:t>
            </a:r>
            <a:endParaRPr lang="de-DE" sz="3600" dirty="0"/>
          </a:p>
        </p:txBody>
      </p:sp>
      <p:sp>
        <p:nvSpPr>
          <p:cNvPr id="3" name="Inhaltsplatzhalter 2"/>
          <p:cNvSpPr>
            <a:spLocks noGrp="1"/>
          </p:cNvSpPr>
          <p:nvPr>
            <p:ph idx="1"/>
          </p:nvPr>
        </p:nvSpPr>
        <p:spPr>
          <a:xfrm>
            <a:off x="395288" y="1412776"/>
            <a:ext cx="8353425" cy="4752975"/>
          </a:xfrm>
        </p:spPr>
        <p:txBody>
          <a:bodyPr>
            <a:normAutofit lnSpcReduction="10000"/>
          </a:bodyPr>
          <a:lstStyle/>
          <a:p>
            <a:pPr marL="0" indent="0">
              <a:lnSpc>
                <a:spcPct val="150000"/>
              </a:lnSpc>
              <a:buNone/>
            </a:pPr>
            <a:r>
              <a:rPr lang="de-DE" sz="2215" dirty="0" smtClean="0"/>
              <a:t>Kollegiale Fallberatung…</a:t>
            </a:r>
          </a:p>
          <a:p>
            <a:pPr>
              <a:lnSpc>
                <a:spcPct val="150000"/>
              </a:lnSpc>
            </a:pPr>
            <a:r>
              <a:rPr lang="de-DE" sz="2215" dirty="0" smtClean="0"/>
              <a:t>… findet </a:t>
            </a:r>
            <a:r>
              <a:rPr lang="de-DE" sz="2215" dirty="0"/>
              <a:t>in Gruppen statt. </a:t>
            </a:r>
          </a:p>
          <a:p>
            <a:pPr>
              <a:lnSpc>
                <a:spcPct val="150000"/>
              </a:lnSpc>
            </a:pPr>
            <a:r>
              <a:rPr lang="de-DE" sz="2215" dirty="0" smtClean="0"/>
              <a:t>… findet </a:t>
            </a:r>
            <a:r>
              <a:rPr lang="de-DE" sz="2215" dirty="0"/>
              <a:t>ohne externe Beratung statt.  </a:t>
            </a:r>
          </a:p>
          <a:p>
            <a:pPr>
              <a:lnSpc>
                <a:spcPct val="150000"/>
              </a:lnSpc>
            </a:pPr>
            <a:r>
              <a:rPr lang="de-DE" sz="2215" dirty="0" smtClean="0"/>
              <a:t>… folgt </a:t>
            </a:r>
            <a:r>
              <a:rPr lang="de-DE" sz="2215" dirty="0"/>
              <a:t>einem festen Ablauf.</a:t>
            </a:r>
          </a:p>
          <a:p>
            <a:pPr>
              <a:lnSpc>
                <a:spcPct val="150000"/>
              </a:lnSpc>
            </a:pPr>
            <a:r>
              <a:rPr lang="de-DE" sz="2215" dirty="0"/>
              <a:t>Ablauf und Methoden sind allen Teilnehmenden bekannt.  </a:t>
            </a:r>
          </a:p>
          <a:p>
            <a:pPr>
              <a:lnSpc>
                <a:spcPct val="150000"/>
              </a:lnSpc>
            </a:pPr>
            <a:r>
              <a:rPr lang="de-DE" sz="2215" dirty="0"/>
              <a:t>Die Beratungsrollen und die Aufgaben werden verteilt.  </a:t>
            </a:r>
          </a:p>
          <a:p>
            <a:pPr>
              <a:lnSpc>
                <a:spcPct val="150000"/>
              </a:lnSpc>
            </a:pPr>
            <a:r>
              <a:rPr lang="de-DE" sz="2215" dirty="0"/>
              <a:t>Alle Teilnehmenden sind aktiv am Beratungsprozess beteiligt. </a:t>
            </a:r>
          </a:p>
          <a:p>
            <a:pPr>
              <a:lnSpc>
                <a:spcPct val="150000"/>
              </a:lnSpc>
            </a:pPr>
            <a:r>
              <a:rPr lang="de-DE" sz="2215" dirty="0"/>
              <a:t>Lösungen für berufliche Praxisprobleme werden entwickelt. </a:t>
            </a:r>
            <a:endParaRPr lang="de-DE" sz="2215" dirty="0" smtClean="0"/>
          </a:p>
          <a:p>
            <a:pPr marL="109728" indent="0" algn="r">
              <a:lnSpc>
                <a:spcPct val="150000"/>
              </a:lnSpc>
              <a:buNone/>
            </a:pPr>
            <a:r>
              <a:rPr lang="de-DE" sz="1300" dirty="0" smtClean="0"/>
              <a:t>(</a:t>
            </a:r>
            <a:r>
              <a:rPr lang="de-DE" sz="1300" dirty="0"/>
              <a:t>vgl. Tieze, K.-O.(2015): Kollegiale Beratung, Problemlösungen gemeinsam entwickeln. Reinbek bei Hamburg: Rowohlt Taschenbuch Verlag, S. </a:t>
            </a:r>
            <a:r>
              <a:rPr lang="de-DE" sz="1300" dirty="0" smtClean="0"/>
              <a:t>11-14)</a:t>
            </a:r>
            <a:endParaRPr lang="de-DE" sz="1300" dirty="0"/>
          </a:p>
          <a:p>
            <a:pPr marL="0" indent="0">
              <a:buNone/>
            </a:pPr>
            <a:endParaRPr lang="de-DE" sz="1900" dirty="0"/>
          </a:p>
        </p:txBody>
      </p:sp>
    </p:spTree>
    <p:extLst>
      <p:ext uri="{BB962C8B-B14F-4D97-AF65-F5344CB8AC3E}">
        <p14:creationId xmlns:p14="http://schemas.microsoft.com/office/powerpoint/2010/main" val="24726685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620688"/>
            <a:ext cx="8676456" cy="557639"/>
          </a:xfrm>
        </p:spPr>
        <p:txBody>
          <a:bodyPr>
            <a:normAutofit fontScale="90000"/>
          </a:bodyPr>
          <a:lstStyle/>
          <a:p>
            <a:r>
              <a:rPr lang="de-DE" dirty="0" smtClean="0"/>
              <a:t>Handlungsleitende Prinzipien</a:t>
            </a:r>
            <a:endParaRPr lang="de-DE" dirty="0"/>
          </a:p>
        </p:txBody>
      </p:sp>
      <p:sp>
        <p:nvSpPr>
          <p:cNvPr id="3" name="Inhaltsplatzhalter 2"/>
          <p:cNvSpPr>
            <a:spLocks noGrp="1"/>
          </p:cNvSpPr>
          <p:nvPr>
            <p:ph idx="1"/>
          </p:nvPr>
        </p:nvSpPr>
        <p:spPr>
          <a:xfrm>
            <a:off x="611560" y="1268760"/>
            <a:ext cx="8136904" cy="5041031"/>
          </a:xfrm>
        </p:spPr>
        <p:txBody>
          <a:bodyPr>
            <a:normAutofit fontScale="70000" lnSpcReduction="20000"/>
          </a:bodyPr>
          <a:lstStyle/>
          <a:p>
            <a:pPr lvl="2" algn="just">
              <a:lnSpc>
                <a:spcPct val="160000"/>
              </a:lnSpc>
            </a:pPr>
            <a:r>
              <a:rPr lang="de-DE" sz="2900" dirty="0" smtClean="0">
                <a:latin typeface="+mn-lt"/>
              </a:rPr>
              <a:t>Freiwilligkeit </a:t>
            </a:r>
            <a:endParaRPr lang="de-DE" sz="2900" dirty="0">
              <a:latin typeface="+mn-lt"/>
            </a:endParaRPr>
          </a:p>
          <a:p>
            <a:pPr lvl="2" algn="just">
              <a:lnSpc>
                <a:spcPct val="160000"/>
              </a:lnSpc>
            </a:pPr>
            <a:r>
              <a:rPr lang="de-DE" sz="2900" dirty="0" smtClean="0">
                <a:latin typeface="+mn-lt"/>
              </a:rPr>
              <a:t>Vertraulichkeit</a:t>
            </a:r>
            <a:endParaRPr lang="de-DE" sz="2900" dirty="0">
              <a:latin typeface="+mn-lt"/>
            </a:endParaRPr>
          </a:p>
          <a:p>
            <a:pPr lvl="2" algn="just">
              <a:lnSpc>
                <a:spcPct val="160000"/>
              </a:lnSpc>
            </a:pPr>
            <a:r>
              <a:rPr lang="de-DE" sz="2900" dirty="0" smtClean="0">
                <a:latin typeface="+mn-lt"/>
              </a:rPr>
              <a:t>Verantwortlichkeit </a:t>
            </a:r>
            <a:endParaRPr lang="de-DE" sz="2900" dirty="0">
              <a:latin typeface="+mn-lt"/>
            </a:endParaRPr>
          </a:p>
          <a:p>
            <a:pPr lvl="2" algn="just">
              <a:lnSpc>
                <a:spcPct val="160000"/>
              </a:lnSpc>
            </a:pPr>
            <a:r>
              <a:rPr lang="de-DE" sz="2900" dirty="0" smtClean="0">
                <a:latin typeface="+mn-lt"/>
              </a:rPr>
              <a:t>Lernen </a:t>
            </a:r>
            <a:r>
              <a:rPr lang="de-DE" sz="2900" dirty="0">
                <a:latin typeface="+mn-lt"/>
              </a:rPr>
              <a:t>durch Erfahrung</a:t>
            </a:r>
          </a:p>
          <a:p>
            <a:pPr lvl="2" algn="just">
              <a:lnSpc>
                <a:spcPct val="160000"/>
              </a:lnSpc>
            </a:pPr>
            <a:r>
              <a:rPr lang="de-DE" sz="2900" dirty="0" smtClean="0">
                <a:latin typeface="+mn-lt"/>
              </a:rPr>
              <a:t>„Freundliche </a:t>
            </a:r>
            <a:r>
              <a:rPr lang="de-DE" sz="2900" dirty="0">
                <a:latin typeface="+mn-lt"/>
              </a:rPr>
              <a:t>Frustration“</a:t>
            </a:r>
          </a:p>
          <a:p>
            <a:pPr lvl="2" algn="just">
              <a:lnSpc>
                <a:spcPct val="160000"/>
              </a:lnSpc>
            </a:pPr>
            <a:r>
              <a:rPr lang="de-DE" sz="2900" dirty="0" smtClean="0">
                <a:latin typeface="+mn-lt"/>
              </a:rPr>
              <a:t>Förderung </a:t>
            </a:r>
            <a:r>
              <a:rPr lang="de-DE" sz="2900" dirty="0">
                <a:latin typeface="+mn-lt"/>
              </a:rPr>
              <a:t>von Bewusstheit</a:t>
            </a:r>
          </a:p>
          <a:p>
            <a:pPr lvl="2" algn="just">
              <a:lnSpc>
                <a:spcPct val="160000"/>
              </a:lnSpc>
            </a:pPr>
            <a:r>
              <a:rPr lang="de-DE" sz="2900" dirty="0" smtClean="0">
                <a:latin typeface="+mn-lt"/>
              </a:rPr>
              <a:t>Synergie</a:t>
            </a:r>
            <a:endParaRPr lang="de-DE" sz="2900" dirty="0">
              <a:latin typeface="+mn-lt"/>
            </a:endParaRPr>
          </a:p>
          <a:p>
            <a:pPr lvl="2" algn="just">
              <a:lnSpc>
                <a:spcPct val="160000"/>
              </a:lnSpc>
            </a:pPr>
            <a:r>
              <a:rPr lang="de-DE" sz="2900" dirty="0" smtClean="0">
                <a:latin typeface="+mn-lt"/>
              </a:rPr>
              <a:t>Prozessorientierung</a:t>
            </a:r>
            <a:endParaRPr lang="de-DE" sz="2900" dirty="0">
              <a:latin typeface="+mn-lt"/>
            </a:endParaRPr>
          </a:p>
          <a:p>
            <a:pPr lvl="2" algn="just">
              <a:lnSpc>
                <a:spcPct val="160000"/>
              </a:lnSpc>
            </a:pPr>
            <a:r>
              <a:rPr lang="de-DE" sz="2900" dirty="0" smtClean="0">
                <a:latin typeface="+mn-lt"/>
              </a:rPr>
              <a:t>Transparenz</a:t>
            </a:r>
            <a:endParaRPr lang="de-DE" sz="2900" dirty="0">
              <a:latin typeface="+mn-lt"/>
            </a:endParaRPr>
          </a:p>
          <a:p>
            <a:pPr lvl="2" algn="just">
              <a:lnSpc>
                <a:spcPct val="160000"/>
              </a:lnSpc>
            </a:pPr>
            <a:r>
              <a:rPr lang="de-DE" sz="2900" dirty="0" smtClean="0">
                <a:latin typeface="+mn-lt"/>
              </a:rPr>
              <a:t>Lösungsorientierung</a:t>
            </a:r>
            <a:r>
              <a:rPr lang="de-DE" sz="2400" dirty="0" smtClean="0"/>
              <a:t>  </a:t>
            </a:r>
            <a:r>
              <a:rPr lang="de-DE" sz="2400" dirty="0"/>
              <a:t>		</a:t>
            </a:r>
          </a:p>
          <a:p>
            <a:pPr marL="914400" lvl="2" indent="0" algn="r">
              <a:buNone/>
            </a:pPr>
            <a:r>
              <a:rPr lang="de-DE" dirty="0"/>
              <a:t>					</a:t>
            </a:r>
            <a:r>
              <a:rPr lang="de-DE" sz="2000" dirty="0" smtClean="0"/>
              <a:t> </a:t>
            </a:r>
            <a:r>
              <a:rPr lang="de-DE" sz="923" dirty="0" smtClean="0"/>
              <a:t>(</a:t>
            </a:r>
            <a:endParaRPr lang="de-DE" sz="923" dirty="0"/>
          </a:p>
        </p:txBody>
      </p:sp>
      <p:sp>
        <p:nvSpPr>
          <p:cNvPr id="4" name="Textfeld 3"/>
          <p:cNvSpPr txBox="1"/>
          <p:nvPr/>
        </p:nvSpPr>
        <p:spPr>
          <a:xfrm>
            <a:off x="5220072" y="5140240"/>
            <a:ext cx="2664296" cy="1015663"/>
          </a:xfrm>
          <a:prstGeom prst="rect">
            <a:avLst/>
          </a:prstGeom>
          <a:noFill/>
        </p:spPr>
        <p:txBody>
          <a:bodyPr wrap="square" rtlCol="0">
            <a:spAutoFit/>
          </a:bodyPr>
          <a:lstStyle/>
          <a:p>
            <a:r>
              <a:rPr lang="de-DE" sz="1200" dirty="0">
                <a:latin typeface="Arial" panose="020B0604020202020204" pitchFamily="34" charset="0"/>
                <a:cs typeface="Arial" panose="020B0604020202020204" pitchFamily="34" charset="0"/>
              </a:rPr>
              <a:t>(</a:t>
            </a:r>
            <a:r>
              <a:rPr lang="de-DE" sz="1200" dirty="0" smtClean="0">
                <a:latin typeface="Arial" panose="020B0604020202020204" pitchFamily="34" charset="0"/>
                <a:cs typeface="Arial" panose="020B0604020202020204" pitchFamily="34" charset="0"/>
              </a:rPr>
              <a:t>vgl. </a:t>
            </a:r>
            <a:r>
              <a:rPr lang="de-DE" sz="1200" dirty="0">
                <a:latin typeface="Arial" panose="020B0604020202020204" pitchFamily="34" charset="0"/>
                <a:cs typeface="Arial" panose="020B0604020202020204" pitchFamily="34" charset="0"/>
              </a:rPr>
              <a:t>Tieze, K.-O.(2015): Kollegiale Beratung, Problemlösungen gemeinsam entwickeln. Reinbek bei Hamburg: Rowohlt Taschenbuch Verlag)</a:t>
            </a:r>
          </a:p>
        </p:txBody>
      </p:sp>
    </p:spTree>
    <p:extLst>
      <p:ext uri="{BB962C8B-B14F-4D97-AF65-F5344CB8AC3E}">
        <p14:creationId xmlns:p14="http://schemas.microsoft.com/office/powerpoint/2010/main" val="300901999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900658"/>
            <a:ext cx="8686800" cy="512118"/>
          </a:xfrm>
        </p:spPr>
        <p:txBody>
          <a:bodyPr>
            <a:noAutofit/>
          </a:bodyPr>
          <a:lstStyle/>
          <a:p>
            <a:r>
              <a:rPr lang="de-DE" sz="3600" dirty="0" smtClean="0"/>
              <a:t>Grenzen von Kollegialer Fallberatung</a:t>
            </a:r>
            <a:endParaRPr lang="de-DE" sz="3600" dirty="0"/>
          </a:p>
        </p:txBody>
      </p:sp>
      <p:sp>
        <p:nvSpPr>
          <p:cNvPr id="3" name="Inhaltsplatzhalter 2"/>
          <p:cNvSpPr>
            <a:spLocks noGrp="1"/>
          </p:cNvSpPr>
          <p:nvPr>
            <p:ph idx="1"/>
          </p:nvPr>
        </p:nvSpPr>
        <p:spPr/>
        <p:txBody>
          <a:bodyPr>
            <a:normAutofit/>
          </a:bodyPr>
          <a:lstStyle/>
          <a:p>
            <a:endParaRPr lang="de-DE" sz="2215" dirty="0"/>
          </a:p>
          <a:p>
            <a:pPr marL="0" indent="0">
              <a:buNone/>
            </a:pPr>
            <a:r>
              <a:rPr lang="de-DE" sz="2215" u="sng" dirty="0"/>
              <a:t>Nicht geeignet bei</a:t>
            </a:r>
            <a:r>
              <a:rPr lang="de-DE" sz="2215" dirty="0"/>
              <a:t>:</a:t>
            </a:r>
          </a:p>
          <a:p>
            <a:pPr marL="0" indent="0">
              <a:buNone/>
            </a:pPr>
            <a:endParaRPr lang="de-DE" sz="1100" dirty="0"/>
          </a:p>
          <a:p>
            <a:pPr algn="just">
              <a:lnSpc>
                <a:spcPct val="150000"/>
              </a:lnSpc>
            </a:pPr>
            <a:r>
              <a:rPr lang="de-DE" sz="2215" dirty="0"/>
              <a:t>privaten, persönlichen </a:t>
            </a:r>
            <a:r>
              <a:rPr lang="de-DE" sz="2215" dirty="0" smtClean="0"/>
              <a:t>Problemen,  </a:t>
            </a:r>
            <a:endParaRPr lang="de-DE" sz="2215" dirty="0"/>
          </a:p>
          <a:p>
            <a:pPr algn="just">
              <a:lnSpc>
                <a:spcPct val="150000"/>
              </a:lnSpc>
            </a:pPr>
            <a:r>
              <a:rPr lang="de-DE" sz="2215" dirty="0"/>
              <a:t>allgemeinen Themen statt eines speziellen </a:t>
            </a:r>
            <a:r>
              <a:rPr lang="de-DE" sz="2215" dirty="0" smtClean="0"/>
              <a:t>Falles,</a:t>
            </a:r>
            <a:endParaRPr lang="de-DE" sz="2215" dirty="0"/>
          </a:p>
          <a:p>
            <a:pPr algn="just">
              <a:lnSpc>
                <a:spcPct val="150000"/>
              </a:lnSpc>
            </a:pPr>
            <a:r>
              <a:rPr lang="de-DE" sz="2215" dirty="0"/>
              <a:t>Konflikten innerhalb der </a:t>
            </a:r>
            <a:r>
              <a:rPr lang="de-DE" sz="2215" dirty="0" smtClean="0"/>
              <a:t>Beratungsgruppe,   </a:t>
            </a:r>
            <a:endParaRPr lang="de-DE" sz="2215" dirty="0"/>
          </a:p>
          <a:p>
            <a:pPr algn="just"/>
            <a:r>
              <a:rPr lang="de-DE" sz="2215" dirty="0" smtClean="0"/>
              <a:t>angespannter </a:t>
            </a:r>
            <a:r>
              <a:rPr lang="de-DE" sz="2215" dirty="0"/>
              <a:t>Lage der </a:t>
            </a:r>
            <a:r>
              <a:rPr lang="de-DE" sz="2215" dirty="0" smtClean="0"/>
              <a:t>Institution, so dass der Einzelne evtl.  </a:t>
            </a:r>
            <a:r>
              <a:rPr lang="de-DE" sz="2215" dirty="0"/>
              <a:t>um seinen Job </a:t>
            </a:r>
            <a:r>
              <a:rPr lang="de-DE" sz="2215" dirty="0" smtClean="0"/>
              <a:t>kämpft.</a:t>
            </a:r>
          </a:p>
          <a:p>
            <a:pPr marL="457200" lvl="1" indent="0" algn="r">
              <a:buNone/>
            </a:pPr>
            <a:endParaRPr lang="de-DE" sz="1200" dirty="0" smtClean="0"/>
          </a:p>
          <a:p>
            <a:pPr marL="457200" lvl="1" indent="0" algn="r">
              <a:buNone/>
            </a:pPr>
            <a:r>
              <a:rPr lang="de-DE" sz="1200" dirty="0" smtClean="0"/>
              <a:t>(</a:t>
            </a:r>
            <a:r>
              <a:rPr lang="de-DE" sz="1200" dirty="0"/>
              <a:t>vgl. Tieze, K.-O.(2015): </a:t>
            </a:r>
            <a:r>
              <a:rPr lang="de-DE" sz="1200" dirty="0" smtClean="0"/>
              <a:t>Kollegiale Beratung</a:t>
            </a:r>
            <a:r>
              <a:rPr lang="de-DE" sz="1200" dirty="0"/>
              <a:t>, Problemlösungen gemeinsam entwickeln. Reinbek bei Hamburg: Rowohlt Taschenbuch Verlag, S. </a:t>
            </a:r>
            <a:r>
              <a:rPr lang="de-DE" sz="1200" dirty="0" smtClean="0"/>
              <a:t>34-36)</a:t>
            </a:r>
            <a:endParaRPr lang="de-DE" sz="1200" dirty="0"/>
          </a:p>
          <a:p>
            <a:pPr marL="457200" lvl="1" indent="0" algn="just">
              <a:buNone/>
            </a:pPr>
            <a:endParaRPr lang="de-DE" sz="1815" dirty="0"/>
          </a:p>
          <a:p>
            <a:pPr marL="0" indent="0" algn="r">
              <a:buNone/>
            </a:pPr>
            <a:endParaRPr lang="de-DE" sz="923" dirty="0"/>
          </a:p>
        </p:txBody>
      </p:sp>
    </p:spTree>
    <p:extLst>
      <p:ext uri="{BB962C8B-B14F-4D97-AF65-F5344CB8AC3E}">
        <p14:creationId xmlns:p14="http://schemas.microsoft.com/office/powerpoint/2010/main" val="164156194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1066800"/>
          </a:xfrm>
        </p:spPr>
        <p:txBody>
          <a:bodyPr>
            <a:noAutofit/>
          </a:bodyPr>
          <a:lstStyle/>
          <a:p>
            <a:r>
              <a:rPr lang="de-DE" sz="3600" dirty="0"/>
              <a:t>Störquellen für die Arbeit von Intervisionsgruppen</a:t>
            </a:r>
          </a:p>
        </p:txBody>
      </p:sp>
      <p:sp>
        <p:nvSpPr>
          <p:cNvPr id="3" name="Inhaltsplatzhalter 2"/>
          <p:cNvSpPr>
            <a:spLocks noGrp="1"/>
          </p:cNvSpPr>
          <p:nvPr>
            <p:ph idx="1"/>
          </p:nvPr>
        </p:nvSpPr>
        <p:spPr/>
        <p:txBody>
          <a:bodyPr>
            <a:normAutofit fontScale="85000" lnSpcReduction="20000"/>
          </a:bodyPr>
          <a:lstStyle/>
          <a:p>
            <a:pPr>
              <a:lnSpc>
                <a:spcPct val="150000"/>
              </a:lnSpc>
            </a:pPr>
            <a:r>
              <a:rPr lang="de-DE" sz="2215" dirty="0" smtClean="0"/>
              <a:t>Zwischenmenschliche </a:t>
            </a:r>
            <a:r>
              <a:rPr lang="de-DE" sz="2215" dirty="0"/>
              <a:t>Problematiken, z. B. Desinteresse</a:t>
            </a:r>
          </a:p>
          <a:p>
            <a:pPr>
              <a:lnSpc>
                <a:spcPct val="150000"/>
              </a:lnSpc>
            </a:pPr>
            <a:r>
              <a:rPr lang="de-DE" sz="2215" dirty="0"/>
              <a:t>Stress- und Konkurrenzdruck</a:t>
            </a:r>
          </a:p>
          <a:p>
            <a:pPr>
              <a:lnSpc>
                <a:spcPct val="150000"/>
              </a:lnSpc>
            </a:pPr>
            <a:r>
              <a:rPr lang="de-DE" sz="2215" dirty="0"/>
              <a:t>Mangelnde Kommunikation und Kooperation</a:t>
            </a:r>
          </a:p>
          <a:p>
            <a:pPr>
              <a:lnSpc>
                <a:spcPct val="150000"/>
              </a:lnSpc>
            </a:pPr>
            <a:r>
              <a:rPr lang="de-DE" sz="2215" dirty="0"/>
              <a:t>„Friede, Freude, Eierkuchen“</a:t>
            </a:r>
          </a:p>
          <a:p>
            <a:pPr>
              <a:lnSpc>
                <a:spcPct val="150000"/>
              </a:lnSpc>
            </a:pPr>
            <a:r>
              <a:rPr lang="de-DE" sz="2215" dirty="0"/>
              <a:t>Mangelnde Entscheidungsfähigkeit</a:t>
            </a:r>
          </a:p>
          <a:p>
            <a:pPr>
              <a:lnSpc>
                <a:spcPct val="150000"/>
              </a:lnSpc>
            </a:pPr>
            <a:r>
              <a:rPr lang="de-DE" sz="2215" dirty="0"/>
              <a:t>Fehlende Identität der Intervisionsgruppe</a:t>
            </a:r>
          </a:p>
          <a:p>
            <a:pPr>
              <a:lnSpc>
                <a:spcPct val="150000"/>
              </a:lnSpc>
            </a:pPr>
            <a:r>
              <a:rPr lang="de-DE" sz="2215" dirty="0"/>
              <a:t>Unzureichendes Methodenwissen</a:t>
            </a:r>
          </a:p>
          <a:p>
            <a:pPr>
              <a:lnSpc>
                <a:spcPct val="150000"/>
              </a:lnSpc>
            </a:pPr>
            <a:r>
              <a:rPr lang="de-DE" sz="2215" dirty="0"/>
              <a:t>Unklare Rollendefinitionen </a:t>
            </a:r>
          </a:p>
          <a:p>
            <a:pPr marL="0" indent="0" algn="r">
              <a:buNone/>
            </a:pPr>
            <a:endParaRPr lang="de-DE" sz="1300" dirty="0" smtClean="0"/>
          </a:p>
          <a:p>
            <a:pPr marL="0" indent="0" algn="r">
              <a:buNone/>
            </a:pPr>
            <a:r>
              <a:rPr lang="de-DE" sz="1300" dirty="0" smtClean="0"/>
              <a:t>(</a:t>
            </a:r>
            <a:r>
              <a:rPr lang="de-DE" sz="1300" dirty="0"/>
              <a:t>vgl. Tieze, K.-O.(2015): Kollegiale Beratung, Problemlösungen gemeinsam entwickeln. Reinbek bei Hamburg: Rowohlt Taschenbuch Verlag)</a:t>
            </a:r>
          </a:p>
          <a:p>
            <a:pPr marL="0" indent="0" algn="r">
              <a:buNone/>
            </a:pPr>
            <a:endParaRPr lang="de-DE" sz="923" dirty="0"/>
          </a:p>
        </p:txBody>
      </p:sp>
    </p:spTree>
    <p:extLst>
      <p:ext uri="{BB962C8B-B14F-4D97-AF65-F5344CB8AC3E}">
        <p14:creationId xmlns:p14="http://schemas.microsoft.com/office/powerpoint/2010/main" val="340766813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tvorlage_KM-Rot ZSL-Logo">
  <a:themeElements>
    <a:clrScheme name="Benutzerdefiniert 6">
      <a:dk1>
        <a:srgbClr val="000000"/>
      </a:dk1>
      <a:lt1>
        <a:srgbClr val="FFFFC1"/>
      </a:lt1>
      <a:dk2>
        <a:srgbClr val="5F5F5F"/>
      </a:dk2>
      <a:lt2>
        <a:srgbClr val="BF0000"/>
      </a:lt2>
      <a:accent1>
        <a:srgbClr val="FF6D6D"/>
      </a:accent1>
      <a:accent2>
        <a:srgbClr val="BF0000"/>
      </a:accent2>
      <a:accent3>
        <a:srgbClr val="BF0000"/>
      </a:accent3>
      <a:accent4>
        <a:srgbClr val="920000"/>
      </a:accent4>
      <a:accent5>
        <a:srgbClr val="C9C9C9"/>
      </a:accent5>
      <a:accent6>
        <a:srgbClr val="920000"/>
      </a:accent6>
      <a:hlink>
        <a:srgbClr val="FF0000"/>
      </a:hlink>
      <a:folHlink>
        <a:srgbClr val="7030A0"/>
      </a:folHlink>
    </a:clrScheme>
    <a:fontScheme name="Rhea">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hea">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Formatvorlage_rot Logo Bildung</Template>
  <TotalTime>0</TotalTime>
  <Words>1255</Words>
  <Application>Microsoft Office PowerPoint</Application>
  <PresentationFormat>Bildschirmpräsentation (4:3)</PresentationFormat>
  <Paragraphs>226</Paragraphs>
  <Slides>18</Slides>
  <Notes>4</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18</vt:i4>
      </vt:variant>
    </vt:vector>
  </HeadingPairs>
  <TitlesOfParts>
    <vt:vector size="27" baseType="lpstr">
      <vt:lpstr>MS PGothic</vt:lpstr>
      <vt:lpstr>Arial</vt:lpstr>
      <vt:lpstr>Calibri</vt:lpstr>
      <vt:lpstr>Garamond</vt:lpstr>
      <vt:lpstr>Georgia</vt:lpstr>
      <vt:lpstr>HG明朝B</vt:lpstr>
      <vt:lpstr>Times New Roman</vt:lpstr>
      <vt:lpstr>Wingdings</vt:lpstr>
      <vt:lpstr>Formatvorlage_KM-Rot ZSL-Logo</vt:lpstr>
      <vt:lpstr>Kollegiale Beratung</vt:lpstr>
      <vt:lpstr>Inhaltsverzeichnis</vt:lpstr>
      <vt:lpstr>Kollegiale Beratung, was ist das?</vt:lpstr>
      <vt:lpstr>Abgrenzung zu Coaching und Supervision</vt:lpstr>
      <vt:lpstr>Herkunft und verschiedene Formen</vt:lpstr>
      <vt:lpstr>Merkmale von Kollegialer Fallberatung</vt:lpstr>
      <vt:lpstr>Handlungsleitende Prinzipien</vt:lpstr>
      <vt:lpstr>Grenzen von Kollegialer Fallberatung</vt:lpstr>
      <vt:lpstr>Störquellen für die Arbeit von Intervisionsgruppen</vt:lpstr>
      <vt:lpstr>Kollegiale Fallberatung konkret</vt:lpstr>
      <vt:lpstr>Rollen</vt:lpstr>
      <vt:lpstr>Rollen </vt:lpstr>
      <vt:lpstr>Rollen</vt:lpstr>
      <vt:lpstr>Rollen</vt:lpstr>
      <vt:lpstr>Ablauf kompakt (65 Minuten)</vt:lpstr>
      <vt:lpstr>Arbeitsphase</vt:lpstr>
      <vt:lpstr>Literaturverzeichnis</vt:lpstr>
      <vt:lpstr>Kontaktperson</vt:lpstr>
    </vt:vector>
  </TitlesOfParts>
  <Company>IZLBW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 ZSL</dc:title>
  <dc:creator>Schock, Kai (KM);du Prel, Florence (LS)</dc:creator>
  <cp:lastModifiedBy>Schneller, Tobias (ZSL)</cp:lastModifiedBy>
  <cp:revision>64</cp:revision>
  <dcterms:created xsi:type="dcterms:W3CDTF">2014-03-18T09:41:04Z</dcterms:created>
  <dcterms:modified xsi:type="dcterms:W3CDTF">2021-03-01T09:27:08Z</dcterms:modified>
</cp:coreProperties>
</file>